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48"/>
  </p:notesMasterIdLst>
  <p:sldIdLst>
    <p:sldId id="257" r:id="rId6"/>
    <p:sldId id="258" r:id="rId7"/>
    <p:sldId id="259" r:id="rId8"/>
    <p:sldId id="266" r:id="rId9"/>
    <p:sldId id="267" r:id="rId10"/>
    <p:sldId id="268" r:id="rId11"/>
    <p:sldId id="269" r:id="rId12"/>
    <p:sldId id="265" r:id="rId13"/>
    <p:sldId id="261" r:id="rId14"/>
    <p:sldId id="263" r:id="rId15"/>
    <p:sldId id="270" r:id="rId16"/>
    <p:sldId id="866" r:id="rId17"/>
    <p:sldId id="878" r:id="rId18"/>
    <p:sldId id="867" r:id="rId19"/>
    <p:sldId id="868" r:id="rId20"/>
    <p:sldId id="260" r:id="rId21"/>
    <p:sldId id="869" r:id="rId22"/>
    <p:sldId id="262" r:id="rId23"/>
    <p:sldId id="870" r:id="rId24"/>
    <p:sldId id="264" r:id="rId25"/>
    <p:sldId id="871" r:id="rId26"/>
    <p:sldId id="872" r:id="rId27"/>
    <p:sldId id="271" r:id="rId28"/>
    <p:sldId id="272" r:id="rId29"/>
    <p:sldId id="273" r:id="rId30"/>
    <p:sldId id="873" r:id="rId31"/>
    <p:sldId id="864" r:id="rId32"/>
    <p:sldId id="865" r:id="rId33"/>
    <p:sldId id="874" r:id="rId34"/>
    <p:sldId id="875" r:id="rId35"/>
    <p:sldId id="876" r:id="rId36"/>
    <p:sldId id="321" r:id="rId37"/>
    <p:sldId id="857" r:id="rId38"/>
    <p:sldId id="852" r:id="rId39"/>
    <p:sldId id="850" r:id="rId40"/>
    <p:sldId id="863" r:id="rId41"/>
    <p:sldId id="858" r:id="rId42"/>
    <p:sldId id="856" r:id="rId43"/>
    <p:sldId id="862" r:id="rId44"/>
    <p:sldId id="861" r:id="rId45"/>
    <p:sldId id="847" r:id="rId46"/>
    <p:sldId id="86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B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8"/>
    <p:restoredTop sz="94643"/>
  </p:normalViewPr>
  <p:slideViewPr>
    <p:cSldViewPr snapToGrid="0" snapToObjects="1">
      <p:cViewPr varScale="1">
        <p:scale>
          <a:sx n="128" d="100"/>
          <a:sy n="128" d="100"/>
        </p:scale>
        <p:origin x="6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B0EAC-A7F8-4D48-A047-E1E2BF82F685}" type="datetimeFigureOut">
              <a:rPr lang="en-US" smtClean="0"/>
              <a:t>9/2/20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A89208-19D7-9E47-969D-1A76A4CEEE29}" type="slidenum">
              <a:rPr lang="en-US" smtClean="0"/>
              <a:t>‹#›</a:t>
            </a:fld>
            <a:endParaRPr lang="en-US"/>
          </a:p>
        </p:txBody>
      </p:sp>
    </p:spTree>
    <p:extLst>
      <p:ext uri="{BB962C8B-B14F-4D97-AF65-F5344CB8AC3E}">
        <p14:creationId xmlns:p14="http://schemas.microsoft.com/office/powerpoint/2010/main" val="446640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iki.jsc.nasa.gov/fod/index.php/Review_of_Hydrated_Minerals_on_Mars_for_ISRU"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987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cs typeface="ＭＳ Ｐゴシック"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0"/>
                <a:cs typeface="ＭＳ Ｐゴシック" charset="0"/>
              </a:defRPr>
            </a:lvl1pPr>
            <a:lvl2pPr marL="729057" indent="-280406">
              <a:defRPr sz="2400">
                <a:solidFill>
                  <a:schemeClr val="tx1"/>
                </a:solidFill>
                <a:latin typeface="Calibri" charset="0"/>
                <a:ea typeface="ＭＳ Ｐゴシック" charset="0"/>
              </a:defRPr>
            </a:lvl2pPr>
            <a:lvl3pPr marL="1121626" indent="-224325">
              <a:defRPr sz="2400">
                <a:solidFill>
                  <a:schemeClr val="tx1"/>
                </a:solidFill>
                <a:latin typeface="Calibri" charset="0"/>
                <a:ea typeface="ＭＳ Ｐゴシック" charset="0"/>
              </a:defRPr>
            </a:lvl3pPr>
            <a:lvl4pPr marL="1570276" indent="-224325">
              <a:defRPr sz="2400">
                <a:solidFill>
                  <a:schemeClr val="tx1"/>
                </a:solidFill>
                <a:latin typeface="Calibri" charset="0"/>
                <a:ea typeface="ＭＳ Ｐゴシック" charset="0"/>
              </a:defRPr>
            </a:lvl4pPr>
            <a:lvl5pPr marL="2018927" indent="-224325">
              <a:defRPr sz="2400">
                <a:solidFill>
                  <a:schemeClr val="tx1"/>
                </a:solidFill>
                <a:latin typeface="Calibri" charset="0"/>
                <a:ea typeface="ＭＳ Ｐゴシック" charset="0"/>
              </a:defRPr>
            </a:lvl5pPr>
            <a:lvl6pPr marL="2467577" indent="-224325" eaLnBrk="0" fontAlgn="base" hangingPunct="0">
              <a:spcBef>
                <a:spcPct val="0"/>
              </a:spcBef>
              <a:spcAft>
                <a:spcPct val="0"/>
              </a:spcAft>
              <a:defRPr sz="2400">
                <a:solidFill>
                  <a:schemeClr val="tx1"/>
                </a:solidFill>
                <a:latin typeface="Calibri" charset="0"/>
                <a:ea typeface="ＭＳ Ｐゴシック" charset="0"/>
              </a:defRPr>
            </a:lvl6pPr>
            <a:lvl7pPr marL="2916227" indent="-224325" eaLnBrk="0" fontAlgn="base" hangingPunct="0">
              <a:spcBef>
                <a:spcPct val="0"/>
              </a:spcBef>
              <a:spcAft>
                <a:spcPct val="0"/>
              </a:spcAft>
              <a:defRPr sz="2400">
                <a:solidFill>
                  <a:schemeClr val="tx1"/>
                </a:solidFill>
                <a:latin typeface="Calibri" charset="0"/>
                <a:ea typeface="ＭＳ Ｐゴシック" charset="0"/>
              </a:defRPr>
            </a:lvl7pPr>
            <a:lvl8pPr marL="3364878" indent="-224325" eaLnBrk="0" fontAlgn="base" hangingPunct="0">
              <a:spcBef>
                <a:spcPct val="0"/>
              </a:spcBef>
              <a:spcAft>
                <a:spcPct val="0"/>
              </a:spcAft>
              <a:defRPr sz="2400">
                <a:solidFill>
                  <a:schemeClr val="tx1"/>
                </a:solidFill>
                <a:latin typeface="Calibri" charset="0"/>
                <a:ea typeface="ＭＳ Ｐゴシック" charset="0"/>
              </a:defRPr>
            </a:lvl8pPr>
            <a:lvl9pPr marL="3813528" indent="-224325" eaLnBrk="0" fontAlgn="base" hangingPunct="0">
              <a:spcBef>
                <a:spcPct val="0"/>
              </a:spcBef>
              <a:spcAft>
                <a:spcPct val="0"/>
              </a:spcAft>
              <a:defRPr sz="2400">
                <a:solidFill>
                  <a:schemeClr val="tx1"/>
                </a:solidFill>
                <a:latin typeface="Calibri" charset="0"/>
                <a:ea typeface="ＭＳ Ｐゴシック" charset="0"/>
              </a:defRPr>
            </a:lvl9pPr>
          </a:lstStyle>
          <a:p>
            <a:fld id="{750BB3CC-5599-3048-9C00-B7A118248894}" type="slidenum">
              <a:rPr lang="en-US" sz="1200">
                <a:solidFill>
                  <a:prstClr val="black"/>
                </a:solidFill>
              </a:rPr>
              <a:pPr/>
              <a:t>1</a:t>
            </a:fld>
            <a:endParaRPr lang="en-US" sz="1200" dirty="0">
              <a:solidFill>
                <a:prstClr val="black"/>
              </a:solidFill>
            </a:endParaRPr>
          </a:p>
        </p:txBody>
      </p:sp>
    </p:spTree>
    <p:extLst>
      <p:ext uri="{BB962C8B-B14F-4D97-AF65-F5344CB8AC3E}">
        <p14:creationId xmlns:p14="http://schemas.microsoft.com/office/powerpoint/2010/main" val="179011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709D17-949C-4D4A-84C5-79597803CCFC}" type="slidenum">
              <a:rPr lang="en-US" smtClean="0"/>
              <a:pPr/>
              <a:t>27</a:t>
            </a:fld>
            <a:endParaRPr lang="en-US" dirty="0"/>
          </a:p>
        </p:txBody>
      </p:sp>
    </p:spTree>
    <p:extLst>
      <p:ext uri="{BB962C8B-B14F-4D97-AF65-F5344CB8AC3E}">
        <p14:creationId xmlns:p14="http://schemas.microsoft.com/office/powerpoint/2010/main" val="849312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C709D17-949C-4D4A-84C5-79597803CCFC}" type="slidenum">
              <a:rPr lang="en-US" smtClean="0"/>
              <a:pPr/>
              <a:t>28</a:t>
            </a:fld>
            <a:endParaRPr lang="en-US" dirty="0"/>
          </a:p>
        </p:txBody>
      </p:sp>
    </p:spTree>
    <p:extLst>
      <p:ext uri="{BB962C8B-B14F-4D97-AF65-F5344CB8AC3E}">
        <p14:creationId xmlns:p14="http://schemas.microsoft.com/office/powerpoint/2010/main" val="231090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Wiki page</a:t>
            </a:r>
            <a:r>
              <a:rPr lang="en-US" baseline="0" dirty="0"/>
              <a:t> link: </a:t>
            </a:r>
            <a:r>
              <a:rPr lang="en-US" sz="1200" dirty="0">
                <a:hlinkClick r:id="rId3"/>
              </a:rPr>
              <a:t>https://wiki.jsc.nasa.gov/fod/index.php/Review_of_Hydrated_Minerals_on_Mars_for_ISRU</a:t>
            </a:r>
            <a:endParaRPr lang="en-US" sz="1200" dirty="0"/>
          </a:p>
          <a:p>
            <a:endParaRPr lang="en-US" dirty="0"/>
          </a:p>
        </p:txBody>
      </p:sp>
      <p:sp>
        <p:nvSpPr>
          <p:cNvPr id="4" name="Slide Number Placeholder 3"/>
          <p:cNvSpPr>
            <a:spLocks noGrp="1"/>
          </p:cNvSpPr>
          <p:nvPr>
            <p:ph type="sldNum" sz="quarter" idx="10"/>
          </p:nvPr>
        </p:nvSpPr>
        <p:spPr/>
        <p:txBody>
          <a:bodyPr/>
          <a:lstStyle/>
          <a:p>
            <a:fld id="{46A89208-19D7-9E47-969D-1A76A4CEEE29}" type="slidenum">
              <a:rPr lang="en-US" smtClean="0"/>
              <a:t>31</a:t>
            </a:fld>
            <a:endParaRPr lang="en-US"/>
          </a:p>
        </p:txBody>
      </p:sp>
    </p:spTree>
    <p:extLst>
      <p:ext uri="{BB962C8B-B14F-4D97-AF65-F5344CB8AC3E}">
        <p14:creationId xmlns:p14="http://schemas.microsoft.com/office/powerpoint/2010/main" val="1293424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33</a:t>
            </a:fld>
            <a:endParaRPr lang="en-US"/>
          </a:p>
        </p:txBody>
      </p:sp>
    </p:spTree>
    <p:extLst>
      <p:ext uri="{BB962C8B-B14F-4D97-AF65-F5344CB8AC3E}">
        <p14:creationId xmlns:p14="http://schemas.microsoft.com/office/powerpoint/2010/main" val="3349303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34</a:t>
            </a:fld>
            <a:endParaRPr lang="en-US"/>
          </a:p>
        </p:txBody>
      </p:sp>
    </p:spTree>
    <p:extLst>
      <p:ext uri="{BB962C8B-B14F-4D97-AF65-F5344CB8AC3E}">
        <p14:creationId xmlns:p14="http://schemas.microsoft.com/office/powerpoint/2010/main" val="349904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35</a:t>
            </a:fld>
            <a:endParaRPr lang="en-US"/>
          </a:p>
        </p:txBody>
      </p:sp>
    </p:spTree>
    <p:extLst>
      <p:ext uri="{BB962C8B-B14F-4D97-AF65-F5344CB8AC3E}">
        <p14:creationId xmlns:p14="http://schemas.microsoft.com/office/powerpoint/2010/main" val="4120390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Template</a:t>
            </a:r>
            <a:r>
              <a:rPr lang="en-US" baseline="0" dirty="0"/>
              <a:t> provided to convey required content and general layout.  Fonts (type and size), quadrants / image size, etc. are at the discretion of the Proposer.</a:t>
            </a:r>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36</a:t>
            </a:fld>
            <a:endParaRPr lang="en-US"/>
          </a:p>
        </p:txBody>
      </p:sp>
    </p:spTree>
    <p:extLst>
      <p:ext uri="{BB962C8B-B14F-4D97-AF65-F5344CB8AC3E}">
        <p14:creationId xmlns:p14="http://schemas.microsoft.com/office/powerpoint/2010/main" val="184336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37</a:t>
            </a:fld>
            <a:endParaRPr lang="en-US"/>
          </a:p>
        </p:txBody>
      </p:sp>
    </p:spTree>
    <p:extLst>
      <p:ext uri="{BB962C8B-B14F-4D97-AF65-F5344CB8AC3E}">
        <p14:creationId xmlns:p14="http://schemas.microsoft.com/office/powerpoint/2010/main" val="1591211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38</a:t>
            </a:fld>
            <a:endParaRPr lang="en-US"/>
          </a:p>
        </p:txBody>
      </p:sp>
    </p:spTree>
    <p:extLst>
      <p:ext uri="{BB962C8B-B14F-4D97-AF65-F5344CB8AC3E}">
        <p14:creationId xmlns:p14="http://schemas.microsoft.com/office/powerpoint/2010/main" val="3174299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39</a:t>
            </a:fld>
            <a:endParaRPr lang="en-US"/>
          </a:p>
        </p:txBody>
      </p:sp>
    </p:spTree>
    <p:extLst>
      <p:ext uri="{BB962C8B-B14F-4D97-AF65-F5344CB8AC3E}">
        <p14:creationId xmlns:p14="http://schemas.microsoft.com/office/powerpoint/2010/main" val="2245516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40</a:t>
            </a:fld>
            <a:endParaRPr lang="en-US"/>
          </a:p>
        </p:txBody>
      </p:sp>
    </p:spTree>
    <p:extLst>
      <p:ext uri="{BB962C8B-B14F-4D97-AF65-F5344CB8AC3E}">
        <p14:creationId xmlns:p14="http://schemas.microsoft.com/office/powerpoint/2010/main" val="4185648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8098EA-3D0E-2847-BEB5-2CEB2241AD44}" type="slidenum">
              <a:rPr lang="en-US" smtClean="0"/>
              <a:t>41</a:t>
            </a:fld>
            <a:endParaRPr lang="en-US"/>
          </a:p>
        </p:txBody>
      </p:sp>
    </p:spTree>
    <p:extLst>
      <p:ext uri="{BB962C8B-B14F-4D97-AF65-F5344CB8AC3E}">
        <p14:creationId xmlns:p14="http://schemas.microsoft.com/office/powerpoint/2010/main" val="2223418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15210F-4523-A64C-A030-EA14E1E0EB9A}" type="slidenum">
              <a:rPr lang="en-US" smtClean="0"/>
              <a:t>42</a:t>
            </a:fld>
            <a:endParaRPr lang="en-US"/>
          </a:p>
        </p:txBody>
      </p:sp>
    </p:spTree>
    <p:extLst>
      <p:ext uri="{BB962C8B-B14F-4D97-AF65-F5344CB8AC3E}">
        <p14:creationId xmlns:p14="http://schemas.microsoft.com/office/powerpoint/2010/main" val="2133886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8" name="Rectangle 17"/>
          <p:cNvSpPr/>
          <p:nvPr userDrawn="1"/>
        </p:nvSpPr>
        <p:spPr>
          <a:xfrm>
            <a:off x="0" y="5147188"/>
            <a:ext cx="12192000" cy="1710812"/>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sp>
        <p:nvSpPr>
          <p:cNvPr id="6" name="Text Box 74"/>
          <p:cNvSpPr txBox="1">
            <a:spLocks noChangeArrowheads="1"/>
          </p:cNvSpPr>
          <p:nvPr userDrawn="1"/>
        </p:nvSpPr>
        <p:spPr bwMode="auto">
          <a:xfrm>
            <a:off x="317502" y="544513"/>
            <a:ext cx="2832100" cy="184150"/>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374651" y="5338916"/>
            <a:ext cx="10198100" cy="882289"/>
          </a:xfrm>
          <a:ln>
            <a:noFill/>
          </a:ln>
        </p:spPr>
        <p:txBody>
          <a:bodyPr anchor="t"/>
          <a:lstStyle>
            <a:lvl1pPr>
              <a:defRPr sz="2400">
                <a:solidFill>
                  <a:schemeClr val="bg1"/>
                </a:solidFill>
              </a:defRPr>
            </a:lvl1pPr>
          </a:lstStyle>
          <a:p>
            <a:r>
              <a:rPr lang="en-US" dirty="0"/>
              <a:t>Click to edit Master title style</a:t>
            </a:r>
          </a:p>
        </p:txBody>
      </p:sp>
      <p:sp>
        <p:nvSpPr>
          <p:cNvPr id="9" name="Rectangle 163"/>
          <p:cNvSpPr>
            <a:spLocks noGrp="1" noChangeArrowheads="1"/>
          </p:cNvSpPr>
          <p:nvPr>
            <p:ph type="subTitle" idx="1"/>
          </p:nvPr>
        </p:nvSpPr>
        <p:spPr>
          <a:xfrm>
            <a:off x="374651" y="6315980"/>
            <a:ext cx="10198100" cy="430903"/>
          </a:xfrm>
          <a:ln>
            <a:noFill/>
          </a:ln>
        </p:spPr>
        <p:txBody>
          <a:bodyPr/>
          <a:lstStyle>
            <a:lvl1pPr>
              <a:buNone/>
              <a:defRPr sz="1600" b="0" baseline="0">
                <a:solidFill>
                  <a:schemeClr val="bg1"/>
                </a:solidFill>
              </a:defRPr>
            </a:lvl1pPr>
          </a:lstStyle>
          <a:p>
            <a:r>
              <a:rPr lang="en-US" dirty="0"/>
              <a:t>Click to edit Master subtitle style</a:t>
            </a: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0481"/>
            <a:ext cx="12189646" cy="5089177"/>
          </a:xfrm>
          <a:prstGeom prst="rect">
            <a:avLst/>
          </a:prstGeom>
        </p:spPr>
      </p:pic>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a:defRPr/>
            </a:pPr>
            <a:fld id="{2FB12537-B55F-1D4C-AACF-3B10E7522722}" type="slidenum">
              <a:rPr lang="en-US"/>
              <a:pPr>
                <a:defRPr/>
              </a:pPr>
              <a:t>‹#›</a:t>
            </a:fld>
            <a:endParaRPr lang="en-US" dirty="0"/>
          </a:p>
        </p:txBody>
      </p:sp>
      <p:sp>
        <p:nvSpPr>
          <p:cNvPr id="5" name="Footer Placeholder 1"/>
          <p:cNvSpPr>
            <a:spLocks noGrp="1"/>
          </p:cNvSpPr>
          <p:nvPr>
            <p:ph type="ftr" sz="quarter" idx="11"/>
          </p:nvPr>
        </p:nvSpPr>
        <p:spPr/>
        <p:txBody>
          <a:bodyPr/>
          <a:lstStyle>
            <a:lvl1pPr marL="0" marR="0" indent="0" algn="l" defTabSz="457200" rtl="0" eaLnBrk="1" fontAlgn="base" latinLnBrk="0" hangingPunct="1">
              <a:lnSpc>
                <a:spcPct val="100000"/>
              </a:lnSpc>
              <a:spcBef>
                <a:spcPct val="0"/>
              </a:spcBef>
              <a:spcAft>
                <a:spcPct val="0"/>
              </a:spcAft>
              <a:buClrTx/>
              <a:buSzTx/>
              <a:buFontTx/>
              <a:buNone/>
              <a:tabLst/>
              <a:defRPr sz="900">
                <a:latin typeface="Arial" charset="0"/>
                <a:ea typeface="Arial" charset="0"/>
                <a:cs typeface="Arial" charset="0"/>
              </a:defRPr>
            </a:lvl1pPr>
          </a:lstStyle>
          <a:p>
            <a:pPr>
              <a:defRPr/>
            </a:pPr>
            <a:endParaRPr lang="en-US" dirty="0">
              <a:solidFill>
                <a:prstClr val="black"/>
              </a:solidFill>
            </a:endParaRPr>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2367222B-4B3E-3943-AD3F-B1643399706C}" type="slidenum">
              <a:rPr lang="en-US"/>
              <a:pPr>
                <a:defRPr/>
              </a:pPr>
              <a:t>‹#›</a:t>
            </a:fld>
            <a:endParaRPr lang="en-US" dirty="0"/>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3"/>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C452800A-40B0-9F47-AA4E-26F2C6069B2B}" type="slidenum">
              <a:rPr lang="en-US"/>
              <a:pPr>
                <a:defRPr/>
              </a:pPr>
              <a:t>‹#›</a:t>
            </a:fld>
            <a:endParaRPr lang="en-US" dirty="0"/>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28E4EEBA-EC9D-884B-A76C-51E8805C6603}" type="slidenum">
              <a:rPr lang="en-US"/>
              <a:pPr>
                <a:defRPr/>
              </a:pPr>
              <a:t>‹#›</a:t>
            </a:fld>
            <a:endParaRPr lang="en-US" dirty="0"/>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6E5059B5-FA2A-D14A-9FA4-0D0A48FB7DF0}" type="slidenum">
              <a:rPr lang="en-US"/>
              <a:pPr>
                <a:defRPr/>
              </a:pPr>
              <a:t>‹#›</a:t>
            </a:fld>
            <a:endParaRPr lang="en-US" dirty="0"/>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79BA73B-62DA-7C45-A31D-D6B41ED9CB93}" type="slidenum">
              <a:rPr lang="en-US"/>
              <a:pPr>
                <a:defRPr/>
              </a:pPr>
              <a:t>‹#›</a:t>
            </a:fld>
            <a:endParaRPr lang="en-US" dirty="0"/>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F706772-625F-0E46-B934-F9082C83F52B}" type="slidenum">
              <a:rPr lang="en-US"/>
              <a:pPr>
                <a:defRPr/>
              </a:pPr>
              <a:t>‹#›</a:t>
            </a:fld>
            <a:endParaRPr lang="en-US" dirty="0"/>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0250982-42F3-5447-871F-AFA39A36BE82}" type="slidenum">
              <a:rPr lang="en-US"/>
              <a:pPr>
                <a:defRPr/>
              </a:pPr>
              <a:t>‹#›</a:t>
            </a:fld>
            <a:endParaRPr lang="en-US" dirty="0"/>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BB7A66C-9E60-1449-A623-238DBBA6AF58}" type="slidenum">
              <a:rPr lang="en-US"/>
              <a:pPr>
                <a:defRPr/>
              </a:pPr>
              <a:t>‹#›</a:t>
            </a:fld>
            <a:endParaRPr lang="en-US" dirty="0"/>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7"/>
          <p:cNvSpPr>
            <a:spLocks noGrp="1" noChangeArrowheads="1"/>
          </p:cNvSpPr>
          <p:nvPr>
            <p:ph type="sldNum" sz="quarter" idx="10"/>
          </p:nvPr>
        </p:nvSpPr>
        <p:spPr/>
        <p:txBody>
          <a:bodyPr/>
          <a:lstStyle>
            <a:lvl1pPr>
              <a:defRPr>
                <a:solidFill>
                  <a:srgbClr val="000000"/>
                </a:solidFill>
              </a:defRPr>
            </a:lvl1pPr>
          </a:lstStyle>
          <a:p>
            <a:fld id="{386AC575-653E-4439-AA59-2B406492A337}" type="slidenum">
              <a:rPr lang="en-US"/>
              <a:pPr/>
              <a:t>‹#›</a:t>
            </a:fld>
            <a:endParaRPr lang="en-US"/>
          </a:p>
        </p:txBody>
      </p:sp>
    </p:spTree>
  </p:cSld>
  <p:clrMapOvr>
    <a:masterClrMapping/>
  </p:clrMapOvr>
  <p:transition spd="med"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1A168E58-362E-438E-ACB3-5E5CAE501250}" type="slidenum">
              <a:rPr lang="en-US"/>
              <a:pPr/>
              <a:t>‹#›</a:t>
            </a:fld>
            <a:endParaRPr lang="en-US"/>
          </a:p>
        </p:txBody>
      </p:sp>
    </p:spTree>
  </p:cSld>
  <p:clrMapOvr>
    <a:masterClrMapping/>
  </p:clrMapOvr>
  <p:transition spd="med"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blue and black American">
    <p:spTree>
      <p:nvGrpSpPr>
        <p:cNvPr id="1" name=""/>
        <p:cNvGrpSpPr/>
        <p:nvPr/>
      </p:nvGrpSpPr>
      <p:grpSpPr>
        <a:xfrm>
          <a:off x="0" y="0"/>
          <a:ext cx="0" cy="0"/>
          <a:chOff x="0" y="0"/>
          <a:chExt cx="0" cy="0"/>
        </a:xfrm>
      </p:grpSpPr>
      <p:sp>
        <p:nvSpPr>
          <p:cNvPr id="11" name="Title Text"/>
          <p:cNvSpPr txBox="1">
            <a:spLocks noGrp="1"/>
          </p:cNvSpPr>
          <p:nvPr>
            <p:ph type="title"/>
          </p:nvPr>
        </p:nvSpPr>
        <p:spPr>
          <a:prstGeom prst="rect">
            <a:avLst/>
          </a:prstGeom>
        </p:spPr>
        <p:txBody>
          <a:bodyPr/>
          <a:lstStyle/>
          <a:p>
            <a:r>
              <a:t>Title Text</a:t>
            </a:r>
          </a:p>
        </p:txBody>
      </p:sp>
      <p:sp>
        <p:nvSpPr>
          <p:cNvPr id="1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Slide Number Placeholder 7"/>
          <p:cNvSpPr>
            <a:spLocks noGrp="1" noChangeArrowheads="1"/>
          </p:cNvSpPr>
          <p:nvPr>
            <p:ph type="sldNum" sz="quarter" idx="10"/>
          </p:nvPr>
        </p:nvSpPr>
        <p:spPr/>
        <p:txBody>
          <a:bodyPr/>
          <a:lstStyle>
            <a:lvl1pPr>
              <a:defRPr/>
            </a:lvl1pPr>
          </a:lstStyle>
          <a:p>
            <a:fld id="{4D99FF8D-6D2F-4A50-8CDF-4097B74CB827}" type="slidenum">
              <a:rPr lang="en-US"/>
              <a:pPr/>
              <a:t>‹#›</a:t>
            </a:fld>
            <a:endParaRPr lang="en-US"/>
          </a:p>
        </p:txBody>
      </p:sp>
    </p:spTree>
  </p:cSld>
  <p:clrMapOvr>
    <a:masterClrMapping/>
  </p:clrMapOvr>
  <p:transition spd="med"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pic>
        <p:nvPicPr>
          <p:cNvPr id="1027" name="Picture 7" descr="NASA insignia RGB.png"/>
          <p:cNvPicPr>
            <a:picLocks noChangeAspect="1"/>
          </p:cNvPicPr>
          <p:nvPr userDrawn="1"/>
        </p:nvPicPr>
        <p:blipFill>
          <a:blip r:embed="rId16">
            <a:extLst>
              <a:ext uri="{28A0092B-C50C-407E-A947-70E740481C1C}">
                <a14:useLocalDpi xmlns:a14="http://schemas.microsoft.com/office/drawing/2010/main"/>
              </a:ext>
            </a:extLst>
          </a:blip>
          <a:srcRect/>
          <a:stretch>
            <a:fillRect/>
          </a:stretch>
        </p:blipFill>
        <p:spPr bwMode="auto">
          <a:xfrm>
            <a:off x="11272838" y="158752"/>
            <a:ext cx="787930"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3"/>
            <a:ext cx="109728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defTabSz="457200" fontAlgn="base">
              <a:spcBef>
                <a:spcPct val="0"/>
              </a:spcBef>
              <a:spcAft>
                <a:spcPct val="0"/>
              </a:spcAft>
              <a:defRPr/>
            </a:pPr>
            <a:fld id="{F9B15C5C-0988-094E-B1BA-EF1B8BCD2926}" type="slidenum">
              <a:rPr lang="en-US">
                <a:ea typeface="ＭＳ Ｐゴシック" charset="0"/>
              </a:rPr>
              <a:pPr defTabSz="457200" fontAlgn="base">
                <a:spcBef>
                  <a:spcPct val="0"/>
                </a:spcBef>
                <a:spcAft>
                  <a:spcPct val="0"/>
                </a:spcAft>
                <a:defRPr/>
              </a:pPr>
              <a:t>‹#›</a:t>
            </a:fld>
            <a:endParaRPr lang="en-US" dirty="0">
              <a:ea typeface="ＭＳ Ｐゴシック" charset="0"/>
            </a:endParaRPr>
          </a:p>
        </p:txBody>
      </p:sp>
      <p:sp>
        <p:nvSpPr>
          <p:cNvPr id="2" name="Footer Placeholder 1"/>
          <p:cNvSpPr>
            <a:spLocks noGrp="1"/>
          </p:cNvSpPr>
          <p:nvPr>
            <p:ph type="ftr" sz="quarter" idx="3"/>
          </p:nvPr>
        </p:nvSpPr>
        <p:spPr>
          <a:xfrm>
            <a:off x="4165600" y="6356353"/>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900">
                <a:solidFill>
                  <a:schemeClr val="tx1"/>
                </a:solidFill>
                <a:latin typeface="Arial" charset="0"/>
                <a:ea typeface="MS PGothic" charset="0"/>
                <a:cs typeface="Arial" charset="0"/>
              </a:defRPr>
            </a:lvl1pPr>
          </a:lstStyle>
          <a:p>
            <a:pPr fontAlgn="base">
              <a:spcBef>
                <a:spcPct val="0"/>
              </a:spcBef>
              <a:spcAft>
                <a:spcPct val="0"/>
              </a:spcAft>
              <a:defRPr/>
            </a:pPr>
            <a:endParaRPr lang="en-US" dirty="0">
              <a:solidFill>
                <a:prstClr val="black"/>
              </a:solidFill>
            </a:endParaRPr>
          </a:p>
        </p:txBody>
      </p:sp>
    </p:spTree>
    <p:extLst>
      <p:ext uri="{BB962C8B-B14F-4D97-AF65-F5344CB8AC3E}">
        <p14:creationId xmlns:p14="http://schemas.microsoft.com/office/powerpoint/2010/main" val="1019810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advClick="0"/>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emf"/><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cid:image002.jpg@01D43F8E.1B24A7C0"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cid:image001.jpg@01D43F8E.1B24A7C0" TargetMode="Externa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emf"/><Relationship Id="rId9"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jpeg"/></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9.jpeg"/><Relationship Id="rId4" Type="http://schemas.openxmlformats.org/officeDocument/2006/relationships/image" Target="../media/image88.emf"/></Relationships>
</file>

<file path=ppt/slides/_rels/slide3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2.jpeg"/><Relationship Id="rId4" Type="http://schemas.openxmlformats.org/officeDocument/2006/relationships/image" Target="../media/image91.png"/></Relationships>
</file>

<file path=ppt/slides/_rels/slide37.xml.rels><?xml version="1.0" encoding="UTF-8" standalone="yes"?>
<Relationships xmlns="http://schemas.openxmlformats.org/package/2006/relationships"><Relationship Id="rId3" Type="http://schemas.openxmlformats.org/officeDocument/2006/relationships/image" Target="../media/image93.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7.jpeg"/><Relationship Id="rId4" Type="http://schemas.openxmlformats.org/officeDocument/2006/relationships/image" Target="../media/image96.jpeg"/></Relationships>
</file>

<file path=ppt/slides/_rels/slide4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ctrTitle"/>
          </p:nvPr>
        </p:nvSpPr>
        <p:spPr>
          <a:xfrm>
            <a:off x="229183" y="5370297"/>
            <a:ext cx="7648575" cy="1367960"/>
          </a:xfrm>
        </p:spPr>
        <p:txBody>
          <a:bodyPr anchor="ctr"/>
          <a:lstStyle/>
          <a:p>
            <a:r>
              <a:rPr lang="en-US" dirty="0">
                <a:latin typeface="Arial" charset="0"/>
                <a:ea typeface="ＭＳ Ｐゴシック" charset="0"/>
                <a:cs typeface="ＭＳ Ｐゴシック" charset="0"/>
              </a:rPr>
              <a:t>ISRU</a:t>
            </a:r>
            <a:br>
              <a:rPr lang="en-US" dirty="0">
                <a:latin typeface="Arial" charset="0"/>
                <a:ea typeface="ＭＳ Ｐゴシック" charset="0"/>
                <a:cs typeface="ＭＳ Ｐゴシック" charset="0"/>
              </a:rPr>
            </a:br>
            <a:r>
              <a:rPr lang="en-US" sz="1800" dirty="0">
                <a:latin typeface="Arial" charset="0"/>
                <a:ea typeface="ＭＳ Ｐゴシック" charset="0"/>
                <a:cs typeface="ＭＳ Ｐゴシック" charset="0"/>
              </a:rPr>
              <a:t>October 12, 2018</a:t>
            </a:r>
            <a:br>
              <a:rPr lang="en-US" dirty="0">
                <a:latin typeface="Arial Narrow" charset="0"/>
                <a:ea typeface="ヒラギノ角ゴ Pro W3" charset="0"/>
                <a:cs typeface="Arial Narrow" charset="0"/>
              </a:rPr>
            </a:br>
            <a:br>
              <a:rPr lang="en-US" dirty="0">
                <a:latin typeface="Arial Narrow" charset="0"/>
                <a:ea typeface="ヒラギノ角ゴ Pro W3" charset="0"/>
                <a:cs typeface="Arial Narrow" charset="0"/>
              </a:rPr>
            </a:br>
            <a:r>
              <a:rPr lang="en-US" sz="1800" dirty="0">
                <a:latin typeface="Arial Narrow" charset="0"/>
                <a:ea typeface="ヒラギノ角ゴ Pro W3" charset="0"/>
                <a:cs typeface="Arial Narrow" charset="0"/>
              </a:rPr>
              <a:t>Diane Linne, Project Manager, NASA GRC</a:t>
            </a:r>
            <a:endParaRPr lang="en-US" sz="1800" dirty="0">
              <a:latin typeface="Arial" charset="0"/>
              <a:ea typeface="ヒラギノ角ゴ Pro W3" charset="0"/>
            </a:endParaRPr>
          </a:p>
        </p:txBody>
      </p:sp>
    </p:spTree>
    <p:extLst>
      <p:ext uri="{BB962C8B-B14F-4D97-AF65-F5344CB8AC3E}">
        <p14:creationId xmlns:p14="http://schemas.microsoft.com/office/powerpoint/2010/main" val="895061698"/>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ISRU</a:t>
            </a:r>
            <a:br>
              <a:rPr lang="en-US" dirty="0"/>
            </a:br>
            <a:r>
              <a:rPr lang="en-US" dirty="0"/>
              <a:t>Project Overview</a:t>
            </a:r>
          </a:p>
        </p:txBody>
      </p:sp>
      <p:sp>
        <p:nvSpPr>
          <p:cNvPr id="3" name="Content Placeholder 2"/>
          <p:cNvSpPr>
            <a:spLocks noGrp="1"/>
          </p:cNvSpPr>
          <p:nvPr>
            <p:ph idx="1"/>
          </p:nvPr>
        </p:nvSpPr>
        <p:spPr>
          <a:xfrm>
            <a:off x="95794" y="911863"/>
            <a:ext cx="7459436" cy="5655488"/>
          </a:xfrm>
        </p:spPr>
        <p:txBody>
          <a:bodyPr/>
          <a:lstStyle/>
          <a:p>
            <a:pPr marL="0" indent="0">
              <a:buNone/>
            </a:pPr>
            <a:r>
              <a:rPr lang="en-US" sz="1600" u="sng" dirty="0"/>
              <a:t>Why is this project important?</a:t>
            </a:r>
          </a:p>
          <a:p>
            <a:r>
              <a:rPr lang="en-US" sz="1600" b="0" dirty="0"/>
              <a:t>Production of large consumables (propellants, life support) on the surface of the Moon or Mars significantly reduces launch costs and enables sustained exploration</a:t>
            </a:r>
          </a:p>
          <a:p>
            <a:pPr lvl="1"/>
            <a:r>
              <a:rPr lang="en-US" sz="1600" dirty="0"/>
              <a:t>Every 1 kg produced on the surface saves 7 to 11 kg launched to LEO</a:t>
            </a:r>
            <a:endParaRPr lang="en-US" sz="1600" b="0" dirty="0"/>
          </a:p>
          <a:p>
            <a:r>
              <a:rPr lang="en-US" sz="1600" b="0" dirty="0"/>
              <a:t>Reliance on in-situ produced propellants and life support consumables has never been done before and represents a new paradigm for space exploration – we must prove the capability at the system level before it will be incorporated</a:t>
            </a:r>
          </a:p>
          <a:p>
            <a:pPr marL="0" indent="0">
              <a:buNone/>
            </a:pPr>
            <a:endParaRPr lang="en-US" sz="1600" u="sng" dirty="0"/>
          </a:p>
          <a:p>
            <a:pPr marL="0" indent="0">
              <a:buNone/>
            </a:pPr>
            <a:r>
              <a:rPr lang="en-US" sz="1600" u="sng" dirty="0"/>
              <a:t>Objectives</a:t>
            </a:r>
          </a:p>
          <a:p>
            <a:r>
              <a:rPr lang="en-US" sz="1600" b="0" dirty="0"/>
              <a:t>Develop and demonstrate, in ground demonstrations, the component, subsystem, and system technology to enable production of mission consumables from regolith and atmospheric resources at a variety of destinations</a:t>
            </a:r>
            <a:endParaRPr lang="en-US" sz="1600" u="sng" dirty="0"/>
          </a:p>
          <a:p>
            <a:pPr marL="0" indent="0">
              <a:buNone/>
            </a:pPr>
            <a:endParaRPr lang="en-US" sz="1600" u="sng" dirty="0"/>
          </a:p>
          <a:p>
            <a:pPr marL="0" indent="0">
              <a:buNone/>
            </a:pPr>
            <a:r>
              <a:rPr lang="en-US" sz="1600" u="sng" dirty="0"/>
              <a:t>Current activities</a:t>
            </a:r>
          </a:p>
          <a:p>
            <a:r>
              <a:rPr lang="en-US" sz="1600" b="0" dirty="0"/>
              <a:t>NASA in-house technology</a:t>
            </a:r>
            <a:br>
              <a:rPr lang="en-US" sz="1600" b="0" dirty="0"/>
            </a:br>
            <a:r>
              <a:rPr lang="en-US" sz="1600" b="0" dirty="0"/>
              <a:t>development at GRC, JSC, KSC,</a:t>
            </a:r>
            <a:br>
              <a:rPr lang="en-US" sz="1600" b="0" dirty="0"/>
            </a:br>
            <a:r>
              <a:rPr lang="en-US" sz="1600" b="0" dirty="0"/>
              <a:t>and JPL</a:t>
            </a:r>
          </a:p>
          <a:p>
            <a:r>
              <a:rPr lang="en-US" sz="1600" b="0" dirty="0"/>
              <a:t>10 </a:t>
            </a:r>
            <a:r>
              <a:rPr lang="en-US" sz="1600" b="0" dirty="0" err="1"/>
              <a:t>NextSTEP</a:t>
            </a:r>
            <a:r>
              <a:rPr lang="en-US" sz="1600" b="0" dirty="0"/>
              <a:t> BAA awards</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a:t>
            </a:fld>
            <a:endParaRPr lang="en-US" dirty="0"/>
          </a:p>
        </p:txBody>
      </p:sp>
      <p:pic>
        <p:nvPicPr>
          <p:cNvPr id="8" name="Picture 7">
            <a:extLst>
              <a:ext uri="{FF2B5EF4-FFF2-40B4-BE49-F238E27FC236}">
                <a16:creationId xmlns:a16="http://schemas.microsoft.com/office/drawing/2014/main" id="{A75B4FCD-6CDB-8F46-A44C-39A42D0CF4EF}"/>
              </a:ext>
            </a:extLst>
          </p:cNvPr>
          <p:cNvPicPr>
            <a:picLocks noChangeAspect="1"/>
          </p:cNvPicPr>
          <p:nvPr/>
        </p:nvPicPr>
        <p:blipFill>
          <a:blip r:embed="rId2"/>
          <a:stretch>
            <a:fillRect/>
          </a:stretch>
        </p:blipFill>
        <p:spPr>
          <a:xfrm>
            <a:off x="7812193" y="1127234"/>
            <a:ext cx="3752342" cy="2989834"/>
          </a:xfrm>
          <a:prstGeom prst="rect">
            <a:avLst/>
          </a:prstGeom>
        </p:spPr>
      </p:pic>
      <p:pic>
        <p:nvPicPr>
          <p:cNvPr id="9" name="Picture 8">
            <a:extLst>
              <a:ext uri="{FF2B5EF4-FFF2-40B4-BE49-F238E27FC236}">
                <a16:creationId xmlns:a16="http://schemas.microsoft.com/office/drawing/2014/main" id="{3867DAEB-3E1B-3A4C-AA7F-D03928BEE6F4}"/>
              </a:ext>
            </a:extLst>
          </p:cNvPr>
          <p:cNvPicPr>
            <a:picLocks noChangeAspect="1"/>
          </p:cNvPicPr>
          <p:nvPr/>
        </p:nvPicPr>
        <p:blipFill>
          <a:blip r:embed="rId3"/>
          <a:stretch>
            <a:fillRect/>
          </a:stretch>
        </p:blipFill>
        <p:spPr>
          <a:xfrm>
            <a:off x="3421380" y="4549951"/>
            <a:ext cx="8770620" cy="2164080"/>
          </a:xfrm>
          <a:prstGeom prst="rect">
            <a:avLst/>
          </a:prstGeom>
          <a:noFill/>
        </p:spPr>
      </p:pic>
    </p:spTree>
    <p:extLst>
      <p:ext uri="{BB962C8B-B14F-4D97-AF65-F5344CB8AC3E}">
        <p14:creationId xmlns:p14="http://schemas.microsoft.com/office/powerpoint/2010/main" val="1506939800"/>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2000" b="0" dirty="0"/>
              <a:t>ISRU</a:t>
            </a:r>
            <a:br>
              <a:rPr lang="en-US" dirty="0"/>
            </a:br>
            <a:r>
              <a:rPr lang="en-US" dirty="0"/>
              <a:t>Major Accomplishments – </a:t>
            </a:r>
            <a:r>
              <a:rPr lang="en-US" dirty="0" err="1"/>
              <a:t>NextSTEP</a:t>
            </a:r>
            <a:r>
              <a:rPr lang="en-US" dirty="0"/>
              <a:t> BAA Awards</a:t>
            </a:r>
          </a:p>
        </p:txBody>
      </p:sp>
      <p:sp>
        <p:nvSpPr>
          <p:cNvPr id="4" name="Content Placeholder 3">
            <a:extLst>
              <a:ext uri="{FF2B5EF4-FFF2-40B4-BE49-F238E27FC236}">
                <a16:creationId xmlns:a16="http://schemas.microsoft.com/office/drawing/2014/main" id="{C5818840-E79E-BB45-B407-79BCD43C38D0}"/>
              </a:ext>
            </a:extLst>
          </p:cNvPr>
          <p:cNvSpPr>
            <a:spLocks noGrp="1"/>
          </p:cNvSpPr>
          <p:nvPr>
            <p:ph idx="1"/>
          </p:nvPr>
        </p:nvSpPr>
        <p:spPr/>
        <p:txBody>
          <a:bodyPr/>
          <a:lstStyle/>
          <a:p>
            <a:r>
              <a:rPr lang="en-US" dirty="0"/>
              <a:t>Track 1: Trade Studies (&lt; 1 year): 4 Awards</a:t>
            </a:r>
          </a:p>
          <a:p>
            <a:pPr lvl="1"/>
            <a:r>
              <a:rPr lang="en-US" dirty="0"/>
              <a:t>3 architecture trade studies: Blue Origin, ULA, University of Illinois</a:t>
            </a:r>
          </a:p>
          <a:p>
            <a:pPr lvl="1"/>
            <a:r>
              <a:rPr lang="en-US" dirty="0"/>
              <a:t>1 technology trade study on water electrolysis subsystem: UTC Aerospace</a:t>
            </a:r>
          </a:p>
          <a:p>
            <a:r>
              <a:rPr lang="en-US" dirty="0"/>
              <a:t>Track 2: Component Development (3 years): 4 Awards</a:t>
            </a:r>
          </a:p>
          <a:p>
            <a:pPr lvl="1"/>
            <a:r>
              <a:rPr lang="en-US" dirty="0" err="1"/>
              <a:t>BlazeTech</a:t>
            </a:r>
            <a:r>
              <a:rPr lang="en-US" dirty="0"/>
              <a:t> (dust filtration); </a:t>
            </a:r>
            <a:r>
              <a:rPr lang="en-US" dirty="0" err="1"/>
              <a:t>Skyhaven</a:t>
            </a:r>
            <a:r>
              <a:rPr lang="en-US" dirty="0"/>
              <a:t> (H</a:t>
            </a:r>
            <a:r>
              <a:rPr lang="en-US" baseline="-25000" dirty="0"/>
              <a:t>2</a:t>
            </a:r>
            <a:r>
              <a:rPr lang="en-US" dirty="0"/>
              <a:t> separation); Paragon (water clean-up and electrolysis); Teledyne (dirty water electrolysis)</a:t>
            </a:r>
          </a:p>
          <a:p>
            <a:r>
              <a:rPr lang="en-US" dirty="0"/>
              <a:t>Track 3: Subsystem Development (3.5 years): 2 Awards</a:t>
            </a:r>
          </a:p>
          <a:p>
            <a:pPr lvl="1"/>
            <a:r>
              <a:rPr lang="en-US" dirty="0"/>
              <a:t>Honeybee Robotics (excavation, acquisition, and storage of Mars subsurface ice/water)</a:t>
            </a:r>
          </a:p>
          <a:p>
            <a:pPr lvl="1"/>
            <a:r>
              <a:rPr lang="en-US" dirty="0" err="1"/>
              <a:t>OxEon</a:t>
            </a:r>
            <a:r>
              <a:rPr lang="en-US" dirty="0"/>
              <a:t> (oxygen and fuel production from Mars CO</a:t>
            </a:r>
            <a:r>
              <a:rPr lang="en-US" baseline="-25000" dirty="0"/>
              <a:t>2</a:t>
            </a:r>
            <a:r>
              <a:rPr lang="en-US" dirty="0"/>
              <a:t> and water)</a:t>
            </a:r>
          </a:p>
          <a:p>
            <a:r>
              <a:rPr lang="en-US" dirty="0"/>
              <a:t>Awards announced May 31</a:t>
            </a:r>
            <a:r>
              <a:rPr lang="en-US" baseline="30000" dirty="0"/>
              <a:t>st</a:t>
            </a:r>
            <a:endParaRPr lang="en-US" dirty="0"/>
          </a:p>
          <a:p>
            <a:r>
              <a:rPr lang="en-US" dirty="0"/>
              <a:t>Total Value ~$10M</a:t>
            </a:r>
          </a:p>
          <a:p>
            <a:r>
              <a:rPr lang="en-US" dirty="0"/>
              <a:t>Track 1 contracts are underway</a:t>
            </a:r>
          </a:p>
          <a:p>
            <a:r>
              <a:rPr lang="en-US" dirty="0"/>
              <a:t>Track 2 and 3 are at various stages of the procurement process</a:t>
            </a:r>
          </a:p>
        </p:txBody>
      </p:sp>
      <p:sp>
        <p:nvSpPr>
          <p:cNvPr id="3" name="Slide Number Placeholder 2"/>
          <p:cNvSpPr>
            <a:spLocks noGrp="1"/>
          </p:cNvSpPr>
          <p:nvPr>
            <p:ph type="sldNum" sz="quarter" idx="10"/>
          </p:nvPr>
        </p:nvSpPr>
        <p:spPr/>
        <p:txBody>
          <a:bodyPr/>
          <a:lstStyle/>
          <a:p>
            <a:pPr>
              <a:defRPr/>
            </a:pPr>
            <a:fld id="{6E5059B5-FA2A-D14A-9FA4-0D0A48FB7DF0}" type="slidenum">
              <a:rPr lang="en-US" smtClean="0"/>
              <a:pPr>
                <a:defRPr/>
              </a:pPr>
              <a:t>3</a:t>
            </a:fld>
            <a:endParaRPr lang="en-US" dirty="0"/>
          </a:p>
        </p:txBody>
      </p:sp>
    </p:spTree>
    <p:extLst>
      <p:ext uri="{BB962C8B-B14F-4D97-AF65-F5344CB8AC3E}">
        <p14:creationId xmlns:p14="http://schemas.microsoft.com/office/powerpoint/2010/main" val="847088873"/>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2000" b="0" dirty="0"/>
              <a:t>WBS 4.1 Atmosphere Carbon Dioxide Collection Subsystem</a:t>
            </a:r>
            <a:br>
              <a:rPr lang="en-US" dirty="0"/>
            </a:br>
            <a:r>
              <a:rPr lang="en-US" dirty="0"/>
              <a:t>Major Accomplishments</a:t>
            </a:r>
          </a:p>
        </p:txBody>
      </p:sp>
      <p:sp>
        <p:nvSpPr>
          <p:cNvPr id="4" name="Content Placeholder 3">
            <a:extLst>
              <a:ext uri="{FF2B5EF4-FFF2-40B4-BE49-F238E27FC236}">
                <a16:creationId xmlns:a16="http://schemas.microsoft.com/office/drawing/2014/main" id="{C5818840-E79E-BB45-B407-79BCD43C38D0}"/>
              </a:ext>
            </a:extLst>
          </p:cNvPr>
          <p:cNvSpPr>
            <a:spLocks noGrp="1"/>
          </p:cNvSpPr>
          <p:nvPr>
            <p:ph idx="1"/>
          </p:nvPr>
        </p:nvSpPr>
        <p:spPr>
          <a:xfrm>
            <a:off x="358139" y="1014733"/>
            <a:ext cx="7899169" cy="5122863"/>
          </a:xfrm>
        </p:spPr>
        <p:txBody>
          <a:bodyPr/>
          <a:lstStyle/>
          <a:p>
            <a:r>
              <a:rPr lang="en-US" dirty="0"/>
              <a:t>Completed flow performance tests of the ISRU Scroll Filter in the Mars Flow Loop </a:t>
            </a:r>
          </a:p>
          <a:p>
            <a:r>
              <a:rPr lang="en-US" dirty="0"/>
              <a:t>Electrostatic precipitator geometry optimization</a:t>
            </a:r>
          </a:p>
          <a:p>
            <a:pPr lvl="1"/>
            <a:r>
              <a:rPr lang="en-US" sz="1600" dirty="0">
                <a:latin typeface="Arial" panose="020B0604020202020204" pitchFamily="34" charset="0"/>
                <a:cs typeface="Arial" panose="020B0604020202020204" pitchFamily="34" charset="0"/>
              </a:rPr>
              <a:t>Stack </a:t>
            </a:r>
            <a:r>
              <a:rPr lang="en-US" sz="1600" b="0" dirty="0">
                <a:latin typeface="Arial" panose="020B0604020202020204" pitchFamily="34" charset="0"/>
                <a:cs typeface="Arial" panose="020B0604020202020204" pitchFamily="34" charset="0"/>
              </a:rPr>
              <a:t>of 137 cylindrical precipitators with a 71 mm diameter and 100 cm length can collect </a:t>
            </a:r>
            <a:r>
              <a:rPr lang="en-US" sz="1600" b="0" dirty="0"/>
              <a:t>3 </a:t>
            </a:r>
            <a:r>
              <a:rPr lang="en-US" sz="1600" b="0" dirty="0">
                <a:sym typeface="Symbol" pitchFamily="2" charset="2"/>
              </a:rPr>
              <a:t></a:t>
            </a:r>
            <a:r>
              <a:rPr lang="en-US" sz="1600" b="0" dirty="0"/>
              <a:t>m-diameter particles flowing at 6 kg/</a:t>
            </a:r>
            <a:r>
              <a:rPr lang="en-US" sz="1600" b="0" dirty="0" err="1"/>
              <a:t>hr</a:t>
            </a:r>
            <a:r>
              <a:rPr lang="en-US" sz="1600" b="0" dirty="0"/>
              <a:t> at 99% efficiency</a:t>
            </a:r>
            <a:endParaRPr lang="en-US" sz="1600" b="0" dirty="0">
              <a:latin typeface="Arial" panose="020B0604020202020204" pitchFamily="34" charset="0"/>
              <a:cs typeface="Arial" panose="020B0604020202020204" pitchFamily="34" charset="0"/>
            </a:endParaRPr>
          </a:p>
          <a:p>
            <a:r>
              <a:rPr lang="en-US" dirty="0"/>
              <a:t>Completed design and initiated fabrication of full-scale CO2 </a:t>
            </a:r>
            <a:r>
              <a:rPr lang="en-US" dirty="0" err="1"/>
              <a:t>cryofreezer</a:t>
            </a:r>
            <a:endParaRPr lang="en-US" dirty="0"/>
          </a:p>
          <a:p>
            <a:pPr lvl="1"/>
            <a:r>
              <a:rPr lang="en-US" dirty="0"/>
              <a:t>Cold head design based on lessons learned from sub-scale testing and analysis of multiple cold-heads</a:t>
            </a:r>
          </a:p>
          <a:p>
            <a:r>
              <a:rPr lang="en-US" dirty="0"/>
              <a:t>Rapid cycle adsorption pump single-stage fabrication and test preparations completed</a:t>
            </a:r>
          </a:p>
          <a:p>
            <a:pPr lvl="1"/>
            <a:r>
              <a:rPr lang="en-US" dirty="0"/>
              <a:t>Two-stage design 95% complete and procurement</a:t>
            </a:r>
            <a:br>
              <a:rPr lang="en-US" dirty="0"/>
            </a:br>
            <a:r>
              <a:rPr lang="en-US" dirty="0"/>
              <a:t>~30% complete</a:t>
            </a:r>
          </a:p>
        </p:txBody>
      </p:sp>
      <p:sp>
        <p:nvSpPr>
          <p:cNvPr id="3" name="Slide Number Placeholder 2"/>
          <p:cNvSpPr>
            <a:spLocks noGrp="1"/>
          </p:cNvSpPr>
          <p:nvPr>
            <p:ph type="sldNum" sz="quarter" idx="10"/>
          </p:nvPr>
        </p:nvSpPr>
        <p:spPr/>
        <p:txBody>
          <a:bodyPr/>
          <a:lstStyle/>
          <a:p>
            <a:pPr>
              <a:defRPr/>
            </a:pPr>
            <a:fld id="{6E5059B5-FA2A-D14A-9FA4-0D0A48FB7DF0}" type="slidenum">
              <a:rPr lang="en-US" smtClean="0"/>
              <a:pPr>
                <a:defRPr/>
              </a:pPr>
              <a:t>4</a:t>
            </a:fld>
            <a:endParaRPr lang="en-US" dirty="0"/>
          </a:p>
        </p:txBody>
      </p:sp>
      <p:pic>
        <p:nvPicPr>
          <p:cNvPr id="5" name="Picture 4">
            <a:extLst>
              <a:ext uri="{FF2B5EF4-FFF2-40B4-BE49-F238E27FC236}">
                <a16:creationId xmlns:a16="http://schemas.microsoft.com/office/drawing/2014/main" id="{627CCEA7-84D4-EF40-9E97-8DCF2142444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792117" y="905029"/>
            <a:ext cx="2014116" cy="2939142"/>
          </a:xfrm>
          <a:prstGeom prst="rect">
            <a:avLst/>
          </a:prstGeom>
        </p:spPr>
      </p:pic>
      <p:pic>
        <p:nvPicPr>
          <p:cNvPr id="6" name="Picture 5">
            <a:extLst>
              <a:ext uri="{FF2B5EF4-FFF2-40B4-BE49-F238E27FC236}">
                <a16:creationId xmlns:a16="http://schemas.microsoft.com/office/drawing/2014/main" id="{EECE3BA5-FF7B-834D-BA4A-931DE66B69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5137" y="3721364"/>
            <a:ext cx="3807411" cy="2853948"/>
          </a:xfrm>
          <a:prstGeom prst="rect">
            <a:avLst/>
          </a:prstGeom>
        </p:spPr>
      </p:pic>
      <p:sp>
        <p:nvSpPr>
          <p:cNvPr id="7" name="TextBox 11">
            <a:extLst>
              <a:ext uri="{FF2B5EF4-FFF2-40B4-BE49-F238E27FC236}">
                <a16:creationId xmlns:a16="http://schemas.microsoft.com/office/drawing/2014/main" id="{7DAB83AC-FFC1-0042-B917-0DB7ADBB778D}"/>
              </a:ext>
            </a:extLst>
          </p:cNvPr>
          <p:cNvSpPr txBox="1">
            <a:spLocks noChangeArrowheads="1"/>
          </p:cNvSpPr>
          <p:nvPr/>
        </p:nvSpPr>
        <p:spPr bwMode="auto">
          <a:xfrm>
            <a:off x="8261811" y="2308791"/>
            <a:ext cx="17432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err="1">
                <a:cs typeface="Arial" panose="020B0604020202020204" pitchFamily="34" charset="0"/>
              </a:rPr>
              <a:t>Cryofreezer</a:t>
            </a:r>
            <a:r>
              <a:rPr lang="en-US" altLang="en-US" sz="1000" dirty="0">
                <a:cs typeface="Arial" panose="020B0604020202020204" pitchFamily="34" charset="0"/>
              </a:rPr>
              <a:t> chamber cut-away view of cold head</a:t>
            </a:r>
          </a:p>
        </p:txBody>
      </p:sp>
      <p:sp>
        <p:nvSpPr>
          <p:cNvPr id="8" name="TextBox 11">
            <a:extLst>
              <a:ext uri="{FF2B5EF4-FFF2-40B4-BE49-F238E27FC236}">
                <a16:creationId xmlns:a16="http://schemas.microsoft.com/office/drawing/2014/main" id="{8E4A90DE-BE85-BB40-9DDA-43FDA9C85110}"/>
              </a:ext>
            </a:extLst>
          </p:cNvPr>
          <p:cNvSpPr txBox="1">
            <a:spLocks noChangeArrowheads="1"/>
          </p:cNvSpPr>
          <p:nvPr/>
        </p:nvSpPr>
        <p:spPr bwMode="auto">
          <a:xfrm>
            <a:off x="8377756" y="6457890"/>
            <a:ext cx="36008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Two-stage rapid cycle sorption pump parts (left) and layout(above) in Mars chamber </a:t>
            </a:r>
          </a:p>
        </p:txBody>
      </p:sp>
      <p:pic>
        <p:nvPicPr>
          <p:cNvPr id="9" name="Picture 8">
            <a:extLst>
              <a:ext uri="{FF2B5EF4-FFF2-40B4-BE49-F238E27FC236}">
                <a16:creationId xmlns:a16="http://schemas.microsoft.com/office/drawing/2014/main" id="{5C535D3B-6DAE-504A-A534-32D301E111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4885" y="4673600"/>
            <a:ext cx="3728720" cy="2184400"/>
          </a:xfrm>
          <a:prstGeom prst="rect">
            <a:avLst/>
          </a:prstGeom>
        </p:spPr>
      </p:pic>
      <p:pic>
        <p:nvPicPr>
          <p:cNvPr id="14" name="Picture 13">
            <a:extLst>
              <a:ext uri="{FF2B5EF4-FFF2-40B4-BE49-F238E27FC236}">
                <a16:creationId xmlns:a16="http://schemas.microsoft.com/office/drawing/2014/main" id="{0EEEF425-7FDA-7644-8E2E-856F2B2FADD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5855" y="4901739"/>
            <a:ext cx="3456432" cy="1810583"/>
          </a:xfrm>
          <a:prstGeom prst="rect">
            <a:avLst/>
          </a:prstGeom>
        </p:spPr>
      </p:pic>
      <p:sp>
        <p:nvSpPr>
          <p:cNvPr id="13" name="TextBox 11">
            <a:extLst>
              <a:ext uri="{FF2B5EF4-FFF2-40B4-BE49-F238E27FC236}">
                <a16:creationId xmlns:a16="http://schemas.microsoft.com/office/drawing/2014/main" id="{E4FB3E8D-D9EC-F947-8AD2-16C06823D697}"/>
              </a:ext>
            </a:extLst>
          </p:cNvPr>
          <p:cNvSpPr txBox="1">
            <a:spLocks noChangeArrowheads="1"/>
          </p:cNvSpPr>
          <p:nvPr/>
        </p:nvSpPr>
        <p:spPr bwMode="auto">
          <a:xfrm>
            <a:off x="1936519" y="6431669"/>
            <a:ext cx="19621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err="1">
                <a:cs typeface="Arial" panose="020B0604020202020204" pitchFamily="34" charset="0"/>
              </a:rPr>
              <a:t>Cryofreezer</a:t>
            </a:r>
            <a:r>
              <a:rPr lang="en-US" altLang="en-US" sz="1000" dirty="0">
                <a:cs typeface="Arial" panose="020B0604020202020204" pitchFamily="34" charset="0"/>
              </a:rPr>
              <a:t> two-part cold head</a:t>
            </a:r>
          </a:p>
        </p:txBody>
      </p:sp>
    </p:spTree>
    <p:extLst>
      <p:ext uri="{BB962C8B-B14F-4D97-AF65-F5344CB8AC3E}">
        <p14:creationId xmlns:p14="http://schemas.microsoft.com/office/powerpoint/2010/main" val="1787712805"/>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2000" b="0" dirty="0"/>
              <a:t>WBS 4.2 Oxygen Production, 4.3 Fuel Production, and 4.4 Water Electrolysis Subsystems</a:t>
            </a:r>
            <a:br>
              <a:rPr lang="en-US" dirty="0"/>
            </a:br>
            <a:r>
              <a:rPr lang="en-US" dirty="0"/>
              <a:t>Major Accomplishments</a:t>
            </a:r>
          </a:p>
        </p:txBody>
      </p:sp>
      <p:sp>
        <p:nvSpPr>
          <p:cNvPr id="4" name="Content Placeholder 3">
            <a:extLst>
              <a:ext uri="{FF2B5EF4-FFF2-40B4-BE49-F238E27FC236}">
                <a16:creationId xmlns:a16="http://schemas.microsoft.com/office/drawing/2014/main" id="{C5818840-E79E-BB45-B407-79BCD43C38D0}"/>
              </a:ext>
            </a:extLst>
          </p:cNvPr>
          <p:cNvSpPr>
            <a:spLocks noGrp="1"/>
          </p:cNvSpPr>
          <p:nvPr>
            <p:ph idx="1"/>
          </p:nvPr>
        </p:nvSpPr>
        <p:spPr>
          <a:xfrm>
            <a:off x="220980" y="1026163"/>
            <a:ext cx="6271260" cy="5122863"/>
          </a:xfrm>
        </p:spPr>
        <p:txBody>
          <a:bodyPr/>
          <a:lstStyle/>
          <a:p>
            <a:r>
              <a:rPr lang="en-US" dirty="0"/>
              <a:t>SOE Modeling</a:t>
            </a:r>
          </a:p>
          <a:p>
            <a:pPr lvl="1"/>
            <a:r>
              <a:rPr lang="en-US" dirty="0"/>
              <a:t>Completed MOXIE stack structural / thermal response at operating conditions</a:t>
            </a:r>
          </a:p>
          <a:p>
            <a:pPr lvl="1"/>
            <a:r>
              <a:rPr lang="en-US" dirty="0"/>
              <a:t>Created single plate model with reaction kinetics</a:t>
            </a:r>
          </a:p>
          <a:p>
            <a:r>
              <a:rPr lang="en-US" dirty="0"/>
              <a:t>SOE Materials Selection – Electrode Development</a:t>
            </a:r>
          </a:p>
          <a:p>
            <a:pPr lvl="1"/>
            <a:r>
              <a:rPr lang="en-US" sz="1600" dirty="0"/>
              <a:t>Completed build-up of 4-gas test facility for button cell testing</a:t>
            </a:r>
          </a:p>
          <a:p>
            <a:pPr lvl="1"/>
            <a:r>
              <a:rPr lang="en-US" sz="1600" dirty="0"/>
              <a:t>Procured single button cells for evaluation</a:t>
            </a:r>
          </a:p>
          <a:p>
            <a:r>
              <a:rPr lang="en-US" dirty="0"/>
              <a:t>Completed physical tests of Sabatier catalysts and measured performance post-test</a:t>
            </a:r>
          </a:p>
          <a:p>
            <a:r>
              <a:rPr lang="en-US" dirty="0"/>
              <a:t>Completed fabrication of dirty-water </a:t>
            </a:r>
            <a:r>
              <a:rPr lang="en-US" dirty="0" err="1"/>
              <a:t>electrolyzer</a:t>
            </a:r>
            <a:r>
              <a:rPr lang="en-US" dirty="0"/>
              <a:t> stack</a:t>
            </a:r>
          </a:p>
          <a:p>
            <a:pPr lvl="1"/>
            <a:r>
              <a:rPr lang="en-US" dirty="0"/>
              <a:t>Completed test rig</a:t>
            </a:r>
            <a:br>
              <a:rPr lang="en-US" dirty="0"/>
            </a:br>
            <a:r>
              <a:rPr lang="en-US" dirty="0"/>
              <a:t>fabrication and assembly</a:t>
            </a:r>
          </a:p>
        </p:txBody>
      </p:sp>
      <p:sp>
        <p:nvSpPr>
          <p:cNvPr id="3" name="Slide Number Placeholder 2"/>
          <p:cNvSpPr>
            <a:spLocks noGrp="1"/>
          </p:cNvSpPr>
          <p:nvPr>
            <p:ph type="sldNum" sz="quarter" idx="10"/>
          </p:nvPr>
        </p:nvSpPr>
        <p:spPr/>
        <p:txBody>
          <a:bodyPr/>
          <a:lstStyle/>
          <a:p>
            <a:pPr>
              <a:defRPr/>
            </a:pPr>
            <a:fld id="{6E5059B5-FA2A-D14A-9FA4-0D0A48FB7DF0}" type="slidenum">
              <a:rPr lang="en-US" smtClean="0"/>
              <a:pPr>
                <a:defRPr/>
              </a:pPr>
              <a:t>5</a:t>
            </a:fld>
            <a:endParaRPr lang="en-US" dirty="0"/>
          </a:p>
        </p:txBody>
      </p:sp>
      <p:sp>
        <p:nvSpPr>
          <p:cNvPr id="7" name="TextBox 11">
            <a:extLst>
              <a:ext uri="{FF2B5EF4-FFF2-40B4-BE49-F238E27FC236}">
                <a16:creationId xmlns:a16="http://schemas.microsoft.com/office/drawing/2014/main" id="{7DAB83AC-FFC1-0042-B917-0DB7ADBB778D}"/>
              </a:ext>
            </a:extLst>
          </p:cNvPr>
          <p:cNvSpPr txBox="1">
            <a:spLocks noChangeArrowheads="1"/>
          </p:cNvSpPr>
          <p:nvPr/>
        </p:nvSpPr>
        <p:spPr bwMode="auto">
          <a:xfrm>
            <a:off x="9314481" y="2924209"/>
            <a:ext cx="27327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3-cell MOXIE stack stress distribution</a:t>
            </a:r>
          </a:p>
        </p:txBody>
      </p:sp>
      <p:pic>
        <p:nvPicPr>
          <p:cNvPr id="9" name="Picture 8">
            <a:extLst>
              <a:ext uri="{FF2B5EF4-FFF2-40B4-BE49-F238E27FC236}">
                <a16:creationId xmlns:a16="http://schemas.microsoft.com/office/drawing/2014/main" id="{616590D2-1008-6243-A607-B886C2687BA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908058" y="968193"/>
            <a:ext cx="3037856" cy="1878848"/>
          </a:xfrm>
          <a:prstGeom prst="rect">
            <a:avLst/>
          </a:prstGeom>
        </p:spPr>
      </p:pic>
      <p:pic>
        <p:nvPicPr>
          <p:cNvPr id="10" name="Picture 1">
            <a:extLst>
              <a:ext uri="{FF2B5EF4-FFF2-40B4-BE49-F238E27FC236}">
                <a16:creationId xmlns:a16="http://schemas.microsoft.com/office/drawing/2014/main" id="{0B8D15EC-92AF-134B-AC98-4042F5FE279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80718" y="3590654"/>
            <a:ext cx="1804693" cy="240985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3">
            <a:extLst>
              <a:ext uri="{FF2B5EF4-FFF2-40B4-BE49-F238E27FC236}">
                <a16:creationId xmlns:a16="http://schemas.microsoft.com/office/drawing/2014/main" id="{BF242AEF-234D-6F4E-9CDE-908F6426009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585411" y="3599932"/>
            <a:ext cx="1815500" cy="24195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2902CBCD-33F1-C04C-91FB-4C6E8C32102B}"/>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19727" y="3626322"/>
            <a:ext cx="1772273" cy="23618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 name="TextBox 6">
            <a:extLst>
              <a:ext uri="{FF2B5EF4-FFF2-40B4-BE49-F238E27FC236}">
                <a16:creationId xmlns:a16="http://schemas.microsoft.com/office/drawing/2014/main" id="{CB2C5379-E560-B74E-8341-40390F27E1C6}"/>
              </a:ext>
            </a:extLst>
          </p:cNvPr>
          <p:cNvSpPr txBox="1">
            <a:spLocks noChangeArrowheads="1"/>
          </p:cNvSpPr>
          <p:nvPr/>
        </p:nvSpPr>
        <p:spPr bwMode="auto">
          <a:xfrm>
            <a:off x="6711119" y="6054093"/>
            <a:ext cx="16934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Gas flow panel and furnace in fume hood</a:t>
            </a:r>
          </a:p>
        </p:txBody>
      </p:sp>
      <p:sp>
        <p:nvSpPr>
          <p:cNvPr id="15" name="TextBox 10">
            <a:extLst>
              <a:ext uri="{FF2B5EF4-FFF2-40B4-BE49-F238E27FC236}">
                <a16:creationId xmlns:a16="http://schemas.microsoft.com/office/drawing/2014/main" id="{B983B7F7-4887-C949-A449-12E0CB784688}"/>
              </a:ext>
            </a:extLst>
          </p:cNvPr>
          <p:cNvSpPr txBox="1">
            <a:spLocks noChangeArrowheads="1"/>
          </p:cNvSpPr>
          <p:nvPr/>
        </p:nvSpPr>
        <p:spPr bwMode="auto">
          <a:xfrm>
            <a:off x="8515812" y="6054093"/>
            <a:ext cx="18086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Single cell test  fixture with button cell installed</a:t>
            </a:r>
          </a:p>
        </p:txBody>
      </p:sp>
      <p:sp>
        <p:nvSpPr>
          <p:cNvPr id="16" name="TextBox 11">
            <a:extLst>
              <a:ext uri="{FF2B5EF4-FFF2-40B4-BE49-F238E27FC236}">
                <a16:creationId xmlns:a16="http://schemas.microsoft.com/office/drawing/2014/main" id="{F0288C57-9FF2-D445-A134-3F0256BEB45F}"/>
              </a:ext>
            </a:extLst>
          </p:cNvPr>
          <p:cNvSpPr txBox="1">
            <a:spLocks noChangeArrowheads="1"/>
          </p:cNvSpPr>
          <p:nvPr/>
        </p:nvSpPr>
        <p:spPr bwMode="auto">
          <a:xfrm>
            <a:off x="10317991" y="6054093"/>
            <a:ext cx="1874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Vendor supplied button cells</a:t>
            </a:r>
          </a:p>
        </p:txBody>
      </p:sp>
      <p:pic>
        <p:nvPicPr>
          <p:cNvPr id="19" name="Picture 18">
            <a:extLst>
              <a:ext uri="{FF2B5EF4-FFF2-40B4-BE49-F238E27FC236}">
                <a16:creationId xmlns:a16="http://schemas.microsoft.com/office/drawing/2014/main" id="{5D8C527A-7D37-6946-88E9-10F8B323648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50298" y="4588940"/>
            <a:ext cx="2865120" cy="2148840"/>
          </a:xfrm>
          <a:prstGeom prst="rect">
            <a:avLst/>
          </a:prstGeom>
        </p:spPr>
      </p:pic>
      <p:sp>
        <p:nvSpPr>
          <p:cNvPr id="20" name="TextBox 6">
            <a:extLst>
              <a:ext uri="{FF2B5EF4-FFF2-40B4-BE49-F238E27FC236}">
                <a16:creationId xmlns:a16="http://schemas.microsoft.com/office/drawing/2014/main" id="{7CE4D72C-2F49-5A47-BEC5-C5353AC2BAC4}"/>
              </a:ext>
            </a:extLst>
          </p:cNvPr>
          <p:cNvSpPr txBox="1">
            <a:spLocks noChangeArrowheads="1"/>
          </p:cNvSpPr>
          <p:nvPr/>
        </p:nvSpPr>
        <p:spPr bwMode="auto">
          <a:xfrm>
            <a:off x="2395163" y="6376329"/>
            <a:ext cx="1308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Electrolysis test rig</a:t>
            </a:r>
          </a:p>
        </p:txBody>
      </p:sp>
      <p:pic>
        <p:nvPicPr>
          <p:cNvPr id="21" name="Picture 2">
            <a:extLst>
              <a:ext uri="{FF2B5EF4-FFF2-40B4-BE49-F238E27FC236}">
                <a16:creationId xmlns:a16="http://schemas.microsoft.com/office/drawing/2014/main" id="{20119509-E002-4741-AECE-30CCBFEFCDA9}"/>
              </a:ext>
            </a:extLst>
          </p:cNvPr>
          <p:cNvPicPr>
            <a:picLocks noChangeAspect="1"/>
          </p:cNvPicPr>
          <p:nvPr/>
        </p:nvPicPr>
        <p:blipFill>
          <a:blip r:embed="rId7" cstate="email">
            <a:extLst>
              <a:ext uri="{28A0092B-C50C-407E-A947-70E740481C1C}">
                <a14:useLocalDpi xmlns:a14="http://schemas.microsoft.com/office/drawing/2010/main"/>
              </a:ext>
            </a:extLst>
          </a:blip>
          <a:srcRect l="25345" r="4549"/>
          <a:stretch>
            <a:fillRect/>
          </a:stretch>
        </p:blipFill>
        <p:spPr bwMode="auto">
          <a:xfrm>
            <a:off x="6676254" y="1074401"/>
            <a:ext cx="2056700" cy="188595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2" name="TextBox 11">
            <a:extLst>
              <a:ext uri="{FF2B5EF4-FFF2-40B4-BE49-F238E27FC236}">
                <a16:creationId xmlns:a16="http://schemas.microsoft.com/office/drawing/2014/main" id="{B805EE62-CAAF-FC4A-8365-07D9D6EDCAED}"/>
              </a:ext>
            </a:extLst>
          </p:cNvPr>
          <p:cNvSpPr txBox="1">
            <a:spLocks noChangeArrowheads="1"/>
          </p:cNvSpPr>
          <p:nvPr/>
        </p:nvSpPr>
        <p:spPr bwMode="auto">
          <a:xfrm>
            <a:off x="6875195" y="2921432"/>
            <a:ext cx="22330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Exploded view of MOXIE layering</a:t>
            </a:r>
          </a:p>
        </p:txBody>
      </p:sp>
    </p:spTree>
    <p:extLst>
      <p:ext uri="{BB962C8B-B14F-4D97-AF65-F5344CB8AC3E}">
        <p14:creationId xmlns:p14="http://schemas.microsoft.com/office/powerpoint/2010/main" val="1613212190"/>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2000" b="0" dirty="0"/>
              <a:t>WBS 4.7 Excavation Subsystem</a:t>
            </a:r>
            <a:br>
              <a:rPr lang="en-US" dirty="0"/>
            </a:br>
            <a:r>
              <a:rPr lang="en-US" dirty="0"/>
              <a:t>Major Accomplishments</a:t>
            </a:r>
          </a:p>
        </p:txBody>
      </p:sp>
      <p:sp>
        <p:nvSpPr>
          <p:cNvPr id="4" name="Content Placeholder 3">
            <a:extLst>
              <a:ext uri="{FF2B5EF4-FFF2-40B4-BE49-F238E27FC236}">
                <a16:creationId xmlns:a16="http://schemas.microsoft.com/office/drawing/2014/main" id="{C5818840-E79E-BB45-B407-79BCD43C38D0}"/>
              </a:ext>
            </a:extLst>
          </p:cNvPr>
          <p:cNvSpPr>
            <a:spLocks noGrp="1"/>
          </p:cNvSpPr>
          <p:nvPr>
            <p:ph idx="1"/>
          </p:nvPr>
        </p:nvSpPr>
        <p:spPr>
          <a:xfrm>
            <a:off x="278130" y="1026163"/>
            <a:ext cx="7002780" cy="5122863"/>
          </a:xfrm>
        </p:spPr>
        <p:txBody>
          <a:bodyPr/>
          <a:lstStyle/>
          <a:p>
            <a:r>
              <a:rPr lang="en-US" dirty="0"/>
              <a:t>Surface granular material lab space reconditioned and hardware installed</a:t>
            </a:r>
          </a:p>
          <a:p>
            <a:pPr lvl="1"/>
            <a:r>
              <a:rPr lang="en-US" dirty="0"/>
              <a:t>Multiple pre-programmed bucket trajectory profiles test calibration runs with empty bucket and in pea-gravel (analog mass) </a:t>
            </a:r>
          </a:p>
          <a:p>
            <a:r>
              <a:rPr lang="en-US" dirty="0"/>
              <a:t>Consolidated / hard excavation testing of single tooth ripper</a:t>
            </a:r>
          </a:p>
          <a:p>
            <a:pPr lvl="1"/>
            <a:r>
              <a:rPr lang="en-US" sz="1600" dirty="0"/>
              <a:t>Tested in gypsum rock as Mars mineral and lunar icy deposits analog</a:t>
            </a:r>
          </a:p>
          <a:p>
            <a:pPr lvl="1"/>
            <a:r>
              <a:rPr lang="en-US" sz="1600" dirty="0"/>
              <a:t>Initial testing captured 3-axis forces, cuttings mass and size distributions, excavate volume, and high speed video</a:t>
            </a:r>
          </a:p>
          <a:p>
            <a:r>
              <a:rPr lang="en-US" dirty="0"/>
              <a:t>Autonomous excavation task initiated and developing concepts for excavation tasks and maintenance and repair design</a:t>
            </a:r>
          </a:p>
        </p:txBody>
      </p:sp>
      <p:sp>
        <p:nvSpPr>
          <p:cNvPr id="3" name="Slide Number Placeholder 2"/>
          <p:cNvSpPr>
            <a:spLocks noGrp="1"/>
          </p:cNvSpPr>
          <p:nvPr>
            <p:ph type="sldNum" sz="quarter" idx="10"/>
          </p:nvPr>
        </p:nvSpPr>
        <p:spPr/>
        <p:txBody>
          <a:bodyPr/>
          <a:lstStyle/>
          <a:p>
            <a:pPr>
              <a:defRPr/>
            </a:pPr>
            <a:fld id="{6E5059B5-FA2A-D14A-9FA4-0D0A48FB7DF0}" type="slidenum">
              <a:rPr lang="en-US" smtClean="0"/>
              <a:pPr>
                <a:defRPr/>
              </a:pPr>
              <a:t>6</a:t>
            </a:fld>
            <a:endParaRPr lang="en-US" dirty="0"/>
          </a:p>
        </p:txBody>
      </p:sp>
      <p:sp>
        <p:nvSpPr>
          <p:cNvPr id="14" name="TextBox 6">
            <a:extLst>
              <a:ext uri="{FF2B5EF4-FFF2-40B4-BE49-F238E27FC236}">
                <a16:creationId xmlns:a16="http://schemas.microsoft.com/office/drawing/2014/main" id="{CB2C5379-E560-B74E-8341-40390F27E1C6}"/>
              </a:ext>
            </a:extLst>
          </p:cNvPr>
          <p:cNvSpPr txBox="1">
            <a:spLocks noChangeArrowheads="1"/>
          </p:cNvSpPr>
          <p:nvPr/>
        </p:nvSpPr>
        <p:spPr bwMode="auto">
          <a:xfrm>
            <a:off x="6137328" y="6565285"/>
            <a:ext cx="31041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Hard material ‘ripper’ single tooth test</a:t>
            </a:r>
          </a:p>
        </p:txBody>
      </p:sp>
      <p:sp>
        <p:nvSpPr>
          <p:cNvPr id="22" name="TextBox 11">
            <a:extLst>
              <a:ext uri="{FF2B5EF4-FFF2-40B4-BE49-F238E27FC236}">
                <a16:creationId xmlns:a16="http://schemas.microsoft.com/office/drawing/2014/main" id="{B805EE62-CAAF-FC4A-8365-07D9D6EDCAED}"/>
              </a:ext>
            </a:extLst>
          </p:cNvPr>
          <p:cNvSpPr txBox="1">
            <a:spLocks noChangeArrowheads="1"/>
          </p:cNvSpPr>
          <p:nvPr/>
        </p:nvSpPr>
        <p:spPr bwMode="auto">
          <a:xfrm>
            <a:off x="8046720" y="4070050"/>
            <a:ext cx="30289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Initial granular excavator test hardware installed</a:t>
            </a:r>
          </a:p>
        </p:txBody>
      </p:sp>
      <p:pic>
        <p:nvPicPr>
          <p:cNvPr id="18" name="Picture 17">
            <a:extLst>
              <a:ext uri="{FF2B5EF4-FFF2-40B4-BE49-F238E27FC236}">
                <a16:creationId xmlns:a16="http://schemas.microsoft.com/office/drawing/2014/main" id="{12CCFD11-487F-244C-ACF2-3A393F572A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80389" y="1239997"/>
            <a:ext cx="3657600" cy="2743200"/>
          </a:xfrm>
          <a:prstGeom prst="rect">
            <a:avLst/>
          </a:prstGeom>
        </p:spPr>
      </p:pic>
      <p:pic>
        <p:nvPicPr>
          <p:cNvPr id="23" name="Picture 1" descr="image003">
            <a:extLst>
              <a:ext uri="{FF2B5EF4-FFF2-40B4-BE49-F238E27FC236}">
                <a16:creationId xmlns:a16="http://schemas.microsoft.com/office/drawing/2014/main" id="{7AFB8F6F-7093-924C-818A-D1AF4663DFD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75666" y="4797786"/>
            <a:ext cx="297815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descr="image004">
            <a:extLst>
              <a:ext uri="{FF2B5EF4-FFF2-40B4-BE49-F238E27FC236}">
                <a16:creationId xmlns:a16="http://schemas.microsoft.com/office/drawing/2014/main" id="{6C40E4A2-6C75-A440-8BCE-B1DB47F1148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57215" y="4797784"/>
            <a:ext cx="29908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a:extLst>
              <a:ext uri="{FF2B5EF4-FFF2-40B4-BE49-F238E27FC236}">
                <a16:creationId xmlns:a16="http://schemas.microsoft.com/office/drawing/2014/main" id="{383A2803-6D47-A242-A58D-0CD04E930667}"/>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9309960" y="4765827"/>
            <a:ext cx="1829825" cy="1707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1461127"/>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2000" b="0" dirty="0"/>
              <a:t>WBS 4.8 Soil Processing Subsystem</a:t>
            </a:r>
            <a:br>
              <a:rPr lang="en-US" dirty="0"/>
            </a:br>
            <a:r>
              <a:rPr lang="en-US" dirty="0"/>
              <a:t>Major Accomplishments</a:t>
            </a:r>
          </a:p>
        </p:txBody>
      </p:sp>
      <p:sp>
        <p:nvSpPr>
          <p:cNvPr id="4" name="Content Placeholder 3">
            <a:extLst>
              <a:ext uri="{FF2B5EF4-FFF2-40B4-BE49-F238E27FC236}">
                <a16:creationId xmlns:a16="http://schemas.microsoft.com/office/drawing/2014/main" id="{C5818840-E79E-BB45-B407-79BCD43C38D0}"/>
              </a:ext>
            </a:extLst>
          </p:cNvPr>
          <p:cNvSpPr>
            <a:spLocks noGrp="1"/>
          </p:cNvSpPr>
          <p:nvPr>
            <p:ph idx="1"/>
          </p:nvPr>
        </p:nvSpPr>
        <p:spPr>
          <a:xfrm>
            <a:off x="609600" y="1003303"/>
            <a:ext cx="6380136" cy="5122863"/>
          </a:xfrm>
        </p:spPr>
        <p:txBody>
          <a:bodyPr/>
          <a:lstStyle/>
          <a:p>
            <a:r>
              <a:rPr lang="en-US" dirty="0"/>
              <a:t>Microwave processing tests successfully extracted water in porous tube reactor</a:t>
            </a:r>
          </a:p>
          <a:p>
            <a:pPr lvl="1"/>
            <a:r>
              <a:rPr lang="en-US" sz="1600" dirty="0"/>
              <a:t>Water release and heat efficiency with new Mars </a:t>
            </a:r>
            <a:r>
              <a:rPr lang="en-US" sz="1600" dirty="0" err="1"/>
              <a:t>Rocknest</a:t>
            </a:r>
            <a:r>
              <a:rPr lang="en-US" sz="1600" dirty="0"/>
              <a:t> simulant performed up to 100 °C</a:t>
            </a:r>
          </a:p>
          <a:p>
            <a:r>
              <a:rPr lang="en-US" dirty="0"/>
              <a:t>Open air processor tested with Mars </a:t>
            </a:r>
            <a:r>
              <a:rPr lang="en-US" dirty="0" err="1"/>
              <a:t>Rocknest</a:t>
            </a:r>
            <a:r>
              <a:rPr lang="en-US" dirty="0"/>
              <a:t> simulant</a:t>
            </a:r>
          </a:p>
          <a:p>
            <a:pPr lvl="1"/>
            <a:r>
              <a:rPr lang="en-US" sz="1600" dirty="0"/>
              <a:t>Design modifications to improve soil flow and heating</a:t>
            </a:r>
          </a:p>
          <a:p>
            <a:pPr lvl="1"/>
            <a:r>
              <a:rPr lang="en-US" sz="1600" dirty="0"/>
              <a:t>significantly different material flow behavior</a:t>
            </a:r>
          </a:p>
          <a:p>
            <a:r>
              <a:rPr lang="en-US" dirty="0"/>
              <a:t>Auger-dryer soil flow testing completed with acrylic casing</a:t>
            </a:r>
          </a:p>
          <a:p>
            <a:pPr lvl="1"/>
            <a:r>
              <a:rPr lang="en-US" dirty="0"/>
              <a:t>SS casing with heaters installed and completing test preparations</a:t>
            </a:r>
          </a:p>
          <a:p>
            <a:r>
              <a:rPr lang="en-US" dirty="0"/>
              <a:t>Partnership agreement (MOU) with the Army Cold Region Research and Engineering Laboratory (CRREL) signed for modification of CRREL Rodwell models to account for Mars environment</a:t>
            </a:r>
          </a:p>
          <a:p>
            <a:pPr lvl="1"/>
            <a:r>
              <a:rPr lang="en-US" dirty="0"/>
              <a:t>Preliminary experiment design for test apparatus</a:t>
            </a:r>
          </a:p>
          <a:p>
            <a:endParaRPr lang="en-US" dirty="0"/>
          </a:p>
        </p:txBody>
      </p:sp>
      <p:sp>
        <p:nvSpPr>
          <p:cNvPr id="3" name="Slide Number Placeholder 2"/>
          <p:cNvSpPr>
            <a:spLocks noGrp="1"/>
          </p:cNvSpPr>
          <p:nvPr>
            <p:ph type="sldNum" sz="quarter" idx="10"/>
          </p:nvPr>
        </p:nvSpPr>
        <p:spPr/>
        <p:txBody>
          <a:bodyPr/>
          <a:lstStyle/>
          <a:p>
            <a:pPr>
              <a:defRPr/>
            </a:pPr>
            <a:fld id="{6E5059B5-FA2A-D14A-9FA4-0D0A48FB7DF0}" type="slidenum">
              <a:rPr lang="en-US" smtClean="0"/>
              <a:pPr>
                <a:defRPr/>
              </a:pPr>
              <a:t>7</a:t>
            </a:fld>
            <a:endParaRPr lang="en-US" dirty="0"/>
          </a:p>
        </p:txBody>
      </p:sp>
      <p:sp>
        <p:nvSpPr>
          <p:cNvPr id="14" name="TextBox 6">
            <a:extLst>
              <a:ext uri="{FF2B5EF4-FFF2-40B4-BE49-F238E27FC236}">
                <a16:creationId xmlns:a16="http://schemas.microsoft.com/office/drawing/2014/main" id="{CB2C5379-E560-B74E-8341-40390F27E1C6}"/>
              </a:ext>
            </a:extLst>
          </p:cNvPr>
          <p:cNvSpPr txBox="1">
            <a:spLocks noChangeArrowheads="1"/>
          </p:cNvSpPr>
          <p:nvPr/>
        </p:nvSpPr>
        <p:spPr bwMode="auto">
          <a:xfrm>
            <a:off x="10781749" y="2097762"/>
            <a:ext cx="11984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Auger-dryer with acrylic casing</a:t>
            </a:r>
          </a:p>
        </p:txBody>
      </p:sp>
      <p:sp>
        <p:nvSpPr>
          <p:cNvPr id="22" name="TextBox 11">
            <a:extLst>
              <a:ext uri="{FF2B5EF4-FFF2-40B4-BE49-F238E27FC236}">
                <a16:creationId xmlns:a16="http://schemas.microsoft.com/office/drawing/2014/main" id="{B805EE62-CAAF-FC4A-8365-07D9D6EDCAED}"/>
              </a:ext>
            </a:extLst>
          </p:cNvPr>
          <p:cNvSpPr txBox="1">
            <a:spLocks noChangeArrowheads="1"/>
          </p:cNvSpPr>
          <p:nvPr/>
        </p:nvSpPr>
        <p:spPr bwMode="auto">
          <a:xfrm>
            <a:off x="8241030" y="6367480"/>
            <a:ext cx="31013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Open air bucket wheel scoop of GRC3 simulant compared to </a:t>
            </a:r>
            <a:r>
              <a:rPr lang="en-US" altLang="en-US" sz="1000" dirty="0" err="1">
                <a:cs typeface="Arial" panose="020B0604020202020204" pitchFamily="34" charset="0"/>
              </a:rPr>
              <a:t>Rocknest</a:t>
            </a:r>
            <a:r>
              <a:rPr lang="en-US" altLang="en-US" sz="1000" dirty="0">
                <a:cs typeface="Arial" panose="020B0604020202020204" pitchFamily="34" charset="0"/>
              </a:rPr>
              <a:t> simulant in Mars chamber</a:t>
            </a:r>
          </a:p>
        </p:txBody>
      </p:sp>
      <p:grpSp>
        <p:nvGrpSpPr>
          <p:cNvPr id="13" name="Group 13">
            <a:extLst>
              <a:ext uri="{FF2B5EF4-FFF2-40B4-BE49-F238E27FC236}">
                <a16:creationId xmlns:a16="http://schemas.microsoft.com/office/drawing/2014/main" id="{2E1FCCB2-0C74-B946-A0F6-2F0A154C4D28}"/>
              </a:ext>
            </a:extLst>
          </p:cNvPr>
          <p:cNvGrpSpPr>
            <a:grpSpLocks noChangeAspect="1"/>
          </p:cNvGrpSpPr>
          <p:nvPr/>
        </p:nvGrpSpPr>
        <p:grpSpPr bwMode="auto">
          <a:xfrm>
            <a:off x="7067463" y="4184065"/>
            <a:ext cx="2471738" cy="2171702"/>
            <a:chOff x="22930" y="3555813"/>
            <a:chExt cx="3656992" cy="3326547"/>
          </a:xfrm>
        </p:grpSpPr>
        <p:pic>
          <p:nvPicPr>
            <p:cNvPr id="15" name="Picture 14">
              <a:extLst>
                <a:ext uri="{FF2B5EF4-FFF2-40B4-BE49-F238E27FC236}">
                  <a16:creationId xmlns:a16="http://schemas.microsoft.com/office/drawing/2014/main" id="{518E83E1-773B-E64F-9617-B6E441849BFE}"/>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930" y="3555819"/>
              <a:ext cx="3656992" cy="3326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4E3E535C-BDDD-2A4F-A81E-D01DD1189331}"/>
                </a:ext>
              </a:extLst>
            </p:cNvPr>
            <p:cNvSpPr txBox="1">
              <a:spLocks noChangeArrowheads="1"/>
            </p:cNvSpPr>
            <p:nvPr/>
          </p:nvSpPr>
          <p:spPr bwMode="auto">
            <a:xfrm>
              <a:off x="266699" y="3555813"/>
              <a:ext cx="2929506" cy="471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t>GRC3 Simulant Scoop</a:t>
              </a:r>
            </a:p>
          </p:txBody>
        </p:sp>
      </p:grpSp>
      <p:grpSp>
        <p:nvGrpSpPr>
          <p:cNvPr id="17" name="Group 16">
            <a:extLst>
              <a:ext uri="{FF2B5EF4-FFF2-40B4-BE49-F238E27FC236}">
                <a16:creationId xmlns:a16="http://schemas.microsoft.com/office/drawing/2014/main" id="{F30A72D0-0CEE-4F4A-9F28-7BEC8837141A}"/>
              </a:ext>
            </a:extLst>
          </p:cNvPr>
          <p:cNvGrpSpPr>
            <a:grpSpLocks noChangeAspect="1"/>
          </p:cNvGrpSpPr>
          <p:nvPr/>
        </p:nvGrpSpPr>
        <p:grpSpPr bwMode="auto">
          <a:xfrm>
            <a:off x="9586908" y="4184065"/>
            <a:ext cx="2605092" cy="2190750"/>
            <a:chOff x="3749879" y="3342161"/>
            <a:chExt cx="3854199" cy="3354428"/>
          </a:xfrm>
        </p:grpSpPr>
        <p:pic>
          <p:nvPicPr>
            <p:cNvPr id="19" name="Picture 17">
              <a:extLst>
                <a:ext uri="{FF2B5EF4-FFF2-40B4-BE49-F238E27FC236}">
                  <a16:creationId xmlns:a16="http://schemas.microsoft.com/office/drawing/2014/main" id="{3F74F4FC-0338-0C48-9D52-A04FE0E6FD86}"/>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749879" y="3412527"/>
              <a:ext cx="3389152" cy="328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9AFCE227-0133-A348-B2C9-7167F66A49EE}"/>
                </a:ext>
              </a:extLst>
            </p:cNvPr>
            <p:cNvSpPr txBox="1">
              <a:spLocks noChangeArrowheads="1"/>
            </p:cNvSpPr>
            <p:nvPr/>
          </p:nvSpPr>
          <p:spPr bwMode="auto">
            <a:xfrm>
              <a:off x="4051532" y="3342161"/>
              <a:ext cx="3552546" cy="471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err="1"/>
                <a:t>Rocknest</a:t>
              </a:r>
              <a:r>
                <a:rPr lang="en-US" altLang="en-US" sz="1400" dirty="0"/>
                <a:t> Simulant Scoop</a:t>
              </a:r>
            </a:p>
          </p:txBody>
        </p:sp>
      </p:grpSp>
      <p:pic>
        <p:nvPicPr>
          <p:cNvPr id="21" name="Picture 1">
            <a:extLst>
              <a:ext uri="{FF2B5EF4-FFF2-40B4-BE49-F238E27FC236}">
                <a16:creationId xmlns:a16="http://schemas.microsoft.com/office/drawing/2014/main" id="{BB2C0617-C162-C247-91DE-E79DBA48EFD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7040879" y="1035777"/>
            <a:ext cx="3511253" cy="2852949"/>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706549"/>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ISRU</a:t>
            </a:r>
            <a:br>
              <a:rPr lang="en-US" dirty="0"/>
            </a:br>
            <a:r>
              <a:rPr lang="en-US" dirty="0"/>
              <a:t>Project Performance</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63161439"/>
              </p:ext>
            </p:extLst>
          </p:nvPr>
        </p:nvGraphicFramePr>
        <p:xfrm>
          <a:off x="600153" y="1676251"/>
          <a:ext cx="9828530" cy="914324"/>
        </p:xfrm>
        <a:graphic>
          <a:graphicData uri="http://schemas.openxmlformats.org/drawingml/2006/table">
            <a:tbl>
              <a:tblPr/>
              <a:tblGrid>
                <a:gridCol w="1930400">
                  <a:extLst>
                    <a:ext uri="{9D8B030D-6E8A-4147-A177-3AD203B41FA5}">
                      <a16:colId xmlns:a16="http://schemas.microsoft.com/office/drawing/2014/main" val="20000"/>
                    </a:ext>
                  </a:extLst>
                </a:gridCol>
                <a:gridCol w="605790">
                  <a:extLst>
                    <a:ext uri="{9D8B030D-6E8A-4147-A177-3AD203B41FA5}">
                      <a16:colId xmlns:a16="http://schemas.microsoft.com/office/drawing/2014/main" val="20001"/>
                    </a:ext>
                  </a:extLst>
                </a:gridCol>
                <a:gridCol w="605790">
                  <a:extLst>
                    <a:ext uri="{9D8B030D-6E8A-4147-A177-3AD203B41FA5}">
                      <a16:colId xmlns:a16="http://schemas.microsoft.com/office/drawing/2014/main" val="20002"/>
                    </a:ext>
                  </a:extLst>
                </a:gridCol>
                <a:gridCol w="537210">
                  <a:extLst>
                    <a:ext uri="{9D8B030D-6E8A-4147-A177-3AD203B41FA5}">
                      <a16:colId xmlns:a16="http://schemas.microsoft.com/office/drawing/2014/main" val="20003"/>
                    </a:ext>
                  </a:extLst>
                </a:gridCol>
                <a:gridCol w="502920">
                  <a:extLst>
                    <a:ext uri="{9D8B030D-6E8A-4147-A177-3AD203B41FA5}">
                      <a16:colId xmlns:a16="http://schemas.microsoft.com/office/drawing/2014/main" val="20004"/>
                    </a:ext>
                  </a:extLst>
                </a:gridCol>
                <a:gridCol w="5646420">
                  <a:extLst>
                    <a:ext uri="{9D8B030D-6E8A-4147-A177-3AD203B41FA5}">
                      <a16:colId xmlns:a16="http://schemas.microsoft.com/office/drawing/2014/main" val="20005"/>
                    </a:ext>
                  </a:extLst>
                </a:gridCol>
              </a:tblGrid>
              <a:tr h="225126">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Project</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Tech</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Cost </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err="1">
                          <a:ln>
                            <a:noFill/>
                          </a:ln>
                          <a:solidFill>
                            <a:schemeClr val="tx1"/>
                          </a:solidFill>
                          <a:effectLst/>
                          <a:latin typeface="Arial" charset="0"/>
                          <a:ea typeface="ＭＳ Ｐゴシック" charset="-128"/>
                        </a:rPr>
                        <a:t>Sch</a:t>
                      </a: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err="1">
                          <a:ln>
                            <a:noFill/>
                          </a:ln>
                          <a:solidFill>
                            <a:schemeClr val="tx1"/>
                          </a:solidFill>
                          <a:effectLst/>
                          <a:latin typeface="Arial" charset="0"/>
                          <a:ea typeface="ＭＳ Ｐゴシック" charset="-128"/>
                        </a:rPr>
                        <a:t>Prg</a:t>
                      </a: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Status</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0"/>
                  </a:ext>
                </a:extLst>
              </a:tr>
              <a:tr h="457335">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ISRU</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First year of funding resulted in slow start while team was built and individual task plans finalized. Many hardware fabrication &amp; test tasks are just entering testing phase now with completion in 1</a:t>
                      </a:r>
                      <a:r>
                        <a:rPr kumimoji="0" lang="en-US" altLang="x-none" sz="1200" b="0" i="0" u="none" strike="noStrike" cap="none" normalizeH="0" baseline="30000" dirty="0">
                          <a:ln>
                            <a:noFill/>
                          </a:ln>
                          <a:solidFill>
                            <a:schemeClr val="tx1"/>
                          </a:solidFill>
                          <a:effectLst/>
                          <a:latin typeface="Arial" charset="0"/>
                          <a:ea typeface="ＭＳ Ｐゴシック" charset="-128"/>
                        </a:rPr>
                        <a:t>st</a:t>
                      </a:r>
                      <a:r>
                        <a:rPr kumimoji="0" lang="en-US" altLang="x-none" sz="1200" b="0" i="0" u="none" strike="noStrike" cap="none" normalizeH="0" baseline="0" dirty="0">
                          <a:ln>
                            <a:noFill/>
                          </a:ln>
                          <a:solidFill>
                            <a:schemeClr val="tx1"/>
                          </a:solidFill>
                          <a:effectLst/>
                          <a:latin typeface="Arial" charset="0"/>
                          <a:ea typeface="ＭＳ Ｐゴシック" charset="-128"/>
                        </a:rPr>
                        <a:t> quarter of FY19.</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528013461"/>
              </p:ext>
            </p:extLst>
          </p:nvPr>
        </p:nvGraphicFramePr>
        <p:xfrm>
          <a:off x="613216" y="3916196"/>
          <a:ext cx="9851390" cy="1742671"/>
        </p:xfrm>
        <a:graphic>
          <a:graphicData uri="http://schemas.openxmlformats.org/drawingml/2006/table">
            <a:tbl>
              <a:tblPr/>
              <a:tblGrid>
                <a:gridCol w="4609323">
                  <a:extLst>
                    <a:ext uri="{9D8B030D-6E8A-4147-A177-3AD203B41FA5}">
                      <a16:colId xmlns:a16="http://schemas.microsoft.com/office/drawing/2014/main" val="20000"/>
                    </a:ext>
                  </a:extLst>
                </a:gridCol>
                <a:gridCol w="1347358">
                  <a:extLst>
                    <a:ext uri="{9D8B030D-6E8A-4147-A177-3AD203B41FA5}">
                      <a16:colId xmlns:a16="http://schemas.microsoft.com/office/drawing/2014/main" val="20001"/>
                    </a:ext>
                  </a:extLst>
                </a:gridCol>
                <a:gridCol w="1349840">
                  <a:extLst>
                    <a:ext uri="{9D8B030D-6E8A-4147-A177-3AD203B41FA5}">
                      <a16:colId xmlns:a16="http://schemas.microsoft.com/office/drawing/2014/main" val="20002"/>
                    </a:ext>
                  </a:extLst>
                </a:gridCol>
                <a:gridCol w="2544869">
                  <a:extLst>
                    <a:ext uri="{9D8B030D-6E8A-4147-A177-3AD203B41FA5}">
                      <a16:colId xmlns:a16="http://schemas.microsoft.com/office/drawing/2014/main" val="20003"/>
                    </a:ext>
                  </a:extLst>
                </a:gridCol>
              </a:tblGrid>
              <a:tr h="462587">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FY18 AES Milestones</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Planned Completion Date</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Actual Completion Date</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Comments</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0"/>
                  </a:ext>
                </a:extLst>
              </a:tr>
              <a:tr h="280401">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Issue </a:t>
                      </a:r>
                      <a:r>
                        <a:rPr kumimoji="0" lang="en-US" altLang="x-none" sz="1200" b="0" i="0" u="none" strike="noStrike" cap="none" normalizeH="0" baseline="0" dirty="0" err="1">
                          <a:ln>
                            <a:noFill/>
                          </a:ln>
                          <a:solidFill>
                            <a:schemeClr val="tx1"/>
                          </a:solidFill>
                          <a:effectLst/>
                          <a:latin typeface="Arial" charset="0"/>
                          <a:ea typeface="ＭＳ Ｐゴシック" charset="-128"/>
                        </a:rPr>
                        <a:t>NextSTEP</a:t>
                      </a:r>
                      <a:r>
                        <a:rPr kumimoji="0" lang="en-US" altLang="x-none" sz="1200" b="0" i="0" u="none" strike="noStrike" cap="none" normalizeH="0" baseline="0" dirty="0">
                          <a:ln>
                            <a:noFill/>
                          </a:ln>
                          <a:solidFill>
                            <a:schemeClr val="tx1"/>
                          </a:solidFill>
                          <a:effectLst/>
                          <a:latin typeface="Arial" charset="0"/>
                          <a:ea typeface="ＭＳ Ｐゴシック" charset="-128"/>
                        </a:rPr>
                        <a:t> BAA for ISRU trade studies and component technologies</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12/4/17</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12/4/17</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Posted: 12/4/17</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Proposals Received: 3/12/18</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Awards Announced: 5/31/18</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extLst>
                  <a:ext uri="{0D108BD9-81ED-4DB2-BD59-A6C34878D82A}">
                    <a16:rowId xmlns:a16="http://schemas.microsoft.com/office/drawing/2014/main" val="10001"/>
                  </a:ext>
                </a:extLst>
              </a:tr>
              <a:tr h="28040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Complete testing of Auger Dryer for soil flow and heating efficiency</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8/1/18</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Soil Flow: 9/18</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Heating: 1/19</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Took NSSC 3 months to place a $25K PR with quotes supplied by requester.</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bl>
          </a:graphicData>
        </a:graphic>
      </p:graphicFrame>
      <p:sp>
        <p:nvSpPr>
          <p:cNvPr id="7" name="TextBox 6"/>
          <p:cNvSpPr txBox="1"/>
          <p:nvPr/>
        </p:nvSpPr>
        <p:spPr>
          <a:xfrm>
            <a:off x="563607" y="3451451"/>
            <a:ext cx="2067560" cy="338554"/>
          </a:xfrm>
          <a:prstGeom prst="rect">
            <a:avLst/>
          </a:prstGeom>
          <a:noFill/>
        </p:spPr>
        <p:txBody>
          <a:bodyPr wrap="square" rtlCol="0">
            <a:spAutoFit/>
          </a:bodyPr>
          <a:lstStyle/>
          <a:p>
            <a:r>
              <a:rPr lang="en-US" sz="1600" b="1" u="sng" dirty="0">
                <a:latin typeface="Arial"/>
                <a:cs typeface="Arial"/>
              </a:rPr>
              <a:t>Milestone Status</a:t>
            </a:r>
          </a:p>
        </p:txBody>
      </p:sp>
      <p:sp>
        <p:nvSpPr>
          <p:cNvPr id="8" name="TextBox 7"/>
          <p:cNvSpPr txBox="1"/>
          <p:nvPr/>
        </p:nvSpPr>
        <p:spPr>
          <a:xfrm>
            <a:off x="550544" y="1132677"/>
            <a:ext cx="5461636" cy="338554"/>
          </a:xfrm>
          <a:prstGeom prst="rect">
            <a:avLst/>
          </a:prstGeom>
          <a:noFill/>
        </p:spPr>
        <p:txBody>
          <a:bodyPr wrap="square" rtlCol="0">
            <a:spAutoFit/>
          </a:bodyPr>
          <a:lstStyle/>
          <a:p>
            <a:r>
              <a:rPr lang="en-US" sz="1600" b="1" u="sng" dirty="0">
                <a:latin typeface="Arial"/>
                <a:cs typeface="Arial"/>
              </a:rPr>
              <a:t>Performance</a:t>
            </a:r>
            <a:r>
              <a:rPr lang="en-US" sz="1600" b="1" dirty="0">
                <a:latin typeface="Arial"/>
                <a:cs typeface="Arial"/>
              </a:rPr>
              <a:t> </a:t>
            </a:r>
            <a:r>
              <a:rPr lang="en-US" sz="1600" dirty="0">
                <a:latin typeface="Arial"/>
                <a:cs typeface="Arial"/>
              </a:rPr>
              <a:t>(Project Manager’s overall assessment)</a:t>
            </a:r>
          </a:p>
        </p:txBody>
      </p:sp>
      <p:grpSp>
        <p:nvGrpSpPr>
          <p:cNvPr id="9" name="Group 8"/>
          <p:cNvGrpSpPr/>
          <p:nvPr/>
        </p:nvGrpSpPr>
        <p:grpSpPr>
          <a:xfrm>
            <a:off x="6509758" y="135225"/>
            <a:ext cx="4455683" cy="626667"/>
            <a:chOff x="3819844" y="150639"/>
            <a:chExt cx="4455683" cy="626667"/>
          </a:xfrm>
        </p:grpSpPr>
        <p:grpSp>
          <p:nvGrpSpPr>
            <p:cNvPr id="10" name="Group 9"/>
            <p:cNvGrpSpPr/>
            <p:nvPr/>
          </p:nvGrpSpPr>
          <p:grpSpPr>
            <a:xfrm>
              <a:off x="3819844" y="163350"/>
              <a:ext cx="143187" cy="603061"/>
              <a:chOff x="5363467" y="97657"/>
              <a:chExt cx="143187" cy="603061"/>
            </a:xfrm>
          </p:grpSpPr>
          <p:sp>
            <p:nvSpPr>
              <p:cNvPr id="12" name="Rectangle 11"/>
              <p:cNvSpPr/>
              <p:nvPr/>
            </p:nvSpPr>
            <p:spPr>
              <a:xfrm>
                <a:off x="5364335" y="328462"/>
                <a:ext cx="142319" cy="153282"/>
              </a:xfrm>
              <a:prstGeom prst="rect">
                <a:avLst/>
              </a:prstGeom>
              <a:solidFill>
                <a:srgbClr val="FFFF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3" name="Rectangle 12"/>
              <p:cNvSpPr/>
              <p:nvPr/>
            </p:nvSpPr>
            <p:spPr>
              <a:xfrm>
                <a:off x="5363467" y="97657"/>
                <a:ext cx="142319" cy="153282"/>
              </a:xfrm>
              <a:prstGeom prst="rect">
                <a:avLst/>
              </a:prstGeom>
              <a:solidFill>
                <a:srgbClr val="00FF8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5364335" y="547436"/>
                <a:ext cx="142319" cy="153282"/>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grpSp>
        <p:sp>
          <p:nvSpPr>
            <p:cNvPr id="11" name="TextBox 10"/>
            <p:cNvSpPr txBox="1"/>
            <p:nvPr/>
          </p:nvSpPr>
          <p:spPr>
            <a:xfrm>
              <a:off x="3962163" y="150639"/>
              <a:ext cx="4313364" cy="626667"/>
            </a:xfrm>
            <a:prstGeom prst="rect">
              <a:avLst/>
            </a:prstGeom>
            <a:noFill/>
          </p:spPr>
          <p:txBody>
            <a:bodyPr wrap="square" rtlCol="0">
              <a:spAutoFit/>
            </a:bodyPr>
            <a:lstStyle/>
            <a:p>
              <a:pPr>
                <a:lnSpc>
                  <a:spcPts val="1400"/>
                </a:lnSpc>
              </a:pPr>
              <a:r>
                <a:rPr lang="en-US" sz="1000" dirty="0">
                  <a:solidFill>
                    <a:schemeClr val="bg1"/>
                  </a:solidFill>
                </a:rPr>
                <a:t>= project is meeting its commitments</a:t>
              </a:r>
            </a:p>
            <a:p>
              <a:pPr>
                <a:lnSpc>
                  <a:spcPts val="1400"/>
                </a:lnSpc>
              </a:pPr>
              <a:r>
                <a:rPr lang="en-US" sz="1000" dirty="0">
                  <a:solidFill>
                    <a:schemeClr val="bg1"/>
                  </a:solidFill>
                </a:rPr>
                <a:t>= project is not meeting its commitments, but has mitigation plans</a:t>
              </a:r>
            </a:p>
            <a:p>
              <a:pPr>
                <a:lnSpc>
                  <a:spcPts val="1400"/>
                </a:lnSpc>
              </a:pPr>
              <a:r>
                <a:rPr lang="en-US" sz="1000" dirty="0">
                  <a:solidFill>
                    <a:schemeClr val="bg1"/>
                  </a:solidFill>
                </a:rPr>
                <a:t>= project is not meeting its commitments, and needs external assistance</a:t>
              </a:r>
            </a:p>
          </p:txBody>
        </p:sp>
      </p:grpSp>
    </p:spTree>
    <p:extLst>
      <p:ext uri="{BB962C8B-B14F-4D97-AF65-F5344CB8AC3E}">
        <p14:creationId xmlns:p14="http://schemas.microsoft.com/office/powerpoint/2010/main" val="230391778"/>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ISRU </a:t>
            </a:r>
            <a:br>
              <a:rPr lang="en-US" dirty="0"/>
            </a:br>
            <a:r>
              <a:rPr lang="en-US" dirty="0"/>
              <a:t>Challenges, Issues, &amp; Risks</a:t>
            </a:r>
          </a:p>
        </p:txBody>
      </p:sp>
      <p:sp>
        <p:nvSpPr>
          <p:cNvPr id="3" name="Content Placeholder 2"/>
          <p:cNvSpPr>
            <a:spLocks noGrp="1"/>
          </p:cNvSpPr>
          <p:nvPr>
            <p:ph idx="1"/>
          </p:nvPr>
        </p:nvSpPr>
        <p:spPr>
          <a:xfrm>
            <a:off x="315384" y="1039814"/>
            <a:ext cx="10972800" cy="4274751"/>
          </a:xfrm>
        </p:spPr>
        <p:txBody>
          <a:bodyPr/>
          <a:lstStyle/>
          <a:p>
            <a:pPr marL="0" indent="0">
              <a:buNone/>
            </a:pPr>
            <a:r>
              <a:rPr lang="en-US" sz="1600" u="sng" dirty="0"/>
              <a:t>Challenges</a:t>
            </a:r>
          </a:p>
          <a:p>
            <a:pPr>
              <a:buFont typeface="Arial" panose="020B0604020202020204" pitchFamily="34" charset="0"/>
              <a:buChar char="•"/>
            </a:pPr>
            <a:r>
              <a:rPr lang="en-US" sz="1600" b="0" dirty="0"/>
              <a:t>Being most popular kid on the block results in a lot of outside (the project) activity requiring time from ISRU leadership to keep up with studies, workshops, calls for proposals, etc. from both within and outside NASA</a:t>
            </a:r>
          </a:p>
          <a:p>
            <a:pPr lvl="1">
              <a:buFont typeface="Arial" panose="020B0604020202020204" pitchFamily="34" charset="0"/>
              <a:buChar char="•"/>
            </a:pPr>
            <a:r>
              <a:rPr lang="en-US" sz="1600" dirty="0"/>
              <a:t>Would be easier to manage if we had the budget and FTE commensurate with this popularity</a:t>
            </a:r>
            <a:endParaRPr lang="en-US" sz="1600" b="0" dirty="0"/>
          </a:p>
          <a:p>
            <a:pPr>
              <a:buFont typeface="Arial" panose="020B0604020202020204" pitchFamily="34" charset="0"/>
              <a:buChar char="•"/>
            </a:pPr>
            <a:r>
              <a:rPr lang="en-US" sz="1600" b="0" dirty="0"/>
              <a:t>Direction to refocus on the Moon makes it difficult to maintain any Mars work</a:t>
            </a:r>
          </a:p>
          <a:p>
            <a:pPr lvl="1">
              <a:buFont typeface="Arial" panose="020B0604020202020204" pitchFamily="34" charset="0"/>
              <a:buChar char="•"/>
            </a:pPr>
            <a:r>
              <a:rPr lang="en-US" sz="1600" dirty="0"/>
              <a:t>Will experience start-up delays on lunar work as we resurrect the tasks and SME’s from the ‘00 ISRU work</a:t>
            </a:r>
            <a:endParaRPr lang="en-US" sz="1600" b="0" dirty="0"/>
          </a:p>
          <a:p>
            <a:pPr lvl="1">
              <a:buFont typeface="Arial" panose="020B0604020202020204" pitchFamily="34" charset="0"/>
              <a:buChar char="•"/>
            </a:pPr>
            <a:r>
              <a:rPr lang="en-US" sz="1600" dirty="0"/>
              <a:t>W</a:t>
            </a:r>
            <a:r>
              <a:rPr lang="en-US" sz="1600" b="0" dirty="0"/>
              <a:t>ill likely result in stopping most of Mars ISRU work due to insufficient budget to do both properly</a:t>
            </a:r>
          </a:p>
          <a:p>
            <a:pPr>
              <a:buFont typeface="Arial" panose="020B0604020202020204" pitchFamily="34" charset="0"/>
              <a:buChar char="•"/>
            </a:pPr>
            <a:r>
              <a:rPr lang="en-US" sz="1600" b="0" dirty="0"/>
              <a:t>Reduction in FTE allotment at GRC and JSC resulting in loss of key team members</a:t>
            </a:r>
          </a:p>
          <a:p>
            <a:pPr lvl="1">
              <a:buFont typeface="Arial" panose="020B0604020202020204" pitchFamily="34" charset="0"/>
              <a:buChar char="•"/>
            </a:pPr>
            <a:r>
              <a:rPr lang="en-US" sz="1600" b="0" dirty="0"/>
              <a:t>Challenge in FY18 getting people assigned to ISRU, </a:t>
            </a:r>
            <a:r>
              <a:rPr lang="en-US" sz="1600" dirty="0"/>
              <a:t>now in FY19 will only be asking for partial people which will be difficult</a:t>
            </a:r>
            <a:endParaRPr lang="en-US" sz="1600" b="0" dirty="0"/>
          </a:p>
          <a:p>
            <a:pPr marL="0" indent="0">
              <a:buNone/>
            </a:pPr>
            <a:r>
              <a:rPr lang="en-US" sz="1600" u="sng" dirty="0"/>
              <a:t>Budget Issues</a:t>
            </a:r>
          </a:p>
          <a:p>
            <a:pPr>
              <a:buFont typeface="Arial" panose="020B0604020202020204" pitchFamily="34" charset="0"/>
              <a:buChar char="•"/>
            </a:pPr>
            <a:r>
              <a:rPr lang="en-US" sz="1600" b="0" dirty="0"/>
              <a:t>Budget of $10M is half of requested $20M in FY19 as minimum required to maintain schedule of components – subsystem – systems development to meet flight opportunities</a:t>
            </a:r>
          </a:p>
          <a:p>
            <a:pPr>
              <a:buFont typeface="Arial" panose="020B0604020202020204" pitchFamily="34" charset="0"/>
              <a:buChar char="•"/>
            </a:pPr>
            <a:r>
              <a:rPr lang="en-US" sz="1600" b="0" dirty="0"/>
              <a:t>Will be unable to post 2</a:t>
            </a:r>
            <a:r>
              <a:rPr lang="en-US" sz="1600" b="0" baseline="30000" dirty="0"/>
              <a:t>nd</a:t>
            </a:r>
            <a:r>
              <a:rPr lang="en-US" sz="1600" b="0" dirty="0"/>
              <a:t> BAA solicitation to maintain public-private partnership approach</a:t>
            </a:r>
          </a:p>
          <a:p>
            <a:pPr marL="0" indent="0">
              <a:buNone/>
            </a:pPr>
            <a:endParaRPr lang="en-US" sz="1600" u="sng" dirty="0"/>
          </a:p>
          <a:p>
            <a:pPr marL="0" indent="0">
              <a:buNone/>
            </a:pPr>
            <a:r>
              <a:rPr lang="en-US" sz="1600" u="sng" dirty="0"/>
              <a:t>Risks</a:t>
            </a:r>
          </a:p>
          <a:p>
            <a:pPr marL="0" indent="0">
              <a:buNone/>
            </a:pPr>
            <a:endParaRPr lang="en-US" sz="1600" u="sng" dirty="0"/>
          </a:p>
          <a:p>
            <a:pPr marL="0" indent="0">
              <a:buNone/>
            </a:pPr>
            <a:endParaRPr lang="en-US" sz="1600" u="sng"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9</a:t>
            </a:fld>
            <a:endParaRPr lang="en-US" dirty="0"/>
          </a:p>
        </p:txBody>
      </p:sp>
      <p:graphicFrame>
        <p:nvGraphicFramePr>
          <p:cNvPr id="6" name="Content Placeholder 5">
            <a:extLst>
              <a:ext uri="{FF2B5EF4-FFF2-40B4-BE49-F238E27FC236}">
                <a16:creationId xmlns:a16="http://schemas.microsoft.com/office/drawing/2014/main" id="{B0E785D2-28FB-6948-BA8A-D6D937CA0867}"/>
              </a:ext>
            </a:extLst>
          </p:cNvPr>
          <p:cNvGraphicFramePr>
            <a:graphicFrameLocks/>
          </p:cNvGraphicFramePr>
          <p:nvPr>
            <p:extLst>
              <p:ext uri="{D42A27DB-BD31-4B8C-83A1-F6EECF244321}">
                <p14:modId xmlns:p14="http://schemas.microsoft.com/office/powerpoint/2010/main" val="3560972334"/>
              </p:ext>
            </p:extLst>
          </p:nvPr>
        </p:nvGraphicFramePr>
        <p:xfrm>
          <a:off x="430568" y="5273058"/>
          <a:ext cx="9904837" cy="1249668"/>
        </p:xfrm>
        <a:graphic>
          <a:graphicData uri="http://schemas.openxmlformats.org/drawingml/2006/table">
            <a:tbl>
              <a:tblPr firstRow="1" bandRow="1">
                <a:tableStyleId>{5C22544A-7EE6-4342-B048-85BDC9FD1C3A}</a:tableStyleId>
              </a:tblPr>
              <a:tblGrid>
                <a:gridCol w="410247">
                  <a:extLst>
                    <a:ext uri="{9D8B030D-6E8A-4147-A177-3AD203B41FA5}">
                      <a16:colId xmlns:a16="http://schemas.microsoft.com/office/drawing/2014/main" val="20000"/>
                    </a:ext>
                  </a:extLst>
                </a:gridCol>
                <a:gridCol w="4342901">
                  <a:extLst>
                    <a:ext uri="{9D8B030D-6E8A-4147-A177-3AD203B41FA5}">
                      <a16:colId xmlns:a16="http://schemas.microsoft.com/office/drawing/2014/main" val="20001"/>
                    </a:ext>
                  </a:extLst>
                </a:gridCol>
                <a:gridCol w="5151689">
                  <a:extLst>
                    <a:ext uri="{9D8B030D-6E8A-4147-A177-3AD203B41FA5}">
                      <a16:colId xmlns:a16="http://schemas.microsoft.com/office/drawing/2014/main" val="20002"/>
                    </a:ext>
                  </a:extLst>
                </a:gridCol>
              </a:tblGrid>
              <a:tr h="0">
                <a:tc>
                  <a:txBody>
                    <a:bodyPr/>
                    <a:lstStyle/>
                    <a:p>
                      <a:r>
                        <a:rPr lang="en-US" sz="1400" dirty="0">
                          <a:solidFill>
                            <a:schemeClr val="tx1"/>
                          </a:solidFill>
                        </a:rPr>
                        <a:t>#</a:t>
                      </a:r>
                    </a:p>
                  </a:txBody>
                  <a:tcPr marL="91449" marR="91449" marT="45717" marB="45717"/>
                </a:tc>
                <a:tc>
                  <a:txBody>
                    <a:bodyPr/>
                    <a:lstStyle/>
                    <a:p>
                      <a:r>
                        <a:rPr lang="en-US" sz="1400" dirty="0">
                          <a:solidFill>
                            <a:schemeClr val="tx1"/>
                          </a:solidFill>
                        </a:rPr>
                        <a:t>Risk</a:t>
                      </a:r>
                    </a:p>
                  </a:txBody>
                  <a:tcPr marL="91449" marR="91449" marT="45717" marB="45717"/>
                </a:tc>
                <a:tc>
                  <a:txBody>
                    <a:bodyPr/>
                    <a:lstStyle/>
                    <a:p>
                      <a:r>
                        <a:rPr lang="en-US" sz="1400" dirty="0">
                          <a:solidFill>
                            <a:schemeClr val="tx1"/>
                          </a:solidFill>
                        </a:rPr>
                        <a:t>Mitigation</a:t>
                      </a:r>
                    </a:p>
                  </a:txBody>
                  <a:tcPr marL="91449" marR="91449" marT="45717" marB="45717"/>
                </a:tc>
                <a:extLst>
                  <a:ext uri="{0D108BD9-81ED-4DB2-BD59-A6C34878D82A}">
                    <a16:rowId xmlns:a16="http://schemas.microsoft.com/office/drawing/2014/main" val="10000"/>
                  </a:ext>
                </a:extLst>
              </a:tr>
              <a:tr h="472273">
                <a:tc>
                  <a:txBody>
                    <a:bodyPr/>
                    <a:lstStyle/>
                    <a:p>
                      <a:r>
                        <a:rPr lang="en-US" sz="1400" dirty="0"/>
                        <a:t>1</a:t>
                      </a:r>
                    </a:p>
                  </a:txBody>
                  <a:tcPr marL="91449" marR="91449" marT="45717" marB="45717"/>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Lack of sufficient quantities of real lunar regolith (or perfect simulant) for hardware development</a:t>
                      </a:r>
                    </a:p>
                  </a:txBody>
                  <a:tcPr marL="91449" marR="91449" marT="45717" marB="45717"/>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 Working with SCLT to forming a simulant advisory committee to create simulant strategy and then find the money for it</a:t>
                      </a:r>
                    </a:p>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t>- Look for opportunities to fly soil handling/processing component hardware demos</a:t>
                      </a:r>
                    </a:p>
                  </a:txBody>
                  <a:tcPr marL="91449" marR="91449" marT="45717" marB="45717"/>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13232038"/>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ISRU</a:t>
            </a:r>
            <a:br>
              <a:rPr lang="en-US" sz="2000" b="0" dirty="0"/>
            </a:br>
            <a:r>
              <a:rPr lang="en-US" dirty="0"/>
              <a:t>Plans</a:t>
            </a:r>
          </a:p>
        </p:txBody>
      </p:sp>
      <p:sp>
        <p:nvSpPr>
          <p:cNvPr id="3" name="Content Placeholder 2"/>
          <p:cNvSpPr>
            <a:spLocks noGrp="1"/>
          </p:cNvSpPr>
          <p:nvPr>
            <p:ph idx="1"/>
          </p:nvPr>
        </p:nvSpPr>
        <p:spPr>
          <a:xfrm>
            <a:off x="426720" y="1039814"/>
            <a:ext cx="10972800" cy="5122863"/>
          </a:xfrm>
        </p:spPr>
        <p:txBody>
          <a:bodyPr/>
          <a:lstStyle/>
          <a:p>
            <a:r>
              <a:rPr lang="en-US" dirty="0"/>
              <a:t>Plans for FY19</a:t>
            </a:r>
          </a:p>
          <a:p>
            <a:pPr lvl="1"/>
            <a:r>
              <a:rPr lang="en-US" dirty="0"/>
              <a:t>Complete testing of filters, </a:t>
            </a:r>
            <a:r>
              <a:rPr lang="en-US" dirty="0" err="1"/>
              <a:t>cryofreezer</a:t>
            </a:r>
            <a:r>
              <a:rPr lang="en-US" dirty="0"/>
              <a:t>, sorption pump (single stage and two-stage), SOE electrode materials, dirty water </a:t>
            </a:r>
            <a:r>
              <a:rPr lang="en-US" dirty="0" err="1"/>
              <a:t>electrolyzer</a:t>
            </a:r>
            <a:r>
              <a:rPr lang="en-US" dirty="0"/>
              <a:t>, granular excavation, microwave processor, auger-dryer, and subsurface ice properties</a:t>
            </a:r>
          </a:p>
          <a:p>
            <a:pPr lvl="1"/>
            <a:r>
              <a:rPr lang="en-US" dirty="0"/>
              <a:t>Evaluate status of previous lunar ISRU activities and restart key component development in hydrogen reduction, carbothermal reduction(?), size sorting, mineral beneficiation, and soil delivery</a:t>
            </a:r>
          </a:p>
          <a:p>
            <a:pPr lvl="1"/>
            <a:r>
              <a:rPr lang="en-US" dirty="0"/>
              <a:t>Evaluate, and test, existing soil processors at lunar conditions</a:t>
            </a:r>
          </a:p>
          <a:p>
            <a:pPr lvl="1"/>
            <a:r>
              <a:rPr lang="en-US" dirty="0"/>
              <a:t>Complete planning of autonomous excavation development path and initiate tasks</a:t>
            </a:r>
          </a:p>
          <a:p>
            <a:pPr lvl="1"/>
            <a:r>
              <a:rPr lang="en-US" dirty="0"/>
              <a:t>Develop lunar ISRU requirements, evaluate status of existing lunar component models, create new models where needed, perform lunar ISRU system-level trade studies in coordination with power, </a:t>
            </a:r>
            <a:r>
              <a:rPr lang="en-US" dirty="0" err="1"/>
              <a:t>cryo</a:t>
            </a:r>
            <a:r>
              <a:rPr lang="en-US" dirty="0"/>
              <a:t>, lander, and autonomy SMEs</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10</a:t>
            </a:fld>
            <a:endParaRPr lang="en-US" dirty="0"/>
          </a:p>
        </p:txBody>
      </p:sp>
    </p:spTree>
    <p:extLst>
      <p:ext uri="{BB962C8B-B14F-4D97-AF65-F5344CB8AC3E}">
        <p14:creationId xmlns:p14="http://schemas.microsoft.com/office/powerpoint/2010/main" val="1621475219"/>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ISRU</a:t>
            </a:r>
            <a:br>
              <a:rPr lang="en-US" sz="2000" b="0" dirty="0"/>
            </a:br>
            <a:r>
              <a:rPr lang="en-US" dirty="0"/>
              <a:t>Partnerships</a:t>
            </a:r>
          </a:p>
        </p:txBody>
      </p:sp>
      <p:sp>
        <p:nvSpPr>
          <p:cNvPr id="3" name="Content Placeholder 2"/>
          <p:cNvSpPr>
            <a:spLocks noGrp="1"/>
          </p:cNvSpPr>
          <p:nvPr>
            <p:ph idx="1"/>
          </p:nvPr>
        </p:nvSpPr>
        <p:spPr>
          <a:xfrm>
            <a:off x="83820" y="925514"/>
            <a:ext cx="12108180" cy="5932486"/>
          </a:xfrm>
        </p:spPr>
        <p:txBody>
          <a:bodyPr/>
          <a:lstStyle/>
          <a:p>
            <a:r>
              <a:rPr lang="en-US" sz="1700" b="0" dirty="0"/>
              <a:t>AES Autonomous Systems and Operations (ASO) and NASA Platform for Autonomous Systems (NPAS)</a:t>
            </a:r>
          </a:p>
          <a:p>
            <a:pPr lvl="1"/>
            <a:r>
              <a:rPr lang="en-US" sz="1700" dirty="0"/>
              <a:t>‘Tiger Team’ formed to develop plans for autonomous excavation and delivery technology development</a:t>
            </a:r>
          </a:p>
          <a:p>
            <a:pPr lvl="1"/>
            <a:r>
              <a:rPr lang="en-US" sz="1700" dirty="0"/>
              <a:t>Developing plans for joint ISRU, ASO, NPAS, and robotics activity to develop and demonstrate autonomous excavation </a:t>
            </a:r>
          </a:p>
          <a:p>
            <a:r>
              <a:rPr lang="en-US" sz="1700" b="0" dirty="0"/>
              <a:t>AES Life Support Systems</a:t>
            </a:r>
          </a:p>
          <a:p>
            <a:pPr lvl="1"/>
            <a:r>
              <a:rPr lang="en-US" sz="1700" dirty="0"/>
              <a:t>Sorption pumps: sorbent isotherm data, collaboration on COMSOL models</a:t>
            </a:r>
          </a:p>
          <a:p>
            <a:pPr lvl="1"/>
            <a:r>
              <a:rPr lang="en-US" sz="1700" dirty="0"/>
              <a:t>Scroll filters: design collaboration</a:t>
            </a:r>
          </a:p>
          <a:p>
            <a:pPr lvl="1"/>
            <a:r>
              <a:rPr lang="en-US" sz="1700" dirty="0"/>
              <a:t>Process sensors: collaboration with Environmental Monitoring element team to identify ISRU sensor needs, existing SOA, gaps to be filled</a:t>
            </a:r>
          </a:p>
          <a:p>
            <a:pPr lvl="1"/>
            <a:r>
              <a:rPr lang="en-US" sz="1700" dirty="0" err="1"/>
              <a:t>Cryofreezers</a:t>
            </a:r>
            <a:r>
              <a:rPr lang="en-US" sz="1700" dirty="0"/>
              <a:t> to separate CO</a:t>
            </a:r>
            <a:r>
              <a:rPr lang="en-US" sz="1700" baseline="-25000" dirty="0"/>
              <a:t>2</a:t>
            </a:r>
            <a:r>
              <a:rPr lang="en-US" sz="1700" dirty="0"/>
              <a:t> out of cabin air / out of Mars atmosphere</a:t>
            </a:r>
          </a:p>
          <a:p>
            <a:r>
              <a:rPr lang="en-US" sz="1700" b="0" dirty="0"/>
              <a:t>AES Lander Technology</a:t>
            </a:r>
          </a:p>
          <a:p>
            <a:pPr lvl="1"/>
            <a:r>
              <a:rPr lang="en-US" sz="1700" dirty="0"/>
              <a:t>Funding ISRU liquefaction and storage technology development needed by ISRU</a:t>
            </a:r>
          </a:p>
          <a:p>
            <a:r>
              <a:rPr lang="en-US" sz="1700" b="0" dirty="0"/>
              <a:t>MOXIE</a:t>
            </a:r>
          </a:p>
          <a:p>
            <a:pPr lvl="1"/>
            <a:r>
              <a:rPr lang="en-US" sz="1700" dirty="0"/>
              <a:t>ISRU project testing MOXIE HEPA filter in Mars Flow Loop</a:t>
            </a:r>
          </a:p>
          <a:p>
            <a:pPr lvl="1"/>
            <a:r>
              <a:rPr lang="en-US" sz="1700" dirty="0"/>
              <a:t>Modeling MOXIE SOE stack and using MOXIE test data to validate our models</a:t>
            </a:r>
          </a:p>
          <a:p>
            <a:r>
              <a:rPr lang="en-US" sz="1700" b="0" dirty="0"/>
              <a:t>STMD: Low Cost Upper Stage: 3D printing of GR-Cop84 cold heads for ISRU </a:t>
            </a:r>
            <a:r>
              <a:rPr lang="en-US" sz="1700" b="0" dirty="0" err="1"/>
              <a:t>cryofreezer</a:t>
            </a:r>
            <a:r>
              <a:rPr lang="en-US" sz="1700" b="0" dirty="0"/>
              <a:t> testing</a:t>
            </a:r>
          </a:p>
          <a:p>
            <a:r>
              <a:rPr lang="en-US" sz="1700" b="0" dirty="0"/>
              <a:t>SMD: Supporting landing site characterization (resources and physical), development of Mars simulants</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11</a:t>
            </a:fld>
            <a:endParaRPr lang="en-US" dirty="0"/>
          </a:p>
        </p:txBody>
      </p:sp>
    </p:spTree>
    <p:extLst>
      <p:ext uri="{BB962C8B-B14F-4D97-AF65-F5344CB8AC3E}">
        <p14:creationId xmlns:p14="http://schemas.microsoft.com/office/powerpoint/2010/main" val="2805283743"/>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7800F4-9CCB-184B-941A-08E06F23C717}"/>
              </a:ext>
            </a:extLst>
          </p:cNvPr>
          <p:cNvSpPr>
            <a:spLocks noGrp="1"/>
          </p:cNvSpPr>
          <p:nvPr>
            <p:ph type="body" idx="1"/>
          </p:nvPr>
        </p:nvSpPr>
        <p:spPr>
          <a:xfrm>
            <a:off x="963084" y="2906713"/>
            <a:ext cx="10633830" cy="1500187"/>
          </a:xfrm>
        </p:spPr>
        <p:txBody>
          <a:bodyPr/>
          <a:lstStyle/>
          <a:p>
            <a:pPr algn="ctr"/>
            <a:r>
              <a:rPr lang="en-US" sz="2800" dirty="0"/>
              <a:t>Backup</a:t>
            </a:r>
          </a:p>
        </p:txBody>
      </p:sp>
    </p:spTree>
    <p:extLst>
      <p:ext uri="{BB962C8B-B14F-4D97-AF65-F5344CB8AC3E}">
        <p14:creationId xmlns:p14="http://schemas.microsoft.com/office/powerpoint/2010/main" val="1875739054"/>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7800F4-9CCB-184B-941A-08E06F23C717}"/>
              </a:ext>
            </a:extLst>
          </p:cNvPr>
          <p:cNvSpPr>
            <a:spLocks noGrp="1"/>
          </p:cNvSpPr>
          <p:nvPr>
            <p:ph type="body" idx="1"/>
          </p:nvPr>
        </p:nvSpPr>
        <p:spPr>
          <a:xfrm>
            <a:off x="963084" y="2906713"/>
            <a:ext cx="10633830" cy="1500187"/>
          </a:xfrm>
        </p:spPr>
        <p:txBody>
          <a:bodyPr/>
          <a:lstStyle/>
          <a:p>
            <a:pPr algn="ctr"/>
            <a:r>
              <a:rPr lang="en-US" sz="2800" dirty="0"/>
              <a:t>ISRU FY18 Highlights since mid-year review</a:t>
            </a:r>
          </a:p>
        </p:txBody>
      </p:sp>
    </p:spTree>
    <p:extLst>
      <p:ext uri="{BB962C8B-B14F-4D97-AF65-F5344CB8AC3E}">
        <p14:creationId xmlns:p14="http://schemas.microsoft.com/office/powerpoint/2010/main" val="3375783633"/>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2.2 System Modeling and Analysis</a:t>
            </a:r>
            <a:br>
              <a:rPr lang="en-US" dirty="0"/>
            </a:br>
            <a:r>
              <a:rPr lang="en-US" dirty="0"/>
              <a:t>Summary of Accomplishments</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14</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6770171" y="6305727"/>
            <a:ext cx="4812229" cy="307777"/>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Sample inputs and results from reliability model analysis.</a:t>
            </a:r>
          </a:p>
        </p:txBody>
      </p:sp>
      <p:sp>
        <p:nvSpPr>
          <p:cNvPr id="8" name="TextBox 7"/>
          <p:cNvSpPr txBox="1"/>
          <p:nvPr/>
        </p:nvSpPr>
        <p:spPr>
          <a:xfrm>
            <a:off x="256578" y="1005495"/>
            <a:ext cx="4994152" cy="6063198"/>
          </a:xfrm>
          <a:prstGeom prst="rect">
            <a:avLst/>
          </a:prstGeom>
          <a:noFill/>
        </p:spPr>
        <p:txBody>
          <a:bodyPr wrap="square" rtlCol="0">
            <a:spAutoFit/>
          </a:bodyPr>
          <a:lstStyle/>
          <a:p>
            <a:r>
              <a:rPr lang="en-US" sz="2000" b="1" u="sng" dirty="0"/>
              <a:t>System Modeling &amp; Analysis</a:t>
            </a:r>
            <a:endParaRPr lang="en-US" sz="1600" dirty="0"/>
          </a:p>
          <a:p>
            <a:pPr marL="457200" indent="-228600">
              <a:spcBef>
                <a:spcPts val="0"/>
              </a:spcBef>
              <a:spcAft>
                <a:spcPts val="0"/>
              </a:spcAft>
              <a:buFont typeface="Arial" panose="020B0604020202020204" pitchFamily="34" charset="0"/>
              <a:buChar char="•"/>
            </a:pPr>
            <a:r>
              <a:rPr lang="en-US" sz="1600" dirty="0"/>
              <a:t>Completed reliability model and analysis for ISRU O</a:t>
            </a:r>
            <a:r>
              <a:rPr lang="en-US" sz="1600" baseline="-25000" dirty="0"/>
              <a:t>2</a:t>
            </a:r>
            <a:r>
              <a:rPr lang="en-US" sz="1600" dirty="0"/>
              <a:t> only system.</a:t>
            </a:r>
          </a:p>
          <a:p>
            <a:pPr marL="914400" lvl="1" indent="-228600">
              <a:buFont typeface="Arial" panose="020B0604020202020204" pitchFamily="34" charset="0"/>
              <a:buChar char="•"/>
            </a:pPr>
            <a:r>
              <a:rPr lang="en-US" sz="1600" dirty="0"/>
              <a:t>Due to lack of component reliability data, model and analysis was reduced to assessing the solid oxide electrolyzer (SOE) only.</a:t>
            </a:r>
          </a:p>
          <a:p>
            <a:pPr marL="914400" lvl="1" indent="-228600">
              <a:buFont typeface="Arial" panose="020B0604020202020204" pitchFamily="34" charset="0"/>
              <a:buChar char="•"/>
            </a:pPr>
            <a:r>
              <a:rPr lang="en-US" sz="1600" dirty="0"/>
              <a:t>An empirically-based SOE performance model was developed based on the Area Specific Resistance (ASR) parameter and focused on a single failure mechanism, performance degradation.</a:t>
            </a:r>
          </a:p>
          <a:p>
            <a:pPr marL="914400" lvl="1" indent="-228600">
              <a:buFont typeface="Arial" panose="020B0604020202020204" pitchFamily="34" charset="0"/>
              <a:buChar char="•"/>
            </a:pPr>
            <a:r>
              <a:rPr lang="en-US" sz="1600" dirty="0"/>
              <a:t>A Bayesian distribution methodology was applied using simple linear degradation model and Monte Carlo simulations were used to compute the SOE reliability, i.e. the probability that total O</a:t>
            </a:r>
            <a:r>
              <a:rPr lang="en-US" sz="1600" baseline="-25000" dirty="0"/>
              <a:t>2</a:t>
            </a:r>
            <a:r>
              <a:rPr lang="en-US" sz="1600" dirty="0"/>
              <a:t> production requirement is met.</a:t>
            </a:r>
          </a:p>
          <a:p>
            <a:pPr marL="914400" lvl="1" indent="-228600">
              <a:buFont typeface="Arial" panose="020B0604020202020204" pitchFamily="34" charset="0"/>
              <a:buChar char="•"/>
            </a:pPr>
            <a:r>
              <a:rPr lang="en-US" sz="1600" dirty="0"/>
              <a:t>Analysis results elucidate the sensitivity and need to properly account for degradation in component and system sizing.</a:t>
            </a:r>
          </a:p>
          <a:p>
            <a:pPr marL="914400" lvl="1" indent="-228600">
              <a:buFont typeface="Arial" panose="020B0604020202020204" pitchFamily="34" charset="0"/>
              <a:buChar char="•"/>
            </a:pPr>
            <a:r>
              <a:rPr lang="en-US" sz="1600" dirty="0"/>
              <a:t>Model and analysis provided a proof-of-concept demonstration, with the aim of extending to a full ISRU system.</a:t>
            </a:r>
          </a:p>
          <a:p>
            <a:pPr marL="914400" lvl="1" indent="-228600">
              <a:buFont typeface="Arial" panose="020B0604020202020204" pitchFamily="34" charset="0"/>
              <a:buChar char="•"/>
            </a:pPr>
            <a:endParaRPr lang="en-US" sz="1600" dirty="0"/>
          </a:p>
          <a:p>
            <a:pPr marL="914400" lvl="1" indent="-228600">
              <a:buFont typeface="Arial" panose="020B0604020202020204" pitchFamily="34" charset="0"/>
              <a:buChar char="•"/>
            </a:pPr>
            <a:endParaRPr lang="en-US" sz="1600" dirty="0"/>
          </a:p>
        </p:txBody>
      </p:sp>
      <p:pic>
        <p:nvPicPr>
          <p:cNvPr id="11" name="Picture 10" descr="C:\Users\chunglee\Documents\ISRU\From Bob Green\ASR_2009_data_CSA008_MCMC.pn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00184" y="908632"/>
            <a:ext cx="2971806" cy="2377445"/>
          </a:xfrm>
          <a:prstGeom prst="rect">
            <a:avLst/>
          </a:prstGeom>
          <a:noFill/>
          <a:ln>
            <a:noFill/>
          </a:ln>
        </p:spPr>
      </p:pic>
      <p:pic>
        <p:nvPicPr>
          <p:cNvPr id="13" name="Picture 12" descr="C:\Users\chunglee\Documents\ISRU\From Bob Green\091818_prior_power_vs_time.png"/>
          <p:cNvPicPr/>
          <p:nvPr/>
        </p:nvPicPr>
        <p:blipFill>
          <a:blip r:embed="rId3" cstate="email">
            <a:extLst>
              <a:ext uri="{28A0092B-C50C-407E-A947-70E740481C1C}">
                <a14:useLocalDpi xmlns:a14="http://schemas.microsoft.com/office/drawing/2010/main"/>
              </a:ext>
            </a:extLst>
          </a:blip>
          <a:srcRect/>
          <a:stretch>
            <a:fillRect/>
          </a:stretch>
        </p:blipFill>
        <p:spPr bwMode="auto">
          <a:xfrm>
            <a:off x="5680999" y="3568868"/>
            <a:ext cx="3396615" cy="2595245"/>
          </a:xfrm>
          <a:prstGeom prst="rect">
            <a:avLst/>
          </a:prstGeom>
          <a:noFill/>
          <a:ln>
            <a:noFill/>
          </a:ln>
        </p:spPr>
      </p:pic>
      <p:pic>
        <p:nvPicPr>
          <p:cNvPr id="14" name="Picture 13" descr="C:\Users\chunglee\Documents\ISRU\From Bob Green\091818_prior_power_histogram.png"/>
          <p:cNvPicPr/>
          <p:nvPr/>
        </p:nvPicPr>
        <p:blipFill>
          <a:blip r:embed="rId4" cstate="email">
            <a:extLst>
              <a:ext uri="{28A0092B-C50C-407E-A947-70E740481C1C}">
                <a14:useLocalDpi xmlns:a14="http://schemas.microsoft.com/office/drawing/2010/main"/>
              </a:ext>
            </a:extLst>
          </a:blip>
          <a:srcRect/>
          <a:stretch>
            <a:fillRect/>
          </a:stretch>
        </p:blipFill>
        <p:spPr bwMode="auto">
          <a:xfrm>
            <a:off x="8924651" y="1369544"/>
            <a:ext cx="2990850" cy="1772285"/>
          </a:xfrm>
          <a:prstGeom prst="rect">
            <a:avLst/>
          </a:prstGeom>
          <a:noFill/>
          <a:ln>
            <a:noFill/>
          </a:ln>
        </p:spPr>
      </p:pic>
      <p:pic>
        <p:nvPicPr>
          <p:cNvPr id="15" name="Picture 14" descr="C:\Users\chunglee\Documents\ISRU\From Bob Green\Rel_vs_N_Cells.png"/>
          <p:cNvPicPr/>
          <p:nvPr/>
        </p:nvPicPr>
        <p:blipFill>
          <a:blip r:embed="rId5" cstate="email">
            <a:extLst>
              <a:ext uri="{28A0092B-C50C-407E-A947-70E740481C1C}">
                <a14:useLocalDpi xmlns:a14="http://schemas.microsoft.com/office/drawing/2010/main"/>
              </a:ext>
            </a:extLst>
          </a:blip>
          <a:srcRect/>
          <a:stretch>
            <a:fillRect/>
          </a:stretch>
        </p:blipFill>
        <p:spPr bwMode="auto">
          <a:xfrm>
            <a:off x="9128741" y="3545823"/>
            <a:ext cx="2975296" cy="2406535"/>
          </a:xfrm>
          <a:prstGeom prst="rect">
            <a:avLst/>
          </a:prstGeom>
          <a:noFill/>
          <a:ln>
            <a:noFill/>
          </a:ln>
        </p:spPr>
      </p:pic>
      <p:sp>
        <p:nvSpPr>
          <p:cNvPr id="16" name="Rectangle 15"/>
          <p:cNvSpPr>
            <a:spLocks noChangeAspect="1"/>
          </p:cNvSpPr>
          <p:nvPr/>
        </p:nvSpPr>
        <p:spPr>
          <a:xfrm>
            <a:off x="7622472" y="4978417"/>
            <a:ext cx="1425885" cy="1014252"/>
          </a:xfrm>
          <a:prstGeom prst="rect">
            <a:avLst/>
          </a:prstGeom>
        </p:spPr>
        <p:txBody>
          <a:bodyPr wrap="square">
            <a:spAutoFit/>
          </a:bodyPr>
          <a:lstStyle/>
          <a:p>
            <a:pPr marR="0" lvl="0">
              <a:lnSpc>
                <a:spcPct val="107000"/>
              </a:lnSpc>
              <a:spcBef>
                <a:spcPts val="0"/>
              </a:spcBef>
              <a:spcAft>
                <a:spcPts val="0"/>
              </a:spcAft>
            </a:pPr>
            <a:r>
              <a:rPr lang="en-US" sz="800" dirty="0">
                <a:latin typeface="Calibri" panose="020F0502020204030204" pitchFamily="34" charset="0"/>
                <a:ea typeface="Times New Roman" panose="02020603050405020304" pitchFamily="18" charset="0"/>
                <a:cs typeface="Times New Roman" panose="02020603050405020304" pitchFamily="18" charset="0"/>
              </a:rPr>
              <a:t>6 stacks</a:t>
            </a:r>
          </a:p>
          <a:p>
            <a:pPr marR="0" lvl="0">
              <a:lnSpc>
                <a:spcPct val="107000"/>
              </a:lnSpc>
              <a:spcBef>
                <a:spcPts val="0"/>
              </a:spcBef>
              <a:spcAft>
                <a:spcPts val="0"/>
              </a:spcAft>
            </a:pPr>
            <a:r>
              <a:rPr lang="en-US" sz="800" dirty="0">
                <a:latin typeface="Calibri" panose="020F0502020204030204" pitchFamily="34" charset="0"/>
                <a:ea typeface="Times New Roman" panose="02020603050405020304" pitchFamily="18" charset="0"/>
                <a:cs typeface="Times New Roman" panose="02020603050405020304" pitchFamily="18" charset="0"/>
              </a:rPr>
              <a:t>60 cells per stack</a:t>
            </a:r>
          </a:p>
          <a:p>
            <a:pPr marR="0" lvl="0">
              <a:lnSpc>
                <a:spcPct val="107000"/>
              </a:lnSpc>
              <a:spcBef>
                <a:spcPts val="0"/>
              </a:spcBef>
              <a:spcAft>
                <a:spcPts val="0"/>
              </a:spcAft>
            </a:pPr>
            <a:r>
              <a:rPr lang="en-US" sz="800" dirty="0">
                <a:latin typeface="Calibri" panose="020F0502020204030204" pitchFamily="34" charset="0"/>
                <a:ea typeface="Times New Roman" panose="02020603050405020304" pitchFamily="18" charset="0"/>
                <a:cs typeface="Times New Roman" panose="02020603050405020304" pitchFamily="18" charset="0"/>
              </a:rPr>
              <a:t>30 kg/hour CO</a:t>
            </a:r>
            <a:r>
              <a:rPr lang="en-US" sz="800" baseline="-25000" dirty="0">
                <a:latin typeface="Calibri" panose="020F0502020204030204" pitchFamily="34" charset="0"/>
                <a:ea typeface="Times New Roman" panose="02020603050405020304" pitchFamily="18" charset="0"/>
                <a:cs typeface="Times New Roman" panose="02020603050405020304" pitchFamily="18" charset="0"/>
              </a:rPr>
              <a:t>2</a:t>
            </a:r>
            <a:r>
              <a:rPr lang="en-US" sz="800" dirty="0">
                <a:latin typeface="Calibri" panose="020F0502020204030204" pitchFamily="34" charset="0"/>
                <a:ea typeface="Times New Roman" panose="02020603050405020304" pitchFamily="18" charset="0"/>
                <a:cs typeface="Times New Roman" panose="02020603050405020304" pitchFamily="18" charset="0"/>
              </a:rPr>
              <a:t> inflow</a:t>
            </a:r>
          </a:p>
          <a:p>
            <a:pPr marR="0" lvl="0">
              <a:lnSpc>
                <a:spcPct val="107000"/>
              </a:lnSpc>
              <a:spcBef>
                <a:spcPts val="0"/>
              </a:spcBef>
              <a:spcAft>
                <a:spcPts val="0"/>
              </a:spcAft>
            </a:pPr>
            <a:r>
              <a:rPr lang="en-US" sz="800" dirty="0">
                <a:latin typeface="Calibri" panose="020F0502020204030204" pitchFamily="34" charset="0"/>
                <a:ea typeface="Times New Roman" panose="02020603050405020304" pitchFamily="18" charset="0"/>
                <a:cs typeface="Times New Roman" panose="02020603050405020304" pitchFamily="18" charset="0"/>
              </a:rPr>
              <a:t>Maximum current density is 0.5 A/cm</a:t>
            </a:r>
            <a:r>
              <a:rPr lang="en-US" sz="800" baseline="30000" dirty="0">
                <a:latin typeface="Calibri" panose="020F0502020204030204" pitchFamily="34" charset="0"/>
                <a:ea typeface="Times New Roman" panose="02020603050405020304" pitchFamily="18" charset="0"/>
                <a:cs typeface="Times New Roman" panose="02020603050405020304" pitchFamily="18" charset="0"/>
              </a:rPr>
              <a:t>2</a:t>
            </a:r>
            <a:endParaRPr lang="en-US" sz="800" dirty="0">
              <a:latin typeface="Calibri" panose="020F0502020204030204" pitchFamily="34" charset="0"/>
              <a:ea typeface="Times New Roman" panose="02020603050405020304" pitchFamily="18" charset="0"/>
              <a:cs typeface="Times New Roman" panose="02020603050405020304" pitchFamily="18" charset="0"/>
            </a:endParaRPr>
          </a:p>
          <a:p>
            <a:pPr marR="0" lvl="0">
              <a:lnSpc>
                <a:spcPct val="107000"/>
              </a:lnSpc>
              <a:spcBef>
                <a:spcPts val="0"/>
              </a:spcBef>
              <a:spcAft>
                <a:spcPts val="800"/>
              </a:spcAft>
            </a:pPr>
            <a:r>
              <a:rPr lang="en-US" sz="800" dirty="0">
                <a:latin typeface="Calibri" panose="020F0502020204030204" pitchFamily="34" charset="0"/>
                <a:ea typeface="Times New Roman" panose="02020603050405020304" pitchFamily="18" charset="0"/>
                <a:cs typeface="Times New Roman" panose="02020603050405020304" pitchFamily="18" charset="0"/>
              </a:rPr>
              <a:t>Stack temperature is 800</a:t>
            </a:r>
            <a:r>
              <a:rPr lang="en-US" sz="800" dirty="0">
                <a:latin typeface="Calibri" panose="020F0502020204030204" pitchFamily="34" charset="0"/>
                <a:ea typeface="Times New Roman" panose="02020603050405020304" pitchFamily="18" charset="0"/>
                <a:cs typeface="Calibri" panose="020F0502020204030204" pitchFamily="34" charset="0"/>
              </a:rPr>
              <a:t>°</a:t>
            </a:r>
            <a:r>
              <a:rPr lang="en-US" sz="800" dirty="0">
                <a:latin typeface="Calibri" panose="020F0502020204030204" pitchFamily="34" charset="0"/>
                <a:ea typeface="Times New Roman" panose="02020603050405020304" pitchFamily="18" charset="0"/>
                <a:cs typeface="Times New Roman" panose="02020603050405020304" pitchFamily="18" charset="0"/>
              </a:rPr>
              <a:t> Celsius</a:t>
            </a:r>
          </a:p>
        </p:txBody>
      </p:sp>
      <p:sp>
        <p:nvSpPr>
          <p:cNvPr id="17" name="TextBox 16">
            <a:extLst>
              <a:ext uri="{FF2B5EF4-FFF2-40B4-BE49-F238E27FC236}">
                <a16:creationId xmlns:a16="http://schemas.microsoft.com/office/drawing/2014/main" id="{2A93A55A-A70D-2F43-B107-BA5488737BB7}"/>
              </a:ext>
            </a:extLst>
          </p:cNvPr>
          <p:cNvSpPr txBox="1"/>
          <p:nvPr/>
        </p:nvSpPr>
        <p:spPr>
          <a:xfrm>
            <a:off x="5791456" y="3146538"/>
            <a:ext cx="2946144" cy="400110"/>
          </a:xfrm>
          <a:prstGeom prst="rect">
            <a:avLst/>
          </a:prstGeom>
          <a:solidFill>
            <a:srgbClr val="F8F8F8">
              <a:alpha val="50196"/>
            </a:srgbClr>
          </a:solidFill>
        </p:spPr>
        <p:txBody>
          <a:bodyPr wrap="square" rtlCol="0">
            <a:spAutoFit/>
          </a:bodyPr>
          <a:lstStyle/>
          <a:p>
            <a:r>
              <a:rPr lang="en-US" sz="1000" dirty="0">
                <a:solidFill>
                  <a:srgbClr val="002060"/>
                </a:solidFill>
                <a:latin typeface="Arial"/>
                <a:cs typeface="Arial"/>
              </a:rPr>
              <a:t>SOE degradation model.  Degradation parameter is Area Specific Resistance (ASR).</a:t>
            </a:r>
          </a:p>
        </p:txBody>
      </p:sp>
      <p:sp>
        <p:nvSpPr>
          <p:cNvPr id="18" name="TextBox 17">
            <a:extLst>
              <a:ext uri="{FF2B5EF4-FFF2-40B4-BE49-F238E27FC236}">
                <a16:creationId xmlns:a16="http://schemas.microsoft.com/office/drawing/2014/main" id="{2A93A55A-A70D-2F43-B107-BA5488737BB7}"/>
              </a:ext>
            </a:extLst>
          </p:cNvPr>
          <p:cNvSpPr txBox="1"/>
          <p:nvPr/>
        </p:nvSpPr>
        <p:spPr>
          <a:xfrm>
            <a:off x="9349367" y="5900326"/>
            <a:ext cx="2534044" cy="400110"/>
          </a:xfrm>
          <a:prstGeom prst="rect">
            <a:avLst/>
          </a:prstGeom>
          <a:solidFill>
            <a:srgbClr val="F8F8F8">
              <a:alpha val="50196"/>
            </a:srgbClr>
          </a:solidFill>
        </p:spPr>
        <p:txBody>
          <a:bodyPr wrap="square" rtlCol="0">
            <a:spAutoFit/>
          </a:bodyPr>
          <a:lstStyle/>
          <a:p>
            <a:r>
              <a:rPr lang="en-US" sz="1000" dirty="0">
                <a:solidFill>
                  <a:srgbClr val="002060"/>
                </a:solidFill>
                <a:latin typeface="Arial"/>
                <a:cs typeface="Arial"/>
              </a:rPr>
              <a:t>Reliability as a function of # cells/stack where number of SOE stacks = 6.</a:t>
            </a:r>
          </a:p>
        </p:txBody>
      </p:sp>
    </p:spTree>
    <p:extLst>
      <p:ext uri="{BB962C8B-B14F-4D97-AF65-F5344CB8AC3E}">
        <p14:creationId xmlns:p14="http://schemas.microsoft.com/office/powerpoint/2010/main" val="607363230"/>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4.1.1 Electrostatic Filtering</a:t>
            </a:r>
            <a:br>
              <a:rPr lang="en-US" dirty="0"/>
            </a:br>
            <a:r>
              <a:rPr lang="en-US" dirty="0"/>
              <a:t>Summary of Accomplishments</a:t>
            </a:r>
          </a:p>
        </p:txBody>
      </p:sp>
      <p:sp>
        <p:nvSpPr>
          <p:cNvPr id="3" name="Content Placeholder 2"/>
          <p:cNvSpPr>
            <a:spLocks noGrp="1"/>
          </p:cNvSpPr>
          <p:nvPr>
            <p:ph idx="1"/>
          </p:nvPr>
        </p:nvSpPr>
        <p:spPr>
          <a:xfrm>
            <a:off x="489314" y="908502"/>
            <a:ext cx="6835718" cy="5812975"/>
          </a:xfrm>
        </p:spPr>
        <p:txBody>
          <a:bodyPr/>
          <a:lstStyle/>
          <a:p>
            <a:pPr marL="0" indent="0">
              <a:buNone/>
            </a:pPr>
            <a:r>
              <a:rPr lang="en-US" u="sng" dirty="0">
                <a:latin typeface="Arial" panose="020B0604020202020204" pitchFamily="34" charset="0"/>
                <a:cs typeface="Arial" panose="020B0604020202020204" pitchFamily="34" charset="0"/>
              </a:rPr>
              <a:t>ESP-1. Geometry Optimization</a:t>
            </a:r>
          </a:p>
          <a:p>
            <a:r>
              <a:rPr lang="en-US" sz="1600" b="0" dirty="0"/>
              <a:t>Developed a physics-based model in COMSOL Multiphysics ® along with the DC plasma, electrostatics, laminar flow, and particle kinematics modules</a:t>
            </a:r>
          </a:p>
          <a:p>
            <a:r>
              <a:rPr lang="en-US" sz="1600" b="0" dirty="0"/>
              <a:t>Obtained electron density distributions as well as density distributions for negative and positive ions—Analysis showed that CO</a:t>
            </a:r>
            <a:r>
              <a:rPr lang="en-US" sz="1600" b="0" baseline="-25000" dirty="0"/>
              <a:t>2</a:t>
            </a:r>
            <a:r>
              <a:rPr lang="en-US" sz="1600" b="0" baseline="30000" dirty="0"/>
              <a:t>+</a:t>
            </a:r>
            <a:r>
              <a:rPr lang="en-US" sz="1600" b="0" dirty="0"/>
              <a:t> ions dominate dust particle charging</a:t>
            </a:r>
          </a:p>
          <a:p>
            <a:r>
              <a:rPr lang="es-ES" altLang="en-US" sz="1600" b="0" dirty="0" err="1">
                <a:latin typeface="Arial" panose="020B0604020202020204" pitchFamily="34" charset="0"/>
                <a:ea typeface="ＭＳ Ｐゴシック" charset="-128"/>
                <a:cs typeface="Arial" panose="020B0604020202020204" pitchFamily="34" charset="0"/>
              </a:rPr>
              <a:t>Produced</a:t>
            </a:r>
            <a:r>
              <a:rPr lang="es-ES" altLang="en-US" sz="1600" b="0" dirty="0">
                <a:latin typeface="Arial" panose="020B0604020202020204" pitchFamily="34" charset="0"/>
                <a:ea typeface="ＭＳ Ｐゴシック" charset="-128"/>
                <a:cs typeface="Arial" panose="020B0604020202020204" pitchFamily="34" charset="0"/>
              </a:rPr>
              <a:t> </a:t>
            </a:r>
            <a:r>
              <a:rPr lang="es-ES" altLang="en-US" sz="1600" b="0" dirty="0" err="1">
                <a:latin typeface="Arial" panose="020B0604020202020204" pitchFamily="34" charset="0"/>
                <a:ea typeface="ＭＳ Ｐゴシック" charset="-128"/>
                <a:cs typeface="Arial" panose="020B0604020202020204" pitchFamily="34" charset="0"/>
              </a:rPr>
              <a:t>current-voltage</a:t>
            </a:r>
            <a:r>
              <a:rPr lang="es-ES" altLang="en-US" sz="1600" b="0" dirty="0">
                <a:latin typeface="Arial" panose="020B0604020202020204" pitchFamily="34" charset="0"/>
                <a:ea typeface="ＭＳ Ｐゴシック" charset="-128"/>
                <a:cs typeface="Arial" panose="020B0604020202020204" pitchFamily="34" charset="0"/>
              </a:rPr>
              <a:t> (I-V) curves and ion </a:t>
            </a:r>
            <a:r>
              <a:rPr lang="es-ES" altLang="en-US" sz="1600" b="0" dirty="0" err="1">
                <a:latin typeface="Arial" panose="020B0604020202020204" pitchFamily="34" charset="0"/>
                <a:ea typeface="ＭＳ Ｐゴシック" charset="-128"/>
                <a:cs typeface="Arial" panose="020B0604020202020204" pitchFamily="34" charset="0"/>
              </a:rPr>
              <a:t>density</a:t>
            </a:r>
            <a:r>
              <a:rPr lang="es-ES" altLang="en-US" sz="1600" b="0" dirty="0">
                <a:latin typeface="Arial" panose="020B0604020202020204" pitchFamily="34" charset="0"/>
                <a:ea typeface="ＭＳ Ｐゴシック" charset="-128"/>
                <a:cs typeface="Arial" panose="020B0604020202020204" pitchFamily="34" charset="0"/>
              </a:rPr>
              <a:t> data </a:t>
            </a:r>
            <a:r>
              <a:rPr lang="es-ES" altLang="en-US" sz="1600" b="0" dirty="0" err="1">
                <a:latin typeface="Arial" panose="020B0604020202020204" pitchFamily="34" charset="0"/>
                <a:ea typeface="ＭＳ Ｐゴシック" charset="-128"/>
                <a:cs typeface="Arial" panose="020B0604020202020204" pitchFamily="34" charset="0"/>
              </a:rPr>
              <a:t>with</a:t>
            </a:r>
            <a:r>
              <a:rPr lang="es-ES" altLang="en-US" sz="1600" b="0" dirty="0">
                <a:latin typeface="Arial" panose="020B0604020202020204" pitchFamily="34" charset="0"/>
                <a:ea typeface="ＭＳ Ｐゴシック" charset="-128"/>
                <a:cs typeface="Arial" panose="020B0604020202020204" pitchFamily="34" charset="0"/>
              </a:rPr>
              <a:t> COMSOL plasma module.</a:t>
            </a:r>
          </a:p>
          <a:p>
            <a:pPr marL="171450" lvl="0" indent="-171450" eaLnBrk="1" fontAlgn="b" hangingPunct="1">
              <a:spcBef>
                <a:spcPct val="0"/>
              </a:spcBef>
            </a:pPr>
            <a:r>
              <a:rPr lang="es-ES" altLang="en-US" sz="1600" b="0" i="1" dirty="0">
                <a:latin typeface="Arial" panose="020B0604020202020204" pitchFamily="34" charset="0"/>
                <a:ea typeface="ＭＳ Ｐゴシック" charset="-128"/>
                <a:cs typeface="Arial" panose="020B0604020202020204" pitchFamily="34" charset="0"/>
              </a:rPr>
              <a:t>I-V</a:t>
            </a:r>
            <a:r>
              <a:rPr lang="es-ES" altLang="en-US" sz="1600" b="0" dirty="0">
                <a:latin typeface="Arial" panose="020B0604020202020204" pitchFamily="34" charset="0"/>
                <a:ea typeface="ＭＳ Ｐゴシック" charset="-128"/>
                <a:cs typeface="Arial" panose="020B0604020202020204" pitchFamily="34" charset="0"/>
              </a:rPr>
              <a:t> curves match experimental curves in </a:t>
            </a:r>
            <a:r>
              <a:rPr lang="es-ES" altLang="en-US" sz="1600" b="0" dirty="0" err="1">
                <a:latin typeface="Arial" panose="020B0604020202020204" pitchFamily="34" charset="0"/>
                <a:ea typeface="ＭＳ Ｐゴシック" charset="-128"/>
                <a:cs typeface="Arial" panose="020B0604020202020204" pitchFamily="34" charset="0"/>
              </a:rPr>
              <a:t>region</a:t>
            </a:r>
            <a:r>
              <a:rPr lang="es-ES" altLang="en-US" sz="1600" b="0" dirty="0">
                <a:latin typeface="Arial" panose="020B0604020202020204" pitchFamily="34" charset="0"/>
                <a:ea typeface="ＭＳ Ｐゴシック" charset="-128"/>
                <a:cs typeface="Arial" panose="020B0604020202020204" pitchFamily="34" charset="0"/>
              </a:rPr>
              <a:t> of </a:t>
            </a:r>
            <a:r>
              <a:rPr lang="es-ES" altLang="en-US" sz="1600" b="0" dirty="0" err="1">
                <a:latin typeface="Arial" panose="020B0604020202020204" pitchFamily="34" charset="0"/>
                <a:ea typeface="ＭＳ Ｐゴシック" charset="-128"/>
                <a:cs typeface="Arial" panose="020B0604020202020204" pitchFamily="34" charset="0"/>
              </a:rPr>
              <a:t>interest</a:t>
            </a:r>
            <a:r>
              <a:rPr lang="es-ES" altLang="en-US" sz="1600" b="0" dirty="0">
                <a:latin typeface="Arial" panose="020B0604020202020204" pitchFamily="34" charset="0"/>
                <a:ea typeface="ＭＳ Ｐゴシック" charset="-128"/>
                <a:cs typeface="Arial" panose="020B0604020202020204" pitchFamily="34" charset="0"/>
              </a:rPr>
              <a:t>.</a:t>
            </a:r>
            <a:endParaRPr lang="es-ES" altLang="en-US" sz="1600" b="0" i="1" dirty="0">
              <a:latin typeface="Arial" panose="020B0604020202020204" pitchFamily="34" charset="0"/>
              <a:ea typeface="ＭＳ Ｐゴシック" charset="-128"/>
              <a:cs typeface="Arial" panose="020B0604020202020204" pitchFamily="34" charset="0"/>
            </a:endParaRPr>
          </a:p>
          <a:p>
            <a:r>
              <a:rPr lang="en-US" sz="1600" b="0" dirty="0">
                <a:latin typeface="Arial" panose="020B0604020202020204" pitchFamily="34" charset="0"/>
                <a:cs typeface="Arial" panose="020B0604020202020204" pitchFamily="34" charset="0"/>
              </a:rPr>
              <a:t>Model shows that a stack of 137 cylindrical precipitators with a 71 mm diameter and 100 cm in length can collect </a:t>
            </a:r>
            <a:r>
              <a:rPr lang="en-US" sz="1600" b="0" dirty="0"/>
              <a:t>3 </a:t>
            </a:r>
            <a:r>
              <a:rPr lang="en-US" sz="1600" b="0" dirty="0">
                <a:sym typeface="Symbol" pitchFamily="2" charset="2"/>
              </a:rPr>
              <a:t></a:t>
            </a:r>
            <a:r>
              <a:rPr lang="en-US" sz="1600" b="0" dirty="0"/>
              <a:t>m-diameter particles flowing at 6 kg/h with an efficiency of 99%</a:t>
            </a:r>
            <a:endParaRPr lang="en-US" sz="1600" b="0" dirty="0">
              <a:latin typeface="Arial" panose="020B0604020202020204" pitchFamily="34" charset="0"/>
              <a:cs typeface="Arial" panose="020B0604020202020204" pitchFamily="34" charset="0"/>
            </a:endParaRPr>
          </a:p>
          <a:p>
            <a:pPr marL="0" indent="0">
              <a:buNone/>
            </a:pPr>
            <a:r>
              <a:rPr lang="en-US" u="sng" dirty="0">
                <a:latin typeface="Arial" panose="020B0604020202020204" pitchFamily="34" charset="0"/>
                <a:cs typeface="Arial" panose="020B0604020202020204" pitchFamily="34" charset="0"/>
              </a:rPr>
              <a:t>ESP-2. Dust </a:t>
            </a:r>
            <a:r>
              <a:rPr lang="en-US" u="sng" dirty="0" err="1">
                <a:latin typeface="Arial" panose="020B0604020202020204" pitchFamily="34" charset="0"/>
                <a:cs typeface="Arial" panose="020B0604020202020204" pitchFamily="34" charset="0"/>
              </a:rPr>
              <a:t>Aerosolization</a:t>
            </a:r>
            <a:endParaRPr lang="en-US" u="sng" dirty="0">
              <a:latin typeface="Arial" panose="020B0604020202020204" pitchFamily="34" charset="0"/>
              <a:cs typeface="Arial" panose="020B0604020202020204" pitchFamily="34" charset="0"/>
            </a:endParaRPr>
          </a:p>
          <a:p>
            <a:pPr lvl="0">
              <a:buFont typeface="Arial" panose="020B0604020202020204" pitchFamily="34" charset="0"/>
              <a:buChar char="•"/>
            </a:pPr>
            <a:r>
              <a:rPr lang="en-US" sz="1600" b="0" dirty="0">
                <a:latin typeface="Arial" panose="020B0604020202020204" pitchFamily="34" charset="0"/>
                <a:ea typeface="ＭＳ Ｐゴシック" charset="-128"/>
                <a:cs typeface="Arial" panose="020B0604020202020204" pitchFamily="34" charset="0"/>
              </a:rPr>
              <a:t>Modified existing Fine Particle Analyzer to measure particle size and density</a:t>
            </a:r>
          </a:p>
          <a:p>
            <a:pPr lvl="0">
              <a:buFont typeface="Arial" panose="020B0604020202020204" pitchFamily="34" charset="0"/>
              <a:buChar char="•"/>
            </a:pPr>
            <a:r>
              <a:rPr lang="en-US" sz="1600" b="0" dirty="0">
                <a:latin typeface="Arial" panose="020B0604020202020204" pitchFamily="34" charset="0"/>
                <a:ea typeface="ＭＳ Ｐゴシック" charset="-128"/>
                <a:cs typeface="Arial" panose="020B0604020202020204" pitchFamily="34" charset="0"/>
              </a:rPr>
              <a:t>Obtained preliminary values of particle sizes and dust particle densities for particles flowing at ~300 cm/s in precipitator at 5 Torr combining Fine Particle Analyzer and laser extension method</a:t>
            </a:r>
          </a:p>
          <a:p>
            <a:r>
              <a:rPr lang="en-US" sz="1600" b="0" dirty="0">
                <a:latin typeface="Arial" panose="020B0604020202020204" pitchFamily="34" charset="0"/>
                <a:cs typeface="Arial" panose="020B0604020202020204" pitchFamily="34" charset="0"/>
              </a:rPr>
              <a:t>Currently using SEM analysis to measure sizes of sampled particles to determine causes of discrepancies in the results of the two methods</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15</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10247130" y="1268390"/>
            <a:ext cx="1811759" cy="1954381"/>
          </a:xfrm>
          <a:prstGeom prst="rect">
            <a:avLst/>
          </a:prstGeom>
          <a:solidFill>
            <a:srgbClr val="F8F8F8">
              <a:alpha val="50196"/>
            </a:srgbClr>
          </a:solidFill>
        </p:spPr>
        <p:txBody>
          <a:bodyPr wrap="square" rtlCol="0">
            <a:spAutoFit/>
          </a:bodyPr>
          <a:lstStyle/>
          <a:p>
            <a:r>
              <a:rPr lang="en-US" sz="1100" dirty="0"/>
              <a:t>The COMSOL model shows that a stack of 137 cylindrical precipitators with an inner diameter of 71 mm, a length of 100 cm, and a wire diameter of 125 </a:t>
            </a:r>
            <a:r>
              <a:rPr lang="en-US" sz="1100" dirty="0">
                <a:sym typeface="Symbol" pitchFamily="2" charset="2"/>
              </a:rPr>
              <a:t></a:t>
            </a:r>
            <a:r>
              <a:rPr lang="en-US" sz="1100" dirty="0"/>
              <a:t>m will collect 3 </a:t>
            </a:r>
            <a:r>
              <a:rPr lang="en-US" sz="1100" dirty="0">
                <a:sym typeface="Symbol" pitchFamily="2" charset="2"/>
              </a:rPr>
              <a:t></a:t>
            </a:r>
            <a:r>
              <a:rPr lang="en-US" sz="1100" dirty="0"/>
              <a:t>m-diameter dust particles aerosolized in a CO</a:t>
            </a:r>
            <a:r>
              <a:rPr lang="en-US" sz="1100" baseline="-25000" dirty="0"/>
              <a:t>2</a:t>
            </a:r>
            <a:r>
              <a:rPr lang="en-US" sz="1100" dirty="0"/>
              <a:t> flowing at a rate of 6 kg/h with an efficiency of 99%.</a:t>
            </a:r>
            <a:r>
              <a:rPr lang="en-US" sz="1000" dirty="0"/>
              <a:t> </a:t>
            </a:r>
            <a:endParaRPr lang="en-US" altLang="en-US" sz="1000" dirty="0">
              <a:solidFill>
                <a:srgbClr val="3366FF"/>
              </a:solidFill>
            </a:endParaRPr>
          </a:p>
        </p:txBody>
      </p:sp>
      <p:sp>
        <p:nvSpPr>
          <p:cNvPr id="10" name="TextBox 3">
            <a:extLst>
              <a:ext uri="{FF2B5EF4-FFF2-40B4-BE49-F238E27FC236}">
                <a16:creationId xmlns:a16="http://schemas.microsoft.com/office/drawing/2014/main" id="{1F654142-7518-414B-B6AE-083F1A2E1D73}"/>
              </a:ext>
            </a:extLst>
          </p:cNvPr>
          <p:cNvSpPr txBox="1">
            <a:spLocks noChangeArrowheads="1"/>
          </p:cNvSpPr>
          <p:nvPr/>
        </p:nvSpPr>
        <p:spPr bwMode="auto">
          <a:xfrm>
            <a:off x="8228841" y="6334328"/>
            <a:ext cx="35789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t>Particle density in cm</a:t>
            </a:r>
            <a:r>
              <a:rPr lang="en-US" altLang="en-US" sz="1000" baseline="30000" dirty="0"/>
              <a:t>-3</a:t>
            </a:r>
            <a:r>
              <a:rPr lang="en-US" altLang="en-US" sz="1000" dirty="0"/>
              <a:t> and particle diameter in </a:t>
            </a:r>
            <a:r>
              <a:rPr lang="en-US" sz="1000" dirty="0">
                <a:sym typeface="Symbol" pitchFamily="2" charset="2"/>
              </a:rPr>
              <a:t></a:t>
            </a:r>
            <a:r>
              <a:rPr lang="en-US" sz="1000" dirty="0"/>
              <a:t>m using Fine Particle Analyzer and Laser Extinction method. There is a discrepancy in the results of the two methods.</a:t>
            </a:r>
            <a:r>
              <a:rPr lang="en-US" altLang="en-US" sz="1000" dirty="0"/>
              <a:t> </a:t>
            </a:r>
            <a:endParaRPr lang="en-US" altLang="en-US" sz="400" dirty="0">
              <a:solidFill>
                <a:srgbClr val="3366FF"/>
              </a:solidFill>
            </a:endParaRPr>
          </a:p>
        </p:txBody>
      </p:sp>
      <p:grpSp>
        <p:nvGrpSpPr>
          <p:cNvPr id="11" name="Group 10">
            <a:extLst>
              <a:ext uri="{FF2B5EF4-FFF2-40B4-BE49-F238E27FC236}">
                <a16:creationId xmlns:a16="http://schemas.microsoft.com/office/drawing/2014/main" id="{AD6058DF-09BA-3344-8278-0A2E888F0EA9}"/>
              </a:ext>
            </a:extLst>
          </p:cNvPr>
          <p:cNvGrpSpPr/>
          <p:nvPr/>
        </p:nvGrpSpPr>
        <p:grpSpPr>
          <a:xfrm>
            <a:off x="6579462" y="582684"/>
            <a:ext cx="4918486" cy="3172888"/>
            <a:chOff x="0" y="0"/>
            <a:chExt cx="8217765" cy="5698138"/>
          </a:xfrm>
        </p:grpSpPr>
        <p:pic>
          <p:nvPicPr>
            <p:cNvPr id="12" name="Picture 11">
              <a:extLst>
                <a:ext uri="{FF2B5EF4-FFF2-40B4-BE49-F238E27FC236}">
                  <a16:creationId xmlns:a16="http://schemas.microsoft.com/office/drawing/2014/main" id="{9CC59910-16B0-D64A-B591-992A10EF81A2}"/>
                </a:ext>
              </a:extLst>
            </p:cNvPr>
            <p:cNvPicPr>
              <a:picLocks noChangeAspect="1"/>
            </p:cNvPicPr>
            <p:nvPr/>
          </p:nvPicPr>
          <p:blipFill>
            <a:blip r:embed="rId2" cstate="email">
              <a:clrChange>
                <a:clrFrom>
                  <a:srgbClr val="FBFBFC"/>
                </a:clrFrom>
                <a:clrTo>
                  <a:srgbClr val="FBFBFC">
                    <a:alpha val="0"/>
                  </a:srgbClr>
                </a:clrTo>
              </a:clrChange>
              <a:extLst>
                <a:ext uri="{28A0092B-C50C-407E-A947-70E740481C1C}">
                  <a14:useLocalDpi xmlns:a14="http://schemas.microsoft.com/office/drawing/2010/main"/>
                </a:ext>
              </a:extLst>
            </a:blip>
            <a:stretch>
              <a:fillRect/>
            </a:stretch>
          </p:blipFill>
          <p:spPr>
            <a:xfrm>
              <a:off x="526257" y="0"/>
              <a:ext cx="6672738" cy="5550622"/>
            </a:xfrm>
            <a:prstGeom prst="rect">
              <a:avLst/>
            </a:prstGeom>
          </p:spPr>
        </p:pic>
        <p:pic>
          <p:nvPicPr>
            <p:cNvPr id="13" name="Picture 12">
              <a:extLst>
                <a:ext uri="{FF2B5EF4-FFF2-40B4-BE49-F238E27FC236}">
                  <a16:creationId xmlns:a16="http://schemas.microsoft.com/office/drawing/2014/main" id="{27C60337-0DF7-914E-8963-023AB0BB2502}"/>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0" y="750952"/>
              <a:ext cx="6143626" cy="4947186"/>
            </a:xfrm>
            <a:prstGeom prst="rect">
              <a:avLst/>
            </a:prstGeom>
          </p:spPr>
        </p:pic>
        <p:pic>
          <p:nvPicPr>
            <p:cNvPr id="14" name="Picture 13">
              <a:extLst>
                <a:ext uri="{FF2B5EF4-FFF2-40B4-BE49-F238E27FC236}">
                  <a16:creationId xmlns:a16="http://schemas.microsoft.com/office/drawing/2014/main" id="{885A65CB-C008-6844-963B-3FDE05B004BE}"/>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27685" y="750952"/>
              <a:ext cx="6143626" cy="4947186"/>
            </a:xfrm>
            <a:prstGeom prst="rect">
              <a:avLst/>
            </a:prstGeom>
          </p:spPr>
        </p:pic>
        <p:pic>
          <p:nvPicPr>
            <p:cNvPr id="15" name="Picture 14">
              <a:extLst>
                <a:ext uri="{FF2B5EF4-FFF2-40B4-BE49-F238E27FC236}">
                  <a16:creationId xmlns:a16="http://schemas.microsoft.com/office/drawing/2014/main" id="{6CB35F6A-75A3-5345-8D0C-638DC28CC64A}"/>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55369" y="677194"/>
              <a:ext cx="6143626" cy="4947186"/>
            </a:xfrm>
            <a:prstGeom prst="rect">
              <a:avLst/>
            </a:prstGeom>
          </p:spPr>
        </p:pic>
        <p:pic>
          <p:nvPicPr>
            <p:cNvPr id="16" name="Picture 15">
              <a:extLst>
                <a:ext uri="{FF2B5EF4-FFF2-40B4-BE49-F238E27FC236}">
                  <a16:creationId xmlns:a16="http://schemas.microsoft.com/office/drawing/2014/main" id="{7737CD09-778B-054F-A0E7-B7CFFA926E35}"/>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581626" y="640315"/>
              <a:ext cx="6143626" cy="4947186"/>
            </a:xfrm>
            <a:prstGeom prst="rect">
              <a:avLst/>
            </a:prstGeom>
          </p:spPr>
        </p:pic>
        <p:pic>
          <p:nvPicPr>
            <p:cNvPr id="17" name="Picture 16">
              <a:extLst>
                <a:ext uri="{FF2B5EF4-FFF2-40B4-BE49-F238E27FC236}">
                  <a16:creationId xmlns:a16="http://schemas.microsoft.com/office/drawing/2014/main" id="{CAC77229-16DF-F24D-9BCF-9CD0C18AC7EB}"/>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074139" y="621876"/>
              <a:ext cx="6143626" cy="4947186"/>
            </a:xfrm>
            <a:prstGeom prst="rect">
              <a:avLst/>
            </a:prstGeom>
          </p:spPr>
        </p:pic>
      </p:grpSp>
      <p:pic>
        <p:nvPicPr>
          <p:cNvPr id="6" name="Picture 5">
            <a:extLst>
              <a:ext uri="{FF2B5EF4-FFF2-40B4-BE49-F238E27FC236}">
                <a16:creationId xmlns:a16="http://schemas.microsoft.com/office/drawing/2014/main" id="{7FDCBB63-7198-B748-BB62-11CC006BFE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7075" y="3724694"/>
            <a:ext cx="3903832" cy="2479461"/>
          </a:xfrm>
          <a:prstGeom prst="rect">
            <a:avLst/>
          </a:prstGeom>
        </p:spPr>
      </p:pic>
      <p:sp>
        <p:nvSpPr>
          <p:cNvPr id="18" name="TextBox 17">
            <a:extLst>
              <a:ext uri="{FF2B5EF4-FFF2-40B4-BE49-F238E27FC236}">
                <a16:creationId xmlns:a16="http://schemas.microsoft.com/office/drawing/2014/main" id="{402A1288-9883-4D46-B771-0BBB56749D48}"/>
              </a:ext>
            </a:extLst>
          </p:cNvPr>
          <p:cNvSpPr txBox="1"/>
          <p:nvPr/>
        </p:nvSpPr>
        <p:spPr>
          <a:xfrm>
            <a:off x="9651843" y="6114345"/>
            <a:ext cx="732939" cy="261610"/>
          </a:xfrm>
          <a:prstGeom prst="rect">
            <a:avLst/>
          </a:prstGeom>
          <a:noFill/>
        </p:spPr>
        <p:txBody>
          <a:bodyPr wrap="square" rtlCol="0">
            <a:spAutoFit/>
          </a:bodyPr>
          <a:lstStyle/>
          <a:p>
            <a:r>
              <a:rPr lang="en-US" sz="1100" dirty="0">
                <a:solidFill>
                  <a:schemeClr val="bg1">
                    <a:lumMod val="65000"/>
                  </a:schemeClr>
                </a:solidFill>
              </a:rPr>
              <a:t>Time (h)</a:t>
            </a:r>
          </a:p>
        </p:txBody>
      </p:sp>
      <p:pic>
        <p:nvPicPr>
          <p:cNvPr id="20" name="Picture 19">
            <a:extLst>
              <a:ext uri="{FF2B5EF4-FFF2-40B4-BE49-F238E27FC236}">
                <a16:creationId xmlns:a16="http://schemas.microsoft.com/office/drawing/2014/main" id="{AB4A7300-0345-CA4B-9CDD-3E73FD34D1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69960" y="4064197"/>
            <a:ext cx="1667802" cy="681806"/>
          </a:xfrm>
          <a:prstGeom prst="rect">
            <a:avLst/>
          </a:prstGeom>
        </p:spPr>
      </p:pic>
    </p:spTree>
    <p:extLst>
      <p:ext uri="{BB962C8B-B14F-4D97-AF65-F5344CB8AC3E}">
        <p14:creationId xmlns:p14="http://schemas.microsoft.com/office/powerpoint/2010/main" val="2432130581"/>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4.1.1 Media Filters</a:t>
            </a:r>
            <a:br>
              <a:rPr lang="en-US" dirty="0"/>
            </a:br>
            <a:r>
              <a:rPr lang="en-US" dirty="0"/>
              <a:t>Summary of Accomplishments</a:t>
            </a:r>
          </a:p>
        </p:txBody>
      </p:sp>
      <p:sp>
        <p:nvSpPr>
          <p:cNvPr id="3" name="Content Placeholder 2"/>
          <p:cNvSpPr>
            <a:spLocks noGrp="1"/>
          </p:cNvSpPr>
          <p:nvPr>
            <p:ph idx="1"/>
          </p:nvPr>
        </p:nvSpPr>
        <p:spPr>
          <a:xfrm>
            <a:off x="27597" y="850223"/>
            <a:ext cx="8401789" cy="5122863"/>
          </a:xfrm>
        </p:spPr>
        <p:txBody>
          <a:bodyPr/>
          <a:lstStyle/>
          <a:p>
            <a:pPr marL="0" indent="0">
              <a:buNone/>
            </a:pPr>
            <a:r>
              <a:rPr lang="en-US" sz="1600" u="sng" dirty="0"/>
              <a:t>List Significant Accomplishments this FY18:</a:t>
            </a:r>
          </a:p>
          <a:p>
            <a:pPr marL="914400" lvl="1">
              <a:buFont typeface="Arial" panose="020B0604020202020204" pitchFamily="34" charset="0"/>
              <a:buChar char="•"/>
            </a:pPr>
            <a:r>
              <a:rPr lang="en-US" sz="1400" dirty="0"/>
              <a:t>MOXIE support</a:t>
            </a:r>
          </a:p>
          <a:p>
            <a:pPr marL="1371600" lvl="2">
              <a:buFont typeface="Arial" panose="020B0604020202020204" pitchFamily="34" charset="0"/>
              <a:buChar char="•"/>
            </a:pPr>
            <a:r>
              <a:rPr lang="en-US" sz="1400" dirty="0"/>
              <a:t>Completed flow performance tests of the MOXIE HEPA filter in the Mars Flow Loop.</a:t>
            </a:r>
          </a:p>
          <a:p>
            <a:pPr marL="1371600" lvl="2">
              <a:buFont typeface="Arial" panose="020B0604020202020204" pitchFamily="34" charset="0"/>
              <a:buChar char="•"/>
            </a:pPr>
            <a:r>
              <a:rPr lang="en-US" sz="1400" dirty="0"/>
              <a:t>Completed a set of dust loading tests on the MOXIE HEPA filter.</a:t>
            </a:r>
          </a:p>
          <a:p>
            <a:pPr marL="1371600" lvl="2">
              <a:buFont typeface="Arial" panose="020B0604020202020204" pitchFamily="34" charset="0"/>
              <a:buChar char="•"/>
            </a:pPr>
            <a:r>
              <a:rPr lang="en-US" sz="1400" dirty="0"/>
              <a:t>Provided guidance on the MOXIE filter Aarhus test plan.</a:t>
            </a:r>
          </a:p>
          <a:p>
            <a:pPr marL="1371600" lvl="2">
              <a:buFont typeface="Arial" panose="020B0604020202020204" pitchFamily="34" charset="0"/>
              <a:buChar char="•"/>
            </a:pPr>
            <a:endParaRPr lang="en-US" sz="1400" dirty="0"/>
          </a:p>
          <a:p>
            <a:pPr marL="914400" lvl="1">
              <a:buFont typeface="Arial" panose="020B0604020202020204" pitchFamily="34" charset="0"/>
              <a:buChar char="•"/>
            </a:pPr>
            <a:r>
              <a:rPr lang="en-US" sz="1400" dirty="0"/>
              <a:t>Filter requirements</a:t>
            </a:r>
          </a:p>
          <a:p>
            <a:pPr marL="1371600" lvl="2">
              <a:buFont typeface="Arial" panose="020B0604020202020204" pitchFamily="34" charset="0"/>
              <a:buChar char="•"/>
            </a:pPr>
            <a:r>
              <a:rPr lang="en-US" sz="1400" dirty="0"/>
              <a:t>Held first round of discussion with ISRU element team leads to discuss their filtration needs and requirements. Followed up requirement discussions at the KSC ISRU F2F.</a:t>
            </a:r>
          </a:p>
          <a:p>
            <a:pPr marL="1371600" lvl="2">
              <a:buFont typeface="Arial" panose="020B0604020202020204" pitchFamily="34" charset="0"/>
              <a:buChar char="•"/>
            </a:pPr>
            <a:endParaRPr lang="en-US" sz="1400" dirty="0"/>
          </a:p>
          <a:p>
            <a:pPr marL="914400" lvl="1">
              <a:buFont typeface="Arial" panose="020B0604020202020204" pitchFamily="34" charset="0"/>
              <a:buChar char="•"/>
            </a:pPr>
            <a:r>
              <a:rPr lang="en-US" sz="1400" dirty="0"/>
              <a:t>Mars Flow Loop upgrades and improvements</a:t>
            </a:r>
          </a:p>
          <a:p>
            <a:pPr marL="1371600" lvl="2">
              <a:buFont typeface="Arial" panose="020B0604020202020204" pitchFamily="34" charset="0"/>
              <a:buChar char="•"/>
            </a:pPr>
            <a:r>
              <a:rPr lang="en-US" sz="1400" dirty="0"/>
              <a:t>Installed new more sensitive orifice, improved imaging (reduced stray light), and minimized leak rate through improved pipe component alignment and replacement of fittings. Procured updated instrumentation for the Particle Dynamics Analysis system.</a:t>
            </a:r>
          </a:p>
          <a:p>
            <a:pPr marL="914400" lvl="1">
              <a:buFont typeface="Arial" panose="020B0604020202020204" pitchFamily="34" charset="0"/>
              <a:buChar char="•"/>
            </a:pPr>
            <a:endParaRPr lang="en-US" sz="1400" dirty="0"/>
          </a:p>
          <a:p>
            <a:pPr marL="914400" lvl="1">
              <a:buFont typeface="Arial" panose="020B0604020202020204" pitchFamily="34" charset="0"/>
              <a:buChar char="•"/>
            </a:pPr>
            <a:r>
              <a:rPr lang="en-US" sz="1400" dirty="0"/>
              <a:t>ISRU Scroll Filter</a:t>
            </a:r>
          </a:p>
          <a:p>
            <a:pPr marL="1371600" lvl="2">
              <a:buFont typeface="Arial" panose="020B0604020202020204" pitchFamily="34" charset="0"/>
              <a:buChar char="•"/>
            </a:pPr>
            <a:r>
              <a:rPr lang="en-US" sz="1400" dirty="0"/>
              <a:t>Completed flow performance tests of the ISRU Scroll Filter in the Mars Flow Loop.</a:t>
            </a:r>
          </a:p>
          <a:p>
            <a:pPr marL="914400" lvl="1">
              <a:buFont typeface="Arial" panose="020B0604020202020204" pitchFamily="34" charset="0"/>
              <a:buChar char="•"/>
            </a:pPr>
            <a:endParaRPr lang="en-US" sz="1400" dirty="0"/>
          </a:p>
          <a:p>
            <a:pPr marL="914400" lvl="1">
              <a:buFont typeface="Arial" panose="020B0604020202020204" pitchFamily="34" charset="0"/>
              <a:buChar char="•"/>
            </a:pPr>
            <a:r>
              <a:rPr lang="en-US" sz="1400" dirty="0"/>
              <a:t>Mars Desert Research Station, MDRS (Crew 188)</a:t>
            </a:r>
          </a:p>
          <a:p>
            <a:pPr marL="1371600" lvl="2">
              <a:buFont typeface="Arial" panose="020B0604020202020204" pitchFamily="34" charset="0"/>
              <a:buChar char="•"/>
            </a:pPr>
            <a:r>
              <a:rPr lang="en-US" sz="1400" dirty="0"/>
              <a:t>Configured ISRU Scroll filter for use in a two week MDRS simulated Mars mission with Crew 188 commanded by Ryan Kobrick (Embry-Riddle Aeronautical University) in January 2018. The filter was tested for its performance inside the Habitat and its susceptibility to the outdoor desert dust environment. Co-wrote conference paper to be be presented at the 69</a:t>
            </a:r>
            <a:r>
              <a:rPr lang="en-US" sz="1400" baseline="30000" dirty="0"/>
              <a:t>th</a:t>
            </a:r>
            <a:r>
              <a:rPr lang="en-US" sz="1400" dirty="0"/>
              <a:t> International Astronautics Congress.</a:t>
            </a:r>
          </a:p>
          <a:p>
            <a:endParaRPr lang="en-US" sz="1600" b="0"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16</a:t>
            </a:fld>
            <a:endParaRPr lang="en-US" dirty="0"/>
          </a:p>
        </p:txBody>
      </p:sp>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493940" y="906546"/>
            <a:ext cx="1617393" cy="1441242"/>
          </a:xfrm>
          <a:prstGeom prst="rect">
            <a:avLst/>
          </a:prstGeom>
        </p:spPr>
      </p:pic>
      <p:sp>
        <p:nvSpPr>
          <p:cNvPr id="13" name="TextBox 12"/>
          <p:cNvSpPr txBox="1"/>
          <p:nvPr/>
        </p:nvSpPr>
        <p:spPr>
          <a:xfrm>
            <a:off x="10634140" y="2490493"/>
            <a:ext cx="1477193" cy="461665"/>
          </a:xfrm>
          <a:prstGeom prst="rect">
            <a:avLst/>
          </a:prstGeom>
          <a:noFill/>
        </p:spPr>
        <p:txBody>
          <a:bodyPr wrap="square" rtlCol="0">
            <a:spAutoFit/>
          </a:bodyPr>
          <a:lstStyle/>
          <a:p>
            <a:r>
              <a:rPr lang="en-US" sz="1200" dirty="0">
                <a:latin typeface="Arial"/>
                <a:cs typeface="Arial"/>
              </a:rPr>
              <a:t>Mars  Atmospheric Flow Loop</a:t>
            </a:r>
          </a:p>
        </p:txBody>
      </p:sp>
      <p:sp>
        <p:nvSpPr>
          <p:cNvPr id="14" name="TextBox 13"/>
          <p:cNvSpPr txBox="1"/>
          <p:nvPr/>
        </p:nvSpPr>
        <p:spPr>
          <a:xfrm>
            <a:off x="11084984" y="2101755"/>
            <a:ext cx="1080745" cy="307777"/>
          </a:xfrm>
          <a:prstGeom prst="rect">
            <a:avLst/>
          </a:prstGeom>
          <a:noFill/>
        </p:spPr>
        <p:txBody>
          <a:bodyPr wrap="none" rtlCol="0">
            <a:spAutoFit/>
          </a:bodyPr>
          <a:lstStyle/>
          <a:p>
            <a:r>
              <a:rPr lang="en-US" sz="1400" dirty="0">
                <a:solidFill>
                  <a:schemeClr val="bg1"/>
                </a:solidFill>
                <a:latin typeface="Arial"/>
                <a:cs typeface="Arial"/>
              </a:rPr>
              <a:t>Scroll Filter</a:t>
            </a:r>
          </a:p>
        </p:txBody>
      </p:sp>
      <p:sp>
        <p:nvSpPr>
          <p:cNvPr id="15" name="TextBox 14"/>
          <p:cNvSpPr txBox="1"/>
          <p:nvPr/>
        </p:nvSpPr>
        <p:spPr>
          <a:xfrm>
            <a:off x="9899277" y="6348266"/>
            <a:ext cx="1287580" cy="461665"/>
          </a:xfrm>
          <a:prstGeom prst="rect">
            <a:avLst/>
          </a:prstGeom>
          <a:noFill/>
        </p:spPr>
        <p:txBody>
          <a:bodyPr wrap="square" rtlCol="0">
            <a:spAutoFit/>
          </a:bodyPr>
          <a:lstStyle/>
          <a:p>
            <a:r>
              <a:rPr lang="en-US" sz="1200" dirty="0">
                <a:latin typeface="Arial"/>
                <a:cs typeface="Arial"/>
              </a:rPr>
              <a:t>MDRS Crew 188 in airlock</a:t>
            </a:r>
          </a:p>
        </p:txBody>
      </p:sp>
      <p:pic>
        <p:nvPicPr>
          <p:cNvPr id="9" name="Content Placeholder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8295599" y="881249"/>
            <a:ext cx="2111976" cy="1187987"/>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8957921" y="988224"/>
            <a:ext cx="1210588" cy="307777"/>
          </a:xfrm>
          <a:prstGeom prst="rect">
            <a:avLst/>
          </a:prstGeom>
          <a:noFill/>
        </p:spPr>
        <p:txBody>
          <a:bodyPr wrap="none" rtlCol="0">
            <a:spAutoFit/>
          </a:bodyPr>
          <a:lstStyle/>
          <a:p>
            <a:r>
              <a:rPr lang="en-US" sz="1400" dirty="0">
                <a:solidFill>
                  <a:schemeClr val="bg1"/>
                </a:solidFill>
                <a:latin typeface="Arial"/>
                <a:cs typeface="Arial"/>
              </a:rPr>
              <a:t>MOXIE Filter</a:t>
            </a:r>
          </a:p>
        </p:txBody>
      </p:sp>
      <p:pic>
        <p:nvPicPr>
          <p:cNvPr id="11" name="Picture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85120" y="1938535"/>
            <a:ext cx="2411211" cy="135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12894" y="3068446"/>
            <a:ext cx="3312380" cy="2286000"/>
          </a:xfrm>
          <a:prstGeom prst="rect">
            <a:avLst/>
          </a:prstGeom>
        </p:spPr>
      </p:pic>
      <p:pic>
        <p:nvPicPr>
          <p:cNvPr id="10" name="Picture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40724" y="4768082"/>
            <a:ext cx="1447215" cy="1929620"/>
          </a:xfrm>
          <a:prstGeom prst="rect">
            <a:avLst/>
          </a:prstGeom>
        </p:spPr>
      </p:pic>
    </p:spTree>
    <p:extLst>
      <p:ext uri="{BB962C8B-B14F-4D97-AF65-F5344CB8AC3E}">
        <p14:creationId xmlns:p14="http://schemas.microsoft.com/office/powerpoint/2010/main" val="2498210101"/>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76528" y="923732"/>
            <a:ext cx="2014116" cy="2939142"/>
          </a:xfrm>
          <a:prstGeom prst="rect">
            <a:avLst/>
          </a:prstGeom>
        </p:spPr>
      </p:pic>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l="2806" t="2409" r="1363" b="2763"/>
          <a:stretch/>
        </p:blipFill>
        <p:spPr>
          <a:xfrm>
            <a:off x="8604737" y="3868613"/>
            <a:ext cx="3587263" cy="2646485"/>
          </a:xfrm>
          <a:prstGeom prst="rect">
            <a:avLst/>
          </a:prstGeom>
        </p:spPr>
      </p:pic>
      <p:sp>
        <p:nvSpPr>
          <p:cNvPr id="2" name="Title 1"/>
          <p:cNvSpPr>
            <a:spLocks noGrp="1"/>
          </p:cNvSpPr>
          <p:nvPr>
            <p:ph type="title"/>
          </p:nvPr>
        </p:nvSpPr>
        <p:spPr/>
        <p:txBody>
          <a:bodyPr/>
          <a:lstStyle/>
          <a:p>
            <a:r>
              <a:rPr lang="en-US" sz="2000" b="0" dirty="0"/>
              <a:t>WBS 4.1.3 CO</a:t>
            </a:r>
            <a:r>
              <a:rPr lang="en-US" sz="2000" b="0" baseline="-25000" dirty="0"/>
              <a:t>2  </a:t>
            </a:r>
            <a:r>
              <a:rPr lang="en-US" sz="2000" b="0" dirty="0"/>
              <a:t>Acquisition - </a:t>
            </a:r>
            <a:r>
              <a:rPr lang="en-US" sz="2000" b="0" dirty="0" err="1"/>
              <a:t>Cryofreezer</a:t>
            </a:r>
            <a:br>
              <a:rPr lang="en-US" dirty="0"/>
            </a:br>
            <a:r>
              <a:rPr lang="en-US" dirty="0"/>
              <a:t>Summary of Accomplishments</a:t>
            </a:r>
          </a:p>
        </p:txBody>
      </p:sp>
      <p:sp>
        <p:nvSpPr>
          <p:cNvPr id="3" name="Content Placeholder 2"/>
          <p:cNvSpPr>
            <a:spLocks noGrp="1"/>
          </p:cNvSpPr>
          <p:nvPr>
            <p:ph idx="1"/>
          </p:nvPr>
        </p:nvSpPr>
        <p:spPr>
          <a:xfrm>
            <a:off x="149679" y="846138"/>
            <a:ext cx="8387652" cy="5329561"/>
          </a:xfrm>
        </p:spPr>
        <p:txBody>
          <a:bodyPr/>
          <a:lstStyle/>
          <a:p>
            <a:pPr marL="0" indent="0">
              <a:buNone/>
            </a:pPr>
            <a:r>
              <a:rPr lang="en-US" sz="1600" u="sng" dirty="0"/>
              <a:t>Full-Scale CO</a:t>
            </a:r>
            <a:r>
              <a:rPr lang="en-US" sz="1600" baseline="-25000" dirty="0"/>
              <a:t>2</a:t>
            </a:r>
            <a:r>
              <a:rPr lang="en-US" sz="1600" u="sng" dirty="0"/>
              <a:t> Freezer Design, Component Testing, and Modeling</a:t>
            </a:r>
          </a:p>
          <a:p>
            <a:r>
              <a:rPr lang="en-US" sz="1600" b="0" dirty="0"/>
              <a:t>Wrapped up all testing on the small scale Atmospheric Processing Module (APM).</a:t>
            </a:r>
          </a:p>
          <a:p>
            <a:pPr lvl="1"/>
            <a:r>
              <a:rPr lang="en-US" sz="1600" dirty="0"/>
              <a:t>Total of five cold head designs were tested, the deposition and sublimation performance of each was assessed, and optimization of entire cycle was analyzed. </a:t>
            </a:r>
            <a:endParaRPr lang="en-US" sz="1600" b="0" dirty="0"/>
          </a:p>
          <a:p>
            <a:r>
              <a:rPr lang="en-US" sz="1600" b="0" dirty="0"/>
              <a:t>Presented two papers at AIAA Space 2018 on CO</a:t>
            </a:r>
            <a:r>
              <a:rPr lang="en-US" sz="1600" b="0" baseline="-25000" dirty="0"/>
              <a:t>2 </a:t>
            </a:r>
            <a:r>
              <a:rPr lang="en-US" sz="1600" b="0" dirty="0"/>
              <a:t>Freezer work:</a:t>
            </a:r>
          </a:p>
          <a:p>
            <a:pPr lvl="1"/>
            <a:r>
              <a:rPr lang="en-US" sz="1600" dirty="0"/>
              <a:t>CO2 Freezer Cold Head Design Study</a:t>
            </a:r>
            <a:endParaRPr lang="en-US" sz="1600" b="0" dirty="0"/>
          </a:p>
          <a:p>
            <a:pPr lvl="1"/>
            <a:r>
              <a:rPr lang="en-US" sz="1600" dirty="0"/>
              <a:t>Full-Scale CO2 Freezer Project Developments for Mars Atmospheric Acquisition</a:t>
            </a:r>
            <a:r>
              <a:rPr lang="en-US" sz="1600" b="0" dirty="0"/>
              <a:t>. </a:t>
            </a:r>
          </a:p>
          <a:p>
            <a:r>
              <a:rPr lang="en-US" sz="1600" b="0" dirty="0"/>
              <a:t>Preparations for Full-Scale CO2 Freezer testing:</a:t>
            </a:r>
          </a:p>
          <a:p>
            <a:pPr lvl="1"/>
            <a:r>
              <a:rPr lang="en-US" sz="1600" b="0" dirty="0"/>
              <a:t>Completed Preliminary Design Review (7/26/18) </a:t>
            </a:r>
          </a:p>
          <a:p>
            <a:pPr lvl="1"/>
            <a:r>
              <a:rPr lang="en-US" sz="1600" b="0" dirty="0"/>
              <a:t>Completed Software Assurance Classification Assessment (SACA)</a:t>
            </a:r>
          </a:p>
          <a:p>
            <a:pPr lvl="1"/>
            <a:r>
              <a:rPr lang="en-US" sz="1600" b="0" dirty="0"/>
              <a:t>Procured 300 W (min) cryocooler that will be delivered in Q1 FY19</a:t>
            </a:r>
          </a:p>
          <a:p>
            <a:pPr lvl="1"/>
            <a:r>
              <a:rPr lang="en-US" sz="1600" dirty="0"/>
              <a:t>Finalized design of freezer chamber and the supporting fluid systems</a:t>
            </a:r>
          </a:p>
          <a:p>
            <a:pPr lvl="1"/>
            <a:r>
              <a:rPr lang="en-US" sz="1600" b="0" dirty="0"/>
              <a:t>Finalized design of cold head based on APM test results and modeling of flow field </a:t>
            </a:r>
          </a:p>
          <a:p>
            <a:pPr lvl="1"/>
            <a:r>
              <a:rPr lang="en-US" sz="1600" b="0" dirty="0"/>
              <a:t>Procured all necessary materials, equipment and hardware</a:t>
            </a:r>
          </a:p>
          <a:p>
            <a:pPr lvl="1"/>
            <a:r>
              <a:rPr lang="en-US" sz="1600" b="0" dirty="0"/>
              <a:t>Initiated fabrication </a:t>
            </a:r>
            <a:r>
              <a:rPr lang="en-US" sz="1600" dirty="0"/>
              <a:t>of freezer chamber and cold </a:t>
            </a:r>
            <a:r>
              <a:rPr lang="en-US" sz="1600" b="0" dirty="0"/>
              <a:t>head</a:t>
            </a:r>
          </a:p>
          <a:p>
            <a:pPr lvl="1"/>
            <a:r>
              <a:rPr lang="en-US" sz="1600" dirty="0"/>
              <a:t>Initiated </a:t>
            </a:r>
            <a:r>
              <a:rPr lang="en-US" sz="1600" b="0" dirty="0"/>
              <a:t>assembly of the supporting fluid and control/data systems.</a:t>
            </a:r>
          </a:p>
          <a:p>
            <a:r>
              <a:rPr lang="en-US" sz="1600" b="0" dirty="0"/>
              <a:t>Began investigating CFD tools to enable phase change and transient model simulations.</a:t>
            </a:r>
          </a:p>
          <a:p>
            <a:r>
              <a:rPr lang="en-US" sz="1600" b="0" dirty="0"/>
              <a:t>Initiated FY19 planning at the ISRU Workshop held at Kennedy in September of 2018.</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17</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5800635" y="6083264"/>
            <a:ext cx="4654729" cy="646331"/>
          </a:xfrm>
          <a:prstGeom prst="rect">
            <a:avLst/>
          </a:prstGeom>
          <a:noFill/>
        </p:spPr>
        <p:txBody>
          <a:bodyPr wrap="square" rtlCol="0">
            <a:spAutoFit/>
          </a:bodyPr>
          <a:lstStyle/>
          <a:p>
            <a:r>
              <a:rPr lang="en-US" sz="1200" dirty="0">
                <a:solidFill>
                  <a:srgbClr val="002060"/>
                </a:solidFill>
                <a:latin typeface="Arial"/>
                <a:cs typeface="Arial"/>
              </a:rPr>
              <a:t>Top Left: Freezer Chamber Cut-Away</a:t>
            </a:r>
          </a:p>
          <a:p>
            <a:r>
              <a:rPr lang="en-US" sz="1200" dirty="0">
                <a:solidFill>
                  <a:srgbClr val="002060"/>
                </a:solidFill>
                <a:latin typeface="Arial"/>
                <a:cs typeface="Arial"/>
              </a:rPr>
              <a:t>Top Right: 2-Piece Cold Head with Grooves for Cartridge Heaters</a:t>
            </a:r>
          </a:p>
          <a:p>
            <a:r>
              <a:rPr lang="en-US" sz="1200" dirty="0">
                <a:solidFill>
                  <a:srgbClr val="002060"/>
                </a:solidFill>
                <a:latin typeface="Arial"/>
                <a:cs typeface="Arial"/>
              </a:rPr>
              <a:t>Bottom: AF-Cryo </a:t>
            </a:r>
            <a:r>
              <a:rPr lang="en-US" sz="1200" dirty="0" err="1">
                <a:solidFill>
                  <a:srgbClr val="002060"/>
                </a:solidFill>
                <a:latin typeface="Arial"/>
                <a:cs typeface="Arial"/>
              </a:rPr>
              <a:t>Evercold</a:t>
            </a:r>
            <a:r>
              <a:rPr lang="en-US" sz="1200" dirty="0">
                <a:solidFill>
                  <a:srgbClr val="002060"/>
                </a:solidFill>
                <a:latin typeface="Arial"/>
                <a:cs typeface="Arial"/>
              </a:rPr>
              <a:t> STC90 Cryocooler</a:t>
            </a:r>
          </a:p>
        </p:txBody>
      </p:sp>
      <p:pic>
        <p:nvPicPr>
          <p:cNvPr id="15" name="Picture 1" descr="cid:image005.jpg@01D43F81.20D4B910"/>
          <p:cNvPicPr>
            <a:picLocks noChangeAspect="1" noChangeArrowheads="1"/>
          </p:cNvPicPr>
          <p:nvPr/>
        </p:nvPicPr>
        <p:blipFill>
          <a:blip r:embed="rId4" r:link="rId5" cstate="email">
            <a:extLst>
              <a:ext uri="{28A0092B-C50C-407E-A947-70E740481C1C}">
                <a14:useLocalDpi xmlns:a14="http://schemas.microsoft.com/office/drawing/2010/main"/>
              </a:ext>
            </a:extLst>
          </a:blip>
          <a:srcRect/>
          <a:stretch>
            <a:fillRect/>
          </a:stretch>
        </p:blipFill>
        <p:spPr bwMode="auto">
          <a:xfrm>
            <a:off x="10739825" y="1068986"/>
            <a:ext cx="1181025" cy="142078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id:image006.jpg@01D43F81.20D4B910"/>
          <p:cNvPicPr>
            <a:picLocks noChangeAspect="1" noChangeArrowheads="1"/>
          </p:cNvPicPr>
          <p:nvPr/>
        </p:nvPicPr>
        <p:blipFill>
          <a:blip r:embed="rId6" r:link="rId7" cstate="email">
            <a:extLst>
              <a:ext uri="{28A0092B-C50C-407E-A947-70E740481C1C}">
                <a14:useLocalDpi xmlns:a14="http://schemas.microsoft.com/office/drawing/2010/main"/>
              </a:ext>
            </a:extLst>
          </a:blip>
          <a:srcRect/>
          <a:stretch>
            <a:fillRect/>
          </a:stretch>
        </p:blipFill>
        <p:spPr bwMode="auto">
          <a:xfrm>
            <a:off x="10739825" y="2538528"/>
            <a:ext cx="1074724" cy="732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762233"/>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4.1.3 Rapid Cycle Adsorption Pump</a:t>
            </a:r>
            <a:br>
              <a:rPr lang="en-US" dirty="0"/>
            </a:br>
            <a:r>
              <a:rPr lang="en-US" dirty="0"/>
              <a:t>Summary of Accomplishments 1 </a:t>
            </a:r>
          </a:p>
        </p:txBody>
      </p:sp>
      <p:sp>
        <p:nvSpPr>
          <p:cNvPr id="3" name="Content Placeholder 2"/>
          <p:cNvSpPr>
            <a:spLocks noGrp="1"/>
          </p:cNvSpPr>
          <p:nvPr>
            <p:ph idx="1"/>
          </p:nvPr>
        </p:nvSpPr>
        <p:spPr>
          <a:xfrm>
            <a:off x="274818" y="923640"/>
            <a:ext cx="4496688" cy="5934360"/>
          </a:xfrm>
        </p:spPr>
        <p:txBody>
          <a:bodyPr/>
          <a:lstStyle/>
          <a:p>
            <a:pPr marL="0" indent="0">
              <a:buNone/>
            </a:pPr>
            <a:r>
              <a:rPr lang="en-US" sz="1600" dirty="0"/>
              <a:t>RCAP Modeling</a:t>
            </a:r>
          </a:p>
          <a:p>
            <a:r>
              <a:rPr lang="en-US" sz="1600" dirty="0"/>
              <a:t>Cycle Analysis Modeling</a:t>
            </a:r>
          </a:p>
          <a:p>
            <a:pPr lvl="1"/>
            <a:r>
              <a:rPr lang="en-US" sz="1600" dirty="0"/>
              <a:t>Created version 2 in </a:t>
            </a:r>
            <a:r>
              <a:rPr lang="en-US" sz="1600" dirty="0" err="1"/>
              <a:t>Matlab</a:t>
            </a:r>
            <a:endParaRPr lang="en-US" sz="1600" dirty="0"/>
          </a:p>
          <a:p>
            <a:pPr lvl="1"/>
            <a:r>
              <a:rPr lang="en-US" sz="1600" dirty="0"/>
              <a:t>Better description of multi-stage RCAP analysis</a:t>
            </a:r>
          </a:p>
          <a:p>
            <a:pPr lvl="1"/>
            <a:r>
              <a:rPr lang="en-US" sz="1600" dirty="0"/>
              <a:t>Optimizes mass collection versus output pressure (top left figure)</a:t>
            </a:r>
          </a:p>
          <a:p>
            <a:pPr lvl="1"/>
            <a:r>
              <a:rPr lang="en-US" sz="1600" dirty="0"/>
              <a:t>Recuperation and post mechanical compression implemented </a:t>
            </a:r>
          </a:p>
          <a:p>
            <a:r>
              <a:rPr lang="en-US" sz="1600" dirty="0"/>
              <a:t>Thermal Desktop (</a:t>
            </a:r>
            <a:r>
              <a:rPr lang="en-US" sz="1600" dirty="0" err="1"/>
              <a:t>Sinda</a:t>
            </a:r>
            <a:r>
              <a:rPr lang="en-US" sz="1600" dirty="0"/>
              <a:t> / </a:t>
            </a:r>
            <a:r>
              <a:rPr lang="en-US" sz="1600" dirty="0" err="1"/>
              <a:t>Fluint</a:t>
            </a:r>
            <a:r>
              <a:rPr lang="en-US" sz="1600" dirty="0"/>
              <a:t>) Modeling</a:t>
            </a:r>
          </a:p>
          <a:p>
            <a:pPr lvl="1"/>
            <a:r>
              <a:rPr lang="en-US" sz="1600" dirty="0"/>
              <a:t>“4BMX” (MSFC) Porous bed conduction heat transfer model implemented</a:t>
            </a:r>
          </a:p>
          <a:p>
            <a:pPr lvl="1"/>
            <a:r>
              <a:rPr lang="en-US" sz="1600" dirty="0"/>
              <a:t>Modeled both heritage PNNL design and single stage, one-plate configuration </a:t>
            </a:r>
          </a:p>
          <a:p>
            <a:pPr lvl="1"/>
            <a:r>
              <a:rPr lang="en-US" sz="1600" dirty="0"/>
              <a:t>Results indicate that the “4BMX” constants should be anchored to upcoming single stage, one-plate test</a:t>
            </a:r>
          </a:p>
          <a:p>
            <a:pPr lvl="1"/>
            <a:r>
              <a:rPr lang="en-US" sz="1600" dirty="0"/>
              <a:t>Conduction paths, especially Aluminum shot, should be considered because of a 750 X increase in thermal conductivity (bottom figures)</a:t>
            </a:r>
          </a:p>
          <a:p>
            <a:pPr lvl="1"/>
            <a:endParaRPr lang="en-US" sz="1600" dirty="0"/>
          </a:p>
          <a:p>
            <a:pPr marL="0" indent="0">
              <a:buNone/>
            </a:pPr>
            <a:endParaRPr lang="en-US" sz="1600"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18</a:t>
            </a:fld>
            <a:endParaRPr lang="en-US" dirty="0"/>
          </a:p>
        </p:txBody>
      </p:sp>
      <p:sp>
        <p:nvSpPr>
          <p:cNvPr id="38" name="TextBox 37"/>
          <p:cNvSpPr txBox="1"/>
          <p:nvPr/>
        </p:nvSpPr>
        <p:spPr>
          <a:xfrm>
            <a:off x="6998769" y="923640"/>
            <a:ext cx="2562168" cy="523220"/>
          </a:xfrm>
          <a:prstGeom prst="rect">
            <a:avLst/>
          </a:prstGeom>
          <a:noFill/>
        </p:spPr>
        <p:txBody>
          <a:bodyPr wrap="square" rtlCol="0">
            <a:spAutoFit/>
          </a:bodyPr>
          <a:lstStyle/>
          <a:p>
            <a:pPr algn="ctr"/>
            <a:r>
              <a:rPr lang="en-US" sz="1400" dirty="0">
                <a:latin typeface="Arial"/>
                <a:cs typeface="Arial"/>
              </a:rPr>
              <a:t>Thermodynamic Cycles used for RCAP Cycle Code</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18425" y="1446860"/>
            <a:ext cx="2971800" cy="2426700"/>
          </a:xfrm>
          <a:prstGeom prst="rect">
            <a:avLst/>
          </a:prstGeom>
        </p:spPr>
      </p:pic>
      <p:pic>
        <p:nvPicPr>
          <p:cNvPr id="14" name="Picture 13"/>
          <p:cNvPicPr/>
          <p:nvPr/>
        </p:nvPicPr>
        <p:blipFill>
          <a:blip r:embed="rId3" cstate="email">
            <a:extLst>
              <a:ext uri="{28A0092B-C50C-407E-A947-70E740481C1C}">
                <a14:useLocalDpi xmlns:a14="http://schemas.microsoft.com/office/drawing/2010/main"/>
              </a:ext>
            </a:extLst>
          </a:blip>
          <a:srcRect/>
          <a:stretch>
            <a:fillRect/>
          </a:stretch>
        </p:blipFill>
        <p:spPr bwMode="auto">
          <a:xfrm>
            <a:off x="9158728" y="1446860"/>
            <a:ext cx="2971800" cy="2514600"/>
          </a:xfrm>
          <a:prstGeom prst="rect">
            <a:avLst/>
          </a:prstGeom>
          <a:noFill/>
          <a:ln>
            <a:noFill/>
          </a:ln>
        </p:spPr>
      </p:pic>
      <p:pic>
        <p:nvPicPr>
          <p:cNvPr id="21" name="Content Placeholder 8">
            <a:extLst>
              <a:ext uri="{FF2B5EF4-FFF2-40B4-BE49-F238E27FC236}">
                <a16:creationId xmlns:a16="http://schemas.microsoft.com/office/drawing/2014/main" id="{67ED2B24-DEEF-43E9-8C3D-331179F36E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auto">
          <a:xfrm>
            <a:off x="4818425" y="4625801"/>
            <a:ext cx="2971800" cy="222884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Content Placeholder 7">
            <a:extLst>
              <a:ext uri="{FF2B5EF4-FFF2-40B4-BE49-F238E27FC236}">
                <a16:creationId xmlns:a16="http://schemas.microsoft.com/office/drawing/2014/main" id="{6CC82877-F669-4F41-9B30-E497C738495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06427" y="4625800"/>
            <a:ext cx="2971800" cy="2228849"/>
          </a:xfrm>
          <a:prstGeom prst="rect">
            <a:avLst/>
          </a:prstGeom>
        </p:spPr>
      </p:pic>
      <p:sp>
        <p:nvSpPr>
          <p:cNvPr id="23" name="TextBox 22">
            <a:extLst>
              <a:ext uri="{FF2B5EF4-FFF2-40B4-BE49-F238E27FC236}">
                <a16:creationId xmlns:a16="http://schemas.microsoft.com/office/drawing/2014/main" id="{90EB4643-C1CA-4DEC-A7EA-6E1B088BDAB2}"/>
              </a:ext>
            </a:extLst>
          </p:cNvPr>
          <p:cNvSpPr txBox="1"/>
          <p:nvPr/>
        </p:nvSpPr>
        <p:spPr>
          <a:xfrm>
            <a:off x="5178504" y="3844456"/>
            <a:ext cx="6347084" cy="861774"/>
          </a:xfrm>
          <a:prstGeom prst="rect">
            <a:avLst/>
          </a:prstGeom>
          <a:noFill/>
        </p:spPr>
        <p:txBody>
          <a:bodyPr wrap="square" rtlCol="0">
            <a:spAutoFit/>
          </a:bodyPr>
          <a:lstStyle/>
          <a:p>
            <a:pPr algn="ctr"/>
            <a:r>
              <a:rPr lang="en-US" sz="1400" dirty="0"/>
              <a:t>Comparison of Porous Bed Thermal Conductivity</a:t>
            </a:r>
          </a:p>
          <a:p>
            <a:pPr algn="ctr"/>
            <a:r>
              <a:rPr lang="en-US" sz="1200" dirty="0"/>
              <a:t>Zeolite only (left) Compared against </a:t>
            </a:r>
          </a:p>
          <a:p>
            <a:pPr algn="ctr"/>
            <a:r>
              <a:rPr lang="en-US" sz="1200" dirty="0"/>
              <a:t>50 % Aluminum Shot (right), 50 % Zeolite 13 X Adsorbent (By Volume)</a:t>
            </a:r>
          </a:p>
          <a:p>
            <a:pPr algn="ctr"/>
            <a:r>
              <a:rPr lang="en-US" sz="1200" dirty="0"/>
              <a:t>~750X Improvement in Thermal Conductivity</a:t>
            </a:r>
          </a:p>
        </p:txBody>
      </p:sp>
    </p:spTree>
    <p:extLst>
      <p:ext uri="{BB962C8B-B14F-4D97-AF65-F5344CB8AC3E}">
        <p14:creationId xmlns:p14="http://schemas.microsoft.com/office/powerpoint/2010/main" val="3048090625"/>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4.1.3 Rapid Cycle Adsorption Pump</a:t>
            </a:r>
            <a:br>
              <a:rPr lang="en-US" dirty="0"/>
            </a:br>
            <a:r>
              <a:rPr lang="en-US" dirty="0"/>
              <a:t>Summary of Accomplishments 2 </a:t>
            </a:r>
          </a:p>
        </p:txBody>
      </p:sp>
      <p:sp>
        <p:nvSpPr>
          <p:cNvPr id="3" name="Content Placeholder 2"/>
          <p:cNvSpPr>
            <a:spLocks noGrp="1"/>
          </p:cNvSpPr>
          <p:nvPr>
            <p:ph idx="1"/>
          </p:nvPr>
        </p:nvSpPr>
        <p:spPr>
          <a:xfrm>
            <a:off x="274818" y="923640"/>
            <a:ext cx="4496688" cy="5786117"/>
          </a:xfrm>
        </p:spPr>
        <p:txBody>
          <a:bodyPr/>
          <a:lstStyle/>
          <a:p>
            <a:pPr marL="0" indent="0">
              <a:buNone/>
            </a:pPr>
            <a:r>
              <a:rPr lang="en-US" sz="1600" dirty="0"/>
              <a:t>Single Stage, One-Plate Configuration</a:t>
            </a:r>
          </a:p>
          <a:p>
            <a:r>
              <a:rPr lang="en-US" sz="1600" dirty="0"/>
              <a:t>Testing starts soon</a:t>
            </a:r>
          </a:p>
          <a:p>
            <a:pPr lvl="1"/>
            <a:r>
              <a:rPr lang="en-US" sz="1600" dirty="0"/>
              <a:t>Design, procurement complete</a:t>
            </a:r>
          </a:p>
          <a:p>
            <a:pPr lvl="1"/>
            <a:r>
              <a:rPr lang="en-US" sz="1600" dirty="0"/>
              <a:t>TRR complete</a:t>
            </a:r>
          </a:p>
          <a:p>
            <a:pPr lvl="2"/>
            <a:r>
              <a:rPr lang="en-US" sz="1600" dirty="0"/>
              <a:t>Evaluating different bed depths and sorbent particles sizes to determine effects on performance and to correlate model</a:t>
            </a:r>
          </a:p>
          <a:p>
            <a:r>
              <a:rPr lang="en-US" sz="1600" dirty="0"/>
              <a:t>Hardware</a:t>
            </a:r>
          </a:p>
          <a:p>
            <a:pPr lvl="1"/>
            <a:r>
              <a:rPr lang="en-US" sz="1600" dirty="0"/>
              <a:t>3D printed aluminum alloy housing</a:t>
            </a:r>
          </a:p>
          <a:p>
            <a:pPr lvl="1"/>
            <a:r>
              <a:rPr lang="en-US" sz="1600" dirty="0"/>
              <a:t>Quickly reconfigurable</a:t>
            </a:r>
          </a:p>
          <a:p>
            <a:pPr lvl="1"/>
            <a:r>
              <a:rPr lang="en-US" sz="1600" dirty="0"/>
              <a:t>Instrumented for temperature and pressure</a:t>
            </a:r>
          </a:p>
          <a:p>
            <a:pPr lvl="1"/>
            <a:r>
              <a:rPr lang="en-US" sz="1600" dirty="0"/>
              <a:t>Automated </a:t>
            </a:r>
            <a:r>
              <a:rPr lang="en-US" sz="1600" dirty="0" err="1"/>
              <a:t>conops</a:t>
            </a:r>
            <a:r>
              <a:rPr lang="en-US" sz="1600" dirty="0"/>
              <a:t> for evaluation of short / long period performance transients</a:t>
            </a:r>
          </a:p>
          <a:p>
            <a:pPr marL="0" indent="0">
              <a:buNone/>
            </a:pPr>
            <a:r>
              <a:rPr lang="en-US" sz="1600" dirty="0"/>
              <a:t>Two Stage, Single-Plate Configuration</a:t>
            </a:r>
          </a:p>
          <a:p>
            <a:r>
              <a:rPr lang="en-US" sz="1600" dirty="0"/>
              <a:t>	Design ~95%, procurement ~ 30%</a:t>
            </a:r>
          </a:p>
          <a:p>
            <a:pPr lvl="1"/>
            <a:r>
              <a:rPr lang="en-US" sz="1600" dirty="0"/>
              <a:t>Design commonality and flexibility to accommodate single stage insights</a:t>
            </a:r>
          </a:p>
          <a:p>
            <a:pPr lvl="1"/>
            <a:endParaRPr lang="en-US" sz="1600" dirty="0"/>
          </a:p>
          <a:p>
            <a:pPr marL="0" indent="0">
              <a:buNone/>
            </a:pPr>
            <a:endParaRPr lang="en-US" sz="1600"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19</a:t>
            </a:fld>
            <a:endParaRPr lang="en-US" dirty="0"/>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71505" y="876275"/>
            <a:ext cx="3966095" cy="2325696"/>
          </a:xfrm>
          <a:prstGeom prst="rect">
            <a:avLst/>
          </a:prstGeom>
        </p:spPr>
      </p:pic>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84585" y="890309"/>
            <a:ext cx="3507415" cy="2276839"/>
          </a:xfrm>
          <a:prstGeom prst="rect">
            <a:avLst/>
          </a:prstGeom>
        </p:spPr>
      </p:pic>
      <p:pic>
        <p:nvPicPr>
          <p:cNvPr id="35" name="Picture 3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18427" y="3167148"/>
            <a:ext cx="3360557" cy="3041992"/>
          </a:xfrm>
          <a:prstGeom prst="rect">
            <a:avLst/>
          </a:prstGeom>
        </p:spPr>
      </p:pic>
      <p:pic>
        <p:nvPicPr>
          <p:cNvPr id="37" name="Picture 3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20857" y="3241304"/>
            <a:ext cx="3807411" cy="2853948"/>
          </a:xfrm>
          <a:prstGeom prst="rect">
            <a:avLst/>
          </a:prstGeom>
        </p:spPr>
      </p:pic>
      <p:sp>
        <p:nvSpPr>
          <p:cNvPr id="38" name="TextBox 37"/>
          <p:cNvSpPr txBox="1"/>
          <p:nvPr/>
        </p:nvSpPr>
        <p:spPr>
          <a:xfrm>
            <a:off x="5484552" y="6134585"/>
            <a:ext cx="2028306" cy="307777"/>
          </a:xfrm>
          <a:prstGeom prst="rect">
            <a:avLst/>
          </a:prstGeom>
          <a:noFill/>
        </p:spPr>
        <p:txBody>
          <a:bodyPr wrap="square" rtlCol="0">
            <a:spAutoFit/>
          </a:bodyPr>
          <a:lstStyle/>
          <a:p>
            <a:pPr algn="ctr"/>
            <a:r>
              <a:rPr lang="en-US" sz="1400" dirty="0">
                <a:latin typeface="Arial"/>
                <a:cs typeface="Arial"/>
              </a:rPr>
              <a:t>Single Stage Layout</a:t>
            </a:r>
          </a:p>
        </p:txBody>
      </p:sp>
      <p:sp>
        <p:nvSpPr>
          <p:cNvPr id="39" name="TextBox 38"/>
          <p:cNvSpPr txBox="1"/>
          <p:nvPr/>
        </p:nvSpPr>
        <p:spPr>
          <a:xfrm>
            <a:off x="9271939" y="6080342"/>
            <a:ext cx="2028306" cy="307777"/>
          </a:xfrm>
          <a:prstGeom prst="rect">
            <a:avLst/>
          </a:prstGeom>
          <a:noFill/>
        </p:spPr>
        <p:txBody>
          <a:bodyPr wrap="square" rtlCol="0">
            <a:spAutoFit/>
          </a:bodyPr>
          <a:lstStyle/>
          <a:p>
            <a:pPr algn="ctr"/>
            <a:r>
              <a:rPr lang="en-US" sz="1400" dirty="0">
                <a:latin typeface="Arial"/>
                <a:cs typeface="Arial"/>
              </a:rPr>
              <a:t>Two Stage Layout</a:t>
            </a:r>
          </a:p>
        </p:txBody>
      </p:sp>
    </p:spTree>
    <p:extLst>
      <p:ext uri="{BB962C8B-B14F-4D97-AF65-F5344CB8AC3E}">
        <p14:creationId xmlns:p14="http://schemas.microsoft.com/office/powerpoint/2010/main" val="3069722143"/>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4.2 Solid Oxide Electrolysis (SOE) Technology</a:t>
            </a:r>
            <a:br>
              <a:rPr lang="en-US" dirty="0"/>
            </a:br>
            <a:r>
              <a:rPr lang="en-US" dirty="0"/>
              <a:t>Summary of Accomplishments</a:t>
            </a:r>
          </a:p>
        </p:txBody>
      </p:sp>
      <p:sp>
        <p:nvSpPr>
          <p:cNvPr id="3" name="Content Placeholder 2"/>
          <p:cNvSpPr>
            <a:spLocks noGrp="1"/>
          </p:cNvSpPr>
          <p:nvPr>
            <p:ph idx="1"/>
          </p:nvPr>
        </p:nvSpPr>
        <p:spPr>
          <a:xfrm>
            <a:off x="30076" y="862405"/>
            <a:ext cx="6259296" cy="5953509"/>
          </a:xfrm>
        </p:spPr>
        <p:txBody>
          <a:bodyPr/>
          <a:lstStyle/>
          <a:p>
            <a:r>
              <a:rPr lang="en-US" sz="1400" u="sng" dirty="0"/>
              <a:t>SOE Modeling (Thermal, Fluid &amp; Mechanical)</a:t>
            </a:r>
          </a:p>
          <a:p>
            <a:pPr lvl="1"/>
            <a:r>
              <a:rPr lang="en-US" sz="1200" dirty="0">
                <a:latin typeface="Arial" panose="020B0604020202020204" pitchFamily="34" charset="0"/>
                <a:ea typeface="Calibri" charset="0"/>
                <a:cs typeface="Arial" panose="020B0604020202020204" pitchFamily="34" charset="0"/>
              </a:rPr>
              <a:t>Created geometry/mesh of a MOXIE stack</a:t>
            </a:r>
          </a:p>
          <a:p>
            <a:pPr lvl="1"/>
            <a:r>
              <a:rPr lang="en-US" sz="1200" b="0" dirty="0"/>
              <a:t>Created geometries within SolidWorks for:</a:t>
            </a:r>
          </a:p>
          <a:p>
            <a:pPr lvl="1"/>
            <a:endParaRPr lang="en-US" sz="1200" b="0" dirty="0"/>
          </a:p>
          <a:p>
            <a:pPr lvl="1"/>
            <a:endParaRPr lang="en-US" sz="1200" dirty="0"/>
          </a:p>
          <a:p>
            <a:pPr lvl="1"/>
            <a:r>
              <a:rPr lang="en-US" sz="1200" dirty="0">
                <a:latin typeface="Arial" panose="020B0604020202020204" pitchFamily="34" charset="0"/>
                <a:ea typeface="Calibri" charset="0"/>
                <a:cs typeface="Arial" panose="020B0604020202020204" pitchFamily="34" charset="0"/>
              </a:rPr>
              <a:t>Created single SOXE plate fluid  model</a:t>
            </a:r>
            <a:r>
              <a:rPr lang="en-US" sz="1200" dirty="0">
                <a:latin typeface="Calibri" charset="0"/>
                <a:ea typeface="Calibri" charset="0"/>
                <a:cs typeface="Calibri" charset="0"/>
              </a:rPr>
              <a:t>ing</a:t>
            </a:r>
          </a:p>
          <a:p>
            <a:pPr lvl="1"/>
            <a:r>
              <a:rPr lang="en-US" sz="1200" dirty="0"/>
              <a:t>Completed </a:t>
            </a:r>
            <a:r>
              <a:rPr lang="en-US" sz="1200" dirty="0">
                <a:latin typeface="Arial" panose="020B0604020202020204" pitchFamily="34" charset="0"/>
                <a:ea typeface="Calibri" charset="0"/>
                <a:cs typeface="Arial" panose="020B0604020202020204" pitchFamily="34" charset="0"/>
              </a:rPr>
              <a:t>MOXIE stack structural / thermal response at operating conditions</a:t>
            </a:r>
          </a:p>
          <a:p>
            <a:pPr lvl="1"/>
            <a:r>
              <a:rPr lang="en-US" sz="1200" dirty="0"/>
              <a:t>Created </a:t>
            </a:r>
            <a:r>
              <a:rPr lang="en-US" sz="1200" dirty="0">
                <a:latin typeface="Arial" panose="020B0604020202020204" pitchFamily="34" charset="0"/>
                <a:ea typeface="Calibri" charset="0"/>
                <a:cs typeface="Arial" panose="020B0604020202020204" pitchFamily="34" charset="0"/>
              </a:rPr>
              <a:t>Single plate with reaction kinetics</a:t>
            </a:r>
          </a:p>
          <a:p>
            <a:pPr lvl="1"/>
            <a:r>
              <a:rPr lang="en-US" sz="1200" dirty="0">
                <a:latin typeface="Arial" panose="020B0604020202020204" pitchFamily="34" charset="0"/>
                <a:ea typeface="Calibri" charset="0"/>
                <a:cs typeface="Arial" panose="020B0604020202020204" pitchFamily="34" charset="0"/>
              </a:rPr>
              <a:t>Completed parametric analyses on structural / thermal response of stack</a:t>
            </a:r>
          </a:p>
          <a:p>
            <a:pPr lvl="1"/>
            <a:r>
              <a:rPr lang="en-US" sz="1200" dirty="0"/>
              <a:t>Final report in work</a:t>
            </a:r>
            <a:endParaRPr lang="en-US" sz="1200" b="0" dirty="0"/>
          </a:p>
          <a:p>
            <a:pPr marL="285750" indent="-285750"/>
            <a:endParaRPr lang="en-US" sz="1400" u="sng" dirty="0"/>
          </a:p>
          <a:p>
            <a:pPr marL="285750" indent="-285750"/>
            <a:endParaRPr lang="en-US" sz="1400" u="sng" dirty="0"/>
          </a:p>
          <a:p>
            <a:pPr marL="285750" indent="-285750"/>
            <a:endParaRPr lang="en-US" sz="1400" u="sng" dirty="0"/>
          </a:p>
          <a:p>
            <a:pPr marL="285750" indent="-285750"/>
            <a:endParaRPr lang="en-US" sz="1400" u="sng" dirty="0"/>
          </a:p>
          <a:p>
            <a:pPr marL="285750" indent="-285750"/>
            <a:r>
              <a:rPr lang="en-US" sz="1400" u="sng" dirty="0"/>
              <a:t>SOE General Test Stand</a:t>
            </a:r>
          </a:p>
          <a:p>
            <a:pPr lvl="1"/>
            <a:r>
              <a:rPr lang="en-US" sz="1200" dirty="0">
                <a:latin typeface="Arial" panose="020B0604020202020204" pitchFamily="34" charset="0"/>
                <a:ea typeface="Calibri" charset="0"/>
                <a:cs typeface="Arial" panose="020B0604020202020204" pitchFamily="34" charset="0"/>
              </a:rPr>
              <a:t>Complete a detail SOE Materials Technology  Comparison data file</a:t>
            </a:r>
            <a:endParaRPr lang="en-US" sz="1200" dirty="0"/>
          </a:p>
          <a:p>
            <a:pPr lvl="1"/>
            <a:r>
              <a:rPr lang="en-US" sz="1200" dirty="0"/>
              <a:t>Completed requirements and design reviews</a:t>
            </a:r>
          </a:p>
          <a:p>
            <a:pPr lvl="1"/>
            <a:r>
              <a:rPr lang="en-US" sz="1200" dirty="0">
                <a:latin typeface="Arial" panose="020B0604020202020204" pitchFamily="34" charset="0"/>
                <a:ea typeface="Calibri" charset="0"/>
                <a:cs typeface="Arial" panose="020B0604020202020204" pitchFamily="34" charset="0"/>
              </a:rPr>
              <a:t>Selected Paragon for developing a 3-cells SOE stack</a:t>
            </a:r>
          </a:p>
          <a:p>
            <a:pPr lvl="1"/>
            <a:r>
              <a:rPr lang="en-US" sz="1200" dirty="0">
                <a:latin typeface="Arial" panose="020B0604020202020204" pitchFamily="34" charset="0"/>
                <a:cs typeface="Arial" panose="020B0604020202020204" pitchFamily="34" charset="0"/>
              </a:rPr>
              <a:t>Completed SOE stack PR:  4200663729</a:t>
            </a:r>
            <a:endParaRPr lang="en-US" sz="1200" dirty="0">
              <a:latin typeface="Arial" panose="020B0604020202020204" pitchFamily="34" charset="0"/>
              <a:ea typeface="Calibri" charset="0"/>
              <a:cs typeface="Arial" panose="020B0604020202020204" pitchFamily="34" charset="0"/>
            </a:endParaRPr>
          </a:p>
          <a:p>
            <a:pPr lvl="1"/>
            <a:r>
              <a:rPr lang="en-US" altLang="en-US" sz="1200" dirty="0">
                <a:solidFill>
                  <a:srgbClr val="000000"/>
                </a:solidFill>
                <a:latin typeface="Arial" panose="020B0604020202020204" pitchFamily="34" charset="0"/>
                <a:ea typeface="Calibri" charset="0"/>
                <a:cs typeface="Arial" panose="020B0604020202020204" pitchFamily="34" charset="0"/>
              </a:rPr>
              <a:t>Test Stand fabricate, installation, instrumentation, controls &amp; TRR completion scheduled for 1/9/2019</a:t>
            </a:r>
          </a:p>
          <a:p>
            <a:pPr lvl="1"/>
            <a:r>
              <a:rPr lang="en-US" sz="1200" dirty="0">
                <a:latin typeface="Arial" panose="020B0604020202020204" pitchFamily="34" charset="0"/>
                <a:ea typeface="Calibri" charset="0"/>
                <a:cs typeface="Arial" panose="020B0604020202020204" pitchFamily="34" charset="0"/>
              </a:rPr>
              <a:t>Additional procurements are in progress </a:t>
            </a:r>
          </a:p>
          <a:p>
            <a:pPr lvl="1"/>
            <a:r>
              <a:rPr lang="en-US" sz="1200" dirty="0">
                <a:latin typeface="Arial" panose="020B0604020202020204" pitchFamily="34" charset="0"/>
                <a:ea typeface="Calibri" charset="0"/>
                <a:cs typeface="Arial" panose="020B0604020202020204" pitchFamily="34" charset="0"/>
              </a:rPr>
              <a:t>Paragon Stack arrival 1/18/2019</a:t>
            </a:r>
          </a:p>
          <a:p>
            <a:pPr lvl="1"/>
            <a:r>
              <a:rPr lang="en-US" sz="1200" dirty="0"/>
              <a:t>Testing of Paragon stack scheduled for 1/20/2019</a:t>
            </a:r>
          </a:p>
          <a:p>
            <a:pPr marL="0" indent="0">
              <a:buNone/>
            </a:pPr>
            <a:endParaRPr lang="en-US" sz="1200" dirty="0"/>
          </a:p>
          <a:p>
            <a:pPr lvl="1"/>
            <a:endParaRPr lang="en-US" sz="1200" b="0" dirty="0"/>
          </a:p>
          <a:p>
            <a:pPr marL="508000" lvl="1" indent="0">
              <a:buNone/>
            </a:pPr>
            <a:endParaRPr lang="en-US" sz="1400" b="0" u="sng" dirty="0"/>
          </a:p>
        </p:txBody>
      </p:sp>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963671" y="899225"/>
            <a:ext cx="1799235" cy="1335198"/>
          </a:xfrm>
          <a:prstGeom prst="rect">
            <a:avLst/>
          </a:prstGeom>
          <a:ln>
            <a:noFill/>
          </a:ln>
        </p:spPr>
      </p:pic>
      <p:sp>
        <p:nvSpPr>
          <p:cNvPr id="10" name="TextBox 9">
            <a:extLst>
              <a:ext uri="{FF2B5EF4-FFF2-40B4-BE49-F238E27FC236}">
                <a16:creationId xmlns:a16="http://schemas.microsoft.com/office/drawing/2014/main" id="{2A93A55A-A70D-2F43-B107-BA5488737BB7}"/>
              </a:ext>
            </a:extLst>
          </p:cNvPr>
          <p:cNvSpPr txBox="1"/>
          <p:nvPr/>
        </p:nvSpPr>
        <p:spPr>
          <a:xfrm>
            <a:off x="7894348" y="3948567"/>
            <a:ext cx="1933174" cy="246221"/>
          </a:xfrm>
          <a:prstGeom prst="rect">
            <a:avLst/>
          </a:prstGeom>
          <a:noFill/>
        </p:spPr>
        <p:txBody>
          <a:bodyPr wrap="square" rtlCol="0">
            <a:spAutoFit/>
          </a:bodyPr>
          <a:lstStyle/>
          <a:p>
            <a:pPr algn="ctr"/>
            <a:r>
              <a:rPr lang="en-US" altLang="en-US" sz="1000" dirty="0">
                <a:latin typeface="Arial" panose="020B0604020202020204" pitchFamily="34" charset="0"/>
                <a:ea typeface="Calibri" panose="020F0502020204030204" pitchFamily="34" charset="0"/>
                <a:cs typeface="Arial" panose="020B0604020202020204" pitchFamily="34" charset="0"/>
              </a:rPr>
              <a:t>Mesh density of layering model</a:t>
            </a:r>
            <a:endParaRPr lang="en-US" sz="1000" dirty="0">
              <a:solidFill>
                <a:srgbClr val="00206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A93A55A-A70D-2F43-B107-BA5488737BB7}"/>
              </a:ext>
            </a:extLst>
          </p:cNvPr>
          <p:cNvSpPr txBox="1"/>
          <p:nvPr/>
        </p:nvSpPr>
        <p:spPr>
          <a:xfrm>
            <a:off x="7876198" y="2268962"/>
            <a:ext cx="1969475" cy="400110"/>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SolidWorks geometry of element plate</a:t>
            </a:r>
          </a:p>
        </p:txBody>
      </p:sp>
      <p:sp>
        <p:nvSpPr>
          <p:cNvPr id="12" name="TextBox 11">
            <a:extLst>
              <a:ext uri="{FF2B5EF4-FFF2-40B4-BE49-F238E27FC236}">
                <a16:creationId xmlns:a16="http://schemas.microsoft.com/office/drawing/2014/main" id="{0DD35361-AC51-5C45-BC53-28033D4D477A}"/>
              </a:ext>
            </a:extLst>
          </p:cNvPr>
          <p:cNvSpPr txBox="1"/>
          <p:nvPr/>
        </p:nvSpPr>
        <p:spPr>
          <a:xfrm>
            <a:off x="8487347" y="6444128"/>
            <a:ext cx="2898475" cy="400110"/>
          </a:xfrm>
          <a:prstGeom prst="rect">
            <a:avLst/>
          </a:prstGeom>
          <a:solidFill>
            <a:srgbClr val="F8F8F8">
              <a:alpha val="50196"/>
            </a:srgbClr>
          </a:solidFill>
        </p:spPr>
        <p:txBody>
          <a:bodyPr wrap="square" rtlCol="0">
            <a:spAutoFit/>
          </a:bodyPr>
          <a:lstStyle/>
          <a:p>
            <a:pPr algn="ctr"/>
            <a:r>
              <a:rPr lang="en-US" sz="1000" dirty="0">
                <a:latin typeface="Arial"/>
                <a:cs typeface="Arial"/>
              </a:rPr>
              <a:t>SOE General Test Stand layout</a:t>
            </a:r>
          </a:p>
          <a:p>
            <a:pPr algn="ctr"/>
            <a:r>
              <a:rPr lang="en-US" sz="1000" dirty="0">
                <a:latin typeface="Arial"/>
                <a:cs typeface="Arial"/>
              </a:rPr>
              <a:t>(in assembly phase)</a:t>
            </a:r>
          </a:p>
        </p:txBody>
      </p:sp>
      <p:pic>
        <p:nvPicPr>
          <p:cNvPr id="19" name="Picture 10">
            <a:extLst>
              <a:ext uri="{FF2B5EF4-FFF2-40B4-BE49-F238E27FC236}">
                <a16:creationId xmlns:a16="http://schemas.microsoft.com/office/drawing/2014/main" id="{E041ABF5-4343-5145-81A6-FBD07E04806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91059" y="4260613"/>
            <a:ext cx="4239641" cy="218436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
            <a:extLst>
              <a:ext uri="{FF2B5EF4-FFF2-40B4-BE49-F238E27FC236}">
                <a16:creationId xmlns:a16="http://schemas.microsoft.com/office/drawing/2014/main" id="{89C74117-5B8C-A845-82FD-AAD26D8BB66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67595" y="4260613"/>
            <a:ext cx="1540906" cy="218966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7" name="TextBox 11">
            <a:extLst>
              <a:ext uri="{FF2B5EF4-FFF2-40B4-BE49-F238E27FC236}">
                <a16:creationId xmlns:a16="http://schemas.microsoft.com/office/drawing/2014/main" id="{B99AC177-6925-C246-A1C4-71C487B00130}"/>
              </a:ext>
            </a:extLst>
          </p:cNvPr>
          <p:cNvSpPr txBox="1">
            <a:spLocks noChangeArrowheads="1"/>
          </p:cNvSpPr>
          <p:nvPr/>
        </p:nvSpPr>
        <p:spPr bwMode="auto">
          <a:xfrm>
            <a:off x="6053656" y="6466540"/>
            <a:ext cx="150745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latin typeface="Calibri" panose="020F0502020204030204" pitchFamily="34" charset="0"/>
              </a:rPr>
              <a:t>Paragon 3-cell SOE stack</a:t>
            </a:r>
          </a:p>
        </p:txBody>
      </p:sp>
      <p:pic>
        <p:nvPicPr>
          <p:cNvPr id="28" name="Picture 2">
            <a:extLst>
              <a:ext uri="{FF2B5EF4-FFF2-40B4-BE49-F238E27FC236}">
                <a16:creationId xmlns:a16="http://schemas.microsoft.com/office/drawing/2014/main" id="{5AD76B9D-82F2-1C46-8F8D-D94849F547B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65550" y="2679833"/>
            <a:ext cx="1366773" cy="126115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29" name="Picture 1">
            <a:extLst>
              <a:ext uri="{FF2B5EF4-FFF2-40B4-BE49-F238E27FC236}">
                <a16:creationId xmlns:a16="http://schemas.microsoft.com/office/drawing/2014/main" id="{5535F7E4-5959-6E47-B740-C16F3C37ED55}"/>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7966072" y="2675422"/>
            <a:ext cx="1766444" cy="12714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CFC45372-4D5F-DC4D-8B32-EF48CF95EEA3}"/>
              </a:ext>
            </a:extLst>
          </p:cNvPr>
          <p:cNvSpPr txBox="1"/>
          <p:nvPr/>
        </p:nvSpPr>
        <p:spPr>
          <a:xfrm>
            <a:off x="6104803" y="3882741"/>
            <a:ext cx="1688266" cy="400110"/>
          </a:xfrm>
          <a:prstGeom prst="rect">
            <a:avLst/>
          </a:prstGeom>
          <a:solidFill>
            <a:srgbClr val="F8F8F8">
              <a:alpha val="50196"/>
            </a:srgbClr>
          </a:solidFill>
        </p:spPr>
        <p:txBody>
          <a:bodyPr wrap="square" rtlCol="0">
            <a:spAutoFit/>
          </a:bodyPr>
          <a:lstStyle/>
          <a:p>
            <a:pPr algn="ctr"/>
            <a:r>
              <a:rPr lang="en-US" altLang="en-US" sz="1000" dirty="0">
                <a:latin typeface="Arial" panose="020B0604020202020204" pitchFamily="34" charset="0"/>
                <a:ea typeface="Calibri" panose="020F0502020204030204" pitchFamily="34" charset="0"/>
                <a:cs typeface="Arial" panose="020B0604020202020204" pitchFamily="34" charset="0"/>
              </a:rPr>
              <a:t>Exploded view of layering model</a:t>
            </a:r>
            <a:endParaRPr lang="en-US" sz="1000" dirty="0">
              <a:solidFill>
                <a:srgbClr val="002060"/>
              </a:solidFill>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05CB753E-A299-2B43-89D2-E2D3C6617A32}"/>
              </a:ext>
            </a:extLst>
          </p:cNvPr>
          <p:cNvSpPr/>
          <p:nvPr/>
        </p:nvSpPr>
        <p:spPr>
          <a:xfrm>
            <a:off x="-246754" y="1550557"/>
            <a:ext cx="5947954" cy="646331"/>
          </a:xfrm>
          <a:prstGeom prst="rect">
            <a:avLst/>
          </a:prstGeom>
        </p:spPr>
        <p:txBody>
          <a:bodyPr wrap="square" numCol="2">
            <a:spAutoFit/>
          </a:bodyPr>
          <a:lstStyle/>
          <a:p>
            <a:pPr marL="1250950" lvl="2" indent="-285750">
              <a:buFont typeface="Arial" panose="020B0604020202020204" pitchFamily="34" charset="0"/>
              <a:buChar char="•"/>
            </a:pPr>
            <a:r>
              <a:rPr lang="en-US" sz="1200" dirty="0"/>
              <a:t>CO</a:t>
            </a:r>
            <a:r>
              <a:rPr lang="en-US" sz="1200" baseline="-25000" dirty="0"/>
              <a:t>2</a:t>
            </a:r>
            <a:r>
              <a:rPr lang="en-US" sz="1200" dirty="0"/>
              <a:t> plate</a:t>
            </a:r>
          </a:p>
          <a:p>
            <a:pPr marL="1250950" lvl="2" indent="-285750">
              <a:buFont typeface="Arial" panose="020B0604020202020204" pitchFamily="34" charset="0"/>
              <a:buChar char="•"/>
            </a:pPr>
            <a:r>
              <a:rPr lang="en-US" sz="1200" dirty="0"/>
              <a:t>O</a:t>
            </a:r>
            <a:r>
              <a:rPr lang="en-US" sz="1200" baseline="-25000" dirty="0"/>
              <a:t>2</a:t>
            </a:r>
            <a:r>
              <a:rPr lang="en-US" sz="1200" dirty="0"/>
              <a:t> plate</a:t>
            </a:r>
          </a:p>
          <a:p>
            <a:pPr marL="1250950" lvl="2" indent="-285750">
              <a:buFont typeface="Arial" panose="020B0604020202020204" pitchFamily="34" charset="0"/>
              <a:buChar char="•"/>
            </a:pPr>
            <a:endParaRPr lang="en-US" sz="1200" dirty="0"/>
          </a:p>
          <a:p>
            <a:pPr marL="1250950" lvl="2" indent="-285750">
              <a:buFont typeface="Arial" panose="020B0604020202020204" pitchFamily="34" charset="0"/>
              <a:buChar char="•"/>
            </a:pPr>
            <a:r>
              <a:rPr lang="en-US" sz="1200" dirty="0"/>
              <a:t>Mid-plate </a:t>
            </a:r>
          </a:p>
          <a:p>
            <a:pPr marL="1250950" lvl="2" indent="-285750">
              <a:buFont typeface="Arial" panose="020B0604020202020204" pitchFamily="34" charset="0"/>
              <a:buChar char="•"/>
            </a:pPr>
            <a:r>
              <a:rPr lang="en-US" sz="1200" dirty="0"/>
              <a:t>Individual element plates</a:t>
            </a:r>
          </a:p>
        </p:txBody>
      </p:sp>
      <p:sp>
        <p:nvSpPr>
          <p:cNvPr id="32" name="Slide Number Placeholder 3">
            <a:extLst>
              <a:ext uri="{FF2B5EF4-FFF2-40B4-BE49-F238E27FC236}">
                <a16:creationId xmlns:a16="http://schemas.microsoft.com/office/drawing/2014/main" id="{657DDB67-8924-1144-889C-43DDB3A9D46B}"/>
              </a:ext>
            </a:extLst>
          </p:cNvPr>
          <p:cNvSpPr>
            <a:spLocks noGrp="1"/>
          </p:cNvSpPr>
          <p:nvPr>
            <p:ph type="sldNum" sz="quarter" idx="10"/>
          </p:nvPr>
        </p:nvSpPr>
        <p:spPr>
          <a:xfrm>
            <a:off x="8737600" y="6356353"/>
            <a:ext cx="2844800" cy="365125"/>
          </a:xfrm>
        </p:spPr>
        <p:txBody>
          <a:bodyPr/>
          <a:lstStyle/>
          <a:p>
            <a:pPr>
              <a:defRPr/>
            </a:pPr>
            <a:fld id="{2FB12537-B55F-1D4C-AACF-3B10E7522722}" type="slidenum">
              <a:rPr lang="en-US" smtClean="0"/>
              <a:pPr>
                <a:defRPr/>
              </a:pPr>
              <a:t>20</a:t>
            </a:fld>
            <a:endParaRPr lang="en-US" dirty="0"/>
          </a:p>
        </p:txBody>
      </p:sp>
      <p:grpSp>
        <p:nvGrpSpPr>
          <p:cNvPr id="35" name="Group 51">
            <a:extLst>
              <a:ext uri="{FF2B5EF4-FFF2-40B4-BE49-F238E27FC236}">
                <a16:creationId xmlns:a16="http://schemas.microsoft.com/office/drawing/2014/main" id="{51DCDE41-08CF-8741-9119-F14E0456A659}"/>
              </a:ext>
            </a:extLst>
          </p:cNvPr>
          <p:cNvGrpSpPr>
            <a:grpSpLocks/>
          </p:cNvGrpSpPr>
          <p:nvPr/>
        </p:nvGrpSpPr>
        <p:grpSpPr bwMode="auto">
          <a:xfrm>
            <a:off x="6055430" y="910917"/>
            <a:ext cx="1782583" cy="1466380"/>
            <a:chOff x="1224781" y="3376902"/>
            <a:chExt cx="2445512" cy="2324432"/>
          </a:xfrm>
        </p:grpSpPr>
        <p:pic>
          <p:nvPicPr>
            <p:cNvPr id="36" name="Picture 2">
              <a:extLst>
                <a:ext uri="{FF2B5EF4-FFF2-40B4-BE49-F238E27FC236}">
                  <a16:creationId xmlns:a16="http://schemas.microsoft.com/office/drawing/2014/main" id="{85F2A9B5-C98F-9544-812F-BF6131A5D77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224781" y="3376902"/>
              <a:ext cx="1225795" cy="232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
              <a:extLst>
                <a:ext uri="{FF2B5EF4-FFF2-40B4-BE49-F238E27FC236}">
                  <a16:creationId xmlns:a16="http://schemas.microsoft.com/office/drawing/2014/main" id="{8D491FC4-5AC1-BF4A-AC84-FF0C9EA5CB3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462244" y="3377492"/>
              <a:ext cx="1208049" cy="2323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Box 3">
              <a:extLst>
                <a:ext uri="{FF2B5EF4-FFF2-40B4-BE49-F238E27FC236}">
                  <a16:creationId xmlns:a16="http://schemas.microsoft.com/office/drawing/2014/main" id="{D60B0AAA-3A4D-9A4E-A4F7-1C00E776263A}"/>
                </a:ext>
              </a:extLst>
            </p:cNvPr>
            <p:cNvSpPr txBox="1">
              <a:spLocks noChangeArrowheads="1"/>
            </p:cNvSpPr>
            <p:nvPr/>
          </p:nvSpPr>
          <p:spPr bwMode="auto">
            <a:xfrm>
              <a:off x="1958033" y="3429000"/>
              <a:ext cx="4968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sz="1000"/>
                <a:t>Cathode</a:t>
              </a:r>
            </a:p>
          </p:txBody>
        </p:sp>
        <p:sp>
          <p:nvSpPr>
            <p:cNvPr id="39" name="TextBox 4">
              <a:extLst>
                <a:ext uri="{FF2B5EF4-FFF2-40B4-BE49-F238E27FC236}">
                  <a16:creationId xmlns:a16="http://schemas.microsoft.com/office/drawing/2014/main" id="{F6225566-98D6-8F4F-A4C3-ED373935C387}"/>
                </a:ext>
              </a:extLst>
            </p:cNvPr>
            <p:cNvSpPr txBox="1">
              <a:spLocks noChangeArrowheads="1"/>
            </p:cNvSpPr>
            <p:nvPr/>
          </p:nvSpPr>
          <p:spPr bwMode="auto">
            <a:xfrm>
              <a:off x="2598836" y="3429161"/>
              <a:ext cx="3398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en-US" altLang="en-US" sz="1000"/>
                <a:t>Anode</a:t>
              </a:r>
            </a:p>
          </p:txBody>
        </p:sp>
      </p:grpSp>
      <p:sp>
        <p:nvSpPr>
          <p:cNvPr id="40" name="TextBox 39">
            <a:extLst>
              <a:ext uri="{FF2B5EF4-FFF2-40B4-BE49-F238E27FC236}">
                <a16:creationId xmlns:a16="http://schemas.microsoft.com/office/drawing/2014/main" id="{6E756ACB-DE3B-1D45-B84B-CBC6EF505BC5}"/>
              </a:ext>
            </a:extLst>
          </p:cNvPr>
          <p:cNvSpPr txBox="1"/>
          <p:nvPr/>
        </p:nvSpPr>
        <p:spPr>
          <a:xfrm>
            <a:off x="5971571" y="2385307"/>
            <a:ext cx="1969475" cy="400110"/>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MOXIE/SOXE interconnect plate used for molding</a:t>
            </a:r>
          </a:p>
        </p:txBody>
      </p:sp>
      <p:pic>
        <p:nvPicPr>
          <p:cNvPr id="42" name="Picture 41">
            <a:extLst>
              <a:ext uri="{FF2B5EF4-FFF2-40B4-BE49-F238E27FC236}">
                <a16:creationId xmlns:a16="http://schemas.microsoft.com/office/drawing/2014/main" id="{8C93E303-96A9-B145-8F84-8C69ECB81EF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103524" y="838507"/>
            <a:ext cx="1908721" cy="1477615"/>
          </a:xfrm>
          <a:prstGeom prst="rect">
            <a:avLst/>
          </a:prstGeom>
        </p:spPr>
      </p:pic>
      <p:sp>
        <p:nvSpPr>
          <p:cNvPr id="43" name="TextBox 42">
            <a:extLst>
              <a:ext uri="{FF2B5EF4-FFF2-40B4-BE49-F238E27FC236}">
                <a16:creationId xmlns:a16="http://schemas.microsoft.com/office/drawing/2014/main" id="{4EDC9FC8-EEF4-CA4B-9849-D2AEC378A515}"/>
              </a:ext>
            </a:extLst>
          </p:cNvPr>
          <p:cNvSpPr txBox="1"/>
          <p:nvPr/>
        </p:nvSpPr>
        <p:spPr>
          <a:xfrm>
            <a:off x="9936584" y="2259504"/>
            <a:ext cx="2095938" cy="400110"/>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Single cell with electrode stress distribution  </a:t>
            </a:r>
          </a:p>
        </p:txBody>
      </p:sp>
      <p:pic>
        <p:nvPicPr>
          <p:cNvPr id="44" name="Picture 43">
            <a:extLst>
              <a:ext uri="{FF2B5EF4-FFF2-40B4-BE49-F238E27FC236}">
                <a16:creationId xmlns:a16="http://schemas.microsoft.com/office/drawing/2014/main" id="{78C6D473-CCA9-4949-A04E-B6B4425ACC92}"/>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9823427" y="2623412"/>
            <a:ext cx="2170376" cy="1343254"/>
          </a:xfrm>
          <a:prstGeom prst="rect">
            <a:avLst/>
          </a:prstGeom>
        </p:spPr>
      </p:pic>
      <p:sp>
        <p:nvSpPr>
          <p:cNvPr id="45" name="TextBox 44">
            <a:extLst>
              <a:ext uri="{FF2B5EF4-FFF2-40B4-BE49-F238E27FC236}">
                <a16:creationId xmlns:a16="http://schemas.microsoft.com/office/drawing/2014/main" id="{A08A5F17-0E6F-1844-A278-3FD1C45A6937}"/>
              </a:ext>
            </a:extLst>
          </p:cNvPr>
          <p:cNvSpPr txBox="1"/>
          <p:nvPr/>
        </p:nvSpPr>
        <p:spPr>
          <a:xfrm>
            <a:off x="9895420" y="3929586"/>
            <a:ext cx="2095938" cy="246221"/>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Three cell stack stress distribution  </a:t>
            </a:r>
          </a:p>
        </p:txBody>
      </p:sp>
      <p:sp>
        <p:nvSpPr>
          <p:cNvPr id="5" name="Right Arrow 4">
            <a:extLst>
              <a:ext uri="{FF2B5EF4-FFF2-40B4-BE49-F238E27FC236}">
                <a16:creationId xmlns:a16="http://schemas.microsoft.com/office/drawing/2014/main" id="{49DE702D-582D-0E42-B41C-6F598AE70528}"/>
              </a:ext>
            </a:extLst>
          </p:cNvPr>
          <p:cNvSpPr/>
          <p:nvPr/>
        </p:nvSpPr>
        <p:spPr>
          <a:xfrm>
            <a:off x="7873476" y="1371600"/>
            <a:ext cx="235354" cy="4571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ight Arrow 45">
            <a:extLst>
              <a:ext uri="{FF2B5EF4-FFF2-40B4-BE49-F238E27FC236}">
                <a16:creationId xmlns:a16="http://schemas.microsoft.com/office/drawing/2014/main" id="{ACFFDA96-3692-E844-AACF-1D2D705D2757}"/>
              </a:ext>
            </a:extLst>
          </p:cNvPr>
          <p:cNvSpPr/>
          <p:nvPr/>
        </p:nvSpPr>
        <p:spPr>
          <a:xfrm>
            <a:off x="9702276" y="1397479"/>
            <a:ext cx="235354" cy="4571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847D29FC-6ADB-9D49-8788-B4D654D4FDC0}"/>
              </a:ext>
            </a:extLst>
          </p:cNvPr>
          <p:cNvSpPr/>
          <p:nvPr/>
        </p:nvSpPr>
        <p:spPr>
          <a:xfrm>
            <a:off x="7459408" y="3338422"/>
            <a:ext cx="235354" cy="4571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ight Arrow 47">
            <a:extLst>
              <a:ext uri="{FF2B5EF4-FFF2-40B4-BE49-F238E27FC236}">
                <a16:creationId xmlns:a16="http://schemas.microsoft.com/office/drawing/2014/main" id="{BD86B4AA-E665-664F-83C1-D01B5DA34DDE}"/>
              </a:ext>
            </a:extLst>
          </p:cNvPr>
          <p:cNvSpPr/>
          <p:nvPr/>
        </p:nvSpPr>
        <p:spPr>
          <a:xfrm>
            <a:off x="9771288" y="3338422"/>
            <a:ext cx="235354" cy="4571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571784"/>
      </p:ext>
    </p:extLst>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4.2 Solid Oxide Electrolysis (SOE) Technology</a:t>
            </a:r>
            <a:br>
              <a:rPr lang="en-US" dirty="0"/>
            </a:br>
            <a:r>
              <a:rPr lang="en-US" dirty="0"/>
              <a:t>Summary of Accomplishments</a:t>
            </a:r>
          </a:p>
        </p:txBody>
      </p:sp>
      <p:sp>
        <p:nvSpPr>
          <p:cNvPr id="3" name="Content Placeholder 2"/>
          <p:cNvSpPr>
            <a:spLocks noGrp="1"/>
          </p:cNvSpPr>
          <p:nvPr>
            <p:ph idx="1"/>
          </p:nvPr>
        </p:nvSpPr>
        <p:spPr>
          <a:xfrm>
            <a:off x="30075" y="862405"/>
            <a:ext cx="6678633" cy="5953509"/>
          </a:xfrm>
        </p:spPr>
        <p:txBody>
          <a:bodyPr/>
          <a:lstStyle/>
          <a:p>
            <a:r>
              <a:rPr lang="en-US" sz="1400" u="sng" dirty="0"/>
              <a:t>SOE Materials Selection-Electrode Development</a:t>
            </a:r>
          </a:p>
          <a:p>
            <a:pPr lvl="1"/>
            <a:r>
              <a:rPr lang="en-US" sz="1200" dirty="0"/>
              <a:t>Completed initial research and literature review for cathode electrode materials.  Will be documented and revised to include cathode development work under </a:t>
            </a:r>
            <a:r>
              <a:rPr lang="en-US" sz="1200" dirty="0" err="1"/>
              <a:t>OxEon</a:t>
            </a:r>
            <a:r>
              <a:rPr lang="en-US" sz="1200" dirty="0"/>
              <a:t> Phase I SBIR work.</a:t>
            </a:r>
          </a:p>
          <a:p>
            <a:pPr lvl="1"/>
            <a:r>
              <a:rPr lang="en-US" sz="1200" dirty="0"/>
              <a:t>Completed build-up of test facility including gas flow panel to allow 4 gas mixing, and completed safety permit and pressure exclusion reviews.</a:t>
            </a:r>
          </a:p>
          <a:p>
            <a:pPr lvl="1"/>
            <a:r>
              <a:rPr lang="en-US" altLang="en-US" sz="1200" dirty="0">
                <a:cs typeface="Arial" panose="020B0604020202020204" pitchFamily="34" charset="0"/>
              </a:rPr>
              <a:t>Completed installation of gas flow panel, gas cylinder piping, furnace, etc. in fume hood.</a:t>
            </a:r>
            <a:endParaRPr lang="en-US" sz="1200" dirty="0"/>
          </a:p>
          <a:p>
            <a:pPr lvl="1"/>
            <a:r>
              <a:rPr lang="en-US" sz="1200" dirty="0"/>
              <a:t>Procured single button cells for evaluation, and cells with anode only to allow advanced cathode comparison with baseline.</a:t>
            </a:r>
          </a:p>
          <a:p>
            <a:pPr lvl="2"/>
            <a:r>
              <a:rPr lang="en-US" sz="1200" dirty="0"/>
              <a:t>Complete Test Readiness Review (TRR): 10/19/2018</a:t>
            </a:r>
          </a:p>
          <a:p>
            <a:pPr lvl="2"/>
            <a:r>
              <a:rPr lang="en-US" sz="1200" dirty="0"/>
              <a:t>Complete testing for baseline cells: 02/27/2019</a:t>
            </a:r>
          </a:p>
          <a:p>
            <a:pPr lvl="2"/>
            <a:r>
              <a:rPr lang="en-US" sz="1200" dirty="0"/>
              <a:t>Complete In-house electrode fabrication: 05/24/2019</a:t>
            </a:r>
          </a:p>
          <a:p>
            <a:pPr lvl="2"/>
            <a:r>
              <a:rPr lang="en-US" sz="1200" dirty="0"/>
              <a:t>Post-evaluation report: 09/27/2019</a:t>
            </a:r>
          </a:p>
          <a:p>
            <a:pPr lvl="1"/>
            <a:endParaRPr lang="en-US" sz="1200" b="0" dirty="0"/>
          </a:p>
          <a:p>
            <a:pPr marL="508000" lvl="1" indent="0">
              <a:buNone/>
            </a:pPr>
            <a:endParaRPr lang="en-US" sz="1400" b="0" u="sng"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21</a:t>
            </a:fld>
            <a:endParaRPr lang="en-US" dirty="0"/>
          </a:p>
        </p:txBody>
      </p:sp>
      <p:pic>
        <p:nvPicPr>
          <p:cNvPr id="21" name="Picture 1">
            <a:extLst>
              <a:ext uri="{FF2B5EF4-FFF2-40B4-BE49-F238E27FC236}">
                <a16:creationId xmlns:a16="http://schemas.microsoft.com/office/drawing/2014/main" id="{41274359-1C97-CB4D-A148-E94A320A165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8708" y="1053194"/>
            <a:ext cx="1804693" cy="240985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2" name="Picture 3">
            <a:extLst>
              <a:ext uri="{FF2B5EF4-FFF2-40B4-BE49-F238E27FC236}">
                <a16:creationId xmlns:a16="http://schemas.microsoft.com/office/drawing/2014/main" id="{BAFD40B7-3AAC-824E-BEE0-63B550D5A55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13401" y="1062472"/>
            <a:ext cx="1815500" cy="241950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B1C0C19D-D2FB-4E45-9858-FD7D117D346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347717" y="1088862"/>
            <a:ext cx="1772273" cy="23618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4" name="TextBox 6">
            <a:extLst>
              <a:ext uri="{FF2B5EF4-FFF2-40B4-BE49-F238E27FC236}">
                <a16:creationId xmlns:a16="http://schemas.microsoft.com/office/drawing/2014/main" id="{F2179DA9-251F-4249-9B3E-55AB6F8C44A0}"/>
              </a:ext>
            </a:extLst>
          </p:cNvPr>
          <p:cNvSpPr txBox="1">
            <a:spLocks noChangeArrowheads="1"/>
          </p:cNvSpPr>
          <p:nvPr/>
        </p:nvSpPr>
        <p:spPr bwMode="auto">
          <a:xfrm>
            <a:off x="6708708" y="3585213"/>
            <a:ext cx="16934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Gas flow panel and furnace in fume hood</a:t>
            </a:r>
          </a:p>
        </p:txBody>
      </p:sp>
      <p:sp>
        <p:nvSpPr>
          <p:cNvPr id="25" name="TextBox 10">
            <a:extLst>
              <a:ext uri="{FF2B5EF4-FFF2-40B4-BE49-F238E27FC236}">
                <a16:creationId xmlns:a16="http://schemas.microsoft.com/office/drawing/2014/main" id="{BDF2C459-3BA6-394F-BB3E-24067920C757}"/>
              </a:ext>
            </a:extLst>
          </p:cNvPr>
          <p:cNvSpPr txBox="1">
            <a:spLocks noChangeArrowheads="1"/>
          </p:cNvSpPr>
          <p:nvPr/>
        </p:nvSpPr>
        <p:spPr bwMode="auto">
          <a:xfrm>
            <a:off x="8513401" y="3585213"/>
            <a:ext cx="18086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Single cell test  fixture with button cell installed</a:t>
            </a:r>
          </a:p>
        </p:txBody>
      </p:sp>
      <p:sp>
        <p:nvSpPr>
          <p:cNvPr id="26" name="TextBox 11">
            <a:extLst>
              <a:ext uri="{FF2B5EF4-FFF2-40B4-BE49-F238E27FC236}">
                <a16:creationId xmlns:a16="http://schemas.microsoft.com/office/drawing/2014/main" id="{83756E9D-11D7-DB4F-868C-F10ADAB6F4B7}"/>
              </a:ext>
            </a:extLst>
          </p:cNvPr>
          <p:cNvSpPr txBox="1">
            <a:spLocks noChangeArrowheads="1"/>
          </p:cNvSpPr>
          <p:nvPr/>
        </p:nvSpPr>
        <p:spPr bwMode="auto">
          <a:xfrm>
            <a:off x="10315580" y="3585213"/>
            <a:ext cx="187400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000" dirty="0">
                <a:cs typeface="Arial" panose="020B0604020202020204" pitchFamily="34" charset="0"/>
              </a:rPr>
              <a:t>Vendor supplied button cells</a:t>
            </a:r>
          </a:p>
        </p:txBody>
      </p:sp>
    </p:spTree>
    <p:extLst>
      <p:ext uri="{BB962C8B-B14F-4D97-AF65-F5344CB8AC3E}">
        <p14:creationId xmlns:p14="http://schemas.microsoft.com/office/powerpoint/2010/main" val="1785749026"/>
      </p:ext>
    </p:extLst>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WBS 4.3.1 Sabatier</a:t>
            </a:r>
            <a:br>
              <a:rPr lang="en-US" dirty="0"/>
            </a:br>
            <a:r>
              <a:rPr lang="en-US" dirty="0"/>
              <a:t>Summary of Accomplishments</a:t>
            </a:r>
          </a:p>
        </p:txBody>
      </p:sp>
      <p:sp>
        <p:nvSpPr>
          <p:cNvPr id="3" name="Content Placeholder 2"/>
          <p:cNvSpPr>
            <a:spLocks noGrp="1"/>
          </p:cNvSpPr>
          <p:nvPr>
            <p:ph idx="1"/>
          </p:nvPr>
        </p:nvSpPr>
        <p:spPr>
          <a:xfrm>
            <a:off x="594293" y="1071883"/>
            <a:ext cx="7106699" cy="5122863"/>
          </a:xfrm>
        </p:spPr>
        <p:txBody>
          <a:bodyPr/>
          <a:lstStyle/>
          <a:p>
            <a:pPr marL="0" indent="0">
              <a:buNone/>
            </a:pPr>
            <a:r>
              <a:rPr lang="en-US" sz="1600" u="sng" dirty="0"/>
              <a:t>SAB-1 Design Study</a:t>
            </a:r>
          </a:p>
          <a:p>
            <a:r>
              <a:rPr lang="en-US" sz="1600" b="0" dirty="0"/>
              <a:t>Finished modeling Sabatier systems with one or two reactors with different types of thermal management.</a:t>
            </a:r>
          </a:p>
          <a:p>
            <a:r>
              <a:rPr lang="en-US" sz="1600" b="0" dirty="0"/>
              <a:t>Presented this work at 48</a:t>
            </a:r>
            <a:r>
              <a:rPr lang="en-US" sz="1600" b="0" baseline="30000" dirty="0"/>
              <a:t>th</a:t>
            </a:r>
            <a:r>
              <a:rPr lang="en-US" sz="1600" b="0" dirty="0"/>
              <a:t> International Conference on Environmental Systems:</a:t>
            </a:r>
          </a:p>
          <a:p>
            <a:pPr lvl="1"/>
            <a:r>
              <a:rPr lang="en-US" sz="1600" dirty="0"/>
              <a:t>P.E. Hintze, A.J. Meier, and M.G. Shah, “Sabatier System Design Study for a Mars ISRU Propellant Production Plant”, ICES-2018-155.</a:t>
            </a:r>
          </a:p>
          <a:p>
            <a:r>
              <a:rPr lang="en-US" sz="1600" b="0" dirty="0"/>
              <a:t>Began trade of different thermal management systems for Sabatier reactor and condenser.</a:t>
            </a:r>
          </a:p>
          <a:p>
            <a:endParaRPr lang="en-US" sz="1600" b="0" dirty="0"/>
          </a:p>
          <a:p>
            <a:pPr marL="0" indent="0">
              <a:buNone/>
            </a:pPr>
            <a:r>
              <a:rPr lang="en-US" sz="1600" u="sng" dirty="0"/>
              <a:t>SAB-2 Catalyst Screening</a:t>
            </a:r>
          </a:p>
          <a:p>
            <a:r>
              <a:rPr lang="en-US" sz="1600" b="0" dirty="0"/>
              <a:t>Identified catalyst types (pellets, microlith, microchannel) and potential contaminants (from soil, atmosphere, and liquid water).</a:t>
            </a:r>
          </a:p>
          <a:p>
            <a:r>
              <a:rPr lang="en-US" sz="1600" b="0" dirty="0"/>
              <a:t>Performed physical testing of catalysts showing the changes that occurred after usage.</a:t>
            </a:r>
          </a:p>
          <a:p>
            <a:r>
              <a:rPr lang="en-US" sz="1600" b="0" dirty="0"/>
              <a:t>Performed vibration tests to evaluate different packing materials and methods.</a:t>
            </a:r>
          </a:p>
          <a:p>
            <a:r>
              <a:rPr lang="en-US" sz="1600" b="0" dirty="0"/>
              <a:t>Began performance testing to evaluate catalyst response to vibrations and Mars relevant contaminants.</a:t>
            </a:r>
          </a:p>
          <a:p>
            <a:endParaRPr lang="en-US" sz="1600" u="sng"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22</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7700992" y="2813389"/>
            <a:ext cx="4190755" cy="523220"/>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New pellets, left, generated less dust than used pellets, right, upon crushing</a:t>
            </a:r>
          </a:p>
        </p:txBody>
      </p:sp>
      <p:sp>
        <p:nvSpPr>
          <p:cNvPr id="11" name="TextBox 10">
            <a:extLst>
              <a:ext uri="{FF2B5EF4-FFF2-40B4-BE49-F238E27FC236}">
                <a16:creationId xmlns:a16="http://schemas.microsoft.com/office/drawing/2014/main" id="{2A93A55A-A70D-2F43-B107-BA5488737BB7}"/>
              </a:ext>
            </a:extLst>
          </p:cNvPr>
          <p:cNvSpPr txBox="1"/>
          <p:nvPr/>
        </p:nvSpPr>
        <p:spPr>
          <a:xfrm>
            <a:off x="7843837" y="5584808"/>
            <a:ext cx="4190755" cy="954107"/>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0.5% Ruthenium on aluminum oxide catalyst after vibration test.  Dust generated during vibration can be seen in the right image, coating the white aluminum oxide pellets.</a:t>
            </a:r>
          </a:p>
        </p:txBody>
      </p:sp>
      <p:pic>
        <p:nvPicPr>
          <p:cNvPr id="12" name="Picture 19" descr="C:\Users\kludden\Documents\APM\Catalyst Crush Tests\Pics from Used Test\IMG_720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42487" y="1119024"/>
            <a:ext cx="1690688"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descr="C:\Users\kludden\AppData\Local\Microsoft\Windows\INetCache\Content.Outlook\2IWEB12A\IMG_731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43837" y="1096799"/>
            <a:ext cx="1787525"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96227" y="3382646"/>
            <a:ext cx="2139950"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73852" y="3336609"/>
            <a:ext cx="947738"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509228"/>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(Multiple WBS) Separators</a:t>
            </a:r>
            <a:br>
              <a:rPr lang="en-US" dirty="0"/>
            </a:br>
            <a:r>
              <a:rPr lang="en-US" dirty="0"/>
              <a:t>Summary of Accomplishments</a:t>
            </a:r>
          </a:p>
        </p:txBody>
      </p:sp>
      <p:sp>
        <p:nvSpPr>
          <p:cNvPr id="3" name="Content Placeholder 2"/>
          <p:cNvSpPr>
            <a:spLocks noGrp="1"/>
          </p:cNvSpPr>
          <p:nvPr>
            <p:ph idx="1"/>
          </p:nvPr>
        </p:nvSpPr>
        <p:spPr>
          <a:xfrm>
            <a:off x="594293" y="1071883"/>
            <a:ext cx="7106699" cy="5122863"/>
          </a:xfrm>
        </p:spPr>
        <p:txBody>
          <a:bodyPr/>
          <a:lstStyle/>
          <a:p>
            <a:pPr marL="0" indent="0">
              <a:buNone/>
            </a:pPr>
            <a:r>
              <a:rPr lang="en-US" sz="1600" u="sng" dirty="0"/>
              <a:t>Generic Separation Test Stand</a:t>
            </a:r>
          </a:p>
          <a:p>
            <a:r>
              <a:rPr lang="en-US" sz="1600" b="0" dirty="0"/>
              <a:t>Developed preliminary requirements</a:t>
            </a:r>
          </a:p>
          <a:p>
            <a:r>
              <a:rPr lang="en-US" sz="1600" b="0" dirty="0"/>
              <a:t>Developed schematic</a:t>
            </a:r>
          </a:p>
          <a:p>
            <a:endParaRPr lang="en-US" sz="1600" b="0" u="sng" dirty="0"/>
          </a:p>
          <a:p>
            <a:pPr marL="0" indent="0">
              <a:buNone/>
            </a:pPr>
            <a:r>
              <a:rPr lang="en-US" sz="1600" u="sng" dirty="0"/>
              <a:t>WBS 4.1.3.3.1 CO</a:t>
            </a:r>
            <a:r>
              <a:rPr lang="en-US" sz="1600" u="sng" baseline="-25000" dirty="0"/>
              <a:t>2</a:t>
            </a:r>
            <a:r>
              <a:rPr lang="en-US" sz="1600" u="sng" dirty="0"/>
              <a:t>, N</a:t>
            </a:r>
            <a:r>
              <a:rPr lang="en-US" sz="1600" u="sng" baseline="-25000" dirty="0"/>
              <a:t>2</a:t>
            </a:r>
            <a:r>
              <a:rPr lang="en-US" sz="1600" u="sng" dirty="0"/>
              <a:t> and </a:t>
            </a:r>
            <a:r>
              <a:rPr lang="en-US" sz="1600" u="sng" dirty="0" err="1"/>
              <a:t>Ar</a:t>
            </a:r>
            <a:r>
              <a:rPr lang="en-US" sz="1600" u="sng" dirty="0"/>
              <a:t> Separation </a:t>
            </a:r>
          </a:p>
          <a:p>
            <a:r>
              <a:rPr lang="en-US" sz="1600" b="0" dirty="0"/>
              <a:t>Collected several papers relevant to separating N</a:t>
            </a:r>
            <a:r>
              <a:rPr lang="en-US" sz="1600" b="0" baseline="-25000" dirty="0"/>
              <a:t>2</a:t>
            </a:r>
            <a:r>
              <a:rPr lang="en-US" sz="1600" b="0" dirty="0"/>
              <a:t> and </a:t>
            </a:r>
            <a:r>
              <a:rPr lang="en-US" sz="1600" b="0" dirty="0" err="1"/>
              <a:t>Ar</a:t>
            </a:r>
            <a:r>
              <a:rPr lang="en-US" sz="1600" b="0" dirty="0"/>
              <a:t> from CO</a:t>
            </a:r>
            <a:r>
              <a:rPr lang="en-US" sz="1600" b="0" baseline="-25000" dirty="0"/>
              <a:t>2</a:t>
            </a:r>
          </a:p>
          <a:p>
            <a:r>
              <a:rPr lang="en-US" sz="1600" b="0" dirty="0"/>
              <a:t>Evaluated multiple </a:t>
            </a:r>
            <a:r>
              <a:rPr lang="en-US" sz="1600" b="0" dirty="0" err="1"/>
              <a:t>conops</a:t>
            </a:r>
            <a:r>
              <a:rPr lang="en-US" sz="1600" b="0" dirty="0"/>
              <a:t> to determine the impact of not removing N</a:t>
            </a:r>
            <a:r>
              <a:rPr lang="en-US" sz="1600" b="0" baseline="-25000" dirty="0"/>
              <a:t>2</a:t>
            </a:r>
            <a:r>
              <a:rPr lang="en-US" sz="1600" b="0" dirty="0"/>
              <a:t> and </a:t>
            </a:r>
            <a:r>
              <a:rPr lang="en-US" sz="1600" b="0" dirty="0" err="1"/>
              <a:t>Ar</a:t>
            </a:r>
            <a:r>
              <a:rPr lang="en-US" sz="1600" b="0" dirty="0"/>
              <a:t> from the CO</a:t>
            </a:r>
            <a:r>
              <a:rPr lang="en-US" sz="1600" b="0" baseline="-25000" dirty="0"/>
              <a:t>2</a:t>
            </a:r>
            <a:r>
              <a:rPr lang="en-US" sz="1600" b="0" dirty="0"/>
              <a:t>.</a:t>
            </a:r>
          </a:p>
          <a:p>
            <a:pPr lvl="1"/>
            <a:r>
              <a:rPr lang="en-US" sz="1600" b="0" dirty="0"/>
              <a:t>In all LOX-only ISRU </a:t>
            </a:r>
            <a:r>
              <a:rPr lang="en-US" sz="1600" b="0" dirty="0" err="1"/>
              <a:t>conops</a:t>
            </a:r>
            <a:r>
              <a:rPr lang="en-US" sz="1600" b="0" dirty="0"/>
              <a:t>, there is no need to separate </a:t>
            </a:r>
            <a:r>
              <a:rPr lang="en-US" sz="1600" b="0" dirty="0" err="1"/>
              <a:t>Ar</a:t>
            </a:r>
            <a:r>
              <a:rPr lang="en-US" sz="1600" b="0" dirty="0"/>
              <a:t> and N</a:t>
            </a:r>
            <a:r>
              <a:rPr lang="en-US" sz="1600" b="0" baseline="-25000" dirty="0"/>
              <a:t>2</a:t>
            </a:r>
            <a:r>
              <a:rPr lang="en-US" sz="1600" b="0" dirty="0"/>
              <a:t> from the CO</a:t>
            </a:r>
            <a:r>
              <a:rPr lang="en-US" sz="1600" b="0" baseline="-25000" dirty="0"/>
              <a:t>2</a:t>
            </a:r>
            <a:r>
              <a:rPr lang="en-US" sz="1600" b="0" dirty="0"/>
              <a:t> </a:t>
            </a:r>
          </a:p>
          <a:p>
            <a:pPr lvl="1"/>
            <a:r>
              <a:rPr lang="en-US" sz="1600" dirty="0"/>
              <a:t>In all LOX/CH</a:t>
            </a:r>
            <a:r>
              <a:rPr lang="en-US" sz="1600" baseline="-25000" dirty="0"/>
              <a:t>4</a:t>
            </a:r>
            <a:r>
              <a:rPr lang="en-US" sz="1600" dirty="0"/>
              <a:t> </a:t>
            </a:r>
            <a:r>
              <a:rPr lang="en-US" sz="1600" dirty="0" err="1"/>
              <a:t>conops</a:t>
            </a:r>
            <a:r>
              <a:rPr lang="en-US" sz="1600" dirty="0"/>
              <a:t>, </a:t>
            </a:r>
            <a:r>
              <a:rPr lang="en-US" sz="1600" dirty="0" err="1"/>
              <a:t>Ar</a:t>
            </a:r>
            <a:r>
              <a:rPr lang="en-US" sz="1600" dirty="0"/>
              <a:t> and N</a:t>
            </a:r>
            <a:r>
              <a:rPr lang="en-US" sz="1600" baseline="-25000" dirty="0"/>
              <a:t>2</a:t>
            </a:r>
            <a:r>
              <a:rPr lang="en-US" sz="1600" dirty="0"/>
              <a:t> would need to be separated.</a:t>
            </a:r>
          </a:p>
          <a:p>
            <a:r>
              <a:rPr lang="en-US" sz="1600" b="0" dirty="0"/>
              <a:t>Investigated Preparative Gas Chromatography as a candidate for separating these gases without a large pressure/temperature swing</a:t>
            </a:r>
          </a:p>
          <a:p>
            <a:pPr marL="0" indent="0">
              <a:buNone/>
            </a:pPr>
            <a:endParaRPr lang="en-US" sz="1600" b="0" dirty="0"/>
          </a:p>
          <a:p>
            <a:pPr marL="0" indent="0">
              <a:buNone/>
            </a:pPr>
            <a:r>
              <a:rPr lang="en-US" sz="1600" u="sng" dirty="0"/>
              <a:t>WBS 4.2.3 CO, CO</a:t>
            </a:r>
            <a:r>
              <a:rPr lang="en-US" sz="1600" u="sng" baseline="-25000" dirty="0"/>
              <a:t>2</a:t>
            </a:r>
            <a:r>
              <a:rPr lang="en-US" sz="1600" u="sng" dirty="0"/>
              <a:t> Separation</a:t>
            </a:r>
          </a:p>
          <a:p>
            <a:r>
              <a:rPr lang="en-US" sz="1600" b="0" dirty="0"/>
              <a:t>Collected papers relevant to CO, CO</a:t>
            </a:r>
            <a:r>
              <a:rPr lang="en-US" sz="1600" b="0" baseline="-25000" dirty="0"/>
              <a:t>2</a:t>
            </a:r>
            <a:r>
              <a:rPr lang="en-US" sz="1600" b="0" dirty="0"/>
              <a:t> Separation</a:t>
            </a:r>
          </a:p>
          <a:p>
            <a:r>
              <a:rPr lang="en-US" sz="1600" b="0" dirty="0"/>
              <a:t>Phase 1 SBIR awarded to TDA research for high temperature (&gt;650</a:t>
            </a:r>
            <a:r>
              <a:rPr lang="en-US" sz="1600" b="0" baseline="30000" dirty="0"/>
              <a:t>o</a:t>
            </a:r>
            <a:r>
              <a:rPr lang="en-US" sz="1600" b="0" dirty="0"/>
              <a:t>C) CO</a:t>
            </a:r>
            <a:r>
              <a:rPr lang="en-US" sz="1600" b="0" baseline="-25000" dirty="0"/>
              <a:t>2</a:t>
            </a:r>
            <a:r>
              <a:rPr lang="en-US" sz="1600" b="0" dirty="0"/>
              <a:t> sorbent. </a:t>
            </a:r>
          </a:p>
          <a:p>
            <a:pPr marL="0" indent="0">
              <a:buNone/>
            </a:pPr>
            <a:endParaRPr lang="en-US" sz="1600" b="0"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23</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7868536" y="3428729"/>
            <a:ext cx="3693590" cy="307777"/>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Schematic of Generic Separation Test Stand</a:t>
            </a:r>
          </a:p>
        </p:txBody>
      </p:sp>
      <p:sp>
        <p:nvSpPr>
          <p:cNvPr id="11" name="TextBox 10">
            <a:extLst>
              <a:ext uri="{FF2B5EF4-FFF2-40B4-BE49-F238E27FC236}">
                <a16:creationId xmlns:a16="http://schemas.microsoft.com/office/drawing/2014/main" id="{2A93A55A-A70D-2F43-B107-BA5488737BB7}"/>
              </a:ext>
            </a:extLst>
          </p:cNvPr>
          <p:cNvSpPr txBox="1"/>
          <p:nvPr/>
        </p:nvSpPr>
        <p:spPr>
          <a:xfrm>
            <a:off x="7894395" y="5950638"/>
            <a:ext cx="4190755" cy="307777"/>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Example of CO</a:t>
            </a:r>
            <a:r>
              <a:rPr lang="en-US" sz="1400" baseline="-25000" dirty="0">
                <a:solidFill>
                  <a:srgbClr val="002060"/>
                </a:solidFill>
                <a:latin typeface="Arial"/>
                <a:cs typeface="Arial"/>
              </a:rPr>
              <a:t>2,</a:t>
            </a:r>
            <a:r>
              <a:rPr lang="en-US" sz="1400" dirty="0">
                <a:solidFill>
                  <a:srgbClr val="002060"/>
                </a:solidFill>
                <a:latin typeface="Arial"/>
                <a:cs typeface="Arial"/>
              </a:rPr>
              <a:t> N</a:t>
            </a:r>
            <a:r>
              <a:rPr lang="en-US" sz="1400" baseline="-25000" dirty="0">
                <a:solidFill>
                  <a:srgbClr val="002060"/>
                </a:solidFill>
                <a:latin typeface="Arial"/>
                <a:cs typeface="Arial"/>
              </a:rPr>
              <a:t>2</a:t>
            </a:r>
            <a:r>
              <a:rPr lang="en-US" sz="1400" dirty="0">
                <a:solidFill>
                  <a:srgbClr val="002060"/>
                </a:solidFill>
                <a:latin typeface="Arial"/>
                <a:cs typeface="Arial"/>
              </a:rPr>
              <a:t> and </a:t>
            </a:r>
            <a:r>
              <a:rPr lang="en-US" sz="1400" dirty="0" err="1">
                <a:solidFill>
                  <a:srgbClr val="002060"/>
                </a:solidFill>
                <a:latin typeface="Arial"/>
                <a:cs typeface="Arial"/>
              </a:rPr>
              <a:t>Ar</a:t>
            </a:r>
            <a:r>
              <a:rPr lang="en-US" sz="1400" dirty="0">
                <a:solidFill>
                  <a:srgbClr val="002060"/>
                </a:solidFill>
                <a:latin typeface="Arial"/>
                <a:cs typeface="Arial"/>
              </a:rPr>
              <a:t> Separator Placement</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94395" y="991369"/>
            <a:ext cx="3667731" cy="2342824"/>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94395" y="4563214"/>
            <a:ext cx="4021018" cy="1289486"/>
          </a:xfrm>
          <a:prstGeom prst="rect">
            <a:avLst/>
          </a:prstGeom>
        </p:spPr>
      </p:pic>
    </p:spTree>
    <p:extLst>
      <p:ext uri="{BB962C8B-B14F-4D97-AF65-F5344CB8AC3E}">
        <p14:creationId xmlns:p14="http://schemas.microsoft.com/office/powerpoint/2010/main" val="1739473139"/>
      </p:ext>
    </p:extLst>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(Multiple WBS) Separators</a:t>
            </a:r>
            <a:br>
              <a:rPr lang="en-US" dirty="0"/>
            </a:br>
            <a:r>
              <a:rPr lang="en-US" dirty="0"/>
              <a:t>Summary of Accomplishments</a:t>
            </a:r>
          </a:p>
        </p:txBody>
      </p:sp>
      <p:sp>
        <p:nvSpPr>
          <p:cNvPr id="3" name="Content Placeholder 2"/>
          <p:cNvSpPr>
            <a:spLocks noGrp="1"/>
          </p:cNvSpPr>
          <p:nvPr>
            <p:ph idx="1"/>
          </p:nvPr>
        </p:nvSpPr>
        <p:spPr>
          <a:xfrm>
            <a:off x="594293" y="1071883"/>
            <a:ext cx="7106699" cy="5122863"/>
          </a:xfrm>
        </p:spPr>
        <p:txBody>
          <a:bodyPr/>
          <a:lstStyle/>
          <a:p>
            <a:pPr marL="0" indent="0">
              <a:buNone/>
            </a:pPr>
            <a:r>
              <a:rPr lang="en-US" sz="1600" u="sng" dirty="0"/>
              <a:t>WBS 4.3.2 H</a:t>
            </a:r>
            <a:r>
              <a:rPr lang="en-US" sz="1600" u="sng" baseline="-25000" dirty="0"/>
              <a:t>2</a:t>
            </a:r>
            <a:r>
              <a:rPr lang="en-US" sz="1600" u="sng" dirty="0"/>
              <a:t>O, Gas Separation (Condensers)</a:t>
            </a:r>
          </a:p>
          <a:p>
            <a:r>
              <a:rPr lang="en-US" sz="1600" b="0" dirty="0"/>
              <a:t>Investigated COMSOL and SINDA/FLUINT as potential software tools for high fidelity modeling of sophisticated condenser designs</a:t>
            </a:r>
          </a:p>
          <a:p>
            <a:endParaRPr lang="en-US" sz="1600" b="0" u="sng" dirty="0"/>
          </a:p>
          <a:p>
            <a:pPr marL="0" indent="0">
              <a:buNone/>
            </a:pPr>
            <a:r>
              <a:rPr lang="en-US" sz="1600" u="sng" dirty="0"/>
              <a:t>WBS 4.3.3 H</a:t>
            </a:r>
            <a:r>
              <a:rPr lang="en-US" sz="1600" u="sng" baseline="-25000" dirty="0"/>
              <a:t>2</a:t>
            </a:r>
            <a:r>
              <a:rPr lang="en-US" sz="1600" u="sng" dirty="0"/>
              <a:t>, CH</a:t>
            </a:r>
            <a:r>
              <a:rPr lang="en-US" sz="1600" u="sng" baseline="-25000" dirty="0"/>
              <a:t>4 </a:t>
            </a:r>
            <a:r>
              <a:rPr lang="en-US" sz="1600" u="sng" dirty="0"/>
              <a:t> Separation</a:t>
            </a:r>
          </a:p>
          <a:p>
            <a:r>
              <a:rPr lang="en-US" sz="1600" b="0" dirty="0"/>
              <a:t>Collected several papers relevant to separating H</a:t>
            </a:r>
            <a:r>
              <a:rPr lang="en-US" sz="1600" b="0" baseline="-25000" dirty="0"/>
              <a:t>2</a:t>
            </a:r>
            <a:r>
              <a:rPr lang="en-US" sz="1600" b="0" dirty="0"/>
              <a:t> from CH</a:t>
            </a:r>
            <a:r>
              <a:rPr lang="en-US" sz="1600" b="0" baseline="-25000" dirty="0"/>
              <a:t>4</a:t>
            </a:r>
          </a:p>
          <a:p>
            <a:r>
              <a:rPr lang="en-US" sz="1600" b="0" dirty="0"/>
              <a:t>Engaged liquefaction and propulsion community about the impact of not separating H</a:t>
            </a:r>
            <a:r>
              <a:rPr lang="en-US" sz="1600" b="0" baseline="-25000" dirty="0"/>
              <a:t>2</a:t>
            </a:r>
            <a:r>
              <a:rPr lang="en-US" sz="1600" b="0" dirty="0"/>
              <a:t> from CH</a:t>
            </a:r>
            <a:r>
              <a:rPr lang="en-US" sz="1600" b="0" baseline="-25000" dirty="0"/>
              <a:t>4</a:t>
            </a:r>
            <a:endParaRPr lang="en-US" sz="1600" dirty="0"/>
          </a:p>
          <a:p>
            <a:pPr marL="0" indent="0">
              <a:buNone/>
            </a:pPr>
            <a:endParaRPr lang="en-US" sz="1600" b="0" dirty="0"/>
          </a:p>
          <a:p>
            <a:pPr marL="0" indent="0">
              <a:buNone/>
            </a:pPr>
            <a:r>
              <a:rPr lang="en-US" sz="1600" u="sng" dirty="0"/>
              <a:t>WBS 4.4.3 Regenerative Gas Dryers</a:t>
            </a:r>
          </a:p>
          <a:p>
            <a:r>
              <a:rPr lang="en-US" sz="1600" b="0" dirty="0"/>
              <a:t>Identified necessary test stand modifications and procured components</a:t>
            </a:r>
          </a:p>
          <a:p>
            <a:r>
              <a:rPr lang="en-US" sz="1600" b="0" dirty="0"/>
              <a:t>Recalibrated sensors on the test stand</a:t>
            </a:r>
          </a:p>
          <a:p>
            <a:r>
              <a:rPr lang="en-US" sz="1600" b="0" dirty="0"/>
              <a:t>Identified and procured multiple desiccants </a:t>
            </a:r>
          </a:p>
          <a:p>
            <a:r>
              <a:rPr lang="en-US" sz="1600" b="0" dirty="0"/>
              <a:t>Engaged ECLSS community about their experience with water sorption and regeneration of desiccants</a:t>
            </a:r>
          </a:p>
          <a:p>
            <a:r>
              <a:rPr lang="en-US" sz="1600" b="0" dirty="0"/>
              <a:t>Identified humidity sensors that can work in pure oxygen and pure methane environments</a:t>
            </a:r>
          </a:p>
          <a:p>
            <a:pPr marL="0" indent="0">
              <a:buNone/>
            </a:pPr>
            <a:endParaRPr lang="en-US" sz="1600" b="0"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24</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7832229" y="3933154"/>
            <a:ext cx="3037762" cy="307777"/>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Regenerative Gas Dryer Test Stand</a:t>
            </a:r>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56920" y="1189124"/>
            <a:ext cx="3506331" cy="2629747"/>
          </a:xfrm>
          <a:prstGeom prst="rect">
            <a:avLst/>
          </a:prstGeom>
          <a:ln w="57150">
            <a:noFill/>
          </a:ln>
        </p:spPr>
      </p:pic>
      <p:pic>
        <p:nvPicPr>
          <p:cNvPr id="1026" name="Picture 4" descr="cid:image002.jpg@01D411E2.30EF098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56920" y="4362384"/>
            <a:ext cx="1968476" cy="1450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2A93A55A-A70D-2F43-B107-BA5488737BB7}"/>
              </a:ext>
            </a:extLst>
          </p:cNvPr>
          <p:cNvSpPr txBox="1"/>
          <p:nvPr/>
        </p:nvSpPr>
        <p:spPr>
          <a:xfrm>
            <a:off x="7832229" y="5919953"/>
            <a:ext cx="3037762" cy="738664"/>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Tunable Laser Diode Humidity Sensor Developed by JPL for Previous ECLSS Application</a:t>
            </a:r>
          </a:p>
        </p:txBody>
      </p:sp>
    </p:spTree>
    <p:extLst>
      <p:ext uri="{BB962C8B-B14F-4D97-AF65-F5344CB8AC3E}">
        <p14:creationId xmlns:p14="http://schemas.microsoft.com/office/powerpoint/2010/main" val="2764225567"/>
      </p:ext>
    </p:extLst>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0" dirty="0"/>
              <a:t>(Multiple WBS) Separators</a:t>
            </a:r>
            <a:br>
              <a:rPr lang="en-US" dirty="0"/>
            </a:br>
            <a:r>
              <a:rPr lang="en-US" dirty="0"/>
              <a:t>Summary of Accomplishments</a:t>
            </a:r>
          </a:p>
        </p:txBody>
      </p:sp>
      <p:sp>
        <p:nvSpPr>
          <p:cNvPr id="3" name="Content Placeholder 2"/>
          <p:cNvSpPr>
            <a:spLocks noGrp="1"/>
          </p:cNvSpPr>
          <p:nvPr>
            <p:ph idx="1"/>
          </p:nvPr>
        </p:nvSpPr>
        <p:spPr>
          <a:xfrm>
            <a:off x="594293" y="1071883"/>
            <a:ext cx="7106699" cy="5122863"/>
          </a:xfrm>
        </p:spPr>
        <p:txBody>
          <a:bodyPr/>
          <a:lstStyle/>
          <a:p>
            <a:pPr marL="0" indent="0">
              <a:buNone/>
            </a:pPr>
            <a:r>
              <a:rPr lang="en-US" sz="1600" u="sng" dirty="0"/>
              <a:t>WBS 4.8.5 Water Cleanup</a:t>
            </a:r>
          </a:p>
          <a:p>
            <a:r>
              <a:rPr lang="en-US" sz="1600" b="0" dirty="0"/>
              <a:t>Analyzed water samples extracted from JSC Mars-1A simulant from previous test program</a:t>
            </a:r>
          </a:p>
          <a:p>
            <a:r>
              <a:rPr lang="en-US" sz="1600" b="0" dirty="0"/>
              <a:t>Manufactured custom pressure vessel lid with no filter (to compare against existing pressure vessel lid with embedded filter)</a:t>
            </a:r>
          </a:p>
          <a:p>
            <a:r>
              <a:rPr lang="en-US" sz="1600" b="0" dirty="0"/>
              <a:t>Developed test stand to extract and condense water from Mars soil simulant. </a:t>
            </a:r>
          </a:p>
          <a:p>
            <a:r>
              <a:rPr lang="en-US" sz="1600" b="0" dirty="0"/>
              <a:t>Pressure Systems Design Review of Test Stand</a:t>
            </a:r>
          </a:p>
          <a:p>
            <a:endParaRPr lang="en-US" sz="1600" b="0" u="sng" dirty="0"/>
          </a:p>
          <a:p>
            <a:pPr marL="0" indent="0">
              <a:buNone/>
            </a:pPr>
            <a:endParaRPr lang="en-US" sz="1600" b="0"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25</a:t>
            </a:fld>
            <a:endParaRPr lang="en-US" dirty="0"/>
          </a:p>
        </p:txBody>
      </p:sp>
      <p:sp>
        <p:nvSpPr>
          <p:cNvPr id="12" name="TextBox 11">
            <a:extLst>
              <a:ext uri="{FF2B5EF4-FFF2-40B4-BE49-F238E27FC236}">
                <a16:creationId xmlns:a16="http://schemas.microsoft.com/office/drawing/2014/main" id="{2A93A55A-A70D-2F43-B107-BA5488737BB7}"/>
              </a:ext>
            </a:extLst>
          </p:cNvPr>
          <p:cNvSpPr txBox="1"/>
          <p:nvPr/>
        </p:nvSpPr>
        <p:spPr>
          <a:xfrm>
            <a:off x="8047222" y="5177273"/>
            <a:ext cx="3037762" cy="307777"/>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Water Extraction Test Stand</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32229" y="1198106"/>
            <a:ext cx="2974782" cy="3933479"/>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6036" y="3622263"/>
            <a:ext cx="3428394" cy="2529363"/>
          </a:xfrm>
          <a:prstGeom prst="rect">
            <a:avLst/>
          </a:prstGeom>
        </p:spPr>
      </p:pic>
      <p:sp>
        <p:nvSpPr>
          <p:cNvPr id="13" name="TextBox 12">
            <a:extLst>
              <a:ext uri="{FF2B5EF4-FFF2-40B4-BE49-F238E27FC236}">
                <a16:creationId xmlns:a16="http://schemas.microsoft.com/office/drawing/2014/main" id="{2A93A55A-A70D-2F43-B107-BA5488737BB7}"/>
              </a:ext>
            </a:extLst>
          </p:cNvPr>
          <p:cNvSpPr txBox="1"/>
          <p:nvPr/>
        </p:nvSpPr>
        <p:spPr>
          <a:xfrm>
            <a:off x="809324" y="6236567"/>
            <a:ext cx="3037762" cy="523220"/>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Water Samples Analyzed from Previous Test Program</a:t>
            </a:r>
          </a:p>
        </p:txBody>
      </p:sp>
    </p:spTree>
    <p:extLst>
      <p:ext uri="{BB962C8B-B14F-4D97-AF65-F5344CB8AC3E}">
        <p14:creationId xmlns:p14="http://schemas.microsoft.com/office/powerpoint/2010/main" val="3599159780"/>
      </p:ext>
    </p:extLst>
  </p:cSld>
  <p:clrMapOvr>
    <a:masterClrMapping/>
  </p:clrMapOvr>
  <p:transition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000" b="0" dirty="0"/>
              <a:t>WBS 4.4 Water Electrolysis</a:t>
            </a:r>
            <a:br>
              <a:rPr lang="en-US" dirty="0"/>
            </a:br>
            <a:r>
              <a:rPr lang="en-US" dirty="0"/>
              <a:t>Summary of Accomplishments</a:t>
            </a:r>
          </a:p>
        </p:txBody>
      </p:sp>
      <p:sp>
        <p:nvSpPr>
          <p:cNvPr id="3" name="Content Placeholder 2"/>
          <p:cNvSpPr>
            <a:spLocks noGrp="1"/>
          </p:cNvSpPr>
          <p:nvPr>
            <p:ph idx="1"/>
          </p:nvPr>
        </p:nvSpPr>
        <p:spPr>
          <a:xfrm>
            <a:off x="222858" y="972823"/>
            <a:ext cx="8401789" cy="5122863"/>
          </a:xfrm>
        </p:spPr>
        <p:txBody>
          <a:bodyPr/>
          <a:lstStyle/>
          <a:p>
            <a:pPr marL="0" indent="0">
              <a:buNone/>
            </a:pPr>
            <a:r>
              <a:rPr lang="en-US" sz="1600" dirty="0"/>
              <a:t>Accomplishments since Mid Term</a:t>
            </a:r>
          </a:p>
          <a:p>
            <a:r>
              <a:rPr lang="en-US" sz="1600" dirty="0"/>
              <a:t>03/18	</a:t>
            </a:r>
            <a:r>
              <a:rPr lang="en-US" altLang="en-US" sz="1600"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Design Test Rig</a:t>
            </a:r>
          </a:p>
          <a:p>
            <a:r>
              <a:rPr lang="en-US" sz="1600" dirty="0"/>
              <a:t>08/18	Electrolysis Cell/Stack Assembly Completed</a:t>
            </a:r>
          </a:p>
          <a:p>
            <a:r>
              <a:rPr lang="en-US" sz="1600" dirty="0"/>
              <a:t>09/18	Test Rig</a:t>
            </a:r>
            <a:r>
              <a:rPr lang="en-US" altLang="en-US" sz="1600" dirty="0">
                <a:solidFill>
                  <a:srgbClr val="000000"/>
                </a:solidFill>
                <a:latin typeface="Arial" panose="020B0604020202020204" pitchFamily="34" charset="0"/>
                <a:ea typeface="ＭＳ Ｐゴシック" panose="020B0600070205080204" pitchFamily="34" charset="-128"/>
                <a:cs typeface="Arial" panose="020B0604020202020204" pitchFamily="34" charset="0"/>
              </a:rPr>
              <a:t> completed</a:t>
            </a:r>
            <a:r>
              <a:rPr lang="en-US" altLang="en-US" sz="1600" b="0" dirty="0">
                <a:solidFill>
                  <a:srgbClr val="000000"/>
                </a:solidFill>
                <a:latin typeface="Calibri" panose="020F0502020204030204" pitchFamily="34" charset="0"/>
                <a:ea typeface="ＭＳ Ｐゴシック" panose="020B0600070205080204" pitchFamily="34" charset="-128"/>
              </a:rPr>
              <a:t>. </a:t>
            </a:r>
            <a:endParaRPr lang="en-US" sz="1600" dirty="0"/>
          </a:p>
          <a:p>
            <a:pPr marL="0" indent="0">
              <a:buNone/>
            </a:pPr>
            <a:r>
              <a:rPr lang="en-US" sz="1600" b="0" dirty="0"/>
              <a:t>	</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26</a:t>
            </a:fld>
            <a:endParaRPr lang="en-US" dirty="0"/>
          </a:p>
        </p:txBody>
      </p:sp>
      <p:pic>
        <p:nvPicPr>
          <p:cNvPr id="34" name="Picture 3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91361" y="2729304"/>
            <a:ext cx="2246571" cy="3876355"/>
          </a:xfrm>
          <a:prstGeom prst="rect">
            <a:avLst/>
          </a:prstGeom>
        </p:spPr>
      </p:pic>
      <p:sp>
        <p:nvSpPr>
          <p:cNvPr id="39" name="Rectangle 38"/>
          <p:cNvSpPr/>
          <p:nvPr/>
        </p:nvSpPr>
        <p:spPr>
          <a:xfrm>
            <a:off x="139148" y="2602463"/>
            <a:ext cx="4051287" cy="3093154"/>
          </a:xfrm>
          <a:prstGeom prst="rect">
            <a:avLst/>
          </a:prstGeom>
        </p:spPr>
        <p:txBody>
          <a:bodyPr wrap="square">
            <a:spAutoFit/>
          </a:bodyPr>
          <a:lstStyle/>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The cell stack will operate using highly salt/mineral laden water that provides the water source and cell stack cooling.</a:t>
            </a:r>
          </a:p>
          <a:p>
            <a:pPr>
              <a:lnSpc>
                <a:spcPts val="1800"/>
              </a:lnSpc>
            </a:pPr>
            <a:endParaRPr lang="en-US" sz="1600" dirty="0">
              <a:latin typeface="Arial" panose="020B0604020202020204" pitchFamily="34" charset="0"/>
              <a:ea typeface="MS Mincho" panose="02020609040205080304" pitchFamily="49" charset="-128"/>
              <a:cs typeface="Arial" panose="020B0604020202020204" pitchFamily="34" charset="0"/>
            </a:endParaRPr>
          </a:p>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Electrolyze Projected Performance</a:t>
            </a:r>
          </a:p>
          <a:p>
            <a:pPr>
              <a:lnSpc>
                <a:spcPts val="1800"/>
              </a:lnSpc>
            </a:pPr>
            <a:endParaRPr lang="en-US" sz="1600" dirty="0">
              <a:latin typeface="Arial" panose="020B0604020202020204" pitchFamily="34" charset="0"/>
              <a:ea typeface="MS Mincho" panose="02020609040205080304" pitchFamily="49" charset="-128"/>
              <a:cs typeface="Arial" panose="020B0604020202020204" pitchFamily="34" charset="0"/>
            </a:endParaRPr>
          </a:p>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Number of Cells :	</a:t>
            </a:r>
            <a:r>
              <a:rPr lang="en-US" sz="1400" dirty="0">
                <a:latin typeface="Arial" panose="020B0604020202020204" pitchFamily="34" charset="0"/>
                <a:ea typeface="MS Mincho" panose="02020609040205080304" pitchFamily="49" charset="-128"/>
                <a:cs typeface="Arial" panose="020B0604020202020204" pitchFamily="34" charset="0"/>
              </a:rPr>
              <a:t>10 Cells</a:t>
            </a:r>
          </a:p>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Cell Area :	</a:t>
            </a:r>
            <a:r>
              <a:rPr lang="en-US" sz="1400" dirty="0">
                <a:latin typeface="Arial" panose="020B0604020202020204" pitchFamily="34" charset="0"/>
                <a:ea typeface="MS Mincho" panose="02020609040205080304" pitchFamily="49" charset="-128"/>
                <a:cs typeface="Arial" panose="020B0604020202020204" pitchFamily="34" charset="0"/>
              </a:rPr>
              <a:t>100 cm2/cell </a:t>
            </a:r>
          </a:p>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Power Usage :	</a:t>
            </a:r>
            <a:r>
              <a:rPr lang="en-US" sz="1400" dirty="0">
                <a:latin typeface="Arial" panose="020B0604020202020204" pitchFamily="34" charset="0"/>
                <a:ea typeface="MS Mincho" panose="02020609040205080304" pitchFamily="49" charset="-128"/>
                <a:cs typeface="Arial" panose="020B0604020202020204" pitchFamily="34" charset="0"/>
              </a:rPr>
              <a:t>340 Watts</a:t>
            </a:r>
            <a:r>
              <a:rPr lang="en-US" sz="1600" dirty="0">
                <a:latin typeface="Arial" panose="020B0604020202020204" pitchFamily="34" charset="0"/>
                <a:ea typeface="MS Mincho" panose="02020609040205080304" pitchFamily="49" charset="-128"/>
                <a:cs typeface="Arial" panose="020B0604020202020204" pitchFamily="34" charset="0"/>
              </a:rPr>
              <a:t>	</a:t>
            </a:r>
          </a:p>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H</a:t>
            </a:r>
            <a:r>
              <a:rPr lang="en-US" sz="1600" baseline="-25000" dirty="0">
                <a:latin typeface="Arial" panose="020B0604020202020204" pitchFamily="34" charset="0"/>
                <a:ea typeface="MS Mincho" panose="02020609040205080304" pitchFamily="49" charset="-128"/>
                <a:cs typeface="Arial" panose="020B0604020202020204" pitchFamily="34" charset="0"/>
              </a:rPr>
              <a:t>2</a:t>
            </a:r>
            <a:r>
              <a:rPr lang="en-US" sz="1600" dirty="0">
                <a:latin typeface="Arial" panose="020B0604020202020204" pitchFamily="34" charset="0"/>
                <a:ea typeface="MS Mincho" panose="02020609040205080304" pitchFamily="49" charset="-128"/>
                <a:cs typeface="Arial" panose="020B0604020202020204" pitchFamily="34" charset="0"/>
              </a:rPr>
              <a:t>O Conversion :	</a:t>
            </a:r>
            <a:r>
              <a:rPr lang="en-US" sz="1400" dirty="0">
                <a:latin typeface="Arial" panose="020B0604020202020204" pitchFamily="34" charset="0"/>
                <a:ea typeface="MS Mincho" panose="02020609040205080304" pitchFamily="49" charset="-128"/>
                <a:cs typeface="Arial" panose="020B0604020202020204" pitchFamily="34" charset="0"/>
              </a:rPr>
              <a:t>67 gm H2O/</a:t>
            </a:r>
            <a:r>
              <a:rPr lang="en-US" sz="1400" dirty="0" err="1">
                <a:latin typeface="Arial" panose="020B0604020202020204" pitchFamily="34" charset="0"/>
                <a:ea typeface="MS Mincho" panose="02020609040205080304" pitchFamily="49" charset="-128"/>
                <a:cs typeface="Arial" panose="020B0604020202020204" pitchFamily="34" charset="0"/>
              </a:rPr>
              <a:t>hr</a:t>
            </a:r>
            <a:endParaRPr lang="en-US" sz="1400" dirty="0">
              <a:latin typeface="Arial" panose="020B0604020202020204" pitchFamily="34" charset="0"/>
              <a:ea typeface="MS Mincho" panose="02020609040205080304" pitchFamily="49" charset="-128"/>
              <a:cs typeface="Arial" panose="020B0604020202020204" pitchFamily="34" charset="0"/>
            </a:endParaRPr>
          </a:p>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O</a:t>
            </a:r>
            <a:r>
              <a:rPr lang="en-US" sz="1600" baseline="-25000" dirty="0">
                <a:latin typeface="Arial" panose="020B0604020202020204" pitchFamily="34" charset="0"/>
                <a:ea typeface="MS Mincho" panose="02020609040205080304" pitchFamily="49" charset="-128"/>
                <a:cs typeface="Arial" panose="020B0604020202020204" pitchFamily="34" charset="0"/>
              </a:rPr>
              <a:t>2</a:t>
            </a:r>
            <a:r>
              <a:rPr lang="en-US" sz="1600" dirty="0">
                <a:latin typeface="Arial" panose="020B0604020202020204" pitchFamily="34" charset="0"/>
                <a:ea typeface="MS Mincho" panose="02020609040205080304" pitchFamily="49" charset="-128"/>
                <a:cs typeface="Arial" panose="020B0604020202020204" pitchFamily="34" charset="0"/>
              </a:rPr>
              <a:t> Production :	</a:t>
            </a:r>
            <a:r>
              <a:rPr lang="en-US" sz="1400" dirty="0">
                <a:latin typeface="Arial" panose="020B0604020202020204" pitchFamily="34" charset="0"/>
                <a:ea typeface="MS Mincho" panose="02020609040205080304" pitchFamily="49" charset="-128"/>
                <a:cs typeface="Arial" panose="020B0604020202020204" pitchFamily="34" charset="0"/>
              </a:rPr>
              <a:t>59.6 g O2/</a:t>
            </a:r>
            <a:r>
              <a:rPr lang="en-US" sz="1400" dirty="0" err="1">
                <a:latin typeface="Arial" panose="020B0604020202020204" pitchFamily="34" charset="0"/>
                <a:ea typeface="MS Mincho" panose="02020609040205080304" pitchFamily="49" charset="-128"/>
                <a:cs typeface="Arial" panose="020B0604020202020204" pitchFamily="34" charset="0"/>
              </a:rPr>
              <a:t>hr</a:t>
            </a:r>
            <a:r>
              <a:rPr lang="en-US" sz="1400" dirty="0">
                <a:latin typeface="Arial" panose="020B0604020202020204" pitchFamily="34" charset="0"/>
                <a:ea typeface="MS Mincho" panose="02020609040205080304" pitchFamily="49" charset="-128"/>
                <a:cs typeface="Arial" panose="020B0604020202020204" pitchFamily="34" charset="0"/>
              </a:rPr>
              <a:t>, (0.69 </a:t>
            </a:r>
            <a:r>
              <a:rPr lang="en-US" sz="1400" dirty="0" err="1">
                <a:latin typeface="Arial" panose="020B0604020202020204" pitchFamily="34" charset="0"/>
                <a:ea typeface="MS Mincho" panose="02020609040205080304" pitchFamily="49" charset="-128"/>
                <a:cs typeface="Arial" panose="020B0604020202020204" pitchFamily="34" charset="0"/>
              </a:rPr>
              <a:t>slpm</a:t>
            </a:r>
            <a:r>
              <a:rPr lang="en-US" sz="1400" dirty="0">
                <a:latin typeface="Arial" panose="020B0604020202020204" pitchFamily="34" charset="0"/>
                <a:ea typeface="MS Mincho" panose="02020609040205080304" pitchFamily="49" charset="-128"/>
                <a:cs typeface="Arial" panose="020B0604020202020204" pitchFamily="34" charset="0"/>
              </a:rPr>
              <a:t>)</a:t>
            </a:r>
          </a:p>
          <a:p>
            <a:pPr>
              <a:lnSpc>
                <a:spcPts val="1800"/>
              </a:lnSpc>
            </a:pPr>
            <a:r>
              <a:rPr lang="en-US" sz="1600" dirty="0">
                <a:latin typeface="Arial" panose="020B0604020202020204" pitchFamily="34" charset="0"/>
                <a:ea typeface="MS Mincho" panose="02020609040205080304" pitchFamily="49" charset="-128"/>
                <a:cs typeface="Arial" panose="020B0604020202020204" pitchFamily="34" charset="0"/>
              </a:rPr>
              <a:t>H</a:t>
            </a:r>
            <a:r>
              <a:rPr lang="en-US" sz="1600" baseline="-25000" dirty="0">
                <a:latin typeface="Arial" panose="020B0604020202020204" pitchFamily="34" charset="0"/>
                <a:ea typeface="MS Mincho" panose="02020609040205080304" pitchFamily="49" charset="-128"/>
                <a:cs typeface="Arial" panose="020B0604020202020204" pitchFamily="34" charset="0"/>
              </a:rPr>
              <a:t>2</a:t>
            </a:r>
            <a:r>
              <a:rPr lang="en-US" sz="1600" dirty="0">
                <a:latin typeface="Arial" panose="020B0604020202020204" pitchFamily="34" charset="0"/>
                <a:ea typeface="MS Mincho" panose="02020609040205080304" pitchFamily="49" charset="-128"/>
                <a:cs typeface="Arial" panose="020B0604020202020204" pitchFamily="34" charset="0"/>
              </a:rPr>
              <a:t> Production :	</a:t>
            </a:r>
            <a:r>
              <a:rPr lang="en-US" sz="1400" dirty="0">
                <a:latin typeface="Arial" panose="020B0604020202020204" pitchFamily="34" charset="0"/>
                <a:ea typeface="MS Mincho" panose="02020609040205080304" pitchFamily="49" charset="-128"/>
                <a:cs typeface="Arial" panose="020B0604020202020204" pitchFamily="34" charset="0"/>
              </a:rPr>
              <a:t>7.4   g H2/</a:t>
            </a:r>
            <a:r>
              <a:rPr lang="en-US" sz="1400" dirty="0" err="1">
                <a:latin typeface="Arial" panose="020B0604020202020204" pitchFamily="34" charset="0"/>
                <a:ea typeface="MS Mincho" panose="02020609040205080304" pitchFamily="49" charset="-128"/>
                <a:cs typeface="Arial" panose="020B0604020202020204" pitchFamily="34" charset="0"/>
              </a:rPr>
              <a:t>hr</a:t>
            </a:r>
            <a:r>
              <a:rPr lang="en-US" sz="1400" dirty="0">
                <a:latin typeface="Arial" panose="020B0604020202020204" pitchFamily="34" charset="0"/>
                <a:ea typeface="MS Mincho" panose="02020609040205080304" pitchFamily="49" charset="-128"/>
                <a:cs typeface="Arial" panose="020B0604020202020204" pitchFamily="34" charset="0"/>
              </a:rPr>
              <a:t>, (1.38 </a:t>
            </a:r>
            <a:r>
              <a:rPr lang="en-US" sz="1400" dirty="0" err="1">
                <a:latin typeface="Arial" panose="020B0604020202020204" pitchFamily="34" charset="0"/>
                <a:ea typeface="MS Mincho" panose="02020609040205080304" pitchFamily="49" charset="-128"/>
                <a:cs typeface="Arial" panose="020B0604020202020204" pitchFamily="34" charset="0"/>
              </a:rPr>
              <a:t>slpm</a:t>
            </a:r>
            <a:r>
              <a:rPr lang="en-US" sz="1400" dirty="0">
                <a:latin typeface="Arial" panose="020B0604020202020204" pitchFamily="34" charset="0"/>
                <a:ea typeface="MS Mincho" panose="02020609040205080304" pitchFamily="49" charset="-128"/>
                <a:cs typeface="Arial" panose="020B0604020202020204" pitchFamily="34" charset="0"/>
              </a:rPr>
              <a:t>)</a:t>
            </a:r>
          </a:p>
          <a:p>
            <a:pPr>
              <a:lnSpc>
                <a:spcPts val="1800"/>
              </a:lnSpc>
            </a:pPr>
            <a:endParaRPr lang="en-US" sz="1600" dirty="0">
              <a:latin typeface="Arial" panose="020B0604020202020204" pitchFamily="34" charset="0"/>
              <a:ea typeface="MS Mincho" panose="02020609040205080304" pitchFamily="49" charset="-128"/>
              <a:cs typeface="Arial" panose="020B0604020202020204" pitchFamily="34"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8407" y="1289303"/>
            <a:ext cx="5347753" cy="1785064"/>
          </a:xfrm>
          <a:prstGeom prst="rect">
            <a:avLst/>
          </a:prstGeom>
        </p:spPr>
      </p:pic>
      <p:grpSp>
        <p:nvGrpSpPr>
          <p:cNvPr id="9" name="Group 8"/>
          <p:cNvGrpSpPr/>
          <p:nvPr/>
        </p:nvGrpSpPr>
        <p:grpSpPr>
          <a:xfrm>
            <a:off x="6396129" y="3773910"/>
            <a:ext cx="3202130" cy="2765005"/>
            <a:chOff x="6388708" y="3275451"/>
            <a:chExt cx="3202130" cy="2765005"/>
          </a:xfrm>
        </p:grpSpPr>
        <p:sp>
          <p:nvSpPr>
            <p:cNvPr id="35" name="Title 1"/>
            <p:cNvSpPr txBox="1">
              <a:spLocks/>
            </p:cNvSpPr>
            <p:nvPr/>
          </p:nvSpPr>
          <p:spPr bwMode="auto">
            <a:xfrm>
              <a:off x="6388708" y="5658823"/>
              <a:ext cx="3031455" cy="381633"/>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lgn="l" rtl="0" eaLnBrk="1" fontAlgn="base" hangingPunct="1">
                <a:spcBef>
                  <a:spcPct val="0"/>
                </a:spcBef>
                <a:spcAft>
                  <a:spcPct val="0"/>
                </a:spcAft>
                <a:defRPr sz="2700">
                  <a:solidFill>
                    <a:srgbClr val="000000"/>
                  </a:solidFill>
                  <a:latin typeface="+mj-lt"/>
                  <a:ea typeface="ＭＳ Ｐゴシック" charset="-128"/>
                  <a:cs typeface="ＭＳ Ｐゴシック" charset="-128"/>
                </a:defRPr>
              </a:lvl1pPr>
              <a:lvl2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2pPr>
              <a:lvl3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3pPr>
              <a:lvl4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4pPr>
              <a:lvl5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5pPr>
              <a:lvl6pPr marL="307710" algn="l" defTabSz="685939" rtl="0" eaLnBrk="1" fontAlgn="base" hangingPunct="1">
                <a:spcBef>
                  <a:spcPct val="0"/>
                </a:spcBef>
                <a:spcAft>
                  <a:spcPct val="0"/>
                </a:spcAft>
                <a:defRPr sz="2400">
                  <a:solidFill>
                    <a:srgbClr val="939BA8"/>
                  </a:solidFill>
                  <a:latin typeface="Arial" charset="0"/>
                </a:defRPr>
              </a:lvl6pPr>
              <a:lvl7pPr marL="615422" algn="l" defTabSz="685939" rtl="0" eaLnBrk="1" fontAlgn="base" hangingPunct="1">
                <a:spcBef>
                  <a:spcPct val="0"/>
                </a:spcBef>
                <a:spcAft>
                  <a:spcPct val="0"/>
                </a:spcAft>
                <a:defRPr sz="2400">
                  <a:solidFill>
                    <a:srgbClr val="939BA8"/>
                  </a:solidFill>
                  <a:latin typeface="Arial" charset="0"/>
                </a:defRPr>
              </a:lvl7pPr>
              <a:lvl8pPr marL="923133" algn="l" defTabSz="685939" rtl="0" eaLnBrk="1" fontAlgn="base" hangingPunct="1">
                <a:spcBef>
                  <a:spcPct val="0"/>
                </a:spcBef>
                <a:spcAft>
                  <a:spcPct val="0"/>
                </a:spcAft>
                <a:defRPr sz="2400">
                  <a:solidFill>
                    <a:srgbClr val="939BA8"/>
                  </a:solidFill>
                  <a:latin typeface="Arial" charset="0"/>
                </a:defRPr>
              </a:lvl8pPr>
              <a:lvl9pPr marL="1230843" algn="l" defTabSz="685939" rtl="0" eaLnBrk="1" fontAlgn="base" hangingPunct="1">
                <a:spcBef>
                  <a:spcPct val="0"/>
                </a:spcBef>
                <a:spcAft>
                  <a:spcPct val="0"/>
                </a:spcAft>
                <a:defRPr sz="2400">
                  <a:solidFill>
                    <a:srgbClr val="939BA8"/>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400" kern="0" dirty="0">
                  <a:latin typeface="Arial"/>
                </a:rPr>
                <a:t>Electrolysis Test Rig Top View</a:t>
              </a:r>
              <a:endParaRPr kumimoji="0" lang="en-US" sz="1400" b="0" i="0" u="none" strike="noStrike" kern="0" cap="none" spc="0" normalizeH="0" baseline="0" noProof="0" dirty="0">
                <a:ln>
                  <a:noFill/>
                </a:ln>
                <a:solidFill>
                  <a:srgbClr val="000000"/>
                </a:solidFill>
                <a:effectLst/>
                <a:uLnTx/>
                <a:uFillTx/>
                <a:latin typeface="Arial"/>
              </a:endParaRP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36251" y="3275451"/>
              <a:ext cx="3154587" cy="2365941"/>
            </a:xfrm>
            <a:prstGeom prst="rect">
              <a:avLst/>
            </a:prstGeom>
          </p:spPr>
        </p:pic>
      </p:grpSp>
      <p:grpSp>
        <p:nvGrpSpPr>
          <p:cNvPr id="10" name="Group 9"/>
          <p:cNvGrpSpPr/>
          <p:nvPr/>
        </p:nvGrpSpPr>
        <p:grpSpPr>
          <a:xfrm>
            <a:off x="9297424" y="3426464"/>
            <a:ext cx="3031455" cy="3112451"/>
            <a:chOff x="9297424" y="3426464"/>
            <a:chExt cx="3031455" cy="3112451"/>
          </a:xfrm>
        </p:grpSpPr>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52734" y="3426464"/>
              <a:ext cx="2050994" cy="2730818"/>
            </a:xfrm>
            <a:prstGeom prst="rect">
              <a:avLst/>
            </a:prstGeom>
          </p:spPr>
        </p:pic>
        <p:sp>
          <p:nvSpPr>
            <p:cNvPr id="16" name="Title 1"/>
            <p:cNvSpPr txBox="1">
              <a:spLocks/>
            </p:cNvSpPr>
            <p:nvPr/>
          </p:nvSpPr>
          <p:spPr bwMode="auto">
            <a:xfrm>
              <a:off x="9297424" y="6157282"/>
              <a:ext cx="3031455" cy="381633"/>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lgn="l" rtl="0" eaLnBrk="1" fontAlgn="base" hangingPunct="1">
                <a:spcBef>
                  <a:spcPct val="0"/>
                </a:spcBef>
                <a:spcAft>
                  <a:spcPct val="0"/>
                </a:spcAft>
                <a:defRPr sz="2700">
                  <a:solidFill>
                    <a:srgbClr val="000000"/>
                  </a:solidFill>
                  <a:latin typeface="+mj-lt"/>
                  <a:ea typeface="ＭＳ Ｐゴシック" charset="-128"/>
                  <a:cs typeface="ＭＳ Ｐゴシック" charset="-128"/>
                </a:defRPr>
              </a:lvl1pPr>
              <a:lvl2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2pPr>
              <a:lvl3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3pPr>
              <a:lvl4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4pPr>
              <a:lvl5pPr algn="l" rtl="0" eaLnBrk="1" fontAlgn="base" hangingPunct="1">
                <a:spcBef>
                  <a:spcPct val="0"/>
                </a:spcBef>
                <a:spcAft>
                  <a:spcPct val="0"/>
                </a:spcAft>
                <a:defRPr sz="2700">
                  <a:solidFill>
                    <a:srgbClr val="000000"/>
                  </a:solidFill>
                  <a:latin typeface="Arial" charset="0"/>
                  <a:ea typeface="ＭＳ Ｐゴシック" charset="-128"/>
                  <a:cs typeface="ＭＳ Ｐゴシック" charset="-128"/>
                </a:defRPr>
              </a:lvl5pPr>
              <a:lvl6pPr marL="307710" algn="l" defTabSz="685939" rtl="0" eaLnBrk="1" fontAlgn="base" hangingPunct="1">
                <a:spcBef>
                  <a:spcPct val="0"/>
                </a:spcBef>
                <a:spcAft>
                  <a:spcPct val="0"/>
                </a:spcAft>
                <a:defRPr sz="2400">
                  <a:solidFill>
                    <a:srgbClr val="939BA8"/>
                  </a:solidFill>
                  <a:latin typeface="Arial" charset="0"/>
                </a:defRPr>
              </a:lvl6pPr>
              <a:lvl7pPr marL="615422" algn="l" defTabSz="685939" rtl="0" eaLnBrk="1" fontAlgn="base" hangingPunct="1">
                <a:spcBef>
                  <a:spcPct val="0"/>
                </a:spcBef>
                <a:spcAft>
                  <a:spcPct val="0"/>
                </a:spcAft>
                <a:defRPr sz="2400">
                  <a:solidFill>
                    <a:srgbClr val="939BA8"/>
                  </a:solidFill>
                  <a:latin typeface="Arial" charset="0"/>
                </a:defRPr>
              </a:lvl7pPr>
              <a:lvl8pPr marL="923133" algn="l" defTabSz="685939" rtl="0" eaLnBrk="1" fontAlgn="base" hangingPunct="1">
                <a:spcBef>
                  <a:spcPct val="0"/>
                </a:spcBef>
                <a:spcAft>
                  <a:spcPct val="0"/>
                </a:spcAft>
                <a:defRPr sz="2400">
                  <a:solidFill>
                    <a:srgbClr val="939BA8"/>
                  </a:solidFill>
                  <a:latin typeface="Arial" charset="0"/>
                </a:defRPr>
              </a:lvl8pPr>
              <a:lvl9pPr marL="1230843" algn="l" defTabSz="685939" rtl="0" eaLnBrk="1" fontAlgn="base" hangingPunct="1">
                <a:spcBef>
                  <a:spcPct val="0"/>
                </a:spcBef>
                <a:spcAft>
                  <a:spcPct val="0"/>
                </a:spcAft>
                <a:defRPr sz="2400">
                  <a:solidFill>
                    <a:srgbClr val="939BA8"/>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400" kern="0" dirty="0">
                  <a:latin typeface="Arial"/>
                </a:rPr>
                <a:t>Electrolysis Test Rig</a:t>
              </a:r>
              <a:endParaRPr kumimoji="0" lang="en-US" sz="1400" b="0" i="0" u="none" strike="noStrike" kern="0" cap="none" spc="0" normalizeH="0" baseline="0" noProof="0" dirty="0">
                <a:ln>
                  <a:noFill/>
                </a:ln>
                <a:solidFill>
                  <a:srgbClr val="000000"/>
                </a:solidFill>
                <a:effectLst/>
                <a:uLnTx/>
                <a:uFillTx/>
                <a:latin typeface="Arial"/>
              </a:endParaRPr>
            </a:p>
          </p:txBody>
        </p:sp>
      </p:grpSp>
      <p:sp>
        <p:nvSpPr>
          <p:cNvPr id="20" name="TextBox 1"/>
          <p:cNvSpPr txBox="1">
            <a:spLocks noChangeArrowheads="1"/>
          </p:cNvSpPr>
          <p:nvPr/>
        </p:nvSpPr>
        <p:spPr bwMode="auto">
          <a:xfrm>
            <a:off x="6508407" y="3074367"/>
            <a:ext cx="18633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b="1" dirty="0"/>
              <a:t>Anode Cell Separator </a:t>
            </a:r>
            <a:r>
              <a:rPr lang="en-US" altLang="en-US" sz="1200" b="1" dirty="0" err="1"/>
              <a:t>Assy</a:t>
            </a:r>
            <a:r>
              <a:rPr lang="en-US" altLang="en-US" sz="1200" b="1" dirty="0"/>
              <a:t> (O2 Side of Cell)</a:t>
            </a:r>
          </a:p>
        </p:txBody>
      </p:sp>
      <p:sp>
        <p:nvSpPr>
          <p:cNvPr id="22" name="TextBox 14"/>
          <p:cNvSpPr txBox="1">
            <a:spLocks noChangeArrowheads="1"/>
          </p:cNvSpPr>
          <p:nvPr/>
        </p:nvSpPr>
        <p:spPr bwMode="auto">
          <a:xfrm>
            <a:off x="10160000" y="3066560"/>
            <a:ext cx="206120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b="1" dirty="0"/>
              <a:t>Cathode Cell Separator w Porous PTFE Membrane</a:t>
            </a:r>
          </a:p>
        </p:txBody>
      </p:sp>
      <p:sp>
        <p:nvSpPr>
          <p:cNvPr id="23" name="TextBox 1"/>
          <p:cNvSpPr txBox="1">
            <a:spLocks noChangeArrowheads="1"/>
          </p:cNvSpPr>
          <p:nvPr/>
        </p:nvSpPr>
        <p:spPr bwMode="auto">
          <a:xfrm>
            <a:off x="8371793" y="3080991"/>
            <a:ext cx="17363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200" b="1" dirty="0"/>
              <a:t>Cathode Cell Separator </a:t>
            </a:r>
            <a:r>
              <a:rPr lang="en-US" altLang="en-US" sz="1200" b="1" dirty="0" err="1"/>
              <a:t>Assy</a:t>
            </a:r>
            <a:r>
              <a:rPr lang="en-US" altLang="en-US" sz="1200" b="1" dirty="0"/>
              <a:t> (H2 Side of Cell)</a:t>
            </a:r>
          </a:p>
        </p:txBody>
      </p:sp>
    </p:spTree>
    <p:extLst>
      <p:ext uri="{BB962C8B-B14F-4D97-AF65-F5344CB8AC3E}">
        <p14:creationId xmlns:p14="http://schemas.microsoft.com/office/powerpoint/2010/main" val="3314891841"/>
      </p:ext>
    </p:extLst>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1779" y="859013"/>
            <a:ext cx="6958594" cy="5788152"/>
          </a:xfrm>
          <a:prstGeom prst="rect">
            <a:avLst/>
          </a:prstGeom>
          <a:noFill/>
        </p:spPr>
        <p:txBody>
          <a:bodyPr wrap="square" rtlCol="0">
            <a:normAutofit/>
          </a:bodyPr>
          <a:lstStyle/>
          <a:p>
            <a:r>
              <a:rPr lang="en-US" sz="2000" b="1" dirty="0"/>
              <a:t>Excavation / Resource Acquisition - Grouped for Comparisons:</a:t>
            </a:r>
            <a:endParaRPr lang="en-US" sz="2000" dirty="0"/>
          </a:p>
          <a:p>
            <a:pPr marL="1200150" lvl="2" indent="-285750">
              <a:buFont typeface="Courier New" panose="02070309020205020404" pitchFamily="49" charset="0"/>
              <a:buChar char="o"/>
            </a:pPr>
            <a:r>
              <a:rPr lang="en-US" dirty="0"/>
              <a:t>Questions identified to be addressed</a:t>
            </a:r>
          </a:p>
          <a:p>
            <a:pPr marL="1200150" lvl="2" indent="-285750">
              <a:buFont typeface="Wingdings" panose="05000000000000000000" pitchFamily="2" charset="2"/>
              <a:buChar char="ü"/>
            </a:pPr>
            <a:r>
              <a:rPr lang="en-US" dirty="0">
                <a:solidFill>
                  <a:srgbClr val="0070C0"/>
                </a:solidFill>
              </a:rPr>
              <a:t>Accomplished to date</a:t>
            </a:r>
          </a:p>
          <a:p>
            <a:pPr marL="1200150" lvl="2" indent="-285750">
              <a:buFont typeface="Wingdings" panose="05000000000000000000" pitchFamily="2" charset="2"/>
              <a:buChar char="ü"/>
            </a:pPr>
            <a:endParaRPr lang="en-US" dirty="0">
              <a:solidFill>
                <a:srgbClr val="0070C0"/>
              </a:solidFill>
            </a:endParaRPr>
          </a:p>
          <a:p>
            <a:pPr marL="228600" indent="-228600">
              <a:buFont typeface="Arial" panose="020B0604020202020204" pitchFamily="34" charset="0"/>
              <a:buChar char="•"/>
            </a:pPr>
            <a:r>
              <a:rPr lang="en-US" dirty="0"/>
              <a:t>Surface Granular Material (4.7.1)</a:t>
            </a:r>
          </a:p>
          <a:p>
            <a:pPr marL="517525" lvl="1" indent="-290513">
              <a:buFont typeface="Courier New" panose="02070309020205020404" pitchFamily="49" charset="0"/>
              <a:buChar char="o"/>
            </a:pPr>
            <a:r>
              <a:rPr lang="en-US" sz="1600" dirty="0"/>
              <a:t>Fundamental excavation </a:t>
            </a:r>
            <a:r>
              <a:rPr lang="en-US" sz="1600" dirty="0" err="1"/>
              <a:t>terramechanics</a:t>
            </a:r>
            <a:r>
              <a:rPr lang="en-US" sz="1600" dirty="0"/>
              <a:t> (vs. location)</a:t>
            </a:r>
          </a:p>
          <a:p>
            <a:pPr marL="517525" lvl="1" indent="-290513">
              <a:buFont typeface="Courier New" panose="02070309020205020404" pitchFamily="49" charset="0"/>
              <a:buChar char="o"/>
            </a:pPr>
            <a:r>
              <a:rPr lang="en-US" sz="1600" dirty="0"/>
              <a:t>Actuation / automation / life limiting mechanisms (common)</a:t>
            </a:r>
          </a:p>
          <a:p>
            <a:pPr marL="517525" lvl="1" indent="-290513">
              <a:buFont typeface="Courier New" panose="02070309020205020404" pitchFamily="49" charset="0"/>
              <a:buChar char="o"/>
            </a:pPr>
            <a:r>
              <a:rPr lang="en-US" sz="1600" dirty="0"/>
              <a:t>Transport / surface mobility / storage (common to WBS 4.7)</a:t>
            </a:r>
          </a:p>
          <a:p>
            <a:pPr marL="576263" lvl="1" indent="-342900">
              <a:buFont typeface="Wingdings" panose="05000000000000000000" pitchFamily="2" charset="2"/>
              <a:buChar char="ü"/>
            </a:pPr>
            <a:r>
              <a:rPr lang="en-US" sz="1600" dirty="0">
                <a:solidFill>
                  <a:srgbClr val="0070C0"/>
                </a:solidFill>
              </a:rPr>
              <a:t>New ISRU laboratory space at GRC reconditioned / in use</a:t>
            </a:r>
          </a:p>
          <a:p>
            <a:pPr marL="576263" lvl="1" indent="-342900">
              <a:buFont typeface="Wingdings" panose="05000000000000000000" pitchFamily="2" charset="2"/>
              <a:buChar char="ü"/>
            </a:pPr>
            <a:r>
              <a:rPr lang="en-US" sz="1600" dirty="0">
                <a:solidFill>
                  <a:srgbClr val="0070C0"/>
                </a:solidFill>
              </a:rPr>
              <a:t>Excavation test hardware installed, calibrated, and reviewed</a:t>
            </a:r>
          </a:p>
          <a:p>
            <a:pPr marL="576263" lvl="1" indent="-342900">
              <a:buFont typeface="Wingdings" panose="05000000000000000000" pitchFamily="2" charset="2"/>
              <a:buChar char="ü"/>
            </a:pPr>
            <a:r>
              <a:rPr lang="en-US" sz="1600" dirty="0">
                <a:solidFill>
                  <a:srgbClr val="0070C0"/>
                </a:solidFill>
              </a:rPr>
              <a:t>Pre-programmed bucket trajectory profiles run multiple times,  comparison between bucket empty and with pea-gravel (analog mass)</a:t>
            </a:r>
          </a:p>
          <a:p>
            <a:pPr marL="576263" lvl="1" indent="-342900">
              <a:buFont typeface="Courier New" panose="02070309020205020404" pitchFamily="49" charset="0"/>
              <a:buChar char="o"/>
            </a:pPr>
            <a:endParaRPr lang="en-US" sz="1600" dirty="0"/>
          </a:p>
          <a:p>
            <a:pPr marL="228600" indent="-228600">
              <a:buFont typeface="Arial" panose="020B0604020202020204" pitchFamily="34" charset="0"/>
              <a:buChar char="•"/>
            </a:pPr>
            <a:r>
              <a:rPr lang="en-US" dirty="0"/>
              <a:t>Surface Consolidated / Hard Material (4.7.2)</a:t>
            </a:r>
          </a:p>
          <a:p>
            <a:pPr marL="517525" lvl="1" indent="-290513">
              <a:buFont typeface="Courier New" panose="02070309020205020404" pitchFamily="49" charset="0"/>
              <a:buChar char="o"/>
            </a:pPr>
            <a:r>
              <a:rPr lang="en-US" sz="1600" dirty="0"/>
              <a:t>Fundamental forces / energy to fracture (vs. material type) </a:t>
            </a:r>
          </a:p>
          <a:p>
            <a:pPr marL="517525" lvl="1" indent="-290513">
              <a:buFont typeface="Courier New" panose="02070309020205020404" pitchFamily="49" charset="0"/>
              <a:buChar char="o"/>
            </a:pPr>
            <a:r>
              <a:rPr lang="en-US" sz="1600" dirty="0"/>
              <a:t>Water content / variability (vs. location)</a:t>
            </a:r>
          </a:p>
          <a:p>
            <a:pPr marL="517525" lvl="1" indent="-290513">
              <a:buFont typeface="Courier New" panose="02070309020205020404" pitchFamily="49" charset="0"/>
              <a:buChar char="o"/>
            </a:pPr>
            <a:r>
              <a:rPr lang="en-US" sz="1600" dirty="0"/>
              <a:t>Method / mechanism (e.g. variable spacing ripper)</a:t>
            </a:r>
          </a:p>
          <a:p>
            <a:pPr marL="517525" lvl="1" indent="-290513">
              <a:buFont typeface="Wingdings" panose="05000000000000000000" pitchFamily="2" charset="2"/>
              <a:buChar char="ü"/>
            </a:pPr>
            <a:r>
              <a:rPr lang="en-US" sz="1600" dirty="0">
                <a:solidFill>
                  <a:srgbClr val="0070C0"/>
                </a:solidFill>
              </a:rPr>
              <a:t>Redirected ripper assessment, to measure single tooth forces in KSC lab</a:t>
            </a:r>
          </a:p>
          <a:p>
            <a:pPr marL="517525" lvl="1" indent="-290513">
              <a:buFont typeface="Wingdings" panose="05000000000000000000" pitchFamily="2" charset="2"/>
              <a:buChar char="ü"/>
            </a:pPr>
            <a:r>
              <a:rPr lang="en-US" sz="1600" dirty="0">
                <a:solidFill>
                  <a:srgbClr val="0070C0"/>
                </a:solidFill>
              </a:rPr>
              <a:t>Acquired bulk gypsum rock, as Mars target and lunar icy deposits analog</a:t>
            </a:r>
          </a:p>
          <a:p>
            <a:pPr marL="517525" lvl="1" indent="-290513">
              <a:buFont typeface="Wingdings" panose="05000000000000000000" pitchFamily="2" charset="2"/>
              <a:buChar char="ü"/>
            </a:pPr>
            <a:r>
              <a:rPr lang="en-US" sz="1600" dirty="0">
                <a:solidFill>
                  <a:srgbClr val="0070C0"/>
                </a:solidFill>
              </a:rPr>
              <a:t>Re-tasked, instrumented shop equipment for quantitative pick testing</a:t>
            </a:r>
          </a:p>
          <a:p>
            <a:pPr marL="517525" lvl="1" indent="-290513">
              <a:buFont typeface="Wingdings" panose="05000000000000000000" pitchFamily="2" charset="2"/>
              <a:buChar char="ü"/>
            </a:pPr>
            <a:r>
              <a:rPr lang="en-US" sz="1600" dirty="0">
                <a:solidFill>
                  <a:srgbClr val="0070C0"/>
                </a:solidFill>
              </a:rPr>
              <a:t>Initial testing captured 3-axis forces, cuttings mass and size distributions, excavated volume, and high speed video</a:t>
            </a:r>
          </a:p>
          <a:p>
            <a:pPr marL="227012" lvl="1"/>
            <a:endParaRPr lang="en-US" sz="1600" dirty="0"/>
          </a:p>
          <a:p>
            <a:pPr marL="228600"/>
            <a:endParaRPr lang="en-US" sz="1600" dirty="0"/>
          </a:p>
        </p:txBody>
      </p:sp>
      <p:sp>
        <p:nvSpPr>
          <p:cNvPr id="8" name="Title 1"/>
          <p:cNvSpPr txBox="1">
            <a:spLocks/>
          </p:cNvSpPr>
          <p:nvPr/>
        </p:nvSpPr>
        <p:spPr>
          <a:xfrm>
            <a:off x="315384" y="103188"/>
            <a:ext cx="10769600" cy="742950"/>
          </a:xfrm>
          <a:prstGeom prst="rect">
            <a:avLst/>
          </a:prstGeom>
        </p:spPr>
        <p:txBody>
          <a:bodyPr/>
          <a:lst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defRPr/>
            </a:pPr>
            <a:r>
              <a:rPr lang="en-US" altLang="en-US" sz="1800" b="0" dirty="0"/>
              <a:t>WBS 4.7 Excavation / Resource Acquisition</a:t>
            </a:r>
            <a:br>
              <a:rPr lang="en-US" sz="2000" dirty="0"/>
            </a:br>
            <a:r>
              <a:rPr lang="en-US" sz="2000" dirty="0"/>
              <a:t>Summary of Accomplishments</a:t>
            </a:r>
            <a:endParaRPr lang="en-US" dirty="0"/>
          </a:p>
        </p:txBody>
      </p:sp>
      <p:sp>
        <p:nvSpPr>
          <p:cNvPr id="9" name="TextBox 8">
            <a:extLst>
              <a:ext uri="{FF2B5EF4-FFF2-40B4-BE49-F238E27FC236}">
                <a16:creationId xmlns:a16="http://schemas.microsoft.com/office/drawing/2014/main" id="{2A93A55A-A70D-2F43-B107-BA5488737BB7}"/>
              </a:ext>
            </a:extLst>
          </p:cNvPr>
          <p:cNvSpPr txBox="1"/>
          <p:nvPr/>
        </p:nvSpPr>
        <p:spPr>
          <a:xfrm>
            <a:off x="7223675" y="1587292"/>
            <a:ext cx="1962956" cy="523220"/>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Initial excavator test lab hardware installed,</a:t>
            </a:r>
          </a:p>
        </p:txBody>
      </p:sp>
      <p:sp>
        <p:nvSpPr>
          <p:cNvPr id="12" name="TextBox 11">
            <a:extLst>
              <a:ext uri="{FF2B5EF4-FFF2-40B4-BE49-F238E27FC236}">
                <a16:creationId xmlns:a16="http://schemas.microsoft.com/office/drawing/2014/main" id="{2A93A55A-A70D-2F43-B107-BA5488737BB7}"/>
              </a:ext>
            </a:extLst>
          </p:cNvPr>
          <p:cNvSpPr txBox="1"/>
          <p:nvPr/>
        </p:nvSpPr>
        <p:spPr>
          <a:xfrm>
            <a:off x="7945439" y="5887068"/>
            <a:ext cx="2582087" cy="523220"/>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Hard material “ripper” pick test</a:t>
            </a:r>
          </a:p>
          <a:p>
            <a:r>
              <a:rPr lang="en-US" sz="1400" dirty="0">
                <a:solidFill>
                  <a:srgbClr val="002060"/>
                </a:solidFill>
                <a:latin typeface="Arial"/>
                <a:cs typeface="Arial"/>
              </a:rPr>
              <a:t>(4.7.2)</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46191" y="2543134"/>
            <a:ext cx="2043954" cy="1416394"/>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86631" y="1645471"/>
            <a:ext cx="1950517" cy="1462888"/>
          </a:xfrm>
          <a:prstGeom prst="rect">
            <a:avLst/>
          </a:prstGeom>
        </p:spPr>
      </p:pic>
      <p:sp>
        <p:nvSpPr>
          <p:cNvPr id="16" name="TextBox 15">
            <a:extLst>
              <a:ext uri="{FF2B5EF4-FFF2-40B4-BE49-F238E27FC236}">
                <a16:creationId xmlns:a16="http://schemas.microsoft.com/office/drawing/2014/main" id="{2A93A55A-A70D-2F43-B107-BA5488737BB7}"/>
              </a:ext>
            </a:extLst>
          </p:cNvPr>
          <p:cNvSpPr txBox="1"/>
          <p:nvPr/>
        </p:nvSpPr>
        <p:spPr>
          <a:xfrm>
            <a:off x="9628095" y="3407120"/>
            <a:ext cx="1455266" cy="738664"/>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and excavation testing initiated.</a:t>
            </a:r>
          </a:p>
          <a:p>
            <a:r>
              <a:rPr lang="en-US" sz="1400" dirty="0">
                <a:solidFill>
                  <a:srgbClr val="002060"/>
                </a:solidFill>
                <a:latin typeface="Arial"/>
                <a:cs typeface="Arial"/>
              </a:rPr>
              <a:t>(4.7.1)</a:t>
            </a:r>
          </a:p>
        </p:txBody>
      </p:sp>
      <p:pic>
        <p:nvPicPr>
          <p:cNvPr id="11" name="Picture 1" descr="image00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531789" y="4503319"/>
            <a:ext cx="2021453" cy="114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image00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746191" y="4503318"/>
            <a:ext cx="2330346" cy="1309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704809" y="5540743"/>
            <a:ext cx="851447" cy="79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189563"/>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1778" y="859013"/>
            <a:ext cx="8021879" cy="5788152"/>
          </a:xfrm>
          <a:prstGeom prst="rect">
            <a:avLst/>
          </a:prstGeom>
          <a:noFill/>
        </p:spPr>
        <p:txBody>
          <a:bodyPr wrap="square" rtlCol="0">
            <a:normAutofit/>
          </a:bodyPr>
          <a:lstStyle/>
          <a:p>
            <a:r>
              <a:rPr lang="en-US" sz="2000" b="1" dirty="0"/>
              <a:t>Excavation / Resource Acquisition - Grouped for Comparisons:</a:t>
            </a:r>
            <a:endParaRPr lang="en-US" sz="2000" dirty="0"/>
          </a:p>
          <a:p>
            <a:pPr marL="1200150" lvl="2" indent="-285750">
              <a:buFont typeface="Courier New" panose="02070309020205020404" pitchFamily="49" charset="0"/>
              <a:buChar char="o"/>
            </a:pPr>
            <a:r>
              <a:rPr lang="en-US" dirty="0"/>
              <a:t>Questions identified to be addressed</a:t>
            </a:r>
          </a:p>
          <a:p>
            <a:pPr marL="1200150" lvl="2" indent="-285750">
              <a:buFont typeface="Wingdings" panose="05000000000000000000" pitchFamily="2" charset="2"/>
              <a:buChar char="ü"/>
            </a:pPr>
            <a:r>
              <a:rPr lang="en-US" dirty="0">
                <a:solidFill>
                  <a:srgbClr val="0070C0"/>
                </a:solidFill>
              </a:rPr>
              <a:t>Accomplished to date</a:t>
            </a:r>
          </a:p>
          <a:p>
            <a:pPr marL="1200150" lvl="2" indent="-285750">
              <a:buFont typeface="Wingdings" panose="05000000000000000000" pitchFamily="2" charset="2"/>
              <a:buChar char="ü"/>
            </a:pPr>
            <a:endParaRPr lang="en-US" dirty="0">
              <a:solidFill>
                <a:srgbClr val="0070C0"/>
              </a:solidFill>
            </a:endParaRPr>
          </a:p>
          <a:p>
            <a:pPr marL="228600" indent="-228600">
              <a:buFont typeface="Arial" panose="020B0604020202020204" pitchFamily="34" charset="0"/>
              <a:buChar char="•"/>
            </a:pPr>
            <a:r>
              <a:rPr lang="en-US" dirty="0"/>
              <a:t>Subsurface Resource Access / Acquisition (4.7.3)</a:t>
            </a:r>
          </a:p>
          <a:p>
            <a:pPr marL="517525" lvl="1" indent="-290513">
              <a:buFont typeface="Courier New" panose="02070309020205020404" pitchFamily="49" charset="0"/>
              <a:buChar char="o"/>
            </a:pPr>
            <a:r>
              <a:rPr lang="en-US" sz="1600" dirty="0"/>
              <a:t>Locating / characterizing subsurface water-rich resources</a:t>
            </a:r>
          </a:p>
          <a:p>
            <a:pPr marL="517525" lvl="1" indent="-290513">
              <a:buFont typeface="Courier New" panose="02070309020205020404" pitchFamily="49" charset="0"/>
              <a:buChar char="o"/>
            </a:pPr>
            <a:r>
              <a:rPr lang="en-US" sz="1600" dirty="0"/>
              <a:t>Drill / melt vs. mine vs. expose / mine (“strip-mine”)</a:t>
            </a:r>
          </a:p>
          <a:p>
            <a:pPr marL="517525" lvl="1" indent="-290513">
              <a:buFont typeface="Courier New" panose="02070309020205020404" pitchFamily="49" charset="0"/>
              <a:buChar char="o"/>
            </a:pPr>
            <a:r>
              <a:rPr lang="en-US" sz="1600" dirty="0"/>
              <a:t>Rate for efficient extraction of water (vs. loss, heat loss)</a:t>
            </a:r>
          </a:p>
          <a:p>
            <a:pPr marL="517525" lvl="1" indent="-290513">
              <a:buFont typeface="Wingdings" panose="05000000000000000000" pitchFamily="2" charset="2"/>
              <a:buChar char="ü"/>
            </a:pPr>
            <a:r>
              <a:rPr lang="en-US" sz="1600" dirty="0">
                <a:solidFill>
                  <a:srgbClr val="0070C0"/>
                </a:solidFill>
              </a:rPr>
              <a:t>JPL initial assessment, then personnel redirected to autonomy</a:t>
            </a:r>
          </a:p>
          <a:p>
            <a:pPr marL="517525" lvl="1" indent="-290513">
              <a:buFont typeface="Wingdings" panose="05000000000000000000" pitchFamily="2" charset="2"/>
              <a:buChar char="ü"/>
            </a:pPr>
            <a:endParaRPr lang="en-US" sz="1600" dirty="0">
              <a:solidFill>
                <a:srgbClr val="0070C0"/>
              </a:solidFill>
            </a:endParaRPr>
          </a:p>
          <a:p>
            <a:pPr marL="228600" indent="-228600">
              <a:buFont typeface="Arial" panose="020B0604020202020204" pitchFamily="34" charset="0"/>
              <a:buChar char="•"/>
            </a:pPr>
            <a:r>
              <a:rPr lang="en-US" dirty="0"/>
              <a:t>Surface Granular &amp; Surface Consolidated / Hard Material (4.7.1 &amp; 4.7.2)</a:t>
            </a:r>
          </a:p>
          <a:p>
            <a:pPr marL="517525" lvl="1" indent="-290513">
              <a:buFont typeface="Courier New" panose="02070309020205020404" pitchFamily="49" charset="0"/>
              <a:buChar char="o"/>
            </a:pPr>
            <a:r>
              <a:rPr lang="en-US" altLang="en-US" sz="1600" dirty="0"/>
              <a:t>What sensors are required for </a:t>
            </a:r>
            <a:r>
              <a:rPr lang="en-US" altLang="en-US" sz="1600" b="1" u="sng" dirty="0"/>
              <a:t>autonomy</a:t>
            </a:r>
            <a:r>
              <a:rPr lang="en-US" altLang="en-US" sz="1600" dirty="0"/>
              <a:t>? (e.g. for navigation, health management)</a:t>
            </a:r>
          </a:p>
          <a:p>
            <a:pPr marL="517525" lvl="1" indent="-290513">
              <a:buFont typeface="Courier New" panose="02070309020205020404" pitchFamily="49" charset="0"/>
              <a:buChar char="o"/>
            </a:pPr>
            <a:r>
              <a:rPr lang="en-US" altLang="en-US" sz="1600" dirty="0"/>
              <a:t>How many autonomous excavators of what size? </a:t>
            </a:r>
          </a:p>
          <a:p>
            <a:pPr marL="517525" lvl="1" indent="-290513">
              <a:buFont typeface="Courier New" panose="02070309020205020404" pitchFamily="49" charset="0"/>
              <a:buChar char="o"/>
            </a:pPr>
            <a:r>
              <a:rPr lang="en-US" altLang="en-US" sz="1600" dirty="0"/>
              <a:t>How to autonomously decide where/how to navigate? </a:t>
            </a:r>
          </a:p>
          <a:p>
            <a:pPr marL="517525" lvl="1" indent="-290513">
              <a:buFont typeface="Courier New" panose="02070309020205020404" pitchFamily="49" charset="0"/>
              <a:buChar char="o"/>
            </a:pPr>
            <a:r>
              <a:rPr lang="en-US" altLang="en-US" sz="1600" dirty="0"/>
              <a:t>What communication is needed for autonomy? Between excavators, and w/processing?</a:t>
            </a:r>
          </a:p>
          <a:p>
            <a:pPr marL="517525" lvl="1" indent="-290513">
              <a:buFont typeface="Wingdings" panose="05000000000000000000" pitchFamily="2" charset="2"/>
              <a:buChar char="ü"/>
            </a:pPr>
            <a:r>
              <a:rPr lang="en-US" sz="1600" dirty="0">
                <a:solidFill>
                  <a:srgbClr val="0070C0"/>
                </a:solidFill>
              </a:rPr>
              <a:t>Decomposed autonomous resource acquisition into representative tasks</a:t>
            </a:r>
          </a:p>
          <a:p>
            <a:pPr marL="517525" lvl="1" indent="-290513">
              <a:buFont typeface="Wingdings" panose="05000000000000000000" pitchFamily="2" charset="2"/>
              <a:buChar char="ü"/>
            </a:pPr>
            <a:r>
              <a:rPr lang="en-US" sz="1600" dirty="0">
                <a:solidFill>
                  <a:srgbClr val="0070C0"/>
                </a:solidFill>
              </a:rPr>
              <a:t>Developed concepts for tasks: breaking, scooping, hauling, dumping and crushing</a:t>
            </a:r>
          </a:p>
          <a:p>
            <a:pPr marL="517525" lvl="1" indent="-290513">
              <a:buFont typeface="Wingdings" panose="05000000000000000000" pitchFamily="2" charset="2"/>
              <a:buChar char="ü"/>
            </a:pPr>
            <a:r>
              <a:rPr lang="en-US" sz="1600" dirty="0">
                <a:solidFill>
                  <a:srgbClr val="0070C0"/>
                </a:solidFill>
              </a:rPr>
              <a:t>Developed maintenance and repair design concepts for autonomous operations</a:t>
            </a:r>
          </a:p>
          <a:p>
            <a:pPr marL="517525" lvl="1" indent="-290513">
              <a:buFont typeface="Wingdings" panose="05000000000000000000" pitchFamily="2" charset="2"/>
              <a:buChar char="ü"/>
            </a:pPr>
            <a:r>
              <a:rPr lang="en-US" sz="1600" dirty="0">
                <a:solidFill>
                  <a:srgbClr val="0070C0"/>
                </a:solidFill>
              </a:rPr>
              <a:t>Gathered equipment data from terrestrial mining operations, analyzed for rules-of-thumb on sizing, energy and mass, to estimate comparable systems requirements for ISRU excavation and material delivery</a:t>
            </a:r>
          </a:p>
          <a:p>
            <a:pPr marL="517525" lvl="1" indent="-290513">
              <a:buFont typeface="Wingdings" panose="05000000000000000000" pitchFamily="2" charset="2"/>
              <a:buChar char="ü"/>
            </a:pPr>
            <a:endParaRPr lang="en-US" sz="1600" dirty="0">
              <a:solidFill>
                <a:srgbClr val="0070C0"/>
              </a:solidFill>
            </a:endParaRPr>
          </a:p>
          <a:p>
            <a:pPr marL="228600"/>
            <a:endParaRPr lang="en-US" sz="1600"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08316" y="889462"/>
            <a:ext cx="3221996" cy="2489724"/>
          </a:xfrm>
          <a:prstGeom prst="rect">
            <a:avLst/>
          </a:prstGeom>
        </p:spPr>
      </p:pic>
      <p:sp>
        <p:nvSpPr>
          <p:cNvPr id="8" name="Title 1"/>
          <p:cNvSpPr txBox="1">
            <a:spLocks/>
          </p:cNvSpPr>
          <p:nvPr/>
        </p:nvSpPr>
        <p:spPr>
          <a:xfrm>
            <a:off x="315384" y="103188"/>
            <a:ext cx="10769600" cy="742950"/>
          </a:xfrm>
          <a:prstGeom prst="rect">
            <a:avLst/>
          </a:prstGeom>
        </p:spPr>
        <p:txBody>
          <a:bodyPr/>
          <a:lst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defRPr/>
            </a:pPr>
            <a:r>
              <a:rPr lang="en-US" altLang="en-US" sz="2000" b="0" dirty="0"/>
              <a:t>WBS 4.7 Excavation / Resource Acquisition</a:t>
            </a:r>
            <a:br>
              <a:rPr lang="en-US" dirty="0"/>
            </a:br>
            <a:r>
              <a:rPr lang="en-US" dirty="0"/>
              <a:t>Summary of Accomplishments</a:t>
            </a:r>
            <a:endParaRPr lang="en-US" sz="2000" dirty="0"/>
          </a:p>
        </p:txBody>
      </p:sp>
      <p:sp>
        <p:nvSpPr>
          <p:cNvPr id="13" name="TextBox 12">
            <a:extLst>
              <a:ext uri="{FF2B5EF4-FFF2-40B4-BE49-F238E27FC236}">
                <a16:creationId xmlns:a16="http://schemas.microsoft.com/office/drawing/2014/main" id="{2A93A55A-A70D-2F43-B107-BA5488737BB7}"/>
              </a:ext>
            </a:extLst>
          </p:cNvPr>
          <p:cNvSpPr txBox="1"/>
          <p:nvPr/>
        </p:nvSpPr>
        <p:spPr>
          <a:xfrm>
            <a:off x="7989276" y="2739770"/>
            <a:ext cx="823838" cy="307777"/>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(4.7.3)</a:t>
            </a:r>
          </a:p>
        </p:txBody>
      </p:sp>
      <p:pic>
        <p:nvPicPr>
          <p:cNvPr id="15" name="Picture 2" descr="/var/folders/x4/qm9m3y7d5dl32jjfpsqwt98r000rw8/T/com.microsoft.Outlook/WebArchiveCopyPasteTempFiles/cidimage001.png@01D43B78.7B127AF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45215" y="5144494"/>
            <a:ext cx="2171181" cy="14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
          <p:cNvSpPr txBox="1">
            <a:spLocks noChangeArrowheads="1"/>
          </p:cNvSpPr>
          <p:nvPr/>
        </p:nvSpPr>
        <p:spPr bwMode="auto">
          <a:xfrm>
            <a:off x="8134147" y="6117926"/>
            <a:ext cx="16587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200" dirty="0"/>
              <a:t>Commercial crushers output vs mass </a:t>
            </a:r>
          </a:p>
        </p:txBody>
      </p:sp>
      <p:pic>
        <p:nvPicPr>
          <p:cNvPr id="17" name="Picture 10" descr="image00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513657" y="3936193"/>
            <a:ext cx="2091549" cy="156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
          <p:cNvSpPr txBox="1">
            <a:spLocks noChangeArrowheads="1"/>
          </p:cNvSpPr>
          <p:nvPr/>
        </p:nvSpPr>
        <p:spPr bwMode="auto">
          <a:xfrm>
            <a:off x="10660695" y="3999326"/>
            <a:ext cx="1479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200" dirty="0"/>
              <a:t>Example functional</a:t>
            </a:r>
          </a:p>
          <a:p>
            <a:pPr algn="ctr"/>
            <a:r>
              <a:rPr lang="en-US" altLang="en-US" sz="1200" dirty="0"/>
              <a:t>decomposition</a:t>
            </a:r>
          </a:p>
        </p:txBody>
      </p:sp>
      <p:sp>
        <p:nvSpPr>
          <p:cNvPr id="19" name="TextBox 1"/>
          <p:cNvSpPr txBox="1">
            <a:spLocks noChangeArrowheads="1"/>
          </p:cNvSpPr>
          <p:nvPr/>
        </p:nvSpPr>
        <p:spPr bwMode="auto">
          <a:xfrm>
            <a:off x="7230743" y="2275218"/>
            <a:ext cx="1710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200" dirty="0"/>
              <a:t>Subsurface Resource</a:t>
            </a:r>
          </a:p>
          <a:p>
            <a:pPr algn="ctr"/>
            <a:r>
              <a:rPr lang="en-US" altLang="en-US" sz="1200" dirty="0"/>
              <a:t>Access / Acquisition</a:t>
            </a:r>
          </a:p>
        </p:txBody>
      </p:sp>
      <p:sp>
        <p:nvSpPr>
          <p:cNvPr id="20" name="TextBox 1"/>
          <p:cNvSpPr txBox="1">
            <a:spLocks noChangeArrowheads="1"/>
          </p:cNvSpPr>
          <p:nvPr/>
        </p:nvSpPr>
        <p:spPr bwMode="auto">
          <a:xfrm>
            <a:off x="10768284" y="4684462"/>
            <a:ext cx="1107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600" dirty="0"/>
              <a:t>Autonomy</a:t>
            </a:r>
          </a:p>
        </p:txBody>
      </p:sp>
    </p:spTree>
    <p:extLst>
      <p:ext uri="{BB962C8B-B14F-4D97-AF65-F5344CB8AC3E}">
        <p14:creationId xmlns:p14="http://schemas.microsoft.com/office/powerpoint/2010/main" val="3092656242"/>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a:defRPr/>
            </a:pPr>
            <a:r>
              <a:rPr lang="en-US" sz="2000" i="1" kern="0" dirty="0">
                <a:cs typeface="ＭＳ Ｐゴシック"/>
              </a:rPr>
              <a:t>WBS 4.8.2 Soil Processing</a:t>
            </a:r>
            <a:br>
              <a:rPr lang="en-US" dirty="0"/>
            </a:br>
            <a:r>
              <a:rPr lang="en-US" dirty="0"/>
              <a:t>Summary of Accomplishments</a:t>
            </a:r>
          </a:p>
        </p:txBody>
      </p:sp>
      <p:sp>
        <p:nvSpPr>
          <p:cNvPr id="3" name="Content Placeholder 2"/>
          <p:cNvSpPr>
            <a:spLocks noGrp="1"/>
          </p:cNvSpPr>
          <p:nvPr>
            <p:ph idx="1"/>
          </p:nvPr>
        </p:nvSpPr>
        <p:spPr>
          <a:xfrm>
            <a:off x="207034" y="1071883"/>
            <a:ext cx="7698339" cy="5466940"/>
          </a:xfrm>
        </p:spPr>
        <p:txBody>
          <a:bodyPr/>
          <a:lstStyle/>
          <a:p>
            <a:pPr marL="228600" indent="-228600">
              <a:buFont typeface="Arial" panose="020B0604020202020204" pitchFamily="34" charset="0"/>
              <a:buChar char="•"/>
            </a:pPr>
            <a:r>
              <a:rPr lang="en-US" dirty="0"/>
              <a:t>Microwave Processor (JPL): Granular hydrated regolith</a:t>
            </a:r>
          </a:p>
          <a:p>
            <a:pPr marL="517525" lvl="1" indent="-290513">
              <a:buFont typeface="Courier New" panose="02070309020205020404" pitchFamily="49" charset="0"/>
              <a:buChar char="o"/>
            </a:pPr>
            <a:r>
              <a:rPr lang="en-US" sz="1600" dirty="0"/>
              <a:t>Laboratory tests have validated water extraction from porous tube reactor:</a:t>
            </a:r>
          </a:p>
          <a:p>
            <a:pPr marL="974725" lvl="2" indent="-290513">
              <a:buFont typeface="Courier New" panose="02070309020205020404" pitchFamily="49" charset="0"/>
              <a:buChar char="o"/>
            </a:pPr>
            <a:r>
              <a:rPr lang="en-US" sz="1600" dirty="0"/>
              <a:t>Initial heating runs performed up to 100C</a:t>
            </a:r>
          </a:p>
          <a:p>
            <a:pPr marL="974725" lvl="2" indent="-290513">
              <a:buFont typeface="Courier New" panose="02070309020205020404" pitchFamily="49" charset="0"/>
              <a:buChar char="o"/>
            </a:pPr>
            <a:r>
              <a:rPr lang="en-US" sz="1600" dirty="0"/>
              <a:t>Water release and heat efficiency with new Mars </a:t>
            </a:r>
            <a:r>
              <a:rPr lang="en-US" sz="1600" dirty="0" err="1"/>
              <a:t>Rocknest</a:t>
            </a:r>
            <a:r>
              <a:rPr lang="en-US" sz="1600" dirty="0"/>
              <a:t> simulant</a:t>
            </a:r>
          </a:p>
          <a:p>
            <a:pPr marL="517525" lvl="1" indent="-290513">
              <a:buFont typeface="Courier New" panose="02070309020205020404" pitchFamily="49" charset="0"/>
              <a:buChar char="o"/>
            </a:pPr>
            <a:r>
              <a:rPr lang="en-US" sz="1600" dirty="0"/>
              <a:t>Two microwave systems tested for efficiency: Solid state amplifier and magnetron.  </a:t>
            </a:r>
          </a:p>
          <a:p>
            <a:pPr marL="974725" lvl="2" indent="-290513">
              <a:buFont typeface="Courier New" panose="02070309020205020404" pitchFamily="49" charset="0"/>
              <a:buChar char="o"/>
            </a:pPr>
            <a:r>
              <a:rPr lang="en-US" sz="1600" dirty="0"/>
              <a:t>Control system implemented for active frequency tracking</a:t>
            </a:r>
          </a:p>
          <a:p>
            <a:pPr marL="517525" lvl="1" indent="-290513">
              <a:buFont typeface="Courier New" panose="02070309020205020404" pitchFamily="49" charset="0"/>
              <a:buChar char="o"/>
            </a:pPr>
            <a:r>
              <a:rPr lang="en-US" sz="1600" dirty="0"/>
              <a:t>Initial power efficiency numbers show good agreement with model predictions </a:t>
            </a:r>
          </a:p>
          <a:p>
            <a:pPr marL="517525" lvl="1" indent="-290513">
              <a:buFont typeface="Courier New" panose="02070309020205020404" pitchFamily="49" charset="0"/>
              <a:buChar char="o"/>
            </a:pPr>
            <a:r>
              <a:rPr lang="en-US" sz="1600" dirty="0"/>
              <a:t>Agreement in place with Honeybee Robotics to develop soil feed system and condenser</a:t>
            </a:r>
          </a:p>
          <a:p>
            <a:pPr marL="974725" lvl="2" indent="-290513">
              <a:buFont typeface="Courier New" panose="02070309020205020404" pitchFamily="49" charset="0"/>
              <a:buChar char="o"/>
            </a:pPr>
            <a:r>
              <a:rPr lang="en-US" sz="1600" dirty="0"/>
              <a:t>Testing of current breadboard system will take place in Honeybee Robotics thermal vacuum chamber in Nov. 2018</a:t>
            </a:r>
          </a:p>
          <a:p>
            <a:pPr marL="228600" indent="-228600">
              <a:buFont typeface="Arial" panose="020B0604020202020204" pitchFamily="34" charset="0"/>
              <a:buChar char="•"/>
            </a:pPr>
            <a:r>
              <a:rPr lang="en-US" dirty="0"/>
              <a:t>Open ‘Air’ Processor (GRC): Granular hydrated regolith</a:t>
            </a:r>
          </a:p>
          <a:p>
            <a:pPr marL="517525" lvl="1" indent="-290513">
              <a:buFont typeface="Courier New" panose="02070309020205020404" pitchFamily="49" charset="0"/>
              <a:buChar char="o"/>
            </a:pPr>
            <a:r>
              <a:rPr lang="en-US" sz="1600" dirty="0"/>
              <a:t>Paper on initial breadboard tests (2017) presented at the Earth and Space conference in April 2018</a:t>
            </a:r>
          </a:p>
          <a:p>
            <a:pPr marL="517525" lvl="1" indent="-290513">
              <a:buFont typeface="Courier New" panose="02070309020205020404" pitchFamily="49" charset="0"/>
              <a:buChar char="o"/>
            </a:pPr>
            <a:r>
              <a:rPr lang="en-US" sz="1600" dirty="0"/>
              <a:t>Design modification to improve repeatability and data accuracy</a:t>
            </a:r>
          </a:p>
          <a:p>
            <a:pPr marL="517525" lvl="1" indent="-290513">
              <a:buFont typeface="Courier New" panose="02070309020205020404" pitchFamily="49" charset="0"/>
              <a:buChar char="o"/>
            </a:pPr>
            <a:r>
              <a:rPr lang="en-US" sz="1600" dirty="0"/>
              <a:t>System tested with new Mars </a:t>
            </a:r>
            <a:r>
              <a:rPr lang="en-US" sz="1600" dirty="0" err="1"/>
              <a:t>Rocknest</a:t>
            </a:r>
            <a:r>
              <a:rPr lang="en-US" sz="1600" dirty="0"/>
              <a:t> Simulant; significantly different material flow </a:t>
            </a:r>
            <a:r>
              <a:rPr lang="en-US" sz="1600" dirty="0" err="1"/>
              <a:t>behaviour</a:t>
            </a:r>
            <a:endParaRPr lang="en-US" sz="1600" dirty="0"/>
          </a:p>
          <a:p>
            <a:pPr marL="517525" lvl="1" indent="-290513">
              <a:buFont typeface="Courier New" panose="02070309020205020404" pitchFamily="49" charset="0"/>
              <a:buChar char="o"/>
            </a:pPr>
            <a:r>
              <a:rPr lang="en-US" sz="1600" dirty="0"/>
              <a:t>Initial data analysis of flow parameters incorporated into model for scaling</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29</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7905372" y="2865082"/>
            <a:ext cx="4286627" cy="738665"/>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Microwave Processor, JPL:  </a:t>
            </a:r>
            <a:r>
              <a:rPr lang="en-US" altLang="en-US" sz="1400" dirty="0"/>
              <a:t>Soil feeds into porous tube which is inside waveguide cavity. A pump used to extract water moving through porous Pyrex tube.</a:t>
            </a:r>
          </a:p>
        </p:txBody>
      </p:sp>
      <p:pic>
        <p:nvPicPr>
          <p:cNvPr id="8" name="Picture 2" descr="C:\Users\Gera\Downloads\IMG_20180123_162730_74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68746" y="909509"/>
            <a:ext cx="3450295" cy="1908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68746" y="3660757"/>
            <a:ext cx="3483086" cy="2322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2A93A55A-A70D-2F43-B107-BA5488737BB7}"/>
              </a:ext>
            </a:extLst>
          </p:cNvPr>
          <p:cNvSpPr txBox="1"/>
          <p:nvPr/>
        </p:nvSpPr>
        <p:spPr>
          <a:xfrm>
            <a:off x="7905372" y="6058838"/>
            <a:ext cx="4248150" cy="738664"/>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Open ‘Air’ Processor, GRC:  </a:t>
            </a:r>
            <a:r>
              <a:rPr lang="en-US" altLang="en-US" sz="1400" dirty="0"/>
              <a:t>Soil is deposited on a vibrating heated tray using a bucket wheel.  A sweep gas of Mars ‘air’ conveys water vapor to the condenser.</a:t>
            </a:r>
          </a:p>
        </p:txBody>
      </p:sp>
    </p:spTree>
    <p:extLst>
      <p:ext uri="{BB962C8B-B14F-4D97-AF65-F5344CB8AC3E}">
        <p14:creationId xmlns:p14="http://schemas.microsoft.com/office/powerpoint/2010/main" val="1974271966"/>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defTabSz="914400">
              <a:defRPr/>
            </a:pPr>
            <a:r>
              <a:rPr lang="en-US" sz="2000" i="1" kern="0" dirty="0">
                <a:cs typeface="ＭＳ Ｐゴシック"/>
              </a:rPr>
              <a:t>WBS 4.8.2 Soil Processing</a:t>
            </a:r>
            <a:br>
              <a:rPr lang="en-US" dirty="0"/>
            </a:br>
            <a:r>
              <a:rPr lang="en-US" dirty="0"/>
              <a:t>Summary of Accomplishments</a:t>
            </a:r>
          </a:p>
        </p:txBody>
      </p:sp>
      <p:sp>
        <p:nvSpPr>
          <p:cNvPr id="3" name="Content Placeholder 2"/>
          <p:cNvSpPr>
            <a:spLocks noGrp="1"/>
          </p:cNvSpPr>
          <p:nvPr>
            <p:ph idx="1"/>
          </p:nvPr>
        </p:nvSpPr>
        <p:spPr>
          <a:xfrm>
            <a:off x="215660" y="1071883"/>
            <a:ext cx="7689712" cy="5786117"/>
          </a:xfrm>
        </p:spPr>
        <p:txBody>
          <a:bodyPr/>
          <a:lstStyle/>
          <a:p>
            <a:pPr marL="228600" indent="-228600">
              <a:buFont typeface="Arial" panose="020B0604020202020204" pitchFamily="34" charset="0"/>
              <a:buChar char="•"/>
            </a:pPr>
            <a:r>
              <a:rPr lang="en-US" dirty="0"/>
              <a:t>Auger Dryer (JSC): Granular hydrated regolith</a:t>
            </a:r>
          </a:p>
          <a:p>
            <a:pPr marL="517525" lvl="1" indent="-290513">
              <a:buFont typeface="Courier New" panose="02070309020205020404" pitchFamily="49" charset="0"/>
              <a:buChar char="o"/>
            </a:pPr>
            <a:r>
              <a:rPr lang="en-US" sz="1600" dirty="0"/>
              <a:t>Phase 1 system: Testing complete</a:t>
            </a:r>
          </a:p>
          <a:p>
            <a:pPr marL="974725" lvl="2" indent="-290513">
              <a:buFont typeface="Courier New" panose="02070309020205020404" pitchFamily="49" charset="0"/>
              <a:buChar char="o"/>
            </a:pPr>
            <a:r>
              <a:rPr lang="en-US" sz="1600" dirty="0"/>
              <a:t>Clear Acrylic casing to characterize flow behavior</a:t>
            </a:r>
          </a:p>
          <a:p>
            <a:pPr marL="974725" lvl="2" indent="-290513">
              <a:buFont typeface="Courier New" panose="02070309020205020404" pitchFamily="49" charset="0"/>
              <a:buChar char="o"/>
            </a:pPr>
            <a:r>
              <a:rPr lang="en-US" sz="1600" dirty="0"/>
              <a:t>Tested with new Mars </a:t>
            </a:r>
            <a:r>
              <a:rPr lang="en-US" sz="1600" dirty="0" err="1"/>
              <a:t>Rocknest</a:t>
            </a:r>
            <a:r>
              <a:rPr lang="en-US" sz="1600" dirty="0"/>
              <a:t> Simulant</a:t>
            </a:r>
          </a:p>
          <a:p>
            <a:pPr marL="517525" lvl="1" indent="-290513">
              <a:buFont typeface="Courier New" panose="02070309020205020404" pitchFamily="49" charset="0"/>
              <a:buChar char="o"/>
            </a:pPr>
            <a:r>
              <a:rPr lang="en-US" sz="1600" dirty="0"/>
              <a:t>Phase 2 system is in hand</a:t>
            </a:r>
          </a:p>
          <a:p>
            <a:pPr marL="974725" lvl="2" indent="-290513">
              <a:buFont typeface="Courier New" panose="02070309020205020404" pitchFamily="49" charset="0"/>
              <a:buChar char="o"/>
            </a:pPr>
            <a:r>
              <a:rPr lang="en-US" sz="1600" dirty="0"/>
              <a:t>Stainless Steel casing with heaters for water release tests</a:t>
            </a:r>
          </a:p>
          <a:p>
            <a:pPr marL="974725" lvl="2" indent="-290513">
              <a:buFont typeface="Courier New" panose="02070309020205020404" pitchFamily="49" charset="0"/>
              <a:buChar char="o"/>
            </a:pPr>
            <a:r>
              <a:rPr lang="en-US" sz="1600" dirty="0"/>
              <a:t>Heaters installed and control system is in place</a:t>
            </a:r>
          </a:p>
          <a:p>
            <a:pPr marL="228600" indent="-228600">
              <a:buFont typeface="Arial" panose="020B0604020202020204" pitchFamily="34" charset="0"/>
              <a:buChar char="•"/>
            </a:pPr>
            <a:r>
              <a:rPr lang="en-US" dirty="0" err="1"/>
              <a:t>Rodwell</a:t>
            </a:r>
            <a:r>
              <a:rPr lang="en-US" dirty="0"/>
              <a:t> Ice mining (JSC): Subsurface Ice</a:t>
            </a:r>
          </a:p>
          <a:p>
            <a:pPr marL="517525" lvl="1" indent="-290513">
              <a:buFont typeface="Courier New" panose="02070309020205020404" pitchFamily="49" charset="0"/>
              <a:buChar char="o"/>
            </a:pPr>
            <a:r>
              <a:rPr lang="en-US" sz="1600" dirty="0"/>
              <a:t>Partnership agreement (MOU) with the Army Cold Region Research and Engineering Laboratory (CRREL) signed</a:t>
            </a:r>
          </a:p>
          <a:p>
            <a:pPr marL="974725" lvl="2" indent="-290513">
              <a:buFont typeface="Courier New" panose="02070309020205020404" pitchFamily="49" charset="0"/>
              <a:buChar char="o"/>
            </a:pPr>
            <a:r>
              <a:rPr lang="en-US" sz="1600" dirty="0"/>
              <a:t>CRREL developed the </a:t>
            </a:r>
            <a:r>
              <a:rPr lang="en-US" sz="1600" dirty="0" err="1"/>
              <a:t>Rodwell</a:t>
            </a:r>
            <a:r>
              <a:rPr lang="en-US" sz="1600" dirty="0"/>
              <a:t> model that is currently being used and is helping to modify/validate for Mars environment</a:t>
            </a:r>
          </a:p>
          <a:p>
            <a:pPr marL="517525" lvl="1" indent="-290513">
              <a:buFont typeface="Courier New" panose="02070309020205020404" pitchFamily="49" charset="0"/>
              <a:buChar char="o"/>
            </a:pPr>
            <a:r>
              <a:rPr lang="en-US" sz="1600" dirty="0"/>
              <a:t>Technical Interchange Meeting (TIM) held at JSC with CRREL</a:t>
            </a:r>
          </a:p>
          <a:p>
            <a:pPr marL="974725" lvl="2" indent="-290513">
              <a:buFont typeface="Courier New" panose="02070309020205020404" pitchFamily="49" charset="0"/>
              <a:buChar char="o"/>
            </a:pPr>
            <a:r>
              <a:rPr lang="en-US" sz="1600" dirty="0"/>
              <a:t>Test parameters identified and preliminary test matrix developed</a:t>
            </a:r>
          </a:p>
          <a:p>
            <a:pPr marL="517525" lvl="1" indent="-290513">
              <a:buFont typeface="Courier New" panose="02070309020205020404" pitchFamily="49" charset="0"/>
              <a:buChar char="o"/>
            </a:pPr>
            <a:r>
              <a:rPr lang="en-US" sz="1600" dirty="0"/>
              <a:t>Preliminary experiment design for test apparatus</a:t>
            </a:r>
          </a:p>
          <a:p>
            <a:pPr marL="974725" lvl="2" indent="-290513">
              <a:buFont typeface="Courier New" panose="02070309020205020404" pitchFamily="49" charset="0"/>
              <a:buChar char="o"/>
            </a:pPr>
            <a:r>
              <a:rPr lang="en-US" sz="1600" dirty="0"/>
              <a:t>Facility identified at JSC for initial sublimation testing at Mars conditions.  </a:t>
            </a:r>
          </a:p>
          <a:p>
            <a:pPr marL="517525" lvl="1" indent="-290513">
              <a:buFont typeface="Courier New" panose="02070309020205020404" pitchFamily="49" charset="0"/>
              <a:buChar char="o"/>
            </a:pPr>
            <a:r>
              <a:rPr lang="en-US" sz="1600" dirty="0"/>
              <a:t>Paper published and presented at AIAA Space 2018</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30</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7905372" y="2865082"/>
            <a:ext cx="4286627" cy="738664"/>
          </a:xfrm>
          <a:prstGeom prst="rect">
            <a:avLst/>
          </a:prstGeom>
          <a:solidFill>
            <a:srgbClr val="F8F8F8">
              <a:alpha val="50196"/>
            </a:srgbClr>
          </a:solidFill>
        </p:spPr>
        <p:txBody>
          <a:bodyPr wrap="square" rtlCol="0">
            <a:spAutoFit/>
          </a:bodyPr>
          <a:lstStyle/>
          <a:p>
            <a:r>
              <a:rPr lang="en-US" sz="1400" dirty="0">
                <a:solidFill>
                  <a:srgbClr val="002060"/>
                </a:solidFill>
                <a:latin typeface="Arial"/>
                <a:cs typeface="Arial"/>
              </a:rPr>
              <a:t>Auger Dryer, JSC:  </a:t>
            </a:r>
            <a:r>
              <a:rPr lang="en-US" altLang="en-US" sz="1400" dirty="0"/>
              <a:t>An auger is used to convey material through a heated tube. Vapor pressure drives water out of system. Auger pitch and soil column are used to seal.</a:t>
            </a:r>
          </a:p>
        </p:txBody>
      </p:sp>
      <p:sp>
        <p:nvSpPr>
          <p:cNvPr id="11" name="TextBox 10">
            <a:extLst>
              <a:ext uri="{FF2B5EF4-FFF2-40B4-BE49-F238E27FC236}">
                <a16:creationId xmlns:a16="http://schemas.microsoft.com/office/drawing/2014/main" id="{2A93A55A-A70D-2F43-B107-BA5488737BB7}"/>
              </a:ext>
            </a:extLst>
          </p:cNvPr>
          <p:cNvSpPr txBox="1"/>
          <p:nvPr/>
        </p:nvSpPr>
        <p:spPr>
          <a:xfrm>
            <a:off x="7905372" y="5987021"/>
            <a:ext cx="4248150" cy="738664"/>
          </a:xfrm>
          <a:prstGeom prst="rect">
            <a:avLst/>
          </a:prstGeom>
          <a:solidFill>
            <a:srgbClr val="F8F8F8">
              <a:alpha val="50196"/>
            </a:srgbClr>
          </a:solidFill>
        </p:spPr>
        <p:txBody>
          <a:bodyPr wrap="square" rtlCol="0">
            <a:spAutoFit/>
          </a:bodyPr>
          <a:lstStyle/>
          <a:p>
            <a:r>
              <a:rPr lang="en-US" sz="1400" dirty="0" err="1">
                <a:solidFill>
                  <a:srgbClr val="002060"/>
                </a:solidFill>
                <a:latin typeface="Arial"/>
                <a:cs typeface="Arial"/>
              </a:rPr>
              <a:t>Rodwell</a:t>
            </a:r>
            <a:r>
              <a:rPr lang="en-US" sz="1400" dirty="0">
                <a:solidFill>
                  <a:srgbClr val="002060"/>
                </a:solidFill>
                <a:latin typeface="Arial"/>
                <a:cs typeface="Arial"/>
              </a:rPr>
              <a:t> Ice mining (JSC):  </a:t>
            </a:r>
            <a:r>
              <a:rPr lang="en-US" altLang="en-US" sz="1400" dirty="0"/>
              <a:t>A preliminary test apparatus design to measure key parameters under Martian environmental conditions</a:t>
            </a:r>
          </a:p>
        </p:txBody>
      </p:sp>
      <p:pic>
        <p:nvPicPr>
          <p:cNvPr id="15"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703780" y="880793"/>
            <a:ext cx="2651334" cy="1987576"/>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703780" y="3603746"/>
            <a:ext cx="2871671" cy="2507527"/>
          </a:xfrm>
          <a:prstGeom prst="rect">
            <a:avLst/>
          </a:prstGeom>
        </p:spPr>
      </p:pic>
    </p:spTree>
    <p:extLst>
      <p:ext uri="{BB962C8B-B14F-4D97-AF65-F5344CB8AC3E}">
        <p14:creationId xmlns:p14="http://schemas.microsoft.com/office/powerpoint/2010/main" val="735973323"/>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39111" y="3745496"/>
            <a:ext cx="4852889" cy="3080241"/>
          </a:xfrm>
          <a:prstGeom prst="rect">
            <a:avLst/>
          </a:prstGeom>
        </p:spPr>
      </p:pic>
      <p:sp>
        <p:nvSpPr>
          <p:cNvPr id="2" name="Title 1"/>
          <p:cNvSpPr>
            <a:spLocks noGrp="1"/>
          </p:cNvSpPr>
          <p:nvPr>
            <p:ph type="title"/>
          </p:nvPr>
        </p:nvSpPr>
        <p:spPr/>
        <p:txBody>
          <a:bodyPr/>
          <a:lstStyle/>
          <a:p>
            <a:r>
              <a:rPr lang="en-US" sz="2000" b="0" dirty="0"/>
              <a:t>WBS 5.2.2 Simulants</a:t>
            </a:r>
            <a:br>
              <a:rPr lang="en-US" dirty="0"/>
            </a:br>
            <a:r>
              <a:rPr lang="en-US" dirty="0"/>
              <a:t>Summary of Accomplishments</a:t>
            </a:r>
          </a:p>
        </p:txBody>
      </p:sp>
      <p:sp>
        <p:nvSpPr>
          <p:cNvPr id="3" name="Content Placeholder 2"/>
          <p:cNvSpPr>
            <a:spLocks noGrp="1"/>
          </p:cNvSpPr>
          <p:nvPr>
            <p:ph idx="1"/>
          </p:nvPr>
        </p:nvSpPr>
        <p:spPr>
          <a:xfrm>
            <a:off x="594294" y="937407"/>
            <a:ext cx="6726902" cy="5713733"/>
          </a:xfrm>
        </p:spPr>
        <p:txBody>
          <a:bodyPr/>
          <a:lstStyle/>
          <a:p>
            <a:pPr marL="0" indent="0">
              <a:buNone/>
            </a:pPr>
            <a:r>
              <a:rPr lang="en-US" sz="1600" u="sng" dirty="0" err="1"/>
              <a:t>Rocknest</a:t>
            </a:r>
            <a:r>
              <a:rPr lang="en-US" sz="1600" u="sng" dirty="0"/>
              <a:t> Soil Simulant</a:t>
            </a:r>
          </a:p>
          <a:p>
            <a:r>
              <a:rPr lang="en-US" sz="1600" b="0" dirty="0"/>
              <a:t>Production of ~780 kg of Mars soil simulant</a:t>
            </a:r>
          </a:p>
          <a:p>
            <a:pPr lvl="1"/>
            <a:r>
              <a:rPr lang="en-US" sz="1600" dirty="0"/>
              <a:t>Developed recipe based on hundreds of analyses of commercially available material</a:t>
            </a:r>
          </a:p>
          <a:p>
            <a:pPr lvl="1"/>
            <a:r>
              <a:rPr lang="en-US" sz="1600" dirty="0"/>
              <a:t>Matched volatile content found by MSL Rover</a:t>
            </a:r>
          </a:p>
          <a:p>
            <a:pPr lvl="1"/>
            <a:r>
              <a:rPr lang="en-US" sz="1600" dirty="0"/>
              <a:t>Utilized the Mojave Mars Simulant (MMS) from JPL as the core component</a:t>
            </a:r>
          </a:p>
          <a:p>
            <a:pPr lvl="1"/>
            <a:r>
              <a:rPr lang="en-US" sz="1600" dirty="0"/>
              <a:t>Mixed at USGS – shipped at end of Sept 2018</a:t>
            </a:r>
          </a:p>
          <a:p>
            <a:pPr lvl="2"/>
            <a:r>
              <a:rPr lang="en-US" sz="1600" dirty="0"/>
              <a:t>100 kg to GRC</a:t>
            </a:r>
          </a:p>
          <a:p>
            <a:pPr lvl="2"/>
            <a:r>
              <a:rPr lang="en-US" sz="1600" dirty="0"/>
              <a:t>100 kg to JPL</a:t>
            </a:r>
          </a:p>
          <a:p>
            <a:pPr lvl="2"/>
            <a:r>
              <a:rPr lang="en-US" sz="1600" dirty="0"/>
              <a:t>580 kg to JSC</a:t>
            </a:r>
          </a:p>
          <a:p>
            <a:pPr marL="0" indent="0">
              <a:buNone/>
            </a:pPr>
            <a:r>
              <a:rPr lang="en-US" sz="1600" u="sng" dirty="0"/>
              <a:t>Opportunities w/ New Simulants</a:t>
            </a:r>
          </a:p>
          <a:p>
            <a:r>
              <a:rPr lang="en-US" sz="1600" dirty="0"/>
              <a:t>Mars</a:t>
            </a:r>
          </a:p>
          <a:p>
            <a:pPr lvl="1"/>
            <a:r>
              <a:rPr lang="en-US" sz="1600" dirty="0"/>
              <a:t>Highest H2O content material on Mars: </a:t>
            </a:r>
            <a:r>
              <a:rPr lang="en-US" sz="1600" dirty="0" err="1"/>
              <a:t>Polyhydrated</a:t>
            </a:r>
            <a:r>
              <a:rPr lang="en-US" sz="1600" dirty="0"/>
              <a:t> Sulfate (identified a potential commercially available ingredient – Ferric Sulfate – for a new martian simulant) </a:t>
            </a:r>
          </a:p>
          <a:p>
            <a:pPr lvl="1"/>
            <a:r>
              <a:rPr lang="en-US" sz="1600" dirty="0"/>
              <a:t>Constructed wiki-page reviewing information about a wide range of different ISRU targets on Mars &amp; Earth analogs</a:t>
            </a:r>
          </a:p>
          <a:p>
            <a:r>
              <a:rPr lang="en-US" sz="1600" dirty="0"/>
              <a:t>Moon</a:t>
            </a:r>
          </a:p>
          <a:p>
            <a:pPr lvl="1"/>
            <a:r>
              <a:rPr lang="en-US" sz="1600" dirty="0"/>
              <a:t>Collaboration with USGS – new batch of Lunar Highlands Simulant (NU-LHT) available for purchase</a:t>
            </a:r>
          </a:p>
          <a:p>
            <a:pPr lvl="1"/>
            <a:endParaRPr lang="en-US" sz="1600" b="0" dirty="0"/>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31</a:t>
            </a:fld>
            <a:endParaRPr lang="en-US" dirty="0"/>
          </a:p>
        </p:txBody>
      </p:sp>
      <p:sp>
        <p:nvSpPr>
          <p:cNvPr id="7" name="TextBox 6">
            <a:extLst>
              <a:ext uri="{FF2B5EF4-FFF2-40B4-BE49-F238E27FC236}">
                <a16:creationId xmlns:a16="http://schemas.microsoft.com/office/drawing/2014/main" id="{2A93A55A-A70D-2F43-B107-BA5488737BB7}"/>
              </a:ext>
            </a:extLst>
          </p:cNvPr>
          <p:cNvSpPr txBox="1"/>
          <p:nvPr/>
        </p:nvSpPr>
        <p:spPr>
          <a:xfrm>
            <a:off x="7566715" y="951618"/>
            <a:ext cx="4106222" cy="307777"/>
          </a:xfrm>
          <a:prstGeom prst="rect">
            <a:avLst/>
          </a:prstGeom>
          <a:solidFill>
            <a:srgbClr val="F8F8F8">
              <a:alpha val="50196"/>
            </a:srgbClr>
          </a:solidFill>
        </p:spPr>
        <p:txBody>
          <a:bodyPr wrap="square" rtlCol="0">
            <a:spAutoFit/>
          </a:bodyPr>
          <a:lstStyle/>
          <a:p>
            <a:pPr algn="ctr"/>
            <a:r>
              <a:rPr lang="en-US" sz="1400" b="1" dirty="0" err="1">
                <a:solidFill>
                  <a:srgbClr val="002060"/>
                </a:solidFill>
                <a:latin typeface="Arial"/>
                <a:cs typeface="Arial"/>
              </a:rPr>
              <a:t>Rocknest</a:t>
            </a:r>
            <a:r>
              <a:rPr lang="en-US" sz="1400" b="1" dirty="0">
                <a:solidFill>
                  <a:srgbClr val="002060"/>
                </a:solidFill>
                <a:latin typeface="Arial"/>
                <a:cs typeface="Arial"/>
              </a:rPr>
              <a:t> Mars Simulant</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19826" y="1331252"/>
            <a:ext cx="2572173" cy="1929130"/>
          </a:xfrm>
          <a:prstGeom prst="rect">
            <a:avLst/>
          </a:prstGeom>
        </p:spPr>
      </p:pic>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21195" y="1331252"/>
            <a:ext cx="2298631" cy="1929130"/>
          </a:xfrm>
          <a:prstGeom prst="rect">
            <a:avLst/>
          </a:prstGeom>
        </p:spPr>
      </p:pic>
      <p:sp>
        <p:nvSpPr>
          <p:cNvPr id="12" name="TextBox 11">
            <a:extLst>
              <a:ext uri="{FF2B5EF4-FFF2-40B4-BE49-F238E27FC236}">
                <a16:creationId xmlns:a16="http://schemas.microsoft.com/office/drawing/2014/main" id="{2A93A55A-A70D-2F43-B107-BA5488737BB7}"/>
              </a:ext>
            </a:extLst>
          </p:cNvPr>
          <p:cNvSpPr txBox="1"/>
          <p:nvPr/>
        </p:nvSpPr>
        <p:spPr>
          <a:xfrm>
            <a:off x="7321195" y="3276112"/>
            <a:ext cx="4597927" cy="307777"/>
          </a:xfrm>
          <a:prstGeom prst="rect">
            <a:avLst/>
          </a:prstGeom>
          <a:solidFill>
            <a:srgbClr val="F8F8F8">
              <a:alpha val="50196"/>
            </a:srgbClr>
          </a:solidFill>
        </p:spPr>
        <p:txBody>
          <a:bodyPr wrap="square" rtlCol="0">
            <a:spAutoFit/>
          </a:bodyPr>
          <a:lstStyle/>
          <a:p>
            <a:pPr algn="ctr"/>
            <a:r>
              <a:rPr lang="en-US" sz="1400" b="1" dirty="0">
                <a:solidFill>
                  <a:srgbClr val="002060"/>
                </a:solidFill>
                <a:latin typeface="Arial"/>
                <a:cs typeface="Arial"/>
              </a:rPr>
              <a:t>Mars Hydrated Minerals Wiki Page</a:t>
            </a:r>
          </a:p>
        </p:txBody>
      </p:sp>
    </p:spTree>
    <p:extLst>
      <p:ext uri="{BB962C8B-B14F-4D97-AF65-F5344CB8AC3E}">
        <p14:creationId xmlns:p14="http://schemas.microsoft.com/office/powerpoint/2010/main" val="1653209386"/>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7800F4-9CCB-184B-941A-08E06F23C717}"/>
              </a:ext>
            </a:extLst>
          </p:cNvPr>
          <p:cNvSpPr>
            <a:spLocks noGrp="1"/>
          </p:cNvSpPr>
          <p:nvPr>
            <p:ph type="body" idx="1"/>
          </p:nvPr>
        </p:nvSpPr>
        <p:spPr>
          <a:xfrm>
            <a:off x="963084" y="2906713"/>
            <a:ext cx="10633830" cy="1500187"/>
          </a:xfrm>
        </p:spPr>
        <p:txBody>
          <a:bodyPr/>
          <a:lstStyle/>
          <a:p>
            <a:pPr algn="ctr"/>
            <a:r>
              <a:rPr lang="en-US" sz="2800" dirty="0"/>
              <a:t>Next Space Technologies for Exploration Partnerships-2 (</a:t>
            </a:r>
            <a:r>
              <a:rPr lang="en-US" sz="2800" dirty="0" err="1"/>
              <a:t>NextSTEP</a:t>
            </a:r>
            <a:r>
              <a:rPr lang="en-US" sz="2800" dirty="0"/>
              <a:t>) Broad Agency Announcement</a:t>
            </a:r>
          </a:p>
          <a:p>
            <a:pPr algn="ctr"/>
            <a:r>
              <a:rPr lang="en-US" sz="2800" dirty="0"/>
              <a:t>Appendix D – ISRU Technology</a:t>
            </a:r>
          </a:p>
        </p:txBody>
      </p:sp>
    </p:spTree>
    <p:extLst>
      <p:ext uri="{BB962C8B-B14F-4D97-AF65-F5344CB8AC3E}">
        <p14:creationId xmlns:p14="http://schemas.microsoft.com/office/powerpoint/2010/main" val="4009341899"/>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166255" y="3452502"/>
            <a:ext cx="11793681"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0204" y="241321"/>
            <a:ext cx="5633005" cy="1738938"/>
          </a:xfrm>
          <a:prstGeom prst="rect">
            <a:avLst/>
          </a:prstGeom>
          <a:noFill/>
        </p:spPr>
        <p:txBody>
          <a:bodyPr wrap="square" rtlCol="0">
            <a:spAutoFit/>
          </a:bodyPr>
          <a:lstStyle/>
          <a:p>
            <a:pPr algn="ctr"/>
            <a:r>
              <a:rPr lang="en-US" b="1" dirty="0">
                <a:latin typeface="Times New Roman" panose="02020603050405020304" pitchFamily="18" charset="0"/>
                <a:ea typeface="Times New Roman" charset="0"/>
                <a:cs typeface="Times New Roman" panose="02020603050405020304" pitchFamily="18" charset="0"/>
              </a:rPr>
              <a:t>Enhancing Lunar Exploration with ISRU Strategies</a:t>
            </a:r>
          </a:p>
          <a:p>
            <a:pPr algn="ctr"/>
            <a:r>
              <a:rPr lang="en-US" dirty="0">
                <a:latin typeface="Times New Roman" panose="02020603050405020304" pitchFamily="18" charset="0"/>
                <a:ea typeface="Times New Roman" charset="0"/>
                <a:cs typeface="Times New Roman" panose="02020603050405020304" pitchFamily="18" charset="0"/>
              </a:rPr>
              <a:t>BAA Track 1</a:t>
            </a:r>
          </a:p>
          <a:p>
            <a:pPr algn="ctr"/>
            <a:endParaRPr lang="en-US" sz="1050" dirty="0">
              <a:latin typeface="Times New Roman" panose="02020603050405020304" pitchFamily="18" charset="0"/>
              <a:ea typeface="Times New Roman" charset="0"/>
              <a:cs typeface="Times New Roman" panose="02020603050405020304" pitchFamily="18" charset="0"/>
            </a:endParaRPr>
          </a:p>
          <a:p>
            <a:pPr algn="ctr"/>
            <a:endParaRPr lang="en-US" sz="1050" dirty="0">
              <a:latin typeface="Times New Roman" panose="02020603050405020304" pitchFamily="18" charset="0"/>
              <a:ea typeface="Times New Roman" charset="0"/>
              <a:cs typeface="Times New Roman" panose="02020603050405020304" pitchFamily="18" charset="0"/>
            </a:endParaRPr>
          </a:p>
          <a:p>
            <a:r>
              <a:rPr lang="en-US" dirty="0">
                <a:latin typeface="Times New Roman" panose="02020603050405020304" pitchFamily="18" charset="0"/>
                <a:ea typeface="Times New Roman" charset="0"/>
                <a:cs typeface="Times New Roman" panose="02020603050405020304" pitchFamily="18" charset="0"/>
              </a:rPr>
              <a:t>Team</a:t>
            </a:r>
          </a:p>
          <a:p>
            <a:pPr marL="171450" indent="-1714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Dr. Christie Iacomini (Blue Origin Principal Investigator)</a:t>
            </a:r>
          </a:p>
          <a:p>
            <a:pPr marL="171450" indent="-1714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Kent Joosten (Subcontractor)</a:t>
            </a:r>
          </a:p>
        </p:txBody>
      </p:sp>
      <p:sp>
        <p:nvSpPr>
          <p:cNvPr id="11" name="TextBox 10"/>
          <p:cNvSpPr txBox="1"/>
          <p:nvPr/>
        </p:nvSpPr>
        <p:spPr>
          <a:xfrm>
            <a:off x="300204" y="3640450"/>
            <a:ext cx="5601832" cy="1877437"/>
          </a:xfrm>
          <a:prstGeom prst="rect">
            <a:avLst/>
          </a:prstGeom>
          <a:noFill/>
        </p:spPr>
        <p:txBody>
          <a:bodyPr wrap="square" rtlCol="0">
            <a:spAutoFit/>
          </a:bodyPr>
          <a:lstStyle/>
          <a:p>
            <a:r>
              <a:rPr lang="en-US" b="1" dirty="0">
                <a:latin typeface="Times New Roman" panose="02020603050405020304" pitchFamily="18" charset="0"/>
                <a:ea typeface="Times New Roman" charset="0"/>
                <a:cs typeface="Times New Roman" panose="02020603050405020304" pitchFamily="18" charset="0"/>
              </a:rPr>
              <a:t>Objectives &amp; Approach</a:t>
            </a:r>
          </a:p>
          <a:p>
            <a:r>
              <a:rPr lang="en-US" dirty="0">
                <a:latin typeface="Times New Roman" panose="02020603050405020304" pitchFamily="18" charset="0"/>
                <a:ea typeface="Times New Roman" charset="0"/>
                <a:cs typeface="Times New Roman" panose="02020603050405020304" pitchFamily="18" charset="0"/>
              </a:rPr>
              <a:t> </a:t>
            </a:r>
          </a:p>
          <a:p>
            <a:r>
              <a:rPr lang="en-US" sz="1600" b="1" u="sng" dirty="0">
                <a:latin typeface="Times New Roman" panose="02020603050405020304" pitchFamily="18" charset="0"/>
                <a:ea typeface="Times New Roman" charset="0"/>
                <a:cs typeface="Times New Roman" panose="02020603050405020304" pitchFamily="18" charset="0"/>
              </a:rPr>
              <a:t>Lunar ISRU Study</a:t>
            </a:r>
          </a:p>
          <a:p>
            <a:pPr marL="171450" indent="-1714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Model volatile lunar resources needed for various missions</a:t>
            </a:r>
          </a:p>
          <a:p>
            <a:pPr marL="171450" indent="-1714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Sensitivities based upon concentrations</a:t>
            </a:r>
          </a:p>
          <a:p>
            <a:pPr marL="171450" indent="-1714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How commercial architectures can utilize and/or transfer ISRU derived commodities</a:t>
            </a:r>
          </a:p>
        </p:txBody>
      </p:sp>
      <p:sp>
        <p:nvSpPr>
          <p:cNvPr id="12" name="TextBox 11"/>
          <p:cNvSpPr txBox="1"/>
          <p:nvPr/>
        </p:nvSpPr>
        <p:spPr>
          <a:xfrm>
            <a:off x="6202725" y="241321"/>
            <a:ext cx="5622130" cy="1538883"/>
          </a:xfrm>
          <a:prstGeom prst="rect">
            <a:avLst/>
          </a:prstGeom>
          <a:noFill/>
        </p:spPr>
        <p:txBody>
          <a:bodyPr wrap="square" rtlCol="0">
            <a:spAutoFit/>
          </a:bodyPr>
          <a:lstStyle/>
          <a:p>
            <a:r>
              <a:rPr lang="en-US" b="1" dirty="0">
                <a:latin typeface="Times New Roman" panose="02020603050405020304" pitchFamily="18" charset="0"/>
                <a:ea typeface="Times New Roman" charset="0"/>
                <a:cs typeface="Times New Roman" panose="02020603050405020304" pitchFamily="18" charset="0"/>
              </a:rPr>
              <a:t>Technology Transfer and Commercialization</a:t>
            </a:r>
          </a:p>
          <a:p>
            <a:r>
              <a:rPr lang="en-US" sz="1400" dirty="0">
                <a:latin typeface="Times New Roman" panose="02020603050405020304" pitchFamily="18" charset="0"/>
                <a:ea typeface="Times New Roman" charset="0"/>
                <a:cs typeface="Times New Roman" panose="02020603050405020304" pitchFamily="18" charset="0"/>
              </a:rPr>
              <a:t> </a:t>
            </a:r>
          </a:p>
          <a:p>
            <a:endParaRPr lang="en-US" sz="1400" dirty="0">
              <a:latin typeface="Times New Roman" panose="02020603050405020304" pitchFamily="18" charset="0"/>
              <a:ea typeface="Times New Roman" charset="0"/>
              <a:cs typeface="Times New Roman" panose="02020603050405020304" pitchFamily="18" charset="0"/>
            </a:endParaRPr>
          </a:p>
          <a:p>
            <a:pPr marL="285750" indent="-285750">
              <a:buFont typeface="Arial" charset="0"/>
              <a:buChar char="•"/>
            </a:pPr>
            <a:r>
              <a:rPr lang="en-US" sz="1600" dirty="0">
                <a:latin typeface="Times New Roman" panose="02020603050405020304" pitchFamily="18" charset="0"/>
                <a:ea typeface="Times New Roman" charset="0"/>
                <a:cs typeface="Times New Roman" panose="02020603050405020304" pitchFamily="18" charset="0"/>
              </a:rPr>
              <a:t>Spin-in: Existing liquid propulsion and space system technologies</a:t>
            </a:r>
          </a:p>
          <a:p>
            <a:pPr marL="285750" indent="-285750">
              <a:buFont typeface="Arial" charset="0"/>
              <a:buChar char="•"/>
            </a:pPr>
            <a:r>
              <a:rPr lang="en-US" sz="1600" dirty="0">
                <a:latin typeface="Times New Roman" panose="02020603050405020304" pitchFamily="18" charset="0"/>
                <a:ea typeface="Times New Roman" charset="0"/>
                <a:cs typeface="Times New Roman" panose="02020603050405020304" pitchFamily="18" charset="0"/>
              </a:rPr>
              <a:t>Spin-out: </a:t>
            </a:r>
            <a:r>
              <a:rPr lang="en-US" sz="1600" i="1" dirty="0">
                <a:latin typeface="Times New Roman" panose="02020603050405020304" pitchFamily="18" charset="0"/>
                <a:ea typeface="Times New Roman" charset="0"/>
                <a:cs typeface="Times New Roman" panose="02020603050405020304" pitchFamily="18" charset="0"/>
              </a:rPr>
              <a:t>Blue Moon </a:t>
            </a:r>
            <a:r>
              <a:rPr lang="en-US" sz="1600" dirty="0">
                <a:latin typeface="Times New Roman" panose="02020603050405020304" pitchFamily="18" charset="0"/>
                <a:ea typeface="Times New Roman" charset="0"/>
                <a:cs typeface="Times New Roman" panose="02020603050405020304" pitchFamily="18" charset="0"/>
              </a:rPr>
              <a:t>commercial lunar lander</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94293" y="3586127"/>
            <a:ext cx="5467350" cy="3138249"/>
          </a:xfrm>
          <a:prstGeom prst="rect">
            <a:avLst/>
          </a:prstGeom>
        </p:spPr>
      </p:pic>
    </p:spTree>
    <p:extLst>
      <p:ext uri="{BB962C8B-B14F-4D97-AF65-F5344CB8AC3E}">
        <p14:creationId xmlns:p14="http://schemas.microsoft.com/office/powerpoint/2010/main" val="4199642771"/>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p:nvPr/>
        </p:nvCxnSpPr>
        <p:spPr>
          <a:xfrm>
            <a:off x="215900" y="3452502"/>
            <a:ext cx="11722100"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37859" y="199759"/>
            <a:ext cx="4298535" cy="2031325"/>
          </a:xfrm>
          <a:prstGeom prst="rect">
            <a:avLst/>
          </a:prstGeom>
          <a:noFill/>
        </p:spPr>
        <p:txBody>
          <a:bodyPr wrap="square" rtlCol="0">
            <a:spAutoFit/>
          </a:bodyPr>
          <a:lstStyle/>
          <a:p>
            <a:pPr algn="ctr"/>
            <a:r>
              <a:rPr lang="en-US" dirty="0">
                <a:latin typeface="Times New Roman" panose="02020603050405020304" pitchFamily="18" charset="0"/>
              </a:rPr>
              <a:t> </a:t>
            </a:r>
            <a:r>
              <a:rPr lang="en-US" b="1" dirty="0">
                <a:latin typeface="Times New Roman" panose="02020603050405020304" pitchFamily="18" charset="0"/>
              </a:rPr>
              <a:t>ISRU Affordability Thresholds</a:t>
            </a:r>
          </a:p>
          <a:p>
            <a:pPr algn="ctr"/>
            <a:r>
              <a:rPr lang="en-US" dirty="0">
                <a:latin typeface="Times New Roman" panose="02020603050405020304" pitchFamily="18" charset="0"/>
              </a:rPr>
              <a:t>BAA Track 1</a:t>
            </a:r>
          </a:p>
          <a:p>
            <a:endParaRPr lang="en-US" dirty="0">
              <a:latin typeface="Times New Roman" panose="02020603050405020304" pitchFamily="18" charset="0"/>
            </a:endParaRPr>
          </a:p>
          <a:p>
            <a:endParaRPr lang="en-US" dirty="0">
              <a:latin typeface="Times New Roman" panose="02020603050405020304" pitchFamily="18" charset="0"/>
            </a:endParaRPr>
          </a:p>
          <a:p>
            <a:r>
              <a:rPr lang="en-US" dirty="0">
                <a:latin typeface="Times New Roman" panose="02020603050405020304" pitchFamily="18" charset="0"/>
              </a:rPr>
              <a:t>Team</a:t>
            </a:r>
          </a:p>
          <a:p>
            <a:endParaRPr lang="en-US" dirty="0">
              <a:latin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rPr>
              <a:t>United Launch Alliance</a:t>
            </a:r>
          </a:p>
        </p:txBody>
      </p:sp>
      <p:sp>
        <p:nvSpPr>
          <p:cNvPr id="11" name="TextBox 10"/>
          <p:cNvSpPr txBox="1"/>
          <p:nvPr/>
        </p:nvSpPr>
        <p:spPr>
          <a:xfrm>
            <a:off x="174358" y="3503235"/>
            <a:ext cx="5756542" cy="2831544"/>
          </a:xfrm>
          <a:prstGeom prst="rect">
            <a:avLst/>
          </a:prstGeom>
          <a:noFill/>
        </p:spPr>
        <p:txBody>
          <a:bodyPr wrap="square" rtlCol="0">
            <a:spAutoFit/>
          </a:bodyPr>
          <a:lstStyle/>
          <a:p>
            <a:r>
              <a:rPr lang="en-US" b="1" dirty="0">
                <a:latin typeface="Times New Roman" panose="02020603050405020304" pitchFamily="18" charset="0"/>
              </a:rPr>
              <a:t>Objectives &amp; Approach</a:t>
            </a:r>
          </a:p>
          <a:p>
            <a:endParaRPr lang="en-US" dirty="0">
              <a:latin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Identify production rate requirements, and maximum price for ISRU propellants at the lunar surface in order to be less expensive than earth-based propellants in support of a range of potential missions &amp; propellants utilizing ISRU LH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LO</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or 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O</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Requirements assessment and economic analysis grounded by experience with stage designs to derive transportation usage and cost </a:t>
            </a:r>
          </a:p>
          <a:p>
            <a:pPr marL="285750" indent="-285750">
              <a:buFont typeface="Arial" charset="0"/>
              <a:buChar char="•"/>
            </a:pPr>
            <a:endParaRPr lang="en-US" sz="1400" dirty="0">
              <a:latin typeface="Times New Roman" charset="0"/>
              <a:ea typeface="Times New Roman" charset="0"/>
              <a:cs typeface="Times New Roman" charset="0"/>
            </a:endParaRPr>
          </a:p>
        </p:txBody>
      </p:sp>
      <p:sp>
        <p:nvSpPr>
          <p:cNvPr id="12" name="TextBox 11"/>
          <p:cNvSpPr txBox="1"/>
          <p:nvPr/>
        </p:nvSpPr>
        <p:spPr>
          <a:xfrm>
            <a:off x="6237362" y="504559"/>
            <a:ext cx="5789538" cy="1877437"/>
          </a:xfrm>
          <a:prstGeom prst="rect">
            <a:avLst/>
          </a:prstGeom>
          <a:noFill/>
        </p:spPr>
        <p:txBody>
          <a:bodyPr wrap="square" rtlCol="0">
            <a:spAutoFit/>
          </a:bodyPr>
          <a:lstStyle/>
          <a:p>
            <a:r>
              <a:rPr lang="en-US" b="1" dirty="0">
                <a:latin typeface="Times New Roman" panose="02020603050405020304" pitchFamily="18" charset="0"/>
              </a:rPr>
              <a:t>Technology Transfer and Commercialization</a:t>
            </a:r>
          </a:p>
          <a:p>
            <a:endParaRPr lang="en-US" dirty="0">
              <a:latin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rPr>
              <a:t>ULA has keen interest in emergence of commercial cislunar activity, and in potential for less expensive propellants to fuel ULA in-space transportation</a:t>
            </a:r>
          </a:p>
          <a:p>
            <a:pPr marL="285750" indent="-285750">
              <a:buFont typeface="Arial" panose="020B0604020202020204" pitchFamily="34" charset="0"/>
              <a:buChar char="•"/>
            </a:pPr>
            <a:r>
              <a:rPr lang="en-US" sz="1600" dirty="0">
                <a:latin typeface="Times New Roman" panose="02020603050405020304" pitchFamily="18" charset="0"/>
              </a:rPr>
              <a:t>ULA upper stages Integrated Vehicle Fluids have capability well matched to emergence of lunar ISRU propellant transportation</a:t>
            </a:r>
          </a:p>
        </p:txBody>
      </p:sp>
      <p:grpSp>
        <p:nvGrpSpPr>
          <p:cNvPr id="2" name="Group 1">
            <a:extLst>
              <a:ext uri="{FF2B5EF4-FFF2-40B4-BE49-F238E27FC236}">
                <a16:creationId xmlns:a16="http://schemas.microsoft.com/office/drawing/2014/main" id="{131897A0-68CB-3944-AE0B-B036B63E7301}"/>
              </a:ext>
            </a:extLst>
          </p:cNvPr>
          <p:cNvGrpSpPr>
            <a:grpSpLocks noChangeAspect="1"/>
          </p:cNvGrpSpPr>
          <p:nvPr/>
        </p:nvGrpSpPr>
        <p:grpSpPr>
          <a:xfrm>
            <a:off x="6316275" y="3676401"/>
            <a:ext cx="5594295" cy="2862900"/>
            <a:chOff x="2369919" y="2232613"/>
            <a:chExt cx="4303303" cy="2202231"/>
          </a:xfrm>
        </p:grpSpPr>
        <p:pic>
          <p:nvPicPr>
            <p:cNvPr id="14" name="Picture 13" descr="fig7.jpg">
              <a:extLst>
                <a:ext uri="{FF2B5EF4-FFF2-40B4-BE49-F238E27FC236}">
                  <a16:creationId xmlns:a16="http://schemas.microsoft.com/office/drawing/2014/main" id="{0639BC31-1201-4D4A-9EC0-9D784B351336}"/>
                </a:ext>
              </a:extLst>
            </p:cNvPr>
            <p:cNvPicPr/>
            <p:nvPr/>
          </p:nvPicPr>
          <p:blipFill>
            <a:blip r:embed="rId3" cstate="email">
              <a:extLst>
                <a:ext uri="{28A0092B-C50C-407E-A947-70E740481C1C}">
                  <a14:useLocalDpi xmlns:a14="http://schemas.microsoft.com/office/drawing/2010/main"/>
                </a:ext>
              </a:extLst>
            </a:blip>
            <a:srcRect/>
            <a:stretch>
              <a:fillRect/>
            </a:stretch>
          </p:blipFill>
          <p:spPr>
            <a:xfrm>
              <a:off x="2935192" y="2232613"/>
              <a:ext cx="3273615" cy="2202231"/>
            </a:xfrm>
            <a:prstGeom prst="rect">
              <a:avLst/>
            </a:prstGeom>
          </p:spPr>
        </p:pic>
        <p:pic>
          <p:nvPicPr>
            <p:cNvPr id="16" name="Picture 15">
              <a:extLst>
                <a:ext uri="{FF2B5EF4-FFF2-40B4-BE49-F238E27FC236}">
                  <a16:creationId xmlns:a16="http://schemas.microsoft.com/office/drawing/2014/main" id="{438D08CD-BA83-2043-8B1E-2297A72A959F}"/>
                </a:ext>
              </a:extLst>
            </p:cNvPr>
            <p:cNvPicPr/>
            <p:nvPr/>
          </p:nvPicPr>
          <p:blipFill>
            <a:blip r:embed="rId4" cstate="email">
              <a:clrChange>
                <a:clrFrom>
                  <a:srgbClr val="DFDFDF"/>
                </a:clrFrom>
                <a:clrTo>
                  <a:srgbClr val="DFDFDF">
                    <a:alpha val="0"/>
                  </a:srgbClr>
                </a:clrTo>
              </a:clrChange>
              <a:extLst>
                <a:ext uri="{28A0092B-C50C-407E-A947-70E740481C1C}">
                  <a14:useLocalDpi xmlns:a14="http://schemas.microsoft.com/office/drawing/2010/main"/>
                </a:ext>
              </a:extLst>
            </a:blip>
            <a:srcRect/>
            <a:stretch>
              <a:fillRect/>
            </a:stretch>
          </p:blipFill>
          <p:spPr bwMode="auto">
            <a:xfrm>
              <a:off x="2369919" y="2888683"/>
              <a:ext cx="916506" cy="888353"/>
            </a:xfrm>
            <a:prstGeom prst="rect">
              <a:avLst/>
            </a:prstGeom>
            <a:noFill/>
            <a:ln w="9525">
              <a:noFill/>
              <a:miter lim="800000"/>
              <a:headEnd/>
              <a:tailEnd/>
            </a:ln>
          </p:spPr>
        </p:pic>
        <p:pic>
          <p:nvPicPr>
            <p:cNvPr id="17" name="Picture 16">
              <a:extLst>
                <a:ext uri="{FF2B5EF4-FFF2-40B4-BE49-F238E27FC236}">
                  <a16:creationId xmlns:a16="http://schemas.microsoft.com/office/drawing/2014/main" id="{DA77B98F-C6EC-634E-8666-9E7BF15B4EB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23853" y="2239256"/>
              <a:ext cx="749369" cy="266602"/>
            </a:xfrm>
            <a:prstGeom prst="rect">
              <a:avLst/>
            </a:prstGeom>
          </p:spPr>
        </p:pic>
      </p:grpSp>
    </p:spTree>
    <p:extLst>
      <p:ext uri="{BB962C8B-B14F-4D97-AF65-F5344CB8AC3E}">
        <p14:creationId xmlns:p14="http://schemas.microsoft.com/office/powerpoint/2010/main" val="922026542"/>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186117" y="3452502"/>
            <a:ext cx="1191956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01445" y="198746"/>
            <a:ext cx="5794753" cy="2000548"/>
          </a:xfrm>
          <a:prstGeom prst="rect">
            <a:avLst/>
          </a:prstGeom>
          <a:noFill/>
        </p:spPr>
        <p:txBody>
          <a:bodyPr wrap="square" rtlCol="0">
            <a:spAutoFit/>
          </a:bodyPr>
          <a:lstStyle/>
          <a:p>
            <a:pPr algn="ctr"/>
            <a:r>
              <a:rPr lang="en-US" b="1" dirty="0">
                <a:latin typeface="Times New Roman" charset="0"/>
                <a:ea typeface="Times New Roman" charset="0"/>
                <a:cs typeface="Times New Roman" charset="0"/>
              </a:rPr>
              <a:t>Integrated Architecture Trade Studies on ISRU Technologies for Human Space Exploration</a:t>
            </a:r>
          </a:p>
          <a:p>
            <a:pPr algn="ctr"/>
            <a:r>
              <a:rPr lang="en-US" dirty="0">
                <a:latin typeface="Times New Roman" charset="0"/>
                <a:ea typeface="Times New Roman" charset="0"/>
                <a:cs typeface="Times New Roman" charset="0"/>
              </a:rPr>
              <a:t>BAA Track 1</a:t>
            </a:r>
          </a:p>
          <a:p>
            <a:pPr algn="ctr"/>
            <a:endParaRPr lang="en-US" dirty="0">
              <a:latin typeface="Times New Roman" charset="0"/>
              <a:ea typeface="Times New Roman" charset="0"/>
              <a:cs typeface="Times New Roman" charset="0"/>
            </a:endParaRPr>
          </a:p>
          <a:p>
            <a:r>
              <a:rPr lang="en-US" dirty="0">
                <a:latin typeface="Times New Roman" charset="0"/>
                <a:ea typeface="Times New Roman" charset="0"/>
                <a:cs typeface="Times New Roman" charset="0"/>
              </a:rPr>
              <a:t>Team</a:t>
            </a:r>
          </a:p>
          <a:p>
            <a:endParaRPr lang="en-US" dirty="0">
              <a:latin typeface="Times New Roman" charset="0"/>
              <a:ea typeface="Times New Roman" charset="0"/>
              <a:cs typeface="Times New Roman" charset="0"/>
            </a:endParaRPr>
          </a:p>
          <a:p>
            <a:pPr marL="285750" indent="-285750">
              <a:buFont typeface="Arial" charset="0"/>
              <a:buChar char="•"/>
            </a:pPr>
            <a:r>
              <a:rPr lang="en-US" sz="1600" dirty="0">
                <a:latin typeface="Times New Roman" charset="0"/>
                <a:ea typeface="Times New Roman" charset="0"/>
                <a:cs typeface="Times New Roman" charset="0"/>
              </a:rPr>
              <a:t>Koki Ho, University of Illinois, PI</a:t>
            </a:r>
          </a:p>
        </p:txBody>
      </p:sp>
      <p:sp>
        <p:nvSpPr>
          <p:cNvPr id="11" name="TextBox 10"/>
          <p:cNvSpPr txBox="1"/>
          <p:nvPr/>
        </p:nvSpPr>
        <p:spPr>
          <a:xfrm>
            <a:off x="185260" y="3534013"/>
            <a:ext cx="5730018" cy="3323987"/>
          </a:xfrm>
          <a:prstGeom prst="rect">
            <a:avLst/>
          </a:prstGeom>
          <a:noFill/>
        </p:spPr>
        <p:txBody>
          <a:bodyPr wrap="square" rtlCol="0">
            <a:spAutoFit/>
          </a:bodyPr>
          <a:lstStyle/>
          <a:p>
            <a:r>
              <a:rPr lang="en-US" b="1" dirty="0">
                <a:latin typeface="Times New Roman" charset="0"/>
                <a:ea typeface="Times New Roman" charset="0"/>
                <a:cs typeface="Times New Roman" charset="0"/>
              </a:rPr>
              <a:t>Objectives &amp; Approach</a:t>
            </a:r>
          </a:p>
          <a:p>
            <a:endParaRPr lang="en-US" dirty="0">
              <a:latin typeface="Times New Roman" charset="0"/>
              <a:ea typeface="Times New Roman" charset="0"/>
              <a:cs typeface="Times New Roman" charset="0"/>
            </a:endParaRPr>
          </a:p>
          <a:p>
            <a:r>
              <a:rPr lang="en-US" sz="1600" u="sng" dirty="0">
                <a:latin typeface="Times New Roman" charset="0"/>
                <a:ea typeface="Times New Roman" charset="0"/>
                <a:cs typeface="Times New Roman" charset="0"/>
              </a:rPr>
              <a:t>Major project objectives:</a:t>
            </a:r>
            <a:r>
              <a:rPr lang="en-US" sz="1600" dirty="0">
                <a:latin typeface="Times New Roman" charset="0"/>
                <a:ea typeface="Times New Roman" charset="0"/>
                <a:cs typeface="Times New Roman" charset="0"/>
              </a:rPr>
              <a:t> perform trade studies to evaluate the benefits of ISRU, analyze the tradeoff on ISRU options, and optimize the design of infrastructure and architecture elements. </a:t>
            </a:r>
          </a:p>
          <a:p>
            <a:r>
              <a:rPr lang="en-US" sz="1600" u="sng" dirty="0">
                <a:latin typeface="Times New Roman" charset="0"/>
                <a:ea typeface="Times New Roman" charset="0"/>
                <a:cs typeface="Times New Roman" charset="0"/>
              </a:rPr>
              <a:t>Technical Approach</a:t>
            </a:r>
          </a:p>
          <a:p>
            <a:pPr marL="285750" indent="-285750">
              <a:buFont typeface="Arial" panose="020B0604020202020204" pitchFamily="34" charset="0"/>
              <a:buChar char="•"/>
            </a:pPr>
            <a:r>
              <a:rPr lang="en-US" sz="1600" dirty="0">
                <a:latin typeface="Times New Roman" charset="0"/>
                <a:ea typeface="Times New Roman" charset="0"/>
                <a:cs typeface="Times New Roman" charset="0"/>
              </a:rPr>
              <a:t>Perform optimization and trade studies on ISRU surface infrastructure.</a:t>
            </a:r>
          </a:p>
          <a:p>
            <a:pPr marL="285750" indent="-285750">
              <a:buFont typeface="Arial" panose="020B0604020202020204" pitchFamily="34" charset="0"/>
              <a:buChar char="•"/>
            </a:pPr>
            <a:r>
              <a:rPr lang="en-US" sz="1600" dirty="0">
                <a:latin typeface="Times New Roman" charset="0"/>
                <a:ea typeface="Times New Roman" charset="0"/>
                <a:cs typeface="Times New Roman" charset="0"/>
              </a:rPr>
              <a:t>Perform space logistics optimization and trade studies with both ISRU infrastructure and in-space architecture elements integrated.</a:t>
            </a:r>
          </a:p>
          <a:p>
            <a:pPr marL="285750" indent="-285750">
              <a:buFont typeface="Arial" panose="020B0604020202020204" pitchFamily="34" charset="0"/>
              <a:buChar char="•"/>
            </a:pPr>
            <a:r>
              <a:rPr lang="en-US" sz="1600" dirty="0">
                <a:latin typeface="Times New Roman" charset="0"/>
                <a:ea typeface="Times New Roman" charset="0"/>
                <a:cs typeface="Times New Roman" charset="0"/>
              </a:rPr>
              <a:t>Upgrade the NASA’s past/existing studies.</a:t>
            </a:r>
          </a:p>
          <a:p>
            <a:pPr marL="285750" indent="-285750">
              <a:buFont typeface="Arial" charset="0"/>
              <a:buChar char="•"/>
            </a:pPr>
            <a:endParaRPr lang="en-US" sz="1400" dirty="0">
              <a:latin typeface="Times New Roman" charset="0"/>
              <a:ea typeface="Times New Roman" charset="0"/>
              <a:cs typeface="Times New Roman" charset="0"/>
            </a:endParaRPr>
          </a:p>
        </p:txBody>
      </p:sp>
      <p:sp>
        <p:nvSpPr>
          <p:cNvPr id="12" name="TextBox 11"/>
          <p:cNvSpPr txBox="1"/>
          <p:nvPr/>
        </p:nvSpPr>
        <p:spPr>
          <a:xfrm>
            <a:off x="6243377" y="438385"/>
            <a:ext cx="5765488" cy="2616101"/>
          </a:xfrm>
          <a:prstGeom prst="rect">
            <a:avLst/>
          </a:prstGeom>
          <a:noFill/>
        </p:spPr>
        <p:txBody>
          <a:bodyPr wrap="square" rtlCol="0">
            <a:spAutoFit/>
          </a:bodyPr>
          <a:lstStyle/>
          <a:p>
            <a:r>
              <a:rPr lang="en-US" b="1" dirty="0">
                <a:latin typeface="Times New Roman" charset="0"/>
                <a:ea typeface="Times New Roman" charset="0"/>
                <a:cs typeface="Times New Roman" charset="0"/>
              </a:rPr>
              <a:t>Technology Transfer and Commercialization</a:t>
            </a:r>
          </a:p>
          <a:p>
            <a:endParaRPr lang="en-US" dirty="0">
              <a:latin typeface="Times New Roman" charset="0"/>
              <a:ea typeface="Times New Roman" charset="0"/>
              <a:cs typeface="Times New Roman" charset="0"/>
            </a:endParaRPr>
          </a:p>
          <a:p>
            <a:pPr marL="285750" indent="-285750">
              <a:buFont typeface="Arial" charset="0"/>
              <a:buChar char="•"/>
            </a:pPr>
            <a:r>
              <a:rPr lang="en-US" sz="1600" u="sng" dirty="0">
                <a:latin typeface="Times New Roman" charset="0"/>
                <a:ea typeface="Times New Roman" charset="0"/>
                <a:cs typeface="Times New Roman" charset="0"/>
              </a:rPr>
              <a:t>‘Spin-in’:</a:t>
            </a:r>
            <a:r>
              <a:rPr lang="en-US" sz="1600" dirty="0">
                <a:latin typeface="Times New Roman" charset="0"/>
                <a:ea typeface="Times New Roman" charset="0"/>
                <a:cs typeface="Times New Roman" charset="0"/>
              </a:rPr>
              <a:t> leveraging organization/PI’s expertise and capabilities in multi-disciplinary design optimization, space logistics modeling, and ISRU modeling. </a:t>
            </a:r>
          </a:p>
          <a:p>
            <a:pPr marL="285750" indent="-285750">
              <a:buFont typeface="Arial" charset="0"/>
              <a:buChar char="•"/>
            </a:pPr>
            <a:r>
              <a:rPr lang="en-US" sz="1600" u="sng" dirty="0">
                <a:latin typeface="Times New Roman" charset="0"/>
                <a:ea typeface="Times New Roman" charset="0"/>
                <a:cs typeface="Times New Roman" charset="0"/>
              </a:rPr>
              <a:t>‘Spin-out’:</a:t>
            </a:r>
            <a:r>
              <a:rPr lang="en-US" sz="1600" dirty="0">
                <a:latin typeface="Times New Roman" charset="0"/>
                <a:ea typeface="Times New Roman" charset="0"/>
                <a:cs typeface="Times New Roman" charset="0"/>
              </a:rPr>
              <a:t> enhancing organization/PI’s capabilities in ISRU trade study modeling and general network optimization methods; promoting collaboration with industry and government in space and terrestrial applications; education of next generation of engineers.</a:t>
            </a:r>
          </a:p>
        </p:txBody>
      </p:sp>
      <p:grpSp>
        <p:nvGrpSpPr>
          <p:cNvPr id="9" name="Group 8">
            <a:extLst>
              <a:ext uri="{FF2B5EF4-FFF2-40B4-BE49-F238E27FC236}">
                <a16:creationId xmlns:a16="http://schemas.microsoft.com/office/drawing/2014/main" id="{6A4931D1-2C41-6841-AD1E-F0A79EC58938}"/>
              </a:ext>
            </a:extLst>
          </p:cNvPr>
          <p:cNvGrpSpPr>
            <a:grpSpLocks noChangeAspect="1"/>
          </p:cNvGrpSpPr>
          <p:nvPr/>
        </p:nvGrpSpPr>
        <p:grpSpPr>
          <a:xfrm>
            <a:off x="6248236" y="3609200"/>
            <a:ext cx="5654750" cy="3110669"/>
            <a:chOff x="6248237" y="3609200"/>
            <a:chExt cx="4349809" cy="2392822"/>
          </a:xfrm>
        </p:grpSpPr>
        <p:sp>
          <p:nvSpPr>
            <p:cNvPr id="13" name="Rectangle 12"/>
            <p:cNvSpPr/>
            <p:nvPr/>
          </p:nvSpPr>
          <p:spPr>
            <a:xfrm>
              <a:off x="6248237" y="3609200"/>
              <a:ext cx="4349809" cy="2392822"/>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图片 3">
              <a:extLst>
                <a:ext uri="{FF2B5EF4-FFF2-40B4-BE49-F238E27FC236}">
                  <a16:creationId xmlns:a16="http://schemas.microsoft.com/office/drawing/2014/main" id="{30662CA0-9FB5-4C6A-AB54-20A1637D8603}"/>
                </a:ext>
              </a:extLst>
            </p:cNvPr>
            <p:cNvPicPr/>
            <p:nvPr/>
          </p:nvPicPr>
          <p:blipFill>
            <a:blip r:embed="rId3" cstate="email">
              <a:extLst>
                <a:ext uri="{28A0092B-C50C-407E-A947-70E740481C1C}">
                  <a14:useLocalDpi xmlns:a14="http://schemas.microsoft.com/office/drawing/2010/main"/>
                </a:ext>
              </a:extLst>
            </a:blip>
            <a:stretch>
              <a:fillRect/>
            </a:stretch>
          </p:blipFill>
          <p:spPr>
            <a:xfrm>
              <a:off x="6338796" y="3657735"/>
              <a:ext cx="2749790" cy="1940721"/>
            </a:xfrm>
            <a:prstGeom prst="rect">
              <a:avLst/>
            </a:prstGeom>
          </p:spPr>
        </p:pic>
        <p:pic>
          <p:nvPicPr>
            <p:cNvPr id="3" name="Picture 2">
              <a:extLst>
                <a:ext uri="{FF2B5EF4-FFF2-40B4-BE49-F238E27FC236}">
                  <a16:creationId xmlns:a16="http://schemas.microsoft.com/office/drawing/2014/main" id="{1724175A-722F-4C9C-9C66-8C0B6B0ED8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7192" y="4664458"/>
              <a:ext cx="1726457" cy="936985"/>
            </a:xfrm>
            <a:prstGeom prst="rect">
              <a:avLst/>
            </a:prstGeom>
          </p:spPr>
        </p:pic>
        <p:pic>
          <p:nvPicPr>
            <p:cNvPr id="1026" name="Picture 2" descr="Image result for moxie nasa">
              <a:extLst>
                <a:ext uri="{FF2B5EF4-FFF2-40B4-BE49-F238E27FC236}">
                  <a16:creationId xmlns:a16="http://schemas.microsoft.com/office/drawing/2014/main" id="{E2F82D2C-4D96-4F92-8AD3-31845EFD1A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32130" y="3646163"/>
              <a:ext cx="1441173" cy="95982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B7EBE14B-BFAA-4552-AD1A-766E19CD01B6}"/>
              </a:ext>
            </a:extLst>
          </p:cNvPr>
          <p:cNvSpPr txBox="1"/>
          <p:nvPr/>
        </p:nvSpPr>
        <p:spPr>
          <a:xfrm>
            <a:off x="6955390" y="6244346"/>
            <a:ext cx="4458134" cy="430887"/>
          </a:xfrm>
          <a:prstGeom prst="rect">
            <a:avLst/>
          </a:prstGeom>
          <a:noFill/>
        </p:spPr>
        <p:txBody>
          <a:bodyPr wrap="square" rtlCol="0">
            <a:spAutoFit/>
          </a:bodyPr>
          <a:lstStyle/>
          <a:p>
            <a:r>
              <a:rPr lang="en-US" sz="1100" i="1" dirty="0">
                <a:latin typeface="Times New Roman" panose="02020603050405020304" pitchFamily="18" charset="0"/>
                <a:cs typeface="Times New Roman" panose="02020603050405020304" pitchFamily="18" charset="0"/>
              </a:rPr>
              <a:t>Fig. Network modeling of space logistics enables architecture optimization and evaluation of the value of ISRU (Credit: UIUC, MIT, NASA)</a:t>
            </a:r>
          </a:p>
        </p:txBody>
      </p:sp>
    </p:spTree>
    <p:extLst>
      <p:ext uri="{BB962C8B-B14F-4D97-AF65-F5344CB8AC3E}">
        <p14:creationId xmlns:p14="http://schemas.microsoft.com/office/powerpoint/2010/main" val="3252855963"/>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368968" y="3452502"/>
            <a:ext cx="11518232"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096000" y="0"/>
            <a:ext cx="0" cy="6350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2716" y="149627"/>
            <a:ext cx="5871409" cy="646331"/>
          </a:xfrm>
          <a:prstGeom prst="rect">
            <a:avLst/>
          </a:prstGeom>
          <a:noFill/>
        </p:spPr>
        <p:txBody>
          <a:bodyPr wrap="square" rtlCol="0">
            <a:spAutoFit/>
          </a:bodyPr>
          <a:lstStyle/>
          <a:p>
            <a:pPr algn="ctr"/>
            <a:r>
              <a:rPr lang="en-US" b="1" dirty="0">
                <a:latin typeface="Times New Roman" panose="02020603050405020304" pitchFamily="18" charset="0"/>
                <a:ea typeface="Times New Roman" charset="0"/>
                <a:cs typeface="Times New Roman" panose="02020603050405020304" pitchFamily="18" charset="0"/>
              </a:rPr>
              <a:t>NextSTEP-2 ISRU Technology – Water Electrolysis</a:t>
            </a:r>
          </a:p>
          <a:p>
            <a:pPr algn="ctr"/>
            <a:r>
              <a:rPr lang="en-US" dirty="0">
                <a:latin typeface="Times New Roman" panose="02020603050405020304" pitchFamily="18" charset="0"/>
                <a:ea typeface="Times New Roman" charset="0"/>
                <a:cs typeface="Times New Roman" panose="02020603050405020304" pitchFamily="18" charset="0"/>
              </a:rPr>
              <a:t>BAA Track 1</a:t>
            </a:r>
          </a:p>
        </p:txBody>
      </p:sp>
      <p:sp>
        <p:nvSpPr>
          <p:cNvPr id="11" name="TextBox 10"/>
          <p:cNvSpPr txBox="1"/>
          <p:nvPr/>
        </p:nvSpPr>
        <p:spPr>
          <a:xfrm>
            <a:off x="507476" y="3456377"/>
            <a:ext cx="4477996" cy="369332"/>
          </a:xfrm>
          <a:prstGeom prst="rect">
            <a:avLst/>
          </a:prstGeom>
          <a:noFill/>
        </p:spPr>
        <p:txBody>
          <a:bodyPr wrap="square" rtlCol="0">
            <a:spAutoFit/>
          </a:bodyPr>
          <a:lstStyle/>
          <a:p>
            <a:r>
              <a:rPr lang="en-US" b="1" dirty="0">
                <a:latin typeface="Times New Roman" panose="02020603050405020304" pitchFamily="18" charset="0"/>
                <a:ea typeface="Times New Roman" charset="0"/>
                <a:cs typeface="Times New Roman" panose="02020603050405020304" pitchFamily="18" charset="0"/>
              </a:rPr>
              <a:t>Objectives &amp; Approach</a:t>
            </a:r>
          </a:p>
        </p:txBody>
      </p:sp>
      <p:sp>
        <p:nvSpPr>
          <p:cNvPr id="12" name="TextBox 11"/>
          <p:cNvSpPr txBox="1"/>
          <p:nvPr/>
        </p:nvSpPr>
        <p:spPr>
          <a:xfrm>
            <a:off x="6129211" y="149627"/>
            <a:ext cx="5693821" cy="369332"/>
          </a:xfrm>
          <a:prstGeom prst="rect">
            <a:avLst/>
          </a:prstGeom>
          <a:noFill/>
        </p:spPr>
        <p:txBody>
          <a:bodyPr wrap="square" rtlCol="0">
            <a:spAutoFit/>
          </a:bodyPr>
          <a:lstStyle/>
          <a:p>
            <a:r>
              <a:rPr lang="en-US" b="1" dirty="0">
                <a:latin typeface="Times New Roman" panose="02020603050405020304" pitchFamily="18" charset="0"/>
                <a:ea typeface="Times New Roman" charset="0"/>
                <a:cs typeface="Times New Roman" panose="02020603050405020304" pitchFamily="18" charset="0"/>
              </a:rPr>
              <a:t>Technology Transfer and Commercialization</a:t>
            </a:r>
          </a:p>
        </p:txBody>
      </p:sp>
      <p:sp>
        <p:nvSpPr>
          <p:cNvPr id="13" name="TextBox 12"/>
          <p:cNvSpPr txBox="1"/>
          <p:nvPr/>
        </p:nvSpPr>
        <p:spPr>
          <a:xfrm>
            <a:off x="176463" y="3860289"/>
            <a:ext cx="5678905" cy="2554545"/>
          </a:xfrm>
          <a:prstGeom prst="rect">
            <a:avLst/>
          </a:prstGeom>
          <a:noFill/>
        </p:spPr>
        <p:txBody>
          <a:bodyPr wrap="square" rtlCol="0">
            <a:spAutoFit/>
          </a:bodyPr>
          <a:lstStyle/>
          <a:p>
            <a:pPr marL="285750" indent="-285750">
              <a:buFont typeface="Arial" charset="0"/>
              <a:buChar char="•"/>
            </a:pPr>
            <a:r>
              <a:rPr lang="en-US" sz="1600" dirty="0">
                <a:latin typeface="Times New Roman" panose="02020603050405020304" pitchFamily="18" charset="0"/>
                <a:ea typeface="Times New Roman" charset="0"/>
                <a:cs typeface="Times New Roman" panose="02020603050405020304" pitchFamily="18" charset="0"/>
              </a:rPr>
              <a:t>Conduct a trade study of available water electrolysis cell and system designs to identify an optimal solution for generating oxygen and hydrogen as key reactants in a propellant manufacturing process for a Mars ascent vehicle.  </a:t>
            </a:r>
          </a:p>
          <a:p>
            <a:pPr marL="285750" indent="-285750">
              <a:buFont typeface="Arial" charset="0"/>
              <a:buChar char="•"/>
            </a:pPr>
            <a:r>
              <a:rPr lang="en-US" sz="1600" dirty="0">
                <a:latin typeface="Times New Roman" panose="02020603050405020304" pitchFamily="18" charset="0"/>
                <a:ea typeface="Times New Roman" charset="0"/>
                <a:cs typeface="Times New Roman" panose="02020603050405020304" pitchFamily="18" charset="0"/>
              </a:rPr>
              <a:t>Identify and assess trade study factors to appropriately weigh key requirements for a water electrolysis system – factors to be considered include launch mass and volume, operational efficiency, safety and reliability and simplicity.  </a:t>
            </a:r>
          </a:p>
          <a:p>
            <a:pPr marL="285750" indent="-285750">
              <a:buFont typeface="Arial" charset="0"/>
              <a:buChar char="•"/>
            </a:pPr>
            <a:r>
              <a:rPr lang="en-US" sz="1600" dirty="0">
                <a:latin typeface="Times New Roman" panose="02020603050405020304" pitchFamily="18" charset="0"/>
                <a:ea typeface="Times New Roman" charset="0"/>
                <a:cs typeface="Times New Roman" panose="02020603050405020304" pitchFamily="18" charset="0"/>
              </a:rPr>
              <a:t>Select a baseline system design and create a development pathway to burn down technical risks. </a:t>
            </a:r>
            <a:endParaRPr lang="en-US" sz="1600" dirty="0">
              <a:latin typeface="Times New Roman" panose="02020603050405020304" pitchFamily="18" charset="0"/>
              <a:cs typeface="Times New Roman" panose="02020603050405020304" pitchFamily="18" charset="0"/>
            </a:endParaRPr>
          </a:p>
        </p:txBody>
      </p:sp>
      <p:sp>
        <p:nvSpPr>
          <p:cNvPr id="15" name="Rectangle 2"/>
          <p:cNvSpPr>
            <a:spLocks noChangeArrowheads="1"/>
          </p:cNvSpPr>
          <p:nvPr/>
        </p:nvSpPr>
        <p:spPr bwMode="auto">
          <a:xfrm>
            <a:off x="176463" y="733495"/>
            <a:ext cx="5615805" cy="240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Bef>
                <a:spcPct val="20000"/>
              </a:spcBef>
              <a:buFontTx/>
              <a:buChar char="•"/>
            </a:pPr>
            <a:r>
              <a:rPr lang="en-US" altLang="ja-JP" sz="1600" dirty="0">
                <a:latin typeface="Times New Roman" panose="02020603050405020304" pitchFamily="18" charset="0"/>
                <a:cs typeface="Times New Roman" panose="02020603050405020304" pitchFamily="18" charset="0"/>
              </a:rPr>
              <a:t>Program – Darren Samplatsky will act as the team lead. He has proven repeated success in efficiently meeting challenging ECLSS objectives</a:t>
            </a:r>
          </a:p>
          <a:p>
            <a:pPr>
              <a:spcBef>
                <a:spcPct val="20000"/>
              </a:spcBef>
              <a:buFontTx/>
              <a:buChar char="•"/>
            </a:pPr>
            <a:r>
              <a:rPr lang="en-US" altLang="ja-JP" sz="1600" dirty="0">
                <a:latin typeface="Times New Roman" panose="02020603050405020304" pitchFamily="18" charset="0"/>
                <a:cs typeface="Times New Roman" panose="02020603050405020304" pitchFamily="18" charset="0"/>
              </a:rPr>
              <a:t> Advanced Technology – </a:t>
            </a:r>
            <a:r>
              <a:rPr lang="en-US" sz="1600" dirty="0">
                <a:latin typeface="Times New Roman" panose="02020603050405020304" pitchFamily="18" charset="0"/>
                <a:cs typeface="Times New Roman" panose="02020603050405020304" pitchFamily="18" charset="0"/>
              </a:rPr>
              <a:t>Phillip Baker </a:t>
            </a:r>
            <a:r>
              <a:rPr lang="en-US" altLang="ja-JP" sz="1600" dirty="0">
                <a:latin typeface="Times New Roman" panose="02020603050405020304" pitchFamily="18" charset="0"/>
                <a:cs typeface="Times New Roman" panose="02020603050405020304" pitchFamily="18" charset="0"/>
              </a:rPr>
              <a:t>will provide the technical leadership for the trade study effort with expertise in water electrolysis cell design and system architecture.  </a:t>
            </a:r>
          </a:p>
          <a:p>
            <a:pPr>
              <a:spcBef>
                <a:spcPct val="20000"/>
              </a:spcBef>
              <a:buFontTx/>
              <a:buChar char="•"/>
            </a:pPr>
            <a:r>
              <a:rPr lang="en-US" altLang="ja-JP" sz="1600" dirty="0">
                <a:latin typeface="Times New Roman" panose="02020603050405020304" pitchFamily="18" charset="0"/>
                <a:cs typeface="Times New Roman" panose="02020603050405020304" pitchFamily="18" charset="0"/>
              </a:rPr>
              <a:t>Safety – Scott Schneider will provide safety and hazards assessment during the trade study effort, with relevant experience in ISS systems employing hazardous fluids. </a:t>
            </a:r>
          </a:p>
        </p:txBody>
      </p:sp>
      <p:pic>
        <p:nvPicPr>
          <p:cNvPr id="21" name="Picture 20" descr="C:\Users\royrobj\AppData\Local\Microsoft\Windows\Temporary Internet Files\Content.Word\LPE.PNG"/>
          <p:cNvPicPr/>
          <p:nvPr/>
        </p:nvPicPr>
        <p:blipFill>
          <a:blip r:embed="rId3" cstate="email">
            <a:extLst>
              <a:ext uri="{28A0092B-C50C-407E-A947-70E740481C1C}">
                <a14:useLocalDpi xmlns:a14="http://schemas.microsoft.com/office/drawing/2010/main"/>
              </a:ext>
            </a:extLst>
          </a:blip>
          <a:srcRect/>
          <a:stretch>
            <a:fillRect/>
          </a:stretch>
        </p:blipFill>
        <p:spPr bwMode="auto">
          <a:xfrm>
            <a:off x="9184007" y="3599653"/>
            <a:ext cx="1322876" cy="2281831"/>
          </a:xfrm>
          <a:prstGeom prst="rect">
            <a:avLst/>
          </a:prstGeom>
          <a:noFill/>
          <a:ln>
            <a:noFill/>
          </a:ln>
          <a:effectLst>
            <a:innerShdw blurRad="63500" dist="50800" dir="18900000">
              <a:prstClr val="black">
                <a:alpha val="50000"/>
              </a:prstClr>
            </a:innerShdw>
          </a:effectLst>
        </p:spPr>
      </p:pic>
      <p:sp>
        <p:nvSpPr>
          <p:cNvPr id="22" name="Rectangle 22"/>
          <p:cNvSpPr>
            <a:spLocks noChangeArrowheads="1"/>
          </p:cNvSpPr>
          <p:nvPr/>
        </p:nvSpPr>
        <p:spPr bwMode="auto">
          <a:xfrm>
            <a:off x="6017701" y="733495"/>
            <a:ext cx="598179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
            </a:pPr>
            <a:r>
              <a:rPr lang="en-US" altLang="ja-JP" sz="1600" dirty="0">
                <a:latin typeface="Times New Roman" panose="02020603050405020304" pitchFamily="18" charset="0"/>
                <a:cs typeface="Times New Roman" panose="02020603050405020304" pitchFamily="18" charset="0"/>
              </a:rPr>
              <a:t>Relevant system design and operational experience from both the ISS Oxygen Generation Assembly (below left) and the U.S. Navy Oxygen Generator (below right) will prove valuable in assessing technical approaches for the Mars ISRU water electrolysis system for propellant production.  </a:t>
            </a:r>
          </a:p>
        </p:txBody>
      </p:sp>
      <p:pic>
        <p:nvPicPr>
          <p:cNvPr id="1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52428" y="6466247"/>
            <a:ext cx="1863725"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10" descr="OGA"/>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84544" y="3452665"/>
            <a:ext cx="1733889" cy="273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091757" y="5979886"/>
            <a:ext cx="1226457" cy="369332"/>
          </a:xfrm>
          <a:prstGeom prst="rect">
            <a:avLst/>
          </a:prstGeom>
          <a:noFill/>
        </p:spPr>
        <p:txBody>
          <a:bodyPr wrap="square" rtlCol="0">
            <a:spAutoFit/>
          </a:bodyPr>
          <a:lstStyle/>
          <a:p>
            <a:pPr algn="ctr"/>
            <a:r>
              <a:rPr lang="en-US" dirty="0"/>
              <a:t>ISS OGA</a:t>
            </a:r>
          </a:p>
        </p:txBody>
      </p:sp>
      <p:sp>
        <p:nvSpPr>
          <p:cNvPr id="24" name="TextBox 23"/>
          <p:cNvSpPr txBox="1"/>
          <p:nvPr/>
        </p:nvSpPr>
        <p:spPr>
          <a:xfrm>
            <a:off x="9091742" y="5915537"/>
            <a:ext cx="1504070" cy="646331"/>
          </a:xfrm>
          <a:prstGeom prst="rect">
            <a:avLst/>
          </a:prstGeom>
          <a:noFill/>
        </p:spPr>
        <p:txBody>
          <a:bodyPr wrap="square" rtlCol="0">
            <a:spAutoFit/>
          </a:bodyPr>
          <a:lstStyle/>
          <a:p>
            <a:pPr algn="ctr"/>
            <a:r>
              <a:rPr lang="en-US" dirty="0"/>
              <a:t>U.S Navy OG</a:t>
            </a:r>
          </a:p>
        </p:txBody>
      </p:sp>
    </p:spTree>
    <p:extLst>
      <p:ext uri="{BB962C8B-B14F-4D97-AF65-F5344CB8AC3E}">
        <p14:creationId xmlns:p14="http://schemas.microsoft.com/office/powerpoint/2010/main" val="975410314"/>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168965" y="3452502"/>
            <a:ext cx="1179774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49011" y="188971"/>
            <a:ext cx="5755437" cy="2739211"/>
          </a:xfrm>
          <a:prstGeom prst="rect">
            <a:avLst/>
          </a:prstGeom>
          <a:noFill/>
        </p:spPr>
        <p:txBody>
          <a:bodyPr wrap="square" rtlCol="0">
            <a:spAutoFit/>
          </a:bodyPr>
          <a:lstStyle/>
          <a:p>
            <a:pPr algn="ctr"/>
            <a:r>
              <a:rPr lang="en-US" b="1" dirty="0">
                <a:latin typeface="Times New Roman" charset="0"/>
                <a:ea typeface="Times New Roman" charset="0"/>
                <a:cs typeface="Times New Roman" charset="0"/>
              </a:rPr>
              <a:t>Compact High Efficiency Self-Cleaning Dust Filter for Martian Air</a:t>
            </a:r>
          </a:p>
          <a:p>
            <a:pPr algn="ctr"/>
            <a:r>
              <a:rPr lang="en-US" dirty="0">
                <a:latin typeface="Times New Roman" charset="0"/>
                <a:ea typeface="Times New Roman" charset="0"/>
                <a:cs typeface="Times New Roman" charset="0"/>
              </a:rPr>
              <a:t>BAA Track 2</a:t>
            </a:r>
          </a:p>
          <a:p>
            <a:pPr algn="ctr"/>
            <a:endParaRPr lang="en-US" dirty="0">
              <a:latin typeface="Times New Roman" charset="0"/>
              <a:ea typeface="Times New Roman" charset="0"/>
              <a:cs typeface="Times New Roman" charset="0"/>
            </a:endParaRPr>
          </a:p>
          <a:p>
            <a:r>
              <a:rPr lang="en-US" b="1" dirty="0">
                <a:latin typeface="Times New Roman" charset="0"/>
                <a:ea typeface="Times New Roman" charset="0"/>
                <a:cs typeface="Times New Roman" charset="0"/>
              </a:rPr>
              <a:t>Team</a:t>
            </a:r>
          </a:p>
          <a:p>
            <a:r>
              <a:rPr lang="en-US" dirty="0">
                <a:latin typeface="Times New Roman" charset="0"/>
                <a:ea typeface="Times New Roman" charset="0"/>
                <a:cs typeface="Times New Roman" charset="0"/>
              </a:rPr>
              <a:t> </a:t>
            </a:r>
          </a:p>
          <a:p>
            <a:pPr marL="285750" indent="-285750">
              <a:buFont typeface="Arial" charset="0"/>
              <a:buChar char="•"/>
            </a:pPr>
            <a:r>
              <a:rPr lang="en-US" sz="1600" dirty="0">
                <a:latin typeface="Times New Roman" charset="0"/>
                <a:ea typeface="Times New Roman" charset="0"/>
                <a:cs typeface="Times New Roman" charset="0"/>
              </a:rPr>
              <a:t>Dr. </a:t>
            </a:r>
            <a:r>
              <a:rPr lang="en-US" sz="1600" b="1" dirty="0">
                <a:latin typeface="Times New Roman" charset="0"/>
                <a:ea typeface="Times New Roman" charset="0"/>
                <a:cs typeface="Times New Roman" charset="0"/>
              </a:rPr>
              <a:t>Vijay V. </a:t>
            </a:r>
            <a:r>
              <a:rPr lang="en-US" sz="1600" b="1" dirty="0" err="1">
                <a:latin typeface="Times New Roman" charset="0"/>
                <a:ea typeface="Times New Roman" charset="0"/>
                <a:cs typeface="Times New Roman" charset="0"/>
              </a:rPr>
              <a:t>Devarakonda</a:t>
            </a:r>
            <a:r>
              <a:rPr lang="en-US" sz="1600" dirty="0">
                <a:latin typeface="Times New Roman" charset="0"/>
                <a:ea typeface="Times New Roman" charset="0"/>
                <a:cs typeface="Times New Roman" charset="0"/>
              </a:rPr>
              <a:t>, </a:t>
            </a:r>
            <a:r>
              <a:rPr lang="en-US" sz="1600" dirty="0" err="1">
                <a:latin typeface="Times New Roman" charset="0"/>
                <a:ea typeface="Times New Roman" charset="0"/>
                <a:cs typeface="Times New Roman" charset="0"/>
              </a:rPr>
              <a:t>BlazeTech</a:t>
            </a:r>
            <a:r>
              <a:rPr lang="en-US" sz="1600" dirty="0">
                <a:latin typeface="Times New Roman" charset="0"/>
                <a:ea typeface="Times New Roman" charset="0"/>
                <a:cs typeface="Times New Roman" charset="0"/>
              </a:rPr>
              <a:t> Corp., PI</a:t>
            </a:r>
          </a:p>
          <a:p>
            <a:pPr marL="285750" indent="-285750">
              <a:buFont typeface="Arial" charset="0"/>
              <a:buChar char="•"/>
            </a:pPr>
            <a:r>
              <a:rPr lang="en-US" sz="1600" dirty="0">
                <a:latin typeface="Times New Roman" charset="0"/>
                <a:ea typeface="Times New Roman" charset="0"/>
                <a:cs typeface="Times New Roman" charset="0"/>
              </a:rPr>
              <a:t>Dr. N. Albert Moussa, </a:t>
            </a:r>
            <a:r>
              <a:rPr lang="en-US" sz="1600" dirty="0" err="1">
                <a:latin typeface="Times New Roman" charset="0"/>
                <a:ea typeface="Times New Roman" charset="0"/>
                <a:cs typeface="Times New Roman" charset="0"/>
              </a:rPr>
              <a:t>BlazeTech</a:t>
            </a:r>
            <a:r>
              <a:rPr lang="en-US" sz="1600" dirty="0">
                <a:latin typeface="Times New Roman" charset="0"/>
                <a:ea typeface="Times New Roman" charset="0"/>
                <a:cs typeface="Times New Roman" charset="0"/>
              </a:rPr>
              <a:t> Corp., Analysis</a:t>
            </a:r>
          </a:p>
          <a:p>
            <a:pPr marL="285750" indent="-285750">
              <a:buFont typeface="Arial" charset="0"/>
              <a:buChar char="•"/>
            </a:pPr>
            <a:r>
              <a:rPr lang="en-US" sz="1600" dirty="0">
                <a:latin typeface="Times New Roman" charset="0"/>
                <a:ea typeface="Times New Roman" charset="0"/>
                <a:cs typeface="Times New Roman" charset="0"/>
              </a:rPr>
              <a:t>Dr. Raheem Bello, </a:t>
            </a:r>
            <a:r>
              <a:rPr lang="en-US" sz="1600" dirty="0" err="1">
                <a:latin typeface="Times New Roman" charset="0"/>
                <a:ea typeface="Times New Roman" charset="0"/>
                <a:cs typeface="Times New Roman" charset="0"/>
              </a:rPr>
              <a:t>Afthon</a:t>
            </a:r>
            <a:r>
              <a:rPr lang="en-US" sz="1600" dirty="0">
                <a:latin typeface="Times New Roman" charset="0"/>
                <a:ea typeface="Times New Roman" charset="0"/>
                <a:cs typeface="Times New Roman" charset="0"/>
              </a:rPr>
              <a:t>, Testing</a:t>
            </a:r>
          </a:p>
          <a:p>
            <a:pPr marL="285750" indent="-285750">
              <a:buFont typeface="Arial" charset="0"/>
              <a:buChar char="•"/>
            </a:pPr>
            <a:r>
              <a:rPr lang="en-US" sz="1600" dirty="0">
                <a:latin typeface="Times New Roman" charset="0"/>
                <a:ea typeface="Times New Roman" charset="0"/>
                <a:cs typeface="Times New Roman" charset="0"/>
              </a:rPr>
              <a:t>Mr. Kevin </a:t>
            </a:r>
            <a:r>
              <a:rPr lang="en-US" sz="1600" dirty="0" err="1">
                <a:latin typeface="Times New Roman" charset="0"/>
                <a:ea typeface="Times New Roman" charset="0"/>
                <a:cs typeface="Times New Roman" charset="0"/>
              </a:rPr>
              <a:t>Goold</a:t>
            </a:r>
            <a:r>
              <a:rPr lang="en-US" sz="1600" dirty="0">
                <a:latin typeface="Times New Roman" charset="0"/>
                <a:ea typeface="Times New Roman" charset="0"/>
                <a:cs typeface="Times New Roman" charset="0"/>
              </a:rPr>
              <a:t>, AGS, Fabrication</a:t>
            </a:r>
          </a:p>
        </p:txBody>
      </p:sp>
      <p:sp>
        <p:nvSpPr>
          <p:cNvPr id="11" name="TextBox 10"/>
          <p:cNvSpPr txBox="1"/>
          <p:nvPr/>
        </p:nvSpPr>
        <p:spPr>
          <a:xfrm>
            <a:off x="0" y="3455011"/>
            <a:ext cx="6112933" cy="3570208"/>
          </a:xfrm>
          <a:prstGeom prst="rect">
            <a:avLst/>
          </a:prstGeom>
          <a:noFill/>
        </p:spPr>
        <p:txBody>
          <a:bodyPr wrap="square" rtlCol="0">
            <a:spAutoFit/>
          </a:bodyPr>
          <a:lstStyle/>
          <a:p>
            <a:r>
              <a:rPr lang="en-US" b="1" dirty="0">
                <a:latin typeface="Times New Roman" charset="0"/>
                <a:ea typeface="Times New Roman" charset="0"/>
                <a:cs typeface="Times New Roman" charset="0"/>
              </a:rPr>
              <a:t>Objectives &amp; Approach</a:t>
            </a:r>
          </a:p>
          <a:p>
            <a:r>
              <a:rPr lang="en-US" dirty="0">
                <a:latin typeface="Times New Roman" charset="0"/>
                <a:ea typeface="Times New Roman" charset="0"/>
                <a:cs typeface="Times New Roman" charset="0"/>
              </a:rPr>
              <a:t> </a:t>
            </a:r>
          </a:p>
          <a:p>
            <a:pPr marL="285750" indent="-285750">
              <a:buFont typeface="Arial" charset="0"/>
              <a:buChar char="•"/>
            </a:pPr>
            <a:r>
              <a:rPr lang="en-US" sz="1600" dirty="0">
                <a:latin typeface="Times New Roman" charset="0"/>
                <a:ea typeface="Times New Roman" charset="0"/>
                <a:cs typeface="Times New Roman" charset="0"/>
              </a:rPr>
              <a:t>Objective: Develop and demonstrate a compact high efficiency self-cleaning dust filter to remove &gt; 99% of 0.05 to 10 </a:t>
            </a:r>
            <a:r>
              <a:rPr lang="en-US" sz="1600" dirty="0">
                <a:latin typeface="Symbol" pitchFamily="2" charset="2"/>
                <a:ea typeface="Times New Roman" charset="0"/>
                <a:cs typeface="Times New Roman" charset="0"/>
              </a:rPr>
              <a:t>m</a:t>
            </a:r>
            <a:r>
              <a:rPr lang="en-US" sz="1600" dirty="0">
                <a:latin typeface="Times New Roman" charset="0"/>
                <a:ea typeface="Times New Roman" charset="0"/>
                <a:cs typeface="Times New Roman" charset="0"/>
              </a:rPr>
              <a:t>m sized particles from Martian gas</a:t>
            </a:r>
          </a:p>
          <a:p>
            <a:pPr marL="285750" indent="-285750">
              <a:buFont typeface="Arial" charset="0"/>
              <a:buChar char="•"/>
            </a:pPr>
            <a:r>
              <a:rPr lang="en-US" sz="1600" dirty="0">
                <a:latin typeface="Times New Roman" charset="0"/>
                <a:ea typeface="Times New Roman" charset="0"/>
                <a:cs typeface="Times New Roman" charset="0"/>
              </a:rPr>
              <a:t>Mature filter technology from current level (TRL 4) to TRL 5 in the proposed effort through:</a:t>
            </a:r>
          </a:p>
          <a:p>
            <a:pPr marL="800100" lvl="1" indent="-342900">
              <a:buFont typeface="+mj-lt"/>
              <a:buAutoNum type="arabicPeriod"/>
            </a:pPr>
            <a:r>
              <a:rPr lang="en-US" sz="1600" dirty="0">
                <a:latin typeface="Times New Roman" charset="0"/>
                <a:ea typeface="Times New Roman" charset="0"/>
                <a:cs typeface="Times New Roman" charset="0"/>
              </a:rPr>
              <a:t>Controlled parametric testing under Martian environment simulated in a 75 ft</a:t>
            </a:r>
            <a:r>
              <a:rPr lang="en-US" sz="1600" baseline="30000" dirty="0">
                <a:latin typeface="Times New Roman" charset="0"/>
                <a:ea typeface="Times New Roman" charset="0"/>
                <a:cs typeface="Times New Roman" charset="0"/>
              </a:rPr>
              <a:t>3</a:t>
            </a:r>
            <a:r>
              <a:rPr lang="en-US" sz="1600" dirty="0">
                <a:latin typeface="Times New Roman" charset="0"/>
                <a:ea typeface="Times New Roman" charset="0"/>
                <a:cs typeface="Times New Roman" charset="0"/>
              </a:rPr>
              <a:t> vacuum chamber to fine-tune filter operation for &gt; 99% filtration efficiency</a:t>
            </a:r>
          </a:p>
          <a:p>
            <a:pPr marL="800100" lvl="1" indent="-342900">
              <a:buFont typeface="+mj-lt"/>
              <a:buAutoNum type="arabicPeriod"/>
            </a:pPr>
            <a:r>
              <a:rPr lang="en-US" sz="1600" dirty="0">
                <a:latin typeface="Times New Roman" charset="0"/>
                <a:ea typeface="Times New Roman" charset="0"/>
                <a:cs typeface="Times New Roman" charset="0"/>
              </a:rPr>
              <a:t>Design and analysis to lower filter size, mass, and power requirement</a:t>
            </a:r>
          </a:p>
          <a:p>
            <a:pPr marL="800100" lvl="1" indent="-342900">
              <a:buFont typeface="+mj-lt"/>
              <a:buAutoNum type="arabicPeriod"/>
            </a:pPr>
            <a:r>
              <a:rPr lang="en-US" sz="1600" dirty="0">
                <a:latin typeface="Times New Roman" charset="0"/>
                <a:ea typeface="Times New Roman" charset="0"/>
                <a:cs typeface="Times New Roman" charset="0"/>
              </a:rPr>
              <a:t>Characterization, documentation, and delivery of </a:t>
            </a:r>
            <a:r>
              <a:rPr lang="en-US" sz="1600" dirty="0">
                <a:latin typeface="Symbol" pitchFamily="2" charset="2"/>
                <a:ea typeface="Times New Roman" charset="0"/>
                <a:cs typeface="Times New Roman" charset="0"/>
              </a:rPr>
              <a:t>b</a:t>
            </a:r>
            <a:r>
              <a:rPr lang="en-US" sz="1600" dirty="0">
                <a:latin typeface="Times New Roman" charset="0"/>
                <a:ea typeface="Times New Roman" charset="0"/>
                <a:cs typeface="Times New Roman" charset="0"/>
              </a:rPr>
              <a:t>-prototype</a:t>
            </a:r>
          </a:p>
          <a:p>
            <a:pPr marL="285750" indent="-285750">
              <a:buFont typeface="Arial" charset="0"/>
              <a:buChar char="•"/>
            </a:pPr>
            <a:endParaRPr lang="en-US" sz="1400" dirty="0">
              <a:latin typeface="Times New Roman" charset="0"/>
              <a:ea typeface="Times New Roman" charset="0"/>
              <a:cs typeface="Times New Roman" charset="0"/>
            </a:endParaRPr>
          </a:p>
        </p:txBody>
      </p:sp>
      <p:sp>
        <p:nvSpPr>
          <p:cNvPr id="12" name="TextBox 11"/>
          <p:cNvSpPr txBox="1"/>
          <p:nvPr/>
        </p:nvSpPr>
        <p:spPr>
          <a:xfrm>
            <a:off x="6275461" y="386542"/>
            <a:ext cx="5696405" cy="2123658"/>
          </a:xfrm>
          <a:prstGeom prst="rect">
            <a:avLst/>
          </a:prstGeom>
          <a:noFill/>
        </p:spPr>
        <p:txBody>
          <a:bodyPr wrap="square" rtlCol="0">
            <a:spAutoFit/>
          </a:bodyPr>
          <a:lstStyle/>
          <a:p>
            <a:r>
              <a:rPr lang="en-US" b="1" dirty="0">
                <a:latin typeface="Times New Roman" charset="0"/>
                <a:ea typeface="Times New Roman" charset="0"/>
                <a:cs typeface="Times New Roman" charset="0"/>
              </a:rPr>
              <a:t>Technology Transfer and Commercialization</a:t>
            </a:r>
          </a:p>
          <a:p>
            <a:r>
              <a:rPr lang="en-US" dirty="0">
                <a:latin typeface="Times New Roman" charset="0"/>
                <a:ea typeface="Times New Roman" charset="0"/>
                <a:cs typeface="Times New Roman" charset="0"/>
              </a:rPr>
              <a:t> </a:t>
            </a:r>
          </a:p>
          <a:p>
            <a:pPr marL="285750" indent="-285750">
              <a:buFont typeface="Arial" charset="0"/>
              <a:buChar char="•"/>
            </a:pPr>
            <a:r>
              <a:rPr lang="en-US" sz="1600" dirty="0">
                <a:latin typeface="Times New Roman" charset="0"/>
                <a:ea typeface="Times New Roman" charset="0"/>
                <a:cs typeface="Times New Roman" charset="0"/>
              </a:rPr>
              <a:t>Spin-in: </a:t>
            </a:r>
            <a:r>
              <a:rPr lang="en-US" sz="1600" dirty="0" err="1">
                <a:latin typeface="Times New Roman" charset="0"/>
                <a:ea typeface="Times New Roman" charset="0"/>
                <a:cs typeface="Times New Roman" charset="0"/>
              </a:rPr>
              <a:t>BlazeTech’s</a:t>
            </a:r>
            <a:r>
              <a:rPr lang="en-US" sz="1600" dirty="0">
                <a:latin typeface="Times New Roman" charset="0"/>
                <a:ea typeface="Times New Roman" charset="0"/>
                <a:cs typeface="Times New Roman" charset="0"/>
              </a:rPr>
              <a:t> Martian dust filter technology developed through a recent NASA SBIR project is the starting point for the proposed project</a:t>
            </a:r>
          </a:p>
          <a:p>
            <a:pPr marL="285750" indent="-285750">
              <a:buFont typeface="Arial" charset="0"/>
              <a:buChar char="•"/>
            </a:pPr>
            <a:r>
              <a:rPr lang="en-US" sz="1600" dirty="0">
                <a:latin typeface="Times New Roman" charset="0"/>
                <a:ea typeface="Times New Roman" charset="0"/>
                <a:cs typeface="Times New Roman" charset="0"/>
              </a:rPr>
              <a:t>Spin-out: successful completion of proposed technology advancement will benefit </a:t>
            </a:r>
            <a:r>
              <a:rPr lang="en-US" sz="1600" dirty="0" err="1">
                <a:latin typeface="Times New Roman" charset="0"/>
                <a:ea typeface="Times New Roman" charset="0"/>
                <a:cs typeface="Times New Roman" charset="0"/>
              </a:rPr>
              <a:t>BlazeTech’s</a:t>
            </a:r>
            <a:r>
              <a:rPr lang="en-US" sz="1600" dirty="0">
                <a:latin typeface="Times New Roman" charset="0"/>
                <a:ea typeface="Times New Roman" charset="0"/>
                <a:cs typeface="Times New Roman" charset="0"/>
              </a:rPr>
              <a:t> technologies for controlled dust aerosolization and fine particle characterization</a:t>
            </a:r>
          </a:p>
        </p:txBody>
      </p:sp>
      <p:grpSp>
        <p:nvGrpSpPr>
          <p:cNvPr id="17" name="Group 16">
            <a:extLst>
              <a:ext uri="{FF2B5EF4-FFF2-40B4-BE49-F238E27FC236}">
                <a16:creationId xmlns:a16="http://schemas.microsoft.com/office/drawing/2014/main" id="{921208E8-2CBF-C846-96AA-46B96DD1AE99}"/>
              </a:ext>
            </a:extLst>
          </p:cNvPr>
          <p:cNvGrpSpPr/>
          <p:nvPr/>
        </p:nvGrpSpPr>
        <p:grpSpPr>
          <a:xfrm>
            <a:off x="6579910" y="2787806"/>
            <a:ext cx="4967743" cy="3949065"/>
            <a:chOff x="6579910" y="2787806"/>
            <a:chExt cx="4967743" cy="3949065"/>
          </a:xfrm>
        </p:grpSpPr>
        <p:pic>
          <p:nvPicPr>
            <p:cNvPr id="9" name="Picture 8">
              <a:extLst>
                <a:ext uri="{FF2B5EF4-FFF2-40B4-BE49-F238E27FC236}">
                  <a16:creationId xmlns:a16="http://schemas.microsoft.com/office/drawing/2014/main" id="{AFBA1A7E-E922-6C4E-9A2E-9DCC555E9E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15633" y="2787806"/>
              <a:ext cx="4732020" cy="3949065"/>
            </a:xfrm>
            <a:prstGeom prst="rect">
              <a:avLst/>
            </a:prstGeom>
          </p:spPr>
        </p:pic>
        <p:sp>
          <p:nvSpPr>
            <p:cNvPr id="16" name="TextBox 15">
              <a:extLst>
                <a:ext uri="{FF2B5EF4-FFF2-40B4-BE49-F238E27FC236}">
                  <a16:creationId xmlns:a16="http://schemas.microsoft.com/office/drawing/2014/main" id="{5BFC8929-9E5D-0647-8DD8-AEB873CA4318}"/>
                </a:ext>
              </a:extLst>
            </p:cNvPr>
            <p:cNvSpPr txBox="1"/>
            <p:nvPr/>
          </p:nvSpPr>
          <p:spPr>
            <a:xfrm>
              <a:off x="6579910" y="4525672"/>
              <a:ext cx="3195686" cy="369332"/>
            </a:xfrm>
            <a:prstGeom prst="rect">
              <a:avLst/>
            </a:prstGeom>
            <a:noFill/>
          </p:spPr>
          <p:txBody>
            <a:bodyPr wrap="square" rtlCol="0">
              <a:spAutoFit/>
            </a:bodyPr>
            <a:lstStyle/>
            <a:p>
              <a:pPr algn="ctr"/>
              <a:r>
                <a:rPr lang="en-US" dirty="0">
                  <a:solidFill>
                    <a:srgbClr val="FF0000"/>
                  </a:solidFill>
                </a:rPr>
                <a:t>Filter Prototype at TRL 4</a:t>
              </a:r>
            </a:p>
          </p:txBody>
        </p:sp>
      </p:grpSp>
    </p:spTree>
    <p:extLst>
      <p:ext uri="{BB962C8B-B14F-4D97-AF65-F5344CB8AC3E}">
        <p14:creationId xmlns:p14="http://schemas.microsoft.com/office/powerpoint/2010/main" val="1519156713"/>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258417" y="3369365"/>
            <a:ext cx="11708296" cy="69574"/>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87554" y="293708"/>
            <a:ext cx="5612503" cy="2031325"/>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Hydrogen and Methane Separator for Martian ISRU Processing</a:t>
            </a:r>
          </a:p>
          <a:p>
            <a:pPr algn="ctr"/>
            <a:r>
              <a:rPr lang="en-US" dirty="0">
                <a:latin typeface="Times New Roman" panose="02020603050405020304" pitchFamily="18" charset="0"/>
                <a:cs typeface="Times New Roman" panose="02020603050405020304" pitchFamily="18" charset="0"/>
              </a:rPr>
              <a:t>BAA Track 2</a:t>
            </a:r>
          </a:p>
          <a:p>
            <a:pPr algn="ctr"/>
            <a:endParaRPr lang="en-US" dirty="0">
              <a:latin typeface="Times New Roman" panose="02020603050405020304" pitchFamily="18" charset="0"/>
              <a:ea typeface="Times New Roman"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Team</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err="1">
                <a:latin typeface="Times New Roman" panose="02020603050405020304" pitchFamily="18" charset="0"/>
                <a:cs typeface="Times New Roman" panose="02020603050405020304" pitchFamily="18" charset="0"/>
              </a:rPr>
              <a:t>Skyhaven</a:t>
            </a:r>
            <a:r>
              <a:rPr lang="en-US" sz="1600" dirty="0">
                <a:latin typeface="Times New Roman" panose="02020603050405020304" pitchFamily="18" charset="0"/>
                <a:cs typeface="Times New Roman" panose="02020603050405020304" pitchFamily="18" charset="0"/>
              </a:rPr>
              <a:t> Systems, LLC</a:t>
            </a:r>
          </a:p>
        </p:txBody>
      </p:sp>
      <p:sp>
        <p:nvSpPr>
          <p:cNvPr id="11" name="TextBox 10"/>
          <p:cNvSpPr txBox="1"/>
          <p:nvPr/>
        </p:nvSpPr>
        <p:spPr>
          <a:xfrm>
            <a:off x="237160" y="3701769"/>
            <a:ext cx="5550029" cy="1384995"/>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Objectives &amp; Approach</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Develop and demonstrate a 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/CH</a:t>
            </a:r>
            <a:r>
              <a:rPr lang="en-US" sz="1600" baseline="-25000" dirty="0">
                <a:latin typeface="Times New Roman" panose="02020603050405020304" pitchFamily="18" charset="0"/>
                <a:cs typeface="Times New Roman" panose="02020603050405020304" pitchFamily="18" charset="0"/>
              </a:rPr>
              <a:t>4</a:t>
            </a:r>
            <a:r>
              <a:rPr lang="en-US" sz="1600" dirty="0">
                <a:latin typeface="Times New Roman" panose="02020603050405020304" pitchFamily="18" charset="0"/>
                <a:cs typeface="Times New Roman" panose="02020603050405020304" pitchFamily="18" charset="0"/>
              </a:rPr>
              <a:t> separator for NASA’s Martian ISRU processing at a TRL 5</a:t>
            </a:r>
            <a:r>
              <a:rPr lang="en-US" dirty="0">
                <a:latin typeface="Times New Roman" panose="02020603050405020304" pitchFamily="18" charset="0"/>
                <a:cs typeface="Times New Roman" panose="02020603050405020304" pitchFamily="18" charset="0"/>
              </a:rPr>
              <a:t>.</a:t>
            </a:r>
          </a:p>
          <a:p>
            <a:pPr marL="285750" indent="-285750">
              <a:buFont typeface="Arial" charset="0"/>
              <a:buChar char="•"/>
            </a:pPr>
            <a:endParaRPr lang="en-US" sz="1400" dirty="0">
              <a:latin typeface="Times New Roman" panose="02020603050405020304" pitchFamily="18" charset="0"/>
              <a:ea typeface="Times New Roman" charset="0"/>
              <a:cs typeface="Times New Roman" panose="02020603050405020304" pitchFamily="18" charset="0"/>
            </a:endParaRPr>
          </a:p>
        </p:txBody>
      </p:sp>
      <p:sp>
        <p:nvSpPr>
          <p:cNvPr id="12" name="TextBox 11"/>
          <p:cNvSpPr txBox="1"/>
          <p:nvPr/>
        </p:nvSpPr>
        <p:spPr>
          <a:xfrm>
            <a:off x="6243379" y="547243"/>
            <a:ext cx="5547780" cy="1877437"/>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Technology Transfer and Commercialization</a:t>
            </a:r>
          </a:p>
          <a:p>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separator is applicable for NASA’s rocket engine testing and launch support operations that need to separate hydrogen and helium gas mixtures</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Commercial separations for MRI and nuclear energy processes</a:t>
            </a:r>
          </a:p>
        </p:txBody>
      </p:sp>
      <p:pic>
        <p:nvPicPr>
          <p:cNvPr id="15" name="Picture 14">
            <a:extLst>
              <a:ext uri="{FF2B5EF4-FFF2-40B4-BE49-F238E27FC236}">
                <a16:creationId xmlns:a16="http://schemas.microsoft.com/office/drawing/2014/main" id="{3CDA5B52-5922-1742-917E-BD41177188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01278" y="3505200"/>
            <a:ext cx="5057140" cy="3352800"/>
          </a:xfrm>
          <a:prstGeom prst="rect">
            <a:avLst/>
          </a:prstGeom>
        </p:spPr>
      </p:pic>
    </p:spTree>
    <p:extLst>
      <p:ext uri="{BB962C8B-B14F-4D97-AF65-F5344CB8AC3E}">
        <p14:creationId xmlns:p14="http://schemas.microsoft.com/office/powerpoint/2010/main" val="3073484239"/>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114300" y="3452502"/>
            <a:ext cx="11963400"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12712" y="1166272"/>
            <a:ext cx="6007100" cy="2369880"/>
          </a:xfrm>
          <a:prstGeom prst="rect">
            <a:avLst/>
          </a:prstGeom>
          <a:noFill/>
        </p:spPr>
        <p:txBody>
          <a:bodyPr wrap="square" rtlCol="0">
            <a:spAutoFit/>
          </a:bodyPr>
          <a:lstStyle/>
          <a:p>
            <a:r>
              <a:rPr lang="en-US" b="1" dirty="0">
                <a:latin typeface="Times New Roman" charset="0"/>
                <a:ea typeface="Times New Roman" charset="0"/>
                <a:cs typeface="Times New Roman" charset="0"/>
              </a:rPr>
              <a:t>Paragon Space Development Corporation</a:t>
            </a:r>
            <a:endParaRPr lang="en-US" dirty="0">
              <a:latin typeface="Times New Roman" charset="0"/>
              <a:ea typeface="Times New Roman" charset="0"/>
              <a:cs typeface="Times New Roman" charset="0"/>
            </a:endParaRPr>
          </a:p>
          <a:p>
            <a:pPr marL="285750" indent="-285750">
              <a:buFont typeface="Arial" charset="0"/>
              <a:buChar char="•"/>
            </a:pPr>
            <a:r>
              <a:rPr lang="en-US" sz="1600" dirty="0">
                <a:latin typeface="Times New Roman" charset="0"/>
                <a:ea typeface="Times New Roman" charset="0"/>
                <a:cs typeface="Times New Roman" charset="0"/>
              </a:rPr>
              <a:t>Laura Kelsey, Principal Investigator &amp; Program Manager</a:t>
            </a:r>
          </a:p>
          <a:p>
            <a:pPr marL="285750" indent="-285750">
              <a:buFont typeface="Arial" charset="0"/>
              <a:buChar char="•"/>
            </a:pPr>
            <a:r>
              <a:rPr lang="en-US" sz="1600" dirty="0">
                <a:latin typeface="Times New Roman" charset="0"/>
                <a:ea typeface="Times New Roman" charset="0"/>
                <a:cs typeface="Times New Roman" charset="0"/>
              </a:rPr>
              <a:t>Barry W. Finger, Chief Engineer</a:t>
            </a:r>
          </a:p>
          <a:p>
            <a:pPr marL="285750" indent="-285750">
              <a:buFont typeface="Arial" charset="0"/>
              <a:buChar char="•"/>
            </a:pPr>
            <a:r>
              <a:rPr lang="en-US" sz="1600" dirty="0">
                <a:latin typeface="Times New Roman" charset="0"/>
                <a:ea typeface="Times New Roman" charset="0"/>
                <a:cs typeface="Times New Roman" charset="0"/>
              </a:rPr>
              <a:t>Patrick </a:t>
            </a:r>
            <a:r>
              <a:rPr lang="en-US" sz="1600" dirty="0" err="1">
                <a:latin typeface="Times New Roman" charset="0"/>
                <a:ea typeface="Times New Roman" charset="0"/>
                <a:cs typeface="Times New Roman" charset="0"/>
              </a:rPr>
              <a:t>Pasadilla</a:t>
            </a:r>
            <a:r>
              <a:rPr lang="en-US" sz="1600" dirty="0">
                <a:latin typeface="Times New Roman" charset="0"/>
                <a:ea typeface="Times New Roman" charset="0"/>
                <a:cs typeface="Times New Roman" charset="0"/>
              </a:rPr>
              <a:t>, Deputy Program Manager</a:t>
            </a:r>
          </a:p>
          <a:p>
            <a:pPr marL="285750" indent="-285750">
              <a:buFont typeface="Arial" charset="0"/>
              <a:buChar char="•"/>
            </a:pPr>
            <a:r>
              <a:rPr lang="en-US" sz="1600" dirty="0">
                <a:latin typeface="Times New Roman" charset="0"/>
                <a:ea typeface="Times New Roman" charset="0"/>
                <a:cs typeface="Times New Roman" charset="0"/>
              </a:rPr>
              <a:t>Chad Bower, Thermal Systems Technical Lead</a:t>
            </a:r>
          </a:p>
          <a:p>
            <a:r>
              <a:rPr lang="en-US" b="1" dirty="0" err="1">
                <a:latin typeface="Times New Roman" charset="0"/>
                <a:ea typeface="Times New Roman" charset="0"/>
                <a:cs typeface="Times New Roman" charset="0"/>
              </a:rPr>
              <a:t>Giner</a:t>
            </a:r>
            <a:r>
              <a:rPr lang="en-US" b="1" dirty="0">
                <a:latin typeface="Times New Roman" charset="0"/>
                <a:ea typeface="Times New Roman" charset="0"/>
                <a:cs typeface="Times New Roman" charset="0"/>
              </a:rPr>
              <a:t>, Inc.</a:t>
            </a:r>
          </a:p>
          <a:p>
            <a:pPr marL="285750" indent="-285750">
              <a:buFont typeface="Arial" charset="0"/>
              <a:buChar char="•"/>
            </a:pPr>
            <a:r>
              <a:rPr lang="en-US" sz="1600" dirty="0">
                <a:latin typeface="Times New Roman" charset="0"/>
                <a:ea typeface="Times New Roman" charset="0"/>
                <a:cs typeface="Times New Roman" charset="0"/>
              </a:rPr>
              <a:t>Jason Willey, Senior Project Engineer</a:t>
            </a:r>
          </a:p>
          <a:p>
            <a:pPr marL="285750" indent="-285750">
              <a:buFont typeface="Arial" charset="0"/>
              <a:buChar char="•"/>
            </a:pPr>
            <a:r>
              <a:rPr lang="en-US" sz="1600" dirty="0">
                <a:latin typeface="Times New Roman" charset="0"/>
                <a:ea typeface="Times New Roman" charset="0"/>
                <a:cs typeface="Times New Roman" charset="0"/>
              </a:rPr>
              <a:t>Winfield Greene, Mechanical Engineer</a:t>
            </a:r>
          </a:p>
          <a:p>
            <a:pPr marL="285750" indent="-285750">
              <a:buFont typeface="Arial" charset="0"/>
              <a:buChar char="•"/>
            </a:pPr>
            <a:r>
              <a:rPr lang="en-US" sz="1600" dirty="0">
                <a:latin typeface="Times New Roman" charset="0"/>
                <a:ea typeface="Times New Roman" charset="0"/>
                <a:cs typeface="Times New Roman" charset="0"/>
              </a:rPr>
              <a:t>Simon Stone, Director – Applied Electrochemistry</a:t>
            </a:r>
          </a:p>
        </p:txBody>
      </p:sp>
      <p:sp>
        <p:nvSpPr>
          <p:cNvPr id="11" name="TextBox 10"/>
          <p:cNvSpPr txBox="1"/>
          <p:nvPr/>
        </p:nvSpPr>
        <p:spPr>
          <a:xfrm>
            <a:off x="203201" y="3600997"/>
            <a:ext cx="5714999" cy="2862322"/>
          </a:xfrm>
          <a:prstGeom prst="rect">
            <a:avLst/>
          </a:prstGeom>
          <a:noFill/>
        </p:spPr>
        <p:txBody>
          <a:bodyPr wrap="square" rtlCol="0">
            <a:spAutoFit/>
          </a:bodyPr>
          <a:lstStyle/>
          <a:p>
            <a:r>
              <a:rPr lang="en-US" b="1" dirty="0">
                <a:latin typeface="Times New Roman" charset="0"/>
                <a:ea typeface="Times New Roman" charset="0"/>
                <a:cs typeface="Times New Roman" charset="0"/>
              </a:rPr>
              <a:t>Objectives &amp; Approach</a:t>
            </a:r>
          </a:p>
          <a:p>
            <a:r>
              <a:rPr lang="en-US" dirty="0">
                <a:latin typeface="Times New Roman" charset="0"/>
                <a:ea typeface="Times New Roman" charset="0"/>
                <a:cs typeface="Times New Roman" charset="0"/>
              </a:rPr>
              <a:t> </a:t>
            </a:r>
          </a:p>
          <a:p>
            <a:pPr marL="285750" indent="-285750">
              <a:buFont typeface="Arial" charset="0"/>
              <a:buChar char="•"/>
            </a:pPr>
            <a:r>
              <a:rPr lang="en-US" sz="1600" dirty="0">
                <a:latin typeface="Times New Roman" charset="0"/>
                <a:ea typeface="Times New Roman" charset="0"/>
                <a:cs typeface="Times New Roman" charset="0"/>
              </a:rPr>
              <a:t>Rapidly advance the maturity of IHOP water purification and </a:t>
            </a:r>
            <a:r>
              <a:rPr lang="en-US" sz="1600" dirty="0" err="1">
                <a:latin typeface="Times New Roman" charset="0"/>
                <a:ea typeface="Times New Roman" charset="0"/>
                <a:cs typeface="Times New Roman" charset="0"/>
              </a:rPr>
              <a:t>electrolyzer</a:t>
            </a:r>
            <a:r>
              <a:rPr lang="en-US" sz="1600" dirty="0">
                <a:latin typeface="Times New Roman" charset="0"/>
                <a:ea typeface="Times New Roman" charset="0"/>
                <a:cs typeface="Times New Roman" charset="0"/>
              </a:rPr>
              <a:t> components through completion of design work and component-level testing</a:t>
            </a:r>
          </a:p>
          <a:p>
            <a:pPr marL="285750" indent="-285750">
              <a:buFont typeface="Arial" charset="0"/>
              <a:buChar char="•"/>
            </a:pPr>
            <a:r>
              <a:rPr lang="en-US" sz="1600" dirty="0">
                <a:latin typeface="Times New Roman" charset="0"/>
                <a:ea typeface="Times New Roman" charset="0"/>
                <a:cs typeface="Times New Roman" charset="0"/>
              </a:rPr>
              <a:t>Optimize the integration of the WIPE and HOPA Assemblies and develop the IHOP high fidelity prototype components through preliminary design.</a:t>
            </a:r>
          </a:p>
          <a:p>
            <a:pPr marL="285750" indent="-285750">
              <a:buFont typeface="Arial" charset="0"/>
              <a:buChar char="•"/>
            </a:pPr>
            <a:r>
              <a:rPr lang="en-US" sz="1600" dirty="0">
                <a:latin typeface="Times New Roman" charset="0"/>
                <a:ea typeface="Times New Roman" charset="0"/>
                <a:cs typeface="Times New Roman" charset="0"/>
              </a:rPr>
              <a:t>Demonstrate integrated performance of the WIPE and HOPA assemblies at full scale under relevant operating conditions and advance key component technologies from TRL 4 to 5</a:t>
            </a:r>
          </a:p>
        </p:txBody>
      </p:sp>
      <p:pic>
        <p:nvPicPr>
          <p:cNvPr id="16" name="Picture 1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6096000" y="3469754"/>
            <a:ext cx="2989006" cy="3333750"/>
          </a:xfrm>
          <a:prstGeom prst="rect">
            <a:avLst/>
          </a:prstGeom>
          <a:solidFill>
            <a:schemeClr val="bg1"/>
          </a:solidFill>
          <a:ln>
            <a:noFill/>
          </a:ln>
          <a:extLst>
            <a:ext uri="{53640926-AAD7-44D8-BBD7-CCE9431645EC}">
              <a14:shadowObscured xmlns:a14="http://schemas.microsoft.com/office/drawing/2010/main"/>
            </a:ext>
          </a:extLst>
        </p:spPr>
      </p:pic>
      <p:sp>
        <p:nvSpPr>
          <p:cNvPr id="17" name="TextBox 16"/>
          <p:cNvSpPr txBox="1"/>
          <p:nvPr/>
        </p:nvSpPr>
        <p:spPr>
          <a:xfrm>
            <a:off x="457199" y="0"/>
            <a:ext cx="5743575" cy="923330"/>
          </a:xfrm>
          <a:prstGeom prst="rect">
            <a:avLst/>
          </a:prstGeom>
          <a:noFill/>
        </p:spPr>
        <p:txBody>
          <a:bodyPr wrap="square" rtlCol="0">
            <a:spAutoFit/>
          </a:bodyPr>
          <a:lstStyle/>
          <a:p>
            <a:pPr algn="ctr"/>
            <a:r>
              <a:rPr lang="en-US" b="1" dirty="0">
                <a:latin typeface="Times New Roman" charset="0"/>
                <a:ea typeface="Times New Roman" charset="0"/>
                <a:cs typeface="Times New Roman" charset="0"/>
              </a:rPr>
              <a:t>ISRU-derived Water Purification and Hydrogen Oxygen Production (IHOP) Component Development </a:t>
            </a:r>
          </a:p>
          <a:p>
            <a:pPr algn="ctr"/>
            <a:r>
              <a:rPr lang="en-US" dirty="0">
                <a:latin typeface="Times New Roman" charset="0"/>
                <a:ea typeface="Times New Roman" charset="0"/>
                <a:cs typeface="Times New Roman" charset="0"/>
              </a:rPr>
              <a:t>BAA Track 2</a:t>
            </a:r>
          </a:p>
        </p:txBody>
      </p:sp>
      <p:sp>
        <p:nvSpPr>
          <p:cNvPr id="18" name="TextBox 17"/>
          <p:cNvSpPr txBox="1"/>
          <p:nvPr/>
        </p:nvSpPr>
        <p:spPr>
          <a:xfrm>
            <a:off x="6112623" y="-47691"/>
            <a:ext cx="6079377" cy="3570208"/>
          </a:xfrm>
          <a:prstGeom prst="rect">
            <a:avLst/>
          </a:prstGeom>
          <a:noFill/>
        </p:spPr>
        <p:txBody>
          <a:bodyPr wrap="square" rtlCol="0">
            <a:spAutoFit/>
          </a:bodyPr>
          <a:lstStyle/>
          <a:p>
            <a:r>
              <a:rPr lang="en-US" b="1" dirty="0">
                <a:latin typeface="Times New Roman" charset="0"/>
                <a:ea typeface="Times New Roman" charset="0"/>
                <a:cs typeface="Times New Roman" charset="0"/>
              </a:rPr>
              <a:t>Technology Transfer and Commercialization </a:t>
            </a:r>
          </a:p>
          <a:p>
            <a:pPr marL="285750" indent="-285750">
              <a:buFont typeface="Arial" charset="0"/>
              <a:buChar char="•"/>
            </a:pPr>
            <a:r>
              <a:rPr lang="en-US" sz="1600" dirty="0">
                <a:latin typeface="Times New Roman" charset="0"/>
                <a:ea typeface="Times New Roman" charset="0"/>
                <a:cs typeface="Times New Roman" charset="0"/>
              </a:rPr>
              <a:t>Paragon draws on our Ionomer-membrane Water Processing (IWP) technology applications including Contaminant Robust In situ Water Extractor, Brine Processor Assembly for ISS, and Humidity Control Subsystem for Boeing CST-100 to develop the </a:t>
            </a:r>
            <a:r>
              <a:rPr lang="en-US" sz="1600" b="1" dirty="0">
                <a:latin typeface="Times New Roman" charset="0"/>
                <a:ea typeface="Times New Roman" charset="0"/>
                <a:cs typeface="Times New Roman" charset="0"/>
              </a:rPr>
              <a:t>Water ISRU-derived Purification Equipment </a:t>
            </a:r>
            <a:r>
              <a:rPr lang="en-US" sz="1600" dirty="0">
                <a:latin typeface="Times New Roman" charset="0"/>
                <a:ea typeface="Times New Roman" charset="0"/>
                <a:cs typeface="Times New Roman" charset="0"/>
              </a:rPr>
              <a:t>(</a:t>
            </a:r>
            <a:r>
              <a:rPr lang="en-US" sz="1600" b="1" dirty="0">
                <a:latin typeface="Times New Roman" charset="0"/>
                <a:ea typeface="Times New Roman" charset="0"/>
                <a:cs typeface="Times New Roman" charset="0"/>
              </a:rPr>
              <a:t>WIPE</a:t>
            </a:r>
            <a:r>
              <a:rPr lang="en-US" sz="1600" dirty="0">
                <a:latin typeface="Times New Roman" charset="0"/>
                <a:ea typeface="Times New Roman" charset="0"/>
                <a:cs typeface="Times New Roman" charset="0"/>
              </a:rPr>
              <a:t>) and </a:t>
            </a:r>
            <a:r>
              <a:rPr lang="en-US" sz="1600" b="1" dirty="0">
                <a:latin typeface="Times New Roman" charset="0"/>
                <a:ea typeface="Times New Roman" charset="0"/>
                <a:cs typeface="Times New Roman" charset="0"/>
              </a:rPr>
              <a:t>Hydrogen Oxygen Production Assembly</a:t>
            </a:r>
            <a:r>
              <a:rPr lang="en-US" sz="1600" dirty="0">
                <a:latin typeface="Times New Roman" charset="0"/>
                <a:ea typeface="Times New Roman" charset="0"/>
                <a:cs typeface="Times New Roman" charset="0"/>
              </a:rPr>
              <a:t> (</a:t>
            </a:r>
            <a:r>
              <a:rPr lang="en-US" sz="1600" b="1" dirty="0">
                <a:latin typeface="Times New Roman" charset="0"/>
                <a:ea typeface="Times New Roman" charset="0"/>
                <a:cs typeface="Times New Roman" charset="0"/>
              </a:rPr>
              <a:t>HOPA</a:t>
            </a:r>
            <a:r>
              <a:rPr lang="en-US" sz="1600" dirty="0">
                <a:latin typeface="Times New Roman" charset="0"/>
                <a:ea typeface="Times New Roman" charset="0"/>
                <a:cs typeface="Times New Roman" charset="0"/>
              </a:rPr>
              <a:t>) components</a:t>
            </a:r>
          </a:p>
          <a:p>
            <a:pPr marL="285750" indent="-285750">
              <a:buFont typeface="Arial" charset="0"/>
              <a:buChar char="•"/>
            </a:pPr>
            <a:r>
              <a:rPr lang="en-US" sz="1600" dirty="0" err="1">
                <a:latin typeface="Times New Roman" charset="0"/>
                <a:ea typeface="Times New Roman" charset="0"/>
                <a:cs typeface="Times New Roman" charset="0"/>
              </a:rPr>
              <a:t>Giner’s</a:t>
            </a:r>
            <a:r>
              <a:rPr lang="en-US" sz="1600" dirty="0">
                <a:latin typeface="Times New Roman" charset="0"/>
                <a:ea typeface="Times New Roman" charset="0"/>
                <a:cs typeface="Times New Roman" charset="0"/>
              </a:rPr>
              <a:t> lightweight </a:t>
            </a:r>
            <a:r>
              <a:rPr lang="en-US" sz="1600" dirty="0" err="1">
                <a:latin typeface="Times New Roman" charset="0"/>
                <a:ea typeface="Times New Roman" charset="0"/>
                <a:cs typeface="Times New Roman" charset="0"/>
              </a:rPr>
              <a:t>electrolyzer</a:t>
            </a:r>
            <a:r>
              <a:rPr lang="en-US" sz="1600" dirty="0">
                <a:latin typeface="Times New Roman" charset="0"/>
                <a:ea typeface="Times New Roman" charset="0"/>
                <a:cs typeface="Times New Roman" charset="0"/>
              </a:rPr>
              <a:t> technology is the direct descendant of </a:t>
            </a:r>
            <a:r>
              <a:rPr lang="en-US" sz="1600" dirty="0" err="1">
                <a:latin typeface="Times New Roman" charset="0"/>
                <a:ea typeface="Times New Roman" charset="0"/>
                <a:cs typeface="Times New Roman" charset="0"/>
              </a:rPr>
              <a:t>Giner’s</a:t>
            </a:r>
            <a:r>
              <a:rPr lang="en-US" sz="1600" dirty="0">
                <a:latin typeface="Times New Roman" charset="0"/>
                <a:ea typeface="Times New Roman" charset="0"/>
                <a:cs typeface="Times New Roman" charset="0"/>
              </a:rPr>
              <a:t> first stack built in 2004 under NASA contract </a:t>
            </a:r>
          </a:p>
          <a:p>
            <a:pPr marL="285750" indent="-285750">
              <a:buFont typeface="Arial" charset="0"/>
              <a:buChar char="•"/>
            </a:pPr>
            <a:r>
              <a:rPr lang="en-US" sz="1600" dirty="0">
                <a:latin typeface="Times New Roman" charset="0"/>
                <a:ea typeface="Times New Roman" charset="0"/>
                <a:cs typeface="Times New Roman" charset="0"/>
              </a:rPr>
              <a:t>Lifetime testing feeds directly into NASA future utilization of this technology</a:t>
            </a:r>
          </a:p>
          <a:p>
            <a:pPr marL="285750" indent="-285750">
              <a:buFont typeface="Arial" charset="0"/>
              <a:buChar char="•"/>
            </a:pPr>
            <a:r>
              <a:rPr lang="en-US" sz="1600" dirty="0">
                <a:latin typeface="Times New Roman" charset="0"/>
                <a:ea typeface="Times New Roman" charset="0"/>
                <a:cs typeface="Times New Roman" charset="0"/>
              </a:rPr>
              <a:t>IHOP advancement will be applied to Paragon’s ISRU and water processing applications for NASA and commercial deep space exploration and planetary uses</a:t>
            </a:r>
          </a:p>
        </p:txBody>
      </p:sp>
      <p:pic>
        <p:nvPicPr>
          <p:cNvPr id="2" name="Picture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104328" y="3617104"/>
            <a:ext cx="3087672" cy="1477987"/>
          </a:xfrm>
          <a:prstGeom prst="rect">
            <a:avLst/>
          </a:prstGeom>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104327" y="5350583"/>
            <a:ext cx="3087673" cy="1406355"/>
          </a:xfrm>
          <a:prstGeom prst="rect">
            <a:avLst/>
          </a:prstGeom>
        </p:spPr>
      </p:pic>
    </p:spTree>
    <p:extLst>
      <p:ext uri="{BB962C8B-B14F-4D97-AF65-F5344CB8AC3E}">
        <p14:creationId xmlns:p14="http://schemas.microsoft.com/office/powerpoint/2010/main" val="4113952278"/>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203182" y="3352293"/>
            <a:ext cx="11732821"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80177" y="182481"/>
            <a:ext cx="5827436" cy="2739211"/>
          </a:xfrm>
          <a:prstGeom prst="rect">
            <a:avLst/>
          </a:prstGeom>
          <a:noFill/>
        </p:spPr>
        <p:txBody>
          <a:bodyPr wrap="square" rtlCol="0">
            <a:spAutoFit/>
          </a:bodyPr>
          <a:lstStyle/>
          <a:p>
            <a:pPr algn="ctr"/>
            <a:r>
              <a:rPr lang="en-US" b="1" dirty="0">
                <a:latin typeface="Times New Roman" charset="0"/>
                <a:ea typeface="Times New Roman" charset="0"/>
                <a:cs typeface="Times New Roman" charset="0"/>
              </a:rPr>
              <a:t>Advanced Alkaline Electrolyzer to Support NASA ISRU Application</a:t>
            </a:r>
          </a:p>
          <a:p>
            <a:pPr algn="ctr"/>
            <a:r>
              <a:rPr lang="en-US" dirty="0">
                <a:latin typeface="Times New Roman" charset="0"/>
                <a:ea typeface="Times New Roman" charset="0"/>
                <a:cs typeface="Times New Roman" charset="0"/>
              </a:rPr>
              <a:t>BAA Track 2</a:t>
            </a:r>
          </a:p>
          <a:p>
            <a:endParaRPr lang="en-US" dirty="0">
              <a:latin typeface="Times New Roman" charset="0"/>
              <a:ea typeface="Times New Roman" charset="0"/>
              <a:cs typeface="Times New Roman" charset="0"/>
            </a:endParaRPr>
          </a:p>
          <a:p>
            <a:r>
              <a:rPr lang="en-US" dirty="0">
                <a:latin typeface="Times New Roman" charset="0"/>
                <a:ea typeface="Times New Roman" charset="0"/>
                <a:cs typeface="Times New Roman" charset="0"/>
              </a:rPr>
              <a:t>Team: Teledyne Energy Systems</a:t>
            </a:r>
          </a:p>
          <a:p>
            <a:endParaRPr lang="en-US" dirty="0">
              <a:latin typeface="Times New Roman" charset="0"/>
              <a:ea typeface="Times New Roman" charset="0"/>
              <a:cs typeface="Times New Roman" charset="0"/>
            </a:endParaRPr>
          </a:p>
          <a:p>
            <a:pPr marL="285750" indent="-285750">
              <a:buFont typeface="Arial" panose="020B0604020202020204" pitchFamily="34" charset="0"/>
              <a:buChar char="•"/>
            </a:pPr>
            <a:r>
              <a:rPr lang="en-US" sz="1600" dirty="0">
                <a:latin typeface="Times New Roman" charset="0"/>
                <a:ea typeface="Times New Roman" charset="0"/>
                <a:cs typeface="Times New Roman" charset="0"/>
              </a:rPr>
              <a:t>Dr. Thomas I. Valdez – PM</a:t>
            </a:r>
          </a:p>
          <a:p>
            <a:pPr marL="285750" indent="-285750">
              <a:buFont typeface="Arial" panose="020B0604020202020204" pitchFamily="34" charset="0"/>
              <a:buChar char="•"/>
            </a:pPr>
            <a:r>
              <a:rPr lang="en-US" sz="1600" dirty="0">
                <a:latin typeface="Times New Roman" charset="0"/>
                <a:ea typeface="Times New Roman" charset="0"/>
                <a:cs typeface="Times New Roman" charset="0"/>
              </a:rPr>
              <a:t>Michael Miller – PI</a:t>
            </a:r>
          </a:p>
          <a:p>
            <a:pPr marL="285750" indent="-285750">
              <a:buFont typeface="Arial" panose="020B0604020202020204" pitchFamily="34" charset="0"/>
              <a:buChar char="•"/>
            </a:pPr>
            <a:r>
              <a:rPr lang="en-US" sz="1600" dirty="0">
                <a:latin typeface="Times New Roman" charset="0"/>
                <a:ea typeface="Times New Roman" charset="0"/>
                <a:cs typeface="Times New Roman" charset="0"/>
              </a:rPr>
              <a:t>Stuart Pass – System design</a:t>
            </a:r>
          </a:p>
          <a:p>
            <a:pPr marL="285750" indent="-285750">
              <a:buFont typeface="Arial" panose="020B0604020202020204" pitchFamily="34" charset="0"/>
              <a:buChar char="•"/>
            </a:pPr>
            <a:r>
              <a:rPr lang="en-US" sz="1600" dirty="0">
                <a:latin typeface="Times New Roman" charset="0"/>
                <a:ea typeface="Times New Roman" charset="0"/>
                <a:cs typeface="Times New Roman" charset="0"/>
              </a:rPr>
              <a:t>Ying Song – MEA design</a:t>
            </a:r>
          </a:p>
        </p:txBody>
      </p:sp>
      <p:sp>
        <p:nvSpPr>
          <p:cNvPr id="11" name="TextBox 10"/>
          <p:cNvSpPr txBox="1"/>
          <p:nvPr/>
        </p:nvSpPr>
        <p:spPr>
          <a:xfrm>
            <a:off x="176954" y="3637731"/>
            <a:ext cx="5843836" cy="2616101"/>
          </a:xfrm>
          <a:prstGeom prst="rect">
            <a:avLst/>
          </a:prstGeom>
          <a:noFill/>
        </p:spPr>
        <p:txBody>
          <a:bodyPr wrap="square" rtlCol="0">
            <a:spAutoFit/>
          </a:bodyPr>
          <a:lstStyle/>
          <a:p>
            <a:r>
              <a:rPr lang="en-US" b="1" dirty="0">
                <a:latin typeface="Times New Roman" charset="0"/>
                <a:ea typeface="Times New Roman" charset="0"/>
                <a:cs typeface="Times New Roman" charset="0"/>
              </a:rPr>
              <a:t>Objectives &amp; Approach</a:t>
            </a:r>
          </a:p>
          <a:p>
            <a:r>
              <a:rPr lang="en-US" dirty="0">
                <a:latin typeface="Times New Roman" charset="0"/>
                <a:ea typeface="Times New Roman" charset="0"/>
                <a:cs typeface="Times New Roman" charset="0"/>
              </a:rPr>
              <a:t> </a:t>
            </a:r>
          </a:p>
          <a:p>
            <a:pPr marL="285750" indent="-285750">
              <a:buFont typeface="Arial" charset="0"/>
              <a:buChar char="•"/>
            </a:pPr>
            <a:r>
              <a:rPr lang="en-US" sz="1600" dirty="0">
                <a:latin typeface="Times New Roman" charset="0"/>
                <a:ea typeface="Times New Roman" charset="0"/>
                <a:cs typeface="Times New Roman" charset="0"/>
              </a:rPr>
              <a:t>Develop and test a high pressure, alkaline based water electrolysis stack.  The chemistry and cell configuration being proposed will require less feed water processing then present commercial high pressure </a:t>
            </a:r>
            <a:r>
              <a:rPr lang="en-US" sz="1600" dirty="0" err="1">
                <a:latin typeface="Times New Roman" charset="0"/>
                <a:ea typeface="Times New Roman" charset="0"/>
                <a:cs typeface="Times New Roman" charset="0"/>
              </a:rPr>
              <a:t>electrolyzers</a:t>
            </a:r>
            <a:r>
              <a:rPr lang="en-US" sz="1600" dirty="0">
                <a:latin typeface="Times New Roman" charset="0"/>
                <a:ea typeface="Times New Roman" charset="0"/>
                <a:cs typeface="Times New Roman" charset="0"/>
              </a:rPr>
              <a:t> require.   The goal is to develop an electrolysis process that can support the level of contaminants expected in ISRU water.</a:t>
            </a:r>
          </a:p>
          <a:p>
            <a:pPr marL="285750" indent="-285750">
              <a:buFont typeface="Arial" charset="0"/>
              <a:buChar char="•"/>
            </a:pPr>
            <a:r>
              <a:rPr lang="en-US" sz="1600" dirty="0">
                <a:latin typeface="Times New Roman" charset="0"/>
                <a:ea typeface="Times New Roman" charset="0"/>
                <a:cs typeface="Times New Roman" charset="0"/>
              </a:rPr>
              <a:t>The approach is to build and test a single cell stack followed by a 10-cell breadboard based on the full size stack design.</a:t>
            </a:r>
          </a:p>
        </p:txBody>
      </p:sp>
      <p:sp>
        <p:nvSpPr>
          <p:cNvPr id="12" name="TextBox 11"/>
          <p:cNvSpPr txBox="1"/>
          <p:nvPr/>
        </p:nvSpPr>
        <p:spPr>
          <a:xfrm>
            <a:off x="6262936" y="448713"/>
            <a:ext cx="5682990" cy="1877437"/>
          </a:xfrm>
          <a:prstGeom prst="rect">
            <a:avLst/>
          </a:prstGeom>
          <a:noFill/>
        </p:spPr>
        <p:txBody>
          <a:bodyPr wrap="square" rtlCol="0">
            <a:spAutoFit/>
          </a:bodyPr>
          <a:lstStyle/>
          <a:p>
            <a:r>
              <a:rPr lang="en-US" b="1" dirty="0">
                <a:latin typeface="Times New Roman" charset="0"/>
                <a:ea typeface="Times New Roman" charset="0"/>
                <a:cs typeface="Times New Roman" charset="0"/>
              </a:rPr>
              <a:t>Technology Transfer and Commercialization</a:t>
            </a:r>
          </a:p>
          <a:p>
            <a:r>
              <a:rPr lang="en-US" dirty="0">
                <a:latin typeface="Times New Roman" charset="0"/>
                <a:ea typeface="Times New Roman" charset="0"/>
                <a:cs typeface="Times New Roman" charset="0"/>
              </a:rPr>
              <a:t> </a:t>
            </a:r>
          </a:p>
          <a:p>
            <a:pPr marL="285750" indent="-285750">
              <a:buFont typeface="Arial" charset="0"/>
              <a:buChar char="•"/>
            </a:pPr>
            <a:r>
              <a:rPr lang="en-US" sz="1600" dirty="0">
                <a:latin typeface="Times New Roman" charset="0"/>
                <a:ea typeface="Times New Roman" charset="0"/>
                <a:cs typeface="Times New Roman" charset="0"/>
              </a:rPr>
              <a:t>Provide high pressure water electrolysis stack for life support and/or fuel cell reactant in space</a:t>
            </a:r>
          </a:p>
          <a:p>
            <a:pPr marL="285750" indent="-285750">
              <a:buFont typeface="Arial" charset="0"/>
              <a:buChar char="•"/>
            </a:pPr>
            <a:endParaRPr lang="en-US" sz="1600" dirty="0">
              <a:latin typeface="Times New Roman" charset="0"/>
              <a:ea typeface="Times New Roman" charset="0"/>
              <a:cs typeface="Times New Roman" charset="0"/>
            </a:endParaRPr>
          </a:p>
          <a:p>
            <a:pPr marL="285750" indent="-285750">
              <a:buFont typeface="Arial" charset="0"/>
              <a:buChar char="•"/>
            </a:pPr>
            <a:r>
              <a:rPr lang="en-US" sz="1600" dirty="0">
                <a:latin typeface="Times New Roman" charset="0"/>
                <a:ea typeface="Times New Roman" charset="0"/>
                <a:cs typeface="Times New Roman" charset="0"/>
              </a:rPr>
              <a:t>Offer high pressure electrolysis within the commercial hydrogen market where TESI is presently an active participant.  </a:t>
            </a:r>
          </a:p>
        </p:txBody>
      </p:sp>
      <p:pic>
        <p:nvPicPr>
          <p:cNvPr id="15" name="Picture 14" descr="Electrolysis Module.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21827" y="3475658"/>
            <a:ext cx="4389120" cy="327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7587166"/>
      </p:ext>
    </p:extLst>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a:cxnSpLocks/>
          </p:cNvCxnSpPr>
          <p:nvPr/>
        </p:nvCxnSpPr>
        <p:spPr>
          <a:xfrm>
            <a:off x="136634" y="3300249"/>
            <a:ext cx="11918732" cy="73572"/>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6087454" y="0"/>
            <a:ext cx="8546" cy="685800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38010" y="0"/>
            <a:ext cx="5949443" cy="3216265"/>
          </a:xfrm>
          <a:prstGeom prst="rect">
            <a:avLst/>
          </a:prstGeom>
          <a:noFill/>
        </p:spPr>
        <p:txBody>
          <a:bodyPr wrap="square" rtlCol="0">
            <a:spAutoFit/>
          </a:bodyPr>
          <a:lstStyle/>
          <a:p>
            <a:pPr algn="ctr"/>
            <a:r>
              <a:rPr lang="en-US" b="1" dirty="0">
                <a:solidFill>
                  <a:srgbClr val="FF2600"/>
                </a:solidFill>
                <a:latin typeface="Times New Roman" panose="02020603050405020304" pitchFamily="18" charset="0"/>
              </a:rPr>
              <a:t>Red</a:t>
            </a:r>
            <a:r>
              <a:rPr lang="en-US" b="1" dirty="0">
                <a:solidFill>
                  <a:srgbClr val="0084CC"/>
                </a:solidFill>
                <a:latin typeface="Times New Roman" panose="02020603050405020304" pitchFamily="18" charset="0"/>
              </a:rPr>
              <a:t>Water</a:t>
            </a:r>
            <a:r>
              <a:rPr lang="en-US" b="1" dirty="0">
                <a:latin typeface="Times New Roman" panose="02020603050405020304" pitchFamily="18" charset="0"/>
              </a:rPr>
              <a:t>: Extraction of Water from Mars’ Ice Deposits</a:t>
            </a:r>
            <a:endParaRPr lang="en-US" dirty="0">
              <a:latin typeface="Times New Roman" panose="02020603050405020304" pitchFamily="18" charset="0"/>
            </a:endParaRPr>
          </a:p>
          <a:p>
            <a:pPr algn="ctr"/>
            <a:r>
              <a:rPr lang="en-US" dirty="0">
                <a:latin typeface="Times New Roman" panose="02020603050405020304" pitchFamily="18" charset="0"/>
              </a:rPr>
              <a:t>BAA Track 3</a:t>
            </a:r>
          </a:p>
          <a:p>
            <a:pPr algn="ctr"/>
            <a:endParaRPr lang="en-US" sz="1200" dirty="0">
              <a:latin typeface="Times New Roman" charset="0"/>
              <a:ea typeface="Times New Roman" charset="0"/>
              <a:cs typeface="Times New Roman" charset="0"/>
            </a:endParaRPr>
          </a:p>
          <a:p>
            <a:r>
              <a:rPr lang="en-US" sz="1600" b="1" dirty="0">
                <a:solidFill>
                  <a:srgbClr val="0070C0"/>
                </a:solidFill>
                <a:latin typeface="Times New Roman" panose="02020603050405020304" pitchFamily="18" charset="0"/>
              </a:rPr>
              <a:t>Water Team (Engineering team):</a:t>
            </a:r>
            <a:endParaRPr lang="en-US" sz="1600" dirty="0">
              <a:solidFill>
                <a:srgbClr val="0070C0"/>
              </a:solidFill>
              <a:latin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•Kris Zacny, Honeybee Robotics, PI</a:t>
            </a:r>
          </a:p>
          <a:p>
            <a:r>
              <a:rPr lang="en-US" sz="1100" dirty="0">
                <a:latin typeface="Times New Roman" panose="02020603050405020304" pitchFamily="18" charset="0"/>
                <a:cs typeface="Times New Roman" panose="02020603050405020304" pitchFamily="18" charset="0"/>
              </a:rPr>
              <a:t>•Gale Paulsen, Honeybee Robotics, Systems Engineer</a:t>
            </a:r>
          </a:p>
          <a:p>
            <a:r>
              <a:rPr lang="en-US" sz="1100" dirty="0">
                <a:latin typeface="Times New Roman" panose="02020603050405020304" pitchFamily="18" charset="0"/>
                <a:cs typeface="Times New Roman" panose="02020603050405020304" pitchFamily="18" charset="0"/>
              </a:rPr>
              <a:t>•Phil Morrison, Honeybee Robotics, Water extraction/engineering lead</a:t>
            </a:r>
          </a:p>
          <a:p>
            <a:r>
              <a:rPr lang="en-US" sz="1100" dirty="0">
                <a:latin typeface="Times New Roman" panose="02020603050405020304" pitchFamily="18" charset="0"/>
                <a:cs typeface="Times New Roman" panose="02020603050405020304" pitchFamily="18" charset="0"/>
              </a:rPr>
              <a:t>•Bolek Mellerowicz, Honeybee Robotics, Lead Electrical/Controls</a:t>
            </a:r>
          </a:p>
          <a:p>
            <a:r>
              <a:rPr lang="en-US" sz="1100" dirty="0">
                <a:latin typeface="Times New Roman" panose="02020603050405020304" pitchFamily="18" charset="0"/>
                <a:cs typeface="Times New Roman" panose="02020603050405020304" pitchFamily="18" charset="0"/>
              </a:rPr>
              <a:t>•Kristian Mueller, Honeybee Robotics, Project Manager</a:t>
            </a:r>
          </a:p>
          <a:p>
            <a:endParaRPr lang="en-US" sz="1200" dirty="0">
              <a:latin typeface="Times New Roman" panose="02020603050405020304" pitchFamily="18" charset="0"/>
            </a:endParaRPr>
          </a:p>
          <a:p>
            <a:r>
              <a:rPr lang="en-US" sz="1600" b="1" dirty="0">
                <a:solidFill>
                  <a:srgbClr val="FF2600"/>
                </a:solidFill>
                <a:latin typeface="Times New Roman" panose="02020603050405020304" pitchFamily="18" charset="0"/>
              </a:rPr>
              <a:t>Red Team (Review team)</a:t>
            </a:r>
            <a:endParaRPr lang="en-US" sz="1600" dirty="0">
              <a:solidFill>
                <a:srgbClr val="FF2600"/>
              </a:solidFill>
              <a:latin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•Michael Hecht, Massachusetts Institute of Tech., Mars melt probes, ISRU (Phoenix, MOXI, Chronos)</a:t>
            </a:r>
          </a:p>
          <a:p>
            <a:r>
              <a:rPr lang="en-US" sz="1100" dirty="0">
                <a:latin typeface="Times New Roman" panose="02020603050405020304" pitchFamily="18" charset="0"/>
                <a:cs typeface="Times New Roman" panose="02020603050405020304" pitchFamily="18" charset="0"/>
              </a:rPr>
              <a:t>•Nathaniel Putzig, Planetary Science Institute, Mars ice deposits (SHARAD, TES, THEMIS)</a:t>
            </a:r>
          </a:p>
          <a:p>
            <a:r>
              <a:rPr lang="en-US" sz="1100" dirty="0">
                <a:latin typeface="Times New Roman" panose="02020603050405020304" pitchFamily="18" charset="0"/>
                <a:cs typeface="Times New Roman" panose="02020603050405020304" pitchFamily="18" charset="0"/>
              </a:rPr>
              <a:t>•Fredrik Rehnmark, Honeybee, drilling/engineering</a:t>
            </a:r>
          </a:p>
          <a:p>
            <a:r>
              <a:rPr lang="en-US" sz="1100" dirty="0">
                <a:latin typeface="Times New Roman" panose="02020603050405020304" pitchFamily="18" charset="0"/>
                <a:cs typeface="Times New Roman" panose="02020603050405020304" pitchFamily="18" charset="0"/>
              </a:rPr>
              <a:t>•Dara Sabahi, NASA Jet Propulsion Lab (retired), Systems Eng. and Mars Ops. (MSL, MER, Phoenix)</a:t>
            </a:r>
          </a:p>
          <a:p>
            <a:r>
              <a:rPr lang="en-US" sz="1100" dirty="0">
                <a:latin typeface="Times New Roman" panose="02020603050405020304" pitchFamily="18" charset="0"/>
                <a:cs typeface="Times New Roman" panose="02020603050405020304" pitchFamily="18" charset="0"/>
              </a:rPr>
              <a:t>•Paul van Susante, Michigan Technological University, Mars excavation and ISRU</a:t>
            </a:r>
            <a:r>
              <a:rPr lang="en-US" sz="1200" dirty="0">
                <a:latin typeface="Times New Roman" panose="02020603050405020304" pitchFamily="18" charset="0"/>
              </a:rPr>
              <a:t> </a:t>
            </a:r>
          </a:p>
        </p:txBody>
      </p:sp>
      <p:sp>
        <p:nvSpPr>
          <p:cNvPr id="11" name="TextBox 10"/>
          <p:cNvSpPr txBox="1"/>
          <p:nvPr/>
        </p:nvSpPr>
        <p:spPr>
          <a:xfrm>
            <a:off x="64863" y="3335871"/>
            <a:ext cx="5917925" cy="3462486"/>
          </a:xfrm>
          <a:prstGeom prst="rect">
            <a:avLst/>
          </a:prstGeom>
          <a:noFill/>
        </p:spPr>
        <p:txBody>
          <a:bodyPr wrap="square" rtlCol="0">
            <a:spAutoFit/>
          </a:bodyPr>
          <a:lstStyle/>
          <a:p>
            <a:r>
              <a:rPr lang="en-US" sz="1600" b="1" dirty="0">
                <a:latin typeface="Times New Roman" panose="02020603050405020304" pitchFamily="18" charset="0"/>
              </a:rPr>
              <a:t>Objectives </a:t>
            </a:r>
          </a:p>
          <a:p>
            <a:r>
              <a:rPr lang="en-US" sz="1100" dirty="0">
                <a:latin typeface="Times New Roman" panose="02020603050405020304" pitchFamily="18" charset="0"/>
                <a:cs typeface="Times New Roman" panose="02020603050405020304" pitchFamily="18" charset="0"/>
              </a:rPr>
              <a:t>RedWater is a water extraction system from Mars ice deposits (e.g. Arcadia Planitia; 10s of meters ice deposits underneath &lt;20m regolith). It combines two terrestrial technologies into one: Coiled Tubing for making a hole and RodWell for melting/pumping water.</a:t>
            </a:r>
          </a:p>
          <a:p>
            <a:endParaRPr lang="en-US" sz="1200" b="1" dirty="0">
              <a:latin typeface="Times New Roman" panose="02020603050405020304" pitchFamily="18" charset="0"/>
              <a:cs typeface="Times New Roman" panose="02020603050405020304" pitchFamily="18" charset="0"/>
            </a:endParaRPr>
          </a:p>
          <a:p>
            <a:r>
              <a:rPr lang="en-US" sz="1200" b="1" dirty="0">
                <a:latin typeface="Times New Roman" panose="02020603050405020304" pitchFamily="18" charset="0"/>
                <a:cs typeface="Times New Roman" panose="02020603050405020304" pitchFamily="18" charset="0"/>
              </a:rPr>
              <a:t>The goals are: </a:t>
            </a:r>
            <a:endParaRPr lang="en-US" sz="1200" dirty="0">
              <a:latin typeface="Times New Roman" panose="02020603050405020304" pitchFamily="18" charset="0"/>
              <a:cs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•Develop TRL6 water extraction system,</a:t>
            </a:r>
          </a:p>
          <a:p>
            <a:r>
              <a:rPr lang="en-US" sz="1100" dirty="0">
                <a:latin typeface="Times New Roman" panose="02020603050405020304" pitchFamily="18" charset="0"/>
                <a:cs typeface="Times New Roman" panose="02020603050405020304" pitchFamily="18" charset="0"/>
              </a:rPr>
              <a:t>•Demonstrate feasibility of mining water in Mars chamber </a:t>
            </a:r>
          </a:p>
          <a:p>
            <a:r>
              <a:rPr lang="en-US" sz="1100" dirty="0">
                <a:latin typeface="Times New Roman" panose="02020603050405020304" pitchFamily="18" charset="0"/>
                <a:cs typeface="Times New Roman" panose="02020603050405020304" pitchFamily="18" charset="0"/>
              </a:rPr>
              <a:t>•Provide engineering and performance data for extracting 16 tons of water. </a:t>
            </a:r>
          </a:p>
          <a:p>
            <a:endParaRPr lang="en-US" sz="900" b="1" dirty="0">
              <a:latin typeface="Times New Roman" panose="02020603050405020304" pitchFamily="18" charset="0"/>
            </a:endParaRPr>
          </a:p>
          <a:p>
            <a:r>
              <a:rPr lang="en-US" sz="1600" b="1" dirty="0">
                <a:latin typeface="Times New Roman" panose="02020603050405020304" pitchFamily="18" charset="0"/>
              </a:rPr>
              <a:t>Technical approach</a:t>
            </a:r>
          </a:p>
          <a:p>
            <a:r>
              <a:rPr lang="en-US" sz="1100" dirty="0">
                <a:latin typeface="Times New Roman" panose="02020603050405020304" pitchFamily="18" charset="0"/>
                <a:cs typeface="Times New Roman" panose="02020603050405020304" pitchFamily="18" charset="0"/>
              </a:rPr>
              <a:t>•Demonstrate critical components of the RedWater for Mars</a:t>
            </a:r>
          </a:p>
          <a:p>
            <a:pPr lvl="1"/>
            <a:r>
              <a:rPr lang="en-US" sz="1100" dirty="0">
                <a:latin typeface="Times New Roman" panose="02020603050405020304" pitchFamily="18" charset="0"/>
                <a:cs typeface="Times New Roman" panose="02020603050405020304" pitchFamily="18" charset="0"/>
              </a:rPr>
              <a:t>•Making a hole (drilling, pneumatic chips transport, tube assembly and injector, drum)</a:t>
            </a:r>
          </a:p>
          <a:p>
            <a:pPr lvl="1"/>
            <a:r>
              <a:rPr lang="en-US" sz="1100" dirty="0">
                <a:latin typeface="Times New Roman" panose="02020603050405020304" pitchFamily="18" charset="0"/>
                <a:cs typeface="Times New Roman" panose="02020603050405020304" pitchFamily="18" charset="0"/>
              </a:rPr>
              <a:t>•Extracting water (melting, water-jetting, pumping)</a:t>
            </a:r>
          </a:p>
          <a:p>
            <a:r>
              <a:rPr lang="en-US" sz="1100" dirty="0">
                <a:latin typeface="Times New Roman" panose="02020603050405020304" pitchFamily="18" charset="0"/>
                <a:cs typeface="Times New Roman" panose="02020603050405020304" pitchFamily="18" charset="0"/>
              </a:rPr>
              <a:t>•Test components in Mars chamber and freezer to reach TRL5</a:t>
            </a:r>
          </a:p>
          <a:p>
            <a:r>
              <a:rPr lang="en-US" sz="1100" dirty="0">
                <a:latin typeface="Times New Roman" panose="02020603050405020304" pitchFamily="18" charset="0"/>
                <a:cs typeface="Times New Roman" panose="02020603050405020304" pitchFamily="18" charset="0"/>
              </a:rPr>
              <a:t>•Develop and validate thermal model for hardware and melting</a:t>
            </a:r>
          </a:p>
          <a:p>
            <a:r>
              <a:rPr lang="en-US" sz="1100" dirty="0">
                <a:latin typeface="Times New Roman" panose="02020603050405020304" pitchFamily="18" charset="0"/>
                <a:cs typeface="Times New Roman" panose="02020603050405020304" pitchFamily="18" charset="0"/>
              </a:rPr>
              <a:t>•Design and hold Primary Design Review (PDR)</a:t>
            </a:r>
          </a:p>
          <a:p>
            <a:r>
              <a:rPr lang="en-US" sz="1100" dirty="0">
                <a:latin typeface="Times New Roman" panose="02020603050405020304" pitchFamily="18" charset="0"/>
                <a:cs typeface="Times New Roman" panose="02020603050405020304" pitchFamily="18" charset="0"/>
              </a:rPr>
              <a:t>•Fabricate RedWater TRL6 subsystem (drilling/water extraction)</a:t>
            </a:r>
          </a:p>
          <a:p>
            <a:r>
              <a:rPr lang="en-US" sz="1100" dirty="0">
                <a:latin typeface="Times New Roman" panose="02020603050405020304" pitchFamily="18" charset="0"/>
                <a:cs typeface="Times New Roman" panose="02020603050405020304" pitchFamily="18" charset="0"/>
              </a:rPr>
              <a:t>•Test RedWater in 5 m freezer and 3.5 m Mars chamber to reach TRL6</a:t>
            </a:r>
            <a:endParaRPr lang="en-US" sz="1200" dirty="0">
              <a:latin typeface="Times New Roman" charset="0"/>
              <a:ea typeface="Times New Roman" charset="0"/>
              <a:cs typeface="Times New Roman" charset="0"/>
            </a:endParaRPr>
          </a:p>
        </p:txBody>
      </p:sp>
      <p:sp>
        <p:nvSpPr>
          <p:cNvPr id="12" name="TextBox 11"/>
          <p:cNvSpPr txBox="1"/>
          <p:nvPr/>
        </p:nvSpPr>
        <p:spPr>
          <a:xfrm>
            <a:off x="6275462" y="85458"/>
            <a:ext cx="5842966" cy="2893100"/>
          </a:xfrm>
          <a:prstGeom prst="rect">
            <a:avLst/>
          </a:prstGeom>
          <a:noFill/>
        </p:spPr>
        <p:txBody>
          <a:bodyPr wrap="square" rtlCol="0">
            <a:spAutoFit/>
          </a:bodyPr>
          <a:lstStyle/>
          <a:p>
            <a:r>
              <a:rPr lang="en-US" b="1" dirty="0">
                <a:latin typeface="Times New Roman" panose="02020603050405020304" pitchFamily="18" charset="0"/>
              </a:rPr>
              <a:t>Technology Transfer and Commercialization</a:t>
            </a:r>
          </a:p>
          <a:p>
            <a:endParaRPr lang="en-US" sz="1400" dirty="0">
              <a:latin typeface="Times New Roman" panose="02020603050405020304" pitchFamily="18" charset="0"/>
            </a:endParaRPr>
          </a:p>
          <a:p>
            <a:r>
              <a:rPr lang="en-US" sz="1400" b="1" dirty="0">
                <a:latin typeface="Times New Roman" panose="02020603050405020304" pitchFamily="18" charset="0"/>
              </a:rPr>
              <a:t>Terrestrial and space technology relevant to project</a:t>
            </a:r>
            <a:endParaRPr lang="en-US" sz="1400" dirty="0">
              <a:latin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•Coiled Tubing (mining, oil and gas) – commercial technology</a:t>
            </a:r>
          </a:p>
          <a:p>
            <a:r>
              <a:rPr lang="en-US" sz="1100" dirty="0">
                <a:latin typeface="Times New Roman" panose="02020603050405020304" pitchFamily="18" charset="0"/>
                <a:cs typeface="Times New Roman" panose="02020603050405020304" pitchFamily="18" charset="0"/>
              </a:rPr>
              <a:t>•Rodriquez Well (water extraction in Antarctica and Greenland) – commercial technology</a:t>
            </a:r>
          </a:p>
          <a:p>
            <a:r>
              <a:rPr lang="en-US" sz="1100" dirty="0">
                <a:latin typeface="Times New Roman" panose="02020603050405020304" pitchFamily="18" charset="0"/>
                <a:cs typeface="Times New Roman" panose="02020603050405020304" pitchFamily="18" charset="0"/>
              </a:rPr>
              <a:t>•Melt Probes (Europa, Mars) – Honeybee and NASA JPL (Chronos) technology </a:t>
            </a:r>
          </a:p>
          <a:p>
            <a:r>
              <a:rPr lang="en-US" sz="1100" dirty="0">
                <a:latin typeface="Times New Roman" panose="02020603050405020304" pitchFamily="18" charset="0"/>
                <a:cs typeface="Times New Roman" panose="02020603050405020304" pitchFamily="18" charset="0"/>
              </a:rPr>
              <a:t>•Heat Flow Probe (Europa, Mars, Moon) – Honeybee technology </a:t>
            </a:r>
          </a:p>
          <a:p>
            <a:r>
              <a:rPr lang="en-US" sz="1100" dirty="0">
                <a:latin typeface="Times New Roman" panose="02020603050405020304" pitchFamily="18" charset="0"/>
                <a:cs typeface="Times New Roman" panose="02020603050405020304" pitchFamily="18" charset="0"/>
              </a:rPr>
              <a:t>•Deep Drilling (Europa, Mars) – Honeybee technology </a:t>
            </a:r>
          </a:p>
          <a:p>
            <a:endParaRPr lang="en-US" sz="1200" dirty="0">
              <a:latin typeface="Times New Roman" panose="02020603050405020304" pitchFamily="18" charset="0"/>
            </a:endParaRPr>
          </a:p>
          <a:p>
            <a:r>
              <a:rPr lang="en-US" sz="1400" b="1" dirty="0">
                <a:latin typeface="Times New Roman" panose="02020603050405020304" pitchFamily="18" charset="0"/>
              </a:rPr>
              <a:t>Terrestrial and space technology that will benefit from project</a:t>
            </a:r>
            <a:endParaRPr lang="en-US" sz="1400" dirty="0">
              <a:latin typeface="Times New Roman" panose="02020603050405020304" pitchFamily="18" charset="0"/>
            </a:endParaRPr>
          </a:p>
          <a:p>
            <a:r>
              <a:rPr lang="en-US" sz="1100" dirty="0">
                <a:latin typeface="Times New Roman" panose="02020603050405020304" pitchFamily="18" charset="0"/>
                <a:cs typeface="Times New Roman" panose="02020603050405020304" pitchFamily="18" charset="0"/>
              </a:rPr>
              <a:t>•Coiled Tubing (mining, oil and gas) – spinoff into terrestrial market </a:t>
            </a:r>
          </a:p>
          <a:p>
            <a:r>
              <a:rPr lang="en-US" sz="1100" dirty="0">
                <a:latin typeface="Times New Roman" panose="02020603050405020304" pitchFamily="18" charset="0"/>
                <a:cs typeface="Times New Roman" panose="02020603050405020304" pitchFamily="18" charset="0"/>
              </a:rPr>
              <a:t>•Rodriquez Well (water extraction in Antarctica, Greenland) – spinoff to terrestrial market </a:t>
            </a:r>
          </a:p>
          <a:p>
            <a:r>
              <a:rPr lang="en-US" sz="1100" dirty="0">
                <a:latin typeface="Times New Roman" panose="02020603050405020304" pitchFamily="18" charset="0"/>
                <a:cs typeface="Times New Roman" panose="02020603050405020304" pitchFamily="18" charset="0"/>
              </a:rPr>
              <a:t>•Melt Probes (Europa, Mars) – spinoff into space market</a:t>
            </a:r>
          </a:p>
          <a:p>
            <a:r>
              <a:rPr lang="en-US" sz="1100" dirty="0">
                <a:latin typeface="Times New Roman" panose="02020603050405020304" pitchFamily="18" charset="0"/>
                <a:cs typeface="Times New Roman" panose="02020603050405020304" pitchFamily="18" charset="0"/>
              </a:rPr>
              <a:t>•Heat Flow Probe (Europa, Mars, Moon) – spinoff into space market</a:t>
            </a:r>
          </a:p>
          <a:p>
            <a:r>
              <a:rPr lang="en-US" sz="1100" dirty="0">
                <a:latin typeface="Times New Roman" panose="02020603050405020304" pitchFamily="18" charset="0"/>
                <a:cs typeface="Times New Roman" panose="02020603050405020304" pitchFamily="18" charset="0"/>
              </a:rPr>
              <a:t>•Deep Drilling (Europa, Mars) – spinoff into space market</a:t>
            </a:r>
          </a:p>
        </p:txBody>
      </p:sp>
      <p:pic>
        <p:nvPicPr>
          <p:cNvPr id="2" name="Picture 1">
            <a:extLst>
              <a:ext uri="{FF2B5EF4-FFF2-40B4-BE49-F238E27FC236}">
                <a16:creationId xmlns:a16="http://schemas.microsoft.com/office/drawing/2014/main" id="{355CB7C7-40EF-B54B-BA5E-BDC4FA457B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0583" y="3457805"/>
            <a:ext cx="5842821" cy="3313839"/>
          </a:xfrm>
          <a:prstGeom prst="rect">
            <a:avLst/>
          </a:prstGeom>
        </p:spPr>
      </p:pic>
    </p:spTree>
    <p:extLst>
      <p:ext uri="{BB962C8B-B14F-4D97-AF65-F5344CB8AC3E}">
        <p14:creationId xmlns:p14="http://schemas.microsoft.com/office/powerpoint/2010/main" val="2931607400"/>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4BDA4A4D-CA66-FA4E-833F-8603B80873EF}"/>
              </a:ext>
            </a:extLst>
          </p:cNvPr>
          <p:cNvCxnSpPr/>
          <p:nvPr/>
        </p:nvCxnSpPr>
        <p:spPr>
          <a:xfrm>
            <a:off x="-75597" y="3528165"/>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8025B4E-43BF-AE4E-AEE1-75A74D359B8E}"/>
              </a:ext>
            </a:extLst>
          </p:cNvPr>
          <p:cNvCxnSpPr/>
          <p:nvPr/>
        </p:nvCxnSpPr>
        <p:spPr>
          <a:xfrm>
            <a:off x="6088828"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22E86DC-9336-5543-87B0-4089A7806BD4}"/>
              </a:ext>
            </a:extLst>
          </p:cNvPr>
          <p:cNvSpPr txBox="1"/>
          <p:nvPr/>
        </p:nvSpPr>
        <p:spPr>
          <a:xfrm>
            <a:off x="240256" y="351185"/>
            <a:ext cx="5862917" cy="3354765"/>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Production of O</a:t>
            </a:r>
            <a:r>
              <a:rPr lang="en-US" b="1" baseline="-25000" dirty="0">
                <a:latin typeface="Times New Roman" panose="02020603050405020304" pitchFamily="18" charset="0"/>
                <a:cs typeface="Times New Roman" panose="02020603050405020304" pitchFamily="18" charset="0"/>
              </a:rPr>
              <a:t>2 </a:t>
            </a:r>
            <a:r>
              <a:rPr lang="en-US" b="1" dirty="0">
                <a:latin typeface="Times New Roman" panose="02020603050405020304" pitchFamily="18" charset="0"/>
                <a:cs typeface="Times New Roman" panose="02020603050405020304" pitchFamily="18" charset="0"/>
              </a:rPr>
              <a:t> &amp; Fuels from In-Situ Resources on Mars</a:t>
            </a:r>
          </a:p>
          <a:p>
            <a:pPr algn="ctr"/>
            <a:r>
              <a:rPr lang="en-US" dirty="0">
                <a:latin typeface="Times New Roman" panose="02020603050405020304" pitchFamily="18" charset="0"/>
                <a:cs typeface="Times New Roman" panose="02020603050405020304" pitchFamily="18" charset="0"/>
              </a:rPr>
              <a:t>BAA Track 3</a:t>
            </a:r>
          </a:p>
          <a:p>
            <a:endParaRPr lang="en-US" sz="14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Key Members: </a:t>
            </a:r>
            <a:r>
              <a:rPr lang="en-US" sz="1600" dirty="0">
                <a:latin typeface="Times New Roman" panose="02020603050405020304" pitchFamily="18" charset="0"/>
                <a:cs typeface="Times New Roman" panose="02020603050405020304" pitchFamily="18" charset="0"/>
              </a:rPr>
              <a:t>Joseph Hartvigsen, Principal Investigator</a:t>
            </a:r>
          </a:p>
          <a:p>
            <a:r>
              <a:rPr lang="en-US" sz="1600" dirty="0">
                <a:latin typeface="Times New Roman" panose="02020603050405020304" pitchFamily="18" charset="0"/>
                <a:cs typeface="Times New Roman" panose="02020603050405020304" pitchFamily="18" charset="0"/>
              </a:rPr>
              <a:t>	          S. Elangovan, Scientist</a:t>
            </a:r>
          </a:p>
          <a:p>
            <a:r>
              <a:rPr lang="en-US" dirty="0">
                <a:latin typeface="Times New Roman" panose="02020603050405020304" pitchFamily="18" charset="0"/>
                <a:cs typeface="Times New Roman" panose="02020603050405020304" pitchFamily="18" charset="0"/>
              </a:rPr>
              <a:t>Organization:   </a:t>
            </a:r>
            <a:r>
              <a:rPr lang="en-US" sz="1600" dirty="0">
                <a:latin typeface="Times New Roman" panose="02020603050405020304" pitchFamily="18" charset="0"/>
                <a:cs typeface="Times New Roman" panose="02020603050405020304" pitchFamily="18" charset="0"/>
              </a:rPr>
              <a:t>OxEon Energy, LLC</a:t>
            </a:r>
          </a:p>
          <a:p>
            <a:r>
              <a:rPr lang="en-US" dirty="0">
                <a:latin typeface="Times New Roman" panose="02020603050405020304" pitchFamily="18" charset="0"/>
                <a:cs typeface="Times New Roman" panose="02020603050405020304" pitchFamily="18" charset="0"/>
              </a:rPr>
              <a:t>Role:                  </a:t>
            </a:r>
            <a:r>
              <a:rPr lang="en-US" sz="1600" dirty="0">
                <a:latin typeface="Times New Roman" panose="02020603050405020304" pitchFamily="18" charset="0"/>
                <a:cs typeface="Times New Roman" panose="02020603050405020304" pitchFamily="18" charset="0"/>
              </a:rPr>
              <a:t>Electrolysis Stack</a:t>
            </a:r>
          </a:p>
          <a:p>
            <a:r>
              <a:rPr lang="en-US" sz="1600" dirty="0">
                <a:latin typeface="Times New Roman" panose="02020603050405020304" pitchFamily="18" charset="0"/>
                <a:cs typeface="Times New Roman" panose="02020603050405020304" pitchFamily="18" charset="0"/>
              </a:rPr>
              <a:t>                           Fuel Synthesis Reactor</a:t>
            </a:r>
          </a:p>
          <a:p>
            <a:r>
              <a:rPr lang="en-US" sz="1600" dirty="0">
                <a:latin typeface="Times New Roman" panose="02020603050405020304" pitchFamily="18" charset="0"/>
                <a:cs typeface="Times New Roman" panose="02020603050405020304" pitchFamily="18" charset="0"/>
              </a:rPr>
              <a:t>	          Component integration</a:t>
            </a:r>
          </a:p>
          <a:p>
            <a:r>
              <a:rPr lang="en-US" dirty="0">
                <a:latin typeface="Times New Roman" panose="02020603050405020304" pitchFamily="18" charset="0"/>
                <a:cs typeface="Times New Roman" panose="02020603050405020304" pitchFamily="18" charset="0"/>
              </a:rPr>
              <a:t>JPL Facility:       </a:t>
            </a:r>
            <a:r>
              <a:rPr lang="en-US" sz="1600" dirty="0">
                <a:latin typeface="Times New Roman" panose="02020603050405020304" pitchFamily="18" charset="0"/>
                <a:cs typeface="Times New Roman" panose="02020603050405020304" pitchFamily="18" charset="0"/>
              </a:rPr>
              <a:t>Mars Environmental Chambe</a:t>
            </a:r>
            <a:r>
              <a:rPr lang="en-US" sz="1600" b="1" dirty="0">
                <a:latin typeface="Times New Roman" panose="02020603050405020304" pitchFamily="18" charset="0"/>
                <a:cs typeface="Times New Roman" panose="02020603050405020304" pitchFamily="18" charset="0"/>
              </a:rPr>
              <a:t>r</a:t>
            </a:r>
          </a:p>
          <a:p>
            <a:endParaRPr lang="en-US"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27B5109-11B8-FD44-B34B-89DE2EE88359}"/>
              </a:ext>
            </a:extLst>
          </p:cNvPr>
          <p:cNvSpPr txBox="1"/>
          <p:nvPr/>
        </p:nvSpPr>
        <p:spPr>
          <a:xfrm>
            <a:off x="129657" y="3542705"/>
            <a:ext cx="6014469" cy="3416320"/>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Objectives &amp; Approach</a:t>
            </a:r>
          </a:p>
          <a:p>
            <a:endParaRPr lang="en-US" dirty="0">
              <a:latin typeface="Times New Roman" panose="02020603050405020304" pitchFamily="18" charset="0"/>
              <a:cs typeface="Times New Roman" panose="02020603050405020304" pitchFamily="18" charset="0"/>
            </a:endParaRPr>
          </a:p>
          <a:p>
            <a:pPr marL="9525"/>
            <a:r>
              <a:rPr lang="en-US" dirty="0">
                <a:latin typeface="Times New Roman" panose="02020603050405020304" pitchFamily="18" charset="0"/>
                <a:cs typeface="Times New Roman" panose="02020603050405020304" pitchFamily="18" charset="0"/>
              </a:rPr>
              <a:t>Objectives: 	</a:t>
            </a:r>
          </a:p>
          <a:p>
            <a:pPr marL="295275"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Produce a large format electrolysis stack that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produces high purity oxygen, 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&amp; CO </a:t>
            </a:r>
          </a:p>
          <a:p>
            <a:pPr marL="295275"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Produce a methanation reactor </a:t>
            </a:r>
          </a:p>
          <a:p>
            <a:pPr marL="295275"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Use the 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CO  from electrolysis to produce CH</a:t>
            </a:r>
            <a:r>
              <a:rPr lang="en-US" sz="1600" baseline="-25000" dirty="0">
                <a:latin typeface="Times New Roman" panose="02020603050405020304" pitchFamily="18" charset="0"/>
                <a:cs typeface="Times New Roman" panose="02020603050405020304" pitchFamily="18" charset="0"/>
              </a:rPr>
              <a:t>4</a:t>
            </a:r>
            <a:r>
              <a:rPr lang="en-US" sz="1600" dirty="0">
                <a:latin typeface="Times New Roman" panose="02020603050405020304" pitchFamily="18" charset="0"/>
                <a:cs typeface="Times New Roman" panose="02020603050405020304" pitchFamily="18" charset="0"/>
              </a:rPr>
              <a:t> at desired volumes</a:t>
            </a:r>
          </a:p>
          <a:p>
            <a:pPr marL="9525"/>
            <a:r>
              <a:rPr lang="en-US" dirty="0">
                <a:latin typeface="Times New Roman" panose="02020603050405020304" pitchFamily="18" charset="0"/>
                <a:cs typeface="Times New Roman" panose="02020603050405020304" pitchFamily="18" charset="0"/>
              </a:rPr>
              <a:t>Approach:</a:t>
            </a:r>
          </a:p>
          <a:p>
            <a:pPr marL="295275"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Phase 1: Individual component fabrication and testing; component integration design; test components in relevant environment</a:t>
            </a:r>
          </a:p>
          <a:p>
            <a:pPr marL="295275"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Phase 2: Finalize integrated design; build an integrated system; test system in relevant environment</a:t>
            </a:r>
          </a:p>
        </p:txBody>
      </p:sp>
      <p:sp>
        <p:nvSpPr>
          <p:cNvPr id="10" name="TextBox 9">
            <a:extLst>
              <a:ext uri="{FF2B5EF4-FFF2-40B4-BE49-F238E27FC236}">
                <a16:creationId xmlns:a16="http://schemas.microsoft.com/office/drawing/2014/main" id="{6EAC36E9-0943-3A43-A556-739EADB50C16}"/>
              </a:ext>
            </a:extLst>
          </p:cNvPr>
          <p:cNvSpPr txBox="1"/>
          <p:nvPr/>
        </p:nvSpPr>
        <p:spPr>
          <a:xfrm>
            <a:off x="6088828" y="303009"/>
            <a:ext cx="5862917" cy="338554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Technology Transfer and Commercialization</a:t>
            </a:r>
          </a:p>
          <a:p>
            <a:pPr marL="171450" indent="-1714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OxEon personnel designed high temperature electrolysis modules working with DOE, NASA, Phillips 66</a:t>
            </a:r>
          </a:p>
          <a:p>
            <a:pPr marL="171450" indent="-1714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Delivered SOXE stacks for MOXIE on 2020 Mars Rover launch</a:t>
            </a:r>
          </a:p>
          <a:p>
            <a:pPr marL="171450" indent="-1714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Conducted fuels synthesis work for Department of Energy, Naval Research Laboratory, Hunt Oil, State of Wyoming</a:t>
            </a:r>
          </a:p>
          <a:p>
            <a:pPr marL="171450" indent="-1714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Current contracts with State of Utah on high temperature electrolysis / co-electrolysis; commercial entity</a:t>
            </a:r>
          </a:p>
          <a:p>
            <a:pPr marL="171450" indent="-1714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Current contracts on fuels synthesis with American Refining Group, Naval Research Laboratory, Calvert Energy, </a:t>
            </a:r>
            <a:r>
              <a:rPr lang="en-US" sz="1400" dirty="0" err="1">
                <a:latin typeface="Times New Roman" panose="02020603050405020304" pitchFamily="18" charset="0"/>
                <a:cs typeface="Times New Roman" panose="02020603050405020304" pitchFamily="18" charset="0"/>
              </a:rPr>
              <a:t>Verdis</a:t>
            </a:r>
            <a:endParaRPr lang="en-US" sz="14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Proprietary design for modular, transportable fuel synthesis reactor</a:t>
            </a:r>
          </a:p>
          <a:p>
            <a:pPr marL="171450" indent="-1714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NASA specific development of rugged, hermetic CO</a:t>
            </a:r>
            <a:r>
              <a:rPr lang="en-US" sz="1400" baseline="-25000" dirty="0">
                <a:latin typeface="Times New Roman" panose="02020603050405020304" pitchFamily="18" charset="0"/>
                <a:cs typeface="Times New Roman" panose="02020603050405020304" pitchFamily="18" charset="0"/>
              </a:rPr>
              <a:t>2</a:t>
            </a:r>
            <a:r>
              <a:rPr lang="en-US" sz="1400" dirty="0">
                <a:latin typeface="Times New Roman" panose="02020603050405020304" pitchFamily="18" charset="0"/>
                <a:cs typeface="Times New Roman" panose="02020603050405020304" pitchFamily="18" charset="0"/>
              </a:rPr>
              <a:t>-steam co-electrolysis stack with fuel synthesis reactor integration will enable commercial application of renewable energy storage as synthetic hydrocarbon fuels</a:t>
            </a:r>
          </a:p>
          <a:p>
            <a:endParaRPr lang="en-US" sz="1400"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7148B3A0-0D6B-0D47-96DF-F385C160265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62339" y="3569730"/>
            <a:ext cx="2705365" cy="2977175"/>
          </a:xfrm>
          <a:prstGeom prst="rect">
            <a:avLst/>
          </a:prstGeom>
        </p:spPr>
      </p:pic>
      <p:pic>
        <p:nvPicPr>
          <p:cNvPr id="3" name="Picture 2">
            <a:extLst>
              <a:ext uri="{FF2B5EF4-FFF2-40B4-BE49-F238E27FC236}">
                <a16:creationId xmlns:a16="http://schemas.microsoft.com/office/drawing/2014/main" id="{CE8C789C-1D73-2D44-9879-87669CD278F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80669" y="3577090"/>
            <a:ext cx="1508760" cy="3017520"/>
          </a:xfrm>
          <a:prstGeom prst="rect">
            <a:avLst/>
          </a:prstGeom>
        </p:spPr>
      </p:pic>
      <p:sp>
        <p:nvSpPr>
          <p:cNvPr id="14" name="TextBox 13">
            <a:extLst>
              <a:ext uri="{FF2B5EF4-FFF2-40B4-BE49-F238E27FC236}">
                <a16:creationId xmlns:a16="http://schemas.microsoft.com/office/drawing/2014/main" id="{EA826276-D2AF-0E4A-98F9-89C4B50280D2}"/>
              </a:ext>
            </a:extLst>
          </p:cNvPr>
          <p:cNvSpPr txBox="1"/>
          <p:nvPr/>
        </p:nvSpPr>
        <p:spPr>
          <a:xfrm>
            <a:off x="6162338" y="6414204"/>
            <a:ext cx="5885661"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OxEon CO</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Electrolysis Stack and Methanation Reactor Renderings</a:t>
            </a:r>
          </a:p>
        </p:txBody>
      </p:sp>
    </p:spTree>
    <p:extLst>
      <p:ext uri="{BB962C8B-B14F-4D97-AF65-F5344CB8AC3E}">
        <p14:creationId xmlns:p14="http://schemas.microsoft.com/office/powerpoint/2010/main" val="2506238670"/>
      </p:ext>
    </p:extLst>
  </p:cSld>
  <p:clrMapOvr>
    <a:masterClrMapping/>
  </p:clrMapOvr>
  <p:transition advClick="0"/>
</p:sld>
</file>

<file path=ppt/theme/theme1.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94bdf555-ed74-49fc-9172-35f0122ddbf1">X42FUWTPVHZK-1501673240-144</_dlc_DocId>
    <_dlc_DocIdUrl xmlns="94bdf555-ed74-49fc-9172-35f0122ddbf1">
      <Url>https://itcdcmsportal.hq.nasa.gov/organization/hqheomd/AES_RMO/_layouts/15/DocIdRedir.aspx?ID=X42FUWTPVHZK-1501673240-144</Url>
      <Description>X42FUWTPVHZK-1501673240-144</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D91F116AA16CB49BAF21EB0A5953187" ma:contentTypeVersion="0" ma:contentTypeDescription="Create a new document." ma:contentTypeScope="" ma:versionID="1113e911da607efa9bf5ba8508f77f22">
  <xsd:schema xmlns:xsd="http://www.w3.org/2001/XMLSchema" xmlns:xs="http://www.w3.org/2001/XMLSchema" xmlns:p="http://schemas.microsoft.com/office/2006/metadata/properties" xmlns:ns2="94bdf555-ed74-49fc-9172-35f0122ddbf1" targetNamespace="http://schemas.microsoft.com/office/2006/metadata/properties" ma:root="true" ma:fieldsID="028dfe64599489602d76c5f2b1fee62b" ns2:_="">
    <xsd:import namespace="94bdf555-ed74-49fc-9172-35f0122ddbf1"/>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bdf555-ed74-49fc-9172-35f0122ddbf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3247D1-C37E-4CEC-BBFF-7ED2C1DE7260}">
  <ds:schemaRefs>
    <ds:schemaRef ds:uri="http://schemas.microsoft.com/office/2006/metadata/properties"/>
    <ds:schemaRef ds:uri="http://schemas.microsoft.com/office/infopath/2007/PartnerControls"/>
    <ds:schemaRef ds:uri="94bdf555-ed74-49fc-9172-35f0122ddbf1"/>
  </ds:schemaRefs>
</ds:datastoreItem>
</file>

<file path=customXml/itemProps2.xml><?xml version="1.0" encoding="utf-8"?>
<ds:datastoreItem xmlns:ds="http://schemas.openxmlformats.org/officeDocument/2006/customXml" ds:itemID="{66C5A160-4CD0-49DE-927E-DFC0431AA7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bdf555-ed74-49fc-9172-35f0122dd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5CDF38-FC2F-412C-B6D3-0379B5CB1175}">
  <ds:schemaRefs>
    <ds:schemaRef ds:uri="http://schemas.microsoft.com/sharepoint/events"/>
  </ds:schemaRefs>
</ds:datastoreItem>
</file>

<file path=customXml/itemProps4.xml><?xml version="1.0" encoding="utf-8"?>
<ds:datastoreItem xmlns:ds="http://schemas.openxmlformats.org/officeDocument/2006/customXml" ds:itemID="{5DC8DC98-697E-4F2B-9060-FCA021DB5E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1832</TotalTime>
  <Words>6958</Words>
  <Application>Microsoft Macintosh PowerPoint</Application>
  <PresentationFormat>Widescreen</PresentationFormat>
  <Paragraphs>750</Paragraphs>
  <Slides>42</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Arial Narrow</vt:lpstr>
      <vt:lpstr>Calibri</vt:lpstr>
      <vt:lpstr>Courier New</vt:lpstr>
      <vt:lpstr>Symbol</vt:lpstr>
      <vt:lpstr>Times New Roman</vt:lpstr>
      <vt:lpstr>Wingdings</vt:lpstr>
      <vt:lpstr>3_ExplorationScenario-Updated</vt:lpstr>
      <vt:lpstr>ISRU October 12, 2018  Diane Linne, Project Manager, NASA GRC</vt:lpstr>
      <vt:lpstr>ISRU Project Overview</vt:lpstr>
      <vt:lpstr>ISRU Major Accomplishments – NextSTEP BAA Awards</vt:lpstr>
      <vt:lpstr>WBS 4.1 Atmosphere Carbon Dioxide Collection Subsystem Major Accomplishments</vt:lpstr>
      <vt:lpstr>WBS 4.2 Oxygen Production, 4.3 Fuel Production, and 4.4 Water Electrolysis Subsystems Major Accomplishments</vt:lpstr>
      <vt:lpstr>WBS 4.7 Excavation Subsystem Major Accomplishments</vt:lpstr>
      <vt:lpstr>WBS 4.8 Soil Processing Subsystem Major Accomplishments</vt:lpstr>
      <vt:lpstr>ISRU Project Performance</vt:lpstr>
      <vt:lpstr>ISRU  Challenges, Issues, &amp; Risks</vt:lpstr>
      <vt:lpstr>ISRU Plans</vt:lpstr>
      <vt:lpstr>ISRU Partnerships</vt:lpstr>
      <vt:lpstr>PowerPoint Presentation</vt:lpstr>
      <vt:lpstr>PowerPoint Presentation</vt:lpstr>
      <vt:lpstr>WBS 2.2 System Modeling and Analysis Summary of Accomplishments</vt:lpstr>
      <vt:lpstr>WBS 4.1.1 Electrostatic Filtering Summary of Accomplishments</vt:lpstr>
      <vt:lpstr>WBS 4.1.1 Media Filters Summary of Accomplishments</vt:lpstr>
      <vt:lpstr>WBS 4.1.3 CO2  Acquisition - Cryofreezer Summary of Accomplishments</vt:lpstr>
      <vt:lpstr>WBS 4.1.3 Rapid Cycle Adsorption Pump Summary of Accomplishments 1 </vt:lpstr>
      <vt:lpstr>WBS 4.1.3 Rapid Cycle Adsorption Pump Summary of Accomplishments 2 </vt:lpstr>
      <vt:lpstr>WBS 4.2 Solid Oxide Electrolysis (SOE) Technology Summary of Accomplishments</vt:lpstr>
      <vt:lpstr>WBS 4.2 Solid Oxide Electrolysis (SOE) Technology Summary of Accomplishments</vt:lpstr>
      <vt:lpstr>WBS 4.3.1 Sabatier Summary of Accomplishments</vt:lpstr>
      <vt:lpstr>(Multiple WBS) Separators Summary of Accomplishments</vt:lpstr>
      <vt:lpstr>(Multiple WBS) Separators Summary of Accomplishments</vt:lpstr>
      <vt:lpstr>(Multiple WBS) Separators Summary of Accomplishments</vt:lpstr>
      <vt:lpstr>WBS 4.4 Water Electrolysis Summary of Accomplishments</vt:lpstr>
      <vt:lpstr>PowerPoint Presentation</vt:lpstr>
      <vt:lpstr>PowerPoint Presentation</vt:lpstr>
      <vt:lpstr>WBS 4.8.2 Soil Processing Summary of Accomplishments</vt:lpstr>
      <vt:lpstr>WBS 4.8.2 Soil Processing Summary of Accomplishments</vt:lpstr>
      <vt:lpstr>WBS 5.2.2 Simulants Summary of Accomplishments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Date  Name, Title, Organization</dc:title>
  <dc:creator>Erin Mahoney</dc:creator>
  <cp:lastModifiedBy>Chabot, Valerie A. (HQ-CQ000)[STELLAR SOLUTIONS, INC]</cp:lastModifiedBy>
  <cp:revision>67</cp:revision>
  <dcterms:created xsi:type="dcterms:W3CDTF">2017-12-19T14:45:56Z</dcterms:created>
  <dcterms:modified xsi:type="dcterms:W3CDTF">2020-09-02T12:33:53Z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0x010100DD91F116AA16CB49BAF21EB0A5953187</vt:lpwstr>
  </property>
  <property fmtid="{D5CDD505-2E9C-101B-9397-08002B2CF9AE}" pid="3" name="_dlc_DocIdItemGuid">
    <vt:lpwstr>e29f0768-9367-477c-aa38-97d08c9ee87e</vt:lpwstr>
  </property>
</Properties>
</file>