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7" r:id="rId6"/>
    <p:sldMasterId id="2147483693" r:id="rId7"/>
  </p:sldMasterIdLst>
  <p:notesMasterIdLst>
    <p:notesMasterId r:id="rId61"/>
  </p:notesMasterIdLst>
  <p:handoutMasterIdLst>
    <p:handoutMasterId r:id="rId62"/>
  </p:handoutMasterIdLst>
  <p:sldIdLst>
    <p:sldId id="431" r:id="rId8"/>
    <p:sldId id="432" r:id="rId9"/>
    <p:sldId id="433" r:id="rId10"/>
    <p:sldId id="434" r:id="rId11"/>
    <p:sldId id="436" r:id="rId12"/>
    <p:sldId id="397" r:id="rId13"/>
    <p:sldId id="316" r:id="rId14"/>
    <p:sldId id="353" r:id="rId15"/>
    <p:sldId id="406" r:id="rId16"/>
    <p:sldId id="398" r:id="rId17"/>
    <p:sldId id="399" r:id="rId18"/>
    <p:sldId id="417" r:id="rId19"/>
    <p:sldId id="428" r:id="rId20"/>
    <p:sldId id="429" r:id="rId21"/>
    <p:sldId id="373" r:id="rId22"/>
    <p:sldId id="385" r:id="rId23"/>
    <p:sldId id="401" r:id="rId24"/>
    <p:sldId id="407" r:id="rId25"/>
    <p:sldId id="386" r:id="rId26"/>
    <p:sldId id="396" r:id="rId27"/>
    <p:sldId id="387" r:id="rId28"/>
    <p:sldId id="400" r:id="rId29"/>
    <p:sldId id="389" r:id="rId30"/>
    <p:sldId id="322" r:id="rId31"/>
    <p:sldId id="391" r:id="rId32"/>
    <p:sldId id="393" r:id="rId33"/>
    <p:sldId id="416" r:id="rId34"/>
    <p:sldId id="425" r:id="rId35"/>
    <p:sldId id="395" r:id="rId36"/>
    <p:sldId id="419" r:id="rId37"/>
    <p:sldId id="420" r:id="rId38"/>
    <p:sldId id="412" r:id="rId39"/>
    <p:sldId id="418" r:id="rId40"/>
    <p:sldId id="423" r:id="rId41"/>
    <p:sldId id="411" r:id="rId42"/>
    <p:sldId id="422" r:id="rId43"/>
    <p:sldId id="421" r:id="rId44"/>
    <p:sldId id="426" r:id="rId45"/>
    <p:sldId id="424" r:id="rId46"/>
    <p:sldId id="427" r:id="rId47"/>
    <p:sldId id="408" r:id="rId48"/>
    <p:sldId id="351" r:id="rId49"/>
    <p:sldId id="333" r:id="rId50"/>
    <p:sldId id="343" r:id="rId51"/>
    <p:sldId id="345" r:id="rId52"/>
    <p:sldId id="344" r:id="rId53"/>
    <p:sldId id="346" r:id="rId54"/>
    <p:sldId id="347" r:id="rId55"/>
    <p:sldId id="430" r:id="rId56"/>
    <p:sldId id="318" r:id="rId57"/>
    <p:sldId id="362" r:id="rId58"/>
    <p:sldId id="332" r:id="rId59"/>
    <p:sldId id="328" r:id="rId60"/>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94D4B6"/>
    <a:srgbClr val="86C6E2"/>
    <a:srgbClr val="1E0684"/>
    <a:srgbClr val="AADC94"/>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3920" autoAdjust="0"/>
  </p:normalViewPr>
  <p:slideViewPr>
    <p:cSldViewPr>
      <p:cViewPr varScale="1">
        <p:scale>
          <a:sx n="128" d="100"/>
          <a:sy n="128" d="100"/>
        </p:scale>
        <p:origin x="2696" y="176"/>
      </p:cViewPr>
      <p:guideLst>
        <p:guide orient="horz" pos="2160"/>
        <p:guide pos="2880"/>
      </p:guideLst>
    </p:cSldViewPr>
  </p:slideViewPr>
  <p:notesTextViewPr>
    <p:cViewPr>
      <p:scale>
        <a:sx n="3" d="2"/>
        <a:sy n="3" d="2"/>
      </p:scale>
      <p:origin x="0" y="0"/>
    </p:cViewPr>
  </p:notesTextViewPr>
  <p:sorterViewPr>
    <p:cViewPr>
      <p:scale>
        <a:sx n="110" d="100"/>
        <a:sy n="110" d="100"/>
      </p:scale>
      <p:origin x="0" y="-2410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presProps" Target="pres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notesMaster" Target="notesMasters/notesMaster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nnball\Documents\Grow%20Biotics\zeaxanthin%20storage.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v>Y55</c:v>
          </c:tx>
          <c:spPr>
            <a:solidFill>
              <a:schemeClr val="accent1">
                <a:lumMod val="75000"/>
              </a:schemeClr>
            </a:solidFill>
            <a:ln>
              <a:solidFill>
                <a:schemeClr val="accent5"/>
              </a:solidFill>
            </a:ln>
            <a:effectLst/>
          </c:spPr>
          <c:invertIfNegative val="0"/>
          <c:errBars>
            <c:errBarType val="both"/>
            <c:errValType val="cust"/>
            <c:noEndCap val="0"/>
            <c:plus>
              <c:numRef>
                <c:f>'Biomass Revival'!$H$16</c:f>
                <c:numCache>
                  <c:formatCode>General</c:formatCode>
                  <c:ptCount val="1"/>
                  <c:pt idx="0">
                    <c:v>1.8559217343221741</c:v>
                  </c:pt>
                </c:numCache>
              </c:numRef>
            </c:plus>
            <c:minus>
              <c:numRef>
                <c:f>'Biomass Revival'!$H$16</c:f>
                <c:numCache>
                  <c:formatCode>General</c:formatCode>
                  <c:ptCount val="1"/>
                  <c:pt idx="0">
                    <c:v>1.8559217343221741</c:v>
                  </c:pt>
                </c:numCache>
              </c:numRef>
            </c:minus>
            <c:spPr>
              <a:noFill/>
              <a:ln w="9525" cap="flat" cmpd="sng" algn="ctr">
                <a:solidFill>
                  <a:sysClr val="windowText" lastClr="000000"/>
                </a:solidFill>
                <a:round/>
              </a:ln>
              <a:effectLst/>
            </c:spPr>
          </c:errBars>
          <c:cat>
            <c:strLit>
              <c:ptCount val="1"/>
              <c:pt idx="0">
                <c:v>Initial</c:v>
              </c:pt>
            </c:strLit>
          </c:cat>
          <c:val>
            <c:numRef>
              <c:f>'Biomass Revival'!$G$16</c:f>
              <c:numCache>
                <c:formatCode>General</c:formatCode>
                <c:ptCount val="1"/>
                <c:pt idx="0">
                  <c:v>533.69311502437165</c:v>
                </c:pt>
              </c:numCache>
            </c:numRef>
          </c:val>
          <c:extLst>
            <c:ext xmlns:c16="http://schemas.microsoft.com/office/drawing/2014/chart" uri="{C3380CC4-5D6E-409C-BE32-E72D297353CC}">
              <c16:uniqueId val="{00000000-41B1-456B-BC79-8470713EFCFE}"/>
            </c:ext>
          </c:extLst>
        </c:ser>
        <c:ser>
          <c:idx val="0"/>
          <c:order val="1"/>
          <c:tx>
            <c:v>Zeaxanthin</c:v>
          </c:tx>
          <c:spPr>
            <a:solidFill>
              <a:schemeClr val="accent2"/>
            </a:solidFill>
            <a:ln>
              <a:noFill/>
            </a:ln>
            <a:effectLst/>
          </c:spPr>
          <c:invertIfNegative val="0"/>
          <c:errBars>
            <c:errBarType val="both"/>
            <c:errValType val="cust"/>
            <c:noEndCap val="0"/>
            <c:plus>
              <c:numRef>
                <c:f>'Biomass Revival'!$H$5</c:f>
                <c:numCache>
                  <c:formatCode>General</c:formatCode>
                  <c:ptCount val="1"/>
                  <c:pt idx="0">
                    <c:v>2.3100661367864941</c:v>
                  </c:pt>
                </c:numCache>
              </c:numRef>
            </c:plus>
            <c:minus>
              <c:numRef>
                <c:f>'Biomass Revival'!$H$5</c:f>
                <c:numCache>
                  <c:formatCode>General</c:formatCode>
                  <c:ptCount val="1"/>
                  <c:pt idx="0">
                    <c:v>2.3100661367864941</c:v>
                  </c:pt>
                </c:numCache>
              </c:numRef>
            </c:minus>
            <c:spPr>
              <a:noFill/>
              <a:ln w="9525" cap="flat" cmpd="sng" algn="ctr">
                <a:solidFill>
                  <a:sysClr val="windowText" lastClr="000000"/>
                </a:solidFill>
                <a:round/>
              </a:ln>
              <a:effectLst/>
            </c:spPr>
          </c:errBars>
          <c:cat>
            <c:strLit>
              <c:ptCount val="1"/>
              <c:pt idx="0">
                <c:v>Initial</c:v>
              </c:pt>
            </c:strLit>
          </c:cat>
          <c:val>
            <c:numRef>
              <c:f>'Biomass Revival'!$G$5</c:f>
              <c:numCache>
                <c:formatCode>General</c:formatCode>
                <c:ptCount val="1"/>
                <c:pt idx="0">
                  <c:v>151.7644119101823</c:v>
                </c:pt>
              </c:numCache>
            </c:numRef>
          </c:val>
          <c:extLst>
            <c:ext xmlns:c16="http://schemas.microsoft.com/office/drawing/2014/chart" uri="{C3380CC4-5D6E-409C-BE32-E72D297353CC}">
              <c16:uniqueId val="{00000001-41B1-456B-BC79-8470713EFCFE}"/>
            </c:ext>
          </c:extLst>
        </c:ser>
        <c:dLbls>
          <c:showLegendKey val="0"/>
          <c:showVal val="0"/>
          <c:showCatName val="0"/>
          <c:showSerName val="0"/>
          <c:showPercent val="0"/>
          <c:showBubbleSize val="0"/>
        </c:dLbls>
        <c:gapWidth val="150"/>
        <c:overlap val="-24"/>
        <c:axId val="-2121345400"/>
        <c:axId val="-2055977128"/>
      </c:barChart>
      <c:catAx>
        <c:axId val="-212134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2055977128"/>
        <c:crosses val="autoZero"/>
        <c:auto val="1"/>
        <c:lblAlgn val="ctr"/>
        <c:lblOffset val="100"/>
        <c:noMultiLvlLbl val="0"/>
      </c:catAx>
      <c:valAx>
        <c:axId val="-2055977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a:t>
                </a:r>
                <a:r>
                  <a:rPr lang="en-US" baseline="0">
                    <a:solidFill>
                      <a:sysClr val="windowText" lastClr="000000"/>
                    </a:solidFill>
                  </a:rPr>
                  <a:t> Change in Biomass</a:t>
                </a:r>
                <a:endParaRPr lang="en-US">
                  <a:solidFill>
                    <a:sysClr val="windowText" lastClr="000000"/>
                  </a:solidFill>
                </a:endParaRPr>
              </a:p>
            </c:rich>
          </c:tx>
          <c:layout>
            <c:manualLayout>
              <c:xMode val="edge"/>
              <c:yMode val="edge"/>
              <c:x val="2.2222222222222199E-2"/>
              <c:y val="0.320582531350248"/>
            </c:manualLayout>
          </c:layout>
          <c:overlay val="0"/>
          <c:spPr>
            <a:noFill/>
            <a:ln>
              <a:noFill/>
            </a:ln>
            <a:effectLst/>
          </c:sp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134540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809134065342"/>
          <c:y val="4.5548654244306402E-2"/>
          <c:w val="0.78420053005606705"/>
          <c:h val="0.77058672013824303"/>
        </c:manualLayout>
      </c:layout>
      <c:scatterChart>
        <c:scatterStyle val="smoothMarker"/>
        <c:varyColors val="0"/>
        <c:ser>
          <c:idx val="1"/>
          <c:order val="0"/>
          <c:tx>
            <c:v>Y55</c:v>
          </c:tx>
          <c:spPr>
            <a:ln w="19050" cap="rnd">
              <a:solidFill>
                <a:schemeClr val="accent1">
                  <a:lumMod val="75000"/>
                </a:schemeClr>
              </a:solidFill>
              <a:round/>
            </a:ln>
            <a:effectLst/>
          </c:spPr>
          <c:marker>
            <c:symbol val="circle"/>
            <c:size val="5"/>
            <c:spPr>
              <a:solidFill>
                <a:schemeClr val="accent1">
                  <a:lumMod val="75000"/>
                </a:schemeClr>
              </a:solidFill>
              <a:ln w="9525">
                <a:solidFill>
                  <a:schemeClr val="accent1">
                    <a:lumMod val="75000"/>
                  </a:schemeClr>
                </a:solidFill>
              </a:ln>
              <a:effectLst/>
            </c:spPr>
          </c:marker>
          <c:errBars>
            <c:errDir val="y"/>
            <c:errBarType val="both"/>
            <c:errValType val="cust"/>
            <c:noEndCap val="0"/>
            <c:plus>
              <c:numRef>
                <c:f>'[zeaxanthin storage.xlsx]OD Revival'!$U$5:$U$12</c:f>
                <c:numCache>
                  <c:formatCode>General</c:formatCode>
                  <c:ptCount val="8"/>
                  <c:pt idx="0">
                    <c:v>1.4047538337137001E-2</c:v>
                  </c:pt>
                  <c:pt idx="1">
                    <c:v>8.0829037686547707E-3</c:v>
                  </c:pt>
                  <c:pt idx="2">
                    <c:v>3.4428670223134297E-2</c:v>
                  </c:pt>
                  <c:pt idx="3">
                    <c:v>1.0263202878893801E-2</c:v>
                  </c:pt>
                  <c:pt idx="4">
                    <c:v>0.20744477176668799</c:v>
                  </c:pt>
                  <c:pt idx="5">
                    <c:v>0.159478316185409</c:v>
                  </c:pt>
                  <c:pt idx="6">
                    <c:v>0.18903262505010399</c:v>
                  </c:pt>
                  <c:pt idx="7">
                    <c:v>0.18556220879622301</c:v>
                  </c:pt>
                </c:numCache>
              </c:numRef>
            </c:plus>
            <c:minus>
              <c:numRef>
                <c:f>'[zeaxanthin storage.xlsx]OD Revival'!$U$5:$U$12</c:f>
                <c:numCache>
                  <c:formatCode>General</c:formatCode>
                  <c:ptCount val="8"/>
                  <c:pt idx="0">
                    <c:v>1.4047538337137001E-2</c:v>
                  </c:pt>
                  <c:pt idx="1">
                    <c:v>8.0829037686547707E-3</c:v>
                  </c:pt>
                  <c:pt idx="2">
                    <c:v>3.4428670223134297E-2</c:v>
                  </c:pt>
                  <c:pt idx="3">
                    <c:v>1.0263202878893801E-2</c:v>
                  </c:pt>
                  <c:pt idx="4">
                    <c:v>0.20744477176668799</c:v>
                  </c:pt>
                  <c:pt idx="5">
                    <c:v>0.159478316185409</c:v>
                  </c:pt>
                  <c:pt idx="6">
                    <c:v>0.18903262505010399</c:v>
                  </c:pt>
                  <c:pt idx="7">
                    <c:v>0.18556220879622301</c:v>
                  </c:pt>
                </c:numCache>
              </c:numRef>
            </c:minus>
            <c:spPr>
              <a:noFill/>
              <a:ln w="9525" cap="flat" cmpd="sng" algn="ctr">
                <a:solidFill>
                  <a:schemeClr val="tx1">
                    <a:lumMod val="65000"/>
                    <a:lumOff val="35000"/>
                  </a:schemeClr>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'[zeaxanthin storage.xlsx]OD Revival'!$N$5:$N$12</c:f>
              <c:numCache>
                <c:formatCode>General</c:formatCode>
                <c:ptCount val="8"/>
                <c:pt idx="0">
                  <c:v>0</c:v>
                </c:pt>
                <c:pt idx="1">
                  <c:v>240</c:v>
                </c:pt>
                <c:pt idx="2">
                  <c:v>300</c:v>
                </c:pt>
                <c:pt idx="3">
                  <c:v>360</c:v>
                </c:pt>
                <c:pt idx="4">
                  <c:v>420</c:v>
                </c:pt>
                <c:pt idx="5">
                  <c:v>480</c:v>
                </c:pt>
                <c:pt idx="6">
                  <c:v>540</c:v>
                </c:pt>
                <c:pt idx="7">
                  <c:v>600</c:v>
                </c:pt>
              </c:numCache>
            </c:numRef>
          </c:xVal>
          <c:yVal>
            <c:numRef>
              <c:f>'[zeaxanthin storage.xlsx]OD Revival'!$T$5:$T$12</c:f>
              <c:numCache>
                <c:formatCode>General</c:formatCode>
                <c:ptCount val="8"/>
                <c:pt idx="0">
                  <c:v>0.51266666666666705</c:v>
                </c:pt>
                <c:pt idx="1">
                  <c:v>0.65866666666666696</c:v>
                </c:pt>
                <c:pt idx="2">
                  <c:v>0.87533333333333296</c:v>
                </c:pt>
                <c:pt idx="3">
                  <c:v>1.1513333333333331</c:v>
                </c:pt>
                <c:pt idx="4">
                  <c:v>1.936666666666667</c:v>
                </c:pt>
                <c:pt idx="5">
                  <c:v>3.0566666666666662</c:v>
                </c:pt>
                <c:pt idx="6">
                  <c:v>3.8966666666666661</c:v>
                </c:pt>
                <c:pt idx="7">
                  <c:v>5.1166666666666663</c:v>
                </c:pt>
              </c:numCache>
            </c:numRef>
          </c:yVal>
          <c:smooth val="1"/>
          <c:extLst>
            <c:ext xmlns:c16="http://schemas.microsoft.com/office/drawing/2014/chart" uri="{C3380CC4-5D6E-409C-BE32-E72D297353CC}">
              <c16:uniqueId val="{00000000-8EDA-498A-A40C-506306EA64FB}"/>
            </c:ext>
          </c:extLst>
        </c:ser>
        <c:ser>
          <c:idx val="0"/>
          <c:order val="1"/>
          <c:tx>
            <c:v>Zeaxanthin</c:v>
          </c:tx>
          <c:spPr>
            <a:ln w="19050" cap="rnd">
              <a:solidFill>
                <a:schemeClr val="accent2">
                  <a:lumMod val="75000"/>
                </a:schemeClr>
              </a:solidFill>
              <a:round/>
            </a:ln>
            <a:effectLst/>
          </c:spPr>
          <c:marker>
            <c:symbol val="circle"/>
            <c:size val="5"/>
            <c:spPr>
              <a:solidFill>
                <a:schemeClr val="accent2">
                  <a:lumMod val="75000"/>
                </a:schemeClr>
              </a:solidFill>
              <a:ln w="9525">
                <a:solidFill>
                  <a:schemeClr val="accent2">
                    <a:lumMod val="75000"/>
                  </a:schemeClr>
                </a:solidFill>
              </a:ln>
              <a:effectLst/>
            </c:spPr>
          </c:marker>
          <c:errBars>
            <c:errDir val="y"/>
            <c:errBarType val="both"/>
            <c:errValType val="cust"/>
            <c:noEndCap val="0"/>
            <c:plus>
              <c:numRef>
                <c:f>'[zeaxanthin storage.xlsx]OD Revival'!$I$5:$I$12</c:f>
                <c:numCache>
                  <c:formatCode>General</c:formatCode>
                  <c:ptCount val="8"/>
                  <c:pt idx="0">
                    <c:v>1.41539158303748E-2</c:v>
                  </c:pt>
                  <c:pt idx="1">
                    <c:v>3.44286702231342E-2</c:v>
                  </c:pt>
                  <c:pt idx="2">
                    <c:v>4.04639757479828E-2</c:v>
                  </c:pt>
                  <c:pt idx="3">
                    <c:v>4.4959240800233002E-2</c:v>
                  </c:pt>
                  <c:pt idx="4">
                    <c:v>0.117462050609265</c:v>
                  </c:pt>
                  <c:pt idx="5">
                    <c:v>5.1588112325741599E-2</c:v>
                  </c:pt>
                  <c:pt idx="6">
                    <c:v>0.100166528008778</c:v>
                  </c:pt>
                  <c:pt idx="7">
                    <c:v>0.13316656236958799</c:v>
                  </c:pt>
                </c:numCache>
              </c:numRef>
            </c:plus>
            <c:minus>
              <c:numRef>
                <c:f>'[zeaxanthin storage.xlsx]OD Revival'!$I$5:$I$12</c:f>
                <c:numCache>
                  <c:formatCode>General</c:formatCode>
                  <c:ptCount val="8"/>
                  <c:pt idx="0">
                    <c:v>1.41539158303748E-2</c:v>
                  </c:pt>
                  <c:pt idx="1">
                    <c:v>3.44286702231342E-2</c:v>
                  </c:pt>
                  <c:pt idx="2">
                    <c:v>4.04639757479828E-2</c:v>
                  </c:pt>
                  <c:pt idx="3">
                    <c:v>4.4959240800233002E-2</c:v>
                  </c:pt>
                  <c:pt idx="4">
                    <c:v>0.117462050609265</c:v>
                  </c:pt>
                  <c:pt idx="5">
                    <c:v>5.1588112325741599E-2</c:v>
                  </c:pt>
                  <c:pt idx="6">
                    <c:v>0.100166528008778</c:v>
                  </c:pt>
                  <c:pt idx="7">
                    <c:v>0.13316656236958799</c:v>
                  </c:pt>
                </c:numCache>
              </c:numRef>
            </c:minus>
            <c:spPr>
              <a:noFill/>
              <a:ln w="9525" cap="flat" cmpd="sng" algn="ctr">
                <a:solidFill>
                  <a:schemeClr val="tx1">
                    <a:lumMod val="65000"/>
                    <a:lumOff val="35000"/>
                  </a:schemeClr>
                </a:solidFill>
                <a:round/>
              </a:ln>
              <a:effectLst/>
            </c:spPr>
          </c:errBars>
          <c:errBars>
            <c:errDir val="x"/>
            <c:errBarType val="both"/>
            <c:errValType val="fixedVal"/>
            <c:noEndCap val="0"/>
            <c:val val="1"/>
            <c:spPr>
              <a:noFill/>
              <a:ln w="9525" cap="flat" cmpd="sng" algn="ctr">
                <a:solidFill>
                  <a:schemeClr val="tx1">
                    <a:lumMod val="65000"/>
                    <a:lumOff val="35000"/>
                  </a:schemeClr>
                </a:solidFill>
                <a:round/>
              </a:ln>
              <a:effectLst/>
            </c:spPr>
          </c:errBars>
          <c:xVal>
            <c:numRef>
              <c:f>'[zeaxanthin storage.xlsx]OD Revival'!$B$5:$B$12</c:f>
              <c:numCache>
                <c:formatCode>General</c:formatCode>
                <c:ptCount val="8"/>
                <c:pt idx="0">
                  <c:v>0</c:v>
                </c:pt>
                <c:pt idx="1">
                  <c:v>240</c:v>
                </c:pt>
                <c:pt idx="2">
                  <c:v>300</c:v>
                </c:pt>
                <c:pt idx="3">
                  <c:v>360</c:v>
                </c:pt>
                <c:pt idx="4">
                  <c:v>420</c:v>
                </c:pt>
                <c:pt idx="5">
                  <c:v>480</c:v>
                </c:pt>
                <c:pt idx="6">
                  <c:v>540</c:v>
                </c:pt>
                <c:pt idx="7">
                  <c:v>600</c:v>
                </c:pt>
              </c:numCache>
            </c:numRef>
          </c:xVal>
          <c:yVal>
            <c:numRef>
              <c:f>'[zeaxanthin storage.xlsx]OD Revival'!$H$5:$H$12</c:f>
              <c:numCache>
                <c:formatCode>General</c:formatCode>
                <c:ptCount val="8"/>
                <c:pt idx="0">
                  <c:v>0.49066666666666697</c:v>
                </c:pt>
                <c:pt idx="1">
                  <c:v>0.55066666666666697</c:v>
                </c:pt>
                <c:pt idx="2">
                  <c:v>0.62933333333333297</c:v>
                </c:pt>
                <c:pt idx="3">
                  <c:v>0.73466666666666702</c:v>
                </c:pt>
                <c:pt idx="4">
                  <c:v>0.87066666666666703</c:v>
                </c:pt>
                <c:pt idx="5">
                  <c:v>1.1466666666666661</c:v>
                </c:pt>
                <c:pt idx="6">
                  <c:v>1.456666666666667</c:v>
                </c:pt>
                <c:pt idx="7">
                  <c:v>1.6733333333333329</c:v>
                </c:pt>
              </c:numCache>
            </c:numRef>
          </c:yVal>
          <c:smooth val="1"/>
          <c:extLst>
            <c:ext xmlns:c16="http://schemas.microsoft.com/office/drawing/2014/chart" uri="{C3380CC4-5D6E-409C-BE32-E72D297353CC}">
              <c16:uniqueId val="{00000001-8EDA-498A-A40C-506306EA64FB}"/>
            </c:ext>
          </c:extLst>
        </c:ser>
        <c:dLbls>
          <c:showLegendKey val="0"/>
          <c:showVal val="0"/>
          <c:showCatName val="0"/>
          <c:showSerName val="0"/>
          <c:showPercent val="0"/>
          <c:showBubbleSize val="0"/>
        </c:dLbls>
        <c:axId val="-2059638872"/>
        <c:axId val="-2059937176"/>
      </c:scatterChart>
      <c:valAx>
        <c:axId val="-2059638872"/>
        <c:scaling>
          <c:orientation val="minMax"/>
          <c:min val="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1">
                    <a:solidFill>
                      <a:schemeClr val="tx1">
                        <a:lumMod val="95000"/>
                        <a:lumOff val="5000"/>
                      </a:schemeClr>
                    </a:solidFill>
                  </a:rPr>
                  <a:t>Time (Min)</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9937176"/>
        <c:crosses val="autoZero"/>
        <c:crossBetween val="midCat"/>
      </c:valAx>
      <c:valAx>
        <c:axId val="-20599371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1">
                    <a:solidFill>
                      <a:sysClr val="windowText" lastClr="000000"/>
                    </a:solidFill>
                  </a:rPr>
                  <a:t>O.D.</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9638872"/>
        <c:crosses val="autoZero"/>
        <c:crossBetween val="midCat"/>
      </c:valAx>
      <c:spPr>
        <a:noFill/>
        <a:ln>
          <a:noFill/>
        </a:ln>
        <a:effectLst/>
      </c:spPr>
    </c:plotArea>
    <c:legend>
      <c:legendPos val="r"/>
      <c:layout>
        <c:manualLayout>
          <c:xMode val="edge"/>
          <c:yMode val="edge"/>
          <c:x val="0.213841095276184"/>
          <c:y val="0.176155333593011"/>
          <c:w val="0.24090355260153501"/>
          <c:h val="0.1452735483556840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1"/>
            <c:dispEq val="1"/>
            <c:trendlineLbl>
              <c:layout>
                <c:manualLayout>
                  <c:x val="0.1181175086856974"/>
                  <c:y val="-0.43385437428438151"/>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trendlineLbl>
          </c:trendline>
          <c:xVal>
            <c:numRef>
              <c:f>('NTH1 Vs Wt'!$H$8:$H$10,'NTH1 Vs Wt'!$H$12:$H$13)</c:f>
              <c:numCache>
                <c:formatCode>General</c:formatCode>
                <c:ptCount val="5"/>
                <c:pt idx="0">
                  <c:v>1</c:v>
                </c:pt>
                <c:pt idx="1">
                  <c:v>3</c:v>
                </c:pt>
                <c:pt idx="2">
                  <c:v>6</c:v>
                </c:pt>
                <c:pt idx="3">
                  <c:v>12</c:v>
                </c:pt>
                <c:pt idx="4">
                  <c:v>15</c:v>
                </c:pt>
              </c:numCache>
            </c:numRef>
          </c:xVal>
          <c:yVal>
            <c:numRef>
              <c:f>('NTH1 Vs Wt'!$J$8:$J$10,'NTH1 Vs Wt'!$J$12:$J$13)</c:f>
              <c:numCache>
                <c:formatCode>0.00E+00</c:formatCode>
                <c:ptCount val="5"/>
                <c:pt idx="0">
                  <c:v>68000000</c:v>
                </c:pt>
                <c:pt idx="1">
                  <c:v>56833333.333333299</c:v>
                </c:pt>
                <c:pt idx="2">
                  <c:v>48833333.333333336</c:v>
                </c:pt>
                <c:pt idx="3">
                  <c:v>23911111.111111112</c:v>
                </c:pt>
                <c:pt idx="4">
                  <c:v>12400000</c:v>
                </c:pt>
              </c:numCache>
            </c:numRef>
          </c:yVal>
          <c:smooth val="0"/>
          <c:extLst>
            <c:ext xmlns:c16="http://schemas.microsoft.com/office/drawing/2014/chart" uri="{C3380CC4-5D6E-409C-BE32-E72D297353CC}">
              <c16:uniqueId val="{00000000-329B-49E7-A62D-3899E1DBE3F5}"/>
            </c:ext>
          </c:extLst>
        </c:ser>
        <c:dLbls>
          <c:showLegendKey val="0"/>
          <c:showVal val="0"/>
          <c:showCatName val="0"/>
          <c:showSerName val="0"/>
          <c:showPercent val="0"/>
          <c:showBubbleSize val="0"/>
        </c:dLbls>
        <c:axId val="277209896"/>
        <c:axId val="277210552"/>
      </c:scatterChart>
      <c:valAx>
        <c:axId val="277209896"/>
        <c:scaling>
          <c:orientation val="minMax"/>
        </c:scaling>
        <c:delete val="0"/>
        <c:axPos val="b"/>
        <c:majorGridlines>
          <c:spPr>
            <a:ln w="9525" cap="flat" cmpd="sng" algn="ctr">
              <a:solidFill>
                <a:schemeClr val="bg1"/>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solidFill>
                      <a:sysClr val="windowText" lastClr="000000"/>
                    </a:solidFill>
                  </a:rPr>
                  <a:t>Time</a:t>
                </a:r>
                <a:r>
                  <a:rPr lang="en-US" baseline="0">
                    <a:solidFill>
                      <a:sysClr val="windowText" lastClr="000000"/>
                    </a:solidFill>
                  </a:rPr>
                  <a:t> (Months)</a:t>
                </a:r>
                <a:endParaRPr lang="en-US">
                  <a:solidFill>
                    <a:sysClr val="windowText" lastClr="000000"/>
                  </a:solidFill>
                </a:endParaRP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77210552"/>
        <c:crosses val="autoZero"/>
        <c:crossBetween val="midCat"/>
      </c:valAx>
      <c:valAx>
        <c:axId val="277210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solidFill>
                      <a:sysClr val="windowText" lastClr="000000"/>
                    </a:solidFill>
                  </a:rPr>
                  <a:t>Colony Forming Units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7720989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dirty="0"/>
              <a:t>Ending Spore</a:t>
            </a:r>
            <a:r>
              <a:rPr lang="en-US" baseline="0" dirty="0"/>
              <a:t> Biomass       </a:t>
            </a:r>
          </a:p>
          <a:p>
            <a:pPr>
              <a:defRPr/>
            </a:pPr>
            <a:r>
              <a:rPr lang="en-US" baseline="0" dirty="0"/>
              <a:t>(% Growth) after 16 Hours</a:t>
            </a:r>
            <a:endParaRPr lang="en-US" dirty="0"/>
          </a:p>
        </c:rich>
      </c:tx>
      <c:overlay val="0"/>
    </c:title>
    <c:autoTitleDeleted val="0"/>
    <c:plotArea>
      <c:layout/>
      <c:barChart>
        <c:barDir val="col"/>
        <c:grouping val="clustered"/>
        <c:varyColors val="0"/>
        <c:ser>
          <c:idx val="0"/>
          <c:order val="0"/>
          <c:tx>
            <c:v>1 Week</c:v>
          </c:tx>
          <c:spPr>
            <a:solidFill>
              <a:schemeClr val="tx1">
                <a:lumMod val="95000"/>
                <a:lumOff val="5000"/>
              </a:schemeClr>
            </a:solidFill>
          </c:spPr>
          <c:invertIfNegative val="0"/>
          <c:errBars>
            <c:errBarType val="both"/>
            <c:errValType val="cust"/>
            <c:noEndCap val="0"/>
            <c:plus>
              <c:numRef>
                <c:f>'Biomass Revival II Exp 1'!$H$5</c:f>
                <c:numCache>
                  <c:formatCode>General</c:formatCode>
                  <c:ptCount val="1"/>
                  <c:pt idx="0">
                    <c:v>1.8559217343221746</c:v>
                  </c:pt>
                </c:numCache>
              </c:numRef>
            </c:plus>
            <c:minus>
              <c:numRef>
                <c:f>'Biomass Revival II Exp 1'!$H$5</c:f>
                <c:numCache>
                  <c:formatCode>General</c:formatCode>
                  <c:ptCount val="1"/>
                  <c:pt idx="0">
                    <c:v>1.8559217343221746</c:v>
                  </c:pt>
                </c:numCache>
              </c:numRef>
            </c:minus>
          </c:errBars>
          <c:cat>
            <c:strLit>
              <c:ptCount val="1"/>
              <c:pt idx="0">
                <c:v>Storage Test Experiment 1: Spores stored separately</c:v>
              </c:pt>
            </c:strLit>
          </c:cat>
          <c:val>
            <c:numRef>
              <c:f>'Biomass Revival II Exp 1'!$G$5</c:f>
              <c:numCache>
                <c:formatCode>General</c:formatCode>
                <c:ptCount val="1"/>
                <c:pt idx="0">
                  <c:v>533.69311502437165</c:v>
                </c:pt>
              </c:numCache>
            </c:numRef>
          </c:val>
          <c:extLst>
            <c:ext xmlns:c16="http://schemas.microsoft.com/office/drawing/2014/chart" uri="{C3380CC4-5D6E-409C-BE32-E72D297353CC}">
              <c16:uniqueId val="{00000000-038A-4C79-BDD1-F214F6B6CA5D}"/>
            </c:ext>
          </c:extLst>
        </c:ser>
        <c:ser>
          <c:idx val="3"/>
          <c:order val="1"/>
          <c:tx>
            <c:v>6 Months</c:v>
          </c:tx>
          <c:spPr>
            <a:solidFill>
              <a:sysClr val="windowText" lastClr="000000">
                <a:lumMod val="75000"/>
                <a:lumOff val="25000"/>
              </a:sysClr>
            </a:solidFill>
            <a:ln>
              <a:solidFill>
                <a:schemeClr val="bg1">
                  <a:lumMod val="85000"/>
                </a:schemeClr>
              </a:solidFill>
            </a:ln>
          </c:spPr>
          <c:invertIfNegative val="0"/>
          <c:dPt>
            <c:idx val="0"/>
            <c:invertIfNegative val="0"/>
            <c:bubble3D val="0"/>
            <c:spPr>
              <a:solidFill>
                <a:sysClr val="windowText" lastClr="000000">
                  <a:lumMod val="75000"/>
                  <a:lumOff val="25000"/>
                </a:sysClr>
              </a:solidFill>
              <a:ln>
                <a:solidFill>
                  <a:sysClr val="windowText" lastClr="000000"/>
                </a:solidFill>
              </a:ln>
            </c:spPr>
            <c:extLst>
              <c:ext xmlns:c16="http://schemas.microsoft.com/office/drawing/2014/chart" uri="{C3380CC4-5D6E-409C-BE32-E72D297353CC}">
                <c16:uniqueId val="{00000002-038A-4C79-BDD1-F214F6B6CA5D}"/>
              </c:ext>
            </c:extLst>
          </c:dPt>
          <c:errBars>
            <c:errBarType val="both"/>
            <c:errValType val="cust"/>
            <c:noEndCap val="0"/>
            <c:plus>
              <c:numRef>
                <c:f>'Biomass Revival II Exp 1'!$H$20</c:f>
                <c:numCache>
                  <c:formatCode>General</c:formatCode>
                  <c:ptCount val="1"/>
                  <c:pt idx="0">
                    <c:v>33.610458622347288</c:v>
                  </c:pt>
                </c:numCache>
              </c:numRef>
            </c:plus>
            <c:minus>
              <c:numRef>
                <c:f>'Biomass Revival II Exp 1'!$H$20</c:f>
                <c:numCache>
                  <c:formatCode>General</c:formatCode>
                  <c:ptCount val="1"/>
                  <c:pt idx="0">
                    <c:v>33.610458622347288</c:v>
                  </c:pt>
                </c:numCache>
              </c:numRef>
            </c:minus>
          </c:errBars>
          <c:val>
            <c:numRef>
              <c:f>'Biomass Revival II Exp 1'!$G$20</c:f>
              <c:numCache>
                <c:formatCode>General</c:formatCode>
                <c:ptCount val="1"/>
                <c:pt idx="0">
                  <c:v>517.48390534303326</c:v>
                </c:pt>
              </c:numCache>
            </c:numRef>
          </c:val>
          <c:extLst>
            <c:ext xmlns:c16="http://schemas.microsoft.com/office/drawing/2014/chart" uri="{C3380CC4-5D6E-409C-BE32-E72D297353CC}">
              <c16:uniqueId val="{00000003-038A-4C79-BDD1-F214F6B6CA5D}"/>
            </c:ext>
          </c:extLst>
        </c:ser>
        <c:ser>
          <c:idx val="4"/>
          <c:order val="2"/>
          <c:tx>
            <c:v>1 year</c:v>
          </c:tx>
          <c:spPr>
            <a:solidFill>
              <a:sysClr val="windowText" lastClr="000000">
                <a:lumMod val="50000"/>
                <a:lumOff val="50000"/>
              </a:sysClr>
            </a:solidFill>
            <a:ln>
              <a:solidFill>
                <a:schemeClr val="tx1"/>
              </a:solidFill>
            </a:ln>
          </c:spPr>
          <c:invertIfNegative val="0"/>
          <c:errBars>
            <c:errBarType val="both"/>
            <c:errValType val="cust"/>
            <c:noEndCap val="0"/>
            <c:plus>
              <c:numRef>
                <c:f>'Biomass Revival II Exp 1'!$H$25</c:f>
                <c:numCache>
                  <c:formatCode>General</c:formatCode>
                  <c:ptCount val="1"/>
                  <c:pt idx="0">
                    <c:v>14.405615568960677</c:v>
                  </c:pt>
                </c:numCache>
              </c:numRef>
            </c:plus>
            <c:minus>
              <c:numRef>
                <c:f>'Biomass Revival II Exp 1'!$H$25</c:f>
                <c:numCache>
                  <c:formatCode>General</c:formatCode>
                  <c:ptCount val="1"/>
                  <c:pt idx="0">
                    <c:v>14.405615568960677</c:v>
                  </c:pt>
                </c:numCache>
              </c:numRef>
            </c:minus>
          </c:errBars>
          <c:val>
            <c:numRef>
              <c:f>'Biomass Revival II Exp 1'!$G$25</c:f>
              <c:numCache>
                <c:formatCode>General</c:formatCode>
                <c:ptCount val="1"/>
                <c:pt idx="0">
                  <c:v>483.49716525276057</c:v>
                </c:pt>
              </c:numCache>
            </c:numRef>
          </c:val>
          <c:extLst>
            <c:ext xmlns:c16="http://schemas.microsoft.com/office/drawing/2014/chart" uri="{C3380CC4-5D6E-409C-BE32-E72D297353CC}">
              <c16:uniqueId val="{00000004-038A-4C79-BDD1-F214F6B6CA5D}"/>
            </c:ext>
          </c:extLst>
        </c:ser>
        <c:ser>
          <c:idx val="5"/>
          <c:order val="3"/>
          <c:tx>
            <c:v>1.5 Years</c:v>
          </c:tx>
          <c:spPr>
            <a:solidFill>
              <a:schemeClr val="bg1">
                <a:lumMod val="85000"/>
              </a:schemeClr>
            </a:solidFill>
            <a:ln>
              <a:solidFill>
                <a:sysClr val="windowText" lastClr="000000"/>
              </a:solidFill>
            </a:ln>
          </c:spPr>
          <c:invertIfNegative val="0"/>
          <c:errBars>
            <c:errBarType val="both"/>
            <c:errValType val="cust"/>
            <c:noEndCap val="0"/>
            <c:plus>
              <c:numRef>
                <c:f>'Biomass Revival II Exp 1'!$H$30</c:f>
                <c:numCache>
                  <c:formatCode>General</c:formatCode>
                  <c:ptCount val="1"/>
                  <c:pt idx="0">
                    <c:v>8.3717467598404287</c:v>
                  </c:pt>
                </c:numCache>
              </c:numRef>
            </c:plus>
            <c:minus>
              <c:numRef>
                <c:f>'Biomass Revival II Exp 1'!$H$30</c:f>
                <c:numCache>
                  <c:formatCode>General</c:formatCode>
                  <c:ptCount val="1"/>
                  <c:pt idx="0">
                    <c:v>8.3717467598404287</c:v>
                  </c:pt>
                </c:numCache>
              </c:numRef>
            </c:minus>
          </c:errBars>
          <c:val>
            <c:numRef>
              <c:f>'Biomass Revival II Exp 1'!$G$30</c:f>
              <c:numCache>
                <c:formatCode>General</c:formatCode>
                <c:ptCount val="1"/>
                <c:pt idx="0">
                  <c:v>484.79818802859614</c:v>
                </c:pt>
              </c:numCache>
            </c:numRef>
          </c:val>
          <c:extLst>
            <c:ext xmlns:c16="http://schemas.microsoft.com/office/drawing/2014/chart" uri="{C3380CC4-5D6E-409C-BE32-E72D297353CC}">
              <c16:uniqueId val="{00000005-038A-4C79-BDD1-F214F6B6CA5D}"/>
            </c:ext>
          </c:extLst>
        </c:ser>
        <c:ser>
          <c:idx val="6"/>
          <c:order val="4"/>
          <c:tx>
            <c:v>2 years</c:v>
          </c:tx>
          <c:spPr>
            <a:solidFill>
              <a:schemeClr val="bg1"/>
            </a:solidFill>
            <a:ln>
              <a:solidFill>
                <a:sysClr val="windowText" lastClr="000000"/>
              </a:solidFill>
            </a:ln>
          </c:spPr>
          <c:invertIfNegative val="0"/>
          <c:errBars>
            <c:errBarType val="both"/>
            <c:errValType val="cust"/>
            <c:noEndCap val="0"/>
            <c:plus>
              <c:numRef>
                <c:f>'Biomass Revival II Exp 1'!$H$35</c:f>
                <c:numCache>
                  <c:formatCode>General</c:formatCode>
                  <c:ptCount val="1"/>
                  <c:pt idx="0">
                    <c:v>40.344934461039152</c:v>
                  </c:pt>
                </c:numCache>
              </c:numRef>
            </c:plus>
            <c:minus>
              <c:numRef>
                <c:f>'Biomass Revival II Exp 1'!$H$35</c:f>
                <c:numCache>
                  <c:formatCode>General</c:formatCode>
                  <c:ptCount val="1"/>
                  <c:pt idx="0">
                    <c:v>40.344934461039152</c:v>
                  </c:pt>
                </c:numCache>
              </c:numRef>
            </c:minus>
          </c:errBars>
          <c:val>
            <c:numRef>
              <c:f>'Biomass Revival II Exp 1'!$G$35</c:f>
              <c:numCache>
                <c:formatCode>General</c:formatCode>
                <c:ptCount val="1"/>
                <c:pt idx="0">
                  <c:v>447.37754577355616</c:v>
                </c:pt>
              </c:numCache>
            </c:numRef>
          </c:val>
          <c:extLst>
            <c:ext xmlns:c16="http://schemas.microsoft.com/office/drawing/2014/chart" uri="{C3380CC4-5D6E-409C-BE32-E72D297353CC}">
              <c16:uniqueId val="{00000006-038A-4C79-BDD1-F214F6B6CA5D}"/>
            </c:ext>
          </c:extLst>
        </c:ser>
        <c:ser>
          <c:idx val="7"/>
          <c:order val="5"/>
          <c:tx>
            <c:v>2.5 Years</c:v>
          </c:tx>
          <c:spPr>
            <a:solidFill>
              <a:schemeClr val="tx2">
                <a:lumMod val="40000"/>
                <a:lumOff val="60000"/>
              </a:schemeClr>
            </a:solidFill>
          </c:spPr>
          <c:invertIfNegative val="0"/>
          <c:errBars>
            <c:errBarType val="both"/>
            <c:errValType val="cust"/>
            <c:noEndCap val="0"/>
            <c:plus>
              <c:numRef>
                <c:f>'Biomass Revival II Exp 1'!$H$40</c:f>
                <c:numCache>
                  <c:formatCode>General</c:formatCode>
                  <c:ptCount val="1"/>
                  <c:pt idx="0">
                    <c:v>15.582426929055647</c:v>
                  </c:pt>
                </c:numCache>
              </c:numRef>
            </c:plus>
            <c:minus>
              <c:numRef>
                <c:f>'Biomass Revival II Exp 1'!$H$40</c:f>
                <c:numCache>
                  <c:formatCode>General</c:formatCode>
                  <c:ptCount val="1"/>
                  <c:pt idx="0">
                    <c:v>15.582426929055647</c:v>
                  </c:pt>
                </c:numCache>
              </c:numRef>
            </c:minus>
          </c:errBars>
          <c:val>
            <c:numRef>
              <c:f>'Biomass Revival II Exp 1'!$G$40</c:f>
              <c:numCache>
                <c:formatCode>General</c:formatCode>
                <c:ptCount val="1"/>
                <c:pt idx="0">
                  <c:v>415.47918522634694</c:v>
                </c:pt>
              </c:numCache>
            </c:numRef>
          </c:val>
          <c:extLst>
            <c:ext xmlns:c16="http://schemas.microsoft.com/office/drawing/2014/chart" uri="{C3380CC4-5D6E-409C-BE32-E72D297353CC}">
              <c16:uniqueId val="{00000007-038A-4C79-BDD1-F214F6B6CA5D}"/>
            </c:ext>
          </c:extLst>
        </c:ser>
        <c:dLbls>
          <c:showLegendKey val="0"/>
          <c:showVal val="0"/>
          <c:showCatName val="0"/>
          <c:showSerName val="0"/>
          <c:showPercent val="0"/>
          <c:showBubbleSize val="0"/>
        </c:dLbls>
        <c:gapWidth val="150"/>
        <c:axId val="104292736"/>
        <c:axId val="104294272"/>
      </c:barChart>
      <c:catAx>
        <c:axId val="104292736"/>
        <c:scaling>
          <c:orientation val="minMax"/>
        </c:scaling>
        <c:delete val="0"/>
        <c:axPos val="b"/>
        <c:numFmt formatCode="General" sourceLinked="1"/>
        <c:majorTickMark val="out"/>
        <c:minorTickMark val="none"/>
        <c:tickLblPos val="nextTo"/>
        <c:crossAx val="104294272"/>
        <c:crosses val="autoZero"/>
        <c:auto val="1"/>
        <c:lblAlgn val="ctr"/>
        <c:lblOffset val="100"/>
        <c:noMultiLvlLbl val="0"/>
      </c:catAx>
      <c:valAx>
        <c:axId val="104294272"/>
        <c:scaling>
          <c:orientation val="minMax"/>
        </c:scaling>
        <c:delete val="0"/>
        <c:axPos val="l"/>
        <c:majorGridlines>
          <c:spPr>
            <a:ln>
              <a:solidFill>
                <a:schemeClr val="bg1"/>
              </a:solidFill>
            </a:ln>
          </c:spPr>
        </c:majorGridlines>
        <c:title>
          <c:tx>
            <c:rich>
              <a:bodyPr rot="-5400000" vert="horz"/>
              <a:lstStyle/>
              <a:p>
                <a:pPr>
                  <a:defRPr/>
                </a:pPr>
                <a:r>
                  <a:rPr lang="en-US"/>
                  <a:t>Change in Biomass as a (%)</a:t>
                </a:r>
              </a:p>
            </c:rich>
          </c:tx>
          <c:overlay val="0"/>
        </c:title>
        <c:numFmt formatCode="General" sourceLinked="1"/>
        <c:majorTickMark val="out"/>
        <c:minorTickMark val="none"/>
        <c:tickLblPos val="nextTo"/>
        <c:crossAx val="104292736"/>
        <c:crosses val="autoZero"/>
        <c:crossBetween val="between"/>
      </c:valAx>
    </c:plotArea>
    <c:legend>
      <c:legendPos val="r"/>
      <c:layout>
        <c:manualLayout>
          <c:xMode val="edge"/>
          <c:yMode val="edge"/>
          <c:x val="0.77724732657510498"/>
          <c:y val="0.41556862932331756"/>
          <c:w val="0.17625235319614174"/>
          <c:h val="0.29100615551653464"/>
        </c:manualLayout>
      </c:layout>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6725"/>
          </a:xfrm>
          <a:prstGeom prst="rect">
            <a:avLst/>
          </a:prstGeom>
        </p:spPr>
        <p:txBody>
          <a:bodyPr vert="horz" lIns="91440" tIns="45720" rIns="91440" bIns="45720" rtlCol="0"/>
          <a:lstStyle>
            <a:lvl1pPr algn="r">
              <a:defRPr sz="1200"/>
            </a:lvl1pPr>
          </a:lstStyle>
          <a:p>
            <a:fld id="{03D0E618-AEEA-4CC5-9E75-CBCA04136560}" type="datetimeFigureOut">
              <a:rPr lang="en-US" smtClean="0"/>
              <a:t>9/2/20</a:t>
            </a:fld>
            <a:endParaRPr lang="en-US"/>
          </a:p>
        </p:txBody>
      </p:sp>
      <p:sp>
        <p:nvSpPr>
          <p:cNvPr id="4" name="Footer Placeholder 3"/>
          <p:cNvSpPr>
            <a:spLocks noGrp="1"/>
          </p:cNvSpPr>
          <p:nvPr>
            <p:ph type="ftr" sz="quarter" idx="2"/>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6725"/>
          </a:xfrm>
          <a:prstGeom prst="rect">
            <a:avLst/>
          </a:prstGeom>
        </p:spPr>
        <p:txBody>
          <a:bodyPr vert="horz" lIns="91440" tIns="45720" rIns="91440" bIns="45720" rtlCol="0" anchor="b"/>
          <a:lstStyle>
            <a:lvl1pPr algn="r">
              <a:defRPr sz="1200"/>
            </a:lvl1pPr>
          </a:lstStyle>
          <a:p>
            <a:fld id="{DF9C95DC-863A-41D1-B8AF-26C09FEED413}" type="slidenum">
              <a:rPr lang="en-US" smtClean="0"/>
              <a:t>‹#›</a:t>
            </a:fld>
            <a:endParaRPr lang="en-US"/>
          </a:p>
        </p:txBody>
      </p:sp>
    </p:spTree>
    <p:extLst>
      <p:ext uri="{BB962C8B-B14F-4D97-AF65-F5344CB8AC3E}">
        <p14:creationId xmlns:p14="http://schemas.microsoft.com/office/powerpoint/2010/main" val="3703997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A8EE1094-AC83-4453-805F-2893752D3981}" type="datetimeFigureOut">
              <a:rPr lang="en-US" smtClean="0"/>
              <a:t>9/2/20</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830CF55F-698B-497F-BF40-6BF17889A933}" type="slidenum">
              <a:rPr lang="en-US" smtClean="0"/>
              <a:t>‹#›</a:t>
            </a:fld>
            <a:endParaRPr lang="en-US"/>
          </a:p>
        </p:txBody>
      </p:sp>
    </p:spTree>
    <p:extLst>
      <p:ext uri="{BB962C8B-B14F-4D97-AF65-F5344CB8AC3E}">
        <p14:creationId xmlns:p14="http://schemas.microsoft.com/office/powerpoint/2010/main" val="2678777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xfrm>
            <a:off x="1116013" y="696913"/>
            <a:ext cx="4649787" cy="3486150"/>
          </a:xfrm>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79874"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cs typeface="ＭＳ Ｐゴシック" charset="0"/>
            </a:endParaRPr>
          </a:p>
        </p:txBody>
      </p:sp>
      <p:sp>
        <p:nvSpPr>
          <p:cNvPr id="7987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charset="0"/>
                <a:ea typeface="ＭＳ Ｐゴシック" charset="0"/>
                <a:cs typeface="ＭＳ Ｐゴシック" charset="0"/>
              </a:defRPr>
            </a:lvl1pPr>
            <a:lvl2pPr marL="737077" indent="-283490">
              <a:defRPr sz="2400">
                <a:solidFill>
                  <a:schemeClr val="tx1"/>
                </a:solidFill>
                <a:latin typeface="Calibri" charset="0"/>
                <a:ea typeface="ＭＳ Ｐゴシック" charset="0"/>
              </a:defRPr>
            </a:lvl2pPr>
            <a:lvl3pPr marL="1133964" indent="-226793">
              <a:defRPr sz="2400">
                <a:solidFill>
                  <a:schemeClr val="tx1"/>
                </a:solidFill>
                <a:latin typeface="Calibri" charset="0"/>
                <a:ea typeface="ＭＳ Ｐゴシック" charset="0"/>
              </a:defRPr>
            </a:lvl3pPr>
            <a:lvl4pPr marL="1587549" indent="-226793">
              <a:defRPr sz="2400">
                <a:solidFill>
                  <a:schemeClr val="tx1"/>
                </a:solidFill>
                <a:latin typeface="Calibri" charset="0"/>
                <a:ea typeface="ＭＳ Ｐゴシック" charset="0"/>
              </a:defRPr>
            </a:lvl4pPr>
            <a:lvl5pPr marL="2041135" indent="-226793">
              <a:defRPr sz="2400">
                <a:solidFill>
                  <a:schemeClr val="tx1"/>
                </a:solidFill>
                <a:latin typeface="Calibri" charset="0"/>
                <a:ea typeface="ＭＳ Ｐゴシック" charset="0"/>
              </a:defRPr>
            </a:lvl5pPr>
            <a:lvl6pPr marL="2494720" indent="-226793" eaLnBrk="0" fontAlgn="base" hangingPunct="0">
              <a:spcBef>
                <a:spcPct val="0"/>
              </a:spcBef>
              <a:spcAft>
                <a:spcPct val="0"/>
              </a:spcAft>
              <a:defRPr sz="2400">
                <a:solidFill>
                  <a:schemeClr val="tx1"/>
                </a:solidFill>
                <a:latin typeface="Calibri" charset="0"/>
                <a:ea typeface="ＭＳ Ｐゴシック" charset="0"/>
              </a:defRPr>
            </a:lvl6pPr>
            <a:lvl7pPr marL="2948305" indent="-226793" eaLnBrk="0" fontAlgn="base" hangingPunct="0">
              <a:spcBef>
                <a:spcPct val="0"/>
              </a:spcBef>
              <a:spcAft>
                <a:spcPct val="0"/>
              </a:spcAft>
              <a:defRPr sz="2400">
                <a:solidFill>
                  <a:schemeClr val="tx1"/>
                </a:solidFill>
                <a:latin typeface="Calibri" charset="0"/>
                <a:ea typeface="ＭＳ Ｐゴシック" charset="0"/>
              </a:defRPr>
            </a:lvl7pPr>
            <a:lvl8pPr marL="3401892" indent="-226793" eaLnBrk="0" fontAlgn="base" hangingPunct="0">
              <a:spcBef>
                <a:spcPct val="0"/>
              </a:spcBef>
              <a:spcAft>
                <a:spcPct val="0"/>
              </a:spcAft>
              <a:defRPr sz="2400">
                <a:solidFill>
                  <a:schemeClr val="tx1"/>
                </a:solidFill>
                <a:latin typeface="Calibri" charset="0"/>
                <a:ea typeface="ＭＳ Ｐゴシック" charset="0"/>
              </a:defRPr>
            </a:lvl8pPr>
            <a:lvl9pPr marL="3855477" indent="-226793" eaLnBrk="0" fontAlgn="base" hangingPunct="0">
              <a:spcBef>
                <a:spcPct val="0"/>
              </a:spcBef>
              <a:spcAft>
                <a:spcPct val="0"/>
              </a:spcAft>
              <a:defRPr sz="2400">
                <a:solidFill>
                  <a:schemeClr val="tx1"/>
                </a:solidFill>
                <a:latin typeface="Calibri" charset="0"/>
                <a:ea typeface="ＭＳ Ｐゴシック" charset="0"/>
              </a:defRPr>
            </a:lvl9pPr>
          </a:lstStyle>
          <a:p>
            <a:fld id="{750BB3CC-5599-3048-9C00-B7A118248894}" type="slidenum">
              <a:rPr lang="en-US" sz="1200">
                <a:solidFill>
                  <a:prstClr val="black"/>
                </a:solidFill>
              </a:rPr>
              <a:pPr/>
              <a:t>1</a:t>
            </a:fld>
            <a:endParaRPr lang="en-US" sz="1200" dirty="0">
              <a:solidFill>
                <a:prstClr val="black"/>
              </a:solidFill>
            </a:endParaRPr>
          </a:p>
        </p:txBody>
      </p:sp>
    </p:spTree>
    <p:extLst>
      <p:ext uri="{BB962C8B-B14F-4D97-AF65-F5344CB8AC3E}">
        <p14:creationId xmlns:p14="http://schemas.microsoft.com/office/powerpoint/2010/main" val="1282888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xfrm>
            <a:off x="1116013" y="696913"/>
            <a:ext cx="4649787" cy="3486150"/>
          </a:xfrm>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79874"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cs typeface="ＭＳ Ｐゴシック" charset="0"/>
            </a:endParaRP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charset="0"/>
                <a:ea typeface="ＭＳ Ｐゴシック" charset="0"/>
                <a:cs typeface="ＭＳ Ｐゴシック" charset="0"/>
              </a:defRPr>
            </a:lvl1pPr>
            <a:lvl2pPr marL="737077" indent="-283490">
              <a:defRPr sz="2400">
                <a:solidFill>
                  <a:schemeClr val="tx1"/>
                </a:solidFill>
                <a:latin typeface="Calibri" charset="0"/>
                <a:ea typeface="ＭＳ Ｐゴシック" charset="0"/>
              </a:defRPr>
            </a:lvl2pPr>
            <a:lvl3pPr marL="1133964" indent="-226793">
              <a:defRPr sz="2400">
                <a:solidFill>
                  <a:schemeClr val="tx1"/>
                </a:solidFill>
                <a:latin typeface="Calibri" charset="0"/>
                <a:ea typeface="ＭＳ Ｐゴシック" charset="0"/>
              </a:defRPr>
            </a:lvl3pPr>
            <a:lvl4pPr marL="1587549" indent="-226793">
              <a:defRPr sz="2400">
                <a:solidFill>
                  <a:schemeClr val="tx1"/>
                </a:solidFill>
                <a:latin typeface="Calibri" charset="0"/>
                <a:ea typeface="ＭＳ Ｐゴシック" charset="0"/>
              </a:defRPr>
            </a:lvl4pPr>
            <a:lvl5pPr marL="2041135" indent="-226793">
              <a:defRPr sz="2400">
                <a:solidFill>
                  <a:schemeClr val="tx1"/>
                </a:solidFill>
                <a:latin typeface="Calibri" charset="0"/>
                <a:ea typeface="ＭＳ Ｐゴシック" charset="0"/>
              </a:defRPr>
            </a:lvl5pPr>
            <a:lvl6pPr marL="2494720" indent="-226793" eaLnBrk="0" fontAlgn="base" hangingPunct="0">
              <a:spcBef>
                <a:spcPct val="0"/>
              </a:spcBef>
              <a:spcAft>
                <a:spcPct val="0"/>
              </a:spcAft>
              <a:defRPr sz="2400">
                <a:solidFill>
                  <a:schemeClr val="tx1"/>
                </a:solidFill>
                <a:latin typeface="Calibri" charset="0"/>
                <a:ea typeface="ＭＳ Ｐゴシック" charset="0"/>
              </a:defRPr>
            </a:lvl6pPr>
            <a:lvl7pPr marL="2948305" indent="-226793" eaLnBrk="0" fontAlgn="base" hangingPunct="0">
              <a:spcBef>
                <a:spcPct val="0"/>
              </a:spcBef>
              <a:spcAft>
                <a:spcPct val="0"/>
              </a:spcAft>
              <a:defRPr sz="2400">
                <a:solidFill>
                  <a:schemeClr val="tx1"/>
                </a:solidFill>
                <a:latin typeface="Calibri" charset="0"/>
                <a:ea typeface="ＭＳ Ｐゴシック" charset="0"/>
              </a:defRPr>
            </a:lvl7pPr>
            <a:lvl8pPr marL="3401892" indent="-226793" eaLnBrk="0" fontAlgn="base" hangingPunct="0">
              <a:spcBef>
                <a:spcPct val="0"/>
              </a:spcBef>
              <a:spcAft>
                <a:spcPct val="0"/>
              </a:spcAft>
              <a:defRPr sz="2400">
                <a:solidFill>
                  <a:schemeClr val="tx1"/>
                </a:solidFill>
                <a:latin typeface="Calibri" charset="0"/>
                <a:ea typeface="ＭＳ Ｐゴシック" charset="0"/>
              </a:defRPr>
            </a:lvl8pPr>
            <a:lvl9pPr marL="3855477" indent="-226793" eaLnBrk="0" fontAlgn="base" hangingPunct="0">
              <a:spcBef>
                <a:spcPct val="0"/>
              </a:spcBef>
              <a:spcAft>
                <a:spcPct val="0"/>
              </a:spcAft>
              <a:defRPr sz="2400">
                <a:solidFill>
                  <a:schemeClr val="tx1"/>
                </a:solidFill>
                <a:latin typeface="Calibri" charset="0"/>
                <a:ea typeface="ＭＳ Ｐゴシック" charset="0"/>
              </a:defRPr>
            </a:lvl9pPr>
          </a:lstStyle>
          <a:p>
            <a:fld id="{750BB3CC-5599-3048-9C00-B7A118248894}" type="slidenum">
              <a:rPr lang="en-US" sz="1200">
                <a:solidFill>
                  <a:prstClr val="black"/>
                </a:solidFill>
              </a:rPr>
              <a:pPr/>
              <a:t>6</a:t>
            </a:fld>
            <a:endParaRPr lang="en-US" sz="1200" dirty="0">
              <a:solidFill>
                <a:prstClr val="black"/>
              </a:solidFill>
            </a:endParaRPr>
          </a:p>
        </p:txBody>
      </p:sp>
    </p:spTree>
    <p:extLst>
      <p:ext uri="{BB962C8B-B14F-4D97-AF65-F5344CB8AC3E}">
        <p14:creationId xmlns:p14="http://schemas.microsoft.com/office/powerpoint/2010/main" val="2365644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7F719EB-42F9-4D82-B4CE-F6CDFF5D9086}" type="datetimeFigureOut">
              <a:rPr lang="en-US" smtClean="0"/>
              <a:t>9/2/20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3879856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F719EB-42F9-4D82-B4CE-F6CDFF5D9086}" type="datetimeFigureOut">
              <a:rPr lang="en-US" smtClean="0"/>
              <a:t>9/2/20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1478218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F719EB-42F9-4D82-B4CE-F6CDFF5D9086}" type="datetimeFigureOut">
              <a:rPr lang="en-US" smtClean="0"/>
              <a:t>9/2/20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2587344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F719EB-42F9-4D82-B4CE-F6CDFF5D9086}" type="datetimeFigureOut">
              <a:rPr lang="en-US" smtClean="0"/>
              <a:t>9/2/20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1714808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F719EB-42F9-4D82-B4CE-F6CDFF5D9086}" type="datetimeFigureOut">
              <a:rPr lang="en-US" smtClean="0"/>
              <a:t>9/2/20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4153571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F719EB-42F9-4D82-B4CE-F6CDFF5D9086}" type="datetimeFigureOut">
              <a:rPr lang="en-US" smtClean="0"/>
              <a:t>9/2/20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3280501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719EB-42F9-4D82-B4CE-F6CDFF5D9086}" type="datetimeFigureOut">
              <a:rPr lang="en-US" smtClean="0"/>
              <a:t>9/2/20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9786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F719EB-42F9-4D82-B4CE-F6CDFF5D9086}" type="datetimeFigureOut">
              <a:rPr lang="en-US" smtClean="0"/>
              <a:t>9/2/20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3390249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F719EB-42F9-4D82-B4CE-F6CDFF5D9086}" type="datetimeFigureOut">
              <a:rPr lang="en-US" smtClean="0"/>
              <a:t>9/2/20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1059451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F719EB-42F9-4D82-B4CE-F6CDFF5D9086}" type="datetimeFigureOut">
              <a:rPr lang="en-US" smtClean="0"/>
              <a:t>9/2/20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2982620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F719EB-42F9-4D82-B4CE-F6CDFF5D9086}" type="datetimeFigureOut">
              <a:rPr lang="en-US" smtClean="0"/>
              <a:t>9/2/20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CE0DE-16C0-4A1C-816A-F12EB83B09F5}" type="slidenum">
              <a:rPr lang="en-US" smtClean="0"/>
              <a:t>‹#›</a:t>
            </a:fld>
            <a:endParaRPr lang="en-US"/>
          </a:p>
        </p:txBody>
      </p:sp>
    </p:spTree>
    <p:extLst>
      <p:ext uri="{BB962C8B-B14F-4D97-AF65-F5344CB8AC3E}">
        <p14:creationId xmlns:p14="http://schemas.microsoft.com/office/powerpoint/2010/main" val="18551160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4" name="Line 43"/>
          <p:cNvSpPr>
            <a:spLocks noChangeShapeType="1"/>
          </p:cNvSpPr>
          <p:nvPr/>
        </p:nvSpPr>
        <p:spPr bwMode="auto">
          <a:xfrm rot="16200000">
            <a:off x="3776663" y="6515100"/>
            <a:ext cx="685800" cy="0"/>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5" name="Line 44"/>
          <p:cNvSpPr>
            <a:spLocks noChangeShapeType="1"/>
          </p:cNvSpPr>
          <p:nvPr/>
        </p:nvSpPr>
        <p:spPr bwMode="auto">
          <a:xfrm rot="16200000">
            <a:off x="3475038" y="6438900"/>
            <a:ext cx="838200" cy="0"/>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6" name="Line 45"/>
          <p:cNvSpPr>
            <a:spLocks noChangeShapeType="1"/>
          </p:cNvSpPr>
          <p:nvPr/>
        </p:nvSpPr>
        <p:spPr bwMode="auto">
          <a:xfrm rot="16200000">
            <a:off x="2408238" y="6057900"/>
            <a:ext cx="1600200" cy="0"/>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7" name="Line 46"/>
          <p:cNvSpPr>
            <a:spLocks noChangeShapeType="1"/>
          </p:cNvSpPr>
          <p:nvPr/>
        </p:nvSpPr>
        <p:spPr bwMode="auto">
          <a:xfrm rot="16200000">
            <a:off x="2830513" y="6248400"/>
            <a:ext cx="1219200" cy="0"/>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8" name="Line 47"/>
          <p:cNvSpPr>
            <a:spLocks noChangeShapeType="1"/>
          </p:cNvSpPr>
          <p:nvPr/>
        </p:nvSpPr>
        <p:spPr bwMode="auto">
          <a:xfrm rot="16200000">
            <a:off x="3171825" y="6362700"/>
            <a:ext cx="990600" cy="0"/>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9" name="Line 48"/>
          <p:cNvSpPr>
            <a:spLocks noChangeShapeType="1"/>
          </p:cNvSpPr>
          <p:nvPr/>
        </p:nvSpPr>
        <p:spPr bwMode="auto">
          <a:xfrm rot="16200000">
            <a:off x="1985963" y="5867400"/>
            <a:ext cx="1981200" cy="0"/>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 name="Line 113"/>
          <p:cNvSpPr>
            <a:spLocks noChangeShapeType="1"/>
          </p:cNvSpPr>
          <p:nvPr/>
        </p:nvSpPr>
        <p:spPr bwMode="auto">
          <a:xfrm rot="16200000">
            <a:off x="4076700" y="6591300"/>
            <a:ext cx="533400" cy="0"/>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pic>
        <p:nvPicPr>
          <p:cNvPr id="11" name="Picture 68" descr="HEOMD-National-template.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67" descr="NASA insignia RGB"/>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54964" y="239715"/>
            <a:ext cx="717550" cy="593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 Box 74"/>
          <p:cNvSpPr txBox="1">
            <a:spLocks noChangeArrowheads="1"/>
          </p:cNvSpPr>
          <p:nvPr/>
        </p:nvSpPr>
        <p:spPr bwMode="auto">
          <a:xfrm>
            <a:off x="466726" y="455614"/>
            <a:ext cx="2124075" cy="161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sz="450" b="0" i="0" u="none" strike="noStrike" kern="1200" cap="none" spc="0" normalizeH="0" baseline="0" noProof="0">
                <a:ln>
                  <a:noFill/>
                </a:ln>
                <a:solidFill>
                  <a:srgbClr val="FFFFFF"/>
                </a:solidFill>
                <a:effectLst/>
                <a:uLnTx/>
                <a:uFillTx/>
                <a:latin typeface="Arial" charset="0"/>
                <a:ea typeface="ヒラギノ角ゴ Pro W3" charset="0"/>
              </a:rPr>
              <a:t>National Aeronautics and Space Administration</a:t>
            </a:r>
          </a:p>
        </p:txBody>
      </p:sp>
      <p:sp>
        <p:nvSpPr>
          <p:cNvPr id="18" name="Rectangle 162"/>
          <p:cNvSpPr>
            <a:spLocks noGrp="1" noChangeArrowheads="1"/>
          </p:cNvSpPr>
          <p:nvPr>
            <p:ph type="ctrTitle"/>
          </p:nvPr>
        </p:nvSpPr>
        <p:spPr>
          <a:xfrm>
            <a:off x="458789" y="885827"/>
            <a:ext cx="4867275" cy="1090613"/>
          </a:xfrm>
          <a:ln>
            <a:noFill/>
          </a:ln>
        </p:spPr>
        <p:txBody>
          <a:bodyPr/>
          <a:lstStyle/>
          <a:p>
            <a:r>
              <a:rPr lang="en-US"/>
              <a:t>Click to edit Master title style</a:t>
            </a:r>
            <a:endParaRPr lang="en-US" dirty="0"/>
          </a:p>
        </p:txBody>
      </p:sp>
      <p:sp>
        <p:nvSpPr>
          <p:cNvPr id="19" name="Rectangle 163"/>
          <p:cNvSpPr>
            <a:spLocks noGrp="1" noChangeArrowheads="1"/>
          </p:cNvSpPr>
          <p:nvPr>
            <p:ph type="subTitle" idx="1"/>
          </p:nvPr>
        </p:nvSpPr>
        <p:spPr>
          <a:xfrm>
            <a:off x="458788" y="2162175"/>
            <a:ext cx="7313612" cy="2551906"/>
          </a:xfrm>
          <a:ln>
            <a:noFill/>
          </a:ln>
        </p:spPr>
        <p:txBody>
          <a:bodyPr/>
          <a:lstStyle>
            <a:lvl1pPr>
              <a:buNone/>
              <a:defRPr/>
            </a:lvl1pPr>
          </a:lstStyle>
          <a:p>
            <a:r>
              <a:rPr lang="en-US"/>
              <a:t>Click to edit Master subtitle style</a:t>
            </a:r>
            <a:endParaRPr lang="en-US" dirty="0"/>
          </a:p>
        </p:txBody>
      </p:sp>
    </p:spTree>
    <p:extLst>
      <p:ext uri="{BB962C8B-B14F-4D97-AF65-F5344CB8AC3E}">
        <p14:creationId xmlns:p14="http://schemas.microsoft.com/office/powerpoint/2010/main" val="868810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solidFill>
                  <a:srgbClr val="000000"/>
                </a:solidFill>
              </a:defRPr>
            </a:lvl1pPr>
          </a:lstStyle>
          <a:p>
            <a:pPr defTabSz="685800"/>
            <a:fld id="{3D677A9C-EF4D-C04D-9330-E36623C62E33}" type="slidenum">
              <a:rPr lang="en-US" smtClean="0"/>
              <a:pPr defTabSz="685800"/>
              <a:t>‹#›</a:t>
            </a:fld>
            <a:endParaRPr lang="en-US"/>
          </a:p>
        </p:txBody>
      </p:sp>
    </p:spTree>
    <p:extLst>
      <p:ext uri="{BB962C8B-B14F-4D97-AF65-F5344CB8AC3E}">
        <p14:creationId xmlns:p14="http://schemas.microsoft.com/office/powerpoint/2010/main" val="96125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Slide Number Placeholder 3"/>
          <p:cNvSpPr>
            <a:spLocks noGrp="1"/>
          </p:cNvSpPr>
          <p:nvPr>
            <p:ph type="sldNum" sz="quarter" idx="10"/>
          </p:nvPr>
        </p:nvSpPr>
        <p:spPr/>
        <p:txBody>
          <a:bodyPr/>
          <a:lstStyle>
            <a:lvl1pPr>
              <a:defRPr>
                <a:solidFill>
                  <a:srgbClr val="000000"/>
                </a:solidFill>
              </a:defRPr>
            </a:lvl1pPr>
          </a:lstStyle>
          <a:p>
            <a:pPr defTabSz="685800"/>
            <a:fld id="{3D677A9C-EF4D-C04D-9330-E36623C62E33}" type="slidenum">
              <a:rPr lang="en-US" smtClean="0"/>
              <a:pPr defTabSz="685800"/>
              <a:t>‹#›</a:t>
            </a:fld>
            <a:endParaRPr lang="en-US"/>
          </a:p>
        </p:txBody>
      </p:sp>
    </p:spTree>
    <p:extLst>
      <p:ext uri="{BB962C8B-B14F-4D97-AF65-F5344CB8AC3E}">
        <p14:creationId xmlns:p14="http://schemas.microsoft.com/office/powerpoint/2010/main" val="2771057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19200"/>
            <a:ext cx="38100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38100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defTabSz="685800"/>
            <a:fld id="{3D677A9C-EF4D-C04D-9330-E36623C62E33}" type="slidenum">
              <a:rPr lang="en-US" smtClean="0">
                <a:solidFill>
                  <a:srgbClr val="000000"/>
                </a:solidFill>
              </a:rPr>
              <a:pPr defTabSz="685800"/>
              <a:t>‹#›</a:t>
            </a:fld>
            <a:endParaRPr lang="en-US">
              <a:solidFill>
                <a:srgbClr val="000000"/>
              </a:solidFill>
            </a:endParaRPr>
          </a:p>
        </p:txBody>
      </p:sp>
    </p:spTree>
    <p:extLst>
      <p:ext uri="{BB962C8B-B14F-4D97-AF65-F5344CB8AC3E}">
        <p14:creationId xmlns:p14="http://schemas.microsoft.com/office/powerpoint/2010/main" val="25314563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defTabSz="685800"/>
            <a:fld id="{3D677A9C-EF4D-C04D-9330-E36623C62E33}" type="slidenum">
              <a:rPr lang="en-US" smtClean="0">
                <a:solidFill>
                  <a:srgbClr val="000000"/>
                </a:solidFill>
              </a:rPr>
              <a:pPr defTabSz="685800"/>
              <a:t>‹#›</a:t>
            </a:fld>
            <a:endParaRPr lang="en-US">
              <a:solidFill>
                <a:srgbClr val="000000"/>
              </a:solidFill>
            </a:endParaRPr>
          </a:p>
        </p:txBody>
      </p:sp>
    </p:spTree>
    <p:extLst>
      <p:ext uri="{BB962C8B-B14F-4D97-AF65-F5344CB8AC3E}">
        <p14:creationId xmlns:p14="http://schemas.microsoft.com/office/powerpoint/2010/main" val="2762681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defTabSz="685800"/>
            <a:fld id="{3D677A9C-EF4D-C04D-9330-E36623C62E33}" type="slidenum">
              <a:rPr lang="en-US" smtClean="0">
                <a:solidFill>
                  <a:srgbClr val="000000"/>
                </a:solidFill>
              </a:rPr>
              <a:pPr defTabSz="685800"/>
              <a:t>‹#›</a:t>
            </a:fld>
            <a:endParaRPr lang="en-US">
              <a:solidFill>
                <a:srgbClr val="000000"/>
              </a:solidFill>
            </a:endParaRPr>
          </a:p>
        </p:txBody>
      </p:sp>
    </p:spTree>
    <p:extLst>
      <p:ext uri="{BB962C8B-B14F-4D97-AF65-F5344CB8AC3E}">
        <p14:creationId xmlns:p14="http://schemas.microsoft.com/office/powerpoint/2010/main" val="4009194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defTabSz="685800"/>
            <a:fld id="{3D677A9C-EF4D-C04D-9330-E36623C62E33}" type="slidenum">
              <a:rPr lang="en-US" smtClean="0">
                <a:solidFill>
                  <a:srgbClr val="000000"/>
                </a:solidFill>
              </a:rPr>
              <a:pPr defTabSz="685800"/>
              <a:t>‹#›</a:t>
            </a:fld>
            <a:endParaRPr lang="en-US">
              <a:solidFill>
                <a:srgbClr val="000000"/>
              </a:solidFill>
            </a:endParaRPr>
          </a:p>
        </p:txBody>
      </p:sp>
    </p:spTree>
    <p:extLst>
      <p:ext uri="{BB962C8B-B14F-4D97-AF65-F5344CB8AC3E}">
        <p14:creationId xmlns:p14="http://schemas.microsoft.com/office/powerpoint/2010/main" val="20435675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defTabSz="685800"/>
            <a:fld id="{3D677A9C-EF4D-C04D-9330-E36623C62E33}" type="slidenum">
              <a:rPr lang="en-US" smtClean="0">
                <a:solidFill>
                  <a:srgbClr val="000000"/>
                </a:solidFill>
              </a:rPr>
              <a:pPr defTabSz="685800"/>
              <a:t>‹#›</a:t>
            </a:fld>
            <a:endParaRPr lang="en-US">
              <a:solidFill>
                <a:srgbClr val="000000"/>
              </a:solidFill>
            </a:endParaRPr>
          </a:p>
        </p:txBody>
      </p:sp>
    </p:spTree>
    <p:extLst>
      <p:ext uri="{BB962C8B-B14F-4D97-AF65-F5344CB8AC3E}">
        <p14:creationId xmlns:p14="http://schemas.microsoft.com/office/powerpoint/2010/main" val="3909930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1125131"/>
            <a:ext cx="5486400" cy="360244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defTabSz="685800"/>
            <a:fld id="{3D677A9C-EF4D-C04D-9330-E36623C62E33}" type="slidenum">
              <a:rPr lang="en-US" smtClean="0">
                <a:solidFill>
                  <a:srgbClr val="000000"/>
                </a:solidFill>
              </a:rPr>
              <a:pPr defTabSz="685800"/>
              <a:t>‹#›</a:t>
            </a:fld>
            <a:endParaRPr lang="en-US">
              <a:solidFill>
                <a:srgbClr val="000000"/>
              </a:solidFill>
            </a:endParaRPr>
          </a:p>
        </p:txBody>
      </p:sp>
    </p:spTree>
    <p:extLst>
      <p:ext uri="{BB962C8B-B14F-4D97-AF65-F5344CB8AC3E}">
        <p14:creationId xmlns:p14="http://schemas.microsoft.com/office/powerpoint/2010/main" val="2482458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defTabSz="685800"/>
            <a:fld id="{3D677A9C-EF4D-C04D-9330-E36623C62E33}" type="slidenum">
              <a:rPr lang="en-US" smtClean="0">
                <a:solidFill>
                  <a:srgbClr val="000000"/>
                </a:solidFill>
              </a:rPr>
              <a:pPr defTabSz="685800"/>
              <a:t>‹#›</a:t>
            </a:fld>
            <a:endParaRPr lang="en-US">
              <a:solidFill>
                <a:srgbClr val="000000"/>
              </a:solidFill>
            </a:endParaRPr>
          </a:p>
        </p:txBody>
      </p:sp>
    </p:spTree>
    <p:extLst>
      <p:ext uri="{BB962C8B-B14F-4D97-AF65-F5344CB8AC3E}">
        <p14:creationId xmlns:p14="http://schemas.microsoft.com/office/powerpoint/2010/main" val="15518935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9538" y="152400"/>
            <a:ext cx="1998662"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8788" y="152400"/>
            <a:ext cx="584835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defTabSz="685800"/>
            <a:fld id="{3D677A9C-EF4D-C04D-9330-E36623C62E33}" type="slidenum">
              <a:rPr lang="en-US" smtClean="0">
                <a:solidFill>
                  <a:srgbClr val="000000"/>
                </a:solidFill>
              </a:rPr>
              <a:pPr defTabSz="685800"/>
              <a:t>‹#›</a:t>
            </a:fld>
            <a:endParaRPr lang="en-US">
              <a:solidFill>
                <a:srgbClr val="000000"/>
              </a:solidFill>
            </a:endParaRPr>
          </a:p>
        </p:txBody>
      </p:sp>
    </p:spTree>
    <p:extLst>
      <p:ext uri="{BB962C8B-B14F-4D97-AF65-F5344CB8AC3E}">
        <p14:creationId xmlns:p14="http://schemas.microsoft.com/office/powerpoint/2010/main" val="14523909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7" name="Content Placeholder 2"/>
          <p:cNvSpPr>
            <a:spLocks noGrp="1"/>
          </p:cNvSpPr>
          <p:nvPr>
            <p:ph idx="1"/>
          </p:nvPr>
        </p:nvSpPr>
        <p:spPr>
          <a:xfrm>
            <a:off x="457200" y="1600202"/>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p:cNvSpPr>
            <a:spLocks noGrp="1"/>
          </p:cNvSpPr>
          <p:nvPr>
            <p:ph type="title"/>
          </p:nvPr>
        </p:nvSpPr>
        <p:spPr>
          <a:xfrm>
            <a:off x="1000335" y="0"/>
            <a:ext cx="7685671" cy="1143000"/>
          </a:xfrm>
          <a:prstGeom prst="rect">
            <a:avLst/>
          </a:prstGeom>
        </p:spPr>
        <p:txBody>
          <a:bodyPr/>
          <a:lstStyle/>
          <a:p>
            <a:r>
              <a:rPr lang="en-US"/>
              <a:t>Click to edit Master title style</a:t>
            </a:r>
            <a:endParaRPr lang="en-US" dirty="0"/>
          </a:p>
        </p:txBody>
      </p:sp>
      <p:sp>
        <p:nvSpPr>
          <p:cNvPr id="4" name="Date Placeholder 2"/>
          <p:cNvSpPr>
            <a:spLocks noGrp="1"/>
          </p:cNvSpPr>
          <p:nvPr>
            <p:ph type="dt" sz="half" idx="10"/>
          </p:nvPr>
        </p:nvSpPr>
        <p:spPr>
          <a:xfrm>
            <a:off x="457200" y="6356352"/>
            <a:ext cx="2133600" cy="365125"/>
          </a:xfrm>
          <a:prstGeom prst="rect">
            <a:avLst/>
          </a:prstGeom>
        </p:spPr>
        <p:txBody>
          <a:bodyPr/>
          <a:lstStyle>
            <a:lvl1pPr defTabSz="342900" fontAlgn="base">
              <a:spcBef>
                <a:spcPct val="0"/>
              </a:spcBef>
              <a:spcAft>
                <a:spcPct val="0"/>
              </a:spcAft>
              <a:defRPr>
                <a:latin typeface="Arial" charset="0"/>
                <a:ea typeface="ヒラギノ角ゴ Pro W3" charset="-128"/>
                <a:cs typeface="+mn-cs"/>
              </a:defRPr>
            </a:lvl1pPr>
          </a:lstStyle>
          <a:p>
            <a:fld id="{0B730096-5401-414F-93C1-446F4BEF7ECF}" type="datetimeFigureOut">
              <a:rPr lang="en-US" sz="1350" smtClean="0">
                <a:solidFill>
                  <a:srgbClr val="000000"/>
                </a:solidFill>
              </a:rPr>
              <a:pPr/>
              <a:t>9/2/20</a:t>
            </a:fld>
            <a:endParaRPr lang="en-US" sz="1350">
              <a:solidFill>
                <a:srgbClr val="000000"/>
              </a:solidFill>
            </a:endParaRPr>
          </a:p>
        </p:txBody>
      </p:sp>
      <p:sp>
        <p:nvSpPr>
          <p:cNvPr id="5" name="Footer Placeholder 3"/>
          <p:cNvSpPr>
            <a:spLocks noGrp="1"/>
          </p:cNvSpPr>
          <p:nvPr>
            <p:ph type="ftr" sz="quarter" idx="11"/>
          </p:nvPr>
        </p:nvSpPr>
        <p:spPr>
          <a:xfrm>
            <a:off x="3124200" y="6356352"/>
            <a:ext cx="2895600" cy="365125"/>
          </a:xfrm>
          <a:prstGeom prst="rect">
            <a:avLst/>
          </a:prstGeom>
        </p:spPr>
        <p:txBody>
          <a:bodyPr/>
          <a:lstStyle>
            <a:lvl1pPr defTabSz="342900" fontAlgn="base">
              <a:spcBef>
                <a:spcPct val="0"/>
              </a:spcBef>
              <a:spcAft>
                <a:spcPct val="0"/>
              </a:spcAft>
              <a:defRPr>
                <a:latin typeface="Arial" charset="0"/>
                <a:ea typeface="ヒラギノ角ゴ Pro W3" charset="-128"/>
                <a:cs typeface="+mn-cs"/>
              </a:defRPr>
            </a:lvl1pPr>
          </a:lstStyle>
          <a:p>
            <a:endParaRPr lang="en-US" sz="1350">
              <a:solidFill>
                <a:srgbClr val="000000"/>
              </a:solidFill>
            </a:endParaRPr>
          </a:p>
        </p:txBody>
      </p:sp>
      <p:sp>
        <p:nvSpPr>
          <p:cNvPr id="6" name="Slide Number Placeholder 4"/>
          <p:cNvSpPr>
            <a:spLocks noGrp="1"/>
          </p:cNvSpPr>
          <p:nvPr>
            <p:ph type="sldNum" sz="quarter" idx="12"/>
          </p:nvPr>
        </p:nvSpPr>
        <p:spPr/>
        <p:txBody>
          <a:bodyPr/>
          <a:lstStyle>
            <a:lvl1pPr>
              <a:defRPr>
                <a:ea typeface="ヒラギノ角ゴ Pro W3" charset="0"/>
                <a:cs typeface="ヒラギノ角ゴ Pro W3" charset="0"/>
              </a:defRPr>
            </a:lvl1pPr>
          </a:lstStyle>
          <a:p>
            <a:pPr defTabSz="685800"/>
            <a:fld id="{3D677A9C-EF4D-C04D-9330-E36623C62E33}" type="slidenum">
              <a:rPr lang="en-US" smtClean="0">
                <a:solidFill>
                  <a:srgbClr val="000000"/>
                </a:solidFill>
              </a:rPr>
              <a:pPr defTabSz="685800"/>
              <a:t>‹#›</a:t>
            </a:fld>
            <a:endParaRPr lang="en-US">
              <a:solidFill>
                <a:srgbClr val="000000"/>
              </a:solidFill>
            </a:endParaRPr>
          </a:p>
        </p:txBody>
      </p:sp>
    </p:spTree>
    <p:extLst>
      <p:ext uri="{BB962C8B-B14F-4D97-AF65-F5344CB8AC3E}">
        <p14:creationId xmlns:p14="http://schemas.microsoft.com/office/powerpoint/2010/main" val="1508087849"/>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itle w/ Subtitle Only">
    <p:spTree>
      <p:nvGrpSpPr>
        <p:cNvPr id="1" name=""/>
        <p:cNvGrpSpPr/>
        <p:nvPr/>
      </p:nvGrpSpPr>
      <p:grpSpPr>
        <a:xfrm>
          <a:off x="0" y="0"/>
          <a:ext cx="0" cy="0"/>
          <a:chOff x="0" y="0"/>
          <a:chExt cx="0" cy="0"/>
        </a:xfrm>
      </p:grpSpPr>
      <p:sp>
        <p:nvSpPr>
          <p:cNvPr id="14" name="Text Placeholder 13"/>
          <p:cNvSpPr>
            <a:spLocks noGrp="1"/>
          </p:cNvSpPr>
          <p:nvPr>
            <p:ph type="body" sz="quarter" idx="13"/>
          </p:nvPr>
        </p:nvSpPr>
        <p:spPr>
          <a:xfrm>
            <a:off x="457200" y="533400"/>
            <a:ext cx="6248400" cy="369332"/>
          </a:xfrm>
          <a:prstGeom prst="rect">
            <a:avLst/>
          </a:prstGeom>
        </p:spPr>
        <p:txBody>
          <a:bodyPr wrap="none">
            <a:normAutofit/>
          </a:bodyPr>
          <a:lstStyle>
            <a:lvl1pPr>
              <a:buNone/>
              <a:defRPr sz="1350" b="1">
                <a:solidFill>
                  <a:schemeClr val="bg1"/>
                </a:solidFill>
                <a:latin typeface="+mn-lt"/>
              </a:defRPr>
            </a:lvl1pPr>
          </a:lstStyle>
          <a:p>
            <a:pPr lvl="0"/>
            <a:r>
              <a:rPr lang="en-US"/>
              <a:t>Click to edit Master text styles</a:t>
            </a:r>
          </a:p>
        </p:txBody>
      </p:sp>
      <p:sp>
        <p:nvSpPr>
          <p:cNvPr id="11" name="Title 10"/>
          <p:cNvSpPr>
            <a:spLocks noGrp="1"/>
          </p:cNvSpPr>
          <p:nvPr>
            <p:ph type="title"/>
          </p:nvPr>
        </p:nvSpPr>
        <p:spPr>
          <a:xfrm>
            <a:off x="457200" y="86380"/>
            <a:ext cx="7620000" cy="523220"/>
          </a:xfrm>
          <a:prstGeom prst="rect">
            <a:avLst/>
          </a:prstGeom>
        </p:spPr>
        <p:txBody>
          <a:bodyPr wrap="none">
            <a:normAutofit/>
          </a:bodyPr>
          <a:lstStyle>
            <a:lvl1pPr algn="l">
              <a:defRPr sz="2100" b="1">
                <a:solidFill>
                  <a:schemeClr val="bg1"/>
                </a:solidFill>
                <a:latin typeface="+mn-lt"/>
              </a:defRPr>
            </a:lvl1pPr>
          </a:lstStyle>
          <a:p>
            <a:r>
              <a:rPr lang="en-US"/>
              <a:t>Click to edit Master title style</a:t>
            </a:r>
            <a:endParaRPr lang="en-US" dirty="0"/>
          </a:p>
        </p:txBody>
      </p:sp>
      <p:sp>
        <p:nvSpPr>
          <p:cNvPr id="4" name="Slide Number Placeholder 5"/>
          <p:cNvSpPr>
            <a:spLocks noGrp="1"/>
          </p:cNvSpPr>
          <p:nvPr>
            <p:ph type="sldNum" sz="quarter" idx="14"/>
          </p:nvPr>
        </p:nvSpPr>
        <p:spPr/>
        <p:txBody>
          <a:bodyPr/>
          <a:lstStyle>
            <a:lvl1pPr algn="r" defTabSz="342900" eaLnBrk="0" fontAlgn="base" hangingPunct="0">
              <a:spcBef>
                <a:spcPct val="0"/>
              </a:spcBef>
              <a:spcAft>
                <a:spcPct val="0"/>
              </a:spcAft>
              <a:defRPr sz="750" b="1">
                <a:solidFill>
                  <a:prstClr val="white"/>
                </a:solidFill>
                <a:ea typeface="ＭＳ Ｐゴシック" charset="0"/>
                <a:cs typeface="ＭＳ Ｐゴシック" charset="0"/>
              </a:defRPr>
            </a:lvl1pPr>
          </a:lstStyle>
          <a:p>
            <a:fld id="{3D677A9C-EF4D-C04D-9330-E36623C62E33}" type="slidenum">
              <a:rPr lang="en-US" smtClean="0"/>
              <a:pPr/>
              <a:t>‹#›</a:t>
            </a:fld>
            <a:endParaRPr lang="en-US"/>
          </a:p>
        </p:txBody>
      </p:sp>
    </p:spTree>
    <p:extLst>
      <p:ext uri="{BB962C8B-B14F-4D97-AF65-F5344CB8AC3E}">
        <p14:creationId xmlns:p14="http://schemas.microsoft.com/office/powerpoint/2010/main" val="534657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sp>
        <p:nvSpPr>
          <p:cNvPr id="3" name="Title 1"/>
          <p:cNvSpPr>
            <a:spLocks noGrp="1"/>
          </p:cNvSpPr>
          <p:nvPr>
            <p:ph type="title"/>
          </p:nvPr>
        </p:nvSpPr>
        <p:spPr>
          <a:xfrm>
            <a:off x="458788" y="152400"/>
            <a:ext cx="7542212" cy="609600"/>
          </a:xfrm>
        </p:spPr>
        <p:txBody>
          <a:bodyPr/>
          <a:lstStyle/>
          <a:p>
            <a:r>
              <a:rPr lang="en-US"/>
              <a:t>Click to edit Master title style</a:t>
            </a:r>
          </a:p>
        </p:txBody>
      </p:sp>
      <p:sp>
        <p:nvSpPr>
          <p:cNvPr id="4" name="Content Placeholder 4"/>
          <p:cNvSpPr>
            <a:spLocks noGrp="1"/>
          </p:cNvSpPr>
          <p:nvPr>
            <p:ph sz="quarter" idx="10"/>
          </p:nvPr>
        </p:nvSpPr>
        <p:spPr>
          <a:xfrm>
            <a:off x="546100" y="1130300"/>
            <a:ext cx="8077200" cy="5232400"/>
          </a:xfrm>
          <a:prstGeom prst="rect">
            <a:avLst/>
          </a:prstGeom>
        </p:spPr>
        <p:txBody>
          <a:bodyPr/>
          <a:lstStyle>
            <a:lvl1pPr marL="169069" indent="-169069">
              <a:buClrTx/>
              <a:buSzPct val="120000"/>
              <a:buFont typeface="Arial"/>
              <a:buChar char="•"/>
              <a:defRPr/>
            </a:lvl1pPr>
            <a:lvl2pPr marL="391716" indent="-173831">
              <a:defRPr sz="1200"/>
            </a:lvl2pPr>
            <a:lvl3pPr marL="561975" indent="-130969">
              <a:buFont typeface="Wingdings" charset="2"/>
              <a:buChar char="§"/>
              <a:defRPr sz="1050"/>
            </a:lvl3pPr>
            <a:lvl4pPr marL="685800" indent="-173831">
              <a:buFont typeface="Courier New"/>
              <a:buChar char="o"/>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2"/>
          <p:cNvSpPr>
            <a:spLocks noGrp="1"/>
          </p:cNvSpPr>
          <p:nvPr>
            <p:ph type="ftr" sz="quarter" idx="3"/>
          </p:nvPr>
        </p:nvSpPr>
        <p:spPr>
          <a:xfrm>
            <a:off x="457200" y="6478678"/>
            <a:ext cx="5342467" cy="365125"/>
          </a:xfrm>
          <a:prstGeom prst="rect">
            <a:avLst/>
          </a:prstGeom>
        </p:spPr>
        <p:txBody>
          <a:bodyPr vert="horz" lIns="91440" tIns="45720" rIns="91440" bIns="45720" rtlCol="0" anchor="ctr"/>
          <a:lstStyle>
            <a:lvl1pPr algn="l">
              <a:defRPr sz="675">
                <a:solidFill>
                  <a:srgbClr val="FF0000"/>
                </a:solidFill>
              </a:defRPr>
            </a:lvl1pPr>
          </a:lstStyle>
          <a:p>
            <a:pPr defTabSz="685800"/>
            <a:endParaRPr lang="en-US"/>
          </a:p>
        </p:txBody>
      </p:sp>
      <p:sp>
        <p:nvSpPr>
          <p:cNvPr id="6" name="Slide Number Placeholder 5"/>
          <p:cNvSpPr>
            <a:spLocks noGrp="1"/>
          </p:cNvSpPr>
          <p:nvPr>
            <p:ph type="sldNum" sz="quarter" idx="14"/>
          </p:nvPr>
        </p:nvSpPr>
        <p:spPr>
          <a:xfrm>
            <a:off x="8458201" y="6477000"/>
            <a:ext cx="536575" cy="304800"/>
          </a:xfrm>
        </p:spPr>
        <p:txBody>
          <a:bodyPr/>
          <a:lstStyle>
            <a:lvl1pPr algn="r" defTabSz="342900" eaLnBrk="0" fontAlgn="base" hangingPunct="0">
              <a:spcBef>
                <a:spcPct val="0"/>
              </a:spcBef>
              <a:spcAft>
                <a:spcPct val="0"/>
              </a:spcAft>
              <a:defRPr sz="750" b="1">
                <a:solidFill>
                  <a:prstClr val="white"/>
                </a:solidFill>
                <a:ea typeface="ＭＳ Ｐゴシック" charset="0"/>
                <a:cs typeface="ＭＳ Ｐゴシック" charset="0"/>
              </a:defRPr>
            </a:lvl1pPr>
          </a:lstStyle>
          <a:p>
            <a:fld id="{3D677A9C-EF4D-C04D-9330-E36623C62E33}" type="slidenum">
              <a:rPr lang="en-US" smtClean="0"/>
              <a:pPr/>
              <a:t>‹#›</a:t>
            </a:fld>
            <a:endParaRPr lang="en-US"/>
          </a:p>
        </p:txBody>
      </p:sp>
    </p:spTree>
    <p:extLst>
      <p:ext uri="{BB962C8B-B14F-4D97-AF65-F5344CB8AC3E}">
        <p14:creationId xmlns:p14="http://schemas.microsoft.com/office/powerpoint/2010/main" val="2574269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3" name="Rectangle 2"/>
          <p:cNvSpPr/>
          <p:nvPr/>
        </p:nvSpPr>
        <p:spPr>
          <a:xfrm>
            <a:off x="0" y="1362077"/>
            <a:ext cx="9144000" cy="55022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rial"/>
              <a:ea typeface="ＭＳ Ｐゴシック"/>
            </a:endParaRPr>
          </a:p>
        </p:txBody>
      </p:sp>
      <p:sp>
        <p:nvSpPr>
          <p:cNvPr id="4" name="Slide Number Placeholder 4"/>
          <p:cNvSpPr txBox="1">
            <a:spLocks/>
          </p:cNvSpPr>
          <p:nvPr/>
        </p:nvSpPr>
        <p:spPr>
          <a:xfrm>
            <a:off x="6459538" y="6357940"/>
            <a:ext cx="2057400" cy="365125"/>
          </a:xfrm>
          <a:prstGeom prst="rect">
            <a:avLst/>
          </a:prstGeom>
        </p:spPr>
        <p:txBody>
          <a:bodyPr anchor="ctr"/>
          <a:lstStyle>
            <a:lvl1pPr>
              <a:defRPr sz="2400">
                <a:solidFill>
                  <a:schemeClr val="tx1"/>
                </a:solidFill>
                <a:latin typeface="Calibri" charset="0"/>
                <a:ea typeface="MS PGothic" charset="-128"/>
              </a:defRPr>
            </a:lvl1pPr>
            <a:lvl2pPr marL="742950" indent="-285750">
              <a:defRPr sz="2400">
                <a:solidFill>
                  <a:schemeClr val="tx1"/>
                </a:solidFill>
                <a:latin typeface="Calibri" charset="0"/>
                <a:ea typeface="MS PGothic" charset="-128"/>
              </a:defRPr>
            </a:lvl2pPr>
            <a:lvl3pPr marL="1143000" indent="-228600">
              <a:defRPr sz="2400">
                <a:solidFill>
                  <a:schemeClr val="tx1"/>
                </a:solidFill>
                <a:latin typeface="Calibri" charset="0"/>
                <a:ea typeface="MS PGothic" charset="-128"/>
              </a:defRPr>
            </a:lvl3pPr>
            <a:lvl4pPr marL="1600200" indent="-228600">
              <a:defRPr sz="2400">
                <a:solidFill>
                  <a:schemeClr val="tx1"/>
                </a:solidFill>
                <a:latin typeface="Calibri" charset="0"/>
                <a:ea typeface="MS PGothic" charset="-128"/>
              </a:defRPr>
            </a:lvl4pPr>
            <a:lvl5pPr marL="2057400" indent="-228600">
              <a:defRPr sz="2400">
                <a:solidFill>
                  <a:schemeClr val="tx1"/>
                </a:solidFill>
                <a:latin typeface="Calibri" charset="0"/>
                <a:ea typeface="MS PGothic" charset="-128"/>
              </a:defRPr>
            </a:lvl5pPr>
            <a:lvl6pPr marL="2514600" indent="-228600" eaLnBrk="0" fontAlgn="base" hangingPunct="0">
              <a:spcBef>
                <a:spcPct val="0"/>
              </a:spcBef>
              <a:spcAft>
                <a:spcPct val="0"/>
              </a:spcAft>
              <a:defRPr sz="2400">
                <a:solidFill>
                  <a:schemeClr val="tx1"/>
                </a:solidFill>
                <a:latin typeface="Calibri" charset="0"/>
                <a:ea typeface="MS PGothic" charset="-128"/>
              </a:defRPr>
            </a:lvl6pPr>
            <a:lvl7pPr marL="2971800" indent="-228600" eaLnBrk="0" fontAlgn="base" hangingPunct="0">
              <a:spcBef>
                <a:spcPct val="0"/>
              </a:spcBef>
              <a:spcAft>
                <a:spcPct val="0"/>
              </a:spcAft>
              <a:defRPr sz="2400">
                <a:solidFill>
                  <a:schemeClr val="tx1"/>
                </a:solidFill>
                <a:latin typeface="Calibri" charset="0"/>
                <a:ea typeface="MS PGothic" charset="-128"/>
              </a:defRPr>
            </a:lvl7pPr>
            <a:lvl8pPr marL="3429000" indent="-228600" eaLnBrk="0" fontAlgn="base" hangingPunct="0">
              <a:spcBef>
                <a:spcPct val="0"/>
              </a:spcBef>
              <a:spcAft>
                <a:spcPct val="0"/>
              </a:spcAft>
              <a:defRPr sz="2400">
                <a:solidFill>
                  <a:schemeClr val="tx1"/>
                </a:solidFill>
                <a:latin typeface="Calibri" charset="0"/>
                <a:ea typeface="MS PGothic" charset="-128"/>
              </a:defRPr>
            </a:lvl8pPr>
            <a:lvl9pPr marL="3886200" indent="-228600" eaLnBrk="0" fontAlgn="base" hangingPunct="0">
              <a:spcBef>
                <a:spcPct val="0"/>
              </a:spcBef>
              <a:spcAft>
                <a:spcPct val="0"/>
              </a:spcAft>
              <a:defRPr sz="2400">
                <a:solidFill>
                  <a:schemeClr val="tx1"/>
                </a:solidFill>
                <a:latin typeface="Calibri" charset="0"/>
                <a:ea typeface="MS PGothic" charset="-128"/>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600DD4E8-8891-4001-94D7-B3F561D5733D}" type="slidenum">
              <a:rPr kumimoji="0" lang="en-US" altLang="en-US" sz="900" b="0" i="0" u="none" strike="noStrike" kern="1200" cap="none" spc="0" normalizeH="0" baseline="0" noProof="0" smtClean="0">
                <a:ln>
                  <a:noFill/>
                </a:ln>
                <a:solidFill>
                  <a:srgbClr val="000000"/>
                </a:solidFill>
                <a:effectLst/>
                <a:uLnTx/>
                <a:uFillTx/>
                <a:latin typeface="Calibri" charset="0"/>
                <a:ea typeface="MS PGothic" charset="-128"/>
                <a:cs typeface=""/>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en-US" altLang="en-US" sz="900" b="0" i="0" u="none" strike="noStrike" kern="1200" cap="none" spc="0" normalizeH="0" baseline="0" noProof="0" dirty="0">
              <a:ln>
                <a:noFill/>
              </a:ln>
              <a:solidFill>
                <a:srgbClr val="000000"/>
              </a:solidFill>
              <a:effectLst/>
              <a:uLnTx/>
              <a:uFillTx/>
              <a:latin typeface="Calibri" charset="0"/>
              <a:ea typeface="MS PGothic" charset="-128"/>
              <a:cs typeface=""/>
            </a:endParaRPr>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5767144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18" name="Rectangle 17"/>
          <p:cNvSpPr/>
          <p:nvPr userDrawn="1"/>
        </p:nvSpPr>
        <p:spPr>
          <a:xfrm>
            <a:off x="0" y="5177790"/>
            <a:ext cx="9144000" cy="168021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 Box 74"/>
          <p:cNvSpPr txBox="1">
            <a:spLocks noChangeArrowheads="1"/>
          </p:cNvSpPr>
          <p:nvPr userDrawn="1"/>
        </p:nvSpPr>
        <p:spPr bwMode="auto">
          <a:xfrm>
            <a:off x="238125" y="544513"/>
            <a:ext cx="2124075" cy="184150"/>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marL="0" marR="0" lvl="0" indent="0" algn="l" defTabSz="457200" rtl="0" eaLnBrk="0" fontAlgn="base" latinLnBrk="0" hangingPunct="0">
              <a:lnSpc>
                <a:spcPct val="100000"/>
              </a:lnSpc>
              <a:spcBef>
                <a:spcPct val="50000"/>
              </a:spcBef>
              <a:spcAft>
                <a:spcPct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280988" y="5219700"/>
            <a:ext cx="7648575" cy="1001506"/>
          </a:xfrm>
          <a:ln>
            <a:noFill/>
          </a:ln>
        </p:spPr>
        <p:txBody>
          <a:bodyPr anchor="t"/>
          <a:lstStyle>
            <a:lvl1pPr>
              <a:defRPr sz="2400">
                <a:solidFill>
                  <a:schemeClr val="bg1"/>
                </a:solidFill>
              </a:defRPr>
            </a:lvl1pPr>
          </a:lstStyle>
          <a:p>
            <a:r>
              <a:rPr lang="en-US" dirty="0"/>
              <a:t>Click to edit Master title style</a:t>
            </a:r>
          </a:p>
        </p:txBody>
      </p:sp>
      <p:sp>
        <p:nvSpPr>
          <p:cNvPr id="9" name="Rectangle 163"/>
          <p:cNvSpPr>
            <a:spLocks noGrp="1" noChangeArrowheads="1"/>
          </p:cNvSpPr>
          <p:nvPr>
            <p:ph type="subTitle" idx="1"/>
          </p:nvPr>
        </p:nvSpPr>
        <p:spPr>
          <a:xfrm>
            <a:off x="280988" y="6315977"/>
            <a:ext cx="7648575" cy="430903"/>
          </a:xfrm>
          <a:ln>
            <a:noFill/>
          </a:ln>
        </p:spPr>
        <p:txBody>
          <a:bodyPr/>
          <a:lstStyle>
            <a:lvl1pPr>
              <a:buNone/>
              <a:defRPr sz="1600" b="0" baseline="0">
                <a:solidFill>
                  <a:schemeClr val="bg1"/>
                </a:solidFill>
              </a:defRPr>
            </a:lvl1pPr>
          </a:lstStyle>
          <a:p>
            <a:r>
              <a:rPr lang="en-US" dirty="0"/>
              <a:t>Click to edit Master subtitle style</a:t>
            </a:r>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20640"/>
          </a:xfrm>
          <a:prstGeom prst="rect">
            <a:avLst/>
          </a:prstGeom>
        </p:spPr>
      </p:pic>
    </p:spTree>
    <p:extLst>
      <p:ext uri="{BB962C8B-B14F-4D97-AF65-F5344CB8AC3E}">
        <p14:creationId xmlns:p14="http://schemas.microsoft.com/office/powerpoint/2010/main" val="1901929596"/>
      </p:ext>
    </p:extLst>
  </p:cSld>
  <p:clrMapOvr>
    <a:masterClrMapping/>
  </p:clrMapOvr>
  <p:transition advClick="0"/>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0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5" name="Footer Placeholder 1"/>
          <p:cNvSpPr>
            <a:spLocks noGrp="1"/>
          </p:cNvSpPr>
          <p:nvPr>
            <p:ph type="ftr" sz="quarter" idx="11"/>
          </p:nvPr>
        </p:nvSpPr>
        <p:spPr/>
        <p:txBody>
          <a:bodyPr/>
          <a:lstStyle>
            <a:lvl1pPr marL="0" marR="0" indent="0" algn="l" defTabSz="457200" rtl="0" eaLnBrk="1" fontAlgn="base" latinLnBrk="0" hangingPunct="1">
              <a:lnSpc>
                <a:spcPct val="100000"/>
              </a:lnSpc>
              <a:spcBef>
                <a:spcPct val="0"/>
              </a:spcBef>
              <a:spcAft>
                <a:spcPct val="0"/>
              </a:spcAft>
              <a:buClrTx/>
              <a:buSzTx/>
              <a:buFontTx/>
              <a:buNone/>
              <a:tabLst/>
              <a:defRPr sz="900">
                <a:latin typeface="Arial" charset="0"/>
                <a:ea typeface="Arial" charset="0"/>
                <a:cs typeface="Arial"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charset="0"/>
                <a:cs typeface="Arial" charset="0"/>
              </a:rPr>
              <a:t>AES END OF YEAR REVIEW – OCTOBER 2017</a:t>
            </a:r>
          </a:p>
        </p:txBody>
      </p:sp>
    </p:spTree>
    <p:extLst>
      <p:ext uri="{BB962C8B-B14F-4D97-AF65-F5344CB8AC3E}">
        <p14:creationId xmlns:p14="http://schemas.microsoft.com/office/powerpoint/2010/main" val="3810533742"/>
      </p:ext>
    </p:extLst>
  </p:cSld>
  <p:clrMapOvr>
    <a:masterClrMapping/>
  </p:clrMapOvr>
  <p:transition advClick="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367222B-4B3E-3943-AD3F-B1643399706C}" type="slidenum">
              <a:rPr kumimoji="0" lang="en-US" sz="10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4201422361"/>
      </p:ext>
    </p:extLst>
  </p:cSld>
  <p:clrMapOvr>
    <a:masterClrMapping/>
  </p:clrMapOvr>
  <p:transition advClick="0"/>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C452800A-40B0-9F47-AA4E-26F2C6069B2B}" type="slidenum">
              <a:rPr kumimoji="0" lang="en-US" sz="10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872434159"/>
      </p:ext>
    </p:extLst>
  </p:cSld>
  <p:clrMapOvr>
    <a:masterClrMapping/>
  </p:clrMapOvr>
  <p:transition advClick="0"/>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8E4EEBA-EC9D-884B-A76C-51E8805C6603}" type="slidenum">
              <a:rPr kumimoji="0" lang="en-US" sz="10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886828464"/>
      </p:ext>
    </p:extLst>
  </p:cSld>
  <p:clrMapOvr>
    <a:masterClrMapping/>
  </p:clrMapOvr>
  <p:transition advClick="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E5059B5-FA2A-D14A-9FA4-0D0A48FB7DF0}" type="slidenum">
              <a:rPr kumimoji="0" lang="en-US" sz="10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187614802"/>
      </p:ext>
    </p:extLst>
  </p:cSld>
  <p:clrMapOvr>
    <a:masterClrMapping/>
  </p:clrMapOvr>
  <p:transition advClick="0"/>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F79BA73B-62DA-7C45-A31D-D6B41ED9CB93}" type="slidenum">
              <a:rPr kumimoji="0" lang="en-US" sz="10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928345557"/>
      </p:ext>
    </p:extLst>
  </p:cSld>
  <p:clrMapOvr>
    <a:masterClrMapping/>
  </p:clrMapOvr>
  <p:transition advClick="0"/>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F706772-625F-0E46-B934-F9082C83F52B}" type="slidenum">
              <a:rPr kumimoji="0" lang="en-US" sz="10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973696019"/>
      </p:ext>
    </p:extLst>
  </p:cSld>
  <p:clrMapOvr>
    <a:masterClrMapping/>
  </p:clrMapOvr>
  <p:transition advClick="0"/>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00250982-42F3-5447-871F-AFA39A36BE82}" type="slidenum">
              <a:rPr kumimoji="0" lang="en-US" sz="10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4107970281"/>
      </p:ext>
    </p:extLst>
  </p:cSld>
  <p:clrMapOvr>
    <a:masterClrMapping/>
  </p:clrMapOvr>
  <p:transition advClick="0"/>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0BB7A66C-9E60-1449-A623-238DBBA6AF58}" type="slidenum">
              <a:rPr kumimoji="0" lang="en-US" sz="10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325256954"/>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pn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image" Target="../media/image4.pn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theme" Target="../theme/theme3.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F719EB-42F9-4D82-B4CE-F6CDFF5D9086}" type="datetimeFigureOut">
              <a:rPr lang="en-US" smtClean="0"/>
              <a:t>9/2/20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CE0DE-16C0-4A1C-816A-F12EB83B09F5}" type="slidenum">
              <a:rPr lang="en-US" smtClean="0"/>
              <a:t>‹#›</a:t>
            </a:fld>
            <a:endParaRPr lang="en-US"/>
          </a:p>
        </p:txBody>
      </p:sp>
    </p:spTree>
    <p:extLst>
      <p:ext uri="{BB962C8B-B14F-4D97-AF65-F5344CB8AC3E}">
        <p14:creationId xmlns:p14="http://schemas.microsoft.com/office/powerpoint/2010/main" val="2297768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61"/>
          <p:cNvSpPr>
            <a:spLocks noChangeArrowheads="1"/>
          </p:cNvSpPr>
          <p:nvPr/>
        </p:nvSpPr>
        <p:spPr bwMode="auto">
          <a:xfrm>
            <a:off x="0" y="0"/>
            <a:ext cx="9144000" cy="846138"/>
          </a:xfrm>
          <a:prstGeom prst="rect">
            <a:avLst/>
          </a:pr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ct val="2000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27" name="Rectangle 3"/>
          <p:cNvSpPr>
            <a:spLocks noGrp="1" noChangeArrowheads="1"/>
          </p:cNvSpPr>
          <p:nvPr>
            <p:ph type="body" idx="1"/>
          </p:nvPr>
        </p:nvSpPr>
        <p:spPr bwMode="auto">
          <a:xfrm>
            <a:off x="685800" y="1219200"/>
            <a:ext cx="77724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28" name="Group 11"/>
          <p:cNvGrpSpPr>
            <a:grpSpLocks/>
          </p:cNvGrpSpPr>
          <p:nvPr/>
        </p:nvGrpSpPr>
        <p:grpSpPr bwMode="auto">
          <a:xfrm>
            <a:off x="0" y="6397627"/>
            <a:ext cx="5715000" cy="460375"/>
            <a:chOff x="0" y="4030"/>
            <a:chExt cx="3600" cy="290"/>
          </a:xfrm>
        </p:grpSpPr>
        <p:sp>
          <p:nvSpPr>
            <p:cNvPr id="1061" name="Line 12"/>
            <p:cNvSpPr>
              <a:spLocks noChangeShapeType="1"/>
            </p:cNvSpPr>
            <p:nvPr/>
          </p:nvSpPr>
          <p:spPr bwMode="auto">
            <a:xfrm>
              <a:off x="0" y="4174"/>
              <a:ext cx="360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62" name="Line 13"/>
            <p:cNvSpPr>
              <a:spLocks noChangeShapeType="1"/>
            </p:cNvSpPr>
            <p:nvPr/>
          </p:nvSpPr>
          <p:spPr bwMode="auto">
            <a:xfrm rot="-5400000">
              <a:off x="3173"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63" name="Line 14"/>
            <p:cNvSpPr>
              <a:spLocks noChangeShapeType="1"/>
            </p:cNvSpPr>
            <p:nvPr/>
          </p:nvSpPr>
          <p:spPr bwMode="auto">
            <a:xfrm rot="-5400000">
              <a:off x="3315"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64" name="Line 15"/>
            <p:cNvSpPr>
              <a:spLocks noChangeShapeType="1"/>
            </p:cNvSpPr>
            <p:nvPr/>
          </p:nvSpPr>
          <p:spPr bwMode="auto">
            <a:xfrm rot="-5400000">
              <a:off x="3029"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65" name="Line 16"/>
            <p:cNvSpPr>
              <a:spLocks noChangeShapeType="1"/>
            </p:cNvSpPr>
            <p:nvPr/>
          </p:nvSpPr>
          <p:spPr bwMode="auto">
            <a:xfrm rot="-5400000">
              <a:off x="2597"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66" name="Line 17"/>
            <p:cNvSpPr>
              <a:spLocks noChangeShapeType="1"/>
            </p:cNvSpPr>
            <p:nvPr/>
          </p:nvSpPr>
          <p:spPr bwMode="auto">
            <a:xfrm rot="-5400000">
              <a:off x="2743"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67" name="Line 18"/>
            <p:cNvSpPr>
              <a:spLocks noChangeShapeType="1"/>
            </p:cNvSpPr>
            <p:nvPr/>
          </p:nvSpPr>
          <p:spPr bwMode="auto">
            <a:xfrm rot="-5400000">
              <a:off x="2885"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68" name="Line 19"/>
            <p:cNvSpPr>
              <a:spLocks noChangeShapeType="1"/>
            </p:cNvSpPr>
            <p:nvPr/>
          </p:nvSpPr>
          <p:spPr bwMode="auto">
            <a:xfrm rot="-5400000">
              <a:off x="2451"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69" name="Line 20"/>
            <p:cNvSpPr>
              <a:spLocks noChangeShapeType="1"/>
            </p:cNvSpPr>
            <p:nvPr/>
          </p:nvSpPr>
          <p:spPr bwMode="auto">
            <a:xfrm rot="-5400000">
              <a:off x="2309"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70" name="Line 21"/>
            <p:cNvSpPr>
              <a:spLocks noChangeShapeType="1"/>
            </p:cNvSpPr>
            <p:nvPr/>
          </p:nvSpPr>
          <p:spPr bwMode="auto">
            <a:xfrm rot="-5400000">
              <a:off x="1877"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71" name="Line 22"/>
            <p:cNvSpPr>
              <a:spLocks noChangeShapeType="1"/>
            </p:cNvSpPr>
            <p:nvPr/>
          </p:nvSpPr>
          <p:spPr bwMode="auto">
            <a:xfrm rot="-5400000">
              <a:off x="2023"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72" name="Line 23"/>
            <p:cNvSpPr>
              <a:spLocks noChangeShapeType="1"/>
            </p:cNvSpPr>
            <p:nvPr/>
          </p:nvSpPr>
          <p:spPr bwMode="auto">
            <a:xfrm rot="-5400000">
              <a:off x="2165"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73" name="Line 24"/>
            <p:cNvSpPr>
              <a:spLocks noChangeShapeType="1"/>
            </p:cNvSpPr>
            <p:nvPr/>
          </p:nvSpPr>
          <p:spPr bwMode="auto">
            <a:xfrm rot="-5400000">
              <a:off x="1731"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74" name="Line 25"/>
            <p:cNvSpPr>
              <a:spLocks noChangeShapeType="1"/>
            </p:cNvSpPr>
            <p:nvPr/>
          </p:nvSpPr>
          <p:spPr bwMode="auto">
            <a:xfrm rot="-5400000">
              <a:off x="1299"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75" name="Line 26"/>
            <p:cNvSpPr>
              <a:spLocks noChangeShapeType="1"/>
            </p:cNvSpPr>
            <p:nvPr/>
          </p:nvSpPr>
          <p:spPr bwMode="auto">
            <a:xfrm rot="-5400000">
              <a:off x="1441"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76" name="Line 27"/>
            <p:cNvSpPr>
              <a:spLocks noChangeShapeType="1"/>
            </p:cNvSpPr>
            <p:nvPr/>
          </p:nvSpPr>
          <p:spPr bwMode="auto">
            <a:xfrm rot="-5400000">
              <a:off x="1583"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77" name="Line 28"/>
            <p:cNvSpPr>
              <a:spLocks noChangeShapeType="1"/>
            </p:cNvSpPr>
            <p:nvPr/>
          </p:nvSpPr>
          <p:spPr bwMode="auto">
            <a:xfrm rot="-5400000">
              <a:off x="1155"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78" name="Line 29"/>
            <p:cNvSpPr>
              <a:spLocks noChangeShapeType="1"/>
            </p:cNvSpPr>
            <p:nvPr/>
          </p:nvSpPr>
          <p:spPr bwMode="auto">
            <a:xfrm rot="-5400000">
              <a:off x="723"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79" name="Line 30"/>
            <p:cNvSpPr>
              <a:spLocks noChangeShapeType="1"/>
            </p:cNvSpPr>
            <p:nvPr/>
          </p:nvSpPr>
          <p:spPr bwMode="auto">
            <a:xfrm rot="-5400000">
              <a:off x="869"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80" name="Line 31"/>
            <p:cNvSpPr>
              <a:spLocks noChangeShapeType="1"/>
            </p:cNvSpPr>
            <p:nvPr/>
          </p:nvSpPr>
          <p:spPr bwMode="auto">
            <a:xfrm rot="-5400000">
              <a:off x="1011"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81" name="Line 32"/>
            <p:cNvSpPr>
              <a:spLocks noChangeShapeType="1"/>
            </p:cNvSpPr>
            <p:nvPr/>
          </p:nvSpPr>
          <p:spPr bwMode="auto">
            <a:xfrm rot="-5400000">
              <a:off x="577"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82" name="Line 33"/>
            <p:cNvSpPr>
              <a:spLocks noChangeShapeType="1"/>
            </p:cNvSpPr>
            <p:nvPr/>
          </p:nvSpPr>
          <p:spPr bwMode="auto">
            <a:xfrm rot="-5400000">
              <a:off x="149"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83" name="Line 34"/>
            <p:cNvSpPr>
              <a:spLocks noChangeShapeType="1"/>
            </p:cNvSpPr>
            <p:nvPr/>
          </p:nvSpPr>
          <p:spPr bwMode="auto">
            <a:xfrm rot="-5400000">
              <a:off x="291"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84" name="Line 35"/>
            <p:cNvSpPr>
              <a:spLocks noChangeShapeType="1"/>
            </p:cNvSpPr>
            <p:nvPr/>
          </p:nvSpPr>
          <p:spPr bwMode="auto">
            <a:xfrm rot="-5400000">
              <a:off x="433"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85" name="Line 36"/>
            <p:cNvSpPr>
              <a:spLocks noChangeShapeType="1"/>
            </p:cNvSpPr>
            <p:nvPr/>
          </p:nvSpPr>
          <p:spPr bwMode="auto">
            <a:xfrm rot="-5400000">
              <a:off x="5" y="4200"/>
              <a:ext cx="29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grpSp>
      <p:grpSp>
        <p:nvGrpSpPr>
          <p:cNvPr id="1029" name="Group 37"/>
          <p:cNvGrpSpPr>
            <a:grpSpLocks/>
          </p:cNvGrpSpPr>
          <p:nvPr/>
        </p:nvGrpSpPr>
        <p:grpSpPr bwMode="auto">
          <a:xfrm>
            <a:off x="0" y="0"/>
            <a:ext cx="5486400" cy="1143000"/>
            <a:chOff x="0" y="0"/>
            <a:chExt cx="3456" cy="720"/>
          </a:xfrm>
        </p:grpSpPr>
        <p:sp>
          <p:nvSpPr>
            <p:cNvPr id="1034" name="Line 38"/>
            <p:cNvSpPr>
              <a:spLocks noChangeShapeType="1"/>
            </p:cNvSpPr>
            <p:nvPr/>
          </p:nvSpPr>
          <p:spPr bwMode="auto">
            <a:xfrm>
              <a:off x="0" y="290"/>
              <a:ext cx="3456"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35" name="Line 39"/>
            <p:cNvSpPr>
              <a:spLocks noChangeShapeType="1"/>
            </p:cNvSpPr>
            <p:nvPr/>
          </p:nvSpPr>
          <p:spPr bwMode="auto">
            <a:xfrm>
              <a:off x="0" y="436"/>
              <a:ext cx="3456"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36" name="Line 40"/>
            <p:cNvSpPr>
              <a:spLocks noChangeShapeType="1"/>
            </p:cNvSpPr>
            <p:nvPr/>
          </p:nvSpPr>
          <p:spPr bwMode="auto">
            <a:xfrm>
              <a:off x="0" y="579"/>
              <a:ext cx="3456"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37" name="Line 41"/>
            <p:cNvSpPr>
              <a:spLocks noChangeShapeType="1"/>
            </p:cNvSpPr>
            <p:nvPr/>
          </p:nvSpPr>
          <p:spPr bwMode="auto">
            <a:xfrm>
              <a:off x="0" y="144"/>
              <a:ext cx="3456"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38" name="Line 42"/>
            <p:cNvSpPr>
              <a:spLocks noChangeShapeType="1"/>
            </p:cNvSpPr>
            <p:nvPr/>
          </p:nvSpPr>
          <p:spPr bwMode="auto">
            <a:xfrm rot="-5400000">
              <a:off x="2958"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39" name="Line 43"/>
            <p:cNvSpPr>
              <a:spLocks noChangeShapeType="1"/>
            </p:cNvSpPr>
            <p:nvPr/>
          </p:nvSpPr>
          <p:spPr bwMode="auto">
            <a:xfrm rot="-5400000">
              <a:off x="2814"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40" name="Line 44"/>
            <p:cNvSpPr>
              <a:spLocks noChangeShapeType="1"/>
            </p:cNvSpPr>
            <p:nvPr/>
          </p:nvSpPr>
          <p:spPr bwMode="auto">
            <a:xfrm rot="-5400000">
              <a:off x="2382"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41" name="Line 45"/>
            <p:cNvSpPr>
              <a:spLocks noChangeShapeType="1"/>
            </p:cNvSpPr>
            <p:nvPr/>
          </p:nvSpPr>
          <p:spPr bwMode="auto">
            <a:xfrm rot="-5400000">
              <a:off x="2528"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42" name="Line 46"/>
            <p:cNvSpPr>
              <a:spLocks noChangeShapeType="1"/>
            </p:cNvSpPr>
            <p:nvPr/>
          </p:nvSpPr>
          <p:spPr bwMode="auto">
            <a:xfrm rot="-5400000">
              <a:off x="2671"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43" name="Line 47"/>
            <p:cNvSpPr>
              <a:spLocks noChangeShapeType="1"/>
            </p:cNvSpPr>
            <p:nvPr/>
          </p:nvSpPr>
          <p:spPr bwMode="auto">
            <a:xfrm rot="-5400000">
              <a:off x="2236"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44" name="Line 48"/>
            <p:cNvSpPr>
              <a:spLocks noChangeShapeType="1"/>
            </p:cNvSpPr>
            <p:nvPr/>
          </p:nvSpPr>
          <p:spPr bwMode="auto">
            <a:xfrm rot="-5400000">
              <a:off x="2094"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45" name="Line 49"/>
            <p:cNvSpPr>
              <a:spLocks noChangeShapeType="1"/>
            </p:cNvSpPr>
            <p:nvPr/>
          </p:nvSpPr>
          <p:spPr bwMode="auto">
            <a:xfrm rot="-5400000">
              <a:off x="1662"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46" name="Line 50"/>
            <p:cNvSpPr>
              <a:spLocks noChangeShapeType="1"/>
            </p:cNvSpPr>
            <p:nvPr/>
          </p:nvSpPr>
          <p:spPr bwMode="auto">
            <a:xfrm rot="-5400000">
              <a:off x="1808"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47" name="Line 51"/>
            <p:cNvSpPr>
              <a:spLocks noChangeShapeType="1"/>
            </p:cNvSpPr>
            <p:nvPr/>
          </p:nvSpPr>
          <p:spPr bwMode="auto">
            <a:xfrm rot="-5400000">
              <a:off x="1951"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48" name="Line 52"/>
            <p:cNvSpPr>
              <a:spLocks noChangeShapeType="1"/>
            </p:cNvSpPr>
            <p:nvPr/>
          </p:nvSpPr>
          <p:spPr bwMode="auto">
            <a:xfrm rot="-5400000">
              <a:off x="1516"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49" name="Line 53"/>
            <p:cNvSpPr>
              <a:spLocks noChangeShapeType="1"/>
            </p:cNvSpPr>
            <p:nvPr/>
          </p:nvSpPr>
          <p:spPr bwMode="auto">
            <a:xfrm rot="-5400000">
              <a:off x="1084"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50" name="Line 54"/>
            <p:cNvSpPr>
              <a:spLocks noChangeShapeType="1"/>
            </p:cNvSpPr>
            <p:nvPr/>
          </p:nvSpPr>
          <p:spPr bwMode="auto">
            <a:xfrm rot="-5400000">
              <a:off x="1226"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51" name="Line 55"/>
            <p:cNvSpPr>
              <a:spLocks noChangeShapeType="1"/>
            </p:cNvSpPr>
            <p:nvPr/>
          </p:nvSpPr>
          <p:spPr bwMode="auto">
            <a:xfrm rot="-5400000">
              <a:off x="1369"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52" name="Line 56"/>
            <p:cNvSpPr>
              <a:spLocks noChangeShapeType="1"/>
            </p:cNvSpPr>
            <p:nvPr/>
          </p:nvSpPr>
          <p:spPr bwMode="auto">
            <a:xfrm rot="-5400000">
              <a:off x="940"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53" name="Line 57"/>
            <p:cNvSpPr>
              <a:spLocks noChangeShapeType="1"/>
            </p:cNvSpPr>
            <p:nvPr/>
          </p:nvSpPr>
          <p:spPr bwMode="auto">
            <a:xfrm rot="-5400000">
              <a:off x="508"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54" name="Line 58"/>
            <p:cNvSpPr>
              <a:spLocks noChangeShapeType="1"/>
            </p:cNvSpPr>
            <p:nvPr/>
          </p:nvSpPr>
          <p:spPr bwMode="auto">
            <a:xfrm rot="-5400000">
              <a:off x="654"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55" name="Line 59"/>
            <p:cNvSpPr>
              <a:spLocks noChangeShapeType="1"/>
            </p:cNvSpPr>
            <p:nvPr/>
          </p:nvSpPr>
          <p:spPr bwMode="auto">
            <a:xfrm rot="-5400000">
              <a:off x="797"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56" name="Line 60"/>
            <p:cNvSpPr>
              <a:spLocks noChangeShapeType="1"/>
            </p:cNvSpPr>
            <p:nvPr/>
          </p:nvSpPr>
          <p:spPr bwMode="auto">
            <a:xfrm rot="-5400000">
              <a:off x="362"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57" name="Line 61"/>
            <p:cNvSpPr>
              <a:spLocks noChangeShapeType="1"/>
            </p:cNvSpPr>
            <p:nvPr/>
          </p:nvSpPr>
          <p:spPr bwMode="auto">
            <a:xfrm rot="-5400000">
              <a:off x="-66"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58" name="Line 62"/>
            <p:cNvSpPr>
              <a:spLocks noChangeShapeType="1"/>
            </p:cNvSpPr>
            <p:nvPr/>
          </p:nvSpPr>
          <p:spPr bwMode="auto">
            <a:xfrm rot="-5400000">
              <a:off x="76"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59" name="Line 63"/>
            <p:cNvSpPr>
              <a:spLocks noChangeShapeType="1"/>
            </p:cNvSpPr>
            <p:nvPr/>
          </p:nvSpPr>
          <p:spPr bwMode="auto">
            <a:xfrm rot="-5400000">
              <a:off x="219"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sp>
          <p:nvSpPr>
            <p:cNvPr id="1060" name="Line 64"/>
            <p:cNvSpPr>
              <a:spLocks noChangeShapeType="1"/>
            </p:cNvSpPr>
            <p:nvPr/>
          </p:nvSpPr>
          <p:spPr bwMode="auto">
            <a:xfrm rot="-5400000">
              <a:off x="-210" y="359"/>
              <a:ext cx="720" cy="1"/>
            </a:xfrm>
            <a:prstGeom prst="line">
              <a:avLst/>
            </a:prstGeom>
            <a:noFill/>
            <a:ln w="3175">
              <a:solidFill>
                <a:schemeClr val="bg1">
                  <a:alpha val="14902"/>
                </a:schemeClr>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a:ea typeface="ＭＳ Ｐゴシック"/>
              </a:endParaRPr>
            </a:p>
          </p:txBody>
        </p:sp>
      </p:grpSp>
      <p:sp>
        <p:nvSpPr>
          <p:cNvPr id="1092" name="Line 68"/>
          <p:cNvSpPr>
            <a:spLocks noChangeShapeType="1"/>
          </p:cNvSpPr>
          <p:nvPr/>
        </p:nvSpPr>
        <p:spPr bwMode="auto">
          <a:xfrm flipH="1">
            <a:off x="0" y="838200"/>
            <a:ext cx="9144000" cy="0"/>
          </a:xfrm>
          <a:prstGeom prst="line">
            <a:avLst/>
          </a:prstGeom>
          <a:noFill/>
          <a:ln w="38100">
            <a:solidFill>
              <a:schemeClr val="bg1"/>
            </a:solidFill>
            <a:round/>
            <a:headEnd/>
            <a:tailEnd/>
          </a:ln>
          <a:effectLst>
            <a:outerShdw blurRad="63500" dist="38090" dir="7199996" algn="ctr" rotWithShape="0">
              <a:srgbClr val="000000">
                <a:alpha val="75000"/>
              </a:srgbClr>
            </a:outerShdw>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Helvetica Neue Black Condensed"/>
              <a:ea typeface="ＭＳ Ｐゴシック"/>
              <a:cs typeface="+mn-cs"/>
            </a:endParaRPr>
          </a:p>
        </p:txBody>
      </p:sp>
      <p:pic>
        <p:nvPicPr>
          <p:cNvPr id="1031" name="Picture 72" descr="NASA insignia RGB"/>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8001000" y="152402"/>
            <a:ext cx="685800" cy="56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0" name="Rectangle 6"/>
          <p:cNvSpPr>
            <a:spLocks noGrp="1" noChangeArrowheads="1"/>
          </p:cNvSpPr>
          <p:nvPr>
            <p:ph type="sldNum" sz="quarter" idx="4"/>
          </p:nvPr>
        </p:nvSpPr>
        <p:spPr bwMode="auto">
          <a:xfrm>
            <a:off x="8458201" y="6477000"/>
            <a:ext cx="536575"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050"/>
            </a:lvl1pPr>
          </a:lstStyle>
          <a:p>
            <a:pPr defTabSz="685800"/>
            <a:fld id="{3D677A9C-EF4D-C04D-9330-E36623C62E33}" type="slidenum">
              <a:rPr lang="en-US" smtClean="0">
                <a:solidFill>
                  <a:srgbClr val="000000"/>
                </a:solidFill>
              </a:rPr>
              <a:pPr defTabSz="685800"/>
              <a:t>‹#›</a:t>
            </a:fld>
            <a:endParaRPr lang="en-US">
              <a:solidFill>
                <a:srgbClr val="000000"/>
              </a:solidFill>
            </a:endParaRPr>
          </a:p>
        </p:txBody>
      </p:sp>
      <p:sp>
        <p:nvSpPr>
          <p:cNvPr id="1033" name="Rectangle 73"/>
          <p:cNvSpPr>
            <a:spLocks noGrp="1" noChangeArrowheads="1"/>
          </p:cNvSpPr>
          <p:nvPr>
            <p:ph type="title"/>
          </p:nvPr>
        </p:nvSpPr>
        <p:spPr bwMode="auto">
          <a:xfrm>
            <a:off x="458788" y="152400"/>
            <a:ext cx="7542212" cy="609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2" name="Rectangle 1"/>
          <p:cNvSpPr>
            <a:spLocks noChangeArrowheads="1"/>
          </p:cNvSpPr>
          <p:nvPr/>
        </p:nvSpPr>
        <p:spPr bwMode="auto">
          <a:xfrm>
            <a:off x="972499" y="83085"/>
            <a:ext cx="7223016"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450" normalizeH="0" baseline="0" noProof="0" dirty="0">
                <a:ln>
                  <a:noFill/>
                </a:ln>
                <a:solidFill>
                  <a:srgbClr val="333399">
                    <a:lumMod val="40000"/>
                    <a:lumOff val="60000"/>
                  </a:srgbClr>
                </a:solidFill>
                <a:effectLst/>
                <a:uLnTx/>
                <a:uFillTx/>
                <a:latin typeface="Calibri" panose="020F0502020204030204" pitchFamily="34" charset="0"/>
                <a:ea typeface="Calibri" panose="020F0502020204030204" pitchFamily="34" charset="0"/>
                <a:cs typeface="Times New Roman" panose="02020603050405020304" pitchFamily="18" charset="0"/>
              </a:rPr>
              <a:t>NASA ADVANCED EXPLORATION SYSTEMS</a:t>
            </a:r>
            <a:endParaRPr kumimoji="0" lang="en-US" altLang="en-US" sz="900" b="0" i="0" u="none" strike="noStrike" kern="1200" cap="none" spc="450" normalizeH="0" baseline="0" noProof="0" dirty="0">
              <a:ln>
                <a:noFill/>
              </a:ln>
              <a:solidFill>
                <a:srgbClr val="333399">
                  <a:lumMod val="40000"/>
                  <a:lumOff val="60000"/>
                </a:srgbClr>
              </a:solidFill>
              <a:effectLst/>
              <a:uLnTx/>
              <a:uFillTx/>
              <a:latin typeface="Arial" panose="020B0604020202020204" pitchFamily="34" charset="0"/>
              <a:ea typeface="ＭＳ Ｐゴシック"/>
            </a:endParaRPr>
          </a:p>
        </p:txBody>
      </p:sp>
    </p:spTree>
    <p:extLst>
      <p:ext uri="{BB962C8B-B14F-4D97-AF65-F5344CB8AC3E}">
        <p14:creationId xmlns:p14="http://schemas.microsoft.com/office/powerpoint/2010/main" val="169758180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Lst>
  <p:txStyles>
    <p:titleStyle>
      <a:lvl1pPr algn="l" rtl="0" eaLnBrk="1" fontAlgn="base" hangingPunct="1">
        <a:spcBef>
          <a:spcPct val="0"/>
        </a:spcBef>
        <a:spcAft>
          <a:spcPct val="0"/>
        </a:spcAft>
        <a:defRPr sz="1800" b="1">
          <a:solidFill>
            <a:schemeClr val="bg1"/>
          </a:solidFill>
          <a:latin typeface="+mn-lt"/>
          <a:ea typeface="+mj-ea"/>
          <a:cs typeface="+mj-cs"/>
        </a:defRPr>
      </a:lvl1pPr>
      <a:lvl2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2pPr>
      <a:lvl3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3pPr>
      <a:lvl4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4pPr>
      <a:lvl5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5pPr>
      <a:lvl6pPr marL="3429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6pPr>
      <a:lvl7pPr marL="6858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7pPr>
      <a:lvl8pPr marL="10287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8pPr>
      <a:lvl9pPr marL="13716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9pPr>
    </p:titleStyle>
    <p:bodyStyle>
      <a:lvl1pPr marL="169069" indent="-169069" algn="l" rtl="0" eaLnBrk="1" fontAlgn="base" hangingPunct="1">
        <a:spcBef>
          <a:spcPct val="20000"/>
        </a:spcBef>
        <a:spcAft>
          <a:spcPct val="0"/>
        </a:spcAft>
        <a:buChar char="•"/>
        <a:defRPr>
          <a:solidFill>
            <a:schemeClr val="tx1"/>
          </a:solidFill>
          <a:latin typeface="+mn-lt"/>
          <a:ea typeface="+mn-ea"/>
          <a:cs typeface="+mn-cs"/>
        </a:defRPr>
      </a:lvl1pPr>
      <a:lvl2pPr marL="344091" indent="-173831" algn="l" rtl="0" eaLnBrk="1" fontAlgn="base" hangingPunct="1">
        <a:spcBef>
          <a:spcPct val="20000"/>
        </a:spcBef>
        <a:spcAft>
          <a:spcPct val="0"/>
        </a:spcAft>
        <a:buChar char="–"/>
        <a:defRPr>
          <a:solidFill>
            <a:schemeClr val="tx1"/>
          </a:solidFill>
          <a:latin typeface="+mn-lt"/>
          <a:ea typeface="+mn-ea"/>
          <a:cs typeface="+mn-cs"/>
        </a:defRPr>
      </a:lvl2pPr>
      <a:lvl3pPr marL="510779" indent="-165497" algn="l" rtl="0" eaLnBrk="1" fontAlgn="base" hangingPunct="1">
        <a:spcBef>
          <a:spcPct val="20000"/>
        </a:spcBef>
        <a:spcAft>
          <a:spcPct val="0"/>
        </a:spcAft>
        <a:buChar char="•"/>
        <a:defRPr>
          <a:solidFill>
            <a:schemeClr val="tx1"/>
          </a:solidFill>
          <a:latin typeface="+mn-lt"/>
          <a:ea typeface="+mn-ea"/>
          <a:cs typeface="+mn-cs"/>
        </a:defRPr>
      </a:lvl3pPr>
      <a:lvl4pPr marL="685800" indent="-173831" algn="l" rtl="0" eaLnBrk="1" fontAlgn="base" hangingPunct="1">
        <a:spcBef>
          <a:spcPct val="20000"/>
        </a:spcBef>
        <a:spcAft>
          <a:spcPct val="0"/>
        </a:spcAft>
        <a:buChar char="–"/>
        <a:defRPr>
          <a:solidFill>
            <a:schemeClr val="tx1"/>
          </a:solidFill>
          <a:latin typeface="+mn-lt"/>
          <a:ea typeface="+mn-ea"/>
          <a:cs typeface="+mn-cs"/>
        </a:defRPr>
      </a:lvl4pPr>
      <a:lvl5pPr marL="853679" indent="-166688" algn="l" rtl="0" eaLnBrk="1" fontAlgn="base" hangingPunct="1">
        <a:spcBef>
          <a:spcPct val="20000"/>
        </a:spcBef>
        <a:spcAft>
          <a:spcPct val="0"/>
        </a:spcAft>
        <a:buChar char="»"/>
        <a:defRPr>
          <a:solidFill>
            <a:schemeClr val="tx1"/>
          </a:solidFill>
          <a:latin typeface="+mn-lt"/>
          <a:ea typeface="+mn-ea"/>
          <a:cs typeface="+mn-cs"/>
        </a:defRPr>
      </a:lvl5pPr>
      <a:lvl6pPr marL="1196579" indent="-166688" algn="l" rtl="0" eaLnBrk="1" fontAlgn="base" hangingPunct="1">
        <a:spcBef>
          <a:spcPct val="20000"/>
        </a:spcBef>
        <a:spcAft>
          <a:spcPct val="0"/>
        </a:spcAft>
        <a:buChar char="»"/>
        <a:defRPr>
          <a:solidFill>
            <a:schemeClr val="tx1"/>
          </a:solidFill>
          <a:latin typeface="+mn-lt"/>
          <a:ea typeface="+mn-ea"/>
          <a:cs typeface="+mn-cs"/>
        </a:defRPr>
      </a:lvl6pPr>
      <a:lvl7pPr marL="1539479" indent="-166688" algn="l" rtl="0" eaLnBrk="1" fontAlgn="base" hangingPunct="1">
        <a:spcBef>
          <a:spcPct val="20000"/>
        </a:spcBef>
        <a:spcAft>
          <a:spcPct val="0"/>
        </a:spcAft>
        <a:buChar char="»"/>
        <a:defRPr>
          <a:solidFill>
            <a:schemeClr val="tx1"/>
          </a:solidFill>
          <a:latin typeface="+mn-lt"/>
          <a:ea typeface="+mn-ea"/>
          <a:cs typeface="+mn-cs"/>
        </a:defRPr>
      </a:lvl7pPr>
      <a:lvl8pPr marL="1882379" indent="-166688" algn="l" rtl="0" eaLnBrk="1" fontAlgn="base" hangingPunct="1">
        <a:spcBef>
          <a:spcPct val="20000"/>
        </a:spcBef>
        <a:spcAft>
          <a:spcPct val="0"/>
        </a:spcAft>
        <a:buChar char="»"/>
        <a:defRPr>
          <a:solidFill>
            <a:schemeClr val="tx1"/>
          </a:solidFill>
          <a:latin typeface="+mn-lt"/>
          <a:ea typeface="+mn-ea"/>
          <a:cs typeface="+mn-cs"/>
        </a:defRPr>
      </a:lvl8pPr>
      <a:lvl9pPr marL="2225279" indent="-166688" algn="l" rtl="0" eaLnBrk="1" fontAlgn="base" hangingPunct="1">
        <a:spcBef>
          <a:spcPct val="20000"/>
        </a:spcBef>
        <a:spcAft>
          <a:spcPct val="0"/>
        </a:spcAft>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9144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marL="0" marR="0" lvl="0" indent="0" algn="l" defTabSz="457200" rtl="0" eaLnBrk="1" fontAlgn="base" latinLnBrk="0" hangingPunct="1">
              <a:lnSpc>
                <a:spcPct val="100000"/>
              </a:lnSpc>
              <a:spcBef>
                <a:spcPct val="2000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itchFamily="34" charset="0"/>
              <a:ea typeface="MS PGothic" pitchFamily="34" charset="-128"/>
              <a:cs typeface="ＭＳ Ｐゴシック" charset="0"/>
            </a:endParaRPr>
          </a:p>
        </p:txBody>
      </p:sp>
      <p:pic>
        <p:nvPicPr>
          <p:cNvPr id="1027" name="Picture 7" descr="NASA insignia RGB.png"/>
          <p:cNvPicPr>
            <a:picLocks noChangeAspect="1"/>
          </p:cNvPicPr>
          <p:nvPr userDrawn="1"/>
        </p:nvPicPr>
        <p:blipFill>
          <a:blip r:embed="rId12">
            <a:extLst>
              <a:ext uri="{28A0092B-C50C-407E-A947-70E740481C1C}">
                <a14:useLocalDpi xmlns:a14="http://schemas.microsoft.com/office/drawing/2010/main"/>
              </a:ext>
            </a:extLst>
          </a:blip>
          <a:srcRect/>
          <a:stretch>
            <a:fillRect/>
          </a:stretch>
        </p:blipFill>
        <p:spPr bwMode="auto">
          <a:xfrm>
            <a:off x="8328025" y="158750"/>
            <a:ext cx="717550" cy="593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8" name="Title Placeholder 1"/>
          <p:cNvSpPr>
            <a:spLocks noGrp="1"/>
          </p:cNvSpPr>
          <p:nvPr>
            <p:ph type="title"/>
          </p:nvPr>
        </p:nvSpPr>
        <p:spPr bwMode="auto">
          <a:xfrm>
            <a:off x="236538" y="103188"/>
            <a:ext cx="8077200"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457200" y="1003300"/>
            <a:ext cx="8229600" cy="51228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cs typeface="Arial" charset="0"/>
              </a:defRPr>
            </a:lvl1pPr>
          </a:lstStyle>
          <a:p>
            <a:pPr marL="0" marR="0" lvl="0" indent="0" algn="r" defTabSz="457200" rtl="0" eaLnBrk="1" fontAlgn="base" latinLnBrk="0" hangingPunct="1">
              <a:lnSpc>
                <a:spcPct val="100000"/>
              </a:lnSpc>
              <a:spcBef>
                <a:spcPct val="0"/>
              </a:spcBef>
              <a:spcAft>
                <a:spcPct val="0"/>
              </a:spcAft>
              <a:buClrTx/>
              <a:buSzTx/>
              <a:buFontTx/>
              <a:buNone/>
              <a:tabLst/>
              <a:defRPr/>
            </a:pPr>
            <a:fld id="{F9B15C5C-0988-094E-B1BA-EF1B8BCD2926}" type="slidenum">
              <a:rPr kumimoji="0" lang="en-US" sz="10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sz="1000" b="0" i="0" u="none" strike="noStrike" kern="1200" cap="none" spc="0" normalizeH="0" baseline="0" noProof="0" dirty="0">
              <a:ln>
                <a:noFill/>
              </a:ln>
              <a:solidFill>
                <a:srgbClr val="000000"/>
              </a:solidFill>
              <a:effectLst/>
              <a:uLnTx/>
              <a:uFillTx/>
              <a:latin typeface="Arial" charset="0"/>
              <a:ea typeface="ＭＳ Ｐゴシック" charset="0"/>
              <a:cs typeface="Arial" charset="0"/>
            </a:endParaRPr>
          </a:p>
        </p:txBody>
      </p:sp>
      <p:sp>
        <p:nvSpPr>
          <p:cNvPr id="2" name="Footer Placeholder 1"/>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900">
                <a:solidFill>
                  <a:schemeClr val="tx1"/>
                </a:solidFill>
                <a:latin typeface="Arial" charset="0"/>
                <a:ea typeface="MS PGothic" charset="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charset="0"/>
                <a:ea typeface="MS PGothic" charset="0"/>
                <a:cs typeface="Arial" charset="0"/>
              </a:rPr>
              <a:t>AES END OF YEAR REVIEW – OCTOBER 2017</a:t>
            </a:r>
          </a:p>
        </p:txBody>
      </p:sp>
    </p:spTree>
    <p:extLst>
      <p:ext uri="{BB962C8B-B14F-4D97-AF65-F5344CB8AC3E}">
        <p14:creationId xmlns:p14="http://schemas.microsoft.com/office/powerpoint/2010/main" val="152439677"/>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Lst>
  <p:transition advClick="0"/>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8.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png"/><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microsoft.com/office/2007/relationships/hdphoto" Target="../media/hdphoto5.wdp"/><Relationship Id="rId3" Type="http://schemas.microsoft.com/office/2007/relationships/hdphoto" Target="../media/hdphoto3.wdp"/><Relationship Id="rId7" Type="http://schemas.openxmlformats.org/officeDocument/2006/relationships/image" Target="../media/image18.png"/><Relationship Id="rId12"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3.xml"/><Relationship Id="rId6" Type="http://schemas.microsoft.com/office/2007/relationships/hdphoto" Target="../media/hdphoto4.wdp"/><Relationship Id="rId11" Type="http://schemas.openxmlformats.org/officeDocument/2006/relationships/image" Target="../media/image20.png"/><Relationship Id="rId5" Type="http://schemas.openxmlformats.org/officeDocument/2006/relationships/image" Target="../media/image17.png"/><Relationship Id="rId10" Type="http://schemas.microsoft.com/office/2007/relationships/hdphoto" Target="../media/hdphoto6.wdp"/><Relationship Id="rId4" Type="http://schemas.openxmlformats.org/officeDocument/2006/relationships/image" Target="../media/image16.wmf"/><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36.emf"/><Relationship Id="rId7" Type="http://schemas.openxmlformats.org/officeDocument/2006/relationships/image" Target="../media/image40.png"/><Relationship Id="rId2" Type="http://schemas.openxmlformats.org/officeDocument/2006/relationships/image" Target="../media/image35.emf"/><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3.xml"/><Relationship Id="rId5" Type="http://schemas.openxmlformats.org/officeDocument/2006/relationships/image" Target="../media/image44.jpeg"/><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13.xml"/><Relationship Id="rId5" Type="http://schemas.openxmlformats.org/officeDocument/2006/relationships/image" Target="../media/image48.emf"/><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slideLayout" Target="../slideLayouts/slideLayout13.xml"/><Relationship Id="rId6" Type="http://schemas.openxmlformats.org/officeDocument/2006/relationships/image" Target="../media/image53.emf"/><Relationship Id="rId5" Type="http://schemas.openxmlformats.org/officeDocument/2006/relationships/image" Target="../media/image52.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3.xml"/><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13.emf"/><Relationship Id="rId1" Type="http://schemas.openxmlformats.org/officeDocument/2006/relationships/slideLayout" Target="../slideLayouts/slideLayout13.xml"/><Relationship Id="rId5" Type="http://schemas.openxmlformats.org/officeDocument/2006/relationships/image" Target="../media/image59.emf"/><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1.png"/><Relationship Id="rId1" Type="http://schemas.openxmlformats.org/officeDocument/2006/relationships/slideLayout" Target="../slideLayouts/slideLayout13.xml"/><Relationship Id="rId5" Type="http://schemas.microsoft.com/office/2007/relationships/hdphoto" Target="../media/hdphoto7.wdp"/><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7" Type="http://schemas.microsoft.com/office/2007/relationships/hdphoto" Target="../media/hdphoto9.wdp"/><Relationship Id="rId2" Type="http://schemas.openxmlformats.org/officeDocument/2006/relationships/image" Target="../media/image63.emf"/><Relationship Id="rId1" Type="http://schemas.openxmlformats.org/officeDocument/2006/relationships/slideLayout" Target="../slideLayouts/slideLayout13.xml"/><Relationship Id="rId6" Type="http://schemas.openxmlformats.org/officeDocument/2006/relationships/image" Target="../media/image66.png"/><Relationship Id="rId5" Type="http://schemas.microsoft.com/office/2007/relationships/hdphoto" Target="../media/hdphoto8.wdp"/><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13.xml"/><Relationship Id="rId4" Type="http://schemas.openxmlformats.org/officeDocument/2006/relationships/image" Target="../media/image73.jpeg"/></Relationships>
</file>

<file path=ppt/slides/_rels/slide3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74.png"/><Relationship Id="rId1" Type="http://schemas.openxmlformats.org/officeDocument/2006/relationships/slideLayout" Target="../slideLayouts/slideLayout13.xml"/><Relationship Id="rId5" Type="http://schemas.openxmlformats.org/officeDocument/2006/relationships/image" Target="../media/image76.pn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emf"/><Relationship Id="rId1" Type="http://schemas.openxmlformats.org/officeDocument/2006/relationships/slideLayout" Target="../slideLayouts/slideLayout13.xml"/><Relationship Id="rId4" Type="http://schemas.microsoft.com/office/2007/relationships/hdphoto" Target="../media/hdphoto11.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3" Type="http://schemas.openxmlformats.org/officeDocument/2006/relationships/image" Target="../media/image95.jpeg"/><Relationship Id="rId18" Type="http://schemas.openxmlformats.org/officeDocument/2006/relationships/image" Target="../media/image100.png"/><Relationship Id="rId26" Type="http://schemas.openxmlformats.org/officeDocument/2006/relationships/image" Target="../media/image108.png"/><Relationship Id="rId39" Type="http://schemas.openxmlformats.org/officeDocument/2006/relationships/image" Target="../media/image121.png"/><Relationship Id="rId21" Type="http://schemas.openxmlformats.org/officeDocument/2006/relationships/image" Target="../media/image103.png"/><Relationship Id="rId34" Type="http://schemas.openxmlformats.org/officeDocument/2006/relationships/image" Target="../media/image116.png"/><Relationship Id="rId42" Type="http://schemas.openxmlformats.org/officeDocument/2006/relationships/image" Target="../media/image124.jpeg"/><Relationship Id="rId47" Type="http://schemas.openxmlformats.org/officeDocument/2006/relationships/image" Target="../media/image129.png"/><Relationship Id="rId7" Type="http://schemas.openxmlformats.org/officeDocument/2006/relationships/image" Target="../media/image90.png"/><Relationship Id="rId2" Type="http://schemas.openxmlformats.org/officeDocument/2006/relationships/image" Target="../media/image85.jpeg"/><Relationship Id="rId16" Type="http://schemas.openxmlformats.org/officeDocument/2006/relationships/image" Target="../media/image98.jpeg"/><Relationship Id="rId29" Type="http://schemas.openxmlformats.org/officeDocument/2006/relationships/image" Target="../media/image111.tiff"/><Relationship Id="rId1" Type="http://schemas.openxmlformats.org/officeDocument/2006/relationships/slideLayout" Target="../slideLayouts/slideLayout13.xml"/><Relationship Id="rId6" Type="http://schemas.openxmlformats.org/officeDocument/2006/relationships/image" Target="../media/image89.jpeg"/><Relationship Id="rId11" Type="http://schemas.openxmlformats.org/officeDocument/2006/relationships/image" Target="../media/image27.png"/><Relationship Id="rId24" Type="http://schemas.openxmlformats.org/officeDocument/2006/relationships/image" Target="../media/image106.png"/><Relationship Id="rId32" Type="http://schemas.openxmlformats.org/officeDocument/2006/relationships/image" Target="../media/image114.png"/><Relationship Id="rId37" Type="http://schemas.openxmlformats.org/officeDocument/2006/relationships/image" Target="../media/image119.jpeg"/><Relationship Id="rId40" Type="http://schemas.openxmlformats.org/officeDocument/2006/relationships/image" Target="../media/image122.png"/><Relationship Id="rId45" Type="http://schemas.openxmlformats.org/officeDocument/2006/relationships/image" Target="../media/image127.png"/><Relationship Id="rId5" Type="http://schemas.openxmlformats.org/officeDocument/2006/relationships/image" Target="../media/image88.jpeg"/><Relationship Id="rId15" Type="http://schemas.openxmlformats.org/officeDocument/2006/relationships/image" Target="../media/image97.png"/><Relationship Id="rId23" Type="http://schemas.openxmlformats.org/officeDocument/2006/relationships/image" Target="../media/image105.jpeg"/><Relationship Id="rId28" Type="http://schemas.openxmlformats.org/officeDocument/2006/relationships/image" Target="../media/image110.png"/><Relationship Id="rId36" Type="http://schemas.openxmlformats.org/officeDocument/2006/relationships/image" Target="../media/image118.jpeg"/><Relationship Id="rId10" Type="http://schemas.openxmlformats.org/officeDocument/2006/relationships/image" Target="../media/image93.png"/><Relationship Id="rId19" Type="http://schemas.openxmlformats.org/officeDocument/2006/relationships/image" Target="../media/image101.png"/><Relationship Id="rId31" Type="http://schemas.openxmlformats.org/officeDocument/2006/relationships/image" Target="../media/image113.png"/><Relationship Id="rId44" Type="http://schemas.openxmlformats.org/officeDocument/2006/relationships/image" Target="../media/image126.png"/><Relationship Id="rId4" Type="http://schemas.openxmlformats.org/officeDocument/2006/relationships/image" Target="../media/image87.jpeg"/><Relationship Id="rId9" Type="http://schemas.openxmlformats.org/officeDocument/2006/relationships/image" Target="../media/image92.png"/><Relationship Id="rId14" Type="http://schemas.openxmlformats.org/officeDocument/2006/relationships/image" Target="../media/image96.png"/><Relationship Id="rId22" Type="http://schemas.openxmlformats.org/officeDocument/2006/relationships/image" Target="../media/image104.jpeg"/><Relationship Id="rId27" Type="http://schemas.openxmlformats.org/officeDocument/2006/relationships/image" Target="../media/image109.png"/><Relationship Id="rId30" Type="http://schemas.openxmlformats.org/officeDocument/2006/relationships/image" Target="../media/image112.png"/><Relationship Id="rId35" Type="http://schemas.openxmlformats.org/officeDocument/2006/relationships/image" Target="../media/image117.png"/><Relationship Id="rId43" Type="http://schemas.openxmlformats.org/officeDocument/2006/relationships/image" Target="../media/image125.emf"/><Relationship Id="rId8" Type="http://schemas.openxmlformats.org/officeDocument/2006/relationships/image" Target="../media/image91.png"/><Relationship Id="rId3" Type="http://schemas.openxmlformats.org/officeDocument/2006/relationships/image" Target="../media/image86.jpeg"/><Relationship Id="rId12" Type="http://schemas.openxmlformats.org/officeDocument/2006/relationships/image" Target="../media/image94.jpeg"/><Relationship Id="rId17" Type="http://schemas.openxmlformats.org/officeDocument/2006/relationships/image" Target="../media/image99.jpeg"/><Relationship Id="rId25" Type="http://schemas.openxmlformats.org/officeDocument/2006/relationships/image" Target="../media/image107.png"/><Relationship Id="rId33" Type="http://schemas.openxmlformats.org/officeDocument/2006/relationships/image" Target="../media/image115.gif"/><Relationship Id="rId38" Type="http://schemas.openxmlformats.org/officeDocument/2006/relationships/image" Target="../media/image120.png"/><Relationship Id="rId46" Type="http://schemas.openxmlformats.org/officeDocument/2006/relationships/image" Target="../media/image128.png"/><Relationship Id="rId20" Type="http://schemas.openxmlformats.org/officeDocument/2006/relationships/image" Target="../media/image102.png"/><Relationship Id="rId41" Type="http://schemas.openxmlformats.org/officeDocument/2006/relationships/image" Target="../media/image123.png"/></Relationships>
</file>

<file path=ppt/slides/_rels/slide44.xml.rels><?xml version="1.0" encoding="UTF-8" standalone="yes"?>
<Relationships xmlns="http://schemas.openxmlformats.org/package/2006/relationships"><Relationship Id="rId3" Type="http://schemas.microsoft.com/office/2007/relationships/hdphoto" Target="../media/hdphoto12.wdp"/><Relationship Id="rId7" Type="http://schemas.openxmlformats.org/officeDocument/2006/relationships/image" Target="../media/image13.emf"/><Relationship Id="rId2" Type="http://schemas.openxmlformats.org/officeDocument/2006/relationships/image" Target="../media/image130.png"/><Relationship Id="rId1" Type="http://schemas.openxmlformats.org/officeDocument/2006/relationships/slideLayout" Target="../slideLayouts/slideLayout13.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45.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06.png"/><Relationship Id="rId7" Type="http://schemas.openxmlformats.org/officeDocument/2006/relationships/image" Target="../media/image136.png"/><Relationship Id="rId2" Type="http://schemas.openxmlformats.org/officeDocument/2006/relationships/image" Target="../media/image134.png"/><Relationship Id="rId1" Type="http://schemas.openxmlformats.org/officeDocument/2006/relationships/slideLayout" Target="../slideLayouts/slideLayout13.xml"/><Relationship Id="rId6" Type="http://schemas.openxmlformats.org/officeDocument/2006/relationships/image" Target="../media/image92.png"/><Relationship Id="rId5" Type="http://schemas.openxmlformats.org/officeDocument/2006/relationships/image" Target="../media/image108.png"/><Relationship Id="rId4" Type="http://schemas.openxmlformats.org/officeDocument/2006/relationships/image" Target="../media/image135.png"/><Relationship Id="rId9" Type="http://schemas.openxmlformats.org/officeDocument/2006/relationships/image" Target="../media/image129.png"/></Relationships>
</file>

<file path=ppt/slides/_rels/slide4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37.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ctrTitle"/>
          </p:nvPr>
        </p:nvSpPr>
        <p:spPr>
          <a:xfrm>
            <a:off x="304800" y="5562600"/>
            <a:ext cx="5736431" cy="751285"/>
          </a:xfrm>
        </p:spPr>
        <p:txBody>
          <a:bodyPr anchor="ctr"/>
          <a:lstStyle/>
          <a:p>
            <a:r>
              <a:rPr lang="en-US" dirty="0">
                <a:latin typeface="Arial" charset="0"/>
                <a:ea typeface="ＭＳ Ｐゴシック" charset="0"/>
                <a:cs typeface="ＭＳ Ｐゴシック" charset="0"/>
              </a:rPr>
              <a:t>Synthetic Biology Applications</a:t>
            </a:r>
            <a:br>
              <a:rPr lang="en-US" dirty="0">
                <a:latin typeface="Arial" charset="0"/>
                <a:ea typeface="ＭＳ Ｐゴシック" charset="0"/>
                <a:cs typeface="ＭＳ Ｐゴシック" charset="0"/>
              </a:rPr>
            </a:br>
            <a:r>
              <a:rPr lang="en-US" sz="1350" dirty="0">
                <a:latin typeface="Arial" charset="0"/>
                <a:ea typeface="ＭＳ Ｐゴシック" charset="0"/>
                <a:cs typeface="ＭＳ Ｐゴシック" charset="0"/>
              </a:rPr>
              <a:t>10/12/2018</a:t>
            </a:r>
            <a:br>
              <a:rPr lang="en-US" dirty="0">
                <a:latin typeface="Arial Narrow" charset="0"/>
                <a:ea typeface="ヒラギノ角ゴ Pro W3" charset="0"/>
                <a:cs typeface="Arial Narrow" charset="0"/>
              </a:rPr>
            </a:br>
            <a:br>
              <a:rPr lang="en-US" dirty="0">
                <a:latin typeface="Arial Narrow" charset="0"/>
                <a:ea typeface="ヒラギノ角ゴ Pro W3" charset="0"/>
                <a:cs typeface="Arial Narrow" charset="0"/>
              </a:rPr>
            </a:br>
            <a:r>
              <a:rPr lang="en-US" sz="1350" dirty="0">
                <a:latin typeface="Arial Narrow" charset="0"/>
                <a:ea typeface="ヒラギノ角ゴ Pro W3" charset="0"/>
                <a:cs typeface="Arial Narrow" charset="0"/>
              </a:rPr>
              <a:t>John Hogan, PI, Ames Research Center</a:t>
            </a:r>
            <a:endParaRPr lang="en-US" sz="1350" dirty="0">
              <a:latin typeface="Arial" charset="0"/>
              <a:ea typeface="ヒラギノ角ゴ Pro W3" charset="0"/>
            </a:endParaRPr>
          </a:p>
        </p:txBody>
      </p:sp>
    </p:spTree>
    <p:extLst>
      <p:ext uri="{BB962C8B-B14F-4D97-AF65-F5344CB8AC3E}">
        <p14:creationId xmlns:p14="http://schemas.microsoft.com/office/powerpoint/2010/main" val="279685813"/>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500" b="0" dirty="0"/>
              <a:t>Synthetic Biology Applications</a:t>
            </a:r>
            <a:br>
              <a:rPr lang="en-US" dirty="0"/>
            </a:br>
            <a:r>
              <a:rPr lang="en-US" dirty="0"/>
              <a:t>Project Overview</a:t>
            </a:r>
          </a:p>
        </p:txBody>
      </p:sp>
      <p:sp>
        <p:nvSpPr>
          <p:cNvPr id="3" name="Content Placeholder 2"/>
          <p:cNvSpPr>
            <a:spLocks noGrp="1"/>
          </p:cNvSpPr>
          <p:nvPr>
            <p:ph idx="1"/>
          </p:nvPr>
        </p:nvSpPr>
        <p:spPr>
          <a:xfrm>
            <a:off x="221832" y="1219200"/>
            <a:ext cx="4274907" cy="3842147"/>
          </a:xfrm>
        </p:spPr>
        <p:txBody>
          <a:bodyPr/>
          <a:lstStyle/>
          <a:p>
            <a:pPr marL="0" indent="0">
              <a:buNone/>
            </a:pPr>
            <a:r>
              <a:rPr lang="en-US" sz="1400" u="sng" dirty="0"/>
              <a:t>Why is this project important?</a:t>
            </a:r>
          </a:p>
          <a:p>
            <a:r>
              <a:rPr lang="en-US" sz="1400" b="0" dirty="0"/>
              <a:t>Biomanufacturing systems are needed for future long-duration missions to reduce supply costs and increase mission sustainability. </a:t>
            </a:r>
          </a:p>
          <a:p>
            <a:r>
              <a:rPr lang="en-US" sz="1400" b="0" dirty="0"/>
              <a:t>This project is developing methods to manufacture needed, complex compounds in space. Novel methods are also being created to use CO</a:t>
            </a:r>
            <a:r>
              <a:rPr lang="en-US" sz="1400" b="0" baseline="-25000" dirty="0"/>
              <a:t>2</a:t>
            </a:r>
            <a:r>
              <a:rPr lang="en-US" sz="1400" b="0" dirty="0"/>
              <a:t> as a feedstock for biomanufacturing. </a:t>
            </a:r>
            <a:endParaRPr lang="en-US" sz="1400" u="sng" dirty="0"/>
          </a:p>
          <a:p>
            <a:pPr marL="0" indent="0">
              <a:buNone/>
            </a:pPr>
            <a:r>
              <a:rPr lang="en-US" sz="1400" u="sng" dirty="0"/>
              <a:t>Objectives</a:t>
            </a:r>
          </a:p>
          <a:p>
            <a:r>
              <a:rPr lang="en-US" sz="1400" b="0" dirty="0"/>
              <a:t>Conduct a 5-year ISS-based demonstration of a new method for on-demand microbial biomanufacturing of human nutrients and probiotics.</a:t>
            </a:r>
          </a:p>
          <a:p>
            <a:r>
              <a:rPr lang="en-US" sz="1400" b="0" dirty="0"/>
              <a:t>Develop a prototype system that rapidly converts CO</a:t>
            </a:r>
            <a:r>
              <a:rPr lang="en-US" sz="1400" b="0" baseline="-25000" dirty="0"/>
              <a:t>2</a:t>
            </a:r>
            <a:r>
              <a:rPr lang="en-US" sz="1400" b="0" dirty="0"/>
              <a:t> to microbial feedstock with subsequent </a:t>
            </a:r>
            <a:r>
              <a:rPr lang="en-US" sz="1400" b="0" dirty="0" err="1"/>
              <a:t>bioproduction</a:t>
            </a:r>
            <a:r>
              <a:rPr lang="en-US" sz="1400" b="0" dirty="0"/>
              <a:t> of valuable mission products. </a:t>
            </a:r>
            <a:endParaRPr lang="en-US" sz="1400" dirty="0"/>
          </a:p>
          <a:p>
            <a:pPr marL="0" indent="0">
              <a:buNone/>
            </a:pPr>
            <a:r>
              <a:rPr lang="en-US" sz="1400" u="sng" dirty="0"/>
              <a:t>Current activities</a:t>
            </a:r>
          </a:p>
          <a:p>
            <a:r>
              <a:rPr lang="en-US" sz="1400" b="0" dirty="0"/>
              <a:t>Preparing BioNutrients demonstration hardware and operations for 5-year flight demonstration on ISS.</a:t>
            </a:r>
          </a:p>
          <a:p>
            <a:r>
              <a:rPr lang="en-US" sz="1400" b="0" dirty="0"/>
              <a:t>Developing CO</a:t>
            </a:r>
            <a:r>
              <a:rPr lang="en-US" sz="1400" b="0" baseline="-25000" dirty="0"/>
              <a:t>2</a:t>
            </a:r>
            <a:r>
              <a:rPr lang="en-US" sz="1400" b="0" dirty="0"/>
              <a:t> conversion system for media production (Stanford University collaboration), microbe engineering, and bioreactor design. </a:t>
            </a:r>
          </a:p>
        </p:txBody>
      </p:sp>
      <p:pic>
        <p:nvPicPr>
          <p:cNvPr id="6" name="Picture 5"/>
          <p:cNvPicPr>
            <a:picLocks noChangeAspect="1"/>
          </p:cNvPicPr>
          <p:nvPr/>
        </p:nvPicPr>
        <p:blipFill>
          <a:blip r:embed="rId2"/>
          <a:stretch>
            <a:fillRect/>
          </a:stretch>
        </p:blipFill>
        <p:spPr>
          <a:xfrm>
            <a:off x="4496739" y="1524000"/>
            <a:ext cx="4544823" cy="2295936"/>
          </a:xfrm>
          <a:prstGeom prst="rect">
            <a:avLst/>
          </a:prstGeom>
        </p:spPr>
      </p:pic>
      <p:pic>
        <p:nvPicPr>
          <p:cNvPr id="7" name="Picture 6"/>
          <p:cNvPicPr>
            <a:picLocks noChangeAspect="1"/>
          </p:cNvPicPr>
          <p:nvPr/>
        </p:nvPicPr>
        <p:blipFill>
          <a:blip r:embed="rId3"/>
          <a:stretch>
            <a:fillRect/>
          </a:stretch>
        </p:blipFill>
        <p:spPr>
          <a:xfrm>
            <a:off x="4492323" y="4124736"/>
            <a:ext cx="4549240" cy="2343420"/>
          </a:xfrm>
          <a:prstGeom prst="rect">
            <a:avLst/>
          </a:prstGeom>
        </p:spPr>
      </p:pic>
    </p:spTree>
    <p:extLst>
      <p:ext uri="{BB962C8B-B14F-4D97-AF65-F5344CB8AC3E}">
        <p14:creationId xmlns:p14="http://schemas.microsoft.com/office/powerpoint/2010/main" val="1234683762"/>
      </p:ext>
    </p:extLst>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6553200" y="5672403"/>
            <a:ext cx="2133600" cy="273844"/>
          </a:xfrm>
        </p:spPr>
        <p:txBody>
          <a:bodyPr/>
          <a:lstStyle/>
          <a:p>
            <a:pPr>
              <a:defRPr/>
            </a:pPr>
            <a:fld id="{6E5059B5-FA2A-D14A-9FA4-0D0A48FB7DF0}" type="slidenum">
              <a:rPr lang="en-US" smtClean="0"/>
              <a:pPr>
                <a:defRPr/>
              </a:pPr>
              <a:t>3</a:t>
            </a:fld>
            <a:endParaRPr lang="en-US" dirty="0"/>
          </a:p>
        </p:txBody>
      </p:sp>
      <p:sp>
        <p:nvSpPr>
          <p:cNvPr id="12" name="Title 11"/>
          <p:cNvSpPr>
            <a:spLocks noGrp="1"/>
          </p:cNvSpPr>
          <p:nvPr>
            <p:ph type="title"/>
          </p:nvPr>
        </p:nvSpPr>
        <p:spPr/>
        <p:txBody>
          <a:bodyPr/>
          <a:lstStyle/>
          <a:p>
            <a:r>
              <a:rPr lang="en-US" sz="1500" b="0" dirty="0"/>
              <a:t>Synthetic Biology Applications</a:t>
            </a:r>
            <a:br>
              <a:rPr lang="en-US" dirty="0"/>
            </a:br>
            <a:r>
              <a:rPr lang="en-US" dirty="0"/>
              <a:t>Major Accomplishments</a:t>
            </a:r>
          </a:p>
        </p:txBody>
      </p:sp>
      <p:sp>
        <p:nvSpPr>
          <p:cNvPr id="2" name="TextBox 1">
            <a:extLst>
              <a:ext uri="{FF2B5EF4-FFF2-40B4-BE49-F238E27FC236}">
                <a16:creationId xmlns:a16="http://schemas.microsoft.com/office/drawing/2014/main" id="{90CFA338-B7AA-D34A-8115-BAFEF452E9B5}"/>
              </a:ext>
            </a:extLst>
          </p:cNvPr>
          <p:cNvSpPr txBox="1"/>
          <p:nvPr/>
        </p:nvSpPr>
        <p:spPr>
          <a:xfrm>
            <a:off x="275757" y="870351"/>
            <a:ext cx="5940207" cy="6017032"/>
          </a:xfrm>
          <a:prstGeom prst="rect">
            <a:avLst/>
          </a:prstGeom>
          <a:noFill/>
        </p:spPr>
        <p:txBody>
          <a:bodyPr wrap="square" rtlCol="0">
            <a:spAutoFit/>
          </a:bodyPr>
          <a:lstStyle/>
          <a:p>
            <a:r>
              <a:rPr lang="en-US" sz="1400" b="1" dirty="0">
                <a:latin typeface="Arial"/>
                <a:cs typeface="Arial"/>
              </a:rPr>
              <a:t>BioNutrients</a:t>
            </a:r>
          </a:p>
          <a:p>
            <a:r>
              <a:rPr lang="en-US" sz="1400" u="sng" dirty="0">
                <a:latin typeface="Arial"/>
                <a:cs typeface="Arial"/>
              </a:rPr>
              <a:t>Microbial Engineering </a:t>
            </a:r>
          </a:p>
          <a:p>
            <a:pPr marL="214313" indent="-214313">
              <a:buFont typeface="Arial" panose="020B0604020202020204" pitchFamily="34" charset="0"/>
              <a:buChar char="•"/>
            </a:pPr>
            <a:r>
              <a:rPr lang="en-US" sz="1400" dirty="0">
                <a:latin typeface="Arial"/>
                <a:cs typeface="Arial"/>
              </a:rPr>
              <a:t>Developed multiple test organisms for flight experiment (</a:t>
            </a:r>
            <a:r>
              <a:rPr lang="en-US" sz="1400" dirty="0" err="1">
                <a:latin typeface="Arial"/>
                <a:cs typeface="Arial"/>
              </a:rPr>
              <a:t>zeaxanthin</a:t>
            </a:r>
            <a:r>
              <a:rPr lang="en-US" sz="1400" dirty="0">
                <a:latin typeface="Arial"/>
                <a:cs typeface="Arial"/>
              </a:rPr>
              <a:t>, beta-carotene, vitamin K) and stasis tests</a:t>
            </a:r>
          </a:p>
          <a:p>
            <a:pPr marL="214313" indent="-214313">
              <a:buFont typeface="Arial" panose="020B0604020202020204" pitchFamily="34" charset="0"/>
              <a:buChar char="•"/>
            </a:pPr>
            <a:r>
              <a:rPr lang="en-US" sz="1400" dirty="0">
                <a:latin typeface="Arial"/>
                <a:cs typeface="Arial"/>
              </a:rPr>
              <a:t>Yield/sporulation optimization and increased stasis </a:t>
            </a:r>
          </a:p>
          <a:p>
            <a:pPr marL="214313" indent="-214313">
              <a:buFont typeface="Arial" panose="020B0604020202020204" pitchFamily="34" charset="0"/>
              <a:buChar char="•"/>
            </a:pPr>
            <a:r>
              <a:rPr lang="en-US" sz="1400" dirty="0">
                <a:latin typeface="Arial"/>
                <a:cs typeface="Arial"/>
              </a:rPr>
              <a:t>Stasis Pack - 14 treatments for low-cost testing: probiotic/yogurt orgs. &amp; 3 media</a:t>
            </a:r>
          </a:p>
          <a:p>
            <a:r>
              <a:rPr lang="en-US" sz="1400" u="sng" dirty="0">
                <a:latin typeface="Arial"/>
                <a:cs typeface="Arial"/>
              </a:rPr>
              <a:t>Flight Preparation</a:t>
            </a:r>
          </a:p>
          <a:p>
            <a:pPr marL="214313" indent="-214313">
              <a:buFont typeface="Arial" panose="020B0604020202020204" pitchFamily="34" charset="0"/>
              <a:buChar char="•"/>
            </a:pPr>
            <a:r>
              <a:rPr lang="en-US" sz="1400" dirty="0">
                <a:latin typeface="Arial"/>
                <a:cs typeface="Arial"/>
              </a:rPr>
              <a:t>Flight Schedule baselined – targeting SpaceX-17 – Feb 17, 2019</a:t>
            </a:r>
          </a:p>
          <a:p>
            <a:pPr marL="214313" indent="-214313">
              <a:buFont typeface="Arial" panose="020B0604020202020204" pitchFamily="34" charset="0"/>
              <a:buChar char="•"/>
            </a:pPr>
            <a:r>
              <a:rPr lang="en-US" sz="1400" dirty="0">
                <a:latin typeface="Arial" panose="020B0604020202020204" pitchFamily="34" charset="0"/>
                <a:ea typeface="Calibri" panose="020F0502020204030204" pitchFamily="34" charset="0"/>
                <a:cs typeface="Arial" panose="020B0604020202020204" pitchFamily="34" charset="0"/>
              </a:rPr>
              <a:t>Critical Design Review – No issues – 09/21/2018</a:t>
            </a:r>
          </a:p>
          <a:p>
            <a:pPr marL="214313" indent="-214313">
              <a:buFont typeface="Arial" panose="020B0604020202020204" pitchFamily="34" charset="0"/>
              <a:buChar char="•"/>
            </a:pPr>
            <a:r>
              <a:rPr lang="en-US" sz="1400" dirty="0">
                <a:latin typeface="Arial" panose="020B0604020202020204" pitchFamily="34" charset="0"/>
                <a:ea typeface="Calibri" panose="020F0502020204030204" pitchFamily="34" charset="0"/>
                <a:cs typeface="Arial" panose="020B0604020202020204" pitchFamily="34" charset="0"/>
              </a:rPr>
              <a:t>Phase III Safety Data Package (presented to Payload Safety Panel and approved with comments 09/26/18)  BSL Level I, </a:t>
            </a:r>
            <a:r>
              <a:rPr lang="en-US" sz="1400" dirty="0" err="1">
                <a:latin typeface="Arial" panose="020B0604020202020204" pitchFamily="34" charset="0"/>
                <a:ea typeface="Calibri" panose="020F0502020204030204" pitchFamily="34" charset="0"/>
                <a:cs typeface="Arial" panose="020B0604020202020204" pitchFamily="34" charset="0"/>
              </a:rPr>
              <a:t>Tox</a:t>
            </a:r>
            <a:r>
              <a:rPr lang="en-US" sz="1400" dirty="0">
                <a:latin typeface="Arial" panose="020B0604020202020204" pitchFamily="34" charset="0"/>
                <a:ea typeface="Calibri" panose="020F0502020204030204" pitchFamily="34" charset="0"/>
                <a:cs typeface="Arial" panose="020B0604020202020204" pitchFamily="34" charset="0"/>
              </a:rPr>
              <a:t> O (except O</a:t>
            </a:r>
            <a:r>
              <a:rPr lang="en-US" sz="1400" baseline="-25000" dirty="0">
                <a:latin typeface="Arial" panose="020B0604020202020204" pitchFamily="34" charset="0"/>
                <a:ea typeface="Calibri" panose="020F0502020204030204" pitchFamily="34" charset="0"/>
                <a:cs typeface="Arial" panose="020B0604020202020204" pitchFamily="34" charset="0"/>
              </a:rPr>
              <a:t>2</a:t>
            </a:r>
            <a:r>
              <a:rPr lang="en-US" sz="1400" dirty="0">
                <a:latin typeface="Arial" panose="020B0604020202020204" pitchFamily="34" charset="0"/>
                <a:ea typeface="Calibri" panose="020F0502020204030204" pitchFamily="34" charset="0"/>
                <a:cs typeface="Arial" panose="020B0604020202020204" pitchFamily="34" charset="0"/>
              </a:rPr>
              <a:t> scavenger - I) </a:t>
            </a:r>
          </a:p>
          <a:p>
            <a:pPr marL="214313" indent="-214313">
              <a:buFont typeface="Arial" panose="020B0604020202020204" pitchFamily="34" charset="0"/>
              <a:buChar char="•"/>
            </a:pPr>
            <a:r>
              <a:rPr lang="en-US" sz="1400" dirty="0">
                <a:latin typeface="Arial" panose="020B0604020202020204" pitchFamily="34" charset="0"/>
                <a:ea typeface="Calibri" panose="020F0502020204030204" pitchFamily="34" charset="0"/>
                <a:cs typeface="Arial" panose="020B0604020202020204" pitchFamily="34" charset="0"/>
              </a:rPr>
              <a:t>Flight Production Pack developed – EVT conducted – awaiting results</a:t>
            </a:r>
          </a:p>
          <a:p>
            <a:pPr marL="214313" indent="-214313">
              <a:buFont typeface="Arial" panose="020B0604020202020204" pitchFamily="34" charset="0"/>
              <a:buChar char="•"/>
            </a:pPr>
            <a:endParaRPr lang="en-US" sz="700" b="1" dirty="0">
              <a:latin typeface="Arial"/>
              <a:cs typeface="Arial"/>
            </a:endParaRPr>
          </a:p>
          <a:p>
            <a:r>
              <a:rPr lang="en-US" sz="1400" b="1" dirty="0">
                <a:latin typeface="Arial"/>
                <a:cs typeface="Arial"/>
              </a:rPr>
              <a:t>CO</a:t>
            </a:r>
            <a:r>
              <a:rPr lang="en-US" sz="1400" b="1" baseline="-25000" dirty="0">
                <a:latin typeface="Arial"/>
                <a:cs typeface="Arial"/>
              </a:rPr>
              <a:t>2</a:t>
            </a:r>
            <a:r>
              <a:rPr lang="en-US" sz="1400" b="1" dirty="0">
                <a:latin typeface="Arial"/>
                <a:cs typeface="Arial"/>
              </a:rPr>
              <a:t>-Based Manufacturing</a:t>
            </a:r>
          </a:p>
          <a:p>
            <a:r>
              <a:rPr lang="en-US" sz="1400" u="sng" dirty="0">
                <a:latin typeface="Arial"/>
                <a:cs typeface="Arial"/>
              </a:rPr>
              <a:t>CO</a:t>
            </a:r>
            <a:r>
              <a:rPr lang="en-US" sz="1400" u="sng" baseline="-25000" dirty="0">
                <a:latin typeface="Arial"/>
                <a:cs typeface="Arial"/>
              </a:rPr>
              <a:t>2</a:t>
            </a:r>
            <a:r>
              <a:rPr lang="en-US" sz="1400" u="sng" dirty="0">
                <a:latin typeface="Arial"/>
                <a:cs typeface="Arial"/>
              </a:rPr>
              <a:t> Conversion to Media</a:t>
            </a:r>
          </a:p>
          <a:p>
            <a:pPr marL="214313" indent="-214313">
              <a:buFont typeface="Arial" panose="020B0604020202020204" pitchFamily="34" charset="0"/>
              <a:buChar char="•"/>
            </a:pPr>
            <a:r>
              <a:rPr lang="en-US" sz="1400" dirty="0">
                <a:latin typeface="Arial"/>
                <a:cs typeface="Arial"/>
              </a:rPr>
              <a:t>Developed CO</a:t>
            </a:r>
            <a:r>
              <a:rPr lang="en-US" sz="1400" baseline="-25000" dirty="0">
                <a:latin typeface="Arial"/>
                <a:cs typeface="Arial"/>
              </a:rPr>
              <a:t>2</a:t>
            </a:r>
            <a:r>
              <a:rPr lang="en-US" sz="1400" dirty="0">
                <a:latin typeface="Arial"/>
                <a:cs typeface="Arial"/>
              </a:rPr>
              <a:t>/H</a:t>
            </a:r>
            <a:r>
              <a:rPr lang="en-US" sz="1400" baseline="-25000" dirty="0">
                <a:latin typeface="Arial"/>
                <a:cs typeface="Arial"/>
              </a:rPr>
              <a:t>2</a:t>
            </a:r>
            <a:r>
              <a:rPr lang="en-US" sz="1400" dirty="0">
                <a:latin typeface="Arial"/>
                <a:cs typeface="Arial"/>
              </a:rPr>
              <a:t>O to formate production reactor using SOA COTS hardware</a:t>
            </a:r>
          </a:p>
          <a:p>
            <a:pPr marL="214313" indent="-214313">
              <a:buFont typeface="Arial" panose="020B0604020202020204" pitchFamily="34" charset="0"/>
              <a:buChar char="•"/>
            </a:pPr>
            <a:r>
              <a:rPr lang="en-US" sz="1400" dirty="0">
                <a:latin typeface="Arial"/>
                <a:cs typeface="Arial"/>
              </a:rPr>
              <a:t>Stanford collaborator – high-yield acetate production (from CO) and growth by </a:t>
            </a:r>
            <a:r>
              <a:rPr lang="en-US" sz="1400" i="1" dirty="0">
                <a:latin typeface="Arial"/>
                <a:cs typeface="Arial"/>
              </a:rPr>
              <a:t>C. </a:t>
            </a:r>
            <a:r>
              <a:rPr lang="en-US" sz="1400" i="1" dirty="0" err="1">
                <a:latin typeface="Arial"/>
                <a:cs typeface="Arial"/>
              </a:rPr>
              <a:t>utilis</a:t>
            </a:r>
            <a:endParaRPr lang="en-US" sz="1400" dirty="0">
              <a:latin typeface="Arial"/>
              <a:cs typeface="Arial"/>
            </a:endParaRPr>
          </a:p>
          <a:p>
            <a:r>
              <a:rPr lang="en-US" sz="1400" u="sng" dirty="0">
                <a:latin typeface="Arial"/>
                <a:cs typeface="Arial"/>
              </a:rPr>
              <a:t>Bioreactor Development</a:t>
            </a:r>
          </a:p>
          <a:p>
            <a:pPr marL="214313" indent="-214313">
              <a:buFont typeface="Arial" panose="020B0604020202020204" pitchFamily="34" charset="0"/>
              <a:buChar char="•"/>
            </a:pPr>
            <a:r>
              <a:rPr lang="en-US" sz="1400" dirty="0">
                <a:latin typeface="Arial"/>
                <a:cs typeface="Arial"/>
              </a:rPr>
              <a:t>Bag-based reactor system developed and tested (milestone)</a:t>
            </a:r>
          </a:p>
          <a:p>
            <a:r>
              <a:rPr lang="en-US" sz="1400" u="sng" dirty="0">
                <a:latin typeface="Arial"/>
                <a:cs typeface="Arial"/>
              </a:rPr>
              <a:t>Organism Engineering and Product Testing (Carbonic Anhydrase - CA)</a:t>
            </a:r>
          </a:p>
          <a:p>
            <a:pPr marL="214313" indent="-214313">
              <a:buFont typeface="Arial" panose="020B0604020202020204" pitchFamily="34" charset="0"/>
              <a:buChar char="•"/>
            </a:pPr>
            <a:r>
              <a:rPr lang="en-US" sz="1400" dirty="0">
                <a:latin typeface="Arial"/>
                <a:cs typeface="Arial"/>
              </a:rPr>
              <a:t>Development of engineering tools for non-model organisms (</a:t>
            </a:r>
            <a:r>
              <a:rPr lang="en-US" sz="1400" i="1" dirty="0">
                <a:latin typeface="Arial"/>
                <a:cs typeface="Arial"/>
              </a:rPr>
              <a:t>AM1, </a:t>
            </a:r>
            <a:r>
              <a:rPr lang="en-US" sz="1400" i="1" dirty="0" err="1">
                <a:latin typeface="Arial"/>
                <a:cs typeface="Arial"/>
              </a:rPr>
              <a:t>Ralstonia</a:t>
            </a:r>
            <a:r>
              <a:rPr lang="en-US" sz="1400" dirty="0">
                <a:latin typeface="Arial"/>
                <a:cs typeface="Arial"/>
              </a:rPr>
              <a:t>)</a:t>
            </a:r>
          </a:p>
          <a:p>
            <a:pPr marL="214313" indent="-214313">
              <a:buFont typeface="Arial" panose="020B0604020202020204" pitchFamily="34" charset="0"/>
              <a:buChar char="•"/>
            </a:pPr>
            <a:r>
              <a:rPr lang="en-US" sz="1400" dirty="0">
                <a:latin typeface="Arial"/>
                <a:cs typeface="Arial"/>
              </a:rPr>
              <a:t>Preliminary CA production and function demonstrated</a:t>
            </a:r>
          </a:p>
          <a:p>
            <a:pPr marL="214313" indent="-214313">
              <a:buFont typeface="Arial" panose="020B0604020202020204" pitchFamily="34" charset="0"/>
              <a:buChar char="•"/>
            </a:pPr>
            <a:endParaRPr lang="en-US" sz="1400" dirty="0">
              <a:latin typeface="Arial"/>
              <a:cs typeface="Arial"/>
            </a:endParaRPr>
          </a:p>
        </p:txBody>
      </p:sp>
      <p:pic>
        <p:nvPicPr>
          <p:cNvPr id="8" name="Picture 7"/>
          <p:cNvPicPr>
            <a:picLocks noChangeAspect="1"/>
          </p:cNvPicPr>
          <p:nvPr/>
        </p:nvPicPr>
        <p:blipFill>
          <a:blip r:embed="rId2"/>
          <a:stretch>
            <a:fillRect/>
          </a:stretch>
        </p:blipFill>
        <p:spPr>
          <a:xfrm>
            <a:off x="6812316" y="2815474"/>
            <a:ext cx="642011" cy="640410"/>
          </a:xfrm>
          <a:prstGeom prst="rect">
            <a:avLst/>
          </a:prstGeom>
        </p:spPr>
      </p:pic>
      <p:sp>
        <p:nvSpPr>
          <p:cNvPr id="16" name="TextBox 15"/>
          <p:cNvSpPr txBox="1"/>
          <p:nvPr/>
        </p:nvSpPr>
        <p:spPr>
          <a:xfrm>
            <a:off x="7924255" y="3508253"/>
            <a:ext cx="737702" cy="219291"/>
          </a:xfrm>
          <a:prstGeom prst="rect">
            <a:avLst/>
          </a:prstGeom>
          <a:noFill/>
        </p:spPr>
        <p:txBody>
          <a:bodyPr wrap="none" rtlCol="0">
            <a:spAutoFit/>
          </a:bodyPr>
          <a:lstStyle/>
          <a:p>
            <a:r>
              <a:rPr lang="en-US" sz="825" dirty="0">
                <a:latin typeface="Arial"/>
                <a:cs typeface="Arial"/>
              </a:rPr>
              <a:t>Stasis Pack</a:t>
            </a:r>
          </a:p>
        </p:txBody>
      </p:sp>
      <p:sp>
        <p:nvSpPr>
          <p:cNvPr id="17" name="TextBox 16"/>
          <p:cNvSpPr txBox="1"/>
          <p:nvPr/>
        </p:nvSpPr>
        <p:spPr>
          <a:xfrm>
            <a:off x="7061171" y="2637484"/>
            <a:ext cx="1245854" cy="219291"/>
          </a:xfrm>
          <a:prstGeom prst="rect">
            <a:avLst/>
          </a:prstGeom>
          <a:noFill/>
        </p:spPr>
        <p:txBody>
          <a:bodyPr wrap="none" rtlCol="0">
            <a:spAutoFit/>
          </a:bodyPr>
          <a:lstStyle/>
          <a:p>
            <a:r>
              <a:rPr lang="en-US" sz="825" dirty="0">
                <a:latin typeface="Arial"/>
                <a:cs typeface="Arial"/>
              </a:rPr>
              <a:t>Flight Production Pack</a:t>
            </a:r>
          </a:p>
        </p:txBody>
      </p:sp>
      <p:sp>
        <p:nvSpPr>
          <p:cNvPr id="18" name="TextBox 17"/>
          <p:cNvSpPr txBox="1"/>
          <p:nvPr/>
        </p:nvSpPr>
        <p:spPr>
          <a:xfrm>
            <a:off x="6157150" y="5489694"/>
            <a:ext cx="2764782" cy="346249"/>
          </a:xfrm>
          <a:prstGeom prst="rect">
            <a:avLst/>
          </a:prstGeom>
          <a:noFill/>
        </p:spPr>
        <p:txBody>
          <a:bodyPr wrap="square" rtlCol="0">
            <a:spAutoFit/>
          </a:bodyPr>
          <a:lstStyle/>
          <a:p>
            <a:pPr algn="ctr"/>
            <a:r>
              <a:rPr lang="en-US" sz="825" dirty="0">
                <a:latin typeface="Arial"/>
                <a:cs typeface="Arial"/>
              </a:rPr>
              <a:t>CO</a:t>
            </a:r>
            <a:r>
              <a:rPr lang="en-US" sz="825" baseline="-25000" dirty="0">
                <a:latin typeface="Arial"/>
                <a:cs typeface="Arial"/>
              </a:rPr>
              <a:t>2</a:t>
            </a:r>
            <a:r>
              <a:rPr lang="en-US" sz="825" dirty="0">
                <a:latin typeface="Arial"/>
                <a:cs typeface="Arial"/>
              </a:rPr>
              <a:t>- Manuf. Prototype Components - CO</a:t>
            </a:r>
            <a:r>
              <a:rPr lang="en-US" sz="825" baseline="-25000" dirty="0">
                <a:latin typeface="Arial"/>
                <a:cs typeface="Arial"/>
              </a:rPr>
              <a:t>2</a:t>
            </a:r>
            <a:r>
              <a:rPr lang="en-US" sz="825" dirty="0">
                <a:latin typeface="Arial"/>
                <a:cs typeface="Arial"/>
              </a:rPr>
              <a:t> to Formate Reactor; Bioreactor and Engineered Organisms</a:t>
            </a:r>
          </a:p>
        </p:txBody>
      </p:sp>
      <p:pic>
        <p:nvPicPr>
          <p:cNvPr id="4" name="Picture 3"/>
          <p:cNvPicPr>
            <a:picLocks noChangeAspect="1"/>
          </p:cNvPicPr>
          <p:nvPr/>
        </p:nvPicPr>
        <p:blipFill>
          <a:blip r:embed="rId3"/>
          <a:stretch>
            <a:fillRect/>
          </a:stretch>
        </p:blipFill>
        <p:spPr>
          <a:xfrm>
            <a:off x="6619975" y="1544041"/>
            <a:ext cx="2000051" cy="110291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868175" y="2866474"/>
            <a:ext cx="687583" cy="615458"/>
          </a:xfrm>
          <a:prstGeom prst="rect">
            <a:avLst/>
          </a:prstGeom>
        </p:spPr>
      </p:pic>
      <p:sp>
        <p:nvSpPr>
          <p:cNvPr id="19" name="TextBox 18"/>
          <p:cNvSpPr txBox="1"/>
          <p:nvPr/>
        </p:nvSpPr>
        <p:spPr>
          <a:xfrm>
            <a:off x="6597594" y="3469186"/>
            <a:ext cx="1151277" cy="346249"/>
          </a:xfrm>
          <a:prstGeom prst="rect">
            <a:avLst/>
          </a:prstGeom>
          <a:noFill/>
        </p:spPr>
        <p:txBody>
          <a:bodyPr wrap="none" rtlCol="0">
            <a:spAutoFit/>
          </a:bodyPr>
          <a:lstStyle/>
          <a:p>
            <a:r>
              <a:rPr lang="en-US" sz="825" dirty="0">
                <a:latin typeface="Arial"/>
                <a:cs typeface="Arial"/>
              </a:rPr>
              <a:t>Stasis </a:t>
            </a:r>
            <a:r>
              <a:rPr lang="en-US" sz="825" dirty="0" err="1">
                <a:latin typeface="Arial"/>
                <a:cs typeface="Arial"/>
              </a:rPr>
              <a:t>PackProbiotic</a:t>
            </a:r>
            <a:endParaRPr lang="en-US" sz="825" dirty="0">
              <a:latin typeface="Arial"/>
              <a:cs typeface="Arial"/>
            </a:endParaRPr>
          </a:p>
          <a:p>
            <a:r>
              <a:rPr lang="en-US" sz="825" dirty="0">
                <a:latin typeface="Arial"/>
                <a:cs typeface="Arial"/>
              </a:rPr>
              <a:t> w/ beta-carotene</a:t>
            </a:r>
          </a:p>
        </p:txBody>
      </p:sp>
      <p:pic>
        <p:nvPicPr>
          <p:cNvPr id="10" name="Picture 9"/>
          <p:cNvPicPr>
            <a:picLocks noChangeAspect="1"/>
          </p:cNvPicPr>
          <p:nvPr/>
        </p:nvPicPr>
        <p:blipFill>
          <a:blip r:embed="rId6"/>
          <a:stretch>
            <a:fillRect/>
          </a:stretch>
        </p:blipFill>
        <p:spPr>
          <a:xfrm>
            <a:off x="6219178" y="3878867"/>
            <a:ext cx="2774989" cy="1561049"/>
          </a:xfrm>
          <a:prstGeom prst="rect">
            <a:avLst/>
          </a:prstGeom>
        </p:spPr>
      </p:pic>
    </p:spTree>
    <p:extLst>
      <p:ext uri="{BB962C8B-B14F-4D97-AF65-F5344CB8AC3E}">
        <p14:creationId xmlns:p14="http://schemas.microsoft.com/office/powerpoint/2010/main" val="2165069638"/>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500" b="0" dirty="0"/>
              <a:t>Synthetic Biology Applications</a:t>
            </a:r>
            <a:br>
              <a:rPr lang="en-US" dirty="0"/>
            </a:br>
            <a:r>
              <a:rPr lang="en-US" dirty="0"/>
              <a:t>Project Performance</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132664015"/>
              </p:ext>
            </p:extLst>
          </p:nvPr>
        </p:nvGraphicFramePr>
        <p:xfrm>
          <a:off x="450115" y="1852292"/>
          <a:ext cx="7966507" cy="685744"/>
        </p:xfrm>
        <a:graphic>
          <a:graphicData uri="http://schemas.openxmlformats.org/drawingml/2006/table">
            <a:tbl>
              <a:tblPr/>
              <a:tblGrid>
                <a:gridCol w="1564684">
                  <a:extLst>
                    <a:ext uri="{9D8B030D-6E8A-4147-A177-3AD203B41FA5}">
                      <a16:colId xmlns:a16="http://schemas.microsoft.com/office/drawing/2014/main" val="20000"/>
                    </a:ext>
                  </a:extLst>
                </a:gridCol>
                <a:gridCol w="491023">
                  <a:extLst>
                    <a:ext uri="{9D8B030D-6E8A-4147-A177-3AD203B41FA5}">
                      <a16:colId xmlns:a16="http://schemas.microsoft.com/office/drawing/2014/main" val="20001"/>
                    </a:ext>
                  </a:extLst>
                </a:gridCol>
                <a:gridCol w="491023">
                  <a:extLst>
                    <a:ext uri="{9D8B030D-6E8A-4147-A177-3AD203B41FA5}">
                      <a16:colId xmlns:a16="http://schemas.microsoft.com/office/drawing/2014/main" val="20002"/>
                    </a:ext>
                  </a:extLst>
                </a:gridCol>
                <a:gridCol w="435436">
                  <a:extLst>
                    <a:ext uri="{9D8B030D-6E8A-4147-A177-3AD203B41FA5}">
                      <a16:colId xmlns:a16="http://schemas.microsoft.com/office/drawing/2014/main" val="20003"/>
                    </a:ext>
                  </a:extLst>
                </a:gridCol>
                <a:gridCol w="407641">
                  <a:extLst>
                    <a:ext uri="{9D8B030D-6E8A-4147-A177-3AD203B41FA5}">
                      <a16:colId xmlns:a16="http://schemas.microsoft.com/office/drawing/2014/main" val="20004"/>
                    </a:ext>
                  </a:extLst>
                </a:gridCol>
                <a:gridCol w="4576700">
                  <a:extLst>
                    <a:ext uri="{9D8B030D-6E8A-4147-A177-3AD203B41FA5}">
                      <a16:colId xmlns:a16="http://schemas.microsoft.com/office/drawing/2014/main" val="20005"/>
                    </a:ext>
                  </a:extLst>
                </a:gridCol>
              </a:tblGrid>
              <a:tr h="205712">
                <a:tc>
                  <a:txBody>
                    <a:bodyPr/>
                    <a:lstStyle>
                      <a:lvl1pPr defTabSz="457200">
                        <a:spcBef>
                          <a:spcPct val="20000"/>
                        </a:spcBef>
                        <a:buFont typeface="Arial" charset="0"/>
                        <a:defRPr sz="1600" b="1">
                          <a:solidFill>
                            <a:schemeClr val="tx1"/>
                          </a:solidFill>
                          <a:latin typeface="Arial" charset="0"/>
                          <a:ea typeface="ヒラギノ角ゴ Pro W3" charset="-128"/>
                        </a:defRPr>
                      </a:lvl1pPr>
                      <a:lvl2pPr marL="742950" indent="-285750" defTabSz="457200">
                        <a:spcBef>
                          <a:spcPct val="20000"/>
                        </a:spcBef>
                        <a:buFont typeface="Arial" charset="0"/>
                        <a:defRPr sz="1600">
                          <a:solidFill>
                            <a:schemeClr val="tx1"/>
                          </a:solidFill>
                          <a:latin typeface="Arial" charset="0"/>
                          <a:ea typeface="ヒラギノ角ゴ Pro W3" charset="-128"/>
                        </a:defRPr>
                      </a:lvl2pPr>
                      <a:lvl3pPr marL="1143000" indent="-228600" defTabSz="457200">
                        <a:spcBef>
                          <a:spcPct val="20000"/>
                        </a:spcBef>
                        <a:buFont typeface="Arial" charset="0"/>
                        <a:defRPr sz="1600">
                          <a:solidFill>
                            <a:schemeClr val="tx1"/>
                          </a:solidFill>
                          <a:latin typeface="Arial" charset="0"/>
                          <a:ea typeface="ヒラギノ角ゴ Pro W3" charset="-128"/>
                        </a:defRPr>
                      </a:lvl3pPr>
                      <a:lvl4pPr marL="1600200" indent="-228600" defTabSz="457200">
                        <a:spcBef>
                          <a:spcPct val="20000"/>
                        </a:spcBef>
                        <a:buFont typeface="Arial" charset="0"/>
                        <a:defRPr sz="1600">
                          <a:solidFill>
                            <a:schemeClr val="tx1"/>
                          </a:solidFill>
                          <a:latin typeface="Arial" charset="0"/>
                          <a:ea typeface="ヒラギノ角ゴ Pro W3" charset="-128"/>
                        </a:defRPr>
                      </a:lvl4pPr>
                      <a:lvl5pPr marL="2057400" indent="-228600" defTabSz="457200">
                        <a:spcBef>
                          <a:spcPct val="20000"/>
                        </a:spcBef>
                        <a:buFont typeface="Arial" charset="0"/>
                        <a:defRPr sz="1600">
                          <a:solidFill>
                            <a:schemeClr val="tx1"/>
                          </a:solidFill>
                          <a:latin typeface="Arial" charset="0"/>
                          <a:ea typeface="ヒラギノ角ゴ Pro W3" charset="-128"/>
                        </a:defRPr>
                      </a:lvl5pPr>
                      <a:lvl6pPr marL="25146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6pPr>
                      <a:lvl7pPr marL="29718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7pPr>
                      <a:lvl8pPr marL="34290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8pPr>
                      <a:lvl9pPr marL="38862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Project</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Tech</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Cost </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err="1">
                          <a:ln>
                            <a:noFill/>
                          </a:ln>
                          <a:solidFill>
                            <a:schemeClr val="tx1"/>
                          </a:solidFill>
                          <a:effectLst/>
                          <a:latin typeface="Arial" charset="0"/>
                          <a:ea typeface="ＭＳ Ｐゴシック" charset="-128"/>
                        </a:rPr>
                        <a:t>Sch</a:t>
                      </a: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err="1">
                          <a:ln>
                            <a:noFill/>
                          </a:ln>
                          <a:solidFill>
                            <a:schemeClr val="tx1"/>
                          </a:solidFill>
                          <a:effectLst/>
                          <a:latin typeface="Arial" charset="0"/>
                          <a:ea typeface="ＭＳ Ｐゴシック" charset="-128"/>
                        </a:rPr>
                        <a:t>Prg</a:t>
                      </a: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Status</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0"/>
                  </a:ext>
                </a:extLst>
              </a:tr>
              <a:tr h="343001">
                <a:tc>
                  <a:txBody>
                    <a:bodyPr/>
                    <a:lstStyle>
                      <a:lvl1pPr defTabSz="457200">
                        <a:spcBef>
                          <a:spcPct val="20000"/>
                        </a:spcBef>
                        <a:buFont typeface="Arial" charset="0"/>
                        <a:defRPr sz="1600" b="1">
                          <a:solidFill>
                            <a:schemeClr val="tx1"/>
                          </a:solidFill>
                          <a:latin typeface="Arial" charset="0"/>
                          <a:ea typeface="ヒラギノ角ゴ Pro W3" charset="-128"/>
                        </a:defRPr>
                      </a:lvl1pPr>
                      <a:lvl2pPr marL="742950" indent="-285750" defTabSz="457200">
                        <a:spcBef>
                          <a:spcPct val="20000"/>
                        </a:spcBef>
                        <a:buFont typeface="Arial" charset="0"/>
                        <a:defRPr sz="1600">
                          <a:solidFill>
                            <a:schemeClr val="tx1"/>
                          </a:solidFill>
                          <a:latin typeface="Arial" charset="0"/>
                          <a:ea typeface="ヒラギノ角ゴ Pro W3" charset="-128"/>
                        </a:defRPr>
                      </a:lvl2pPr>
                      <a:lvl3pPr marL="1143000" indent="-228600" defTabSz="457200">
                        <a:spcBef>
                          <a:spcPct val="20000"/>
                        </a:spcBef>
                        <a:buFont typeface="Arial" charset="0"/>
                        <a:defRPr sz="1600">
                          <a:solidFill>
                            <a:schemeClr val="tx1"/>
                          </a:solidFill>
                          <a:latin typeface="Arial" charset="0"/>
                          <a:ea typeface="ヒラギノ角ゴ Pro W3" charset="-128"/>
                        </a:defRPr>
                      </a:lvl3pPr>
                      <a:lvl4pPr marL="1600200" indent="-228600" defTabSz="457200">
                        <a:spcBef>
                          <a:spcPct val="20000"/>
                        </a:spcBef>
                        <a:buFont typeface="Arial" charset="0"/>
                        <a:defRPr sz="1600">
                          <a:solidFill>
                            <a:schemeClr val="tx1"/>
                          </a:solidFill>
                          <a:latin typeface="Arial" charset="0"/>
                          <a:ea typeface="ヒラギノ角ゴ Pro W3" charset="-128"/>
                        </a:defRPr>
                      </a:lvl4pPr>
                      <a:lvl5pPr marL="2057400" indent="-228600" defTabSz="457200">
                        <a:spcBef>
                          <a:spcPct val="20000"/>
                        </a:spcBef>
                        <a:buFont typeface="Arial" charset="0"/>
                        <a:defRPr sz="1600">
                          <a:solidFill>
                            <a:schemeClr val="tx1"/>
                          </a:solidFill>
                          <a:latin typeface="Arial" charset="0"/>
                          <a:ea typeface="ヒラギノ角ゴ Pro W3" charset="-128"/>
                        </a:defRPr>
                      </a:lvl5pPr>
                      <a:lvl6pPr marL="25146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6pPr>
                      <a:lvl7pPr marL="29718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7pPr>
                      <a:lvl8pPr marL="34290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8pPr>
                      <a:lvl9pPr marL="38862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Synthetic Biology Applications</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x-none" sz="1200" b="0" i="0" u="none" strike="noStrike" cap="none" normalizeH="0" baseline="0" dirty="0">
                        <a:ln>
                          <a:noFill/>
                        </a:ln>
                        <a:solidFill>
                          <a:schemeClr val="tx1"/>
                        </a:solidFill>
                        <a:effectLst/>
                        <a:latin typeface="Arial" charset="0"/>
                        <a:ea typeface="ＭＳ Ｐゴシック" charset="-128"/>
                      </a:endParaRP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BioNutrients production pack is on tight schedule to meet hand-off, but is on-track. Extra personnel added to meet schedule. </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299726561"/>
              </p:ext>
            </p:extLst>
          </p:nvPr>
        </p:nvGraphicFramePr>
        <p:xfrm>
          <a:off x="450115" y="3400063"/>
          <a:ext cx="7966507" cy="2468768"/>
        </p:xfrm>
        <a:graphic>
          <a:graphicData uri="http://schemas.openxmlformats.org/drawingml/2006/table">
            <a:tbl>
              <a:tblPr/>
              <a:tblGrid>
                <a:gridCol w="3727413">
                  <a:extLst>
                    <a:ext uri="{9D8B030D-6E8A-4147-A177-3AD203B41FA5}">
                      <a16:colId xmlns:a16="http://schemas.microsoft.com/office/drawing/2014/main" val="20000"/>
                    </a:ext>
                  </a:extLst>
                </a:gridCol>
                <a:gridCol w="1089566">
                  <a:extLst>
                    <a:ext uri="{9D8B030D-6E8A-4147-A177-3AD203B41FA5}">
                      <a16:colId xmlns:a16="http://schemas.microsoft.com/office/drawing/2014/main" val="20001"/>
                    </a:ext>
                  </a:extLst>
                </a:gridCol>
                <a:gridCol w="1091573">
                  <a:extLst>
                    <a:ext uri="{9D8B030D-6E8A-4147-A177-3AD203B41FA5}">
                      <a16:colId xmlns:a16="http://schemas.microsoft.com/office/drawing/2014/main" val="20002"/>
                    </a:ext>
                  </a:extLst>
                </a:gridCol>
                <a:gridCol w="2057955">
                  <a:extLst>
                    <a:ext uri="{9D8B030D-6E8A-4147-A177-3AD203B41FA5}">
                      <a16:colId xmlns:a16="http://schemas.microsoft.com/office/drawing/2014/main" val="20003"/>
                    </a:ext>
                  </a:extLst>
                </a:gridCol>
              </a:tblGrid>
              <a:tr h="431646">
                <a:tc>
                  <a:txBody>
                    <a:bodyPr/>
                    <a:lstStyle>
                      <a:lvl1pPr defTabSz="457200">
                        <a:spcBef>
                          <a:spcPct val="20000"/>
                        </a:spcBef>
                        <a:buFont typeface="Arial" charset="0"/>
                        <a:defRPr sz="1600" b="1">
                          <a:solidFill>
                            <a:schemeClr val="tx1"/>
                          </a:solidFill>
                          <a:latin typeface="Arial" charset="0"/>
                          <a:ea typeface="ヒラギノ角ゴ Pro W3" charset="-128"/>
                        </a:defRPr>
                      </a:lvl1pPr>
                      <a:lvl2pPr marL="742950" indent="-285750" defTabSz="457200">
                        <a:spcBef>
                          <a:spcPct val="20000"/>
                        </a:spcBef>
                        <a:buFont typeface="Arial" charset="0"/>
                        <a:defRPr sz="1600">
                          <a:solidFill>
                            <a:schemeClr val="tx1"/>
                          </a:solidFill>
                          <a:latin typeface="Arial" charset="0"/>
                          <a:ea typeface="ヒラギノ角ゴ Pro W3" charset="-128"/>
                        </a:defRPr>
                      </a:lvl2pPr>
                      <a:lvl3pPr marL="1143000" indent="-228600" defTabSz="457200">
                        <a:spcBef>
                          <a:spcPct val="20000"/>
                        </a:spcBef>
                        <a:buFont typeface="Arial" charset="0"/>
                        <a:defRPr sz="1600">
                          <a:solidFill>
                            <a:schemeClr val="tx1"/>
                          </a:solidFill>
                          <a:latin typeface="Arial" charset="0"/>
                          <a:ea typeface="ヒラギノ角ゴ Pro W3" charset="-128"/>
                        </a:defRPr>
                      </a:lvl3pPr>
                      <a:lvl4pPr marL="1600200" indent="-228600" defTabSz="457200">
                        <a:spcBef>
                          <a:spcPct val="20000"/>
                        </a:spcBef>
                        <a:buFont typeface="Arial" charset="0"/>
                        <a:defRPr sz="1600">
                          <a:solidFill>
                            <a:schemeClr val="tx1"/>
                          </a:solidFill>
                          <a:latin typeface="Arial" charset="0"/>
                          <a:ea typeface="ヒラギノ角ゴ Pro W3" charset="-128"/>
                        </a:defRPr>
                      </a:lvl4pPr>
                      <a:lvl5pPr marL="2057400" indent="-228600" defTabSz="457200">
                        <a:spcBef>
                          <a:spcPct val="20000"/>
                        </a:spcBef>
                        <a:buFont typeface="Arial" charset="0"/>
                        <a:defRPr sz="1600">
                          <a:solidFill>
                            <a:schemeClr val="tx1"/>
                          </a:solidFill>
                          <a:latin typeface="Arial" charset="0"/>
                          <a:ea typeface="ヒラギノ角ゴ Pro W3" charset="-128"/>
                        </a:defRPr>
                      </a:lvl5pPr>
                      <a:lvl6pPr marL="25146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6pPr>
                      <a:lvl7pPr marL="29718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7pPr>
                      <a:lvl8pPr marL="34290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8pPr>
                      <a:lvl9pPr marL="38862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FY18 AES Milestones</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Planned Completion Date</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Actual Completion Date</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Comments</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0"/>
                  </a:ext>
                </a:extLst>
              </a:tr>
              <a:tr h="284066">
                <a:tc>
                  <a:txBody>
                    <a:bodyPr/>
                    <a:lstStyle>
                      <a:lvl1pPr defTabSz="457200">
                        <a:spcBef>
                          <a:spcPct val="20000"/>
                        </a:spcBef>
                        <a:buFont typeface="Arial" charset="0"/>
                        <a:defRPr sz="1600" b="1">
                          <a:solidFill>
                            <a:schemeClr val="tx1"/>
                          </a:solidFill>
                          <a:latin typeface="Arial" charset="0"/>
                          <a:ea typeface="ヒラギノ角ゴ Pro W3" charset="-128"/>
                        </a:defRPr>
                      </a:lvl1pPr>
                      <a:lvl2pPr marL="742950" indent="-285750" defTabSz="457200">
                        <a:spcBef>
                          <a:spcPct val="20000"/>
                        </a:spcBef>
                        <a:buFont typeface="Arial" charset="0"/>
                        <a:defRPr sz="1600">
                          <a:solidFill>
                            <a:schemeClr val="tx1"/>
                          </a:solidFill>
                          <a:latin typeface="Arial" charset="0"/>
                          <a:ea typeface="ヒラギノ角ゴ Pro W3" charset="-128"/>
                        </a:defRPr>
                      </a:lvl2pPr>
                      <a:lvl3pPr marL="1143000" indent="-228600" defTabSz="457200">
                        <a:spcBef>
                          <a:spcPct val="20000"/>
                        </a:spcBef>
                        <a:buFont typeface="Arial" charset="0"/>
                        <a:defRPr sz="1600">
                          <a:solidFill>
                            <a:schemeClr val="tx1"/>
                          </a:solidFill>
                          <a:latin typeface="Arial" charset="0"/>
                          <a:ea typeface="ヒラギノ角ゴ Pro W3" charset="-128"/>
                        </a:defRPr>
                      </a:lvl3pPr>
                      <a:lvl4pPr marL="1600200" indent="-228600" defTabSz="457200">
                        <a:spcBef>
                          <a:spcPct val="20000"/>
                        </a:spcBef>
                        <a:buFont typeface="Arial" charset="0"/>
                        <a:defRPr sz="1600">
                          <a:solidFill>
                            <a:schemeClr val="tx1"/>
                          </a:solidFill>
                          <a:latin typeface="Arial" charset="0"/>
                          <a:ea typeface="ヒラギノ角ゴ Pro W3" charset="-128"/>
                        </a:defRPr>
                      </a:lvl4pPr>
                      <a:lvl5pPr marL="2057400" indent="-228600" defTabSz="457200">
                        <a:spcBef>
                          <a:spcPct val="20000"/>
                        </a:spcBef>
                        <a:buFont typeface="Arial" charset="0"/>
                        <a:defRPr sz="1600">
                          <a:solidFill>
                            <a:schemeClr val="tx1"/>
                          </a:solidFill>
                          <a:latin typeface="Arial" charset="0"/>
                          <a:ea typeface="ヒラギノ角ゴ Pro W3" charset="-128"/>
                        </a:defRPr>
                      </a:lvl5pPr>
                      <a:lvl6pPr marL="25146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6pPr>
                      <a:lvl7pPr marL="29718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7pPr>
                      <a:lvl8pPr marL="34290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8pPr>
                      <a:lvl9pPr marL="3886200" indent="-228600" defTabSz="457200" eaLnBrk="0" fontAlgn="base" hangingPunct="0">
                        <a:spcBef>
                          <a:spcPct val="20000"/>
                        </a:spcBef>
                        <a:spcAft>
                          <a:spcPct val="0"/>
                        </a:spcAft>
                        <a:buFont typeface="Arial" charset="0"/>
                        <a:defRPr sz="1600">
                          <a:solidFill>
                            <a:schemeClr val="tx1"/>
                          </a:solidFill>
                          <a:latin typeface="Arial" charset="0"/>
                          <a:ea typeface="ヒラギノ角ゴ Pro W3"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Bioreactor System Fabricated and Preliminary testing complete</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1/30/18</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1/30/2018</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Completed </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extLst>
                  <a:ext uri="{0D108BD9-81ED-4DB2-BD59-A6C34878D82A}">
                    <a16:rowId xmlns:a16="http://schemas.microsoft.com/office/drawing/2014/main" val="10001"/>
                  </a:ext>
                </a:extLst>
              </a:tr>
              <a:tr h="61719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Complete ground testing of combined packet growth system and enhanced organism.</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5/30/15</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7/16/18</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Completed (</a:t>
                      </a:r>
                      <a:r>
                        <a:rPr kumimoji="0" lang="en-US" altLang="x-none" sz="1200" b="0" i="0" u="none" strike="noStrike" cap="none" normalizeH="0" baseline="0" dirty="0" err="1">
                          <a:ln>
                            <a:noFill/>
                          </a:ln>
                          <a:solidFill>
                            <a:schemeClr val="tx1"/>
                          </a:solidFill>
                          <a:effectLst/>
                          <a:latin typeface="Arial" charset="0"/>
                          <a:ea typeface="ＭＳ Ｐゴシック" charset="-128"/>
                        </a:rPr>
                        <a:t>Biocompatiblity</a:t>
                      </a:r>
                      <a:r>
                        <a:rPr kumimoji="0" lang="en-US" altLang="x-none" sz="1200" b="0" i="0" u="none" strike="noStrike" cap="none" normalizeH="0" baseline="0" dirty="0">
                          <a:ln>
                            <a:noFill/>
                          </a:ln>
                          <a:solidFill>
                            <a:schemeClr val="tx1"/>
                          </a:solidFill>
                          <a:effectLst/>
                          <a:latin typeface="Arial" charset="0"/>
                          <a:ea typeface="ＭＳ Ｐゴシック" charset="-128"/>
                        </a:rPr>
                        <a:t> verification in final flight pack). Vendor delay and design change led to short delay. </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extLst>
                  <a:ext uri="{0D108BD9-81ED-4DB2-BD59-A6C34878D82A}">
                    <a16:rowId xmlns:a16="http://schemas.microsoft.com/office/drawing/2014/main" val="2015955453"/>
                  </a:ext>
                </a:extLst>
              </a:tr>
              <a:tr h="34287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P/C CO</a:t>
                      </a:r>
                      <a:r>
                        <a:rPr kumimoji="0" lang="en-US" altLang="x-none" sz="1200" b="0" i="0" u="none" strike="noStrike" cap="none" normalizeH="0" baseline="-25000" dirty="0">
                          <a:ln>
                            <a:noFill/>
                          </a:ln>
                          <a:solidFill>
                            <a:schemeClr val="tx1"/>
                          </a:solidFill>
                          <a:effectLst/>
                          <a:latin typeface="Arial" charset="0"/>
                          <a:ea typeface="ＭＳ Ｐゴシック" charset="-128"/>
                        </a:rPr>
                        <a:t>2</a:t>
                      </a:r>
                      <a:r>
                        <a:rPr kumimoji="0" lang="en-US" altLang="x-none" sz="1200" b="0" i="0" u="none" strike="noStrike" cap="none" normalizeH="0" baseline="0" dirty="0">
                          <a:ln>
                            <a:noFill/>
                          </a:ln>
                          <a:solidFill>
                            <a:schemeClr val="tx1"/>
                          </a:solidFill>
                          <a:effectLst/>
                          <a:latin typeface="Arial" charset="0"/>
                          <a:ea typeface="ＭＳ Ｐゴシック" charset="-128"/>
                        </a:rPr>
                        <a:t> Conversion System Fabricated and Preliminary Analysis Complete</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7/15/18</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7/15/18</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x-none" sz="1200" b="0" i="0" u="none" strike="noStrike" cap="none" normalizeH="0" baseline="0" dirty="0">
                          <a:ln>
                            <a:noFill/>
                          </a:ln>
                          <a:solidFill>
                            <a:schemeClr val="tx1"/>
                          </a:solidFill>
                          <a:effectLst/>
                          <a:latin typeface="Arial" charset="0"/>
                          <a:ea typeface="ＭＳ Ｐゴシック" charset="-128"/>
                        </a:rPr>
                        <a:t>Completed</a:t>
                      </a:r>
                    </a:p>
                  </a:txBody>
                  <a:tcPr marL="68580" marR="68580" marT="34276" marB="342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B92"/>
                    </a:solidFill>
                  </a:tcPr>
                </a:tc>
                <a:extLst>
                  <a:ext uri="{0D108BD9-81ED-4DB2-BD59-A6C34878D82A}">
                    <a16:rowId xmlns:a16="http://schemas.microsoft.com/office/drawing/2014/main" val="10002"/>
                  </a:ext>
                </a:extLst>
              </a:tr>
            </a:tbl>
          </a:graphicData>
        </a:graphic>
      </p:graphicFrame>
      <p:sp>
        <p:nvSpPr>
          <p:cNvPr id="7" name="TextBox 6"/>
          <p:cNvSpPr txBox="1"/>
          <p:nvPr/>
        </p:nvSpPr>
        <p:spPr>
          <a:xfrm>
            <a:off x="379238" y="2971800"/>
            <a:ext cx="2025492" cy="338554"/>
          </a:xfrm>
          <a:prstGeom prst="rect">
            <a:avLst/>
          </a:prstGeom>
          <a:noFill/>
        </p:spPr>
        <p:txBody>
          <a:bodyPr wrap="square" rtlCol="0">
            <a:spAutoFit/>
          </a:bodyPr>
          <a:lstStyle/>
          <a:p>
            <a:r>
              <a:rPr lang="en-US" sz="1600" b="1" u="sng" dirty="0">
                <a:latin typeface="Arial"/>
                <a:cs typeface="Arial"/>
              </a:rPr>
              <a:t>Milestone Status</a:t>
            </a:r>
          </a:p>
        </p:txBody>
      </p:sp>
      <p:sp>
        <p:nvSpPr>
          <p:cNvPr id="8" name="TextBox 7"/>
          <p:cNvSpPr txBox="1"/>
          <p:nvPr/>
        </p:nvSpPr>
        <p:spPr>
          <a:xfrm>
            <a:off x="412908" y="1444611"/>
            <a:ext cx="5225892" cy="338554"/>
          </a:xfrm>
          <a:prstGeom prst="rect">
            <a:avLst/>
          </a:prstGeom>
          <a:noFill/>
        </p:spPr>
        <p:txBody>
          <a:bodyPr wrap="square" rtlCol="0">
            <a:spAutoFit/>
          </a:bodyPr>
          <a:lstStyle/>
          <a:p>
            <a:r>
              <a:rPr lang="en-US" sz="1600" b="1" u="sng" dirty="0">
                <a:latin typeface="Arial"/>
                <a:cs typeface="Arial"/>
              </a:rPr>
              <a:t>Performance</a:t>
            </a:r>
            <a:r>
              <a:rPr lang="en-US" sz="1600" b="1" dirty="0">
                <a:latin typeface="Arial"/>
                <a:cs typeface="Arial"/>
              </a:rPr>
              <a:t> </a:t>
            </a:r>
            <a:r>
              <a:rPr lang="en-US" sz="1600" dirty="0">
                <a:latin typeface="Arial"/>
                <a:cs typeface="Arial"/>
              </a:rPr>
              <a:t>(Project Manager’s overall assessment)</a:t>
            </a:r>
          </a:p>
        </p:txBody>
      </p:sp>
      <p:grpSp>
        <p:nvGrpSpPr>
          <p:cNvPr id="9" name="Group 8"/>
          <p:cNvGrpSpPr/>
          <p:nvPr/>
        </p:nvGrpSpPr>
        <p:grpSpPr>
          <a:xfrm>
            <a:off x="5029200" y="203941"/>
            <a:ext cx="3387422" cy="515526"/>
            <a:chOff x="4015686" y="-855663"/>
            <a:chExt cx="4516563" cy="687368"/>
          </a:xfrm>
        </p:grpSpPr>
        <p:grpSp>
          <p:nvGrpSpPr>
            <p:cNvPr id="10" name="Group 9"/>
            <p:cNvGrpSpPr/>
            <p:nvPr/>
          </p:nvGrpSpPr>
          <p:grpSpPr>
            <a:xfrm>
              <a:off x="4015686" y="-822786"/>
              <a:ext cx="143187" cy="603061"/>
              <a:chOff x="5559309" y="-888479"/>
              <a:chExt cx="143187" cy="603061"/>
            </a:xfrm>
          </p:grpSpPr>
          <p:sp>
            <p:nvSpPr>
              <p:cNvPr id="12" name="Rectangle 11"/>
              <p:cNvSpPr/>
              <p:nvPr/>
            </p:nvSpPr>
            <p:spPr>
              <a:xfrm>
                <a:off x="5560177" y="-657674"/>
                <a:ext cx="142319" cy="153283"/>
              </a:xfrm>
              <a:prstGeom prst="rect">
                <a:avLst/>
              </a:prstGeom>
              <a:solidFill>
                <a:srgbClr val="FFFF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13" name="Rectangle 12"/>
              <p:cNvSpPr/>
              <p:nvPr/>
            </p:nvSpPr>
            <p:spPr>
              <a:xfrm>
                <a:off x="5559309" y="-888479"/>
                <a:ext cx="142319" cy="153283"/>
              </a:xfrm>
              <a:prstGeom prst="rect">
                <a:avLst/>
              </a:prstGeom>
              <a:solidFill>
                <a:srgbClr val="00FF8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14" name="Rectangle 13"/>
              <p:cNvSpPr/>
              <p:nvPr/>
            </p:nvSpPr>
            <p:spPr>
              <a:xfrm>
                <a:off x="5560177" y="-438701"/>
                <a:ext cx="142319" cy="153283"/>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grpSp>
        <p:sp>
          <p:nvSpPr>
            <p:cNvPr id="11" name="TextBox 10"/>
            <p:cNvSpPr txBox="1"/>
            <p:nvPr/>
          </p:nvSpPr>
          <p:spPr>
            <a:xfrm>
              <a:off x="4218885" y="-855663"/>
              <a:ext cx="4313364" cy="687368"/>
            </a:xfrm>
            <a:prstGeom prst="rect">
              <a:avLst/>
            </a:prstGeom>
            <a:noFill/>
          </p:spPr>
          <p:txBody>
            <a:bodyPr wrap="square" rtlCol="0">
              <a:spAutoFit/>
            </a:bodyPr>
            <a:lstStyle/>
            <a:p>
              <a:pPr>
                <a:lnSpc>
                  <a:spcPts val="1050"/>
                </a:lnSpc>
              </a:pPr>
              <a:r>
                <a:rPr lang="en-US" sz="750" dirty="0">
                  <a:solidFill>
                    <a:schemeClr val="bg1"/>
                  </a:solidFill>
                </a:rPr>
                <a:t>= project is meeting its commitments</a:t>
              </a:r>
            </a:p>
            <a:p>
              <a:pPr>
                <a:lnSpc>
                  <a:spcPts val="1050"/>
                </a:lnSpc>
              </a:pPr>
              <a:r>
                <a:rPr lang="en-US" sz="750" dirty="0">
                  <a:solidFill>
                    <a:schemeClr val="bg1"/>
                  </a:solidFill>
                </a:rPr>
                <a:t>= project is not meeting its commitments, but has mitigation plans</a:t>
              </a:r>
            </a:p>
            <a:p>
              <a:pPr>
                <a:lnSpc>
                  <a:spcPts val="1050"/>
                </a:lnSpc>
              </a:pPr>
              <a:r>
                <a:rPr lang="en-US" sz="750" dirty="0">
                  <a:solidFill>
                    <a:schemeClr val="bg1"/>
                  </a:solidFill>
                </a:rPr>
                <a:t>= project is not meeting its commitments, and needs external assistance</a:t>
              </a:r>
            </a:p>
          </p:txBody>
        </p:sp>
      </p:grpSp>
    </p:spTree>
    <p:extLst>
      <p:ext uri="{BB962C8B-B14F-4D97-AF65-F5344CB8AC3E}">
        <p14:creationId xmlns:p14="http://schemas.microsoft.com/office/powerpoint/2010/main" val="2702726599"/>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500" b="0" dirty="0"/>
              <a:t>Synthetic Biology Applications</a:t>
            </a:r>
            <a:br>
              <a:rPr lang="en-US" sz="1500" b="0" dirty="0"/>
            </a:br>
            <a:r>
              <a:rPr lang="en-US" dirty="0"/>
              <a:t>Plans &amp; Partnerships</a:t>
            </a:r>
          </a:p>
        </p:txBody>
      </p:sp>
      <p:sp>
        <p:nvSpPr>
          <p:cNvPr id="3" name="Content Placeholder 2"/>
          <p:cNvSpPr>
            <a:spLocks noGrp="1"/>
          </p:cNvSpPr>
          <p:nvPr>
            <p:ph idx="1"/>
          </p:nvPr>
        </p:nvSpPr>
        <p:spPr>
          <a:xfrm>
            <a:off x="231222" y="1066800"/>
            <a:ext cx="8595361" cy="3842147"/>
          </a:xfrm>
        </p:spPr>
        <p:txBody>
          <a:bodyPr/>
          <a:lstStyle/>
          <a:p>
            <a:r>
              <a:rPr lang="en-US" sz="1600" dirty="0"/>
              <a:t>Plans for remainder of FY18 &amp; FY19</a:t>
            </a:r>
          </a:p>
          <a:p>
            <a:pPr lvl="1"/>
            <a:r>
              <a:rPr lang="en-US" sz="1600" dirty="0"/>
              <a:t>BioNutrients – </a:t>
            </a:r>
          </a:p>
          <a:p>
            <a:pPr lvl="2"/>
            <a:r>
              <a:rPr lang="en-US" sz="1600" dirty="0"/>
              <a:t>18-19 – Build and load BioNutrients-1 hardware for handover to SpaceX-17 in 01/19 for start of 5 year test/demonstration</a:t>
            </a:r>
          </a:p>
          <a:p>
            <a:pPr lvl="2"/>
            <a:r>
              <a:rPr lang="en-US" sz="1600" dirty="0"/>
              <a:t>19 – Engineer system to make multiple nutrients; probiotic studies</a:t>
            </a:r>
          </a:p>
          <a:p>
            <a:pPr lvl="1"/>
            <a:r>
              <a:rPr lang="en-US" sz="1600" dirty="0"/>
              <a:t>CO</a:t>
            </a:r>
            <a:r>
              <a:rPr lang="en-US" sz="1600" baseline="-25000" dirty="0"/>
              <a:t>2</a:t>
            </a:r>
            <a:r>
              <a:rPr lang="en-US" sz="1600" dirty="0"/>
              <a:t>-Based Manufacturing</a:t>
            </a:r>
          </a:p>
          <a:p>
            <a:pPr lvl="2"/>
            <a:r>
              <a:rPr lang="en-US" sz="1600" dirty="0"/>
              <a:t>19 – Integrate systems, preliminary testing, improve CO</a:t>
            </a:r>
            <a:r>
              <a:rPr lang="en-US" sz="1600" baseline="-25000" dirty="0"/>
              <a:t>2</a:t>
            </a:r>
            <a:r>
              <a:rPr lang="en-US" sz="1600" dirty="0"/>
              <a:t> conversion products</a:t>
            </a:r>
          </a:p>
          <a:p>
            <a:pPr lvl="2"/>
            <a:endParaRPr lang="en-US" sz="800" dirty="0"/>
          </a:p>
          <a:p>
            <a:r>
              <a:rPr lang="en-US" sz="1600" dirty="0"/>
              <a:t>Partnerships</a:t>
            </a:r>
          </a:p>
          <a:p>
            <a:pPr marL="595313" lvl="1" indent="-214313"/>
            <a:r>
              <a:rPr lang="en-US" sz="1600" dirty="0"/>
              <a:t>AES – Collaborating with two LSS projects (Liquid Amines/COHO) re: carbonic anhydrase production/testing</a:t>
            </a:r>
          </a:p>
          <a:p>
            <a:pPr marL="595313" lvl="1" indent="-214313"/>
            <a:r>
              <a:rPr lang="en-US" sz="1600" dirty="0"/>
              <a:t>Stanford University – M. </a:t>
            </a:r>
            <a:r>
              <a:rPr lang="en-US" sz="1600" dirty="0" err="1"/>
              <a:t>Kanan</a:t>
            </a:r>
            <a:r>
              <a:rPr lang="en-US" sz="1600" dirty="0"/>
              <a:t> – CO</a:t>
            </a:r>
            <a:r>
              <a:rPr lang="en-US" sz="1600" baseline="-25000" dirty="0"/>
              <a:t>2</a:t>
            </a:r>
            <a:r>
              <a:rPr lang="en-US" sz="1600" dirty="0"/>
              <a:t> conversion to microbial feedstock molecules – extending cooperative agreement for FY2019/2020</a:t>
            </a:r>
          </a:p>
          <a:p>
            <a:pPr marL="595313" lvl="1" indent="-214313"/>
            <a:r>
              <a:rPr lang="en-US" sz="1600" dirty="0"/>
              <a:t>STMD STRI – </a:t>
            </a:r>
            <a:r>
              <a:rPr lang="en-US" sz="1600" dirty="0" err="1"/>
              <a:t>BioManufacturing</a:t>
            </a:r>
            <a:r>
              <a:rPr lang="en-US" sz="1600" dirty="0"/>
              <a:t> – UC Berkeley/A. Arkin PI – Hogan COR (in year 2 of of 5)</a:t>
            </a:r>
          </a:p>
          <a:p>
            <a:pPr marL="595313" lvl="1" indent="-214313"/>
            <a:r>
              <a:rPr lang="en-US" sz="1600" dirty="0"/>
              <a:t>CO</a:t>
            </a:r>
            <a:r>
              <a:rPr lang="en-US" sz="1600" baseline="-25000" dirty="0"/>
              <a:t>2</a:t>
            </a:r>
            <a:r>
              <a:rPr lang="en-US" sz="1600" dirty="0"/>
              <a:t> Centennial Challenge – Phase I launched – over 1000 registrants</a:t>
            </a:r>
          </a:p>
          <a:p>
            <a:pPr marL="595313" lvl="1" indent="-214313"/>
            <a:r>
              <a:rPr lang="en-US" sz="1600" dirty="0"/>
              <a:t>New STTR Phase I 2018 – Advanced Bioreactor Development for In Situ Microbial Manufacturing – 1 Award to: R. </a:t>
            </a:r>
            <a:r>
              <a:rPr lang="en-US" sz="1600" dirty="0" err="1"/>
              <a:t>Macur</a:t>
            </a:r>
            <a:r>
              <a:rPr lang="en-US" sz="1600" dirty="0"/>
              <a:t>. “A Robust Biofilm-</a:t>
            </a:r>
            <a:r>
              <a:rPr lang="en-US" sz="1600" dirty="0" err="1"/>
              <a:t>Biomat</a:t>
            </a:r>
            <a:r>
              <a:rPr lang="en-US" sz="1600" dirty="0"/>
              <a:t> Reactor for Conversion of Mission-Relevant </a:t>
            </a:r>
            <a:r>
              <a:rPr lang="en-US" sz="1600" dirty="0" err="1"/>
              <a:t>Feedstocks</a:t>
            </a:r>
            <a:r>
              <a:rPr lang="en-US" sz="1600" dirty="0"/>
              <a:t> to Products” Sustainable </a:t>
            </a:r>
            <a:r>
              <a:rPr lang="en-US" sz="1600" dirty="0" err="1"/>
              <a:t>Bioproducts</a:t>
            </a:r>
            <a:r>
              <a:rPr lang="en-US" sz="1600" dirty="0"/>
              <a:t> LLC</a:t>
            </a:r>
          </a:p>
        </p:txBody>
      </p:sp>
      <p:sp>
        <p:nvSpPr>
          <p:cNvPr id="4" name="Slide Number Placeholder 3"/>
          <p:cNvSpPr>
            <a:spLocks noGrp="1"/>
          </p:cNvSpPr>
          <p:nvPr>
            <p:ph type="sldNum" sz="quarter" idx="10"/>
          </p:nvPr>
        </p:nvSpPr>
        <p:spPr/>
        <p:txBody>
          <a:bodyPr/>
          <a:lstStyle/>
          <a:p>
            <a:pPr>
              <a:defRPr/>
            </a:pPr>
            <a:fld id="{2FB12537-B55F-1D4C-AACF-3B10E7522722}" type="slidenum">
              <a:rPr lang="en-US" smtClean="0"/>
              <a:pPr>
                <a:defRPr/>
              </a:pPr>
              <a:t>5</a:t>
            </a:fld>
            <a:endParaRPr lang="en-US" dirty="0"/>
          </a:p>
        </p:txBody>
      </p:sp>
    </p:spTree>
    <p:extLst>
      <p:ext uri="{BB962C8B-B14F-4D97-AF65-F5344CB8AC3E}">
        <p14:creationId xmlns:p14="http://schemas.microsoft.com/office/powerpoint/2010/main" val="3863180548"/>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ctrTitle"/>
          </p:nvPr>
        </p:nvSpPr>
        <p:spPr>
          <a:xfrm>
            <a:off x="229038" y="5649515"/>
            <a:ext cx="5736431" cy="751285"/>
          </a:xfrm>
        </p:spPr>
        <p:txBody>
          <a:bodyPr anchor="ctr"/>
          <a:lstStyle/>
          <a:p>
            <a:r>
              <a:rPr lang="en-US" dirty="0">
                <a:latin typeface="Arial" charset="0"/>
                <a:ea typeface="ＭＳ Ｐゴシック" charset="0"/>
                <a:cs typeface="ＭＳ Ｐゴシック" charset="0"/>
              </a:rPr>
              <a:t>Synthetic Biology Applications</a:t>
            </a:r>
            <a:br>
              <a:rPr lang="en-US" dirty="0">
                <a:latin typeface="Arial" charset="0"/>
                <a:ea typeface="ＭＳ Ｐゴシック" charset="0"/>
                <a:cs typeface="ＭＳ Ｐゴシック" charset="0"/>
              </a:rPr>
            </a:br>
            <a:r>
              <a:rPr lang="en-US" sz="1350" dirty="0">
                <a:latin typeface="Arial" charset="0"/>
                <a:ea typeface="ＭＳ Ｐゴシック" charset="0"/>
                <a:cs typeface="ＭＳ Ｐゴシック" charset="0"/>
              </a:rPr>
              <a:t>10/12/2018</a:t>
            </a:r>
            <a:br>
              <a:rPr lang="en-US" dirty="0">
                <a:latin typeface="Arial Narrow" charset="0"/>
                <a:ea typeface="ヒラギノ角ゴ Pro W3" charset="0"/>
                <a:cs typeface="Arial Narrow" charset="0"/>
              </a:rPr>
            </a:br>
            <a:br>
              <a:rPr lang="en-US" dirty="0">
                <a:latin typeface="Arial Narrow" charset="0"/>
                <a:ea typeface="ヒラギノ角ゴ Pro W3" charset="0"/>
                <a:cs typeface="Arial Narrow" charset="0"/>
              </a:rPr>
            </a:br>
            <a:r>
              <a:rPr lang="en-US" sz="1350" dirty="0">
                <a:latin typeface="Arial Narrow" charset="0"/>
                <a:ea typeface="ヒラギノ角ゴ Pro W3" charset="0"/>
                <a:cs typeface="Arial Narrow" charset="0"/>
              </a:rPr>
              <a:t>John Hogan, PI, Ames Research Center</a:t>
            </a:r>
            <a:endParaRPr lang="en-US" sz="1350" dirty="0">
              <a:latin typeface="Arial" charset="0"/>
              <a:ea typeface="ヒラギノ角ゴ Pro W3" charset="0"/>
            </a:endParaRPr>
          </a:p>
        </p:txBody>
      </p:sp>
    </p:spTree>
    <p:extLst>
      <p:ext uri="{BB962C8B-B14F-4D97-AF65-F5344CB8AC3E}">
        <p14:creationId xmlns:p14="http://schemas.microsoft.com/office/powerpoint/2010/main" val="1048527250"/>
      </p:ext>
    </p:extLst>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Synthetic Biology Applications - Objectives</a:t>
            </a:r>
            <a:endParaRPr lang="en-US" dirty="0"/>
          </a:p>
        </p:txBody>
      </p:sp>
      <p:sp>
        <p:nvSpPr>
          <p:cNvPr id="4" name="Content Placeholder 3"/>
          <p:cNvSpPr txBox="1">
            <a:spLocks noGrp="1"/>
          </p:cNvSpPr>
          <p:nvPr>
            <p:ph idx="1"/>
          </p:nvPr>
        </p:nvSpPr>
        <p:spPr>
          <a:xfrm>
            <a:off x="685800" y="1066800"/>
            <a:ext cx="7772400" cy="3046988"/>
          </a:xfrm>
          <a:prstGeom prst="rect">
            <a:avLst/>
          </a:prstGeom>
          <a:noFill/>
        </p:spPr>
        <p:txBody>
          <a:bodyPr wrap="square" rtlCol="0">
            <a:spAutoFit/>
          </a:bodyPr>
          <a:lstStyle/>
          <a:p>
            <a:pPr marL="0" indent="0" fontAlgn="base">
              <a:spcBef>
                <a:spcPct val="0"/>
              </a:spcBef>
              <a:spcAft>
                <a:spcPct val="0"/>
              </a:spcAft>
              <a:buNone/>
            </a:pPr>
            <a:r>
              <a:rPr lang="en-US" sz="2000" b="1" dirty="0">
                <a:solidFill>
                  <a:srgbClr val="000000"/>
                </a:solidFill>
              </a:rPr>
              <a:t>Overall Project Goal</a:t>
            </a:r>
          </a:p>
          <a:p>
            <a:pPr fontAlgn="base">
              <a:spcBef>
                <a:spcPct val="0"/>
              </a:spcBef>
              <a:spcAft>
                <a:spcPct val="0"/>
              </a:spcAft>
            </a:pPr>
            <a:r>
              <a:rPr lang="en-US" sz="2000" dirty="0">
                <a:solidFill>
                  <a:srgbClr val="000000"/>
                </a:solidFill>
              </a:rPr>
              <a:t>Identify and develop viable synthetic biology approaches that demonstrate substantial improvements for mission architectures.  </a:t>
            </a:r>
          </a:p>
          <a:p>
            <a:pPr fontAlgn="base">
              <a:spcBef>
                <a:spcPct val="0"/>
              </a:spcBef>
              <a:spcAft>
                <a:spcPct val="0"/>
              </a:spcAft>
            </a:pPr>
            <a:endParaRPr lang="en-US" sz="1200" dirty="0">
              <a:solidFill>
                <a:srgbClr val="000000"/>
              </a:solidFill>
            </a:endParaRPr>
          </a:p>
          <a:p>
            <a:pPr marL="0" indent="0" fontAlgn="base">
              <a:spcBef>
                <a:spcPct val="0"/>
              </a:spcBef>
              <a:spcAft>
                <a:spcPct val="0"/>
              </a:spcAft>
              <a:buNone/>
            </a:pPr>
            <a:r>
              <a:rPr lang="en-US" sz="2000" b="1" dirty="0">
                <a:solidFill>
                  <a:srgbClr val="000000"/>
                </a:solidFill>
              </a:rPr>
              <a:t>Specifically to:</a:t>
            </a:r>
          </a:p>
          <a:p>
            <a:pPr marL="0" indent="0" fontAlgn="base">
              <a:spcBef>
                <a:spcPct val="0"/>
              </a:spcBef>
              <a:spcAft>
                <a:spcPct val="0"/>
              </a:spcAft>
              <a:buNone/>
            </a:pPr>
            <a:r>
              <a:rPr lang="en-US" sz="2000" dirty="0">
                <a:solidFill>
                  <a:srgbClr val="000000"/>
                </a:solidFill>
              </a:rPr>
              <a:t>• Increase potential for </a:t>
            </a:r>
            <a:r>
              <a:rPr lang="en-US" sz="2000" i="1" dirty="0">
                <a:solidFill>
                  <a:srgbClr val="000000"/>
                </a:solidFill>
              </a:rPr>
              <a:t>in situ</a:t>
            </a:r>
            <a:r>
              <a:rPr lang="en-US" sz="2000" dirty="0">
                <a:solidFill>
                  <a:srgbClr val="000000"/>
                </a:solidFill>
              </a:rPr>
              <a:t> resource utilization.</a:t>
            </a:r>
          </a:p>
          <a:p>
            <a:pPr marL="0" indent="0" fontAlgn="base">
              <a:spcBef>
                <a:spcPct val="0"/>
              </a:spcBef>
              <a:spcAft>
                <a:spcPct val="0"/>
              </a:spcAft>
              <a:buNone/>
            </a:pPr>
            <a:r>
              <a:rPr lang="en-US" sz="2000" dirty="0">
                <a:solidFill>
                  <a:srgbClr val="000000"/>
                </a:solidFill>
              </a:rPr>
              <a:t>• Enable an array of </a:t>
            </a:r>
            <a:r>
              <a:rPr lang="en-US" sz="2000" i="1" dirty="0">
                <a:solidFill>
                  <a:srgbClr val="000000"/>
                </a:solidFill>
              </a:rPr>
              <a:t>in situ</a:t>
            </a:r>
            <a:r>
              <a:rPr lang="en-US" sz="2000" dirty="0">
                <a:solidFill>
                  <a:srgbClr val="000000"/>
                </a:solidFill>
              </a:rPr>
              <a:t> manufacturing capabilities.</a:t>
            </a:r>
          </a:p>
          <a:p>
            <a:pPr marL="0" indent="0" fontAlgn="base">
              <a:spcBef>
                <a:spcPct val="0"/>
              </a:spcBef>
              <a:spcAft>
                <a:spcPct val="0"/>
              </a:spcAft>
              <a:buNone/>
            </a:pPr>
            <a:r>
              <a:rPr lang="en-US" sz="2000" dirty="0">
                <a:solidFill>
                  <a:srgbClr val="000000"/>
                </a:solidFill>
              </a:rPr>
              <a:t>• Flight testing to demonstrate targeted product generation in space    </a:t>
            </a:r>
          </a:p>
          <a:p>
            <a:pPr marL="0" indent="0" fontAlgn="base">
              <a:spcBef>
                <a:spcPct val="0"/>
              </a:spcBef>
              <a:spcAft>
                <a:spcPct val="0"/>
              </a:spcAft>
              <a:buNone/>
            </a:pPr>
            <a:r>
              <a:rPr lang="en-US" sz="2000" dirty="0">
                <a:solidFill>
                  <a:srgbClr val="000000"/>
                </a:solidFill>
              </a:rPr>
              <a:t>   with low mass, power, and volume systems.</a:t>
            </a:r>
          </a:p>
          <a:p>
            <a:pPr fontAlgn="base">
              <a:spcBef>
                <a:spcPct val="0"/>
              </a:spcBef>
              <a:spcAft>
                <a:spcPct val="0"/>
              </a:spcAft>
            </a:pPr>
            <a:endParaRPr lang="en-US" sz="2000" dirty="0">
              <a:solidFill>
                <a:srgbClr val="000000"/>
              </a:solidFill>
            </a:endParaRPr>
          </a:p>
        </p:txBody>
      </p:sp>
      <p:pic>
        <p:nvPicPr>
          <p:cNvPr id="5" name="Picture 7"/>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16638" b="19185"/>
          <a:stretch/>
        </p:blipFill>
        <p:spPr bwMode="auto">
          <a:xfrm>
            <a:off x="1550634" y="5017057"/>
            <a:ext cx="2438400" cy="1064345"/>
          </a:xfrm>
          <a:prstGeom prst="rect">
            <a:avLst/>
          </a:prstGeom>
          <a:solidFill>
            <a:schemeClr val="bg1">
              <a:alpha val="0"/>
            </a:schemeClr>
          </a:solidFill>
          <a:ln>
            <a:noFill/>
          </a:ln>
        </p:spPr>
      </p:pic>
      <p:sp>
        <p:nvSpPr>
          <p:cNvPr id="9" name="TextBox 8"/>
          <p:cNvSpPr txBox="1"/>
          <p:nvPr/>
        </p:nvSpPr>
        <p:spPr>
          <a:xfrm>
            <a:off x="2084034" y="4154690"/>
            <a:ext cx="1441420" cy="369332"/>
          </a:xfrm>
          <a:prstGeom prst="rect">
            <a:avLst/>
          </a:prstGeom>
          <a:noFill/>
        </p:spPr>
        <p:txBody>
          <a:bodyPr wrap="none" rtlCol="0">
            <a:spAutoFit/>
          </a:bodyPr>
          <a:lstStyle/>
          <a:p>
            <a:r>
              <a:rPr lang="en-US" dirty="0" err="1">
                <a:solidFill>
                  <a:srgbClr val="333399">
                    <a:lumMod val="75000"/>
                  </a:srgbClr>
                </a:solidFill>
              </a:rPr>
              <a:t>BioNutrients</a:t>
            </a:r>
            <a:endParaRPr lang="en-US" dirty="0">
              <a:solidFill>
                <a:srgbClr val="333399">
                  <a:lumMod val="75000"/>
                </a:srgbClr>
              </a:solidFill>
            </a:endParaRPr>
          </a:p>
        </p:txBody>
      </p:sp>
      <p:sp>
        <p:nvSpPr>
          <p:cNvPr id="10" name="TextBox 9"/>
          <p:cNvSpPr txBox="1"/>
          <p:nvPr/>
        </p:nvSpPr>
        <p:spPr>
          <a:xfrm>
            <a:off x="4982088" y="4076360"/>
            <a:ext cx="2866512" cy="646331"/>
          </a:xfrm>
          <a:prstGeom prst="rect">
            <a:avLst/>
          </a:prstGeom>
          <a:noFill/>
        </p:spPr>
        <p:txBody>
          <a:bodyPr wrap="square" rtlCol="0">
            <a:spAutoFit/>
          </a:bodyPr>
          <a:lstStyle/>
          <a:p>
            <a:pPr algn="ctr"/>
            <a:r>
              <a:rPr lang="en-US" dirty="0">
                <a:solidFill>
                  <a:srgbClr val="333399">
                    <a:lumMod val="75000"/>
                  </a:srgbClr>
                </a:solidFill>
              </a:rPr>
              <a:t>CO</a:t>
            </a:r>
            <a:r>
              <a:rPr lang="en-US" baseline="-25000" dirty="0">
                <a:solidFill>
                  <a:srgbClr val="333399">
                    <a:lumMod val="75000"/>
                  </a:srgbClr>
                </a:solidFill>
              </a:rPr>
              <a:t>2</a:t>
            </a:r>
            <a:r>
              <a:rPr lang="en-US" dirty="0">
                <a:solidFill>
                  <a:srgbClr val="333399">
                    <a:lumMod val="75000"/>
                  </a:srgbClr>
                </a:solidFill>
              </a:rPr>
              <a:t>-Based Manufacturing for Mission Extensibility</a:t>
            </a:r>
          </a:p>
        </p:txBody>
      </p:sp>
      <p:sp>
        <p:nvSpPr>
          <p:cNvPr id="11" name="Rectangle 10"/>
          <p:cNvSpPr/>
          <p:nvPr/>
        </p:nvSpPr>
        <p:spPr bwMode="auto">
          <a:xfrm>
            <a:off x="1398234" y="4020578"/>
            <a:ext cx="2743200" cy="2514600"/>
          </a:xfrm>
          <a:prstGeom prst="rect">
            <a:avLst/>
          </a:prstGeom>
          <a:noFill/>
          <a:ln w="317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endParaRPr>
          </a:p>
        </p:txBody>
      </p:sp>
      <p:sp>
        <p:nvSpPr>
          <p:cNvPr id="12" name="Rectangle 11"/>
          <p:cNvSpPr/>
          <p:nvPr/>
        </p:nvSpPr>
        <p:spPr bwMode="auto">
          <a:xfrm>
            <a:off x="5003766" y="4032447"/>
            <a:ext cx="2808258" cy="2514600"/>
          </a:xfrm>
          <a:prstGeom prst="rect">
            <a:avLst/>
          </a:prstGeom>
          <a:noFill/>
          <a:ln w="317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endParaRPr>
          </a:p>
        </p:txBody>
      </p:sp>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l="89425" t="77841" r="2529" b="6704"/>
          <a:stretch/>
        </p:blipFill>
        <p:spPr>
          <a:xfrm>
            <a:off x="6553200" y="4766604"/>
            <a:ext cx="1150997" cy="1397640"/>
          </a:xfrm>
          <a:prstGeom prst="rect">
            <a:avLst/>
          </a:prstGeom>
        </p:spPr>
      </p:pic>
      <p:pic>
        <p:nvPicPr>
          <p:cNvPr id="14" name="Picture 13"/>
          <p:cNvPicPr>
            <a:picLocks noChangeAspect="1"/>
          </p:cNvPicPr>
          <p:nvPr/>
        </p:nvPicPr>
        <p:blipFill>
          <a:blip r:embed="rId4">
            <a:extLst>
              <a:ext uri="{BEBA8EAE-BF5A-486C-A8C5-ECC9F3942E4B}">
                <a14:imgProps xmlns:a14="http://schemas.microsoft.com/office/drawing/2010/main">
                  <a14:imgLayer r:embed="rId5">
                    <a14:imgEffect>
                      <a14:backgroundRemoval t="828" b="97020" l="1765" r="96824"/>
                    </a14:imgEffect>
                  </a14:imgLayer>
                </a14:imgProps>
              </a:ext>
            </a:extLst>
          </a:blip>
          <a:stretch>
            <a:fillRect/>
          </a:stretch>
        </p:blipFill>
        <p:spPr>
          <a:xfrm rot="20184729">
            <a:off x="5180327" y="5247296"/>
            <a:ext cx="807846" cy="574046"/>
          </a:xfrm>
          <a:prstGeom prst="rect">
            <a:avLst/>
          </a:prstGeom>
        </p:spPr>
      </p:pic>
      <p:sp>
        <p:nvSpPr>
          <p:cNvPr id="15" name="Right Arrow 14"/>
          <p:cNvSpPr/>
          <p:nvPr/>
        </p:nvSpPr>
        <p:spPr bwMode="auto">
          <a:xfrm>
            <a:off x="6069278" y="5334000"/>
            <a:ext cx="376095" cy="322238"/>
          </a:xfrm>
          <a:prstGeom prst="rightArrow">
            <a:avLst/>
          </a:prstGeom>
          <a:solidFill>
            <a:srgbClr val="0070C0"/>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endParaRPr>
          </a:p>
        </p:txBody>
      </p:sp>
    </p:spTree>
    <p:extLst>
      <p:ext uri="{BB962C8B-B14F-4D97-AF65-F5344CB8AC3E}">
        <p14:creationId xmlns:p14="http://schemas.microsoft.com/office/powerpoint/2010/main" val="1803082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In Space</a:t>
            </a:r>
            <a:r>
              <a:rPr lang="en-US" sz="2800" i="1" dirty="0"/>
              <a:t> </a:t>
            </a:r>
            <a:r>
              <a:rPr lang="en-US" sz="2800" dirty="0"/>
              <a:t>Production of Mission Products</a:t>
            </a:r>
          </a:p>
        </p:txBody>
      </p:sp>
      <p:pic>
        <p:nvPicPr>
          <p:cNvPr id="4" name="Picture 2" descr="http://spacechronology.com/marshabitat.jpg"/>
          <p:cNvPicPr>
            <a:picLocks noChangeAspect="1" noChangeArrowheads="1"/>
          </p:cNvPicPr>
          <p:nvPr/>
        </p:nvPicPr>
        <p:blipFill>
          <a:blip r:embed="rId2" cstate="screen">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3621085" y="5148494"/>
            <a:ext cx="1805439" cy="14349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4" cstate="print">
            <a:lum bright="20000" contrast="20000"/>
            <a:extLst>
              <a:ext uri="{28A0092B-C50C-407E-A947-70E740481C1C}">
                <a14:useLocalDpi xmlns:a14="http://schemas.microsoft.com/office/drawing/2010/main"/>
              </a:ext>
            </a:extLst>
          </a:blip>
          <a:srcRect/>
          <a:stretch>
            <a:fillRect/>
          </a:stretch>
        </p:blipFill>
        <p:spPr bwMode="auto">
          <a:xfrm>
            <a:off x="5943600" y="4719109"/>
            <a:ext cx="2306159" cy="173762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Lst>
          </a:blip>
          <a:stretch>
            <a:fillRect/>
          </a:stretch>
        </p:blipFill>
        <p:spPr>
          <a:xfrm>
            <a:off x="944496" y="4583291"/>
            <a:ext cx="2013895" cy="2013895"/>
          </a:xfrm>
          <a:prstGeom prst="rect">
            <a:avLst/>
          </a:prstGeom>
          <a:effectLst>
            <a:outerShdw blurRad="50800" dist="38100" dir="2700000" algn="tl" rotWithShape="0">
              <a:prstClr val="black">
                <a:alpha val="40000"/>
              </a:prstClr>
            </a:outerShdw>
          </a:effectLst>
        </p:spPr>
      </p:pic>
      <p:pic>
        <p:nvPicPr>
          <p:cNvPr id="9" name="Picture 8"/>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213045" y="2735156"/>
            <a:ext cx="2036714" cy="1527536"/>
          </a:xfrm>
          <a:prstGeom prst="rect">
            <a:avLst/>
          </a:prstGeom>
          <a:effectLst>
            <a:outerShdw blurRad="50800" dist="38100" dir="2700000" algn="tl" rotWithShape="0">
              <a:prstClr val="black">
                <a:alpha val="40000"/>
              </a:prstClr>
            </a:outerShdw>
          </a:effectLst>
        </p:spPr>
      </p:pic>
      <p:pic>
        <p:nvPicPr>
          <p:cNvPr id="10" name="Picture 9"/>
          <p:cNvPicPr>
            <a:picLocks noChangeAspect="1"/>
          </p:cNvPicPr>
          <p:nvPr/>
        </p:nvPicPr>
        <p:blipFill>
          <a:blip r:embed="rId9">
            <a:extLst>
              <a:ext uri="{BEBA8EAE-BF5A-486C-A8C5-ECC9F3942E4B}">
                <a14:imgProps xmlns:a14="http://schemas.microsoft.com/office/drawing/2010/main">
                  <a14:imgLayer r:embed="rId10">
                    <a14:imgEffect>
                      <a14:brightnessContrast bright="20000"/>
                    </a14:imgEffect>
                  </a14:imgLayer>
                </a14:imgProps>
              </a:ext>
            </a:extLst>
          </a:blip>
          <a:stretch>
            <a:fillRect/>
          </a:stretch>
        </p:blipFill>
        <p:spPr>
          <a:xfrm>
            <a:off x="1026909" y="2569733"/>
            <a:ext cx="2057400" cy="1783080"/>
          </a:xfrm>
          <a:prstGeom prst="rect">
            <a:avLst/>
          </a:prstGeom>
          <a:effectLst>
            <a:outerShdw blurRad="50800" dist="38100" dir="2700000" algn="tl" rotWithShape="0">
              <a:prstClr val="black">
                <a:alpha val="40000"/>
              </a:prstClr>
            </a:outerShdw>
          </a:effectLst>
        </p:spPr>
      </p:pic>
      <p:pic>
        <p:nvPicPr>
          <p:cNvPr id="3" name="Picture 2"/>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3799206" y="4180135"/>
            <a:ext cx="1538391" cy="1198142"/>
          </a:xfrm>
          <a:prstGeom prst="rect">
            <a:avLst/>
          </a:prstGeom>
        </p:spPr>
      </p:pic>
      <p:pic>
        <p:nvPicPr>
          <p:cNvPr id="12" name="Picture 2"/>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3649473" y="2544048"/>
            <a:ext cx="1902427" cy="16360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31438" y="1069160"/>
            <a:ext cx="8338495" cy="1200329"/>
          </a:xfrm>
          <a:prstGeom prst="rect">
            <a:avLst/>
          </a:prstGeom>
          <a:noFill/>
        </p:spPr>
        <p:txBody>
          <a:bodyPr wrap="square" rtlCol="0">
            <a:spAutoFit/>
          </a:bodyPr>
          <a:lstStyle/>
          <a:p>
            <a:r>
              <a:rPr lang="en-US" b="1" dirty="0"/>
              <a:t>A wide array of different mission resources will eventually need to be produced on-site for mission sustainability/cost effectiveness</a:t>
            </a:r>
          </a:p>
          <a:p>
            <a:pPr marL="742950" lvl="1" indent="-285750">
              <a:buFont typeface="Arial" panose="020B0604020202020204" pitchFamily="34" charset="0"/>
              <a:buChar char="•"/>
            </a:pPr>
            <a:r>
              <a:rPr lang="en-US" dirty="0"/>
              <a:t>Fuels, food, chemicals, plastics, binders, medicine, etc.</a:t>
            </a:r>
          </a:p>
          <a:p>
            <a:pPr marL="742950" lvl="1" indent="-285750">
              <a:buFont typeface="Arial" panose="020B0604020202020204" pitchFamily="34" charset="0"/>
              <a:buChar char="•"/>
            </a:pPr>
            <a:r>
              <a:rPr lang="en-US" dirty="0"/>
              <a:t>Biomanufacturing can provide compounds abiotic systems cannot</a:t>
            </a:r>
          </a:p>
        </p:txBody>
      </p:sp>
    </p:spTree>
    <p:extLst>
      <p:ext uri="{BB962C8B-B14F-4D97-AF65-F5344CB8AC3E}">
        <p14:creationId xmlns:p14="http://schemas.microsoft.com/office/powerpoint/2010/main" val="2282744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p:cNvSpPr/>
          <p:nvPr/>
        </p:nvSpPr>
        <p:spPr>
          <a:xfrm>
            <a:off x="914400" y="2003919"/>
            <a:ext cx="2389585" cy="3460972"/>
          </a:xfrm>
          <a:prstGeom prst="rect">
            <a:avLst/>
          </a:prstGeom>
          <a:noFill/>
          <a:ln w="63500" cap="flat" cmpd="sng" algn="ctr">
            <a:solidFill>
              <a:srgbClr val="70AD47">
                <a:lumMod val="50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3" name="TextBox 82"/>
          <p:cNvSpPr txBox="1"/>
          <p:nvPr/>
        </p:nvSpPr>
        <p:spPr>
          <a:xfrm>
            <a:off x="1382306" y="3893648"/>
            <a:ext cx="1677770" cy="300082"/>
          </a:xfrm>
          <a:prstGeom prst="rect">
            <a:avLst/>
          </a:prstGeom>
          <a:solidFill>
            <a:srgbClr val="70AD47">
              <a:lumMod val="60000"/>
              <a:lumOff val="40000"/>
            </a:srgbClr>
          </a:solidFill>
          <a:ln>
            <a:solidFill>
              <a:sysClr val="windowText" lastClr="000000"/>
            </a:solidFill>
          </a:ln>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rPr>
              <a:t>CO</a:t>
            </a:r>
            <a:r>
              <a:rPr kumimoji="0" lang="en-US" sz="1350" b="0" i="0" u="none" strike="noStrike" kern="0" cap="none" spc="0" normalizeH="0" baseline="-25000" noProof="0" dirty="0">
                <a:ln>
                  <a:noFill/>
                </a:ln>
                <a:solidFill>
                  <a:prstClr val="black"/>
                </a:solidFill>
                <a:effectLst/>
                <a:uLnTx/>
                <a:uFillTx/>
                <a:latin typeface="Calibri" panose="020F0502020204030204"/>
              </a:rPr>
              <a:t>2 </a:t>
            </a:r>
            <a:r>
              <a:rPr kumimoji="0" lang="en-US" sz="1350" b="0" i="0" u="none" strike="noStrike" kern="0" cap="none" spc="0" normalizeH="0" baseline="0" noProof="0" dirty="0">
                <a:ln>
                  <a:noFill/>
                </a:ln>
                <a:solidFill>
                  <a:prstClr val="black"/>
                </a:solidFill>
                <a:effectLst/>
                <a:uLnTx/>
                <a:uFillTx/>
                <a:latin typeface="Calibri" panose="020F0502020204030204"/>
              </a:rPr>
              <a:t>→ CO→ Acetate</a:t>
            </a:r>
          </a:p>
        </p:txBody>
      </p:sp>
      <p:sp>
        <p:nvSpPr>
          <p:cNvPr id="84" name="TextBox 83"/>
          <p:cNvSpPr txBox="1"/>
          <p:nvPr/>
        </p:nvSpPr>
        <p:spPr>
          <a:xfrm>
            <a:off x="1545670" y="5060478"/>
            <a:ext cx="1351043" cy="300082"/>
          </a:xfrm>
          <a:prstGeom prst="rect">
            <a:avLst/>
          </a:prstGeom>
          <a:solidFill>
            <a:srgbClr val="70AD47"/>
          </a:solidFill>
          <a:ln>
            <a:solidFill>
              <a:sysClr val="windowText" lastClr="000000"/>
            </a:solidFill>
          </a:ln>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rPr>
              <a:t>CO</a:t>
            </a:r>
            <a:r>
              <a:rPr kumimoji="0" lang="en-US" sz="1350" b="0" i="0" u="none" strike="noStrike" kern="0" cap="none" spc="0" normalizeH="0" baseline="-25000" noProof="0" dirty="0">
                <a:ln>
                  <a:noFill/>
                </a:ln>
                <a:solidFill>
                  <a:prstClr val="black"/>
                </a:solidFill>
                <a:effectLst/>
                <a:uLnTx/>
                <a:uFillTx/>
                <a:latin typeface="Calibri" panose="020F0502020204030204"/>
              </a:rPr>
              <a:t>2</a:t>
            </a:r>
            <a:r>
              <a:rPr kumimoji="0" lang="en-US" sz="1350" b="0" i="0" u="none" strike="noStrike" kern="0" cap="none" spc="0" normalizeH="0" baseline="0" noProof="0" dirty="0">
                <a:ln>
                  <a:noFill/>
                </a:ln>
                <a:solidFill>
                  <a:prstClr val="black"/>
                </a:solidFill>
                <a:effectLst/>
                <a:uLnTx/>
                <a:uFillTx/>
                <a:latin typeface="Calibri" panose="020F0502020204030204"/>
              </a:rPr>
              <a:t>→ Glucose</a:t>
            </a:r>
          </a:p>
        </p:txBody>
      </p:sp>
      <p:pic>
        <p:nvPicPr>
          <p:cNvPr id="85" name="Picture 4" descr="Image result for stanford university log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85962" y="3364179"/>
            <a:ext cx="998766" cy="436484"/>
          </a:xfrm>
          <a:prstGeom prst="rect">
            <a:avLst/>
          </a:prstGeom>
          <a:noFill/>
          <a:extLst>
            <a:ext uri="{909E8E84-426E-40dd-AFC4-6F175D3DCCD1}">
              <a14:hiddenFill xmlns:a14="http://schemas.microsoft.com/office/drawing/2010/main" xmlns="">
                <a:solidFill>
                  <a:srgbClr val="FFFFFF"/>
                </a:solidFill>
              </a14:hiddenFill>
            </a:ext>
          </a:extLst>
        </p:spPr>
      </p:pic>
      <p:pic>
        <p:nvPicPr>
          <p:cNvPr id="86" name="Picture 18" descr="Image resul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67944" y="4303856"/>
            <a:ext cx="623473" cy="623473"/>
          </a:xfrm>
          <a:prstGeom prst="rect">
            <a:avLst/>
          </a:prstGeom>
          <a:noFill/>
          <a:extLst>
            <a:ext uri="{909E8E84-426E-40dd-AFC4-6F175D3DCCD1}">
              <a14:hiddenFill xmlns:a14="http://schemas.microsoft.com/office/drawing/2010/main" xmlns="">
                <a:solidFill>
                  <a:srgbClr val="FFFFFF"/>
                </a:solidFill>
              </a14:hiddenFill>
            </a:ext>
          </a:extLst>
        </p:spPr>
      </p:pic>
      <p:pic>
        <p:nvPicPr>
          <p:cNvPr id="87" name="Picture 8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33493" y="3295996"/>
            <a:ext cx="704739" cy="493317"/>
          </a:xfrm>
          <a:prstGeom prst="rect">
            <a:avLst/>
          </a:prstGeom>
        </p:spPr>
      </p:pic>
      <p:sp>
        <p:nvSpPr>
          <p:cNvPr id="88" name="TextBox 87"/>
          <p:cNvSpPr txBox="1"/>
          <p:nvPr/>
        </p:nvSpPr>
        <p:spPr>
          <a:xfrm>
            <a:off x="3548010" y="3931824"/>
            <a:ext cx="3299082" cy="323165"/>
          </a:xfrm>
          <a:prstGeom prst="rect">
            <a:avLst/>
          </a:prstGeom>
          <a:noFill/>
        </p:spPr>
        <p:txBody>
          <a:bodyPr wrap="square" rtlCol="0">
            <a:spAutoFit/>
          </a:bodyPr>
          <a:lstStyle/>
          <a:p>
            <a:pPr algn="ctr" defTabSz="685800"/>
            <a:r>
              <a:rPr lang="en-US" sz="1500" b="1" dirty="0">
                <a:solidFill>
                  <a:prstClr val="black"/>
                </a:solidFill>
                <a:latin typeface="Calibri" panose="020F0502020204030204"/>
              </a:rPr>
              <a:t>Microorganism engineering and testing</a:t>
            </a:r>
          </a:p>
        </p:txBody>
      </p:sp>
      <p:grpSp>
        <p:nvGrpSpPr>
          <p:cNvPr id="89" name="Group 88"/>
          <p:cNvGrpSpPr/>
          <p:nvPr/>
        </p:nvGrpSpPr>
        <p:grpSpPr>
          <a:xfrm>
            <a:off x="3933246" y="2406674"/>
            <a:ext cx="945264" cy="436152"/>
            <a:chOff x="6448986" y="2524271"/>
            <a:chExt cx="2925780" cy="1641661"/>
          </a:xfrm>
        </p:grpSpPr>
        <p:sp>
          <p:nvSpPr>
            <p:cNvPr id="90" name="Rounded Rectangle 89"/>
            <p:cNvSpPr/>
            <p:nvPr/>
          </p:nvSpPr>
          <p:spPr>
            <a:xfrm>
              <a:off x="6502244" y="2720302"/>
              <a:ext cx="2743200"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1" name="Flowchart: Document 90"/>
            <p:cNvSpPr/>
            <p:nvPr/>
          </p:nvSpPr>
          <p:spPr>
            <a:xfrm flipV="1">
              <a:off x="6488859" y="3093633"/>
              <a:ext cx="2817043" cy="967892"/>
            </a:xfrm>
            <a:prstGeom prst="flowChartDocument">
              <a:avLst/>
            </a:prstGeom>
            <a:solidFill>
              <a:srgbClr val="ED7D31">
                <a:lumMod val="40000"/>
                <a:lumOff val="60000"/>
                <a:alpha val="74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2" name="Rectangle 91"/>
            <p:cNvSpPr/>
            <p:nvPr/>
          </p:nvSpPr>
          <p:spPr>
            <a:xfrm rot="10800000" flipH="1">
              <a:off x="7341914" y="2710557"/>
              <a:ext cx="1175119" cy="70381"/>
            </a:xfrm>
            <a:prstGeom prst="rect">
              <a:avLst/>
            </a:prstGeom>
            <a:pattFill prst="dashVert">
              <a:fgClr>
                <a:sysClr val="windowText" lastClr="000000">
                  <a:lumMod val="65000"/>
                  <a:lumOff val="35000"/>
                </a:sys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3" name="Rounded Rectangle 92"/>
            <p:cNvSpPr/>
            <p:nvPr/>
          </p:nvSpPr>
          <p:spPr>
            <a:xfrm>
              <a:off x="6528523" y="4014927"/>
              <a:ext cx="2743200"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7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4" name="Snip Same Side Corner Rectangle 53"/>
            <p:cNvSpPr/>
            <p:nvPr/>
          </p:nvSpPr>
          <p:spPr>
            <a:xfrm rot="5400000">
              <a:off x="5833770" y="3321187"/>
              <a:ext cx="1366562" cy="136129"/>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5" name="Snip Same Side Corner Rectangle 53"/>
            <p:cNvSpPr/>
            <p:nvPr/>
          </p:nvSpPr>
          <p:spPr>
            <a:xfrm rot="16200000" flipH="1">
              <a:off x="8632467" y="3321330"/>
              <a:ext cx="1357657" cy="126940"/>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96" name="Straight Arrow Connector 95"/>
            <p:cNvCxnSpPr/>
            <p:nvPr/>
          </p:nvCxnSpPr>
          <p:spPr>
            <a:xfrm rot="5400000">
              <a:off x="7273049" y="2765933"/>
              <a:ext cx="45720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97" name="Straight Arrow Connector 96"/>
            <p:cNvCxnSpPr/>
            <p:nvPr/>
          </p:nvCxnSpPr>
          <p:spPr>
            <a:xfrm rot="16200000" flipV="1">
              <a:off x="7995717" y="2752871"/>
              <a:ext cx="45720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98" name="Straight Connector 97"/>
            <p:cNvCxnSpPr/>
            <p:nvPr/>
          </p:nvCxnSpPr>
          <p:spPr>
            <a:xfrm flipV="1">
              <a:off x="6688511" y="3801757"/>
              <a:ext cx="0" cy="341896"/>
            </a:xfrm>
            <a:prstGeom prst="line">
              <a:avLst/>
            </a:prstGeom>
            <a:noFill/>
            <a:ln w="12700" cap="flat" cmpd="sng" algn="ctr">
              <a:solidFill>
                <a:sysClr val="windowText" lastClr="000000"/>
              </a:solidFill>
              <a:prstDash val="solid"/>
              <a:miter lim="800000"/>
            </a:ln>
            <a:effectLst/>
          </p:spPr>
        </p:cxnSp>
        <p:cxnSp>
          <p:nvCxnSpPr>
            <p:cNvPr id="99" name="Straight Connector 98"/>
            <p:cNvCxnSpPr/>
            <p:nvPr/>
          </p:nvCxnSpPr>
          <p:spPr>
            <a:xfrm flipV="1">
              <a:off x="9126351" y="3819866"/>
              <a:ext cx="0" cy="341896"/>
            </a:xfrm>
            <a:prstGeom prst="line">
              <a:avLst/>
            </a:prstGeom>
            <a:noFill/>
            <a:ln w="12700" cap="flat" cmpd="sng" algn="ctr">
              <a:solidFill>
                <a:sysClr val="windowText" lastClr="000000"/>
              </a:solidFill>
              <a:prstDash val="solid"/>
              <a:miter lim="800000"/>
            </a:ln>
            <a:effectLst/>
          </p:spPr>
        </p:cxnSp>
        <p:cxnSp>
          <p:nvCxnSpPr>
            <p:cNvPr id="100" name="Straight Connector 99"/>
            <p:cNvCxnSpPr/>
            <p:nvPr/>
          </p:nvCxnSpPr>
          <p:spPr>
            <a:xfrm flipV="1">
              <a:off x="8933648" y="3824036"/>
              <a:ext cx="0" cy="341896"/>
            </a:xfrm>
            <a:prstGeom prst="line">
              <a:avLst/>
            </a:prstGeom>
            <a:noFill/>
            <a:ln w="12700" cap="flat" cmpd="sng" algn="ctr">
              <a:solidFill>
                <a:sysClr val="windowText" lastClr="000000"/>
              </a:solidFill>
              <a:prstDash val="solid"/>
              <a:miter lim="800000"/>
            </a:ln>
            <a:effectLst/>
          </p:spPr>
        </p:cxnSp>
        <p:cxnSp>
          <p:nvCxnSpPr>
            <p:cNvPr id="101" name="Straight Connector 100"/>
            <p:cNvCxnSpPr/>
            <p:nvPr/>
          </p:nvCxnSpPr>
          <p:spPr>
            <a:xfrm flipV="1">
              <a:off x="6913296" y="3809630"/>
              <a:ext cx="0" cy="341896"/>
            </a:xfrm>
            <a:prstGeom prst="line">
              <a:avLst/>
            </a:prstGeom>
            <a:noFill/>
            <a:ln w="12700" cap="flat" cmpd="sng" algn="ctr">
              <a:solidFill>
                <a:sysClr val="windowText" lastClr="000000"/>
              </a:solidFill>
              <a:prstDash val="solid"/>
              <a:miter lim="800000"/>
            </a:ln>
            <a:effectLst/>
          </p:spPr>
        </p:cxnSp>
      </p:grpSp>
      <p:sp>
        <p:nvSpPr>
          <p:cNvPr id="102" name="TextBox 101"/>
          <p:cNvSpPr txBox="1"/>
          <p:nvPr/>
        </p:nvSpPr>
        <p:spPr>
          <a:xfrm>
            <a:off x="3582718" y="2997973"/>
            <a:ext cx="1592665" cy="415498"/>
          </a:xfrm>
          <a:prstGeom prst="rect">
            <a:avLst/>
          </a:prstGeom>
          <a:noFill/>
        </p:spPr>
        <p:txBody>
          <a:bodyPr wrap="square" rtlCol="0">
            <a:spAutoFit/>
          </a:bodyPr>
          <a:lstStyle/>
          <a:p>
            <a:pPr algn="ctr" defTabSz="685800"/>
            <a:r>
              <a:rPr lang="en-US" sz="1050" dirty="0">
                <a:solidFill>
                  <a:prstClr val="black"/>
                </a:solidFill>
                <a:latin typeface="Calibri" panose="020F0502020204030204"/>
              </a:rPr>
              <a:t>Passive membrane diffusion system</a:t>
            </a:r>
          </a:p>
        </p:txBody>
      </p:sp>
      <p:grpSp>
        <p:nvGrpSpPr>
          <p:cNvPr id="103" name="Group 102"/>
          <p:cNvGrpSpPr/>
          <p:nvPr/>
        </p:nvGrpSpPr>
        <p:grpSpPr>
          <a:xfrm>
            <a:off x="5251625" y="2200609"/>
            <a:ext cx="968160" cy="775345"/>
            <a:chOff x="7550791" y="2723267"/>
            <a:chExt cx="3284861" cy="3085792"/>
          </a:xfrm>
        </p:grpSpPr>
        <p:sp>
          <p:nvSpPr>
            <p:cNvPr id="104" name="Rounded Rectangle 103"/>
            <p:cNvSpPr/>
            <p:nvPr/>
          </p:nvSpPr>
          <p:spPr>
            <a:xfrm rot="447714">
              <a:off x="8092452" y="3516343"/>
              <a:ext cx="2743200"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rot="16647714" flipH="1">
              <a:off x="8040421" y="3245734"/>
              <a:ext cx="685800" cy="51852"/>
            </a:xfrm>
            <a:prstGeom prst="rect">
              <a:avLst/>
            </a:prstGeom>
            <a:solidFill>
              <a:srgbClr val="4472C4">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6" name="Flowchart: Document 105"/>
            <p:cNvSpPr/>
            <p:nvPr/>
          </p:nvSpPr>
          <p:spPr>
            <a:xfrm rot="447714" flipV="1">
              <a:off x="7925209" y="3889038"/>
              <a:ext cx="2817043" cy="967892"/>
            </a:xfrm>
            <a:prstGeom prst="flowChartDocument">
              <a:avLst/>
            </a:prstGeom>
            <a:solidFill>
              <a:srgbClr val="ED7D31">
                <a:lumMod val="40000"/>
                <a:lumOff val="60000"/>
                <a:alpha val="74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107" name="Straight Connector 106"/>
            <p:cNvCxnSpPr/>
            <p:nvPr/>
          </p:nvCxnSpPr>
          <p:spPr>
            <a:xfrm rot="447714" flipH="1">
              <a:off x="8533037" y="4842152"/>
              <a:ext cx="1389888" cy="0"/>
            </a:xfrm>
            <a:prstGeom prst="line">
              <a:avLst/>
            </a:prstGeom>
            <a:noFill/>
            <a:ln w="7620" cap="flat" cmpd="sng" algn="ctr">
              <a:solidFill>
                <a:sysClr val="windowText" lastClr="000000"/>
              </a:solidFill>
              <a:prstDash val="solid"/>
              <a:miter lim="800000"/>
            </a:ln>
            <a:effectLst/>
          </p:spPr>
        </p:cxnSp>
        <p:cxnSp>
          <p:nvCxnSpPr>
            <p:cNvPr id="108" name="Straight Connector 107"/>
            <p:cNvCxnSpPr/>
            <p:nvPr/>
          </p:nvCxnSpPr>
          <p:spPr>
            <a:xfrm rot="11247714">
              <a:off x="8430046" y="3214205"/>
              <a:ext cx="0" cy="320040"/>
            </a:xfrm>
            <a:prstGeom prst="line">
              <a:avLst/>
            </a:prstGeom>
            <a:noFill/>
            <a:ln w="12700" cap="flat" cmpd="sng" algn="ctr">
              <a:solidFill>
                <a:sysClr val="windowText" lastClr="000000"/>
              </a:solidFill>
              <a:prstDash val="solid"/>
              <a:miter lim="800000"/>
            </a:ln>
            <a:effectLst/>
          </p:spPr>
        </p:cxnSp>
        <p:cxnSp>
          <p:nvCxnSpPr>
            <p:cNvPr id="109" name="Straight Connector 108"/>
            <p:cNvCxnSpPr/>
            <p:nvPr/>
          </p:nvCxnSpPr>
          <p:spPr>
            <a:xfrm rot="11247714">
              <a:off x="8298067" y="3198608"/>
              <a:ext cx="0" cy="320040"/>
            </a:xfrm>
            <a:prstGeom prst="line">
              <a:avLst/>
            </a:prstGeom>
            <a:noFill/>
            <a:ln w="12700" cap="flat" cmpd="sng" algn="ctr">
              <a:solidFill>
                <a:sysClr val="windowText" lastClr="000000"/>
              </a:solidFill>
              <a:prstDash val="solid"/>
              <a:miter lim="800000"/>
            </a:ln>
            <a:effectLst/>
          </p:spPr>
        </p:cxnSp>
        <p:cxnSp>
          <p:nvCxnSpPr>
            <p:cNvPr id="110" name="Straight Connector 109"/>
            <p:cNvCxnSpPr/>
            <p:nvPr/>
          </p:nvCxnSpPr>
          <p:spPr>
            <a:xfrm rot="11247714">
              <a:off x="10422455" y="3410314"/>
              <a:ext cx="0" cy="320040"/>
            </a:xfrm>
            <a:prstGeom prst="line">
              <a:avLst/>
            </a:prstGeom>
            <a:noFill/>
            <a:ln w="12700" cap="flat" cmpd="sng" algn="ctr">
              <a:solidFill>
                <a:sysClr val="windowText" lastClr="000000"/>
              </a:solidFill>
              <a:prstDash val="solid"/>
              <a:miter lim="800000"/>
            </a:ln>
            <a:effectLst/>
          </p:spPr>
        </p:cxnSp>
        <p:cxnSp>
          <p:nvCxnSpPr>
            <p:cNvPr id="111" name="Straight Connector 110"/>
            <p:cNvCxnSpPr/>
            <p:nvPr/>
          </p:nvCxnSpPr>
          <p:spPr>
            <a:xfrm rot="11247714">
              <a:off x="10554676" y="3427632"/>
              <a:ext cx="0" cy="320040"/>
            </a:xfrm>
            <a:prstGeom prst="line">
              <a:avLst/>
            </a:prstGeom>
            <a:noFill/>
            <a:ln w="12700" cap="flat" cmpd="sng" algn="ctr">
              <a:solidFill>
                <a:sysClr val="windowText" lastClr="000000"/>
              </a:solidFill>
              <a:prstDash val="solid"/>
              <a:miter lim="800000"/>
            </a:ln>
            <a:effectLst/>
          </p:spPr>
        </p:cxnSp>
        <p:sp>
          <p:nvSpPr>
            <p:cNvPr id="112" name="Rectangle 111"/>
            <p:cNvSpPr/>
            <p:nvPr/>
          </p:nvSpPr>
          <p:spPr>
            <a:xfrm rot="5847714" flipH="1">
              <a:off x="10154094" y="3501597"/>
              <a:ext cx="685800" cy="45719"/>
            </a:xfrm>
            <a:prstGeom prst="rect">
              <a:avLst/>
            </a:prstGeom>
            <a:solidFill>
              <a:srgbClr val="A5A5A5"/>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3" name="Rectangle 112"/>
            <p:cNvSpPr/>
            <p:nvPr/>
          </p:nvSpPr>
          <p:spPr>
            <a:xfrm rot="5847714" flipH="1">
              <a:off x="10332216" y="3515447"/>
              <a:ext cx="318769" cy="118872"/>
            </a:xfrm>
            <a:prstGeom prst="rect">
              <a:avLst/>
            </a:prstGeom>
            <a:pattFill prst="ltUpDiag">
              <a:fgClr>
                <a:sysClr val="windowText" lastClr="000000">
                  <a:lumMod val="65000"/>
                  <a:lumOff val="35000"/>
                </a:sys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113"/>
            <p:cNvSpPr/>
            <p:nvPr/>
          </p:nvSpPr>
          <p:spPr>
            <a:xfrm rot="5847714" flipH="1">
              <a:off x="8205639" y="3305633"/>
              <a:ext cx="318769" cy="118872"/>
            </a:xfrm>
            <a:prstGeom prst="rect">
              <a:avLst/>
            </a:prstGeom>
            <a:pattFill prst="ltUpDiag">
              <a:fgClr>
                <a:srgbClr val="E7E6E6">
                  <a:lumMod val="50000"/>
                </a:srgb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5" name="Rounded Rectangle 114"/>
            <p:cNvSpPr/>
            <p:nvPr/>
          </p:nvSpPr>
          <p:spPr>
            <a:xfrm rot="447714">
              <a:off x="7905085" y="4806791"/>
              <a:ext cx="2743200"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6" name="Snip Same Side Corner Rectangle 53"/>
            <p:cNvSpPr/>
            <p:nvPr/>
          </p:nvSpPr>
          <p:spPr>
            <a:xfrm rot="5847714">
              <a:off x="7306267" y="3938928"/>
              <a:ext cx="1366562" cy="136129"/>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17" name="Snip Same Side Corner Rectangle 53"/>
            <p:cNvSpPr/>
            <p:nvPr/>
          </p:nvSpPr>
          <p:spPr>
            <a:xfrm rot="16647714" flipH="1">
              <a:off x="10081879" y="4301988"/>
              <a:ext cx="1357657" cy="126940"/>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118" name="Straight Arrow Connector 117"/>
            <p:cNvCxnSpPr/>
            <p:nvPr/>
          </p:nvCxnSpPr>
          <p:spPr>
            <a:xfrm rot="5847714">
              <a:off x="8345667" y="2814707"/>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119" name="Straight Arrow Connector 118"/>
            <p:cNvCxnSpPr/>
            <p:nvPr/>
          </p:nvCxnSpPr>
          <p:spPr>
            <a:xfrm rot="16647714" flipV="1">
              <a:off x="10466528" y="3058920"/>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120" name="Straight Connector 119"/>
            <p:cNvCxnSpPr/>
            <p:nvPr/>
          </p:nvCxnSpPr>
          <p:spPr>
            <a:xfrm rot="447714" flipV="1">
              <a:off x="8083785" y="4436824"/>
              <a:ext cx="0" cy="341896"/>
            </a:xfrm>
            <a:prstGeom prst="line">
              <a:avLst/>
            </a:prstGeom>
            <a:noFill/>
            <a:ln w="12700" cap="flat" cmpd="sng" algn="ctr">
              <a:solidFill>
                <a:sysClr val="windowText" lastClr="000000"/>
              </a:solidFill>
              <a:prstDash val="solid"/>
              <a:miter lim="800000"/>
            </a:ln>
            <a:effectLst/>
          </p:spPr>
        </p:cxnSp>
        <p:cxnSp>
          <p:nvCxnSpPr>
            <p:cNvPr id="121" name="Straight Connector 120"/>
            <p:cNvCxnSpPr/>
            <p:nvPr/>
          </p:nvCxnSpPr>
          <p:spPr>
            <a:xfrm rot="447714" flipV="1">
              <a:off x="10498628" y="4771374"/>
              <a:ext cx="0" cy="341896"/>
            </a:xfrm>
            <a:prstGeom prst="line">
              <a:avLst/>
            </a:prstGeom>
            <a:noFill/>
            <a:ln w="12700" cap="flat" cmpd="sng" algn="ctr">
              <a:solidFill>
                <a:sysClr val="windowText" lastClr="000000"/>
              </a:solidFill>
              <a:prstDash val="solid"/>
              <a:miter lim="800000"/>
            </a:ln>
            <a:effectLst/>
          </p:spPr>
        </p:cxnSp>
        <p:cxnSp>
          <p:nvCxnSpPr>
            <p:cNvPr id="122" name="Straight Connector 121"/>
            <p:cNvCxnSpPr/>
            <p:nvPr/>
          </p:nvCxnSpPr>
          <p:spPr>
            <a:xfrm rot="447714" flipV="1">
              <a:off x="10307016" y="4750483"/>
              <a:ext cx="0" cy="341896"/>
            </a:xfrm>
            <a:prstGeom prst="line">
              <a:avLst/>
            </a:prstGeom>
            <a:noFill/>
            <a:ln w="12700" cap="flat" cmpd="sng" algn="ctr">
              <a:solidFill>
                <a:sysClr val="windowText" lastClr="000000"/>
              </a:solidFill>
              <a:prstDash val="solid"/>
              <a:miter lim="800000"/>
            </a:ln>
            <a:effectLst/>
          </p:spPr>
        </p:cxnSp>
        <p:cxnSp>
          <p:nvCxnSpPr>
            <p:cNvPr id="123" name="Straight Connector 122"/>
            <p:cNvCxnSpPr/>
            <p:nvPr/>
          </p:nvCxnSpPr>
          <p:spPr>
            <a:xfrm rot="447714" flipV="1">
              <a:off x="8305644" y="4473822"/>
              <a:ext cx="0" cy="341896"/>
            </a:xfrm>
            <a:prstGeom prst="line">
              <a:avLst/>
            </a:prstGeom>
            <a:noFill/>
            <a:ln w="12700" cap="flat" cmpd="sng" algn="ctr">
              <a:solidFill>
                <a:sysClr val="windowText" lastClr="000000"/>
              </a:solidFill>
              <a:prstDash val="solid"/>
              <a:miter lim="800000"/>
            </a:ln>
            <a:effectLst/>
          </p:spPr>
        </p:cxnSp>
        <p:sp>
          <p:nvSpPr>
            <p:cNvPr id="124" name="Rounded Rectangle 123"/>
            <p:cNvSpPr/>
            <p:nvPr/>
          </p:nvSpPr>
          <p:spPr>
            <a:xfrm rot="447714">
              <a:off x="8673909" y="4874976"/>
              <a:ext cx="1356129" cy="98438"/>
            </a:xfrm>
            <a:prstGeom prst="roundRect">
              <a:avLst/>
            </a:prstGeom>
            <a:solidFill>
              <a:sysClr val="windowText" lastClr="000000">
                <a:lumMod val="50000"/>
                <a:lumOff val="50000"/>
              </a:sys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5" name="Rectangle 124"/>
            <p:cNvSpPr/>
            <p:nvPr/>
          </p:nvSpPr>
          <p:spPr>
            <a:xfrm>
              <a:off x="9005750" y="5024376"/>
              <a:ext cx="672214" cy="662194"/>
            </a:xfrm>
            <a:prstGeom prst="rect">
              <a:avLst/>
            </a:prstGeom>
            <a:solidFill>
              <a:srgbClr val="A5A5A5">
                <a:lumMod val="60000"/>
                <a:lumOff val="40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6" name="TextBox 125"/>
            <p:cNvSpPr txBox="1"/>
            <p:nvPr/>
          </p:nvSpPr>
          <p:spPr>
            <a:xfrm>
              <a:off x="9044413" y="5074108"/>
              <a:ext cx="600783" cy="734951"/>
            </a:xfrm>
            <a:prstGeom prst="rect">
              <a:avLst/>
            </a:prstGeom>
            <a:solidFill>
              <a:sysClr val="windowText" lastClr="000000"/>
            </a:solid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en-US" sz="600" b="0" i="0" u="sng"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endParaRPr>
            </a:p>
          </p:txBody>
        </p:sp>
        <p:sp>
          <p:nvSpPr>
            <p:cNvPr id="127" name="Isosceles Triangle 126"/>
            <p:cNvSpPr/>
            <p:nvPr/>
          </p:nvSpPr>
          <p:spPr>
            <a:xfrm rot="16200000" flipV="1">
              <a:off x="9275695" y="4659275"/>
              <a:ext cx="85450" cy="631700"/>
            </a:xfrm>
            <a:prstGeom prst="triangle">
              <a:avLst>
                <a:gd name="adj" fmla="val 0"/>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8" name="Curved Right Arrow 127"/>
            <p:cNvSpPr/>
            <p:nvPr/>
          </p:nvSpPr>
          <p:spPr>
            <a:xfrm>
              <a:off x="7550791" y="3867422"/>
              <a:ext cx="123245" cy="213546"/>
            </a:xfrm>
            <a:prstGeom prst="curvedRightArrow">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grpSp>
      <p:sp>
        <p:nvSpPr>
          <p:cNvPr id="129" name="TextBox 128"/>
          <p:cNvSpPr txBox="1"/>
          <p:nvPr/>
        </p:nvSpPr>
        <p:spPr>
          <a:xfrm>
            <a:off x="4956926" y="2982712"/>
            <a:ext cx="1444482" cy="253916"/>
          </a:xfrm>
          <a:prstGeom prst="rect">
            <a:avLst/>
          </a:prstGeom>
          <a:noFill/>
        </p:spPr>
        <p:txBody>
          <a:bodyPr wrap="square" rtlCol="0">
            <a:spAutoFit/>
          </a:bodyPr>
          <a:lstStyle/>
          <a:p>
            <a:pPr algn="ctr" defTabSz="685800"/>
            <a:r>
              <a:rPr lang="en-US" sz="1050" dirty="0">
                <a:solidFill>
                  <a:prstClr val="black"/>
                </a:solidFill>
                <a:latin typeface="Calibri" panose="020F0502020204030204"/>
              </a:rPr>
              <a:t>Rocking system</a:t>
            </a:r>
          </a:p>
        </p:txBody>
      </p:sp>
      <p:sp>
        <p:nvSpPr>
          <p:cNvPr id="130" name="TextBox 129"/>
          <p:cNvSpPr txBox="1"/>
          <p:nvPr/>
        </p:nvSpPr>
        <p:spPr>
          <a:xfrm>
            <a:off x="984007" y="2063620"/>
            <a:ext cx="2391347" cy="323165"/>
          </a:xfrm>
          <a:prstGeom prst="rect">
            <a:avLst/>
          </a:prstGeom>
          <a:noFill/>
        </p:spPr>
        <p:txBody>
          <a:bodyPr wrap="square" rtlCol="0">
            <a:spAutoFit/>
          </a:bodyPr>
          <a:lstStyle/>
          <a:p>
            <a:pPr algn="ctr" defTabSz="685800"/>
            <a:r>
              <a:rPr lang="en-US" sz="1500" b="1" dirty="0">
                <a:solidFill>
                  <a:prstClr val="black"/>
                </a:solidFill>
                <a:latin typeface="Calibri" panose="020F0502020204030204"/>
              </a:rPr>
              <a:t>CO</a:t>
            </a:r>
            <a:r>
              <a:rPr lang="en-US" sz="1500" b="1" baseline="-25000" dirty="0">
                <a:solidFill>
                  <a:prstClr val="black"/>
                </a:solidFill>
                <a:latin typeface="Calibri" panose="020F0502020204030204"/>
              </a:rPr>
              <a:t>2</a:t>
            </a:r>
            <a:r>
              <a:rPr lang="en-US" sz="1500" b="1" dirty="0">
                <a:solidFill>
                  <a:prstClr val="black"/>
                </a:solidFill>
                <a:latin typeface="Calibri" panose="020F0502020204030204"/>
              </a:rPr>
              <a:t> conversion</a:t>
            </a:r>
          </a:p>
        </p:txBody>
      </p:sp>
      <p:sp>
        <p:nvSpPr>
          <p:cNvPr id="131" name="Rectangle 130"/>
          <p:cNvSpPr/>
          <p:nvPr/>
        </p:nvSpPr>
        <p:spPr>
          <a:xfrm>
            <a:off x="3763483" y="1752600"/>
            <a:ext cx="2631112" cy="1696001"/>
          </a:xfrm>
          <a:prstGeom prst="rect">
            <a:avLst/>
          </a:prstGeom>
          <a:noFill/>
          <a:ln w="63500" cap="flat" cmpd="sng" algn="ctr">
            <a:solidFill>
              <a:srgbClr val="4472C4"/>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2" name="Right Arrow 131"/>
          <p:cNvSpPr/>
          <p:nvPr/>
        </p:nvSpPr>
        <p:spPr>
          <a:xfrm>
            <a:off x="3322779" y="2816922"/>
            <a:ext cx="411480" cy="561845"/>
          </a:xfrm>
          <a:prstGeom prst="rightArrow">
            <a:avLst/>
          </a:prstGeom>
          <a:solidFill>
            <a:srgbClr val="70AD47">
              <a:lumMod val="5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3" name="TextBox 132"/>
          <p:cNvSpPr txBox="1"/>
          <p:nvPr/>
        </p:nvSpPr>
        <p:spPr>
          <a:xfrm>
            <a:off x="3903202" y="1758878"/>
            <a:ext cx="2491393" cy="553998"/>
          </a:xfrm>
          <a:prstGeom prst="rect">
            <a:avLst/>
          </a:prstGeom>
          <a:noFill/>
        </p:spPr>
        <p:txBody>
          <a:bodyPr wrap="square" rtlCol="0">
            <a:spAutoFit/>
          </a:bodyPr>
          <a:lstStyle/>
          <a:p>
            <a:pPr algn="ctr" defTabSz="685800"/>
            <a:r>
              <a:rPr lang="en-US" sz="1500" b="1" dirty="0">
                <a:solidFill>
                  <a:prstClr val="black"/>
                </a:solidFill>
                <a:latin typeface="Calibri" panose="020F0502020204030204"/>
              </a:rPr>
              <a:t>Bioreactor development and testing</a:t>
            </a:r>
          </a:p>
        </p:txBody>
      </p:sp>
      <p:sp>
        <p:nvSpPr>
          <p:cNvPr id="134" name="TextBox 133"/>
          <p:cNvSpPr txBox="1"/>
          <p:nvPr/>
        </p:nvSpPr>
        <p:spPr>
          <a:xfrm>
            <a:off x="5104766" y="4241535"/>
            <a:ext cx="2119253" cy="1546577"/>
          </a:xfrm>
          <a:prstGeom prst="rect">
            <a:avLst/>
          </a:prstGeom>
          <a:noFill/>
        </p:spPr>
        <p:txBody>
          <a:bodyPr wrap="square" rtlCol="0">
            <a:spAutoFit/>
          </a:bodyPr>
          <a:lstStyle/>
          <a:p>
            <a:pPr defTabSz="685800"/>
            <a:r>
              <a:rPr lang="en-US" sz="1050" u="sng" dirty="0">
                <a:solidFill>
                  <a:prstClr val="black"/>
                </a:solidFill>
                <a:latin typeface="Calibri" panose="020F0502020204030204"/>
              </a:rPr>
              <a:t>Pathway engineering</a:t>
            </a:r>
          </a:p>
          <a:p>
            <a:pPr defTabSz="685800"/>
            <a:r>
              <a:rPr lang="en-US" sz="1050" dirty="0">
                <a:solidFill>
                  <a:prstClr val="black"/>
                </a:solidFill>
                <a:latin typeface="Calibri" panose="020F0502020204030204"/>
              </a:rPr>
              <a:t>Metabolize uncommon substrates</a:t>
            </a:r>
          </a:p>
          <a:p>
            <a:pPr defTabSz="685800"/>
            <a:r>
              <a:rPr lang="en-US" sz="1050" u="sng" dirty="0">
                <a:solidFill>
                  <a:prstClr val="black"/>
                </a:solidFill>
                <a:latin typeface="Calibri" panose="020F0502020204030204"/>
              </a:rPr>
              <a:t>Genetic Tools </a:t>
            </a:r>
          </a:p>
          <a:p>
            <a:pPr defTabSz="685800"/>
            <a:r>
              <a:rPr lang="en-US" sz="1050" dirty="0">
                <a:solidFill>
                  <a:prstClr val="black"/>
                </a:solidFill>
                <a:latin typeface="Calibri" panose="020F0502020204030204"/>
              </a:rPr>
              <a:t>Development of expression systems</a:t>
            </a:r>
          </a:p>
          <a:p>
            <a:pPr defTabSz="685800"/>
            <a:r>
              <a:rPr lang="en-US" sz="1050" u="sng" dirty="0">
                <a:solidFill>
                  <a:prstClr val="black"/>
                </a:solidFill>
                <a:latin typeface="Calibri" panose="020F0502020204030204"/>
              </a:rPr>
              <a:t>Products</a:t>
            </a:r>
          </a:p>
          <a:p>
            <a:pPr defTabSz="685800"/>
            <a:r>
              <a:rPr lang="en-US" sz="1050" dirty="0">
                <a:solidFill>
                  <a:prstClr val="black"/>
                </a:solidFill>
                <a:latin typeface="Calibri" panose="020F0502020204030204"/>
              </a:rPr>
              <a:t>Carbonic Anhydrase</a:t>
            </a:r>
          </a:p>
          <a:p>
            <a:pPr defTabSz="685800"/>
            <a:endParaRPr lang="en-US" sz="1050" dirty="0">
              <a:solidFill>
                <a:prstClr val="black"/>
              </a:solidFill>
              <a:latin typeface="Calibri" panose="020F0502020204030204"/>
            </a:endParaRPr>
          </a:p>
          <a:p>
            <a:pPr defTabSz="685800"/>
            <a:endParaRPr lang="en-US" sz="1050" dirty="0">
              <a:solidFill>
                <a:prstClr val="black"/>
              </a:solidFill>
              <a:latin typeface="Calibri" panose="020F0502020204030204"/>
            </a:endParaRPr>
          </a:p>
        </p:txBody>
      </p:sp>
      <p:sp>
        <p:nvSpPr>
          <p:cNvPr id="135" name="Rounded Rectangle 134"/>
          <p:cNvSpPr/>
          <p:nvPr/>
        </p:nvSpPr>
        <p:spPr>
          <a:xfrm rot="2700000">
            <a:off x="3831897" y="4292523"/>
            <a:ext cx="123444" cy="387964"/>
          </a:xfrm>
          <a:prstGeom prst="roundRect">
            <a:avLst/>
          </a:prstGeom>
          <a:solidFill>
            <a:srgbClr val="FFC000"/>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6" name="Rounded Rectangle 135"/>
          <p:cNvSpPr/>
          <p:nvPr/>
        </p:nvSpPr>
        <p:spPr>
          <a:xfrm rot="2700000">
            <a:off x="4220317" y="4335358"/>
            <a:ext cx="123444" cy="387964"/>
          </a:xfrm>
          <a:prstGeom prst="roundRect">
            <a:avLst/>
          </a:prstGeom>
          <a:solidFill>
            <a:srgbClr val="FFC000">
              <a:lumMod val="75000"/>
            </a:srgbClr>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7" name="TextBox 136"/>
          <p:cNvSpPr txBox="1"/>
          <p:nvPr/>
        </p:nvSpPr>
        <p:spPr>
          <a:xfrm>
            <a:off x="3552421" y="4718148"/>
            <a:ext cx="434057" cy="207749"/>
          </a:xfrm>
          <a:prstGeom prst="rect">
            <a:avLst/>
          </a:prstGeom>
          <a:noFill/>
        </p:spPr>
        <p:txBody>
          <a:bodyPr wrap="square" rtlCol="0">
            <a:spAutoFit/>
          </a:bodyPr>
          <a:lstStyle/>
          <a:p>
            <a:pPr defTabSz="685800"/>
            <a:r>
              <a:rPr lang="en-US" sz="750" i="1" dirty="0">
                <a:solidFill>
                  <a:prstClr val="black"/>
                </a:solidFill>
                <a:latin typeface="Calibri" panose="020F0502020204030204"/>
              </a:rPr>
              <a:t>E. coli</a:t>
            </a:r>
          </a:p>
        </p:txBody>
      </p:sp>
      <p:sp>
        <p:nvSpPr>
          <p:cNvPr id="138" name="TextBox 137"/>
          <p:cNvSpPr txBox="1"/>
          <p:nvPr/>
        </p:nvSpPr>
        <p:spPr>
          <a:xfrm>
            <a:off x="3936327" y="4718148"/>
            <a:ext cx="624262" cy="323165"/>
          </a:xfrm>
          <a:prstGeom prst="rect">
            <a:avLst/>
          </a:prstGeom>
          <a:noFill/>
        </p:spPr>
        <p:txBody>
          <a:bodyPr wrap="square" rtlCol="0">
            <a:spAutoFit/>
          </a:bodyPr>
          <a:lstStyle/>
          <a:p>
            <a:pPr defTabSz="685800"/>
            <a:r>
              <a:rPr lang="en-US" sz="750" i="1" dirty="0">
                <a:solidFill>
                  <a:prstClr val="black"/>
                </a:solidFill>
                <a:latin typeface="Calibri" panose="020F0502020204030204"/>
              </a:rPr>
              <a:t>R. eutropha</a:t>
            </a:r>
          </a:p>
        </p:txBody>
      </p:sp>
      <p:sp>
        <p:nvSpPr>
          <p:cNvPr id="139" name="Rectangle 138"/>
          <p:cNvSpPr/>
          <p:nvPr/>
        </p:nvSpPr>
        <p:spPr>
          <a:xfrm>
            <a:off x="3475386" y="3889565"/>
            <a:ext cx="3748634" cy="1575326"/>
          </a:xfrm>
          <a:prstGeom prst="rect">
            <a:avLst/>
          </a:prstGeom>
          <a:noFill/>
          <a:ln w="63500" cap="flat" cmpd="sng" algn="ctr">
            <a:solidFill>
              <a:srgbClr val="ED7D31"/>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0" name="Right Arrow 139"/>
          <p:cNvSpPr/>
          <p:nvPr/>
        </p:nvSpPr>
        <p:spPr>
          <a:xfrm rot="16200000">
            <a:off x="4850810" y="3406865"/>
            <a:ext cx="411480" cy="561845"/>
          </a:xfrm>
          <a:prstGeom prst="rightArrow">
            <a:avLst/>
          </a:prstGeom>
          <a:solidFill>
            <a:srgbClr val="ED7D31"/>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1" name="TextBox 140"/>
          <p:cNvSpPr txBox="1"/>
          <p:nvPr/>
        </p:nvSpPr>
        <p:spPr>
          <a:xfrm>
            <a:off x="1973433" y="3313777"/>
            <a:ext cx="515647" cy="461665"/>
          </a:xfrm>
          <a:prstGeom prst="rect">
            <a:avLst/>
          </a:prstGeom>
          <a:noFill/>
        </p:spPr>
        <p:txBody>
          <a:bodyPr wrap="square" rtlCol="0">
            <a:spAutoFit/>
          </a:bodyPr>
          <a:lstStyle/>
          <a:p>
            <a:pPr algn="ctr" defTabSz="685800"/>
            <a:r>
              <a:rPr lang="en-US" sz="2400" b="1" dirty="0">
                <a:solidFill>
                  <a:prstClr val="black"/>
                </a:solidFill>
                <a:latin typeface="Calibri" panose="020F0502020204030204"/>
              </a:rPr>
              <a:t>+</a:t>
            </a:r>
            <a:endParaRPr lang="en-US" sz="1350" b="1" dirty="0">
              <a:solidFill>
                <a:prstClr val="black"/>
              </a:solidFill>
              <a:latin typeface="Calibri" panose="020F0502020204030204"/>
            </a:endParaRPr>
          </a:p>
        </p:txBody>
      </p:sp>
      <p:sp>
        <p:nvSpPr>
          <p:cNvPr id="142" name="Oval 141"/>
          <p:cNvSpPr/>
          <p:nvPr/>
        </p:nvSpPr>
        <p:spPr>
          <a:xfrm rot="2700000">
            <a:off x="4705510" y="4361184"/>
            <a:ext cx="123444" cy="370332"/>
          </a:xfrm>
          <a:prstGeom prst="ellipse">
            <a:avLst/>
          </a:prstGeom>
          <a:solidFill>
            <a:sysClr val="window" lastClr="FFFFFF">
              <a:lumMod val="65000"/>
            </a:sysClr>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3" name="TextBox 142"/>
          <p:cNvSpPr txBox="1"/>
          <p:nvPr/>
        </p:nvSpPr>
        <p:spPr>
          <a:xfrm>
            <a:off x="4481330" y="4719472"/>
            <a:ext cx="624262" cy="207749"/>
          </a:xfrm>
          <a:prstGeom prst="rect">
            <a:avLst/>
          </a:prstGeom>
          <a:noFill/>
        </p:spPr>
        <p:txBody>
          <a:bodyPr wrap="square" rtlCol="0">
            <a:spAutoFit/>
          </a:bodyPr>
          <a:lstStyle/>
          <a:p>
            <a:pPr defTabSz="685800"/>
            <a:r>
              <a:rPr lang="en-US" sz="750" i="1" dirty="0">
                <a:solidFill>
                  <a:prstClr val="black"/>
                </a:solidFill>
                <a:latin typeface="Calibri" panose="020F0502020204030204"/>
              </a:rPr>
              <a:t>C. utilis</a:t>
            </a:r>
          </a:p>
        </p:txBody>
      </p:sp>
      <p:sp>
        <p:nvSpPr>
          <p:cNvPr id="144" name="Right Arrow 143"/>
          <p:cNvSpPr/>
          <p:nvPr/>
        </p:nvSpPr>
        <p:spPr>
          <a:xfrm>
            <a:off x="6410639" y="2684079"/>
            <a:ext cx="411480" cy="561845"/>
          </a:xfrm>
          <a:prstGeom prst="rightArrow">
            <a:avLst/>
          </a:prstGeom>
          <a:solidFill>
            <a:srgbClr val="4472C4"/>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5" name="Rectangle 144"/>
          <p:cNvSpPr/>
          <p:nvPr/>
        </p:nvSpPr>
        <p:spPr>
          <a:xfrm>
            <a:off x="6819925" y="2229589"/>
            <a:ext cx="1717570" cy="1328504"/>
          </a:xfrm>
          <a:prstGeom prst="rect">
            <a:avLst/>
          </a:prstGeom>
          <a:noFill/>
          <a:ln w="63500" cap="flat" cmpd="sng" algn="ctr">
            <a:solidFill>
              <a:srgbClr val="4472C4"/>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6" name="TextBox 145"/>
          <p:cNvSpPr txBox="1"/>
          <p:nvPr/>
        </p:nvSpPr>
        <p:spPr>
          <a:xfrm>
            <a:off x="7061957" y="2327245"/>
            <a:ext cx="1374020" cy="553998"/>
          </a:xfrm>
          <a:prstGeom prst="rect">
            <a:avLst/>
          </a:prstGeom>
          <a:noFill/>
        </p:spPr>
        <p:txBody>
          <a:bodyPr wrap="square" rtlCol="0">
            <a:spAutoFit/>
          </a:bodyPr>
          <a:lstStyle/>
          <a:p>
            <a:pPr algn="ctr" defTabSz="685800"/>
            <a:r>
              <a:rPr lang="en-US" sz="1500" b="1" dirty="0">
                <a:solidFill>
                  <a:prstClr val="black"/>
                </a:solidFill>
                <a:latin typeface="Calibri" panose="020F0502020204030204"/>
              </a:rPr>
              <a:t>Products and applications</a:t>
            </a:r>
          </a:p>
        </p:txBody>
      </p:sp>
      <p:sp>
        <p:nvSpPr>
          <p:cNvPr id="147" name="Rounded Rectangle 146"/>
          <p:cNvSpPr/>
          <p:nvPr/>
        </p:nvSpPr>
        <p:spPr>
          <a:xfrm rot="2700000">
            <a:off x="3732168" y="4891058"/>
            <a:ext cx="122093" cy="387964"/>
          </a:xfrm>
          <a:prstGeom prst="roundRect">
            <a:avLst/>
          </a:prstGeom>
          <a:solidFill>
            <a:srgbClr val="FF9B9B"/>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8" name="TextBox 147"/>
          <p:cNvSpPr txBox="1"/>
          <p:nvPr/>
        </p:nvSpPr>
        <p:spPr>
          <a:xfrm>
            <a:off x="3612882" y="5258595"/>
            <a:ext cx="434057" cy="207749"/>
          </a:xfrm>
          <a:prstGeom prst="rect">
            <a:avLst/>
          </a:prstGeom>
          <a:noFill/>
        </p:spPr>
        <p:txBody>
          <a:bodyPr wrap="square" rtlCol="0">
            <a:spAutoFit/>
          </a:bodyPr>
          <a:lstStyle/>
          <a:p>
            <a:pPr defTabSz="685800"/>
            <a:r>
              <a:rPr lang="en-US" sz="750" dirty="0">
                <a:solidFill>
                  <a:prstClr val="black"/>
                </a:solidFill>
                <a:latin typeface="Calibri" panose="020F0502020204030204"/>
              </a:rPr>
              <a:t>AM1</a:t>
            </a:r>
          </a:p>
        </p:txBody>
      </p:sp>
      <p:sp>
        <p:nvSpPr>
          <p:cNvPr id="149" name="Oval 148"/>
          <p:cNvSpPr/>
          <p:nvPr/>
        </p:nvSpPr>
        <p:spPr>
          <a:xfrm rot="2700000">
            <a:off x="4165354" y="4984409"/>
            <a:ext cx="171702" cy="224765"/>
          </a:xfrm>
          <a:prstGeom prst="ellipse">
            <a:avLst/>
          </a:prstGeom>
          <a:solidFill>
            <a:srgbClr val="FFC000">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rot="2700000">
            <a:off x="4291262" y="4979033"/>
            <a:ext cx="68580" cy="68580"/>
          </a:xfrm>
          <a:prstGeom prst="ellipse">
            <a:avLst/>
          </a:prstGeom>
          <a:solidFill>
            <a:srgbClr val="FFC000">
              <a:lumMod val="60000"/>
              <a:lumOff val="40000"/>
            </a:srgbClr>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1" name="TextBox 150"/>
          <p:cNvSpPr txBox="1"/>
          <p:nvPr/>
        </p:nvSpPr>
        <p:spPr>
          <a:xfrm>
            <a:off x="3920437" y="5258594"/>
            <a:ext cx="619295" cy="323165"/>
          </a:xfrm>
          <a:prstGeom prst="rect">
            <a:avLst/>
          </a:prstGeom>
          <a:noFill/>
        </p:spPr>
        <p:txBody>
          <a:bodyPr wrap="square" rtlCol="0">
            <a:spAutoFit/>
          </a:bodyPr>
          <a:lstStyle/>
          <a:p>
            <a:pPr defTabSz="685800"/>
            <a:r>
              <a:rPr lang="en-US" sz="750" i="1" dirty="0">
                <a:solidFill>
                  <a:prstClr val="black"/>
                </a:solidFill>
                <a:latin typeface="Calibri" panose="020F0502020204030204"/>
              </a:rPr>
              <a:t>S. cerevisiae</a:t>
            </a:r>
          </a:p>
        </p:txBody>
      </p:sp>
      <p:sp>
        <p:nvSpPr>
          <p:cNvPr id="152" name="Oval 151"/>
          <p:cNvSpPr/>
          <p:nvPr/>
        </p:nvSpPr>
        <p:spPr>
          <a:xfrm rot="2700000">
            <a:off x="4581051" y="4985340"/>
            <a:ext cx="171702" cy="218406"/>
          </a:xfrm>
          <a:prstGeom prst="ellipse">
            <a:avLst/>
          </a:prstGeom>
          <a:solidFill>
            <a:srgbClr val="70AD47">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3" name="Oval 152"/>
          <p:cNvSpPr/>
          <p:nvPr/>
        </p:nvSpPr>
        <p:spPr>
          <a:xfrm rot="2700000">
            <a:off x="4704710" y="4979032"/>
            <a:ext cx="68580" cy="68580"/>
          </a:xfrm>
          <a:prstGeom prst="ellipse">
            <a:avLst/>
          </a:prstGeom>
          <a:solidFill>
            <a:srgbClr val="70AD47">
              <a:lumMod val="40000"/>
              <a:lumOff val="60000"/>
            </a:srgbClr>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4" name="TextBox 153"/>
          <p:cNvSpPr txBox="1"/>
          <p:nvPr/>
        </p:nvSpPr>
        <p:spPr>
          <a:xfrm>
            <a:off x="4488005" y="5258594"/>
            <a:ext cx="619295" cy="207749"/>
          </a:xfrm>
          <a:prstGeom prst="rect">
            <a:avLst/>
          </a:prstGeom>
          <a:noFill/>
        </p:spPr>
        <p:txBody>
          <a:bodyPr wrap="square" rtlCol="0">
            <a:spAutoFit/>
          </a:bodyPr>
          <a:lstStyle/>
          <a:p>
            <a:pPr defTabSz="685800"/>
            <a:r>
              <a:rPr lang="en-US" sz="750" i="1" dirty="0">
                <a:solidFill>
                  <a:prstClr val="black"/>
                </a:solidFill>
                <a:latin typeface="Calibri" panose="020F0502020204030204"/>
              </a:rPr>
              <a:t>P. pastoris</a:t>
            </a:r>
          </a:p>
        </p:txBody>
      </p:sp>
      <p:pic>
        <p:nvPicPr>
          <p:cNvPr id="155" name="Content Placeholder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20721" y="2888805"/>
            <a:ext cx="636661" cy="527033"/>
          </a:xfrm>
          <a:prstGeom prst="rect">
            <a:avLst/>
          </a:prstGeom>
        </p:spPr>
      </p:pic>
      <p:pic>
        <p:nvPicPr>
          <p:cNvPr id="156" name="Picture 15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319210" y="5548150"/>
            <a:ext cx="4572500" cy="1120763"/>
          </a:xfrm>
          <a:prstGeom prst="rect">
            <a:avLst/>
          </a:prstGeom>
        </p:spPr>
      </p:pic>
      <p:pic>
        <p:nvPicPr>
          <p:cNvPr id="157" name="Picture 15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86319" y="2347977"/>
            <a:ext cx="704739" cy="493317"/>
          </a:xfrm>
          <a:prstGeom prst="rect">
            <a:avLst/>
          </a:prstGeom>
        </p:spPr>
      </p:pic>
      <p:sp>
        <p:nvSpPr>
          <p:cNvPr id="158" name="TextBox 157"/>
          <p:cNvSpPr txBox="1"/>
          <p:nvPr/>
        </p:nvSpPr>
        <p:spPr>
          <a:xfrm>
            <a:off x="1382306" y="2935935"/>
            <a:ext cx="1677770" cy="300082"/>
          </a:xfrm>
          <a:prstGeom prst="rect">
            <a:avLst/>
          </a:prstGeom>
          <a:solidFill>
            <a:srgbClr val="70AD47">
              <a:lumMod val="20000"/>
              <a:lumOff val="80000"/>
            </a:srgbClr>
          </a:solidFill>
          <a:ln>
            <a:solidFill>
              <a:sysClr val="windowText" lastClr="000000"/>
            </a:solidFill>
          </a:ln>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a:ln>
                  <a:noFill/>
                </a:ln>
                <a:solidFill>
                  <a:prstClr val="black"/>
                </a:solidFill>
                <a:effectLst/>
                <a:uLnTx/>
                <a:uFillTx/>
                <a:latin typeface="Calibri" panose="020F0502020204030204"/>
              </a:rPr>
              <a:t>CO</a:t>
            </a:r>
            <a:r>
              <a:rPr kumimoji="0" lang="en-US" sz="1350" b="0" i="0" u="none" strike="noStrike" kern="0" cap="none" spc="0" normalizeH="0" baseline="-25000" noProof="0" dirty="0">
                <a:ln>
                  <a:noFill/>
                </a:ln>
                <a:solidFill>
                  <a:prstClr val="black"/>
                </a:solidFill>
                <a:effectLst/>
                <a:uLnTx/>
                <a:uFillTx/>
                <a:latin typeface="Calibri" panose="020F0502020204030204"/>
              </a:rPr>
              <a:t>2 </a:t>
            </a:r>
            <a:r>
              <a:rPr kumimoji="0" lang="en-US" sz="1350" b="0" i="0" u="none" strike="noStrike" kern="0" cap="none" spc="0" normalizeH="0" baseline="0" noProof="0" dirty="0">
                <a:ln>
                  <a:noFill/>
                </a:ln>
                <a:solidFill>
                  <a:prstClr val="black"/>
                </a:solidFill>
                <a:effectLst/>
                <a:uLnTx/>
                <a:uFillTx/>
                <a:latin typeface="Calibri" panose="020F0502020204030204"/>
              </a:rPr>
              <a:t>→ Formate</a:t>
            </a:r>
          </a:p>
        </p:txBody>
      </p:sp>
      <p:pic>
        <p:nvPicPr>
          <p:cNvPr id="159" name="Picture 158" descr="AES_logo_final.png"/>
          <p:cNvPicPr>
            <a:picLocks noChangeAspect="1"/>
          </p:cNvPicPr>
          <p:nvPr/>
        </p:nvPicPr>
        <p:blipFill>
          <a:blip r:embed="rId7" cstate="print"/>
          <a:stretch>
            <a:fillRect/>
          </a:stretch>
        </p:blipFill>
        <p:spPr>
          <a:xfrm>
            <a:off x="7840764" y="2868504"/>
            <a:ext cx="548640" cy="548640"/>
          </a:xfrm>
          <a:prstGeom prst="rect">
            <a:avLst/>
          </a:prstGeom>
        </p:spPr>
      </p:pic>
      <p:sp>
        <p:nvSpPr>
          <p:cNvPr id="160" name="TextBox 159"/>
          <p:cNvSpPr txBox="1"/>
          <p:nvPr/>
        </p:nvSpPr>
        <p:spPr>
          <a:xfrm>
            <a:off x="661308" y="1003348"/>
            <a:ext cx="7868885" cy="523220"/>
          </a:xfrm>
          <a:prstGeom prst="rect">
            <a:avLst/>
          </a:prstGeom>
          <a:noFill/>
        </p:spPr>
        <p:txBody>
          <a:bodyPr wrap="none" rtlCol="0">
            <a:spAutoFit/>
          </a:bodyPr>
          <a:lstStyle/>
          <a:p>
            <a:r>
              <a:rPr lang="en-US" sz="2800" b="1" dirty="0">
                <a:solidFill>
                  <a:schemeClr val="accent6">
                    <a:lumMod val="50000"/>
                  </a:schemeClr>
                </a:solidFill>
              </a:rPr>
              <a:t>CO</a:t>
            </a:r>
            <a:r>
              <a:rPr lang="en-US" sz="2800" b="1" baseline="-25000" dirty="0">
                <a:solidFill>
                  <a:schemeClr val="accent6">
                    <a:lumMod val="50000"/>
                  </a:schemeClr>
                </a:solidFill>
              </a:rPr>
              <a:t>2</a:t>
            </a:r>
            <a:r>
              <a:rPr lang="en-US" sz="2800" b="1" dirty="0">
                <a:solidFill>
                  <a:schemeClr val="accent6">
                    <a:lumMod val="50000"/>
                  </a:schemeClr>
                </a:solidFill>
              </a:rPr>
              <a:t>-Based Manufacturing Project Overview</a:t>
            </a:r>
          </a:p>
        </p:txBody>
      </p:sp>
      <p:sp>
        <p:nvSpPr>
          <p:cNvPr id="161" name="Title 1"/>
          <p:cNvSpPr>
            <a:spLocks noGrp="1"/>
          </p:cNvSpPr>
          <p:nvPr>
            <p:ph type="title"/>
          </p:nvPr>
        </p:nvSpPr>
        <p:spPr>
          <a:xfrm>
            <a:off x="458788" y="152400"/>
            <a:ext cx="7542212" cy="609600"/>
          </a:xfrm>
        </p:spPr>
        <p:txBody>
          <a:bodyPr/>
          <a:lstStyle/>
          <a:p>
            <a:pPr>
              <a:lnSpc>
                <a:spcPts val="3000"/>
              </a:lnSpc>
            </a:pPr>
            <a:r>
              <a:rPr lang="en-US" sz="2200" dirty="0">
                <a:cs typeface="Kartika" panose="02020503030404060203" pitchFamily="18" charset="0"/>
              </a:rPr>
              <a:t>CO</a:t>
            </a:r>
            <a:r>
              <a:rPr lang="en-US" sz="2200" baseline="-25000" dirty="0">
                <a:cs typeface="Kartika" panose="02020503030404060203" pitchFamily="18" charset="0"/>
              </a:rPr>
              <a:t>2 </a:t>
            </a:r>
            <a:r>
              <a:rPr lang="en-US" sz="2200" dirty="0">
                <a:cs typeface="Kartika" panose="02020503030404060203" pitchFamily="18" charset="0"/>
              </a:rPr>
              <a:t>- Based Manufacturing for Mission Extensibility </a:t>
            </a:r>
          </a:p>
        </p:txBody>
      </p:sp>
    </p:spTree>
    <p:extLst>
      <p:ext uri="{BB962C8B-B14F-4D97-AF65-F5344CB8AC3E}">
        <p14:creationId xmlns:p14="http://schemas.microsoft.com/office/powerpoint/2010/main" val="2918569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CO</a:t>
            </a:r>
            <a:r>
              <a:rPr lang="en-US" sz="2400" baseline="-25000" dirty="0"/>
              <a:t>2</a:t>
            </a:r>
            <a:r>
              <a:rPr lang="en-US" sz="2400" dirty="0"/>
              <a:t>-Based Manufacturing Advancements</a:t>
            </a:r>
          </a:p>
        </p:txBody>
      </p:sp>
      <p:pic>
        <p:nvPicPr>
          <p:cNvPr id="5" name="Picture 4"/>
          <p:cNvPicPr>
            <a:picLocks noChangeAspect="1"/>
          </p:cNvPicPr>
          <p:nvPr/>
        </p:nvPicPr>
        <p:blipFill>
          <a:blip r:embed="rId2"/>
          <a:stretch>
            <a:fillRect/>
          </a:stretch>
        </p:blipFill>
        <p:spPr>
          <a:xfrm>
            <a:off x="304800" y="1524000"/>
            <a:ext cx="8693419" cy="4485224"/>
          </a:xfrm>
          <a:prstGeom prst="rect">
            <a:avLst/>
          </a:prstGeom>
        </p:spPr>
      </p:pic>
    </p:spTree>
    <p:extLst>
      <p:ext uri="{BB962C8B-B14F-4D97-AF65-F5344CB8AC3E}">
        <p14:creationId xmlns:p14="http://schemas.microsoft.com/office/powerpoint/2010/main" val="526160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CO</a:t>
            </a:r>
            <a:r>
              <a:rPr lang="en-US" sz="2400" baseline="-25000" dirty="0"/>
              <a:t>2 </a:t>
            </a:r>
            <a:r>
              <a:rPr lang="en-US" sz="2400" dirty="0"/>
              <a:t>Conversion to Formic Acid – ARC System</a:t>
            </a:r>
          </a:p>
        </p:txBody>
      </p:sp>
      <p:grpSp>
        <p:nvGrpSpPr>
          <p:cNvPr id="5" name="Group 4"/>
          <p:cNvGrpSpPr/>
          <p:nvPr/>
        </p:nvGrpSpPr>
        <p:grpSpPr>
          <a:xfrm>
            <a:off x="5915756" y="1665887"/>
            <a:ext cx="2848053" cy="3628650"/>
            <a:chOff x="7396969" y="744025"/>
            <a:chExt cx="4351694" cy="5969184"/>
          </a:xfrm>
        </p:grpSpPr>
        <p:pic>
          <p:nvPicPr>
            <p:cNvPr id="6" name="Picture 5"/>
            <p:cNvPicPr>
              <a:picLocks noChangeAspect="1"/>
            </p:cNvPicPr>
            <p:nvPr/>
          </p:nvPicPr>
          <p:blipFill>
            <a:blip r:embed="rId2"/>
            <a:stretch>
              <a:fillRect/>
            </a:stretch>
          </p:blipFill>
          <p:spPr>
            <a:xfrm>
              <a:off x="7694519" y="744025"/>
              <a:ext cx="4054144" cy="2708742"/>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6969" y="3587237"/>
              <a:ext cx="4256061" cy="3125972"/>
            </a:xfrm>
            <a:prstGeom prst="rect">
              <a:avLst/>
            </a:prstGeom>
          </p:spPr>
        </p:pic>
        <p:cxnSp>
          <p:nvCxnSpPr>
            <p:cNvPr id="8" name="Straight Connector 7"/>
            <p:cNvCxnSpPr/>
            <p:nvPr/>
          </p:nvCxnSpPr>
          <p:spPr>
            <a:xfrm flipV="1">
              <a:off x="8148918" y="2326341"/>
              <a:ext cx="887506" cy="1707777"/>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flipH="1" flipV="1">
              <a:off x="9721591" y="2326341"/>
              <a:ext cx="1183974" cy="1707778"/>
            </a:xfrm>
            <a:prstGeom prst="line">
              <a:avLst/>
            </a:prstGeom>
          </p:spPr>
          <p:style>
            <a:lnRef idx="1">
              <a:schemeClr val="dk1"/>
            </a:lnRef>
            <a:fillRef idx="0">
              <a:schemeClr val="dk1"/>
            </a:fillRef>
            <a:effectRef idx="0">
              <a:schemeClr val="dk1"/>
            </a:effectRef>
            <a:fontRef idx="minor">
              <a:schemeClr val="tx1"/>
            </a:fontRef>
          </p:style>
        </p:cxnSp>
      </p:grpSp>
      <p:sp>
        <p:nvSpPr>
          <p:cNvPr id="10" name="TextBox 9"/>
          <p:cNvSpPr txBox="1"/>
          <p:nvPr/>
        </p:nvSpPr>
        <p:spPr>
          <a:xfrm>
            <a:off x="5701463" y="5562579"/>
            <a:ext cx="3442537" cy="261610"/>
          </a:xfrm>
          <a:prstGeom prst="rect">
            <a:avLst/>
          </a:prstGeom>
          <a:noFill/>
        </p:spPr>
        <p:txBody>
          <a:bodyPr wrap="square" rtlCol="0">
            <a:spAutoFit/>
          </a:bodyPr>
          <a:lstStyle/>
          <a:p>
            <a:r>
              <a:rPr lang="en-US" sz="1050" dirty="0"/>
              <a:t>Yang et al. 2017 (Dioxide Materials, Boca Raton FL)</a:t>
            </a:r>
          </a:p>
        </p:txBody>
      </p:sp>
      <p:sp>
        <p:nvSpPr>
          <p:cNvPr id="11" name="TextBox 10"/>
          <p:cNvSpPr txBox="1"/>
          <p:nvPr/>
        </p:nvSpPr>
        <p:spPr>
          <a:xfrm>
            <a:off x="116002" y="1625700"/>
            <a:ext cx="5799754" cy="2800767"/>
          </a:xfrm>
          <a:prstGeom prst="rect">
            <a:avLst/>
          </a:prstGeom>
          <a:noFill/>
        </p:spPr>
        <p:txBody>
          <a:bodyPr wrap="square" rtlCol="0">
            <a:spAutoFit/>
          </a:bodyPr>
          <a:lstStyle/>
          <a:p>
            <a:pPr marL="285750" indent="-285750">
              <a:buFont typeface="Arial" panose="020B0604020202020204" pitchFamily="34" charset="0"/>
              <a:buChar char="•"/>
            </a:pPr>
            <a:r>
              <a:rPr lang="en-US" sz="1600" dirty="0"/>
              <a:t>Dioxide Materials Inc. released a novel (2018) GDE and novel membrane system for CO</a:t>
            </a:r>
            <a:r>
              <a:rPr lang="en-US" sz="1600" baseline="-25000" dirty="0"/>
              <a:t>2</a:t>
            </a:r>
            <a:r>
              <a:rPr lang="en-US" sz="1600" dirty="0"/>
              <a:t> conversion to formic acid.</a:t>
            </a:r>
          </a:p>
          <a:p>
            <a:pPr marL="285750" indent="-285750">
              <a:buFont typeface="Arial" panose="020B0604020202020204" pitchFamily="34" charset="0"/>
              <a:buChar char="•"/>
            </a:pPr>
            <a:r>
              <a:rPr lang="en-US" sz="1600" dirty="0"/>
              <a:t>Obtaining custom formic acid cell system from developer (should be in-house by end of April).</a:t>
            </a:r>
          </a:p>
          <a:p>
            <a:pPr marL="285750" indent="-285750">
              <a:buFont typeface="Arial" panose="020B0604020202020204" pitchFamily="34" charset="0"/>
              <a:buChar char="•"/>
            </a:pPr>
            <a:r>
              <a:rPr lang="en-US" sz="1600" dirty="0"/>
              <a:t>Conversion cell contains a novel 3-compartment design with a 5 cm</a:t>
            </a:r>
            <a:r>
              <a:rPr lang="en-US" sz="1600" baseline="30000" dirty="0"/>
              <a:t>2</a:t>
            </a:r>
            <a:r>
              <a:rPr lang="en-US" sz="1600" dirty="0"/>
              <a:t> active area with serpentine flow path.</a:t>
            </a:r>
          </a:p>
          <a:p>
            <a:pPr marL="285750" indent="-285750">
              <a:buFont typeface="Arial" panose="020B0604020202020204" pitchFamily="34" charset="0"/>
              <a:buChar char="•"/>
            </a:pPr>
            <a:r>
              <a:rPr lang="en-US" sz="1600" dirty="0"/>
              <a:t>System can generate 5-20 </a:t>
            </a:r>
            <a:r>
              <a:rPr lang="en-US" sz="1600" dirty="0" err="1"/>
              <a:t>wt</a:t>
            </a:r>
            <a:r>
              <a:rPr lang="en-US" sz="1600" dirty="0"/>
              <a:t>% Formic Acid in product stream and studies have been carried out to demonstrate product recycling.</a:t>
            </a:r>
          </a:p>
          <a:p>
            <a:pPr marL="285750" indent="-285750">
              <a:buFont typeface="Arial" panose="020B0604020202020204" pitchFamily="34" charset="0"/>
              <a:buChar char="•"/>
            </a:pPr>
            <a:r>
              <a:rPr lang="en-US" sz="1600" dirty="0"/>
              <a:t>State of the art </a:t>
            </a:r>
            <a:r>
              <a:rPr lang="en-US" sz="1600" dirty="0" err="1"/>
              <a:t>COTs</a:t>
            </a:r>
            <a:r>
              <a:rPr lang="en-US" sz="1600" dirty="0"/>
              <a:t> system has stable performance for over </a:t>
            </a:r>
            <a:r>
              <a:rPr lang="en-US" sz="1600" dirty="0" err="1"/>
              <a:t>500h</a:t>
            </a:r>
            <a:r>
              <a:rPr lang="en-US" sz="1600" dirty="0"/>
              <a:t> – at ambient temperatures.</a:t>
            </a:r>
          </a:p>
        </p:txBody>
      </p:sp>
      <p:sp>
        <p:nvSpPr>
          <p:cNvPr id="12" name="TextBox 11"/>
          <p:cNvSpPr txBox="1"/>
          <p:nvPr/>
        </p:nvSpPr>
        <p:spPr>
          <a:xfrm>
            <a:off x="244947" y="4504955"/>
            <a:ext cx="5367748" cy="1959511"/>
          </a:xfrm>
          <a:prstGeom prst="rect">
            <a:avLst/>
          </a:prstGeom>
          <a:solidFill>
            <a:srgbClr val="AADC94"/>
          </a:solidFill>
        </p:spPr>
        <p:txBody>
          <a:bodyPr wrap="square" rtlCol="0">
            <a:spAutoFit/>
          </a:bodyPr>
          <a:lstStyle/>
          <a:p>
            <a:r>
              <a:rPr lang="en-US" sz="1600" dirty="0"/>
              <a:t>Cathode Reaction:</a:t>
            </a:r>
          </a:p>
          <a:p>
            <a:r>
              <a:rPr lang="en-US" sz="1600" dirty="0"/>
              <a:t>CO</a:t>
            </a:r>
            <a:r>
              <a:rPr lang="en-US" sz="1600" baseline="-25000" dirty="0"/>
              <a:t>2</a:t>
            </a:r>
            <a:r>
              <a:rPr lang="en-US" sz="1600" dirty="0"/>
              <a:t> + H</a:t>
            </a:r>
            <a:r>
              <a:rPr lang="en-US" sz="1600" baseline="-25000" dirty="0"/>
              <a:t>2</a:t>
            </a:r>
            <a:r>
              <a:rPr lang="en-US" sz="1600" dirty="0"/>
              <a:t>O + </a:t>
            </a:r>
            <a:r>
              <a:rPr lang="en-US" sz="1600" dirty="0" err="1"/>
              <a:t>2e</a:t>
            </a:r>
            <a:r>
              <a:rPr lang="en-US" sz="1600" baseline="30000" dirty="0"/>
              <a:t>-</a:t>
            </a:r>
            <a:r>
              <a:rPr lang="en-US" sz="1600" dirty="0"/>
              <a:t> → </a:t>
            </a:r>
            <a:r>
              <a:rPr lang="en-US" sz="1600" dirty="0" err="1"/>
              <a:t>HCOO</a:t>
            </a:r>
            <a:r>
              <a:rPr lang="en-US" sz="1600" baseline="30000" dirty="0"/>
              <a:t>-</a:t>
            </a:r>
            <a:r>
              <a:rPr lang="en-US" sz="1600" dirty="0"/>
              <a:t> + OH</a:t>
            </a:r>
            <a:r>
              <a:rPr lang="en-US" sz="1600" baseline="30000" dirty="0"/>
              <a:t>-</a:t>
            </a:r>
          </a:p>
          <a:p>
            <a:r>
              <a:rPr lang="en-US" sz="1600" dirty="0"/>
              <a:t>Anode Reaction:</a:t>
            </a:r>
          </a:p>
          <a:p>
            <a:r>
              <a:rPr lang="en-US" sz="1600" dirty="0" err="1"/>
              <a:t>2H</a:t>
            </a:r>
            <a:r>
              <a:rPr lang="en-US" sz="1600" baseline="-25000" dirty="0" err="1"/>
              <a:t>2</a:t>
            </a:r>
            <a:r>
              <a:rPr lang="en-US" sz="1600" dirty="0" err="1"/>
              <a:t>O</a:t>
            </a:r>
            <a:r>
              <a:rPr lang="en-US" sz="1600" dirty="0"/>
              <a:t> → </a:t>
            </a:r>
            <a:r>
              <a:rPr lang="en-US" sz="1600" dirty="0" err="1"/>
              <a:t>4H</a:t>
            </a:r>
            <a:r>
              <a:rPr lang="en-US" sz="1600" baseline="30000" dirty="0"/>
              <a:t>+</a:t>
            </a:r>
            <a:r>
              <a:rPr lang="en-US" sz="1600" dirty="0"/>
              <a:t> + </a:t>
            </a:r>
            <a:r>
              <a:rPr lang="en-US" sz="1600" dirty="0" err="1"/>
              <a:t>4e</a:t>
            </a:r>
            <a:r>
              <a:rPr lang="en-US" sz="1600" baseline="30000" dirty="0"/>
              <a:t>-</a:t>
            </a:r>
            <a:r>
              <a:rPr lang="en-US" sz="1600" dirty="0"/>
              <a:t> + </a:t>
            </a:r>
            <a:r>
              <a:rPr lang="en-US" sz="1600" dirty="0" err="1"/>
              <a:t>O</a:t>
            </a:r>
            <a:r>
              <a:rPr lang="en-US" sz="1600" baseline="-25000" dirty="0" err="1"/>
              <a:t>2</a:t>
            </a:r>
            <a:endParaRPr lang="en-US" sz="1600" baseline="-25000" dirty="0"/>
          </a:p>
          <a:p>
            <a:endParaRPr lang="en-US" sz="1400" baseline="-25000" dirty="0"/>
          </a:p>
          <a:p>
            <a:r>
              <a:rPr lang="en-US" sz="1600" dirty="0"/>
              <a:t>Formate (</a:t>
            </a:r>
            <a:r>
              <a:rPr lang="en-US" sz="1600" dirty="0" err="1"/>
              <a:t>HCOO</a:t>
            </a:r>
            <a:r>
              <a:rPr lang="en-US" sz="1600" baseline="30000" dirty="0"/>
              <a:t>-</a:t>
            </a:r>
            <a:r>
              <a:rPr lang="en-US" sz="1600" dirty="0"/>
              <a:t>) and hydroxide (OH</a:t>
            </a:r>
            <a:r>
              <a:rPr lang="en-US" sz="1600" baseline="30000" dirty="0"/>
              <a:t>-</a:t>
            </a:r>
            <a:r>
              <a:rPr lang="en-US" sz="1600" dirty="0"/>
              <a:t>) pass into center compartment and react with protons (H</a:t>
            </a:r>
            <a:r>
              <a:rPr lang="en-US" sz="1600" baseline="30000" dirty="0"/>
              <a:t>+</a:t>
            </a:r>
            <a:r>
              <a:rPr lang="en-US" sz="1600" dirty="0"/>
              <a:t>) to produce Formic acid (</a:t>
            </a:r>
            <a:r>
              <a:rPr lang="en-US" sz="1600" dirty="0" err="1"/>
              <a:t>HCOOH</a:t>
            </a:r>
            <a:r>
              <a:rPr lang="en-US" sz="1600" dirty="0"/>
              <a:t>) and water (H</a:t>
            </a:r>
            <a:r>
              <a:rPr lang="en-US" sz="1600" baseline="-25000" dirty="0"/>
              <a:t>2</a:t>
            </a:r>
            <a:r>
              <a:rPr lang="en-US" sz="1600" dirty="0"/>
              <a:t>O). </a:t>
            </a:r>
            <a:endParaRPr lang="en-US" sz="1600" baseline="30000" dirty="0"/>
          </a:p>
        </p:txBody>
      </p:sp>
      <p:sp>
        <p:nvSpPr>
          <p:cNvPr id="13" name="TextBox 12"/>
          <p:cNvSpPr txBox="1"/>
          <p:nvPr/>
        </p:nvSpPr>
        <p:spPr>
          <a:xfrm>
            <a:off x="2928821" y="5033681"/>
            <a:ext cx="2405210" cy="584775"/>
          </a:xfrm>
          <a:prstGeom prst="rect">
            <a:avLst/>
          </a:prstGeom>
          <a:noFill/>
        </p:spPr>
        <p:txBody>
          <a:bodyPr wrap="none" rtlCol="0">
            <a:spAutoFit/>
          </a:bodyPr>
          <a:lstStyle/>
          <a:p>
            <a:r>
              <a:rPr lang="en-US" sz="1600" b="1" dirty="0">
                <a:solidFill>
                  <a:schemeClr val="accent2">
                    <a:lumMod val="60000"/>
                    <a:lumOff val="40000"/>
                  </a:schemeClr>
                </a:solidFill>
              </a:rPr>
              <a:t>Formic Acid will serve </a:t>
            </a:r>
          </a:p>
          <a:p>
            <a:r>
              <a:rPr lang="en-US" sz="1600" b="1" dirty="0">
                <a:solidFill>
                  <a:schemeClr val="accent2">
                    <a:lumMod val="60000"/>
                    <a:lumOff val="40000"/>
                  </a:schemeClr>
                </a:solidFill>
              </a:rPr>
              <a:t>as microbial substrate</a:t>
            </a:r>
          </a:p>
        </p:txBody>
      </p:sp>
      <p:sp>
        <p:nvSpPr>
          <p:cNvPr id="14" name="TextBox 13"/>
          <p:cNvSpPr txBox="1"/>
          <p:nvPr/>
        </p:nvSpPr>
        <p:spPr>
          <a:xfrm>
            <a:off x="6341111" y="6005804"/>
            <a:ext cx="1954766" cy="584775"/>
          </a:xfrm>
          <a:prstGeom prst="rect">
            <a:avLst/>
          </a:prstGeom>
          <a:solidFill>
            <a:srgbClr val="0070C0"/>
          </a:solidFill>
          <a:effectLst>
            <a:outerShdw blurRad="50800" dist="38100" dir="2700000" algn="tl" rotWithShape="0">
              <a:prstClr val="black">
                <a:alpha val="40000"/>
              </a:prstClr>
            </a:outerShdw>
          </a:effectLst>
        </p:spPr>
        <p:txBody>
          <a:bodyPr wrap="none" rtlCol="0">
            <a:spAutoFit/>
          </a:bodyPr>
          <a:lstStyle/>
          <a:p>
            <a:r>
              <a:rPr lang="en-US" sz="1600" i="1" dirty="0">
                <a:solidFill>
                  <a:schemeClr val="bg1"/>
                </a:solidFill>
              </a:rPr>
              <a:t>Fabricated System </a:t>
            </a:r>
          </a:p>
          <a:p>
            <a:r>
              <a:rPr lang="en-US" sz="1600" i="1" dirty="0">
                <a:solidFill>
                  <a:schemeClr val="bg1"/>
                </a:solidFill>
              </a:rPr>
              <a:t>and Tested in FY18</a:t>
            </a:r>
          </a:p>
        </p:txBody>
      </p:sp>
      <p:sp>
        <p:nvSpPr>
          <p:cNvPr id="15" name="TextBox 14"/>
          <p:cNvSpPr txBox="1"/>
          <p:nvPr/>
        </p:nvSpPr>
        <p:spPr>
          <a:xfrm>
            <a:off x="456541" y="1043150"/>
            <a:ext cx="3810659" cy="400110"/>
          </a:xfrm>
          <a:prstGeom prst="rect">
            <a:avLst/>
          </a:prstGeom>
          <a:noFill/>
        </p:spPr>
        <p:txBody>
          <a:bodyPr wrap="none" rtlCol="0">
            <a:spAutoFit/>
          </a:bodyPr>
          <a:lstStyle/>
          <a:p>
            <a:r>
              <a:rPr lang="en-US" sz="2000" b="1" dirty="0"/>
              <a:t>ARC Formate Reactor Efforts</a:t>
            </a:r>
            <a:r>
              <a:rPr lang="en-US" dirty="0"/>
              <a:t> </a:t>
            </a:r>
          </a:p>
        </p:txBody>
      </p:sp>
    </p:spTree>
    <p:extLst>
      <p:ext uri="{BB962C8B-B14F-4D97-AF65-F5344CB8AC3E}">
        <p14:creationId xmlns:p14="http://schemas.microsoft.com/office/powerpoint/2010/main" val="549355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11188" y="228600"/>
            <a:ext cx="7542212" cy="609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800" b="1">
                <a:solidFill>
                  <a:schemeClr val="bg1"/>
                </a:solidFill>
                <a:latin typeface="+mn-lt"/>
                <a:ea typeface="+mj-ea"/>
                <a:cs typeface="+mj-cs"/>
              </a:defRPr>
            </a:lvl1pPr>
            <a:lvl2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2pPr>
            <a:lvl3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3pPr>
            <a:lvl4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4pPr>
            <a:lvl5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5pPr>
            <a:lvl6pPr marL="3429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6pPr>
            <a:lvl7pPr marL="6858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7pPr>
            <a:lvl8pPr marL="10287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8pPr>
            <a:lvl9pPr marL="13716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9pPr>
          </a:lstStyle>
          <a:p>
            <a:r>
              <a:rPr lang="en-US" sz="2400" kern="0"/>
              <a:t>CO</a:t>
            </a:r>
            <a:r>
              <a:rPr lang="en-US" sz="2400" kern="0" baseline="-25000"/>
              <a:t>2 </a:t>
            </a:r>
            <a:r>
              <a:rPr lang="en-US" sz="2400" kern="0"/>
              <a:t>Conversion to Formic Acid – ARC System</a:t>
            </a:r>
            <a:endParaRPr lang="en-US" sz="2400" kern="0" dirty="0"/>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1524000"/>
            <a:ext cx="6172200" cy="3340179"/>
          </a:xfrm>
          <a:prstGeom prst="rect">
            <a:avLst/>
          </a:prstGeom>
          <a:noFill/>
        </p:spPr>
      </p:pic>
      <p:sp>
        <p:nvSpPr>
          <p:cNvPr id="6" name="Rectangle 5"/>
          <p:cNvSpPr/>
          <p:nvPr/>
        </p:nvSpPr>
        <p:spPr>
          <a:xfrm>
            <a:off x="632453" y="5410200"/>
            <a:ext cx="8016875" cy="954107"/>
          </a:xfrm>
          <a:prstGeom prst="rect">
            <a:avLst/>
          </a:prstGeom>
          <a:solidFill>
            <a:srgbClr val="94D4B6"/>
          </a:solidFill>
          <a:effectLst>
            <a:outerShdw blurRad="50800" dist="38100" dir="2700000" algn="tl" rotWithShape="0">
              <a:prstClr val="black">
                <a:alpha val="40000"/>
              </a:prstClr>
            </a:outerShdw>
          </a:effectLst>
        </p:spPr>
        <p:txBody>
          <a:bodyPr wrap="square">
            <a:spAutoFit/>
          </a:bodyPr>
          <a:lstStyle/>
          <a:p>
            <a:r>
              <a:rPr lang="en-US" sz="1400" dirty="0">
                <a:latin typeface="Calibri (Body)"/>
                <a:ea typeface="MS Mincho" panose="02020609040205080304" pitchFamily="49" charset="-128"/>
                <a:cs typeface="Times New Roman" panose="02020603050405020304" pitchFamily="18" charset="0"/>
              </a:rPr>
              <a:t>Electrochemical CO</a:t>
            </a:r>
            <a:r>
              <a:rPr lang="en-US" sz="1400" baseline="-25000" dirty="0">
                <a:latin typeface="Calibri (Body)"/>
                <a:ea typeface="MS Mincho" panose="02020609040205080304" pitchFamily="49" charset="-128"/>
                <a:cs typeface="Times New Roman" panose="02020603050405020304" pitchFamily="18" charset="0"/>
              </a:rPr>
              <a:t>2</a:t>
            </a:r>
            <a:r>
              <a:rPr lang="en-US" sz="1400" dirty="0">
                <a:latin typeface="Calibri (Body)"/>
                <a:ea typeface="MS Mincho" panose="02020609040205080304" pitchFamily="49" charset="-128"/>
                <a:cs typeface="Times New Roman" panose="02020603050405020304" pitchFamily="18" charset="0"/>
              </a:rPr>
              <a:t> to formate cell system at ARC: CO</a:t>
            </a:r>
            <a:r>
              <a:rPr lang="en-US" sz="1400" baseline="-25000" dirty="0">
                <a:latin typeface="Calibri (Body)"/>
                <a:ea typeface="MS Mincho" panose="02020609040205080304" pitchFamily="49" charset="-128"/>
                <a:cs typeface="Times New Roman" panose="02020603050405020304" pitchFamily="18" charset="0"/>
              </a:rPr>
              <a:t>2</a:t>
            </a:r>
            <a:r>
              <a:rPr lang="en-US" sz="1400" dirty="0">
                <a:latin typeface="Calibri (Body)"/>
                <a:ea typeface="MS Mincho" panose="02020609040205080304" pitchFamily="49" charset="-128"/>
                <a:cs typeface="Times New Roman" panose="02020603050405020304" pitchFamily="18" charset="0"/>
              </a:rPr>
              <a:t> is electrochemically reduced to formate in an electrochemical cell configuration. System is modular thus different catalysts can be tested and prototyped. Syringe pump and peristaltic pump can be adjusted depending on the requirements for CO</a:t>
            </a:r>
            <a:r>
              <a:rPr lang="en-US" sz="1400" baseline="-25000" dirty="0">
                <a:latin typeface="Calibri (Body)"/>
                <a:ea typeface="MS Mincho" panose="02020609040205080304" pitchFamily="49" charset="-128"/>
                <a:cs typeface="Times New Roman" panose="02020603050405020304" pitchFamily="18" charset="0"/>
              </a:rPr>
              <a:t>2</a:t>
            </a:r>
            <a:r>
              <a:rPr lang="en-US" sz="1400" dirty="0">
                <a:latin typeface="Calibri (Body)"/>
                <a:ea typeface="MS Mincho" panose="02020609040205080304" pitchFamily="49" charset="-128"/>
                <a:cs typeface="Times New Roman" panose="02020603050405020304" pitchFamily="18" charset="0"/>
              </a:rPr>
              <a:t> conversion. Electrochemical cell was purchased from Dioxide Materials (Baton Raton, FL). </a:t>
            </a:r>
            <a:endParaRPr lang="en-US" sz="1400" dirty="0">
              <a:effectLst/>
              <a:latin typeface="Calibri (Body)"/>
              <a:ea typeface="MS Mincho" panose="02020609040205080304" pitchFamily="49" charset="-128"/>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6553198" y="1431742"/>
            <a:ext cx="2415479" cy="2254991"/>
          </a:xfrm>
          <a:prstGeom prst="rect">
            <a:avLst/>
          </a:prstGeom>
          <a:ln>
            <a:solidFill>
              <a:schemeClr val="tx1"/>
            </a:solidFill>
          </a:ln>
          <a:effectLst>
            <a:outerShdw blurRad="50800" dist="38100" dir="2700000" algn="tl" rotWithShape="0">
              <a:prstClr val="black">
                <a:alpha val="40000"/>
              </a:prstClr>
            </a:outerShdw>
          </a:effectLst>
        </p:spPr>
      </p:pic>
      <p:sp>
        <p:nvSpPr>
          <p:cNvPr id="8" name="Rectangle 7"/>
          <p:cNvSpPr/>
          <p:nvPr/>
        </p:nvSpPr>
        <p:spPr>
          <a:xfrm>
            <a:off x="6451803" y="3752194"/>
            <a:ext cx="2618267" cy="1384995"/>
          </a:xfrm>
          <a:prstGeom prst="rect">
            <a:avLst/>
          </a:prstGeom>
        </p:spPr>
        <p:txBody>
          <a:bodyPr wrap="square">
            <a:spAutoFit/>
          </a:bodyPr>
          <a:lstStyle/>
          <a:p>
            <a:pPr algn="ctr"/>
            <a:r>
              <a:rPr lang="en-US" sz="1400" dirty="0">
                <a:latin typeface="Calibri" panose="020F0502020204030204" pitchFamily="34" charset="0"/>
                <a:ea typeface="MS Mincho" panose="02020609040205080304" pitchFamily="49" charset="-128"/>
                <a:cs typeface="Times New Roman" panose="02020603050405020304" pitchFamily="18" charset="0"/>
              </a:rPr>
              <a:t> HPLC chromatographs and </a:t>
            </a:r>
            <a:r>
              <a:rPr lang="en-US" sz="1400" dirty="0" err="1">
                <a:latin typeface="Calibri" panose="020F0502020204030204" pitchFamily="34" charset="0"/>
                <a:ea typeface="MS Mincho" panose="02020609040205080304" pitchFamily="49" charset="-128"/>
                <a:cs typeface="Times New Roman" panose="02020603050405020304" pitchFamily="18" charset="0"/>
              </a:rPr>
              <a:t>potentiostat</a:t>
            </a:r>
            <a:r>
              <a:rPr lang="en-US" sz="1400" dirty="0">
                <a:latin typeface="Calibri" panose="020F0502020204030204" pitchFamily="34" charset="0"/>
                <a:ea typeface="MS Mincho" panose="02020609040205080304" pitchFamily="49" charset="-128"/>
                <a:cs typeface="Times New Roman" panose="02020603050405020304" pitchFamily="18" charset="0"/>
              </a:rPr>
              <a:t> operating conditions for a three-pass operation. Formate concentration and current increased over the course of operation.</a:t>
            </a:r>
            <a:endParaRPr lang="en-US" sz="1400" dirty="0">
              <a:effectLst/>
              <a:latin typeface="Calibri" panose="020F0502020204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442357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FY19 Planned CO</a:t>
            </a:r>
            <a:r>
              <a:rPr lang="en-US" sz="2000" baseline="-25000" dirty="0"/>
              <a:t>2</a:t>
            </a:r>
            <a:r>
              <a:rPr lang="en-US" sz="2000" dirty="0"/>
              <a:t>-Based Manuf. Ground Demonstration</a:t>
            </a: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91763" y="3182792"/>
            <a:ext cx="6373685" cy="3512922"/>
          </a:xfrm>
          <a:prstGeom prst="rect">
            <a:avLst/>
          </a:prstGeom>
        </p:spPr>
      </p:pic>
      <p:sp>
        <p:nvSpPr>
          <p:cNvPr id="4" name="TextBox 3"/>
          <p:cNvSpPr txBox="1"/>
          <p:nvPr/>
        </p:nvSpPr>
        <p:spPr>
          <a:xfrm>
            <a:off x="647116" y="984409"/>
            <a:ext cx="7464213" cy="2215991"/>
          </a:xfrm>
          <a:prstGeom prst="rect">
            <a:avLst/>
          </a:prstGeom>
          <a:noFill/>
        </p:spPr>
        <p:txBody>
          <a:bodyPr wrap="square" rtlCol="0">
            <a:spAutoFit/>
          </a:bodyPr>
          <a:lstStyle/>
          <a:p>
            <a:r>
              <a:rPr lang="en-US" b="1" dirty="0">
                <a:solidFill>
                  <a:prstClr val="black"/>
                </a:solidFill>
                <a:latin typeface="Calibri" panose="020F0502020204030204"/>
              </a:rPr>
              <a:t>FY19 TASKS</a:t>
            </a:r>
          </a:p>
          <a:p>
            <a:endParaRPr lang="en-US" sz="1050" dirty="0">
              <a:solidFill>
                <a:prstClr val="black"/>
              </a:solidFill>
              <a:latin typeface="Calibri" panose="020F0502020204030204"/>
            </a:endParaRPr>
          </a:p>
          <a:p>
            <a:pPr marL="285750" indent="-285750">
              <a:buFont typeface="Arial" panose="020B0604020202020204" pitchFamily="34" charset="0"/>
              <a:buChar char="•"/>
            </a:pPr>
            <a:r>
              <a:rPr lang="en-US" dirty="0">
                <a:solidFill>
                  <a:prstClr val="black"/>
                </a:solidFill>
                <a:latin typeface="Calibri" panose="020F0502020204030204"/>
              </a:rPr>
              <a:t>Using integration plan developed in FY 18, integrate CO</a:t>
            </a:r>
            <a:r>
              <a:rPr lang="en-US" baseline="-25000" dirty="0">
                <a:solidFill>
                  <a:prstClr val="black"/>
                </a:solidFill>
                <a:latin typeface="Calibri" panose="020F0502020204030204"/>
              </a:rPr>
              <a:t>2</a:t>
            </a:r>
            <a:r>
              <a:rPr lang="en-US" dirty="0">
                <a:solidFill>
                  <a:prstClr val="black"/>
                </a:solidFill>
                <a:latin typeface="Calibri" panose="020F0502020204030204"/>
              </a:rPr>
              <a:t> to formate, engineered microbes, and bioreactor into a single functioning process</a:t>
            </a:r>
          </a:p>
          <a:p>
            <a:pPr marL="285750" indent="-285750">
              <a:buFont typeface="Arial" panose="020B0604020202020204" pitchFamily="34" charset="0"/>
              <a:buChar char="•"/>
            </a:pPr>
            <a:r>
              <a:rPr lang="en-US" dirty="0">
                <a:solidFill>
                  <a:prstClr val="black"/>
                </a:solidFill>
                <a:latin typeface="Calibri" panose="020F0502020204030204"/>
              </a:rPr>
              <a:t>Demonstrate feasibility of producing carbonic anhydrase from CO</a:t>
            </a:r>
            <a:r>
              <a:rPr lang="en-US" baseline="-25000" dirty="0">
                <a:solidFill>
                  <a:prstClr val="black"/>
                </a:solidFill>
                <a:latin typeface="Calibri" panose="020F0502020204030204"/>
              </a:rPr>
              <a:t>2</a:t>
            </a:r>
            <a:r>
              <a:rPr lang="en-US" dirty="0">
                <a:solidFill>
                  <a:prstClr val="black"/>
                </a:solidFill>
                <a:latin typeface="Calibri" panose="020F0502020204030204"/>
              </a:rPr>
              <a:t> and H</a:t>
            </a:r>
            <a:r>
              <a:rPr lang="en-US" baseline="-25000" dirty="0">
                <a:solidFill>
                  <a:prstClr val="black"/>
                </a:solidFill>
                <a:latin typeface="Calibri" panose="020F0502020204030204"/>
              </a:rPr>
              <a:t>2</a:t>
            </a:r>
            <a:r>
              <a:rPr lang="en-US" dirty="0">
                <a:solidFill>
                  <a:prstClr val="black"/>
                </a:solidFill>
                <a:latin typeface="Calibri" panose="020F0502020204030204"/>
              </a:rPr>
              <a:t>O to enable liquid amine CO</a:t>
            </a:r>
            <a:r>
              <a:rPr lang="en-US" baseline="-25000" dirty="0">
                <a:solidFill>
                  <a:prstClr val="black"/>
                </a:solidFill>
                <a:latin typeface="Calibri" panose="020F0502020204030204"/>
              </a:rPr>
              <a:t>2</a:t>
            </a:r>
            <a:r>
              <a:rPr lang="en-US" dirty="0">
                <a:solidFill>
                  <a:prstClr val="black"/>
                </a:solidFill>
                <a:latin typeface="Calibri" panose="020F0502020204030204"/>
              </a:rPr>
              <a:t> removal (with ARC Air Revitalization team).</a:t>
            </a:r>
          </a:p>
          <a:p>
            <a:pPr marL="285750" indent="-285750">
              <a:buFont typeface="Arial" panose="020B0604020202020204" pitchFamily="34" charset="0"/>
              <a:buChar char="•"/>
            </a:pPr>
            <a:r>
              <a:rPr lang="en-US" dirty="0">
                <a:solidFill>
                  <a:prstClr val="black"/>
                </a:solidFill>
                <a:latin typeface="Calibri" panose="020F0502020204030204"/>
              </a:rPr>
              <a:t>Continue acetate production development (</a:t>
            </a:r>
            <a:r>
              <a:rPr lang="en-US" dirty="0" err="1">
                <a:solidFill>
                  <a:prstClr val="black"/>
                </a:solidFill>
                <a:latin typeface="Calibri" panose="020F0502020204030204"/>
              </a:rPr>
              <a:t>Kanan</a:t>
            </a:r>
            <a:r>
              <a:rPr lang="en-US" dirty="0">
                <a:solidFill>
                  <a:prstClr val="black"/>
                </a:solidFill>
                <a:latin typeface="Calibri" panose="020F0502020204030204"/>
              </a:rPr>
              <a:t>-Stanford) – improved substrate for lower mass/volume and higher yield</a:t>
            </a:r>
          </a:p>
        </p:txBody>
      </p:sp>
    </p:spTree>
    <p:extLst>
      <p:ext uri="{BB962C8B-B14F-4D97-AF65-F5344CB8AC3E}">
        <p14:creationId xmlns:p14="http://schemas.microsoft.com/office/powerpoint/2010/main" val="3316848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Prototype Components and Integration Plan</a:t>
            </a:r>
          </a:p>
        </p:txBody>
      </p:sp>
      <p:pic>
        <p:nvPicPr>
          <p:cNvPr id="3" name="Picture 2"/>
          <p:cNvPicPr/>
          <p:nvPr/>
        </p:nvPicPr>
        <p:blipFill>
          <a:blip r:embed="rId2" cstate="email">
            <a:extLst>
              <a:ext uri="{28A0092B-C50C-407E-A947-70E740481C1C}">
                <a14:useLocalDpi xmlns:a14="http://schemas.microsoft.com/office/drawing/2010/main"/>
              </a:ext>
            </a:extLst>
          </a:blip>
          <a:srcRect/>
          <a:stretch>
            <a:fillRect/>
          </a:stretch>
        </p:blipFill>
        <p:spPr bwMode="auto">
          <a:xfrm>
            <a:off x="80436" y="990600"/>
            <a:ext cx="8911164" cy="4832276"/>
          </a:xfrm>
          <a:prstGeom prst="rect">
            <a:avLst/>
          </a:prstGeom>
          <a:noFill/>
        </p:spPr>
      </p:pic>
      <p:sp>
        <p:nvSpPr>
          <p:cNvPr id="4" name="Rectangle 3"/>
          <p:cNvSpPr/>
          <p:nvPr/>
        </p:nvSpPr>
        <p:spPr>
          <a:xfrm>
            <a:off x="262295" y="5873284"/>
            <a:ext cx="8897654" cy="954107"/>
          </a:xfrm>
          <a:prstGeom prst="rect">
            <a:avLst/>
          </a:prstGeom>
        </p:spPr>
        <p:txBody>
          <a:bodyPr wrap="square">
            <a:spAutoFit/>
          </a:bodyPr>
          <a:lstStyle/>
          <a:p>
            <a:r>
              <a:rPr lang="en-US" sz="14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Integration of CO</a:t>
            </a:r>
            <a:r>
              <a:rPr lang="en-US" sz="1400" baseline="-250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2</a:t>
            </a:r>
            <a:r>
              <a:rPr lang="en-US" sz="14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-to-formate reactor with bioreactors. A. NASA-ARC CO</a:t>
            </a:r>
            <a:r>
              <a:rPr lang="en-US" sz="1400" baseline="-250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2</a:t>
            </a:r>
            <a:r>
              <a:rPr lang="en-US" sz="14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-to-formate reactor system with electrochemical cell from Dioxide Materials, B. NASA-ARC Rocking table with FEP bag bioreactors, and C. NASA-ARC Stirred tank bioreactor. Preliminary integration will consist of a peristaltic feeding pump to provide formate to either the rocking table or stirred tank bioreactor.   </a:t>
            </a:r>
          </a:p>
        </p:txBody>
      </p:sp>
    </p:spTree>
    <p:extLst>
      <p:ext uri="{BB962C8B-B14F-4D97-AF65-F5344CB8AC3E}">
        <p14:creationId xmlns:p14="http://schemas.microsoft.com/office/powerpoint/2010/main" val="578967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bwMode="auto">
          <a:xfrm>
            <a:off x="458788" y="228600"/>
            <a:ext cx="7542212" cy="6096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800" b="1">
                <a:solidFill>
                  <a:schemeClr val="bg1"/>
                </a:solidFill>
                <a:latin typeface="+mn-lt"/>
                <a:ea typeface="+mj-ea"/>
                <a:cs typeface="+mj-cs"/>
              </a:defRPr>
            </a:lvl1pPr>
            <a:lvl2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2pPr>
            <a:lvl3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3pPr>
            <a:lvl4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4pPr>
            <a:lvl5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5pPr>
            <a:lvl6pPr marL="3429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6pPr>
            <a:lvl7pPr marL="6858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7pPr>
            <a:lvl8pPr marL="10287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8pPr>
            <a:lvl9pPr marL="13716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9pPr>
          </a:lstStyle>
          <a:p>
            <a:pPr>
              <a:lnSpc>
                <a:spcPts val="3000"/>
              </a:lnSpc>
            </a:pPr>
            <a:r>
              <a:rPr lang="en-US" sz="2400" dirty="0"/>
              <a:t>CO</a:t>
            </a:r>
            <a:r>
              <a:rPr lang="en-US" sz="2400" baseline="-25000" dirty="0"/>
              <a:t>2</a:t>
            </a:r>
            <a:r>
              <a:rPr lang="en-US" sz="2400" dirty="0"/>
              <a:t> Conversion Progress – Stanford University</a:t>
            </a:r>
            <a:endParaRPr lang="en-US" sz="2200" kern="0" dirty="0">
              <a:cs typeface="Kartika" panose="02020503030404060203" pitchFamily="18" charset="0"/>
            </a:endParaRPr>
          </a:p>
        </p:txBody>
      </p:sp>
      <p:sp>
        <p:nvSpPr>
          <p:cNvPr id="23" name="TextBox 22"/>
          <p:cNvSpPr txBox="1"/>
          <p:nvPr/>
        </p:nvSpPr>
        <p:spPr>
          <a:xfrm>
            <a:off x="350553" y="6041037"/>
            <a:ext cx="5731189" cy="369332"/>
          </a:xfrm>
          <a:prstGeom prst="rect">
            <a:avLst/>
          </a:prstGeom>
          <a:solidFill>
            <a:srgbClr val="0070C0"/>
          </a:solidFill>
          <a:effectLst>
            <a:outerShdw blurRad="50800" dist="38100" dir="2700000" algn="tl" rotWithShape="0">
              <a:prstClr val="black">
                <a:alpha val="40000"/>
              </a:prstClr>
            </a:outerShdw>
          </a:effectLst>
        </p:spPr>
        <p:txBody>
          <a:bodyPr wrap="square" rtlCol="0">
            <a:spAutoFit/>
          </a:bodyPr>
          <a:lstStyle/>
          <a:p>
            <a:r>
              <a:rPr lang="en-US" i="1" dirty="0">
                <a:solidFill>
                  <a:schemeClr val="bg1"/>
                </a:solidFill>
              </a:rPr>
              <a:t>Seeking to Extend Cooperative Agreement in FY19/20 </a:t>
            </a:r>
          </a:p>
        </p:txBody>
      </p:sp>
      <p:sp>
        <p:nvSpPr>
          <p:cNvPr id="24" name="TextBox 23"/>
          <p:cNvSpPr txBox="1"/>
          <p:nvPr/>
        </p:nvSpPr>
        <p:spPr>
          <a:xfrm>
            <a:off x="350553" y="1005997"/>
            <a:ext cx="8302273" cy="369332"/>
          </a:xfrm>
          <a:prstGeom prst="rect">
            <a:avLst/>
          </a:prstGeom>
          <a:noFill/>
        </p:spPr>
        <p:txBody>
          <a:bodyPr wrap="none" rtlCol="0">
            <a:spAutoFit/>
          </a:bodyPr>
          <a:lstStyle/>
          <a:p>
            <a:pPr defTabSz="685800"/>
            <a:r>
              <a:rPr lang="en-US" b="1" dirty="0">
                <a:solidFill>
                  <a:prstClr val="black"/>
                </a:solidFill>
                <a:latin typeface="Arial" panose="020B0604020202020204" pitchFamily="34" charset="0"/>
                <a:cs typeface="Arial" panose="020B0604020202020204" pitchFamily="34" charset="0"/>
              </a:rPr>
              <a:t>Electrochemical Carbon Monoxide Reduction at Gas Diffusion Electrodes </a:t>
            </a:r>
          </a:p>
        </p:txBody>
      </p:sp>
      <p:sp>
        <p:nvSpPr>
          <p:cNvPr id="25" name="TextBox 24"/>
          <p:cNvSpPr txBox="1"/>
          <p:nvPr/>
        </p:nvSpPr>
        <p:spPr>
          <a:xfrm>
            <a:off x="410305" y="1875624"/>
            <a:ext cx="2903960" cy="1643527"/>
          </a:xfrm>
          <a:prstGeom prst="rect">
            <a:avLst/>
          </a:prstGeom>
          <a:noFill/>
        </p:spPr>
        <p:txBody>
          <a:bodyPr wrap="square" rtlCol="0">
            <a:spAutoFit/>
          </a:bodyPr>
          <a:lstStyle/>
          <a:p>
            <a:pPr marL="214313" indent="-214313" defTabSz="685800">
              <a:lnSpc>
                <a:spcPct val="120000"/>
              </a:lnSpc>
              <a:buFont typeface="Wingdings" panose="05000000000000000000" pitchFamily="2" charset="2"/>
              <a:buChar char="§"/>
            </a:pPr>
            <a:r>
              <a:rPr lang="en-US" sz="1050" dirty="0">
                <a:solidFill>
                  <a:prstClr val="black"/>
                </a:solidFill>
                <a:latin typeface="Arial" panose="020B0604020202020204" pitchFamily="34" charset="0"/>
                <a:cs typeface="Arial" panose="020B0604020202020204" pitchFamily="34" charset="0"/>
              </a:rPr>
              <a:t>Many routes to generate CO from CO</a:t>
            </a:r>
            <a:r>
              <a:rPr lang="en-US" sz="1050" baseline="-25000" dirty="0">
                <a:solidFill>
                  <a:prstClr val="black"/>
                </a:solidFill>
                <a:latin typeface="Arial" panose="020B0604020202020204" pitchFamily="34" charset="0"/>
                <a:cs typeface="Arial" panose="020B0604020202020204" pitchFamily="34" charset="0"/>
              </a:rPr>
              <a:t>2</a:t>
            </a:r>
          </a:p>
          <a:p>
            <a:pPr marL="214313" indent="-214313" defTabSz="685800">
              <a:lnSpc>
                <a:spcPct val="120000"/>
              </a:lnSpc>
              <a:buFont typeface="Wingdings" panose="05000000000000000000" pitchFamily="2" charset="2"/>
              <a:buChar char="§"/>
            </a:pPr>
            <a:r>
              <a:rPr lang="en-US" sz="1050" dirty="0">
                <a:solidFill>
                  <a:prstClr val="black"/>
                </a:solidFill>
                <a:latin typeface="Arial" panose="020B0604020202020204" pitchFamily="34" charset="0"/>
                <a:cs typeface="Arial" panose="020B0604020202020204" pitchFamily="34" charset="0"/>
              </a:rPr>
              <a:t>CO conversion is a bottleneck for CO</a:t>
            </a:r>
            <a:r>
              <a:rPr lang="en-US" sz="1050" baseline="-25000" dirty="0">
                <a:solidFill>
                  <a:prstClr val="black"/>
                </a:solidFill>
                <a:latin typeface="Arial" panose="020B0604020202020204" pitchFamily="34" charset="0"/>
                <a:cs typeface="Arial" panose="020B0604020202020204" pitchFamily="34" charset="0"/>
              </a:rPr>
              <a:t>2</a:t>
            </a:r>
            <a:r>
              <a:rPr lang="en-US" sz="1050" dirty="0">
                <a:solidFill>
                  <a:prstClr val="black"/>
                </a:solidFill>
                <a:latin typeface="Arial" panose="020B0604020202020204" pitchFamily="34" charset="0"/>
                <a:cs typeface="Arial" panose="020B0604020202020204" pitchFamily="34" charset="0"/>
              </a:rPr>
              <a:t> to microbial feedstocks</a:t>
            </a:r>
          </a:p>
          <a:p>
            <a:pPr marL="214313" indent="-214313" defTabSz="685800">
              <a:lnSpc>
                <a:spcPct val="120000"/>
              </a:lnSpc>
              <a:buFont typeface="Wingdings" panose="05000000000000000000" pitchFamily="2" charset="2"/>
              <a:buChar char="§"/>
            </a:pPr>
            <a:r>
              <a:rPr lang="en-US" sz="1050" dirty="0">
                <a:solidFill>
                  <a:prstClr val="black"/>
                </a:solidFill>
                <a:latin typeface="Arial" panose="020B0604020202020204" pitchFamily="34" charset="0"/>
                <a:cs typeface="Arial" panose="020B0604020202020204" pitchFamily="34" charset="0"/>
              </a:rPr>
              <a:t>Developed first gas diffusion CO electrolysis cell</a:t>
            </a:r>
          </a:p>
          <a:p>
            <a:pPr marL="214313" indent="-214313" defTabSz="685800">
              <a:lnSpc>
                <a:spcPct val="120000"/>
              </a:lnSpc>
              <a:buFont typeface="Wingdings" panose="05000000000000000000" pitchFamily="2" charset="2"/>
              <a:buChar char="§"/>
            </a:pPr>
            <a:r>
              <a:rPr lang="en-US" sz="1050" dirty="0">
                <a:solidFill>
                  <a:prstClr val="black"/>
                </a:solidFill>
                <a:latin typeface="Arial" panose="020B0604020202020204" pitchFamily="34" charset="0"/>
                <a:cs typeface="Arial" panose="020B0604020202020204" pitchFamily="34" charset="0"/>
              </a:rPr>
              <a:t>Cell operates at &gt;100x higher current density than traditional electrolysis cells with up to 65% single pass CO conversion</a:t>
            </a:r>
          </a:p>
        </p:txBody>
      </p:sp>
      <p:sp>
        <p:nvSpPr>
          <p:cNvPr id="26" name="TextBox 25"/>
          <p:cNvSpPr txBox="1"/>
          <p:nvPr/>
        </p:nvSpPr>
        <p:spPr>
          <a:xfrm>
            <a:off x="2064964" y="3816934"/>
            <a:ext cx="4873450" cy="369332"/>
          </a:xfrm>
          <a:prstGeom prst="rect">
            <a:avLst/>
          </a:prstGeom>
          <a:noFill/>
        </p:spPr>
        <p:txBody>
          <a:bodyPr wrap="none" rtlCol="0">
            <a:spAutoFit/>
          </a:bodyPr>
          <a:lstStyle/>
          <a:p>
            <a:pPr defTabSz="685800"/>
            <a:r>
              <a:rPr lang="en-IN" b="1" dirty="0">
                <a:solidFill>
                  <a:prstClr val="black"/>
                </a:solidFill>
                <a:latin typeface="Arial" panose="020B0604020202020204" pitchFamily="34" charset="0"/>
                <a:cs typeface="Arial" panose="020B0604020202020204" pitchFamily="34" charset="0"/>
              </a:rPr>
              <a:t>Carbonate-Promoted CO</a:t>
            </a:r>
            <a:r>
              <a:rPr lang="en-IN" b="1" baseline="-25000" dirty="0">
                <a:solidFill>
                  <a:prstClr val="black"/>
                </a:solidFill>
                <a:latin typeface="Arial" panose="020B0604020202020204" pitchFamily="34" charset="0"/>
                <a:cs typeface="Arial" panose="020B0604020202020204" pitchFamily="34" charset="0"/>
              </a:rPr>
              <a:t>2</a:t>
            </a:r>
            <a:r>
              <a:rPr lang="en-IN" b="1" dirty="0">
                <a:solidFill>
                  <a:prstClr val="black"/>
                </a:solidFill>
                <a:latin typeface="Arial" panose="020B0604020202020204" pitchFamily="34" charset="0"/>
                <a:cs typeface="Arial" panose="020B0604020202020204" pitchFamily="34" charset="0"/>
              </a:rPr>
              <a:t> Hydrogenation </a:t>
            </a:r>
          </a:p>
        </p:txBody>
      </p:sp>
      <p:pic>
        <p:nvPicPr>
          <p:cNvPr id="27" name="Picture 26"/>
          <p:cNvPicPr>
            <a:picLocks noChangeAspect="1"/>
          </p:cNvPicPr>
          <p:nvPr/>
        </p:nvPicPr>
        <p:blipFill>
          <a:blip r:embed="rId2"/>
          <a:stretch>
            <a:fillRect/>
          </a:stretch>
        </p:blipFill>
        <p:spPr>
          <a:xfrm>
            <a:off x="4696004" y="4231306"/>
            <a:ext cx="3720640" cy="351928"/>
          </a:xfrm>
          <a:prstGeom prst="rect">
            <a:avLst/>
          </a:prstGeom>
        </p:spPr>
      </p:pic>
      <p:sp>
        <p:nvSpPr>
          <p:cNvPr id="28" name="TextBox 27"/>
          <p:cNvSpPr txBox="1"/>
          <p:nvPr/>
        </p:nvSpPr>
        <p:spPr>
          <a:xfrm>
            <a:off x="507773" y="4367747"/>
            <a:ext cx="3453334" cy="1643527"/>
          </a:xfrm>
          <a:prstGeom prst="rect">
            <a:avLst/>
          </a:prstGeom>
          <a:noFill/>
        </p:spPr>
        <p:txBody>
          <a:bodyPr wrap="square" rtlCol="0">
            <a:spAutoFit/>
          </a:bodyPr>
          <a:lstStyle/>
          <a:p>
            <a:pPr marL="214313" indent="-214313" defTabSz="685800">
              <a:lnSpc>
                <a:spcPct val="120000"/>
              </a:lnSpc>
              <a:buFont typeface="Wingdings" panose="05000000000000000000" pitchFamily="2" charset="2"/>
              <a:buChar char="§"/>
            </a:pPr>
            <a:r>
              <a:rPr lang="en-US" sz="1050" dirty="0">
                <a:solidFill>
                  <a:prstClr val="black"/>
                </a:solidFill>
                <a:latin typeface="Arial" panose="020B0604020202020204" pitchFamily="34" charset="0"/>
                <a:cs typeface="Arial" panose="020B0604020202020204" pitchFamily="34" charset="0"/>
              </a:rPr>
              <a:t>H</a:t>
            </a:r>
            <a:r>
              <a:rPr lang="en-US" sz="1050" baseline="-25000" dirty="0">
                <a:solidFill>
                  <a:prstClr val="black"/>
                </a:solidFill>
                <a:latin typeface="Arial" panose="020B0604020202020204" pitchFamily="34" charset="0"/>
                <a:cs typeface="Arial" panose="020B0604020202020204" pitchFamily="34" charset="0"/>
              </a:rPr>
              <a:t>2</a:t>
            </a:r>
            <a:r>
              <a:rPr lang="en-US" sz="1050" dirty="0">
                <a:solidFill>
                  <a:prstClr val="black"/>
                </a:solidFill>
                <a:latin typeface="Arial" panose="020B0604020202020204" pitchFamily="34" charset="0"/>
                <a:cs typeface="Arial" panose="020B0604020202020204" pitchFamily="34" charset="0"/>
              </a:rPr>
              <a:t> already available from electrolysis</a:t>
            </a:r>
          </a:p>
          <a:p>
            <a:pPr marL="214313" indent="-214313" defTabSz="685800">
              <a:lnSpc>
                <a:spcPct val="120000"/>
              </a:lnSpc>
              <a:buFont typeface="Wingdings" panose="05000000000000000000" pitchFamily="2" charset="2"/>
              <a:buChar char="§"/>
            </a:pPr>
            <a:r>
              <a:rPr lang="en-US" sz="1050" dirty="0">
                <a:solidFill>
                  <a:prstClr val="black"/>
                </a:solidFill>
                <a:latin typeface="Arial" panose="020B0604020202020204" pitchFamily="34" charset="0"/>
                <a:cs typeface="Arial" panose="020B0604020202020204" pitchFamily="34" charset="0"/>
              </a:rPr>
              <a:t>Simple alkali carbonates (</a:t>
            </a:r>
            <a:r>
              <a:rPr lang="en-US" sz="1050" dirty="0" err="1">
                <a:solidFill>
                  <a:prstClr val="black"/>
                </a:solidFill>
                <a:latin typeface="Arial" panose="020B0604020202020204" pitchFamily="34" charset="0"/>
                <a:cs typeface="Arial" panose="020B0604020202020204" pitchFamily="34" charset="0"/>
              </a:rPr>
              <a:t>eg</a:t>
            </a:r>
            <a:r>
              <a:rPr lang="en-US" sz="1050" dirty="0">
                <a:solidFill>
                  <a:prstClr val="black"/>
                </a:solidFill>
                <a:latin typeface="Arial" panose="020B0604020202020204" pitchFamily="34" charset="0"/>
                <a:cs typeface="Arial" panose="020B0604020202020204" pitchFamily="34" charset="0"/>
              </a:rPr>
              <a:t>. M</a:t>
            </a:r>
            <a:r>
              <a:rPr lang="en-US" sz="1050" baseline="-25000" dirty="0">
                <a:solidFill>
                  <a:prstClr val="black"/>
                </a:solidFill>
                <a:latin typeface="Arial" panose="020B0604020202020204" pitchFamily="34" charset="0"/>
                <a:cs typeface="Arial" panose="020B0604020202020204" pitchFamily="34" charset="0"/>
              </a:rPr>
              <a:t>2</a:t>
            </a:r>
            <a:r>
              <a:rPr lang="en-US" sz="1050" dirty="0">
                <a:solidFill>
                  <a:prstClr val="black"/>
                </a:solidFill>
                <a:latin typeface="Arial" panose="020B0604020202020204" pitchFamily="34" charset="0"/>
                <a:cs typeface="Arial" panose="020B0604020202020204" pitchFamily="34" charset="0"/>
              </a:rPr>
              <a:t>CO</a:t>
            </a:r>
            <a:r>
              <a:rPr lang="en-US" sz="1050" baseline="-25000" dirty="0">
                <a:solidFill>
                  <a:prstClr val="black"/>
                </a:solidFill>
                <a:latin typeface="Arial" panose="020B0604020202020204" pitchFamily="34" charset="0"/>
                <a:cs typeface="Arial" panose="020B0604020202020204" pitchFamily="34" charset="0"/>
              </a:rPr>
              <a:t>3</a:t>
            </a:r>
            <a:r>
              <a:rPr lang="en-US" sz="1050" dirty="0">
                <a:solidFill>
                  <a:prstClr val="black"/>
                </a:solidFill>
                <a:latin typeface="Arial" panose="020B0604020202020204" pitchFamily="34" charset="0"/>
                <a:cs typeface="Arial" panose="020B0604020202020204" pitchFamily="34" charset="0"/>
              </a:rPr>
              <a:t>) promote CO</a:t>
            </a:r>
            <a:r>
              <a:rPr lang="en-US" sz="1050" baseline="-25000" dirty="0">
                <a:solidFill>
                  <a:prstClr val="black"/>
                </a:solidFill>
                <a:latin typeface="Arial" panose="020B0604020202020204" pitchFamily="34" charset="0"/>
                <a:cs typeface="Arial" panose="020B0604020202020204" pitchFamily="34" charset="0"/>
              </a:rPr>
              <a:t>2</a:t>
            </a:r>
            <a:r>
              <a:rPr lang="en-US" sz="1050" dirty="0">
                <a:solidFill>
                  <a:prstClr val="black"/>
                </a:solidFill>
                <a:latin typeface="Arial" panose="020B0604020202020204" pitchFamily="34" charset="0"/>
                <a:cs typeface="Arial" panose="020B0604020202020204" pitchFamily="34" charset="0"/>
              </a:rPr>
              <a:t> hydrogenation to </a:t>
            </a:r>
            <a:r>
              <a:rPr lang="en-US" sz="1050" dirty="0" err="1">
                <a:solidFill>
                  <a:prstClr val="black"/>
                </a:solidFill>
                <a:latin typeface="Arial" panose="020B0604020202020204" pitchFamily="34" charset="0"/>
                <a:cs typeface="Arial" panose="020B0604020202020204" pitchFamily="34" charset="0"/>
              </a:rPr>
              <a:t>formate</a:t>
            </a:r>
            <a:r>
              <a:rPr lang="en-US" sz="1050" dirty="0">
                <a:solidFill>
                  <a:prstClr val="black"/>
                </a:solidFill>
                <a:latin typeface="Arial" panose="020B0604020202020204" pitchFamily="34" charset="0"/>
                <a:cs typeface="Arial" panose="020B0604020202020204" pitchFamily="34" charset="0"/>
              </a:rPr>
              <a:t> and C</a:t>
            </a:r>
            <a:r>
              <a:rPr lang="en-US" sz="1050" baseline="-25000" dirty="0">
                <a:solidFill>
                  <a:prstClr val="black"/>
                </a:solidFill>
                <a:latin typeface="Arial" panose="020B0604020202020204" pitchFamily="34" charset="0"/>
                <a:cs typeface="Arial" panose="020B0604020202020204" pitchFamily="34" charset="0"/>
              </a:rPr>
              <a:t>2+ </a:t>
            </a:r>
            <a:r>
              <a:rPr lang="en-US" sz="1050" dirty="0">
                <a:solidFill>
                  <a:prstClr val="black"/>
                </a:solidFill>
                <a:latin typeface="Arial" panose="020B0604020202020204" pitchFamily="34" charset="0"/>
                <a:cs typeface="Arial" panose="020B0604020202020204" pitchFamily="34" charset="0"/>
              </a:rPr>
              <a:t>products </a:t>
            </a:r>
          </a:p>
          <a:p>
            <a:pPr marL="214313" indent="-214313" defTabSz="685800">
              <a:lnSpc>
                <a:spcPct val="120000"/>
              </a:lnSpc>
              <a:buFont typeface="Wingdings" panose="05000000000000000000" pitchFamily="2" charset="2"/>
              <a:buChar char="§"/>
            </a:pPr>
            <a:r>
              <a:rPr lang="en-US" sz="1050" dirty="0">
                <a:solidFill>
                  <a:prstClr val="black"/>
                </a:solidFill>
                <a:latin typeface="Arial" panose="020B0604020202020204" pitchFamily="34" charset="0"/>
                <a:cs typeface="Arial" panose="020B0604020202020204" pitchFamily="34" charset="0"/>
              </a:rPr>
              <a:t>No catalyst or solvent is used</a:t>
            </a:r>
          </a:p>
          <a:p>
            <a:pPr marL="214313" indent="-214313" defTabSz="685800">
              <a:lnSpc>
                <a:spcPct val="120000"/>
              </a:lnSpc>
              <a:buFont typeface="Wingdings" panose="05000000000000000000" pitchFamily="2" charset="2"/>
              <a:buChar char="§"/>
            </a:pPr>
            <a:r>
              <a:rPr lang="en-US" sz="1050" dirty="0">
                <a:solidFill>
                  <a:prstClr val="black"/>
                </a:solidFill>
                <a:latin typeface="Arial" panose="020B0604020202020204" pitchFamily="34" charset="0"/>
                <a:cs typeface="Arial" panose="020B0604020202020204" pitchFamily="34" charset="0"/>
              </a:rPr>
              <a:t>Ongoing studies to increase </a:t>
            </a:r>
            <a:r>
              <a:rPr lang="en-US" sz="1050" dirty="0" err="1">
                <a:solidFill>
                  <a:prstClr val="black"/>
                </a:solidFill>
                <a:latin typeface="Arial" panose="020B0604020202020204" pitchFamily="34" charset="0"/>
                <a:cs typeface="Arial" panose="020B0604020202020204" pitchFamily="34" charset="0"/>
              </a:rPr>
              <a:t>formate</a:t>
            </a:r>
            <a:r>
              <a:rPr lang="en-US" sz="1050" dirty="0">
                <a:solidFill>
                  <a:prstClr val="black"/>
                </a:solidFill>
                <a:latin typeface="Arial" panose="020B0604020202020204" pitchFamily="34" charset="0"/>
                <a:cs typeface="Arial" panose="020B0604020202020204" pitchFamily="34" charset="0"/>
              </a:rPr>
              <a:t> or acetate selectivity and reduce the operating pressure</a:t>
            </a:r>
          </a:p>
          <a:p>
            <a:pPr marL="214313" indent="-214313" defTabSz="685800">
              <a:lnSpc>
                <a:spcPct val="120000"/>
              </a:lnSpc>
              <a:buFont typeface="Wingdings" panose="05000000000000000000" pitchFamily="2" charset="2"/>
              <a:buChar char="§"/>
            </a:pPr>
            <a:endParaRPr lang="en-US" sz="1050" dirty="0">
              <a:solidFill>
                <a:prstClr val="black"/>
              </a:solidFill>
              <a:latin typeface="Arial" panose="020B0604020202020204" pitchFamily="34" charset="0"/>
              <a:cs typeface="Arial" panose="020B0604020202020204" pitchFamily="34" charset="0"/>
            </a:endParaRPr>
          </a:p>
          <a:p>
            <a:pPr marL="214313" indent="-214313" defTabSz="685800">
              <a:lnSpc>
                <a:spcPct val="120000"/>
              </a:lnSpc>
              <a:buFont typeface="Wingdings" panose="05000000000000000000" pitchFamily="2" charset="2"/>
              <a:buChar char="§"/>
            </a:pPr>
            <a:endParaRPr lang="en-IN" sz="1050" dirty="0">
              <a:solidFill>
                <a:prstClr val="black"/>
              </a:solidFill>
              <a:latin typeface="Arial" panose="020B0604020202020204" pitchFamily="34" charset="0"/>
              <a:cs typeface="Arial" panose="020B0604020202020204" pitchFamily="34" charset="0"/>
            </a:endParaRPr>
          </a:p>
        </p:txBody>
      </p:sp>
      <p:pic>
        <p:nvPicPr>
          <p:cNvPr id="29" name="Picture 28"/>
          <p:cNvPicPr>
            <a:picLocks noChangeAspect="1"/>
          </p:cNvPicPr>
          <p:nvPr/>
        </p:nvPicPr>
        <p:blipFill>
          <a:blip r:embed="rId3"/>
          <a:stretch>
            <a:fillRect/>
          </a:stretch>
        </p:blipFill>
        <p:spPr>
          <a:xfrm>
            <a:off x="4602171" y="4654798"/>
            <a:ext cx="3908304" cy="793886"/>
          </a:xfrm>
          <a:prstGeom prst="rect">
            <a:avLst/>
          </a:prstGeom>
        </p:spPr>
      </p:pic>
      <p:sp>
        <p:nvSpPr>
          <p:cNvPr id="30" name="TextBox 29"/>
          <p:cNvSpPr txBox="1"/>
          <p:nvPr/>
        </p:nvSpPr>
        <p:spPr>
          <a:xfrm>
            <a:off x="5764675" y="1421282"/>
            <a:ext cx="821059" cy="230832"/>
          </a:xfrm>
          <a:prstGeom prst="rect">
            <a:avLst/>
          </a:prstGeom>
          <a:noFill/>
        </p:spPr>
        <p:txBody>
          <a:bodyPr wrap="none" rtlCol="0">
            <a:spAutoFit/>
          </a:bodyPr>
          <a:lstStyle/>
          <a:p>
            <a:pPr defTabSz="685800"/>
            <a:r>
              <a:rPr lang="en-US" sz="900" i="1" dirty="0" err="1">
                <a:solidFill>
                  <a:prstClr val="black"/>
                </a:solidFill>
                <a:latin typeface="Arial" charset="0"/>
                <a:ea typeface="Arial" charset="0"/>
                <a:cs typeface="Arial" charset="0"/>
              </a:rPr>
              <a:t>x</a:t>
            </a:r>
            <a:r>
              <a:rPr lang="en-US" sz="900" dirty="0" err="1">
                <a:solidFill>
                  <a:prstClr val="black"/>
                </a:solidFill>
                <a:latin typeface="Arial" charset="0"/>
                <a:ea typeface="Arial" charset="0"/>
                <a:cs typeface="Arial" charset="0"/>
              </a:rPr>
              <a:t>CO</a:t>
            </a:r>
            <a:r>
              <a:rPr lang="en-US" sz="900" dirty="0">
                <a:solidFill>
                  <a:prstClr val="black"/>
                </a:solidFill>
                <a:latin typeface="Arial" charset="0"/>
                <a:ea typeface="Arial" charset="0"/>
                <a:cs typeface="Arial" charset="0"/>
              </a:rPr>
              <a:t> + </a:t>
            </a:r>
            <a:r>
              <a:rPr lang="en-US" sz="900" i="1" dirty="0">
                <a:solidFill>
                  <a:prstClr val="black"/>
                </a:solidFill>
                <a:latin typeface="Arial" charset="0"/>
                <a:ea typeface="Arial" charset="0"/>
                <a:cs typeface="Arial" charset="0"/>
              </a:rPr>
              <a:t>y</a:t>
            </a:r>
            <a:r>
              <a:rPr lang="en-US" sz="900" dirty="0">
                <a:solidFill>
                  <a:prstClr val="black"/>
                </a:solidFill>
                <a:latin typeface="Arial" charset="0"/>
                <a:ea typeface="Arial" charset="0"/>
                <a:cs typeface="Arial" charset="0"/>
              </a:rPr>
              <a:t>H</a:t>
            </a:r>
            <a:r>
              <a:rPr lang="en-US" sz="900" baseline="-25000" dirty="0">
                <a:solidFill>
                  <a:prstClr val="black"/>
                </a:solidFill>
                <a:latin typeface="Arial" charset="0"/>
                <a:ea typeface="Arial" charset="0"/>
                <a:cs typeface="Arial" charset="0"/>
              </a:rPr>
              <a:t>2</a:t>
            </a:r>
            <a:r>
              <a:rPr lang="en-US" sz="900" dirty="0">
                <a:solidFill>
                  <a:prstClr val="black"/>
                </a:solidFill>
                <a:latin typeface="Arial" charset="0"/>
                <a:ea typeface="Arial" charset="0"/>
                <a:cs typeface="Arial" charset="0"/>
              </a:rPr>
              <a:t>O</a:t>
            </a:r>
          </a:p>
        </p:txBody>
      </p:sp>
      <p:sp>
        <p:nvSpPr>
          <p:cNvPr id="31" name="TextBox 30"/>
          <p:cNvSpPr txBox="1"/>
          <p:nvPr/>
        </p:nvSpPr>
        <p:spPr>
          <a:xfrm>
            <a:off x="7144215" y="1437968"/>
            <a:ext cx="1505540" cy="230832"/>
          </a:xfrm>
          <a:prstGeom prst="rect">
            <a:avLst/>
          </a:prstGeom>
          <a:noFill/>
        </p:spPr>
        <p:txBody>
          <a:bodyPr wrap="none" rtlCol="0">
            <a:spAutoFit/>
          </a:bodyPr>
          <a:lstStyle/>
          <a:p>
            <a:pPr defTabSz="685800"/>
            <a:r>
              <a:rPr lang="en-US" sz="900" dirty="0">
                <a:solidFill>
                  <a:prstClr val="black"/>
                </a:solidFill>
                <a:latin typeface="Arial" charset="0"/>
                <a:ea typeface="Arial" charset="0"/>
                <a:cs typeface="Arial" charset="0"/>
              </a:rPr>
              <a:t>ethylene, acetate, ethanol</a:t>
            </a:r>
          </a:p>
        </p:txBody>
      </p:sp>
      <p:cxnSp>
        <p:nvCxnSpPr>
          <p:cNvPr id="32" name="Straight Arrow Connector 31"/>
          <p:cNvCxnSpPr/>
          <p:nvPr/>
        </p:nvCxnSpPr>
        <p:spPr>
          <a:xfrm>
            <a:off x="6537925" y="1561140"/>
            <a:ext cx="61722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510037" y="1330308"/>
            <a:ext cx="665567" cy="230832"/>
          </a:xfrm>
          <a:prstGeom prst="rect">
            <a:avLst/>
          </a:prstGeom>
          <a:noFill/>
        </p:spPr>
        <p:txBody>
          <a:bodyPr wrap="none" rtlCol="0">
            <a:spAutoFit/>
          </a:bodyPr>
          <a:lstStyle/>
          <a:p>
            <a:pPr defTabSz="685800"/>
            <a:r>
              <a:rPr lang="en-US" sz="900" i="1" dirty="0">
                <a:solidFill>
                  <a:prstClr val="black"/>
                </a:solidFill>
                <a:latin typeface="Arial" charset="0"/>
                <a:ea typeface="Arial" charset="0"/>
                <a:cs typeface="Arial" charset="0"/>
              </a:rPr>
              <a:t>electricity</a:t>
            </a:r>
          </a:p>
        </p:txBody>
      </p:sp>
      <p:sp>
        <p:nvSpPr>
          <p:cNvPr id="34" name="TextBox 33"/>
          <p:cNvSpPr txBox="1"/>
          <p:nvPr/>
        </p:nvSpPr>
        <p:spPr>
          <a:xfrm>
            <a:off x="4707867" y="5503316"/>
            <a:ext cx="1763624" cy="230832"/>
          </a:xfrm>
          <a:prstGeom prst="rect">
            <a:avLst/>
          </a:prstGeom>
          <a:noFill/>
        </p:spPr>
        <p:txBody>
          <a:bodyPr wrap="none" rtlCol="0">
            <a:spAutoFit/>
          </a:bodyPr>
          <a:lstStyle/>
          <a:p>
            <a:pPr defTabSz="685800"/>
            <a:r>
              <a:rPr lang="en-US" sz="900" dirty="0">
                <a:solidFill>
                  <a:prstClr val="black"/>
                </a:solidFill>
                <a:latin typeface="Arial" charset="0"/>
                <a:ea typeface="Arial" charset="0"/>
                <a:cs typeface="Arial" charset="0"/>
              </a:rPr>
              <a:t>*reaction seeded with Cs</a:t>
            </a:r>
            <a:r>
              <a:rPr lang="en-US" sz="900" baseline="-25000" dirty="0">
                <a:solidFill>
                  <a:prstClr val="black"/>
                </a:solidFill>
                <a:latin typeface="Arial" charset="0"/>
                <a:ea typeface="Arial" charset="0"/>
                <a:cs typeface="Arial" charset="0"/>
              </a:rPr>
              <a:t>2</a:t>
            </a:r>
            <a:r>
              <a:rPr lang="en-US" sz="900" dirty="0">
                <a:solidFill>
                  <a:prstClr val="black"/>
                </a:solidFill>
                <a:latin typeface="Arial" charset="0"/>
                <a:ea typeface="Arial" charset="0"/>
                <a:cs typeface="Arial" charset="0"/>
              </a:rPr>
              <a:t>C</a:t>
            </a:r>
            <a:r>
              <a:rPr lang="en-US" sz="900" baseline="-25000" dirty="0">
                <a:solidFill>
                  <a:prstClr val="black"/>
                </a:solidFill>
                <a:latin typeface="Arial" charset="0"/>
                <a:ea typeface="Arial" charset="0"/>
                <a:cs typeface="Arial" charset="0"/>
              </a:rPr>
              <a:t>2</a:t>
            </a:r>
            <a:r>
              <a:rPr lang="en-US" sz="900" dirty="0">
                <a:solidFill>
                  <a:prstClr val="black"/>
                </a:solidFill>
                <a:latin typeface="Arial" charset="0"/>
                <a:ea typeface="Arial" charset="0"/>
                <a:cs typeface="Arial" charset="0"/>
              </a:rPr>
              <a:t>O</a:t>
            </a:r>
            <a:r>
              <a:rPr lang="en-US" sz="900" baseline="-25000" dirty="0">
                <a:solidFill>
                  <a:prstClr val="black"/>
                </a:solidFill>
                <a:latin typeface="Arial" charset="0"/>
                <a:ea typeface="Arial" charset="0"/>
                <a:cs typeface="Arial" charset="0"/>
              </a:rPr>
              <a:t>4</a:t>
            </a:r>
          </a:p>
        </p:txBody>
      </p:sp>
      <p:pic>
        <p:nvPicPr>
          <p:cNvPr id="35" name="Picture 3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71491" y="5741101"/>
            <a:ext cx="1455124" cy="637109"/>
          </a:xfrm>
          <a:prstGeom prst="rect">
            <a:avLst/>
          </a:prstGeom>
        </p:spPr>
      </p:pic>
      <p:pic>
        <p:nvPicPr>
          <p:cNvPr id="36" name="Picture 3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999725" y="5541648"/>
            <a:ext cx="762000" cy="1066800"/>
          </a:xfrm>
          <a:prstGeom prst="rect">
            <a:avLst/>
          </a:prstGeom>
        </p:spPr>
      </p:pic>
      <p:sp>
        <p:nvSpPr>
          <p:cNvPr id="37" name="TextBox 36"/>
          <p:cNvSpPr txBox="1"/>
          <p:nvPr/>
        </p:nvSpPr>
        <p:spPr>
          <a:xfrm>
            <a:off x="6263087" y="6321623"/>
            <a:ext cx="1623842" cy="307777"/>
          </a:xfrm>
          <a:prstGeom prst="rect">
            <a:avLst/>
          </a:prstGeom>
          <a:noFill/>
        </p:spPr>
        <p:txBody>
          <a:bodyPr wrap="none" rtlCol="0">
            <a:spAutoFit/>
          </a:bodyPr>
          <a:lstStyle/>
          <a:p>
            <a:r>
              <a:rPr lang="en-US" sz="1400" b="1" dirty="0"/>
              <a:t>Dr. Matthew </a:t>
            </a:r>
            <a:r>
              <a:rPr lang="en-US" sz="1400" b="1" dirty="0" err="1"/>
              <a:t>Kanan</a:t>
            </a:r>
            <a:endParaRPr lang="en-US" sz="1400" b="1" dirty="0"/>
          </a:p>
        </p:txBody>
      </p:sp>
      <p:sp>
        <p:nvSpPr>
          <p:cNvPr id="38" name="Rectangle 37">
            <a:extLst>
              <a:ext uri="{FF2B5EF4-FFF2-40B4-BE49-F238E27FC236}">
                <a16:creationId xmlns:a16="http://schemas.microsoft.com/office/drawing/2014/main" id="{28D84E9E-EE42-4B6D-8B72-DDAEC6D4C91A}"/>
              </a:ext>
            </a:extLst>
          </p:cNvPr>
          <p:cNvSpPr/>
          <p:nvPr/>
        </p:nvSpPr>
        <p:spPr>
          <a:xfrm>
            <a:off x="8106935" y="3344273"/>
            <a:ext cx="403540" cy="1198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4ED93B2-368F-459D-8963-54E9CE0E5E85}"/>
              </a:ext>
            </a:extLst>
          </p:cNvPr>
          <p:cNvSpPr/>
          <p:nvPr/>
        </p:nvSpPr>
        <p:spPr>
          <a:xfrm>
            <a:off x="5960036" y="3670538"/>
            <a:ext cx="403540" cy="1198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98C69E94-BD4A-4557-BE39-115DF715985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098" b="43495"/>
          <a:stretch/>
        </p:blipFill>
        <p:spPr>
          <a:xfrm>
            <a:off x="3108254" y="1406538"/>
            <a:ext cx="2500635" cy="2517960"/>
          </a:xfrm>
          <a:prstGeom prst="rect">
            <a:avLst/>
          </a:prstGeom>
        </p:spPr>
      </p:pic>
      <p:sp>
        <p:nvSpPr>
          <p:cNvPr id="42" name="Rectangle 41">
            <a:extLst>
              <a:ext uri="{FF2B5EF4-FFF2-40B4-BE49-F238E27FC236}">
                <a16:creationId xmlns:a16="http://schemas.microsoft.com/office/drawing/2014/main" id="{78AD3619-17EA-4382-A25B-563F3865205C}"/>
              </a:ext>
            </a:extLst>
          </p:cNvPr>
          <p:cNvSpPr/>
          <p:nvPr/>
        </p:nvSpPr>
        <p:spPr>
          <a:xfrm>
            <a:off x="3314631" y="1328380"/>
            <a:ext cx="403540" cy="1198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69439" y="1723432"/>
            <a:ext cx="2953512" cy="2115312"/>
          </a:xfrm>
          <a:prstGeom prst="rect">
            <a:avLst/>
          </a:prstGeom>
        </p:spPr>
      </p:pic>
    </p:spTree>
    <p:extLst>
      <p:ext uri="{BB962C8B-B14F-4D97-AF65-F5344CB8AC3E}">
        <p14:creationId xmlns:p14="http://schemas.microsoft.com/office/powerpoint/2010/main" val="1333411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8788" y="152400"/>
            <a:ext cx="7542212" cy="609600"/>
          </a:xfrm>
        </p:spPr>
        <p:txBody>
          <a:bodyPr/>
          <a:lstStyle/>
          <a:p>
            <a:r>
              <a:rPr lang="en-US" sz="2400" dirty="0"/>
              <a:t>Bioreactor Design and Testing</a:t>
            </a:r>
          </a:p>
        </p:txBody>
      </p:sp>
      <p:sp>
        <p:nvSpPr>
          <p:cNvPr id="2" name="TextBox 1"/>
          <p:cNvSpPr txBox="1"/>
          <p:nvPr/>
        </p:nvSpPr>
        <p:spPr>
          <a:xfrm>
            <a:off x="3379512" y="6260094"/>
            <a:ext cx="4288353" cy="369332"/>
          </a:xfrm>
          <a:prstGeom prst="rect">
            <a:avLst/>
          </a:prstGeom>
          <a:solidFill>
            <a:srgbClr val="0070C0"/>
          </a:solidFill>
          <a:effectLst>
            <a:outerShdw blurRad="50800" dist="38100" dir="2700000" algn="tl" rotWithShape="0">
              <a:prstClr val="black">
                <a:alpha val="40000"/>
              </a:prstClr>
            </a:outerShdw>
          </a:effectLst>
        </p:spPr>
        <p:txBody>
          <a:bodyPr wrap="none" rtlCol="0">
            <a:spAutoFit/>
          </a:bodyPr>
          <a:lstStyle/>
          <a:p>
            <a:r>
              <a:rPr lang="en-US" i="1" dirty="0">
                <a:solidFill>
                  <a:schemeClr val="bg1"/>
                </a:solidFill>
              </a:rPr>
              <a:t>Milestone task – completed on schedule</a:t>
            </a:r>
          </a:p>
        </p:txBody>
      </p:sp>
      <p:pic>
        <p:nvPicPr>
          <p:cNvPr id="35" name="Picture 3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477538" y="3118909"/>
            <a:ext cx="1152325" cy="2092810"/>
          </a:xfrm>
          <a:prstGeom prst="rect">
            <a:avLst/>
          </a:prstGeom>
        </p:spPr>
      </p:pic>
      <p:pic>
        <p:nvPicPr>
          <p:cNvPr id="36" name="Picture 3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6200000">
            <a:off x="1570772" y="3581014"/>
            <a:ext cx="2079110" cy="1154901"/>
          </a:xfrm>
          <a:prstGeom prst="rect">
            <a:avLst/>
          </a:prstGeom>
        </p:spPr>
      </p:pic>
      <p:pic>
        <p:nvPicPr>
          <p:cNvPr id="37" name="Picture 3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2021" y="3128947"/>
            <a:ext cx="1221093" cy="2069073"/>
          </a:xfrm>
          <a:prstGeom prst="rect">
            <a:avLst/>
          </a:prstGeom>
        </p:spPr>
      </p:pic>
      <p:sp>
        <p:nvSpPr>
          <p:cNvPr id="38" name="TextBox 37"/>
          <p:cNvSpPr txBox="1"/>
          <p:nvPr/>
        </p:nvSpPr>
        <p:spPr>
          <a:xfrm>
            <a:off x="124155" y="2286000"/>
            <a:ext cx="4716954" cy="400110"/>
          </a:xfrm>
          <a:prstGeom prst="rect">
            <a:avLst/>
          </a:prstGeom>
          <a:noFill/>
        </p:spPr>
        <p:txBody>
          <a:bodyPr wrap="square" rtlCol="0">
            <a:spAutoFit/>
          </a:bodyPr>
          <a:lstStyle/>
          <a:p>
            <a:pPr algn="ctr"/>
            <a:r>
              <a:rPr lang="en-US" sz="2000" b="1" dirty="0"/>
              <a:t>Bag selection and static testing</a:t>
            </a:r>
          </a:p>
        </p:txBody>
      </p:sp>
      <p:pic>
        <p:nvPicPr>
          <p:cNvPr id="39" name="Picture 38"/>
          <p:cNvPicPr/>
          <p:nvPr/>
        </p:nvPicPr>
        <p:blipFill rotWithShape="1">
          <a:blip r:embed="rId5" cstate="email">
            <a:extLst>
              <a:ext uri="{28A0092B-C50C-407E-A947-70E740481C1C}">
                <a14:useLocalDpi xmlns:a14="http://schemas.microsoft.com/office/drawing/2010/main"/>
              </a:ext>
            </a:extLst>
          </a:blip>
          <a:srcRect/>
          <a:stretch/>
        </p:blipFill>
        <p:spPr>
          <a:xfrm>
            <a:off x="5410199" y="3128947"/>
            <a:ext cx="3078193" cy="2120414"/>
          </a:xfrm>
          <a:prstGeom prst="rect">
            <a:avLst/>
          </a:prstGeom>
        </p:spPr>
      </p:pic>
      <p:sp>
        <p:nvSpPr>
          <p:cNvPr id="40" name="TextBox 39"/>
          <p:cNvSpPr txBox="1"/>
          <p:nvPr/>
        </p:nvSpPr>
        <p:spPr>
          <a:xfrm>
            <a:off x="4707046" y="2187714"/>
            <a:ext cx="4436954" cy="707886"/>
          </a:xfrm>
          <a:prstGeom prst="rect">
            <a:avLst/>
          </a:prstGeom>
          <a:noFill/>
        </p:spPr>
        <p:txBody>
          <a:bodyPr wrap="square" rtlCol="0">
            <a:spAutoFit/>
          </a:bodyPr>
          <a:lstStyle/>
          <a:p>
            <a:pPr algn="ctr"/>
            <a:r>
              <a:rPr lang="en-US" sz="2000" b="1" dirty="0"/>
              <a:t>Rocking table design and bioreactor testing</a:t>
            </a:r>
          </a:p>
        </p:txBody>
      </p:sp>
      <p:sp>
        <p:nvSpPr>
          <p:cNvPr id="41" name="TextBox 40"/>
          <p:cNvSpPr txBox="1"/>
          <p:nvPr/>
        </p:nvSpPr>
        <p:spPr>
          <a:xfrm>
            <a:off x="329499" y="5283937"/>
            <a:ext cx="1610713" cy="1200329"/>
          </a:xfrm>
          <a:prstGeom prst="rect">
            <a:avLst/>
          </a:prstGeom>
          <a:noFill/>
        </p:spPr>
        <p:txBody>
          <a:bodyPr wrap="square" rtlCol="0">
            <a:spAutoFit/>
          </a:bodyPr>
          <a:lstStyle/>
          <a:p>
            <a:pPr algn="ctr"/>
            <a:r>
              <a:rPr lang="en-US" dirty="0"/>
              <a:t>Biotransfer bag with Celgard membrane</a:t>
            </a:r>
          </a:p>
        </p:txBody>
      </p:sp>
      <p:sp>
        <p:nvSpPr>
          <p:cNvPr id="42" name="TextBox 41"/>
          <p:cNvSpPr txBox="1"/>
          <p:nvPr/>
        </p:nvSpPr>
        <p:spPr>
          <a:xfrm>
            <a:off x="3353827" y="5377253"/>
            <a:ext cx="1355834" cy="646331"/>
          </a:xfrm>
          <a:prstGeom prst="rect">
            <a:avLst/>
          </a:prstGeom>
          <a:noFill/>
        </p:spPr>
        <p:txBody>
          <a:bodyPr wrap="square" rtlCol="0">
            <a:spAutoFit/>
          </a:bodyPr>
          <a:lstStyle/>
          <a:p>
            <a:pPr algn="ctr"/>
            <a:r>
              <a:rPr lang="en-US" dirty="0"/>
              <a:t>FEP</a:t>
            </a:r>
          </a:p>
          <a:p>
            <a:pPr algn="ctr"/>
            <a:r>
              <a:rPr lang="en-US" dirty="0"/>
              <a:t> bag</a:t>
            </a:r>
          </a:p>
        </p:txBody>
      </p:sp>
      <p:sp>
        <p:nvSpPr>
          <p:cNvPr id="43" name="TextBox 42"/>
          <p:cNvSpPr txBox="1"/>
          <p:nvPr/>
        </p:nvSpPr>
        <p:spPr>
          <a:xfrm>
            <a:off x="1743114" y="5363554"/>
            <a:ext cx="1635936" cy="923330"/>
          </a:xfrm>
          <a:prstGeom prst="rect">
            <a:avLst/>
          </a:prstGeom>
          <a:noFill/>
        </p:spPr>
        <p:txBody>
          <a:bodyPr wrap="square" rtlCol="0">
            <a:spAutoFit/>
          </a:bodyPr>
          <a:lstStyle/>
          <a:p>
            <a:pPr algn="ctr"/>
            <a:r>
              <a:rPr lang="en-US" dirty="0"/>
              <a:t>GE</a:t>
            </a:r>
          </a:p>
          <a:p>
            <a:pPr algn="ctr"/>
            <a:r>
              <a:rPr lang="en-US" dirty="0"/>
              <a:t> rocking</a:t>
            </a:r>
          </a:p>
          <a:p>
            <a:pPr algn="ctr"/>
            <a:r>
              <a:rPr lang="en-US" dirty="0"/>
              <a:t> bag</a:t>
            </a:r>
          </a:p>
        </p:txBody>
      </p:sp>
      <p:sp>
        <p:nvSpPr>
          <p:cNvPr id="44" name="TextBox 43"/>
          <p:cNvSpPr txBox="1"/>
          <p:nvPr/>
        </p:nvSpPr>
        <p:spPr>
          <a:xfrm>
            <a:off x="4908935" y="5431562"/>
            <a:ext cx="4080722" cy="646331"/>
          </a:xfrm>
          <a:prstGeom prst="rect">
            <a:avLst/>
          </a:prstGeom>
          <a:noFill/>
        </p:spPr>
        <p:txBody>
          <a:bodyPr wrap="square" rtlCol="0">
            <a:spAutoFit/>
          </a:bodyPr>
          <a:lstStyle/>
          <a:p>
            <a:pPr algn="ctr"/>
            <a:r>
              <a:rPr lang="en-US" dirty="0"/>
              <a:t>FEP bags on </a:t>
            </a:r>
          </a:p>
          <a:p>
            <a:pPr algn="ctr"/>
            <a:r>
              <a:rPr lang="en-US" dirty="0"/>
              <a:t>rocking table bioreactor</a:t>
            </a:r>
          </a:p>
        </p:txBody>
      </p:sp>
      <p:sp>
        <p:nvSpPr>
          <p:cNvPr id="3" name="TextBox 2"/>
          <p:cNvSpPr txBox="1"/>
          <p:nvPr/>
        </p:nvSpPr>
        <p:spPr>
          <a:xfrm>
            <a:off x="458788" y="1359182"/>
            <a:ext cx="8372769" cy="646331"/>
          </a:xfrm>
          <a:prstGeom prst="rect">
            <a:avLst/>
          </a:prstGeom>
          <a:solidFill>
            <a:srgbClr val="92D050"/>
          </a:solidFill>
          <a:effectLst>
            <a:outerShdw blurRad="50800" dist="38100" dir="2700000" algn="tl" rotWithShape="0">
              <a:prstClr val="black">
                <a:alpha val="40000"/>
              </a:prstClr>
            </a:outerShdw>
          </a:effectLst>
        </p:spPr>
        <p:txBody>
          <a:bodyPr wrap="square" rtlCol="0">
            <a:spAutoFit/>
          </a:bodyPr>
          <a:lstStyle/>
          <a:p>
            <a:r>
              <a:rPr lang="en-US" dirty="0"/>
              <a:t>Multiple bag reactor designs tested – FEP material selected due to suitable gas permeability, high durability, and flight qualified (flight water bag material)</a:t>
            </a:r>
          </a:p>
        </p:txBody>
      </p:sp>
    </p:spTree>
    <p:extLst>
      <p:ext uri="{BB962C8B-B14F-4D97-AF65-F5344CB8AC3E}">
        <p14:creationId xmlns:p14="http://schemas.microsoft.com/office/powerpoint/2010/main" val="607401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8788" y="152400"/>
            <a:ext cx="7542212" cy="609600"/>
          </a:xfrm>
        </p:spPr>
        <p:txBody>
          <a:bodyPr/>
          <a:lstStyle/>
          <a:p>
            <a:r>
              <a:rPr lang="en-US" sz="2400" dirty="0"/>
              <a:t>Bioreactor Design and Testing</a:t>
            </a:r>
          </a:p>
        </p:txBody>
      </p:sp>
      <p:sp>
        <p:nvSpPr>
          <p:cNvPr id="16" name="Title 1"/>
          <p:cNvSpPr txBox="1">
            <a:spLocks/>
          </p:cNvSpPr>
          <p:nvPr/>
        </p:nvSpPr>
        <p:spPr>
          <a:xfrm>
            <a:off x="103889" y="838200"/>
            <a:ext cx="91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200" b="1" noProof="0" dirty="0">
                <a:solidFill>
                  <a:srgbClr val="002060"/>
                </a:solidFill>
                <a:latin typeface="+mn-lt"/>
              </a:rPr>
              <a:t>Bag Reactor </a:t>
            </a:r>
            <a:r>
              <a:rPr kumimoji="0" lang="en-US" sz="3200" b="1" i="0" u="none" strike="noStrike" kern="1200" cap="none" spc="0" normalizeH="0" baseline="0" noProof="0" dirty="0">
                <a:ln>
                  <a:noFill/>
                </a:ln>
                <a:solidFill>
                  <a:srgbClr val="002060"/>
                </a:solidFill>
                <a:effectLst/>
                <a:uLnTx/>
                <a:uFillTx/>
                <a:latin typeface="+mn-lt"/>
              </a:rPr>
              <a:t>Potential Concept of Operation</a:t>
            </a:r>
          </a:p>
        </p:txBody>
      </p:sp>
      <p:grpSp>
        <p:nvGrpSpPr>
          <p:cNvPr id="8" name="Group 7"/>
          <p:cNvGrpSpPr/>
          <p:nvPr/>
        </p:nvGrpSpPr>
        <p:grpSpPr>
          <a:xfrm>
            <a:off x="762000" y="2163763"/>
            <a:ext cx="7827778" cy="4218056"/>
            <a:chOff x="762000" y="2163763"/>
            <a:chExt cx="7827778" cy="4218056"/>
          </a:xfrm>
        </p:grpSpPr>
        <p:pic>
          <p:nvPicPr>
            <p:cNvPr id="4" name="Picture 3"/>
            <p:cNvPicPr>
              <a:picLocks noChangeAspect="1"/>
            </p:cNvPicPr>
            <p:nvPr/>
          </p:nvPicPr>
          <p:blipFill>
            <a:blip r:embed="rId2"/>
            <a:stretch>
              <a:fillRect/>
            </a:stretch>
          </p:blipFill>
          <p:spPr>
            <a:xfrm>
              <a:off x="762000" y="2163763"/>
              <a:ext cx="7827778" cy="4218056"/>
            </a:xfrm>
            <a:prstGeom prst="rect">
              <a:avLst/>
            </a:prstGeom>
          </p:spPr>
        </p:pic>
        <p:sp>
          <p:nvSpPr>
            <p:cNvPr id="7" name="Rectangle 6"/>
            <p:cNvSpPr/>
            <p:nvPr/>
          </p:nvSpPr>
          <p:spPr bwMode="auto">
            <a:xfrm>
              <a:off x="7620000" y="5791200"/>
              <a:ext cx="969778" cy="59061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endParaRPr>
            </a:p>
          </p:txBody>
        </p:sp>
      </p:grpSp>
    </p:spTree>
    <p:extLst>
      <p:ext uri="{BB962C8B-B14F-4D97-AF65-F5344CB8AC3E}">
        <p14:creationId xmlns:p14="http://schemas.microsoft.com/office/powerpoint/2010/main" val="2479407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2645" y="3243922"/>
            <a:ext cx="685800" cy="685800"/>
          </a:xfrm>
          <a:prstGeom prst="rect">
            <a:avLst/>
          </a:prstGeom>
          <a:solidFill>
            <a:schemeClr val="bg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pic>
        <p:nvPicPr>
          <p:cNvPr id="5" name="Picture 4" descr="Image result for stanford university log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29139" y="5033295"/>
            <a:ext cx="1156742" cy="505523"/>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500373" y="3382422"/>
            <a:ext cx="508088" cy="415498"/>
          </a:xfrm>
          <a:prstGeom prst="rect">
            <a:avLst/>
          </a:prstGeom>
        </p:spPr>
        <p:txBody>
          <a:bodyPr wrap="none">
            <a:spAutoFit/>
          </a:bodyPr>
          <a:lstStyle/>
          <a:p>
            <a:pPr defTabSz="685800"/>
            <a:r>
              <a:rPr lang="en-US" sz="2100" b="1" dirty="0">
                <a:solidFill>
                  <a:prstClr val="black"/>
                </a:solidFill>
                <a:latin typeface="Calibri" panose="020F0502020204030204"/>
              </a:rPr>
              <a:t>CO</a:t>
            </a:r>
            <a:endParaRPr lang="en-US" sz="2100" dirty="0">
              <a:solidFill>
                <a:prstClr val="black"/>
              </a:solidFill>
              <a:latin typeface="Calibri" panose="020F0502020204030204"/>
            </a:endParaRPr>
          </a:p>
        </p:txBody>
      </p:sp>
      <p:cxnSp>
        <p:nvCxnSpPr>
          <p:cNvPr id="7" name="Straight Arrow Connector 6"/>
          <p:cNvCxnSpPr/>
          <p:nvPr/>
        </p:nvCxnSpPr>
        <p:spPr>
          <a:xfrm>
            <a:off x="961509" y="3578629"/>
            <a:ext cx="34480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Rectangle 7"/>
          <p:cNvSpPr/>
          <p:nvPr/>
        </p:nvSpPr>
        <p:spPr>
          <a:xfrm>
            <a:off x="1508370" y="3337234"/>
            <a:ext cx="514350" cy="514350"/>
          </a:xfrm>
          <a:prstGeom prst="rect">
            <a:avLst/>
          </a:prstGeom>
          <a:solidFill>
            <a:schemeClr val="accent1">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9" name="Plus 8"/>
          <p:cNvSpPr/>
          <p:nvPr/>
        </p:nvSpPr>
        <p:spPr>
          <a:xfrm>
            <a:off x="1422645" y="2994334"/>
            <a:ext cx="171450" cy="171450"/>
          </a:xfrm>
          <a:prstGeom prst="mathPl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10" name="Minus 9"/>
          <p:cNvSpPr/>
          <p:nvPr/>
        </p:nvSpPr>
        <p:spPr>
          <a:xfrm>
            <a:off x="1441655" y="4031617"/>
            <a:ext cx="171450" cy="171450"/>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11" name="Oval 10"/>
          <p:cNvSpPr/>
          <p:nvPr/>
        </p:nvSpPr>
        <p:spPr>
          <a:xfrm>
            <a:off x="1390220" y="3192487"/>
            <a:ext cx="102870" cy="10287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12" name="Oval 11"/>
          <p:cNvSpPr/>
          <p:nvPr/>
        </p:nvSpPr>
        <p:spPr>
          <a:xfrm>
            <a:off x="1398101" y="3862527"/>
            <a:ext cx="102870" cy="10287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13" name="Oval 12"/>
          <p:cNvSpPr/>
          <p:nvPr/>
        </p:nvSpPr>
        <p:spPr>
          <a:xfrm>
            <a:off x="2056318" y="3858584"/>
            <a:ext cx="102870" cy="10287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14" name="Oval 13"/>
          <p:cNvSpPr/>
          <p:nvPr/>
        </p:nvSpPr>
        <p:spPr>
          <a:xfrm>
            <a:off x="2052377" y="3192489"/>
            <a:ext cx="102870" cy="10287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cxnSp>
        <p:nvCxnSpPr>
          <p:cNvPr id="15" name="Straight Arrow Connector 14"/>
          <p:cNvCxnSpPr/>
          <p:nvPr/>
        </p:nvCxnSpPr>
        <p:spPr>
          <a:xfrm>
            <a:off x="2222053" y="3578629"/>
            <a:ext cx="34480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Rectangle 15"/>
          <p:cNvSpPr/>
          <p:nvPr/>
        </p:nvSpPr>
        <p:spPr>
          <a:xfrm>
            <a:off x="676007" y="1961479"/>
            <a:ext cx="1922514" cy="707886"/>
          </a:xfrm>
          <a:prstGeom prst="rect">
            <a:avLst/>
          </a:prstGeom>
        </p:spPr>
        <p:txBody>
          <a:bodyPr wrap="none">
            <a:spAutoFit/>
          </a:bodyPr>
          <a:lstStyle/>
          <a:p>
            <a:pPr defTabSz="685800"/>
            <a:r>
              <a:rPr lang="en-US" sz="2000" b="1" dirty="0">
                <a:solidFill>
                  <a:prstClr val="black"/>
                </a:solidFill>
                <a:latin typeface="Calibri" panose="020F0502020204030204"/>
              </a:rPr>
              <a:t>Electrochemical </a:t>
            </a:r>
          </a:p>
          <a:p>
            <a:pPr algn="ctr" defTabSz="685800"/>
            <a:r>
              <a:rPr lang="en-US" sz="2000" b="1" dirty="0">
                <a:solidFill>
                  <a:prstClr val="black"/>
                </a:solidFill>
                <a:latin typeface="Calibri" panose="020F0502020204030204"/>
              </a:rPr>
              <a:t>cell</a:t>
            </a:r>
          </a:p>
        </p:txBody>
      </p:sp>
      <p:sp>
        <p:nvSpPr>
          <p:cNvPr id="17" name="Rectangle 16"/>
          <p:cNvSpPr/>
          <p:nvPr/>
        </p:nvSpPr>
        <p:spPr>
          <a:xfrm>
            <a:off x="1393697" y="4255567"/>
            <a:ext cx="801631" cy="300082"/>
          </a:xfrm>
          <a:prstGeom prst="rect">
            <a:avLst/>
          </a:prstGeom>
        </p:spPr>
        <p:txBody>
          <a:bodyPr wrap="none">
            <a:spAutoFit/>
          </a:bodyPr>
          <a:lstStyle/>
          <a:p>
            <a:pPr algn="ctr" defTabSz="685800"/>
            <a:r>
              <a:rPr lang="en-US" sz="1350" dirty="0">
                <a:solidFill>
                  <a:prstClr val="black"/>
                </a:solidFill>
                <a:latin typeface="Calibri" panose="020F0502020204030204"/>
              </a:rPr>
              <a:t>1 M KOH</a:t>
            </a:r>
          </a:p>
        </p:txBody>
      </p:sp>
      <p:sp>
        <p:nvSpPr>
          <p:cNvPr id="18" name="Rectangle 17"/>
          <p:cNvSpPr/>
          <p:nvPr/>
        </p:nvSpPr>
        <p:spPr>
          <a:xfrm>
            <a:off x="2853762" y="1959852"/>
            <a:ext cx="2109360" cy="400110"/>
          </a:xfrm>
          <a:prstGeom prst="rect">
            <a:avLst/>
          </a:prstGeom>
        </p:spPr>
        <p:txBody>
          <a:bodyPr wrap="none">
            <a:spAutoFit/>
          </a:bodyPr>
          <a:lstStyle/>
          <a:p>
            <a:pPr defTabSz="685800"/>
            <a:r>
              <a:rPr lang="en-US" sz="2000" b="1" dirty="0">
                <a:solidFill>
                  <a:prstClr val="black"/>
                </a:solidFill>
                <a:latin typeface="Calibri" panose="020F0502020204030204"/>
              </a:rPr>
              <a:t>Reaction Products</a:t>
            </a:r>
          </a:p>
        </p:txBody>
      </p:sp>
      <p:graphicFrame>
        <p:nvGraphicFramePr>
          <p:cNvPr id="19" name="Table 18"/>
          <p:cNvGraphicFramePr>
            <a:graphicFrameLocks noGrp="1"/>
          </p:cNvGraphicFramePr>
          <p:nvPr>
            <p:extLst>
              <p:ext uri="{D42A27DB-BD31-4B8C-83A1-F6EECF244321}">
                <p14:modId xmlns:p14="http://schemas.microsoft.com/office/powerpoint/2010/main" val="321149060"/>
              </p:ext>
            </p:extLst>
          </p:nvPr>
        </p:nvGraphicFramePr>
        <p:xfrm>
          <a:off x="2930619" y="2667000"/>
          <a:ext cx="1819606" cy="1623060"/>
        </p:xfrm>
        <a:graphic>
          <a:graphicData uri="http://schemas.openxmlformats.org/drawingml/2006/table">
            <a:tbl>
              <a:tblPr firstRow="1" bandRow="1">
                <a:tableStyleId>{9D7B26C5-4107-4FEC-AEDC-1716B250A1EF}</a:tableStyleId>
              </a:tblPr>
              <a:tblGrid>
                <a:gridCol w="1010137">
                  <a:extLst>
                    <a:ext uri="{9D8B030D-6E8A-4147-A177-3AD203B41FA5}">
                      <a16:colId xmlns:a16="http://schemas.microsoft.com/office/drawing/2014/main" val="20000"/>
                    </a:ext>
                  </a:extLst>
                </a:gridCol>
                <a:gridCol w="809469">
                  <a:extLst>
                    <a:ext uri="{9D8B030D-6E8A-4147-A177-3AD203B41FA5}">
                      <a16:colId xmlns:a16="http://schemas.microsoft.com/office/drawing/2014/main" val="20001"/>
                    </a:ext>
                  </a:extLst>
                </a:gridCol>
              </a:tblGrid>
              <a:tr h="251460">
                <a:tc>
                  <a:txBody>
                    <a:bodyPr/>
                    <a:lstStyle/>
                    <a:p>
                      <a:r>
                        <a:rPr lang="en-US" sz="1200" dirty="0"/>
                        <a:t>Compound</a:t>
                      </a:r>
                    </a:p>
                  </a:txBody>
                  <a:tcPr marL="68580" marR="68580" marT="34290" marB="34290"/>
                </a:tc>
                <a:tc>
                  <a:txBody>
                    <a:bodyPr/>
                    <a:lstStyle/>
                    <a:p>
                      <a:r>
                        <a:rPr lang="en-US" sz="1200" dirty="0"/>
                        <a:t>Conc. (M)</a:t>
                      </a:r>
                    </a:p>
                  </a:txBody>
                  <a:tcPr marL="68580" marR="68580" marT="34290" marB="34290"/>
                </a:tc>
                <a:extLst>
                  <a:ext uri="{0D108BD9-81ED-4DB2-BD59-A6C34878D82A}">
                    <a16:rowId xmlns:a16="http://schemas.microsoft.com/office/drawing/2014/main" val="10000"/>
                  </a:ext>
                </a:extLst>
              </a:tr>
              <a:tr h="434340">
                <a:tc>
                  <a:txBody>
                    <a:bodyPr/>
                    <a:lstStyle/>
                    <a:p>
                      <a:r>
                        <a:rPr lang="en-US" sz="1200" dirty="0"/>
                        <a:t>Potassium Acetate</a:t>
                      </a:r>
                    </a:p>
                  </a:txBody>
                  <a:tcPr marL="68580" marR="68580" marT="34290" marB="34290"/>
                </a:tc>
                <a:tc>
                  <a:txBody>
                    <a:bodyPr/>
                    <a:lstStyle/>
                    <a:p>
                      <a:r>
                        <a:rPr lang="en-US" sz="1200" dirty="0"/>
                        <a:t>0.5</a:t>
                      </a:r>
                    </a:p>
                  </a:txBody>
                  <a:tcPr marL="68580" marR="68580" marT="34290" marB="34290"/>
                </a:tc>
                <a:extLst>
                  <a:ext uri="{0D108BD9-81ED-4DB2-BD59-A6C34878D82A}">
                    <a16:rowId xmlns:a16="http://schemas.microsoft.com/office/drawing/2014/main" val="10001"/>
                  </a:ext>
                </a:extLst>
              </a:tr>
              <a:tr h="251460">
                <a:tc>
                  <a:txBody>
                    <a:bodyPr/>
                    <a:lstStyle/>
                    <a:p>
                      <a:r>
                        <a:rPr lang="en-US" sz="1200" dirty="0"/>
                        <a:t>Ethanol</a:t>
                      </a:r>
                    </a:p>
                  </a:txBody>
                  <a:tcPr marL="68580" marR="68580" marT="34290" marB="34290"/>
                </a:tc>
                <a:tc>
                  <a:txBody>
                    <a:bodyPr/>
                    <a:lstStyle/>
                    <a:p>
                      <a:r>
                        <a:rPr lang="en-US" sz="1200" dirty="0"/>
                        <a:t>0.03</a:t>
                      </a:r>
                    </a:p>
                  </a:txBody>
                  <a:tcPr marL="68580" marR="68580" marT="34290" marB="34290"/>
                </a:tc>
                <a:extLst>
                  <a:ext uri="{0D108BD9-81ED-4DB2-BD59-A6C34878D82A}">
                    <a16:rowId xmlns:a16="http://schemas.microsoft.com/office/drawing/2014/main" val="10002"/>
                  </a:ext>
                </a:extLst>
              </a:tr>
              <a:tr h="251460">
                <a:tc>
                  <a:txBody>
                    <a:bodyPr/>
                    <a:lstStyle/>
                    <a:p>
                      <a:r>
                        <a:rPr lang="en-US" sz="1200" dirty="0"/>
                        <a:t>Propanol</a:t>
                      </a:r>
                    </a:p>
                  </a:txBody>
                  <a:tcPr marL="68580" marR="68580" marT="34290" marB="34290"/>
                </a:tc>
                <a:tc>
                  <a:txBody>
                    <a:bodyPr/>
                    <a:lstStyle/>
                    <a:p>
                      <a:r>
                        <a:rPr lang="en-US" sz="1200" dirty="0"/>
                        <a:t>0.012</a:t>
                      </a:r>
                    </a:p>
                  </a:txBody>
                  <a:tcPr marL="68580" marR="68580" marT="34290" marB="34290"/>
                </a:tc>
                <a:extLst>
                  <a:ext uri="{0D108BD9-81ED-4DB2-BD59-A6C34878D82A}">
                    <a16:rowId xmlns:a16="http://schemas.microsoft.com/office/drawing/2014/main" val="10003"/>
                  </a:ext>
                </a:extLst>
              </a:tr>
              <a:tr h="251460">
                <a:tc>
                  <a:txBody>
                    <a:bodyPr/>
                    <a:lstStyle/>
                    <a:p>
                      <a:r>
                        <a:rPr lang="en-US" sz="1200" dirty="0" err="1"/>
                        <a:t>Allyl</a:t>
                      </a:r>
                      <a:r>
                        <a:rPr lang="en-US" sz="1200" dirty="0"/>
                        <a:t> Alcohol</a:t>
                      </a:r>
                    </a:p>
                  </a:txBody>
                  <a:tcPr marL="68580" marR="68580" marT="34290" marB="34290"/>
                </a:tc>
                <a:tc>
                  <a:txBody>
                    <a:bodyPr/>
                    <a:lstStyle/>
                    <a:p>
                      <a:r>
                        <a:rPr lang="en-US" sz="1200" dirty="0"/>
                        <a:t>0.003</a:t>
                      </a:r>
                    </a:p>
                  </a:txBody>
                  <a:tcPr marL="68580" marR="68580" marT="34290" marB="34290"/>
                </a:tc>
                <a:extLst>
                  <a:ext uri="{0D108BD9-81ED-4DB2-BD59-A6C34878D82A}">
                    <a16:rowId xmlns:a16="http://schemas.microsoft.com/office/drawing/2014/main" val="10004"/>
                  </a:ext>
                </a:extLst>
              </a:tr>
            </a:tbl>
          </a:graphicData>
        </a:graphic>
      </p:graphicFrame>
      <p:sp>
        <p:nvSpPr>
          <p:cNvPr id="20" name="TextBox 19"/>
          <p:cNvSpPr txBox="1"/>
          <p:nvPr/>
        </p:nvSpPr>
        <p:spPr>
          <a:xfrm>
            <a:off x="579277" y="4524680"/>
            <a:ext cx="4267065" cy="507831"/>
          </a:xfrm>
          <a:prstGeom prst="rect">
            <a:avLst/>
          </a:prstGeom>
          <a:noFill/>
        </p:spPr>
        <p:txBody>
          <a:bodyPr wrap="square" rtlCol="0">
            <a:spAutoFit/>
          </a:bodyPr>
          <a:lstStyle/>
          <a:p>
            <a:pPr algn="ctr" defTabSz="685800"/>
            <a:r>
              <a:rPr lang="en-US" sz="1350" dirty="0">
                <a:solidFill>
                  <a:prstClr val="black"/>
                </a:solidFill>
                <a:latin typeface="Calibri" panose="020F0502020204030204"/>
              </a:rPr>
              <a:t>62% Single pass efficiency CO conversion and ~30% energy efficiency at 100 mA cm</a:t>
            </a:r>
            <a:r>
              <a:rPr lang="en-US" sz="1350" baseline="30000" dirty="0">
                <a:solidFill>
                  <a:prstClr val="black"/>
                </a:solidFill>
                <a:latin typeface="Calibri" panose="020F0502020204030204"/>
              </a:rPr>
              <a:t>–2</a:t>
            </a:r>
          </a:p>
        </p:txBody>
      </p:sp>
      <p:cxnSp>
        <p:nvCxnSpPr>
          <p:cNvPr id="22" name="Straight Arrow Connector 21"/>
          <p:cNvCxnSpPr/>
          <p:nvPr/>
        </p:nvCxnSpPr>
        <p:spPr>
          <a:xfrm>
            <a:off x="4963122" y="3594409"/>
            <a:ext cx="34480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Rectangle 22"/>
          <p:cNvSpPr/>
          <p:nvPr/>
        </p:nvSpPr>
        <p:spPr>
          <a:xfrm>
            <a:off x="6008060" y="1956328"/>
            <a:ext cx="2649123" cy="400110"/>
          </a:xfrm>
          <a:prstGeom prst="rect">
            <a:avLst/>
          </a:prstGeom>
        </p:spPr>
        <p:txBody>
          <a:bodyPr wrap="none">
            <a:spAutoFit/>
          </a:bodyPr>
          <a:lstStyle/>
          <a:p>
            <a:pPr defTabSz="685800"/>
            <a:r>
              <a:rPr lang="en-US" sz="2000" b="1" dirty="0">
                <a:solidFill>
                  <a:prstClr val="black"/>
                </a:solidFill>
                <a:latin typeface="Calibri" panose="020F0502020204030204"/>
              </a:rPr>
              <a:t>Growth Demonstration</a:t>
            </a:r>
          </a:p>
        </p:txBody>
      </p:sp>
      <p:pic>
        <p:nvPicPr>
          <p:cNvPr id="24" name="Picture 23" descr="Cutilis 9255.jp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19495" y="4801875"/>
            <a:ext cx="719990" cy="583097"/>
          </a:xfrm>
          <a:prstGeom prst="rect">
            <a:avLst/>
          </a:prstGeom>
        </p:spPr>
      </p:pic>
      <p:sp>
        <p:nvSpPr>
          <p:cNvPr id="25" name="Rectangle 24"/>
          <p:cNvSpPr/>
          <p:nvPr/>
        </p:nvSpPr>
        <p:spPr>
          <a:xfrm>
            <a:off x="6604263" y="4777770"/>
            <a:ext cx="1737764" cy="784830"/>
          </a:xfrm>
          <a:prstGeom prst="rect">
            <a:avLst/>
          </a:prstGeom>
        </p:spPr>
        <p:txBody>
          <a:bodyPr wrap="square">
            <a:spAutoFit/>
          </a:bodyPr>
          <a:lstStyle/>
          <a:p>
            <a:pPr defTabSz="685800"/>
            <a:r>
              <a:rPr lang="en-US" sz="900" i="1" dirty="0">
                <a:solidFill>
                  <a:prstClr val="black"/>
                </a:solidFill>
                <a:latin typeface="Calibri" panose="020F0502020204030204"/>
              </a:rPr>
              <a:t>Candida utilis</a:t>
            </a:r>
          </a:p>
          <a:p>
            <a:pPr defTabSz="685800">
              <a:buFont typeface="Arial"/>
              <a:buChar char="•"/>
            </a:pPr>
            <a:r>
              <a:rPr lang="en-US" sz="900" dirty="0">
                <a:solidFill>
                  <a:prstClr val="black"/>
                </a:solidFill>
                <a:latin typeface="Calibri" panose="020F0502020204030204"/>
              </a:rPr>
              <a:t>Yeast used for bioremediation and food additive </a:t>
            </a:r>
          </a:p>
          <a:p>
            <a:pPr defTabSz="685800">
              <a:buFont typeface="Arial"/>
              <a:buChar char="•"/>
            </a:pPr>
            <a:r>
              <a:rPr lang="en-US" sz="900" dirty="0">
                <a:solidFill>
                  <a:prstClr val="black"/>
                </a:solidFill>
                <a:latin typeface="Calibri" panose="020F0502020204030204"/>
              </a:rPr>
              <a:t>Genetic tools available</a:t>
            </a:r>
          </a:p>
          <a:p>
            <a:pPr defTabSz="685800"/>
            <a:r>
              <a:rPr lang="en-US" sz="900" i="1" dirty="0">
                <a:solidFill>
                  <a:prstClr val="black"/>
                </a:solidFill>
                <a:latin typeface="Calibri" panose="020F0502020204030204"/>
              </a:rPr>
              <a:t> </a:t>
            </a:r>
            <a:endParaRPr lang="en-US" sz="900" dirty="0">
              <a:solidFill>
                <a:prstClr val="black"/>
              </a:solidFill>
              <a:latin typeface="Calibri" panose="020F0502020204030204"/>
            </a:endParaRPr>
          </a:p>
        </p:txBody>
      </p:sp>
      <p:pic>
        <p:nvPicPr>
          <p:cNvPr id="26" name="Picture 2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43894" y="4792739"/>
            <a:ext cx="704739" cy="493317"/>
          </a:xfrm>
          <a:prstGeom prst="rect">
            <a:avLst/>
          </a:prstGeom>
        </p:spPr>
      </p:pic>
      <p:sp>
        <p:nvSpPr>
          <p:cNvPr id="27" name="Title 1"/>
          <p:cNvSpPr>
            <a:spLocks noGrp="1"/>
          </p:cNvSpPr>
          <p:nvPr>
            <p:ph type="title"/>
          </p:nvPr>
        </p:nvSpPr>
        <p:spPr>
          <a:xfrm>
            <a:off x="520432" y="218326"/>
            <a:ext cx="7542212" cy="609600"/>
          </a:xfrm>
        </p:spPr>
        <p:txBody>
          <a:bodyPr>
            <a:normAutofit/>
          </a:bodyPr>
          <a:lstStyle/>
          <a:p>
            <a:pPr algn="ctr"/>
            <a:r>
              <a:rPr lang="en-US" sz="2400" b="1" dirty="0"/>
              <a:t>Media Production and Growth</a:t>
            </a:r>
          </a:p>
        </p:txBody>
      </p:sp>
      <p:sp>
        <p:nvSpPr>
          <p:cNvPr id="28" name="Title 1"/>
          <p:cNvSpPr txBox="1">
            <a:spLocks/>
          </p:cNvSpPr>
          <p:nvPr/>
        </p:nvSpPr>
        <p:spPr>
          <a:xfrm>
            <a:off x="341872" y="976602"/>
            <a:ext cx="8541983"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ysClr val="windowText" lastClr="000000"/>
                </a:solidFill>
                <a:effectLst/>
                <a:uLnTx/>
                <a:uFillTx/>
                <a:latin typeface="+mn-lt"/>
                <a:ea typeface="+mj-ea"/>
                <a:cs typeface="+mj-cs"/>
              </a:rPr>
              <a:t>Demonstration of Media Production for Biomanufacturing</a:t>
            </a:r>
          </a:p>
        </p:txBody>
      </p:sp>
      <p:sp>
        <p:nvSpPr>
          <p:cNvPr id="29" name="TextBox 28"/>
          <p:cNvSpPr txBox="1"/>
          <p:nvPr/>
        </p:nvSpPr>
        <p:spPr>
          <a:xfrm>
            <a:off x="1441655" y="5719690"/>
            <a:ext cx="6428241" cy="646331"/>
          </a:xfrm>
          <a:prstGeom prst="rect">
            <a:avLst/>
          </a:prstGeom>
          <a:solidFill>
            <a:srgbClr val="92D050"/>
          </a:solidFill>
          <a:effectLst>
            <a:outerShdw blurRad="50800" dist="38100" dir="2700000" algn="tl" rotWithShape="0">
              <a:prstClr val="black">
                <a:alpha val="40000"/>
              </a:prstClr>
            </a:outerShdw>
          </a:effectLst>
        </p:spPr>
        <p:txBody>
          <a:bodyPr wrap="square" rtlCol="0">
            <a:spAutoFit/>
          </a:bodyPr>
          <a:lstStyle/>
          <a:p>
            <a:pPr algn="ctr"/>
            <a:r>
              <a:rPr lang="en-US" dirty="0" err="1"/>
              <a:t>Engineerable</a:t>
            </a:r>
            <a:r>
              <a:rPr lang="en-US" dirty="0"/>
              <a:t> yeast (</a:t>
            </a:r>
            <a:r>
              <a:rPr lang="en-US" i="1" dirty="0"/>
              <a:t>C. </a:t>
            </a:r>
            <a:r>
              <a:rPr lang="en-US" i="1" dirty="0" err="1"/>
              <a:t>utilis</a:t>
            </a:r>
            <a:r>
              <a:rPr lang="en-US" dirty="0"/>
              <a:t>) determined to have higher yield on electrochemical products (acetate) than on glucose.</a:t>
            </a:r>
          </a:p>
        </p:txBody>
      </p:sp>
      <p:grpSp>
        <p:nvGrpSpPr>
          <p:cNvPr id="31" name="Group 30"/>
          <p:cNvGrpSpPr/>
          <p:nvPr/>
        </p:nvGrpSpPr>
        <p:grpSpPr>
          <a:xfrm>
            <a:off x="5437485" y="2489200"/>
            <a:ext cx="3446370" cy="2321908"/>
            <a:chOff x="5437485" y="2489200"/>
            <a:chExt cx="3446370" cy="2321908"/>
          </a:xfrm>
        </p:grpSpPr>
        <p:pic>
          <p:nvPicPr>
            <p:cNvPr id="21" name="Picture 20" descr="Acetate growth.pd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437485" y="2513528"/>
              <a:ext cx="3446370" cy="2297580"/>
            </a:xfrm>
            <a:prstGeom prst="rect">
              <a:avLst/>
            </a:prstGeom>
          </p:spPr>
        </p:pic>
        <p:sp>
          <p:nvSpPr>
            <p:cNvPr id="30" name="Rectangle 29"/>
            <p:cNvSpPr/>
            <p:nvPr/>
          </p:nvSpPr>
          <p:spPr bwMode="auto">
            <a:xfrm>
              <a:off x="7144795" y="2489200"/>
              <a:ext cx="459330" cy="12084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endParaRPr>
            </a:p>
          </p:txBody>
        </p:sp>
      </p:grpSp>
    </p:spTree>
    <p:extLst>
      <p:ext uri="{BB962C8B-B14F-4D97-AF65-F5344CB8AC3E}">
        <p14:creationId xmlns:p14="http://schemas.microsoft.com/office/powerpoint/2010/main" val="3160823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bwMode="auto">
          <a:xfrm>
            <a:off x="4830828" y="2003617"/>
            <a:ext cx="3779772" cy="1646195"/>
          </a:xfrm>
          <a:prstGeom prst="rect">
            <a:avLst/>
          </a:prstGeom>
          <a:solidFill>
            <a:srgbClr val="86C6E2"/>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endParaRPr>
          </a:p>
        </p:txBody>
      </p:sp>
      <p:sp>
        <p:nvSpPr>
          <p:cNvPr id="5" name="Title 1"/>
          <p:cNvSpPr>
            <a:spLocks noGrp="1"/>
          </p:cNvSpPr>
          <p:nvPr>
            <p:ph type="title"/>
          </p:nvPr>
        </p:nvSpPr>
        <p:spPr>
          <a:xfrm>
            <a:off x="458788" y="152400"/>
            <a:ext cx="7542212" cy="609600"/>
          </a:xfrm>
        </p:spPr>
        <p:txBody>
          <a:bodyPr/>
          <a:lstStyle/>
          <a:p>
            <a:pPr>
              <a:lnSpc>
                <a:spcPts val="3000"/>
              </a:lnSpc>
            </a:pPr>
            <a:r>
              <a:rPr lang="en-US" sz="2200" dirty="0">
                <a:cs typeface="Kartika" panose="02020503030404060203" pitchFamily="18" charset="0"/>
              </a:rPr>
              <a:t>CO</a:t>
            </a:r>
            <a:r>
              <a:rPr lang="en-US" sz="2200" baseline="-25000" dirty="0">
                <a:cs typeface="Kartika" panose="02020503030404060203" pitchFamily="18" charset="0"/>
              </a:rPr>
              <a:t>2 </a:t>
            </a:r>
            <a:r>
              <a:rPr lang="en-US" sz="2200" dirty="0">
                <a:cs typeface="Kartika" panose="02020503030404060203" pitchFamily="18" charset="0"/>
              </a:rPr>
              <a:t>- Based Manufacturing for Mission Extensibility </a:t>
            </a:r>
          </a:p>
        </p:txBody>
      </p:sp>
      <p:sp>
        <p:nvSpPr>
          <p:cNvPr id="3" name="Title 1"/>
          <p:cNvSpPr txBox="1">
            <a:spLocks/>
          </p:cNvSpPr>
          <p:nvPr/>
        </p:nvSpPr>
        <p:spPr>
          <a:xfrm>
            <a:off x="458788" y="794725"/>
            <a:ext cx="7886700"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n-lt"/>
                <a:ea typeface="+mj-ea"/>
                <a:cs typeface="+mj-cs"/>
              </a:rPr>
              <a:t>Organism Engineering</a:t>
            </a:r>
          </a:p>
        </p:txBody>
      </p:sp>
      <p:sp>
        <p:nvSpPr>
          <p:cNvPr id="4" name="Content Placeholder 2"/>
          <p:cNvSpPr txBox="1">
            <a:spLocks/>
          </p:cNvSpPr>
          <p:nvPr/>
        </p:nvSpPr>
        <p:spPr>
          <a:xfrm>
            <a:off x="4848595" y="2092292"/>
            <a:ext cx="4003982" cy="1440322"/>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FY17 demonstrated production of Carbonic Anhydrase in </a:t>
            </a:r>
            <a:r>
              <a:rPr kumimoji="0" lang="en-US" sz="1800" b="0" i="1" u="none" strike="noStrike" kern="1200" cap="none" spc="0" normalizeH="0" baseline="0" noProof="0" dirty="0">
                <a:ln>
                  <a:noFill/>
                </a:ln>
                <a:solidFill>
                  <a:sysClr val="windowText" lastClr="000000"/>
                </a:solidFill>
                <a:effectLst/>
                <a:uLnTx/>
                <a:uFillTx/>
                <a:latin typeface="Calibri"/>
                <a:ea typeface="+mn-ea"/>
                <a:cs typeface="+mn-cs"/>
              </a:rPr>
              <a:t>E. coli </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from Succinate (potential CO</a:t>
            </a:r>
            <a:r>
              <a:rPr kumimoji="0" lang="en-US" sz="1800" b="0" i="0" u="none" strike="noStrike" kern="1200" cap="none" spc="0" normalizeH="0" baseline="-25000" noProof="0" dirty="0">
                <a:ln>
                  <a:noFill/>
                </a:ln>
                <a:solidFill>
                  <a:sysClr val="windowText" lastClr="000000"/>
                </a:solidFill>
                <a:effectLst/>
                <a:uLnTx/>
                <a:uFillTx/>
                <a:latin typeface="Calibri"/>
                <a:ea typeface="+mn-ea"/>
                <a:cs typeface="+mn-cs"/>
              </a:rPr>
              <a:t>2</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 substrate).</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FY18 protein expression tool</a:t>
            </a:r>
            <a:r>
              <a:rPr kumimoji="0" lang="en-US" sz="1800" b="0" i="0" u="none" strike="noStrike" kern="1200" cap="none" spc="0" normalizeH="0" noProof="0" dirty="0">
                <a:ln>
                  <a:noFill/>
                </a:ln>
                <a:solidFill>
                  <a:sysClr val="windowText" lastClr="000000"/>
                </a:solidFill>
                <a:effectLst/>
                <a:uLnTx/>
                <a:uFillTx/>
                <a:latin typeface="Calibri"/>
                <a:ea typeface="+mn-ea"/>
                <a:cs typeface="+mn-cs"/>
              </a:rPr>
              <a:t> development</a:t>
            </a: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 for </a:t>
            </a:r>
            <a:r>
              <a:rPr kumimoji="0" lang="en-US" sz="1800" b="0" i="1" u="none" strike="noStrike" kern="1200" cap="none" spc="0" normalizeH="0" baseline="0" noProof="0" dirty="0">
                <a:ln>
                  <a:noFill/>
                </a:ln>
                <a:solidFill>
                  <a:sysClr val="windowText" lastClr="000000"/>
                </a:solidFill>
                <a:effectLst/>
                <a:uLnTx/>
                <a:uFillTx/>
                <a:latin typeface="Calibri"/>
                <a:ea typeface="+mn-ea"/>
                <a:cs typeface="+mn-cs"/>
              </a:rPr>
              <a:t>M. </a:t>
            </a:r>
            <a:r>
              <a:rPr kumimoji="0" lang="en-US" sz="1800" b="0" i="1" u="none" strike="noStrike" kern="1200" cap="none" spc="0" normalizeH="0" baseline="0" noProof="0" dirty="0" err="1">
                <a:ln>
                  <a:noFill/>
                </a:ln>
                <a:solidFill>
                  <a:sysClr val="windowText" lastClr="000000"/>
                </a:solidFill>
                <a:effectLst/>
                <a:uLnTx/>
                <a:uFillTx/>
                <a:latin typeface="Calibri"/>
                <a:ea typeface="+mn-ea"/>
                <a:cs typeface="+mn-cs"/>
              </a:rPr>
              <a:t>extorquens</a:t>
            </a:r>
            <a:r>
              <a:rPr kumimoji="0" lang="en-US" sz="1800" b="0" i="1" u="none" strike="noStrike" kern="1200" cap="none" spc="0" normalizeH="0" baseline="0" noProof="0" dirty="0">
                <a:ln>
                  <a:noFill/>
                </a:ln>
                <a:solidFill>
                  <a:sysClr val="windowText" lastClr="000000"/>
                </a:solidFill>
                <a:effectLst/>
                <a:uLnTx/>
                <a:uFillTx/>
                <a:latin typeface="Calibri"/>
                <a:ea typeface="+mn-ea"/>
                <a:cs typeface="+mn-cs"/>
              </a:rPr>
              <a:t> </a:t>
            </a:r>
            <a:endParaRPr kumimoji="0" lang="en-US" sz="18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6" name="Picture 5"/>
          <p:cNvPicPr/>
          <p:nvPr/>
        </p:nvPicPr>
        <p:blipFill>
          <a:blip r:embed="rId2">
            <a:extLst>
              <a:ext uri="{28A0092B-C50C-407E-A947-70E740481C1C}">
                <a14:useLocalDpi xmlns:a14="http://schemas.microsoft.com/office/drawing/2010/main"/>
              </a:ext>
            </a:extLst>
          </a:blip>
          <a:srcRect/>
          <a:stretch>
            <a:fillRect/>
          </a:stretch>
        </p:blipFill>
        <p:spPr bwMode="auto">
          <a:xfrm>
            <a:off x="376994" y="1797410"/>
            <a:ext cx="4139444" cy="2590868"/>
          </a:xfrm>
          <a:prstGeom prst="rect">
            <a:avLst/>
          </a:prstGeom>
          <a:noFill/>
          <a:ln>
            <a:noFill/>
          </a:ln>
        </p:spPr>
      </p:pic>
      <p:sp>
        <p:nvSpPr>
          <p:cNvPr id="7" name="Rectangle 6"/>
          <p:cNvSpPr/>
          <p:nvPr/>
        </p:nvSpPr>
        <p:spPr>
          <a:xfrm>
            <a:off x="2234186" y="2592752"/>
            <a:ext cx="2282252" cy="983494"/>
          </a:xfrm>
          <a:prstGeom prst="rect">
            <a:avLst/>
          </a:prstGeom>
          <a:noFill/>
          <a:ln w="38100" cap="flat" cmpd="sng" algn="ctr">
            <a:solidFill>
              <a:srgbClr val="FF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1980409" y="2025684"/>
            <a:ext cx="993227" cy="507831"/>
          </a:xfrm>
          <a:prstGeom prst="rect">
            <a:avLst/>
          </a:prstGeom>
          <a:noFill/>
        </p:spPr>
        <p:txBody>
          <a:bodyPr wrap="square" rtlCol="0">
            <a:spAutoFit/>
          </a:bodyPr>
          <a:lstStyle/>
          <a:p>
            <a:pPr algn="ctr" defTabSz="685800"/>
            <a:r>
              <a:rPr lang="en-US" sz="1350" b="1" dirty="0">
                <a:solidFill>
                  <a:srgbClr val="FF0000"/>
                </a:solidFill>
                <a:latin typeface="Calibri"/>
              </a:rPr>
              <a:t>Focus of FY18</a:t>
            </a:r>
          </a:p>
        </p:txBody>
      </p:sp>
      <p:sp>
        <p:nvSpPr>
          <p:cNvPr id="9" name="Rectangle 8"/>
          <p:cNvSpPr/>
          <p:nvPr/>
        </p:nvSpPr>
        <p:spPr>
          <a:xfrm>
            <a:off x="448451" y="3036255"/>
            <a:ext cx="1254231" cy="697625"/>
          </a:xfrm>
          <a:prstGeom prst="rect">
            <a:avLst/>
          </a:prstGeom>
          <a:noFill/>
          <a:ln w="38100" cap="flat" cmpd="sng" algn="ctr">
            <a:solidFill>
              <a:srgbClr val="7030A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220723" y="3818705"/>
            <a:ext cx="993227" cy="507831"/>
          </a:xfrm>
          <a:prstGeom prst="rect">
            <a:avLst/>
          </a:prstGeom>
          <a:noFill/>
        </p:spPr>
        <p:txBody>
          <a:bodyPr wrap="square" rtlCol="0">
            <a:spAutoFit/>
          </a:bodyPr>
          <a:lstStyle/>
          <a:p>
            <a:pPr algn="ctr" defTabSz="685800"/>
            <a:r>
              <a:rPr lang="en-US" sz="1350" b="1" dirty="0">
                <a:solidFill>
                  <a:srgbClr val="7030A0"/>
                </a:solidFill>
                <a:latin typeface="Calibri"/>
              </a:rPr>
              <a:t>Completed in FY17</a:t>
            </a:r>
          </a:p>
        </p:txBody>
      </p:sp>
      <p:pic>
        <p:nvPicPr>
          <p:cNvPr id="11" name="Picture 10" descr="Carbonic Anhydrase Activity.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5402" y="4602998"/>
            <a:ext cx="1603415" cy="1603415"/>
          </a:xfrm>
          <a:prstGeom prst="rect">
            <a:avLst/>
          </a:prstGeom>
          <a:ln>
            <a:solidFill>
              <a:sysClr val="windowText" lastClr="000000"/>
            </a:solidFill>
          </a:ln>
        </p:spPr>
      </p:pic>
      <p:cxnSp>
        <p:nvCxnSpPr>
          <p:cNvPr id="12" name="Straight Connector 11"/>
          <p:cNvCxnSpPr/>
          <p:nvPr/>
        </p:nvCxnSpPr>
        <p:spPr>
          <a:xfrm flipH="1">
            <a:off x="1378945" y="4113232"/>
            <a:ext cx="395584" cy="465966"/>
          </a:xfrm>
          <a:prstGeom prst="line">
            <a:avLst/>
          </a:prstGeom>
          <a:noFill/>
          <a:ln w="6350" cap="flat" cmpd="sng" algn="ctr">
            <a:solidFill>
              <a:sysClr val="windowText" lastClr="000000"/>
            </a:solidFill>
            <a:prstDash val="solid"/>
            <a:miter lim="800000"/>
          </a:ln>
          <a:effectLst/>
        </p:spPr>
      </p:cxnSp>
      <p:sp>
        <p:nvSpPr>
          <p:cNvPr id="13" name="Rectangle 12"/>
          <p:cNvSpPr/>
          <p:nvPr/>
        </p:nvSpPr>
        <p:spPr>
          <a:xfrm>
            <a:off x="1755757" y="3866582"/>
            <a:ext cx="1666853" cy="230143"/>
          </a:xfrm>
          <a:prstGeom prst="rect">
            <a:avLst/>
          </a:prstGeom>
          <a:noFill/>
          <a:ln w="38100" cap="flat" cmpd="sng" algn="ctr">
            <a:solidFill>
              <a:srgbClr val="7030A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1798764" y="4176834"/>
            <a:ext cx="1665710" cy="211444"/>
          </a:xfrm>
          <a:prstGeom prst="rect">
            <a:avLst/>
          </a:prstGeom>
          <a:noFill/>
          <a:ln w="38100" cap="flat" cmpd="sng" algn="ctr">
            <a:solidFill>
              <a:srgbClr val="FF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nvGrpSpPr>
          <p:cNvPr id="15" name="Group 14"/>
          <p:cNvGrpSpPr/>
          <p:nvPr/>
        </p:nvGrpSpPr>
        <p:grpSpPr>
          <a:xfrm>
            <a:off x="2112578" y="4513962"/>
            <a:ext cx="1773622" cy="1518698"/>
            <a:chOff x="2450556" y="4747644"/>
            <a:chExt cx="2364829" cy="2024932"/>
          </a:xfrm>
        </p:grpSpPr>
        <p:pic>
          <p:nvPicPr>
            <p:cNvPr id="18" name="Picture 1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15851" y="4747644"/>
              <a:ext cx="1434242" cy="1119351"/>
            </a:xfrm>
            <a:prstGeom prst="rect">
              <a:avLst/>
            </a:prstGeom>
          </p:spPr>
        </p:pic>
        <p:sp>
          <p:nvSpPr>
            <p:cNvPr id="17" name="TextBox 16"/>
            <p:cNvSpPr txBox="1"/>
            <p:nvPr/>
          </p:nvSpPr>
          <p:spPr>
            <a:xfrm>
              <a:off x="2450556" y="6003135"/>
              <a:ext cx="2364829" cy="769441"/>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Calibri"/>
                </a:rPr>
                <a:t>Carbonic anhydrase produced in </a:t>
              </a:r>
              <a:r>
                <a:rPr kumimoji="0" lang="en-US" sz="1050" b="0" i="1" u="none" strike="noStrike" kern="0" cap="none" spc="0" normalizeH="0" baseline="0" noProof="0" dirty="0">
                  <a:ln>
                    <a:noFill/>
                  </a:ln>
                  <a:solidFill>
                    <a:prstClr val="black"/>
                  </a:solidFill>
                  <a:effectLst/>
                  <a:uLnTx/>
                  <a:uFillTx/>
                  <a:latin typeface="Calibri"/>
                </a:rPr>
                <a:t>E. coli </a:t>
              </a:r>
              <a:r>
                <a:rPr kumimoji="0" lang="en-US" sz="1050" b="0" i="0" u="none" strike="noStrike" kern="0" cap="none" spc="0" normalizeH="0" baseline="0" noProof="0" dirty="0">
                  <a:ln>
                    <a:noFill/>
                  </a:ln>
                  <a:solidFill>
                    <a:prstClr val="black"/>
                  </a:solidFill>
                  <a:effectLst/>
                  <a:uLnTx/>
                  <a:uFillTx/>
                  <a:latin typeface="Calibri"/>
                </a:rPr>
                <a:t>from succinate</a:t>
              </a:r>
            </a:p>
          </p:txBody>
        </p:sp>
      </p:grpSp>
      <p:grpSp>
        <p:nvGrpSpPr>
          <p:cNvPr id="20" name="Group 19"/>
          <p:cNvGrpSpPr/>
          <p:nvPr/>
        </p:nvGrpSpPr>
        <p:grpSpPr>
          <a:xfrm>
            <a:off x="4140682" y="3893745"/>
            <a:ext cx="4863989" cy="1854537"/>
            <a:chOff x="5755728" y="3554161"/>
            <a:chExt cx="6219958" cy="2386965"/>
          </a:xfrm>
        </p:grpSpPr>
        <p:pic>
          <p:nvPicPr>
            <p:cNvPr id="21" name="Picture 20"/>
            <p:cNvPicPr/>
            <p:nvPr/>
          </p:nvPicPr>
          <p:blipFill rotWithShape="1">
            <a:blip r:embed="rId5" cstate="screen">
              <a:extLst>
                <a:ext uri="{28A0092B-C50C-407E-A947-70E740481C1C}">
                  <a14:useLocalDpi xmlns:a14="http://schemas.microsoft.com/office/drawing/2010/main"/>
                </a:ext>
              </a:extLst>
            </a:blip>
            <a:srcRect/>
            <a:stretch/>
          </p:blipFill>
          <p:spPr bwMode="auto">
            <a:xfrm>
              <a:off x="5755728" y="3600749"/>
              <a:ext cx="3657600" cy="2165985"/>
            </a:xfrm>
            <a:prstGeom prst="rect">
              <a:avLst/>
            </a:prstGeom>
            <a:ln>
              <a:noFill/>
            </a:ln>
            <a:extLst>
              <a:ext uri="{53640926-AAD7-44d8-BBD7-CCE9431645EC}">
                <a14:shadowObscured xmlns="" xmlns:a14="http://schemas.microsoft.com/office/drawing/2010/main"/>
              </a:ext>
            </a:extLst>
          </p:spPr>
        </p:pic>
        <p:pic>
          <p:nvPicPr>
            <p:cNvPr id="22" name="Picture 21" descr="pAM1001-sequence.pdf"/>
            <p:cNvPicPr/>
            <p:nvPr/>
          </p:nvPicPr>
          <p:blipFill rotWithShape="1">
            <a:blip r:embed="rId6" cstate="screen">
              <a:extLst>
                <a:ext uri="{28A0092B-C50C-407E-A947-70E740481C1C}">
                  <a14:useLocalDpi xmlns:a14="http://schemas.microsoft.com/office/drawing/2010/main"/>
                </a:ext>
              </a:extLst>
            </a:blip>
            <a:srcRect l="9883" t="11475" r="15353" b="30750"/>
            <a:stretch/>
          </p:blipFill>
          <p:spPr>
            <a:xfrm>
              <a:off x="9588721" y="3554161"/>
              <a:ext cx="2386965" cy="2386965"/>
            </a:xfrm>
            <a:prstGeom prst="rect">
              <a:avLst/>
            </a:prstGeom>
          </p:spPr>
        </p:pic>
      </p:grpSp>
      <p:sp>
        <p:nvSpPr>
          <p:cNvPr id="23" name="Rectangle 22"/>
          <p:cNvSpPr/>
          <p:nvPr/>
        </p:nvSpPr>
        <p:spPr>
          <a:xfrm>
            <a:off x="4140682" y="5781553"/>
            <a:ext cx="4788044" cy="738664"/>
          </a:xfrm>
          <a:prstGeom prst="rect">
            <a:avLst/>
          </a:prstGeom>
        </p:spPr>
        <p:txBody>
          <a:bodyPr wrap="square">
            <a:spAutoFit/>
          </a:bodyPr>
          <a:lstStyle/>
          <a:p>
            <a:pPr defTabSz="685800"/>
            <a:r>
              <a:rPr lang="en-US" sz="14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Inducible protein expression in </a:t>
            </a:r>
            <a:r>
              <a:rPr lang="en-US" sz="1400" i="1"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M. extorquens</a:t>
            </a:r>
            <a:r>
              <a:rPr lang="en-US" sz="14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 To drive CA and CS expression in </a:t>
            </a:r>
            <a:r>
              <a:rPr lang="en-US" sz="1400" i="1"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M. extorquens</a:t>
            </a:r>
            <a:r>
              <a:rPr lang="en-US" sz="14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 we are recapitulating the T5/</a:t>
            </a:r>
            <a:r>
              <a:rPr lang="en-US" sz="1400" dirty="0" err="1">
                <a:solidFill>
                  <a:prstClr val="black"/>
                </a:solidFill>
                <a:latin typeface="Calibri" panose="020F0502020204030204" pitchFamily="34" charset="0"/>
                <a:ea typeface="MS Mincho" panose="02020609040205080304" pitchFamily="49" charset="-128"/>
                <a:cs typeface="Times New Roman" panose="02020603050405020304" pitchFamily="18" charset="0"/>
              </a:rPr>
              <a:t>LacI</a:t>
            </a:r>
            <a:r>
              <a:rPr lang="en-US" sz="14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a:t>
            </a:r>
            <a:r>
              <a:rPr lang="en-US" sz="1400" dirty="0" err="1">
                <a:solidFill>
                  <a:prstClr val="black"/>
                </a:solidFill>
                <a:latin typeface="Calibri" panose="020F0502020204030204" pitchFamily="34" charset="0"/>
                <a:ea typeface="MS Mincho" panose="02020609040205080304" pitchFamily="49" charset="-128"/>
                <a:cs typeface="Times New Roman" panose="02020603050405020304" pitchFamily="18" charset="0"/>
              </a:rPr>
              <a:t>LacO</a:t>
            </a:r>
            <a:r>
              <a:rPr lang="en-US" sz="14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 system from </a:t>
            </a:r>
            <a:r>
              <a:rPr lang="en-US" sz="1400" i="1"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E. coli</a:t>
            </a:r>
            <a:r>
              <a:rPr lang="en-US" sz="1400" dirty="0">
                <a:solidFill>
                  <a:prstClr val="black"/>
                </a:solidFill>
                <a:latin typeface="Calibri" panose="020F0502020204030204" pitchFamily="34" charset="0"/>
                <a:ea typeface="MS Mincho" panose="02020609040205080304" pitchFamily="49" charset="-128"/>
                <a:cs typeface="Times New Roman" panose="02020603050405020304" pitchFamily="18" charset="0"/>
              </a:rPr>
              <a:t>. </a:t>
            </a:r>
            <a:endParaRPr lang="en-US" sz="2400" dirty="0">
              <a:solidFill>
                <a:prstClr val="black"/>
              </a:solidFill>
              <a:latin typeface="Cambria" panose="02040503050406030204" pitchFamily="18" charset="0"/>
              <a:ea typeface="MS Mincho" panose="02020609040205080304" pitchFamily="49" charset="-128"/>
              <a:cs typeface="Times New Roman" panose="02020603050405020304" pitchFamily="18" charset="0"/>
            </a:endParaRPr>
          </a:p>
        </p:txBody>
      </p:sp>
      <p:sp>
        <p:nvSpPr>
          <p:cNvPr id="24" name="TextBox 23"/>
          <p:cNvSpPr txBox="1"/>
          <p:nvPr/>
        </p:nvSpPr>
        <p:spPr>
          <a:xfrm>
            <a:off x="5410200" y="1609294"/>
            <a:ext cx="2476202" cy="338554"/>
          </a:xfrm>
          <a:prstGeom prst="rect">
            <a:avLst/>
          </a:prstGeom>
          <a:noFill/>
        </p:spPr>
        <p:txBody>
          <a:bodyPr wrap="square" rtlCol="0">
            <a:spAutoFit/>
          </a:bodyPr>
          <a:lstStyle/>
          <a:p>
            <a:pPr defTabSz="685800"/>
            <a:r>
              <a:rPr lang="en-US" sz="1600" b="1" dirty="0">
                <a:solidFill>
                  <a:prstClr val="black"/>
                </a:solidFill>
                <a:latin typeface="Calibri"/>
              </a:rPr>
              <a:t>Organism engineering plan</a:t>
            </a:r>
          </a:p>
        </p:txBody>
      </p:sp>
    </p:spTree>
    <p:extLst>
      <p:ext uri="{BB962C8B-B14F-4D97-AF65-F5344CB8AC3E}">
        <p14:creationId xmlns:p14="http://schemas.microsoft.com/office/powerpoint/2010/main" val="26988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8788" y="152400"/>
            <a:ext cx="7542212" cy="609600"/>
          </a:xfrm>
        </p:spPr>
        <p:txBody>
          <a:bodyPr/>
          <a:lstStyle/>
          <a:p>
            <a:pPr>
              <a:lnSpc>
                <a:spcPts val="3000"/>
              </a:lnSpc>
            </a:pPr>
            <a:r>
              <a:rPr lang="en-US" sz="2200" dirty="0">
                <a:cs typeface="Kartika" panose="02020503030404060203" pitchFamily="18" charset="0"/>
              </a:rPr>
              <a:t>CO</a:t>
            </a:r>
            <a:r>
              <a:rPr lang="en-US" sz="2200" baseline="-25000" dirty="0">
                <a:cs typeface="Kartika" panose="02020503030404060203" pitchFamily="18" charset="0"/>
              </a:rPr>
              <a:t>2 </a:t>
            </a:r>
            <a:r>
              <a:rPr lang="en-US" sz="2200" dirty="0">
                <a:cs typeface="Kartika" panose="02020503030404060203" pitchFamily="18" charset="0"/>
              </a:rPr>
              <a:t>- Based Manufacturing for Mission Extensibility </a:t>
            </a:r>
          </a:p>
        </p:txBody>
      </p:sp>
      <p:sp>
        <p:nvSpPr>
          <p:cNvPr id="3" name="Title 1"/>
          <p:cNvSpPr txBox="1">
            <a:spLocks/>
          </p:cNvSpPr>
          <p:nvPr/>
        </p:nvSpPr>
        <p:spPr>
          <a:xfrm>
            <a:off x="458788" y="677553"/>
            <a:ext cx="7886700"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mn-lt"/>
                <a:ea typeface="+mj-ea"/>
                <a:cs typeface="+mj-cs"/>
              </a:rPr>
              <a:t>Organism Engineering – Metabolic Modeling</a:t>
            </a:r>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2666144"/>
            <a:ext cx="5968631" cy="4191856"/>
          </a:xfrm>
          <a:prstGeom prst="rect">
            <a:avLst/>
          </a:prstGeom>
        </p:spPr>
      </p:pic>
      <p:sp>
        <p:nvSpPr>
          <p:cNvPr id="16" name="TextBox 15"/>
          <p:cNvSpPr txBox="1"/>
          <p:nvPr/>
        </p:nvSpPr>
        <p:spPr>
          <a:xfrm>
            <a:off x="533400" y="1447800"/>
            <a:ext cx="8077200" cy="1200329"/>
          </a:xfrm>
          <a:prstGeom prst="rect">
            <a:avLst/>
          </a:prstGeom>
          <a:solidFill>
            <a:schemeClr val="accent1"/>
          </a:solidFill>
          <a:effectLst>
            <a:outerShdw blurRad="50800" dist="38100" dir="2700000" algn="tl" rotWithShape="0">
              <a:prstClr val="black">
                <a:alpha val="40000"/>
              </a:prstClr>
            </a:outerShdw>
          </a:effectLst>
        </p:spPr>
        <p:txBody>
          <a:bodyPr wrap="square" rtlCol="0">
            <a:spAutoFit/>
          </a:bodyPr>
          <a:lstStyle/>
          <a:p>
            <a:r>
              <a:rPr lang="en-US" dirty="0"/>
              <a:t>Seeking Memorandum of Understanding (MOU) with Dr. Chris Henry - Argonne National Laboratory (DOE). Collaboration will focus on modeling</a:t>
            </a:r>
          </a:p>
          <a:p>
            <a:r>
              <a:rPr lang="en-US" dirty="0"/>
              <a:t>our substrate/organism metabolisms to identify system constraints and to guide engineering solutions.</a:t>
            </a:r>
          </a:p>
        </p:txBody>
      </p:sp>
      <p:sp>
        <p:nvSpPr>
          <p:cNvPr id="19" name="TextBox 18"/>
          <p:cNvSpPr txBox="1"/>
          <p:nvPr/>
        </p:nvSpPr>
        <p:spPr>
          <a:xfrm>
            <a:off x="7103918" y="2966767"/>
            <a:ext cx="1676400" cy="2031325"/>
          </a:xfrm>
          <a:prstGeom prst="rect">
            <a:avLst/>
          </a:prstGeom>
          <a:noFill/>
        </p:spPr>
        <p:txBody>
          <a:bodyPr wrap="square" rtlCol="0">
            <a:spAutoFit/>
          </a:bodyPr>
          <a:lstStyle/>
          <a:p>
            <a:pPr algn="ctr"/>
            <a:r>
              <a:rPr lang="en-US" b="1" dirty="0"/>
              <a:t>Example:</a:t>
            </a:r>
          </a:p>
          <a:p>
            <a:pPr algn="ctr"/>
            <a:r>
              <a:rPr lang="en-US" b="1" dirty="0"/>
              <a:t>Succinate as substrate and              </a:t>
            </a:r>
            <a:r>
              <a:rPr lang="en-US" b="1" i="1" dirty="0"/>
              <a:t>E. coli </a:t>
            </a:r>
            <a:r>
              <a:rPr lang="en-US" b="1" dirty="0"/>
              <a:t>as platform organism</a:t>
            </a:r>
          </a:p>
        </p:txBody>
      </p:sp>
      <p:pic>
        <p:nvPicPr>
          <p:cNvPr id="4" name="Picture 3"/>
          <p:cNvPicPr>
            <a:picLocks noChangeAspect="1"/>
          </p:cNvPicPr>
          <p:nvPr/>
        </p:nvPicPr>
        <p:blipFill>
          <a:blip r:embed="rId3"/>
          <a:stretch>
            <a:fillRect/>
          </a:stretch>
        </p:blipFill>
        <p:spPr>
          <a:xfrm>
            <a:off x="7162800" y="5974496"/>
            <a:ext cx="1558636" cy="571500"/>
          </a:xfrm>
          <a:prstGeom prst="rect">
            <a:avLst/>
          </a:prstGeom>
        </p:spPr>
      </p:pic>
      <p:pic>
        <p:nvPicPr>
          <p:cNvPr id="6" name="Picture 5"/>
          <p:cNvPicPr>
            <a:picLocks noChangeAspect="1"/>
          </p:cNvPicPr>
          <p:nvPr/>
        </p:nvPicPr>
        <p:blipFill>
          <a:blip r:embed="rId4"/>
          <a:stretch>
            <a:fillRect/>
          </a:stretch>
        </p:blipFill>
        <p:spPr>
          <a:xfrm>
            <a:off x="7048500" y="5562600"/>
            <a:ext cx="1905000" cy="320040"/>
          </a:xfrm>
          <a:prstGeom prst="rect">
            <a:avLst/>
          </a:prstGeom>
        </p:spPr>
      </p:pic>
    </p:spTree>
    <p:extLst>
      <p:ext uri="{BB962C8B-B14F-4D97-AF65-F5344CB8AC3E}">
        <p14:creationId xmlns:p14="http://schemas.microsoft.com/office/powerpoint/2010/main" val="3034435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l="89425" t="77841" r="2529" b="6704"/>
          <a:stretch/>
        </p:blipFill>
        <p:spPr>
          <a:xfrm>
            <a:off x="7406640" y="4611389"/>
            <a:ext cx="1150997" cy="1397640"/>
          </a:xfrm>
          <a:prstGeom prst="rect">
            <a:avLst/>
          </a:prstGeom>
        </p:spPr>
      </p:pic>
      <p:sp>
        <p:nvSpPr>
          <p:cNvPr id="5" name="Title 1"/>
          <p:cNvSpPr>
            <a:spLocks noGrp="1"/>
          </p:cNvSpPr>
          <p:nvPr>
            <p:ph type="title"/>
          </p:nvPr>
        </p:nvSpPr>
        <p:spPr>
          <a:xfrm>
            <a:off x="458788" y="152400"/>
            <a:ext cx="7542212" cy="609600"/>
          </a:xfrm>
        </p:spPr>
        <p:txBody>
          <a:bodyPr/>
          <a:lstStyle/>
          <a:p>
            <a:pPr>
              <a:lnSpc>
                <a:spcPts val="3000"/>
              </a:lnSpc>
            </a:pPr>
            <a:r>
              <a:rPr lang="en-US" sz="2200" dirty="0">
                <a:cs typeface="Kartika" panose="02020503030404060203" pitchFamily="18" charset="0"/>
              </a:rPr>
              <a:t>CO</a:t>
            </a:r>
            <a:r>
              <a:rPr lang="en-US" sz="2200" baseline="-25000" dirty="0">
                <a:cs typeface="Kartika" panose="02020503030404060203" pitchFamily="18" charset="0"/>
              </a:rPr>
              <a:t>2 </a:t>
            </a:r>
            <a:r>
              <a:rPr lang="en-US" sz="2200" dirty="0">
                <a:cs typeface="Kartika" panose="02020503030404060203" pitchFamily="18" charset="0"/>
              </a:rPr>
              <a:t>- Based Manufacturing for Mission Extensibility </a:t>
            </a:r>
          </a:p>
        </p:txBody>
      </p:sp>
      <p:sp>
        <p:nvSpPr>
          <p:cNvPr id="3" name="Title 1"/>
          <p:cNvSpPr txBox="1">
            <a:spLocks/>
          </p:cNvSpPr>
          <p:nvPr/>
        </p:nvSpPr>
        <p:spPr bwMode="auto">
          <a:xfrm>
            <a:off x="-54159" y="765563"/>
            <a:ext cx="9448800" cy="85725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1800" b="1">
                <a:solidFill>
                  <a:schemeClr val="bg1"/>
                </a:solidFill>
                <a:latin typeface="+mn-lt"/>
                <a:ea typeface="+mj-ea"/>
                <a:cs typeface="+mj-cs"/>
              </a:defRPr>
            </a:lvl1pPr>
            <a:lvl2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2pPr>
            <a:lvl3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3pPr>
            <a:lvl4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4pPr>
            <a:lvl5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5pPr>
            <a:lvl6pPr marL="3429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6pPr>
            <a:lvl7pPr marL="6858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7pPr>
            <a:lvl8pPr marL="10287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8pPr>
            <a:lvl9pPr marL="13716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9pPr>
          </a:lstStyle>
          <a:p>
            <a:pPr algn="ctr"/>
            <a:r>
              <a:rPr lang="en-US" sz="2400" kern="0" dirty="0">
                <a:solidFill>
                  <a:srgbClr val="002060"/>
                </a:solidFill>
              </a:rPr>
              <a:t>Carbonic Anhydrase &amp; Tertiary Amines for CO</a:t>
            </a:r>
            <a:r>
              <a:rPr lang="en-US" sz="2400" kern="0" baseline="-25000" dirty="0">
                <a:solidFill>
                  <a:srgbClr val="002060"/>
                </a:solidFill>
              </a:rPr>
              <a:t>2</a:t>
            </a:r>
            <a:r>
              <a:rPr lang="en-US" sz="2400" kern="0" dirty="0">
                <a:solidFill>
                  <a:srgbClr val="002060"/>
                </a:solidFill>
              </a:rPr>
              <a:t> Capture</a:t>
            </a:r>
          </a:p>
        </p:txBody>
      </p:sp>
      <p:pic>
        <p:nvPicPr>
          <p:cNvPr id="4" name="Picture 3"/>
          <p:cNvPicPr>
            <a:picLocks noChangeAspect="1"/>
          </p:cNvPicPr>
          <p:nvPr/>
        </p:nvPicPr>
        <p:blipFill>
          <a:blip r:embed="rId3"/>
          <a:stretch>
            <a:fillRect/>
          </a:stretch>
        </p:blipFill>
        <p:spPr>
          <a:xfrm>
            <a:off x="210963" y="3807279"/>
            <a:ext cx="3255864" cy="2361126"/>
          </a:xfrm>
          <a:prstGeom prst="rect">
            <a:avLst/>
          </a:prstGeom>
        </p:spPr>
      </p:pic>
      <p:sp>
        <p:nvSpPr>
          <p:cNvPr id="6" name="Rectangle 5"/>
          <p:cNvSpPr/>
          <p:nvPr/>
        </p:nvSpPr>
        <p:spPr>
          <a:xfrm>
            <a:off x="6202435" y="3352800"/>
            <a:ext cx="1791388" cy="276999"/>
          </a:xfrm>
          <a:prstGeom prst="rect">
            <a:avLst/>
          </a:prstGeom>
        </p:spPr>
        <p:txBody>
          <a:bodyPr wrap="none">
            <a:spAutoFit/>
          </a:bodyPr>
          <a:lstStyle/>
          <a:p>
            <a:pPr algn="ctr" defTabSz="685800"/>
            <a:r>
              <a:rPr lang="en-US" sz="1200" dirty="0">
                <a:solidFill>
                  <a:prstClr val="black"/>
                </a:solidFill>
                <a:latin typeface="Calibri"/>
              </a:rPr>
              <a:t>CO</a:t>
            </a:r>
            <a:r>
              <a:rPr lang="en-US" sz="1200" baseline="-25000" dirty="0">
                <a:solidFill>
                  <a:prstClr val="black"/>
                </a:solidFill>
                <a:latin typeface="Calibri"/>
              </a:rPr>
              <a:t>2</a:t>
            </a:r>
            <a:r>
              <a:rPr lang="en-US" sz="1200" dirty="0">
                <a:solidFill>
                  <a:prstClr val="black"/>
                </a:solidFill>
                <a:latin typeface="Calibri"/>
              </a:rPr>
              <a:t> + H</a:t>
            </a:r>
            <a:r>
              <a:rPr lang="en-US" sz="1200" baseline="-25000" dirty="0">
                <a:solidFill>
                  <a:prstClr val="black"/>
                </a:solidFill>
                <a:latin typeface="Calibri"/>
              </a:rPr>
              <a:t>2</a:t>
            </a:r>
            <a:r>
              <a:rPr lang="en-US" sz="1200" dirty="0">
                <a:solidFill>
                  <a:prstClr val="black"/>
                </a:solidFill>
                <a:latin typeface="Calibri"/>
              </a:rPr>
              <a:t>O &lt;--&gt; HCO</a:t>
            </a:r>
            <a:r>
              <a:rPr lang="en-US" sz="1200" baseline="-25000" dirty="0">
                <a:solidFill>
                  <a:prstClr val="black"/>
                </a:solidFill>
                <a:latin typeface="Calibri"/>
              </a:rPr>
              <a:t>3</a:t>
            </a:r>
            <a:r>
              <a:rPr lang="en-US" sz="1200" baseline="30000" dirty="0">
                <a:solidFill>
                  <a:prstClr val="black"/>
                </a:solidFill>
                <a:latin typeface="Calibri"/>
              </a:rPr>
              <a:t>-</a:t>
            </a:r>
            <a:r>
              <a:rPr lang="en-US" sz="1200" dirty="0">
                <a:solidFill>
                  <a:prstClr val="black"/>
                </a:solidFill>
                <a:latin typeface="Calibri"/>
              </a:rPr>
              <a:t> + H</a:t>
            </a:r>
            <a:r>
              <a:rPr lang="en-US" sz="1200" baseline="30000" dirty="0">
                <a:solidFill>
                  <a:prstClr val="black"/>
                </a:solidFill>
                <a:latin typeface="Calibri"/>
              </a:rPr>
              <a:t>+</a:t>
            </a:r>
            <a:endParaRPr lang="en-US" sz="1200" baseline="-25000" dirty="0">
              <a:solidFill>
                <a:prstClr val="black"/>
              </a:solidFill>
              <a:latin typeface="Calibri"/>
            </a:endParaRPr>
          </a:p>
        </p:txBody>
      </p:sp>
      <p:sp>
        <p:nvSpPr>
          <p:cNvPr id="7" name="Rectangle 6"/>
          <p:cNvSpPr/>
          <p:nvPr/>
        </p:nvSpPr>
        <p:spPr>
          <a:xfrm>
            <a:off x="5410200" y="3598801"/>
            <a:ext cx="3107067" cy="646331"/>
          </a:xfrm>
          <a:prstGeom prst="rect">
            <a:avLst/>
          </a:prstGeom>
        </p:spPr>
        <p:txBody>
          <a:bodyPr wrap="square">
            <a:spAutoFit/>
          </a:bodyPr>
          <a:lstStyle/>
          <a:p>
            <a:pPr defTabSz="685800"/>
            <a:r>
              <a:rPr lang="en-US" sz="1200" dirty="0">
                <a:solidFill>
                  <a:prstClr val="black"/>
                </a:solidFill>
                <a:latin typeface="Calibri"/>
              </a:rPr>
              <a:t>Spontaneous:	1.5</a:t>
            </a:r>
            <a:r>
              <a:rPr lang="en-US" sz="1200" baseline="30000" dirty="0">
                <a:solidFill>
                  <a:prstClr val="black"/>
                </a:solidFill>
                <a:latin typeface="Calibri"/>
              </a:rPr>
              <a:t>-1</a:t>
            </a:r>
            <a:r>
              <a:rPr lang="en-US" sz="1200" dirty="0">
                <a:solidFill>
                  <a:prstClr val="black"/>
                </a:solidFill>
                <a:latin typeface="Calibri"/>
              </a:rPr>
              <a:t> s</a:t>
            </a:r>
            <a:r>
              <a:rPr lang="en-US" sz="1200" baseline="30000" dirty="0">
                <a:solidFill>
                  <a:prstClr val="black"/>
                </a:solidFill>
                <a:latin typeface="Calibri"/>
              </a:rPr>
              <a:t>-1 </a:t>
            </a:r>
            <a:r>
              <a:rPr lang="en-US" sz="1200" dirty="0">
                <a:solidFill>
                  <a:prstClr val="black"/>
                </a:solidFill>
                <a:latin typeface="Calibri"/>
              </a:rPr>
              <a:t>	 </a:t>
            </a:r>
          </a:p>
          <a:p>
            <a:pPr defTabSz="685800"/>
            <a:r>
              <a:rPr lang="en-US" sz="1200" dirty="0">
                <a:solidFill>
                  <a:prstClr val="black"/>
                </a:solidFill>
                <a:latin typeface="Calibri"/>
              </a:rPr>
              <a:t>With CA:		10</a:t>
            </a:r>
            <a:r>
              <a:rPr lang="en-US" sz="1200" baseline="30000" dirty="0">
                <a:solidFill>
                  <a:prstClr val="black"/>
                </a:solidFill>
                <a:latin typeface="Calibri"/>
              </a:rPr>
              <a:t>4 </a:t>
            </a:r>
            <a:r>
              <a:rPr lang="en-US" sz="1200" dirty="0">
                <a:solidFill>
                  <a:prstClr val="black"/>
                </a:solidFill>
                <a:latin typeface="Calibri"/>
              </a:rPr>
              <a:t>– 10</a:t>
            </a:r>
            <a:r>
              <a:rPr lang="en-US" sz="1200" baseline="30000" dirty="0">
                <a:solidFill>
                  <a:prstClr val="black"/>
                </a:solidFill>
                <a:latin typeface="Calibri"/>
              </a:rPr>
              <a:t>6 </a:t>
            </a:r>
            <a:r>
              <a:rPr lang="en-US" sz="1200" dirty="0">
                <a:solidFill>
                  <a:prstClr val="black"/>
                </a:solidFill>
                <a:latin typeface="Calibri"/>
              </a:rPr>
              <a:t>s</a:t>
            </a:r>
            <a:r>
              <a:rPr lang="en-US" sz="1200" baseline="30000" dirty="0">
                <a:solidFill>
                  <a:prstClr val="black"/>
                </a:solidFill>
                <a:latin typeface="Calibri"/>
              </a:rPr>
              <a:t>-1</a:t>
            </a:r>
          </a:p>
          <a:p>
            <a:pPr defTabSz="685800"/>
            <a:r>
              <a:rPr lang="en-US" sz="1200" dirty="0">
                <a:solidFill>
                  <a:prstClr val="black"/>
                </a:solidFill>
                <a:latin typeface="Calibri"/>
              </a:rPr>
              <a:t>10</a:t>
            </a:r>
            <a:r>
              <a:rPr lang="en-US" sz="1200" baseline="30000" dirty="0">
                <a:solidFill>
                  <a:prstClr val="black"/>
                </a:solidFill>
                <a:latin typeface="Calibri"/>
              </a:rPr>
              <a:t>5 </a:t>
            </a:r>
            <a:r>
              <a:rPr lang="en-US" sz="1200" dirty="0">
                <a:solidFill>
                  <a:prstClr val="black"/>
                </a:solidFill>
                <a:latin typeface="Calibri"/>
              </a:rPr>
              <a:t>–</a:t>
            </a:r>
            <a:r>
              <a:rPr lang="en-US" sz="1200" baseline="30000" dirty="0">
                <a:solidFill>
                  <a:prstClr val="black"/>
                </a:solidFill>
                <a:latin typeface="Calibri"/>
              </a:rPr>
              <a:t> </a:t>
            </a:r>
            <a:r>
              <a:rPr lang="en-US" sz="1200" dirty="0">
                <a:solidFill>
                  <a:prstClr val="black"/>
                </a:solidFill>
                <a:latin typeface="Calibri"/>
              </a:rPr>
              <a:t>10</a:t>
            </a:r>
            <a:r>
              <a:rPr lang="en-US" sz="1200" baseline="30000" dirty="0">
                <a:solidFill>
                  <a:prstClr val="black"/>
                </a:solidFill>
                <a:latin typeface="Calibri"/>
              </a:rPr>
              <a:t>7</a:t>
            </a:r>
            <a:r>
              <a:rPr lang="en-US" sz="1200" dirty="0">
                <a:solidFill>
                  <a:prstClr val="black"/>
                </a:solidFill>
                <a:latin typeface="Calibri"/>
              </a:rPr>
              <a:t> fold rate improvement</a:t>
            </a:r>
            <a:r>
              <a:rPr lang="en-US" sz="1200" baseline="30000" dirty="0">
                <a:solidFill>
                  <a:prstClr val="black"/>
                </a:solidFill>
                <a:latin typeface="Calibri"/>
              </a:rPr>
              <a:t> </a:t>
            </a:r>
            <a:endParaRPr lang="en-US" sz="1200" dirty="0">
              <a:solidFill>
                <a:prstClr val="black"/>
              </a:solidFill>
              <a:latin typeface="Calibri"/>
            </a:endParaRPr>
          </a:p>
        </p:txBody>
      </p:sp>
      <p:pic>
        <p:nvPicPr>
          <p:cNvPr id="9" name="Picture 8"/>
          <p:cNvPicPr>
            <a:picLocks noChangeAspect="1"/>
          </p:cNvPicPr>
          <p:nvPr/>
        </p:nvPicPr>
        <p:blipFill>
          <a:blip r:embed="rId4"/>
          <a:stretch>
            <a:fillRect/>
          </a:stretch>
        </p:blipFill>
        <p:spPr>
          <a:xfrm>
            <a:off x="6144825" y="1905700"/>
            <a:ext cx="1225148" cy="332931"/>
          </a:xfrm>
          <a:prstGeom prst="rect">
            <a:avLst/>
          </a:prstGeom>
        </p:spPr>
      </p:pic>
      <p:sp>
        <p:nvSpPr>
          <p:cNvPr id="10" name="TextBox 9"/>
          <p:cNvSpPr txBox="1"/>
          <p:nvPr/>
        </p:nvSpPr>
        <p:spPr>
          <a:xfrm>
            <a:off x="6059580" y="2703936"/>
            <a:ext cx="2586670" cy="276999"/>
          </a:xfrm>
          <a:prstGeom prst="rect">
            <a:avLst/>
          </a:prstGeom>
          <a:noFill/>
        </p:spPr>
        <p:txBody>
          <a:bodyPr wrap="none" rtlCol="0">
            <a:spAutoFit/>
          </a:bodyPr>
          <a:lstStyle/>
          <a:p>
            <a:pPr defTabSz="685800"/>
            <a:r>
              <a:rPr lang="en-US" sz="1200" dirty="0">
                <a:solidFill>
                  <a:prstClr val="black"/>
                </a:solidFill>
                <a:latin typeface="Calibri"/>
              </a:rPr>
              <a:t>CO</a:t>
            </a:r>
            <a:r>
              <a:rPr lang="en-US" sz="1200" baseline="-25000" dirty="0">
                <a:solidFill>
                  <a:prstClr val="black"/>
                </a:solidFill>
                <a:latin typeface="Calibri"/>
              </a:rPr>
              <a:t>2 </a:t>
            </a:r>
            <a:r>
              <a:rPr lang="en-US" sz="1200" dirty="0">
                <a:solidFill>
                  <a:prstClr val="black"/>
                </a:solidFill>
                <a:latin typeface="Calibri"/>
              </a:rPr>
              <a:t>+ H</a:t>
            </a:r>
            <a:r>
              <a:rPr lang="en-US" sz="1200" baseline="-25000" dirty="0">
                <a:solidFill>
                  <a:prstClr val="black"/>
                </a:solidFill>
                <a:latin typeface="Calibri"/>
              </a:rPr>
              <a:t>2</a:t>
            </a:r>
            <a:r>
              <a:rPr lang="en-US" sz="1200" dirty="0">
                <a:solidFill>
                  <a:prstClr val="black"/>
                </a:solidFill>
                <a:latin typeface="Calibri"/>
              </a:rPr>
              <a:t>O &lt;-&gt; HCO</a:t>
            </a:r>
            <a:r>
              <a:rPr lang="en-US" sz="1200" baseline="-25000" dirty="0">
                <a:solidFill>
                  <a:prstClr val="black"/>
                </a:solidFill>
                <a:latin typeface="Calibri"/>
              </a:rPr>
              <a:t>3</a:t>
            </a:r>
            <a:r>
              <a:rPr lang="en-US" sz="1200" baseline="30000" dirty="0">
                <a:solidFill>
                  <a:prstClr val="black"/>
                </a:solidFill>
                <a:latin typeface="Calibri"/>
              </a:rPr>
              <a:t>- </a:t>
            </a:r>
            <a:r>
              <a:rPr lang="en-US" sz="1200" dirty="0">
                <a:solidFill>
                  <a:prstClr val="black"/>
                </a:solidFill>
                <a:latin typeface="Calibri"/>
              </a:rPr>
              <a:t>+ H</a:t>
            </a:r>
            <a:r>
              <a:rPr lang="en-US" sz="1200" baseline="30000" dirty="0">
                <a:solidFill>
                  <a:prstClr val="black"/>
                </a:solidFill>
                <a:latin typeface="Calibri"/>
              </a:rPr>
              <a:t>+ </a:t>
            </a:r>
            <a:r>
              <a:rPr lang="en-US" sz="1200" dirty="0">
                <a:solidFill>
                  <a:prstClr val="black"/>
                </a:solidFill>
                <a:latin typeface="Calibri"/>
              </a:rPr>
              <a:t>(rate limiting)</a:t>
            </a:r>
            <a:endParaRPr lang="en-US" sz="1200" baseline="30000" dirty="0">
              <a:solidFill>
                <a:prstClr val="black"/>
              </a:solidFill>
              <a:latin typeface="Calibri"/>
            </a:endParaRPr>
          </a:p>
        </p:txBody>
      </p:sp>
      <p:sp>
        <p:nvSpPr>
          <p:cNvPr id="11" name="TextBox 10"/>
          <p:cNvSpPr txBox="1"/>
          <p:nvPr/>
        </p:nvSpPr>
        <p:spPr>
          <a:xfrm>
            <a:off x="5794992" y="2443876"/>
            <a:ext cx="2315057" cy="276999"/>
          </a:xfrm>
          <a:prstGeom prst="rect">
            <a:avLst/>
          </a:prstGeom>
          <a:noFill/>
        </p:spPr>
        <p:txBody>
          <a:bodyPr wrap="none" rtlCol="0">
            <a:spAutoFit/>
          </a:bodyPr>
          <a:lstStyle/>
          <a:p>
            <a:pPr defTabSz="685800"/>
            <a:r>
              <a:rPr lang="en-US" sz="1200" dirty="0">
                <a:solidFill>
                  <a:prstClr val="black"/>
                </a:solidFill>
                <a:latin typeface="Calibri"/>
              </a:rPr>
              <a:t>R</a:t>
            </a:r>
            <a:r>
              <a:rPr lang="en-US" sz="1200" baseline="-25000" dirty="0">
                <a:solidFill>
                  <a:prstClr val="black"/>
                </a:solidFill>
                <a:latin typeface="Calibri"/>
              </a:rPr>
              <a:t>2</a:t>
            </a:r>
            <a:r>
              <a:rPr lang="en-US" sz="1200" dirty="0">
                <a:solidFill>
                  <a:prstClr val="black"/>
                </a:solidFill>
                <a:latin typeface="Calibri"/>
              </a:rPr>
              <a:t>NCH</a:t>
            </a:r>
            <a:r>
              <a:rPr lang="en-US" sz="1200" baseline="-25000" dirty="0">
                <a:solidFill>
                  <a:prstClr val="black"/>
                </a:solidFill>
                <a:latin typeface="Calibri"/>
              </a:rPr>
              <a:t>3 </a:t>
            </a:r>
            <a:r>
              <a:rPr lang="en-US" sz="1200" dirty="0">
                <a:solidFill>
                  <a:prstClr val="black"/>
                </a:solidFill>
                <a:latin typeface="Calibri"/>
              </a:rPr>
              <a:t>+ H</a:t>
            </a:r>
            <a:r>
              <a:rPr lang="en-US" sz="1200" baseline="-25000" dirty="0">
                <a:solidFill>
                  <a:prstClr val="black"/>
                </a:solidFill>
                <a:latin typeface="Calibri"/>
              </a:rPr>
              <a:t>2</a:t>
            </a:r>
            <a:r>
              <a:rPr lang="en-US" sz="1200" dirty="0">
                <a:solidFill>
                  <a:prstClr val="black"/>
                </a:solidFill>
                <a:latin typeface="Calibri"/>
              </a:rPr>
              <a:t>O</a:t>
            </a:r>
            <a:r>
              <a:rPr lang="en-US" sz="1200" baseline="-25000" dirty="0">
                <a:solidFill>
                  <a:prstClr val="black"/>
                </a:solidFill>
                <a:latin typeface="Calibri"/>
              </a:rPr>
              <a:t> </a:t>
            </a:r>
            <a:r>
              <a:rPr lang="en-US" sz="1200" dirty="0">
                <a:solidFill>
                  <a:prstClr val="black"/>
                </a:solidFill>
                <a:latin typeface="Calibri"/>
              </a:rPr>
              <a:t>&lt;-&gt; R</a:t>
            </a:r>
            <a:r>
              <a:rPr lang="en-US" sz="1200" baseline="-25000" dirty="0">
                <a:solidFill>
                  <a:prstClr val="black"/>
                </a:solidFill>
                <a:latin typeface="Calibri"/>
              </a:rPr>
              <a:t>2</a:t>
            </a:r>
            <a:r>
              <a:rPr lang="en-US" sz="1200" dirty="0">
                <a:solidFill>
                  <a:prstClr val="black"/>
                </a:solidFill>
                <a:latin typeface="Calibri"/>
              </a:rPr>
              <a:t>NH</a:t>
            </a:r>
            <a:r>
              <a:rPr lang="en-US" sz="1200" baseline="30000" dirty="0">
                <a:solidFill>
                  <a:prstClr val="black"/>
                </a:solidFill>
                <a:latin typeface="Calibri"/>
              </a:rPr>
              <a:t>+</a:t>
            </a:r>
            <a:r>
              <a:rPr lang="en-US" sz="1200" dirty="0">
                <a:solidFill>
                  <a:prstClr val="black"/>
                </a:solidFill>
                <a:latin typeface="Calibri"/>
              </a:rPr>
              <a:t>CH</a:t>
            </a:r>
            <a:r>
              <a:rPr lang="en-US" sz="1200" baseline="-25000" dirty="0">
                <a:solidFill>
                  <a:prstClr val="black"/>
                </a:solidFill>
                <a:latin typeface="Calibri"/>
              </a:rPr>
              <a:t>3</a:t>
            </a:r>
            <a:r>
              <a:rPr lang="en-US" sz="1200" dirty="0">
                <a:solidFill>
                  <a:prstClr val="black"/>
                </a:solidFill>
                <a:latin typeface="Calibri"/>
              </a:rPr>
              <a:t> + OH</a:t>
            </a:r>
            <a:r>
              <a:rPr lang="en-US" sz="1200" baseline="30000" dirty="0">
                <a:solidFill>
                  <a:prstClr val="black"/>
                </a:solidFill>
                <a:latin typeface="Calibri"/>
              </a:rPr>
              <a:t>-</a:t>
            </a:r>
            <a:r>
              <a:rPr lang="en-US" sz="1200" dirty="0">
                <a:solidFill>
                  <a:prstClr val="black"/>
                </a:solidFill>
                <a:latin typeface="Calibri"/>
              </a:rPr>
              <a:t> </a:t>
            </a:r>
            <a:endParaRPr lang="en-US" sz="1200" baseline="-25000" dirty="0">
              <a:solidFill>
                <a:prstClr val="black"/>
              </a:solidFill>
              <a:latin typeface="Calibri"/>
            </a:endParaRPr>
          </a:p>
        </p:txBody>
      </p:sp>
      <p:sp>
        <p:nvSpPr>
          <p:cNvPr id="12" name="TextBox 11"/>
          <p:cNvSpPr txBox="1"/>
          <p:nvPr/>
        </p:nvSpPr>
        <p:spPr>
          <a:xfrm>
            <a:off x="6519567" y="2176046"/>
            <a:ext cx="527709" cy="253916"/>
          </a:xfrm>
          <a:prstGeom prst="rect">
            <a:avLst/>
          </a:prstGeom>
          <a:noFill/>
        </p:spPr>
        <p:txBody>
          <a:bodyPr wrap="none" rtlCol="0">
            <a:spAutoFit/>
          </a:bodyPr>
          <a:lstStyle/>
          <a:p>
            <a:pPr defTabSz="685800"/>
            <a:r>
              <a:rPr lang="en-US" sz="1050" dirty="0">
                <a:solidFill>
                  <a:prstClr val="black"/>
                </a:solidFill>
                <a:latin typeface="Calibri"/>
              </a:rPr>
              <a:t>MDEA</a:t>
            </a:r>
            <a:endParaRPr lang="en-US" sz="1050" baseline="30000" dirty="0">
              <a:solidFill>
                <a:prstClr val="black"/>
              </a:solidFill>
              <a:latin typeface="Calibri"/>
            </a:endParaRPr>
          </a:p>
        </p:txBody>
      </p:sp>
      <p:sp>
        <p:nvSpPr>
          <p:cNvPr id="13" name="TextBox 12"/>
          <p:cNvSpPr txBox="1"/>
          <p:nvPr/>
        </p:nvSpPr>
        <p:spPr>
          <a:xfrm>
            <a:off x="304841" y="1524230"/>
            <a:ext cx="5077900" cy="2272417"/>
          </a:xfrm>
          <a:prstGeom prst="rect">
            <a:avLst/>
          </a:prstGeom>
          <a:noFill/>
        </p:spPr>
        <p:txBody>
          <a:bodyPr wrap="square" rtlCol="0">
            <a:spAutoFit/>
          </a:bodyPr>
          <a:lstStyle/>
          <a:p>
            <a:pPr marL="214313" indent="-161925" defTabSz="685800">
              <a:lnSpc>
                <a:spcPts val="1700"/>
              </a:lnSpc>
              <a:buFont typeface="Arial"/>
              <a:buChar char="•"/>
            </a:pPr>
            <a:r>
              <a:rPr lang="en-US" sz="2000" dirty="0">
                <a:solidFill>
                  <a:prstClr val="black"/>
                </a:solidFill>
                <a:latin typeface="Calibri"/>
              </a:rPr>
              <a:t>Tertiary amines (MDEA) absorb CO</a:t>
            </a:r>
            <a:r>
              <a:rPr lang="en-US" sz="2000" baseline="-25000" dirty="0">
                <a:solidFill>
                  <a:prstClr val="black"/>
                </a:solidFill>
                <a:latin typeface="Calibri"/>
              </a:rPr>
              <a:t>2</a:t>
            </a:r>
            <a:r>
              <a:rPr lang="en-US" sz="2000" dirty="0">
                <a:solidFill>
                  <a:prstClr val="black"/>
                </a:solidFill>
                <a:latin typeface="Calibri"/>
              </a:rPr>
              <a:t> by stabilizing CO</a:t>
            </a:r>
            <a:r>
              <a:rPr lang="en-US" sz="2000" baseline="-25000" dirty="0">
                <a:solidFill>
                  <a:prstClr val="black"/>
                </a:solidFill>
                <a:latin typeface="Calibri"/>
              </a:rPr>
              <a:t>3</a:t>
            </a:r>
            <a:r>
              <a:rPr lang="en-US" sz="2000" baseline="30000" dirty="0">
                <a:solidFill>
                  <a:prstClr val="black"/>
                </a:solidFill>
                <a:latin typeface="Calibri"/>
              </a:rPr>
              <a:t>-</a:t>
            </a:r>
            <a:r>
              <a:rPr lang="en-US" sz="2000" dirty="0">
                <a:solidFill>
                  <a:prstClr val="black"/>
                </a:solidFill>
                <a:latin typeface="Calibri"/>
              </a:rPr>
              <a:t> (bicarbonate) (</a:t>
            </a:r>
            <a:r>
              <a:rPr lang="en-US" sz="2000" b="1" dirty="0">
                <a:solidFill>
                  <a:prstClr val="black"/>
                </a:solidFill>
                <a:latin typeface="Calibri"/>
              </a:rPr>
              <a:t>A</a:t>
            </a:r>
            <a:r>
              <a:rPr lang="en-US" sz="2000" dirty="0">
                <a:solidFill>
                  <a:prstClr val="black"/>
                </a:solidFill>
                <a:latin typeface="Calibri"/>
              </a:rPr>
              <a:t>).</a:t>
            </a:r>
          </a:p>
          <a:p>
            <a:pPr marL="214313" indent="-91440" defTabSz="685800">
              <a:lnSpc>
                <a:spcPts val="1700"/>
              </a:lnSpc>
              <a:buFont typeface="Arial"/>
              <a:buChar char="•"/>
            </a:pPr>
            <a:endParaRPr lang="en-US" sz="1000" dirty="0">
              <a:solidFill>
                <a:prstClr val="black"/>
              </a:solidFill>
              <a:latin typeface="Calibri"/>
            </a:endParaRPr>
          </a:p>
          <a:p>
            <a:pPr marL="214313" indent="-161925" defTabSz="685800">
              <a:lnSpc>
                <a:spcPts val="1700"/>
              </a:lnSpc>
              <a:buFont typeface="Arial"/>
              <a:buChar char="•"/>
            </a:pPr>
            <a:r>
              <a:rPr lang="en-US" sz="2000" dirty="0">
                <a:solidFill>
                  <a:prstClr val="black"/>
                </a:solidFill>
                <a:latin typeface="Calibri"/>
              </a:rPr>
              <a:t>Conversion of CO</a:t>
            </a:r>
            <a:r>
              <a:rPr lang="en-US" sz="2000" baseline="-25000" dirty="0">
                <a:solidFill>
                  <a:prstClr val="black"/>
                </a:solidFill>
                <a:latin typeface="Calibri"/>
              </a:rPr>
              <a:t>2</a:t>
            </a:r>
            <a:r>
              <a:rPr lang="en-US" sz="2000" dirty="0">
                <a:solidFill>
                  <a:prstClr val="black"/>
                </a:solidFill>
                <a:latin typeface="Calibri"/>
              </a:rPr>
              <a:t> to CO</a:t>
            </a:r>
            <a:r>
              <a:rPr lang="en-US" sz="2000" baseline="-25000" dirty="0">
                <a:solidFill>
                  <a:prstClr val="black"/>
                </a:solidFill>
                <a:latin typeface="Calibri"/>
              </a:rPr>
              <a:t>3</a:t>
            </a:r>
            <a:r>
              <a:rPr lang="en-US" sz="2000" baseline="30000" dirty="0">
                <a:solidFill>
                  <a:prstClr val="black"/>
                </a:solidFill>
                <a:latin typeface="Calibri"/>
              </a:rPr>
              <a:t>-</a:t>
            </a:r>
            <a:r>
              <a:rPr lang="en-US" sz="2000" dirty="0">
                <a:solidFill>
                  <a:prstClr val="black"/>
                </a:solidFill>
                <a:latin typeface="Calibri"/>
              </a:rPr>
              <a:t> is rate limiting (</a:t>
            </a:r>
            <a:r>
              <a:rPr lang="en-US" sz="2000" b="1" dirty="0">
                <a:solidFill>
                  <a:prstClr val="black"/>
                </a:solidFill>
                <a:latin typeface="Calibri"/>
              </a:rPr>
              <a:t>A</a:t>
            </a:r>
            <a:r>
              <a:rPr lang="en-US" sz="2000" dirty="0">
                <a:solidFill>
                  <a:prstClr val="black"/>
                </a:solidFill>
                <a:latin typeface="Calibri"/>
              </a:rPr>
              <a:t>).</a:t>
            </a:r>
          </a:p>
          <a:p>
            <a:pPr marL="214313" indent="-91440" defTabSz="685800">
              <a:lnSpc>
                <a:spcPts val="1700"/>
              </a:lnSpc>
              <a:buFont typeface="Arial"/>
              <a:buChar char="•"/>
            </a:pPr>
            <a:endParaRPr lang="en-US" sz="1200" dirty="0">
              <a:solidFill>
                <a:prstClr val="black"/>
              </a:solidFill>
              <a:latin typeface="Calibri"/>
            </a:endParaRPr>
          </a:p>
          <a:p>
            <a:pPr marL="214313" indent="-161925" defTabSz="685800">
              <a:lnSpc>
                <a:spcPts val="1700"/>
              </a:lnSpc>
              <a:buFont typeface="Arial"/>
              <a:buChar char="•"/>
            </a:pPr>
            <a:r>
              <a:rPr lang="en-US" sz="2000" dirty="0">
                <a:solidFill>
                  <a:prstClr val="black"/>
                </a:solidFill>
                <a:latin typeface="Calibri"/>
              </a:rPr>
              <a:t>Carbonic anhydrase catalyzes the hydration of CO</a:t>
            </a:r>
            <a:r>
              <a:rPr lang="en-US" sz="2000" baseline="-25000" dirty="0">
                <a:solidFill>
                  <a:prstClr val="black"/>
                </a:solidFill>
                <a:latin typeface="Calibri"/>
              </a:rPr>
              <a:t>2</a:t>
            </a:r>
            <a:r>
              <a:rPr lang="en-US" sz="2000" dirty="0">
                <a:solidFill>
                  <a:prstClr val="black"/>
                </a:solidFill>
                <a:latin typeface="Calibri"/>
              </a:rPr>
              <a:t> to bicarbonate (</a:t>
            </a:r>
            <a:r>
              <a:rPr lang="en-US" sz="2000" b="1" dirty="0">
                <a:solidFill>
                  <a:prstClr val="black"/>
                </a:solidFill>
                <a:latin typeface="Calibri"/>
              </a:rPr>
              <a:t>B</a:t>
            </a:r>
            <a:r>
              <a:rPr lang="en-US" sz="2000" dirty="0">
                <a:solidFill>
                  <a:prstClr val="black"/>
                </a:solidFill>
                <a:latin typeface="Calibri"/>
              </a:rPr>
              <a:t>).</a:t>
            </a:r>
          </a:p>
          <a:p>
            <a:pPr marL="214313" indent="-91440" defTabSz="685800">
              <a:lnSpc>
                <a:spcPts val="1700"/>
              </a:lnSpc>
              <a:buFont typeface="Arial"/>
              <a:buChar char="•"/>
            </a:pPr>
            <a:endParaRPr lang="en-US" sz="1200" dirty="0">
              <a:solidFill>
                <a:prstClr val="black"/>
              </a:solidFill>
              <a:latin typeface="Calibri"/>
            </a:endParaRPr>
          </a:p>
          <a:p>
            <a:pPr marL="214313" indent="-161925" defTabSz="685800">
              <a:lnSpc>
                <a:spcPts val="1700"/>
              </a:lnSpc>
              <a:buFont typeface="Arial"/>
              <a:buChar char="•"/>
            </a:pPr>
            <a:r>
              <a:rPr lang="en-US" sz="2000" dirty="0">
                <a:solidFill>
                  <a:prstClr val="black"/>
                </a:solidFill>
                <a:latin typeface="Calibri"/>
              </a:rPr>
              <a:t>Carbonic anhydrase could improve performance of tertiary amine systems (</a:t>
            </a:r>
            <a:r>
              <a:rPr lang="en-US" sz="2000" b="1" dirty="0">
                <a:solidFill>
                  <a:prstClr val="black"/>
                </a:solidFill>
                <a:latin typeface="Calibri"/>
              </a:rPr>
              <a:t>C</a:t>
            </a:r>
            <a:r>
              <a:rPr lang="en-US" sz="2000" dirty="0">
                <a:solidFill>
                  <a:prstClr val="black"/>
                </a:solidFill>
                <a:latin typeface="Calibri"/>
              </a:rPr>
              <a:t>).</a:t>
            </a:r>
          </a:p>
        </p:txBody>
      </p:sp>
      <p:pic>
        <p:nvPicPr>
          <p:cNvPr id="14" name="Picture 13"/>
          <p:cNvPicPr>
            <a:picLocks noChangeAspect="1"/>
          </p:cNvPicPr>
          <p:nvPr/>
        </p:nvPicPr>
        <p:blipFill>
          <a:blip r:embed="rId5"/>
          <a:stretch>
            <a:fillRect/>
          </a:stretch>
        </p:blipFill>
        <p:spPr>
          <a:xfrm>
            <a:off x="3589891" y="4321744"/>
            <a:ext cx="3577778" cy="1913883"/>
          </a:xfrm>
          <a:prstGeom prst="rect">
            <a:avLst/>
          </a:prstGeom>
        </p:spPr>
      </p:pic>
      <p:sp>
        <p:nvSpPr>
          <p:cNvPr id="15" name="TextBox 14"/>
          <p:cNvSpPr txBox="1"/>
          <p:nvPr/>
        </p:nvSpPr>
        <p:spPr>
          <a:xfrm>
            <a:off x="5583243" y="1493586"/>
            <a:ext cx="454612" cy="461665"/>
          </a:xfrm>
          <a:prstGeom prst="rect">
            <a:avLst/>
          </a:prstGeom>
          <a:noFill/>
        </p:spPr>
        <p:txBody>
          <a:bodyPr wrap="none" rtlCol="0">
            <a:spAutoFit/>
          </a:bodyPr>
          <a:lstStyle/>
          <a:p>
            <a:pPr defTabSz="685800"/>
            <a:r>
              <a:rPr lang="en-US" sz="2400" b="1" dirty="0">
                <a:solidFill>
                  <a:prstClr val="black"/>
                </a:solidFill>
                <a:latin typeface="Calibri"/>
              </a:rPr>
              <a:t>A.</a:t>
            </a:r>
          </a:p>
        </p:txBody>
      </p:sp>
      <p:sp>
        <p:nvSpPr>
          <p:cNvPr id="16" name="TextBox 15"/>
          <p:cNvSpPr txBox="1"/>
          <p:nvPr/>
        </p:nvSpPr>
        <p:spPr>
          <a:xfrm>
            <a:off x="5580256" y="3043535"/>
            <a:ext cx="439544" cy="461665"/>
          </a:xfrm>
          <a:prstGeom prst="rect">
            <a:avLst/>
          </a:prstGeom>
          <a:noFill/>
        </p:spPr>
        <p:txBody>
          <a:bodyPr wrap="none" rtlCol="0">
            <a:spAutoFit/>
          </a:bodyPr>
          <a:lstStyle/>
          <a:p>
            <a:pPr defTabSz="685800"/>
            <a:r>
              <a:rPr lang="en-US" sz="2400" b="1" dirty="0">
                <a:solidFill>
                  <a:prstClr val="black"/>
                </a:solidFill>
                <a:latin typeface="Calibri"/>
              </a:rPr>
              <a:t>B.</a:t>
            </a:r>
          </a:p>
        </p:txBody>
      </p:sp>
      <p:sp>
        <p:nvSpPr>
          <p:cNvPr id="17" name="TextBox 16"/>
          <p:cNvSpPr txBox="1"/>
          <p:nvPr/>
        </p:nvSpPr>
        <p:spPr>
          <a:xfrm>
            <a:off x="6095077" y="1580225"/>
            <a:ext cx="2158130" cy="338554"/>
          </a:xfrm>
          <a:prstGeom prst="rect">
            <a:avLst/>
          </a:prstGeom>
          <a:noFill/>
        </p:spPr>
        <p:txBody>
          <a:bodyPr wrap="square" rtlCol="0">
            <a:spAutoFit/>
          </a:bodyPr>
          <a:lstStyle/>
          <a:p>
            <a:pPr defTabSz="685800"/>
            <a:r>
              <a:rPr lang="en-US" sz="1600" b="1" dirty="0">
                <a:solidFill>
                  <a:prstClr val="black"/>
                </a:solidFill>
                <a:latin typeface="Calibri"/>
              </a:rPr>
              <a:t>Tertiary Amines</a:t>
            </a:r>
          </a:p>
        </p:txBody>
      </p:sp>
      <p:sp>
        <p:nvSpPr>
          <p:cNvPr id="18" name="TextBox 17"/>
          <p:cNvSpPr txBox="1"/>
          <p:nvPr/>
        </p:nvSpPr>
        <p:spPr>
          <a:xfrm>
            <a:off x="6117880" y="3124677"/>
            <a:ext cx="2158130" cy="338554"/>
          </a:xfrm>
          <a:prstGeom prst="rect">
            <a:avLst/>
          </a:prstGeom>
          <a:noFill/>
        </p:spPr>
        <p:txBody>
          <a:bodyPr wrap="square" rtlCol="0">
            <a:spAutoFit/>
          </a:bodyPr>
          <a:lstStyle/>
          <a:p>
            <a:pPr defTabSz="685800"/>
            <a:r>
              <a:rPr lang="en-US" sz="1600" b="1" dirty="0">
                <a:solidFill>
                  <a:prstClr val="black"/>
                </a:solidFill>
                <a:latin typeface="Calibri"/>
              </a:rPr>
              <a:t>Carbonic Anhydrase</a:t>
            </a:r>
          </a:p>
        </p:txBody>
      </p:sp>
      <p:sp>
        <p:nvSpPr>
          <p:cNvPr id="19" name="TextBox 18"/>
          <p:cNvSpPr txBox="1"/>
          <p:nvPr/>
        </p:nvSpPr>
        <p:spPr>
          <a:xfrm>
            <a:off x="609600" y="3729335"/>
            <a:ext cx="429926" cy="461665"/>
          </a:xfrm>
          <a:prstGeom prst="rect">
            <a:avLst/>
          </a:prstGeom>
          <a:noFill/>
        </p:spPr>
        <p:txBody>
          <a:bodyPr wrap="none" rtlCol="0">
            <a:spAutoFit/>
          </a:bodyPr>
          <a:lstStyle/>
          <a:p>
            <a:pPr defTabSz="685800"/>
            <a:r>
              <a:rPr lang="en-US" sz="2400" b="1" dirty="0">
                <a:solidFill>
                  <a:prstClr val="black"/>
                </a:solidFill>
                <a:latin typeface="Calibri"/>
              </a:rPr>
              <a:t>C.</a:t>
            </a:r>
          </a:p>
        </p:txBody>
      </p:sp>
      <p:sp>
        <p:nvSpPr>
          <p:cNvPr id="20" name="TextBox 19"/>
          <p:cNvSpPr txBox="1"/>
          <p:nvPr/>
        </p:nvSpPr>
        <p:spPr>
          <a:xfrm>
            <a:off x="898604" y="3823377"/>
            <a:ext cx="2158130" cy="300082"/>
          </a:xfrm>
          <a:prstGeom prst="rect">
            <a:avLst/>
          </a:prstGeom>
          <a:noFill/>
        </p:spPr>
        <p:txBody>
          <a:bodyPr wrap="square" rtlCol="0">
            <a:spAutoFit/>
          </a:bodyPr>
          <a:lstStyle/>
          <a:p>
            <a:pPr defTabSz="685800"/>
            <a:r>
              <a:rPr lang="en-US" sz="1350" b="1" dirty="0" err="1">
                <a:solidFill>
                  <a:prstClr val="black"/>
                </a:solidFill>
                <a:latin typeface="Calibri"/>
              </a:rPr>
              <a:t>Alvizo</a:t>
            </a:r>
            <a:r>
              <a:rPr lang="en-US" sz="1350" b="1" dirty="0">
                <a:solidFill>
                  <a:prstClr val="black"/>
                </a:solidFill>
                <a:latin typeface="Calibri"/>
              </a:rPr>
              <a:t> et al 2015 </a:t>
            </a:r>
          </a:p>
        </p:txBody>
      </p:sp>
      <p:sp>
        <p:nvSpPr>
          <p:cNvPr id="21" name="TextBox 20"/>
          <p:cNvSpPr txBox="1"/>
          <p:nvPr/>
        </p:nvSpPr>
        <p:spPr>
          <a:xfrm>
            <a:off x="1286430" y="6307472"/>
            <a:ext cx="6733382" cy="369332"/>
          </a:xfrm>
          <a:prstGeom prst="rect">
            <a:avLst/>
          </a:prstGeom>
          <a:solidFill>
            <a:srgbClr val="0070C0"/>
          </a:solidFill>
          <a:effectLst>
            <a:outerShdw blurRad="50800" dist="38100" dir="2700000" algn="tl" rotWithShape="0">
              <a:prstClr val="black">
                <a:alpha val="40000"/>
              </a:prstClr>
            </a:outerShdw>
          </a:effectLst>
        </p:spPr>
        <p:txBody>
          <a:bodyPr wrap="none" rtlCol="0">
            <a:spAutoFit/>
          </a:bodyPr>
          <a:lstStyle/>
          <a:p>
            <a:r>
              <a:rPr lang="en-US" i="1" dirty="0">
                <a:solidFill>
                  <a:schemeClr val="bg1"/>
                </a:solidFill>
              </a:rPr>
              <a:t>Collaboration with AES LSS Liquid Amines and COHO projects</a:t>
            </a:r>
          </a:p>
        </p:txBody>
      </p:sp>
    </p:spTree>
    <p:extLst>
      <p:ext uri="{BB962C8B-B14F-4D97-AF65-F5344CB8AC3E}">
        <p14:creationId xmlns:p14="http://schemas.microsoft.com/office/powerpoint/2010/main" val="1755566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Carbonic Anhydrase Production at Ames</a:t>
            </a:r>
          </a:p>
        </p:txBody>
      </p:sp>
      <p:pic>
        <p:nvPicPr>
          <p:cNvPr id="3" name="Picture 2"/>
          <p:cNvPicPr>
            <a:picLocks noChangeAspect="1"/>
          </p:cNvPicPr>
          <p:nvPr/>
        </p:nvPicPr>
        <p:blipFill>
          <a:blip r:embed="rId2"/>
          <a:stretch>
            <a:fillRect/>
          </a:stretch>
        </p:blipFill>
        <p:spPr>
          <a:xfrm>
            <a:off x="533400" y="1834077"/>
            <a:ext cx="6864605" cy="2700245"/>
          </a:xfrm>
          <a:prstGeom prst="rect">
            <a:avLst/>
          </a:prstGeom>
        </p:spPr>
      </p:pic>
      <p:sp>
        <p:nvSpPr>
          <p:cNvPr id="4" name="TextBox 3"/>
          <p:cNvSpPr txBox="1"/>
          <p:nvPr/>
        </p:nvSpPr>
        <p:spPr>
          <a:xfrm>
            <a:off x="1281654" y="996858"/>
            <a:ext cx="6851876" cy="707886"/>
          </a:xfrm>
          <a:prstGeom prst="rect">
            <a:avLst/>
          </a:prstGeom>
          <a:noFill/>
        </p:spPr>
        <p:txBody>
          <a:bodyPr wrap="none" rtlCol="0">
            <a:spAutoFit/>
          </a:bodyPr>
          <a:lstStyle/>
          <a:p>
            <a:pPr algn="ctr"/>
            <a:r>
              <a:rPr lang="en-US" sz="2000" b="1" dirty="0"/>
              <a:t>Production of Carbonic Anhydrase (CA) for Testing by </a:t>
            </a:r>
          </a:p>
          <a:p>
            <a:pPr algn="ctr"/>
            <a:r>
              <a:rPr lang="en-US" sz="2000" b="1" dirty="0"/>
              <a:t>AES Liquid Amine and COHO projects</a:t>
            </a:r>
          </a:p>
        </p:txBody>
      </p:sp>
      <p:sp>
        <p:nvSpPr>
          <p:cNvPr id="5" name="TextBox 4"/>
          <p:cNvSpPr txBox="1"/>
          <p:nvPr/>
        </p:nvSpPr>
        <p:spPr>
          <a:xfrm>
            <a:off x="228601" y="4676355"/>
            <a:ext cx="5791200" cy="2585323"/>
          </a:xfrm>
          <a:prstGeom prst="rect">
            <a:avLst/>
          </a:prstGeom>
          <a:noFill/>
        </p:spPr>
        <p:txBody>
          <a:bodyPr wrap="square" rtlCol="0">
            <a:spAutoFit/>
          </a:bodyPr>
          <a:lstStyle/>
          <a:p>
            <a:pPr marL="285750" indent="-285750">
              <a:buFont typeface="Arial" panose="020B0604020202020204" pitchFamily="34" charset="0"/>
              <a:buChar char="•"/>
            </a:pPr>
            <a:r>
              <a:rPr lang="en-US" dirty="0"/>
              <a:t>Initial testing protocols developed and initial liquid amine system device operation/testing initiated</a:t>
            </a:r>
          </a:p>
          <a:p>
            <a:pPr marL="285750" indent="-285750">
              <a:buFont typeface="Arial" panose="020B0604020202020204" pitchFamily="34" charset="0"/>
              <a:buChar char="•"/>
            </a:pPr>
            <a:r>
              <a:rPr lang="en-US" dirty="0"/>
              <a:t>May be instrumental for success of these projects</a:t>
            </a:r>
          </a:p>
          <a:p>
            <a:pPr marL="285750" indent="-285750">
              <a:buFont typeface="Arial" panose="020B0604020202020204" pitchFamily="34" charset="0"/>
              <a:buChar char="•"/>
            </a:pPr>
            <a:r>
              <a:rPr lang="en-US" dirty="0"/>
              <a:t>Will examine multiple candidate CO</a:t>
            </a:r>
            <a:r>
              <a:rPr lang="en-US" baseline="-25000" dirty="0"/>
              <a:t>2</a:t>
            </a:r>
            <a:r>
              <a:rPr lang="en-US" dirty="0"/>
              <a:t> capture liquids</a:t>
            </a:r>
          </a:p>
          <a:p>
            <a:pPr marL="285750" indent="-285750">
              <a:buFont typeface="Arial" panose="020B0604020202020204" pitchFamily="34" charset="0"/>
              <a:buChar char="•"/>
            </a:pPr>
            <a:r>
              <a:rPr lang="en-US" dirty="0"/>
              <a:t>Multiple discussions with Lawrence Livermore National Lab personnel regarding potential collaboration</a:t>
            </a:r>
          </a:p>
          <a:p>
            <a:pPr marL="285750" indent="-285750">
              <a:buFont typeface="Arial" panose="020B0604020202020204" pitchFamily="34" charset="0"/>
              <a:buChar char="•"/>
            </a:pPr>
            <a:endParaRPr lang="en-US" dirty="0"/>
          </a:p>
          <a:p>
            <a:pPr algn="ctr"/>
            <a:endParaRPr lang="en-US" dirty="0"/>
          </a:p>
        </p:txBody>
      </p:sp>
      <p:sp>
        <p:nvSpPr>
          <p:cNvPr id="6" name="Rectangle 5"/>
          <p:cNvSpPr/>
          <p:nvPr/>
        </p:nvSpPr>
        <p:spPr>
          <a:xfrm>
            <a:off x="7543800" y="2438400"/>
            <a:ext cx="1371600" cy="1200329"/>
          </a:xfrm>
          <a:prstGeom prst="rect">
            <a:avLst/>
          </a:prstGeom>
        </p:spPr>
        <p:txBody>
          <a:bodyPr wrap="square">
            <a:spAutoFit/>
          </a:bodyPr>
          <a:lstStyle/>
          <a:p>
            <a:r>
              <a:rPr lang="en-US" sz="1200" b="1" dirty="0">
                <a:solidFill>
                  <a:srgbClr val="0033CC"/>
                </a:solidFill>
                <a:latin typeface="Calibri" panose="020F0502020204030204" pitchFamily="34" charset="0"/>
              </a:rPr>
              <a:t>CA titer in </a:t>
            </a:r>
            <a:r>
              <a:rPr lang="en-US" sz="1200" b="1" i="1" dirty="0">
                <a:solidFill>
                  <a:srgbClr val="0033CC"/>
                </a:solidFill>
                <a:latin typeface="Calibri" panose="020F0502020204030204" pitchFamily="34" charset="0"/>
              </a:rPr>
              <a:t>E. coli</a:t>
            </a:r>
          </a:p>
          <a:p>
            <a:r>
              <a:rPr lang="en-US" sz="1200" dirty="0">
                <a:solidFill>
                  <a:srgbClr val="0033CC"/>
                </a:solidFill>
                <a:latin typeface="Calibri" panose="020F0502020204030204" pitchFamily="34" charset="0"/>
              </a:rPr>
              <a:t>~7 mg/ 125 mL  or ~0.056 mg/ mL</a:t>
            </a:r>
          </a:p>
          <a:p>
            <a:r>
              <a:rPr lang="en-US" sz="1200" dirty="0">
                <a:solidFill>
                  <a:srgbClr val="0033CC"/>
                </a:solidFill>
                <a:latin typeface="Calibri" panose="020F0502020204030204" pitchFamily="34" charset="0"/>
              </a:rPr>
              <a:t>~56 mg/ L of culture if scaled up.</a:t>
            </a:r>
          </a:p>
        </p:txBody>
      </p:sp>
      <p:sp>
        <p:nvSpPr>
          <p:cNvPr id="7" name="TextBox 6"/>
          <p:cNvSpPr txBox="1"/>
          <p:nvPr/>
        </p:nvSpPr>
        <p:spPr>
          <a:xfrm>
            <a:off x="6019801" y="4676355"/>
            <a:ext cx="2828543" cy="1754326"/>
          </a:xfrm>
          <a:prstGeom prst="rect">
            <a:avLst/>
          </a:prstGeom>
          <a:solidFill>
            <a:srgbClr val="92D050"/>
          </a:solidFill>
          <a:effectLst>
            <a:outerShdw blurRad="50800" dist="38100" dir="2700000" algn="tl" rotWithShape="0">
              <a:prstClr val="black">
                <a:alpha val="40000"/>
              </a:prstClr>
            </a:outerShdw>
          </a:effectLst>
        </p:spPr>
        <p:txBody>
          <a:bodyPr wrap="square" rtlCol="0">
            <a:spAutoFit/>
          </a:bodyPr>
          <a:lstStyle/>
          <a:p>
            <a:r>
              <a:rPr lang="en-US" dirty="0"/>
              <a:t>This work has led to an AES funded collaboration with the AES LSS program for custom evolved CA production in FY19/20</a:t>
            </a:r>
          </a:p>
        </p:txBody>
      </p:sp>
    </p:spTree>
    <p:extLst>
      <p:ext uri="{BB962C8B-B14F-4D97-AF65-F5344CB8AC3E}">
        <p14:creationId xmlns:p14="http://schemas.microsoft.com/office/powerpoint/2010/main" val="2902395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8788" y="152400"/>
            <a:ext cx="7542212" cy="609600"/>
          </a:xfrm>
        </p:spPr>
        <p:txBody>
          <a:bodyPr/>
          <a:lstStyle/>
          <a:p>
            <a:pPr>
              <a:lnSpc>
                <a:spcPts val="3000"/>
              </a:lnSpc>
            </a:pPr>
            <a:r>
              <a:rPr lang="en-US" sz="2200" dirty="0">
                <a:cs typeface="Kartika" panose="02020503030404060203" pitchFamily="18" charset="0"/>
              </a:rPr>
              <a:t>CO</a:t>
            </a:r>
            <a:r>
              <a:rPr lang="en-US" sz="2200" baseline="-25000" dirty="0">
                <a:cs typeface="Kartika" panose="02020503030404060203" pitchFamily="18" charset="0"/>
              </a:rPr>
              <a:t>2 </a:t>
            </a:r>
            <a:r>
              <a:rPr lang="en-US" sz="2200" dirty="0">
                <a:cs typeface="Kartika" panose="02020503030404060203" pitchFamily="18" charset="0"/>
              </a:rPr>
              <a:t>- Based Manufacturing for Mission Extensibility </a:t>
            </a:r>
          </a:p>
        </p:txBody>
      </p:sp>
      <p:grpSp>
        <p:nvGrpSpPr>
          <p:cNvPr id="3" name="Group 2"/>
          <p:cNvGrpSpPr/>
          <p:nvPr/>
        </p:nvGrpSpPr>
        <p:grpSpPr>
          <a:xfrm>
            <a:off x="430435" y="1600200"/>
            <a:ext cx="8373979" cy="4962551"/>
            <a:chOff x="112295" y="145014"/>
            <a:chExt cx="11165305" cy="6616734"/>
          </a:xfrm>
        </p:grpSpPr>
        <p:sp>
          <p:nvSpPr>
            <p:cNvPr id="4" name="Rectangle 3"/>
            <p:cNvSpPr/>
            <p:nvPr/>
          </p:nvSpPr>
          <p:spPr>
            <a:xfrm>
              <a:off x="112295" y="145014"/>
              <a:ext cx="11165305" cy="6616734"/>
            </a:xfrm>
            <a:prstGeom prst="rect">
              <a:avLst/>
            </a:prstGeom>
            <a:noFill/>
            <a:ln w="254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nvGrpSpPr>
            <p:cNvPr id="6" name="Group 5"/>
            <p:cNvGrpSpPr/>
            <p:nvPr/>
          </p:nvGrpSpPr>
          <p:grpSpPr>
            <a:xfrm>
              <a:off x="177250" y="231694"/>
              <a:ext cx="3746094" cy="3694805"/>
              <a:chOff x="177250" y="231694"/>
              <a:chExt cx="3746094" cy="3694805"/>
            </a:xfrm>
          </p:grpSpPr>
          <p:sp>
            <p:nvSpPr>
              <p:cNvPr id="697" name="Rectangle 696"/>
              <p:cNvSpPr/>
              <p:nvPr/>
            </p:nvSpPr>
            <p:spPr>
              <a:xfrm>
                <a:off x="1908772" y="1113714"/>
                <a:ext cx="371102" cy="777241"/>
              </a:xfrm>
              <a:prstGeom prst="rect">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98" name="Rectangle 697"/>
              <p:cNvSpPr/>
              <p:nvPr/>
            </p:nvSpPr>
            <p:spPr>
              <a:xfrm>
                <a:off x="1527745" y="1113714"/>
                <a:ext cx="371102" cy="777241"/>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99" name="Rectangle 698"/>
              <p:cNvSpPr/>
              <p:nvPr/>
            </p:nvSpPr>
            <p:spPr>
              <a:xfrm>
                <a:off x="1436305" y="1113715"/>
                <a:ext cx="91440" cy="777240"/>
              </a:xfrm>
              <a:prstGeom prst="rect">
                <a:avLst/>
              </a:prstGeom>
              <a:pattFill prst="ltDnDiag">
                <a:fgClr>
                  <a:sysClr val="window" lastClr="FFFFFF">
                    <a:lumMod val="50000"/>
                  </a:sysClr>
                </a:fgClr>
                <a:bgClr>
                  <a:sysClr val="window" lastClr="FFFFFF"/>
                </a:bgClr>
              </a:patt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00" name="Rectangle 699"/>
              <p:cNvSpPr/>
              <p:nvPr/>
            </p:nvSpPr>
            <p:spPr>
              <a:xfrm>
                <a:off x="1195006" y="805306"/>
                <a:ext cx="190500" cy="1363579"/>
              </a:xfrm>
              <a:prstGeom prst="rect">
                <a:avLst/>
              </a:prstGeom>
              <a:pattFill prst="pct40">
                <a:fgClr>
                  <a:srgbClr val="FFC000">
                    <a:lumMod val="75000"/>
                  </a:srgbClr>
                </a:fgClr>
                <a:bgClr>
                  <a:sysClr val="window" lastClr="FFFFFF"/>
                </a:bgClr>
              </a:patt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01" name="Rectangle 700"/>
              <p:cNvSpPr/>
              <p:nvPr/>
            </p:nvSpPr>
            <p:spPr>
              <a:xfrm>
                <a:off x="2414123" y="805306"/>
                <a:ext cx="190500" cy="1363579"/>
              </a:xfrm>
              <a:prstGeom prst="rect">
                <a:avLst/>
              </a:prstGeom>
              <a:pattFill prst="pct40">
                <a:fgClr>
                  <a:srgbClr val="FFC000">
                    <a:lumMod val="75000"/>
                  </a:srgbClr>
                </a:fgClr>
                <a:bgClr>
                  <a:sysClr val="window" lastClr="FFFFFF"/>
                </a:bgClr>
              </a:patt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02" name="Rectangle 701"/>
              <p:cNvSpPr/>
              <p:nvPr/>
            </p:nvSpPr>
            <p:spPr>
              <a:xfrm>
                <a:off x="2269225" y="1113715"/>
                <a:ext cx="91440" cy="777240"/>
              </a:xfrm>
              <a:prstGeom prst="rect">
                <a:avLst/>
              </a:prstGeom>
              <a:pattFill prst="ltDnDiag">
                <a:fgClr>
                  <a:sysClr val="window" lastClr="FFFFFF">
                    <a:lumMod val="50000"/>
                  </a:sysClr>
                </a:fgClr>
                <a:bgClr>
                  <a:sysClr val="window" lastClr="FFFFFF"/>
                </a:bgClr>
              </a:patt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03" name="Rectangle 702"/>
              <p:cNvSpPr/>
              <p:nvPr/>
            </p:nvSpPr>
            <p:spPr>
              <a:xfrm>
                <a:off x="1381829" y="1113715"/>
                <a:ext cx="45720" cy="777240"/>
              </a:xfrm>
              <a:prstGeom prst="rect">
                <a:avLst/>
              </a:prstGeom>
              <a:pattFill prst="pct80">
                <a:fgClr>
                  <a:srgbClr val="FFC000"/>
                </a:fgClr>
                <a:bgClr>
                  <a:sysClr val="window" lastClr="FFFFFF"/>
                </a:bgClr>
              </a:patt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04" name="Rectangle 703"/>
              <p:cNvSpPr/>
              <p:nvPr/>
            </p:nvSpPr>
            <p:spPr>
              <a:xfrm>
                <a:off x="2360798" y="1113715"/>
                <a:ext cx="45720" cy="777240"/>
              </a:xfrm>
              <a:prstGeom prst="rect">
                <a:avLst/>
              </a:prstGeom>
              <a:pattFill prst="pct80">
                <a:fgClr>
                  <a:srgbClr val="FFC000"/>
                </a:fgClr>
                <a:bgClr>
                  <a:sysClr val="window" lastClr="FFFFFF"/>
                </a:bgClr>
              </a:patt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05" name="Rectangle 704"/>
              <p:cNvSpPr/>
              <p:nvPr/>
            </p:nvSpPr>
            <p:spPr>
              <a:xfrm rot="16200000">
                <a:off x="1854805" y="555650"/>
                <a:ext cx="91440" cy="1024687"/>
              </a:xfrm>
              <a:prstGeom prst="rect">
                <a:avLst/>
              </a:prstGeom>
              <a:pattFill prst="pct5">
                <a:fgClr>
                  <a:sysClr val="window" lastClr="FFFFFF">
                    <a:lumMod val="50000"/>
                  </a:sysClr>
                </a:fgClr>
                <a:bgClr>
                  <a:sysClr val="window" lastClr="FFFFFF"/>
                </a:bgClr>
              </a:patt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06" name="Rectangle 705"/>
              <p:cNvSpPr/>
              <p:nvPr/>
            </p:nvSpPr>
            <p:spPr>
              <a:xfrm rot="16200000">
                <a:off x="1854805" y="1426135"/>
                <a:ext cx="91440" cy="1024687"/>
              </a:xfrm>
              <a:prstGeom prst="rect">
                <a:avLst/>
              </a:prstGeom>
              <a:pattFill prst="pct5">
                <a:fgClr>
                  <a:sysClr val="window" lastClr="FFFFFF">
                    <a:lumMod val="50000"/>
                  </a:sysClr>
                </a:fgClr>
                <a:bgClr>
                  <a:sysClr val="window" lastClr="FFFFFF"/>
                </a:bgClr>
              </a:patt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707" name="Straight Connector 706"/>
              <p:cNvCxnSpPr>
                <a:stCxn id="705" idx="1"/>
                <a:endCxn id="706" idx="3"/>
              </p:cNvCxnSpPr>
              <p:nvPr/>
            </p:nvCxnSpPr>
            <p:spPr>
              <a:xfrm>
                <a:off x="1900526" y="1113714"/>
                <a:ext cx="0" cy="779045"/>
              </a:xfrm>
              <a:prstGeom prst="line">
                <a:avLst/>
              </a:prstGeom>
              <a:noFill/>
              <a:ln w="15875" cap="flat" cmpd="sng" algn="ctr">
                <a:solidFill>
                  <a:sysClr val="windowText" lastClr="000000"/>
                </a:solidFill>
                <a:prstDash val="dash"/>
                <a:miter lim="800000"/>
              </a:ln>
              <a:effectLst/>
            </p:spPr>
          </p:cxnSp>
          <p:grpSp>
            <p:nvGrpSpPr>
              <p:cNvPr id="708" name="Group 707"/>
              <p:cNvGrpSpPr/>
              <p:nvPr/>
            </p:nvGrpSpPr>
            <p:grpSpPr>
              <a:xfrm>
                <a:off x="1694317" y="354862"/>
                <a:ext cx="238127" cy="318724"/>
                <a:chOff x="5226844" y="1560081"/>
                <a:chExt cx="238127" cy="318724"/>
              </a:xfrm>
            </p:grpSpPr>
            <p:cxnSp>
              <p:nvCxnSpPr>
                <p:cNvPr id="844" name="Straight Connector 843"/>
                <p:cNvCxnSpPr/>
                <p:nvPr/>
              </p:nvCxnSpPr>
              <p:spPr>
                <a:xfrm>
                  <a:off x="5400675" y="1650205"/>
                  <a:ext cx="0" cy="228600"/>
                </a:xfrm>
                <a:prstGeom prst="line">
                  <a:avLst/>
                </a:prstGeom>
                <a:noFill/>
                <a:ln w="9525" cap="flat" cmpd="sng" algn="ctr">
                  <a:solidFill>
                    <a:sysClr val="windowText" lastClr="000000"/>
                  </a:solidFill>
                  <a:prstDash val="solid"/>
                  <a:miter lim="800000"/>
                </a:ln>
                <a:effectLst/>
              </p:spPr>
            </p:cxnSp>
            <p:cxnSp>
              <p:nvCxnSpPr>
                <p:cNvPr id="845" name="Straight Connector 844"/>
                <p:cNvCxnSpPr/>
                <p:nvPr/>
              </p:nvCxnSpPr>
              <p:spPr>
                <a:xfrm>
                  <a:off x="5464971" y="1697830"/>
                  <a:ext cx="0" cy="137160"/>
                </a:xfrm>
                <a:prstGeom prst="line">
                  <a:avLst/>
                </a:prstGeom>
                <a:noFill/>
                <a:ln w="6350" cap="flat" cmpd="sng" algn="ctr">
                  <a:solidFill>
                    <a:sysClr val="windowText" lastClr="000000"/>
                  </a:solidFill>
                  <a:prstDash val="solid"/>
                  <a:miter lim="800000"/>
                </a:ln>
                <a:effectLst/>
              </p:spPr>
            </p:cxnSp>
            <p:sp>
              <p:nvSpPr>
                <p:cNvPr id="846" name="TextBox 845"/>
                <p:cNvSpPr txBox="1"/>
                <p:nvPr/>
              </p:nvSpPr>
              <p:spPr>
                <a:xfrm>
                  <a:off x="5226844" y="1560081"/>
                  <a:ext cx="157162" cy="246221"/>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a:t>
                  </a:r>
                </a:p>
              </p:txBody>
            </p:sp>
          </p:grpSp>
          <p:cxnSp>
            <p:nvCxnSpPr>
              <p:cNvPr id="709" name="Straight Connector 708"/>
              <p:cNvCxnSpPr/>
              <p:nvPr/>
            </p:nvCxnSpPr>
            <p:spPr>
              <a:xfrm flipV="1">
                <a:off x="1409452" y="565539"/>
                <a:ext cx="0" cy="685800"/>
              </a:xfrm>
              <a:prstGeom prst="line">
                <a:avLst/>
              </a:prstGeom>
              <a:noFill/>
              <a:ln w="6350" cap="flat" cmpd="sng" algn="ctr">
                <a:solidFill>
                  <a:srgbClr val="ED7D31">
                    <a:lumMod val="50000"/>
                  </a:srgbClr>
                </a:solidFill>
                <a:prstDash val="solid"/>
                <a:miter lim="800000"/>
              </a:ln>
              <a:effectLst/>
            </p:spPr>
          </p:cxnSp>
          <p:cxnSp>
            <p:nvCxnSpPr>
              <p:cNvPr id="710" name="Straight Connector 709"/>
              <p:cNvCxnSpPr/>
              <p:nvPr/>
            </p:nvCxnSpPr>
            <p:spPr>
              <a:xfrm flipV="1">
                <a:off x="2394704" y="565539"/>
                <a:ext cx="0" cy="685800"/>
              </a:xfrm>
              <a:prstGeom prst="line">
                <a:avLst/>
              </a:prstGeom>
              <a:noFill/>
              <a:ln w="6350" cap="flat" cmpd="sng" algn="ctr">
                <a:solidFill>
                  <a:srgbClr val="ED7D31">
                    <a:lumMod val="50000"/>
                  </a:srgbClr>
                </a:solidFill>
                <a:prstDash val="solid"/>
                <a:miter lim="800000"/>
              </a:ln>
              <a:effectLst/>
            </p:spPr>
          </p:cxnSp>
          <p:cxnSp>
            <p:nvCxnSpPr>
              <p:cNvPr id="711" name="Straight Connector 710"/>
              <p:cNvCxnSpPr/>
              <p:nvPr/>
            </p:nvCxnSpPr>
            <p:spPr>
              <a:xfrm rot="16200000" flipV="1">
                <a:off x="1612810" y="359384"/>
                <a:ext cx="0" cy="411480"/>
              </a:xfrm>
              <a:prstGeom prst="line">
                <a:avLst/>
              </a:prstGeom>
              <a:noFill/>
              <a:ln w="6350" cap="flat" cmpd="sng" algn="ctr">
                <a:solidFill>
                  <a:srgbClr val="ED7D31">
                    <a:lumMod val="50000"/>
                  </a:srgbClr>
                </a:solidFill>
                <a:prstDash val="solid"/>
                <a:miter lim="800000"/>
              </a:ln>
              <a:effectLst/>
            </p:spPr>
          </p:cxnSp>
          <p:cxnSp>
            <p:nvCxnSpPr>
              <p:cNvPr id="712" name="Straight Connector 711"/>
              <p:cNvCxnSpPr/>
              <p:nvPr/>
            </p:nvCxnSpPr>
            <p:spPr>
              <a:xfrm rot="16200000" flipV="1">
                <a:off x="2189440" y="361391"/>
                <a:ext cx="0" cy="411480"/>
              </a:xfrm>
              <a:prstGeom prst="line">
                <a:avLst/>
              </a:prstGeom>
              <a:noFill/>
              <a:ln w="6350" cap="flat" cmpd="sng" algn="ctr">
                <a:solidFill>
                  <a:srgbClr val="ED7D31">
                    <a:lumMod val="50000"/>
                  </a:srgbClr>
                </a:solidFill>
                <a:prstDash val="solid"/>
                <a:miter lim="800000"/>
              </a:ln>
              <a:effectLst/>
            </p:spPr>
          </p:cxnSp>
          <p:sp>
            <p:nvSpPr>
              <p:cNvPr id="713" name="TextBox 712"/>
              <p:cNvSpPr txBox="1"/>
              <p:nvPr/>
            </p:nvSpPr>
            <p:spPr>
              <a:xfrm>
                <a:off x="1358696" y="1731186"/>
                <a:ext cx="376459" cy="215444"/>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Pt</a:t>
                </a:r>
              </a:p>
            </p:txBody>
          </p:sp>
          <p:sp>
            <p:nvSpPr>
              <p:cNvPr id="714" name="TextBox 713"/>
              <p:cNvSpPr txBox="1"/>
              <p:nvPr/>
            </p:nvSpPr>
            <p:spPr>
              <a:xfrm>
                <a:off x="2187380" y="1745470"/>
                <a:ext cx="376459" cy="215444"/>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Sn</a:t>
                </a:r>
              </a:p>
            </p:txBody>
          </p:sp>
          <p:sp>
            <p:nvSpPr>
              <p:cNvPr id="715" name="TextBox 714"/>
              <p:cNvSpPr txBox="1"/>
              <p:nvPr/>
            </p:nvSpPr>
            <p:spPr>
              <a:xfrm rot="16200000">
                <a:off x="1251267" y="1418118"/>
                <a:ext cx="457459"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Anode</a:t>
                </a:r>
              </a:p>
            </p:txBody>
          </p:sp>
          <p:sp>
            <p:nvSpPr>
              <p:cNvPr id="716" name="TextBox 715"/>
              <p:cNvSpPr txBox="1"/>
              <p:nvPr/>
            </p:nvSpPr>
            <p:spPr>
              <a:xfrm rot="16200000">
                <a:off x="2083352" y="1374655"/>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Cathode</a:t>
                </a:r>
              </a:p>
            </p:txBody>
          </p:sp>
          <p:grpSp>
            <p:nvGrpSpPr>
              <p:cNvPr id="717" name="Group 716"/>
              <p:cNvGrpSpPr/>
              <p:nvPr/>
            </p:nvGrpSpPr>
            <p:grpSpPr>
              <a:xfrm>
                <a:off x="1359154" y="409046"/>
                <a:ext cx="376459" cy="215444"/>
                <a:chOff x="5075037" y="1599979"/>
                <a:chExt cx="376459" cy="215444"/>
              </a:xfrm>
            </p:grpSpPr>
            <p:sp>
              <p:nvSpPr>
                <p:cNvPr id="842" name="TextBox 841"/>
                <p:cNvSpPr txBox="1"/>
                <p:nvPr/>
              </p:nvSpPr>
              <p:spPr>
                <a:xfrm>
                  <a:off x="5075037" y="1599979"/>
                  <a:ext cx="376459" cy="215444"/>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e-</a:t>
                  </a:r>
                </a:p>
              </p:txBody>
            </p:sp>
            <p:cxnSp>
              <p:nvCxnSpPr>
                <p:cNvPr id="843" name="Straight Arrow Connector 842"/>
                <p:cNvCxnSpPr/>
                <p:nvPr/>
              </p:nvCxnSpPr>
              <p:spPr>
                <a:xfrm>
                  <a:off x="5262809" y="1692312"/>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grpSp>
          <p:grpSp>
            <p:nvGrpSpPr>
              <p:cNvPr id="718" name="Group 717"/>
              <p:cNvGrpSpPr/>
              <p:nvPr/>
            </p:nvGrpSpPr>
            <p:grpSpPr>
              <a:xfrm>
                <a:off x="1976512" y="405412"/>
                <a:ext cx="376459" cy="215444"/>
                <a:chOff x="5075037" y="1599979"/>
                <a:chExt cx="376459" cy="215444"/>
              </a:xfrm>
            </p:grpSpPr>
            <p:sp>
              <p:nvSpPr>
                <p:cNvPr id="840" name="TextBox 839"/>
                <p:cNvSpPr txBox="1"/>
                <p:nvPr/>
              </p:nvSpPr>
              <p:spPr>
                <a:xfrm>
                  <a:off x="5075037" y="1599979"/>
                  <a:ext cx="376459" cy="215444"/>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e-</a:t>
                  </a:r>
                </a:p>
              </p:txBody>
            </p:sp>
            <p:cxnSp>
              <p:nvCxnSpPr>
                <p:cNvPr id="841" name="Straight Arrow Connector 840"/>
                <p:cNvCxnSpPr/>
                <p:nvPr/>
              </p:nvCxnSpPr>
              <p:spPr>
                <a:xfrm>
                  <a:off x="5262809" y="1692312"/>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grpSp>
          <p:grpSp>
            <p:nvGrpSpPr>
              <p:cNvPr id="719" name="Group 718"/>
              <p:cNvGrpSpPr/>
              <p:nvPr/>
            </p:nvGrpSpPr>
            <p:grpSpPr>
              <a:xfrm>
                <a:off x="1620648" y="1086968"/>
                <a:ext cx="402402" cy="307777"/>
                <a:chOff x="5043287" y="1555529"/>
                <a:chExt cx="402402" cy="307777"/>
              </a:xfrm>
            </p:grpSpPr>
            <p:sp>
              <p:nvSpPr>
                <p:cNvPr id="838" name="TextBox 837"/>
                <p:cNvSpPr txBox="1"/>
                <p:nvPr/>
              </p:nvSpPr>
              <p:spPr>
                <a:xfrm>
                  <a:off x="5043287" y="1555529"/>
                  <a:ext cx="376459" cy="307777"/>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+ve ions </a:t>
                  </a:r>
                </a:p>
              </p:txBody>
            </p:sp>
            <p:cxnSp>
              <p:nvCxnSpPr>
                <p:cNvPr id="839" name="Straight Arrow Connector 838"/>
                <p:cNvCxnSpPr/>
                <p:nvPr/>
              </p:nvCxnSpPr>
              <p:spPr>
                <a:xfrm>
                  <a:off x="5262809" y="1692312"/>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grpSp>
          <p:grpSp>
            <p:nvGrpSpPr>
              <p:cNvPr id="720" name="Group 719"/>
              <p:cNvGrpSpPr/>
              <p:nvPr/>
            </p:nvGrpSpPr>
            <p:grpSpPr>
              <a:xfrm>
                <a:off x="360186" y="732239"/>
                <a:ext cx="1308877" cy="1511958"/>
                <a:chOff x="4076069" y="1923172"/>
                <a:chExt cx="1308877" cy="1511958"/>
              </a:xfrm>
            </p:grpSpPr>
            <p:grpSp>
              <p:nvGrpSpPr>
                <p:cNvPr id="819" name="Group 818"/>
                <p:cNvGrpSpPr/>
                <p:nvPr/>
              </p:nvGrpSpPr>
              <p:grpSpPr>
                <a:xfrm>
                  <a:off x="4453505" y="1923172"/>
                  <a:ext cx="931441" cy="726593"/>
                  <a:chOff x="4453505" y="1923172"/>
                  <a:chExt cx="931441" cy="726593"/>
                </a:xfrm>
              </p:grpSpPr>
              <p:sp>
                <p:nvSpPr>
                  <p:cNvPr id="830" name="Block Arc 829"/>
                  <p:cNvSpPr/>
                  <p:nvPr/>
                </p:nvSpPr>
                <p:spPr>
                  <a:xfrm rot="9537517">
                    <a:off x="4533076" y="2417492"/>
                    <a:ext cx="310021" cy="228210"/>
                  </a:xfrm>
                  <a:prstGeom prst="blockArc">
                    <a:avLst>
                      <a:gd name="adj1" fmla="val 11790023"/>
                      <a:gd name="adj2" fmla="val 17913932"/>
                      <a:gd name="adj3" fmla="val 22702"/>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831" name="Rectangle 830"/>
                  <p:cNvSpPr/>
                  <p:nvPr/>
                </p:nvSpPr>
                <p:spPr>
                  <a:xfrm>
                    <a:off x="4453505" y="2604046"/>
                    <a:ext cx="228600" cy="45719"/>
                  </a:xfrm>
                  <a:prstGeom prst="rect">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832" name="Rectangle 831"/>
                  <p:cNvSpPr/>
                  <p:nvPr/>
                </p:nvSpPr>
                <p:spPr>
                  <a:xfrm rot="16200000">
                    <a:off x="4513213" y="2204902"/>
                    <a:ext cx="594360" cy="51852"/>
                  </a:xfrm>
                  <a:prstGeom prst="rect">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833" name="Group 832"/>
                  <p:cNvGrpSpPr/>
                  <p:nvPr/>
                </p:nvGrpSpPr>
                <p:grpSpPr>
                  <a:xfrm>
                    <a:off x="4557425" y="2368505"/>
                    <a:ext cx="228600" cy="228600"/>
                    <a:chOff x="4260850" y="2362200"/>
                    <a:chExt cx="228600" cy="228600"/>
                  </a:xfrm>
                </p:grpSpPr>
                <p:sp>
                  <p:nvSpPr>
                    <p:cNvPr id="836" name="Oval 835"/>
                    <p:cNvSpPr/>
                    <p:nvPr/>
                  </p:nvSpPr>
                  <p:spPr>
                    <a:xfrm>
                      <a:off x="4260850" y="2362200"/>
                      <a:ext cx="228600" cy="228600"/>
                    </a:xfrm>
                    <a:prstGeom prst="ellipse">
                      <a:avLst/>
                    </a:prstGeom>
                    <a:no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37" name="Oval 836"/>
                    <p:cNvSpPr/>
                    <p:nvPr/>
                  </p:nvSpPr>
                  <p:spPr>
                    <a:xfrm>
                      <a:off x="4304732" y="2411390"/>
                      <a:ext cx="137160" cy="137160"/>
                    </a:xfrm>
                    <a:prstGeom prst="ellipse">
                      <a:avLst/>
                    </a:prstGeom>
                    <a:no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834" name="Rectangle 833"/>
                  <p:cNvSpPr/>
                  <p:nvPr/>
                </p:nvSpPr>
                <p:spPr>
                  <a:xfrm>
                    <a:off x="4785106" y="1923172"/>
                    <a:ext cx="594360" cy="54566"/>
                  </a:xfrm>
                  <a:prstGeom prst="rect">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835" name="Rectangle 834"/>
                  <p:cNvSpPr/>
                  <p:nvPr/>
                </p:nvSpPr>
                <p:spPr>
                  <a:xfrm rot="16200000">
                    <a:off x="5060483" y="2196751"/>
                    <a:ext cx="594360" cy="54566"/>
                  </a:xfrm>
                  <a:prstGeom prst="rect">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20" name="Group 819"/>
                <p:cNvGrpSpPr/>
                <p:nvPr/>
              </p:nvGrpSpPr>
              <p:grpSpPr>
                <a:xfrm flipV="1">
                  <a:off x="4452391" y="2708537"/>
                  <a:ext cx="931441" cy="726593"/>
                  <a:chOff x="4453505" y="1923172"/>
                  <a:chExt cx="931441" cy="726593"/>
                </a:xfrm>
              </p:grpSpPr>
              <p:sp>
                <p:nvSpPr>
                  <p:cNvPr id="822" name="Block Arc 821"/>
                  <p:cNvSpPr/>
                  <p:nvPr/>
                </p:nvSpPr>
                <p:spPr>
                  <a:xfrm rot="9537517">
                    <a:off x="4533076" y="2417492"/>
                    <a:ext cx="310021" cy="228210"/>
                  </a:xfrm>
                  <a:prstGeom prst="blockArc">
                    <a:avLst>
                      <a:gd name="adj1" fmla="val 11790023"/>
                      <a:gd name="adj2" fmla="val 17913932"/>
                      <a:gd name="adj3" fmla="val 22702"/>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823" name="Rectangle 822"/>
                  <p:cNvSpPr/>
                  <p:nvPr/>
                </p:nvSpPr>
                <p:spPr>
                  <a:xfrm>
                    <a:off x="4453505" y="2604046"/>
                    <a:ext cx="228600" cy="45719"/>
                  </a:xfrm>
                  <a:prstGeom prst="rect">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824" name="Rectangle 823"/>
                  <p:cNvSpPr/>
                  <p:nvPr/>
                </p:nvSpPr>
                <p:spPr>
                  <a:xfrm rot="16200000">
                    <a:off x="4513213" y="2204902"/>
                    <a:ext cx="594360" cy="51852"/>
                  </a:xfrm>
                  <a:prstGeom prst="rect">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825" name="Group 824"/>
                  <p:cNvGrpSpPr/>
                  <p:nvPr/>
                </p:nvGrpSpPr>
                <p:grpSpPr>
                  <a:xfrm>
                    <a:off x="4557425" y="2368505"/>
                    <a:ext cx="228600" cy="228600"/>
                    <a:chOff x="4260850" y="2362200"/>
                    <a:chExt cx="228600" cy="228600"/>
                  </a:xfrm>
                </p:grpSpPr>
                <p:sp>
                  <p:nvSpPr>
                    <p:cNvPr id="828" name="Oval 827"/>
                    <p:cNvSpPr/>
                    <p:nvPr/>
                  </p:nvSpPr>
                  <p:spPr>
                    <a:xfrm>
                      <a:off x="4260850" y="2362200"/>
                      <a:ext cx="228600" cy="228600"/>
                    </a:xfrm>
                    <a:prstGeom prst="ellipse">
                      <a:avLst/>
                    </a:prstGeom>
                    <a:no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29" name="Oval 828"/>
                    <p:cNvSpPr/>
                    <p:nvPr/>
                  </p:nvSpPr>
                  <p:spPr>
                    <a:xfrm>
                      <a:off x="4304732" y="2411390"/>
                      <a:ext cx="137160" cy="137160"/>
                    </a:xfrm>
                    <a:prstGeom prst="ellipse">
                      <a:avLst/>
                    </a:prstGeom>
                    <a:no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826" name="Rectangle 825"/>
                  <p:cNvSpPr/>
                  <p:nvPr/>
                </p:nvSpPr>
                <p:spPr>
                  <a:xfrm>
                    <a:off x="4785106" y="1923172"/>
                    <a:ext cx="594360" cy="54566"/>
                  </a:xfrm>
                  <a:prstGeom prst="rect">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827" name="Rectangle 826"/>
                  <p:cNvSpPr/>
                  <p:nvPr/>
                </p:nvSpPr>
                <p:spPr>
                  <a:xfrm rot="16200000">
                    <a:off x="5060483" y="2196751"/>
                    <a:ext cx="594360" cy="54566"/>
                  </a:xfrm>
                  <a:prstGeom prst="rect">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21" name="Rectangle 820"/>
                <p:cNvSpPr/>
                <p:nvPr/>
              </p:nvSpPr>
              <p:spPr>
                <a:xfrm>
                  <a:off x="4076069" y="2290523"/>
                  <a:ext cx="371102" cy="777241"/>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721" name="Group 720"/>
              <p:cNvGrpSpPr/>
              <p:nvPr/>
            </p:nvGrpSpPr>
            <p:grpSpPr>
              <a:xfrm flipH="1">
                <a:off x="2129590" y="732239"/>
                <a:ext cx="1308877" cy="1511958"/>
                <a:chOff x="4076069" y="1923172"/>
                <a:chExt cx="1308877" cy="1511958"/>
              </a:xfrm>
            </p:grpSpPr>
            <p:grpSp>
              <p:nvGrpSpPr>
                <p:cNvPr id="800" name="Group 799"/>
                <p:cNvGrpSpPr/>
                <p:nvPr/>
              </p:nvGrpSpPr>
              <p:grpSpPr>
                <a:xfrm>
                  <a:off x="4453505" y="1923172"/>
                  <a:ext cx="931441" cy="726593"/>
                  <a:chOff x="4453505" y="1923172"/>
                  <a:chExt cx="931441" cy="726593"/>
                </a:xfrm>
              </p:grpSpPr>
              <p:sp>
                <p:nvSpPr>
                  <p:cNvPr id="811" name="Block Arc 810"/>
                  <p:cNvSpPr/>
                  <p:nvPr/>
                </p:nvSpPr>
                <p:spPr>
                  <a:xfrm rot="9537517">
                    <a:off x="4533076" y="2417492"/>
                    <a:ext cx="310021" cy="228210"/>
                  </a:xfrm>
                  <a:prstGeom prst="blockArc">
                    <a:avLst>
                      <a:gd name="adj1" fmla="val 11790023"/>
                      <a:gd name="adj2" fmla="val 17913932"/>
                      <a:gd name="adj3" fmla="val 22702"/>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812" name="Rectangle 811"/>
                  <p:cNvSpPr/>
                  <p:nvPr/>
                </p:nvSpPr>
                <p:spPr>
                  <a:xfrm>
                    <a:off x="4453505" y="2604046"/>
                    <a:ext cx="228600" cy="45719"/>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813" name="Rectangle 812"/>
                  <p:cNvSpPr/>
                  <p:nvPr/>
                </p:nvSpPr>
                <p:spPr>
                  <a:xfrm rot="16200000">
                    <a:off x="4513213" y="2204902"/>
                    <a:ext cx="594360" cy="51852"/>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814" name="Group 813"/>
                  <p:cNvGrpSpPr/>
                  <p:nvPr/>
                </p:nvGrpSpPr>
                <p:grpSpPr>
                  <a:xfrm>
                    <a:off x="4557425" y="2368505"/>
                    <a:ext cx="228600" cy="228600"/>
                    <a:chOff x="4260850" y="2362200"/>
                    <a:chExt cx="228600" cy="228600"/>
                  </a:xfrm>
                </p:grpSpPr>
                <p:sp>
                  <p:nvSpPr>
                    <p:cNvPr id="817" name="Oval 816"/>
                    <p:cNvSpPr/>
                    <p:nvPr/>
                  </p:nvSpPr>
                  <p:spPr>
                    <a:xfrm>
                      <a:off x="4260850" y="2362200"/>
                      <a:ext cx="228600" cy="228600"/>
                    </a:xfrm>
                    <a:prstGeom prst="ellipse">
                      <a:avLst/>
                    </a:prstGeom>
                    <a:no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18" name="Oval 817"/>
                    <p:cNvSpPr/>
                    <p:nvPr/>
                  </p:nvSpPr>
                  <p:spPr>
                    <a:xfrm>
                      <a:off x="4304732" y="2411390"/>
                      <a:ext cx="137160" cy="137160"/>
                    </a:xfrm>
                    <a:prstGeom prst="ellipse">
                      <a:avLst/>
                    </a:prstGeom>
                    <a:no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815" name="Rectangle 814"/>
                  <p:cNvSpPr/>
                  <p:nvPr/>
                </p:nvSpPr>
                <p:spPr>
                  <a:xfrm>
                    <a:off x="4785106" y="1923172"/>
                    <a:ext cx="594360" cy="54566"/>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816" name="Rectangle 815"/>
                  <p:cNvSpPr/>
                  <p:nvPr/>
                </p:nvSpPr>
                <p:spPr>
                  <a:xfrm rot="16200000">
                    <a:off x="5060483" y="2196751"/>
                    <a:ext cx="594360" cy="54566"/>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01" name="Group 800"/>
                <p:cNvGrpSpPr/>
                <p:nvPr/>
              </p:nvGrpSpPr>
              <p:grpSpPr>
                <a:xfrm flipV="1">
                  <a:off x="4452391" y="2708537"/>
                  <a:ext cx="931441" cy="726593"/>
                  <a:chOff x="4453505" y="1923172"/>
                  <a:chExt cx="931441" cy="726593"/>
                </a:xfrm>
              </p:grpSpPr>
              <p:sp>
                <p:nvSpPr>
                  <p:cNvPr id="803" name="Block Arc 802"/>
                  <p:cNvSpPr/>
                  <p:nvPr/>
                </p:nvSpPr>
                <p:spPr>
                  <a:xfrm rot="9537517">
                    <a:off x="4533076" y="2417492"/>
                    <a:ext cx="310021" cy="228210"/>
                  </a:xfrm>
                  <a:prstGeom prst="blockArc">
                    <a:avLst>
                      <a:gd name="adj1" fmla="val 11790023"/>
                      <a:gd name="adj2" fmla="val 17913932"/>
                      <a:gd name="adj3" fmla="val 22702"/>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804" name="Rectangle 803"/>
                  <p:cNvSpPr/>
                  <p:nvPr/>
                </p:nvSpPr>
                <p:spPr>
                  <a:xfrm>
                    <a:off x="4453505" y="2604046"/>
                    <a:ext cx="228600" cy="45719"/>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805" name="Rectangle 804"/>
                  <p:cNvSpPr/>
                  <p:nvPr/>
                </p:nvSpPr>
                <p:spPr>
                  <a:xfrm rot="16200000">
                    <a:off x="4513213" y="2204902"/>
                    <a:ext cx="594360" cy="51852"/>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806" name="Group 805"/>
                  <p:cNvGrpSpPr/>
                  <p:nvPr/>
                </p:nvGrpSpPr>
                <p:grpSpPr>
                  <a:xfrm>
                    <a:off x="4557425" y="2368505"/>
                    <a:ext cx="228600" cy="228600"/>
                    <a:chOff x="4260850" y="2362200"/>
                    <a:chExt cx="228600" cy="228600"/>
                  </a:xfrm>
                </p:grpSpPr>
                <p:sp>
                  <p:nvSpPr>
                    <p:cNvPr id="809" name="Oval 808"/>
                    <p:cNvSpPr/>
                    <p:nvPr/>
                  </p:nvSpPr>
                  <p:spPr>
                    <a:xfrm>
                      <a:off x="4260850" y="2362200"/>
                      <a:ext cx="228600" cy="228600"/>
                    </a:xfrm>
                    <a:prstGeom prst="ellipse">
                      <a:avLst/>
                    </a:prstGeom>
                    <a:no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10" name="Oval 809"/>
                    <p:cNvSpPr/>
                    <p:nvPr/>
                  </p:nvSpPr>
                  <p:spPr>
                    <a:xfrm>
                      <a:off x="4304732" y="2411390"/>
                      <a:ext cx="137160" cy="137160"/>
                    </a:xfrm>
                    <a:prstGeom prst="ellipse">
                      <a:avLst/>
                    </a:prstGeom>
                    <a:no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807" name="Rectangle 806"/>
                  <p:cNvSpPr/>
                  <p:nvPr/>
                </p:nvSpPr>
                <p:spPr>
                  <a:xfrm>
                    <a:off x="4785106" y="1923172"/>
                    <a:ext cx="594360" cy="54566"/>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808" name="Rectangle 807"/>
                  <p:cNvSpPr/>
                  <p:nvPr/>
                </p:nvSpPr>
                <p:spPr>
                  <a:xfrm rot="16200000">
                    <a:off x="5060483" y="2196751"/>
                    <a:ext cx="594360" cy="54566"/>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02" name="Rectangle 801"/>
                <p:cNvSpPr/>
                <p:nvPr/>
              </p:nvSpPr>
              <p:spPr>
                <a:xfrm>
                  <a:off x="4076069" y="2290523"/>
                  <a:ext cx="371102" cy="777241"/>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722" name="TextBox 721"/>
              <p:cNvSpPr txBox="1"/>
              <p:nvPr/>
            </p:nvSpPr>
            <p:spPr>
              <a:xfrm rot="16200000">
                <a:off x="302989" y="1333207"/>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23" name="TextBox 722"/>
              <p:cNvSpPr txBox="1"/>
              <p:nvPr/>
            </p:nvSpPr>
            <p:spPr>
              <a:xfrm rot="16200000">
                <a:off x="2995033" y="1315899"/>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cxnSp>
            <p:nvCxnSpPr>
              <p:cNvPr id="724" name="Straight Arrow Connector 723"/>
              <p:cNvCxnSpPr/>
              <p:nvPr/>
            </p:nvCxnSpPr>
            <p:spPr>
              <a:xfrm rot="5400000">
                <a:off x="1001202" y="2021576"/>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725" name="Straight Arrow Connector 724"/>
              <p:cNvCxnSpPr/>
              <p:nvPr/>
            </p:nvCxnSpPr>
            <p:spPr>
              <a:xfrm rot="5400000">
                <a:off x="2608989" y="2075119"/>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726" name="Straight Arrow Connector 725"/>
              <p:cNvCxnSpPr/>
              <p:nvPr/>
            </p:nvCxnSpPr>
            <p:spPr>
              <a:xfrm rot="5400000">
                <a:off x="1003587" y="997622"/>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727" name="Straight Arrow Connector 726"/>
              <p:cNvCxnSpPr/>
              <p:nvPr/>
            </p:nvCxnSpPr>
            <p:spPr>
              <a:xfrm rot="5400000">
                <a:off x="2611365" y="1013066"/>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728" name="Straight Arrow Connector 727"/>
              <p:cNvCxnSpPr/>
              <p:nvPr/>
            </p:nvCxnSpPr>
            <p:spPr>
              <a:xfrm rot="16200000" flipV="1">
                <a:off x="1543385" y="2021576"/>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729" name="Straight Arrow Connector 728"/>
              <p:cNvCxnSpPr/>
              <p:nvPr/>
            </p:nvCxnSpPr>
            <p:spPr>
              <a:xfrm rot="16200000" flipV="1">
                <a:off x="2070502" y="2007292"/>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730" name="Straight Arrow Connector 729"/>
              <p:cNvCxnSpPr/>
              <p:nvPr/>
            </p:nvCxnSpPr>
            <p:spPr>
              <a:xfrm rot="16200000" flipV="1">
                <a:off x="1547393" y="995528"/>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731" name="Straight Arrow Connector 730"/>
              <p:cNvCxnSpPr/>
              <p:nvPr/>
            </p:nvCxnSpPr>
            <p:spPr>
              <a:xfrm rot="16200000" flipV="1">
                <a:off x="2064152" y="995528"/>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sp>
            <p:nvSpPr>
              <p:cNvPr id="732" name="Rectangle 731"/>
              <p:cNvSpPr/>
              <p:nvPr/>
            </p:nvSpPr>
            <p:spPr>
              <a:xfrm>
                <a:off x="672820"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33" name="TextBox 732"/>
              <p:cNvSpPr txBox="1"/>
              <p:nvPr/>
            </p:nvSpPr>
            <p:spPr>
              <a:xfrm rot="16200000">
                <a:off x="509518" y="2625912"/>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34" name="Rectangle 733"/>
              <p:cNvSpPr/>
              <p:nvPr/>
            </p:nvSpPr>
            <p:spPr>
              <a:xfrm flipH="1">
                <a:off x="672820"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35" name="TextBox 734"/>
              <p:cNvSpPr txBox="1"/>
              <p:nvPr/>
            </p:nvSpPr>
            <p:spPr>
              <a:xfrm rot="16200000">
                <a:off x="493961"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36" name="Rectangle 735"/>
              <p:cNvSpPr/>
              <p:nvPr/>
            </p:nvSpPr>
            <p:spPr>
              <a:xfrm>
                <a:off x="880567"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37" name="TextBox 736"/>
              <p:cNvSpPr txBox="1"/>
              <p:nvPr/>
            </p:nvSpPr>
            <p:spPr>
              <a:xfrm rot="16200000">
                <a:off x="703870" y="2625911"/>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38" name="Rectangle 737"/>
              <p:cNvSpPr/>
              <p:nvPr/>
            </p:nvSpPr>
            <p:spPr>
              <a:xfrm>
                <a:off x="1088314"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39" name="TextBox 738"/>
              <p:cNvSpPr txBox="1"/>
              <p:nvPr/>
            </p:nvSpPr>
            <p:spPr>
              <a:xfrm rot="16200000">
                <a:off x="919157" y="2625911"/>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40" name="Rectangle 739"/>
              <p:cNvSpPr/>
              <p:nvPr/>
            </p:nvSpPr>
            <p:spPr>
              <a:xfrm>
                <a:off x="1296061"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41" name="TextBox 740"/>
              <p:cNvSpPr txBox="1"/>
              <p:nvPr/>
            </p:nvSpPr>
            <p:spPr>
              <a:xfrm rot="16200000">
                <a:off x="1113508" y="2625911"/>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42" name="Rectangle 741"/>
              <p:cNvSpPr/>
              <p:nvPr/>
            </p:nvSpPr>
            <p:spPr>
              <a:xfrm>
                <a:off x="1503808"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43" name="TextBox 742"/>
              <p:cNvSpPr txBox="1"/>
              <p:nvPr/>
            </p:nvSpPr>
            <p:spPr>
              <a:xfrm rot="16200000">
                <a:off x="1340823" y="2625911"/>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44" name="Rectangle 743"/>
              <p:cNvSpPr/>
              <p:nvPr/>
            </p:nvSpPr>
            <p:spPr>
              <a:xfrm>
                <a:off x="1711555"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45" name="TextBox 744"/>
              <p:cNvSpPr txBox="1"/>
              <p:nvPr/>
            </p:nvSpPr>
            <p:spPr>
              <a:xfrm rot="16200000">
                <a:off x="1535175" y="2625912"/>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46" name="Rectangle 745"/>
              <p:cNvSpPr/>
              <p:nvPr/>
            </p:nvSpPr>
            <p:spPr>
              <a:xfrm>
                <a:off x="1919302"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47" name="TextBox 746"/>
              <p:cNvSpPr txBox="1"/>
              <p:nvPr/>
            </p:nvSpPr>
            <p:spPr>
              <a:xfrm rot="16200000">
                <a:off x="1752520" y="2625912"/>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48" name="Rectangle 747"/>
              <p:cNvSpPr/>
              <p:nvPr/>
            </p:nvSpPr>
            <p:spPr>
              <a:xfrm>
                <a:off x="2127049"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49" name="TextBox 748"/>
              <p:cNvSpPr txBox="1"/>
              <p:nvPr/>
            </p:nvSpPr>
            <p:spPr>
              <a:xfrm rot="16200000">
                <a:off x="1946872" y="2625912"/>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50" name="Rectangle 749"/>
              <p:cNvSpPr/>
              <p:nvPr/>
            </p:nvSpPr>
            <p:spPr>
              <a:xfrm>
                <a:off x="2334796"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51" name="TextBox 750"/>
              <p:cNvSpPr txBox="1"/>
              <p:nvPr/>
            </p:nvSpPr>
            <p:spPr>
              <a:xfrm rot="16200000">
                <a:off x="2168508" y="2625912"/>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52" name="Rectangle 751"/>
              <p:cNvSpPr/>
              <p:nvPr/>
            </p:nvSpPr>
            <p:spPr>
              <a:xfrm>
                <a:off x="2542543"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53" name="TextBox 752"/>
              <p:cNvSpPr txBox="1"/>
              <p:nvPr/>
            </p:nvSpPr>
            <p:spPr>
              <a:xfrm rot="16200000">
                <a:off x="2362860" y="2625912"/>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54" name="Rectangle 753"/>
              <p:cNvSpPr/>
              <p:nvPr/>
            </p:nvSpPr>
            <p:spPr>
              <a:xfrm>
                <a:off x="2750290"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55" name="TextBox 754"/>
              <p:cNvSpPr txBox="1"/>
              <p:nvPr/>
            </p:nvSpPr>
            <p:spPr>
              <a:xfrm rot="16200000">
                <a:off x="2571126" y="2625912"/>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56" name="Rectangle 755"/>
              <p:cNvSpPr/>
              <p:nvPr/>
            </p:nvSpPr>
            <p:spPr>
              <a:xfrm>
                <a:off x="2958038" y="2488490"/>
                <a:ext cx="137160" cy="594360"/>
              </a:xfrm>
              <a:prstGeom prst="rect">
                <a:avLst/>
              </a:prstGeom>
              <a:solidFill>
                <a:srgbClr val="5B9BD5">
                  <a:lumMod val="60000"/>
                  <a:lumOff val="4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57" name="TextBox 756"/>
              <p:cNvSpPr txBox="1"/>
              <p:nvPr/>
            </p:nvSpPr>
            <p:spPr>
              <a:xfrm rot="16200000">
                <a:off x="2774136" y="2625912"/>
                <a:ext cx="457459"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Anolyte</a:t>
                </a:r>
              </a:p>
            </p:txBody>
          </p:sp>
          <p:sp>
            <p:nvSpPr>
              <p:cNvPr id="758" name="Rectangle 757"/>
              <p:cNvSpPr/>
              <p:nvPr/>
            </p:nvSpPr>
            <p:spPr>
              <a:xfrm flipH="1">
                <a:off x="880567"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59" name="TextBox 758"/>
              <p:cNvSpPr txBox="1"/>
              <p:nvPr/>
            </p:nvSpPr>
            <p:spPr>
              <a:xfrm rot="16200000">
                <a:off x="699387"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60" name="Rectangle 759"/>
              <p:cNvSpPr/>
              <p:nvPr/>
            </p:nvSpPr>
            <p:spPr>
              <a:xfrm flipH="1">
                <a:off x="1088314"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61" name="TextBox 760"/>
              <p:cNvSpPr txBox="1"/>
              <p:nvPr/>
            </p:nvSpPr>
            <p:spPr>
              <a:xfrm rot="16200000">
                <a:off x="904761"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62" name="Rectangle 761"/>
              <p:cNvSpPr/>
              <p:nvPr/>
            </p:nvSpPr>
            <p:spPr>
              <a:xfrm flipH="1">
                <a:off x="1296061"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63" name="TextBox 762"/>
              <p:cNvSpPr txBox="1"/>
              <p:nvPr/>
            </p:nvSpPr>
            <p:spPr>
              <a:xfrm rot="16200000">
                <a:off x="1115519"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64" name="Rectangle 763"/>
              <p:cNvSpPr/>
              <p:nvPr/>
            </p:nvSpPr>
            <p:spPr>
              <a:xfrm flipH="1">
                <a:off x="1503808"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65" name="TextBox 764"/>
              <p:cNvSpPr txBox="1"/>
              <p:nvPr/>
            </p:nvSpPr>
            <p:spPr>
              <a:xfrm rot="16200000">
                <a:off x="1322635"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66" name="Rectangle 765"/>
              <p:cNvSpPr/>
              <p:nvPr/>
            </p:nvSpPr>
            <p:spPr>
              <a:xfrm flipH="1">
                <a:off x="1711555"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67" name="TextBox 766"/>
              <p:cNvSpPr txBox="1"/>
              <p:nvPr/>
            </p:nvSpPr>
            <p:spPr>
              <a:xfrm rot="16200000">
                <a:off x="1528062"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68" name="Rectangle 767"/>
              <p:cNvSpPr/>
              <p:nvPr/>
            </p:nvSpPr>
            <p:spPr>
              <a:xfrm flipH="1">
                <a:off x="1919302"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69" name="TextBox 768"/>
              <p:cNvSpPr txBox="1"/>
              <p:nvPr/>
            </p:nvSpPr>
            <p:spPr>
              <a:xfrm rot="16200000">
                <a:off x="1733436"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70" name="Rectangle 769"/>
              <p:cNvSpPr/>
              <p:nvPr/>
            </p:nvSpPr>
            <p:spPr>
              <a:xfrm flipH="1">
                <a:off x="2127049"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71" name="TextBox 770"/>
              <p:cNvSpPr txBox="1"/>
              <p:nvPr/>
            </p:nvSpPr>
            <p:spPr>
              <a:xfrm rot="16200000">
                <a:off x="1944194"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72" name="Rectangle 771"/>
              <p:cNvSpPr/>
              <p:nvPr/>
            </p:nvSpPr>
            <p:spPr>
              <a:xfrm flipH="1">
                <a:off x="2334796"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73" name="TextBox 772"/>
              <p:cNvSpPr txBox="1"/>
              <p:nvPr/>
            </p:nvSpPr>
            <p:spPr>
              <a:xfrm rot="16200000">
                <a:off x="2151310"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74" name="Rectangle 773"/>
              <p:cNvSpPr/>
              <p:nvPr/>
            </p:nvSpPr>
            <p:spPr>
              <a:xfrm flipH="1">
                <a:off x="2542543"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75" name="TextBox 774"/>
              <p:cNvSpPr txBox="1"/>
              <p:nvPr/>
            </p:nvSpPr>
            <p:spPr>
              <a:xfrm rot="16200000">
                <a:off x="2356738"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76" name="Rectangle 775"/>
              <p:cNvSpPr/>
              <p:nvPr/>
            </p:nvSpPr>
            <p:spPr>
              <a:xfrm flipH="1">
                <a:off x="2750290"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77" name="TextBox 776"/>
              <p:cNvSpPr txBox="1"/>
              <p:nvPr/>
            </p:nvSpPr>
            <p:spPr>
              <a:xfrm rot="16200000">
                <a:off x="2562111"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78" name="Rectangle 777"/>
              <p:cNvSpPr/>
              <p:nvPr/>
            </p:nvSpPr>
            <p:spPr>
              <a:xfrm flipH="1">
                <a:off x="2958038" y="3140885"/>
                <a:ext cx="137160" cy="594360"/>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79" name="TextBox 778"/>
              <p:cNvSpPr txBox="1"/>
              <p:nvPr/>
            </p:nvSpPr>
            <p:spPr>
              <a:xfrm rot="16200000">
                <a:off x="2756827" y="3341970"/>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sp>
            <p:nvSpPr>
              <p:cNvPr id="780" name="Rectangle 779"/>
              <p:cNvSpPr/>
              <p:nvPr/>
            </p:nvSpPr>
            <p:spPr>
              <a:xfrm rot="5400000" flipH="1">
                <a:off x="2953345" y="1903302"/>
                <a:ext cx="594360" cy="51852"/>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781" name="Rectangle 780"/>
              <p:cNvSpPr/>
              <p:nvPr/>
            </p:nvSpPr>
            <p:spPr>
              <a:xfrm rot="10800000" flipH="1">
                <a:off x="3224599" y="2174556"/>
                <a:ext cx="594360" cy="51852"/>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782" name="Rectangle 781"/>
              <p:cNvSpPr/>
              <p:nvPr/>
            </p:nvSpPr>
            <p:spPr>
              <a:xfrm rot="5400000" flipH="1">
                <a:off x="2953345" y="976708"/>
                <a:ext cx="594360" cy="51852"/>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783" name="Rectangle 782"/>
              <p:cNvSpPr/>
              <p:nvPr/>
            </p:nvSpPr>
            <p:spPr>
              <a:xfrm rot="10800000" flipH="1">
                <a:off x="3223836" y="689581"/>
                <a:ext cx="594360" cy="51852"/>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784" name="Straight Arrow Connector 783"/>
              <p:cNvCxnSpPr/>
              <p:nvPr/>
            </p:nvCxnSpPr>
            <p:spPr>
              <a:xfrm rot="10800000">
                <a:off x="3512919" y="2192118"/>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sp>
            <p:nvSpPr>
              <p:cNvPr id="785" name="TextBox 784"/>
              <p:cNvSpPr txBox="1"/>
              <p:nvPr/>
            </p:nvSpPr>
            <p:spPr>
              <a:xfrm>
                <a:off x="3442500" y="1973397"/>
                <a:ext cx="376459" cy="215444"/>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CO</a:t>
                </a:r>
                <a:r>
                  <a:rPr kumimoji="0" lang="en-US" sz="450" b="0" i="0" u="none" strike="noStrike" kern="0" cap="none" spc="0" normalizeH="0" baseline="-25000" noProof="0" dirty="0">
                    <a:ln>
                      <a:noFill/>
                    </a:ln>
                    <a:solidFill>
                      <a:prstClr val="black"/>
                    </a:solidFill>
                    <a:effectLst/>
                    <a:uLnTx/>
                    <a:uFillTx/>
                    <a:latin typeface="Calibri"/>
                  </a:rPr>
                  <a:t>2</a:t>
                </a:r>
              </a:p>
            </p:txBody>
          </p:sp>
          <p:sp>
            <p:nvSpPr>
              <p:cNvPr id="786" name="TextBox 785"/>
              <p:cNvSpPr txBox="1"/>
              <p:nvPr/>
            </p:nvSpPr>
            <p:spPr>
              <a:xfrm>
                <a:off x="3218961" y="732507"/>
                <a:ext cx="659548" cy="307776"/>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H</a:t>
                </a:r>
                <a:r>
                  <a:rPr kumimoji="0" lang="en-US" sz="450" b="0" i="0" u="none" strike="noStrike" kern="0" cap="none" spc="0" normalizeH="0" baseline="-25000" noProof="0" dirty="0">
                    <a:ln>
                      <a:noFill/>
                    </a:ln>
                    <a:solidFill>
                      <a:prstClr val="black"/>
                    </a:solidFill>
                    <a:effectLst/>
                    <a:uLnTx/>
                    <a:uFillTx/>
                    <a:latin typeface="Calibri"/>
                  </a:rPr>
                  <a:t>2</a:t>
                </a:r>
                <a:r>
                  <a:rPr kumimoji="0" lang="en-US" sz="450" b="0" i="0" u="none" strike="noStrike" kern="0" cap="none" spc="0" normalizeH="0" baseline="0" noProof="0" dirty="0">
                    <a:ln>
                      <a:noFill/>
                    </a:ln>
                    <a:solidFill>
                      <a:prstClr val="black"/>
                    </a:solidFill>
                    <a:effectLst/>
                    <a:uLnTx/>
                    <a:uFillTx/>
                    <a:latin typeface="Calibri"/>
                  </a:rPr>
                  <a:t> + CO + CO</a:t>
                </a:r>
                <a:r>
                  <a:rPr kumimoji="0" lang="en-US" sz="450" b="0" i="0" u="none" strike="noStrike" kern="0" cap="none" spc="0" normalizeH="0" baseline="-25000" noProof="0" dirty="0">
                    <a:ln>
                      <a:noFill/>
                    </a:ln>
                    <a:solidFill>
                      <a:prstClr val="black"/>
                    </a:solidFill>
                    <a:effectLst/>
                    <a:uLnTx/>
                    <a:uFillTx/>
                    <a:latin typeface="Calibri"/>
                  </a:rPr>
                  <a:t>2</a:t>
                </a:r>
              </a:p>
            </p:txBody>
          </p:sp>
          <p:cxnSp>
            <p:nvCxnSpPr>
              <p:cNvPr id="787" name="Straight Arrow Connector 786"/>
              <p:cNvCxnSpPr/>
              <p:nvPr/>
            </p:nvCxnSpPr>
            <p:spPr>
              <a:xfrm rot="10800000" flipH="1">
                <a:off x="3457295" y="715506"/>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sp>
            <p:nvSpPr>
              <p:cNvPr id="788" name="Rectangle 787"/>
              <p:cNvSpPr/>
              <p:nvPr/>
            </p:nvSpPr>
            <p:spPr>
              <a:xfrm rot="16200000">
                <a:off x="85251" y="672541"/>
                <a:ext cx="914400" cy="51852"/>
              </a:xfrm>
              <a:prstGeom prst="rect">
                <a:avLst/>
              </a:prstGeom>
              <a:solidFill>
                <a:srgbClr val="5B9BD5">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789" name="Straight Arrow Connector 788"/>
              <p:cNvCxnSpPr/>
              <p:nvPr/>
            </p:nvCxnSpPr>
            <p:spPr>
              <a:xfrm rot="16200000" flipV="1">
                <a:off x="451010" y="608297"/>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sp>
            <p:nvSpPr>
              <p:cNvPr id="790" name="TextBox 789"/>
              <p:cNvSpPr txBox="1"/>
              <p:nvPr/>
            </p:nvSpPr>
            <p:spPr>
              <a:xfrm>
                <a:off x="516525" y="510359"/>
                <a:ext cx="623264" cy="215444"/>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O</a:t>
                </a:r>
                <a:r>
                  <a:rPr kumimoji="0" lang="en-US" sz="450" b="0" i="0" u="none" strike="noStrike" kern="0" cap="none" spc="0" normalizeH="0" baseline="-25000" noProof="0" dirty="0">
                    <a:ln>
                      <a:noFill/>
                    </a:ln>
                    <a:solidFill>
                      <a:prstClr val="black"/>
                    </a:solidFill>
                    <a:effectLst/>
                    <a:uLnTx/>
                    <a:uFillTx/>
                    <a:latin typeface="Calibri"/>
                  </a:rPr>
                  <a:t>2 </a:t>
                </a:r>
                <a:r>
                  <a:rPr kumimoji="0" lang="en-US" sz="450" b="0" i="0" u="none" strike="noStrike" kern="0" cap="none" spc="0" normalizeH="0" baseline="0" noProof="0" dirty="0">
                    <a:ln>
                      <a:noFill/>
                    </a:ln>
                    <a:solidFill>
                      <a:prstClr val="black"/>
                    </a:solidFill>
                    <a:effectLst/>
                    <a:uLnTx/>
                    <a:uFillTx/>
                    <a:latin typeface="Calibri"/>
                  </a:rPr>
                  <a:t>to cabin</a:t>
                </a:r>
                <a:endParaRPr kumimoji="0" lang="en-US" sz="450" b="0" i="0" u="none" strike="noStrike" kern="0" cap="none" spc="0" normalizeH="0" baseline="-25000" noProof="0" dirty="0">
                  <a:ln>
                    <a:noFill/>
                  </a:ln>
                  <a:solidFill>
                    <a:prstClr val="black"/>
                  </a:solidFill>
                  <a:effectLst/>
                  <a:uLnTx/>
                  <a:uFillTx/>
                  <a:latin typeface="Calibri"/>
                </a:endParaRPr>
              </a:p>
            </p:txBody>
          </p:sp>
          <p:sp>
            <p:nvSpPr>
              <p:cNvPr id="791" name="TextBox 790"/>
              <p:cNvSpPr txBox="1"/>
              <p:nvPr/>
            </p:nvSpPr>
            <p:spPr>
              <a:xfrm>
                <a:off x="1170010" y="2320844"/>
                <a:ext cx="1557198"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sng" strike="noStrike" kern="0" cap="none" spc="0" normalizeH="0" baseline="0" noProof="0" dirty="0">
                    <a:ln>
                      <a:noFill/>
                    </a:ln>
                    <a:solidFill>
                      <a:prstClr val="black"/>
                    </a:solidFill>
                    <a:effectLst/>
                    <a:uLnTx/>
                    <a:uFillTx/>
                    <a:latin typeface="Calibri"/>
                  </a:rPr>
                  <a:t>Lyophilized Anolyte and Catholyte bags</a:t>
                </a:r>
              </a:p>
            </p:txBody>
          </p:sp>
          <p:sp>
            <p:nvSpPr>
              <p:cNvPr id="792" name="Rectangle 791"/>
              <p:cNvSpPr/>
              <p:nvPr/>
            </p:nvSpPr>
            <p:spPr>
              <a:xfrm rot="5400000" flipH="1">
                <a:off x="2810054" y="1198320"/>
                <a:ext cx="1965960" cy="51852"/>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793" name="Straight Arrow Connector 792"/>
              <p:cNvCxnSpPr/>
              <p:nvPr/>
            </p:nvCxnSpPr>
            <p:spPr>
              <a:xfrm rot="5400000">
                <a:off x="3701594" y="1469786"/>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cxnSp>
            <p:nvCxnSpPr>
              <p:cNvPr id="794" name="Straight Arrow Connector 793"/>
              <p:cNvCxnSpPr/>
              <p:nvPr/>
            </p:nvCxnSpPr>
            <p:spPr>
              <a:xfrm rot="5400000">
                <a:off x="3701594" y="401171"/>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sp>
            <p:nvSpPr>
              <p:cNvPr id="795" name="TextBox 794"/>
              <p:cNvSpPr txBox="1"/>
              <p:nvPr/>
            </p:nvSpPr>
            <p:spPr>
              <a:xfrm>
                <a:off x="3148737" y="297309"/>
                <a:ext cx="723436" cy="215444"/>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CO</a:t>
                </a:r>
                <a:r>
                  <a:rPr kumimoji="0" lang="en-US" sz="450" b="0" i="0" u="none" strike="noStrike" kern="0" cap="none" spc="0" normalizeH="0" baseline="-25000" noProof="0" dirty="0">
                    <a:ln>
                      <a:noFill/>
                    </a:ln>
                    <a:solidFill>
                      <a:prstClr val="black"/>
                    </a:solidFill>
                    <a:effectLst/>
                    <a:uLnTx/>
                    <a:uFillTx/>
                    <a:latin typeface="Calibri"/>
                  </a:rPr>
                  <a:t>2 </a:t>
                </a:r>
                <a:r>
                  <a:rPr kumimoji="0" lang="en-US" sz="450" b="0" i="0" u="none" strike="noStrike" kern="0" cap="none" spc="0" normalizeH="0" baseline="0" noProof="0" dirty="0">
                    <a:ln>
                      <a:noFill/>
                    </a:ln>
                    <a:solidFill>
                      <a:prstClr val="black"/>
                    </a:solidFill>
                    <a:effectLst/>
                    <a:uLnTx/>
                    <a:uFillTx/>
                    <a:latin typeface="Calibri"/>
                  </a:rPr>
                  <a:t>from cabin</a:t>
                </a:r>
                <a:endParaRPr kumimoji="0" lang="en-US" sz="450" b="0" i="0" u="none" strike="noStrike" kern="0" cap="none" spc="0" normalizeH="0" baseline="-25000" noProof="0" dirty="0">
                  <a:ln>
                    <a:noFill/>
                  </a:ln>
                  <a:solidFill>
                    <a:prstClr val="black"/>
                  </a:solidFill>
                  <a:effectLst/>
                  <a:uLnTx/>
                  <a:uFillTx/>
                  <a:latin typeface="Calibri"/>
                </a:endParaRPr>
              </a:p>
            </p:txBody>
          </p:sp>
          <p:sp>
            <p:nvSpPr>
              <p:cNvPr id="796" name="Rectangle 795"/>
              <p:cNvSpPr/>
              <p:nvPr/>
            </p:nvSpPr>
            <p:spPr>
              <a:xfrm>
                <a:off x="568378" y="2349304"/>
                <a:ext cx="2650583" cy="1449359"/>
              </a:xfrm>
              <a:prstGeom prst="rect">
                <a:avLst/>
              </a:prstGeom>
              <a:noFill/>
              <a:ln w="3175" cap="flat" cmpd="sng" algn="ctr">
                <a:solidFill>
                  <a:sysClr val="windowText" lastClr="000000"/>
                </a:solidFill>
                <a:prstDash val="sysDash"/>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97" name="TextBox 796"/>
              <p:cNvSpPr txBox="1"/>
              <p:nvPr/>
            </p:nvSpPr>
            <p:spPr>
              <a:xfrm>
                <a:off x="1846076" y="1397705"/>
                <a:ext cx="492075"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Formate</a:t>
                </a:r>
              </a:p>
            </p:txBody>
          </p:sp>
          <p:sp>
            <p:nvSpPr>
              <p:cNvPr id="798" name="Rectangle 797"/>
              <p:cNvSpPr/>
              <p:nvPr/>
            </p:nvSpPr>
            <p:spPr>
              <a:xfrm>
                <a:off x="280739" y="297415"/>
                <a:ext cx="3642605" cy="3629084"/>
              </a:xfrm>
              <a:prstGeom prst="rect">
                <a:avLst/>
              </a:prstGeom>
              <a:noFill/>
              <a:ln w="254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799" name="Flowchart: Connector 798"/>
              <p:cNvSpPr/>
              <p:nvPr/>
            </p:nvSpPr>
            <p:spPr>
              <a:xfrm>
                <a:off x="177250" y="231694"/>
                <a:ext cx="274320" cy="274320"/>
              </a:xfrm>
              <a:prstGeom prst="flowChartConnector">
                <a:avLst/>
              </a:prstGeom>
              <a:solidFill>
                <a:srgbClr val="70AD47"/>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a:ln>
                      <a:noFill/>
                    </a:ln>
                    <a:solidFill>
                      <a:prstClr val="white"/>
                    </a:solidFill>
                    <a:effectLst/>
                    <a:uLnTx/>
                    <a:uFillTx/>
                    <a:latin typeface="Calibri"/>
                    <a:ea typeface="+mn-ea"/>
                    <a:cs typeface="+mn-cs"/>
                  </a:rPr>
                  <a:t>1</a:t>
                </a:r>
              </a:p>
            </p:txBody>
          </p:sp>
        </p:grpSp>
        <p:grpSp>
          <p:nvGrpSpPr>
            <p:cNvPr id="7" name="Group 6"/>
            <p:cNvGrpSpPr/>
            <p:nvPr/>
          </p:nvGrpSpPr>
          <p:grpSpPr>
            <a:xfrm>
              <a:off x="4003897" y="3262680"/>
              <a:ext cx="5848833" cy="3364909"/>
              <a:chOff x="4003897" y="3262680"/>
              <a:chExt cx="5848833" cy="3364909"/>
            </a:xfrm>
          </p:grpSpPr>
          <p:grpSp>
            <p:nvGrpSpPr>
              <p:cNvPr id="278" name="Group 277"/>
              <p:cNvGrpSpPr/>
              <p:nvPr/>
            </p:nvGrpSpPr>
            <p:grpSpPr>
              <a:xfrm>
                <a:off x="4086552" y="3299327"/>
                <a:ext cx="5766178" cy="3328262"/>
                <a:chOff x="4086552" y="3299327"/>
                <a:chExt cx="5766178" cy="3328262"/>
              </a:xfrm>
            </p:grpSpPr>
            <p:sp>
              <p:nvSpPr>
                <p:cNvPr id="280" name="TextBox 279"/>
                <p:cNvSpPr txBox="1"/>
                <p:nvPr/>
              </p:nvSpPr>
              <p:spPr>
                <a:xfrm>
                  <a:off x="4498073" y="5916256"/>
                  <a:ext cx="1124668" cy="215444"/>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Column regeneration buffer</a:t>
                  </a:r>
                </a:p>
              </p:txBody>
            </p:sp>
            <p:grpSp>
              <p:nvGrpSpPr>
                <p:cNvPr id="281" name="Group 280"/>
                <p:cNvGrpSpPr/>
                <p:nvPr/>
              </p:nvGrpSpPr>
              <p:grpSpPr>
                <a:xfrm>
                  <a:off x="4266660" y="5281159"/>
                  <a:ext cx="304311" cy="635202"/>
                  <a:chOff x="4539374" y="5284977"/>
                  <a:chExt cx="304311" cy="635202"/>
                </a:xfrm>
              </p:grpSpPr>
              <p:grpSp>
                <p:nvGrpSpPr>
                  <p:cNvPr id="671" name="Group 670"/>
                  <p:cNvGrpSpPr/>
                  <p:nvPr/>
                </p:nvGrpSpPr>
                <p:grpSpPr>
                  <a:xfrm>
                    <a:off x="4539374" y="5284993"/>
                    <a:ext cx="132859" cy="635186"/>
                    <a:chOff x="5184250" y="1768109"/>
                    <a:chExt cx="132859" cy="635186"/>
                  </a:xfrm>
                </p:grpSpPr>
                <p:sp>
                  <p:nvSpPr>
                    <p:cNvPr id="685" name="Rounded Rectangle 684"/>
                    <p:cNvSpPr/>
                    <p:nvPr/>
                  </p:nvSpPr>
                  <p:spPr>
                    <a:xfrm>
                      <a:off x="5196706" y="192375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86" name="Rounded Rectangle 685"/>
                    <p:cNvSpPr/>
                    <p:nvPr/>
                  </p:nvSpPr>
                  <p:spPr>
                    <a:xfrm>
                      <a:off x="5227821" y="1797375"/>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87" name="Rounded Rectangle 686"/>
                    <p:cNvSpPr/>
                    <p:nvPr/>
                  </p:nvSpPr>
                  <p:spPr>
                    <a:xfrm rot="5400000">
                      <a:off x="5236964" y="171539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88" name="Rounded Rectangle 687"/>
                    <p:cNvSpPr/>
                    <p:nvPr/>
                  </p:nvSpPr>
                  <p:spPr>
                    <a:xfrm>
                      <a:off x="5196706" y="2025605"/>
                      <a:ext cx="107950" cy="333365"/>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689" name="Straight Connector 688"/>
                    <p:cNvCxnSpPr>
                      <a:stCxn id="688" idx="3"/>
                      <a:endCxn id="688" idx="3"/>
                    </p:cNvCxnSpPr>
                    <p:nvPr/>
                  </p:nvCxnSpPr>
                  <p:spPr>
                    <a:xfrm>
                      <a:off x="5304656" y="2192288"/>
                      <a:ext cx="0" cy="0"/>
                    </a:xfrm>
                    <a:prstGeom prst="line">
                      <a:avLst/>
                    </a:prstGeom>
                    <a:noFill/>
                    <a:ln w="6350" cap="flat" cmpd="sng" algn="ctr">
                      <a:solidFill>
                        <a:srgbClr val="5B9BD5"/>
                      </a:solidFill>
                      <a:prstDash val="solid"/>
                      <a:miter lim="800000"/>
                    </a:ln>
                    <a:effectLst/>
                  </p:spPr>
                </p:cxnSp>
                <p:cxnSp>
                  <p:nvCxnSpPr>
                    <p:cNvPr id="690" name="Straight Connector 689"/>
                    <p:cNvCxnSpPr/>
                    <p:nvPr/>
                  </p:nvCxnSpPr>
                  <p:spPr>
                    <a:xfrm flipH="1">
                      <a:off x="5196707" y="2307815"/>
                      <a:ext cx="18288" cy="0"/>
                    </a:xfrm>
                    <a:prstGeom prst="line">
                      <a:avLst/>
                    </a:prstGeom>
                    <a:noFill/>
                    <a:ln w="6350" cap="flat" cmpd="sng" algn="ctr">
                      <a:solidFill>
                        <a:sysClr val="windowText" lastClr="000000"/>
                      </a:solidFill>
                      <a:prstDash val="solid"/>
                      <a:miter lim="800000"/>
                    </a:ln>
                    <a:effectLst/>
                  </p:spPr>
                </p:cxnSp>
                <p:cxnSp>
                  <p:nvCxnSpPr>
                    <p:cNvPr id="691" name="Straight Connector 690"/>
                    <p:cNvCxnSpPr/>
                    <p:nvPr/>
                  </p:nvCxnSpPr>
                  <p:spPr>
                    <a:xfrm flipH="1">
                      <a:off x="5196706" y="2260190"/>
                      <a:ext cx="18288" cy="0"/>
                    </a:xfrm>
                    <a:prstGeom prst="line">
                      <a:avLst/>
                    </a:prstGeom>
                    <a:noFill/>
                    <a:ln w="6350" cap="flat" cmpd="sng" algn="ctr">
                      <a:solidFill>
                        <a:sysClr val="windowText" lastClr="000000"/>
                      </a:solidFill>
                      <a:prstDash val="solid"/>
                      <a:miter lim="800000"/>
                    </a:ln>
                    <a:effectLst/>
                  </p:spPr>
                </p:cxnSp>
                <p:cxnSp>
                  <p:nvCxnSpPr>
                    <p:cNvPr id="692" name="Straight Connector 691"/>
                    <p:cNvCxnSpPr/>
                    <p:nvPr/>
                  </p:nvCxnSpPr>
                  <p:spPr>
                    <a:xfrm flipH="1">
                      <a:off x="5196865" y="2222090"/>
                      <a:ext cx="18288" cy="0"/>
                    </a:xfrm>
                    <a:prstGeom prst="line">
                      <a:avLst/>
                    </a:prstGeom>
                    <a:noFill/>
                    <a:ln w="6350" cap="flat" cmpd="sng" algn="ctr">
                      <a:solidFill>
                        <a:sysClr val="windowText" lastClr="000000"/>
                      </a:solidFill>
                      <a:prstDash val="solid"/>
                      <a:miter lim="800000"/>
                    </a:ln>
                    <a:effectLst/>
                  </p:spPr>
                </p:cxnSp>
                <p:cxnSp>
                  <p:nvCxnSpPr>
                    <p:cNvPr id="693" name="Straight Connector 692"/>
                    <p:cNvCxnSpPr/>
                    <p:nvPr/>
                  </p:nvCxnSpPr>
                  <p:spPr>
                    <a:xfrm flipH="1">
                      <a:off x="5196864" y="2174465"/>
                      <a:ext cx="18288" cy="0"/>
                    </a:xfrm>
                    <a:prstGeom prst="line">
                      <a:avLst/>
                    </a:prstGeom>
                    <a:noFill/>
                    <a:ln w="6350" cap="flat" cmpd="sng" algn="ctr">
                      <a:solidFill>
                        <a:sysClr val="windowText" lastClr="000000"/>
                      </a:solidFill>
                      <a:prstDash val="solid"/>
                      <a:miter lim="800000"/>
                    </a:ln>
                    <a:effectLst/>
                  </p:spPr>
                </p:cxnSp>
                <p:cxnSp>
                  <p:nvCxnSpPr>
                    <p:cNvPr id="694" name="Straight Connector 693"/>
                    <p:cNvCxnSpPr/>
                    <p:nvPr/>
                  </p:nvCxnSpPr>
                  <p:spPr>
                    <a:xfrm flipH="1">
                      <a:off x="5196706" y="2133985"/>
                      <a:ext cx="18288" cy="0"/>
                    </a:xfrm>
                    <a:prstGeom prst="line">
                      <a:avLst/>
                    </a:prstGeom>
                    <a:noFill/>
                    <a:ln w="6350" cap="flat" cmpd="sng" algn="ctr">
                      <a:solidFill>
                        <a:sysClr val="windowText" lastClr="000000"/>
                      </a:solidFill>
                      <a:prstDash val="solid"/>
                      <a:miter lim="800000"/>
                    </a:ln>
                    <a:effectLst/>
                  </p:spPr>
                </p:cxnSp>
                <p:cxnSp>
                  <p:nvCxnSpPr>
                    <p:cNvPr id="695" name="Straight Connector 694"/>
                    <p:cNvCxnSpPr/>
                    <p:nvPr/>
                  </p:nvCxnSpPr>
                  <p:spPr>
                    <a:xfrm flipH="1">
                      <a:off x="5196705" y="2086360"/>
                      <a:ext cx="18288" cy="0"/>
                    </a:xfrm>
                    <a:prstGeom prst="line">
                      <a:avLst/>
                    </a:prstGeom>
                    <a:noFill/>
                    <a:ln w="6350" cap="flat" cmpd="sng" algn="ctr">
                      <a:solidFill>
                        <a:sysClr val="windowText" lastClr="000000"/>
                      </a:solidFill>
                      <a:prstDash val="solid"/>
                      <a:miter lim="800000"/>
                    </a:ln>
                    <a:effectLst/>
                  </p:spPr>
                </p:cxnSp>
                <p:sp>
                  <p:nvSpPr>
                    <p:cNvPr id="696" name="Rounded Rectangle 695"/>
                    <p:cNvSpPr/>
                    <p:nvPr/>
                  </p:nvSpPr>
                  <p:spPr>
                    <a:xfrm>
                      <a:off x="5227820" y="2357575"/>
                      <a:ext cx="45719" cy="45720"/>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672" name="Group 671"/>
                  <p:cNvGrpSpPr/>
                  <p:nvPr/>
                </p:nvGrpSpPr>
                <p:grpSpPr>
                  <a:xfrm>
                    <a:off x="4710826" y="5284977"/>
                    <a:ext cx="132859" cy="635186"/>
                    <a:chOff x="5184250" y="1768109"/>
                    <a:chExt cx="132859" cy="635186"/>
                  </a:xfrm>
                </p:grpSpPr>
                <p:sp>
                  <p:nvSpPr>
                    <p:cNvPr id="673" name="Rounded Rectangle 672"/>
                    <p:cNvSpPr/>
                    <p:nvPr/>
                  </p:nvSpPr>
                  <p:spPr>
                    <a:xfrm>
                      <a:off x="5196706" y="192375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74" name="Rounded Rectangle 673"/>
                    <p:cNvSpPr/>
                    <p:nvPr/>
                  </p:nvSpPr>
                  <p:spPr>
                    <a:xfrm>
                      <a:off x="5227821" y="1797375"/>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75" name="Rounded Rectangle 674"/>
                    <p:cNvSpPr/>
                    <p:nvPr/>
                  </p:nvSpPr>
                  <p:spPr>
                    <a:xfrm rot="5400000">
                      <a:off x="5236964" y="171539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76" name="Rounded Rectangle 675"/>
                    <p:cNvSpPr/>
                    <p:nvPr/>
                  </p:nvSpPr>
                  <p:spPr>
                    <a:xfrm>
                      <a:off x="5196706" y="2025605"/>
                      <a:ext cx="107950" cy="333365"/>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677" name="Straight Connector 676"/>
                    <p:cNvCxnSpPr>
                      <a:stCxn id="676" idx="3"/>
                      <a:endCxn id="676" idx="3"/>
                    </p:cNvCxnSpPr>
                    <p:nvPr/>
                  </p:nvCxnSpPr>
                  <p:spPr>
                    <a:xfrm>
                      <a:off x="5304656" y="2192288"/>
                      <a:ext cx="0" cy="0"/>
                    </a:xfrm>
                    <a:prstGeom prst="line">
                      <a:avLst/>
                    </a:prstGeom>
                    <a:noFill/>
                    <a:ln w="6350" cap="flat" cmpd="sng" algn="ctr">
                      <a:solidFill>
                        <a:srgbClr val="5B9BD5"/>
                      </a:solidFill>
                      <a:prstDash val="solid"/>
                      <a:miter lim="800000"/>
                    </a:ln>
                    <a:effectLst/>
                  </p:spPr>
                </p:cxnSp>
                <p:cxnSp>
                  <p:nvCxnSpPr>
                    <p:cNvPr id="678" name="Straight Connector 677"/>
                    <p:cNvCxnSpPr/>
                    <p:nvPr/>
                  </p:nvCxnSpPr>
                  <p:spPr>
                    <a:xfrm flipH="1">
                      <a:off x="5196707" y="2307815"/>
                      <a:ext cx="18288" cy="0"/>
                    </a:xfrm>
                    <a:prstGeom prst="line">
                      <a:avLst/>
                    </a:prstGeom>
                    <a:noFill/>
                    <a:ln w="6350" cap="flat" cmpd="sng" algn="ctr">
                      <a:solidFill>
                        <a:sysClr val="windowText" lastClr="000000"/>
                      </a:solidFill>
                      <a:prstDash val="solid"/>
                      <a:miter lim="800000"/>
                    </a:ln>
                    <a:effectLst/>
                  </p:spPr>
                </p:cxnSp>
                <p:cxnSp>
                  <p:nvCxnSpPr>
                    <p:cNvPr id="679" name="Straight Connector 678"/>
                    <p:cNvCxnSpPr/>
                    <p:nvPr/>
                  </p:nvCxnSpPr>
                  <p:spPr>
                    <a:xfrm flipH="1">
                      <a:off x="5196706" y="2260190"/>
                      <a:ext cx="18288" cy="0"/>
                    </a:xfrm>
                    <a:prstGeom prst="line">
                      <a:avLst/>
                    </a:prstGeom>
                    <a:noFill/>
                    <a:ln w="6350" cap="flat" cmpd="sng" algn="ctr">
                      <a:solidFill>
                        <a:sysClr val="windowText" lastClr="000000"/>
                      </a:solidFill>
                      <a:prstDash val="solid"/>
                      <a:miter lim="800000"/>
                    </a:ln>
                    <a:effectLst/>
                  </p:spPr>
                </p:cxnSp>
                <p:cxnSp>
                  <p:nvCxnSpPr>
                    <p:cNvPr id="680" name="Straight Connector 679"/>
                    <p:cNvCxnSpPr/>
                    <p:nvPr/>
                  </p:nvCxnSpPr>
                  <p:spPr>
                    <a:xfrm flipH="1">
                      <a:off x="5196865" y="2222090"/>
                      <a:ext cx="18288" cy="0"/>
                    </a:xfrm>
                    <a:prstGeom prst="line">
                      <a:avLst/>
                    </a:prstGeom>
                    <a:noFill/>
                    <a:ln w="6350" cap="flat" cmpd="sng" algn="ctr">
                      <a:solidFill>
                        <a:sysClr val="windowText" lastClr="000000"/>
                      </a:solidFill>
                      <a:prstDash val="solid"/>
                      <a:miter lim="800000"/>
                    </a:ln>
                    <a:effectLst/>
                  </p:spPr>
                </p:cxnSp>
                <p:cxnSp>
                  <p:nvCxnSpPr>
                    <p:cNvPr id="681" name="Straight Connector 680"/>
                    <p:cNvCxnSpPr/>
                    <p:nvPr/>
                  </p:nvCxnSpPr>
                  <p:spPr>
                    <a:xfrm flipH="1">
                      <a:off x="5196864" y="2174465"/>
                      <a:ext cx="18288" cy="0"/>
                    </a:xfrm>
                    <a:prstGeom prst="line">
                      <a:avLst/>
                    </a:prstGeom>
                    <a:noFill/>
                    <a:ln w="6350" cap="flat" cmpd="sng" algn="ctr">
                      <a:solidFill>
                        <a:sysClr val="windowText" lastClr="000000"/>
                      </a:solidFill>
                      <a:prstDash val="solid"/>
                      <a:miter lim="800000"/>
                    </a:ln>
                    <a:effectLst/>
                  </p:spPr>
                </p:cxnSp>
                <p:cxnSp>
                  <p:nvCxnSpPr>
                    <p:cNvPr id="682" name="Straight Connector 681"/>
                    <p:cNvCxnSpPr/>
                    <p:nvPr/>
                  </p:nvCxnSpPr>
                  <p:spPr>
                    <a:xfrm flipH="1">
                      <a:off x="5196706" y="2133985"/>
                      <a:ext cx="18288" cy="0"/>
                    </a:xfrm>
                    <a:prstGeom prst="line">
                      <a:avLst/>
                    </a:prstGeom>
                    <a:noFill/>
                    <a:ln w="6350" cap="flat" cmpd="sng" algn="ctr">
                      <a:solidFill>
                        <a:sysClr val="windowText" lastClr="000000"/>
                      </a:solidFill>
                      <a:prstDash val="solid"/>
                      <a:miter lim="800000"/>
                    </a:ln>
                    <a:effectLst/>
                  </p:spPr>
                </p:cxnSp>
                <p:cxnSp>
                  <p:nvCxnSpPr>
                    <p:cNvPr id="683" name="Straight Connector 682"/>
                    <p:cNvCxnSpPr/>
                    <p:nvPr/>
                  </p:nvCxnSpPr>
                  <p:spPr>
                    <a:xfrm flipH="1">
                      <a:off x="5196705" y="2086360"/>
                      <a:ext cx="18288" cy="0"/>
                    </a:xfrm>
                    <a:prstGeom prst="line">
                      <a:avLst/>
                    </a:prstGeom>
                    <a:noFill/>
                    <a:ln w="6350" cap="flat" cmpd="sng" algn="ctr">
                      <a:solidFill>
                        <a:sysClr val="windowText" lastClr="000000"/>
                      </a:solidFill>
                      <a:prstDash val="solid"/>
                      <a:miter lim="800000"/>
                    </a:ln>
                    <a:effectLst/>
                  </p:spPr>
                </p:cxnSp>
                <p:sp>
                  <p:nvSpPr>
                    <p:cNvPr id="684" name="Rounded Rectangle 683"/>
                    <p:cNvSpPr/>
                    <p:nvPr/>
                  </p:nvSpPr>
                  <p:spPr>
                    <a:xfrm>
                      <a:off x="5227820" y="2357575"/>
                      <a:ext cx="45719" cy="45720"/>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282" name="Group 281"/>
                <p:cNvGrpSpPr/>
                <p:nvPr/>
              </p:nvGrpSpPr>
              <p:grpSpPr>
                <a:xfrm>
                  <a:off x="4690392" y="5281159"/>
                  <a:ext cx="304311" cy="635202"/>
                  <a:chOff x="4888364" y="5284977"/>
                  <a:chExt cx="304311" cy="635202"/>
                </a:xfrm>
              </p:grpSpPr>
              <p:grpSp>
                <p:nvGrpSpPr>
                  <p:cNvPr id="645" name="Group 644"/>
                  <p:cNvGrpSpPr/>
                  <p:nvPr/>
                </p:nvGrpSpPr>
                <p:grpSpPr>
                  <a:xfrm>
                    <a:off x="4888364" y="5284993"/>
                    <a:ext cx="132859" cy="635186"/>
                    <a:chOff x="5184250" y="1768109"/>
                    <a:chExt cx="132859" cy="635186"/>
                  </a:xfrm>
                </p:grpSpPr>
                <p:sp>
                  <p:nvSpPr>
                    <p:cNvPr id="659" name="Rounded Rectangle 658"/>
                    <p:cNvSpPr/>
                    <p:nvPr/>
                  </p:nvSpPr>
                  <p:spPr>
                    <a:xfrm>
                      <a:off x="5196706" y="192375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60" name="Rounded Rectangle 659"/>
                    <p:cNvSpPr/>
                    <p:nvPr/>
                  </p:nvSpPr>
                  <p:spPr>
                    <a:xfrm>
                      <a:off x="5227821" y="1797375"/>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61" name="Rounded Rectangle 660"/>
                    <p:cNvSpPr/>
                    <p:nvPr/>
                  </p:nvSpPr>
                  <p:spPr>
                    <a:xfrm rot="5400000">
                      <a:off x="5236964" y="171539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62" name="Rounded Rectangle 661"/>
                    <p:cNvSpPr/>
                    <p:nvPr/>
                  </p:nvSpPr>
                  <p:spPr>
                    <a:xfrm>
                      <a:off x="5196706" y="2025605"/>
                      <a:ext cx="107950" cy="333365"/>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663" name="Straight Connector 662"/>
                    <p:cNvCxnSpPr>
                      <a:stCxn id="662" idx="3"/>
                      <a:endCxn id="662" idx="3"/>
                    </p:cNvCxnSpPr>
                    <p:nvPr/>
                  </p:nvCxnSpPr>
                  <p:spPr>
                    <a:xfrm>
                      <a:off x="5304656" y="2192288"/>
                      <a:ext cx="0" cy="0"/>
                    </a:xfrm>
                    <a:prstGeom prst="line">
                      <a:avLst/>
                    </a:prstGeom>
                    <a:noFill/>
                    <a:ln w="6350" cap="flat" cmpd="sng" algn="ctr">
                      <a:solidFill>
                        <a:srgbClr val="5B9BD5"/>
                      </a:solidFill>
                      <a:prstDash val="solid"/>
                      <a:miter lim="800000"/>
                    </a:ln>
                    <a:effectLst/>
                  </p:spPr>
                </p:cxnSp>
                <p:cxnSp>
                  <p:nvCxnSpPr>
                    <p:cNvPr id="664" name="Straight Connector 663"/>
                    <p:cNvCxnSpPr/>
                    <p:nvPr/>
                  </p:nvCxnSpPr>
                  <p:spPr>
                    <a:xfrm flipH="1">
                      <a:off x="5196707" y="2307815"/>
                      <a:ext cx="18288" cy="0"/>
                    </a:xfrm>
                    <a:prstGeom prst="line">
                      <a:avLst/>
                    </a:prstGeom>
                    <a:noFill/>
                    <a:ln w="6350" cap="flat" cmpd="sng" algn="ctr">
                      <a:solidFill>
                        <a:sysClr val="windowText" lastClr="000000"/>
                      </a:solidFill>
                      <a:prstDash val="solid"/>
                      <a:miter lim="800000"/>
                    </a:ln>
                    <a:effectLst/>
                  </p:spPr>
                </p:cxnSp>
                <p:cxnSp>
                  <p:nvCxnSpPr>
                    <p:cNvPr id="665" name="Straight Connector 664"/>
                    <p:cNvCxnSpPr/>
                    <p:nvPr/>
                  </p:nvCxnSpPr>
                  <p:spPr>
                    <a:xfrm flipH="1">
                      <a:off x="5196706" y="2260190"/>
                      <a:ext cx="18288" cy="0"/>
                    </a:xfrm>
                    <a:prstGeom prst="line">
                      <a:avLst/>
                    </a:prstGeom>
                    <a:noFill/>
                    <a:ln w="6350" cap="flat" cmpd="sng" algn="ctr">
                      <a:solidFill>
                        <a:sysClr val="windowText" lastClr="000000"/>
                      </a:solidFill>
                      <a:prstDash val="solid"/>
                      <a:miter lim="800000"/>
                    </a:ln>
                    <a:effectLst/>
                  </p:spPr>
                </p:cxnSp>
                <p:cxnSp>
                  <p:nvCxnSpPr>
                    <p:cNvPr id="666" name="Straight Connector 665"/>
                    <p:cNvCxnSpPr/>
                    <p:nvPr/>
                  </p:nvCxnSpPr>
                  <p:spPr>
                    <a:xfrm flipH="1">
                      <a:off x="5196865" y="2222090"/>
                      <a:ext cx="18288" cy="0"/>
                    </a:xfrm>
                    <a:prstGeom prst="line">
                      <a:avLst/>
                    </a:prstGeom>
                    <a:noFill/>
                    <a:ln w="6350" cap="flat" cmpd="sng" algn="ctr">
                      <a:solidFill>
                        <a:sysClr val="windowText" lastClr="000000"/>
                      </a:solidFill>
                      <a:prstDash val="solid"/>
                      <a:miter lim="800000"/>
                    </a:ln>
                    <a:effectLst/>
                  </p:spPr>
                </p:cxnSp>
                <p:cxnSp>
                  <p:nvCxnSpPr>
                    <p:cNvPr id="667" name="Straight Connector 666"/>
                    <p:cNvCxnSpPr/>
                    <p:nvPr/>
                  </p:nvCxnSpPr>
                  <p:spPr>
                    <a:xfrm flipH="1">
                      <a:off x="5196864" y="2174465"/>
                      <a:ext cx="18288" cy="0"/>
                    </a:xfrm>
                    <a:prstGeom prst="line">
                      <a:avLst/>
                    </a:prstGeom>
                    <a:noFill/>
                    <a:ln w="6350" cap="flat" cmpd="sng" algn="ctr">
                      <a:solidFill>
                        <a:sysClr val="windowText" lastClr="000000"/>
                      </a:solidFill>
                      <a:prstDash val="solid"/>
                      <a:miter lim="800000"/>
                    </a:ln>
                    <a:effectLst/>
                  </p:spPr>
                </p:cxnSp>
                <p:cxnSp>
                  <p:nvCxnSpPr>
                    <p:cNvPr id="668" name="Straight Connector 667"/>
                    <p:cNvCxnSpPr/>
                    <p:nvPr/>
                  </p:nvCxnSpPr>
                  <p:spPr>
                    <a:xfrm flipH="1">
                      <a:off x="5196706" y="2133985"/>
                      <a:ext cx="18288" cy="0"/>
                    </a:xfrm>
                    <a:prstGeom prst="line">
                      <a:avLst/>
                    </a:prstGeom>
                    <a:noFill/>
                    <a:ln w="6350" cap="flat" cmpd="sng" algn="ctr">
                      <a:solidFill>
                        <a:sysClr val="windowText" lastClr="000000"/>
                      </a:solidFill>
                      <a:prstDash val="solid"/>
                      <a:miter lim="800000"/>
                    </a:ln>
                    <a:effectLst/>
                  </p:spPr>
                </p:cxnSp>
                <p:cxnSp>
                  <p:nvCxnSpPr>
                    <p:cNvPr id="669" name="Straight Connector 668"/>
                    <p:cNvCxnSpPr/>
                    <p:nvPr/>
                  </p:nvCxnSpPr>
                  <p:spPr>
                    <a:xfrm flipH="1">
                      <a:off x="5196705" y="2086360"/>
                      <a:ext cx="18288" cy="0"/>
                    </a:xfrm>
                    <a:prstGeom prst="line">
                      <a:avLst/>
                    </a:prstGeom>
                    <a:noFill/>
                    <a:ln w="6350" cap="flat" cmpd="sng" algn="ctr">
                      <a:solidFill>
                        <a:sysClr val="windowText" lastClr="000000"/>
                      </a:solidFill>
                      <a:prstDash val="solid"/>
                      <a:miter lim="800000"/>
                    </a:ln>
                    <a:effectLst/>
                  </p:spPr>
                </p:cxnSp>
                <p:sp>
                  <p:nvSpPr>
                    <p:cNvPr id="670" name="Rounded Rectangle 669"/>
                    <p:cNvSpPr/>
                    <p:nvPr/>
                  </p:nvSpPr>
                  <p:spPr>
                    <a:xfrm>
                      <a:off x="5227820" y="2357575"/>
                      <a:ext cx="45719" cy="45720"/>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646" name="Group 645"/>
                  <p:cNvGrpSpPr/>
                  <p:nvPr/>
                </p:nvGrpSpPr>
                <p:grpSpPr>
                  <a:xfrm>
                    <a:off x="5059816" y="5284977"/>
                    <a:ext cx="132859" cy="635186"/>
                    <a:chOff x="5184250" y="1768109"/>
                    <a:chExt cx="132859" cy="635186"/>
                  </a:xfrm>
                </p:grpSpPr>
                <p:sp>
                  <p:nvSpPr>
                    <p:cNvPr id="647" name="Rounded Rectangle 646"/>
                    <p:cNvSpPr/>
                    <p:nvPr/>
                  </p:nvSpPr>
                  <p:spPr>
                    <a:xfrm>
                      <a:off x="5196706" y="192375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48" name="Rounded Rectangle 647"/>
                    <p:cNvSpPr/>
                    <p:nvPr/>
                  </p:nvSpPr>
                  <p:spPr>
                    <a:xfrm>
                      <a:off x="5227821" y="1797375"/>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49" name="Rounded Rectangle 648"/>
                    <p:cNvSpPr/>
                    <p:nvPr/>
                  </p:nvSpPr>
                  <p:spPr>
                    <a:xfrm rot="5400000">
                      <a:off x="5236964" y="171539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50" name="Rounded Rectangle 649"/>
                    <p:cNvSpPr/>
                    <p:nvPr/>
                  </p:nvSpPr>
                  <p:spPr>
                    <a:xfrm>
                      <a:off x="5196706" y="2025605"/>
                      <a:ext cx="107950" cy="333365"/>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651" name="Straight Connector 650"/>
                    <p:cNvCxnSpPr>
                      <a:stCxn id="650" idx="3"/>
                      <a:endCxn id="650" idx="3"/>
                    </p:cNvCxnSpPr>
                    <p:nvPr/>
                  </p:nvCxnSpPr>
                  <p:spPr>
                    <a:xfrm>
                      <a:off x="5304656" y="2192288"/>
                      <a:ext cx="0" cy="0"/>
                    </a:xfrm>
                    <a:prstGeom prst="line">
                      <a:avLst/>
                    </a:prstGeom>
                    <a:noFill/>
                    <a:ln w="6350" cap="flat" cmpd="sng" algn="ctr">
                      <a:solidFill>
                        <a:srgbClr val="5B9BD5"/>
                      </a:solidFill>
                      <a:prstDash val="solid"/>
                      <a:miter lim="800000"/>
                    </a:ln>
                    <a:effectLst/>
                  </p:spPr>
                </p:cxnSp>
                <p:cxnSp>
                  <p:nvCxnSpPr>
                    <p:cNvPr id="652" name="Straight Connector 651"/>
                    <p:cNvCxnSpPr/>
                    <p:nvPr/>
                  </p:nvCxnSpPr>
                  <p:spPr>
                    <a:xfrm flipH="1">
                      <a:off x="5196707" y="2307815"/>
                      <a:ext cx="18288" cy="0"/>
                    </a:xfrm>
                    <a:prstGeom prst="line">
                      <a:avLst/>
                    </a:prstGeom>
                    <a:noFill/>
                    <a:ln w="6350" cap="flat" cmpd="sng" algn="ctr">
                      <a:solidFill>
                        <a:sysClr val="windowText" lastClr="000000"/>
                      </a:solidFill>
                      <a:prstDash val="solid"/>
                      <a:miter lim="800000"/>
                    </a:ln>
                    <a:effectLst/>
                  </p:spPr>
                </p:cxnSp>
                <p:cxnSp>
                  <p:nvCxnSpPr>
                    <p:cNvPr id="653" name="Straight Connector 652"/>
                    <p:cNvCxnSpPr/>
                    <p:nvPr/>
                  </p:nvCxnSpPr>
                  <p:spPr>
                    <a:xfrm flipH="1">
                      <a:off x="5196706" y="2260190"/>
                      <a:ext cx="18288" cy="0"/>
                    </a:xfrm>
                    <a:prstGeom prst="line">
                      <a:avLst/>
                    </a:prstGeom>
                    <a:noFill/>
                    <a:ln w="6350" cap="flat" cmpd="sng" algn="ctr">
                      <a:solidFill>
                        <a:sysClr val="windowText" lastClr="000000"/>
                      </a:solidFill>
                      <a:prstDash val="solid"/>
                      <a:miter lim="800000"/>
                    </a:ln>
                    <a:effectLst/>
                  </p:spPr>
                </p:cxnSp>
                <p:cxnSp>
                  <p:nvCxnSpPr>
                    <p:cNvPr id="654" name="Straight Connector 653"/>
                    <p:cNvCxnSpPr/>
                    <p:nvPr/>
                  </p:nvCxnSpPr>
                  <p:spPr>
                    <a:xfrm flipH="1">
                      <a:off x="5196865" y="2222090"/>
                      <a:ext cx="18288" cy="0"/>
                    </a:xfrm>
                    <a:prstGeom prst="line">
                      <a:avLst/>
                    </a:prstGeom>
                    <a:noFill/>
                    <a:ln w="6350" cap="flat" cmpd="sng" algn="ctr">
                      <a:solidFill>
                        <a:sysClr val="windowText" lastClr="000000"/>
                      </a:solidFill>
                      <a:prstDash val="solid"/>
                      <a:miter lim="800000"/>
                    </a:ln>
                    <a:effectLst/>
                  </p:spPr>
                </p:cxnSp>
                <p:cxnSp>
                  <p:nvCxnSpPr>
                    <p:cNvPr id="655" name="Straight Connector 654"/>
                    <p:cNvCxnSpPr/>
                    <p:nvPr/>
                  </p:nvCxnSpPr>
                  <p:spPr>
                    <a:xfrm flipH="1">
                      <a:off x="5196864" y="2174465"/>
                      <a:ext cx="18288" cy="0"/>
                    </a:xfrm>
                    <a:prstGeom prst="line">
                      <a:avLst/>
                    </a:prstGeom>
                    <a:noFill/>
                    <a:ln w="6350" cap="flat" cmpd="sng" algn="ctr">
                      <a:solidFill>
                        <a:sysClr val="windowText" lastClr="000000"/>
                      </a:solidFill>
                      <a:prstDash val="solid"/>
                      <a:miter lim="800000"/>
                    </a:ln>
                    <a:effectLst/>
                  </p:spPr>
                </p:cxnSp>
                <p:cxnSp>
                  <p:nvCxnSpPr>
                    <p:cNvPr id="656" name="Straight Connector 655"/>
                    <p:cNvCxnSpPr/>
                    <p:nvPr/>
                  </p:nvCxnSpPr>
                  <p:spPr>
                    <a:xfrm flipH="1">
                      <a:off x="5196706" y="2133985"/>
                      <a:ext cx="18288" cy="0"/>
                    </a:xfrm>
                    <a:prstGeom prst="line">
                      <a:avLst/>
                    </a:prstGeom>
                    <a:noFill/>
                    <a:ln w="6350" cap="flat" cmpd="sng" algn="ctr">
                      <a:solidFill>
                        <a:sysClr val="windowText" lastClr="000000"/>
                      </a:solidFill>
                      <a:prstDash val="solid"/>
                      <a:miter lim="800000"/>
                    </a:ln>
                    <a:effectLst/>
                  </p:spPr>
                </p:cxnSp>
                <p:cxnSp>
                  <p:nvCxnSpPr>
                    <p:cNvPr id="657" name="Straight Connector 656"/>
                    <p:cNvCxnSpPr/>
                    <p:nvPr/>
                  </p:nvCxnSpPr>
                  <p:spPr>
                    <a:xfrm flipH="1">
                      <a:off x="5196705" y="2086360"/>
                      <a:ext cx="18288" cy="0"/>
                    </a:xfrm>
                    <a:prstGeom prst="line">
                      <a:avLst/>
                    </a:prstGeom>
                    <a:noFill/>
                    <a:ln w="6350" cap="flat" cmpd="sng" algn="ctr">
                      <a:solidFill>
                        <a:sysClr val="windowText" lastClr="000000"/>
                      </a:solidFill>
                      <a:prstDash val="solid"/>
                      <a:miter lim="800000"/>
                    </a:ln>
                    <a:effectLst/>
                  </p:spPr>
                </p:cxnSp>
                <p:sp>
                  <p:nvSpPr>
                    <p:cNvPr id="658" name="Rounded Rectangle 657"/>
                    <p:cNvSpPr/>
                    <p:nvPr/>
                  </p:nvSpPr>
                  <p:spPr>
                    <a:xfrm>
                      <a:off x="5227820" y="2357575"/>
                      <a:ext cx="45719" cy="45720"/>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283" name="Group 282"/>
                <p:cNvGrpSpPr/>
                <p:nvPr/>
              </p:nvGrpSpPr>
              <p:grpSpPr>
                <a:xfrm>
                  <a:off x="5114124" y="5281159"/>
                  <a:ext cx="304311" cy="635202"/>
                  <a:chOff x="5238838" y="5284977"/>
                  <a:chExt cx="304311" cy="635202"/>
                </a:xfrm>
              </p:grpSpPr>
              <p:grpSp>
                <p:nvGrpSpPr>
                  <p:cNvPr id="619" name="Group 618"/>
                  <p:cNvGrpSpPr/>
                  <p:nvPr/>
                </p:nvGrpSpPr>
                <p:grpSpPr>
                  <a:xfrm>
                    <a:off x="5238838" y="5284993"/>
                    <a:ext cx="132859" cy="635186"/>
                    <a:chOff x="5184250" y="1768109"/>
                    <a:chExt cx="132859" cy="635186"/>
                  </a:xfrm>
                </p:grpSpPr>
                <p:sp>
                  <p:nvSpPr>
                    <p:cNvPr id="633" name="Rounded Rectangle 632"/>
                    <p:cNvSpPr/>
                    <p:nvPr/>
                  </p:nvSpPr>
                  <p:spPr>
                    <a:xfrm>
                      <a:off x="5196706" y="192375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34" name="Rounded Rectangle 633"/>
                    <p:cNvSpPr/>
                    <p:nvPr/>
                  </p:nvSpPr>
                  <p:spPr>
                    <a:xfrm>
                      <a:off x="5227821" y="1797375"/>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35" name="Rounded Rectangle 634"/>
                    <p:cNvSpPr/>
                    <p:nvPr/>
                  </p:nvSpPr>
                  <p:spPr>
                    <a:xfrm rot="5400000">
                      <a:off x="5236964" y="171539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36" name="Rounded Rectangle 635"/>
                    <p:cNvSpPr/>
                    <p:nvPr/>
                  </p:nvSpPr>
                  <p:spPr>
                    <a:xfrm>
                      <a:off x="5196706" y="2025605"/>
                      <a:ext cx="107950" cy="333365"/>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637" name="Straight Connector 636"/>
                    <p:cNvCxnSpPr>
                      <a:stCxn id="636" idx="3"/>
                      <a:endCxn id="636" idx="3"/>
                    </p:cNvCxnSpPr>
                    <p:nvPr/>
                  </p:nvCxnSpPr>
                  <p:spPr>
                    <a:xfrm>
                      <a:off x="5304656" y="2192288"/>
                      <a:ext cx="0" cy="0"/>
                    </a:xfrm>
                    <a:prstGeom prst="line">
                      <a:avLst/>
                    </a:prstGeom>
                    <a:noFill/>
                    <a:ln w="6350" cap="flat" cmpd="sng" algn="ctr">
                      <a:solidFill>
                        <a:srgbClr val="5B9BD5"/>
                      </a:solidFill>
                      <a:prstDash val="solid"/>
                      <a:miter lim="800000"/>
                    </a:ln>
                    <a:effectLst/>
                  </p:spPr>
                </p:cxnSp>
                <p:cxnSp>
                  <p:nvCxnSpPr>
                    <p:cNvPr id="638" name="Straight Connector 637"/>
                    <p:cNvCxnSpPr/>
                    <p:nvPr/>
                  </p:nvCxnSpPr>
                  <p:spPr>
                    <a:xfrm flipH="1">
                      <a:off x="5196707" y="2307815"/>
                      <a:ext cx="18288" cy="0"/>
                    </a:xfrm>
                    <a:prstGeom prst="line">
                      <a:avLst/>
                    </a:prstGeom>
                    <a:noFill/>
                    <a:ln w="6350" cap="flat" cmpd="sng" algn="ctr">
                      <a:solidFill>
                        <a:sysClr val="windowText" lastClr="000000"/>
                      </a:solidFill>
                      <a:prstDash val="solid"/>
                      <a:miter lim="800000"/>
                    </a:ln>
                    <a:effectLst/>
                  </p:spPr>
                </p:cxnSp>
                <p:cxnSp>
                  <p:nvCxnSpPr>
                    <p:cNvPr id="639" name="Straight Connector 638"/>
                    <p:cNvCxnSpPr/>
                    <p:nvPr/>
                  </p:nvCxnSpPr>
                  <p:spPr>
                    <a:xfrm flipH="1">
                      <a:off x="5196706" y="2260190"/>
                      <a:ext cx="18288" cy="0"/>
                    </a:xfrm>
                    <a:prstGeom prst="line">
                      <a:avLst/>
                    </a:prstGeom>
                    <a:noFill/>
                    <a:ln w="6350" cap="flat" cmpd="sng" algn="ctr">
                      <a:solidFill>
                        <a:sysClr val="windowText" lastClr="000000"/>
                      </a:solidFill>
                      <a:prstDash val="solid"/>
                      <a:miter lim="800000"/>
                    </a:ln>
                    <a:effectLst/>
                  </p:spPr>
                </p:cxnSp>
                <p:cxnSp>
                  <p:nvCxnSpPr>
                    <p:cNvPr id="640" name="Straight Connector 639"/>
                    <p:cNvCxnSpPr/>
                    <p:nvPr/>
                  </p:nvCxnSpPr>
                  <p:spPr>
                    <a:xfrm flipH="1">
                      <a:off x="5196865" y="2222090"/>
                      <a:ext cx="18288" cy="0"/>
                    </a:xfrm>
                    <a:prstGeom prst="line">
                      <a:avLst/>
                    </a:prstGeom>
                    <a:noFill/>
                    <a:ln w="6350" cap="flat" cmpd="sng" algn="ctr">
                      <a:solidFill>
                        <a:sysClr val="windowText" lastClr="000000"/>
                      </a:solidFill>
                      <a:prstDash val="solid"/>
                      <a:miter lim="800000"/>
                    </a:ln>
                    <a:effectLst/>
                  </p:spPr>
                </p:cxnSp>
                <p:cxnSp>
                  <p:nvCxnSpPr>
                    <p:cNvPr id="641" name="Straight Connector 640"/>
                    <p:cNvCxnSpPr/>
                    <p:nvPr/>
                  </p:nvCxnSpPr>
                  <p:spPr>
                    <a:xfrm flipH="1">
                      <a:off x="5196864" y="2174465"/>
                      <a:ext cx="18288" cy="0"/>
                    </a:xfrm>
                    <a:prstGeom prst="line">
                      <a:avLst/>
                    </a:prstGeom>
                    <a:noFill/>
                    <a:ln w="6350" cap="flat" cmpd="sng" algn="ctr">
                      <a:solidFill>
                        <a:sysClr val="windowText" lastClr="000000"/>
                      </a:solidFill>
                      <a:prstDash val="solid"/>
                      <a:miter lim="800000"/>
                    </a:ln>
                    <a:effectLst/>
                  </p:spPr>
                </p:cxnSp>
                <p:cxnSp>
                  <p:nvCxnSpPr>
                    <p:cNvPr id="642" name="Straight Connector 641"/>
                    <p:cNvCxnSpPr/>
                    <p:nvPr/>
                  </p:nvCxnSpPr>
                  <p:spPr>
                    <a:xfrm flipH="1">
                      <a:off x="5196706" y="2133985"/>
                      <a:ext cx="18288" cy="0"/>
                    </a:xfrm>
                    <a:prstGeom prst="line">
                      <a:avLst/>
                    </a:prstGeom>
                    <a:noFill/>
                    <a:ln w="6350" cap="flat" cmpd="sng" algn="ctr">
                      <a:solidFill>
                        <a:sysClr val="windowText" lastClr="000000"/>
                      </a:solidFill>
                      <a:prstDash val="solid"/>
                      <a:miter lim="800000"/>
                    </a:ln>
                    <a:effectLst/>
                  </p:spPr>
                </p:cxnSp>
                <p:cxnSp>
                  <p:nvCxnSpPr>
                    <p:cNvPr id="643" name="Straight Connector 642"/>
                    <p:cNvCxnSpPr/>
                    <p:nvPr/>
                  </p:nvCxnSpPr>
                  <p:spPr>
                    <a:xfrm flipH="1">
                      <a:off x="5196705" y="2086360"/>
                      <a:ext cx="18288" cy="0"/>
                    </a:xfrm>
                    <a:prstGeom prst="line">
                      <a:avLst/>
                    </a:prstGeom>
                    <a:noFill/>
                    <a:ln w="6350" cap="flat" cmpd="sng" algn="ctr">
                      <a:solidFill>
                        <a:sysClr val="windowText" lastClr="000000"/>
                      </a:solidFill>
                      <a:prstDash val="solid"/>
                      <a:miter lim="800000"/>
                    </a:ln>
                    <a:effectLst/>
                  </p:spPr>
                </p:cxnSp>
                <p:sp>
                  <p:nvSpPr>
                    <p:cNvPr id="644" name="Rounded Rectangle 643"/>
                    <p:cNvSpPr/>
                    <p:nvPr/>
                  </p:nvSpPr>
                  <p:spPr>
                    <a:xfrm>
                      <a:off x="5227820" y="2357575"/>
                      <a:ext cx="45719" cy="45720"/>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620" name="Group 619"/>
                  <p:cNvGrpSpPr/>
                  <p:nvPr/>
                </p:nvGrpSpPr>
                <p:grpSpPr>
                  <a:xfrm>
                    <a:off x="5410290" y="5284977"/>
                    <a:ext cx="132859" cy="635186"/>
                    <a:chOff x="5184250" y="1768109"/>
                    <a:chExt cx="132859" cy="635186"/>
                  </a:xfrm>
                </p:grpSpPr>
                <p:sp>
                  <p:nvSpPr>
                    <p:cNvPr id="621" name="Rounded Rectangle 620"/>
                    <p:cNvSpPr/>
                    <p:nvPr/>
                  </p:nvSpPr>
                  <p:spPr>
                    <a:xfrm>
                      <a:off x="5196706" y="192375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22" name="Rounded Rectangle 621"/>
                    <p:cNvSpPr/>
                    <p:nvPr/>
                  </p:nvSpPr>
                  <p:spPr>
                    <a:xfrm>
                      <a:off x="5227821" y="1797375"/>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23" name="Rounded Rectangle 622"/>
                    <p:cNvSpPr/>
                    <p:nvPr/>
                  </p:nvSpPr>
                  <p:spPr>
                    <a:xfrm rot="5400000">
                      <a:off x="5236964" y="171539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24" name="Rounded Rectangle 623"/>
                    <p:cNvSpPr/>
                    <p:nvPr/>
                  </p:nvSpPr>
                  <p:spPr>
                    <a:xfrm>
                      <a:off x="5196706" y="2025605"/>
                      <a:ext cx="107950" cy="333365"/>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625" name="Straight Connector 624"/>
                    <p:cNvCxnSpPr>
                      <a:stCxn id="624" idx="3"/>
                      <a:endCxn id="624" idx="3"/>
                    </p:cNvCxnSpPr>
                    <p:nvPr/>
                  </p:nvCxnSpPr>
                  <p:spPr>
                    <a:xfrm>
                      <a:off x="5304656" y="2192288"/>
                      <a:ext cx="0" cy="0"/>
                    </a:xfrm>
                    <a:prstGeom prst="line">
                      <a:avLst/>
                    </a:prstGeom>
                    <a:noFill/>
                    <a:ln w="6350" cap="flat" cmpd="sng" algn="ctr">
                      <a:solidFill>
                        <a:srgbClr val="5B9BD5"/>
                      </a:solidFill>
                      <a:prstDash val="solid"/>
                      <a:miter lim="800000"/>
                    </a:ln>
                    <a:effectLst/>
                  </p:spPr>
                </p:cxnSp>
                <p:cxnSp>
                  <p:nvCxnSpPr>
                    <p:cNvPr id="626" name="Straight Connector 625"/>
                    <p:cNvCxnSpPr/>
                    <p:nvPr/>
                  </p:nvCxnSpPr>
                  <p:spPr>
                    <a:xfrm flipH="1">
                      <a:off x="5196707" y="2307815"/>
                      <a:ext cx="18288" cy="0"/>
                    </a:xfrm>
                    <a:prstGeom prst="line">
                      <a:avLst/>
                    </a:prstGeom>
                    <a:noFill/>
                    <a:ln w="6350" cap="flat" cmpd="sng" algn="ctr">
                      <a:solidFill>
                        <a:sysClr val="windowText" lastClr="000000"/>
                      </a:solidFill>
                      <a:prstDash val="solid"/>
                      <a:miter lim="800000"/>
                    </a:ln>
                    <a:effectLst/>
                  </p:spPr>
                </p:cxnSp>
                <p:cxnSp>
                  <p:nvCxnSpPr>
                    <p:cNvPr id="627" name="Straight Connector 626"/>
                    <p:cNvCxnSpPr/>
                    <p:nvPr/>
                  </p:nvCxnSpPr>
                  <p:spPr>
                    <a:xfrm flipH="1">
                      <a:off x="5196706" y="2260190"/>
                      <a:ext cx="18288" cy="0"/>
                    </a:xfrm>
                    <a:prstGeom prst="line">
                      <a:avLst/>
                    </a:prstGeom>
                    <a:noFill/>
                    <a:ln w="6350" cap="flat" cmpd="sng" algn="ctr">
                      <a:solidFill>
                        <a:sysClr val="windowText" lastClr="000000"/>
                      </a:solidFill>
                      <a:prstDash val="solid"/>
                      <a:miter lim="800000"/>
                    </a:ln>
                    <a:effectLst/>
                  </p:spPr>
                </p:cxnSp>
                <p:cxnSp>
                  <p:nvCxnSpPr>
                    <p:cNvPr id="628" name="Straight Connector 627"/>
                    <p:cNvCxnSpPr/>
                    <p:nvPr/>
                  </p:nvCxnSpPr>
                  <p:spPr>
                    <a:xfrm flipH="1">
                      <a:off x="5196865" y="2222090"/>
                      <a:ext cx="18288" cy="0"/>
                    </a:xfrm>
                    <a:prstGeom prst="line">
                      <a:avLst/>
                    </a:prstGeom>
                    <a:noFill/>
                    <a:ln w="6350" cap="flat" cmpd="sng" algn="ctr">
                      <a:solidFill>
                        <a:sysClr val="windowText" lastClr="000000"/>
                      </a:solidFill>
                      <a:prstDash val="solid"/>
                      <a:miter lim="800000"/>
                    </a:ln>
                    <a:effectLst/>
                  </p:spPr>
                </p:cxnSp>
                <p:cxnSp>
                  <p:nvCxnSpPr>
                    <p:cNvPr id="629" name="Straight Connector 628"/>
                    <p:cNvCxnSpPr/>
                    <p:nvPr/>
                  </p:nvCxnSpPr>
                  <p:spPr>
                    <a:xfrm flipH="1">
                      <a:off x="5196864" y="2174465"/>
                      <a:ext cx="18288" cy="0"/>
                    </a:xfrm>
                    <a:prstGeom prst="line">
                      <a:avLst/>
                    </a:prstGeom>
                    <a:noFill/>
                    <a:ln w="6350" cap="flat" cmpd="sng" algn="ctr">
                      <a:solidFill>
                        <a:sysClr val="windowText" lastClr="000000"/>
                      </a:solidFill>
                      <a:prstDash val="solid"/>
                      <a:miter lim="800000"/>
                    </a:ln>
                    <a:effectLst/>
                  </p:spPr>
                </p:cxnSp>
                <p:cxnSp>
                  <p:nvCxnSpPr>
                    <p:cNvPr id="630" name="Straight Connector 629"/>
                    <p:cNvCxnSpPr/>
                    <p:nvPr/>
                  </p:nvCxnSpPr>
                  <p:spPr>
                    <a:xfrm flipH="1">
                      <a:off x="5196706" y="2133985"/>
                      <a:ext cx="18288" cy="0"/>
                    </a:xfrm>
                    <a:prstGeom prst="line">
                      <a:avLst/>
                    </a:prstGeom>
                    <a:noFill/>
                    <a:ln w="6350" cap="flat" cmpd="sng" algn="ctr">
                      <a:solidFill>
                        <a:sysClr val="windowText" lastClr="000000"/>
                      </a:solidFill>
                      <a:prstDash val="solid"/>
                      <a:miter lim="800000"/>
                    </a:ln>
                    <a:effectLst/>
                  </p:spPr>
                </p:cxnSp>
                <p:cxnSp>
                  <p:nvCxnSpPr>
                    <p:cNvPr id="631" name="Straight Connector 630"/>
                    <p:cNvCxnSpPr/>
                    <p:nvPr/>
                  </p:nvCxnSpPr>
                  <p:spPr>
                    <a:xfrm flipH="1">
                      <a:off x="5196705" y="2086360"/>
                      <a:ext cx="18288" cy="0"/>
                    </a:xfrm>
                    <a:prstGeom prst="line">
                      <a:avLst/>
                    </a:prstGeom>
                    <a:noFill/>
                    <a:ln w="6350" cap="flat" cmpd="sng" algn="ctr">
                      <a:solidFill>
                        <a:sysClr val="windowText" lastClr="000000"/>
                      </a:solidFill>
                      <a:prstDash val="solid"/>
                      <a:miter lim="800000"/>
                    </a:ln>
                    <a:effectLst/>
                  </p:spPr>
                </p:cxnSp>
                <p:sp>
                  <p:nvSpPr>
                    <p:cNvPr id="632" name="Rounded Rectangle 631"/>
                    <p:cNvSpPr/>
                    <p:nvPr/>
                  </p:nvSpPr>
                  <p:spPr>
                    <a:xfrm>
                      <a:off x="5227820" y="2357575"/>
                      <a:ext cx="45719" cy="45720"/>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284" name="Group 283"/>
                <p:cNvGrpSpPr/>
                <p:nvPr/>
              </p:nvGrpSpPr>
              <p:grpSpPr>
                <a:xfrm>
                  <a:off x="5537857" y="5265552"/>
                  <a:ext cx="304311" cy="635202"/>
                  <a:chOff x="5595398" y="5283237"/>
                  <a:chExt cx="304311" cy="635202"/>
                </a:xfrm>
              </p:grpSpPr>
              <p:grpSp>
                <p:nvGrpSpPr>
                  <p:cNvPr id="593" name="Group 592"/>
                  <p:cNvGrpSpPr/>
                  <p:nvPr/>
                </p:nvGrpSpPr>
                <p:grpSpPr>
                  <a:xfrm>
                    <a:off x="5595398" y="5283253"/>
                    <a:ext cx="132859" cy="635186"/>
                    <a:chOff x="5184250" y="1768109"/>
                    <a:chExt cx="132859" cy="635186"/>
                  </a:xfrm>
                </p:grpSpPr>
                <p:sp>
                  <p:nvSpPr>
                    <p:cNvPr id="607" name="Rounded Rectangle 606"/>
                    <p:cNvSpPr/>
                    <p:nvPr/>
                  </p:nvSpPr>
                  <p:spPr>
                    <a:xfrm>
                      <a:off x="5196706" y="192375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08" name="Rounded Rectangle 607"/>
                    <p:cNvSpPr/>
                    <p:nvPr/>
                  </p:nvSpPr>
                  <p:spPr>
                    <a:xfrm>
                      <a:off x="5227821" y="1797375"/>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09" name="Rounded Rectangle 608"/>
                    <p:cNvSpPr/>
                    <p:nvPr/>
                  </p:nvSpPr>
                  <p:spPr>
                    <a:xfrm rot="5400000">
                      <a:off x="5236964" y="171539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10" name="Rounded Rectangle 609"/>
                    <p:cNvSpPr/>
                    <p:nvPr/>
                  </p:nvSpPr>
                  <p:spPr>
                    <a:xfrm>
                      <a:off x="5196706" y="2025605"/>
                      <a:ext cx="107950" cy="333365"/>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611" name="Straight Connector 610"/>
                    <p:cNvCxnSpPr>
                      <a:stCxn id="610" idx="3"/>
                      <a:endCxn id="610" idx="3"/>
                    </p:cNvCxnSpPr>
                    <p:nvPr/>
                  </p:nvCxnSpPr>
                  <p:spPr>
                    <a:xfrm>
                      <a:off x="5304656" y="2192288"/>
                      <a:ext cx="0" cy="0"/>
                    </a:xfrm>
                    <a:prstGeom prst="line">
                      <a:avLst/>
                    </a:prstGeom>
                    <a:noFill/>
                    <a:ln w="6350" cap="flat" cmpd="sng" algn="ctr">
                      <a:solidFill>
                        <a:srgbClr val="5B9BD5"/>
                      </a:solidFill>
                      <a:prstDash val="solid"/>
                      <a:miter lim="800000"/>
                    </a:ln>
                    <a:effectLst/>
                  </p:spPr>
                </p:cxnSp>
                <p:cxnSp>
                  <p:nvCxnSpPr>
                    <p:cNvPr id="612" name="Straight Connector 611"/>
                    <p:cNvCxnSpPr/>
                    <p:nvPr/>
                  </p:nvCxnSpPr>
                  <p:spPr>
                    <a:xfrm flipH="1">
                      <a:off x="5196707" y="2307815"/>
                      <a:ext cx="18288" cy="0"/>
                    </a:xfrm>
                    <a:prstGeom prst="line">
                      <a:avLst/>
                    </a:prstGeom>
                    <a:noFill/>
                    <a:ln w="6350" cap="flat" cmpd="sng" algn="ctr">
                      <a:solidFill>
                        <a:sysClr val="windowText" lastClr="000000"/>
                      </a:solidFill>
                      <a:prstDash val="solid"/>
                      <a:miter lim="800000"/>
                    </a:ln>
                    <a:effectLst/>
                  </p:spPr>
                </p:cxnSp>
                <p:cxnSp>
                  <p:nvCxnSpPr>
                    <p:cNvPr id="613" name="Straight Connector 612"/>
                    <p:cNvCxnSpPr/>
                    <p:nvPr/>
                  </p:nvCxnSpPr>
                  <p:spPr>
                    <a:xfrm flipH="1">
                      <a:off x="5196706" y="2260190"/>
                      <a:ext cx="18288" cy="0"/>
                    </a:xfrm>
                    <a:prstGeom prst="line">
                      <a:avLst/>
                    </a:prstGeom>
                    <a:noFill/>
                    <a:ln w="6350" cap="flat" cmpd="sng" algn="ctr">
                      <a:solidFill>
                        <a:sysClr val="windowText" lastClr="000000"/>
                      </a:solidFill>
                      <a:prstDash val="solid"/>
                      <a:miter lim="800000"/>
                    </a:ln>
                    <a:effectLst/>
                  </p:spPr>
                </p:cxnSp>
                <p:cxnSp>
                  <p:nvCxnSpPr>
                    <p:cNvPr id="614" name="Straight Connector 613"/>
                    <p:cNvCxnSpPr/>
                    <p:nvPr/>
                  </p:nvCxnSpPr>
                  <p:spPr>
                    <a:xfrm flipH="1">
                      <a:off x="5196865" y="2222090"/>
                      <a:ext cx="18288" cy="0"/>
                    </a:xfrm>
                    <a:prstGeom prst="line">
                      <a:avLst/>
                    </a:prstGeom>
                    <a:noFill/>
                    <a:ln w="6350" cap="flat" cmpd="sng" algn="ctr">
                      <a:solidFill>
                        <a:sysClr val="windowText" lastClr="000000"/>
                      </a:solidFill>
                      <a:prstDash val="solid"/>
                      <a:miter lim="800000"/>
                    </a:ln>
                    <a:effectLst/>
                  </p:spPr>
                </p:cxnSp>
                <p:cxnSp>
                  <p:nvCxnSpPr>
                    <p:cNvPr id="615" name="Straight Connector 614"/>
                    <p:cNvCxnSpPr/>
                    <p:nvPr/>
                  </p:nvCxnSpPr>
                  <p:spPr>
                    <a:xfrm flipH="1">
                      <a:off x="5196864" y="2174465"/>
                      <a:ext cx="18288" cy="0"/>
                    </a:xfrm>
                    <a:prstGeom prst="line">
                      <a:avLst/>
                    </a:prstGeom>
                    <a:noFill/>
                    <a:ln w="6350" cap="flat" cmpd="sng" algn="ctr">
                      <a:solidFill>
                        <a:sysClr val="windowText" lastClr="000000"/>
                      </a:solidFill>
                      <a:prstDash val="solid"/>
                      <a:miter lim="800000"/>
                    </a:ln>
                    <a:effectLst/>
                  </p:spPr>
                </p:cxnSp>
                <p:cxnSp>
                  <p:nvCxnSpPr>
                    <p:cNvPr id="616" name="Straight Connector 615"/>
                    <p:cNvCxnSpPr/>
                    <p:nvPr/>
                  </p:nvCxnSpPr>
                  <p:spPr>
                    <a:xfrm flipH="1">
                      <a:off x="5196706" y="2133985"/>
                      <a:ext cx="18288" cy="0"/>
                    </a:xfrm>
                    <a:prstGeom prst="line">
                      <a:avLst/>
                    </a:prstGeom>
                    <a:noFill/>
                    <a:ln w="6350" cap="flat" cmpd="sng" algn="ctr">
                      <a:solidFill>
                        <a:sysClr val="windowText" lastClr="000000"/>
                      </a:solidFill>
                      <a:prstDash val="solid"/>
                      <a:miter lim="800000"/>
                    </a:ln>
                    <a:effectLst/>
                  </p:spPr>
                </p:cxnSp>
                <p:cxnSp>
                  <p:nvCxnSpPr>
                    <p:cNvPr id="617" name="Straight Connector 616"/>
                    <p:cNvCxnSpPr/>
                    <p:nvPr/>
                  </p:nvCxnSpPr>
                  <p:spPr>
                    <a:xfrm flipH="1">
                      <a:off x="5196705" y="2086360"/>
                      <a:ext cx="18288" cy="0"/>
                    </a:xfrm>
                    <a:prstGeom prst="line">
                      <a:avLst/>
                    </a:prstGeom>
                    <a:noFill/>
                    <a:ln w="6350" cap="flat" cmpd="sng" algn="ctr">
                      <a:solidFill>
                        <a:sysClr val="windowText" lastClr="000000"/>
                      </a:solidFill>
                      <a:prstDash val="solid"/>
                      <a:miter lim="800000"/>
                    </a:ln>
                    <a:effectLst/>
                  </p:spPr>
                </p:cxnSp>
                <p:sp>
                  <p:nvSpPr>
                    <p:cNvPr id="618" name="Rounded Rectangle 617"/>
                    <p:cNvSpPr/>
                    <p:nvPr/>
                  </p:nvSpPr>
                  <p:spPr>
                    <a:xfrm>
                      <a:off x="5227820" y="2357575"/>
                      <a:ext cx="45719" cy="45720"/>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94" name="Group 593"/>
                  <p:cNvGrpSpPr/>
                  <p:nvPr/>
                </p:nvGrpSpPr>
                <p:grpSpPr>
                  <a:xfrm>
                    <a:off x="5766850" y="5283237"/>
                    <a:ext cx="132859" cy="635186"/>
                    <a:chOff x="5184250" y="1768109"/>
                    <a:chExt cx="132859" cy="635186"/>
                  </a:xfrm>
                </p:grpSpPr>
                <p:sp>
                  <p:nvSpPr>
                    <p:cNvPr id="595" name="Rounded Rectangle 594"/>
                    <p:cNvSpPr/>
                    <p:nvPr/>
                  </p:nvSpPr>
                  <p:spPr>
                    <a:xfrm>
                      <a:off x="5196706" y="192375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96" name="Rounded Rectangle 595"/>
                    <p:cNvSpPr/>
                    <p:nvPr/>
                  </p:nvSpPr>
                  <p:spPr>
                    <a:xfrm>
                      <a:off x="5227821" y="1797375"/>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97" name="Rounded Rectangle 596"/>
                    <p:cNvSpPr/>
                    <p:nvPr/>
                  </p:nvSpPr>
                  <p:spPr>
                    <a:xfrm rot="5400000">
                      <a:off x="5236964" y="171539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98" name="Rounded Rectangle 597"/>
                    <p:cNvSpPr/>
                    <p:nvPr/>
                  </p:nvSpPr>
                  <p:spPr>
                    <a:xfrm>
                      <a:off x="5196706" y="2025605"/>
                      <a:ext cx="107950" cy="333365"/>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99" name="Straight Connector 598"/>
                    <p:cNvCxnSpPr>
                      <a:stCxn id="598" idx="3"/>
                      <a:endCxn id="598" idx="3"/>
                    </p:cNvCxnSpPr>
                    <p:nvPr/>
                  </p:nvCxnSpPr>
                  <p:spPr>
                    <a:xfrm>
                      <a:off x="5304656" y="2192288"/>
                      <a:ext cx="0" cy="0"/>
                    </a:xfrm>
                    <a:prstGeom prst="line">
                      <a:avLst/>
                    </a:prstGeom>
                    <a:noFill/>
                    <a:ln w="6350" cap="flat" cmpd="sng" algn="ctr">
                      <a:solidFill>
                        <a:srgbClr val="5B9BD5"/>
                      </a:solidFill>
                      <a:prstDash val="solid"/>
                      <a:miter lim="800000"/>
                    </a:ln>
                    <a:effectLst/>
                  </p:spPr>
                </p:cxnSp>
                <p:cxnSp>
                  <p:nvCxnSpPr>
                    <p:cNvPr id="600" name="Straight Connector 599"/>
                    <p:cNvCxnSpPr/>
                    <p:nvPr/>
                  </p:nvCxnSpPr>
                  <p:spPr>
                    <a:xfrm flipH="1">
                      <a:off x="5196707" y="2307815"/>
                      <a:ext cx="18288" cy="0"/>
                    </a:xfrm>
                    <a:prstGeom prst="line">
                      <a:avLst/>
                    </a:prstGeom>
                    <a:noFill/>
                    <a:ln w="6350" cap="flat" cmpd="sng" algn="ctr">
                      <a:solidFill>
                        <a:sysClr val="windowText" lastClr="000000"/>
                      </a:solidFill>
                      <a:prstDash val="solid"/>
                      <a:miter lim="800000"/>
                    </a:ln>
                    <a:effectLst/>
                  </p:spPr>
                </p:cxnSp>
                <p:cxnSp>
                  <p:nvCxnSpPr>
                    <p:cNvPr id="601" name="Straight Connector 600"/>
                    <p:cNvCxnSpPr/>
                    <p:nvPr/>
                  </p:nvCxnSpPr>
                  <p:spPr>
                    <a:xfrm flipH="1">
                      <a:off x="5196706" y="2260190"/>
                      <a:ext cx="18288" cy="0"/>
                    </a:xfrm>
                    <a:prstGeom prst="line">
                      <a:avLst/>
                    </a:prstGeom>
                    <a:noFill/>
                    <a:ln w="6350" cap="flat" cmpd="sng" algn="ctr">
                      <a:solidFill>
                        <a:sysClr val="windowText" lastClr="000000"/>
                      </a:solidFill>
                      <a:prstDash val="solid"/>
                      <a:miter lim="800000"/>
                    </a:ln>
                    <a:effectLst/>
                  </p:spPr>
                </p:cxnSp>
                <p:cxnSp>
                  <p:nvCxnSpPr>
                    <p:cNvPr id="602" name="Straight Connector 601"/>
                    <p:cNvCxnSpPr/>
                    <p:nvPr/>
                  </p:nvCxnSpPr>
                  <p:spPr>
                    <a:xfrm flipH="1">
                      <a:off x="5196865" y="2222090"/>
                      <a:ext cx="18288" cy="0"/>
                    </a:xfrm>
                    <a:prstGeom prst="line">
                      <a:avLst/>
                    </a:prstGeom>
                    <a:noFill/>
                    <a:ln w="6350" cap="flat" cmpd="sng" algn="ctr">
                      <a:solidFill>
                        <a:sysClr val="windowText" lastClr="000000"/>
                      </a:solidFill>
                      <a:prstDash val="solid"/>
                      <a:miter lim="800000"/>
                    </a:ln>
                    <a:effectLst/>
                  </p:spPr>
                </p:cxnSp>
                <p:cxnSp>
                  <p:nvCxnSpPr>
                    <p:cNvPr id="603" name="Straight Connector 602"/>
                    <p:cNvCxnSpPr/>
                    <p:nvPr/>
                  </p:nvCxnSpPr>
                  <p:spPr>
                    <a:xfrm flipH="1">
                      <a:off x="5196864" y="2174465"/>
                      <a:ext cx="18288" cy="0"/>
                    </a:xfrm>
                    <a:prstGeom prst="line">
                      <a:avLst/>
                    </a:prstGeom>
                    <a:noFill/>
                    <a:ln w="6350" cap="flat" cmpd="sng" algn="ctr">
                      <a:solidFill>
                        <a:sysClr val="windowText" lastClr="000000"/>
                      </a:solidFill>
                      <a:prstDash val="solid"/>
                      <a:miter lim="800000"/>
                    </a:ln>
                    <a:effectLst/>
                  </p:spPr>
                </p:cxnSp>
                <p:cxnSp>
                  <p:nvCxnSpPr>
                    <p:cNvPr id="604" name="Straight Connector 603"/>
                    <p:cNvCxnSpPr/>
                    <p:nvPr/>
                  </p:nvCxnSpPr>
                  <p:spPr>
                    <a:xfrm flipH="1">
                      <a:off x="5196706" y="2133985"/>
                      <a:ext cx="18288" cy="0"/>
                    </a:xfrm>
                    <a:prstGeom prst="line">
                      <a:avLst/>
                    </a:prstGeom>
                    <a:noFill/>
                    <a:ln w="6350" cap="flat" cmpd="sng" algn="ctr">
                      <a:solidFill>
                        <a:sysClr val="windowText" lastClr="000000"/>
                      </a:solidFill>
                      <a:prstDash val="solid"/>
                      <a:miter lim="800000"/>
                    </a:ln>
                    <a:effectLst/>
                  </p:spPr>
                </p:cxnSp>
                <p:cxnSp>
                  <p:nvCxnSpPr>
                    <p:cNvPr id="605" name="Straight Connector 604"/>
                    <p:cNvCxnSpPr/>
                    <p:nvPr/>
                  </p:nvCxnSpPr>
                  <p:spPr>
                    <a:xfrm flipH="1">
                      <a:off x="5196705" y="2086360"/>
                      <a:ext cx="18288" cy="0"/>
                    </a:xfrm>
                    <a:prstGeom prst="line">
                      <a:avLst/>
                    </a:prstGeom>
                    <a:noFill/>
                    <a:ln w="6350" cap="flat" cmpd="sng" algn="ctr">
                      <a:solidFill>
                        <a:sysClr val="windowText" lastClr="000000"/>
                      </a:solidFill>
                      <a:prstDash val="solid"/>
                      <a:miter lim="800000"/>
                    </a:ln>
                    <a:effectLst/>
                  </p:spPr>
                </p:cxnSp>
                <p:sp>
                  <p:nvSpPr>
                    <p:cNvPr id="606" name="Rounded Rectangle 605"/>
                    <p:cNvSpPr/>
                    <p:nvPr/>
                  </p:nvSpPr>
                  <p:spPr>
                    <a:xfrm>
                      <a:off x="5227820" y="2357575"/>
                      <a:ext cx="45719" cy="45720"/>
                    </a:xfrm>
                    <a:prstGeom prst="roundRect">
                      <a:avLst/>
                    </a:prstGeom>
                    <a:solidFill>
                      <a:srgbClr val="C7A1E3"/>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285" name="Group 284"/>
                <p:cNvGrpSpPr/>
                <p:nvPr/>
              </p:nvGrpSpPr>
              <p:grpSpPr>
                <a:xfrm rot="16200000">
                  <a:off x="4383189" y="5961048"/>
                  <a:ext cx="285779" cy="520388"/>
                  <a:chOff x="9878452" y="4737737"/>
                  <a:chExt cx="285779" cy="520388"/>
                </a:xfrm>
              </p:grpSpPr>
              <p:sp>
                <p:nvSpPr>
                  <p:cNvPr id="588" name="Rounded Rectangle 587"/>
                  <p:cNvSpPr/>
                  <p:nvPr/>
                </p:nvSpPr>
                <p:spPr>
                  <a:xfrm rot="5400000">
                    <a:off x="9975621" y="4770510"/>
                    <a:ext cx="91440" cy="45720"/>
                  </a:xfrm>
                  <a:prstGeom prst="roundRect">
                    <a:avLst/>
                  </a:prstGeom>
                  <a:solidFill>
                    <a:sysClr val="windowText" lastClr="00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89" name="Pentagon 588"/>
                  <p:cNvSpPr/>
                  <p:nvPr/>
                </p:nvSpPr>
                <p:spPr>
                  <a:xfrm rot="5400000">
                    <a:off x="9878484" y="4950492"/>
                    <a:ext cx="285714" cy="209550"/>
                  </a:xfrm>
                  <a:prstGeom prst="homePlate">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90" name="Rounded Rectangle 589"/>
                  <p:cNvSpPr/>
                  <p:nvPr/>
                </p:nvSpPr>
                <p:spPr>
                  <a:xfrm>
                    <a:off x="9878452" y="4816023"/>
                    <a:ext cx="285779" cy="100764"/>
                  </a:xfrm>
                  <a:prstGeom prst="roundRect">
                    <a:avLst/>
                  </a:prstGeom>
                  <a:solidFill>
                    <a:srgbClr val="FF7979"/>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91" name="Rounded Rectangle 590"/>
                  <p:cNvSpPr/>
                  <p:nvPr/>
                </p:nvSpPr>
                <p:spPr>
                  <a:xfrm rot="5400000">
                    <a:off x="9975090" y="5189545"/>
                    <a:ext cx="91440" cy="45720"/>
                  </a:xfrm>
                  <a:prstGeom prst="round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92" name="Rounded Rectangle 591"/>
                  <p:cNvSpPr/>
                  <p:nvPr/>
                </p:nvSpPr>
                <p:spPr>
                  <a:xfrm>
                    <a:off x="9884624" y="4737737"/>
                    <a:ext cx="274320" cy="45720"/>
                  </a:xfrm>
                  <a:prstGeom prst="roundRect">
                    <a:avLst/>
                  </a:prstGeom>
                  <a:solidFill>
                    <a:sysClr val="windowText" lastClr="00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86" name="Group 285"/>
                <p:cNvGrpSpPr/>
                <p:nvPr/>
              </p:nvGrpSpPr>
              <p:grpSpPr>
                <a:xfrm rot="16200000">
                  <a:off x="4948032" y="5958801"/>
                  <a:ext cx="285779" cy="520388"/>
                  <a:chOff x="9878452" y="4737737"/>
                  <a:chExt cx="285779" cy="520388"/>
                </a:xfrm>
              </p:grpSpPr>
              <p:sp>
                <p:nvSpPr>
                  <p:cNvPr id="583" name="Rounded Rectangle 582"/>
                  <p:cNvSpPr/>
                  <p:nvPr/>
                </p:nvSpPr>
                <p:spPr>
                  <a:xfrm rot="5400000">
                    <a:off x="9975621" y="4770510"/>
                    <a:ext cx="91440" cy="45720"/>
                  </a:xfrm>
                  <a:prstGeom prst="roundRect">
                    <a:avLst/>
                  </a:prstGeom>
                  <a:solidFill>
                    <a:sysClr val="windowText" lastClr="00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84" name="Pentagon 583"/>
                  <p:cNvSpPr/>
                  <p:nvPr/>
                </p:nvSpPr>
                <p:spPr>
                  <a:xfrm rot="5400000">
                    <a:off x="9878484" y="4950492"/>
                    <a:ext cx="285714" cy="209550"/>
                  </a:xfrm>
                  <a:prstGeom prst="homePlate">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85" name="Rounded Rectangle 584"/>
                  <p:cNvSpPr/>
                  <p:nvPr/>
                </p:nvSpPr>
                <p:spPr>
                  <a:xfrm>
                    <a:off x="9878452" y="4816023"/>
                    <a:ext cx="285779" cy="100764"/>
                  </a:xfrm>
                  <a:prstGeom prst="roundRect">
                    <a:avLst/>
                  </a:prstGeom>
                  <a:solidFill>
                    <a:srgbClr val="FF7979"/>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86" name="Rounded Rectangle 585"/>
                  <p:cNvSpPr/>
                  <p:nvPr/>
                </p:nvSpPr>
                <p:spPr>
                  <a:xfrm rot="5400000">
                    <a:off x="9975090" y="5189545"/>
                    <a:ext cx="91440" cy="45720"/>
                  </a:xfrm>
                  <a:prstGeom prst="round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87" name="Rounded Rectangle 586"/>
                  <p:cNvSpPr/>
                  <p:nvPr/>
                </p:nvSpPr>
                <p:spPr>
                  <a:xfrm>
                    <a:off x="9884624" y="4737737"/>
                    <a:ext cx="274320" cy="45720"/>
                  </a:xfrm>
                  <a:prstGeom prst="roundRect">
                    <a:avLst/>
                  </a:prstGeom>
                  <a:solidFill>
                    <a:sysClr val="windowText" lastClr="00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287" name="TextBox 286"/>
                <p:cNvSpPr txBox="1"/>
                <p:nvPr/>
              </p:nvSpPr>
              <p:spPr>
                <a:xfrm>
                  <a:off x="4703259" y="6355294"/>
                  <a:ext cx="714299" cy="215444"/>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Nickel columns</a:t>
                  </a:r>
                </a:p>
              </p:txBody>
            </p:sp>
            <p:sp>
              <p:nvSpPr>
                <p:cNvPr id="288" name="TextBox 287"/>
                <p:cNvSpPr txBox="1"/>
                <p:nvPr/>
              </p:nvSpPr>
              <p:spPr>
                <a:xfrm>
                  <a:off x="4701175" y="4275275"/>
                  <a:ext cx="774144" cy="215444"/>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Cell lysis solution</a:t>
                  </a:r>
                </a:p>
              </p:txBody>
            </p:sp>
            <p:grpSp>
              <p:nvGrpSpPr>
                <p:cNvPr id="289" name="Group 288"/>
                <p:cNvGrpSpPr/>
                <p:nvPr/>
              </p:nvGrpSpPr>
              <p:grpSpPr>
                <a:xfrm>
                  <a:off x="4243355" y="3551353"/>
                  <a:ext cx="240714" cy="721956"/>
                  <a:chOff x="5385462" y="3551029"/>
                  <a:chExt cx="240714" cy="721956"/>
                </a:xfrm>
              </p:grpSpPr>
              <p:sp>
                <p:nvSpPr>
                  <p:cNvPr id="568" name="Rounded Rectangle 567"/>
                  <p:cNvSpPr/>
                  <p:nvPr/>
                </p:nvSpPr>
                <p:spPr>
                  <a:xfrm>
                    <a:off x="5385463" y="3655406"/>
                    <a:ext cx="240713" cy="567854"/>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69" name="Rounded Rectangle 568"/>
                  <p:cNvSpPr/>
                  <p:nvPr/>
                </p:nvSpPr>
                <p:spPr>
                  <a:xfrm>
                    <a:off x="5484136" y="3580296"/>
                    <a:ext cx="45719" cy="13716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70" name="Rounded Rectangle 569"/>
                  <p:cNvSpPr/>
                  <p:nvPr/>
                </p:nvSpPr>
                <p:spPr>
                  <a:xfrm rot="5400000">
                    <a:off x="5493029" y="3450445"/>
                    <a:ext cx="27432" cy="228600"/>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71" name="Rounded Rectangle 570"/>
                  <p:cNvSpPr/>
                  <p:nvPr/>
                </p:nvSpPr>
                <p:spPr>
                  <a:xfrm>
                    <a:off x="5387844" y="3720948"/>
                    <a:ext cx="234417" cy="502312"/>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72" name="Straight Connector 571"/>
                  <p:cNvCxnSpPr>
                    <a:stCxn id="571" idx="3"/>
                    <a:endCxn id="571" idx="3"/>
                  </p:cNvCxnSpPr>
                  <p:nvPr/>
                </p:nvCxnSpPr>
                <p:spPr>
                  <a:xfrm>
                    <a:off x="5622261" y="3972104"/>
                    <a:ext cx="0" cy="0"/>
                  </a:xfrm>
                  <a:prstGeom prst="line">
                    <a:avLst/>
                  </a:prstGeom>
                  <a:noFill/>
                  <a:ln w="6350" cap="flat" cmpd="sng" algn="ctr">
                    <a:solidFill>
                      <a:srgbClr val="5B9BD5"/>
                    </a:solidFill>
                    <a:prstDash val="solid"/>
                    <a:miter lim="800000"/>
                  </a:ln>
                  <a:effectLst/>
                </p:spPr>
              </p:cxnSp>
              <p:cxnSp>
                <p:nvCxnSpPr>
                  <p:cNvPr id="573" name="Straight Connector 572"/>
                  <p:cNvCxnSpPr/>
                  <p:nvPr/>
                </p:nvCxnSpPr>
                <p:spPr>
                  <a:xfrm flipH="1">
                    <a:off x="5385464" y="4039470"/>
                    <a:ext cx="18288" cy="0"/>
                  </a:xfrm>
                  <a:prstGeom prst="line">
                    <a:avLst/>
                  </a:prstGeom>
                  <a:noFill/>
                  <a:ln w="6350" cap="flat" cmpd="sng" algn="ctr">
                    <a:solidFill>
                      <a:sysClr val="windowText" lastClr="000000"/>
                    </a:solidFill>
                    <a:prstDash val="solid"/>
                    <a:miter lim="800000"/>
                  </a:ln>
                  <a:effectLst/>
                </p:spPr>
              </p:cxnSp>
              <p:cxnSp>
                <p:nvCxnSpPr>
                  <p:cNvPr id="574" name="Straight Connector 573"/>
                  <p:cNvCxnSpPr/>
                  <p:nvPr/>
                </p:nvCxnSpPr>
                <p:spPr>
                  <a:xfrm flipH="1">
                    <a:off x="5385463" y="3991845"/>
                    <a:ext cx="18288" cy="0"/>
                  </a:xfrm>
                  <a:prstGeom prst="line">
                    <a:avLst/>
                  </a:prstGeom>
                  <a:noFill/>
                  <a:ln w="6350" cap="flat" cmpd="sng" algn="ctr">
                    <a:solidFill>
                      <a:sysClr val="windowText" lastClr="000000"/>
                    </a:solidFill>
                    <a:prstDash val="solid"/>
                    <a:miter lim="800000"/>
                  </a:ln>
                  <a:effectLst/>
                </p:spPr>
              </p:cxnSp>
              <p:cxnSp>
                <p:nvCxnSpPr>
                  <p:cNvPr id="575" name="Straight Connector 574"/>
                  <p:cNvCxnSpPr/>
                  <p:nvPr/>
                </p:nvCxnSpPr>
                <p:spPr>
                  <a:xfrm flipH="1">
                    <a:off x="5385622" y="3953745"/>
                    <a:ext cx="18288" cy="0"/>
                  </a:xfrm>
                  <a:prstGeom prst="line">
                    <a:avLst/>
                  </a:prstGeom>
                  <a:noFill/>
                  <a:ln w="6350" cap="flat" cmpd="sng" algn="ctr">
                    <a:solidFill>
                      <a:sysClr val="windowText" lastClr="000000"/>
                    </a:solidFill>
                    <a:prstDash val="solid"/>
                    <a:miter lim="800000"/>
                  </a:ln>
                  <a:effectLst/>
                </p:spPr>
              </p:cxnSp>
              <p:cxnSp>
                <p:nvCxnSpPr>
                  <p:cNvPr id="576" name="Straight Connector 575"/>
                  <p:cNvCxnSpPr/>
                  <p:nvPr/>
                </p:nvCxnSpPr>
                <p:spPr>
                  <a:xfrm flipH="1">
                    <a:off x="5385621" y="3906120"/>
                    <a:ext cx="18288" cy="0"/>
                  </a:xfrm>
                  <a:prstGeom prst="line">
                    <a:avLst/>
                  </a:prstGeom>
                  <a:noFill/>
                  <a:ln w="6350" cap="flat" cmpd="sng" algn="ctr">
                    <a:solidFill>
                      <a:sysClr val="windowText" lastClr="000000"/>
                    </a:solidFill>
                    <a:prstDash val="solid"/>
                    <a:miter lim="800000"/>
                  </a:ln>
                  <a:effectLst/>
                </p:spPr>
              </p:cxnSp>
              <p:cxnSp>
                <p:nvCxnSpPr>
                  <p:cNvPr id="577" name="Straight Connector 576"/>
                  <p:cNvCxnSpPr/>
                  <p:nvPr/>
                </p:nvCxnSpPr>
                <p:spPr>
                  <a:xfrm flipH="1">
                    <a:off x="5385463" y="3865640"/>
                    <a:ext cx="18288" cy="0"/>
                  </a:xfrm>
                  <a:prstGeom prst="line">
                    <a:avLst/>
                  </a:prstGeom>
                  <a:noFill/>
                  <a:ln w="6350" cap="flat" cmpd="sng" algn="ctr">
                    <a:solidFill>
                      <a:sysClr val="windowText" lastClr="000000"/>
                    </a:solidFill>
                    <a:prstDash val="solid"/>
                    <a:miter lim="800000"/>
                  </a:ln>
                  <a:effectLst/>
                </p:spPr>
              </p:cxnSp>
              <p:cxnSp>
                <p:nvCxnSpPr>
                  <p:cNvPr id="578" name="Straight Connector 577"/>
                  <p:cNvCxnSpPr/>
                  <p:nvPr/>
                </p:nvCxnSpPr>
                <p:spPr>
                  <a:xfrm flipH="1">
                    <a:off x="5385462" y="3818015"/>
                    <a:ext cx="18288" cy="0"/>
                  </a:xfrm>
                  <a:prstGeom prst="line">
                    <a:avLst/>
                  </a:prstGeom>
                  <a:noFill/>
                  <a:ln w="6350" cap="flat" cmpd="sng" algn="ctr">
                    <a:solidFill>
                      <a:sysClr val="windowText" lastClr="000000"/>
                    </a:solidFill>
                    <a:prstDash val="solid"/>
                    <a:miter lim="800000"/>
                  </a:ln>
                  <a:effectLst/>
                </p:spPr>
              </p:cxnSp>
              <p:sp>
                <p:nvSpPr>
                  <p:cNvPr id="579" name="Rounded Rectangle 578"/>
                  <p:cNvSpPr/>
                  <p:nvPr/>
                </p:nvSpPr>
                <p:spPr>
                  <a:xfrm>
                    <a:off x="5488295" y="4227265"/>
                    <a:ext cx="45719" cy="45720"/>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80" name="Straight Connector 579"/>
                  <p:cNvCxnSpPr/>
                  <p:nvPr/>
                </p:nvCxnSpPr>
                <p:spPr>
                  <a:xfrm flipH="1">
                    <a:off x="5387861" y="4170441"/>
                    <a:ext cx="18288" cy="0"/>
                  </a:xfrm>
                  <a:prstGeom prst="line">
                    <a:avLst/>
                  </a:prstGeom>
                  <a:noFill/>
                  <a:ln w="6350" cap="flat" cmpd="sng" algn="ctr">
                    <a:solidFill>
                      <a:sysClr val="windowText" lastClr="000000"/>
                    </a:solidFill>
                    <a:prstDash val="solid"/>
                    <a:miter lim="800000"/>
                  </a:ln>
                  <a:effectLst/>
                </p:spPr>
              </p:cxnSp>
              <p:cxnSp>
                <p:nvCxnSpPr>
                  <p:cNvPr id="581" name="Straight Connector 580"/>
                  <p:cNvCxnSpPr/>
                  <p:nvPr/>
                </p:nvCxnSpPr>
                <p:spPr>
                  <a:xfrm flipH="1">
                    <a:off x="5387860" y="4122816"/>
                    <a:ext cx="18288" cy="0"/>
                  </a:xfrm>
                  <a:prstGeom prst="line">
                    <a:avLst/>
                  </a:prstGeom>
                  <a:noFill/>
                  <a:ln w="6350" cap="flat" cmpd="sng" algn="ctr">
                    <a:solidFill>
                      <a:sysClr val="windowText" lastClr="000000"/>
                    </a:solidFill>
                    <a:prstDash val="solid"/>
                    <a:miter lim="800000"/>
                  </a:ln>
                  <a:effectLst/>
                </p:spPr>
              </p:cxnSp>
              <p:cxnSp>
                <p:nvCxnSpPr>
                  <p:cNvPr id="582" name="Straight Connector 581"/>
                  <p:cNvCxnSpPr/>
                  <p:nvPr/>
                </p:nvCxnSpPr>
                <p:spPr>
                  <a:xfrm flipH="1">
                    <a:off x="5388019" y="4084716"/>
                    <a:ext cx="18288" cy="0"/>
                  </a:xfrm>
                  <a:prstGeom prst="line">
                    <a:avLst/>
                  </a:prstGeom>
                  <a:noFill/>
                  <a:ln w="6350" cap="flat" cmpd="sng" algn="ctr">
                    <a:solidFill>
                      <a:sysClr val="windowText" lastClr="000000"/>
                    </a:solidFill>
                    <a:prstDash val="solid"/>
                    <a:miter lim="800000"/>
                  </a:ln>
                  <a:effectLst/>
                </p:spPr>
              </p:cxnSp>
            </p:grpSp>
            <p:grpSp>
              <p:nvGrpSpPr>
                <p:cNvPr id="290" name="Group 289"/>
                <p:cNvGrpSpPr/>
                <p:nvPr/>
              </p:nvGrpSpPr>
              <p:grpSpPr>
                <a:xfrm>
                  <a:off x="4593851" y="3551353"/>
                  <a:ext cx="240714" cy="721956"/>
                  <a:chOff x="5385462" y="3551029"/>
                  <a:chExt cx="240714" cy="721956"/>
                </a:xfrm>
              </p:grpSpPr>
              <p:sp>
                <p:nvSpPr>
                  <p:cNvPr id="553" name="Rounded Rectangle 552"/>
                  <p:cNvSpPr/>
                  <p:nvPr/>
                </p:nvSpPr>
                <p:spPr>
                  <a:xfrm>
                    <a:off x="5385463" y="3655406"/>
                    <a:ext cx="240713" cy="567854"/>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54" name="Rounded Rectangle 553"/>
                  <p:cNvSpPr/>
                  <p:nvPr/>
                </p:nvSpPr>
                <p:spPr>
                  <a:xfrm>
                    <a:off x="5484136" y="3580296"/>
                    <a:ext cx="45719" cy="13716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55" name="Rounded Rectangle 554"/>
                  <p:cNvSpPr/>
                  <p:nvPr/>
                </p:nvSpPr>
                <p:spPr>
                  <a:xfrm rot="5400000">
                    <a:off x="5493029" y="3450445"/>
                    <a:ext cx="27432" cy="228600"/>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56" name="Rounded Rectangle 555"/>
                  <p:cNvSpPr/>
                  <p:nvPr/>
                </p:nvSpPr>
                <p:spPr>
                  <a:xfrm>
                    <a:off x="5387844" y="3720948"/>
                    <a:ext cx="234417" cy="502312"/>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57" name="Straight Connector 556"/>
                  <p:cNvCxnSpPr>
                    <a:stCxn id="556" idx="3"/>
                    <a:endCxn id="556" idx="3"/>
                  </p:cNvCxnSpPr>
                  <p:nvPr/>
                </p:nvCxnSpPr>
                <p:spPr>
                  <a:xfrm>
                    <a:off x="5622261" y="3972104"/>
                    <a:ext cx="0" cy="0"/>
                  </a:xfrm>
                  <a:prstGeom prst="line">
                    <a:avLst/>
                  </a:prstGeom>
                  <a:noFill/>
                  <a:ln w="6350" cap="flat" cmpd="sng" algn="ctr">
                    <a:solidFill>
                      <a:srgbClr val="5B9BD5"/>
                    </a:solidFill>
                    <a:prstDash val="solid"/>
                    <a:miter lim="800000"/>
                  </a:ln>
                  <a:effectLst/>
                </p:spPr>
              </p:cxnSp>
              <p:cxnSp>
                <p:nvCxnSpPr>
                  <p:cNvPr id="558" name="Straight Connector 557"/>
                  <p:cNvCxnSpPr/>
                  <p:nvPr/>
                </p:nvCxnSpPr>
                <p:spPr>
                  <a:xfrm flipH="1">
                    <a:off x="5385464" y="4039470"/>
                    <a:ext cx="18288" cy="0"/>
                  </a:xfrm>
                  <a:prstGeom prst="line">
                    <a:avLst/>
                  </a:prstGeom>
                  <a:noFill/>
                  <a:ln w="6350" cap="flat" cmpd="sng" algn="ctr">
                    <a:solidFill>
                      <a:sysClr val="windowText" lastClr="000000"/>
                    </a:solidFill>
                    <a:prstDash val="solid"/>
                    <a:miter lim="800000"/>
                  </a:ln>
                  <a:effectLst/>
                </p:spPr>
              </p:cxnSp>
              <p:cxnSp>
                <p:nvCxnSpPr>
                  <p:cNvPr id="559" name="Straight Connector 558"/>
                  <p:cNvCxnSpPr/>
                  <p:nvPr/>
                </p:nvCxnSpPr>
                <p:spPr>
                  <a:xfrm flipH="1">
                    <a:off x="5385463" y="3991845"/>
                    <a:ext cx="18288" cy="0"/>
                  </a:xfrm>
                  <a:prstGeom prst="line">
                    <a:avLst/>
                  </a:prstGeom>
                  <a:noFill/>
                  <a:ln w="6350" cap="flat" cmpd="sng" algn="ctr">
                    <a:solidFill>
                      <a:sysClr val="windowText" lastClr="000000"/>
                    </a:solidFill>
                    <a:prstDash val="solid"/>
                    <a:miter lim="800000"/>
                  </a:ln>
                  <a:effectLst/>
                </p:spPr>
              </p:cxnSp>
              <p:cxnSp>
                <p:nvCxnSpPr>
                  <p:cNvPr id="560" name="Straight Connector 559"/>
                  <p:cNvCxnSpPr/>
                  <p:nvPr/>
                </p:nvCxnSpPr>
                <p:spPr>
                  <a:xfrm flipH="1">
                    <a:off x="5385622" y="3953745"/>
                    <a:ext cx="18288" cy="0"/>
                  </a:xfrm>
                  <a:prstGeom prst="line">
                    <a:avLst/>
                  </a:prstGeom>
                  <a:noFill/>
                  <a:ln w="6350" cap="flat" cmpd="sng" algn="ctr">
                    <a:solidFill>
                      <a:sysClr val="windowText" lastClr="000000"/>
                    </a:solidFill>
                    <a:prstDash val="solid"/>
                    <a:miter lim="800000"/>
                  </a:ln>
                  <a:effectLst/>
                </p:spPr>
              </p:cxnSp>
              <p:cxnSp>
                <p:nvCxnSpPr>
                  <p:cNvPr id="561" name="Straight Connector 560"/>
                  <p:cNvCxnSpPr/>
                  <p:nvPr/>
                </p:nvCxnSpPr>
                <p:spPr>
                  <a:xfrm flipH="1">
                    <a:off x="5385621" y="3906120"/>
                    <a:ext cx="18288" cy="0"/>
                  </a:xfrm>
                  <a:prstGeom prst="line">
                    <a:avLst/>
                  </a:prstGeom>
                  <a:noFill/>
                  <a:ln w="6350" cap="flat" cmpd="sng" algn="ctr">
                    <a:solidFill>
                      <a:sysClr val="windowText" lastClr="000000"/>
                    </a:solidFill>
                    <a:prstDash val="solid"/>
                    <a:miter lim="800000"/>
                  </a:ln>
                  <a:effectLst/>
                </p:spPr>
              </p:cxnSp>
              <p:cxnSp>
                <p:nvCxnSpPr>
                  <p:cNvPr id="562" name="Straight Connector 561"/>
                  <p:cNvCxnSpPr/>
                  <p:nvPr/>
                </p:nvCxnSpPr>
                <p:spPr>
                  <a:xfrm flipH="1">
                    <a:off x="5385463" y="3865640"/>
                    <a:ext cx="18288" cy="0"/>
                  </a:xfrm>
                  <a:prstGeom prst="line">
                    <a:avLst/>
                  </a:prstGeom>
                  <a:noFill/>
                  <a:ln w="6350" cap="flat" cmpd="sng" algn="ctr">
                    <a:solidFill>
                      <a:sysClr val="windowText" lastClr="000000"/>
                    </a:solidFill>
                    <a:prstDash val="solid"/>
                    <a:miter lim="800000"/>
                  </a:ln>
                  <a:effectLst/>
                </p:spPr>
              </p:cxnSp>
              <p:cxnSp>
                <p:nvCxnSpPr>
                  <p:cNvPr id="563" name="Straight Connector 562"/>
                  <p:cNvCxnSpPr/>
                  <p:nvPr/>
                </p:nvCxnSpPr>
                <p:spPr>
                  <a:xfrm flipH="1">
                    <a:off x="5385462" y="3818015"/>
                    <a:ext cx="18288" cy="0"/>
                  </a:xfrm>
                  <a:prstGeom prst="line">
                    <a:avLst/>
                  </a:prstGeom>
                  <a:noFill/>
                  <a:ln w="6350" cap="flat" cmpd="sng" algn="ctr">
                    <a:solidFill>
                      <a:sysClr val="windowText" lastClr="000000"/>
                    </a:solidFill>
                    <a:prstDash val="solid"/>
                    <a:miter lim="800000"/>
                  </a:ln>
                  <a:effectLst/>
                </p:spPr>
              </p:cxnSp>
              <p:sp>
                <p:nvSpPr>
                  <p:cNvPr id="564" name="Rounded Rectangle 563"/>
                  <p:cNvSpPr/>
                  <p:nvPr/>
                </p:nvSpPr>
                <p:spPr>
                  <a:xfrm>
                    <a:off x="5488295" y="4227265"/>
                    <a:ext cx="45719" cy="45720"/>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65" name="Straight Connector 564"/>
                  <p:cNvCxnSpPr/>
                  <p:nvPr/>
                </p:nvCxnSpPr>
                <p:spPr>
                  <a:xfrm flipH="1">
                    <a:off x="5387861" y="4170441"/>
                    <a:ext cx="18288" cy="0"/>
                  </a:xfrm>
                  <a:prstGeom prst="line">
                    <a:avLst/>
                  </a:prstGeom>
                  <a:noFill/>
                  <a:ln w="6350" cap="flat" cmpd="sng" algn="ctr">
                    <a:solidFill>
                      <a:sysClr val="windowText" lastClr="000000"/>
                    </a:solidFill>
                    <a:prstDash val="solid"/>
                    <a:miter lim="800000"/>
                  </a:ln>
                  <a:effectLst/>
                </p:spPr>
              </p:cxnSp>
              <p:cxnSp>
                <p:nvCxnSpPr>
                  <p:cNvPr id="566" name="Straight Connector 565"/>
                  <p:cNvCxnSpPr/>
                  <p:nvPr/>
                </p:nvCxnSpPr>
                <p:spPr>
                  <a:xfrm flipH="1">
                    <a:off x="5387860" y="4122816"/>
                    <a:ext cx="18288" cy="0"/>
                  </a:xfrm>
                  <a:prstGeom prst="line">
                    <a:avLst/>
                  </a:prstGeom>
                  <a:noFill/>
                  <a:ln w="6350" cap="flat" cmpd="sng" algn="ctr">
                    <a:solidFill>
                      <a:sysClr val="windowText" lastClr="000000"/>
                    </a:solidFill>
                    <a:prstDash val="solid"/>
                    <a:miter lim="800000"/>
                  </a:ln>
                  <a:effectLst/>
                </p:spPr>
              </p:cxnSp>
              <p:cxnSp>
                <p:nvCxnSpPr>
                  <p:cNvPr id="567" name="Straight Connector 566"/>
                  <p:cNvCxnSpPr/>
                  <p:nvPr/>
                </p:nvCxnSpPr>
                <p:spPr>
                  <a:xfrm flipH="1">
                    <a:off x="5388019" y="4084716"/>
                    <a:ext cx="18288" cy="0"/>
                  </a:xfrm>
                  <a:prstGeom prst="line">
                    <a:avLst/>
                  </a:prstGeom>
                  <a:noFill/>
                  <a:ln w="6350" cap="flat" cmpd="sng" algn="ctr">
                    <a:solidFill>
                      <a:sysClr val="windowText" lastClr="000000"/>
                    </a:solidFill>
                    <a:prstDash val="solid"/>
                    <a:miter lim="800000"/>
                  </a:ln>
                  <a:effectLst/>
                </p:spPr>
              </p:cxnSp>
            </p:grpSp>
            <p:grpSp>
              <p:nvGrpSpPr>
                <p:cNvPr id="291" name="Group 290"/>
                <p:cNvGrpSpPr/>
                <p:nvPr/>
              </p:nvGrpSpPr>
              <p:grpSpPr>
                <a:xfrm>
                  <a:off x="4944347" y="3551353"/>
                  <a:ext cx="240714" cy="721956"/>
                  <a:chOff x="5385462" y="3551029"/>
                  <a:chExt cx="240714" cy="721956"/>
                </a:xfrm>
              </p:grpSpPr>
              <p:sp>
                <p:nvSpPr>
                  <p:cNvPr id="538" name="Rounded Rectangle 537"/>
                  <p:cNvSpPr/>
                  <p:nvPr/>
                </p:nvSpPr>
                <p:spPr>
                  <a:xfrm>
                    <a:off x="5385463" y="3655406"/>
                    <a:ext cx="240713" cy="567854"/>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39" name="Rounded Rectangle 538"/>
                  <p:cNvSpPr/>
                  <p:nvPr/>
                </p:nvSpPr>
                <p:spPr>
                  <a:xfrm>
                    <a:off x="5484136" y="3580296"/>
                    <a:ext cx="45719" cy="13716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40" name="Rounded Rectangle 539"/>
                  <p:cNvSpPr/>
                  <p:nvPr/>
                </p:nvSpPr>
                <p:spPr>
                  <a:xfrm rot="5400000">
                    <a:off x="5493029" y="3450445"/>
                    <a:ext cx="27432" cy="228600"/>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41" name="Rounded Rectangle 540"/>
                  <p:cNvSpPr/>
                  <p:nvPr/>
                </p:nvSpPr>
                <p:spPr>
                  <a:xfrm>
                    <a:off x="5387844" y="3720948"/>
                    <a:ext cx="234417" cy="502312"/>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42" name="Straight Connector 541"/>
                  <p:cNvCxnSpPr>
                    <a:stCxn id="541" idx="3"/>
                    <a:endCxn id="541" idx="3"/>
                  </p:cNvCxnSpPr>
                  <p:nvPr/>
                </p:nvCxnSpPr>
                <p:spPr>
                  <a:xfrm>
                    <a:off x="5622261" y="3972104"/>
                    <a:ext cx="0" cy="0"/>
                  </a:xfrm>
                  <a:prstGeom prst="line">
                    <a:avLst/>
                  </a:prstGeom>
                  <a:noFill/>
                  <a:ln w="6350" cap="flat" cmpd="sng" algn="ctr">
                    <a:solidFill>
                      <a:srgbClr val="5B9BD5"/>
                    </a:solidFill>
                    <a:prstDash val="solid"/>
                    <a:miter lim="800000"/>
                  </a:ln>
                  <a:effectLst/>
                </p:spPr>
              </p:cxnSp>
              <p:cxnSp>
                <p:nvCxnSpPr>
                  <p:cNvPr id="543" name="Straight Connector 542"/>
                  <p:cNvCxnSpPr/>
                  <p:nvPr/>
                </p:nvCxnSpPr>
                <p:spPr>
                  <a:xfrm flipH="1">
                    <a:off x="5385464" y="4039470"/>
                    <a:ext cx="18288" cy="0"/>
                  </a:xfrm>
                  <a:prstGeom prst="line">
                    <a:avLst/>
                  </a:prstGeom>
                  <a:noFill/>
                  <a:ln w="6350" cap="flat" cmpd="sng" algn="ctr">
                    <a:solidFill>
                      <a:sysClr val="windowText" lastClr="000000"/>
                    </a:solidFill>
                    <a:prstDash val="solid"/>
                    <a:miter lim="800000"/>
                  </a:ln>
                  <a:effectLst/>
                </p:spPr>
              </p:cxnSp>
              <p:cxnSp>
                <p:nvCxnSpPr>
                  <p:cNvPr id="544" name="Straight Connector 543"/>
                  <p:cNvCxnSpPr/>
                  <p:nvPr/>
                </p:nvCxnSpPr>
                <p:spPr>
                  <a:xfrm flipH="1">
                    <a:off x="5385463" y="3991845"/>
                    <a:ext cx="18288" cy="0"/>
                  </a:xfrm>
                  <a:prstGeom prst="line">
                    <a:avLst/>
                  </a:prstGeom>
                  <a:noFill/>
                  <a:ln w="6350" cap="flat" cmpd="sng" algn="ctr">
                    <a:solidFill>
                      <a:sysClr val="windowText" lastClr="000000"/>
                    </a:solidFill>
                    <a:prstDash val="solid"/>
                    <a:miter lim="800000"/>
                  </a:ln>
                  <a:effectLst/>
                </p:spPr>
              </p:cxnSp>
              <p:cxnSp>
                <p:nvCxnSpPr>
                  <p:cNvPr id="545" name="Straight Connector 544"/>
                  <p:cNvCxnSpPr/>
                  <p:nvPr/>
                </p:nvCxnSpPr>
                <p:spPr>
                  <a:xfrm flipH="1">
                    <a:off x="5385622" y="3953745"/>
                    <a:ext cx="18288" cy="0"/>
                  </a:xfrm>
                  <a:prstGeom prst="line">
                    <a:avLst/>
                  </a:prstGeom>
                  <a:noFill/>
                  <a:ln w="6350" cap="flat" cmpd="sng" algn="ctr">
                    <a:solidFill>
                      <a:sysClr val="windowText" lastClr="000000"/>
                    </a:solidFill>
                    <a:prstDash val="solid"/>
                    <a:miter lim="800000"/>
                  </a:ln>
                  <a:effectLst/>
                </p:spPr>
              </p:cxnSp>
              <p:cxnSp>
                <p:nvCxnSpPr>
                  <p:cNvPr id="546" name="Straight Connector 545"/>
                  <p:cNvCxnSpPr/>
                  <p:nvPr/>
                </p:nvCxnSpPr>
                <p:spPr>
                  <a:xfrm flipH="1">
                    <a:off x="5385621" y="3906120"/>
                    <a:ext cx="18288" cy="0"/>
                  </a:xfrm>
                  <a:prstGeom prst="line">
                    <a:avLst/>
                  </a:prstGeom>
                  <a:noFill/>
                  <a:ln w="6350" cap="flat" cmpd="sng" algn="ctr">
                    <a:solidFill>
                      <a:sysClr val="windowText" lastClr="000000"/>
                    </a:solidFill>
                    <a:prstDash val="solid"/>
                    <a:miter lim="800000"/>
                  </a:ln>
                  <a:effectLst/>
                </p:spPr>
              </p:cxnSp>
              <p:cxnSp>
                <p:nvCxnSpPr>
                  <p:cNvPr id="547" name="Straight Connector 546"/>
                  <p:cNvCxnSpPr/>
                  <p:nvPr/>
                </p:nvCxnSpPr>
                <p:spPr>
                  <a:xfrm flipH="1">
                    <a:off x="5385463" y="3865640"/>
                    <a:ext cx="18288" cy="0"/>
                  </a:xfrm>
                  <a:prstGeom prst="line">
                    <a:avLst/>
                  </a:prstGeom>
                  <a:noFill/>
                  <a:ln w="6350" cap="flat" cmpd="sng" algn="ctr">
                    <a:solidFill>
                      <a:sysClr val="windowText" lastClr="000000"/>
                    </a:solidFill>
                    <a:prstDash val="solid"/>
                    <a:miter lim="800000"/>
                  </a:ln>
                  <a:effectLst/>
                </p:spPr>
              </p:cxnSp>
              <p:cxnSp>
                <p:nvCxnSpPr>
                  <p:cNvPr id="548" name="Straight Connector 547"/>
                  <p:cNvCxnSpPr/>
                  <p:nvPr/>
                </p:nvCxnSpPr>
                <p:spPr>
                  <a:xfrm flipH="1">
                    <a:off x="5385462" y="3818015"/>
                    <a:ext cx="18288" cy="0"/>
                  </a:xfrm>
                  <a:prstGeom prst="line">
                    <a:avLst/>
                  </a:prstGeom>
                  <a:noFill/>
                  <a:ln w="6350" cap="flat" cmpd="sng" algn="ctr">
                    <a:solidFill>
                      <a:sysClr val="windowText" lastClr="000000"/>
                    </a:solidFill>
                    <a:prstDash val="solid"/>
                    <a:miter lim="800000"/>
                  </a:ln>
                  <a:effectLst/>
                </p:spPr>
              </p:cxnSp>
              <p:sp>
                <p:nvSpPr>
                  <p:cNvPr id="549" name="Rounded Rectangle 548"/>
                  <p:cNvSpPr/>
                  <p:nvPr/>
                </p:nvSpPr>
                <p:spPr>
                  <a:xfrm>
                    <a:off x="5488295" y="4227265"/>
                    <a:ext cx="45719" cy="45720"/>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50" name="Straight Connector 549"/>
                  <p:cNvCxnSpPr/>
                  <p:nvPr/>
                </p:nvCxnSpPr>
                <p:spPr>
                  <a:xfrm flipH="1">
                    <a:off x="5387861" y="4170441"/>
                    <a:ext cx="18288" cy="0"/>
                  </a:xfrm>
                  <a:prstGeom prst="line">
                    <a:avLst/>
                  </a:prstGeom>
                  <a:noFill/>
                  <a:ln w="6350" cap="flat" cmpd="sng" algn="ctr">
                    <a:solidFill>
                      <a:sysClr val="windowText" lastClr="000000"/>
                    </a:solidFill>
                    <a:prstDash val="solid"/>
                    <a:miter lim="800000"/>
                  </a:ln>
                  <a:effectLst/>
                </p:spPr>
              </p:cxnSp>
              <p:cxnSp>
                <p:nvCxnSpPr>
                  <p:cNvPr id="551" name="Straight Connector 550"/>
                  <p:cNvCxnSpPr/>
                  <p:nvPr/>
                </p:nvCxnSpPr>
                <p:spPr>
                  <a:xfrm flipH="1">
                    <a:off x="5387860" y="4122816"/>
                    <a:ext cx="18288" cy="0"/>
                  </a:xfrm>
                  <a:prstGeom prst="line">
                    <a:avLst/>
                  </a:prstGeom>
                  <a:noFill/>
                  <a:ln w="6350" cap="flat" cmpd="sng" algn="ctr">
                    <a:solidFill>
                      <a:sysClr val="windowText" lastClr="000000"/>
                    </a:solidFill>
                    <a:prstDash val="solid"/>
                    <a:miter lim="800000"/>
                  </a:ln>
                  <a:effectLst/>
                </p:spPr>
              </p:cxnSp>
              <p:cxnSp>
                <p:nvCxnSpPr>
                  <p:cNvPr id="552" name="Straight Connector 551"/>
                  <p:cNvCxnSpPr/>
                  <p:nvPr/>
                </p:nvCxnSpPr>
                <p:spPr>
                  <a:xfrm flipH="1">
                    <a:off x="5388019" y="4084716"/>
                    <a:ext cx="18288" cy="0"/>
                  </a:xfrm>
                  <a:prstGeom prst="line">
                    <a:avLst/>
                  </a:prstGeom>
                  <a:noFill/>
                  <a:ln w="6350" cap="flat" cmpd="sng" algn="ctr">
                    <a:solidFill>
                      <a:sysClr val="windowText" lastClr="000000"/>
                    </a:solidFill>
                    <a:prstDash val="solid"/>
                    <a:miter lim="800000"/>
                  </a:ln>
                  <a:effectLst/>
                </p:spPr>
              </p:cxnSp>
            </p:grpSp>
            <p:grpSp>
              <p:nvGrpSpPr>
                <p:cNvPr id="292" name="Group 291"/>
                <p:cNvGrpSpPr/>
                <p:nvPr/>
              </p:nvGrpSpPr>
              <p:grpSpPr>
                <a:xfrm>
                  <a:off x="5294843" y="3551353"/>
                  <a:ext cx="240714" cy="721956"/>
                  <a:chOff x="5385462" y="3551029"/>
                  <a:chExt cx="240714" cy="721956"/>
                </a:xfrm>
              </p:grpSpPr>
              <p:sp>
                <p:nvSpPr>
                  <p:cNvPr id="523" name="Rounded Rectangle 522"/>
                  <p:cNvSpPr/>
                  <p:nvPr/>
                </p:nvSpPr>
                <p:spPr>
                  <a:xfrm>
                    <a:off x="5385463" y="3655406"/>
                    <a:ext cx="240713" cy="567854"/>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24" name="Rounded Rectangle 523"/>
                  <p:cNvSpPr/>
                  <p:nvPr/>
                </p:nvSpPr>
                <p:spPr>
                  <a:xfrm>
                    <a:off x="5484136" y="3580296"/>
                    <a:ext cx="45719" cy="13716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25" name="Rounded Rectangle 524"/>
                  <p:cNvSpPr/>
                  <p:nvPr/>
                </p:nvSpPr>
                <p:spPr>
                  <a:xfrm rot="5400000">
                    <a:off x="5493029" y="3450445"/>
                    <a:ext cx="27432" cy="228600"/>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26" name="Rounded Rectangle 525"/>
                  <p:cNvSpPr/>
                  <p:nvPr/>
                </p:nvSpPr>
                <p:spPr>
                  <a:xfrm>
                    <a:off x="5387844" y="3720948"/>
                    <a:ext cx="234417" cy="502312"/>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27" name="Straight Connector 526"/>
                  <p:cNvCxnSpPr>
                    <a:stCxn id="526" idx="3"/>
                    <a:endCxn id="526" idx="3"/>
                  </p:cNvCxnSpPr>
                  <p:nvPr/>
                </p:nvCxnSpPr>
                <p:spPr>
                  <a:xfrm>
                    <a:off x="5622261" y="3972104"/>
                    <a:ext cx="0" cy="0"/>
                  </a:xfrm>
                  <a:prstGeom prst="line">
                    <a:avLst/>
                  </a:prstGeom>
                  <a:noFill/>
                  <a:ln w="6350" cap="flat" cmpd="sng" algn="ctr">
                    <a:solidFill>
                      <a:srgbClr val="5B9BD5"/>
                    </a:solidFill>
                    <a:prstDash val="solid"/>
                    <a:miter lim="800000"/>
                  </a:ln>
                  <a:effectLst/>
                </p:spPr>
              </p:cxnSp>
              <p:cxnSp>
                <p:nvCxnSpPr>
                  <p:cNvPr id="528" name="Straight Connector 527"/>
                  <p:cNvCxnSpPr/>
                  <p:nvPr/>
                </p:nvCxnSpPr>
                <p:spPr>
                  <a:xfrm flipH="1">
                    <a:off x="5385464" y="4039470"/>
                    <a:ext cx="18288" cy="0"/>
                  </a:xfrm>
                  <a:prstGeom prst="line">
                    <a:avLst/>
                  </a:prstGeom>
                  <a:noFill/>
                  <a:ln w="6350" cap="flat" cmpd="sng" algn="ctr">
                    <a:solidFill>
                      <a:sysClr val="windowText" lastClr="000000"/>
                    </a:solidFill>
                    <a:prstDash val="solid"/>
                    <a:miter lim="800000"/>
                  </a:ln>
                  <a:effectLst/>
                </p:spPr>
              </p:cxnSp>
              <p:cxnSp>
                <p:nvCxnSpPr>
                  <p:cNvPr id="529" name="Straight Connector 528"/>
                  <p:cNvCxnSpPr/>
                  <p:nvPr/>
                </p:nvCxnSpPr>
                <p:spPr>
                  <a:xfrm flipH="1">
                    <a:off x="5385463" y="3991845"/>
                    <a:ext cx="18288" cy="0"/>
                  </a:xfrm>
                  <a:prstGeom prst="line">
                    <a:avLst/>
                  </a:prstGeom>
                  <a:noFill/>
                  <a:ln w="6350" cap="flat" cmpd="sng" algn="ctr">
                    <a:solidFill>
                      <a:sysClr val="windowText" lastClr="000000"/>
                    </a:solidFill>
                    <a:prstDash val="solid"/>
                    <a:miter lim="800000"/>
                  </a:ln>
                  <a:effectLst/>
                </p:spPr>
              </p:cxnSp>
              <p:cxnSp>
                <p:nvCxnSpPr>
                  <p:cNvPr id="530" name="Straight Connector 529"/>
                  <p:cNvCxnSpPr/>
                  <p:nvPr/>
                </p:nvCxnSpPr>
                <p:spPr>
                  <a:xfrm flipH="1">
                    <a:off x="5385622" y="3953745"/>
                    <a:ext cx="18288" cy="0"/>
                  </a:xfrm>
                  <a:prstGeom prst="line">
                    <a:avLst/>
                  </a:prstGeom>
                  <a:noFill/>
                  <a:ln w="6350" cap="flat" cmpd="sng" algn="ctr">
                    <a:solidFill>
                      <a:sysClr val="windowText" lastClr="000000"/>
                    </a:solidFill>
                    <a:prstDash val="solid"/>
                    <a:miter lim="800000"/>
                  </a:ln>
                  <a:effectLst/>
                </p:spPr>
              </p:cxnSp>
              <p:cxnSp>
                <p:nvCxnSpPr>
                  <p:cNvPr id="531" name="Straight Connector 530"/>
                  <p:cNvCxnSpPr/>
                  <p:nvPr/>
                </p:nvCxnSpPr>
                <p:spPr>
                  <a:xfrm flipH="1">
                    <a:off x="5385621" y="3906120"/>
                    <a:ext cx="18288" cy="0"/>
                  </a:xfrm>
                  <a:prstGeom prst="line">
                    <a:avLst/>
                  </a:prstGeom>
                  <a:noFill/>
                  <a:ln w="6350" cap="flat" cmpd="sng" algn="ctr">
                    <a:solidFill>
                      <a:sysClr val="windowText" lastClr="000000"/>
                    </a:solidFill>
                    <a:prstDash val="solid"/>
                    <a:miter lim="800000"/>
                  </a:ln>
                  <a:effectLst/>
                </p:spPr>
              </p:cxnSp>
              <p:cxnSp>
                <p:nvCxnSpPr>
                  <p:cNvPr id="532" name="Straight Connector 531"/>
                  <p:cNvCxnSpPr/>
                  <p:nvPr/>
                </p:nvCxnSpPr>
                <p:spPr>
                  <a:xfrm flipH="1">
                    <a:off x="5385463" y="3865640"/>
                    <a:ext cx="18288" cy="0"/>
                  </a:xfrm>
                  <a:prstGeom prst="line">
                    <a:avLst/>
                  </a:prstGeom>
                  <a:noFill/>
                  <a:ln w="6350" cap="flat" cmpd="sng" algn="ctr">
                    <a:solidFill>
                      <a:sysClr val="windowText" lastClr="000000"/>
                    </a:solidFill>
                    <a:prstDash val="solid"/>
                    <a:miter lim="800000"/>
                  </a:ln>
                  <a:effectLst/>
                </p:spPr>
              </p:cxnSp>
              <p:cxnSp>
                <p:nvCxnSpPr>
                  <p:cNvPr id="533" name="Straight Connector 532"/>
                  <p:cNvCxnSpPr/>
                  <p:nvPr/>
                </p:nvCxnSpPr>
                <p:spPr>
                  <a:xfrm flipH="1">
                    <a:off x="5385462" y="3818015"/>
                    <a:ext cx="18288" cy="0"/>
                  </a:xfrm>
                  <a:prstGeom prst="line">
                    <a:avLst/>
                  </a:prstGeom>
                  <a:noFill/>
                  <a:ln w="6350" cap="flat" cmpd="sng" algn="ctr">
                    <a:solidFill>
                      <a:sysClr val="windowText" lastClr="000000"/>
                    </a:solidFill>
                    <a:prstDash val="solid"/>
                    <a:miter lim="800000"/>
                  </a:ln>
                  <a:effectLst/>
                </p:spPr>
              </p:cxnSp>
              <p:sp>
                <p:nvSpPr>
                  <p:cNvPr id="534" name="Rounded Rectangle 533"/>
                  <p:cNvSpPr/>
                  <p:nvPr/>
                </p:nvSpPr>
                <p:spPr>
                  <a:xfrm>
                    <a:off x="5488295" y="4227265"/>
                    <a:ext cx="45719" cy="45720"/>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35" name="Straight Connector 534"/>
                  <p:cNvCxnSpPr/>
                  <p:nvPr/>
                </p:nvCxnSpPr>
                <p:spPr>
                  <a:xfrm flipH="1">
                    <a:off x="5387861" y="4170441"/>
                    <a:ext cx="18288" cy="0"/>
                  </a:xfrm>
                  <a:prstGeom prst="line">
                    <a:avLst/>
                  </a:prstGeom>
                  <a:noFill/>
                  <a:ln w="6350" cap="flat" cmpd="sng" algn="ctr">
                    <a:solidFill>
                      <a:sysClr val="windowText" lastClr="000000"/>
                    </a:solidFill>
                    <a:prstDash val="solid"/>
                    <a:miter lim="800000"/>
                  </a:ln>
                  <a:effectLst/>
                </p:spPr>
              </p:cxnSp>
              <p:cxnSp>
                <p:nvCxnSpPr>
                  <p:cNvPr id="536" name="Straight Connector 535"/>
                  <p:cNvCxnSpPr/>
                  <p:nvPr/>
                </p:nvCxnSpPr>
                <p:spPr>
                  <a:xfrm flipH="1">
                    <a:off x="5387860" y="4122816"/>
                    <a:ext cx="18288" cy="0"/>
                  </a:xfrm>
                  <a:prstGeom prst="line">
                    <a:avLst/>
                  </a:prstGeom>
                  <a:noFill/>
                  <a:ln w="6350" cap="flat" cmpd="sng" algn="ctr">
                    <a:solidFill>
                      <a:sysClr val="windowText" lastClr="000000"/>
                    </a:solidFill>
                    <a:prstDash val="solid"/>
                    <a:miter lim="800000"/>
                  </a:ln>
                  <a:effectLst/>
                </p:spPr>
              </p:cxnSp>
              <p:cxnSp>
                <p:nvCxnSpPr>
                  <p:cNvPr id="537" name="Straight Connector 536"/>
                  <p:cNvCxnSpPr/>
                  <p:nvPr/>
                </p:nvCxnSpPr>
                <p:spPr>
                  <a:xfrm flipH="1">
                    <a:off x="5388019" y="4084716"/>
                    <a:ext cx="18288" cy="0"/>
                  </a:xfrm>
                  <a:prstGeom prst="line">
                    <a:avLst/>
                  </a:prstGeom>
                  <a:noFill/>
                  <a:ln w="6350" cap="flat" cmpd="sng" algn="ctr">
                    <a:solidFill>
                      <a:sysClr val="windowText" lastClr="000000"/>
                    </a:solidFill>
                    <a:prstDash val="solid"/>
                    <a:miter lim="800000"/>
                  </a:ln>
                  <a:effectLst/>
                </p:spPr>
              </p:cxnSp>
            </p:grpSp>
            <p:grpSp>
              <p:nvGrpSpPr>
                <p:cNvPr id="293" name="Group 292"/>
                <p:cNvGrpSpPr/>
                <p:nvPr/>
              </p:nvGrpSpPr>
              <p:grpSpPr>
                <a:xfrm>
                  <a:off x="4252384" y="4435691"/>
                  <a:ext cx="348985" cy="726849"/>
                  <a:chOff x="4525098" y="4465392"/>
                  <a:chExt cx="348985" cy="726849"/>
                </a:xfrm>
              </p:grpSpPr>
              <p:grpSp>
                <p:nvGrpSpPr>
                  <p:cNvPr id="497" name="Group 496"/>
                  <p:cNvGrpSpPr/>
                  <p:nvPr/>
                </p:nvGrpSpPr>
                <p:grpSpPr>
                  <a:xfrm>
                    <a:off x="4525098" y="4465615"/>
                    <a:ext cx="132859" cy="726626"/>
                    <a:chOff x="7033995" y="3687543"/>
                    <a:chExt cx="132859" cy="726626"/>
                  </a:xfrm>
                </p:grpSpPr>
                <p:sp>
                  <p:nvSpPr>
                    <p:cNvPr id="511" name="Rounded Rectangle 510"/>
                    <p:cNvSpPr/>
                    <p:nvPr/>
                  </p:nvSpPr>
                  <p:spPr>
                    <a:xfrm>
                      <a:off x="7046451" y="3843185"/>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12" name="Rounded Rectangle 511"/>
                    <p:cNvSpPr/>
                    <p:nvPr/>
                  </p:nvSpPr>
                  <p:spPr>
                    <a:xfrm>
                      <a:off x="7077566" y="3716809"/>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13" name="Rounded Rectangle 512"/>
                    <p:cNvSpPr/>
                    <p:nvPr/>
                  </p:nvSpPr>
                  <p:spPr>
                    <a:xfrm rot="5400000">
                      <a:off x="7086709" y="3634829"/>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14" name="Rounded Rectangle 513"/>
                    <p:cNvSpPr/>
                    <p:nvPr/>
                  </p:nvSpPr>
                  <p:spPr>
                    <a:xfrm>
                      <a:off x="7046451" y="3945039"/>
                      <a:ext cx="107950" cy="333365"/>
                    </a:xfrm>
                    <a:prstGeom prst="roundRect">
                      <a:avLst/>
                    </a:prstGeom>
                    <a:solidFill>
                      <a:srgbClr val="5B9BD5">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15" name="Straight Connector 514"/>
                    <p:cNvCxnSpPr>
                      <a:stCxn id="514" idx="3"/>
                      <a:endCxn id="514" idx="3"/>
                    </p:cNvCxnSpPr>
                    <p:nvPr/>
                  </p:nvCxnSpPr>
                  <p:spPr>
                    <a:xfrm>
                      <a:off x="7154401" y="4111722"/>
                      <a:ext cx="0" cy="0"/>
                    </a:xfrm>
                    <a:prstGeom prst="line">
                      <a:avLst/>
                    </a:prstGeom>
                    <a:noFill/>
                    <a:ln w="6350" cap="flat" cmpd="sng" algn="ctr">
                      <a:solidFill>
                        <a:srgbClr val="5B9BD5"/>
                      </a:solidFill>
                      <a:prstDash val="solid"/>
                      <a:miter lim="800000"/>
                    </a:ln>
                    <a:effectLst/>
                  </p:spPr>
                </p:cxnSp>
                <p:cxnSp>
                  <p:nvCxnSpPr>
                    <p:cNvPr id="516" name="Straight Connector 515"/>
                    <p:cNvCxnSpPr/>
                    <p:nvPr/>
                  </p:nvCxnSpPr>
                  <p:spPr>
                    <a:xfrm flipH="1">
                      <a:off x="7046452" y="4227249"/>
                      <a:ext cx="18288" cy="0"/>
                    </a:xfrm>
                    <a:prstGeom prst="line">
                      <a:avLst/>
                    </a:prstGeom>
                    <a:noFill/>
                    <a:ln w="6350" cap="flat" cmpd="sng" algn="ctr">
                      <a:solidFill>
                        <a:sysClr val="windowText" lastClr="000000"/>
                      </a:solidFill>
                      <a:prstDash val="solid"/>
                      <a:miter lim="800000"/>
                    </a:ln>
                    <a:effectLst/>
                  </p:spPr>
                </p:cxnSp>
                <p:cxnSp>
                  <p:nvCxnSpPr>
                    <p:cNvPr id="517" name="Straight Connector 516"/>
                    <p:cNvCxnSpPr/>
                    <p:nvPr/>
                  </p:nvCxnSpPr>
                  <p:spPr>
                    <a:xfrm flipH="1">
                      <a:off x="7046451" y="4179624"/>
                      <a:ext cx="18288" cy="0"/>
                    </a:xfrm>
                    <a:prstGeom prst="line">
                      <a:avLst/>
                    </a:prstGeom>
                    <a:noFill/>
                    <a:ln w="6350" cap="flat" cmpd="sng" algn="ctr">
                      <a:solidFill>
                        <a:sysClr val="windowText" lastClr="000000"/>
                      </a:solidFill>
                      <a:prstDash val="solid"/>
                      <a:miter lim="800000"/>
                    </a:ln>
                    <a:effectLst/>
                  </p:spPr>
                </p:cxnSp>
                <p:cxnSp>
                  <p:nvCxnSpPr>
                    <p:cNvPr id="518" name="Straight Connector 517"/>
                    <p:cNvCxnSpPr/>
                    <p:nvPr/>
                  </p:nvCxnSpPr>
                  <p:spPr>
                    <a:xfrm flipH="1">
                      <a:off x="7046610" y="4141524"/>
                      <a:ext cx="18288" cy="0"/>
                    </a:xfrm>
                    <a:prstGeom prst="line">
                      <a:avLst/>
                    </a:prstGeom>
                    <a:noFill/>
                    <a:ln w="6350" cap="flat" cmpd="sng" algn="ctr">
                      <a:solidFill>
                        <a:sysClr val="windowText" lastClr="000000"/>
                      </a:solidFill>
                      <a:prstDash val="solid"/>
                      <a:miter lim="800000"/>
                    </a:ln>
                    <a:effectLst/>
                  </p:spPr>
                </p:cxnSp>
                <p:cxnSp>
                  <p:nvCxnSpPr>
                    <p:cNvPr id="519" name="Straight Connector 518"/>
                    <p:cNvCxnSpPr/>
                    <p:nvPr/>
                  </p:nvCxnSpPr>
                  <p:spPr>
                    <a:xfrm flipH="1">
                      <a:off x="7046609" y="4093899"/>
                      <a:ext cx="18288" cy="0"/>
                    </a:xfrm>
                    <a:prstGeom prst="line">
                      <a:avLst/>
                    </a:prstGeom>
                    <a:noFill/>
                    <a:ln w="6350" cap="flat" cmpd="sng" algn="ctr">
                      <a:solidFill>
                        <a:sysClr val="windowText" lastClr="000000"/>
                      </a:solidFill>
                      <a:prstDash val="solid"/>
                      <a:miter lim="800000"/>
                    </a:ln>
                    <a:effectLst/>
                  </p:spPr>
                </p:cxnSp>
                <p:cxnSp>
                  <p:nvCxnSpPr>
                    <p:cNvPr id="520" name="Straight Connector 519"/>
                    <p:cNvCxnSpPr/>
                    <p:nvPr/>
                  </p:nvCxnSpPr>
                  <p:spPr>
                    <a:xfrm flipH="1">
                      <a:off x="7046451" y="4053419"/>
                      <a:ext cx="18288" cy="0"/>
                    </a:xfrm>
                    <a:prstGeom prst="line">
                      <a:avLst/>
                    </a:prstGeom>
                    <a:noFill/>
                    <a:ln w="6350" cap="flat" cmpd="sng" algn="ctr">
                      <a:solidFill>
                        <a:sysClr val="windowText" lastClr="000000"/>
                      </a:solidFill>
                      <a:prstDash val="solid"/>
                      <a:miter lim="800000"/>
                    </a:ln>
                    <a:effectLst/>
                  </p:spPr>
                </p:cxnSp>
                <p:cxnSp>
                  <p:nvCxnSpPr>
                    <p:cNvPr id="521" name="Straight Connector 520"/>
                    <p:cNvCxnSpPr/>
                    <p:nvPr/>
                  </p:nvCxnSpPr>
                  <p:spPr>
                    <a:xfrm flipH="1">
                      <a:off x="7046450" y="4005794"/>
                      <a:ext cx="18288" cy="0"/>
                    </a:xfrm>
                    <a:prstGeom prst="line">
                      <a:avLst/>
                    </a:prstGeom>
                    <a:noFill/>
                    <a:ln w="6350" cap="flat" cmpd="sng" algn="ctr">
                      <a:solidFill>
                        <a:sysClr val="windowText" lastClr="000000"/>
                      </a:solidFill>
                      <a:prstDash val="solid"/>
                      <a:miter lim="800000"/>
                    </a:ln>
                    <a:effectLst/>
                  </p:spPr>
                </p:cxnSp>
                <p:sp>
                  <p:nvSpPr>
                    <p:cNvPr id="522" name="Rounded Rectangle 521"/>
                    <p:cNvSpPr/>
                    <p:nvPr/>
                  </p:nvSpPr>
                  <p:spPr>
                    <a:xfrm>
                      <a:off x="7077565" y="4277009"/>
                      <a:ext cx="45719" cy="137160"/>
                    </a:xfrm>
                    <a:prstGeom prst="roundRect">
                      <a:avLst/>
                    </a:prstGeom>
                    <a:solidFill>
                      <a:srgbClr val="5B9BD5">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98" name="Group 497"/>
                  <p:cNvGrpSpPr/>
                  <p:nvPr/>
                </p:nvGrpSpPr>
                <p:grpSpPr>
                  <a:xfrm>
                    <a:off x="4741224" y="4465392"/>
                    <a:ext cx="132859" cy="726626"/>
                    <a:chOff x="7206603" y="3623729"/>
                    <a:chExt cx="132859" cy="726626"/>
                  </a:xfrm>
                </p:grpSpPr>
                <p:sp>
                  <p:nvSpPr>
                    <p:cNvPr id="499" name="Rounded Rectangle 498"/>
                    <p:cNvSpPr/>
                    <p:nvPr/>
                  </p:nvSpPr>
                  <p:spPr>
                    <a:xfrm>
                      <a:off x="7219059" y="377937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00" name="Rounded Rectangle 499"/>
                    <p:cNvSpPr/>
                    <p:nvPr/>
                  </p:nvSpPr>
                  <p:spPr>
                    <a:xfrm>
                      <a:off x="7250174" y="3652995"/>
                      <a:ext cx="45719" cy="4572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01" name="Rounded Rectangle 500"/>
                    <p:cNvSpPr/>
                    <p:nvPr/>
                  </p:nvSpPr>
                  <p:spPr>
                    <a:xfrm rot="5400000">
                      <a:off x="7259317" y="357101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02" name="Rounded Rectangle 501"/>
                    <p:cNvSpPr/>
                    <p:nvPr/>
                  </p:nvSpPr>
                  <p:spPr>
                    <a:xfrm>
                      <a:off x="7219060" y="4077709"/>
                      <a:ext cx="107950" cy="136880"/>
                    </a:xfrm>
                    <a:prstGeom prst="roundRect">
                      <a:avLst/>
                    </a:prstGeom>
                    <a:solidFill>
                      <a:srgbClr val="A7E8FF"/>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503" name="Straight Connector 502"/>
                    <p:cNvCxnSpPr>
                      <a:stCxn id="502" idx="3"/>
                      <a:endCxn id="502" idx="3"/>
                    </p:cNvCxnSpPr>
                    <p:nvPr/>
                  </p:nvCxnSpPr>
                  <p:spPr>
                    <a:xfrm rot="16200000">
                      <a:off x="7327010" y="4146149"/>
                      <a:ext cx="0" cy="0"/>
                    </a:xfrm>
                    <a:prstGeom prst="line">
                      <a:avLst/>
                    </a:prstGeom>
                    <a:noFill/>
                    <a:ln w="6350" cap="flat" cmpd="sng" algn="ctr">
                      <a:solidFill>
                        <a:srgbClr val="5B9BD5"/>
                      </a:solidFill>
                      <a:prstDash val="solid"/>
                      <a:miter lim="800000"/>
                    </a:ln>
                    <a:effectLst/>
                  </p:spPr>
                </p:cxnSp>
                <p:cxnSp>
                  <p:nvCxnSpPr>
                    <p:cNvPr id="504" name="Straight Connector 503"/>
                    <p:cNvCxnSpPr/>
                    <p:nvPr/>
                  </p:nvCxnSpPr>
                  <p:spPr>
                    <a:xfrm flipH="1">
                      <a:off x="7219060" y="4163434"/>
                      <a:ext cx="18288" cy="0"/>
                    </a:xfrm>
                    <a:prstGeom prst="line">
                      <a:avLst/>
                    </a:prstGeom>
                    <a:noFill/>
                    <a:ln w="6350" cap="flat" cmpd="sng" algn="ctr">
                      <a:solidFill>
                        <a:sysClr val="windowText" lastClr="000000"/>
                      </a:solidFill>
                      <a:prstDash val="solid"/>
                      <a:miter lim="800000"/>
                    </a:ln>
                    <a:effectLst/>
                  </p:spPr>
                </p:cxnSp>
                <p:cxnSp>
                  <p:nvCxnSpPr>
                    <p:cNvPr id="505" name="Straight Connector 504"/>
                    <p:cNvCxnSpPr/>
                    <p:nvPr/>
                  </p:nvCxnSpPr>
                  <p:spPr>
                    <a:xfrm flipH="1">
                      <a:off x="7219059" y="4115809"/>
                      <a:ext cx="18288" cy="0"/>
                    </a:xfrm>
                    <a:prstGeom prst="line">
                      <a:avLst/>
                    </a:prstGeom>
                    <a:noFill/>
                    <a:ln w="6350" cap="flat" cmpd="sng" algn="ctr">
                      <a:solidFill>
                        <a:sysClr val="windowText" lastClr="000000"/>
                      </a:solidFill>
                      <a:prstDash val="solid"/>
                      <a:miter lim="800000"/>
                    </a:ln>
                    <a:effectLst/>
                  </p:spPr>
                </p:cxnSp>
                <p:cxnSp>
                  <p:nvCxnSpPr>
                    <p:cNvPr id="506" name="Straight Connector 505"/>
                    <p:cNvCxnSpPr/>
                    <p:nvPr/>
                  </p:nvCxnSpPr>
                  <p:spPr>
                    <a:xfrm flipH="1">
                      <a:off x="7219218" y="4077709"/>
                      <a:ext cx="18288" cy="0"/>
                    </a:xfrm>
                    <a:prstGeom prst="line">
                      <a:avLst/>
                    </a:prstGeom>
                    <a:noFill/>
                    <a:ln w="6350" cap="flat" cmpd="sng" algn="ctr">
                      <a:solidFill>
                        <a:sysClr val="windowText" lastClr="000000"/>
                      </a:solidFill>
                      <a:prstDash val="solid"/>
                      <a:miter lim="800000"/>
                    </a:ln>
                    <a:effectLst/>
                  </p:spPr>
                </p:cxnSp>
                <p:cxnSp>
                  <p:nvCxnSpPr>
                    <p:cNvPr id="507" name="Straight Connector 506"/>
                    <p:cNvCxnSpPr/>
                    <p:nvPr/>
                  </p:nvCxnSpPr>
                  <p:spPr>
                    <a:xfrm flipH="1">
                      <a:off x="7219217" y="4030084"/>
                      <a:ext cx="18288" cy="0"/>
                    </a:xfrm>
                    <a:prstGeom prst="line">
                      <a:avLst/>
                    </a:prstGeom>
                    <a:noFill/>
                    <a:ln w="6350" cap="flat" cmpd="sng" algn="ctr">
                      <a:solidFill>
                        <a:sysClr val="windowText" lastClr="000000"/>
                      </a:solidFill>
                      <a:prstDash val="solid"/>
                      <a:miter lim="800000"/>
                    </a:ln>
                    <a:effectLst/>
                  </p:spPr>
                </p:cxnSp>
                <p:cxnSp>
                  <p:nvCxnSpPr>
                    <p:cNvPr id="508" name="Straight Connector 507"/>
                    <p:cNvCxnSpPr/>
                    <p:nvPr/>
                  </p:nvCxnSpPr>
                  <p:spPr>
                    <a:xfrm flipH="1">
                      <a:off x="7219059" y="3989604"/>
                      <a:ext cx="18288" cy="0"/>
                    </a:xfrm>
                    <a:prstGeom prst="line">
                      <a:avLst/>
                    </a:prstGeom>
                    <a:noFill/>
                    <a:ln w="6350" cap="flat" cmpd="sng" algn="ctr">
                      <a:solidFill>
                        <a:sysClr val="windowText" lastClr="000000"/>
                      </a:solidFill>
                      <a:prstDash val="solid"/>
                      <a:miter lim="800000"/>
                    </a:ln>
                    <a:effectLst/>
                  </p:spPr>
                </p:cxnSp>
                <p:cxnSp>
                  <p:nvCxnSpPr>
                    <p:cNvPr id="509" name="Straight Connector 508"/>
                    <p:cNvCxnSpPr/>
                    <p:nvPr/>
                  </p:nvCxnSpPr>
                  <p:spPr>
                    <a:xfrm flipH="1">
                      <a:off x="7219058" y="3941979"/>
                      <a:ext cx="18288" cy="0"/>
                    </a:xfrm>
                    <a:prstGeom prst="line">
                      <a:avLst/>
                    </a:prstGeom>
                    <a:noFill/>
                    <a:ln w="6350" cap="flat" cmpd="sng" algn="ctr">
                      <a:solidFill>
                        <a:sysClr val="windowText" lastClr="000000"/>
                      </a:solidFill>
                      <a:prstDash val="solid"/>
                      <a:miter lim="800000"/>
                    </a:ln>
                    <a:effectLst/>
                  </p:spPr>
                </p:cxnSp>
                <p:sp>
                  <p:nvSpPr>
                    <p:cNvPr id="510" name="Rounded Rectangle 509"/>
                    <p:cNvSpPr/>
                    <p:nvPr/>
                  </p:nvSpPr>
                  <p:spPr>
                    <a:xfrm>
                      <a:off x="7250173" y="4213195"/>
                      <a:ext cx="45719" cy="137160"/>
                    </a:xfrm>
                    <a:prstGeom prst="roundRect">
                      <a:avLst/>
                    </a:prstGeom>
                    <a:solidFill>
                      <a:srgbClr val="A7E8FF"/>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294" name="Group 293"/>
                <p:cNvGrpSpPr/>
                <p:nvPr/>
              </p:nvGrpSpPr>
              <p:grpSpPr>
                <a:xfrm>
                  <a:off x="4679281" y="4435691"/>
                  <a:ext cx="348985" cy="726849"/>
                  <a:chOff x="4525098" y="4465392"/>
                  <a:chExt cx="348985" cy="726849"/>
                </a:xfrm>
              </p:grpSpPr>
              <p:grpSp>
                <p:nvGrpSpPr>
                  <p:cNvPr id="471" name="Group 470"/>
                  <p:cNvGrpSpPr/>
                  <p:nvPr/>
                </p:nvGrpSpPr>
                <p:grpSpPr>
                  <a:xfrm>
                    <a:off x="4525098" y="4465615"/>
                    <a:ext cx="132859" cy="726626"/>
                    <a:chOff x="7033995" y="3687543"/>
                    <a:chExt cx="132859" cy="726626"/>
                  </a:xfrm>
                </p:grpSpPr>
                <p:sp>
                  <p:nvSpPr>
                    <p:cNvPr id="485" name="Rounded Rectangle 484"/>
                    <p:cNvSpPr/>
                    <p:nvPr/>
                  </p:nvSpPr>
                  <p:spPr>
                    <a:xfrm>
                      <a:off x="7046451" y="3843185"/>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86" name="Rounded Rectangle 485"/>
                    <p:cNvSpPr/>
                    <p:nvPr/>
                  </p:nvSpPr>
                  <p:spPr>
                    <a:xfrm>
                      <a:off x="7077566" y="3716809"/>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87" name="Rounded Rectangle 486"/>
                    <p:cNvSpPr/>
                    <p:nvPr/>
                  </p:nvSpPr>
                  <p:spPr>
                    <a:xfrm rot="5400000">
                      <a:off x="7086709" y="3634829"/>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88" name="Rounded Rectangle 487"/>
                    <p:cNvSpPr/>
                    <p:nvPr/>
                  </p:nvSpPr>
                  <p:spPr>
                    <a:xfrm>
                      <a:off x="7046451" y="3945039"/>
                      <a:ext cx="107950" cy="333365"/>
                    </a:xfrm>
                    <a:prstGeom prst="roundRect">
                      <a:avLst/>
                    </a:prstGeom>
                    <a:solidFill>
                      <a:srgbClr val="5B9BD5">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489" name="Straight Connector 488"/>
                    <p:cNvCxnSpPr>
                      <a:stCxn id="488" idx="3"/>
                      <a:endCxn id="488" idx="3"/>
                    </p:cNvCxnSpPr>
                    <p:nvPr/>
                  </p:nvCxnSpPr>
                  <p:spPr>
                    <a:xfrm>
                      <a:off x="7154401" y="4111722"/>
                      <a:ext cx="0" cy="0"/>
                    </a:xfrm>
                    <a:prstGeom prst="line">
                      <a:avLst/>
                    </a:prstGeom>
                    <a:noFill/>
                    <a:ln w="6350" cap="flat" cmpd="sng" algn="ctr">
                      <a:solidFill>
                        <a:srgbClr val="5B9BD5"/>
                      </a:solidFill>
                      <a:prstDash val="solid"/>
                      <a:miter lim="800000"/>
                    </a:ln>
                    <a:effectLst/>
                  </p:spPr>
                </p:cxnSp>
                <p:cxnSp>
                  <p:nvCxnSpPr>
                    <p:cNvPr id="490" name="Straight Connector 489"/>
                    <p:cNvCxnSpPr/>
                    <p:nvPr/>
                  </p:nvCxnSpPr>
                  <p:spPr>
                    <a:xfrm flipH="1">
                      <a:off x="7046452" y="4227249"/>
                      <a:ext cx="18288" cy="0"/>
                    </a:xfrm>
                    <a:prstGeom prst="line">
                      <a:avLst/>
                    </a:prstGeom>
                    <a:noFill/>
                    <a:ln w="6350" cap="flat" cmpd="sng" algn="ctr">
                      <a:solidFill>
                        <a:sysClr val="windowText" lastClr="000000"/>
                      </a:solidFill>
                      <a:prstDash val="solid"/>
                      <a:miter lim="800000"/>
                    </a:ln>
                    <a:effectLst/>
                  </p:spPr>
                </p:cxnSp>
                <p:cxnSp>
                  <p:nvCxnSpPr>
                    <p:cNvPr id="491" name="Straight Connector 490"/>
                    <p:cNvCxnSpPr/>
                    <p:nvPr/>
                  </p:nvCxnSpPr>
                  <p:spPr>
                    <a:xfrm flipH="1">
                      <a:off x="7046451" y="4179624"/>
                      <a:ext cx="18288" cy="0"/>
                    </a:xfrm>
                    <a:prstGeom prst="line">
                      <a:avLst/>
                    </a:prstGeom>
                    <a:noFill/>
                    <a:ln w="6350" cap="flat" cmpd="sng" algn="ctr">
                      <a:solidFill>
                        <a:sysClr val="windowText" lastClr="000000"/>
                      </a:solidFill>
                      <a:prstDash val="solid"/>
                      <a:miter lim="800000"/>
                    </a:ln>
                    <a:effectLst/>
                  </p:spPr>
                </p:cxnSp>
                <p:cxnSp>
                  <p:nvCxnSpPr>
                    <p:cNvPr id="492" name="Straight Connector 491"/>
                    <p:cNvCxnSpPr/>
                    <p:nvPr/>
                  </p:nvCxnSpPr>
                  <p:spPr>
                    <a:xfrm flipH="1">
                      <a:off x="7046610" y="4141524"/>
                      <a:ext cx="18288" cy="0"/>
                    </a:xfrm>
                    <a:prstGeom prst="line">
                      <a:avLst/>
                    </a:prstGeom>
                    <a:noFill/>
                    <a:ln w="6350" cap="flat" cmpd="sng" algn="ctr">
                      <a:solidFill>
                        <a:sysClr val="windowText" lastClr="000000"/>
                      </a:solidFill>
                      <a:prstDash val="solid"/>
                      <a:miter lim="800000"/>
                    </a:ln>
                    <a:effectLst/>
                  </p:spPr>
                </p:cxnSp>
                <p:cxnSp>
                  <p:nvCxnSpPr>
                    <p:cNvPr id="493" name="Straight Connector 492"/>
                    <p:cNvCxnSpPr/>
                    <p:nvPr/>
                  </p:nvCxnSpPr>
                  <p:spPr>
                    <a:xfrm flipH="1">
                      <a:off x="7046609" y="4093899"/>
                      <a:ext cx="18288" cy="0"/>
                    </a:xfrm>
                    <a:prstGeom prst="line">
                      <a:avLst/>
                    </a:prstGeom>
                    <a:noFill/>
                    <a:ln w="6350" cap="flat" cmpd="sng" algn="ctr">
                      <a:solidFill>
                        <a:sysClr val="windowText" lastClr="000000"/>
                      </a:solidFill>
                      <a:prstDash val="solid"/>
                      <a:miter lim="800000"/>
                    </a:ln>
                    <a:effectLst/>
                  </p:spPr>
                </p:cxnSp>
                <p:cxnSp>
                  <p:nvCxnSpPr>
                    <p:cNvPr id="494" name="Straight Connector 493"/>
                    <p:cNvCxnSpPr/>
                    <p:nvPr/>
                  </p:nvCxnSpPr>
                  <p:spPr>
                    <a:xfrm flipH="1">
                      <a:off x="7046451" y="4053419"/>
                      <a:ext cx="18288" cy="0"/>
                    </a:xfrm>
                    <a:prstGeom prst="line">
                      <a:avLst/>
                    </a:prstGeom>
                    <a:noFill/>
                    <a:ln w="6350" cap="flat" cmpd="sng" algn="ctr">
                      <a:solidFill>
                        <a:sysClr val="windowText" lastClr="000000"/>
                      </a:solidFill>
                      <a:prstDash val="solid"/>
                      <a:miter lim="800000"/>
                    </a:ln>
                    <a:effectLst/>
                  </p:spPr>
                </p:cxnSp>
                <p:cxnSp>
                  <p:nvCxnSpPr>
                    <p:cNvPr id="495" name="Straight Connector 494"/>
                    <p:cNvCxnSpPr/>
                    <p:nvPr/>
                  </p:nvCxnSpPr>
                  <p:spPr>
                    <a:xfrm flipH="1">
                      <a:off x="7046450" y="4005794"/>
                      <a:ext cx="18288" cy="0"/>
                    </a:xfrm>
                    <a:prstGeom prst="line">
                      <a:avLst/>
                    </a:prstGeom>
                    <a:noFill/>
                    <a:ln w="6350" cap="flat" cmpd="sng" algn="ctr">
                      <a:solidFill>
                        <a:sysClr val="windowText" lastClr="000000"/>
                      </a:solidFill>
                      <a:prstDash val="solid"/>
                      <a:miter lim="800000"/>
                    </a:ln>
                    <a:effectLst/>
                  </p:spPr>
                </p:cxnSp>
                <p:sp>
                  <p:nvSpPr>
                    <p:cNvPr id="496" name="Rounded Rectangle 495"/>
                    <p:cNvSpPr/>
                    <p:nvPr/>
                  </p:nvSpPr>
                  <p:spPr>
                    <a:xfrm>
                      <a:off x="7077565" y="4277009"/>
                      <a:ext cx="45719" cy="137160"/>
                    </a:xfrm>
                    <a:prstGeom prst="roundRect">
                      <a:avLst/>
                    </a:prstGeom>
                    <a:solidFill>
                      <a:srgbClr val="5B9BD5">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72" name="Group 471"/>
                  <p:cNvGrpSpPr/>
                  <p:nvPr/>
                </p:nvGrpSpPr>
                <p:grpSpPr>
                  <a:xfrm>
                    <a:off x="4741224" y="4465392"/>
                    <a:ext cx="132859" cy="726626"/>
                    <a:chOff x="7206603" y="3623729"/>
                    <a:chExt cx="132859" cy="726626"/>
                  </a:xfrm>
                </p:grpSpPr>
                <p:sp>
                  <p:nvSpPr>
                    <p:cNvPr id="473" name="Rounded Rectangle 472"/>
                    <p:cNvSpPr/>
                    <p:nvPr/>
                  </p:nvSpPr>
                  <p:spPr>
                    <a:xfrm>
                      <a:off x="7219059" y="377937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74" name="Rounded Rectangle 473"/>
                    <p:cNvSpPr/>
                    <p:nvPr/>
                  </p:nvSpPr>
                  <p:spPr>
                    <a:xfrm>
                      <a:off x="7250174" y="3652995"/>
                      <a:ext cx="45719" cy="4572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75" name="Rounded Rectangle 474"/>
                    <p:cNvSpPr/>
                    <p:nvPr/>
                  </p:nvSpPr>
                  <p:spPr>
                    <a:xfrm rot="5400000">
                      <a:off x="7259317" y="357101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76" name="Rounded Rectangle 475"/>
                    <p:cNvSpPr/>
                    <p:nvPr/>
                  </p:nvSpPr>
                  <p:spPr>
                    <a:xfrm>
                      <a:off x="7219060" y="4077709"/>
                      <a:ext cx="107950" cy="136880"/>
                    </a:xfrm>
                    <a:prstGeom prst="roundRect">
                      <a:avLst/>
                    </a:prstGeom>
                    <a:solidFill>
                      <a:srgbClr val="A7E8FF"/>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477" name="Straight Connector 476"/>
                    <p:cNvCxnSpPr>
                      <a:stCxn id="476" idx="3"/>
                      <a:endCxn id="476" idx="3"/>
                    </p:cNvCxnSpPr>
                    <p:nvPr/>
                  </p:nvCxnSpPr>
                  <p:spPr>
                    <a:xfrm rot="16200000">
                      <a:off x="7327010" y="4146149"/>
                      <a:ext cx="0" cy="0"/>
                    </a:xfrm>
                    <a:prstGeom prst="line">
                      <a:avLst/>
                    </a:prstGeom>
                    <a:noFill/>
                    <a:ln w="6350" cap="flat" cmpd="sng" algn="ctr">
                      <a:solidFill>
                        <a:srgbClr val="5B9BD5"/>
                      </a:solidFill>
                      <a:prstDash val="solid"/>
                      <a:miter lim="800000"/>
                    </a:ln>
                    <a:effectLst/>
                  </p:spPr>
                </p:cxnSp>
                <p:cxnSp>
                  <p:nvCxnSpPr>
                    <p:cNvPr id="478" name="Straight Connector 477"/>
                    <p:cNvCxnSpPr/>
                    <p:nvPr/>
                  </p:nvCxnSpPr>
                  <p:spPr>
                    <a:xfrm flipH="1">
                      <a:off x="7219060" y="4163434"/>
                      <a:ext cx="18288" cy="0"/>
                    </a:xfrm>
                    <a:prstGeom prst="line">
                      <a:avLst/>
                    </a:prstGeom>
                    <a:noFill/>
                    <a:ln w="6350" cap="flat" cmpd="sng" algn="ctr">
                      <a:solidFill>
                        <a:sysClr val="windowText" lastClr="000000"/>
                      </a:solidFill>
                      <a:prstDash val="solid"/>
                      <a:miter lim="800000"/>
                    </a:ln>
                    <a:effectLst/>
                  </p:spPr>
                </p:cxnSp>
                <p:cxnSp>
                  <p:nvCxnSpPr>
                    <p:cNvPr id="479" name="Straight Connector 478"/>
                    <p:cNvCxnSpPr/>
                    <p:nvPr/>
                  </p:nvCxnSpPr>
                  <p:spPr>
                    <a:xfrm flipH="1">
                      <a:off x="7219059" y="4115809"/>
                      <a:ext cx="18288" cy="0"/>
                    </a:xfrm>
                    <a:prstGeom prst="line">
                      <a:avLst/>
                    </a:prstGeom>
                    <a:noFill/>
                    <a:ln w="6350" cap="flat" cmpd="sng" algn="ctr">
                      <a:solidFill>
                        <a:sysClr val="windowText" lastClr="000000"/>
                      </a:solidFill>
                      <a:prstDash val="solid"/>
                      <a:miter lim="800000"/>
                    </a:ln>
                    <a:effectLst/>
                  </p:spPr>
                </p:cxnSp>
                <p:cxnSp>
                  <p:nvCxnSpPr>
                    <p:cNvPr id="480" name="Straight Connector 479"/>
                    <p:cNvCxnSpPr/>
                    <p:nvPr/>
                  </p:nvCxnSpPr>
                  <p:spPr>
                    <a:xfrm flipH="1">
                      <a:off x="7219218" y="4077709"/>
                      <a:ext cx="18288" cy="0"/>
                    </a:xfrm>
                    <a:prstGeom prst="line">
                      <a:avLst/>
                    </a:prstGeom>
                    <a:noFill/>
                    <a:ln w="6350" cap="flat" cmpd="sng" algn="ctr">
                      <a:solidFill>
                        <a:sysClr val="windowText" lastClr="000000"/>
                      </a:solidFill>
                      <a:prstDash val="solid"/>
                      <a:miter lim="800000"/>
                    </a:ln>
                    <a:effectLst/>
                  </p:spPr>
                </p:cxnSp>
                <p:cxnSp>
                  <p:nvCxnSpPr>
                    <p:cNvPr id="481" name="Straight Connector 480"/>
                    <p:cNvCxnSpPr/>
                    <p:nvPr/>
                  </p:nvCxnSpPr>
                  <p:spPr>
                    <a:xfrm flipH="1">
                      <a:off x="7219217" y="4030084"/>
                      <a:ext cx="18288" cy="0"/>
                    </a:xfrm>
                    <a:prstGeom prst="line">
                      <a:avLst/>
                    </a:prstGeom>
                    <a:noFill/>
                    <a:ln w="6350" cap="flat" cmpd="sng" algn="ctr">
                      <a:solidFill>
                        <a:sysClr val="windowText" lastClr="000000"/>
                      </a:solidFill>
                      <a:prstDash val="solid"/>
                      <a:miter lim="800000"/>
                    </a:ln>
                    <a:effectLst/>
                  </p:spPr>
                </p:cxnSp>
                <p:cxnSp>
                  <p:nvCxnSpPr>
                    <p:cNvPr id="482" name="Straight Connector 481"/>
                    <p:cNvCxnSpPr/>
                    <p:nvPr/>
                  </p:nvCxnSpPr>
                  <p:spPr>
                    <a:xfrm flipH="1">
                      <a:off x="7219059" y="3989604"/>
                      <a:ext cx="18288" cy="0"/>
                    </a:xfrm>
                    <a:prstGeom prst="line">
                      <a:avLst/>
                    </a:prstGeom>
                    <a:noFill/>
                    <a:ln w="6350" cap="flat" cmpd="sng" algn="ctr">
                      <a:solidFill>
                        <a:sysClr val="windowText" lastClr="000000"/>
                      </a:solidFill>
                      <a:prstDash val="solid"/>
                      <a:miter lim="800000"/>
                    </a:ln>
                    <a:effectLst/>
                  </p:spPr>
                </p:cxnSp>
                <p:cxnSp>
                  <p:nvCxnSpPr>
                    <p:cNvPr id="483" name="Straight Connector 482"/>
                    <p:cNvCxnSpPr/>
                    <p:nvPr/>
                  </p:nvCxnSpPr>
                  <p:spPr>
                    <a:xfrm flipH="1">
                      <a:off x="7219058" y="3941979"/>
                      <a:ext cx="18288" cy="0"/>
                    </a:xfrm>
                    <a:prstGeom prst="line">
                      <a:avLst/>
                    </a:prstGeom>
                    <a:noFill/>
                    <a:ln w="6350" cap="flat" cmpd="sng" algn="ctr">
                      <a:solidFill>
                        <a:sysClr val="windowText" lastClr="000000"/>
                      </a:solidFill>
                      <a:prstDash val="solid"/>
                      <a:miter lim="800000"/>
                    </a:ln>
                    <a:effectLst/>
                  </p:spPr>
                </p:cxnSp>
                <p:sp>
                  <p:nvSpPr>
                    <p:cNvPr id="484" name="Rounded Rectangle 483"/>
                    <p:cNvSpPr/>
                    <p:nvPr/>
                  </p:nvSpPr>
                  <p:spPr>
                    <a:xfrm>
                      <a:off x="7250173" y="4213195"/>
                      <a:ext cx="45719" cy="137160"/>
                    </a:xfrm>
                    <a:prstGeom prst="roundRect">
                      <a:avLst/>
                    </a:prstGeom>
                    <a:solidFill>
                      <a:srgbClr val="A7E8FF"/>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295" name="Group 294"/>
                <p:cNvGrpSpPr/>
                <p:nvPr/>
              </p:nvGrpSpPr>
              <p:grpSpPr>
                <a:xfrm>
                  <a:off x="5086228" y="4428436"/>
                  <a:ext cx="348985" cy="726849"/>
                  <a:chOff x="4525098" y="4465392"/>
                  <a:chExt cx="348985" cy="726849"/>
                </a:xfrm>
              </p:grpSpPr>
              <p:grpSp>
                <p:nvGrpSpPr>
                  <p:cNvPr id="445" name="Group 444"/>
                  <p:cNvGrpSpPr/>
                  <p:nvPr/>
                </p:nvGrpSpPr>
                <p:grpSpPr>
                  <a:xfrm>
                    <a:off x="4525098" y="4465615"/>
                    <a:ext cx="132859" cy="726626"/>
                    <a:chOff x="7033995" y="3687543"/>
                    <a:chExt cx="132859" cy="726626"/>
                  </a:xfrm>
                </p:grpSpPr>
                <p:sp>
                  <p:nvSpPr>
                    <p:cNvPr id="459" name="Rounded Rectangle 458"/>
                    <p:cNvSpPr/>
                    <p:nvPr/>
                  </p:nvSpPr>
                  <p:spPr>
                    <a:xfrm>
                      <a:off x="7046451" y="3843185"/>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60" name="Rounded Rectangle 459"/>
                    <p:cNvSpPr/>
                    <p:nvPr/>
                  </p:nvSpPr>
                  <p:spPr>
                    <a:xfrm>
                      <a:off x="7077566" y="3716809"/>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61" name="Rounded Rectangle 460"/>
                    <p:cNvSpPr/>
                    <p:nvPr/>
                  </p:nvSpPr>
                  <p:spPr>
                    <a:xfrm rot="5400000">
                      <a:off x="7086709" y="3634829"/>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62" name="Rounded Rectangle 461"/>
                    <p:cNvSpPr/>
                    <p:nvPr/>
                  </p:nvSpPr>
                  <p:spPr>
                    <a:xfrm>
                      <a:off x="7046451" y="3945039"/>
                      <a:ext cx="107950" cy="333365"/>
                    </a:xfrm>
                    <a:prstGeom prst="roundRect">
                      <a:avLst/>
                    </a:prstGeom>
                    <a:solidFill>
                      <a:srgbClr val="5B9BD5">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463" name="Straight Connector 462"/>
                    <p:cNvCxnSpPr>
                      <a:stCxn id="462" idx="3"/>
                      <a:endCxn id="462" idx="3"/>
                    </p:cNvCxnSpPr>
                    <p:nvPr/>
                  </p:nvCxnSpPr>
                  <p:spPr>
                    <a:xfrm>
                      <a:off x="7154401" y="4111722"/>
                      <a:ext cx="0" cy="0"/>
                    </a:xfrm>
                    <a:prstGeom prst="line">
                      <a:avLst/>
                    </a:prstGeom>
                    <a:noFill/>
                    <a:ln w="6350" cap="flat" cmpd="sng" algn="ctr">
                      <a:solidFill>
                        <a:srgbClr val="5B9BD5"/>
                      </a:solidFill>
                      <a:prstDash val="solid"/>
                      <a:miter lim="800000"/>
                    </a:ln>
                    <a:effectLst/>
                  </p:spPr>
                </p:cxnSp>
                <p:cxnSp>
                  <p:nvCxnSpPr>
                    <p:cNvPr id="464" name="Straight Connector 463"/>
                    <p:cNvCxnSpPr/>
                    <p:nvPr/>
                  </p:nvCxnSpPr>
                  <p:spPr>
                    <a:xfrm flipH="1">
                      <a:off x="7046452" y="4227249"/>
                      <a:ext cx="18288" cy="0"/>
                    </a:xfrm>
                    <a:prstGeom prst="line">
                      <a:avLst/>
                    </a:prstGeom>
                    <a:noFill/>
                    <a:ln w="6350" cap="flat" cmpd="sng" algn="ctr">
                      <a:solidFill>
                        <a:sysClr val="windowText" lastClr="000000"/>
                      </a:solidFill>
                      <a:prstDash val="solid"/>
                      <a:miter lim="800000"/>
                    </a:ln>
                    <a:effectLst/>
                  </p:spPr>
                </p:cxnSp>
                <p:cxnSp>
                  <p:nvCxnSpPr>
                    <p:cNvPr id="465" name="Straight Connector 464"/>
                    <p:cNvCxnSpPr/>
                    <p:nvPr/>
                  </p:nvCxnSpPr>
                  <p:spPr>
                    <a:xfrm flipH="1">
                      <a:off x="7046451" y="4179624"/>
                      <a:ext cx="18288" cy="0"/>
                    </a:xfrm>
                    <a:prstGeom prst="line">
                      <a:avLst/>
                    </a:prstGeom>
                    <a:noFill/>
                    <a:ln w="6350" cap="flat" cmpd="sng" algn="ctr">
                      <a:solidFill>
                        <a:sysClr val="windowText" lastClr="000000"/>
                      </a:solidFill>
                      <a:prstDash val="solid"/>
                      <a:miter lim="800000"/>
                    </a:ln>
                    <a:effectLst/>
                  </p:spPr>
                </p:cxnSp>
                <p:cxnSp>
                  <p:nvCxnSpPr>
                    <p:cNvPr id="466" name="Straight Connector 465"/>
                    <p:cNvCxnSpPr/>
                    <p:nvPr/>
                  </p:nvCxnSpPr>
                  <p:spPr>
                    <a:xfrm flipH="1">
                      <a:off x="7046610" y="4141524"/>
                      <a:ext cx="18288" cy="0"/>
                    </a:xfrm>
                    <a:prstGeom prst="line">
                      <a:avLst/>
                    </a:prstGeom>
                    <a:noFill/>
                    <a:ln w="6350" cap="flat" cmpd="sng" algn="ctr">
                      <a:solidFill>
                        <a:sysClr val="windowText" lastClr="000000"/>
                      </a:solidFill>
                      <a:prstDash val="solid"/>
                      <a:miter lim="800000"/>
                    </a:ln>
                    <a:effectLst/>
                  </p:spPr>
                </p:cxnSp>
                <p:cxnSp>
                  <p:nvCxnSpPr>
                    <p:cNvPr id="467" name="Straight Connector 466"/>
                    <p:cNvCxnSpPr/>
                    <p:nvPr/>
                  </p:nvCxnSpPr>
                  <p:spPr>
                    <a:xfrm flipH="1">
                      <a:off x="7046609" y="4093899"/>
                      <a:ext cx="18288" cy="0"/>
                    </a:xfrm>
                    <a:prstGeom prst="line">
                      <a:avLst/>
                    </a:prstGeom>
                    <a:noFill/>
                    <a:ln w="6350" cap="flat" cmpd="sng" algn="ctr">
                      <a:solidFill>
                        <a:sysClr val="windowText" lastClr="000000"/>
                      </a:solidFill>
                      <a:prstDash val="solid"/>
                      <a:miter lim="800000"/>
                    </a:ln>
                    <a:effectLst/>
                  </p:spPr>
                </p:cxnSp>
                <p:cxnSp>
                  <p:nvCxnSpPr>
                    <p:cNvPr id="468" name="Straight Connector 467"/>
                    <p:cNvCxnSpPr/>
                    <p:nvPr/>
                  </p:nvCxnSpPr>
                  <p:spPr>
                    <a:xfrm flipH="1">
                      <a:off x="7046451" y="4053419"/>
                      <a:ext cx="18288" cy="0"/>
                    </a:xfrm>
                    <a:prstGeom prst="line">
                      <a:avLst/>
                    </a:prstGeom>
                    <a:noFill/>
                    <a:ln w="6350" cap="flat" cmpd="sng" algn="ctr">
                      <a:solidFill>
                        <a:sysClr val="windowText" lastClr="000000"/>
                      </a:solidFill>
                      <a:prstDash val="solid"/>
                      <a:miter lim="800000"/>
                    </a:ln>
                    <a:effectLst/>
                  </p:spPr>
                </p:cxnSp>
                <p:cxnSp>
                  <p:nvCxnSpPr>
                    <p:cNvPr id="469" name="Straight Connector 468"/>
                    <p:cNvCxnSpPr/>
                    <p:nvPr/>
                  </p:nvCxnSpPr>
                  <p:spPr>
                    <a:xfrm flipH="1">
                      <a:off x="7046450" y="4005794"/>
                      <a:ext cx="18288" cy="0"/>
                    </a:xfrm>
                    <a:prstGeom prst="line">
                      <a:avLst/>
                    </a:prstGeom>
                    <a:noFill/>
                    <a:ln w="6350" cap="flat" cmpd="sng" algn="ctr">
                      <a:solidFill>
                        <a:sysClr val="windowText" lastClr="000000"/>
                      </a:solidFill>
                      <a:prstDash val="solid"/>
                      <a:miter lim="800000"/>
                    </a:ln>
                    <a:effectLst/>
                  </p:spPr>
                </p:cxnSp>
                <p:sp>
                  <p:nvSpPr>
                    <p:cNvPr id="470" name="Rounded Rectangle 469"/>
                    <p:cNvSpPr/>
                    <p:nvPr/>
                  </p:nvSpPr>
                  <p:spPr>
                    <a:xfrm>
                      <a:off x="7077565" y="4277009"/>
                      <a:ext cx="45719" cy="137160"/>
                    </a:xfrm>
                    <a:prstGeom prst="roundRect">
                      <a:avLst/>
                    </a:prstGeom>
                    <a:solidFill>
                      <a:srgbClr val="5B9BD5">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46" name="Group 445"/>
                  <p:cNvGrpSpPr/>
                  <p:nvPr/>
                </p:nvGrpSpPr>
                <p:grpSpPr>
                  <a:xfrm>
                    <a:off x="4741224" y="4465392"/>
                    <a:ext cx="132859" cy="726626"/>
                    <a:chOff x="7206603" y="3623729"/>
                    <a:chExt cx="132859" cy="726626"/>
                  </a:xfrm>
                </p:grpSpPr>
                <p:sp>
                  <p:nvSpPr>
                    <p:cNvPr id="447" name="Rounded Rectangle 446"/>
                    <p:cNvSpPr/>
                    <p:nvPr/>
                  </p:nvSpPr>
                  <p:spPr>
                    <a:xfrm>
                      <a:off x="7219059" y="377937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48" name="Rounded Rectangle 447"/>
                    <p:cNvSpPr/>
                    <p:nvPr/>
                  </p:nvSpPr>
                  <p:spPr>
                    <a:xfrm>
                      <a:off x="7250174" y="3652995"/>
                      <a:ext cx="45719" cy="4572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49" name="Rounded Rectangle 448"/>
                    <p:cNvSpPr/>
                    <p:nvPr/>
                  </p:nvSpPr>
                  <p:spPr>
                    <a:xfrm rot="5400000">
                      <a:off x="7259317" y="357101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50" name="Rounded Rectangle 449"/>
                    <p:cNvSpPr/>
                    <p:nvPr/>
                  </p:nvSpPr>
                  <p:spPr>
                    <a:xfrm>
                      <a:off x="7219060" y="4077709"/>
                      <a:ext cx="107950" cy="136880"/>
                    </a:xfrm>
                    <a:prstGeom prst="roundRect">
                      <a:avLst/>
                    </a:prstGeom>
                    <a:solidFill>
                      <a:srgbClr val="A7E8FF"/>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451" name="Straight Connector 450"/>
                    <p:cNvCxnSpPr>
                      <a:stCxn id="450" idx="3"/>
                      <a:endCxn id="450" idx="3"/>
                    </p:cNvCxnSpPr>
                    <p:nvPr/>
                  </p:nvCxnSpPr>
                  <p:spPr>
                    <a:xfrm rot="16200000">
                      <a:off x="7327010" y="4146149"/>
                      <a:ext cx="0" cy="0"/>
                    </a:xfrm>
                    <a:prstGeom prst="line">
                      <a:avLst/>
                    </a:prstGeom>
                    <a:noFill/>
                    <a:ln w="6350" cap="flat" cmpd="sng" algn="ctr">
                      <a:solidFill>
                        <a:srgbClr val="5B9BD5"/>
                      </a:solidFill>
                      <a:prstDash val="solid"/>
                      <a:miter lim="800000"/>
                    </a:ln>
                    <a:effectLst/>
                  </p:spPr>
                </p:cxnSp>
                <p:cxnSp>
                  <p:nvCxnSpPr>
                    <p:cNvPr id="452" name="Straight Connector 451"/>
                    <p:cNvCxnSpPr/>
                    <p:nvPr/>
                  </p:nvCxnSpPr>
                  <p:spPr>
                    <a:xfrm flipH="1">
                      <a:off x="7219060" y="4163434"/>
                      <a:ext cx="18288" cy="0"/>
                    </a:xfrm>
                    <a:prstGeom prst="line">
                      <a:avLst/>
                    </a:prstGeom>
                    <a:noFill/>
                    <a:ln w="6350" cap="flat" cmpd="sng" algn="ctr">
                      <a:solidFill>
                        <a:sysClr val="windowText" lastClr="000000"/>
                      </a:solidFill>
                      <a:prstDash val="solid"/>
                      <a:miter lim="800000"/>
                    </a:ln>
                    <a:effectLst/>
                  </p:spPr>
                </p:cxnSp>
                <p:cxnSp>
                  <p:nvCxnSpPr>
                    <p:cNvPr id="453" name="Straight Connector 452"/>
                    <p:cNvCxnSpPr/>
                    <p:nvPr/>
                  </p:nvCxnSpPr>
                  <p:spPr>
                    <a:xfrm flipH="1">
                      <a:off x="7219059" y="4115809"/>
                      <a:ext cx="18288" cy="0"/>
                    </a:xfrm>
                    <a:prstGeom prst="line">
                      <a:avLst/>
                    </a:prstGeom>
                    <a:noFill/>
                    <a:ln w="6350" cap="flat" cmpd="sng" algn="ctr">
                      <a:solidFill>
                        <a:sysClr val="windowText" lastClr="000000"/>
                      </a:solidFill>
                      <a:prstDash val="solid"/>
                      <a:miter lim="800000"/>
                    </a:ln>
                    <a:effectLst/>
                  </p:spPr>
                </p:cxnSp>
                <p:cxnSp>
                  <p:nvCxnSpPr>
                    <p:cNvPr id="454" name="Straight Connector 453"/>
                    <p:cNvCxnSpPr/>
                    <p:nvPr/>
                  </p:nvCxnSpPr>
                  <p:spPr>
                    <a:xfrm flipH="1">
                      <a:off x="7219218" y="4077709"/>
                      <a:ext cx="18288" cy="0"/>
                    </a:xfrm>
                    <a:prstGeom prst="line">
                      <a:avLst/>
                    </a:prstGeom>
                    <a:noFill/>
                    <a:ln w="6350" cap="flat" cmpd="sng" algn="ctr">
                      <a:solidFill>
                        <a:sysClr val="windowText" lastClr="000000"/>
                      </a:solidFill>
                      <a:prstDash val="solid"/>
                      <a:miter lim="800000"/>
                    </a:ln>
                    <a:effectLst/>
                  </p:spPr>
                </p:cxnSp>
                <p:cxnSp>
                  <p:nvCxnSpPr>
                    <p:cNvPr id="455" name="Straight Connector 454"/>
                    <p:cNvCxnSpPr/>
                    <p:nvPr/>
                  </p:nvCxnSpPr>
                  <p:spPr>
                    <a:xfrm flipH="1">
                      <a:off x="7219217" y="4030084"/>
                      <a:ext cx="18288" cy="0"/>
                    </a:xfrm>
                    <a:prstGeom prst="line">
                      <a:avLst/>
                    </a:prstGeom>
                    <a:noFill/>
                    <a:ln w="6350" cap="flat" cmpd="sng" algn="ctr">
                      <a:solidFill>
                        <a:sysClr val="windowText" lastClr="000000"/>
                      </a:solidFill>
                      <a:prstDash val="solid"/>
                      <a:miter lim="800000"/>
                    </a:ln>
                    <a:effectLst/>
                  </p:spPr>
                </p:cxnSp>
                <p:cxnSp>
                  <p:nvCxnSpPr>
                    <p:cNvPr id="456" name="Straight Connector 455"/>
                    <p:cNvCxnSpPr/>
                    <p:nvPr/>
                  </p:nvCxnSpPr>
                  <p:spPr>
                    <a:xfrm flipH="1">
                      <a:off x="7219059" y="3989604"/>
                      <a:ext cx="18288" cy="0"/>
                    </a:xfrm>
                    <a:prstGeom prst="line">
                      <a:avLst/>
                    </a:prstGeom>
                    <a:noFill/>
                    <a:ln w="6350" cap="flat" cmpd="sng" algn="ctr">
                      <a:solidFill>
                        <a:sysClr val="windowText" lastClr="000000"/>
                      </a:solidFill>
                      <a:prstDash val="solid"/>
                      <a:miter lim="800000"/>
                    </a:ln>
                    <a:effectLst/>
                  </p:spPr>
                </p:cxnSp>
                <p:cxnSp>
                  <p:nvCxnSpPr>
                    <p:cNvPr id="457" name="Straight Connector 456"/>
                    <p:cNvCxnSpPr/>
                    <p:nvPr/>
                  </p:nvCxnSpPr>
                  <p:spPr>
                    <a:xfrm flipH="1">
                      <a:off x="7219058" y="3941979"/>
                      <a:ext cx="18288" cy="0"/>
                    </a:xfrm>
                    <a:prstGeom prst="line">
                      <a:avLst/>
                    </a:prstGeom>
                    <a:noFill/>
                    <a:ln w="6350" cap="flat" cmpd="sng" algn="ctr">
                      <a:solidFill>
                        <a:sysClr val="windowText" lastClr="000000"/>
                      </a:solidFill>
                      <a:prstDash val="solid"/>
                      <a:miter lim="800000"/>
                    </a:ln>
                    <a:effectLst/>
                  </p:spPr>
                </p:cxnSp>
                <p:sp>
                  <p:nvSpPr>
                    <p:cNvPr id="458" name="Rounded Rectangle 457"/>
                    <p:cNvSpPr/>
                    <p:nvPr/>
                  </p:nvSpPr>
                  <p:spPr>
                    <a:xfrm>
                      <a:off x="7250173" y="4213195"/>
                      <a:ext cx="45719" cy="137160"/>
                    </a:xfrm>
                    <a:prstGeom prst="roundRect">
                      <a:avLst/>
                    </a:prstGeom>
                    <a:solidFill>
                      <a:srgbClr val="A7E8FF"/>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296" name="Group 295"/>
                <p:cNvGrpSpPr/>
                <p:nvPr/>
              </p:nvGrpSpPr>
              <p:grpSpPr>
                <a:xfrm>
                  <a:off x="5513125" y="4428436"/>
                  <a:ext cx="348985" cy="726849"/>
                  <a:chOff x="4525098" y="4465392"/>
                  <a:chExt cx="348985" cy="726849"/>
                </a:xfrm>
              </p:grpSpPr>
              <p:grpSp>
                <p:nvGrpSpPr>
                  <p:cNvPr id="419" name="Group 418"/>
                  <p:cNvGrpSpPr/>
                  <p:nvPr/>
                </p:nvGrpSpPr>
                <p:grpSpPr>
                  <a:xfrm>
                    <a:off x="4525098" y="4465615"/>
                    <a:ext cx="132859" cy="726626"/>
                    <a:chOff x="7033995" y="3687543"/>
                    <a:chExt cx="132859" cy="726626"/>
                  </a:xfrm>
                </p:grpSpPr>
                <p:sp>
                  <p:nvSpPr>
                    <p:cNvPr id="433" name="Rounded Rectangle 432"/>
                    <p:cNvSpPr/>
                    <p:nvPr/>
                  </p:nvSpPr>
                  <p:spPr>
                    <a:xfrm>
                      <a:off x="7046451" y="3843185"/>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34" name="Rounded Rectangle 433"/>
                    <p:cNvSpPr/>
                    <p:nvPr/>
                  </p:nvSpPr>
                  <p:spPr>
                    <a:xfrm>
                      <a:off x="7077566" y="3716809"/>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35" name="Rounded Rectangle 434"/>
                    <p:cNvSpPr/>
                    <p:nvPr/>
                  </p:nvSpPr>
                  <p:spPr>
                    <a:xfrm rot="5400000">
                      <a:off x="7086709" y="3634829"/>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36" name="Rounded Rectangle 435"/>
                    <p:cNvSpPr/>
                    <p:nvPr/>
                  </p:nvSpPr>
                  <p:spPr>
                    <a:xfrm>
                      <a:off x="7046451" y="3945039"/>
                      <a:ext cx="107950" cy="333365"/>
                    </a:xfrm>
                    <a:prstGeom prst="roundRect">
                      <a:avLst/>
                    </a:prstGeom>
                    <a:solidFill>
                      <a:srgbClr val="5B9BD5">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437" name="Straight Connector 436"/>
                    <p:cNvCxnSpPr>
                      <a:stCxn id="436" idx="3"/>
                      <a:endCxn id="436" idx="3"/>
                    </p:cNvCxnSpPr>
                    <p:nvPr/>
                  </p:nvCxnSpPr>
                  <p:spPr>
                    <a:xfrm>
                      <a:off x="7154401" y="4111722"/>
                      <a:ext cx="0" cy="0"/>
                    </a:xfrm>
                    <a:prstGeom prst="line">
                      <a:avLst/>
                    </a:prstGeom>
                    <a:noFill/>
                    <a:ln w="6350" cap="flat" cmpd="sng" algn="ctr">
                      <a:solidFill>
                        <a:srgbClr val="5B9BD5"/>
                      </a:solidFill>
                      <a:prstDash val="solid"/>
                      <a:miter lim="800000"/>
                    </a:ln>
                    <a:effectLst/>
                  </p:spPr>
                </p:cxnSp>
                <p:cxnSp>
                  <p:nvCxnSpPr>
                    <p:cNvPr id="438" name="Straight Connector 437"/>
                    <p:cNvCxnSpPr/>
                    <p:nvPr/>
                  </p:nvCxnSpPr>
                  <p:spPr>
                    <a:xfrm flipH="1">
                      <a:off x="7046452" y="4227249"/>
                      <a:ext cx="18288" cy="0"/>
                    </a:xfrm>
                    <a:prstGeom prst="line">
                      <a:avLst/>
                    </a:prstGeom>
                    <a:noFill/>
                    <a:ln w="6350" cap="flat" cmpd="sng" algn="ctr">
                      <a:solidFill>
                        <a:sysClr val="windowText" lastClr="000000"/>
                      </a:solidFill>
                      <a:prstDash val="solid"/>
                      <a:miter lim="800000"/>
                    </a:ln>
                    <a:effectLst/>
                  </p:spPr>
                </p:cxnSp>
                <p:cxnSp>
                  <p:nvCxnSpPr>
                    <p:cNvPr id="439" name="Straight Connector 438"/>
                    <p:cNvCxnSpPr/>
                    <p:nvPr/>
                  </p:nvCxnSpPr>
                  <p:spPr>
                    <a:xfrm flipH="1">
                      <a:off x="7046451" y="4179624"/>
                      <a:ext cx="18288" cy="0"/>
                    </a:xfrm>
                    <a:prstGeom prst="line">
                      <a:avLst/>
                    </a:prstGeom>
                    <a:noFill/>
                    <a:ln w="6350" cap="flat" cmpd="sng" algn="ctr">
                      <a:solidFill>
                        <a:sysClr val="windowText" lastClr="000000"/>
                      </a:solidFill>
                      <a:prstDash val="solid"/>
                      <a:miter lim="800000"/>
                    </a:ln>
                    <a:effectLst/>
                  </p:spPr>
                </p:cxnSp>
                <p:cxnSp>
                  <p:nvCxnSpPr>
                    <p:cNvPr id="440" name="Straight Connector 439"/>
                    <p:cNvCxnSpPr/>
                    <p:nvPr/>
                  </p:nvCxnSpPr>
                  <p:spPr>
                    <a:xfrm flipH="1">
                      <a:off x="7046610" y="4141524"/>
                      <a:ext cx="18288" cy="0"/>
                    </a:xfrm>
                    <a:prstGeom prst="line">
                      <a:avLst/>
                    </a:prstGeom>
                    <a:noFill/>
                    <a:ln w="6350" cap="flat" cmpd="sng" algn="ctr">
                      <a:solidFill>
                        <a:sysClr val="windowText" lastClr="000000"/>
                      </a:solidFill>
                      <a:prstDash val="solid"/>
                      <a:miter lim="800000"/>
                    </a:ln>
                    <a:effectLst/>
                  </p:spPr>
                </p:cxnSp>
                <p:cxnSp>
                  <p:nvCxnSpPr>
                    <p:cNvPr id="441" name="Straight Connector 440"/>
                    <p:cNvCxnSpPr/>
                    <p:nvPr/>
                  </p:nvCxnSpPr>
                  <p:spPr>
                    <a:xfrm flipH="1">
                      <a:off x="7046609" y="4093899"/>
                      <a:ext cx="18288" cy="0"/>
                    </a:xfrm>
                    <a:prstGeom prst="line">
                      <a:avLst/>
                    </a:prstGeom>
                    <a:noFill/>
                    <a:ln w="6350" cap="flat" cmpd="sng" algn="ctr">
                      <a:solidFill>
                        <a:sysClr val="windowText" lastClr="000000"/>
                      </a:solidFill>
                      <a:prstDash val="solid"/>
                      <a:miter lim="800000"/>
                    </a:ln>
                    <a:effectLst/>
                  </p:spPr>
                </p:cxnSp>
                <p:cxnSp>
                  <p:nvCxnSpPr>
                    <p:cNvPr id="442" name="Straight Connector 441"/>
                    <p:cNvCxnSpPr/>
                    <p:nvPr/>
                  </p:nvCxnSpPr>
                  <p:spPr>
                    <a:xfrm flipH="1">
                      <a:off x="7046451" y="4053419"/>
                      <a:ext cx="18288" cy="0"/>
                    </a:xfrm>
                    <a:prstGeom prst="line">
                      <a:avLst/>
                    </a:prstGeom>
                    <a:noFill/>
                    <a:ln w="6350" cap="flat" cmpd="sng" algn="ctr">
                      <a:solidFill>
                        <a:sysClr val="windowText" lastClr="000000"/>
                      </a:solidFill>
                      <a:prstDash val="solid"/>
                      <a:miter lim="800000"/>
                    </a:ln>
                    <a:effectLst/>
                  </p:spPr>
                </p:cxnSp>
                <p:cxnSp>
                  <p:nvCxnSpPr>
                    <p:cNvPr id="443" name="Straight Connector 442"/>
                    <p:cNvCxnSpPr/>
                    <p:nvPr/>
                  </p:nvCxnSpPr>
                  <p:spPr>
                    <a:xfrm flipH="1">
                      <a:off x="7046450" y="4005794"/>
                      <a:ext cx="18288" cy="0"/>
                    </a:xfrm>
                    <a:prstGeom prst="line">
                      <a:avLst/>
                    </a:prstGeom>
                    <a:noFill/>
                    <a:ln w="6350" cap="flat" cmpd="sng" algn="ctr">
                      <a:solidFill>
                        <a:sysClr val="windowText" lastClr="000000"/>
                      </a:solidFill>
                      <a:prstDash val="solid"/>
                      <a:miter lim="800000"/>
                    </a:ln>
                    <a:effectLst/>
                  </p:spPr>
                </p:cxnSp>
                <p:sp>
                  <p:nvSpPr>
                    <p:cNvPr id="444" name="Rounded Rectangle 443"/>
                    <p:cNvSpPr/>
                    <p:nvPr/>
                  </p:nvSpPr>
                  <p:spPr>
                    <a:xfrm>
                      <a:off x="7077565" y="4277009"/>
                      <a:ext cx="45719" cy="137160"/>
                    </a:xfrm>
                    <a:prstGeom prst="roundRect">
                      <a:avLst/>
                    </a:prstGeom>
                    <a:solidFill>
                      <a:srgbClr val="5B9BD5">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20" name="Group 419"/>
                  <p:cNvGrpSpPr/>
                  <p:nvPr/>
                </p:nvGrpSpPr>
                <p:grpSpPr>
                  <a:xfrm>
                    <a:off x="4741224" y="4465392"/>
                    <a:ext cx="132859" cy="726626"/>
                    <a:chOff x="7206603" y="3623729"/>
                    <a:chExt cx="132859" cy="726626"/>
                  </a:xfrm>
                </p:grpSpPr>
                <p:sp>
                  <p:nvSpPr>
                    <p:cNvPr id="421" name="Rounded Rectangle 420"/>
                    <p:cNvSpPr/>
                    <p:nvPr/>
                  </p:nvSpPr>
                  <p:spPr>
                    <a:xfrm>
                      <a:off x="7219059" y="377937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22" name="Rounded Rectangle 421"/>
                    <p:cNvSpPr/>
                    <p:nvPr/>
                  </p:nvSpPr>
                  <p:spPr>
                    <a:xfrm>
                      <a:off x="7250174" y="3652995"/>
                      <a:ext cx="45719" cy="4572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23" name="Rounded Rectangle 422"/>
                    <p:cNvSpPr/>
                    <p:nvPr/>
                  </p:nvSpPr>
                  <p:spPr>
                    <a:xfrm rot="5400000">
                      <a:off x="7259317" y="357101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24" name="Rounded Rectangle 423"/>
                    <p:cNvSpPr/>
                    <p:nvPr/>
                  </p:nvSpPr>
                  <p:spPr>
                    <a:xfrm>
                      <a:off x="7219060" y="4077709"/>
                      <a:ext cx="107950" cy="136880"/>
                    </a:xfrm>
                    <a:prstGeom prst="roundRect">
                      <a:avLst/>
                    </a:prstGeom>
                    <a:solidFill>
                      <a:srgbClr val="A7E8FF"/>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425" name="Straight Connector 424"/>
                    <p:cNvCxnSpPr>
                      <a:stCxn id="424" idx="3"/>
                      <a:endCxn id="424" idx="3"/>
                    </p:cNvCxnSpPr>
                    <p:nvPr/>
                  </p:nvCxnSpPr>
                  <p:spPr>
                    <a:xfrm rot="16200000">
                      <a:off x="7327010" y="4146149"/>
                      <a:ext cx="0" cy="0"/>
                    </a:xfrm>
                    <a:prstGeom prst="line">
                      <a:avLst/>
                    </a:prstGeom>
                    <a:noFill/>
                    <a:ln w="6350" cap="flat" cmpd="sng" algn="ctr">
                      <a:solidFill>
                        <a:srgbClr val="5B9BD5"/>
                      </a:solidFill>
                      <a:prstDash val="solid"/>
                      <a:miter lim="800000"/>
                    </a:ln>
                    <a:effectLst/>
                  </p:spPr>
                </p:cxnSp>
                <p:cxnSp>
                  <p:nvCxnSpPr>
                    <p:cNvPr id="426" name="Straight Connector 425"/>
                    <p:cNvCxnSpPr/>
                    <p:nvPr/>
                  </p:nvCxnSpPr>
                  <p:spPr>
                    <a:xfrm flipH="1">
                      <a:off x="7219060" y="4163434"/>
                      <a:ext cx="18288" cy="0"/>
                    </a:xfrm>
                    <a:prstGeom prst="line">
                      <a:avLst/>
                    </a:prstGeom>
                    <a:noFill/>
                    <a:ln w="6350" cap="flat" cmpd="sng" algn="ctr">
                      <a:solidFill>
                        <a:sysClr val="windowText" lastClr="000000"/>
                      </a:solidFill>
                      <a:prstDash val="solid"/>
                      <a:miter lim="800000"/>
                    </a:ln>
                    <a:effectLst/>
                  </p:spPr>
                </p:cxnSp>
                <p:cxnSp>
                  <p:nvCxnSpPr>
                    <p:cNvPr id="427" name="Straight Connector 426"/>
                    <p:cNvCxnSpPr/>
                    <p:nvPr/>
                  </p:nvCxnSpPr>
                  <p:spPr>
                    <a:xfrm flipH="1">
                      <a:off x="7219059" y="4115809"/>
                      <a:ext cx="18288" cy="0"/>
                    </a:xfrm>
                    <a:prstGeom prst="line">
                      <a:avLst/>
                    </a:prstGeom>
                    <a:noFill/>
                    <a:ln w="6350" cap="flat" cmpd="sng" algn="ctr">
                      <a:solidFill>
                        <a:sysClr val="windowText" lastClr="000000"/>
                      </a:solidFill>
                      <a:prstDash val="solid"/>
                      <a:miter lim="800000"/>
                    </a:ln>
                    <a:effectLst/>
                  </p:spPr>
                </p:cxnSp>
                <p:cxnSp>
                  <p:nvCxnSpPr>
                    <p:cNvPr id="428" name="Straight Connector 427"/>
                    <p:cNvCxnSpPr/>
                    <p:nvPr/>
                  </p:nvCxnSpPr>
                  <p:spPr>
                    <a:xfrm flipH="1">
                      <a:off x="7219218" y="4077709"/>
                      <a:ext cx="18288" cy="0"/>
                    </a:xfrm>
                    <a:prstGeom prst="line">
                      <a:avLst/>
                    </a:prstGeom>
                    <a:noFill/>
                    <a:ln w="6350" cap="flat" cmpd="sng" algn="ctr">
                      <a:solidFill>
                        <a:sysClr val="windowText" lastClr="000000"/>
                      </a:solidFill>
                      <a:prstDash val="solid"/>
                      <a:miter lim="800000"/>
                    </a:ln>
                    <a:effectLst/>
                  </p:spPr>
                </p:cxnSp>
                <p:cxnSp>
                  <p:nvCxnSpPr>
                    <p:cNvPr id="429" name="Straight Connector 428"/>
                    <p:cNvCxnSpPr/>
                    <p:nvPr/>
                  </p:nvCxnSpPr>
                  <p:spPr>
                    <a:xfrm flipH="1">
                      <a:off x="7219217" y="4030084"/>
                      <a:ext cx="18288" cy="0"/>
                    </a:xfrm>
                    <a:prstGeom prst="line">
                      <a:avLst/>
                    </a:prstGeom>
                    <a:noFill/>
                    <a:ln w="6350" cap="flat" cmpd="sng" algn="ctr">
                      <a:solidFill>
                        <a:sysClr val="windowText" lastClr="000000"/>
                      </a:solidFill>
                      <a:prstDash val="solid"/>
                      <a:miter lim="800000"/>
                    </a:ln>
                    <a:effectLst/>
                  </p:spPr>
                </p:cxnSp>
                <p:cxnSp>
                  <p:nvCxnSpPr>
                    <p:cNvPr id="430" name="Straight Connector 429"/>
                    <p:cNvCxnSpPr/>
                    <p:nvPr/>
                  </p:nvCxnSpPr>
                  <p:spPr>
                    <a:xfrm flipH="1">
                      <a:off x="7219059" y="3989604"/>
                      <a:ext cx="18288" cy="0"/>
                    </a:xfrm>
                    <a:prstGeom prst="line">
                      <a:avLst/>
                    </a:prstGeom>
                    <a:noFill/>
                    <a:ln w="6350" cap="flat" cmpd="sng" algn="ctr">
                      <a:solidFill>
                        <a:sysClr val="windowText" lastClr="000000"/>
                      </a:solidFill>
                      <a:prstDash val="solid"/>
                      <a:miter lim="800000"/>
                    </a:ln>
                    <a:effectLst/>
                  </p:spPr>
                </p:cxnSp>
                <p:cxnSp>
                  <p:nvCxnSpPr>
                    <p:cNvPr id="431" name="Straight Connector 430"/>
                    <p:cNvCxnSpPr/>
                    <p:nvPr/>
                  </p:nvCxnSpPr>
                  <p:spPr>
                    <a:xfrm flipH="1">
                      <a:off x="7219058" y="3941979"/>
                      <a:ext cx="18288" cy="0"/>
                    </a:xfrm>
                    <a:prstGeom prst="line">
                      <a:avLst/>
                    </a:prstGeom>
                    <a:noFill/>
                    <a:ln w="6350" cap="flat" cmpd="sng" algn="ctr">
                      <a:solidFill>
                        <a:sysClr val="windowText" lastClr="000000"/>
                      </a:solidFill>
                      <a:prstDash val="solid"/>
                      <a:miter lim="800000"/>
                    </a:ln>
                    <a:effectLst/>
                  </p:spPr>
                </p:cxnSp>
                <p:sp>
                  <p:nvSpPr>
                    <p:cNvPr id="432" name="Rounded Rectangle 431"/>
                    <p:cNvSpPr/>
                    <p:nvPr/>
                  </p:nvSpPr>
                  <p:spPr>
                    <a:xfrm>
                      <a:off x="7250173" y="4213195"/>
                      <a:ext cx="45719" cy="137160"/>
                    </a:xfrm>
                    <a:prstGeom prst="roundRect">
                      <a:avLst/>
                    </a:prstGeom>
                    <a:solidFill>
                      <a:srgbClr val="A7E8FF"/>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297" name="Group 296"/>
                <p:cNvGrpSpPr/>
                <p:nvPr/>
              </p:nvGrpSpPr>
              <p:grpSpPr>
                <a:xfrm rot="16200000">
                  <a:off x="5530714" y="5958800"/>
                  <a:ext cx="285779" cy="520388"/>
                  <a:chOff x="9878452" y="4737737"/>
                  <a:chExt cx="285779" cy="520388"/>
                </a:xfrm>
              </p:grpSpPr>
              <p:sp>
                <p:nvSpPr>
                  <p:cNvPr id="414" name="Rounded Rectangle 413"/>
                  <p:cNvSpPr/>
                  <p:nvPr/>
                </p:nvSpPr>
                <p:spPr>
                  <a:xfrm rot="5400000">
                    <a:off x="9975621" y="4770510"/>
                    <a:ext cx="91440" cy="45720"/>
                  </a:xfrm>
                  <a:prstGeom prst="roundRect">
                    <a:avLst/>
                  </a:prstGeom>
                  <a:solidFill>
                    <a:sysClr val="windowText" lastClr="00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15" name="Pentagon 414"/>
                  <p:cNvSpPr/>
                  <p:nvPr/>
                </p:nvSpPr>
                <p:spPr>
                  <a:xfrm rot="5400000">
                    <a:off x="9878484" y="4950492"/>
                    <a:ext cx="285714" cy="209550"/>
                  </a:xfrm>
                  <a:prstGeom prst="homePlate">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16" name="Rounded Rectangle 415"/>
                  <p:cNvSpPr/>
                  <p:nvPr/>
                </p:nvSpPr>
                <p:spPr>
                  <a:xfrm>
                    <a:off x="9878452" y="4816023"/>
                    <a:ext cx="285779" cy="100764"/>
                  </a:xfrm>
                  <a:prstGeom prst="roundRect">
                    <a:avLst/>
                  </a:prstGeom>
                  <a:solidFill>
                    <a:srgbClr val="FF7979"/>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17" name="Rounded Rectangle 416"/>
                  <p:cNvSpPr/>
                  <p:nvPr/>
                </p:nvSpPr>
                <p:spPr>
                  <a:xfrm rot="5400000">
                    <a:off x="9975090" y="5189545"/>
                    <a:ext cx="91440" cy="45720"/>
                  </a:xfrm>
                  <a:prstGeom prst="round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18" name="Rounded Rectangle 417"/>
                  <p:cNvSpPr/>
                  <p:nvPr/>
                </p:nvSpPr>
                <p:spPr>
                  <a:xfrm>
                    <a:off x="9884624" y="4737737"/>
                    <a:ext cx="274320" cy="45720"/>
                  </a:xfrm>
                  <a:prstGeom prst="roundRect">
                    <a:avLst/>
                  </a:prstGeom>
                  <a:solidFill>
                    <a:sysClr val="windowText" lastClr="00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298" name="TextBox 297"/>
                <p:cNvSpPr txBox="1"/>
                <p:nvPr/>
              </p:nvSpPr>
              <p:spPr>
                <a:xfrm>
                  <a:off x="4544080" y="5122915"/>
                  <a:ext cx="1094745" cy="215444"/>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Protein purification buffers</a:t>
                  </a:r>
                </a:p>
              </p:txBody>
            </p:sp>
            <p:sp>
              <p:nvSpPr>
                <p:cNvPr id="299" name="Rectangle 298"/>
                <p:cNvSpPr/>
                <p:nvPr/>
              </p:nvSpPr>
              <p:spPr>
                <a:xfrm>
                  <a:off x="4186795" y="3379511"/>
                  <a:ext cx="1804552" cy="3160450"/>
                </a:xfrm>
                <a:prstGeom prst="rect">
                  <a:avLst/>
                </a:prstGeom>
                <a:noFill/>
                <a:ln w="3175" cap="flat" cmpd="sng" algn="ctr">
                  <a:solidFill>
                    <a:sysClr val="windowText" lastClr="000000"/>
                  </a:solidFill>
                  <a:prstDash val="sysDash"/>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00" name="TextBox 299"/>
                <p:cNvSpPr txBox="1"/>
                <p:nvPr/>
              </p:nvSpPr>
              <p:spPr>
                <a:xfrm>
                  <a:off x="4312688" y="3357711"/>
                  <a:ext cx="1557198"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sng" strike="noStrike" kern="0" cap="none" spc="0" normalizeH="0" baseline="0" noProof="0" dirty="0">
                      <a:ln>
                        <a:noFill/>
                      </a:ln>
                      <a:solidFill>
                        <a:prstClr val="black"/>
                      </a:solidFill>
                      <a:effectLst/>
                      <a:uLnTx/>
                      <a:uFillTx/>
                      <a:latin typeface="Calibri"/>
                    </a:rPr>
                    <a:t>Protein purification consumables</a:t>
                  </a:r>
                </a:p>
              </p:txBody>
            </p:sp>
            <p:sp>
              <p:nvSpPr>
                <p:cNvPr id="301" name="Rounded Rectangle 300"/>
                <p:cNvSpPr/>
                <p:nvPr/>
              </p:nvSpPr>
              <p:spPr>
                <a:xfrm rot="5400000">
                  <a:off x="8897725" y="4467602"/>
                  <a:ext cx="91440" cy="45720"/>
                </a:xfrm>
                <a:prstGeom prst="roundRect">
                  <a:avLst/>
                </a:prstGeom>
                <a:solidFill>
                  <a:sysClr val="windowText" lastClr="00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02" name="Pentagon 301"/>
                <p:cNvSpPr/>
                <p:nvPr/>
              </p:nvSpPr>
              <p:spPr>
                <a:xfrm rot="5400000">
                  <a:off x="8800588" y="4647584"/>
                  <a:ext cx="285714" cy="209550"/>
                </a:xfrm>
                <a:prstGeom prst="homePlate">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03" name="Rounded Rectangle 302"/>
                <p:cNvSpPr/>
                <p:nvPr/>
              </p:nvSpPr>
              <p:spPr>
                <a:xfrm>
                  <a:off x="8800556" y="4513115"/>
                  <a:ext cx="285779" cy="100764"/>
                </a:xfrm>
                <a:prstGeom prst="roundRect">
                  <a:avLst/>
                </a:prstGeom>
                <a:solidFill>
                  <a:srgbClr val="FF7979"/>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nvGrpSpPr>
                <p:cNvPr id="304" name="Group 303"/>
                <p:cNvGrpSpPr/>
                <p:nvPr/>
              </p:nvGrpSpPr>
              <p:grpSpPr>
                <a:xfrm>
                  <a:off x="8815570" y="3708310"/>
                  <a:ext cx="132859" cy="726626"/>
                  <a:chOff x="7033995" y="3687543"/>
                  <a:chExt cx="132859" cy="726626"/>
                </a:xfrm>
              </p:grpSpPr>
              <p:sp>
                <p:nvSpPr>
                  <p:cNvPr id="402" name="Rounded Rectangle 401"/>
                  <p:cNvSpPr/>
                  <p:nvPr/>
                </p:nvSpPr>
                <p:spPr>
                  <a:xfrm>
                    <a:off x="7046451" y="3843185"/>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03" name="Rounded Rectangle 402"/>
                  <p:cNvSpPr/>
                  <p:nvPr/>
                </p:nvSpPr>
                <p:spPr>
                  <a:xfrm>
                    <a:off x="7077566" y="3716809"/>
                    <a:ext cx="45719" cy="2286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04" name="Rounded Rectangle 403"/>
                  <p:cNvSpPr/>
                  <p:nvPr/>
                </p:nvSpPr>
                <p:spPr>
                  <a:xfrm rot="5400000">
                    <a:off x="7086709" y="3634829"/>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05" name="Rounded Rectangle 404"/>
                  <p:cNvSpPr/>
                  <p:nvPr/>
                </p:nvSpPr>
                <p:spPr>
                  <a:xfrm>
                    <a:off x="7046451" y="3945039"/>
                    <a:ext cx="107950" cy="333365"/>
                  </a:xfrm>
                  <a:prstGeom prst="roundRect">
                    <a:avLst/>
                  </a:prstGeom>
                  <a:solidFill>
                    <a:srgbClr val="5B9BD5">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406" name="Straight Connector 405"/>
                  <p:cNvCxnSpPr>
                    <a:stCxn id="405" idx="3"/>
                    <a:endCxn id="405" idx="3"/>
                  </p:cNvCxnSpPr>
                  <p:nvPr/>
                </p:nvCxnSpPr>
                <p:spPr>
                  <a:xfrm>
                    <a:off x="7154401" y="4111722"/>
                    <a:ext cx="0" cy="0"/>
                  </a:xfrm>
                  <a:prstGeom prst="line">
                    <a:avLst/>
                  </a:prstGeom>
                  <a:noFill/>
                  <a:ln w="6350" cap="flat" cmpd="sng" algn="ctr">
                    <a:solidFill>
                      <a:srgbClr val="5B9BD5"/>
                    </a:solidFill>
                    <a:prstDash val="solid"/>
                    <a:miter lim="800000"/>
                  </a:ln>
                  <a:effectLst/>
                </p:spPr>
              </p:cxnSp>
              <p:cxnSp>
                <p:nvCxnSpPr>
                  <p:cNvPr id="407" name="Straight Connector 406"/>
                  <p:cNvCxnSpPr/>
                  <p:nvPr/>
                </p:nvCxnSpPr>
                <p:spPr>
                  <a:xfrm flipH="1">
                    <a:off x="7046452" y="4227249"/>
                    <a:ext cx="18288" cy="0"/>
                  </a:xfrm>
                  <a:prstGeom prst="line">
                    <a:avLst/>
                  </a:prstGeom>
                  <a:noFill/>
                  <a:ln w="6350" cap="flat" cmpd="sng" algn="ctr">
                    <a:solidFill>
                      <a:sysClr val="windowText" lastClr="000000"/>
                    </a:solidFill>
                    <a:prstDash val="solid"/>
                    <a:miter lim="800000"/>
                  </a:ln>
                  <a:effectLst/>
                </p:spPr>
              </p:cxnSp>
              <p:cxnSp>
                <p:nvCxnSpPr>
                  <p:cNvPr id="408" name="Straight Connector 407"/>
                  <p:cNvCxnSpPr/>
                  <p:nvPr/>
                </p:nvCxnSpPr>
                <p:spPr>
                  <a:xfrm flipH="1">
                    <a:off x="7046451" y="4179624"/>
                    <a:ext cx="18288" cy="0"/>
                  </a:xfrm>
                  <a:prstGeom prst="line">
                    <a:avLst/>
                  </a:prstGeom>
                  <a:noFill/>
                  <a:ln w="6350" cap="flat" cmpd="sng" algn="ctr">
                    <a:solidFill>
                      <a:sysClr val="windowText" lastClr="000000"/>
                    </a:solidFill>
                    <a:prstDash val="solid"/>
                    <a:miter lim="800000"/>
                  </a:ln>
                  <a:effectLst/>
                </p:spPr>
              </p:cxnSp>
              <p:cxnSp>
                <p:nvCxnSpPr>
                  <p:cNvPr id="409" name="Straight Connector 408"/>
                  <p:cNvCxnSpPr/>
                  <p:nvPr/>
                </p:nvCxnSpPr>
                <p:spPr>
                  <a:xfrm flipH="1">
                    <a:off x="7046610" y="4141524"/>
                    <a:ext cx="18288" cy="0"/>
                  </a:xfrm>
                  <a:prstGeom prst="line">
                    <a:avLst/>
                  </a:prstGeom>
                  <a:noFill/>
                  <a:ln w="6350" cap="flat" cmpd="sng" algn="ctr">
                    <a:solidFill>
                      <a:sysClr val="windowText" lastClr="000000"/>
                    </a:solidFill>
                    <a:prstDash val="solid"/>
                    <a:miter lim="800000"/>
                  </a:ln>
                  <a:effectLst/>
                </p:spPr>
              </p:cxnSp>
              <p:cxnSp>
                <p:nvCxnSpPr>
                  <p:cNvPr id="410" name="Straight Connector 409"/>
                  <p:cNvCxnSpPr/>
                  <p:nvPr/>
                </p:nvCxnSpPr>
                <p:spPr>
                  <a:xfrm flipH="1">
                    <a:off x="7046609" y="4093899"/>
                    <a:ext cx="18288" cy="0"/>
                  </a:xfrm>
                  <a:prstGeom prst="line">
                    <a:avLst/>
                  </a:prstGeom>
                  <a:noFill/>
                  <a:ln w="6350" cap="flat" cmpd="sng" algn="ctr">
                    <a:solidFill>
                      <a:sysClr val="windowText" lastClr="000000"/>
                    </a:solidFill>
                    <a:prstDash val="solid"/>
                    <a:miter lim="800000"/>
                  </a:ln>
                  <a:effectLst/>
                </p:spPr>
              </p:cxnSp>
              <p:cxnSp>
                <p:nvCxnSpPr>
                  <p:cNvPr id="411" name="Straight Connector 410"/>
                  <p:cNvCxnSpPr/>
                  <p:nvPr/>
                </p:nvCxnSpPr>
                <p:spPr>
                  <a:xfrm flipH="1">
                    <a:off x="7046451" y="4053419"/>
                    <a:ext cx="18288" cy="0"/>
                  </a:xfrm>
                  <a:prstGeom prst="line">
                    <a:avLst/>
                  </a:prstGeom>
                  <a:noFill/>
                  <a:ln w="6350" cap="flat" cmpd="sng" algn="ctr">
                    <a:solidFill>
                      <a:sysClr val="windowText" lastClr="000000"/>
                    </a:solidFill>
                    <a:prstDash val="solid"/>
                    <a:miter lim="800000"/>
                  </a:ln>
                  <a:effectLst/>
                </p:spPr>
              </p:cxnSp>
              <p:cxnSp>
                <p:nvCxnSpPr>
                  <p:cNvPr id="412" name="Straight Connector 411"/>
                  <p:cNvCxnSpPr/>
                  <p:nvPr/>
                </p:nvCxnSpPr>
                <p:spPr>
                  <a:xfrm flipH="1">
                    <a:off x="7046450" y="4005794"/>
                    <a:ext cx="18288" cy="0"/>
                  </a:xfrm>
                  <a:prstGeom prst="line">
                    <a:avLst/>
                  </a:prstGeom>
                  <a:noFill/>
                  <a:ln w="6350" cap="flat" cmpd="sng" algn="ctr">
                    <a:solidFill>
                      <a:sysClr val="windowText" lastClr="000000"/>
                    </a:solidFill>
                    <a:prstDash val="solid"/>
                    <a:miter lim="800000"/>
                  </a:ln>
                  <a:effectLst/>
                </p:spPr>
              </p:cxnSp>
              <p:sp>
                <p:nvSpPr>
                  <p:cNvPr id="413" name="Rounded Rectangle 412"/>
                  <p:cNvSpPr/>
                  <p:nvPr/>
                </p:nvSpPr>
                <p:spPr>
                  <a:xfrm>
                    <a:off x="7077565" y="4277009"/>
                    <a:ext cx="45719" cy="137160"/>
                  </a:xfrm>
                  <a:prstGeom prst="roundRect">
                    <a:avLst/>
                  </a:prstGeom>
                  <a:solidFill>
                    <a:srgbClr val="5B9BD5">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305" name="TextBox 304"/>
                <p:cNvSpPr txBox="1"/>
                <p:nvPr/>
              </p:nvSpPr>
              <p:spPr>
                <a:xfrm>
                  <a:off x="9020878" y="4611357"/>
                  <a:ext cx="831852" cy="246221"/>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Nickel column</a:t>
                  </a:r>
                </a:p>
              </p:txBody>
            </p:sp>
            <p:grpSp>
              <p:nvGrpSpPr>
                <p:cNvPr id="306" name="Group 305"/>
                <p:cNvGrpSpPr/>
                <p:nvPr/>
              </p:nvGrpSpPr>
              <p:grpSpPr>
                <a:xfrm>
                  <a:off x="9031696" y="3708087"/>
                  <a:ext cx="132859" cy="726626"/>
                  <a:chOff x="7206603" y="3623729"/>
                  <a:chExt cx="132859" cy="726626"/>
                </a:xfrm>
              </p:grpSpPr>
              <p:sp>
                <p:nvSpPr>
                  <p:cNvPr id="390" name="Rounded Rectangle 389"/>
                  <p:cNvSpPr/>
                  <p:nvPr/>
                </p:nvSpPr>
                <p:spPr>
                  <a:xfrm>
                    <a:off x="7219059" y="3779371"/>
                    <a:ext cx="107950" cy="43521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91" name="Rounded Rectangle 390"/>
                  <p:cNvSpPr/>
                  <p:nvPr/>
                </p:nvSpPr>
                <p:spPr>
                  <a:xfrm>
                    <a:off x="7250174" y="3652995"/>
                    <a:ext cx="45719" cy="45720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92" name="Rounded Rectangle 391"/>
                  <p:cNvSpPr/>
                  <p:nvPr/>
                </p:nvSpPr>
                <p:spPr>
                  <a:xfrm rot="5400000">
                    <a:off x="7259317" y="3571015"/>
                    <a:ext cx="27432" cy="132859"/>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93" name="Rounded Rectangle 392"/>
                  <p:cNvSpPr/>
                  <p:nvPr/>
                </p:nvSpPr>
                <p:spPr>
                  <a:xfrm>
                    <a:off x="7219060" y="4077709"/>
                    <a:ext cx="107950" cy="136880"/>
                  </a:xfrm>
                  <a:prstGeom prst="roundRect">
                    <a:avLst/>
                  </a:prstGeom>
                  <a:solidFill>
                    <a:srgbClr val="A7E8FF"/>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394" name="Straight Connector 393"/>
                  <p:cNvCxnSpPr>
                    <a:stCxn id="393" idx="3"/>
                    <a:endCxn id="393" idx="3"/>
                  </p:cNvCxnSpPr>
                  <p:nvPr/>
                </p:nvCxnSpPr>
                <p:spPr>
                  <a:xfrm rot="16200000">
                    <a:off x="7327010" y="4146149"/>
                    <a:ext cx="0" cy="0"/>
                  </a:xfrm>
                  <a:prstGeom prst="line">
                    <a:avLst/>
                  </a:prstGeom>
                  <a:noFill/>
                  <a:ln w="6350" cap="flat" cmpd="sng" algn="ctr">
                    <a:solidFill>
                      <a:srgbClr val="5B9BD5"/>
                    </a:solidFill>
                    <a:prstDash val="solid"/>
                    <a:miter lim="800000"/>
                  </a:ln>
                  <a:effectLst/>
                </p:spPr>
              </p:cxnSp>
              <p:cxnSp>
                <p:nvCxnSpPr>
                  <p:cNvPr id="395" name="Straight Connector 394"/>
                  <p:cNvCxnSpPr/>
                  <p:nvPr/>
                </p:nvCxnSpPr>
                <p:spPr>
                  <a:xfrm flipH="1">
                    <a:off x="7219060" y="4163434"/>
                    <a:ext cx="18288" cy="0"/>
                  </a:xfrm>
                  <a:prstGeom prst="line">
                    <a:avLst/>
                  </a:prstGeom>
                  <a:noFill/>
                  <a:ln w="6350" cap="flat" cmpd="sng" algn="ctr">
                    <a:solidFill>
                      <a:sysClr val="windowText" lastClr="000000"/>
                    </a:solidFill>
                    <a:prstDash val="solid"/>
                    <a:miter lim="800000"/>
                  </a:ln>
                  <a:effectLst/>
                </p:spPr>
              </p:cxnSp>
              <p:cxnSp>
                <p:nvCxnSpPr>
                  <p:cNvPr id="396" name="Straight Connector 395"/>
                  <p:cNvCxnSpPr/>
                  <p:nvPr/>
                </p:nvCxnSpPr>
                <p:spPr>
                  <a:xfrm flipH="1">
                    <a:off x="7219059" y="4115809"/>
                    <a:ext cx="18288" cy="0"/>
                  </a:xfrm>
                  <a:prstGeom prst="line">
                    <a:avLst/>
                  </a:prstGeom>
                  <a:noFill/>
                  <a:ln w="6350" cap="flat" cmpd="sng" algn="ctr">
                    <a:solidFill>
                      <a:sysClr val="windowText" lastClr="000000"/>
                    </a:solidFill>
                    <a:prstDash val="solid"/>
                    <a:miter lim="800000"/>
                  </a:ln>
                  <a:effectLst/>
                </p:spPr>
              </p:cxnSp>
              <p:cxnSp>
                <p:nvCxnSpPr>
                  <p:cNvPr id="397" name="Straight Connector 396"/>
                  <p:cNvCxnSpPr/>
                  <p:nvPr/>
                </p:nvCxnSpPr>
                <p:spPr>
                  <a:xfrm flipH="1">
                    <a:off x="7219218" y="4077709"/>
                    <a:ext cx="18288" cy="0"/>
                  </a:xfrm>
                  <a:prstGeom prst="line">
                    <a:avLst/>
                  </a:prstGeom>
                  <a:noFill/>
                  <a:ln w="6350" cap="flat" cmpd="sng" algn="ctr">
                    <a:solidFill>
                      <a:sysClr val="windowText" lastClr="000000"/>
                    </a:solidFill>
                    <a:prstDash val="solid"/>
                    <a:miter lim="800000"/>
                  </a:ln>
                  <a:effectLst/>
                </p:spPr>
              </p:cxnSp>
              <p:cxnSp>
                <p:nvCxnSpPr>
                  <p:cNvPr id="398" name="Straight Connector 397"/>
                  <p:cNvCxnSpPr/>
                  <p:nvPr/>
                </p:nvCxnSpPr>
                <p:spPr>
                  <a:xfrm flipH="1">
                    <a:off x="7219217" y="4030084"/>
                    <a:ext cx="18288" cy="0"/>
                  </a:xfrm>
                  <a:prstGeom prst="line">
                    <a:avLst/>
                  </a:prstGeom>
                  <a:noFill/>
                  <a:ln w="6350" cap="flat" cmpd="sng" algn="ctr">
                    <a:solidFill>
                      <a:sysClr val="windowText" lastClr="000000"/>
                    </a:solidFill>
                    <a:prstDash val="solid"/>
                    <a:miter lim="800000"/>
                  </a:ln>
                  <a:effectLst/>
                </p:spPr>
              </p:cxnSp>
              <p:cxnSp>
                <p:nvCxnSpPr>
                  <p:cNvPr id="399" name="Straight Connector 398"/>
                  <p:cNvCxnSpPr/>
                  <p:nvPr/>
                </p:nvCxnSpPr>
                <p:spPr>
                  <a:xfrm flipH="1">
                    <a:off x="7219059" y="3989604"/>
                    <a:ext cx="18288" cy="0"/>
                  </a:xfrm>
                  <a:prstGeom prst="line">
                    <a:avLst/>
                  </a:prstGeom>
                  <a:noFill/>
                  <a:ln w="6350" cap="flat" cmpd="sng" algn="ctr">
                    <a:solidFill>
                      <a:sysClr val="windowText" lastClr="000000"/>
                    </a:solidFill>
                    <a:prstDash val="solid"/>
                    <a:miter lim="800000"/>
                  </a:ln>
                  <a:effectLst/>
                </p:spPr>
              </p:cxnSp>
              <p:cxnSp>
                <p:nvCxnSpPr>
                  <p:cNvPr id="400" name="Straight Connector 399"/>
                  <p:cNvCxnSpPr/>
                  <p:nvPr/>
                </p:nvCxnSpPr>
                <p:spPr>
                  <a:xfrm flipH="1">
                    <a:off x="7219058" y="3941979"/>
                    <a:ext cx="18288" cy="0"/>
                  </a:xfrm>
                  <a:prstGeom prst="line">
                    <a:avLst/>
                  </a:prstGeom>
                  <a:noFill/>
                  <a:ln w="6350" cap="flat" cmpd="sng" algn="ctr">
                    <a:solidFill>
                      <a:sysClr val="windowText" lastClr="000000"/>
                    </a:solidFill>
                    <a:prstDash val="solid"/>
                    <a:miter lim="800000"/>
                  </a:ln>
                  <a:effectLst/>
                </p:spPr>
              </p:cxnSp>
              <p:sp>
                <p:nvSpPr>
                  <p:cNvPr id="401" name="Rounded Rectangle 400"/>
                  <p:cNvSpPr/>
                  <p:nvPr/>
                </p:nvSpPr>
                <p:spPr>
                  <a:xfrm>
                    <a:off x="7250173" y="4213195"/>
                    <a:ext cx="45719" cy="137160"/>
                  </a:xfrm>
                  <a:prstGeom prst="roundRect">
                    <a:avLst/>
                  </a:prstGeom>
                  <a:solidFill>
                    <a:srgbClr val="A7E8FF"/>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307" name="Rounded Rectangle 306"/>
                <p:cNvSpPr/>
                <p:nvPr/>
              </p:nvSpPr>
              <p:spPr>
                <a:xfrm rot="5400000">
                  <a:off x="8897194" y="4886637"/>
                  <a:ext cx="91440" cy="45720"/>
                </a:xfrm>
                <a:prstGeom prst="round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nvGrpSpPr>
                <p:cNvPr id="308" name="Group 307"/>
                <p:cNvGrpSpPr/>
                <p:nvPr/>
              </p:nvGrpSpPr>
              <p:grpSpPr>
                <a:xfrm rot="16200000">
                  <a:off x="9373342" y="4867881"/>
                  <a:ext cx="228600" cy="207105"/>
                  <a:chOff x="10382777" y="5109857"/>
                  <a:chExt cx="228600" cy="207105"/>
                </a:xfrm>
              </p:grpSpPr>
              <p:sp>
                <p:nvSpPr>
                  <p:cNvPr id="388" name="Pentagon 387"/>
                  <p:cNvSpPr/>
                  <p:nvPr/>
                </p:nvSpPr>
                <p:spPr>
                  <a:xfrm rot="16200000" flipV="1">
                    <a:off x="10406270" y="5132717"/>
                    <a:ext cx="182880" cy="137160"/>
                  </a:xfrm>
                  <a:prstGeom prst="homePlate">
                    <a:avLst/>
                  </a:prstGeom>
                  <a:solidFill>
                    <a:srgbClr val="70AD47">
                      <a:lumMod val="40000"/>
                      <a:lumOff val="6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89" name="Rounded Rectangle 388"/>
                  <p:cNvSpPr/>
                  <p:nvPr/>
                </p:nvSpPr>
                <p:spPr>
                  <a:xfrm>
                    <a:off x="10382777" y="5271242"/>
                    <a:ext cx="228600" cy="45720"/>
                  </a:xfrm>
                  <a:prstGeom prst="roundRect">
                    <a:avLst/>
                  </a:prstGeom>
                  <a:solidFill>
                    <a:srgbClr val="FF7979"/>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309" name="Rounded Rectangle 308"/>
                <p:cNvSpPr/>
                <p:nvPr/>
              </p:nvSpPr>
              <p:spPr>
                <a:xfrm rot="5400000">
                  <a:off x="8645658" y="5225517"/>
                  <a:ext cx="594360" cy="45720"/>
                </a:xfrm>
                <a:prstGeom prst="round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10" name="TextBox 309"/>
                <p:cNvSpPr txBox="1"/>
                <p:nvPr/>
              </p:nvSpPr>
              <p:spPr>
                <a:xfrm>
                  <a:off x="9274123" y="5088129"/>
                  <a:ext cx="573235" cy="246221"/>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Product</a:t>
                  </a:r>
                </a:p>
              </p:txBody>
            </p:sp>
            <p:sp>
              <p:nvSpPr>
                <p:cNvPr id="311" name="Rounded Rectangle 310"/>
                <p:cNvSpPr/>
                <p:nvPr/>
              </p:nvSpPr>
              <p:spPr>
                <a:xfrm>
                  <a:off x="8735283" y="4434829"/>
                  <a:ext cx="411480" cy="45720"/>
                </a:xfrm>
                <a:prstGeom prst="roundRect">
                  <a:avLst/>
                </a:prstGeom>
                <a:solidFill>
                  <a:sysClr val="windowText" lastClr="00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12" name="TextBox 311"/>
                <p:cNvSpPr txBox="1"/>
                <p:nvPr/>
              </p:nvSpPr>
              <p:spPr>
                <a:xfrm>
                  <a:off x="9099707" y="4030158"/>
                  <a:ext cx="547587" cy="246221"/>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Buffers</a:t>
                  </a:r>
                </a:p>
              </p:txBody>
            </p:sp>
            <p:sp>
              <p:nvSpPr>
                <p:cNvPr id="313" name="TextBox 312"/>
                <p:cNvSpPr txBox="1"/>
                <p:nvPr/>
              </p:nvSpPr>
              <p:spPr>
                <a:xfrm>
                  <a:off x="6613154" y="4035790"/>
                  <a:ext cx="957955" cy="246221"/>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Cell lysis solution</a:t>
                  </a:r>
                </a:p>
              </p:txBody>
            </p:sp>
            <p:sp>
              <p:nvSpPr>
                <p:cNvPr id="314" name="Flowchart: Document 313"/>
                <p:cNvSpPr/>
                <p:nvPr/>
              </p:nvSpPr>
              <p:spPr>
                <a:xfrm flipV="1">
                  <a:off x="6357935" y="5047256"/>
                  <a:ext cx="1593328" cy="1355558"/>
                </a:xfrm>
                <a:prstGeom prst="flowChartDocument">
                  <a:avLst/>
                </a:prstGeom>
                <a:solidFill>
                  <a:srgbClr val="ED7D31">
                    <a:lumMod val="40000"/>
                    <a:lumOff val="60000"/>
                    <a:alpha val="74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315" name="Straight Connector 314"/>
                <p:cNvCxnSpPr/>
                <p:nvPr/>
              </p:nvCxnSpPr>
              <p:spPr>
                <a:xfrm flipH="1">
                  <a:off x="6480347" y="6397793"/>
                  <a:ext cx="1389888" cy="0"/>
                </a:xfrm>
                <a:prstGeom prst="line">
                  <a:avLst/>
                </a:prstGeom>
                <a:noFill/>
                <a:ln w="7620" cap="flat" cmpd="sng" algn="ctr">
                  <a:solidFill>
                    <a:sysClr val="windowText" lastClr="000000"/>
                  </a:solidFill>
                  <a:prstDash val="solid"/>
                  <a:miter lim="800000"/>
                </a:ln>
                <a:effectLst/>
              </p:spPr>
            </p:cxnSp>
            <p:cxnSp>
              <p:nvCxnSpPr>
                <p:cNvPr id="316" name="Straight Connector 315"/>
                <p:cNvCxnSpPr/>
                <p:nvPr/>
              </p:nvCxnSpPr>
              <p:spPr>
                <a:xfrm rot="10800000">
                  <a:off x="6469627" y="4494354"/>
                  <a:ext cx="0" cy="320040"/>
                </a:xfrm>
                <a:prstGeom prst="line">
                  <a:avLst/>
                </a:prstGeom>
                <a:noFill/>
                <a:ln w="12700" cap="flat" cmpd="sng" algn="ctr">
                  <a:solidFill>
                    <a:sysClr val="windowText" lastClr="000000"/>
                  </a:solidFill>
                  <a:prstDash val="solid"/>
                  <a:miter lim="800000"/>
                </a:ln>
                <a:effectLst/>
              </p:spPr>
            </p:cxnSp>
            <p:cxnSp>
              <p:nvCxnSpPr>
                <p:cNvPr id="317" name="Straight Connector 316"/>
                <p:cNvCxnSpPr/>
                <p:nvPr/>
              </p:nvCxnSpPr>
              <p:spPr>
                <a:xfrm rot="10800000">
                  <a:off x="6602977" y="4494354"/>
                  <a:ext cx="0" cy="320040"/>
                </a:xfrm>
                <a:prstGeom prst="line">
                  <a:avLst/>
                </a:prstGeom>
                <a:noFill/>
                <a:ln w="12700" cap="flat" cmpd="sng" algn="ctr">
                  <a:solidFill>
                    <a:sysClr val="windowText" lastClr="000000"/>
                  </a:solidFill>
                  <a:prstDash val="solid"/>
                  <a:miter lim="800000"/>
                </a:ln>
                <a:effectLst/>
              </p:spPr>
            </p:cxnSp>
            <p:cxnSp>
              <p:nvCxnSpPr>
                <p:cNvPr id="318" name="Straight Connector 317"/>
                <p:cNvCxnSpPr/>
                <p:nvPr/>
              </p:nvCxnSpPr>
              <p:spPr>
                <a:xfrm rot="10800000">
                  <a:off x="7700461" y="4494354"/>
                  <a:ext cx="0" cy="320040"/>
                </a:xfrm>
                <a:prstGeom prst="line">
                  <a:avLst/>
                </a:prstGeom>
                <a:noFill/>
                <a:ln w="12700" cap="flat" cmpd="sng" algn="ctr">
                  <a:solidFill>
                    <a:sysClr val="windowText" lastClr="000000"/>
                  </a:solidFill>
                  <a:prstDash val="solid"/>
                  <a:miter lim="800000"/>
                </a:ln>
                <a:effectLst/>
              </p:spPr>
            </p:cxnSp>
            <p:cxnSp>
              <p:nvCxnSpPr>
                <p:cNvPr id="319" name="Straight Connector 318"/>
                <p:cNvCxnSpPr/>
                <p:nvPr/>
              </p:nvCxnSpPr>
              <p:spPr>
                <a:xfrm rot="10800000">
                  <a:off x="7833811" y="4494354"/>
                  <a:ext cx="0" cy="320040"/>
                </a:xfrm>
                <a:prstGeom prst="line">
                  <a:avLst/>
                </a:prstGeom>
                <a:noFill/>
                <a:ln w="12700" cap="flat" cmpd="sng" algn="ctr">
                  <a:solidFill>
                    <a:sysClr val="windowText" lastClr="000000"/>
                  </a:solidFill>
                  <a:prstDash val="solid"/>
                  <a:miter lim="800000"/>
                </a:ln>
                <a:effectLst/>
              </p:spPr>
            </p:cxnSp>
            <p:sp>
              <p:nvSpPr>
                <p:cNvPr id="320" name="Rectangle 319"/>
                <p:cNvSpPr/>
                <p:nvPr/>
              </p:nvSpPr>
              <p:spPr>
                <a:xfrm rot="5400000" flipH="1">
                  <a:off x="7610227" y="4590469"/>
                  <a:ext cx="318769" cy="118872"/>
                </a:xfrm>
                <a:prstGeom prst="rect">
                  <a:avLst/>
                </a:prstGeom>
                <a:pattFill prst="ltUpDiag">
                  <a:fgClr>
                    <a:sysClr val="windowText" lastClr="000000">
                      <a:lumMod val="65000"/>
                      <a:lumOff val="35000"/>
                    </a:sys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321" name="Rectangle 320"/>
                <p:cNvSpPr/>
                <p:nvPr/>
              </p:nvSpPr>
              <p:spPr>
                <a:xfrm rot="5400000" flipH="1">
                  <a:off x="6380396" y="4594977"/>
                  <a:ext cx="318769" cy="118872"/>
                </a:xfrm>
                <a:prstGeom prst="rect">
                  <a:avLst/>
                </a:prstGeom>
                <a:pattFill prst="ltUpDiag">
                  <a:fgClr>
                    <a:srgbClr val="E7E6E6">
                      <a:lumMod val="50000"/>
                    </a:srgb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322" name="Rounded Rectangle 321"/>
                <p:cNvSpPr/>
                <p:nvPr/>
              </p:nvSpPr>
              <p:spPr>
                <a:xfrm>
                  <a:off x="6456998" y="6359195"/>
                  <a:ext cx="1389888"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23" name="Snip Same Side Corner Rectangle 53"/>
                <p:cNvSpPr/>
                <p:nvPr/>
              </p:nvSpPr>
              <p:spPr>
                <a:xfrm rot="5400000">
                  <a:off x="5579088" y="5509878"/>
                  <a:ext cx="1603850" cy="204033"/>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24" name="Snip Same Side Corner Rectangle 53"/>
                <p:cNvSpPr/>
                <p:nvPr/>
              </p:nvSpPr>
              <p:spPr>
                <a:xfrm rot="16200000" flipH="1">
                  <a:off x="7131737" y="5512438"/>
                  <a:ext cx="1603850" cy="204033"/>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25" name="Rounded Rectangle 324"/>
                <p:cNvSpPr/>
                <p:nvPr/>
              </p:nvSpPr>
              <p:spPr>
                <a:xfrm>
                  <a:off x="6599927" y="4769983"/>
                  <a:ext cx="1097280"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26" name="TextBox 325"/>
                <p:cNvSpPr txBox="1"/>
                <p:nvPr/>
              </p:nvSpPr>
              <p:spPr>
                <a:xfrm>
                  <a:off x="6698344" y="5592000"/>
                  <a:ext cx="902399"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Bioreactor culture</a:t>
                  </a:r>
                  <a:endParaRPr kumimoji="0" lang="en-US" sz="450" b="0" i="0" u="none" strike="noStrike" kern="0" cap="none" spc="0" normalizeH="0" baseline="-25000" noProof="0" dirty="0">
                    <a:ln>
                      <a:noFill/>
                    </a:ln>
                    <a:solidFill>
                      <a:prstClr val="black"/>
                    </a:solidFill>
                    <a:effectLst/>
                    <a:uLnTx/>
                    <a:uFillTx/>
                    <a:latin typeface="Calibri"/>
                  </a:endParaRPr>
                </a:p>
              </p:txBody>
            </p:sp>
            <p:grpSp>
              <p:nvGrpSpPr>
                <p:cNvPr id="327" name="Group 326"/>
                <p:cNvGrpSpPr/>
                <p:nvPr/>
              </p:nvGrpSpPr>
              <p:grpSpPr>
                <a:xfrm>
                  <a:off x="6411110" y="3767283"/>
                  <a:ext cx="240714" cy="1087538"/>
                  <a:chOff x="5385462" y="3551029"/>
                  <a:chExt cx="240714" cy="1087538"/>
                </a:xfrm>
              </p:grpSpPr>
              <p:sp>
                <p:nvSpPr>
                  <p:cNvPr id="372" name="Rounded Rectangle 371"/>
                  <p:cNvSpPr/>
                  <p:nvPr/>
                </p:nvSpPr>
                <p:spPr>
                  <a:xfrm>
                    <a:off x="5385463" y="3655406"/>
                    <a:ext cx="240713" cy="567854"/>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73" name="Rounded Rectangle 372"/>
                  <p:cNvSpPr/>
                  <p:nvPr/>
                </p:nvSpPr>
                <p:spPr>
                  <a:xfrm>
                    <a:off x="5484136" y="3580296"/>
                    <a:ext cx="45719" cy="13716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74" name="Rounded Rectangle 373"/>
                  <p:cNvSpPr/>
                  <p:nvPr/>
                </p:nvSpPr>
                <p:spPr>
                  <a:xfrm rot="5400000">
                    <a:off x="5493029" y="3450445"/>
                    <a:ext cx="27432" cy="228600"/>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75" name="Rounded Rectangle 374"/>
                  <p:cNvSpPr/>
                  <p:nvPr/>
                </p:nvSpPr>
                <p:spPr>
                  <a:xfrm>
                    <a:off x="5387844" y="3720948"/>
                    <a:ext cx="234417" cy="502312"/>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376" name="Straight Connector 375"/>
                  <p:cNvCxnSpPr>
                    <a:stCxn id="375" idx="3"/>
                    <a:endCxn id="375" idx="3"/>
                  </p:cNvCxnSpPr>
                  <p:nvPr/>
                </p:nvCxnSpPr>
                <p:spPr>
                  <a:xfrm>
                    <a:off x="5622261" y="3972104"/>
                    <a:ext cx="0" cy="0"/>
                  </a:xfrm>
                  <a:prstGeom prst="line">
                    <a:avLst/>
                  </a:prstGeom>
                  <a:noFill/>
                  <a:ln w="6350" cap="flat" cmpd="sng" algn="ctr">
                    <a:solidFill>
                      <a:srgbClr val="5B9BD5"/>
                    </a:solidFill>
                    <a:prstDash val="solid"/>
                    <a:miter lim="800000"/>
                  </a:ln>
                  <a:effectLst/>
                </p:spPr>
              </p:cxnSp>
              <p:cxnSp>
                <p:nvCxnSpPr>
                  <p:cNvPr id="377" name="Straight Connector 376"/>
                  <p:cNvCxnSpPr/>
                  <p:nvPr/>
                </p:nvCxnSpPr>
                <p:spPr>
                  <a:xfrm flipH="1">
                    <a:off x="5385464" y="4039470"/>
                    <a:ext cx="18288" cy="0"/>
                  </a:xfrm>
                  <a:prstGeom prst="line">
                    <a:avLst/>
                  </a:prstGeom>
                  <a:noFill/>
                  <a:ln w="6350" cap="flat" cmpd="sng" algn="ctr">
                    <a:solidFill>
                      <a:sysClr val="windowText" lastClr="000000"/>
                    </a:solidFill>
                    <a:prstDash val="solid"/>
                    <a:miter lim="800000"/>
                  </a:ln>
                  <a:effectLst/>
                </p:spPr>
              </p:cxnSp>
              <p:cxnSp>
                <p:nvCxnSpPr>
                  <p:cNvPr id="378" name="Straight Connector 377"/>
                  <p:cNvCxnSpPr/>
                  <p:nvPr/>
                </p:nvCxnSpPr>
                <p:spPr>
                  <a:xfrm flipH="1">
                    <a:off x="5385463" y="3991845"/>
                    <a:ext cx="18288" cy="0"/>
                  </a:xfrm>
                  <a:prstGeom prst="line">
                    <a:avLst/>
                  </a:prstGeom>
                  <a:noFill/>
                  <a:ln w="6350" cap="flat" cmpd="sng" algn="ctr">
                    <a:solidFill>
                      <a:sysClr val="windowText" lastClr="000000"/>
                    </a:solidFill>
                    <a:prstDash val="solid"/>
                    <a:miter lim="800000"/>
                  </a:ln>
                  <a:effectLst/>
                </p:spPr>
              </p:cxnSp>
              <p:cxnSp>
                <p:nvCxnSpPr>
                  <p:cNvPr id="379" name="Straight Connector 378"/>
                  <p:cNvCxnSpPr/>
                  <p:nvPr/>
                </p:nvCxnSpPr>
                <p:spPr>
                  <a:xfrm flipH="1">
                    <a:off x="5385622" y="3953745"/>
                    <a:ext cx="18288" cy="0"/>
                  </a:xfrm>
                  <a:prstGeom prst="line">
                    <a:avLst/>
                  </a:prstGeom>
                  <a:noFill/>
                  <a:ln w="6350" cap="flat" cmpd="sng" algn="ctr">
                    <a:solidFill>
                      <a:sysClr val="windowText" lastClr="000000"/>
                    </a:solidFill>
                    <a:prstDash val="solid"/>
                    <a:miter lim="800000"/>
                  </a:ln>
                  <a:effectLst/>
                </p:spPr>
              </p:cxnSp>
              <p:cxnSp>
                <p:nvCxnSpPr>
                  <p:cNvPr id="380" name="Straight Connector 379"/>
                  <p:cNvCxnSpPr/>
                  <p:nvPr/>
                </p:nvCxnSpPr>
                <p:spPr>
                  <a:xfrm flipH="1">
                    <a:off x="5385621" y="3906120"/>
                    <a:ext cx="18288" cy="0"/>
                  </a:xfrm>
                  <a:prstGeom prst="line">
                    <a:avLst/>
                  </a:prstGeom>
                  <a:noFill/>
                  <a:ln w="6350" cap="flat" cmpd="sng" algn="ctr">
                    <a:solidFill>
                      <a:sysClr val="windowText" lastClr="000000"/>
                    </a:solidFill>
                    <a:prstDash val="solid"/>
                    <a:miter lim="800000"/>
                  </a:ln>
                  <a:effectLst/>
                </p:spPr>
              </p:cxnSp>
              <p:cxnSp>
                <p:nvCxnSpPr>
                  <p:cNvPr id="381" name="Straight Connector 380"/>
                  <p:cNvCxnSpPr/>
                  <p:nvPr/>
                </p:nvCxnSpPr>
                <p:spPr>
                  <a:xfrm flipH="1">
                    <a:off x="5385463" y="3865640"/>
                    <a:ext cx="18288" cy="0"/>
                  </a:xfrm>
                  <a:prstGeom prst="line">
                    <a:avLst/>
                  </a:prstGeom>
                  <a:noFill/>
                  <a:ln w="6350" cap="flat" cmpd="sng" algn="ctr">
                    <a:solidFill>
                      <a:sysClr val="windowText" lastClr="000000"/>
                    </a:solidFill>
                    <a:prstDash val="solid"/>
                    <a:miter lim="800000"/>
                  </a:ln>
                  <a:effectLst/>
                </p:spPr>
              </p:cxnSp>
              <p:cxnSp>
                <p:nvCxnSpPr>
                  <p:cNvPr id="382" name="Straight Connector 381"/>
                  <p:cNvCxnSpPr/>
                  <p:nvPr/>
                </p:nvCxnSpPr>
                <p:spPr>
                  <a:xfrm flipH="1">
                    <a:off x="5385462" y="3818015"/>
                    <a:ext cx="18288" cy="0"/>
                  </a:xfrm>
                  <a:prstGeom prst="line">
                    <a:avLst/>
                  </a:prstGeom>
                  <a:noFill/>
                  <a:ln w="6350" cap="flat" cmpd="sng" algn="ctr">
                    <a:solidFill>
                      <a:sysClr val="windowText" lastClr="000000"/>
                    </a:solidFill>
                    <a:prstDash val="solid"/>
                    <a:miter lim="800000"/>
                  </a:ln>
                  <a:effectLst/>
                </p:spPr>
              </p:cxnSp>
              <p:sp>
                <p:nvSpPr>
                  <p:cNvPr id="383" name="Rounded Rectangle 382"/>
                  <p:cNvSpPr/>
                  <p:nvPr/>
                </p:nvSpPr>
                <p:spPr>
                  <a:xfrm>
                    <a:off x="5488295" y="4227265"/>
                    <a:ext cx="45719" cy="45720"/>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84" name="Rounded Rectangle 383"/>
                  <p:cNvSpPr/>
                  <p:nvPr/>
                </p:nvSpPr>
                <p:spPr>
                  <a:xfrm>
                    <a:off x="5487450" y="4276782"/>
                    <a:ext cx="45720" cy="361785"/>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385" name="Straight Connector 384"/>
                  <p:cNvCxnSpPr/>
                  <p:nvPr/>
                </p:nvCxnSpPr>
                <p:spPr>
                  <a:xfrm flipH="1">
                    <a:off x="5387861" y="4170441"/>
                    <a:ext cx="18288" cy="0"/>
                  </a:xfrm>
                  <a:prstGeom prst="line">
                    <a:avLst/>
                  </a:prstGeom>
                  <a:noFill/>
                  <a:ln w="6350" cap="flat" cmpd="sng" algn="ctr">
                    <a:solidFill>
                      <a:sysClr val="windowText" lastClr="000000"/>
                    </a:solidFill>
                    <a:prstDash val="solid"/>
                    <a:miter lim="800000"/>
                  </a:ln>
                  <a:effectLst/>
                </p:spPr>
              </p:cxnSp>
              <p:cxnSp>
                <p:nvCxnSpPr>
                  <p:cNvPr id="386" name="Straight Connector 385"/>
                  <p:cNvCxnSpPr/>
                  <p:nvPr/>
                </p:nvCxnSpPr>
                <p:spPr>
                  <a:xfrm flipH="1">
                    <a:off x="5387860" y="4122816"/>
                    <a:ext cx="18288" cy="0"/>
                  </a:xfrm>
                  <a:prstGeom prst="line">
                    <a:avLst/>
                  </a:prstGeom>
                  <a:noFill/>
                  <a:ln w="6350" cap="flat" cmpd="sng" algn="ctr">
                    <a:solidFill>
                      <a:sysClr val="windowText" lastClr="000000"/>
                    </a:solidFill>
                    <a:prstDash val="solid"/>
                    <a:miter lim="800000"/>
                  </a:ln>
                  <a:effectLst/>
                </p:spPr>
              </p:cxnSp>
              <p:cxnSp>
                <p:nvCxnSpPr>
                  <p:cNvPr id="387" name="Straight Connector 386"/>
                  <p:cNvCxnSpPr/>
                  <p:nvPr/>
                </p:nvCxnSpPr>
                <p:spPr>
                  <a:xfrm flipH="1">
                    <a:off x="5388019" y="4084716"/>
                    <a:ext cx="18288" cy="0"/>
                  </a:xfrm>
                  <a:prstGeom prst="line">
                    <a:avLst/>
                  </a:prstGeom>
                  <a:noFill/>
                  <a:ln w="6350" cap="flat" cmpd="sng" algn="ctr">
                    <a:solidFill>
                      <a:sysClr val="windowText" lastClr="000000"/>
                    </a:solidFill>
                    <a:prstDash val="solid"/>
                    <a:miter lim="800000"/>
                  </a:ln>
                  <a:effectLst/>
                </p:spPr>
              </p:cxnSp>
            </p:grpSp>
            <p:grpSp>
              <p:nvGrpSpPr>
                <p:cNvPr id="328" name="Group 327"/>
                <p:cNvGrpSpPr/>
                <p:nvPr/>
              </p:nvGrpSpPr>
              <p:grpSpPr>
                <a:xfrm>
                  <a:off x="5645340" y="3551353"/>
                  <a:ext cx="240714" cy="721956"/>
                  <a:chOff x="5385462" y="3551029"/>
                  <a:chExt cx="240714" cy="721956"/>
                </a:xfrm>
              </p:grpSpPr>
              <p:sp>
                <p:nvSpPr>
                  <p:cNvPr id="357" name="Rounded Rectangle 356"/>
                  <p:cNvSpPr/>
                  <p:nvPr/>
                </p:nvSpPr>
                <p:spPr>
                  <a:xfrm>
                    <a:off x="5385463" y="3655406"/>
                    <a:ext cx="240713" cy="567854"/>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58" name="Rounded Rectangle 357"/>
                  <p:cNvSpPr/>
                  <p:nvPr/>
                </p:nvSpPr>
                <p:spPr>
                  <a:xfrm>
                    <a:off x="5484136" y="3580296"/>
                    <a:ext cx="45719" cy="13716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59" name="Rounded Rectangle 358"/>
                  <p:cNvSpPr/>
                  <p:nvPr/>
                </p:nvSpPr>
                <p:spPr>
                  <a:xfrm rot="5400000">
                    <a:off x="5493029" y="3450445"/>
                    <a:ext cx="27432" cy="228600"/>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60" name="Rounded Rectangle 359"/>
                  <p:cNvSpPr/>
                  <p:nvPr/>
                </p:nvSpPr>
                <p:spPr>
                  <a:xfrm>
                    <a:off x="5387844" y="3720948"/>
                    <a:ext cx="234417" cy="502312"/>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361" name="Straight Connector 360"/>
                  <p:cNvCxnSpPr>
                    <a:stCxn id="360" idx="3"/>
                    <a:endCxn id="360" idx="3"/>
                  </p:cNvCxnSpPr>
                  <p:nvPr/>
                </p:nvCxnSpPr>
                <p:spPr>
                  <a:xfrm>
                    <a:off x="5622261" y="3972104"/>
                    <a:ext cx="0" cy="0"/>
                  </a:xfrm>
                  <a:prstGeom prst="line">
                    <a:avLst/>
                  </a:prstGeom>
                  <a:noFill/>
                  <a:ln w="6350" cap="flat" cmpd="sng" algn="ctr">
                    <a:solidFill>
                      <a:srgbClr val="5B9BD5"/>
                    </a:solidFill>
                    <a:prstDash val="solid"/>
                    <a:miter lim="800000"/>
                  </a:ln>
                  <a:effectLst/>
                </p:spPr>
              </p:cxnSp>
              <p:cxnSp>
                <p:nvCxnSpPr>
                  <p:cNvPr id="362" name="Straight Connector 361"/>
                  <p:cNvCxnSpPr/>
                  <p:nvPr/>
                </p:nvCxnSpPr>
                <p:spPr>
                  <a:xfrm flipH="1">
                    <a:off x="5385464" y="4039470"/>
                    <a:ext cx="18288" cy="0"/>
                  </a:xfrm>
                  <a:prstGeom prst="line">
                    <a:avLst/>
                  </a:prstGeom>
                  <a:noFill/>
                  <a:ln w="6350" cap="flat" cmpd="sng" algn="ctr">
                    <a:solidFill>
                      <a:sysClr val="windowText" lastClr="000000"/>
                    </a:solidFill>
                    <a:prstDash val="solid"/>
                    <a:miter lim="800000"/>
                  </a:ln>
                  <a:effectLst/>
                </p:spPr>
              </p:cxnSp>
              <p:cxnSp>
                <p:nvCxnSpPr>
                  <p:cNvPr id="363" name="Straight Connector 362"/>
                  <p:cNvCxnSpPr/>
                  <p:nvPr/>
                </p:nvCxnSpPr>
                <p:spPr>
                  <a:xfrm flipH="1">
                    <a:off x="5385463" y="3991845"/>
                    <a:ext cx="18288" cy="0"/>
                  </a:xfrm>
                  <a:prstGeom prst="line">
                    <a:avLst/>
                  </a:prstGeom>
                  <a:noFill/>
                  <a:ln w="6350" cap="flat" cmpd="sng" algn="ctr">
                    <a:solidFill>
                      <a:sysClr val="windowText" lastClr="000000"/>
                    </a:solidFill>
                    <a:prstDash val="solid"/>
                    <a:miter lim="800000"/>
                  </a:ln>
                  <a:effectLst/>
                </p:spPr>
              </p:cxnSp>
              <p:cxnSp>
                <p:nvCxnSpPr>
                  <p:cNvPr id="364" name="Straight Connector 363"/>
                  <p:cNvCxnSpPr/>
                  <p:nvPr/>
                </p:nvCxnSpPr>
                <p:spPr>
                  <a:xfrm flipH="1">
                    <a:off x="5385622" y="3953745"/>
                    <a:ext cx="18288" cy="0"/>
                  </a:xfrm>
                  <a:prstGeom prst="line">
                    <a:avLst/>
                  </a:prstGeom>
                  <a:noFill/>
                  <a:ln w="6350" cap="flat" cmpd="sng" algn="ctr">
                    <a:solidFill>
                      <a:sysClr val="windowText" lastClr="000000"/>
                    </a:solidFill>
                    <a:prstDash val="solid"/>
                    <a:miter lim="800000"/>
                  </a:ln>
                  <a:effectLst/>
                </p:spPr>
              </p:cxnSp>
              <p:cxnSp>
                <p:nvCxnSpPr>
                  <p:cNvPr id="365" name="Straight Connector 364"/>
                  <p:cNvCxnSpPr/>
                  <p:nvPr/>
                </p:nvCxnSpPr>
                <p:spPr>
                  <a:xfrm flipH="1">
                    <a:off x="5385621" y="3906120"/>
                    <a:ext cx="18288" cy="0"/>
                  </a:xfrm>
                  <a:prstGeom prst="line">
                    <a:avLst/>
                  </a:prstGeom>
                  <a:noFill/>
                  <a:ln w="6350" cap="flat" cmpd="sng" algn="ctr">
                    <a:solidFill>
                      <a:sysClr val="windowText" lastClr="000000"/>
                    </a:solidFill>
                    <a:prstDash val="solid"/>
                    <a:miter lim="800000"/>
                  </a:ln>
                  <a:effectLst/>
                </p:spPr>
              </p:cxnSp>
              <p:cxnSp>
                <p:nvCxnSpPr>
                  <p:cNvPr id="366" name="Straight Connector 365"/>
                  <p:cNvCxnSpPr/>
                  <p:nvPr/>
                </p:nvCxnSpPr>
                <p:spPr>
                  <a:xfrm flipH="1">
                    <a:off x="5385463" y="3865640"/>
                    <a:ext cx="18288" cy="0"/>
                  </a:xfrm>
                  <a:prstGeom prst="line">
                    <a:avLst/>
                  </a:prstGeom>
                  <a:noFill/>
                  <a:ln w="6350" cap="flat" cmpd="sng" algn="ctr">
                    <a:solidFill>
                      <a:sysClr val="windowText" lastClr="000000"/>
                    </a:solidFill>
                    <a:prstDash val="solid"/>
                    <a:miter lim="800000"/>
                  </a:ln>
                  <a:effectLst/>
                </p:spPr>
              </p:cxnSp>
              <p:cxnSp>
                <p:nvCxnSpPr>
                  <p:cNvPr id="367" name="Straight Connector 366"/>
                  <p:cNvCxnSpPr/>
                  <p:nvPr/>
                </p:nvCxnSpPr>
                <p:spPr>
                  <a:xfrm flipH="1">
                    <a:off x="5385462" y="3818015"/>
                    <a:ext cx="18288" cy="0"/>
                  </a:xfrm>
                  <a:prstGeom prst="line">
                    <a:avLst/>
                  </a:prstGeom>
                  <a:noFill/>
                  <a:ln w="6350" cap="flat" cmpd="sng" algn="ctr">
                    <a:solidFill>
                      <a:sysClr val="windowText" lastClr="000000"/>
                    </a:solidFill>
                    <a:prstDash val="solid"/>
                    <a:miter lim="800000"/>
                  </a:ln>
                  <a:effectLst/>
                </p:spPr>
              </p:cxnSp>
              <p:sp>
                <p:nvSpPr>
                  <p:cNvPr id="368" name="Rounded Rectangle 367"/>
                  <p:cNvSpPr/>
                  <p:nvPr/>
                </p:nvSpPr>
                <p:spPr>
                  <a:xfrm>
                    <a:off x="5488295" y="4227265"/>
                    <a:ext cx="45719" cy="45720"/>
                  </a:xfrm>
                  <a:prstGeom prst="roundRect">
                    <a:avLst/>
                  </a:prstGeom>
                  <a:solidFill>
                    <a:srgbClr val="FFC000"/>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369" name="Straight Connector 368"/>
                  <p:cNvCxnSpPr/>
                  <p:nvPr/>
                </p:nvCxnSpPr>
                <p:spPr>
                  <a:xfrm flipH="1">
                    <a:off x="5387861" y="4170441"/>
                    <a:ext cx="18288" cy="0"/>
                  </a:xfrm>
                  <a:prstGeom prst="line">
                    <a:avLst/>
                  </a:prstGeom>
                  <a:noFill/>
                  <a:ln w="6350" cap="flat" cmpd="sng" algn="ctr">
                    <a:solidFill>
                      <a:sysClr val="windowText" lastClr="000000"/>
                    </a:solidFill>
                    <a:prstDash val="solid"/>
                    <a:miter lim="800000"/>
                  </a:ln>
                  <a:effectLst/>
                </p:spPr>
              </p:cxnSp>
              <p:cxnSp>
                <p:nvCxnSpPr>
                  <p:cNvPr id="370" name="Straight Connector 369"/>
                  <p:cNvCxnSpPr/>
                  <p:nvPr/>
                </p:nvCxnSpPr>
                <p:spPr>
                  <a:xfrm flipH="1">
                    <a:off x="5387860" y="4122816"/>
                    <a:ext cx="18288" cy="0"/>
                  </a:xfrm>
                  <a:prstGeom prst="line">
                    <a:avLst/>
                  </a:prstGeom>
                  <a:noFill/>
                  <a:ln w="6350" cap="flat" cmpd="sng" algn="ctr">
                    <a:solidFill>
                      <a:sysClr val="windowText" lastClr="000000"/>
                    </a:solidFill>
                    <a:prstDash val="solid"/>
                    <a:miter lim="800000"/>
                  </a:ln>
                  <a:effectLst/>
                </p:spPr>
              </p:cxnSp>
              <p:cxnSp>
                <p:nvCxnSpPr>
                  <p:cNvPr id="371" name="Straight Connector 370"/>
                  <p:cNvCxnSpPr/>
                  <p:nvPr/>
                </p:nvCxnSpPr>
                <p:spPr>
                  <a:xfrm flipH="1">
                    <a:off x="5388019" y="4084716"/>
                    <a:ext cx="18288" cy="0"/>
                  </a:xfrm>
                  <a:prstGeom prst="line">
                    <a:avLst/>
                  </a:prstGeom>
                  <a:noFill/>
                  <a:ln w="6350" cap="flat" cmpd="sng" algn="ctr">
                    <a:solidFill>
                      <a:sysClr val="windowText" lastClr="000000"/>
                    </a:solidFill>
                    <a:prstDash val="solid"/>
                    <a:miter lim="800000"/>
                  </a:ln>
                  <a:effectLst/>
                </p:spPr>
              </p:cxnSp>
            </p:grpSp>
            <p:sp>
              <p:nvSpPr>
                <p:cNvPr id="329" name="Rectangle 328"/>
                <p:cNvSpPr/>
                <p:nvPr/>
              </p:nvSpPr>
              <p:spPr>
                <a:xfrm flipH="1">
                  <a:off x="7697206" y="4439592"/>
                  <a:ext cx="1097280" cy="45720"/>
                </a:xfrm>
                <a:prstGeom prst="rect">
                  <a:avLst/>
                </a:prstGeom>
                <a:pattFill prst="ltUpDiag">
                  <a:fgClr>
                    <a:sysClr val="windowText" lastClr="000000">
                      <a:lumMod val="65000"/>
                      <a:lumOff val="35000"/>
                    </a:sys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330" name="Rounded Rectangle 329"/>
                <p:cNvSpPr/>
                <p:nvPr/>
              </p:nvSpPr>
              <p:spPr>
                <a:xfrm>
                  <a:off x="8942441" y="4946473"/>
                  <a:ext cx="457200" cy="45720"/>
                </a:xfrm>
                <a:prstGeom prst="round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331" name="Straight Connector 330"/>
                <p:cNvCxnSpPr/>
                <p:nvPr/>
              </p:nvCxnSpPr>
              <p:spPr>
                <a:xfrm rot="10800000">
                  <a:off x="8183324" y="4124845"/>
                  <a:ext cx="0" cy="320040"/>
                </a:xfrm>
                <a:prstGeom prst="line">
                  <a:avLst/>
                </a:prstGeom>
                <a:noFill/>
                <a:ln w="12700" cap="flat" cmpd="sng" algn="ctr">
                  <a:solidFill>
                    <a:sysClr val="windowText" lastClr="000000"/>
                  </a:solidFill>
                  <a:prstDash val="solid"/>
                  <a:miter lim="800000"/>
                </a:ln>
                <a:effectLst/>
              </p:spPr>
            </p:cxnSp>
            <p:cxnSp>
              <p:nvCxnSpPr>
                <p:cNvPr id="332" name="Straight Connector 331"/>
                <p:cNvCxnSpPr/>
                <p:nvPr/>
              </p:nvCxnSpPr>
              <p:spPr>
                <a:xfrm rot="10800000">
                  <a:off x="8316674" y="4124845"/>
                  <a:ext cx="0" cy="320040"/>
                </a:xfrm>
                <a:prstGeom prst="line">
                  <a:avLst/>
                </a:prstGeom>
                <a:noFill/>
                <a:ln w="12700" cap="flat" cmpd="sng" algn="ctr">
                  <a:solidFill>
                    <a:sysClr val="windowText" lastClr="000000"/>
                  </a:solidFill>
                  <a:prstDash val="solid"/>
                  <a:miter lim="800000"/>
                </a:ln>
                <a:effectLst/>
              </p:spPr>
            </p:cxnSp>
            <p:sp>
              <p:nvSpPr>
                <p:cNvPr id="333" name="Rectangle 332"/>
                <p:cNvSpPr/>
                <p:nvPr/>
              </p:nvSpPr>
              <p:spPr>
                <a:xfrm rot="5400000" flipH="1">
                  <a:off x="8094093" y="4225468"/>
                  <a:ext cx="318769" cy="118872"/>
                </a:xfrm>
                <a:prstGeom prst="rect">
                  <a:avLst/>
                </a:prstGeom>
                <a:pattFill prst="ltUpDiag">
                  <a:fgClr>
                    <a:srgbClr val="E7E6E6">
                      <a:lumMod val="50000"/>
                    </a:srgb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334" name="Rounded Rectangle 333"/>
                <p:cNvSpPr/>
                <p:nvPr/>
              </p:nvSpPr>
              <p:spPr>
                <a:xfrm>
                  <a:off x="8124808" y="3502151"/>
                  <a:ext cx="240713" cy="567854"/>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35" name="Rounded Rectangle 334"/>
                <p:cNvSpPr/>
                <p:nvPr/>
              </p:nvSpPr>
              <p:spPr>
                <a:xfrm>
                  <a:off x="8223481" y="3427041"/>
                  <a:ext cx="45719" cy="548640"/>
                </a:xfrm>
                <a:prstGeom prst="roundRect">
                  <a:avLst/>
                </a:prstGeom>
                <a:solidFill>
                  <a:srgbClr val="A5A5A5"/>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36" name="Rounded Rectangle 335"/>
                <p:cNvSpPr/>
                <p:nvPr/>
              </p:nvSpPr>
              <p:spPr>
                <a:xfrm rot="5400000">
                  <a:off x="8232374" y="3297190"/>
                  <a:ext cx="27432" cy="228600"/>
                </a:xfrm>
                <a:prstGeom prst="roundRect">
                  <a:avLst/>
                </a:prstGeom>
                <a:no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37" name="Rounded Rectangle 336"/>
                <p:cNvSpPr/>
                <p:nvPr/>
              </p:nvSpPr>
              <p:spPr>
                <a:xfrm>
                  <a:off x="8127189" y="3922620"/>
                  <a:ext cx="234417" cy="143548"/>
                </a:xfrm>
                <a:prstGeom prst="roundRect">
                  <a:avLst/>
                </a:prstGeom>
                <a:solidFill>
                  <a:srgbClr val="ED7D31">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338" name="Straight Connector 337"/>
                <p:cNvCxnSpPr>
                  <a:stCxn id="337" idx="3"/>
                  <a:endCxn id="337" idx="3"/>
                </p:cNvCxnSpPr>
                <p:nvPr/>
              </p:nvCxnSpPr>
              <p:spPr>
                <a:xfrm>
                  <a:off x="8361606" y="3994394"/>
                  <a:ext cx="0" cy="0"/>
                </a:xfrm>
                <a:prstGeom prst="line">
                  <a:avLst/>
                </a:prstGeom>
                <a:noFill/>
                <a:ln w="6350" cap="flat" cmpd="sng" algn="ctr">
                  <a:solidFill>
                    <a:srgbClr val="5B9BD5"/>
                  </a:solidFill>
                  <a:prstDash val="solid"/>
                  <a:miter lim="800000"/>
                </a:ln>
                <a:effectLst/>
              </p:spPr>
            </p:cxnSp>
            <p:cxnSp>
              <p:nvCxnSpPr>
                <p:cNvPr id="339" name="Straight Connector 338"/>
                <p:cNvCxnSpPr/>
                <p:nvPr/>
              </p:nvCxnSpPr>
              <p:spPr>
                <a:xfrm flipH="1">
                  <a:off x="8124809" y="3886215"/>
                  <a:ext cx="18288" cy="0"/>
                </a:xfrm>
                <a:prstGeom prst="line">
                  <a:avLst/>
                </a:prstGeom>
                <a:noFill/>
                <a:ln w="6350" cap="flat" cmpd="sng" algn="ctr">
                  <a:solidFill>
                    <a:sysClr val="windowText" lastClr="000000"/>
                  </a:solidFill>
                  <a:prstDash val="solid"/>
                  <a:miter lim="800000"/>
                </a:ln>
                <a:effectLst/>
              </p:spPr>
            </p:cxnSp>
            <p:cxnSp>
              <p:nvCxnSpPr>
                <p:cNvPr id="340" name="Straight Connector 339"/>
                <p:cNvCxnSpPr/>
                <p:nvPr/>
              </p:nvCxnSpPr>
              <p:spPr>
                <a:xfrm flipH="1">
                  <a:off x="8124808" y="3838590"/>
                  <a:ext cx="18288" cy="0"/>
                </a:xfrm>
                <a:prstGeom prst="line">
                  <a:avLst/>
                </a:prstGeom>
                <a:noFill/>
                <a:ln w="6350" cap="flat" cmpd="sng" algn="ctr">
                  <a:solidFill>
                    <a:sysClr val="windowText" lastClr="000000"/>
                  </a:solidFill>
                  <a:prstDash val="solid"/>
                  <a:miter lim="800000"/>
                </a:ln>
                <a:effectLst/>
              </p:spPr>
            </p:cxnSp>
            <p:cxnSp>
              <p:nvCxnSpPr>
                <p:cNvPr id="341" name="Straight Connector 340"/>
                <p:cNvCxnSpPr/>
                <p:nvPr/>
              </p:nvCxnSpPr>
              <p:spPr>
                <a:xfrm flipH="1">
                  <a:off x="8124967" y="3800490"/>
                  <a:ext cx="18288" cy="0"/>
                </a:xfrm>
                <a:prstGeom prst="line">
                  <a:avLst/>
                </a:prstGeom>
                <a:noFill/>
                <a:ln w="6350" cap="flat" cmpd="sng" algn="ctr">
                  <a:solidFill>
                    <a:sysClr val="windowText" lastClr="000000"/>
                  </a:solidFill>
                  <a:prstDash val="solid"/>
                  <a:miter lim="800000"/>
                </a:ln>
                <a:effectLst/>
              </p:spPr>
            </p:cxnSp>
            <p:cxnSp>
              <p:nvCxnSpPr>
                <p:cNvPr id="342" name="Straight Connector 341"/>
                <p:cNvCxnSpPr/>
                <p:nvPr/>
              </p:nvCxnSpPr>
              <p:spPr>
                <a:xfrm flipH="1">
                  <a:off x="8124966" y="3752865"/>
                  <a:ext cx="18288" cy="0"/>
                </a:xfrm>
                <a:prstGeom prst="line">
                  <a:avLst/>
                </a:prstGeom>
                <a:noFill/>
                <a:ln w="6350" cap="flat" cmpd="sng" algn="ctr">
                  <a:solidFill>
                    <a:sysClr val="windowText" lastClr="000000"/>
                  </a:solidFill>
                  <a:prstDash val="solid"/>
                  <a:miter lim="800000"/>
                </a:ln>
                <a:effectLst/>
              </p:spPr>
            </p:cxnSp>
            <p:cxnSp>
              <p:nvCxnSpPr>
                <p:cNvPr id="343" name="Straight Connector 342"/>
                <p:cNvCxnSpPr/>
                <p:nvPr/>
              </p:nvCxnSpPr>
              <p:spPr>
                <a:xfrm flipH="1">
                  <a:off x="8124808" y="3712385"/>
                  <a:ext cx="18288" cy="0"/>
                </a:xfrm>
                <a:prstGeom prst="line">
                  <a:avLst/>
                </a:prstGeom>
                <a:noFill/>
                <a:ln w="6350" cap="flat" cmpd="sng" algn="ctr">
                  <a:solidFill>
                    <a:sysClr val="windowText" lastClr="000000"/>
                  </a:solidFill>
                  <a:prstDash val="solid"/>
                  <a:miter lim="800000"/>
                </a:ln>
                <a:effectLst/>
              </p:spPr>
            </p:cxnSp>
            <p:cxnSp>
              <p:nvCxnSpPr>
                <p:cNvPr id="344" name="Straight Connector 343"/>
                <p:cNvCxnSpPr/>
                <p:nvPr/>
              </p:nvCxnSpPr>
              <p:spPr>
                <a:xfrm flipH="1">
                  <a:off x="8124807" y="3664760"/>
                  <a:ext cx="18288" cy="0"/>
                </a:xfrm>
                <a:prstGeom prst="line">
                  <a:avLst/>
                </a:prstGeom>
                <a:noFill/>
                <a:ln w="6350" cap="flat" cmpd="sng" algn="ctr">
                  <a:solidFill>
                    <a:sysClr val="windowText" lastClr="000000"/>
                  </a:solidFill>
                  <a:prstDash val="solid"/>
                  <a:miter lim="800000"/>
                </a:ln>
                <a:effectLst/>
              </p:spPr>
            </p:cxnSp>
            <p:sp>
              <p:nvSpPr>
                <p:cNvPr id="345" name="Rounded Rectangle 344"/>
                <p:cNvSpPr/>
                <p:nvPr/>
              </p:nvSpPr>
              <p:spPr>
                <a:xfrm>
                  <a:off x="8227640" y="4074010"/>
                  <a:ext cx="45719" cy="45720"/>
                </a:xfrm>
                <a:prstGeom prst="roundRect">
                  <a:avLst/>
                </a:prstGeom>
                <a:solidFill>
                  <a:srgbClr val="ED7D31">
                    <a:lumMod val="40000"/>
                    <a:lumOff val="60000"/>
                  </a:srgbClr>
                </a:solidFill>
                <a:ln w="635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346" name="Straight Connector 345"/>
                <p:cNvCxnSpPr/>
                <p:nvPr/>
              </p:nvCxnSpPr>
              <p:spPr>
                <a:xfrm flipH="1">
                  <a:off x="8127206" y="4017186"/>
                  <a:ext cx="18288" cy="0"/>
                </a:xfrm>
                <a:prstGeom prst="line">
                  <a:avLst/>
                </a:prstGeom>
                <a:noFill/>
                <a:ln w="6350" cap="flat" cmpd="sng" algn="ctr">
                  <a:solidFill>
                    <a:sysClr val="windowText" lastClr="000000"/>
                  </a:solidFill>
                  <a:prstDash val="solid"/>
                  <a:miter lim="800000"/>
                </a:ln>
                <a:effectLst/>
              </p:spPr>
            </p:cxnSp>
            <p:cxnSp>
              <p:nvCxnSpPr>
                <p:cNvPr id="347" name="Straight Connector 346"/>
                <p:cNvCxnSpPr/>
                <p:nvPr/>
              </p:nvCxnSpPr>
              <p:spPr>
                <a:xfrm flipH="1">
                  <a:off x="8127205" y="3969561"/>
                  <a:ext cx="18288" cy="0"/>
                </a:xfrm>
                <a:prstGeom prst="line">
                  <a:avLst/>
                </a:prstGeom>
                <a:noFill/>
                <a:ln w="6350" cap="flat" cmpd="sng" algn="ctr">
                  <a:solidFill>
                    <a:sysClr val="windowText" lastClr="000000"/>
                  </a:solidFill>
                  <a:prstDash val="solid"/>
                  <a:miter lim="800000"/>
                </a:ln>
                <a:effectLst/>
              </p:spPr>
            </p:cxnSp>
            <p:cxnSp>
              <p:nvCxnSpPr>
                <p:cNvPr id="348" name="Straight Connector 347"/>
                <p:cNvCxnSpPr/>
                <p:nvPr/>
              </p:nvCxnSpPr>
              <p:spPr>
                <a:xfrm flipH="1">
                  <a:off x="8127364" y="3931461"/>
                  <a:ext cx="18288" cy="0"/>
                </a:xfrm>
                <a:prstGeom prst="line">
                  <a:avLst/>
                </a:prstGeom>
                <a:noFill/>
                <a:ln w="6350" cap="flat" cmpd="sng" algn="ctr">
                  <a:solidFill>
                    <a:sysClr val="windowText" lastClr="000000"/>
                  </a:solidFill>
                  <a:prstDash val="solid"/>
                  <a:miter lim="800000"/>
                </a:ln>
                <a:effectLst/>
              </p:spPr>
            </p:cxnSp>
            <p:grpSp>
              <p:nvGrpSpPr>
                <p:cNvPr id="349" name="Group 348"/>
                <p:cNvGrpSpPr/>
                <p:nvPr/>
              </p:nvGrpSpPr>
              <p:grpSpPr>
                <a:xfrm>
                  <a:off x="8286879" y="5501892"/>
                  <a:ext cx="1412172" cy="685147"/>
                  <a:chOff x="9776015" y="6171702"/>
                  <a:chExt cx="1412172" cy="328504"/>
                </a:xfrm>
              </p:grpSpPr>
              <p:sp>
                <p:nvSpPr>
                  <p:cNvPr id="352" name="Flowchart: Document 351"/>
                  <p:cNvSpPr/>
                  <p:nvPr/>
                </p:nvSpPr>
                <p:spPr>
                  <a:xfrm flipV="1">
                    <a:off x="9776016" y="6260589"/>
                    <a:ext cx="1389889" cy="239617"/>
                  </a:xfrm>
                  <a:prstGeom prst="flowChartDocument">
                    <a:avLst/>
                  </a:prstGeom>
                  <a:solidFill>
                    <a:srgbClr val="4472C4">
                      <a:lumMod val="40000"/>
                      <a:lumOff val="60000"/>
                      <a:alpha val="74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53" name="Rounded Rectangle 352"/>
                  <p:cNvSpPr/>
                  <p:nvPr/>
                </p:nvSpPr>
                <p:spPr>
                  <a:xfrm>
                    <a:off x="9776017" y="6450576"/>
                    <a:ext cx="1389888"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54" name="Snip Same Side Corner Rectangle 53"/>
                  <p:cNvSpPr/>
                  <p:nvPr/>
                </p:nvSpPr>
                <p:spPr>
                  <a:xfrm rot="5400000">
                    <a:off x="9638855" y="6308862"/>
                    <a:ext cx="320040" cy="45720"/>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55" name="Snip Same Side Corner Rectangle 53"/>
                  <p:cNvSpPr/>
                  <p:nvPr/>
                </p:nvSpPr>
                <p:spPr>
                  <a:xfrm rot="16200000" flipH="1">
                    <a:off x="11005307" y="6313415"/>
                    <a:ext cx="320040" cy="45720"/>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56" name="Rounded Rectangle 355"/>
                  <p:cNvSpPr/>
                  <p:nvPr/>
                </p:nvSpPr>
                <p:spPr>
                  <a:xfrm>
                    <a:off x="9821735" y="6173836"/>
                    <a:ext cx="1325880"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50" name="TextBox 349"/>
                <p:cNvSpPr txBox="1"/>
                <p:nvPr/>
              </p:nvSpPr>
              <p:spPr>
                <a:xfrm>
                  <a:off x="8703657" y="6139850"/>
                  <a:ext cx="513389" cy="246221"/>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Waste</a:t>
                  </a:r>
                </a:p>
              </p:txBody>
            </p:sp>
            <p:sp>
              <p:nvSpPr>
                <p:cNvPr id="351" name="Rectangle 350"/>
                <p:cNvSpPr/>
                <p:nvPr/>
              </p:nvSpPr>
              <p:spPr>
                <a:xfrm>
                  <a:off x="4086552" y="3299327"/>
                  <a:ext cx="5725686" cy="3328262"/>
                </a:xfrm>
                <a:prstGeom prst="rect">
                  <a:avLst/>
                </a:prstGeom>
                <a:noFill/>
                <a:ln w="254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279" name="Flowchart: Connector 278"/>
              <p:cNvSpPr/>
              <p:nvPr/>
            </p:nvSpPr>
            <p:spPr>
              <a:xfrm>
                <a:off x="4003897" y="3262680"/>
                <a:ext cx="274320" cy="274320"/>
              </a:xfrm>
              <a:prstGeom prst="flowChartConnector">
                <a:avLst/>
              </a:prstGeom>
              <a:solidFill>
                <a:srgbClr val="70AD47"/>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a:ln>
                      <a:noFill/>
                    </a:ln>
                    <a:solidFill>
                      <a:prstClr val="white"/>
                    </a:solidFill>
                    <a:effectLst/>
                    <a:uLnTx/>
                    <a:uFillTx/>
                    <a:latin typeface="Calibri"/>
                    <a:ea typeface="+mn-ea"/>
                    <a:cs typeface="+mn-cs"/>
                  </a:rPr>
                  <a:t>3</a:t>
                </a:r>
              </a:p>
            </p:txBody>
          </p:sp>
        </p:grpSp>
        <p:grpSp>
          <p:nvGrpSpPr>
            <p:cNvPr id="8" name="Group 7"/>
            <p:cNvGrpSpPr/>
            <p:nvPr/>
          </p:nvGrpSpPr>
          <p:grpSpPr>
            <a:xfrm>
              <a:off x="9859831" y="3255278"/>
              <a:ext cx="1237749" cy="3372311"/>
              <a:chOff x="9859831" y="3255278"/>
              <a:chExt cx="1237749" cy="3372311"/>
            </a:xfrm>
          </p:grpSpPr>
          <p:grpSp>
            <p:nvGrpSpPr>
              <p:cNvPr id="265" name="Group 264"/>
              <p:cNvGrpSpPr/>
              <p:nvPr/>
            </p:nvGrpSpPr>
            <p:grpSpPr>
              <a:xfrm>
                <a:off x="9935642" y="3302402"/>
                <a:ext cx="1161938" cy="3325187"/>
                <a:chOff x="9950156" y="3418514"/>
                <a:chExt cx="1161938" cy="3325187"/>
              </a:xfrm>
            </p:grpSpPr>
            <p:sp>
              <p:nvSpPr>
                <p:cNvPr id="267" name="Rectangle 266"/>
                <p:cNvSpPr/>
                <p:nvPr/>
              </p:nvSpPr>
              <p:spPr>
                <a:xfrm>
                  <a:off x="9950156" y="3418514"/>
                  <a:ext cx="1161938" cy="3325187"/>
                </a:xfrm>
                <a:prstGeom prst="rect">
                  <a:avLst/>
                </a:prstGeom>
                <a:noFill/>
                <a:ln w="254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68" name="Rectangle 267"/>
                <p:cNvSpPr/>
                <p:nvPr/>
              </p:nvSpPr>
              <p:spPr>
                <a:xfrm>
                  <a:off x="10025080" y="3529509"/>
                  <a:ext cx="1003476" cy="1488596"/>
                </a:xfrm>
                <a:prstGeom prst="rect">
                  <a:avLst/>
                </a:prstGeom>
                <a:solidFill>
                  <a:srgbClr val="A5A5A5">
                    <a:lumMod val="60000"/>
                    <a:lumOff val="40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69" name="TextBox 268"/>
                <p:cNvSpPr txBox="1"/>
                <p:nvPr/>
              </p:nvSpPr>
              <p:spPr>
                <a:xfrm>
                  <a:off x="10063743" y="3579239"/>
                  <a:ext cx="914749" cy="1508105"/>
                </a:xfrm>
                <a:prstGeom prst="rect">
                  <a:avLst/>
                </a:prstGeom>
                <a:solidFill>
                  <a:sysClr val="windowText" lastClr="000000"/>
                </a:solid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sng"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Electrochemical cell</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Temp: </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pH:</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CO</a:t>
                  </a:r>
                  <a:r>
                    <a:rPr kumimoji="0" lang="en-US" sz="450" b="0" i="0" u="none" strike="noStrike" kern="0" cap="none" spc="0" normalizeH="0" baseline="-2500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2</a:t>
                  </a: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mmHg:</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Potential:</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Current: </a:t>
                  </a:r>
                </a:p>
                <a:p>
                  <a:pPr marL="0" marR="0" lvl="0" indent="0" defTabSz="685800" eaLnBrk="1" fontAlgn="auto" latinLnBrk="0" hangingPunct="1">
                    <a:lnSpc>
                      <a:spcPct val="100000"/>
                    </a:lnSpc>
                    <a:spcBef>
                      <a:spcPts val="0"/>
                    </a:spcBef>
                    <a:spcAft>
                      <a:spcPts val="0"/>
                    </a:spcAft>
                    <a:buClrTx/>
                    <a:buSzTx/>
                    <a:buFontTx/>
                    <a:buNone/>
                    <a:tabLst/>
                    <a:defRPr/>
                  </a:pPr>
                  <a:endParaRPr kumimoji="0" lang="en-US" sz="450" b="0" i="0" u="none" strike="noStrike" kern="0" cap="none" spc="0" normalizeH="0" baseline="-2500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endParaRP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sng"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Bioreactor</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DO:</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Temp:</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pH:</a:t>
                  </a:r>
                </a:p>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CO</a:t>
                  </a:r>
                  <a:r>
                    <a:rPr kumimoji="0" lang="en-US" sz="450" b="0" i="0" u="none" strike="noStrike" kern="0" cap="none" spc="0" normalizeH="0" baseline="-2500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2</a:t>
                  </a:r>
                  <a:r>
                    <a:rPr kumimoji="0" lang="en-US" sz="450" b="0" i="0" u="none"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rPr>
                    <a:t>:</a:t>
                  </a:r>
                </a:p>
                <a:p>
                  <a:pPr marL="0" marR="0" lvl="0" indent="0" defTabSz="685800" eaLnBrk="1" fontAlgn="auto" latinLnBrk="0" hangingPunct="1">
                    <a:lnSpc>
                      <a:spcPct val="100000"/>
                    </a:lnSpc>
                    <a:spcBef>
                      <a:spcPts val="0"/>
                    </a:spcBef>
                    <a:spcAft>
                      <a:spcPts val="0"/>
                    </a:spcAft>
                    <a:buClrTx/>
                    <a:buSzTx/>
                    <a:buFontTx/>
                    <a:buNone/>
                    <a:tabLst/>
                    <a:defRPr/>
                  </a:pPr>
                  <a:endParaRPr kumimoji="0" lang="en-US" sz="600" b="0" i="0" u="sng" strike="noStrike" kern="0" cap="none" spc="0" normalizeH="0" baseline="0" noProof="0" dirty="0">
                    <a:ln>
                      <a:noFill/>
                    </a:ln>
                    <a:solidFill>
                      <a:srgbClr val="70AD47"/>
                    </a:solidFill>
                    <a:effectLst/>
                    <a:uLnTx/>
                    <a:uFillTx/>
                    <a:latin typeface="Dotum" panose="020B0600000101010101" pitchFamily="34" charset="-127"/>
                    <a:ea typeface="Dotum" panose="020B0600000101010101" pitchFamily="34" charset="-127"/>
                    <a:cs typeface="IrisUPC" panose="020B0604020202020204" pitchFamily="34" charset="-34"/>
                  </a:endParaRPr>
                </a:p>
              </p:txBody>
            </p:sp>
            <p:sp>
              <p:nvSpPr>
                <p:cNvPr id="270" name="Rectangle 269"/>
                <p:cNvSpPr/>
                <p:nvPr/>
              </p:nvSpPr>
              <p:spPr>
                <a:xfrm>
                  <a:off x="10016229" y="5105085"/>
                  <a:ext cx="992090" cy="681368"/>
                </a:xfrm>
                <a:prstGeom prst="rect">
                  <a:avLst/>
                </a:prstGeom>
                <a:solidFill>
                  <a:srgbClr val="A5A5A5">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71" name="TextBox 270"/>
                <p:cNvSpPr txBox="1"/>
                <p:nvPr/>
              </p:nvSpPr>
              <p:spPr>
                <a:xfrm>
                  <a:off x="10183899" y="5350317"/>
                  <a:ext cx="729260" cy="246221"/>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Data logger</a:t>
                  </a:r>
                </a:p>
              </p:txBody>
            </p:sp>
            <p:grpSp>
              <p:nvGrpSpPr>
                <p:cNvPr id="272" name="Group 271"/>
                <p:cNvGrpSpPr/>
                <p:nvPr/>
              </p:nvGrpSpPr>
              <p:grpSpPr>
                <a:xfrm rot="5400000">
                  <a:off x="10335273" y="5575581"/>
                  <a:ext cx="381702" cy="1004863"/>
                  <a:chOff x="11131481" y="3525540"/>
                  <a:chExt cx="381702" cy="1056367"/>
                </a:xfrm>
              </p:grpSpPr>
              <p:sp>
                <p:nvSpPr>
                  <p:cNvPr id="276" name="Rectangle 275"/>
                  <p:cNvSpPr/>
                  <p:nvPr/>
                </p:nvSpPr>
                <p:spPr>
                  <a:xfrm>
                    <a:off x="11131481" y="3525540"/>
                    <a:ext cx="340712" cy="1056367"/>
                  </a:xfrm>
                  <a:prstGeom prst="rect">
                    <a:avLst/>
                  </a:prstGeom>
                  <a:solidFill>
                    <a:srgbClr val="5B9BD5">
                      <a:lumMod val="20000"/>
                      <a:lumOff val="80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77" name="TextBox 276"/>
                  <p:cNvSpPr txBox="1"/>
                  <p:nvPr/>
                </p:nvSpPr>
                <p:spPr>
                  <a:xfrm rot="16200000">
                    <a:off x="10840718" y="3868159"/>
                    <a:ext cx="975597" cy="369332"/>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Electrochemical </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controller</a:t>
                    </a:r>
                  </a:p>
                </p:txBody>
              </p:sp>
            </p:grpSp>
            <p:grpSp>
              <p:nvGrpSpPr>
                <p:cNvPr id="273" name="Group 272"/>
                <p:cNvGrpSpPr/>
                <p:nvPr/>
              </p:nvGrpSpPr>
              <p:grpSpPr>
                <a:xfrm rot="5400000">
                  <a:off x="10337986" y="6009161"/>
                  <a:ext cx="376277" cy="1004864"/>
                  <a:chOff x="11136598" y="4667619"/>
                  <a:chExt cx="376277" cy="1118833"/>
                </a:xfrm>
              </p:grpSpPr>
              <p:sp>
                <p:nvSpPr>
                  <p:cNvPr id="274" name="Rectangle 273"/>
                  <p:cNvSpPr/>
                  <p:nvPr/>
                </p:nvSpPr>
                <p:spPr>
                  <a:xfrm>
                    <a:off x="11136598" y="4667619"/>
                    <a:ext cx="355412" cy="1118833"/>
                  </a:xfrm>
                  <a:prstGeom prst="rect">
                    <a:avLst/>
                  </a:prstGeom>
                  <a:solidFill>
                    <a:srgbClr val="ED7D31">
                      <a:lumMod val="40000"/>
                      <a:lumOff val="60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75" name="TextBox 274"/>
                  <p:cNvSpPr txBox="1"/>
                  <p:nvPr/>
                </p:nvSpPr>
                <p:spPr>
                  <a:xfrm rot="16200000">
                    <a:off x="10948400" y="5046172"/>
                    <a:ext cx="759618" cy="369332"/>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Bioreactor</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prstClr val="black"/>
                        </a:solidFill>
                        <a:effectLst/>
                        <a:uLnTx/>
                        <a:uFillTx/>
                        <a:latin typeface="Calibri"/>
                      </a:rPr>
                      <a:t>controller</a:t>
                    </a:r>
                  </a:p>
                </p:txBody>
              </p:sp>
            </p:grpSp>
          </p:grpSp>
          <p:sp>
            <p:nvSpPr>
              <p:cNvPr id="266" name="Flowchart: Connector 265"/>
              <p:cNvSpPr/>
              <p:nvPr/>
            </p:nvSpPr>
            <p:spPr>
              <a:xfrm>
                <a:off x="9859831" y="3255278"/>
                <a:ext cx="274320" cy="274320"/>
              </a:xfrm>
              <a:prstGeom prst="flowChartConnector">
                <a:avLst/>
              </a:prstGeom>
              <a:solidFill>
                <a:srgbClr val="70AD47"/>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a:ln>
                      <a:noFill/>
                    </a:ln>
                    <a:solidFill>
                      <a:prstClr val="white"/>
                    </a:solidFill>
                    <a:effectLst/>
                    <a:uLnTx/>
                    <a:uFillTx/>
                    <a:latin typeface="Calibri"/>
                    <a:ea typeface="+mn-ea"/>
                    <a:cs typeface="+mn-cs"/>
                  </a:rPr>
                  <a:t>4</a:t>
                </a:r>
              </a:p>
            </p:txBody>
          </p:sp>
        </p:grpSp>
        <p:sp>
          <p:nvSpPr>
            <p:cNvPr id="9" name="TextBox 8"/>
            <p:cNvSpPr txBox="1"/>
            <p:nvPr/>
          </p:nvSpPr>
          <p:spPr>
            <a:xfrm>
              <a:off x="248342" y="4349224"/>
              <a:ext cx="3664871" cy="2339101"/>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350" b="1" i="0" u="none" strike="noStrike" kern="0" cap="none" spc="0" normalizeH="0" baseline="0" noProof="0" dirty="0">
                  <a:ln>
                    <a:noFill/>
                  </a:ln>
                  <a:solidFill>
                    <a:prstClr val="black"/>
                  </a:solidFill>
                  <a:effectLst/>
                  <a:uLnTx/>
                  <a:uFillTx/>
                  <a:latin typeface="Calibri"/>
                </a:rPr>
                <a:t>CO</a:t>
              </a:r>
              <a:r>
                <a:rPr kumimoji="0" lang="en-US" sz="1350" b="1" i="0" u="none" strike="noStrike" kern="0" cap="none" spc="0" normalizeH="0" baseline="-25000" noProof="0" dirty="0">
                  <a:ln>
                    <a:noFill/>
                  </a:ln>
                  <a:solidFill>
                    <a:prstClr val="black"/>
                  </a:solidFill>
                  <a:effectLst/>
                  <a:uLnTx/>
                  <a:uFillTx/>
                  <a:latin typeface="Calibri"/>
                </a:rPr>
                <a:t>2</a:t>
              </a:r>
              <a:r>
                <a:rPr kumimoji="0" lang="en-US" sz="1350" b="1" i="0" u="none" strike="noStrike" kern="0" cap="none" spc="0" normalizeH="0" baseline="0" noProof="0" dirty="0">
                  <a:ln>
                    <a:noFill/>
                  </a:ln>
                  <a:solidFill>
                    <a:prstClr val="black"/>
                  </a:solidFill>
                  <a:effectLst/>
                  <a:uLnTx/>
                  <a:uFillTx/>
                  <a:latin typeface="Calibri"/>
                </a:rPr>
                <a:t>-based manufacturing demo</a:t>
              </a:r>
            </a:p>
            <a:p>
              <a:pPr marL="257175" marR="0" lvl="0" indent="-257175" defTabSz="685800" eaLnBrk="1" fontAlgn="auto" latinLnBrk="0" hangingPunct="1">
                <a:lnSpc>
                  <a:spcPct val="100000"/>
                </a:lnSpc>
                <a:spcBef>
                  <a:spcPts val="0"/>
                </a:spcBef>
                <a:spcAft>
                  <a:spcPts val="0"/>
                </a:spcAft>
                <a:buClrTx/>
                <a:buSzTx/>
                <a:buFontTx/>
                <a:buAutoNum type="arabicPeriod"/>
                <a:tabLst/>
                <a:defRPr/>
              </a:pPr>
              <a:r>
                <a:rPr kumimoji="0" lang="en-US" sz="1350" b="0" i="0" u="none" strike="noStrike" kern="0" cap="none" spc="0" normalizeH="0" baseline="0" noProof="0" dirty="0">
                  <a:ln>
                    <a:noFill/>
                  </a:ln>
                  <a:solidFill>
                    <a:prstClr val="black"/>
                  </a:solidFill>
                  <a:effectLst/>
                  <a:uLnTx/>
                  <a:uFillTx/>
                  <a:latin typeface="Calibri"/>
                </a:rPr>
                <a:t>Electrochemical reduction of CO</a:t>
              </a:r>
              <a:r>
                <a:rPr kumimoji="0" lang="en-US" sz="1350" b="0" i="0" u="none" strike="noStrike" kern="0" cap="none" spc="0" normalizeH="0" baseline="-25000" noProof="0" dirty="0">
                  <a:ln>
                    <a:noFill/>
                  </a:ln>
                  <a:solidFill>
                    <a:prstClr val="black"/>
                  </a:solidFill>
                  <a:effectLst/>
                  <a:uLnTx/>
                  <a:uFillTx/>
                  <a:latin typeface="Calibri"/>
                </a:rPr>
                <a:t>2 </a:t>
              </a:r>
              <a:r>
                <a:rPr lang="en-US" sz="1350" kern="0" dirty="0">
                  <a:solidFill>
                    <a:prstClr val="black"/>
                  </a:solidFill>
                  <a:latin typeface="Calibri"/>
                </a:rPr>
                <a:t>to microbial media</a:t>
              </a:r>
              <a:endParaRPr kumimoji="0" lang="en-US" sz="1350" b="0" i="0" u="none" strike="noStrike" kern="0" cap="none" spc="0" normalizeH="0" baseline="0" noProof="0" dirty="0">
                <a:ln>
                  <a:noFill/>
                </a:ln>
                <a:solidFill>
                  <a:prstClr val="black"/>
                </a:solidFill>
                <a:effectLst/>
                <a:uLnTx/>
                <a:uFillTx/>
                <a:latin typeface="Calibri"/>
              </a:endParaRPr>
            </a:p>
            <a:p>
              <a:pPr marL="257175" marR="0" lvl="0" indent="-257175" defTabSz="685800" eaLnBrk="1" fontAlgn="auto" latinLnBrk="0" hangingPunct="1">
                <a:lnSpc>
                  <a:spcPct val="100000"/>
                </a:lnSpc>
                <a:spcBef>
                  <a:spcPts val="0"/>
                </a:spcBef>
                <a:spcAft>
                  <a:spcPts val="0"/>
                </a:spcAft>
                <a:buClrTx/>
                <a:buSzTx/>
                <a:buFontTx/>
                <a:buAutoNum type="arabicPeriod"/>
                <a:tabLst/>
                <a:defRPr/>
              </a:pPr>
              <a:r>
                <a:rPr kumimoji="0" lang="en-US" sz="1350" b="0" i="0" u="none" strike="noStrike" kern="0" cap="none" spc="0" normalizeH="0" baseline="0" noProof="0" dirty="0">
                  <a:ln>
                    <a:noFill/>
                  </a:ln>
                  <a:solidFill>
                    <a:prstClr val="black"/>
                  </a:solidFill>
                  <a:effectLst/>
                  <a:uLnTx/>
                  <a:uFillTx/>
                  <a:latin typeface="Calibri"/>
                </a:rPr>
                <a:t>Bag bioreactor section</a:t>
              </a:r>
            </a:p>
            <a:p>
              <a:pPr marL="257175" marR="0" lvl="0" indent="-257175" defTabSz="685800" eaLnBrk="1" fontAlgn="auto" latinLnBrk="0" hangingPunct="1">
                <a:lnSpc>
                  <a:spcPct val="100000"/>
                </a:lnSpc>
                <a:spcBef>
                  <a:spcPts val="0"/>
                </a:spcBef>
                <a:spcAft>
                  <a:spcPts val="0"/>
                </a:spcAft>
                <a:buClrTx/>
                <a:buSzTx/>
                <a:buFontTx/>
                <a:buAutoNum type="arabicPeriod"/>
                <a:tabLst/>
                <a:defRPr/>
              </a:pPr>
              <a:r>
                <a:rPr kumimoji="0" lang="en-US" sz="1350" b="0" i="0" u="none" strike="noStrike" kern="0" cap="none" spc="0" normalizeH="0" baseline="0" noProof="0" dirty="0">
                  <a:ln>
                    <a:noFill/>
                  </a:ln>
                  <a:solidFill>
                    <a:prstClr val="black"/>
                  </a:solidFill>
                  <a:effectLst/>
                  <a:uLnTx/>
                  <a:uFillTx/>
                  <a:latin typeface="Calibri"/>
                </a:rPr>
                <a:t>Product isolation and purification</a:t>
              </a:r>
            </a:p>
            <a:p>
              <a:pPr marL="257175" marR="0" lvl="0" indent="-257175" defTabSz="685800" eaLnBrk="1" fontAlgn="auto" latinLnBrk="0" hangingPunct="1">
                <a:lnSpc>
                  <a:spcPct val="100000"/>
                </a:lnSpc>
                <a:spcBef>
                  <a:spcPts val="0"/>
                </a:spcBef>
                <a:spcAft>
                  <a:spcPts val="0"/>
                </a:spcAft>
                <a:buClrTx/>
                <a:buSzTx/>
                <a:buFontTx/>
                <a:buAutoNum type="arabicPeriod"/>
                <a:tabLst/>
                <a:defRPr/>
              </a:pPr>
              <a:r>
                <a:rPr kumimoji="0" lang="en-US" sz="1350" b="0" i="0" u="none" strike="noStrike" kern="0" cap="none" spc="0" normalizeH="0" baseline="0" noProof="0" dirty="0">
                  <a:ln>
                    <a:noFill/>
                  </a:ln>
                  <a:solidFill>
                    <a:prstClr val="black"/>
                  </a:solidFill>
                  <a:effectLst/>
                  <a:uLnTx/>
                  <a:uFillTx/>
                  <a:latin typeface="Calibri"/>
                </a:rPr>
                <a:t>Controllers and data logging</a:t>
              </a:r>
            </a:p>
            <a:p>
              <a:pPr marL="0" marR="0" lvl="0" indent="0"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black"/>
                </a:solidFill>
                <a:effectLst/>
                <a:uLnTx/>
                <a:uFillTx/>
                <a:latin typeface="Calibri"/>
              </a:endParaRPr>
            </a:p>
          </p:txBody>
        </p:sp>
        <p:grpSp>
          <p:nvGrpSpPr>
            <p:cNvPr id="10" name="Group 9"/>
            <p:cNvGrpSpPr/>
            <p:nvPr/>
          </p:nvGrpSpPr>
          <p:grpSpPr>
            <a:xfrm>
              <a:off x="3991538" y="188102"/>
              <a:ext cx="7101579" cy="3019778"/>
              <a:chOff x="3991538" y="188102"/>
              <a:chExt cx="7101579" cy="3019778"/>
            </a:xfrm>
          </p:grpSpPr>
          <p:grpSp>
            <p:nvGrpSpPr>
              <p:cNvPr id="11" name="Group 10"/>
              <p:cNvGrpSpPr/>
              <p:nvPr/>
            </p:nvGrpSpPr>
            <p:grpSpPr>
              <a:xfrm>
                <a:off x="4297045" y="264538"/>
                <a:ext cx="2596927" cy="2866788"/>
                <a:chOff x="4425381" y="412734"/>
                <a:chExt cx="2596927" cy="2866788"/>
              </a:xfrm>
            </p:grpSpPr>
            <p:grpSp>
              <p:nvGrpSpPr>
                <p:cNvPr id="194" name="Group 193"/>
                <p:cNvGrpSpPr/>
                <p:nvPr/>
              </p:nvGrpSpPr>
              <p:grpSpPr>
                <a:xfrm rot="5400000">
                  <a:off x="4614686" y="367500"/>
                  <a:ext cx="398632" cy="777241"/>
                  <a:chOff x="4592659" y="1242985"/>
                  <a:chExt cx="398632" cy="777241"/>
                </a:xfrm>
              </p:grpSpPr>
              <p:sp>
                <p:nvSpPr>
                  <p:cNvPr id="263" name="Rectangle 262"/>
                  <p:cNvSpPr/>
                  <p:nvPr/>
                </p:nvSpPr>
                <p:spPr>
                  <a:xfrm>
                    <a:off x="4592659" y="1242985"/>
                    <a:ext cx="371102" cy="777241"/>
                  </a:xfrm>
                  <a:prstGeom prst="rect">
                    <a:avLst/>
                  </a:prstGeom>
                  <a:solidFill>
                    <a:srgbClr val="5B9BD5">
                      <a:lumMod val="20000"/>
                      <a:lumOff val="8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64" name="TextBox 263"/>
                  <p:cNvSpPr txBox="1"/>
                  <p:nvPr/>
                </p:nvSpPr>
                <p:spPr>
                  <a:xfrm rot="16200000">
                    <a:off x="4591366" y="1452659"/>
                    <a:ext cx="492074" cy="307777"/>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Catholyte</a:t>
                    </a:r>
                  </a:p>
                </p:txBody>
              </p:sp>
            </p:grpSp>
            <p:sp>
              <p:nvSpPr>
                <p:cNvPr id="195" name="Rectangle 194"/>
                <p:cNvSpPr/>
                <p:nvPr/>
              </p:nvSpPr>
              <p:spPr>
                <a:xfrm rot="16200000" flipH="1">
                  <a:off x="4451975" y="1599228"/>
                  <a:ext cx="2423160" cy="51852"/>
                </a:xfrm>
                <a:prstGeom prst="rect">
                  <a:avLst/>
                </a:prstGeom>
                <a:solidFill>
                  <a:srgbClr val="4472C4">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96" name="Flowchart: Document 195"/>
                <p:cNvSpPr/>
                <p:nvPr/>
              </p:nvSpPr>
              <p:spPr>
                <a:xfrm flipV="1">
                  <a:off x="4871767" y="1556986"/>
                  <a:ext cx="1593328" cy="1355558"/>
                </a:xfrm>
                <a:prstGeom prst="flowChartDocument">
                  <a:avLst/>
                </a:prstGeom>
                <a:solidFill>
                  <a:srgbClr val="ED7D31">
                    <a:lumMod val="40000"/>
                    <a:lumOff val="60000"/>
                    <a:alpha val="74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197" name="Straight Connector 196"/>
                <p:cNvCxnSpPr/>
                <p:nvPr/>
              </p:nvCxnSpPr>
              <p:spPr>
                <a:xfrm flipH="1">
                  <a:off x="4994179" y="2907523"/>
                  <a:ext cx="1389888" cy="0"/>
                </a:xfrm>
                <a:prstGeom prst="line">
                  <a:avLst/>
                </a:prstGeom>
                <a:noFill/>
                <a:ln w="7620" cap="flat" cmpd="sng" algn="ctr">
                  <a:solidFill>
                    <a:sysClr val="windowText" lastClr="000000"/>
                  </a:solidFill>
                  <a:prstDash val="solid"/>
                  <a:miter lim="800000"/>
                </a:ln>
                <a:effectLst/>
              </p:spPr>
            </p:cxnSp>
            <p:cxnSp>
              <p:nvCxnSpPr>
                <p:cNvPr id="198" name="Straight Connector 197"/>
                <p:cNvCxnSpPr/>
                <p:nvPr/>
              </p:nvCxnSpPr>
              <p:spPr>
                <a:xfrm rot="10800000">
                  <a:off x="4983459" y="1004084"/>
                  <a:ext cx="0" cy="320040"/>
                </a:xfrm>
                <a:prstGeom prst="line">
                  <a:avLst/>
                </a:prstGeom>
                <a:noFill/>
                <a:ln w="12700" cap="flat" cmpd="sng" algn="ctr">
                  <a:solidFill>
                    <a:sysClr val="windowText" lastClr="000000"/>
                  </a:solidFill>
                  <a:prstDash val="solid"/>
                  <a:miter lim="800000"/>
                </a:ln>
                <a:effectLst/>
              </p:spPr>
            </p:cxnSp>
            <p:cxnSp>
              <p:nvCxnSpPr>
                <p:cNvPr id="199" name="Straight Connector 198"/>
                <p:cNvCxnSpPr/>
                <p:nvPr/>
              </p:nvCxnSpPr>
              <p:spPr>
                <a:xfrm rot="10800000">
                  <a:off x="5116809" y="1004084"/>
                  <a:ext cx="0" cy="320040"/>
                </a:xfrm>
                <a:prstGeom prst="line">
                  <a:avLst/>
                </a:prstGeom>
                <a:noFill/>
                <a:ln w="12700" cap="flat" cmpd="sng" algn="ctr">
                  <a:solidFill>
                    <a:sysClr val="windowText" lastClr="000000"/>
                  </a:solidFill>
                  <a:prstDash val="solid"/>
                  <a:miter lim="800000"/>
                </a:ln>
                <a:effectLst/>
              </p:spPr>
            </p:cxnSp>
            <p:cxnSp>
              <p:nvCxnSpPr>
                <p:cNvPr id="200" name="Straight Connector 199"/>
                <p:cNvCxnSpPr/>
                <p:nvPr/>
              </p:nvCxnSpPr>
              <p:spPr>
                <a:xfrm rot="10800000">
                  <a:off x="6214293" y="1004084"/>
                  <a:ext cx="0" cy="320040"/>
                </a:xfrm>
                <a:prstGeom prst="line">
                  <a:avLst/>
                </a:prstGeom>
                <a:noFill/>
                <a:ln w="12700" cap="flat" cmpd="sng" algn="ctr">
                  <a:solidFill>
                    <a:sysClr val="windowText" lastClr="000000"/>
                  </a:solidFill>
                  <a:prstDash val="solid"/>
                  <a:miter lim="800000"/>
                </a:ln>
                <a:effectLst/>
              </p:spPr>
            </p:cxnSp>
            <p:cxnSp>
              <p:nvCxnSpPr>
                <p:cNvPr id="201" name="Straight Connector 200"/>
                <p:cNvCxnSpPr/>
                <p:nvPr/>
              </p:nvCxnSpPr>
              <p:spPr>
                <a:xfrm rot="10800000">
                  <a:off x="6347643" y="1004084"/>
                  <a:ext cx="0" cy="320040"/>
                </a:xfrm>
                <a:prstGeom prst="line">
                  <a:avLst/>
                </a:prstGeom>
                <a:noFill/>
                <a:ln w="12700" cap="flat" cmpd="sng" algn="ctr">
                  <a:solidFill>
                    <a:sysClr val="windowText" lastClr="000000"/>
                  </a:solidFill>
                  <a:prstDash val="solid"/>
                  <a:miter lim="800000"/>
                </a:ln>
                <a:effectLst/>
              </p:spPr>
            </p:cxnSp>
            <p:sp>
              <p:nvSpPr>
                <p:cNvPr id="202" name="Rectangle 201"/>
                <p:cNvSpPr/>
                <p:nvPr/>
              </p:nvSpPr>
              <p:spPr>
                <a:xfrm rot="16200000">
                  <a:off x="4717918" y="1099683"/>
                  <a:ext cx="685800" cy="54566"/>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203" name="Block Arc 202"/>
                <p:cNvSpPr/>
                <p:nvPr/>
              </p:nvSpPr>
              <p:spPr>
                <a:xfrm rot="17462483" flipH="1">
                  <a:off x="6213007" y="921932"/>
                  <a:ext cx="310021" cy="228210"/>
                </a:xfrm>
                <a:prstGeom prst="blockArc">
                  <a:avLst>
                    <a:gd name="adj1" fmla="val 11790023"/>
                    <a:gd name="adj2" fmla="val 17913932"/>
                    <a:gd name="adj3" fmla="val 22702"/>
                  </a:avLst>
                </a:prstGeom>
                <a:solidFill>
                  <a:srgbClr val="A5A5A5"/>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204" name="Rectangle 203"/>
                <p:cNvSpPr/>
                <p:nvPr/>
              </p:nvSpPr>
              <p:spPr>
                <a:xfrm rot="5400000" flipH="1">
                  <a:off x="6066969" y="1224899"/>
                  <a:ext cx="411480" cy="45719"/>
                </a:xfrm>
                <a:prstGeom prst="rect">
                  <a:avLst/>
                </a:prstGeom>
                <a:solidFill>
                  <a:srgbClr val="A5A5A5"/>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205" name="Rectangle 204"/>
                <p:cNvSpPr/>
                <p:nvPr/>
              </p:nvSpPr>
              <p:spPr>
                <a:xfrm rot="10800000" flipH="1">
                  <a:off x="6371606" y="887804"/>
                  <a:ext cx="594360" cy="51852"/>
                </a:xfrm>
                <a:prstGeom prst="rect">
                  <a:avLst/>
                </a:prstGeom>
                <a:solidFill>
                  <a:srgbClr val="A5A5A5"/>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206" name="Rectangle 205"/>
                <p:cNvSpPr/>
                <p:nvPr/>
              </p:nvSpPr>
              <p:spPr>
                <a:xfrm rot="5400000" flipH="1">
                  <a:off x="6825334" y="500591"/>
                  <a:ext cx="228600" cy="54566"/>
                </a:xfrm>
                <a:prstGeom prst="rect">
                  <a:avLst/>
                </a:prstGeom>
                <a:solidFill>
                  <a:srgbClr val="A5A5A5"/>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207" name="Rectangle 206"/>
                <p:cNvSpPr/>
                <p:nvPr/>
              </p:nvSpPr>
              <p:spPr>
                <a:xfrm rot="5400000" flipH="1">
                  <a:off x="6825334" y="796799"/>
                  <a:ext cx="228600" cy="54566"/>
                </a:xfrm>
                <a:prstGeom prst="rect">
                  <a:avLst/>
                </a:prstGeom>
                <a:solidFill>
                  <a:srgbClr val="A5A5A5"/>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208" name="Rectangle 207"/>
                <p:cNvSpPr/>
                <p:nvPr/>
              </p:nvSpPr>
              <p:spPr>
                <a:xfrm rot="5400000" flipH="1">
                  <a:off x="6870714" y="693525"/>
                  <a:ext cx="137160" cy="45720"/>
                </a:xfrm>
                <a:prstGeom prst="rect">
                  <a:avLst/>
                </a:prstGeom>
                <a:pattFill prst="dkHorz">
                  <a:fgClr>
                    <a:srgbClr val="A5A5A5"/>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209" name="Trapezoid 29"/>
                <p:cNvSpPr/>
                <p:nvPr/>
              </p:nvSpPr>
              <p:spPr>
                <a:xfrm>
                  <a:off x="6850858" y="667235"/>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210" name="Trapezoid 29"/>
                <p:cNvSpPr/>
                <p:nvPr/>
              </p:nvSpPr>
              <p:spPr>
                <a:xfrm flipV="1">
                  <a:off x="6850857" y="712867"/>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211" name="Rectangle 210"/>
                <p:cNvSpPr/>
                <p:nvPr/>
              </p:nvSpPr>
              <p:spPr>
                <a:xfrm rot="5400000" flipH="1">
                  <a:off x="6124059" y="1100199"/>
                  <a:ext cx="318769" cy="118872"/>
                </a:xfrm>
                <a:prstGeom prst="rect">
                  <a:avLst/>
                </a:prstGeom>
                <a:pattFill prst="ltUpDiag">
                  <a:fgClr>
                    <a:sysClr val="windowText" lastClr="000000">
                      <a:lumMod val="65000"/>
                      <a:lumOff val="35000"/>
                    </a:sys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212" name="Rectangle 211"/>
                <p:cNvSpPr/>
                <p:nvPr/>
              </p:nvSpPr>
              <p:spPr>
                <a:xfrm rot="5400000" flipH="1">
                  <a:off x="4894228" y="1104707"/>
                  <a:ext cx="318769" cy="118872"/>
                </a:xfrm>
                <a:prstGeom prst="rect">
                  <a:avLst/>
                </a:prstGeom>
                <a:pattFill prst="ltUpDiag">
                  <a:fgClr>
                    <a:srgbClr val="E7E6E6">
                      <a:lumMod val="50000"/>
                    </a:srgb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213" name="Rounded Rectangle 212"/>
                <p:cNvSpPr/>
                <p:nvPr/>
              </p:nvSpPr>
              <p:spPr>
                <a:xfrm>
                  <a:off x="5306205" y="2795583"/>
                  <a:ext cx="719138" cy="71438"/>
                </a:xfrm>
                <a:prstGeom prst="roundRect">
                  <a:avLst/>
                </a:prstGeom>
                <a:pattFill prst="pct30">
                  <a:fgClr>
                    <a:srgbClr val="E7E6E6">
                      <a:lumMod val="90000"/>
                    </a:srgbClr>
                  </a:fgClr>
                  <a:bgClr>
                    <a:sysClr val="window" lastClr="FFFFFF"/>
                  </a:bgClr>
                </a:pattFill>
                <a:ln w="127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14" name="Rounded Rectangle 213"/>
                <p:cNvSpPr/>
                <p:nvPr/>
              </p:nvSpPr>
              <p:spPr>
                <a:xfrm>
                  <a:off x="4970830" y="2868925"/>
                  <a:ext cx="1389888"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15" name="Oval 214"/>
                <p:cNvSpPr/>
                <p:nvPr/>
              </p:nvSpPr>
              <p:spPr>
                <a:xfrm>
                  <a:off x="5353050" y="2709867"/>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16" name="Oval 215"/>
                <p:cNvSpPr/>
                <p:nvPr/>
              </p:nvSpPr>
              <p:spPr>
                <a:xfrm>
                  <a:off x="5472111" y="2671763"/>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17" name="Oval 216"/>
                <p:cNvSpPr/>
                <p:nvPr/>
              </p:nvSpPr>
              <p:spPr>
                <a:xfrm>
                  <a:off x="5581649" y="2724146"/>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18" name="Oval 217"/>
                <p:cNvSpPr/>
                <p:nvPr/>
              </p:nvSpPr>
              <p:spPr>
                <a:xfrm>
                  <a:off x="5672134" y="2676514"/>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19" name="Oval 218"/>
                <p:cNvSpPr/>
                <p:nvPr/>
              </p:nvSpPr>
              <p:spPr>
                <a:xfrm>
                  <a:off x="5762622" y="2728898"/>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20" name="Oval 219"/>
                <p:cNvSpPr/>
                <p:nvPr/>
              </p:nvSpPr>
              <p:spPr>
                <a:xfrm>
                  <a:off x="5862632" y="2690791"/>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21" name="Oval 220"/>
                <p:cNvSpPr/>
                <p:nvPr/>
              </p:nvSpPr>
              <p:spPr>
                <a:xfrm>
                  <a:off x="5948359" y="2733649"/>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22" name="Oval 221"/>
                <p:cNvSpPr/>
                <p:nvPr/>
              </p:nvSpPr>
              <p:spPr>
                <a:xfrm>
                  <a:off x="5353043" y="2595567"/>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23" name="Oval 222"/>
                <p:cNvSpPr/>
                <p:nvPr/>
              </p:nvSpPr>
              <p:spPr>
                <a:xfrm>
                  <a:off x="5472104" y="2557463"/>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24" name="Oval 223"/>
                <p:cNvSpPr/>
                <p:nvPr/>
              </p:nvSpPr>
              <p:spPr>
                <a:xfrm>
                  <a:off x="5581642" y="2609846"/>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25" name="Oval 224"/>
                <p:cNvSpPr/>
                <p:nvPr/>
              </p:nvSpPr>
              <p:spPr>
                <a:xfrm>
                  <a:off x="5672127" y="2562214"/>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26" name="Oval 225"/>
                <p:cNvSpPr/>
                <p:nvPr/>
              </p:nvSpPr>
              <p:spPr>
                <a:xfrm>
                  <a:off x="5762615" y="2614598"/>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27" name="Oval 226"/>
                <p:cNvSpPr/>
                <p:nvPr/>
              </p:nvSpPr>
              <p:spPr>
                <a:xfrm>
                  <a:off x="5862625" y="2576491"/>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28" name="Oval 227"/>
                <p:cNvSpPr/>
                <p:nvPr/>
              </p:nvSpPr>
              <p:spPr>
                <a:xfrm>
                  <a:off x="5948352" y="2619349"/>
                  <a:ext cx="45720" cy="45720"/>
                </a:xfrm>
                <a:prstGeom prst="ellipse">
                  <a:avLst/>
                </a:prstGeom>
                <a:solidFill>
                  <a:srgbClr val="5B9BD5">
                    <a:lumMod val="20000"/>
                    <a:lumOff val="80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29" name="Snip Same Side Corner Rectangle 53"/>
                <p:cNvSpPr/>
                <p:nvPr/>
              </p:nvSpPr>
              <p:spPr>
                <a:xfrm rot="5400000">
                  <a:off x="4092920" y="2019608"/>
                  <a:ext cx="1603850" cy="204033"/>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30" name="Snip Same Side Corner Rectangle 53"/>
                <p:cNvSpPr/>
                <p:nvPr/>
              </p:nvSpPr>
              <p:spPr>
                <a:xfrm rot="16200000" flipH="1">
                  <a:off x="5645569" y="2022168"/>
                  <a:ext cx="1603850" cy="204033"/>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31" name="Rounded Rectangle 230"/>
                <p:cNvSpPr/>
                <p:nvPr/>
              </p:nvSpPr>
              <p:spPr>
                <a:xfrm>
                  <a:off x="5113759" y="1279713"/>
                  <a:ext cx="1097280"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32" name="Rectangle 231"/>
                <p:cNvSpPr/>
                <p:nvPr/>
              </p:nvSpPr>
              <p:spPr>
                <a:xfrm rot="5400000" flipH="1">
                  <a:off x="5596797" y="716915"/>
                  <a:ext cx="137160" cy="45720"/>
                </a:xfrm>
                <a:prstGeom prst="rect">
                  <a:avLst/>
                </a:prstGeom>
                <a:pattFill prst="dkHorz">
                  <a:fgClr>
                    <a:srgbClr val="A5A5A5"/>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233" name="Trapezoid 29"/>
                <p:cNvSpPr/>
                <p:nvPr/>
              </p:nvSpPr>
              <p:spPr>
                <a:xfrm>
                  <a:off x="5576941" y="690625"/>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234" name="Trapezoid 29"/>
                <p:cNvSpPr/>
                <p:nvPr/>
              </p:nvSpPr>
              <p:spPr>
                <a:xfrm flipV="1">
                  <a:off x="5576940" y="736257"/>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cxnSp>
              <p:nvCxnSpPr>
                <p:cNvPr id="235" name="Straight Arrow Connector 234"/>
                <p:cNvCxnSpPr/>
                <p:nvPr/>
              </p:nvCxnSpPr>
              <p:spPr>
                <a:xfrm rot="5400000">
                  <a:off x="5573093" y="533492"/>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sp>
              <p:nvSpPr>
                <p:cNvPr id="236" name="TextBox 235"/>
                <p:cNvSpPr txBox="1"/>
                <p:nvPr/>
              </p:nvSpPr>
              <p:spPr>
                <a:xfrm>
                  <a:off x="5646506" y="412734"/>
                  <a:ext cx="723436" cy="307776"/>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Air/O</a:t>
                  </a:r>
                  <a:r>
                    <a:rPr kumimoji="0" lang="en-US" sz="450" b="0" i="0" u="none" strike="noStrike" kern="0" cap="none" spc="0" normalizeH="0" baseline="-25000" noProof="0" dirty="0">
                      <a:ln>
                        <a:noFill/>
                      </a:ln>
                      <a:solidFill>
                        <a:prstClr val="black"/>
                      </a:solidFill>
                      <a:effectLst/>
                      <a:uLnTx/>
                      <a:uFillTx/>
                      <a:latin typeface="Calibri"/>
                    </a:rPr>
                    <a:t>2 </a:t>
                  </a:r>
                  <a:r>
                    <a:rPr kumimoji="0" lang="en-US" sz="450" b="0" i="0" u="none" strike="noStrike" kern="0" cap="none" spc="0" normalizeH="0" baseline="0" noProof="0" dirty="0">
                      <a:ln>
                        <a:noFill/>
                      </a:ln>
                      <a:solidFill>
                        <a:prstClr val="black"/>
                      </a:solidFill>
                      <a:effectLst/>
                      <a:uLnTx/>
                      <a:uFillTx/>
                      <a:latin typeface="Calibri"/>
                    </a:rPr>
                    <a:t>from cabin</a:t>
                  </a:r>
                  <a:endParaRPr kumimoji="0" lang="en-US" sz="450" b="0" i="0" u="none" strike="noStrike" kern="0" cap="none" spc="0" normalizeH="0" baseline="-25000" noProof="0" dirty="0">
                    <a:ln>
                      <a:noFill/>
                    </a:ln>
                    <a:solidFill>
                      <a:prstClr val="black"/>
                    </a:solidFill>
                    <a:effectLst/>
                    <a:uLnTx/>
                    <a:uFillTx/>
                    <a:latin typeface="Calibri"/>
                  </a:endParaRPr>
                </a:p>
              </p:txBody>
            </p:sp>
            <p:cxnSp>
              <p:nvCxnSpPr>
                <p:cNvPr id="237" name="Straight Arrow Connector 236"/>
                <p:cNvCxnSpPr/>
                <p:nvPr/>
              </p:nvCxnSpPr>
              <p:spPr>
                <a:xfrm rot="16200000" flipV="1">
                  <a:off x="6848774" y="528124"/>
                  <a:ext cx="182880" cy="0"/>
                </a:xfrm>
                <a:prstGeom prst="straightConnector1">
                  <a:avLst/>
                </a:prstGeom>
                <a:noFill/>
                <a:ln w="6350" cap="flat" cmpd="sng" algn="ctr">
                  <a:solidFill>
                    <a:sysClr val="windowText" lastClr="000000"/>
                  </a:solidFill>
                  <a:prstDash val="solid"/>
                  <a:miter lim="800000"/>
                  <a:headEnd w="sm" len="med"/>
                  <a:tailEnd type="triangle" w="sm" len="med"/>
                </a:ln>
                <a:effectLst/>
              </p:spPr>
            </p:cxnSp>
            <p:sp>
              <p:nvSpPr>
                <p:cNvPr id="238" name="TextBox 237"/>
                <p:cNvSpPr txBox="1"/>
                <p:nvPr/>
              </p:nvSpPr>
              <p:spPr>
                <a:xfrm>
                  <a:off x="6640121" y="439565"/>
                  <a:ext cx="376459" cy="215444"/>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CO</a:t>
                  </a:r>
                  <a:r>
                    <a:rPr kumimoji="0" lang="en-US" sz="450" b="0" i="0" u="none" strike="noStrike" kern="0" cap="none" spc="0" normalizeH="0" baseline="-25000" noProof="0" dirty="0">
                      <a:ln>
                        <a:noFill/>
                      </a:ln>
                      <a:solidFill>
                        <a:prstClr val="black"/>
                      </a:solidFill>
                      <a:effectLst/>
                      <a:uLnTx/>
                      <a:uFillTx/>
                      <a:latin typeface="Calibri"/>
                    </a:rPr>
                    <a:t>2</a:t>
                  </a:r>
                </a:p>
              </p:txBody>
            </p:sp>
            <p:sp>
              <p:nvSpPr>
                <p:cNvPr id="239" name="TextBox 238"/>
                <p:cNvSpPr txBox="1"/>
                <p:nvPr/>
              </p:nvSpPr>
              <p:spPr>
                <a:xfrm>
                  <a:off x="5303466" y="2736152"/>
                  <a:ext cx="723436"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Sparging system</a:t>
                  </a:r>
                  <a:endParaRPr kumimoji="0" lang="en-US" sz="450" b="0" i="0" u="none" strike="noStrike" kern="0" cap="none" spc="0" normalizeH="0" baseline="-25000" noProof="0" dirty="0">
                    <a:ln>
                      <a:noFill/>
                    </a:ln>
                    <a:solidFill>
                      <a:prstClr val="black"/>
                    </a:solidFill>
                    <a:effectLst/>
                    <a:uLnTx/>
                    <a:uFillTx/>
                    <a:latin typeface="Calibri"/>
                  </a:endParaRPr>
                </a:p>
              </p:txBody>
            </p:sp>
            <p:sp>
              <p:nvSpPr>
                <p:cNvPr id="240" name="TextBox 239"/>
                <p:cNvSpPr txBox="1"/>
                <p:nvPr/>
              </p:nvSpPr>
              <p:spPr>
                <a:xfrm>
                  <a:off x="5212176" y="2101730"/>
                  <a:ext cx="902399"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Bioreactor culture</a:t>
                  </a:r>
                  <a:endParaRPr kumimoji="0" lang="en-US" sz="450" b="0" i="0" u="none" strike="noStrike" kern="0" cap="none" spc="0" normalizeH="0" baseline="-25000" noProof="0" dirty="0">
                    <a:ln>
                      <a:noFill/>
                    </a:ln>
                    <a:solidFill>
                      <a:prstClr val="black"/>
                    </a:solidFill>
                    <a:effectLst/>
                    <a:uLnTx/>
                    <a:uFillTx/>
                    <a:latin typeface="Calibri"/>
                  </a:endParaRPr>
                </a:p>
              </p:txBody>
            </p:sp>
            <p:grpSp>
              <p:nvGrpSpPr>
                <p:cNvPr id="241" name="Group 240"/>
                <p:cNvGrpSpPr/>
                <p:nvPr/>
              </p:nvGrpSpPr>
              <p:grpSpPr>
                <a:xfrm>
                  <a:off x="4807654" y="1839284"/>
                  <a:ext cx="77840" cy="312418"/>
                  <a:chOff x="5636329" y="1824822"/>
                  <a:chExt cx="77840" cy="312418"/>
                </a:xfrm>
              </p:grpSpPr>
              <p:sp>
                <p:nvSpPr>
                  <p:cNvPr id="258" name="Hexagon 257"/>
                  <p:cNvSpPr/>
                  <p:nvPr/>
                </p:nvSpPr>
                <p:spPr>
                  <a:xfrm>
                    <a:off x="5668449" y="1824822"/>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59" name="Hexagon 258"/>
                  <p:cNvSpPr/>
                  <p:nvPr/>
                </p:nvSpPr>
                <p:spPr>
                  <a:xfrm>
                    <a:off x="5668449" y="1913721"/>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60" name="Hexagon 259"/>
                  <p:cNvSpPr/>
                  <p:nvPr/>
                </p:nvSpPr>
                <p:spPr>
                  <a:xfrm>
                    <a:off x="5668449" y="1999446"/>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61" name="Hexagon 260"/>
                  <p:cNvSpPr/>
                  <p:nvPr/>
                </p:nvSpPr>
                <p:spPr>
                  <a:xfrm>
                    <a:off x="5668449" y="2091520"/>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62" name="Snip Same Side Corner Rectangle 261"/>
                  <p:cNvSpPr/>
                  <p:nvPr/>
                </p:nvSpPr>
                <p:spPr>
                  <a:xfrm rot="5400000">
                    <a:off x="5512885" y="1957751"/>
                    <a:ext cx="292608" cy="45720"/>
                  </a:xfrm>
                  <a:prstGeom prst="snip2SameRect">
                    <a:avLst/>
                  </a:prstGeom>
                  <a:solidFill>
                    <a:sysClr val="windowText" lastClr="000000"/>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42" name="Group 241"/>
                <p:cNvGrpSpPr/>
                <p:nvPr/>
              </p:nvGrpSpPr>
              <p:grpSpPr>
                <a:xfrm flipH="1">
                  <a:off x="6457531" y="1839284"/>
                  <a:ext cx="77840" cy="312418"/>
                  <a:chOff x="5636329" y="1824822"/>
                  <a:chExt cx="77840" cy="312418"/>
                </a:xfrm>
              </p:grpSpPr>
              <p:sp>
                <p:nvSpPr>
                  <p:cNvPr id="253" name="Hexagon 252"/>
                  <p:cNvSpPr/>
                  <p:nvPr/>
                </p:nvSpPr>
                <p:spPr>
                  <a:xfrm>
                    <a:off x="5668449" y="1824822"/>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54" name="Hexagon 253"/>
                  <p:cNvSpPr/>
                  <p:nvPr/>
                </p:nvSpPr>
                <p:spPr>
                  <a:xfrm>
                    <a:off x="5668449" y="1913721"/>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55" name="Hexagon 254"/>
                  <p:cNvSpPr/>
                  <p:nvPr/>
                </p:nvSpPr>
                <p:spPr>
                  <a:xfrm>
                    <a:off x="5668449" y="1999446"/>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56" name="Hexagon 255"/>
                  <p:cNvSpPr/>
                  <p:nvPr/>
                </p:nvSpPr>
                <p:spPr>
                  <a:xfrm>
                    <a:off x="5668449" y="2091520"/>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57" name="Snip Same Side Corner Rectangle 256"/>
                  <p:cNvSpPr/>
                  <p:nvPr/>
                </p:nvSpPr>
                <p:spPr>
                  <a:xfrm rot="5400000">
                    <a:off x="5512885" y="1957751"/>
                    <a:ext cx="292608" cy="45720"/>
                  </a:xfrm>
                  <a:prstGeom prst="snip2SameRect">
                    <a:avLst/>
                  </a:prstGeom>
                  <a:solidFill>
                    <a:sysClr val="windowText" lastClr="000000"/>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sp>
              <p:nvSpPr>
                <p:cNvPr id="243" name="Curved Right Arrow 242"/>
                <p:cNvSpPr/>
                <p:nvPr/>
              </p:nvSpPr>
              <p:spPr>
                <a:xfrm>
                  <a:off x="4608872" y="1896256"/>
                  <a:ext cx="123245" cy="213546"/>
                </a:xfrm>
                <a:prstGeom prst="curvedRightArrow">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244" name="TextBox 243"/>
                <p:cNvSpPr txBox="1"/>
                <p:nvPr/>
              </p:nvSpPr>
              <p:spPr>
                <a:xfrm rot="16200000">
                  <a:off x="6384917" y="1918509"/>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Clamp</a:t>
                  </a:r>
                </a:p>
              </p:txBody>
            </p:sp>
            <p:cxnSp>
              <p:nvCxnSpPr>
                <p:cNvPr id="245" name="Straight Connector 244"/>
                <p:cNvCxnSpPr/>
                <p:nvPr/>
              </p:nvCxnSpPr>
              <p:spPr>
                <a:xfrm rot="10800000">
                  <a:off x="5070279" y="2779844"/>
                  <a:ext cx="0" cy="228600"/>
                </a:xfrm>
                <a:prstGeom prst="line">
                  <a:avLst/>
                </a:prstGeom>
                <a:noFill/>
                <a:ln w="12700" cap="flat" cmpd="sng" algn="ctr">
                  <a:solidFill>
                    <a:sysClr val="windowText" lastClr="000000"/>
                  </a:solidFill>
                  <a:prstDash val="solid"/>
                  <a:miter lim="800000"/>
                </a:ln>
                <a:effectLst/>
              </p:spPr>
            </p:cxnSp>
            <p:cxnSp>
              <p:nvCxnSpPr>
                <p:cNvPr id="246" name="Straight Connector 245"/>
                <p:cNvCxnSpPr/>
                <p:nvPr/>
              </p:nvCxnSpPr>
              <p:spPr>
                <a:xfrm rot="10800000">
                  <a:off x="6290906" y="2769772"/>
                  <a:ext cx="0" cy="228600"/>
                </a:xfrm>
                <a:prstGeom prst="line">
                  <a:avLst/>
                </a:prstGeom>
                <a:noFill/>
                <a:ln w="12700" cap="flat" cmpd="sng" algn="ctr">
                  <a:solidFill>
                    <a:sysClr val="windowText" lastClr="000000"/>
                  </a:solidFill>
                  <a:prstDash val="solid"/>
                  <a:miter lim="800000"/>
                </a:ln>
                <a:effectLst/>
              </p:spPr>
            </p:cxnSp>
            <p:sp>
              <p:nvSpPr>
                <p:cNvPr id="247" name="TextBox 246"/>
                <p:cNvSpPr txBox="1"/>
                <p:nvPr/>
              </p:nvSpPr>
              <p:spPr>
                <a:xfrm>
                  <a:off x="4933285" y="2971746"/>
                  <a:ext cx="273988"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pH</a:t>
                  </a:r>
                  <a:endParaRPr kumimoji="0" lang="en-US" sz="450" b="0" i="0" u="none" strike="noStrike" kern="0" cap="none" spc="0" normalizeH="0" baseline="-25000" noProof="0" dirty="0">
                    <a:ln>
                      <a:noFill/>
                    </a:ln>
                    <a:solidFill>
                      <a:prstClr val="black"/>
                    </a:solidFill>
                    <a:effectLst/>
                    <a:uLnTx/>
                    <a:uFillTx/>
                    <a:latin typeface="Calibri"/>
                  </a:endParaRPr>
                </a:p>
              </p:txBody>
            </p:sp>
            <p:sp>
              <p:nvSpPr>
                <p:cNvPr id="248" name="TextBox 247"/>
                <p:cNvSpPr txBox="1"/>
                <p:nvPr/>
              </p:nvSpPr>
              <p:spPr>
                <a:xfrm>
                  <a:off x="6126607" y="2961674"/>
                  <a:ext cx="323251"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DO</a:t>
                  </a:r>
                  <a:endParaRPr kumimoji="0" lang="en-US" sz="450" b="0" i="0" u="none" strike="noStrike" kern="0" cap="none" spc="0" normalizeH="0" baseline="-25000" noProof="0" dirty="0">
                    <a:ln>
                      <a:noFill/>
                    </a:ln>
                    <a:solidFill>
                      <a:prstClr val="black"/>
                    </a:solidFill>
                    <a:effectLst/>
                    <a:uLnTx/>
                    <a:uFillTx/>
                    <a:latin typeface="Calibri"/>
                  </a:endParaRPr>
                </a:p>
              </p:txBody>
            </p:sp>
            <p:cxnSp>
              <p:nvCxnSpPr>
                <p:cNvPr id="249" name="Straight Connector 248"/>
                <p:cNvCxnSpPr/>
                <p:nvPr/>
              </p:nvCxnSpPr>
              <p:spPr>
                <a:xfrm rot="10800000">
                  <a:off x="6098203" y="2773942"/>
                  <a:ext cx="0" cy="228600"/>
                </a:xfrm>
                <a:prstGeom prst="line">
                  <a:avLst/>
                </a:prstGeom>
                <a:noFill/>
                <a:ln w="12700" cap="flat" cmpd="sng" algn="ctr">
                  <a:solidFill>
                    <a:sysClr val="windowText" lastClr="000000"/>
                  </a:solidFill>
                  <a:prstDash val="solid"/>
                  <a:miter lim="800000"/>
                </a:ln>
                <a:effectLst/>
              </p:spPr>
            </p:cxnSp>
            <p:sp>
              <p:nvSpPr>
                <p:cNvPr id="250" name="TextBox 249"/>
                <p:cNvSpPr txBox="1"/>
                <p:nvPr/>
              </p:nvSpPr>
              <p:spPr>
                <a:xfrm>
                  <a:off x="5882109" y="2965845"/>
                  <a:ext cx="432188"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Temp</a:t>
                  </a:r>
                  <a:endParaRPr kumimoji="0" lang="en-US" sz="450" b="0" i="0" u="none" strike="noStrike" kern="0" cap="none" spc="0" normalizeH="0" baseline="-25000" noProof="0" dirty="0">
                    <a:ln>
                      <a:noFill/>
                    </a:ln>
                    <a:solidFill>
                      <a:prstClr val="black"/>
                    </a:solidFill>
                    <a:effectLst/>
                    <a:uLnTx/>
                    <a:uFillTx/>
                    <a:latin typeface="Calibri"/>
                  </a:endParaRPr>
                </a:p>
              </p:txBody>
            </p:sp>
            <p:cxnSp>
              <p:nvCxnSpPr>
                <p:cNvPr id="251" name="Straight Connector 250"/>
                <p:cNvCxnSpPr/>
                <p:nvPr/>
              </p:nvCxnSpPr>
              <p:spPr>
                <a:xfrm rot="10800000">
                  <a:off x="5231564" y="2779749"/>
                  <a:ext cx="0" cy="228600"/>
                </a:xfrm>
                <a:prstGeom prst="line">
                  <a:avLst/>
                </a:prstGeom>
                <a:noFill/>
                <a:ln w="12700" cap="flat" cmpd="sng" algn="ctr">
                  <a:solidFill>
                    <a:sysClr val="windowText" lastClr="000000"/>
                  </a:solidFill>
                  <a:prstDash val="solid"/>
                  <a:miter lim="800000"/>
                </a:ln>
                <a:effectLst/>
              </p:spPr>
            </p:cxnSp>
            <p:sp>
              <p:nvSpPr>
                <p:cNvPr id="252" name="TextBox 251"/>
                <p:cNvSpPr txBox="1"/>
                <p:nvPr/>
              </p:nvSpPr>
              <p:spPr>
                <a:xfrm>
                  <a:off x="5067264" y="2971651"/>
                  <a:ext cx="323251"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OD</a:t>
                  </a:r>
                  <a:endParaRPr kumimoji="0" lang="en-US" sz="450" b="0" i="0" u="none" strike="noStrike" kern="0" cap="none" spc="0" normalizeH="0" baseline="-25000" noProof="0" dirty="0">
                    <a:ln>
                      <a:noFill/>
                    </a:ln>
                    <a:solidFill>
                      <a:prstClr val="black"/>
                    </a:solidFill>
                    <a:effectLst/>
                    <a:uLnTx/>
                    <a:uFillTx/>
                    <a:latin typeface="Calibri"/>
                  </a:endParaRPr>
                </a:p>
              </p:txBody>
            </p:sp>
          </p:grpSp>
          <p:grpSp>
            <p:nvGrpSpPr>
              <p:cNvPr id="12" name="Group 11"/>
              <p:cNvGrpSpPr/>
              <p:nvPr/>
            </p:nvGrpSpPr>
            <p:grpSpPr>
              <a:xfrm>
                <a:off x="7221568" y="548972"/>
                <a:ext cx="1756683" cy="998657"/>
                <a:chOff x="5564864" y="3603502"/>
                <a:chExt cx="1756683" cy="998657"/>
              </a:xfrm>
            </p:grpSpPr>
            <p:sp>
              <p:nvSpPr>
                <p:cNvPr id="151" name="Rectangle 150"/>
                <p:cNvSpPr/>
                <p:nvPr/>
              </p:nvSpPr>
              <p:spPr>
                <a:xfrm rot="16200000">
                  <a:off x="5684178" y="3862331"/>
                  <a:ext cx="274320" cy="54566"/>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52" name="Rectangle 151"/>
                <p:cNvSpPr/>
                <p:nvPr/>
              </p:nvSpPr>
              <p:spPr>
                <a:xfrm rot="16200000" flipH="1">
                  <a:off x="6206991" y="3937348"/>
                  <a:ext cx="457200" cy="51852"/>
                </a:xfrm>
                <a:prstGeom prst="rect">
                  <a:avLst/>
                </a:prstGeom>
                <a:solidFill>
                  <a:srgbClr val="4472C4">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53" name="Flowchart: Document 152"/>
                <p:cNvSpPr/>
                <p:nvPr/>
              </p:nvSpPr>
              <p:spPr>
                <a:xfrm flipV="1">
                  <a:off x="5643803" y="4050693"/>
                  <a:ext cx="1593328" cy="228600"/>
                </a:xfrm>
                <a:prstGeom prst="flowChartDocument">
                  <a:avLst/>
                </a:prstGeom>
                <a:solidFill>
                  <a:srgbClr val="ED7D31">
                    <a:lumMod val="20000"/>
                    <a:lumOff val="80000"/>
                    <a:alpha val="74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154" name="Straight Connector 153"/>
                <p:cNvCxnSpPr/>
                <p:nvPr/>
              </p:nvCxnSpPr>
              <p:spPr>
                <a:xfrm flipH="1">
                  <a:off x="5766215" y="4268260"/>
                  <a:ext cx="1389888" cy="0"/>
                </a:xfrm>
                <a:prstGeom prst="line">
                  <a:avLst/>
                </a:prstGeom>
                <a:noFill/>
                <a:ln w="7620" cap="flat" cmpd="sng" algn="ctr">
                  <a:solidFill>
                    <a:sysClr val="windowText" lastClr="000000"/>
                  </a:solidFill>
                  <a:prstDash val="solid"/>
                  <a:miter lim="800000"/>
                </a:ln>
                <a:effectLst/>
              </p:spPr>
            </p:cxnSp>
            <p:cxnSp>
              <p:nvCxnSpPr>
                <p:cNvPr id="155" name="Straight Connector 154"/>
                <p:cNvCxnSpPr/>
                <p:nvPr/>
              </p:nvCxnSpPr>
              <p:spPr>
                <a:xfrm rot="10800000">
                  <a:off x="5755495" y="3792591"/>
                  <a:ext cx="0" cy="137160"/>
                </a:xfrm>
                <a:prstGeom prst="line">
                  <a:avLst/>
                </a:prstGeom>
                <a:noFill/>
                <a:ln w="12700" cap="flat" cmpd="sng" algn="ctr">
                  <a:solidFill>
                    <a:sysClr val="windowText" lastClr="000000"/>
                  </a:solidFill>
                  <a:prstDash val="solid"/>
                  <a:miter lim="800000"/>
                </a:ln>
                <a:effectLst/>
              </p:spPr>
            </p:cxnSp>
            <p:cxnSp>
              <p:nvCxnSpPr>
                <p:cNvPr id="156" name="Straight Connector 155"/>
                <p:cNvCxnSpPr/>
                <p:nvPr/>
              </p:nvCxnSpPr>
              <p:spPr>
                <a:xfrm rot="10800000">
                  <a:off x="5888845" y="3790210"/>
                  <a:ext cx="0" cy="137160"/>
                </a:xfrm>
                <a:prstGeom prst="line">
                  <a:avLst/>
                </a:prstGeom>
                <a:noFill/>
                <a:ln w="12700" cap="flat" cmpd="sng" algn="ctr">
                  <a:solidFill>
                    <a:sysClr val="windowText" lastClr="000000"/>
                  </a:solidFill>
                  <a:prstDash val="solid"/>
                  <a:miter lim="800000"/>
                </a:ln>
                <a:effectLst/>
              </p:spPr>
            </p:cxnSp>
            <p:cxnSp>
              <p:nvCxnSpPr>
                <p:cNvPr id="157" name="Straight Connector 156"/>
                <p:cNvCxnSpPr/>
                <p:nvPr/>
              </p:nvCxnSpPr>
              <p:spPr>
                <a:xfrm rot="10800000">
                  <a:off x="6986329" y="3804493"/>
                  <a:ext cx="0" cy="137160"/>
                </a:xfrm>
                <a:prstGeom prst="line">
                  <a:avLst/>
                </a:prstGeom>
                <a:noFill/>
                <a:ln w="12700" cap="flat" cmpd="sng" algn="ctr">
                  <a:solidFill>
                    <a:sysClr val="windowText" lastClr="000000"/>
                  </a:solidFill>
                  <a:prstDash val="solid"/>
                  <a:miter lim="800000"/>
                </a:ln>
                <a:effectLst/>
              </p:spPr>
            </p:cxnSp>
            <p:cxnSp>
              <p:nvCxnSpPr>
                <p:cNvPr id="158" name="Straight Connector 157"/>
                <p:cNvCxnSpPr/>
                <p:nvPr/>
              </p:nvCxnSpPr>
              <p:spPr>
                <a:xfrm rot="10800000">
                  <a:off x="7119679" y="3804493"/>
                  <a:ext cx="0" cy="137160"/>
                </a:xfrm>
                <a:prstGeom prst="line">
                  <a:avLst/>
                </a:prstGeom>
                <a:noFill/>
                <a:ln w="12700" cap="flat" cmpd="sng" algn="ctr">
                  <a:solidFill>
                    <a:sysClr val="windowText" lastClr="000000"/>
                  </a:solidFill>
                  <a:prstDash val="solid"/>
                  <a:miter lim="800000"/>
                </a:ln>
                <a:effectLst/>
              </p:spPr>
            </p:cxnSp>
            <p:sp>
              <p:nvSpPr>
                <p:cNvPr id="159" name="Rectangle 158"/>
                <p:cNvSpPr/>
                <p:nvPr/>
              </p:nvSpPr>
              <p:spPr>
                <a:xfrm rot="5400000" flipH="1">
                  <a:off x="6917285" y="3851551"/>
                  <a:ext cx="274320" cy="54566"/>
                </a:xfrm>
                <a:prstGeom prst="rect">
                  <a:avLst/>
                </a:prstGeom>
                <a:solidFill>
                  <a:srgbClr val="A5A5A5"/>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60" name="Rectangle 159"/>
                <p:cNvSpPr/>
                <p:nvPr/>
              </p:nvSpPr>
              <p:spPr>
                <a:xfrm rot="5400000" flipH="1">
                  <a:off x="6985525" y="3649222"/>
                  <a:ext cx="137160" cy="45720"/>
                </a:xfrm>
                <a:prstGeom prst="rect">
                  <a:avLst/>
                </a:prstGeom>
                <a:pattFill prst="dkHorz">
                  <a:fgClr>
                    <a:srgbClr val="A5A5A5"/>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61" name="Trapezoid 29"/>
                <p:cNvSpPr/>
                <p:nvPr/>
              </p:nvSpPr>
              <p:spPr>
                <a:xfrm>
                  <a:off x="6965669" y="3622932"/>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162" name="Trapezoid 29"/>
                <p:cNvSpPr/>
                <p:nvPr/>
              </p:nvSpPr>
              <p:spPr>
                <a:xfrm flipV="1">
                  <a:off x="6965668" y="3668564"/>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163" name="Rectangle 162"/>
                <p:cNvSpPr/>
                <p:nvPr/>
              </p:nvSpPr>
              <p:spPr>
                <a:xfrm rot="5400000" flipH="1">
                  <a:off x="6986899" y="3817444"/>
                  <a:ext cx="137160" cy="118872"/>
                </a:xfrm>
                <a:prstGeom prst="rect">
                  <a:avLst/>
                </a:prstGeom>
                <a:pattFill prst="ltUpDiag">
                  <a:fgClr>
                    <a:sysClr val="windowText" lastClr="000000">
                      <a:lumMod val="65000"/>
                      <a:lumOff val="35000"/>
                    </a:sys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64" name="Rectangle 163"/>
                <p:cNvSpPr/>
                <p:nvPr/>
              </p:nvSpPr>
              <p:spPr>
                <a:xfrm rot="5400000" flipH="1">
                  <a:off x="5757068" y="3800524"/>
                  <a:ext cx="137160" cy="118872"/>
                </a:xfrm>
                <a:prstGeom prst="rect">
                  <a:avLst/>
                </a:prstGeom>
                <a:pattFill prst="ltUpDiag">
                  <a:fgClr>
                    <a:srgbClr val="E7E6E6">
                      <a:lumMod val="50000"/>
                    </a:srgb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65" name="Rounded Rectangle 164"/>
                <p:cNvSpPr/>
                <p:nvPr/>
              </p:nvSpPr>
              <p:spPr>
                <a:xfrm>
                  <a:off x="6078241" y="4156320"/>
                  <a:ext cx="719138" cy="71438"/>
                </a:xfrm>
                <a:prstGeom prst="roundRect">
                  <a:avLst/>
                </a:prstGeom>
                <a:pattFill prst="pct30">
                  <a:fgClr>
                    <a:srgbClr val="E7E6E6">
                      <a:lumMod val="90000"/>
                    </a:srgbClr>
                  </a:fgClr>
                  <a:bgClr>
                    <a:sysClr val="window" lastClr="FFFFFF"/>
                  </a:bgClr>
                </a:pattFill>
                <a:ln w="127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66" name="Rounded Rectangle 165"/>
                <p:cNvSpPr/>
                <p:nvPr/>
              </p:nvSpPr>
              <p:spPr>
                <a:xfrm>
                  <a:off x="5742866" y="4229662"/>
                  <a:ext cx="1389888"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67" name="Snip Same Side Corner Rectangle 53"/>
                <p:cNvSpPr/>
                <p:nvPr/>
              </p:nvSpPr>
              <p:spPr>
                <a:xfrm rot="5400000">
                  <a:off x="5438281" y="3939990"/>
                  <a:ext cx="457200" cy="204033"/>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68" name="Snip Same Side Corner Rectangle 53"/>
                <p:cNvSpPr/>
                <p:nvPr/>
              </p:nvSpPr>
              <p:spPr>
                <a:xfrm rot="16200000" flipH="1">
                  <a:off x="7001676" y="3955511"/>
                  <a:ext cx="435710" cy="204033"/>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69" name="Rounded Rectangle 168"/>
                <p:cNvSpPr/>
                <p:nvPr/>
              </p:nvSpPr>
              <p:spPr>
                <a:xfrm>
                  <a:off x="5885795" y="3901756"/>
                  <a:ext cx="1097280"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70" name="Rectangle 169"/>
                <p:cNvSpPr/>
                <p:nvPr/>
              </p:nvSpPr>
              <p:spPr>
                <a:xfrm rot="5400000" flipH="1">
                  <a:off x="6368833" y="3653538"/>
                  <a:ext cx="137160" cy="45720"/>
                </a:xfrm>
                <a:prstGeom prst="rect">
                  <a:avLst/>
                </a:prstGeom>
                <a:pattFill prst="dkHorz">
                  <a:fgClr>
                    <a:srgbClr val="A5A5A5"/>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71" name="Trapezoid 29"/>
                <p:cNvSpPr/>
                <p:nvPr/>
              </p:nvSpPr>
              <p:spPr>
                <a:xfrm>
                  <a:off x="6348977" y="3627248"/>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172" name="Trapezoid 29"/>
                <p:cNvSpPr/>
                <p:nvPr/>
              </p:nvSpPr>
              <p:spPr>
                <a:xfrm flipV="1">
                  <a:off x="6348976" y="3672880"/>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173" name="TextBox 172"/>
                <p:cNvSpPr txBox="1"/>
                <p:nvPr/>
              </p:nvSpPr>
              <p:spPr>
                <a:xfrm>
                  <a:off x="6075501" y="4096889"/>
                  <a:ext cx="723436"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Sparging system</a:t>
                  </a:r>
                  <a:endParaRPr kumimoji="0" lang="en-US" sz="450" b="0" i="0" u="none" strike="noStrike" kern="0" cap="none" spc="0" normalizeH="0" baseline="-25000" noProof="0" dirty="0">
                    <a:ln>
                      <a:noFill/>
                    </a:ln>
                    <a:solidFill>
                      <a:prstClr val="black"/>
                    </a:solidFill>
                    <a:effectLst/>
                    <a:uLnTx/>
                    <a:uFillTx/>
                    <a:latin typeface="Calibri"/>
                  </a:endParaRPr>
                </a:p>
              </p:txBody>
            </p:sp>
            <p:grpSp>
              <p:nvGrpSpPr>
                <p:cNvPr id="174" name="Group 173"/>
                <p:cNvGrpSpPr/>
                <p:nvPr/>
              </p:nvGrpSpPr>
              <p:grpSpPr>
                <a:xfrm>
                  <a:off x="5579690" y="3899856"/>
                  <a:ext cx="77840" cy="312418"/>
                  <a:chOff x="5636329" y="1824822"/>
                  <a:chExt cx="77840" cy="312418"/>
                </a:xfrm>
              </p:grpSpPr>
              <p:sp>
                <p:nvSpPr>
                  <p:cNvPr id="189" name="Hexagon 188"/>
                  <p:cNvSpPr/>
                  <p:nvPr/>
                </p:nvSpPr>
                <p:spPr>
                  <a:xfrm>
                    <a:off x="5668449" y="1824822"/>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90" name="Hexagon 189"/>
                  <p:cNvSpPr/>
                  <p:nvPr/>
                </p:nvSpPr>
                <p:spPr>
                  <a:xfrm>
                    <a:off x="5668449" y="1913721"/>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91" name="Hexagon 190"/>
                  <p:cNvSpPr/>
                  <p:nvPr/>
                </p:nvSpPr>
                <p:spPr>
                  <a:xfrm>
                    <a:off x="5668449" y="1999446"/>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92" name="Hexagon 191"/>
                  <p:cNvSpPr/>
                  <p:nvPr/>
                </p:nvSpPr>
                <p:spPr>
                  <a:xfrm>
                    <a:off x="5668449" y="2091520"/>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93" name="Snip Same Side Corner Rectangle 192"/>
                  <p:cNvSpPr/>
                  <p:nvPr/>
                </p:nvSpPr>
                <p:spPr>
                  <a:xfrm rot="5400000">
                    <a:off x="5512885" y="1957751"/>
                    <a:ext cx="292608" cy="45720"/>
                  </a:xfrm>
                  <a:prstGeom prst="snip2SameRect">
                    <a:avLst/>
                  </a:prstGeom>
                  <a:solidFill>
                    <a:sysClr val="windowText" lastClr="000000"/>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175" name="Group 174"/>
                <p:cNvGrpSpPr/>
                <p:nvPr/>
              </p:nvGrpSpPr>
              <p:grpSpPr>
                <a:xfrm flipH="1">
                  <a:off x="7229567" y="3899856"/>
                  <a:ext cx="77840" cy="312418"/>
                  <a:chOff x="5636329" y="1824822"/>
                  <a:chExt cx="77840" cy="312418"/>
                </a:xfrm>
              </p:grpSpPr>
              <p:sp>
                <p:nvSpPr>
                  <p:cNvPr id="184" name="Hexagon 183"/>
                  <p:cNvSpPr/>
                  <p:nvPr/>
                </p:nvSpPr>
                <p:spPr>
                  <a:xfrm>
                    <a:off x="5668449" y="1824822"/>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85" name="Hexagon 184"/>
                  <p:cNvSpPr/>
                  <p:nvPr/>
                </p:nvSpPr>
                <p:spPr>
                  <a:xfrm>
                    <a:off x="5668449" y="1913721"/>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86" name="Hexagon 185"/>
                  <p:cNvSpPr/>
                  <p:nvPr/>
                </p:nvSpPr>
                <p:spPr>
                  <a:xfrm>
                    <a:off x="5668449" y="1999446"/>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87" name="Hexagon 186"/>
                  <p:cNvSpPr/>
                  <p:nvPr/>
                </p:nvSpPr>
                <p:spPr>
                  <a:xfrm>
                    <a:off x="5668449" y="2091520"/>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88" name="Snip Same Side Corner Rectangle 187"/>
                  <p:cNvSpPr/>
                  <p:nvPr/>
                </p:nvSpPr>
                <p:spPr>
                  <a:xfrm rot="5400000">
                    <a:off x="5512885" y="1957751"/>
                    <a:ext cx="292608" cy="45720"/>
                  </a:xfrm>
                  <a:prstGeom prst="snip2SameRect">
                    <a:avLst/>
                  </a:prstGeom>
                  <a:solidFill>
                    <a:sysClr val="windowText" lastClr="000000"/>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76" name="Straight Connector 175"/>
                <p:cNvCxnSpPr/>
                <p:nvPr/>
              </p:nvCxnSpPr>
              <p:spPr>
                <a:xfrm rot="10800000">
                  <a:off x="5842315" y="4140581"/>
                  <a:ext cx="0" cy="228600"/>
                </a:xfrm>
                <a:prstGeom prst="line">
                  <a:avLst/>
                </a:prstGeom>
                <a:noFill/>
                <a:ln w="12700" cap="flat" cmpd="sng" algn="ctr">
                  <a:solidFill>
                    <a:sysClr val="windowText" lastClr="000000"/>
                  </a:solidFill>
                  <a:prstDash val="solid"/>
                  <a:miter lim="800000"/>
                </a:ln>
                <a:effectLst/>
              </p:spPr>
            </p:cxnSp>
            <p:cxnSp>
              <p:nvCxnSpPr>
                <p:cNvPr id="177" name="Straight Connector 176"/>
                <p:cNvCxnSpPr/>
                <p:nvPr/>
              </p:nvCxnSpPr>
              <p:spPr>
                <a:xfrm rot="10800000">
                  <a:off x="7062942" y="4130509"/>
                  <a:ext cx="0" cy="228600"/>
                </a:xfrm>
                <a:prstGeom prst="line">
                  <a:avLst/>
                </a:prstGeom>
                <a:noFill/>
                <a:ln w="12700" cap="flat" cmpd="sng" algn="ctr">
                  <a:solidFill>
                    <a:sysClr val="windowText" lastClr="000000"/>
                  </a:solidFill>
                  <a:prstDash val="solid"/>
                  <a:miter lim="800000"/>
                </a:ln>
                <a:effectLst/>
              </p:spPr>
            </p:cxnSp>
            <p:sp>
              <p:nvSpPr>
                <p:cNvPr id="178" name="TextBox 177"/>
                <p:cNvSpPr txBox="1"/>
                <p:nvPr/>
              </p:nvSpPr>
              <p:spPr>
                <a:xfrm>
                  <a:off x="5705321" y="4294383"/>
                  <a:ext cx="273988"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pH</a:t>
                  </a:r>
                  <a:endParaRPr kumimoji="0" lang="en-US" sz="450" b="0" i="0" u="none" strike="noStrike" kern="0" cap="none" spc="0" normalizeH="0" baseline="-25000" noProof="0" dirty="0">
                    <a:ln>
                      <a:noFill/>
                    </a:ln>
                    <a:solidFill>
                      <a:prstClr val="black"/>
                    </a:solidFill>
                    <a:effectLst/>
                    <a:uLnTx/>
                    <a:uFillTx/>
                    <a:latin typeface="Calibri"/>
                  </a:endParaRPr>
                </a:p>
              </p:txBody>
            </p:sp>
            <p:sp>
              <p:nvSpPr>
                <p:cNvPr id="179" name="TextBox 178"/>
                <p:cNvSpPr txBox="1"/>
                <p:nvPr/>
              </p:nvSpPr>
              <p:spPr>
                <a:xfrm>
                  <a:off x="6898642" y="4284311"/>
                  <a:ext cx="323251"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DO</a:t>
                  </a:r>
                  <a:endParaRPr kumimoji="0" lang="en-US" sz="450" b="0" i="0" u="none" strike="noStrike" kern="0" cap="none" spc="0" normalizeH="0" baseline="-25000" noProof="0" dirty="0">
                    <a:ln>
                      <a:noFill/>
                    </a:ln>
                    <a:solidFill>
                      <a:prstClr val="black"/>
                    </a:solidFill>
                    <a:effectLst/>
                    <a:uLnTx/>
                    <a:uFillTx/>
                    <a:latin typeface="Calibri"/>
                  </a:endParaRPr>
                </a:p>
              </p:txBody>
            </p:sp>
            <p:cxnSp>
              <p:nvCxnSpPr>
                <p:cNvPr id="180" name="Straight Connector 179"/>
                <p:cNvCxnSpPr/>
                <p:nvPr/>
              </p:nvCxnSpPr>
              <p:spPr>
                <a:xfrm rot="10800000">
                  <a:off x="6870239" y="4134679"/>
                  <a:ext cx="0" cy="228600"/>
                </a:xfrm>
                <a:prstGeom prst="line">
                  <a:avLst/>
                </a:prstGeom>
                <a:noFill/>
                <a:ln w="12700" cap="flat" cmpd="sng" algn="ctr">
                  <a:solidFill>
                    <a:sysClr val="windowText" lastClr="000000"/>
                  </a:solidFill>
                  <a:prstDash val="solid"/>
                  <a:miter lim="800000"/>
                </a:ln>
                <a:effectLst/>
              </p:spPr>
            </p:cxnSp>
            <p:sp>
              <p:nvSpPr>
                <p:cNvPr id="181" name="TextBox 180"/>
                <p:cNvSpPr txBox="1"/>
                <p:nvPr/>
              </p:nvSpPr>
              <p:spPr>
                <a:xfrm>
                  <a:off x="6654146" y="4288480"/>
                  <a:ext cx="432188"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Temp</a:t>
                  </a:r>
                  <a:endParaRPr kumimoji="0" lang="en-US" sz="450" b="0" i="0" u="none" strike="noStrike" kern="0" cap="none" spc="0" normalizeH="0" baseline="-25000" noProof="0" dirty="0">
                    <a:ln>
                      <a:noFill/>
                    </a:ln>
                    <a:solidFill>
                      <a:prstClr val="black"/>
                    </a:solidFill>
                    <a:effectLst/>
                    <a:uLnTx/>
                    <a:uFillTx/>
                    <a:latin typeface="Calibri"/>
                  </a:endParaRPr>
                </a:p>
              </p:txBody>
            </p:sp>
            <p:cxnSp>
              <p:nvCxnSpPr>
                <p:cNvPr id="182" name="Straight Connector 181"/>
                <p:cNvCxnSpPr/>
                <p:nvPr/>
              </p:nvCxnSpPr>
              <p:spPr>
                <a:xfrm rot="10800000">
                  <a:off x="6003600" y="4140486"/>
                  <a:ext cx="0" cy="228600"/>
                </a:xfrm>
                <a:prstGeom prst="line">
                  <a:avLst/>
                </a:prstGeom>
                <a:noFill/>
                <a:ln w="12700" cap="flat" cmpd="sng" algn="ctr">
                  <a:solidFill>
                    <a:sysClr val="windowText" lastClr="000000"/>
                  </a:solidFill>
                  <a:prstDash val="solid"/>
                  <a:miter lim="800000"/>
                </a:ln>
                <a:effectLst/>
              </p:spPr>
            </p:cxnSp>
            <p:sp>
              <p:nvSpPr>
                <p:cNvPr id="183" name="TextBox 182"/>
                <p:cNvSpPr txBox="1"/>
                <p:nvPr/>
              </p:nvSpPr>
              <p:spPr>
                <a:xfrm>
                  <a:off x="5839300" y="4294288"/>
                  <a:ext cx="323251"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OD</a:t>
                  </a:r>
                  <a:endParaRPr kumimoji="0" lang="en-US" sz="450" b="0" i="0" u="none" strike="noStrike" kern="0" cap="none" spc="0" normalizeH="0" baseline="-25000" noProof="0" dirty="0">
                    <a:ln>
                      <a:noFill/>
                    </a:ln>
                    <a:solidFill>
                      <a:prstClr val="black"/>
                    </a:solidFill>
                    <a:effectLst/>
                    <a:uLnTx/>
                    <a:uFillTx/>
                    <a:latin typeface="Calibri"/>
                  </a:endParaRPr>
                </a:p>
              </p:txBody>
            </p:sp>
          </p:grpSp>
          <p:grpSp>
            <p:nvGrpSpPr>
              <p:cNvPr id="13" name="Group 12"/>
              <p:cNvGrpSpPr/>
              <p:nvPr/>
            </p:nvGrpSpPr>
            <p:grpSpPr>
              <a:xfrm>
                <a:off x="7221568" y="1383113"/>
                <a:ext cx="1756683" cy="998657"/>
                <a:chOff x="5564864" y="3603502"/>
                <a:chExt cx="1756683" cy="998657"/>
              </a:xfrm>
            </p:grpSpPr>
            <p:sp>
              <p:nvSpPr>
                <p:cNvPr id="108" name="Rectangle 107"/>
                <p:cNvSpPr/>
                <p:nvPr/>
              </p:nvSpPr>
              <p:spPr>
                <a:xfrm rot="16200000">
                  <a:off x="5684178" y="3862331"/>
                  <a:ext cx="274320" cy="54566"/>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09" name="Rectangle 108"/>
                <p:cNvSpPr/>
                <p:nvPr/>
              </p:nvSpPr>
              <p:spPr>
                <a:xfrm rot="16200000" flipH="1">
                  <a:off x="6206991" y="3937348"/>
                  <a:ext cx="457200" cy="51852"/>
                </a:xfrm>
                <a:prstGeom prst="rect">
                  <a:avLst/>
                </a:prstGeom>
                <a:solidFill>
                  <a:srgbClr val="4472C4">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10" name="Flowchart: Document 109"/>
                <p:cNvSpPr/>
                <p:nvPr/>
              </p:nvSpPr>
              <p:spPr>
                <a:xfrm flipV="1">
                  <a:off x="5643803" y="4050693"/>
                  <a:ext cx="1593328" cy="228600"/>
                </a:xfrm>
                <a:prstGeom prst="flowChartDocument">
                  <a:avLst/>
                </a:prstGeom>
                <a:solidFill>
                  <a:srgbClr val="ED7D31">
                    <a:lumMod val="20000"/>
                    <a:lumOff val="80000"/>
                    <a:alpha val="74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111" name="Straight Connector 110"/>
                <p:cNvCxnSpPr/>
                <p:nvPr/>
              </p:nvCxnSpPr>
              <p:spPr>
                <a:xfrm flipH="1">
                  <a:off x="5766215" y="4268260"/>
                  <a:ext cx="1389888" cy="0"/>
                </a:xfrm>
                <a:prstGeom prst="line">
                  <a:avLst/>
                </a:prstGeom>
                <a:noFill/>
                <a:ln w="7620" cap="flat" cmpd="sng" algn="ctr">
                  <a:solidFill>
                    <a:sysClr val="windowText" lastClr="000000"/>
                  </a:solidFill>
                  <a:prstDash val="solid"/>
                  <a:miter lim="800000"/>
                </a:ln>
                <a:effectLst/>
              </p:spPr>
            </p:cxnSp>
            <p:cxnSp>
              <p:nvCxnSpPr>
                <p:cNvPr id="112" name="Straight Connector 111"/>
                <p:cNvCxnSpPr/>
                <p:nvPr/>
              </p:nvCxnSpPr>
              <p:spPr>
                <a:xfrm rot="10800000">
                  <a:off x="5755495" y="3792591"/>
                  <a:ext cx="0" cy="137160"/>
                </a:xfrm>
                <a:prstGeom prst="line">
                  <a:avLst/>
                </a:prstGeom>
                <a:noFill/>
                <a:ln w="12700" cap="flat" cmpd="sng" algn="ctr">
                  <a:solidFill>
                    <a:sysClr val="windowText" lastClr="000000"/>
                  </a:solidFill>
                  <a:prstDash val="solid"/>
                  <a:miter lim="800000"/>
                </a:ln>
                <a:effectLst/>
              </p:spPr>
            </p:cxnSp>
            <p:cxnSp>
              <p:nvCxnSpPr>
                <p:cNvPr id="113" name="Straight Connector 112"/>
                <p:cNvCxnSpPr/>
                <p:nvPr/>
              </p:nvCxnSpPr>
              <p:spPr>
                <a:xfrm rot="10800000">
                  <a:off x="5888845" y="3790210"/>
                  <a:ext cx="0" cy="137160"/>
                </a:xfrm>
                <a:prstGeom prst="line">
                  <a:avLst/>
                </a:prstGeom>
                <a:noFill/>
                <a:ln w="12700" cap="flat" cmpd="sng" algn="ctr">
                  <a:solidFill>
                    <a:sysClr val="windowText" lastClr="000000"/>
                  </a:solidFill>
                  <a:prstDash val="solid"/>
                  <a:miter lim="800000"/>
                </a:ln>
                <a:effectLst/>
              </p:spPr>
            </p:cxnSp>
            <p:cxnSp>
              <p:nvCxnSpPr>
                <p:cNvPr id="114" name="Straight Connector 113"/>
                <p:cNvCxnSpPr/>
                <p:nvPr/>
              </p:nvCxnSpPr>
              <p:spPr>
                <a:xfrm rot="10800000">
                  <a:off x="6986329" y="3804493"/>
                  <a:ext cx="0" cy="137160"/>
                </a:xfrm>
                <a:prstGeom prst="line">
                  <a:avLst/>
                </a:prstGeom>
                <a:noFill/>
                <a:ln w="12700" cap="flat" cmpd="sng" algn="ctr">
                  <a:solidFill>
                    <a:sysClr val="windowText" lastClr="000000"/>
                  </a:solidFill>
                  <a:prstDash val="solid"/>
                  <a:miter lim="800000"/>
                </a:ln>
                <a:effectLst/>
              </p:spPr>
            </p:cxnSp>
            <p:cxnSp>
              <p:nvCxnSpPr>
                <p:cNvPr id="115" name="Straight Connector 114"/>
                <p:cNvCxnSpPr/>
                <p:nvPr/>
              </p:nvCxnSpPr>
              <p:spPr>
                <a:xfrm rot="10800000">
                  <a:off x="7119679" y="3804493"/>
                  <a:ext cx="0" cy="137160"/>
                </a:xfrm>
                <a:prstGeom prst="line">
                  <a:avLst/>
                </a:prstGeom>
                <a:noFill/>
                <a:ln w="12700" cap="flat" cmpd="sng" algn="ctr">
                  <a:solidFill>
                    <a:sysClr val="windowText" lastClr="000000"/>
                  </a:solidFill>
                  <a:prstDash val="solid"/>
                  <a:miter lim="800000"/>
                </a:ln>
                <a:effectLst/>
              </p:spPr>
            </p:cxnSp>
            <p:sp>
              <p:nvSpPr>
                <p:cNvPr id="116" name="Rectangle 115"/>
                <p:cNvSpPr/>
                <p:nvPr/>
              </p:nvSpPr>
              <p:spPr>
                <a:xfrm rot="5400000" flipH="1">
                  <a:off x="6917285" y="3851551"/>
                  <a:ext cx="274320" cy="54566"/>
                </a:xfrm>
                <a:prstGeom prst="rect">
                  <a:avLst/>
                </a:prstGeom>
                <a:solidFill>
                  <a:srgbClr val="A5A5A5"/>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17" name="Rectangle 116"/>
                <p:cNvSpPr/>
                <p:nvPr/>
              </p:nvSpPr>
              <p:spPr>
                <a:xfrm rot="5400000" flipH="1">
                  <a:off x="6985525" y="3649222"/>
                  <a:ext cx="137160" cy="45720"/>
                </a:xfrm>
                <a:prstGeom prst="rect">
                  <a:avLst/>
                </a:prstGeom>
                <a:pattFill prst="dkHorz">
                  <a:fgClr>
                    <a:srgbClr val="A5A5A5"/>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18" name="Trapezoid 29"/>
                <p:cNvSpPr/>
                <p:nvPr/>
              </p:nvSpPr>
              <p:spPr>
                <a:xfrm>
                  <a:off x="6965669" y="3622932"/>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119" name="Trapezoid 29"/>
                <p:cNvSpPr/>
                <p:nvPr/>
              </p:nvSpPr>
              <p:spPr>
                <a:xfrm flipV="1">
                  <a:off x="6965668" y="3668564"/>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120" name="Rectangle 119"/>
                <p:cNvSpPr/>
                <p:nvPr/>
              </p:nvSpPr>
              <p:spPr>
                <a:xfrm rot="5400000" flipH="1">
                  <a:off x="6986899" y="3817444"/>
                  <a:ext cx="137160" cy="118872"/>
                </a:xfrm>
                <a:prstGeom prst="rect">
                  <a:avLst/>
                </a:prstGeom>
                <a:pattFill prst="ltUpDiag">
                  <a:fgClr>
                    <a:sysClr val="windowText" lastClr="000000">
                      <a:lumMod val="65000"/>
                      <a:lumOff val="35000"/>
                    </a:sys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21" name="Rectangle 120"/>
                <p:cNvSpPr/>
                <p:nvPr/>
              </p:nvSpPr>
              <p:spPr>
                <a:xfrm rot="5400000" flipH="1">
                  <a:off x="5757068" y="3800524"/>
                  <a:ext cx="137160" cy="118872"/>
                </a:xfrm>
                <a:prstGeom prst="rect">
                  <a:avLst/>
                </a:prstGeom>
                <a:pattFill prst="ltUpDiag">
                  <a:fgClr>
                    <a:srgbClr val="E7E6E6">
                      <a:lumMod val="50000"/>
                    </a:srgb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22" name="Rounded Rectangle 121"/>
                <p:cNvSpPr/>
                <p:nvPr/>
              </p:nvSpPr>
              <p:spPr>
                <a:xfrm>
                  <a:off x="6078241" y="4156320"/>
                  <a:ext cx="719138" cy="71438"/>
                </a:xfrm>
                <a:prstGeom prst="roundRect">
                  <a:avLst/>
                </a:prstGeom>
                <a:pattFill prst="pct30">
                  <a:fgClr>
                    <a:srgbClr val="E7E6E6">
                      <a:lumMod val="90000"/>
                    </a:srgbClr>
                  </a:fgClr>
                  <a:bgClr>
                    <a:sysClr val="window" lastClr="FFFFFF"/>
                  </a:bgClr>
                </a:pattFill>
                <a:ln w="127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23" name="Rounded Rectangle 122"/>
                <p:cNvSpPr/>
                <p:nvPr/>
              </p:nvSpPr>
              <p:spPr>
                <a:xfrm>
                  <a:off x="5742866" y="4229662"/>
                  <a:ext cx="1389888"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24" name="Snip Same Side Corner Rectangle 53"/>
                <p:cNvSpPr/>
                <p:nvPr/>
              </p:nvSpPr>
              <p:spPr>
                <a:xfrm rot="5400000">
                  <a:off x="5438281" y="3939990"/>
                  <a:ext cx="457200" cy="204033"/>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25" name="Snip Same Side Corner Rectangle 53"/>
                <p:cNvSpPr/>
                <p:nvPr/>
              </p:nvSpPr>
              <p:spPr>
                <a:xfrm rot="16200000" flipH="1">
                  <a:off x="7001676" y="3955511"/>
                  <a:ext cx="435710" cy="204033"/>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26" name="Rounded Rectangle 125"/>
                <p:cNvSpPr/>
                <p:nvPr/>
              </p:nvSpPr>
              <p:spPr>
                <a:xfrm>
                  <a:off x="5885795" y="3901756"/>
                  <a:ext cx="1097280"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27" name="Rectangle 126"/>
                <p:cNvSpPr/>
                <p:nvPr/>
              </p:nvSpPr>
              <p:spPr>
                <a:xfrm rot="5400000" flipH="1">
                  <a:off x="6368833" y="3653538"/>
                  <a:ext cx="137160" cy="45720"/>
                </a:xfrm>
                <a:prstGeom prst="rect">
                  <a:avLst/>
                </a:prstGeom>
                <a:pattFill prst="dkHorz">
                  <a:fgClr>
                    <a:srgbClr val="A5A5A5"/>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28" name="Trapezoid 29"/>
                <p:cNvSpPr/>
                <p:nvPr/>
              </p:nvSpPr>
              <p:spPr>
                <a:xfrm>
                  <a:off x="6348977" y="3627248"/>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129" name="Trapezoid 29"/>
                <p:cNvSpPr/>
                <p:nvPr/>
              </p:nvSpPr>
              <p:spPr>
                <a:xfrm flipV="1">
                  <a:off x="6348976" y="3672880"/>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130" name="TextBox 129"/>
                <p:cNvSpPr txBox="1"/>
                <p:nvPr/>
              </p:nvSpPr>
              <p:spPr>
                <a:xfrm>
                  <a:off x="6075501" y="4096889"/>
                  <a:ext cx="723436"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Sparging system</a:t>
                  </a:r>
                  <a:endParaRPr kumimoji="0" lang="en-US" sz="450" b="0" i="0" u="none" strike="noStrike" kern="0" cap="none" spc="0" normalizeH="0" baseline="-25000" noProof="0" dirty="0">
                    <a:ln>
                      <a:noFill/>
                    </a:ln>
                    <a:solidFill>
                      <a:prstClr val="black"/>
                    </a:solidFill>
                    <a:effectLst/>
                    <a:uLnTx/>
                    <a:uFillTx/>
                    <a:latin typeface="Calibri"/>
                  </a:endParaRPr>
                </a:p>
              </p:txBody>
            </p:sp>
            <p:grpSp>
              <p:nvGrpSpPr>
                <p:cNvPr id="131" name="Group 130"/>
                <p:cNvGrpSpPr/>
                <p:nvPr/>
              </p:nvGrpSpPr>
              <p:grpSpPr>
                <a:xfrm>
                  <a:off x="5579690" y="3899856"/>
                  <a:ext cx="77840" cy="312418"/>
                  <a:chOff x="5636329" y="1824822"/>
                  <a:chExt cx="77840" cy="312418"/>
                </a:xfrm>
              </p:grpSpPr>
              <p:sp>
                <p:nvSpPr>
                  <p:cNvPr id="146" name="Hexagon 145"/>
                  <p:cNvSpPr/>
                  <p:nvPr/>
                </p:nvSpPr>
                <p:spPr>
                  <a:xfrm>
                    <a:off x="5668449" y="1824822"/>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47" name="Hexagon 146"/>
                  <p:cNvSpPr/>
                  <p:nvPr/>
                </p:nvSpPr>
                <p:spPr>
                  <a:xfrm>
                    <a:off x="5668449" y="1913721"/>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48" name="Hexagon 147"/>
                  <p:cNvSpPr/>
                  <p:nvPr/>
                </p:nvSpPr>
                <p:spPr>
                  <a:xfrm>
                    <a:off x="5668449" y="1999446"/>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49" name="Hexagon 148"/>
                  <p:cNvSpPr/>
                  <p:nvPr/>
                </p:nvSpPr>
                <p:spPr>
                  <a:xfrm>
                    <a:off x="5668449" y="2091520"/>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50" name="Snip Same Side Corner Rectangle 149"/>
                  <p:cNvSpPr/>
                  <p:nvPr/>
                </p:nvSpPr>
                <p:spPr>
                  <a:xfrm rot="5400000">
                    <a:off x="5512885" y="1957751"/>
                    <a:ext cx="292608" cy="45720"/>
                  </a:xfrm>
                  <a:prstGeom prst="snip2SameRect">
                    <a:avLst/>
                  </a:prstGeom>
                  <a:solidFill>
                    <a:sysClr val="windowText" lastClr="000000"/>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132" name="Group 131"/>
                <p:cNvGrpSpPr/>
                <p:nvPr/>
              </p:nvGrpSpPr>
              <p:grpSpPr>
                <a:xfrm flipH="1">
                  <a:off x="7229567" y="3899856"/>
                  <a:ext cx="77840" cy="312418"/>
                  <a:chOff x="5636329" y="1824822"/>
                  <a:chExt cx="77840" cy="312418"/>
                </a:xfrm>
              </p:grpSpPr>
              <p:sp>
                <p:nvSpPr>
                  <p:cNvPr id="141" name="Hexagon 140"/>
                  <p:cNvSpPr/>
                  <p:nvPr/>
                </p:nvSpPr>
                <p:spPr>
                  <a:xfrm>
                    <a:off x="5668449" y="1824822"/>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42" name="Hexagon 141"/>
                  <p:cNvSpPr/>
                  <p:nvPr/>
                </p:nvSpPr>
                <p:spPr>
                  <a:xfrm>
                    <a:off x="5668449" y="1913721"/>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43" name="Hexagon 142"/>
                  <p:cNvSpPr/>
                  <p:nvPr/>
                </p:nvSpPr>
                <p:spPr>
                  <a:xfrm>
                    <a:off x="5668449" y="1999446"/>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44" name="Hexagon 143"/>
                  <p:cNvSpPr/>
                  <p:nvPr/>
                </p:nvSpPr>
                <p:spPr>
                  <a:xfrm>
                    <a:off x="5668449" y="2091520"/>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45" name="Snip Same Side Corner Rectangle 144"/>
                  <p:cNvSpPr/>
                  <p:nvPr/>
                </p:nvSpPr>
                <p:spPr>
                  <a:xfrm rot="5400000">
                    <a:off x="5512885" y="1957751"/>
                    <a:ext cx="292608" cy="45720"/>
                  </a:xfrm>
                  <a:prstGeom prst="snip2SameRect">
                    <a:avLst/>
                  </a:prstGeom>
                  <a:solidFill>
                    <a:sysClr val="windowText" lastClr="000000"/>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133" name="Straight Connector 132"/>
                <p:cNvCxnSpPr/>
                <p:nvPr/>
              </p:nvCxnSpPr>
              <p:spPr>
                <a:xfrm rot="10800000">
                  <a:off x="5842315" y="4140581"/>
                  <a:ext cx="0" cy="228600"/>
                </a:xfrm>
                <a:prstGeom prst="line">
                  <a:avLst/>
                </a:prstGeom>
                <a:noFill/>
                <a:ln w="12700" cap="flat" cmpd="sng" algn="ctr">
                  <a:solidFill>
                    <a:sysClr val="windowText" lastClr="000000"/>
                  </a:solidFill>
                  <a:prstDash val="solid"/>
                  <a:miter lim="800000"/>
                </a:ln>
                <a:effectLst/>
              </p:spPr>
            </p:cxnSp>
            <p:cxnSp>
              <p:nvCxnSpPr>
                <p:cNvPr id="134" name="Straight Connector 133"/>
                <p:cNvCxnSpPr/>
                <p:nvPr/>
              </p:nvCxnSpPr>
              <p:spPr>
                <a:xfrm rot="10800000">
                  <a:off x="7062942" y="4130509"/>
                  <a:ext cx="0" cy="228600"/>
                </a:xfrm>
                <a:prstGeom prst="line">
                  <a:avLst/>
                </a:prstGeom>
                <a:noFill/>
                <a:ln w="12700" cap="flat" cmpd="sng" algn="ctr">
                  <a:solidFill>
                    <a:sysClr val="windowText" lastClr="000000"/>
                  </a:solidFill>
                  <a:prstDash val="solid"/>
                  <a:miter lim="800000"/>
                </a:ln>
                <a:effectLst/>
              </p:spPr>
            </p:cxnSp>
            <p:sp>
              <p:nvSpPr>
                <p:cNvPr id="135" name="TextBox 134"/>
                <p:cNvSpPr txBox="1"/>
                <p:nvPr/>
              </p:nvSpPr>
              <p:spPr>
                <a:xfrm>
                  <a:off x="5705321" y="4294383"/>
                  <a:ext cx="273988"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pH</a:t>
                  </a:r>
                  <a:endParaRPr kumimoji="0" lang="en-US" sz="450" b="0" i="0" u="none" strike="noStrike" kern="0" cap="none" spc="0" normalizeH="0" baseline="-25000" noProof="0" dirty="0">
                    <a:ln>
                      <a:noFill/>
                    </a:ln>
                    <a:solidFill>
                      <a:prstClr val="black"/>
                    </a:solidFill>
                    <a:effectLst/>
                    <a:uLnTx/>
                    <a:uFillTx/>
                    <a:latin typeface="Calibri"/>
                  </a:endParaRPr>
                </a:p>
              </p:txBody>
            </p:sp>
            <p:sp>
              <p:nvSpPr>
                <p:cNvPr id="136" name="TextBox 135"/>
                <p:cNvSpPr txBox="1"/>
                <p:nvPr/>
              </p:nvSpPr>
              <p:spPr>
                <a:xfrm>
                  <a:off x="6898642" y="4284311"/>
                  <a:ext cx="323251"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DO</a:t>
                  </a:r>
                  <a:endParaRPr kumimoji="0" lang="en-US" sz="450" b="0" i="0" u="none" strike="noStrike" kern="0" cap="none" spc="0" normalizeH="0" baseline="-25000" noProof="0" dirty="0">
                    <a:ln>
                      <a:noFill/>
                    </a:ln>
                    <a:solidFill>
                      <a:prstClr val="black"/>
                    </a:solidFill>
                    <a:effectLst/>
                    <a:uLnTx/>
                    <a:uFillTx/>
                    <a:latin typeface="Calibri"/>
                  </a:endParaRPr>
                </a:p>
              </p:txBody>
            </p:sp>
            <p:cxnSp>
              <p:nvCxnSpPr>
                <p:cNvPr id="137" name="Straight Connector 136"/>
                <p:cNvCxnSpPr/>
                <p:nvPr/>
              </p:nvCxnSpPr>
              <p:spPr>
                <a:xfrm rot="10800000">
                  <a:off x="6870239" y="4134679"/>
                  <a:ext cx="0" cy="228600"/>
                </a:xfrm>
                <a:prstGeom prst="line">
                  <a:avLst/>
                </a:prstGeom>
                <a:noFill/>
                <a:ln w="12700" cap="flat" cmpd="sng" algn="ctr">
                  <a:solidFill>
                    <a:sysClr val="windowText" lastClr="000000"/>
                  </a:solidFill>
                  <a:prstDash val="solid"/>
                  <a:miter lim="800000"/>
                </a:ln>
                <a:effectLst/>
              </p:spPr>
            </p:cxnSp>
            <p:sp>
              <p:nvSpPr>
                <p:cNvPr id="138" name="TextBox 137"/>
                <p:cNvSpPr txBox="1"/>
                <p:nvPr/>
              </p:nvSpPr>
              <p:spPr>
                <a:xfrm>
                  <a:off x="6654146" y="4288480"/>
                  <a:ext cx="432188"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Temp</a:t>
                  </a:r>
                  <a:endParaRPr kumimoji="0" lang="en-US" sz="450" b="0" i="0" u="none" strike="noStrike" kern="0" cap="none" spc="0" normalizeH="0" baseline="-25000" noProof="0" dirty="0">
                    <a:ln>
                      <a:noFill/>
                    </a:ln>
                    <a:solidFill>
                      <a:prstClr val="black"/>
                    </a:solidFill>
                    <a:effectLst/>
                    <a:uLnTx/>
                    <a:uFillTx/>
                    <a:latin typeface="Calibri"/>
                  </a:endParaRPr>
                </a:p>
              </p:txBody>
            </p:sp>
            <p:cxnSp>
              <p:nvCxnSpPr>
                <p:cNvPr id="139" name="Straight Connector 138"/>
                <p:cNvCxnSpPr/>
                <p:nvPr/>
              </p:nvCxnSpPr>
              <p:spPr>
                <a:xfrm rot="10800000">
                  <a:off x="6003600" y="4140486"/>
                  <a:ext cx="0" cy="228600"/>
                </a:xfrm>
                <a:prstGeom prst="line">
                  <a:avLst/>
                </a:prstGeom>
                <a:noFill/>
                <a:ln w="12700" cap="flat" cmpd="sng" algn="ctr">
                  <a:solidFill>
                    <a:sysClr val="windowText" lastClr="000000"/>
                  </a:solidFill>
                  <a:prstDash val="solid"/>
                  <a:miter lim="800000"/>
                </a:ln>
                <a:effectLst/>
              </p:spPr>
            </p:cxnSp>
            <p:sp>
              <p:nvSpPr>
                <p:cNvPr id="140" name="TextBox 139"/>
                <p:cNvSpPr txBox="1"/>
                <p:nvPr/>
              </p:nvSpPr>
              <p:spPr>
                <a:xfrm>
                  <a:off x="5839300" y="4294288"/>
                  <a:ext cx="323251"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OD</a:t>
                  </a:r>
                  <a:endParaRPr kumimoji="0" lang="en-US" sz="450" b="0" i="0" u="none" strike="noStrike" kern="0" cap="none" spc="0" normalizeH="0" baseline="-25000" noProof="0" dirty="0">
                    <a:ln>
                      <a:noFill/>
                    </a:ln>
                    <a:solidFill>
                      <a:prstClr val="black"/>
                    </a:solidFill>
                    <a:effectLst/>
                    <a:uLnTx/>
                    <a:uFillTx/>
                    <a:latin typeface="Calibri"/>
                  </a:endParaRPr>
                </a:p>
              </p:txBody>
            </p:sp>
          </p:grpSp>
          <p:grpSp>
            <p:nvGrpSpPr>
              <p:cNvPr id="14" name="Group 13"/>
              <p:cNvGrpSpPr/>
              <p:nvPr/>
            </p:nvGrpSpPr>
            <p:grpSpPr>
              <a:xfrm>
                <a:off x="7240966" y="2209223"/>
                <a:ext cx="1756683" cy="998657"/>
                <a:chOff x="5564864" y="3603502"/>
                <a:chExt cx="1756683" cy="998657"/>
              </a:xfrm>
            </p:grpSpPr>
            <p:sp>
              <p:nvSpPr>
                <p:cNvPr id="65" name="Rectangle 64"/>
                <p:cNvSpPr/>
                <p:nvPr/>
              </p:nvSpPr>
              <p:spPr>
                <a:xfrm rot="16200000">
                  <a:off x="5684178" y="3862331"/>
                  <a:ext cx="274320" cy="54566"/>
                </a:xfrm>
                <a:prstGeom prst="rect">
                  <a:avLst/>
                </a:prstGeom>
                <a:solidFill>
                  <a:srgbClr val="5B9BD5">
                    <a:lumMod val="20000"/>
                    <a:lumOff val="8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66" name="Rectangle 65"/>
                <p:cNvSpPr/>
                <p:nvPr/>
              </p:nvSpPr>
              <p:spPr>
                <a:xfrm rot="16200000" flipH="1">
                  <a:off x="6206991" y="3937348"/>
                  <a:ext cx="457200" cy="51852"/>
                </a:xfrm>
                <a:prstGeom prst="rect">
                  <a:avLst/>
                </a:prstGeom>
                <a:solidFill>
                  <a:srgbClr val="4472C4">
                    <a:lumMod val="60000"/>
                    <a:lumOff val="40000"/>
                  </a:srgbClr>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67" name="Flowchart: Document 66"/>
                <p:cNvSpPr/>
                <p:nvPr/>
              </p:nvSpPr>
              <p:spPr>
                <a:xfrm flipV="1">
                  <a:off x="5643803" y="4050693"/>
                  <a:ext cx="1593328" cy="228600"/>
                </a:xfrm>
                <a:prstGeom prst="flowChartDocument">
                  <a:avLst/>
                </a:prstGeom>
                <a:solidFill>
                  <a:srgbClr val="ED7D31">
                    <a:lumMod val="20000"/>
                    <a:lumOff val="80000"/>
                    <a:alpha val="74000"/>
                  </a:srgb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cxnSp>
              <p:nvCxnSpPr>
                <p:cNvPr id="68" name="Straight Connector 67"/>
                <p:cNvCxnSpPr/>
                <p:nvPr/>
              </p:nvCxnSpPr>
              <p:spPr>
                <a:xfrm flipH="1">
                  <a:off x="5766215" y="4268260"/>
                  <a:ext cx="1389888" cy="0"/>
                </a:xfrm>
                <a:prstGeom prst="line">
                  <a:avLst/>
                </a:prstGeom>
                <a:noFill/>
                <a:ln w="7620" cap="flat" cmpd="sng" algn="ctr">
                  <a:solidFill>
                    <a:sysClr val="windowText" lastClr="000000"/>
                  </a:solidFill>
                  <a:prstDash val="solid"/>
                  <a:miter lim="800000"/>
                </a:ln>
                <a:effectLst/>
              </p:spPr>
            </p:cxnSp>
            <p:cxnSp>
              <p:nvCxnSpPr>
                <p:cNvPr id="69" name="Straight Connector 68"/>
                <p:cNvCxnSpPr/>
                <p:nvPr/>
              </p:nvCxnSpPr>
              <p:spPr>
                <a:xfrm rot="10800000">
                  <a:off x="5755495" y="3792591"/>
                  <a:ext cx="0" cy="137160"/>
                </a:xfrm>
                <a:prstGeom prst="line">
                  <a:avLst/>
                </a:prstGeom>
                <a:noFill/>
                <a:ln w="12700" cap="flat" cmpd="sng" algn="ctr">
                  <a:solidFill>
                    <a:sysClr val="windowText" lastClr="000000"/>
                  </a:solidFill>
                  <a:prstDash val="solid"/>
                  <a:miter lim="800000"/>
                </a:ln>
                <a:effectLst/>
              </p:spPr>
            </p:cxnSp>
            <p:cxnSp>
              <p:nvCxnSpPr>
                <p:cNvPr id="70" name="Straight Connector 69"/>
                <p:cNvCxnSpPr/>
                <p:nvPr/>
              </p:nvCxnSpPr>
              <p:spPr>
                <a:xfrm rot="10800000">
                  <a:off x="5888845" y="3790210"/>
                  <a:ext cx="0" cy="137160"/>
                </a:xfrm>
                <a:prstGeom prst="line">
                  <a:avLst/>
                </a:prstGeom>
                <a:noFill/>
                <a:ln w="12700" cap="flat" cmpd="sng" algn="ctr">
                  <a:solidFill>
                    <a:sysClr val="windowText" lastClr="000000"/>
                  </a:solidFill>
                  <a:prstDash val="solid"/>
                  <a:miter lim="800000"/>
                </a:ln>
                <a:effectLst/>
              </p:spPr>
            </p:cxnSp>
            <p:cxnSp>
              <p:nvCxnSpPr>
                <p:cNvPr id="71" name="Straight Connector 70"/>
                <p:cNvCxnSpPr/>
                <p:nvPr/>
              </p:nvCxnSpPr>
              <p:spPr>
                <a:xfrm rot="10800000">
                  <a:off x="6986329" y="3804493"/>
                  <a:ext cx="0" cy="137160"/>
                </a:xfrm>
                <a:prstGeom prst="line">
                  <a:avLst/>
                </a:prstGeom>
                <a:noFill/>
                <a:ln w="12700" cap="flat" cmpd="sng" algn="ctr">
                  <a:solidFill>
                    <a:sysClr val="windowText" lastClr="000000"/>
                  </a:solidFill>
                  <a:prstDash val="solid"/>
                  <a:miter lim="800000"/>
                </a:ln>
                <a:effectLst/>
              </p:spPr>
            </p:cxnSp>
            <p:cxnSp>
              <p:nvCxnSpPr>
                <p:cNvPr id="72" name="Straight Connector 71"/>
                <p:cNvCxnSpPr/>
                <p:nvPr/>
              </p:nvCxnSpPr>
              <p:spPr>
                <a:xfrm rot="10800000">
                  <a:off x="7119679" y="3804493"/>
                  <a:ext cx="0" cy="137160"/>
                </a:xfrm>
                <a:prstGeom prst="line">
                  <a:avLst/>
                </a:prstGeom>
                <a:noFill/>
                <a:ln w="12700" cap="flat" cmpd="sng" algn="ctr">
                  <a:solidFill>
                    <a:sysClr val="windowText" lastClr="000000"/>
                  </a:solidFill>
                  <a:prstDash val="solid"/>
                  <a:miter lim="800000"/>
                </a:ln>
                <a:effectLst/>
              </p:spPr>
            </p:cxnSp>
            <p:sp>
              <p:nvSpPr>
                <p:cNvPr id="73" name="Rectangle 72"/>
                <p:cNvSpPr/>
                <p:nvPr/>
              </p:nvSpPr>
              <p:spPr>
                <a:xfrm rot="5400000" flipH="1">
                  <a:off x="6917285" y="3851551"/>
                  <a:ext cx="274320" cy="54566"/>
                </a:xfrm>
                <a:prstGeom prst="rect">
                  <a:avLst/>
                </a:prstGeom>
                <a:solidFill>
                  <a:srgbClr val="A5A5A5"/>
                </a:solid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rot="5400000" flipH="1">
                  <a:off x="6985525" y="3649222"/>
                  <a:ext cx="137160" cy="45720"/>
                </a:xfrm>
                <a:prstGeom prst="rect">
                  <a:avLst/>
                </a:prstGeom>
                <a:pattFill prst="dkHorz">
                  <a:fgClr>
                    <a:srgbClr val="A5A5A5"/>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75" name="Trapezoid 29"/>
                <p:cNvSpPr/>
                <p:nvPr/>
              </p:nvSpPr>
              <p:spPr>
                <a:xfrm>
                  <a:off x="6965669" y="3622932"/>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76" name="Trapezoid 29"/>
                <p:cNvSpPr/>
                <p:nvPr/>
              </p:nvSpPr>
              <p:spPr>
                <a:xfrm flipV="1">
                  <a:off x="6965668" y="3668564"/>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77" name="Rectangle 76"/>
                <p:cNvSpPr/>
                <p:nvPr/>
              </p:nvSpPr>
              <p:spPr>
                <a:xfrm rot="5400000" flipH="1">
                  <a:off x="6986899" y="3817444"/>
                  <a:ext cx="137160" cy="118872"/>
                </a:xfrm>
                <a:prstGeom prst="rect">
                  <a:avLst/>
                </a:prstGeom>
                <a:pattFill prst="ltUpDiag">
                  <a:fgClr>
                    <a:sysClr val="windowText" lastClr="000000">
                      <a:lumMod val="65000"/>
                      <a:lumOff val="35000"/>
                    </a:sys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78" name="Rectangle 77"/>
                <p:cNvSpPr/>
                <p:nvPr/>
              </p:nvSpPr>
              <p:spPr>
                <a:xfrm rot="5400000" flipH="1">
                  <a:off x="5757068" y="3800524"/>
                  <a:ext cx="137160" cy="118872"/>
                </a:xfrm>
                <a:prstGeom prst="rect">
                  <a:avLst/>
                </a:prstGeom>
                <a:pattFill prst="ltUpDiag">
                  <a:fgClr>
                    <a:srgbClr val="E7E6E6">
                      <a:lumMod val="50000"/>
                    </a:srgbClr>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79" name="Rounded Rectangle 78"/>
                <p:cNvSpPr/>
                <p:nvPr/>
              </p:nvSpPr>
              <p:spPr>
                <a:xfrm>
                  <a:off x="6078241" y="4156320"/>
                  <a:ext cx="719138" cy="71438"/>
                </a:xfrm>
                <a:prstGeom prst="roundRect">
                  <a:avLst/>
                </a:prstGeom>
                <a:pattFill prst="pct30">
                  <a:fgClr>
                    <a:srgbClr val="E7E6E6">
                      <a:lumMod val="90000"/>
                    </a:srgbClr>
                  </a:fgClr>
                  <a:bgClr>
                    <a:sysClr val="window" lastClr="FFFFFF"/>
                  </a:bgClr>
                </a:pattFill>
                <a:ln w="127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0" name="Rounded Rectangle 79"/>
                <p:cNvSpPr/>
                <p:nvPr/>
              </p:nvSpPr>
              <p:spPr>
                <a:xfrm>
                  <a:off x="5742866" y="4229662"/>
                  <a:ext cx="1389888"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1" name="Snip Same Side Corner Rectangle 53"/>
                <p:cNvSpPr/>
                <p:nvPr/>
              </p:nvSpPr>
              <p:spPr>
                <a:xfrm rot="5400000">
                  <a:off x="5438281" y="3939990"/>
                  <a:ext cx="457200" cy="204033"/>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2" name="Snip Same Side Corner Rectangle 53"/>
                <p:cNvSpPr/>
                <p:nvPr/>
              </p:nvSpPr>
              <p:spPr>
                <a:xfrm rot="16200000" flipH="1">
                  <a:off x="7001676" y="3955511"/>
                  <a:ext cx="435710" cy="204033"/>
                </a:xfrm>
                <a:custGeom>
                  <a:avLst/>
                  <a:gdLst>
                    <a:gd name="connsiteX0" fmla="*/ 22356 w 1118660"/>
                    <a:gd name="connsiteY0" fmla="*/ 0 h 134134"/>
                    <a:gd name="connsiteX1" fmla="*/ 1096304 w 1118660"/>
                    <a:gd name="connsiteY1" fmla="*/ 0 h 134134"/>
                    <a:gd name="connsiteX2" fmla="*/ 1118660 w 1118660"/>
                    <a:gd name="connsiteY2" fmla="*/ 22356 h 134134"/>
                    <a:gd name="connsiteX3" fmla="*/ 1118660 w 1118660"/>
                    <a:gd name="connsiteY3" fmla="*/ 134134 h 134134"/>
                    <a:gd name="connsiteX4" fmla="*/ 1118660 w 1118660"/>
                    <a:gd name="connsiteY4" fmla="*/ 134134 h 134134"/>
                    <a:gd name="connsiteX5" fmla="*/ 0 w 1118660"/>
                    <a:gd name="connsiteY5" fmla="*/ 134134 h 134134"/>
                    <a:gd name="connsiteX6" fmla="*/ 0 w 1118660"/>
                    <a:gd name="connsiteY6" fmla="*/ 134134 h 134134"/>
                    <a:gd name="connsiteX7" fmla="*/ 0 w 1118660"/>
                    <a:gd name="connsiteY7" fmla="*/ 22356 h 134134"/>
                    <a:gd name="connsiteX8" fmla="*/ 22356 w 1118660"/>
                    <a:gd name="connsiteY8" fmla="*/ 0 h 134134"/>
                    <a:gd name="connsiteX0" fmla="*/ 22356 w 1118660"/>
                    <a:gd name="connsiteY0" fmla="*/ 15744 h 149878"/>
                    <a:gd name="connsiteX1" fmla="*/ 1096304 w 1118660"/>
                    <a:gd name="connsiteY1" fmla="*/ 15744 h 149878"/>
                    <a:gd name="connsiteX2" fmla="*/ 935780 w 1118660"/>
                    <a:gd name="connsiteY2" fmla="*/ 0 h 149878"/>
                    <a:gd name="connsiteX3" fmla="*/ 1118660 w 1118660"/>
                    <a:gd name="connsiteY3" fmla="*/ 149878 h 149878"/>
                    <a:gd name="connsiteX4" fmla="*/ 1118660 w 1118660"/>
                    <a:gd name="connsiteY4" fmla="*/ 149878 h 149878"/>
                    <a:gd name="connsiteX5" fmla="*/ 0 w 1118660"/>
                    <a:gd name="connsiteY5" fmla="*/ 149878 h 149878"/>
                    <a:gd name="connsiteX6" fmla="*/ 0 w 1118660"/>
                    <a:gd name="connsiteY6" fmla="*/ 149878 h 149878"/>
                    <a:gd name="connsiteX7" fmla="*/ 0 w 1118660"/>
                    <a:gd name="connsiteY7" fmla="*/ 38100 h 149878"/>
                    <a:gd name="connsiteX8" fmla="*/ 22356 w 1118660"/>
                    <a:gd name="connsiteY8" fmla="*/ 15744 h 149878"/>
                    <a:gd name="connsiteX0" fmla="*/ 22356 w 1133900"/>
                    <a:gd name="connsiteY0" fmla="*/ 221484 h 355618"/>
                    <a:gd name="connsiteX1" fmla="*/ 1096304 w 1133900"/>
                    <a:gd name="connsiteY1" fmla="*/ 22148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618"/>
                    <a:gd name="connsiteX1" fmla="*/ 799124 w 1133900"/>
                    <a:gd name="connsiteY1" fmla="*/ 168144 h 355618"/>
                    <a:gd name="connsiteX2" fmla="*/ 1133900 w 1133900"/>
                    <a:gd name="connsiteY2" fmla="*/ 0 h 355618"/>
                    <a:gd name="connsiteX3" fmla="*/ 1118660 w 1133900"/>
                    <a:gd name="connsiteY3" fmla="*/ 355618 h 355618"/>
                    <a:gd name="connsiteX4" fmla="*/ 1118660 w 1133900"/>
                    <a:gd name="connsiteY4" fmla="*/ 355618 h 355618"/>
                    <a:gd name="connsiteX5" fmla="*/ 0 w 1133900"/>
                    <a:gd name="connsiteY5" fmla="*/ 355618 h 355618"/>
                    <a:gd name="connsiteX6" fmla="*/ 0 w 1133900"/>
                    <a:gd name="connsiteY6" fmla="*/ 355618 h 355618"/>
                    <a:gd name="connsiteX7" fmla="*/ 0 w 1133900"/>
                    <a:gd name="connsiteY7" fmla="*/ 243840 h 355618"/>
                    <a:gd name="connsiteX8" fmla="*/ 22356 w 1133900"/>
                    <a:gd name="connsiteY8" fmla="*/ 221484 h 355618"/>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18660 w 1133900"/>
                    <a:gd name="connsiteY4" fmla="*/ 355618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1044 w 1133900"/>
                    <a:gd name="connsiteY4" fmla="*/ 348973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123436 w 1133900"/>
                    <a:gd name="connsiteY4" fmla="*/ 320886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22356 w 1133900"/>
                    <a:gd name="connsiteY0" fmla="*/ 221484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22356 w 1133900"/>
                    <a:gd name="connsiteY8" fmla="*/ 221484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0 w 1133900"/>
                    <a:gd name="connsiteY6" fmla="*/ 355618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0 w 1133900"/>
                    <a:gd name="connsiteY5" fmla="*/ 355618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85823 w 1133900"/>
                    <a:gd name="connsiteY6" fmla="*/ 345086 h 355974"/>
                    <a:gd name="connsiteX7" fmla="*/ 0 w 1133900"/>
                    <a:gd name="connsiteY7" fmla="*/ 243840 h 355974"/>
                    <a:gd name="connsiteX8" fmla="*/ 480 w 1133900"/>
                    <a:gd name="connsiteY8" fmla="*/ 17857 h 355974"/>
                    <a:gd name="connsiteX0" fmla="*/ 480 w 1133900"/>
                    <a:gd name="connsiteY0" fmla="*/ 17857 h 355974"/>
                    <a:gd name="connsiteX1" fmla="*/ 799124 w 1133900"/>
                    <a:gd name="connsiteY1" fmla="*/ 168144 h 355974"/>
                    <a:gd name="connsiteX2" fmla="*/ 1133900 w 1133900"/>
                    <a:gd name="connsiteY2" fmla="*/ 0 h 355974"/>
                    <a:gd name="connsiteX3" fmla="*/ 1118660 w 1133900"/>
                    <a:gd name="connsiteY3" fmla="*/ 355618 h 355974"/>
                    <a:gd name="connsiteX4" fmla="*/ 1044503 w 1133900"/>
                    <a:gd name="connsiteY4" fmla="*/ 348972 h 355974"/>
                    <a:gd name="connsiteX5" fmla="*/ 79092 w 1133900"/>
                    <a:gd name="connsiteY5" fmla="*/ 355619 h 355974"/>
                    <a:gd name="connsiteX6" fmla="*/ 21876 w 1133900"/>
                    <a:gd name="connsiteY6" fmla="*/ 320510 h 355974"/>
                    <a:gd name="connsiteX7" fmla="*/ 0 w 1133900"/>
                    <a:gd name="connsiteY7" fmla="*/ 243840 h 355974"/>
                    <a:gd name="connsiteX8" fmla="*/ 480 w 113390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21396 w 1133420"/>
                    <a:gd name="connsiteY6" fmla="*/ 320510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8612 w 1133420"/>
                    <a:gd name="connsiteY5" fmla="*/ 355619 h 355974"/>
                    <a:gd name="connsiteX6" fmla="*/ 36542 w 1133420"/>
                    <a:gd name="connsiteY6" fmla="*/ 283118 h 355974"/>
                    <a:gd name="connsiteX7" fmla="*/ 12982 w 1133420"/>
                    <a:gd name="connsiteY7" fmla="*/ 173211 h 355974"/>
                    <a:gd name="connsiteX8" fmla="*/ 0 w 1133420"/>
                    <a:gd name="connsiteY8" fmla="*/ 17857 h 355974"/>
                    <a:gd name="connsiteX0" fmla="*/ 0 w 1133420"/>
                    <a:gd name="connsiteY0" fmla="*/ 17857 h 355974"/>
                    <a:gd name="connsiteX1" fmla="*/ 798644 w 1133420"/>
                    <a:gd name="connsiteY1" fmla="*/ 168144 h 355974"/>
                    <a:gd name="connsiteX2" fmla="*/ 1133420 w 1133420"/>
                    <a:gd name="connsiteY2" fmla="*/ 0 h 355974"/>
                    <a:gd name="connsiteX3" fmla="*/ 1118180 w 1133420"/>
                    <a:gd name="connsiteY3" fmla="*/ 355618 h 355974"/>
                    <a:gd name="connsiteX4" fmla="*/ 1044023 w 1133420"/>
                    <a:gd name="connsiteY4" fmla="*/ 348972 h 355974"/>
                    <a:gd name="connsiteX5" fmla="*/ 73565 w 1133420"/>
                    <a:gd name="connsiteY5" fmla="*/ 330693 h 355974"/>
                    <a:gd name="connsiteX6" fmla="*/ 36542 w 1133420"/>
                    <a:gd name="connsiteY6" fmla="*/ 283118 h 355974"/>
                    <a:gd name="connsiteX7" fmla="*/ 12982 w 1133420"/>
                    <a:gd name="connsiteY7" fmla="*/ 173211 h 355974"/>
                    <a:gd name="connsiteX8" fmla="*/ 0 w 1133420"/>
                    <a:gd name="connsiteY8" fmla="*/ 17857 h 35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3420" h="355974">
                      <a:moveTo>
                        <a:pt x="0" y="17857"/>
                      </a:moveTo>
                      <a:lnTo>
                        <a:pt x="798644" y="168144"/>
                      </a:lnTo>
                      <a:lnTo>
                        <a:pt x="1133420" y="0"/>
                      </a:lnTo>
                      <a:cubicBezTo>
                        <a:pt x="1128340" y="118539"/>
                        <a:pt x="1132785" y="366656"/>
                        <a:pt x="1118180" y="355618"/>
                      </a:cubicBezTo>
                      <a:lnTo>
                        <a:pt x="1044023" y="348972"/>
                      </a:lnTo>
                      <a:lnTo>
                        <a:pt x="73565" y="330693"/>
                      </a:lnTo>
                      <a:lnTo>
                        <a:pt x="36542" y="283118"/>
                      </a:lnTo>
                      <a:lnTo>
                        <a:pt x="12982" y="173211"/>
                      </a:lnTo>
                      <a:lnTo>
                        <a:pt x="0" y="17857"/>
                      </a:lnTo>
                      <a:close/>
                    </a:path>
                  </a:pathLst>
                </a:cu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3" name="Rounded Rectangle 82"/>
                <p:cNvSpPr/>
                <p:nvPr/>
              </p:nvSpPr>
              <p:spPr>
                <a:xfrm>
                  <a:off x="5885795" y="3901756"/>
                  <a:ext cx="1097280" cy="45719"/>
                </a:xfrm>
                <a:prstGeom prst="roundRect">
                  <a:avLst/>
                </a:prstGeom>
                <a:solidFill>
                  <a:srgbClr val="E7E6E6">
                    <a:lumMod val="75000"/>
                  </a:srgbClr>
                </a:solidFill>
                <a:ln w="635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84" name="Rectangle 83"/>
                <p:cNvSpPr/>
                <p:nvPr/>
              </p:nvSpPr>
              <p:spPr>
                <a:xfrm rot="5400000" flipH="1">
                  <a:off x="6368833" y="3653538"/>
                  <a:ext cx="137160" cy="45720"/>
                </a:xfrm>
                <a:prstGeom prst="rect">
                  <a:avLst/>
                </a:prstGeom>
                <a:pattFill prst="dkHorz">
                  <a:fgClr>
                    <a:srgbClr val="A5A5A5"/>
                  </a:fgClr>
                  <a:bgClr>
                    <a:sysClr val="window" lastClr="FFFFFF"/>
                  </a:bgClr>
                </a:pattFill>
                <a:ln w="3175"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85" name="Trapezoid 29"/>
                <p:cNvSpPr/>
                <p:nvPr/>
              </p:nvSpPr>
              <p:spPr>
                <a:xfrm>
                  <a:off x="6348977" y="3627248"/>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86" name="Trapezoid 29"/>
                <p:cNvSpPr/>
                <p:nvPr/>
              </p:nvSpPr>
              <p:spPr>
                <a:xfrm flipV="1">
                  <a:off x="6348976" y="3672880"/>
                  <a:ext cx="171450" cy="45719"/>
                </a:xfrm>
                <a:custGeom>
                  <a:avLst/>
                  <a:gdLst>
                    <a:gd name="connsiteX0" fmla="*/ 0 w 171450"/>
                    <a:gd name="connsiteY0" fmla="*/ 76507 h 76507"/>
                    <a:gd name="connsiteX1" fmla="*/ 19127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52323 w 171450"/>
                    <a:gd name="connsiteY2" fmla="*/ 0 h 76507"/>
                    <a:gd name="connsiteX3" fmla="*/ 171450 w 171450"/>
                    <a:gd name="connsiteY3" fmla="*/ 76507 h 76507"/>
                    <a:gd name="connsiteX4" fmla="*/ 0 w 171450"/>
                    <a:gd name="connsiteY4" fmla="*/ 76507 h 76507"/>
                    <a:gd name="connsiteX0" fmla="*/ 0 w 171450"/>
                    <a:gd name="connsiteY0" fmla="*/ 76507 h 76507"/>
                    <a:gd name="connsiteX1" fmla="*/ 50083 w 171450"/>
                    <a:gd name="connsiteY1" fmla="*/ 0 h 76507"/>
                    <a:gd name="connsiteX2" fmla="*/ 123748 w 171450"/>
                    <a:gd name="connsiteY2" fmla="*/ 4762 h 76507"/>
                    <a:gd name="connsiteX3" fmla="*/ 171450 w 171450"/>
                    <a:gd name="connsiteY3" fmla="*/ 76507 h 76507"/>
                    <a:gd name="connsiteX4" fmla="*/ 0 w 171450"/>
                    <a:gd name="connsiteY4" fmla="*/ 76507 h 76507"/>
                    <a:gd name="connsiteX0" fmla="*/ 0 w 171450"/>
                    <a:gd name="connsiteY0" fmla="*/ 71745 h 71745"/>
                    <a:gd name="connsiteX1" fmla="*/ 42939 w 171450"/>
                    <a:gd name="connsiteY1" fmla="*/ 2382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45320 w 171450"/>
                    <a:gd name="connsiteY1" fmla="*/ 4764 h 71745"/>
                    <a:gd name="connsiteX2" fmla="*/ 123748 w 171450"/>
                    <a:gd name="connsiteY2" fmla="*/ 0 h 71745"/>
                    <a:gd name="connsiteX3" fmla="*/ 171450 w 171450"/>
                    <a:gd name="connsiteY3" fmla="*/ 71745 h 71745"/>
                    <a:gd name="connsiteX4" fmla="*/ 0 w 171450"/>
                    <a:gd name="connsiteY4" fmla="*/ 71745 h 71745"/>
                    <a:gd name="connsiteX0" fmla="*/ 0 w 171450"/>
                    <a:gd name="connsiteY0" fmla="*/ 71745 h 71745"/>
                    <a:gd name="connsiteX1" fmla="*/ 52464 w 171450"/>
                    <a:gd name="connsiteY1" fmla="*/ 1 h 71745"/>
                    <a:gd name="connsiteX2" fmla="*/ 123748 w 171450"/>
                    <a:gd name="connsiteY2" fmla="*/ 0 h 71745"/>
                    <a:gd name="connsiteX3" fmla="*/ 171450 w 171450"/>
                    <a:gd name="connsiteY3" fmla="*/ 71745 h 71745"/>
                    <a:gd name="connsiteX4" fmla="*/ 0 w 171450"/>
                    <a:gd name="connsiteY4" fmla="*/ 71745 h 71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71745">
                      <a:moveTo>
                        <a:pt x="0" y="71745"/>
                      </a:moveTo>
                      <a:lnTo>
                        <a:pt x="52464" y="1"/>
                      </a:lnTo>
                      <a:lnTo>
                        <a:pt x="123748" y="0"/>
                      </a:lnTo>
                      <a:lnTo>
                        <a:pt x="171450" y="71745"/>
                      </a:lnTo>
                      <a:lnTo>
                        <a:pt x="0" y="71745"/>
                      </a:lnTo>
                      <a:close/>
                    </a:path>
                  </a:pathLst>
                </a:cu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Calibri"/>
                    <a:ea typeface="+mn-ea"/>
                    <a:cs typeface="+mn-cs"/>
                  </a:endParaRPr>
                </a:p>
              </p:txBody>
            </p:sp>
            <p:sp>
              <p:nvSpPr>
                <p:cNvPr id="87" name="TextBox 86"/>
                <p:cNvSpPr txBox="1"/>
                <p:nvPr/>
              </p:nvSpPr>
              <p:spPr>
                <a:xfrm>
                  <a:off x="6075501" y="4096889"/>
                  <a:ext cx="723436"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Sparging system</a:t>
                  </a:r>
                  <a:endParaRPr kumimoji="0" lang="en-US" sz="450" b="0" i="0" u="none" strike="noStrike" kern="0" cap="none" spc="0" normalizeH="0" baseline="-25000" noProof="0" dirty="0">
                    <a:ln>
                      <a:noFill/>
                    </a:ln>
                    <a:solidFill>
                      <a:prstClr val="black"/>
                    </a:solidFill>
                    <a:effectLst/>
                    <a:uLnTx/>
                    <a:uFillTx/>
                    <a:latin typeface="Calibri"/>
                  </a:endParaRPr>
                </a:p>
              </p:txBody>
            </p:sp>
            <p:grpSp>
              <p:nvGrpSpPr>
                <p:cNvPr id="88" name="Group 87"/>
                <p:cNvGrpSpPr/>
                <p:nvPr/>
              </p:nvGrpSpPr>
              <p:grpSpPr>
                <a:xfrm>
                  <a:off x="5579690" y="3899856"/>
                  <a:ext cx="77840" cy="312418"/>
                  <a:chOff x="5636329" y="1824822"/>
                  <a:chExt cx="77840" cy="312418"/>
                </a:xfrm>
              </p:grpSpPr>
              <p:sp>
                <p:nvSpPr>
                  <p:cNvPr id="103" name="Hexagon 102"/>
                  <p:cNvSpPr/>
                  <p:nvPr/>
                </p:nvSpPr>
                <p:spPr>
                  <a:xfrm>
                    <a:off x="5668449" y="1824822"/>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04" name="Hexagon 103"/>
                  <p:cNvSpPr/>
                  <p:nvPr/>
                </p:nvSpPr>
                <p:spPr>
                  <a:xfrm>
                    <a:off x="5668449" y="1913721"/>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05" name="Hexagon 104"/>
                  <p:cNvSpPr/>
                  <p:nvPr/>
                </p:nvSpPr>
                <p:spPr>
                  <a:xfrm>
                    <a:off x="5668449" y="1999446"/>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06" name="Hexagon 105"/>
                  <p:cNvSpPr/>
                  <p:nvPr/>
                </p:nvSpPr>
                <p:spPr>
                  <a:xfrm>
                    <a:off x="5668449" y="2091520"/>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07" name="Snip Same Side Corner Rectangle 106"/>
                  <p:cNvSpPr/>
                  <p:nvPr/>
                </p:nvSpPr>
                <p:spPr>
                  <a:xfrm rot="5400000">
                    <a:off x="5512885" y="1957751"/>
                    <a:ext cx="292608" cy="45720"/>
                  </a:xfrm>
                  <a:prstGeom prst="snip2SameRect">
                    <a:avLst/>
                  </a:prstGeom>
                  <a:solidFill>
                    <a:sysClr val="windowText" lastClr="000000"/>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89" name="Group 88"/>
                <p:cNvGrpSpPr/>
                <p:nvPr/>
              </p:nvGrpSpPr>
              <p:grpSpPr>
                <a:xfrm flipH="1">
                  <a:off x="7229567" y="3899856"/>
                  <a:ext cx="77840" cy="312418"/>
                  <a:chOff x="5636329" y="1824822"/>
                  <a:chExt cx="77840" cy="312418"/>
                </a:xfrm>
              </p:grpSpPr>
              <p:sp>
                <p:nvSpPr>
                  <p:cNvPr id="98" name="Hexagon 97"/>
                  <p:cNvSpPr/>
                  <p:nvPr/>
                </p:nvSpPr>
                <p:spPr>
                  <a:xfrm>
                    <a:off x="5668449" y="1824822"/>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99" name="Hexagon 98"/>
                  <p:cNvSpPr/>
                  <p:nvPr/>
                </p:nvSpPr>
                <p:spPr>
                  <a:xfrm>
                    <a:off x="5668449" y="1913721"/>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00" name="Hexagon 99"/>
                  <p:cNvSpPr/>
                  <p:nvPr/>
                </p:nvSpPr>
                <p:spPr>
                  <a:xfrm>
                    <a:off x="5668449" y="1999446"/>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01" name="Hexagon 100"/>
                  <p:cNvSpPr/>
                  <p:nvPr/>
                </p:nvSpPr>
                <p:spPr>
                  <a:xfrm>
                    <a:off x="5668449" y="2091520"/>
                    <a:ext cx="45720" cy="45720"/>
                  </a:xfrm>
                  <a:prstGeom prst="hexagon">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02" name="Snip Same Side Corner Rectangle 101"/>
                  <p:cNvSpPr/>
                  <p:nvPr/>
                </p:nvSpPr>
                <p:spPr>
                  <a:xfrm rot="5400000">
                    <a:off x="5512885" y="1957751"/>
                    <a:ext cx="292608" cy="45720"/>
                  </a:xfrm>
                  <a:prstGeom prst="snip2SameRect">
                    <a:avLst/>
                  </a:prstGeom>
                  <a:solidFill>
                    <a:sysClr val="windowText" lastClr="000000"/>
                  </a:solidFill>
                  <a:ln w="127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90" name="Straight Connector 89"/>
                <p:cNvCxnSpPr/>
                <p:nvPr/>
              </p:nvCxnSpPr>
              <p:spPr>
                <a:xfrm rot="10800000">
                  <a:off x="5842315" y="4140581"/>
                  <a:ext cx="0" cy="228600"/>
                </a:xfrm>
                <a:prstGeom prst="line">
                  <a:avLst/>
                </a:prstGeom>
                <a:noFill/>
                <a:ln w="12700" cap="flat" cmpd="sng" algn="ctr">
                  <a:solidFill>
                    <a:sysClr val="windowText" lastClr="000000"/>
                  </a:solidFill>
                  <a:prstDash val="solid"/>
                  <a:miter lim="800000"/>
                </a:ln>
                <a:effectLst/>
              </p:spPr>
            </p:cxnSp>
            <p:cxnSp>
              <p:nvCxnSpPr>
                <p:cNvPr id="91" name="Straight Connector 90"/>
                <p:cNvCxnSpPr/>
                <p:nvPr/>
              </p:nvCxnSpPr>
              <p:spPr>
                <a:xfrm rot="10800000">
                  <a:off x="7062942" y="4130509"/>
                  <a:ext cx="0" cy="228600"/>
                </a:xfrm>
                <a:prstGeom prst="line">
                  <a:avLst/>
                </a:prstGeom>
                <a:noFill/>
                <a:ln w="12700" cap="flat" cmpd="sng" algn="ctr">
                  <a:solidFill>
                    <a:sysClr val="windowText" lastClr="000000"/>
                  </a:solidFill>
                  <a:prstDash val="solid"/>
                  <a:miter lim="800000"/>
                </a:ln>
                <a:effectLst/>
              </p:spPr>
            </p:cxnSp>
            <p:sp>
              <p:nvSpPr>
                <p:cNvPr id="92" name="TextBox 91"/>
                <p:cNvSpPr txBox="1"/>
                <p:nvPr/>
              </p:nvSpPr>
              <p:spPr>
                <a:xfrm>
                  <a:off x="5705321" y="4294383"/>
                  <a:ext cx="273988"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pH</a:t>
                  </a:r>
                  <a:endParaRPr kumimoji="0" lang="en-US" sz="450" b="0" i="0" u="none" strike="noStrike" kern="0" cap="none" spc="0" normalizeH="0" baseline="-25000" noProof="0" dirty="0">
                    <a:ln>
                      <a:noFill/>
                    </a:ln>
                    <a:solidFill>
                      <a:prstClr val="black"/>
                    </a:solidFill>
                    <a:effectLst/>
                    <a:uLnTx/>
                    <a:uFillTx/>
                    <a:latin typeface="Calibri"/>
                  </a:endParaRPr>
                </a:p>
              </p:txBody>
            </p:sp>
            <p:sp>
              <p:nvSpPr>
                <p:cNvPr id="93" name="TextBox 92"/>
                <p:cNvSpPr txBox="1"/>
                <p:nvPr/>
              </p:nvSpPr>
              <p:spPr>
                <a:xfrm>
                  <a:off x="6898642" y="4284311"/>
                  <a:ext cx="323251"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DO</a:t>
                  </a:r>
                  <a:endParaRPr kumimoji="0" lang="en-US" sz="450" b="0" i="0" u="none" strike="noStrike" kern="0" cap="none" spc="0" normalizeH="0" baseline="-25000" noProof="0" dirty="0">
                    <a:ln>
                      <a:noFill/>
                    </a:ln>
                    <a:solidFill>
                      <a:prstClr val="black"/>
                    </a:solidFill>
                    <a:effectLst/>
                    <a:uLnTx/>
                    <a:uFillTx/>
                    <a:latin typeface="Calibri"/>
                  </a:endParaRPr>
                </a:p>
              </p:txBody>
            </p:sp>
            <p:cxnSp>
              <p:nvCxnSpPr>
                <p:cNvPr id="94" name="Straight Connector 93"/>
                <p:cNvCxnSpPr/>
                <p:nvPr/>
              </p:nvCxnSpPr>
              <p:spPr>
                <a:xfrm rot="10800000">
                  <a:off x="6870239" y="4134679"/>
                  <a:ext cx="0" cy="228600"/>
                </a:xfrm>
                <a:prstGeom prst="line">
                  <a:avLst/>
                </a:prstGeom>
                <a:noFill/>
                <a:ln w="12700" cap="flat" cmpd="sng" algn="ctr">
                  <a:solidFill>
                    <a:sysClr val="windowText" lastClr="000000"/>
                  </a:solidFill>
                  <a:prstDash val="solid"/>
                  <a:miter lim="800000"/>
                </a:ln>
                <a:effectLst/>
              </p:spPr>
            </p:cxnSp>
            <p:sp>
              <p:nvSpPr>
                <p:cNvPr id="95" name="TextBox 94"/>
                <p:cNvSpPr txBox="1"/>
                <p:nvPr/>
              </p:nvSpPr>
              <p:spPr>
                <a:xfrm>
                  <a:off x="6654146" y="4288480"/>
                  <a:ext cx="432188"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Temp</a:t>
                  </a:r>
                  <a:endParaRPr kumimoji="0" lang="en-US" sz="450" b="0" i="0" u="none" strike="noStrike" kern="0" cap="none" spc="0" normalizeH="0" baseline="-25000" noProof="0" dirty="0">
                    <a:ln>
                      <a:noFill/>
                    </a:ln>
                    <a:solidFill>
                      <a:prstClr val="black"/>
                    </a:solidFill>
                    <a:effectLst/>
                    <a:uLnTx/>
                    <a:uFillTx/>
                    <a:latin typeface="Calibri"/>
                  </a:endParaRPr>
                </a:p>
              </p:txBody>
            </p:sp>
            <p:cxnSp>
              <p:nvCxnSpPr>
                <p:cNvPr id="96" name="Straight Connector 95"/>
                <p:cNvCxnSpPr/>
                <p:nvPr/>
              </p:nvCxnSpPr>
              <p:spPr>
                <a:xfrm rot="10800000">
                  <a:off x="6003600" y="4140486"/>
                  <a:ext cx="0" cy="228600"/>
                </a:xfrm>
                <a:prstGeom prst="line">
                  <a:avLst/>
                </a:prstGeom>
                <a:noFill/>
                <a:ln w="12700" cap="flat" cmpd="sng" algn="ctr">
                  <a:solidFill>
                    <a:sysClr val="windowText" lastClr="000000"/>
                  </a:solidFill>
                  <a:prstDash val="solid"/>
                  <a:miter lim="800000"/>
                </a:ln>
                <a:effectLst/>
              </p:spPr>
            </p:cxnSp>
            <p:sp>
              <p:nvSpPr>
                <p:cNvPr id="97" name="TextBox 96"/>
                <p:cNvSpPr txBox="1"/>
                <p:nvPr/>
              </p:nvSpPr>
              <p:spPr>
                <a:xfrm>
                  <a:off x="5839300" y="4294288"/>
                  <a:ext cx="323251" cy="30777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OD</a:t>
                  </a:r>
                  <a:endParaRPr kumimoji="0" lang="en-US" sz="450" b="0" i="0" u="none" strike="noStrike" kern="0" cap="none" spc="0" normalizeH="0" baseline="-25000" noProof="0" dirty="0">
                    <a:ln>
                      <a:noFill/>
                    </a:ln>
                    <a:solidFill>
                      <a:prstClr val="black"/>
                    </a:solidFill>
                    <a:effectLst/>
                    <a:uLnTx/>
                    <a:uFillTx/>
                    <a:latin typeface="Calibri"/>
                  </a:endParaRPr>
                </a:p>
              </p:txBody>
            </p:sp>
          </p:grpSp>
          <p:sp>
            <p:nvSpPr>
              <p:cNvPr id="15" name="Rectangle 14"/>
              <p:cNvSpPr/>
              <p:nvPr/>
            </p:nvSpPr>
            <p:spPr>
              <a:xfrm>
                <a:off x="7155267" y="419799"/>
                <a:ext cx="1931068" cy="2654899"/>
              </a:xfrm>
              <a:prstGeom prst="rect">
                <a:avLst/>
              </a:prstGeom>
              <a:noFill/>
              <a:ln w="3175" cap="flat" cmpd="sng" algn="ctr">
                <a:solidFill>
                  <a:sysClr val="windowText" lastClr="000000"/>
                </a:solidFill>
                <a:prstDash val="sysDash"/>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7331938" y="408873"/>
                <a:ext cx="155719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sng" strike="noStrike" kern="0" cap="none" spc="0" normalizeH="0" baseline="0" noProof="0" dirty="0">
                    <a:ln>
                      <a:noFill/>
                    </a:ln>
                    <a:solidFill>
                      <a:prstClr val="black"/>
                    </a:solidFill>
                    <a:effectLst/>
                    <a:uLnTx/>
                    <a:uFillTx/>
                    <a:latin typeface="Calibri"/>
                  </a:rPr>
                  <a:t>Lyophilized Bioreactor Bags</a:t>
                </a:r>
              </a:p>
            </p:txBody>
          </p:sp>
          <p:sp>
            <p:nvSpPr>
              <p:cNvPr id="17" name="Rectangle 16"/>
              <p:cNvSpPr/>
              <p:nvPr/>
            </p:nvSpPr>
            <p:spPr>
              <a:xfrm>
                <a:off x="4088494" y="306736"/>
                <a:ext cx="7004623" cy="2894958"/>
              </a:xfrm>
              <a:prstGeom prst="rect">
                <a:avLst/>
              </a:prstGeom>
              <a:noFill/>
              <a:ln w="25400" cap="flat" cmpd="sng" algn="ctr">
                <a:solidFill>
                  <a:sysClr val="windowText" lastClr="000000"/>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18" name="Flowchart: Connector 17"/>
              <p:cNvSpPr/>
              <p:nvPr/>
            </p:nvSpPr>
            <p:spPr>
              <a:xfrm>
                <a:off x="3991538" y="188102"/>
                <a:ext cx="274320" cy="274320"/>
              </a:xfrm>
              <a:prstGeom prst="flowChartConnector">
                <a:avLst/>
              </a:prstGeom>
              <a:solidFill>
                <a:srgbClr val="70AD47"/>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a:ln>
                      <a:noFill/>
                    </a:ln>
                    <a:solidFill>
                      <a:prstClr val="white"/>
                    </a:solidFill>
                    <a:effectLst/>
                    <a:uLnTx/>
                    <a:uFillTx/>
                    <a:latin typeface="Calibri"/>
                    <a:ea typeface="+mn-ea"/>
                    <a:cs typeface="+mn-cs"/>
                  </a:rPr>
                  <a:t>2</a:t>
                </a:r>
              </a:p>
            </p:txBody>
          </p:sp>
          <p:sp>
            <p:nvSpPr>
              <p:cNvPr id="19" name="TextBox 18"/>
              <p:cNvSpPr txBox="1"/>
              <p:nvPr/>
            </p:nvSpPr>
            <p:spPr>
              <a:xfrm>
                <a:off x="9274124" y="412566"/>
                <a:ext cx="155719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sng" strike="noStrike" kern="0" cap="none" spc="0" normalizeH="0" baseline="0" noProof="0" dirty="0">
                    <a:ln>
                      <a:noFill/>
                    </a:ln>
                    <a:solidFill>
                      <a:prstClr val="black"/>
                    </a:solidFill>
                    <a:effectLst/>
                    <a:uLnTx/>
                    <a:uFillTx/>
                    <a:latin typeface="Calibri"/>
                  </a:rPr>
                  <a:t>Lyophilized media and buffer bags</a:t>
                </a:r>
              </a:p>
            </p:txBody>
          </p:sp>
          <p:sp>
            <p:nvSpPr>
              <p:cNvPr id="20" name="Rectangle 19"/>
              <p:cNvSpPr/>
              <p:nvPr/>
            </p:nvSpPr>
            <p:spPr>
              <a:xfrm rot="5400000">
                <a:off x="10303913" y="547839"/>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10149636" y="736138"/>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22" name="Rectangle 21"/>
              <p:cNvSpPr/>
              <p:nvPr/>
            </p:nvSpPr>
            <p:spPr>
              <a:xfrm rot="5400000">
                <a:off x="10303913" y="755586"/>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10149636" y="951424"/>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24" name="Rectangle 23"/>
              <p:cNvSpPr/>
              <p:nvPr/>
            </p:nvSpPr>
            <p:spPr>
              <a:xfrm rot="5400000">
                <a:off x="10303913" y="963333"/>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5" name="TextBox 24"/>
              <p:cNvSpPr txBox="1"/>
              <p:nvPr/>
            </p:nvSpPr>
            <p:spPr>
              <a:xfrm>
                <a:off x="10149636" y="1145776"/>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26" name="Rectangle 25"/>
              <p:cNvSpPr/>
              <p:nvPr/>
            </p:nvSpPr>
            <p:spPr>
              <a:xfrm rot="5400000">
                <a:off x="10303913" y="1171080"/>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10149636" y="1373091"/>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28" name="Rectangle 27"/>
              <p:cNvSpPr/>
              <p:nvPr/>
            </p:nvSpPr>
            <p:spPr>
              <a:xfrm rot="5400000">
                <a:off x="10303913" y="1378827"/>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10149634" y="1567443"/>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30" name="Rectangle 29"/>
              <p:cNvSpPr/>
              <p:nvPr/>
            </p:nvSpPr>
            <p:spPr>
              <a:xfrm rot="5400000">
                <a:off x="10303913" y="1586574"/>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10149634" y="1784788"/>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32" name="Rectangle 31"/>
              <p:cNvSpPr/>
              <p:nvPr/>
            </p:nvSpPr>
            <p:spPr>
              <a:xfrm rot="5400000">
                <a:off x="10303913" y="1794321"/>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3" name="TextBox 32"/>
              <p:cNvSpPr txBox="1"/>
              <p:nvPr/>
            </p:nvSpPr>
            <p:spPr>
              <a:xfrm>
                <a:off x="10149634" y="1979140"/>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34" name="Rectangle 33"/>
              <p:cNvSpPr/>
              <p:nvPr/>
            </p:nvSpPr>
            <p:spPr>
              <a:xfrm rot="5400000">
                <a:off x="10303913" y="2002068"/>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5" name="TextBox 34"/>
              <p:cNvSpPr txBox="1"/>
              <p:nvPr/>
            </p:nvSpPr>
            <p:spPr>
              <a:xfrm>
                <a:off x="10149634" y="2200776"/>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36" name="Rectangle 35"/>
              <p:cNvSpPr/>
              <p:nvPr/>
            </p:nvSpPr>
            <p:spPr>
              <a:xfrm rot="5400000">
                <a:off x="10303913" y="2209815"/>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7" name="TextBox 36"/>
              <p:cNvSpPr txBox="1"/>
              <p:nvPr/>
            </p:nvSpPr>
            <p:spPr>
              <a:xfrm>
                <a:off x="10149634" y="2395128"/>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38" name="Rectangle 37"/>
              <p:cNvSpPr/>
              <p:nvPr/>
            </p:nvSpPr>
            <p:spPr>
              <a:xfrm rot="5400000">
                <a:off x="10303913" y="2417562"/>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39" name="TextBox 38"/>
              <p:cNvSpPr txBox="1"/>
              <p:nvPr/>
            </p:nvSpPr>
            <p:spPr>
              <a:xfrm>
                <a:off x="10149634" y="2603393"/>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40" name="Rectangle 39"/>
              <p:cNvSpPr/>
              <p:nvPr/>
            </p:nvSpPr>
            <p:spPr>
              <a:xfrm rot="5400000">
                <a:off x="10303913" y="2625310"/>
                <a:ext cx="137160" cy="594360"/>
              </a:xfrm>
              <a:prstGeom prst="rect">
                <a:avLst/>
              </a:prstGeom>
              <a:solidFill>
                <a:srgbClr val="FFAFAF"/>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1" name="TextBox 40"/>
              <p:cNvSpPr txBox="1"/>
              <p:nvPr/>
            </p:nvSpPr>
            <p:spPr>
              <a:xfrm>
                <a:off x="10149634" y="2806404"/>
                <a:ext cx="457457"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Buffer</a:t>
                </a:r>
              </a:p>
            </p:txBody>
          </p:sp>
          <p:sp>
            <p:nvSpPr>
              <p:cNvPr id="42" name="Rectangle 41"/>
              <p:cNvSpPr/>
              <p:nvPr/>
            </p:nvSpPr>
            <p:spPr>
              <a:xfrm rot="5400000" flipH="1">
                <a:off x="9651518" y="547839"/>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3" name="TextBox 42"/>
              <p:cNvSpPr txBox="1"/>
              <p:nvPr/>
            </p:nvSpPr>
            <p:spPr>
              <a:xfrm>
                <a:off x="9475793" y="748963"/>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44" name="Rectangle 43"/>
              <p:cNvSpPr/>
              <p:nvPr/>
            </p:nvSpPr>
            <p:spPr>
              <a:xfrm rot="5400000" flipH="1">
                <a:off x="9651518" y="755586"/>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5" name="TextBox 44"/>
              <p:cNvSpPr txBox="1"/>
              <p:nvPr/>
            </p:nvSpPr>
            <p:spPr>
              <a:xfrm>
                <a:off x="9475793" y="954336"/>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46" name="Rectangle 45"/>
              <p:cNvSpPr/>
              <p:nvPr/>
            </p:nvSpPr>
            <p:spPr>
              <a:xfrm rot="5400000" flipH="1">
                <a:off x="9651518" y="963333"/>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7" name="TextBox 46"/>
              <p:cNvSpPr txBox="1"/>
              <p:nvPr/>
            </p:nvSpPr>
            <p:spPr>
              <a:xfrm>
                <a:off x="9475793" y="1165095"/>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48" name="Rectangle 47"/>
              <p:cNvSpPr/>
              <p:nvPr/>
            </p:nvSpPr>
            <p:spPr>
              <a:xfrm rot="5400000" flipH="1">
                <a:off x="9651518" y="1171080"/>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49" name="TextBox 48"/>
              <p:cNvSpPr txBox="1"/>
              <p:nvPr/>
            </p:nvSpPr>
            <p:spPr>
              <a:xfrm>
                <a:off x="9475793" y="1372211"/>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50" name="Rectangle 49"/>
              <p:cNvSpPr/>
              <p:nvPr/>
            </p:nvSpPr>
            <p:spPr>
              <a:xfrm rot="5400000" flipH="1">
                <a:off x="9651518" y="1378827"/>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1" name="TextBox 50"/>
              <p:cNvSpPr txBox="1"/>
              <p:nvPr/>
            </p:nvSpPr>
            <p:spPr>
              <a:xfrm>
                <a:off x="9475793" y="1577638"/>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52" name="Rectangle 51"/>
              <p:cNvSpPr/>
              <p:nvPr/>
            </p:nvSpPr>
            <p:spPr>
              <a:xfrm rot="5400000" flipH="1">
                <a:off x="9651518" y="1586574"/>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3" name="TextBox 52"/>
              <p:cNvSpPr txBox="1"/>
              <p:nvPr/>
            </p:nvSpPr>
            <p:spPr>
              <a:xfrm>
                <a:off x="9475793" y="1783012"/>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54" name="Rectangle 53"/>
              <p:cNvSpPr/>
              <p:nvPr/>
            </p:nvSpPr>
            <p:spPr>
              <a:xfrm rot="5400000" flipH="1">
                <a:off x="9651518" y="1794321"/>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5" name="TextBox 54"/>
              <p:cNvSpPr txBox="1"/>
              <p:nvPr/>
            </p:nvSpPr>
            <p:spPr>
              <a:xfrm>
                <a:off x="9475793" y="1993770"/>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56" name="Rectangle 55"/>
              <p:cNvSpPr/>
              <p:nvPr/>
            </p:nvSpPr>
            <p:spPr>
              <a:xfrm rot="5400000" flipH="1">
                <a:off x="9651518" y="2002068"/>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7" name="TextBox 56"/>
              <p:cNvSpPr txBox="1"/>
              <p:nvPr/>
            </p:nvSpPr>
            <p:spPr>
              <a:xfrm>
                <a:off x="9475793" y="2200886"/>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58" name="Rectangle 57"/>
              <p:cNvSpPr/>
              <p:nvPr/>
            </p:nvSpPr>
            <p:spPr>
              <a:xfrm rot="5400000" flipH="1">
                <a:off x="9651518" y="2209815"/>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59" name="TextBox 58"/>
              <p:cNvSpPr txBox="1"/>
              <p:nvPr/>
            </p:nvSpPr>
            <p:spPr>
              <a:xfrm>
                <a:off x="9475793" y="2406314"/>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60" name="Rectangle 59"/>
              <p:cNvSpPr/>
              <p:nvPr/>
            </p:nvSpPr>
            <p:spPr>
              <a:xfrm rot="5400000" flipH="1">
                <a:off x="9651518" y="2417562"/>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1" name="TextBox 60"/>
              <p:cNvSpPr txBox="1"/>
              <p:nvPr/>
            </p:nvSpPr>
            <p:spPr>
              <a:xfrm>
                <a:off x="9475793" y="2611687"/>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62" name="Rectangle 61"/>
              <p:cNvSpPr/>
              <p:nvPr/>
            </p:nvSpPr>
            <p:spPr>
              <a:xfrm rot="5400000" flipH="1">
                <a:off x="9651518" y="2625310"/>
                <a:ext cx="137160" cy="594360"/>
              </a:xfrm>
              <a:prstGeom prst="rect">
                <a:avLst/>
              </a:prstGeom>
              <a:solidFill>
                <a:srgbClr val="FFC000">
                  <a:lumMod val="40000"/>
                  <a:lumOff val="60000"/>
                </a:srgbClr>
              </a:solidFill>
              <a:ln w="12700" cap="flat" cmpd="sng" algn="ctr">
                <a:solidFill>
                  <a:sysClr val="windowText" lastClr="000000">
                    <a:shade val="50000"/>
                  </a:sys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63" name="TextBox 62"/>
              <p:cNvSpPr txBox="1"/>
              <p:nvPr/>
            </p:nvSpPr>
            <p:spPr>
              <a:xfrm>
                <a:off x="9475793" y="2806403"/>
                <a:ext cx="492073" cy="21544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450" b="0" i="0" u="none" strike="noStrike" kern="0" cap="none" spc="0" normalizeH="0" baseline="0" noProof="0" dirty="0">
                    <a:ln>
                      <a:noFill/>
                    </a:ln>
                    <a:solidFill>
                      <a:prstClr val="black"/>
                    </a:solidFill>
                    <a:effectLst/>
                    <a:uLnTx/>
                    <a:uFillTx/>
                    <a:latin typeface="Calibri"/>
                  </a:rPr>
                  <a:t>Media</a:t>
                </a:r>
              </a:p>
            </p:txBody>
          </p:sp>
          <p:sp>
            <p:nvSpPr>
              <p:cNvPr id="64" name="Rectangle 63"/>
              <p:cNvSpPr/>
              <p:nvPr/>
            </p:nvSpPr>
            <p:spPr>
              <a:xfrm rot="5400000">
                <a:off x="8720788" y="1014062"/>
                <a:ext cx="2650583" cy="1449359"/>
              </a:xfrm>
              <a:prstGeom prst="rect">
                <a:avLst/>
              </a:prstGeom>
              <a:noFill/>
              <a:ln w="3175" cap="flat" cmpd="sng" algn="ctr">
                <a:solidFill>
                  <a:sysClr val="windowText" lastClr="000000"/>
                </a:solidFill>
                <a:prstDash val="sysDash"/>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1690" name="Title 1"/>
          <p:cNvSpPr txBox="1">
            <a:spLocks/>
          </p:cNvSpPr>
          <p:nvPr/>
        </p:nvSpPr>
        <p:spPr>
          <a:xfrm>
            <a:off x="561030" y="795670"/>
            <a:ext cx="8229600" cy="85725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Potential</a:t>
            </a:r>
            <a:r>
              <a:rPr kumimoji="0" lang="en-US" sz="2800" b="1" i="0" u="none" strike="noStrike" kern="1200" cap="none" spc="0" normalizeH="0" noProof="0" dirty="0">
                <a:ln>
                  <a:noFill/>
                </a:ln>
                <a:solidFill>
                  <a:srgbClr val="002060"/>
                </a:solidFill>
                <a:effectLst/>
                <a:uLnTx/>
                <a:uFillTx/>
                <a:latin typeface="Arial" panose="020B0604020202020204" pitchFamily="34" charset="0"/>
                <a:cs typeface="Arial" panose="020B0604020202020204" pitchFamily="34" charset="0"/>
              </a:rPr>
              <a:t> Flight Experiment Concept</a:t>
            </a:r>
            <a:endParaRPr kumimoji="0" lang="en-US" sz="2800" b="1" i="0" u="none" strike="noStrike" kern="1200" cap="none" spc="0" normalizeH="0" baseline="30000" noProof="0" dirty="0">
              <a:ln>
                <a:noFill/>
              </a:ln>
              <a:solidFill>
                <a:srgbClr val="00206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9688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err="1"/>
              <a:t>BioNutrients</a:t>
            </a:r>
            <a:r>
              <a:rPr lang="en-US" sz="2800" dirty="0"/>
              <a:t> Project - Overview</a:t>
            </a:r>
          </a:p>
        </p:txBody>
      </p:sp>
      <p:sp>
        <p:nvSpPr>
          <p:cNvPr id="4" name="Subtitle 2"/>
          <p:cNvSpPr txBox="1">
            <a:spLocks/>
          </p:cNvSpPr>
          <p:nvPr/>
        </p:nvSpPr>
        <p:spPr>
          <a:xfrm>
            <a:off x="272996" y="1087343"/>
            <a:ext cx="8458200" cy="1098176"/>
          </a:xfrm>
          <a:prstGeom prst="rect">
            <a:avLst/>
          </a:prstGeom>
          <a:ln w="22225">
            <a:noFill/>
          </a:ln>
          <a:effectLst/>
        </p:spPr>
        <p:txBody>
          <a:bodyPr>
            <a:normAutofit/>
          </a:bodyPr>
          <a:lstStyle>
            <a:lvl1pPr marL="342900" indent="-342900" algn="l" rtl="0" eaLnBrk="0" fontAlgn="base" hangingPunct="0">
              <a:spcBef>
                <a:spcPct val="20000"/>
              </a:spcBef>
              <a:spcAft>
                <a:spcPct val="0"/>
              </a:spcAft>
              <a:buClr>
                <a:schemeClr val="tx1"/>
              </a:buClr>
              <a:buFont typeface="Monotype Sorts" charset="2"/>
              <a:buChar char="u"/>
              <a:defRPr sz="1400" b="1">
                <a:solidFill>
                  <a:schemeClr val="tx1"/>
                </a:solidFill>
                <a:latin typeface="+mn-lt"/>
                <a:ea typeface="+mn-ea"/>
                <a:cs typeface="ＭＳ Ｐゴシック"/>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cs typeface="ＭＳ Ｐゴシック"/>
              </a:defRPr>
            </a:lvl2pPr>
            <a:lvl3pPr marL="1085850" indent="-228600" algn="l" rtl="0" eaLnBrk="0" fontAlgn="base" hangingPunct="0">
              <a:spcBef>
                <a:spcPct val="20000"/>
              </a:spcBef>
              <a:spcAft>
                <a:spcPct val="0"/>
              </a:spcAft>
              <a:buFont typeface="Wingdings" pitchFamily="2" charset="2"/>
              <a:buChar char="§"/>
              <a:defRPr sz="1600">
                <a:solidFill>
                  <a:schemeClr val="tx1"/>
                </a:solidFill>
                <a:latin typeface="+mn-lt"/>
                <a:ea typeface="+mn-ea"/>
                <a:cs typeface="ＭＳ Ｐゴシック"/>
              </a:defRPr>
            </a:lvl3pPr>
            <a:lvl4pPr marL="1428750" indent="-228600" algn="l" rtl="0" eaLnBrk="0" fontAlgn="base" hangingPunct="0">
              <a:spcBef>
                <a:spcPct val="20000"/>
              </a:spcBef>
              <a:spcAft>
                <a:spcPct val="0"/>
              </a:spcAft>
              <a:buChar char="–"/>
              <a:defRPr sz="14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1400">
                <a:solidFill>
                  <a:schemeClr val="tx1"/>
                </a:solidFill>
                <a:latin typeface="+mn-lt"/>
                <a:ea typeface="+mn-ea"/>
                <a:cs typeface="ＭＳ Ｐゴシック"/>
              </a:defRPr>
            </a:lvl5pPr>
            <a:lvl6pPr marL="2514600" indent="-228600" algn="l" rtl="0" fontAlgn="base">
              <a:spcBef>
                <a:spcPct val="20000"/>
              </a:spcBef>
              <a:spcAft>
                <a:spcPct val="0"/>
              </a:spcAft>
              <a:defRPr sz="1400">
                <a:solidFill>
                  <a:schemeClr val="tx1"/>
                </a:solidFill>
                <a:latin typeface="+mn-lt"/>
                <a:ea typeface="+mn-ea"/>
              </a:defRPr>
            </a:lvl6pPr>
            <a:lvl7pPr marL="2971800" indent="-228600" algn="l" rtl="0" fontAlgn="base">
              <a:spcBef>
                <a:spcPct val="20000"/>
              </a:spcBef>
              <a:spcAft>
                <a:spcPct val="0"/>
              </a:spcAft>
              <a:defRPr sz="1400">
                <a:solidFill>
                  <a:schemeClr val="tx1"/>
                </a:solidFill>
                <a:latin typeface="+mn-lt"/>
                <a:ea typeface="+mn-ea"/>
              </a:defRPr>
            </a:lvl7pPr>
            <a:lvl8pPr marL="3429000" indent="-228600" algn="l" rtl="0" fontAlgn="base">
              <a:spcBef>
                <a:spcPct val="20000"/>
              </a:spcBef>
              <a:spcAft>
                <a:spcPct val="0"/>
              </a:spcAft>
              <a:defRPr sz="1400">
                <a:solidFill>
                  <a:schemeClr val="tx1"/>
                </a:solidFill>
                <a:latin typeface="+mn-lt"/>
                <a:ea typeface="+mn-ea"/>
              </a:defRPr>
            </a:lvl8pPr>
            <a:lvl9pPr marL="3886200" indent="-228600" algn="l" rtl="0" fontAlgn="base">
              <a:spcBef>
                <a:spcPct val="20000"/>
              </a:spcBef>
              <a:spcAft>
                <a:spcPct val="0"/>
              </a:spcAft>
              <a:defRPr sz="1400">
                <a:solidFill>
                  <a:schemeClr val="tx1"/>
                </a:solidFill>
                <a:latin typeface="+mn-lt"/>
                <a:ea typeface="+mn-ea"/>
              </a:defRPr>
            </a:lvl9pPr>
          </a:lstStyle>
          <a:p>
            <a:pPr marL="0" indent="0">
              <a:buClr>
                <a:srgbClr val="000000"/>
              </a:buClr>
              <a:buFont typeface="Monotype Sorts" charset="2"/>
              <a:buNone/>
            </a:pPr>
            <a:r>
              <a:rPr lang="en-US" sz="2000" dirty="0"/>
              <a:t>OBJECTIVE: </a:t>
            </a:r>
            <a:r>
              <a:rPr lang="en-US" sz="2000" b="0" dirty="0">
                <a:solidFill>
                  <a:srgbClr val="002060"/>
                </a:solidFill>
              </a:rPr>
              <a:t>To enable rapid, safe and reliable </a:t>
            </a:r>
            <a:r>
              <a:rPr lang="en-US" sz="2000" b="0" i="1" dirty="0">
                <a:solidFill>
                  <a:srgbClr val="002060"/>
                </a:solidFill>
              </a:rPr>
              <a:t>in situ </a:t>
            </a:r>
            <a:r>
              <a:rPr lang="en-US" sz="2000" b="0" dirty="0">
                <a:solidFill>
                  <a:srgbClr val="002060"/>
                </a:solidFill>
              </a:rPr>
              <a:t>production of needed dietary nutrients using minimal mass, power and volume for long duration missions.</a:t>
            </a:r>
          </a:p>
          <a:p>
            <a:pPr>
              <a:buClr>
                <a:srgbClr val="000000"/>
              </a:buClr>
            </a:pPr>
            <a:endParaRPr lang="en-US" sz="2000" dirty="0">
              <a:solidFill>
                <a:srgbClr val="002060"/>
              </a:solidFill>
            </a:endParaRPr>
          </a:p>
        </p:txBody>
      </p:sp>
      <p:sp>
        <p:nvSpPr>
          <p:cNvPr id="5" name="TextBox 4"/>
          <p:cNvSpPr txBox="1"/>
          <p:nvPr/>
        </p:nvSpPr>
        <p:spPr>
          <a:xfrm>
            <a:off x="244971" y="2161131"/>
            <a:ext cx="8784801" cy="1938992"/>
          </a:xfrm>
          <a:prstGeom prst="rect">
            <a:avLst/>
          </a:prstGeom>
          <a:noFill/>
        </p:spPr>
        <p:txBody>
          <a:bodyPr wrap="square" rtlCol="0">
            <a:spAutoFit/>
          </a:bodyPr>
          <a:lstStyle/>
          <a:p>
            <a:r>
              <a:rPr lang="en-US" sz="2000" b="1" dirty="0"/>
              <a:t>DESCRIPTION</a:t>
            </a:r>
            <a:r>
              <a:rPr lang="en-US" sz="2000" dirty="0"/>
              <a:t>: </a:t>
            </a:r>
            <a:r>
              <a:rPr lang="en-US" sz="2000" dirty="0">
                <a:solidFill>
                  <a:srgbClr val="002060"/>
                </a:solidFill>
              </a:rPr>
              <a:t>Developing a platform technology that employs hydratable, single-use packets that contain an edible growth medium and a food microbe that has been engineered to produce target nutrient(s) for human consumption. The packet is hydrated, allowed to grow for a short period, microbes deactivated, and the contents consumed. </a:t>
            </a:r>
          </a:p>
          <a:p>
            <a:endParaRPr lang="en-US" sz="2000" dirty="0">
              <a:solidFill>
                <a:srgbClr val="000000"/>
              </a:solidFill>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968098" y="4100123"/>
            <a:ext cx="2494524" cy="186848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64259" y="4019127"/>
            <a:ext cx="2361019" cy="203047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rcRect t="-1"/>
          <a:stretch/>
        </p:blipFill>
        <p:spPr bwMode="auto">
          <a:xfrm>
            <a:off x="609600" y="4052776"/>
            <a:ext cx="1143000" cy="201168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ight Arrow 10"/>
          <p:cNvSpPr/>
          <p:nvPr/>
        </p:nvSpPr>
        <p:spPr bwMode="auto">
          <a:xfrm>
            <a:off x="5619272" y="4897322"/>
            <a:ext cx="609600" cy="320160"/>
          </a:xfrm>
          <a:prstGeom prst="rightArrow">
            <a:avLst/>
          </a:prstGeom>
          <a:solidFill>
            <a:srgbClr val="0070C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
        <p:nvSpPr>
          <p:cNvPr id="12" name="TextBox 11"/>
          <p:cNvSpPr txBox="1"/>
          <p:nvPr/>
        </p:nvSpPr>
        <p:spPr>
          <a:xfrm>
            <a:off x="1181100" y="6324600"/>
            <a:ext cx="7268015" cy="369332"/>
          </a:xfrm>
          <a:prstGeom prst="rect">
            <a:avLst/>
          </a:prstGeom>
          <a:solidFill>
            <a:srgbClr val="00B0F0"/>
          </a:solidFill>
          <a:effectLst>
            <a:outerShdw blurRad="50800" dist="38100" dir="2700000" algn="tl" rotWithShape="0">
              <a:prstClr val="black">
                <a:alpha val="40000"/>
              </a:prstClr>
            </a:outerShdw>
          </a:effectLst>
        </p:spPr>
        <p:txBody>
          <a:bodyPr wrap="none" rtlCol="0">
            <a:spAutoFit/>
          </a:bodyPr>
          <a:lstStyle/>
          <a:p>
            <a:r>
              <a:rPr lang="en-US" dirty="0"/>
              <a:t>5-Year ISS Storage-Reactivation Demonstration Planned Post-FY18 </a:t>
            </a:r>
          </a:p>
        </p:txBody>
      </p:sp>
      <p:sp>
        <p:nvSpPr>
          <p:cNvPr id="13" name="Right Arrow 12"/>
          <p:cNvSpPr/>
          <p:nvPr/>
        </p:nvSpPr>
        <p:spPr bwMode="auto">
          <a:xfrm>
            <a:off x="2055549" y="4899085"/>
            <a:ext cx="609600" cy="320160"/>
          </a:xfrm>
          <a:prstGeom prst="rightArrow">
            <a:avLst/>
          </a:prstGeom>
          <a:solidFill>
            <a:srgbClr val="0070C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112" charset="-128"/>
            </a:endParaRPr>
          </a:p>
        </p:txBody>
      </p:sp>
    </p:spTree>
    <p:extLst>
      <p:ext uri="{BB962C8B-B14F-4D97-AF65-F5344CB8AC3E}">
        <p14:creationId xmlns:p14="http://schemas.microsoft.com/office/powerpoint/2010/main" val="2559554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434165"/>
            <a:ext cx="7542212" cy="609600"/>
          </a:xfrm>
        </p:spPr>
        <p:txBody>
          <a:bodyPr/>
          <a:lstStyle/>
          <a:p>
            <a:r>
              <a:rPr lang="en-US" sz="3200" kern="1200" dirty="0">
                <a:latin typeface="Calibri" panose="020F0502020204030204"/>
              </a:rPr>
              <a:t>Enhancement of </a:t>
            </a:r>
            <a:r>
              <a:rPr lang="en-US" sz="3200" kern="1200" dirty="0" err="1">
                <a:latin typeface="Calibri" panose="020F0502020204030204"/>
              </a:rPr>
              <a:t>Zeaxanthin</a:t>
            </a:r>
            <a:r>
              <a:rPr lang="en-US" sz="3200" kern="1200" dirty="0">
                <a:latin typeface="Calibri" panose="020F0502020204030204"/>
              </a:rPr>
              <a:t> Production</a:t>
            </a:r>
            <a:br>
              <a:rPr lang="en-US" sz="3200" kern="1200" dirty="0">
                <a:latin typeface="Calibri" panose="020F0502020204030204"/>
              </a:rPr>
            </a:br>
            <a:endParaRPr lang="en-US" sz="3200" dirty="0"/>
          </a:p>
        </p:txBody>
      </p:sp>
      <p:sp>
        <p:nvSpPr>
          <p:cNvPr id="4" name="TextBox 3"/>
          <p:cNvSpPr txBox="1"/>
          <p:nvPr/>
        </p:nvSpPr>
        <p:spPr>
          <a:xfrm>
            <a:off x="579378" y="1066800"/>
            <a:ext cx="7985244" cy="830997"/>
          </a:xfrm>
          <a:prstGeom prst="rect">
            <a:avLst/>
          </a:prstGeom>
          <a:solidFill>
            <a:srgbClr val="86C6E2"/>
          </a:solidFill>
          <a:effectLst>
            <a:outerShdw blurRad="50800" dist="38100" dir="2700000" algn="tl" rotWithShape="0">
              <a:prstClr val="black">
                <a:alpha val="40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Constructed an organism that meets overall requirements   for BioNutrients flight experiment.  (</a:t>
            </a:r>
            <a:r>
              <a:rPr lang="en-US" sz="2400" b="1" dirty="0">
                <a:solidFill>
                  <a:prstClr val="black"/>
                </a:solidFill>
                <a:latin typeface="Calibri" panose="020F0502020204030204"/>
              </a:rPr>
              <a:t>Y55 Strain 1020)</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descr="peaks02.pdf"/>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99991" y="2100710"/>
            <a:ext cx="4068823" cy="3163281"/>
          </a:xfrm>
          <a:prstGeom prst="rect">
            <a:avLst/>
          </a:prstGeom>
        </p:spPr>
      </p:pic>
      <p:sp>
        <p:nvSpPr>
          <p:cNvPr id="6" name="TextBox 5"/>
          <p:cNvSpPr txBox="1"/>
          <p:nvPr/>
        </p:nvSpPr>
        <p:spPr>
          <a:xfrm>
            <a:off x="304800" y="2100710"/>
            <a:ext cx="3577683" cy="240065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Engineered </a:t>
            </a: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mn-cs"/>
              </a:rPr>
              <a:t>S. cerevisiae</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Y55 to produce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rPr>
              <a:t>zeaxanthin</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and other carotenoids</a:t>
            </a:r>
            <a:endPar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Times New Roman"/>
            </a:endParaRP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Efficient sporulation</a:t>
            </a:r>
            <a:r>
              <a:rPr kumimoji="0" lang="en-US" sz="2200" b="0" i="0" u="none" strike="noStrike" kern="1200" cap="none" spc="0" normalizeH="0" noProof="0" dirty="0">
                <a:ln>
                  <a:noFill/>
                </a:ln>
                <a:solidFill>
                  <a:prstClr val="black"/>
                </a:solidFill>
                <a:effectLst/>
                <a:uLnTx/>
                <a:uFillTx/>
                <a:latin typeface="Calibri" panose="020F0502020204030204"/>
                <a:ea typeface="+mn-ea"/>
                <a:cs typeface="+mn-cs"/>
              </a:rPr>
              <a:t> &gt;70%</a:t>
            </a:r>
            <a:endPar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Calibri (Body)"/>
            </a:endParaRPr>
          </a:p>
          <a:p>
            <a:pPr marL="285750" marR="0" lvl="0"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Germinated spores can produce </a:t>
            </a:r>
            <a:r>
              <a:rPr kumimoji="0" lang="en-US" sz="2200" b="0" i="0" u="none" strike="noStrike" kern="1200" cap="none" spc="0" normalizeH="0" baseline="0" noProof="0" dirty="0" err="1">
                <a:ln>
                  <a:noFill/>
                </a:ln>
                <a:solidFill>
                  <a:prstClr val="black"/>
                </a:solidFill>
                <a:effectLst/>
                <a:uLnTx/>
                <a:uFillTx/>
                <a:latin typeface="Calibri" panose="020F0502020204030204"/>
                <a:ea typeface="+mn-ea"/>
                <a:cs typeface="+mn-cs"/>
              </a:rPr>
              <a:t>zeaxanthin</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p:cNvSpPr txBox="1"/>
          <p:nvPr/>
        </p:nvSpPr>
        <p:spPr>
          <a:xfrm>
            <a:off x="458788" y="5932111"/>
            <a:ext cx="860901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By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tuning the system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we can move the profile towards zeaxanthin or </a:t>
            </a:r>
            <a:r>
              <a:rPr kumimoji="0" lang="en-US" sz="1800" b="0" i="0" u="none" strike="noStrike" kern="1200" cap="none" spc="0" normalizeH="0" baseline="0" noProof="0" dirty="0">
                <a:ln>
                  <a:noFill/>
                </a:ln>
                <a:solidFill>
                  <a:prstClr val="black"/>
                </a:solidFill>
                <a:effectLst/>
                <a:uLnTx/>
                <a:uFillTx/>
                <a:latin typeface="Symbol" charset="2"/>
                <a:ea typeface="+mn-ea"/>
                <a:cs typeface="Symbol" charset="2"/>
              </a:rPr>
              <a:t>b</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-carotene. Continued optimization to increase both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zeaxanthin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1800" b="0" i="0" u="none" strike="noStrike" kern="1200" cap="none" spc="0" normalizeH="0" baseline="0" noProof="0" dirty="0">
                <a:ln>
                  <a:noFill/>
                </a:ln>
                <a:solidFill>
                  <a:prstClr val="black"/>
                </a:solidFill>
                <a:effectLst/>
                <a:uLnTx/>
                <a:uFillTx/>
                <a:latin typeface="Symbol" charset="2"/>
                <a:ea typeface="+mn-ea"/>
                <a:cs typeface="Symbol" charset="2"/>
              </a:rPr>
              <a:t>b</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-carotene levels. </a:t>
            </a:r>
          </a:p>
        </p:txBody>
      </p:sp>
      <p:sp>
        <p:nvSpPr>
          <p:cNvPr id="9" name="TextBox 8"/>
          <p:cNvSpPr txBox="1"/>
          <p:nvPr/>
        </p:nvSpPr>
        <p:spPr>
          <a:xfrm>
            <a:off x="6477000" y="4419600"/>
            <a:ext cx="1219200" cy="381000"/>
          </a:xfrm>
          <a:prstGeom prst="rect">
            <a:avLst/>
          </a:prstGeom>
          <a:solidFill>
            <a:srgbClr val="86C6E2"/>
          </a:solidFill>
          <a:effectLst>
            <a:outerShdw blurRad="50800" dist="38100" dir="2700000" algn="tl" rotWithShape="0">
              <a:prstClr val="black">
                <a:alpha val="40000"/>
              </a:prstClr>
            </a:outerShdw>
          </a:effectLst>
        </p:spPr>
        <p:txBody>
          <a:bodyPr wrap="square" rtlCol="0">
            <a:spAutoFit/>
          </a:bodyPr>
          <a:lstStyle/>
          <a:p>
            <a:r>
              <a:rPr lang="en-US" dirty="0"/>
              <a:t>“Tunable”</a:t>
            </a:r>
          </a:p>
        </p:txBody>
      </p:sp>
      <p:pic>
        <p:nvPicPr>
          <p:cNvPr id="3" name="Picture 2"/>
          <p:cNvPicPr>
            <a:picLocks noChangeAspect="1"/>
          </p:cNvPicPr>
          <p:nvPr/>
        </p:nvPicPr>
        <p:blipFill>
          <a:blip r:embed="rId3"/>
          <a:stretch>
            <a:fillRect/>
          </a:stretch>
        </p:blipFill>
        <p:spPr>
          <a:xfrm>
            <a:off x="464884" y="4501367"/>
            <a:ext cx="3499407" cy="1237595"/>
          </a:xfrm>
          <a:prstGeom prst="rect">
            <a:avLst/>
          </a:prstGeom>
        </p:spPr>
      </p:pic>
      <p:pic>
        <p:nvPicPr>
          <p:cNvPr id="8" name="Picture 7"/>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20000"/>
                    </a14:imgEffect>
                  </a14:imgLayer>
                </a14:imgProps>
              </a:ext>
            </a:extLst>
          </a:blip>
          <a:srcRect l="38220" t="48817" r="30870"/>
          <a:stretch/>
        </p:blipFill>
        <p:spPr>
          <a:xfrm>
            <a:off x="5486400" y="2336620"/>
            <a:ext cx="512076" cy="1448604"/>
          </a:xfrm>
          <a:prstGeom prst="rect">
            <a:avLst/>
          </a:prstGeom>
        </p:spPr>
      </p:pic>
      <p:pic>
        <p:nvPicPr>
          <p:cNvPr id="10" name="Picture 9"/>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20000"/>
                    </a14:imgEffect>
                  </a14:imgLayer>
                </a14:imgProps>
              </a:ext>
            </a:extLst>
          </a:blip>
          <a:stretch>
            <a:fillRect/>
          </a:stretch>
        </p:blipFill>
        <p:spPr>
          <a:xfrm>
            <a:off x="5066515" y="2336620"/>
            <a:ext cx="419885" cy="1448604"/>
          </a:xfrm>
          <a:prstGeom prst="rect">
            <a:avLst/>
          </a:prstGeom>
        </p:spPr>
      </p:pic>
      <p:sp>
        <p:nvSpPr>
          <p:cNvPr id="11" name="TextBox 10"/>
          <p:cNvSpPr txBox="1"/>
          <p:nvPr/>
        </p:nvSpPr>
        <p:spPr>
          <a:xfrm>
            <a:off x="5051075" y="2348195"/>
            <a:ext cx="450764" cy="169277"/>
          </a:xfrm>
          <a:prstGeom prst="rect">
            <a:avLst/>
          </a:prstGeom>
          <a:noFill/>
        </p:spPr>
        <p:txBody>
          <a:bodyPr wrap="none" rtlCol="0">
            <a:spAutoFit/>
          </a:bodyPr>
          <a:lstStyle/>
          <a:p>
            <a:r>
              <a:rPr lang="en-US" sz="500" dirty="0"/>
              <a:t>Wild-type</a:t>
            </a:r>
          </a:p>
        </p:txBody>
      </p:sp>
      <p:sp>
        <p:nvSpPr>
          <p:cNvPr id="12" name="TextBox 11"/>
          <p:cNvSpPr txBox="1"/>
          <p:nvPr/>
        </p:nvSpPr>
        <p:spPr>
          <a:xfrm>
            <a:off x="5486400" y="2345323"/>
            <a:ext cx="510076" cy="169277"/>
          </a:xfrm>
          <a:prstGeom prst="rect">
            <a:avLst/>
          </a:prstGeom>
          <a:noFill/>
        </p:spPr>
        <p:txBody>
          <a:bodyPr wrap="none" rtlCol="0">
            <a:spAutoFit/>
          </a:bodyPr>
          <a:lstStyle/>
          <a:p>
            <a:r>
              <a:rPr lang="en-US" sz="500" dirty="0"/>
              <a:t>Engineered</a:t>
            </a:r>
          </a:p>
        </p:txBody>
      </p:sp>
    </p:spTree>
    <p:extLst>
      <p:ext uri="{BB962C8B-B14F-4D97-AF65-F5344CB8AC3E}">
        <p14:creationId xmlns:p14="http://schemas.microsoft.com/office/powerpoint/2010/main" val="2422017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Probiotic Development</a:t>
            </a:r>
          </a:p>
        </p:txBody>
      </p:sp>
      <p:sp>
        <p:nvSpPr>
          <p:cNvPr id="9" name="Rounded Rectangle 8"/>
          <p:cNvSpPr/>
          <p:nvPr/>
        </p:nvSpPr>
        <p:spPr>
          <a:xfrm>
            <a:off x="6035656" y="2544354"/>
            <a:ext cx="2727344" cy="3968554"/>
          </a:xfrm>
          <a:prstGeom prst="round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0" name="Rounded Rectangle 9"/>
          <p:cNvSpPr/>
          <p:nvPr/>
        </p:nvSpPr>
        <p:spPr>
          <a:xfrm>
            <a:off x="3031085" y="2544354"/>
            <a:ext cx="2738849" cy="943209"/>
          </a:xfrm>
          <a:prstGeom prst="round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1" name="Rounded Rectangle 10"/>
          <p:cNvSpPr/>
          <p:nvPr/>
        </p:nvSpPr>
        <p:spPr>
          <a:xfrm>
            <a:off x="328787" y="2549669"/>
            <a:ext cx="2502894" cy="3963239"/>
          </a:xfrm>
          <a:prstGeom prst="round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2" name="Title 1"/>
          <p:cNvSpPr txBox="1">
            <a:spLocks/>
          </p:cNvSpPr>
          <p:nvPr/>
        </p:nvSpPr>
        <p:spPr>
          <a:xfrm>
            <a:off x="-838200" y="581580"/>
            <a:ext cx="10890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Probiotic Yeast </a:t>
            </a:r>
            <a:r>
              <a:rPr kumimoji="0" lang="en-US" sz="2800" b="1" i="1"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S. </a:t>
            </a:r>
            <a:r>
              <a:rPr kumimoji="0" lang="en-US" sz="2800" b="1" i="1" u="none" strike="noStrike" kern="1200" cap="none" spc="0" normalizeH="0" baseline="0" noProof="0" dirty="0" err="1">
                <a:ln>
                  <a:noFill/>
                </a:ln>
                <a:solidFill>
                  <a:sysClr val="windowText" lastClr="000000"/>
                </a:solidFill>
                <a:effectLst/>
                <a:uLnTx/>
                <a:uFillTx/>
                <a:latin typeface="Arial" panose="020B0604020202020204" pitchFamily="34" charset="0"/>
                <a:cs typeface="Arial" panose="020B0604020202020204" pitchFamily="34" charset="0"/>
              </a:rPr>
              <a:t>boulardii</a:t>
            </a:r>
            <a:r>
              <a:rPr kumimoji="0" lang="en-US" sz="2800" b="1" i="1"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US" sz="2800" b="1"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with Beta-carotene</a:t>
            </a:r>
          </a:p>
        </p:txBody>
      </p:sp>
      <p:sp>
        <p:nvSpPr>
          <p:cNvPr id="13" name="TextBox 12"/>
          <p:cNvSpPr txBox="1"/>
          <p:nvPr/>
        </p:nvSpPr>
        <p:spPr>
          <a:xfrm>
            <a:off x="372435" y="1600572"/>
            <a:ext cx="2313432" cy="1077218"/>
          </a:xfrm>
          <a:prstGeom prst="rect">
            <a:avLst/>
          </a:prstGeom>
          <a:noFill/>
        </p:spPr>
        <p:txBody>
          <a:bodyPr wrap="square" rtlCol="0">
            <a:spAutoFit/>
          </a:bodyPr>
          <a:lstStyle/>
          <a:p>
            <a:pPr algn="ctr"/>
            <a:r>
              <a:rPr lang="en-US" sz="2400" b="1" dirty="0">
                <a:solidFill>
                  <a:prstClr val="black"/>
                </a:solidFill>
                <a:latin typeface="Calibri" panose="020F0502020204030204"/>
              </a:rPr>
              <a:t>Natural</a:t>
            </a:r>
          </a:p>
          <a:p>
            <a:pPr algn="ctr"/>
            <a:r>
              <a:rPr lang="en-US" sz="2400" b="1" dirty="0">
                <a:solidFill>
                  <a:prstClr val="black"/>
                </a:solidFill>
                <a:latin typeface="Calibri" panose="020F0502020204030204"/>
              </a:rPr>
              <a:t>Probiotic</a:t>
            </a:r>
          </a:p>
          <a:p>
            <a:endParaRPr lang="en-US" sz="1600" dirty="0">
              <a:solidFill>
                <a:prstClr val="black"/>
              </a:solidFill>
              <a:latin typeface="Calibri" panose="020F0502020204030204"/>
            </a:endParaRPr>
          </a:p>
        </p:txBody>
      </p:sp>
      <p:sp>
        <p:nvSpPr>
          <p:cNvPr id="17" name="TextBox 16"/>
          <p:cNvSpPr txBox="1"/>
          <p:nvPr/>
        </p:nvSpPr>
        <p:spPr>
          <a:xfrm>
            <a:off x="2646490" y="1627596"/>
            <a:ext cx="3435096" cy="1107996"/>
          </a:xfrm>
          <a:prstGeom prst="rect">
            <a:avLst/>
          </a:prstGeom>
          <a:noFill/>
        </p:spPr>
        <p:txBody>
          <a:bodyPr wrap="square" rtlCol="0">
            <a:spAutoFit/>
          </a:bodyPr>
          <a:lstStyle/>
          <a:p>
            <a:pPr algn="ctr"/>
            <a:r>
              <a:rPr lang="en-US" sz="2400" b="1" dirty="0">
                <a:solidFill>
                  <a:prstClr val="black"/>
                </a:solidFill>
                <a:latin typeface="Calibri" panose="020F0502020204030204"/>
              </a:rPr>
              <a:t>Engineering Nutrient Production</a:t>
            </a:r>
          </a:p>
          <a:p>
            <a:endParaRPr lang="en-US" sz="1600" dirty="0">
              <a:solidFill>
                <a:prstClr val="black"/>
              </a:solidFill>
              <a:latin typeface="Calibri" panose="020F0502020204030204"/>
            </a:endParaRPr>
          </a:p>
        </p:txBody>
      </p:sp>
      <p:sp>
        <p:nvSpPr>
          <p:cNvPr id="19" name="TextBox 18"/>
          <p:cNvSpPr txBox="1"/>
          <p:nvPr/>
        </p:nvSpPr>
        <p:spPr>
          <a:xfrm>
            <a:off x="5756393" y="1603435"/>
            <a:ext cx="3188945" cy="1077218"/>
          </a:xfrm>
          <a:prstGeom prst="rect">
            <a:avLst/>
          </a:prstGeom>
          <a:noFill/>
        </p:spPr>
        <p:txBody>
          <a:bodyPr wrap="square" rtlCol="0">
            <a:spAutoFit/>
          </a:bodyPr>
          <a:lstStyle/>
          <a:p>
            <a:pPr algn="ctr"/>
            <a:r>
              <a:rPr lang="en-US" sz="2400" b="1" dirty="0">
                <a:solidFill>
                  <a:prstClr val="black"/>
                </a:solidFill>
                <a:latin typeface="Calibri" panose="020F0502020204030204"/>
              </a:rPr>
              <a:t>Desiccation Tolerance for Long-term Storage</a:t>
            </a:r>
          </a:p>
          <a:p>
            <a:endParaRPr lang="en-US" sz="1600" dirty="0">
              <a:solidFill>
                <a:prstClr val="black"/>
              </a:solidFill>
              <a:latin typeface="Calibri" panose="020F0502020204030204"/>
            </a:endParaRPr>
          </a:p>
        </p:txBody>
      </p:sp>
      <p:sp>
        <p:nvSpPr>
          <p:cNvPr id="20" name="TextBox 19"/>
          <p:cNvSpPr txBox="1"/>
          <p:nvPr/>
        </p:nvSpPr>
        <p:spPr>
          <a:xfrm>
            <a:off x="328787" y="2623287"/>
            <a:ext cx="2329139" cy="3785652"/>
          </a:xfrm>
          <a:prstGeom prst="rect">
            <a:avLst/>
          </a:prstGeom>
          <a:noFill/>
        </p:spPr>
        <p:txBody>
          <a:bodyPr wrap="square" rtlCol="0">
            <a:spAutoFit/>
          </a:bodyPr>
          <a:lstStyle/>
          <a:p>
            <a:pPr algn="ctr"/>
            <a:r>
              <a:rPr lang="en-US" sz="2000" dirty="0">
                <a:solidFill>
                  <a:prstClr val="black"/>
                </a:solidFill>
                <a:latin typeface="Calibri" panose="020F0502020204030204"/>
              </a:rPr>
              <a:t>“Generally Regarded Safe Status” by Federal Food and Drug Administration</a:t>
            </a:r>
          </a:p>
          <a:p>
            <a:pPr algn="ctr"/>
            <a:endParaRPr lang="en-US" sz="2000" dirty="0">
              <a:solidFill>
                <a:prstClr val="black"/>
              </a:solidFill>
              <a:latin typeface="Calibri" panose="020F0502020204030204"/>
            </a:endParaRPr>
          </a:p>
          <a:p>
            <a:pPr algn="ctr"/>
            <a:r>
              <a:rPr lang="en-US" sz="2000" dirty="0">
                <a:solidFill>
                  <a:prstClr val="black"/>
                </a:solidFill>
                <a:latin typeface="Calibri" panose="020F0502020204030204"/>
              </a:rPr>
              <a:t>Known for its beneficial effects in treating gastrointestinal disorders and promoting gut health</a:t>
            </a:r>
          </a:p>
        </p:txBody>
      </p:sp>
      <p:sp>
        <p:nvSpPr>
          <p:cNvPr id="21" name="TextBox 20"/>
          <p:cNvSpPr txBox="1"/>
          <p:nvPr/>
        </p:nvSpPr>
        <p:spPr>
          <a:xfrm>
            <a:off x="3111218" y="2526113"/>
            <a:ext cx="2612926" cy="1015663"/>
          </a:xfrm>
          <a:prstGeom prst="rect">
            <a:avLst/>
          </a:prstGeom>
          <a:noFill/>
        </p:spPr>
        <p:txBody>
          <a:bodyPr wrap="square" rtlCol="0">
            <a:spAutoFit/>
          </a:bodyPr>
          <a:lstStyle/>
          <a:p>
            <a:pPr algn="ctr"/>
            <a:r>
              <a:rPr lang="en-US" sz="2000" dirty="0" err="1">
                <a:solidFill>
                  <a:prstClr val="black"/>
                </a:solidFill>
                <a:latin typeface="Calibri" panose="020F0502020204030204"/>
              </a:rPr>
              <a:t>Genomically</a:t>
            </a:r>
            <a:r>
              <a:rPr lang="en-US" sz="2000" dirty="0">
                <a:solidFill>
                  <a:prstClr val="black"/>
                </a:solidFill>
                <a:latin typeface="Calibri" panose="020F0502020204030204"/>
              </a:rPr>
              <a:t> integrated expression of beta-carotene by </a:t>
            </a:r>
            <a:r>
              <a:rPr lang="en-US" sz="2000" i="1" dirty="0">
                <a:solidFill>
                  <a:prstClr val="black"/>
                </a:solidFill>
                <a:latin typeface="Calibri" panose="020F0502020204030204"/>
              </a:rPr>
              <a:t>S. boulardii</a:t>
            </a:r>
          </a:p>
        </p:txBody>
      </p:sp>
      <p:sp>
        <p:nvSpPr>
          <p:cNvPr id="22" name="TextBox 21"/>
          <p:cNvSpPr txBox="1"/>
          <p:nvPr/>
        </p:nvSpPr>
        <p:spPr>
          <a:xfrm>
            <a:off x="5989602" y="2661825"/>
            <a:ext cx="2843482" cy="3477875"/>
          </a:xfrm>
          <a:prstGeom prst="rect">
            <a:avLst/>
          </a:prstGeom>
          <a:noFill/>
        </p:spPr>
        <p:txBody>
          <a:bodyPr wrap="square" rtlCol="0">
            <a:spAutoFit/>
          </a:bodyPr>
          <a:lstStyle/>
          <a:p>
            <a:pPr algn="ctr"/>
            <a:r>
              <a:rPr lang="en-US" sz="2000" dirty="0">
                <a:solidFill>
                  <a:prstClr val="black"/>
                </a:solidFill>
                <a:latin typeface="Calibri" panose="020F0502020204030204"/>
              </a:rPr>
              <a:t>Genomic integration of two tardigrade-specific intrinsically disordered proteins</a:t>
            </a:r>
            <a:br>
              <a:rPr lang="en-US" sz="2000" dirty="0">
                <a:solidFill>
                  <a:prstClr val="black"/>
                </a:solidFill>
                <a:latin typeface="Calibri" panose="020F0502020204030204"/>
              </a:rPr>
            </a:br>
            <a:endParaRPr lang="en-US" sz="2000" dirty="0">
              <a:solidFill>
                <a:prstClr val="black"/>
              </a:solidFill>
              <a:latin typeface="Calibri" panose="020F0502020204030204"/>
            </a:endParaRPr>
          </a:p>
          <a:p>
            <a:pPr algn="ctr"/>
            <a:r>
              <a:rPr lang="en-US" sz="2000" dirty="0">
                <a:solidFill>
                  <a:prstClr val="black"/>
                </a:solidFill>
                <a:latin typeface="Calibri" panose="020F0502020204030204"/>
              </a:rPr>
              <a:t>Gene knockouts to increase desiccation tolerance </a:t>
            </a:r>
          </a:p>
          <a:p>
            <a:pPr algn="ctr"/>
            <a:endParaRPr lang="en-US" sz="2000" dirty="0">
              <a:solidFill>
                <a:prstClr val="black"/>
              </a:solidFill>
              <a:latin typeface="Calibri" panose="020F0502020204030204"/>
            </a:endParaRPr>
          </a:p>
          <a:p>
            <a:pPr algn="ctr"/>
            <a:r>
              <a:rPr lang="en-US" sz="2000" dirty="0">
                <a:solidFill>
                  <a:prstClr val="black"/>
                </a:solidFill>
                <a:latin typeface="Calibri" panose="020F0502020204030204"/>
              </a:rPr>
              <a:t>Long-duration storage studies  ongoing</a:t>
            </a:r>
          </a:p>
        </p:txBody>
      </p:sp>
      <p:pic>
        <p:nvPicPr>
          <p:cNvPr id="26" name="Picture 2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24965" y="3634128"/>
            <a:ext cx="2769127" cy="2394265"/>
          </a:xfrm>
          <a:prstGeom prst="rect">
            <a:avLst/>
          </a:prstGeom>
        </p:spPr>
      </p:pic>
      <p:sp>
        <p:nvSpPr>
          <p:cNvPr id="27" name="Rectangle 26"/>
          <p:cNvSpPr/>
          <p:nvPr/>
        </p:nvSpPr>
        <p:spPr>
          <a:xfrm>
            <a:off x="3174863" y="6105918"/>
            <a:ext cx="2581530" cy="584775"/>
          </a:xfrm>
          <a:prstGeom prst="rect">
            <a:avLst/>
          </a:prstGeom>
        </p:spPr>
        <p:txBody>
          <a:bodyPr wrap="square">
            <a:spAutoFit/>
          </a:bodyPr>
          <a:lstStyle/>
          <a:p>
            <a:pPr algn="ctr"/>
            <a:r>
              <a:rPr lang="en-US" sz="1600" b="1" dirty="0">
                <a:solidFill>
                  <a:prstClr val="black"/>
                </a:solidFill>
                <a:latin typeface="Calibri" panose="020F0502020204030204"/>
              </a:rPr>
              <a:t>HPLC of </a:t>
            </a:r>
            <a:r>
              <a:rPr lang="el-GR" sz="1600" b="1" dirty="0">
                <a:solidFill>
                  <a:prstClr val="black"/>
                </a:solidFill>
                <a:latin typeface="Calibri" panose="020F0502020204030204"/>
              </a:rPr>
              <a:t>β</a:t>
            </a:r>
            <a:r>
              <a:rPr lang="en-US" sz="1600" b="1" dirty="0">
                <a:solidFill>
                  <a:prstClr val="black"/>
                </a:solidFill>
                <a:latin typeface="Calibri" panose="020F0502020204030204"/>
              </a:rPr>
              <a:t>-carotene with  </a:t>
            </a:r>
            <a:r>
              <a:rPr lang="el-GR" sz="1600" b="1" dirty="0">
                <a:solidFill>
                  <a:prstClr val="black"/>
                </a:solidFill>
                <a:latin typeface="Calibri" panose="020F0502020204030204"/>
              </a:rPr>
              <a:t>β</a:t>
            </a:r>
            <a:r>
              <a:rPr lang="en-US" sz="1600" b="1" dirty="0">
                <a:solidFill>
                  <a:prstClr val="black"/>
                </a:solidFill>
                <a:latin typeface="Calibri" panose="020F0502020204030204"/>
              </a:rPr>
              <a:t>-carotene standard overlay</a:t>
            </a:r>
          </a:p>
        </p:txBody>
      </p:sp>
      <p:sp>
        <p:nvSpPr>
          <p:cNvPr id="3" name="TextBox 2"/>
          <p:cNvSpPr txBox="1"/>
          <p:nvPr/>
        </p:nvSpPr>
        <p:spPr>
          <a:xfrm>
            <a:off x="3181280" y="5552032"/>
            <a:ext cx="2614818" cy="307777"/>
          </a:xfrm>
          <a:prstGeom prst="rect">
            <a:avLst/>
          </a:prstGeom>
          <a:noFill/>
        </p:spPr>
        <p:txBody>
          <a:bodyPr wrap="none" rtlCol="0">
            <a:spAutoFit/>
          </a:bodyPr>
          <a:lstStyle/>
          <a:p>
            <a:r>
              <a:rPr lang="en-US" sz="1400" dirty="0"/>
              <a:t>~0.5mg/production pack (48h)</a:t>
            </a:r>
          </a:p>
        </p:txBody>
      </p:sp>
      <p:pic>
        <p:nvPicPr>
          <p:cNvPr id="4" name="Picture 3"/>
          <p:cNvPicPr>
            <a:picLocks noChangeAspect="1"/>
          </p:cNvPicPr>
          <p:nvPr/>
        </p:nvPicPr>
        <p:blipFill>
          <a:blip r:embed="rId3"/>
          <a:stretch>
            <a:fillRect/>
          </a:stretch>
        </p:blipFill>
        <p:spPr>
          <a:xfrm>
            <a:off x="3504430" y="3793059"/>
            <a:ext cx="1450928" cy="1446108"/>
          </a:xfrm>
          <a:prstGeom prst="rect">
            <a:avLst/>
          </a:prstGeom>
        </p:spPr>
      </p:pic>
    </p:spTree>
    <p:extLst>
      <p:ext uri="{BB962C8B-B14F-4D97-AF65-F5344CB8AC3E}">
        <p14:creationId xmlns:p14="http://schemas.microsoft.com/office/powerpoint/2010/main" val="736605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801380017"/>
              </p:ext>
            </p:extLst>
          </p:nvPr>
        </p:nvGraphicFramePr>
        <p:xfrm>
          <a:off x="1752600" y="1981201"/>
          <a:ext cx="2571750" cy="169673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842742" y="1132116"/>
            <a:ext cx="7331679" cy="707886"/>
          </a:xfrm>
          <a:prstGeom prst="rect">
            <a:avLst/>
          </a:prstGeom>
          <a:noFill/>
        </p:spPr>
        <p:txBody>
          <a:bodyPr wrap="square" rtlCol="0">
            <a:spAutoFit/>
          </a:bodyPr>
          <a:lstStyle/>
          <a:p>
            <a:pPr algn="ctr"/>
            <a:r>
              <a:rPr lang="en-US" sz="2000" b="1" dirty="0">
                <a:latin typeface="+mj-lt"/>
              </a:rPr>
              <a:t>Initial Revival (directly after desiccation) of Un-engineered Y55 vs Strain 1020 (</a:t>
            </a:r>
            <a:r>
              <a:rPr lang="en-US" sz="2000" b="1" dirty="0" err="1">
                <a:latin typeface="+mj-lt"/>
              </a:rPr>
              <a:t>zeaxanthin</a:t>
            </a:r>
            <a:r>
              <a:rPr lang="en-US" sz="2000" b="1" dirty="0">
                <a:latin typeface="+mj-lt"/>
              </a:rPr>
              <a:t> producer) Spores</a:t>
            </a:r>
          </a:p>
        </p:txBody>
      </p:sp>
      <p:sp>
        <p:nvSpPr>
          <p:cNvPr id="10" name="TextBox 9"/>
          <p:cNvSpPr txBox="1"/>
          <p:nvPr/>
        </p:nvSpPr>
        <p:spPr>
          <a:xfrm>
            <a:off x="762000" y="4459115"/>
            <a:ext cx="6858000" cy="248209"/>
          </a:xfrm>
          <a:prstGeom prst="rect">
            <a:avLst/>
          </a:prstGeom>
          <a:noFill/>
        </p:spPr>
        <p:txBody>
          <a:bodyPr wrap="square" rtlCol="0">
            <a:spAutoFit/>
          </a:bodyPr>
          <a:lstStyle/>
          <a:p>
            <a:pPr algn="ctr"/>
            <a:r>
              <a:rPr lang="en-US" sz="1013" i="1" dirty="0"/>
              <a:t>Strain 1020: </a:t>
            </a:r>
            <a:r>
              <a:rPr lang="en-US" sz="1013" i="1" dirty="0" err="1"/>
              <a:t>crtYB</a:t>
            </a:r>
            <a:r>
              <a:rPr lang="en-US" sz="1013" i="1" dirty="0"/>
              <a:t>, </a:t>
            </a:r>
            <a:r>
              <a:rPr lang="en-US" sz="1013" i="1" dirty="0" err="1"/>
              <a:t>crtE</a:t>
            </a:r>
            <a:r>
              <a:rPr lang="en-US" sz="1013" i="1" dirty="0"/>
              <a:t>, </a:t>
            </a:r>
            <a:r>
              <a:rPr lang="en-US" sz="1013" i="1" dirty="0" err="1"/>
              <a:t>crtI</a:t>
            </a:r>
            <a:r>
              <a:rPr lang="en-US" sz="1013" i="1" dirty="0"/>
              <a:t>, </a:t>
            </a:r>
            <a:r>
              <a:rPr lang="en-US" sz="1013" i="1" dirty="0" err="1"/>
              <a:t>crtI</a:t>
            </a:r>
            <a:r>
              <a:rPr lang="en-US" sz="1013" i="1" dirty="0"/>
              <a:t>, </a:t>
            </a:r>
            <a:r>
              <a:rPr lang="en-US" sz="1013" i="1" dirty="0" err="1"/>
              <a:t>crtZ</a:t>
            </a:r>
            <a:r>
              <a:rPr lang="en-US" sz="1013" i="1" dirty="0"/>
              <a:t>, and ∆ROX1</a:t>
            </a:r>
          </a:p>
        </p:txBody>
      </p:sp>
      <p:sp>
        <p:nvSpPr>
          <p:cNvPr id="11" name="TextBox 10"/>
          <p:cNvSpPr txBox="1"/>
          <p:nvPr/>
        </p:nvSpPr>
        <p:spPr>
          <a:xfrm>
            <a:off x="4794123" y="3698773"/>
            <a:ext cx="2705481" cy="871713"/>
          </a:xfrm>
          <a:prstGeom prst="rect">
            <a:avLst/>
          </a:prstGeom>
          <a:noFill/>
        </p:spPr>
        <p:txBody>
          <a:bodyPr wrap="square" rtlCol="0">
            <a:spAutoFit/>
          </a:bodyPr>
          <a:lstStyle/>
          <a:p>
            <a:r>
              <a:rPr lang="en-US" sz="1013" b="1" dirty="0"/>
              <a:t>Growth after 25 hours</a:t>
            </a:r>
          </a:p>
          <a:p>
            <a:r>
              <a:rPr lang="en-US" sz="1013" dirty="0"/>
              <a:t>Y55: 16.4</a:t>
            </a:r>
          </a:p>
          <a:p>
            <a:r>
              <a:rPr lang="en-US" sz="1013" dirty="0"/>
              <a:t>1020: 5.4 – (</a:t>
            </a:r>
            <a:r>
              <a:rPr lang="en-US" sz="1013" i="1" dirty="0"/>
              <a:t>Reached an OD of 7.4 after 72 hours)</a:t>
            </a:r>
          </a:p>
          <a:p>
            <a:endParaRPr lang="en-US" sz="1013" dirty="0"/>
          </a:p>
        </p:txBody>
      </p:sp>
      <p:graphicFrame>
        <p:nvGraphicFramePr>
          <p:cNvPr id="12" name="Chart 11"/>
          <p:cNvGraphicFramePr>
            <a:graphicFrameLocks/>
          </p:cNvGraphicFramePr>
          <p:nvPr>
            <p:extLst>
              <p:ext uri="{D42A27DB-BD31-4B8C-83A1-F6EECF244321}">
                <p14:modId xmlns:p14="http://schemas.microsoft.com/office/powerpoint/2010/main" val="2417057243"/>
              </p:ext>
            </p:extLst>
          </p:nvPr>
        </p:nvGraphicFramePr>
        <p:xfrm>
          <a:off x="4581205" y="1981200"/>
          <a:ext cx="2716411" cy="1725216"/>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1930966" y="3733587"/>
            <a:ext cx="1617414" cy="715837"/>
          </a:xfrm>
          <a:prstGeom prst="rect">
            <a:avLst/>
          </a:prstGeom>
          <a:noFill/>
        </p:spPr>
        <p:txBody>
          <a:bodyPr wrap="square" rtlCol="0">
            <a:spAutoFit/>
          </a:bodyPr>
          <a:lstStyle/>
          <a:p>
            <a:r>
              <a:rPr lang="en-US" sz="1013" b="1" dirty="0"/>
              <a:t>Average Starting Biomass</a:t>
            </a:r>
          </a:p>
          <a:p>
            <a:r>
              <a:rPr lang="en-US" sz="1013" dirty="0"/>
              <a:t>Y55: 0.0765</a:t>
            </a:r>
          </a:p>
          <a:p>
            <a:r>
              <a:rPr lang="en-US" sz="1013" dirty="0"/>
              <a:t>1020: 0.0754</a:t>
            </a:r>
          </a:p>
        </p:txBody>
      </p:sp>
      <p:sp>
        <p:nvSpPr>
          <p:cNvPr id="2" name="TextBox 1"/>
          <p:cNvSpPr txBox="1"/>
          <p:nvPr/>
        </p:nvSpPr>
        <p:spPr>
          <a:xfrm>
            <a:off x="238664" y="304800"/>
            <a:ext cx="6162136" cy="461665"/>
          </a:xfrm>
          <a:prstGeom prst="rect">
            <a:avLst/>
          </a:prstGeom>
          <a:noFill/>
        </p:spPr>
        <p:txBody>
          <a:bodyPr wrap="none" rtlCol="0">
            <a:spAutoFit/>
          </a:bodyPr>
          <a:lstStyle/>
          <a:p>
            <a:r>
              <a:rPr lang="en-US" sz="2400" dirty="0">
                <a:solidFill>
                  <a:schemeClr val="bg1"/>
                </a:solidFill>
              </a:rPr>
              <a:t>Effects of Engineering on Y55 Yeast Growth</a:t>
            </a:r>
          </a:p>
        </p:txBody>
      </p:sp>
      <p:sp>
        <p:nvSpPr>
          <p:cNvPr id="3" name="TextBox 2"/>
          <p:cNvSpPr txBox="1"/>
          <p:nvPr/>
        </p:nvSpPr>
        <p:spPr>
          <a:xfrm>
            <a:off x="428305" y="5100823"/>
            <a:ext cx="8305799" cy="646331"/>
          </a:xfrm>
          <a:prstGeom prst="rect">
            <a:avLst/>
          </a:prstGeom>
          <a:noFill/>
        </p:spPr>
        <p:txBody>
          <a:bodyPr wrap="square" rtlCol="0">
            <a:spAutoFit/>
          </a:bodyPr>
          <a:lstStyle/>
          <a:p>
            <a:pPr marL="285750" indent="-285750">
              <a:buFont typeface="Arial" panose="020B0604020202020204" pitchFamily="34" charset="0"/>
              <a:buChar char="•"/>
            </a:pPr>
            <a:r>
              <a:rPr lang="en-US" dirty="0"/>
              <a:t>Engineering for nutrient production appears to decrease growth rates</a:t>
            </a:r>
          </a:p>
          <a:p>
            <a:pPr marL="285750" indent="-285750">
              <a:buFont typeface="Arial" panose="020B0604020202020204" pitchFamily="34" charset="0"/>
              <a:buChar char="•"/>
            </a:pPr>
            <a:r>
              <a:rPr lang="en-US" dirty="0"/>
              <a:t>We are examining the role of gene knock-outs on biomass yield for mitigation</a:t>
            </a:r>
          </a:p>
        </p:txBody>
      </p:sp>
    </p:spTree>
    <p:extLst>
      <p:ext uri="{BB962C8B-B14F-4D97-AF65-F5344CB8AC3E}">
        <p14:creationId xmlns:p14="http://schemas.microsoft.com/office/powerpoint/2010/main" val="1658114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28600"/>
            <a:ext cx="7542212" cy="609600"/>
          </a:xfrm>
        </p:spPr>
        <p:txBody>
          <a:bodyPr/>
          <a:lstStyle/>
          <a:p>
            <a:r>
              <a:rPr lang="en-US" sz="2000" dirty="0"/>
              <a:t>Long Duration Cell Storage Tests</a:t>
            </a:r>
          </a:p>
        </p:txBody>
      </p:sp>
      <p:sp>
        <p:nvSpPr>
          <p:cNvPr id="3" name="Rectangle 2"/>
          <p:cNvSpPr/>
          <p:nvPr/>
        </p:nvSpPr>
        <p:spPr>
          <a:xfrm>
            <a:off x="381652" y="1305079"/>
            <a:ext cx="3679675" cy="5003165"/>
          </a:xfrm>
          <a:prstGeom prst="rect">
            <a:avLst/>
          </a:prstGeom>
        </p:spPr>
        <p:txBody>
          <a:bodyPr wrap="square">
            <a:spAutoFit/>
          </a:bodyPr>
          <a:lstStyle/>
          <a:p>
            <a:pPr>
              <a:lnSpc>
                <a:spcPct val="115000"/>
              </a:lnSpc>
              <a:spcAft>
                <a:spcPts val="1000"/>
              </a:spcAft>
            </a:pPr>
            <a:r>
              <a:rPr lang="en-US" b="1" dirty="0">
                <a:solidFill>
                  <a:prstClr val="black"/>
                </a:solidFill>
                <a:latin typeface="Calibri" panose="020F0502020204030204"/>
                <a:ea typeface="Calibri" panose="020F0502020204030204" pitchFamily="34" charset="0"/>
                <a:cs typeface="Times New Roman" panose="02020603050405020304" pitchFamily="18" charset="0"/>
              </a:rPr>
              <a:t>2.5 year storage tests </a:t>
            </a:r>
            <a:r>
              <a:rPr lang="en-US" dirty="0">
                <a:solidFill>
                  <a:prstClr val="black"/>
                </a:solidFill>
                <a:latin typeface="Calibri" panose="020F0502020204030204"/>
                <a:ea typeface="Calibri" panose="020F0502020204030204" pitchFamily="34" charset="0"/>
                <a:cs typeface="Times New Roman" panose="02020603050405020304" pitchFamily="18" charset="0"/>
              </a:rPr>
              <a:t>for both wild-type spore-forming </a:t>
            </a:r>
            <a:r>
              <a:rPr lang="en-US" i="1" dirty="0">
                <a:solidFill>
                  <a:prstClr val="black"/>
                </a:solidFill>
                <a:latin typeface="Calibri" panose="020F0502020204030204"/>
                <a:ea typeface="Calibri" panose="020F0502020204030204" pitchFamily="34" charset="0"/>
                <a:cs typeface="Times New Roman" panose="02020603050405020304" pitchFamily="18" charset="0"/>
              </a:rPr>
              <a:t>S. cerevisiae</a:t>
            </a:r>
            <a:r>
              <a:rPr lang="en-US" dirty="0">
                <a:solidFill>
                  <a:prstClr val="black"/>
                </a:solidFill>
                <a:latin typeface="Calibri" panose="020F0502020204030204"/>
                <a:ea typeface="Calibri" panose="020F0502020204030204" pitchFamily="34" charset="0"/>
                <a:cs typeface="Times New Roman" panose="02020603050405020304" pitchFamily="18" charset="0"/>
              </a:rPr>
              <a:t> Y55 and our developed edible media </a:t>
            </a:r>
            <a:r>
              <a:rPr lang="en-US" b="1" dirty="0">
                <a:solidFill>
                  <a:prstClr val="black"/>
                </a:solidFill>
                <a:latin typeface="Calibri" panose="020F0502020204030204"/>
                <a:ea typeface="Calibri" panose="020F0502020204030204" pitchFamily="34" charset="0"/>
                <a:cs typeface="Times New Roman" panose="02020603050405020304" pitchFamily="18" charset="0"/>
              </a:rPr>
              <a:t>showed minimal and acceptable reduction </a:t>
            </a:r>
            <a:r>
              <a:rPr lang="en-US" dirty="0">
                <a:solidFill>
                  <a:prstClr val="black"/>
                </a:solidFill>
                <a:latin typeface="Calibri" panose="020F0502020204030204"/>
                <a:ea typeface="Calibri" panose="020F0502020204030204" pitchFamily="34" charset="0"/>
                <a:cs typeface="Times New Roman" panose="02020603050405020304" pitchFamily="18" charset="0"/>
              </a:rPr>
              <a:t>(Tests to continue for three years). Full growth expected at 48 hours. </a:t>
            </a:r>
          </a:p>
          <a:p>
            <a:pPr>
              <a:lnSpc>
                <a:spcPct val="115000"/>
              </a:lnSpc>
              <a:spcAft>
                <a:spcPts val="1000"/>
              </a:spcAft>
            </a:pPr>
            <a:endParaRPr lang="en-US" sz="1100" dirty="0">
              <a:solidFill>
                <a:prstClr val="black"/>
              </a:solidFill>
              <a:latin typeface="Calibri" panose="020F0502020204030204"/>
              <a:ea typeface="Calibri" panose="020F0502020204030204" pitchFamily="34" charset="0"/>
              <a:cs typeface="Times New Roman" panose="02020603050405020304" pitchFamily="18" charset="0"/>
            </a:endParaRPr>
          </a:p>
          <a:p>
            <a:pPr>
              <a:lnSpc>
                <a:spcPct val="115000"/>
              </a:lnSpc>
              <a:spcAft>
                <a:spcPts val="1000"/>
              </a:spcAft>
            </a:pPr>
            <a:r>
              <a:rPr lang="en-US" b="1" dirty="0">
                <a:solidFill>
                  <a:prstClr val="black"/>
                </a:solidFill>
                <a:latin typeface="Calibri" panose="020F0502020204030204"/>
              </a:rPr>
              <a:t>Room temperature storage tests of </a:t>
            </a:r>
            <a:r>
              <a:rPr lang="en-US" b="1" i="1" dirty="0">
                <a:solidFill>
                  <a:prstClr val="black"/>
                </a:solidFill>
                <a:latin typeface="Calibri" panose="020F0502020204030204"/>
              </a:rPr>
              <a:t>S. boulardii</a:t>
            </a:r>
            <a:r>
              <a:rPr lang="en-US" b="1" dirty="0">
                <a:solidFill>
                  <a:prstClr val="black"/>
                </a:solidFill>
                <a:latin typeface="Calibri" panose="020F0502020204030204"/>
              </a:rPr>
              <a:t> vegetative cells </a:t>
            </a:r>
            <a:r>
              <a:rPr lang="en-US" dirty="0">
                <a:solidFill>
                  <a:prstClr val="black"/>
                </a:solidFill>
                <a:latin typeface="Calibri" panose="020F0502020204030204"/>
              </a:rPr>
              <a:t>show a loss of ~4E+07 cells per year. If initial cell biomass is increased to 10^9 cells/pellet or higher, expected survival </a:t>
            </a:r>
            <a:r>
              <a:rPr lang="en-US" b="1" dirty="0">
                <a:solidFill>
                  <a:prstClr val="black"/>
                </a:solidFill>
                <a:latin typeface="Calibri" panose="020F0502020204030204"/>
              </a:rPr>
              <a:t>will last well over five years </a:t>
            </a:r>
            <a:r>
              <a:rPr lang="en-US" dirty="0">
                <a:solidFill>
                  <a:prstClr val="black"/>
                </a:solidFill>
                <a:latin typeface="Calibri" panose="020F0502020204030204"/>
              </a:rPr>
              <a:t>with this rate of decline in viability. </a:t>
            </a:r>
          </a:p>
        </p:txBody>
      </p:sp>
      <p:sp>
        <p:nvSpPr>
          <p:cNvPr id="4" name="Right Arrow 3"/>
          <p:cNvSpPr/>
          <p:nvPr/>
        </p:nvSpPr>
        <p:spPr bwMode="auto">
          <a:xfrm>
            <a:off x="4088936" y="5057635"/>
            <a:ext cx="468136" cy="292024"/>
          </a:xfrm>
          <a:prstGeom prst="rightArrow">
            <a:avLst/>
          </a:prstGeom>
          <a:solidFill>
            <a:srgbClr val="0033CC"/>
          </a:solidFill>
          <a:ln w="9525" cap="flat" cmpd="sng" algn="ctr">
            <a:no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2000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Helvetica Neue Black Condensed" charset="0"/>
            </a:endParaRPr>
          </a:p>
        </p:txBody>
      </p:sp>
      <p:sp>
        <p:nvSpPr>
          <p:cNvPr id="5" name="Right Arrow 4"/>
          <p:cNvSpPr/>
          <p:nvPr/>
        </p:nvSpPr>
        <p:spPr bwMode="auto">
          <a:xfrm>
            <a:off x="4144692" y="2272895"/>
            <a:ext cx="468136" cy="292024"/>
          </a:xfrm>
          <a:prstGeom prst="rightArrow">
            <a:avLst/>
          </a:prstGeom>
          <a:solidFill>
            <a:srgbClr val="0033CC"/>
          </a:solidFill>
          <a:ln w="9525" cap="flat" cmpd="sng" algn="ctr">
            <a:no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20000"/>
              </a:spcBef>
              <a:spcAft>
                <a:spcPct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Helvetica Neue Black Condensed" charset="0"/>
            </a:endParaRPr>
          </a:p>
        </p:txBody>
      </p:sp>
      <p:sp>
        <p:nvSpPr>
          <p:cNvPr id="6" name="TextBox 5"/>
          <p:cNvSpPr txBox="1"/>
          <p:nvPr/>
        </p:nvSpPr>
        <p:spPr>
          <a:xfrm>
            <a:off x="5420314" y="3889736"/>
            <a:ext cx="3154582" cy="338554"/>
          </a:xfrm>
          <a:prstGeom prst="rect">
            <a:avLst/>
          </a:prstGeom>
          <a:noFill/>
        </p:spPr>
        <p:txBody>
          <a:bodyPr wrap="none" rtlCol="0">
            <a:spAutoFit/>
          </a:bodyPr>
          <a:lstStyle/>
          <a:p>
            <a:r>
              <a:rPr lang="en-US" sz="1600" b="1" dirty="0">
                <a:solidFill>
                  <a:prstClr val="black"/>
                </a:solidFill>
                <a:latin typeface="Calibri" panose="020F0502020204030204"/>
              </a:rPr>
              <a:t>Vegetative Cell Storage Over 1 Year</a:t>
            </a:r>
          </a:p>
        </p:txBody>
      </p:sp>
      <p:graphicFrame>
        <p:nvGraphicFramePr>
          <p:cNvPr id="7" name="Chart 6"/>
          <p:cNvGraphicFramePr>
            <a:graphicFrameLocks/>
          </p:cNvGraphicFramePr>
          <p:nvPr/>
        </p:nvGraphicFramePr>
        <p:xfrm>
          <a:off x="4813540" y="4286929"/>
          <a:ext cx="3761356" cy="23581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p:cNvGraphicFramePr>
            <a:graphicFrameLocks/>
          </p:cNvGraphicFramePr>
          <p:nvPr>
            <p:extLst>
              <p:ext uri="{D42A27DB-BD31-4B8C-83A1-F6EECF244321}">
                <p14:modId xmlns:p14="http://schemas.microsoft.com/office/powerpoint/2010/main" val="107148351"/>
              </p:ext>
            </p:extLst>
          </p:nvPr>
        </p:nvGraphicFramePr>
        <p:xfrm>
          <a:off x="4762005" y="972448"/>
          <a:ext cx="3864425" cy="28275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85539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3" descr="meatball_trans"/>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233162" y="101732"/>
            <a:ext cx="759638" cy="666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9" name="Straight Connector 8"/>
          <p:cNvCxnSpPr/>
          <p:nvPr/>
        </p:nvCxnSpPr>
        <p:spPr>
          <a:xfrm>
            <a:off x="0" y="763155"/>
            <a:ext cx="9144000" cy="0"/>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81953" y="178380"/>
            <a:ext cx="7869883" cy="523220"/>
          </a:xfrm>
          <a:prstGeom prst="rect">
            <a:avLst/>
          </a:prstGeom>
          <a:noFill/>
        </p:spPr>
        <p:txBody>
          <a:bodyPr wrap="square" rtlCol="0">
            <a:spAutoFit/>
          </a:bodyPr>
          <a:lstStyle/>
          <a:p>
            <a:r>
              <a:rPr lang="en-US" sz="2800" b="1" dirty="0">
                <a:solidFill>
                  <a:schemeClr val="bg1"/>
                </a:solidFill>
              </a:rPr>
              <a:t>Characterization of Packet Contents: Y55</a:t>
            </a:r>
          </a:p>
        </p:txBody>
      </p:sp>
      <p:sp>
        <p:nvSpPr>
          <p:cNvPr id="11" name="TextBox 10"/>
          <p:cNvSpPr txBox="1"/>
          <p:nvPr/>
        </p:nvSpPr>
        <p:spPr>
          <a:xfrm>
            <a:off x="278733" y="5105400"/>
            <a:ext cx="5274307" cy="1323439"/>
          </a:xfrm>
          <a:prstGeom prst="rect">
            <a:avLst/>
          </a:prstGeom>
          <a:noFill/>
        </p:spPr>
        <p:txBody>
          <a:bodyPr wrap="square" rtlCol="0">
            <a:spAutoFit/>
          </a:bodyPr>
          <a:lstStyle/>
          <a:p>
            <a:r>
              <a:rPr lang="en-US" sz="1600" dirty="0"/>
              <a:t>Total biomass/50ml bag/24hrs = 0.14g</a:t>
            </a:r>
          </a:p>
          <a:p>
            <a:r>
              <a:rPr lang="en-US" sz="1600" dirty="0"/>
              <a:t>Total protein/50ml bag/24hrs = 450mg [with BSA as reference] </a:t>
            </a:r>
          </a:p>
          <a:p>
            <a:r>
              <a:rPr lang="en-US" sz="1600" dirty="0"/>
              <a:t>Total carotenoid/50ml bag/24hrs = 910µg   </a:t>
            </a:r>
          </a:p>
          <a:p>
            <a:r>
              <a:rPr lang="en-US" sz="1600" dirty="0"/>
              <a:t>Total carotenoid is 615µg/g dry cell weight. </a:t>
            </a:r>
          </a:p>
        </p:txBody>
      </p:sp>
      <p:pic>
        <p:nvPicPr>
          <p:cNvPr id="2" name="Picture 1"/>
          <p:cNvPicPr>
            <a:picLocks noChangeAspect="1"/>
          </p:cNvPicPr>
          <p:nvPr/>
        </p:nvPicPr>
        <p:blipFill>
          <a:blip r:embed="rId3"/>
          <a:stretch>
            <a:fillRect/>
          </a:stretch>
        </p:blipFill>
        <p:spPr>
          <a:xfrm>
            <a:off x="255374" y="1917099"/>
            <a:ext cx="5173133" cy="2054038"/>
          </a:xfrm>
          <a:prstGeom prst="rect">
            <a:avLst/>
          </a:prstGeom>
          <a:effectLst>
            <a:outerShdw blurRad="50800" dist="38100" dir="2700000" algn="tl" rotWithShape="0">
              <a:prstClr val="black">
                <a:alpha val="40000"/>
              </a:prstClr>
            </a:outerShdw>
          </a:effectLst>
        </p:spPr>
      </p:pic>
      <p:sp>
        <p:nvSpPr>
          <p:cNvPr id="3" name="TextBox 2"/>
          <p:cNvSpPr txBox="1"/>
          <p:nvPr/>
        </p:nvSpPr>
        <p:spPr>
          <a:xfrm>
            <a:off x="715386" y="3985736"/>
            <a:ext cx="4713121" cy="738664"/>
          </a:xfrm>
          <a:prstGeom prst="rect">
            <a:avLst/>
          </a:prstGeom>
          <a:noFill/>
        </p:spPr>
        <p:txBody>
          <a:bodyPr wrap="square" rtlCol="0">
            <a:spAutoFit/>
          </a:bodyPr>
          <a:lstStyle/>
          <a:p>
            <a:r>
              <a:rPr lang="en-US" sz="1400" b="1" dirty="0"/>
              <a:t>Aerobic count (AC), Coliform count (CC), Staphylococcus (STX), Yeast &amp; Mold (YM), and Salmonella (SALX) . TNTC: Too numerous to count</a:t>
            </a:r>
          </a:p>
        </p:txBody>
      </p:sp>
      <p:sp>
        <p:nvSpPr>
          <p:cNvPr id="4" name="TextBox 3"/>
          <p:cNvSpPr txBox="1"/>
          <p:nvPr/>
        </p:nvSpPr>
        <p:spPr>
          <a:xfrm>
            <a:off x="6065108" y="1189376"/>
            <a:ext cx="2537105" cy="461665"/>
          </a:xfrm>
          <a:prstGeom prst="rect">
            <a:avLst/>
          </a:prstGeom>
          <a:noFill/>
        </p:spPr>
        <p:txBody>
          <a:bodyPr wrap="none" rtlCol="0">
            <a:spAutoFit/>
          </a:bodyPr>
          <a:lstStyle/>
          <a:p>
            <a:r>
              <a:rPr lang="en-US" sz="2400" b="1" dirty="0"/>
              <a:t>Vitamin Content</a:t>
            </a:r>
          </a:p>
        </p:txBody>
      </p:sp>
      <p:sp>
        <p:nvSpPr>
          <p:cNvPr id="5" name="TextBox 4"/>
          <p:cNvSpPr txBox="1"/>
          <p:nvPr/>
        </p:nvSpPr>
        <p:spPr>
          <a:xfrm>
            <a:off x="995370" y="1103129"/>
            <a:ext cx="3802259" cy="830997"/>
          </a:xfrm>
          <a:prstGeom prst="rect">
            <a:avLst/>
          </a:prstGeom>
          <a:noFill/>
        </p:spPr>
        <p:txBody>
          <a:bodyPr wrap="none" rtlCol="0">
            <a:spAutoFit/>
          </a:bodyPr>
          <a:lstStyle/>
          <a:p>
            <a:pPr algn="ctr"/>
            <a:r>
              <a:rPr lang="en-US" sz="2400" b="1" dirty="0"/>
              <a:t>Microbial Safety Testing:</a:t>
            </a:r>
          </a:p>
          <a:p>
            <a:pPr algn="ctr"/>
            <a:r>
              <a:rPr lang="en-US" sz="2400" b="1" dirty="0"/>
              <a:t> </a:t>
            </a:r>
            <a:r>
              <a:rPr lang="en-US" sz="2000" b="1" dirty="0"/>
              <a:t>Heat Kill Successful</a:t>
            </a:r>
          </a:p>
        </p:txBody>
      </p:sp>
      <p:sp>
        <p:nvSpPr>
          <p:cNvPr id="6" name="TextBox 5"/>
          <p:cNvSpPr txBox="1"/>
          <p:nvPr/>
        </p:nvSpPr>
        <p:spPr>
          <a:xfrm>
            <a:off x="291458" y="4692508"/>
            <a:ext cx="5210081" cy="461665"/>
          </a:xfrm>
          <a:prstGeom prst="rect">
            <a:avLst/>
          </a:prstGeom>
          <a:noFill/>
        </p:spPr>
        <p:txBody>
          <a:bodyPr wrap="none" rtlCol="0">
            <a:spAutoFit/>
          </a:bodyPr>
          <a:lstStyle/>
          <a:p>
            <a:r>
              <a:rPr lang="en-US" sz="2400" b="1" dirty="0"/>
              <a:t>Biomass, Protein and Carotenoids</a:t>
            </a:r>
          </a:p>
        </p:txBody>
      </p:sp>
      <p:graphicFrame>
        <p:nvGraphicFramePr>
          <p:cNvPr id="12" name="Table 11"/>
          <p:cNvGraphicFramePr>
            <a:graphicFrameLocks noGrp="1"/>
          </p:cNvGraphicFramePr>
          <p:nvPr>
            <p:extLst>
              <p:ext uri="{D42A27DB-BD31-4B8C-83A1-F6EECF244321}">
                <p14:modId xmlns:p14="http://schemas.microsoft.com/office/powerpoint/2010/main" val="221453094"/>
              </p:ext>
            </p:extLst>
          </p:nvPr>
        </p:nvGraphicFramePr>
        <p:xfrm>
          <a:off x="5674521" y="1905000"/>
          <a:ext cx="3318277" cy="4127500"/>
        </p:xfrm>
        <a:graphic>
          <a:graphicData uri="http://schemas.openxmlformats.org/drawingml/2006/table">
            <a:tbl>
              <a:tblPr firstRow="1">
                <a:effectLst>
                  <a:outerShdw blurRad="50800" dist="38100" dir="2700000" algn="tl" rotWithShape="0">
                    <a:prstClr val="black">
                      <a:alpha val="40000"/>
                    </a:prstClr>
                  </a:outerShdw>
                </a:effectLst>
              </a:tblPr>
              <a:tblGrid>
                <a:gridCol w="1566691">
                  <a:extLst>
                    <a:ext uri="{9D8B030D-6E8A-4147-A177-3AD203B41FA5}">
                      <a16:colId xmlns:a16="http://schemas.microsoft.com/office/drawing/2014/main" val="20000"/>
                    </a:ext>
                  </a:extLst>
                </a:gridCol>
                <a:gridCol w="1318881">
                  <a:extLst>
                    <a:ext uri="{9D8B030D-6E8A-4147-A177-3AD203B41FA5}">
                      <a16:colId xmlns:a16="http://schemas.microsoft.com/office/drawing/2014/main" val="20001"/>
                    </a:ext>
                  </a:extLst>
                </a:gridCol>
                <a:gridCol w="432705">
                  <a:extLst>
                    <a:ext uri="{9D8B030D-6E8A-4147-A177-3AD203B41FA5}">
                      <a16:colId xmlns:a16="http://schemas.microsoft.com/office/drawing/2014/main" val="20002"/>
                    </a:ext>
                  </a:extLst>
                </a:gridCol>
              </a:tblGrid>
              <a:tr h="235872">
                <a:tc>
                  <a:txBody>
                    <a:bodyPr/>
                    <a:lstStyle>
                      <a:lvl1pPr marL="0" algn="l" defTabSz="342900" rtl="0" eaLnBrk="1" latinLnBrk="0" hangingPunct="1">
                        <a:defRPr sz="1350" b="1" kern="1200">
                          <a:solidFill>
                            <a:schemeClr val="bg1"/>
                          </a:solidFill>
                          <a:latin typeface="Calibri"/>
                        </a:defRPr>
                      </a:lvl1pPr>
                      <a:lvl2pPr marL="342900" algn="l" defTabSz="342900" rtl="0" eaLnBrk="1" latinLnBrk="0" hangingPunct="1">
                        <a:defRPr sz="1350" b="1" kern="1200">
                          <a:solidFill>
                            <a:schemeClr val="bg1"/>
                          </a:solidFill>
                          <a:latin typeface="Calibri"/>
                        </a:defRPr>
                      </a:lvl2pPr>
                      <a:lvl3pPr marL="685800" algn="l" defTabSz="342900" rtl="0" eaLnBrk="1" latinLnBrk="0" hangingPunct="1">
                        <a:defRPr sz="1350" b="1" kern="1200">
                          <a:solidFill>
                            <a:schemeClr val="bg1"/>
                          </a:solidFill>
                          <a:latin typeface="Calibri"/>
                        </a:defRPr>
                      </a:lvl3pPr>
                      <a:lvl4pPr marL="1028700" algn="l" defTabSz="342900" rtl="0" eaLnBrk="1" latinLnBrk="0" hangingPunct="1">
                        <a:defRPr sz="1350" b="1" kern="1200">
                          <a:solidFill>
                            <a:schemeClr val="bg1"/>
                          </a:solidFill>
                          <a:latin typeface="Calibri"/>
                        </a:defRPr>
                      </a:lvl4pPr>
                      <a:lvl5pPr marL="1371600" algn="l" defTabSz="342900" rtl="0" eaLnBrk="1" latinLnBrk="0" hangingPunct="1">
                        <a:defRPr sz="1350" b="1" kern="1200">
                          <a:solidFill>
                            <a:schemeClr val="bg1"/>
                          </a:solidFill>
                          <a:latin typeface="Calibri"/>
                        </a:defRPr>
                      </a:lvl5pPr>
                      <a:lvl6pPr marL="1714500" algn="l" defTabSz="342900" rtl="0" eaLnBrk="1" latinLnBrk="0" hangingPunct="1">
                        <a:defRPr sz="1350" b="1" kern="1200">
                          <a:solidFill>
                            <a:schemeClr val="bg1"/>
                          </a:solidFill>
                          <a:latin typeface="Calibri"/>
                        </a:defRPr>
                      </a:lvl6pPr>
                      <a:lvl7pPr marL="2057400" algn="l" defTabSz="342900" rtl="0" eaLnBrk="1" latinLnBrk="0" hangingPunct="1">
                        <a:defRPr sz="1350" b="1" kern="1200">
                          <a:solidFill>
                            <a:schemeClr val="bg1"/>
                          </a:solidFill>
                          <a:latin typeface="Calibri"/>
                        </a:defRPr>
                      </a:lvl7pPr>
                      <a:lvl8pPr marL="2400300" algn="l" defTabSz="342900" rtl="0" eaLnBrk="1" latinLnBrk="0" hangingPunct="1">
                        <a:defRPr sz="1350" b="1" kern="1200">
                          <a:solidFill>
                            <a:schemeClr val="bg1"/>
                          </a:solidFill>
                          <a:latin typeface="Calibri"/>
                        </a:defRPr>
                      </a:lvl8pPr>
                      <a:lvl9pPr marL="2743200" algn="l" defTabSz="342900" rtl="0" eaLnBrk="1" latinLnBrk="0" hangingPunct="1">
                        <a:defRPr sz="1350" b="1" kern="1200">
                          <a:solidFill>
                            <a:schemeClr val="bg1"/>
                          </a:solidFill>
                          <a:latin typeface="Calibri"/>
                        </a:defRPr>
                      </a:lvl9pPr>
                    </a:lstStyle>
                    <a:p>
                      <a:pPr algn="ctr" fontAlgn="ctr"/>
                      <a:r>
                        <a:rPr lang="en-US" sz="1800" u="none" strike="noStrike" dirty="0">
                          <a:effectLst/>
                        </a:rPr>
                        <a:t>Vitamins</a:t>
                      </a:r>
                      <a:endParaRPr lang="en-US" sz="1800" b="1" i="0" u="none" strike="noStrike" dirty="0">
                        <a:solidFill>
                          <a:srgbClr val="000000"/>
                        </a:solidFill>
                        <a:effectLst/>
                        <a:latin typeface="Calibri"/>
                      </a:endParaRPr>
                    </a:p>
                  </a:txBody>
                  <a:tcPr marL="12700" marR="12700" marT="12700" marB="0" anchor="ctr">
                    <a:lnL w="6350" cap="flat" cmpd="sng" algn="ctr">
                      <a:solidFill>
                        <a:srgbClr val="70AD47"/>
                      </a:solidFill>
                      <a:prstDash val="solid"/>
                      <a:miter lim="800000"/>
                    </a:lnL>
                    <a:lnR>
                      <a:noFill/>
                    </a:lnR>
                    <a:lnT w="6350" cap="flat" cmpd="sng" algn="ctr">
                      <a:solidFill>
                        <a:srgbClr val="70AD47"/>
                      </a:solidFill>
                      <a:prstDash val="solid"/>
                      <a:miter lim="800000"/>
                    </a:lnT>
                    <a:lnB>
                      <a:noFill/>
                    </a:lnB>
                    <a:lnTlToBr w="12700" cmpd="sng">
                      <a:noFill/>
                      <a:prstDash val="solid"/>
                    </a:lnTlToBr>
                    <a:lnBlToTr w="12700" cmpd="sng">
                      <a:noFill/>
                      <a:prstDash val="solid"/>
                    </a:lnBlToTr>
                    <a:solidFill>
                      <a:srgbClr val="70AD47"/>
                    </a:solidFill>
                  </a:tcPr>
                </a:tc>
                <a:tc>
                  <a:txBody>
                    <a:bodyPr/>
                    <a:lstStyle>
                      <a:lvl1pPr marL="0" algn="l" defTabSz="342900" rtl="0" eaLnBrk="1" latinLnBrk="0" hangingPunct="1">
                        <a:defRPr sz="1350" b="1" kern="1200">
                          <a:solidFill>
                            <a:schemeClr val="bg1"/>
                          </a:solidFill>
                          <a:latin typeface="Calibri"/>
                        </a:defRPr>
                      </a:lvl1pPr>
                      <a:lvl2pPr marL="342900" algn="l" defTabSz="342900" rtl="0" eaLnBrk="1" latinLnBrk="0" hangingPunct="1">
                        <a:defRPr sz="1350" b="1" kern="1200">
                          <a:solidFill>
                            <a:schemeClr val="bg1"/>
                          </a:solidFill>
                          <a:latin typeface="Calibri"/>
                        </a:defRPr>
                      </a:lvl2pPr>
                      <a:lvl3pPr marL="685800" algn="l" defTabSz="342900" rtl="0" eaLnBrk="1" latinLnBrk="0" hangingPunct="1">
                        <a:defRPr sz="1350" b="1" kern="1200">
                          <a:solidFill>
                            <a:schemeClr val="bg1"/>
                          </a:solidFill>
                          <a:latin typeface="Calibri"/>
                        </a:defRPr>
                      </a:lvl3pPr>
                      <a:lvl4pPr marL="1028700" algn="l" defTabSz="342900" rtl="0" eaLnBrk="1" latinLnBrk="0" hangingPunct="1">
                        <a:defRPr sz="1350" b="1" kern="1200">
                          <a:solidFill>
                            <a:schemeClr val="bg1"/>
                          </a:solidFill>
                          <a:latin typeface="Calibri"/>
                        </a:defRPr>
                      </a:lvl4pPr>
                      <a:lvl5pPr marL="1371600" algn="l" defTabSz="342900" rtl="0" eaLnBrk="1" latinLnBrk="0" hangingPunct="1">
                        <a:defRPr sz="1350" b="1" kern="1200">
                          <a:solidFill>
                            <a:schemeClr val="bg1"/>
                          </a:solidFill>
                          <a:latin typeface="Calibri"/>
                        </a:defRPr>
                      </a:lvl5pPr>
                      <a:lvl6pPr marL="1714500" algn="l" defTabSz="342900" rtl="0" eaLnBrk="1" latinLnBrk="0" hangingPunct="1">
                        <a:defRPr sz="1350" b="1" kern="1200">
                          <a:solidFill>
                            <a:schemeClr val="bg1"/>
                          </a:solidFill>
                          <a:latin typeface="Calibri"/>
                        </a:defRPr>
                      </a:lvl6pPr>
                      <a:lvl7pPr marL="2057400" algn="l" defTabSz="342900" rtl="0" eaLnBrk="1" latinLnBrk="0" hangingPunct="1">
                        <a:defRPr sz="1350" b="1" kern="1200">
                          <a:solidFill>
                            <a:schemeClr val="bg1"/>
                          </a:solidFill>
                          <a:latin typeface="Calibri"/>
                        </a:defRPr>
                      </a:lvl7pPr>
                      <a:lvl8pPr marL="2400300" algn="l" defTabSz="342900" rtl="0" eaLnBrk="1" latinLnBrk="0" hangingPunct="1">
                        <a:defRPr sz="1350" b="1" kern="1200">
                          <a:solidFill>
                            <a:schemeClr val="bg1"/>
                          </a:solidFill>
                          <a:latin typeface="Calibri"/>
                        </a:defRPr>
                      </a:lvl8pPr>
                      <a:lvl9pPr marL="2743200" algn="l" defTabSz="342900" rtl="0" eaLnBrk="1" latinLnBrk="0" hangingPunct="1">
                        <a:defRPr sz="1350" b="1" kern="1200">
                          <a:solidFill>
                            <a:schemeClr val="bg1"/>
                          </a:solidFill>
                          <a:latin typeface="Calibri"/>
                        </a:defRPr>
                      </a:lvl9pPr>
                    </a:lstStyle>
                    <a:p>
                      <a:pPr algn="ctr" fontAlgn="ctr"/>
                      <a:r>
                        <a:rPr lang="en-US" sz="1800" u="none" strike="noStrike" dirty="0">
                          <a:effectLst/>
                        </a:rPr>
                        <a:t>Conc. /100g</a:t>
                      </a:r>
                      <a:endParaRPr lang="en-US" sz="1800" b="1" i="0" u="none" strike="noStrike" dirty="0">
                        <a:solidFill>
                          <a:srgbClr val="000000"/>
                        </a:solidFill>
                        <a:effectLst/>
                        <a:latin typeface="Calibri"/>
                      </a:endParaRPr>
                    </a:p>
                  </a:txBody>
                  <a:tcPr marL="12700" marR="12700" marT="12700" marB="0" anchor="ctr">
                    <a:lnL>
                      <a:noFill/>
                    </a:lnL>
                    <a:lnR>
                      <a:noFill/>
                    </a:lnR>
                    <a:lnT w="6350" cap="flat" cmpd="sng" algn="ctr">
                      <a:solidFill>
                        <a:srgbClr val="70AD47"/>
                      </a:solidFill>
                      <a:prstDash val="solid"/>
                      <a:miter lim="800000"/>
                    </a:lnT>
                    <a:lnB>
                      <a:noFill/>
                    </a:lnB>
                    <a:lnTlToBr w="12700" cmpd="sng">
                      <a:noFill/>
                      <a:prstDash val="solid"/>
                    </a:lnTlToBr>
                    <a:lnBlToTr w="12700" cmpd="sng">
                      <a:noFill/>
                      <a:prstDash val="solid"/>
                    </a:lnBlToTr>
                    <a:solidFill>
                      <a:srgbClr val="70AD47"/>
                    </a:solidFill>
                  </a:tcPr>
                </a:tc>
                <a:tc>
                  <a:txBody>
                    <a:bodyPr/>
                    <a:lstStyle>
                      <a:lvl1pPr marL="0" algn="l" defTabSz="342900" rtl="0" eaLnBrk="1" latinLnBrk="0" hangingPunct="1">
                        <a:defRPr sz="1350" b="1" kern="1200">
                          <a:solidFill>
                            <a:schemeClr val="bg1"/>
                          </a:solidFill>
                          <a:latin typeface="Calibri"/>
                        </a:defRPr>
                      </a:lvl1pPr>
                      <a:lvl2pPr marL="342900" algn="l" defTabSz="342900" rtl="0" eaLnBrk="1" latinLnBrk="0" hangingPunct="1">
                        <a:defRPr sz="1350" b="1" kern="1200">
                          <a:solidFill>
                            <a:schemeClr val="bg1"/>
                          </a:solidFill>
                          <a:latin typeface="Calibri"/>
                        </a:defRPr>
                      </a:lvl2pPr>
                      <a:lvl3pPr marL="685800" algn="l" defTabSz="342900" rtl="0" eaLnBrk="1" latinLnBrk="0" hangingPunct="1">
                        <a:defRPr sz="1350" b="1" kern="1200">
                          <a:solidFill>
                            <a:schemeClr val="bg1"/>
                          </a:solidFill>
                          <a:latin typeface="Calibri"/>
                        </a:defRPr>
                      </a:lvl3pPr>
                      <a:lvl4pPr marL="1028700" algn="l" defTabSz="342900" rtl="0" eaLnBrk="1" latinLnBrk="0" hangingPunct="1">
                        <a:defRPr sz="1350" b="1" kern="1200">
                          <a:solidFill>
                            <a:schemeClr val="bg1"/>
                          </a:solidFill>
                          <a:latin typeface="Calibri"/>
                        </a:defRPr>
                      </a:lvl4pPr>
                      <a:lvl5pPr marL="1371600" algn="l" defTabSz="342900" rtl="0" eaLnBrk="1" latinLnBrk="0" hangingPunct="1">
                        <a:defRPr sz="1350" b="1" kern="1200">
                          <a:solidFill>
                            <a:schemeClr val="bg1"/>
                          </a:solidFill>
                          <a:latin typeface="Calibri"/>
                        </a:defRPr>
                      </a:lvl5pPr>
                      <a:lvl6pPr marL="1714500" algn="l" defTabSz="342900" rtl="0" eaLnBrk="1" latinLnBrk="0" hangingPunct="1">
                        <a:defRPr sz="1350" b="1" kern="1200">
                          <a:solidFill>
                            <a:schemeClr val="bg1"/>
                          </a:solidFill>
                          <a:latin typeface="Calibri"/>
                        </a:defRPr>
                      </a:lvl6pPr>
                      <a:lvl7pPr marL="2057400" algn="l" defTabSz="342900" rtl="0" eaLnBrk="1" latinLnBrk="0" hangingPunct="1">
                        <a:defRPr sz="1350" b="1" kern="1200">
                          <a:solidFill>
                            <a:schemeClr val="bg1"/>
                          </a:solidFill>
                          <a:latin typeface="Calibri"/>
                        </a:defRPr>
                      </a:lvl7pPr>
                      <a:lvl8pPr marL="2400300" algn="l" defTabSz="342900" rtl="0" eaLnBrk="1" latinLnBrk="0" hangingPunct="1">
                        <a:defRPr sz="1350" b="1" kern="1200">
                          <a:solidFill>
                            <a:schemeClr val="bg1"/>
                          </a:solidFill>
                          <a:latin typeface="Calibri"/>
                        </a:defRPr>
                      </a:lvl8pPr>
                      <a:lvl9pPr marL="2743200" algn="l" defTabSz="342900" rtl="0" eaLnBrk="1" latinLnBrk="0" hangingPunct="1">
                        <a:defRPr sz="1350" b="1" kern="1200">
                          <a:solidFill>
                            <a:schemeClr val="bg1"/>
                          </a:solidFill>
                          <a:latin typeface="Calibri"/>
                        </a:defRPr>
                      </a:lvl9pPr>
                    </a:lstStyle>
                    <a:p>
                      <a:pPr algn="l" fontAlgn="ctr"/>
                      <a:r>
                        <a:rPr lang="en-US" sz="1800" u="none" strike="noStrike" dirty="0">
                          <a:effectLst/>
                        </a:rPr>
                        <a:t>Unit</a:t>
                      </a:r>
                      <a:endParaRPr lang="en-US" sz="1800" b="1" i="0" u="none" strike="noStrike" dirty="0">
                        <a:solidFill>
                          <a:srgbClr val="000000"/>
                        </a:solidFill>
                        <a:effectLst/>
                        <a:latin typeface="Calibri"/>
                      </a:endParaRPr>
                    </a:p>
                  </a:txBody>
                  <a:tcPr marL="12700" marR="12700" marT="12700" marB="0" anchor="ctr">
                    <a:lnL>
                      <a:noFill/>
                    </a:lnL>
                    <a:lnR w="6350" cap="flat" cmpd="sng" algn="ctr">
                      <a:solidFill>
                        <a:srgbClr val="70AD47"/>
                      </a:solidFill>
                      <a:prstDash val="solid"/>
                      <a:miter lim="800000"/>
                    </a:lnR>
                    <a:lnT w="6350" cap="flat" cmpd="sng" algn="ctr">
                      <a:solidFill>
                        <a:srgbClr val="70AD47"/>
                      </a:solidFill>
                      <a:prstDash val="solid"/>
                      <a:miter lim="800000"/>
                    </a:lnT>
                    <a:lnB>
                      <a:noFill/>
                    </a:lnB>
                    <a:lnTlToBr w="12700" cmpd="sng">
                      <a:noFill/>
                      <a:prstDash val="solid"/>
                    </a:lnTlToBr>
                    <a:lnBlToTr w="12700" cmpd="sng">
                      <a:noFill/>
                      <a:prstDash val="solid"/>
                    </a:lnBlToTr>
                    <a:solidFill>
                      <a:srgbClr val="70AD47"/>
                    </a:solidFill>
                  </a:tcPr>
                </a:tc>
                <a:extLst>
                  <a:ext uri="{0D108BD9-81ED-4DB2-BD59-A6C34878D82A}">
                    <a16:rowId xmlns:a16="http://schemas.microsoft.com/office/drawing/2014/main" val="10000"/>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Total Vitamin A</a:t>
                      </a:r>
                      <a:endParaRPr lang="en-US" sz="1800" dirty="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lgn="r">
                        <a:spcBef>
                          <a:spcPts val="0"/>
                        </a:spcBef>
                        <a:spcAft>
                          <a:spcPts val="0"/>
                        </a:spcAft>
                      </a:pPr>
                      <a:r>
                        <a:rPr lang="en-US" sz="1800">
                          <a:effectLst/>
                        </a:rPr>
                        <a:t>&lt;30</a:t>
                      </a:r>
                      <a:endParaRPr lang="en-US" sz="1800">
                        <a:effectLst/>
                        <a:latin typeface="Calibri"/>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a:effectLst/>
                        </a:rPr>
                        <a:t>IU</a:t>
                      </a:r>
                      <a:endParaRPr lang="en-US" sz="180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a:effectLst/>
                        </a:rPr>
                        <a:t>Retinol</a:t>
                      </a:r>
                      <a:endParaRPr lang="en-US" sz="180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lgn="r">
                        <a:spcBef>
                          <a:spcPts val="0"/>
                        </a:spcBef>
                        <a:spcAft>
                          <a:spcPts val="0"/>
                        </a:spcAft>
                      </a:pPr>
                      <a:r>
                        <a:rPr lang="en-US" sz="1800">
                          <a:effectLst/>
                        </a:rPr>
                        <a:t>&lt;30</a:t>
                      </a:r>
                      <a:endParaRPr lang="en-US" sz="1800">
                        <a:effectLst/>
                        <a:latin typeface="Calibri"/>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a:effectLst/>
                        </a:rPr>
                        <a:t>IU</a:t>
                      </a:r>
                      <a:endParaRPr lang="en-US" sz="180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a:effectLst/>
                        </a:rPr>
                        <a:t>beta-carotene</a:t>
                      </a:r>
                      <a:endParaRPr lang="en-US" sz="180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lgn="r">
                        <a:spcBef>
                          <a:spcPts val="0"/>
                        </a:spcBef>
                        <a:spcAft>
                          <a:spcPts val="0"/>
                        </a:spcAft>
                      </a:pPr>
                      <a:r>
                        <a:rPr lang="en-US" sz="1800">
                          <a:effectLst/>
                        </a:rPr>
                        <a:t>&lt;30</a:t>
                      </a:r>
                      <a:endParaRPr lang="en-US" sz="1800">
                        <a:effectLst/>
                        <a:latin typeface="Calibri"/>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a:effectLst/>
                        </a:rPr>
                        <a:t>IU</a:t>
                      </a:r>
                      <a:endParaRPr lang="en-US" sz="180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Vitamin D</a:t>
                      </a:r>
                      <a:endParaRPr lang="en-US" sz="1800" dirty="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lgn="r">
                        <a:spcBef>
                          <a:spcPts val="0"/>
                        </a:spcBef>
                        <a:spcAft>
                          <a:spcPts val="0"/>
                        </a:spcAft>
                      </a:pPr>
                      <a:r>
                        <a:rPr lang="en-US" sz="1800">
                          <a:effectLst/>
                        </a:rPr>
                        <a:t>&lt;4.00</a:t>
                      </a:r>
                      <a:endParaRPr lang="en-US" sz="1800">
                        <a:effectLst/>
                        <a:latin typeface="Calibri"/>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a:effectLst/>
                        </a:rPr>
                        <a:t>IU</a:t>
                      </a:r>
                      <a:endParaRPr lang="en-US" sz="180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Vitamin D2</a:t>
                      </a:r>
                      <a:endParaRPr lang="en-US" sz="1800" dirty="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lgn="r">
                        <a:spcBef>
                          <a:spcPts val="0"/>
                        </a:spcBef>
                        <a:spcAft>
                          <a:spcPts val="0"/>
                        </a:spcAft>
                      </a:pPr>
                      <a:r>
                        <a:rPr lang="en-US" sz="1800" dirty="0">
                          <a:effectLst/>
                        </a:rPr>
                        <a:t>&lt;4.00</a:t>
                      </a:r>
                      <a:endParaRPr lang="en-US" sz="1800" dirty="0">
                        <a:effectLst/>
                        <a:latin typeface="Calibri"/>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IU</a:t>
                      </a:r>
                      <a:endParaRPr lang="en-US" sz="1800" dirty="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effectLst/>
                        </a:rPr>
                        <a:t>Vitamin D3</a:t>
                      </a:r>
                      <a:endParaRPr lang="en-US" sz="1800" dirty="0">
                        <a:effectLst/>
                        <a:latin typeface="+mn-lt"/>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lgn="r">
                        <a:spcBef>
                          <a:spcPts val="0"/>
                        </a:spcBef>
                        <a:spcAft>
                          <a:spcPts val="0"/>
                        </a:spcAft>
                      </a:pPr>
                      <a:r>
                        <a:rPr lang="en-US" sz="1800" dirty="0">
                          <a:effectLst/>
                        </a:rPr>
                        <a:t>&lt;4.00</a:t>
                      </a:r>
                      <a:endParaRPr lang="en-US" sz="1800" dirty="0">
                        <a:effectLst/>
                        <a:latin typeface="Calibri"/>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IU</a:t>
                      </a:r>
                      <a:endParaRPr lang="en-US" sz="1800" dirty="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a:effectLst/>
                        </a:rPr>
                        <a:t>Vitamin B1</a:t>
                      </a:r>
                      <a:endParaRPr lang="en-US" sz="180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lgn="r">
                        <a:spcBef>
                          <a:spcPts val="0"/>
                        </a:spcBef>
                        <a:spcAft>
                          <a:spcPts val="0"/>
                        </a:spcAft>
                      </a:pPr>
                      <a:r>
                        <a:rPr lang="en-US" sz="1800" dirty="0">
                          <a:effectLst/>
                        </a:rPr>
                        <a:t>0.0318</a:t>
                      </a:r>
                      <a:endParaRPr lang="en-US" sz="1800" dirty="0">
                        <a:effectLst/>
                        <a:latin typeface="Calibri"/>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a:effectLst/>
                        </a:rPr>
                        <a:t>mg</a:t>
                      </a:r>
                      <a:endParaRPr lang="en-US" sz="180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Vitamin B2</a:t>
                      </a:r>
                      <a:endParaRPr lang="en-US" sz="1800" dirty="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algn="r"/>
                      <a:r>
                        <a:rPr lang="en-US" sz="1800" dirty="0">
                          <a:effectLst/>
                          <a:latin typeface="Calibri"/>
                        </a:rPr>
                        <a:t>&lt;0.100</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mg</a:t>
                      </a:r>
                      <a:endParaRPr lang="en-US" sz="1800" dirty="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Vitamin B5</a:t>
                      </a:r>
                      <a:endParaRPr lang="en-US" sz="1800" dirty="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effectLst/>
                        </a:rPr>
                        <a:t>&lt;0.0550</a:t>
                      </a:r>
                      <a:endParaRPr lang="en-US" sz="1800" dirty="0">
                        <a:effectLst/>
                        <a:latin typeface="+mn-lt"/>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mg</a:t>
                      </a:r>
                      <a:endParaRPr lang="en-US" sz="1800" dirty="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Vitamin B6</a:t>
                      </a:r>
                      <a:endParaRPr lang="en-US" sz="1800" dirty="0">
                        <a:effectLst/>
                        <a:latin typeface="+mn-lt"/>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effectLst/>
                        </a:rPr>
                        <a:t>0.059</a:t>
                      </a:r>
                      <a:endParaRPr lang="en-US" sz="1800" dirty="0">
                        <a:effectLst/>
                        <a:latin typeface="+mn-lt"/>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mg</a:t>
                      </a:r>
                      <a:endParaRPr lang="en-US" sz="1800" dirty="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a:effectLst/>
                        </a:rPr>
                        <a:t>Biotin</a:t>
                      </a:r>
                      <a:endParaRPr lang="en-US" sz="180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lgn="r">
                        <a:spcBef>
                          <a:spcPts val="0"/>
                        </a:spcBef>
                        <a:spcAft>
                          <a:spcPts val="0"/>
                        </a:spcAft>
                      </a:pPr>
                      <a:r>
                        <a:rPr lang="en-US" sz="1800" dirty="0">
                          <a:effectLst/>
                        </a:rPr>
                        <a:t>&lt;0.00370</a:t>
                      </a:r>
                      <a:endParaRPr lang="en-US" sz="1800" dirty="0">
                        <a:effectLst/>
                        <a:latin typeface="Calibri"/>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mg</a:t>
                      </a:r>
                      <a:endParaRPr lang="en-US" sz="1800" dirty="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1"/>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effectLst/>
                        </a:rPr>
                        <a:t>Vitamin B9</a:t>
                      </a:r>
                      <a:endParaRPr lang="en-US" sz="1800" dirty="0">
                        <a:effectLst/>
                        <a:latin typeface="+mn-lt"/>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lgn="r">
                        <a:spcBef>
                          <a:spcPts val="0"/>
                        </a:spcBef>
                        <a:spcAft>
                          <a:spcPts val="0"/>
                        </a:spcAft>
                      </a:pPr>
                      <a:r>
                        <a:rPr lang="en-US" sz="1800" dirty="0">
                          <a:effectLst/>
                        </a:rPr>
                        <a:t>0.0446</a:t>
                      </a:r>
                      <a:endParaRPr lang="en-US" sz="1800" dirty="0">
                        <a:effectLst/>
                        <a:latin typeface="Calibri"/>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mg</a:t>
                      </a:r>
                      <a:endParaRPr lang="en-US" sz="1800" dirty="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Vitamin B12</a:t>
                      </a:r>
                      <a:endParaRPr lang="en-US" sz="1800" dirty="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algn="r"/>
                      <a:r>
                        <a:rPr lang="en-US" sz="1800" dirty="0">
                          <a:effectLst/>
                          <a:latin typeface="Calibri"/>
                        </a:rPr>
                        <a:t>&lt;0.440</a:t>
                      </a:r>
                    </a:p>
                  </a:txBody>
                  <a:tcPr marL="68580" marR="68580"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µg</a:t>
                      </a:r>
                      <a:endParaRPr lang="en-US" sz="1800" dirty="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13"/>
                  </a:ext>
                </a:extLst>
              </a:tr>
              <a:tr h="235872">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a:effectLst/>
                        </a:rPr>
                        <a:t>C Vitamin</a:t>
                      </a:r>
                      <a:endParaRPr lang="en-US" sz="1800">
                        <a:effectLst/>
                        <a:latin typeface="Calibri"/>
                        <a:ea typeface="Calibri"/>
                        <a:cs typeface="Times New Roman"/>
                      </a:endParaRPr>
                    </a:p>
                  </a:txBody>
                  <a:tcPr marL="68580" marR="68580" marT="0" marB="0" anchor="ctr">
                    <a:lnL w="6350" cap="flat" cmpd="sng" algn="ctr">
                      <a:solidFill>
                        <a:srgbClr val="70AD47"/>
                      </a:solidFill>
                      <a:prstDash val="solid"/>
                      <a:miter lim="800000"/>
                    </a:lnL>
                    <a:lnR>
                      <a:noFill/>
                    </a:lnR>
                    <a:lnT>
                      <a:noFill/>
                    </a:lnT>
                    <a:lnB w="6350" cap="flat" cmpd="sng" algn="ctr">
                      <a:solidFill>
                        <a:srgbClr val="70AD47"/>
                      </a:solidFill>
                      <a:prstDash val="solid"/>
                      <a:miter lim="800000"/>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lgn="r">
                        <a:spcBef>
                          <a:spcPts val="0"/>
                        </a:spcBef>
                        <a:spcAft>
                          <a:spcPts val="0"/>
                        </a:spcAft>
                      </a:pPr>
                      <a:r>
                        <a:rPr lang="en-US" sz="1800" dirty="0">
                          <a:effectLst/>
                        </a:rPr>
                        <a:t>&lt; 0.440 </a:t>
                      </a:r>
                      <a:endParaRPr lang="en-US" sz="1800" dirty="0">
                        <a:effectLst/>
                        <a:latin typeface="Calibri"/>
                        <a:ea typeface="Calibri"/>
                        <a:cs typeface="Times New Roman"/>
                      </a:endParaRPr>
                    </a:p>
                  </a:txBody>
                  <a:tcPr marL="68580" marR="68580" marT="0" marB="0" anchor="ctr">
                    <a:lnL>
                      <a:noFill/>
                    </a:lnL>
                    <a:lnR>
                      <a:noFill/>
                    </a:lnR>
                    <a:lnT>
                      <a:noFill/>
                    </a:lnT>
                    <a:lnB w="6350" cap="flat" cmpd="sng" algn="ctr">
                      <a:solidFill>
                        <a:srgbClr val="70AD47"/>
                      </a:solidFill>
                      <a:prstDash val="solid"/>
                      <a:miter lim="800000"/>
                    </a:lnB>
                    <a:lnTlToBr w="12700" cmpd="sng">
                      <a:noFill/>
                      <a:prstDash val="solid"/>
                    </a:lnTlToBr>
                    <a:lnBlToTr w="12700" cmpd="sng">
                      <a:noFill/>
                      <a:prstDash val="solid"/>
                    </a:lnBlToTr>
                    <a:noFill/>
                  </a:tcPr>
                </a:tc>
                <a:tc>
                  <a:txBody>
                    <a:bodyPr/>
                    <a:lstStyle>
                      <a:lvl1pPr marL="0" algn="l" defTabSz="342900" rtl="0" eaLnBrk="1" latinLnBrk="0" hangingPunct="1">
                        <a:defRPr sz="1350" kern="1200">
                          <a:solidFill>
                            <a:schemeClr val="tx1"/>
                          </a:solidFill>
                          <a:latin typeface="Calibri"/>
                        </a:defRPr>
                      </a:lvl1pPr>
                      <a:lvl2pPr marL="342900" algn="l" defTabSz="342900" rtl="0" eaLnBrk="1" latinLnBrk="0" hangingPunct="1">
                        <a:defRPr sz="1350" kern="1200">
                          <a:solidFill>
                            <a:schemeClr val="tx1"/>
                          </a:solidFill>
                          <a:latin typeface="Calibri"/>
                        </a:defRPr>
                      </a:lvl2pPr>
                      <a:lvl3pPr marL="685800" algn="l" defTabSz="342900" rtl="0" eaLnBrk="1" latinLnBrk="0" hangingPunct="1">
                        <a:defRPr sz="1350" kern="1200">
                          <a:solidFill>
                            <a:schemeClr val="tx1"/>
                          </a:solidFill>
                          <a:latin typeface="Calibri"/>
                        </a:defRPr>
                      </a:lvl3pPr>
                      <a:lvl4pPr marL="1028700" algn="l" defTabSz="342900" rtl="0" eaLnBrk="1" latinLnBrk="0" hangingPunct="1">
                        <a:defRPr sz="1350" kern="1200">
                          <a:solidFill>
                            <a:schemeClr val="tx1"/>
                          </a:solidFill>
                          <a:latin typeface="Calibri"/>
                        </a:defRPr>
                      </a:lvl4pPr>
                      <a:lvl5pPr marL="1371600" algn="l" defTabSz="342900" rtl="0" eaLnBrk="1" latinLnBrk="0" hangingPunct="1">
                        <a:defRPr sz="1350" kern="1200">
                          <a:solidFill>
                            <a:schemeClr val="tx1"/>
                          </a:solidFill>
                          <a:latin typeface="Calibri"/>
                        </a:defRPr>
                      </a:lvl5pPr>
                      <a:lvl6pPr marL="1714500" algn="l" defTabSz="342900" rtl="0" eaLnBrk="1" latinLnBrk="0" hangingPunct="1">
                        <a:defRPr sz="1350" kern="1200">
                          <a:solidFill>
                            <a:schemeClr val="tx1"/>
                          </a:solidFill>
                          <a:latin typeface="Calibri"/>
                        </a:defRPr>
                      </a:lvl6pPr>
                      <a:lvl7pPr marL="2057400" algn="l" defTabSz="342900" rtl="0" eaLnBrk="1" latinLnBrk="0" hangingPunct="1">
                        <a:defRPr sz="1350" kern="1200">
                          <a:solidFill>
                            <a:schemeClr val="tx1"/>
                          </a:solidFill>
                          <a:latin typeface="Calibri"/>
                        </a:defRPr>
                      </a:lvl7pPr>
                      <a:lvl8pPr marL="2400300" algn="l" defTabSz="342900" rtl="0" eaLnBrk="1" latinLnBrk="0" hangingPunct="1">
                        <a:defRPr sz="1350" kern="1200">
                          <a:solidFill>
                            <a:schemeClr val="tx1"/>
                          </a:solidFill>
                          <a:latin typeface="Calibri"/>
                        </a:defRPr>
                      </a:lvl8pPr>
                      <a:lvl9pPr marL="2743200" algn="l" defTabSz="342900" rtl="0" eaLnBrk="1" latinLnBrk="0" hangingPunct="1">
                        <a:defRPr sz="1350" kern="1200">
                          <a:solidFill>
                            <a:schemeClr val="tx1"/>
                          </a:solidFill>
                          <a:latin typeface="Calibri"/>
                        </a:defRPr>
                      </a:lvl9pPr>
                    </a:lstStyle>
                    <a:p>
                      <a:pPr marL="0" marR="0">
                        <a:spcBef>
                          <a:spcPts val="0"/>
                        </a:spcBef>
                        <a:spcAft>
                          <a:spcPts val="0"/>
                        </a:spcAft>
                      </a:pPr>
                      <a:r>
                        <a:rPr lang="en-US" sz="1800" dirty="0">
                          <a:effectLst/>
                        </a:rPr>
                        <a:t>mg</a:t>
                      </a:r>
                      <a:endParaRPr lang="en-US" sz="1800" dirty="0">
                        <a:effectLst/>
                        <a:latin typeface="Calibri"/>
                        <a:ea typeface="Calibri"/>
                        <a:cs typeface="Times New Roman"/>
                      </a:endParaRPr>
                    </a:p>
                  </a:txBody>
                  <a:tcPr marL="68580" marR="68580" marT="0" marB="0" anchor="ctr">
                    <a:lnL>
                      <a:noFill/>
                    </a:lnL>
                    <a:lnR w="6350" cap="flat" cmpd="sng" algn="ctr">
                      <a:solidFill>
                        <a:srgbClr val="70AD47"/>
                      </a:solidFill>
                      <a:prstDash val="solid"/>
                      <a:miter lim="800000"/>
                    </a:lnR>
                    <a:lnT>
                      <a:noFill/>
                    </a:lnT>
                    <a:lnB w="6350" cap="flat" cmpd="sng" algn="ctr">
                      <a:solidFill>
                        <a:srgbClr val="70AD47"/>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bl>
          </a:graphicData>
        </a:graphic>
      </p:graphicFrame>
      <p:sp>
        <p:nvSpPr>
          <p:cNvPr id="13" name="TextBox 12"/>
          <p:cNvSpPr txBox="1"/>
          <p:nvPr/>
        </p:nvSpPr>
        <p:spPr>
          <a:xfrm>
            <a:off x="4214445" y="6413500"/>
            <a:ext cx="4929555" cy="369332"/>
          </a:xfrm>
          <a:prstGeom prst="rect">
            <a:avLst/>
          </a:prstGeom>
          <a:noFill/>
        </p:spPr>
        <p:txBody>
          <a:bodyPr wrap="none" rtlCol="0">
            <a:spAutoFit/>
          </a:bodyPr>
          <a:lstStyle/>
          <a:p>
            <a:r>
              <a:rPr lang="en-US" b="1" dirty="0"/>
              <a:t>All values for engineered </a:t>
            </a:r>
            <a:r>
              <a:rPr lang="en-US" b="1" i="1" dirty="0"/>
              <a:t>S. cerevisiae </a:t>
            </a:r>
            <a:r>
              <a:rPr lang="en-US" b="1" dirty="0"/>
              <a:t>Y55</a:t>
            </a:r>
          </a:p>
        </p:txBody>
      </p:sp>
    </p:spTree>
    <p:extLst>
      <p:ext uri="{BB962C8B-B14F-4D97-AF65-F5344CB8AC3E}">
        <p14:creationId xmlns:p14="http://schemas.microsoft.com/office/powerpoint/2010/main" val="183308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err="1"/>
              <a:t>BioNutrients</a:t>
            </a:r>
            <a:r>
              <a:rPr lang="en-US" sz="2000" dirty="0"/>
              <a:t> Flight Demonstration</a:t>
            </a:r>
          </a:p>
        </p:txBody>
      </p:sp>
      <p:sp>
        <p:nvSpPr>
          <p:cNvPr id="4" name="Title 1"/>
          <p:cNvSpPr txBox="1">
            <a:spLocks/>
          </p:cNvSpPr>
          <p:nvPr/>
        </p:nvSpPr>
        <p:spPr>
          <a:xfrm>
            <a:off x="457200" y="764974"/>
            <a:ext cx="8229600" cy="60662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28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a:ea typeface="+mj-ea"/>
                <a:cs typeface="+mj-cs"/>
              </a:rPr>
              <a:t>Key Completed Flight Milestones</a:t>
            </a:r>
            <a:endParaRPr kumimoji="0" lang="en-US" sz="2400" b="1" i="0" u="none" strike="noStrike" kern="1200" cap="none" spc="0" normalizeH="0" baseline="0" noProof="0" dirty="0">
              <a:ln>
                <a:noFill/>
              </a:ln>
              <a:solidFill>
                <a:sysClr val="windowText" lastClr="000000"/>
              </a:solidFill>
              <a:effectLst/>
              <a:uLnTx/>
              <a:uFillTx/>
              <a:latin typeface="Calibri"/>
              <a:ea typeface="+mj-ea"/>
              <a:cs typeface="+mj-cs"/>
            </a:endParaRPr>
          </a:p>
        </p:txBody>
      </p:sp>
      <p:graphicFrame>
        <p:nvGraphicFramePr>
          <p:cNvPr id="5" name="Table 4"/>
          <p:cNvGraphicFramePr>
            <a:graphicFrameLocks noGrp="1"/>
          </p:cNvGraphicFramePr>
          <p:nvPr>
            <p:extLst>
              <p:ext uri="{D42A27DB-BD31-4B8C-83A1-F6EECF244321}">
                <p14:modId xmlns:p14="http://schemas.microsoft.com/office/powerpoint/2010/main" val="335353871"/>
              </p:ext>
            </p:extLst>
          </p:nvPr>
        </p:nvGraphicFramePr>
        <p:xfrm>
          <a:off x="187569" y="1324563"/>
          <a:ext cx="4371555" cy="5381036"/>
        </p:xfrm>
        <a:graphic>
          <a:graphicData uri="http://schemas.openxmlformats.org/drawingml/2006/table">
            <a:tbl>
              <a:tblPr firstRow="1" bandRow="1"/>
              <a:tblGrid>
                <a:gridCol w="3599427">
                  <a:extLst>
                    <a:ext uri="{9D8B030D-6E8A-4147-A177-3AD203B41FA5}">
                      <a16:colId xmlns:a16="http://schemas.microsoft.com/office/drawing/2014/main" val="2931682131"/>
                    </a:ext>
                  </a:extLst>
                </a:gridCol>
                <a:gridCol w="772128">
                  <a:extLst>
                    <a:ext uri="{9D8B030D-6E8A-4147-A177-3AD203B41FA5}">
                      <a16:colId xmlns:a16="http://schemas.microsoft.com/office/drawing/2014/main" val="3214767876"/>
                    </a:ext>
                  </a:extLst>
                </a:gridCol>
              </a:tblGrid>
              <a:tr h="293511">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r>
                        <a:rPr lang="en-US" sz="1200" dirty="0"/>
                        <a:t>Event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r>
                        <a:rPr lang="en-US" sz="1200" dirty="0"/>
                        <a:t>Date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2997014907"/>
                  </a:ext>
                </a:extLst>
              </a:tr>
              <a:tr h="489185">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lnSpc>
                          <a:spcPct val="100000"/>
                        </a:lnSpc>
                        <a:spcBef>
                          <a:spcPts val="0"/>
                        </a:spcBef>
                        <a:spcAft>
                          <a:spcPts val="0"/>
                        </a:spcAft>
                      </a:pPr>
                      <a:r>
                        <a:rPr lang="en-US" sz="1200" kern="1200" dirty="0">
                          <a:solidFill>
                            <a:schemeClr val="dk1"/>
                          </a:solidFill>
                          <a:latin typeface="+mn-lt"/>
                          <a:ea typeface="+mn-ea"/>
                          <a:cs typeface="+mn-cs"/>
                        </a:rPr>
                        <a:t>Requirements Development – Determination</a:t>
                      </a:r>
                      <a:r>
                        <a:rPr lang="en-US" sz="1200" kern="1200" baseline="0" dirty="0">
                          <a:solidFill>
                            <a:schemeClr val="dk1"/>
                          </a:solidFill>
                          <a:latin typeface="+mn-lt"/>
                          <a:ea typeface="+mn-ea"/>
                          <a:cs typeface="+mn-cs"/>
                        </a:rPr>
                        <a:t> of Required Return Samples</a:t>
                      </a:r>
                      <a:endParaRPr lang="en-US" sz="1200" kern="1200" dirty="0">
                        <a:solidFill>
                          <a:schemeClr val="dk1"/>
                        </a:solidFill>
                        <a:latin typeface="+mn-lt"/>
                        <a:ea typeface="+mn-ea"/>
                        <a:cs typeface="+mn-cs"/>
                      </a:endParaRPr>
                    </a:p>
                  </a:txBody>
                  <a:tcPr marL="45720" marR="4572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9/12/17</a:t>
                      </a:r>
                    </a:p>
                  </a:txBody>
                  <a:tcPr marL="45720" marR="4572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072939968"/>
                  </a:ext>
                </a:extLst>
              </a:tr>
              <a:tr h="489185">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lnSpc>
                          <a:spcPct val="100000"/>
                        </a:lnSpc>
                        <a:spcBef>
                          <a:spcPts val="0"/>
                        </a:spcBef>
                        <a:spcAft>
                          <a:spcPts val="0"/>
                        </a:spcAft>
                      </a:pPr>
                      <a:r>
                        <a:rPr lang="en-US" sz="1200" kern="1200" dirty="0">
                          <a:solidFill>
                            <a:schemeClr val="dk1"/>
                          </a:solidFill>
                          <a:latin typeface="+mn-lt"/>
                          <a:ea typeface="+mn-ea"/>
                          <a:cs typeface="+mn-cs"/>
                        </a:rPr>
                        <a:t>Biosafety</a:t>
                      </a:r>
                      <a:r>
                        <a:rPr lang="en-US" sz="1200" kern="1200" baseline="0" dirty="0">
                          <a:solidFill>
                            <a:schemeClr val="dk1"/>
                          </a:solidFill>
                          <a:latin typeface="+mn-lt"/>
                          <a:ea typeface="+mn-ea"/>
                          <a:cs typeface="+mn-cs"/>
                        </a:rPr>
                        <a:t> memo and Hazard Materials Summary Table developed</a:t>
                      </a:r>
                      <a:endParaRPr lang="en-US" sz="1200" kern="1200" dirty="0">
                        <a:solidFill>
                          <a:schemeClr val="dk1"/>
                        </a:solidFill>
                        <a:latin typeface="+mn-lt"/>
                        <a:ea typeface="+mn-ea"/>
                        <a:cs typeface="+mn-cs"/>
                      </a:endParaRP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9/13/17</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948404036"/>
                  </a:ext>
                </a:extLst>
              </a:tr>
              <a:tr h="293511">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baseline="0" dirty="0">
                          <a:solidFill>
                            <a:schemeClr val="dk1"/>
                          </a:solidFill>
                          <a:latin typeface="+mn-lt"/>
                          <a:ea typeface="+mn-ea"/>
                          <a:cs typeface="+mn-cs"/>
                        </a:rPr>
                        <a:t>Payload Integration Management meetings initiated</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9/13/17</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554390233"/>
                  </a:ext>
                </a:extLst>
              </a:tr>
              <a:tr h="489185">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baseline="0" dirty="0">
                          <a:solidFill>
                            <a:schemeClr val="dk1"/>
                          </a:solidFill>
                          <a:latin typeface="+mn-lt"/>
                          <a:ea typeface="+mn-ea"/>
                          <a:cs typeface="+mn-cs"/>
                        </a:rPr>
                        <a:t>Flight payload developer team core staffing completed</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9/17/17</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533557397"/>
                  </a:ext>
                </a:extLst>
              </a:tr>
              <a:tr h="293511">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baseline="0" dirty="0">
                          <a:solidFill>
                            <a:schemeClr val="dk1"/>
                          </a:solidFill>
                          <a:latin typeface="+mn-lt"/>
                          <a:ea typeface="+mn-ea"/>
                          <a:cs typeface="+mn-cs"/>
                        </a:rPr>
                        <a:t>Sample lifecycle development completed</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9/28/17</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77310284"/>
                  </a:ext>
                </a:extLst>
              </a:tr>
              <a:tr h="293511">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baseline="0" dirty="0">
                          <a:solidFill>
                            <a:schemeClr val="dk1"/>
                          </a:solidFill>
                          <a:latin typeface="+mn-lt"/>
                          <a:ea typeface="+mn-ea"/>
                          <a:cs typeface="+mn-cs"/>
                        </a:rPr>
                        <a:t>Concept of Operations developed</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9/28/17</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76529281"/>
                  </a:ext>
                </a:extLst>
              </a:tr>
              <a:tr h="68486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baseline="0" dirty="0">
                          <a:solidFill>
                            <a:schemeClr val="dk1"/>
                          </a:solidFill>
                          <a:latin typeface="+mn-lt"/>
                          <a:ea typeface="+mn-ea"/>
                          <a:cs typeface="+mn-cs"/>
                        </a:rPr>
                        <a:t>Science-PD team technical interchanges to understand to-date prototyping, anticipated sample loading process, and post-flight sample processing</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10/11/17</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3471464951"/>
                  </a:ext>
                </a:extLst>
              </a:tr>
              <a:tr h="293511">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baseline="0" dirty="0">
                          <a:solidFill>
                            <a:schemeClr val="dk1"/>
                          </a:solidFill>
                          <a:latin typeface="+mn-lt"/>
                          <a:ea typeface="+mn-ea"/>
                          <a:cs typeface="+mn-cs"/>
                        </a:rPr>
                        <a:t>System architecture developed</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10/20/17</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208793789"/>
                  </a:ext>
                </a:extLst>
              </a:tr>
              <a:tr h="293511">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baseline="0" dirty="0">
                          <a:solidFill>
                            <a:schemeClr val="dk1"/>
                          </a:solidFill>
                          <a:latin typeface="+mn-lt"/>
                          <a:ea typeface="+mn-ea"/>
                          <a:cs typeface="+mn-cs"/>
                        </a:rPr>
                        <a:t>Rapid prototyping initiated</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10/20/17</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511758225"/>
                  </a:ext>
                </a:extLst>
              </a:tr>
              <a:tr h="489185">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baseline="0" dirty="0">
                          <a:solidFill>
                            <a:schemeClr val="dk1"/>
                          </a:solidFill>
                          <a:latin typeface="+mn-lt"/>
                          <a:ea typeface="+mn-ea"/>
                          <a:cs typeface="+mn-cs"/>
                        </a:rPr>
                        <a:t>Mission Concept Assessment Review Gate – Received Authority to Proceed</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11/8/17</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870565040"/>
                  </a:ext>
                </a:extLst>
              </a:tr>
              <a:tr h="489185">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baseline="0" dirty="0">
                          <a:solidFill>
                            <a:schemeClr val="dk1"/>
                          </a:solidFill>
                          <a:latin typeface="+mn-lt"/>
                          <a:ea typeface="+mn-ea"/>
                          <a:cs typeface="+mn-cs"/>
                        </a:rPr>
                        <a:t>Phase 0/1/2 Payload Safety Review Completed and Approved</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2/7/18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484112606"/>
                  </a:ext>
                </a:extLst>
              </a:tr>
              <a:tr h="489185">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baseline="0" dirty="0">
                          <a:solidFill>
                            <a:schemeClr val="dk1"/>
                          </a:solidFill>
                          <a:latin typeface="+mn-lt"/>
                          <a:ea typeface="+mn-ea"/>
                          <a:cs typeface="+mn-cs"/>
                        </a:rPr>
                        <a:t>System Requirements Review Gate – Received Authority to Proceed</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dirty="0"/>
                        <a:t>2/23/18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48468116"/>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086602976"/>
              </p:ext>
            </p:extLst>
          </p:nvPr>
        </p:nvGraphicFramePr>
        <p:xfrm>
          <a:off x="4666913" y="1333600"/>
          <a:ext cx="4289517" cy="5372000"/>
        </p:xfrm>
        <a:graphic>
          <a:graphicData uri="http://schemas.openxmlformats.org/drawingml/2006/table">
            <a:tbl>
              <a:tblPr firstRow="1" bandRow="1"/>
              <a:tblGrid>
                <a:gridCol w="3545434">
                  <a:extLst>
                    <a:ext uri="{9D8B030D-6E8A-4147-A177-3AD203B41FA5}">
                      <a16:colId xmlns:a16="http://schemas.microsoft.com/office/drawing/2014/main" val="2931682131"/>
                    </a:ext>
                  </a:extLst>
                </a:gridCol>
                <a:gridCol w="744083">
                  <a:extLst>
                    <a:ext uri="{9D8B030D-6E8A-4147-A177-3AD203B41FA5}">
                      <a16:colId xmlns:a16="http://schemas.microsoft.com/office/drawing/2014/main" val="3214767876"/>
                    </a:ext>
                  </a:extLst>
                </a:gridCol>
              </a:tblGrid>
              <a:tr h="288016">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r>
                        <a:rPr lang="en-US" sz="1200" dirty="0"/>
                        <a:t>Event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r>
                        <a:rPr lang="en-US" sz="1200" dirty="0"/>
                        <a:t>Date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2997014907"/>
                  </a:ext>
                </a:extLst>
              </a:tr>
              <a:tr h="434818">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lnSpc>
                          <a:spcPct val="100000"/>
                        </a:lnSpc>
                        <a:spcBef>
                          <a:spcPts val="0"/>
                        </a:spcBef>
                        <a:spcAft>
                          <a:spcPts val="0"/>
                        </a:spcAft>
                      </a:pPr>
                      <a:r>
                        <a:rPr lang="en-US" sz="1200" kern="1200" dirty="0">
                          <a:solidFill>
                            <a:schemeClr val="dk1"/>
                          </a:solidFill>
                          <a:latin typeface="+mn-lt"/>
                          <a:ea typeface="+mn-ea"/>
                          <a:cs typeface="+mn-cs"/>
                        </a:rPr>
                        <a:t>Preliminary design complete – proceed to fabrication of qualification parts</a:t>
                      </a:r>
                    </a:p>
                  </a:txBody>
                  <a:tcPr marL="45720" marR="4572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4/11/18</a:t>
                      </a:r>
                    </a:p>
                  </a:txBody>
                  <a:tcPr marL="45720" marR="4572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072939968"/>
                  </a:ext>
                </a:extLst>
              </a:tr>
              <a:tr h="288016">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lnSpc>
                          <a:spcPct val="100000"/>
                        </a:lnSpc>
                        <a:spcBef>
                          <a:spcPts val="0"/>
                        </a:spcBef>
                        <a:spcAft>
                          <a:spcPts val="0"/>
                        </a:spcAft>
                      </a:pPr>
                      <a:r>
                        <a:rPr lang="en-US" sz="1200" kern="1200" dirty="0">
                          <a:solidFill>
                            <a:schemeClr val="dk1"/>
                          </a:solidFill>
                          <a:latin typeface="+mn-lt"/>
                          <a:ea typeface="+mn-ea"/>
                          <a:cs typeface="+mn-cs"/>
                        </a:rPr>
                        <a:t>COTS hardware received for qualification builds</a:t>
                      </a:r>
                    </a:p>
                  </a:txBody>
                  <a:tcPr marL="45720" marR="4572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4/23/18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948404036"/>
                  </a:ext>
                </a:extLst>
              </a:tr>
              <a:tr h="288016">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Flight lab ready for use with flight hardware</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4/24/18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404582951"/>
                  </a:ext>
                </a:extLst>
              </a:tr>
              <a:tr h="288016">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Receipt of non-COTS components for qualification builds</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5/22/18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669779360"/>
                  </a:ext>
                </a:extLst>
              </a:tr>
              <a:tr h="288016">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Vacuum chamber assessed, identified, procured</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6/15/18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480192804"/>
                  </a:ext>
                </a:extLst>
              </a:tr>
              <a:tr h="288016">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Procedures complete for qualification builds</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6/20/18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554390233"/>
                  </a:ext>
                </a:extLst>
              </a:tr>
              <a:tr h="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Qualification build #1 complete</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6/22/18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850551983"/>
                  </a:ext>
                </a:extLst>
              </a:tr>
              <a:tr h="416892">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Qualification testing #1:  Biocompatibility, Freezer thermal cycle, Pressurization</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100" kern="1200" dirty="0">
                          <a:solidFill>
                            <a:schemeClr val="dk1"/>
                          </a:solidFill>
                          <a:latin typeface="+mn-lt"/>
                          <a:ea typeface="+mn-ea"/>
                          <a:cs typeface="+mn-cs"/>
                        </a:rPr>
                        <a:t>6/29, 7/13, 7/27</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885592455"/>
                  </a:ext>
                </a:extLst>
              </a:tr>
              <a:tr h="434818">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Incorporation of design changes per qualification testing #1 results</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8/24/18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76529281"/>
                  </a:ext>
                </a:extLst>
              </a:tr>
              <a:tr h="163382">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Qualification build #2</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8/30/18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471464951"/>
                  </a:ext>
                </a:extLst>
              </a:tr>
              <a:tr h="372141">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dk1"/>
                          </a:solidFill>
                          <a:latin typeface="+mn-lt"/>
                          <a:ea typeface="+mn-ea"/>
                          <a:cs typeface="+mn-cs"/>
                        </a:rPr>
                        <a:t>Qualification testing #2:  Biocompatibility, Maximum Design Pressure, Pressurization, Ethanol Release, Static Load Test</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100" kern="1200" dirty="0">
                          <a:solidFill>
                            <a:schemeClr val="dk1"/>
                          </a:solidFill>
                          <a:latin typeface="+mn-lt"/>
                          <a:ea typeface="+mn-ea"/>
                          <a:cs typeface="+mn-cs"/>
                        </a:rPr>
                        <a:t>9/6, 9/12, 9/17, 9/12</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208793789"/>
                  </a:ext>
                </a:extLst>
              </a:tr>
              <a:tr h="288016">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Critical Design Review – Received Authority</a:t>
                      </a:r>
                      <a:r>
                        <a:rPr lang="en-US" sz="1200" kern="1200" baseline="0" dirty="0">
                          <a:solidFill>
                            <a:schemeClr val="dk1"/>
                          </a:solidFill>
                          <a:latin typeface="+mn-lt"/>
                          <a:ea typeface="+mn-ea"/>
                          <a:cs typeface="+mn-cs"/>
                        </a:rPr>
                        <a:t> to Proceed</a:t>
                      </a:r>
                      <a:endParaRPr lang="en-US" sz="1200" kern="1200" dirty="0">
                        <a:solidFill>
                          <a:schemeClr val="dk1"/>
                        </a:solidFill>
                        <a:latin typeface="+mn-lt"/>
                        <a:ea typeface="+mn-ea"/>
                        <a:cs typeface="+mn-cs"/>
                      </a:endParaRP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9/21/18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511758225"/>
                  </a:ext>
                </a:extLst>
              </a:tr>
              <a:tr h="288016">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Phase 3 Payload Safety Review Completed</a:t>
                      </a:r>
                      <a:r>
                        <a:rPr lang="en-US" sz="1200" kern="1200" baseline="0" dirty="0">
                          <a:solidFill>
                            <a:schemeClr val="dk1"/>
                          </a:solidFill>
                          <a:latin typeface="+mn-lt"/>
                          <a:ea typeface="+mn-ea"/>
                          <a:cs typeface="+mn-cs"/>
                        </a:rPr>
                        <a:t> and Approved</a:t>
                      </a:r>
                      <a:endParaRPr lang="en-US" sz="1200" kern="1200" dirty="0">
                        <a:solidFill>
                          <a:schemeClr val="dk1"/>
                        </a:solidFill>
                        <a:latin typeface="+mn-lt"/>
                        <a:ea typeface="+mn-ea"/>
                        <a:cs typeface="+mn-cs"/>
                      </a:endParaRP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a:lnSpc>
                          <a:spcPct val="100000"/>
                        </a:lnSpc>
                      </a:pPr>
                      <a:r>
                        <a:rPr lang="en-US" sz="1200" kern="1200" dirty="0">
                          <a:solidFill>
                            <a:schemeClr val="dk1"/>
                          </a:solidFill>
                          <a:latin typeface="+mn-lt"/>
                          <a:ea typeface="+mn-ea"/>
                          <a:cs typeface="+mn-cs"/>
                        </a:rPr>
                        <a:t>9/26/18</a:t>
                      </a:r>
                    </a:p>
                  </a:txBody>
                  <a:tcPr marL="45720" marR="457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755422085"/>
                  </a:ext>
                </a:extLst>
              </a:tr>
            </a:tbl>
          </a:graphicData>
        </a:graphic>
      </p:graphicFrame>
    </p:spTree>
    <p:extLst>
      <p:ext uri="{BB962C8B-B14F-4D97-AF65-F5344CB8AC3E}">
        <p14:creationId xmlns:p14="http://schemas.microsoft.com/office/powerpoint/2010/main" val="2612457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err="1"/>
              <a:t>BioNutrients</a:t>
            </a:r>
            <a:r>
              <a:rPr lang="en-US" sz="2000" dirty="0"/>
              <a:t> Flight Demonstration</a:t>
            </a:r>
          </a:p>
        </p:txBody>
      </p:sp>
      <p:sp>
        <p:nvSpPr>
          <p:cNvPr id="4" name="Title 1"/>
          <p:cNvSpPr txBox="1">
            <a:spLocks/>
          </p:cNvSpPr>
          <p:nvPr/>
        </p:nvSpPr>
        <p:spPr bwMode="auto">
          <a:xfrm>
            <a:off x="229768" y="964038"/>
            <a:ext cx="8229600" cy="503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1800" b="1">
                <a:solidFill>
                  <a:schemeClr val="bg1"/>
                </a:solidFill>
                <a:latin typeface="+mn-lt"/>
                <a:ea typeface="+mj-ea"/>
                <a:cs typeface="+mj-cs"/>
              </a:defRPr>
            </a:lvl1pPr>
            <a:lvl2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2pPr>
            <a:lvl3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3pPr>
            <a:lvl4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4pPr>
            <a:lvl5pPr algn="l" rtl="0" eaLnBrk="1" fontAlgn="base" hangingPunct="1">
              <a:spcBef>
                <a:spcPct val="0"/>
              </a:spcBef>
              <a:spcAft>
                <a:spcPct val="0"/>
              </a:spcAft>
              <a:defRPr sz="1800" b="1">
                <a:solidFill>
                  <a:schemeClr val="bg1"/>
                </a:solidFill>
                <a:latin typeface="Arial" charset="0"/>
                <a:ea typeface="ＭＳ Ｐゴシック" pitchFamily="-80" charset="-128"/>
                <a:cs typeface="ＭＳ Ｐゴシック" pitchFamily="-80" charset="-128"/>
              </a:defRPr>
            </a:lvl5pPr>
            <a:lvl6pPr marL="3429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6pPr>
            <a:lvl7pPr marL="6858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7pPr>
            <a:lvl8pPr marL="10287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8pPr>
            <a:lvl9pPr marL="1371600" algn="l" rtl="0" eaLnBrk="1" fontAlgn="base" hangingPunct="1">
              <a:spcBef>
                <a:spcPct val="0"/>
              </a:spcBef>
              <a:spcAft>
                <a:spcPct val="0"/>
              </a:spcAft>
              <a:defRPr sz="1800" b="1">
                <a:solidFill>
                  <a:schemeClr val="bg1"/>
                </a:solidFill>
                <a:latin typeface="Helvetica" charset="0"/>
                <a:ea typeface="ＭＳ Ｐゴシック" pitchFamily="-80" charset="-128"/>
                <a:cs typeface="ＭＳ Ｐゴシック" pitchFamily="-80" charset="-128"/>
              </a:defRPr>
            </a:lvl9pPr>
          </a:lstStyle>
          <a:p>
            <a:pPr algn="ctr"/>
            <a:r>
              <a:rPr lang="en-US" sz="2400" kern="0">
                <a:solidFill>
                  <a:schemeClr val="tx1"/>
                </a:solidFill>
              </a:rPr>
              <a:t>Types of Flight Samples</a:t>
            </a:r>
            <a:endParaRPr lang="en-US" sz="2400" kern="0" dirty="0">
              <a:solidFill>
                <a:schemeClr val="tx1"/>
              </a:solidFill>
            </a:endParaRPr>
          </a:p>
        </p:txBody>
      </p:sp>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937060" y="1467276"/>
            <a:ext cx="2964432" cy="1633133"/>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50643" y="3130280"/>
            <a:ext cx="1709978" cy="1491375"/>
          </a:xfrm>
          <a:prstGeom prst="rect">
            <a:avLst/>
          </a:prstGeom>
          <a:noFill/>
          <a:ln>
            <a:noFill/>
          </a:ln>
        </p:spPr>
      </p:pic>
      <p:pic>
        <p:nvPicPr>
          <p:cNvPr id="8" name="Content Placeholder 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10800000">
            <a:off x="6650643" y="4673579"/>
            <a:ext cx="1744937" cy="1563371"/>
          </a:xfrm>
          <a:prstGeom prst="rect">
            <a:avLst/>
          </a:prstGeom>
        </p:spPr>
      </p:pic>
      <p:sp>
        <p:nvSpPr>
          <p:cNvPr id="9" name="Content Placeholder 8"/>
          <p:cNvSpPr>
            <a:spLocks noGrp="1"/>
          </p:cNvSpPr>
          <p:nvPr>
            <p:ph idx="1"/>
          </p:nvPr>
        </p:nvSpPr>
        <p:spPr>
          <a:xfrm>
            <a:off x="381000" y="1669314"/>
            <a:ext cx="5243512" cy="4876800"/>
          </a:xfrm>
        </p:spPr>
        <p:txBody>
          <a:bodyPr/>
          <a:lstStyle/>
          <a:p>
            <a:pPr lvl="0"/>
            <a:r>
              <a:rPr lang="en-US" b="1" dirty="0"/>
              <a:t>Production Samples</a:t>
            </a:r>
            <a:r>
              <a:rPr lang="en-US" dirty="0"/>
              <a:t> – Demonstrate production of nutrients on ISS and compare with production of nutrients on Earth over five years.</a:t>
            </a:r>
          </a:p>
          <a:p>
            <a:pPr lvl="1"/>
            <a:r>
              <a:rPr lang="en-US" b="1" dirty="0"/>
              <a:t>ISS Samples</a:t>
            </a:r>
            <a:r>
              <a:rPr lang="en-US" dirty="0"/>
              <a:t> – Hydrated and incubated on-orbit, producing target nutrient as organisms grow. Samples frozen after incubation for return and analysis.</a:t>
            </a:r>
          </a:p>
          <a:p>
            <a:pPr lvl="1"/>
            <a:r>
              <a:rPr lang="en-US" b="1" dirty="0"/>
              <a:t>Earth Samples</a:t>
            </a:r>
            <a:r>
              <a:rPr lang="en-US" dirty="0"/>
              <a:t> – Exposed to ISS environment; returned to Earth for hydration, incubation and analysis. “Flown control” for ISS Samples.</a:t>
            </a:r>
          </a:p>
          <a:p>
            <a:r>
              <a:rPr lang="en-US" b="1" dirty="0"/>
              <a:t>Stasis Samples</a:t>
            </a:r>
            <a:r>
              <a:rPr lang="en-US" dirty="0"/>
              <a:t> – Flown matrix of various sample types to study characteristic changes in a variety of organisms and media after exposure to ISS environment over five years. Samples are candidates for future </a:t>
            </a:r>
            <a:r>
              <a:rPr lang="en-US" dirty="0" err="1"/>
              <a:t>BioNutrients</a:t>
            </a:r>
            <a:r>
              <a:rPr lang="en-US" dirty="0"/>
              <a:t> payloads.</a:t>
            </a:r>
          </a:p>
        </p:txBody>
      </p:sp>
    </p:spTree>
    <p:extLst>
      <p:ext uri="{BB962C8B-B14F-4D97-AF65-F5344CB8AC3E}">
        <p14:creationId xmlns:p14="http://schemas.microsoft.com/office/powerpoint/2010/main" val="2975423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28600"/>
            <a:ext cx="7542212" cy="609600"/>
          </a:xfrm>
        </p:spPr>
        <p:txBody>
          <a:bodyPr/>
          <a:lstStyle/>
          <a:p>
            <a:r>
              <a:rPr lang="en-US" sz="2400" dirty="0"/>
              <a:t>BioNutrients – Production Pack Development</a:t>
            </a:r>
          </a:p>
        </p:txBody>
      </p:sp>
      <p:sp>
        <p:nvSpPr>
          <p:cNvPr id="4" name="Content Placeholder 8"/>
          <p:cNvSpPr>
            <a:spLocks noGrp="1"/>
          </p:cNvSpPr>
          <p:nvPr>
            <p:ph idx="1"/>
          </p:nvPr>
        </p:nvSpPr>
        <p:spPr>
          <a:xfrm>
            <a:off x="249734" y="1538014"/>
            <a:ext cx="4077348" cy="4351338"/>
          </a:xfrm>
        </p:spPr>
        <p:txBody>
          <a:bodyPr/>
          <a:lstStyle/>
          <a:p>
            <a:r>
              <a:rPr lang="en-US" sz="1700" dirty="0"/>
              <a:t>Flight team transitioned growth system from flexible bag design to a hard shell concept to enhance membrane security and provide double containment. </a:t>
            </a:r>
          </a:p>
          <a:p>
            <a:r>
              <a:rPr lang="en-US" sz="1700" dirty="0"/>
              <a:t>Clear polycarbonate allows internal viewing/video of processing.</a:t>
            </a:r>
          </a:p>
          <a:p>
            <a:r>
              <a:rPr lang="en-US" sz="1700" dirty="0"/>
              <a:t>Pack is designed to be gas-permeable to allow gaseous by-products to escape</a:t>
            </a:r>
          </a:p>
          <a:p>
            <a:r>
              <a:rPr lang="en-US" sz="1700" dirty="0"/>
              <a:t>Pack includes a check valve (with cap) to allow for the crew to inject water</a:t>
            </a:r>
          </a:p>
          <a:p>
            <a:r>
              <a:rPr lang="en-US" sz="1700" dirty="0"/>
              <a:t>Membranes passed JSC Cold Stowage testing (for </a:t>
            </a:r>
            <a:r>
              <a:rPr lang="en-US" sz="1700" baseline="30000" dirty="0"/>
              <a:t>-</a:t>
            </a:r>
            <a:r>
              <a:rPr lang="en-US" sz="1700" dirty="0"/>
              <a:t>80</a:t>
            </a:r>
            <a:r>
              <a:rPr lang="en-US" sz="1700" baseline="30000" dirty="0"/>
              <a:t>o</a:t>
            </a:r>
            <a:r>
              <a:rPr lang="en-US" sz="1700" dirty="0"/>
              <a:t>C storage)</a:t>
            </a:r>
          </a:p>
          <a:p>
            <a:r>
              <a:rPr lang="en-US" sz="1700" dirty="0"/>
              <a:t>Microbial filter (and sleeve) used to sterilize the injected water during hydration.</a:t>
            </a:r>
          </a:p>
          <a:p>
            <a:r>
              <a:rPr lang="en-US" sz="1700" dirty="0"/>
              <a:t>Passed Phase III Safety Review </a:t>
            </a: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4629052" y="4899157"/>
            <a:ext cx="4045048" cy="1528989"/>
          </a:xfrm>
          <a:prstGeom prst="rect">
            <a:avLst/>
          </a:prstGeom>
        </p:spPr>
      </p:pic>
      <p:pic>
        <p:nvPicPr>
          <p:cNvPr id="7" name="Picture 6"/>
          <p:cNvPicPr>
            <a:picLocks noChangeAspect="1"/>
          </p:cNvPicPr>
          <p:nvPr/>
        </p:nvPicPr>
        <p:blipFill>
          <a:blip r:embed="rId4"/>
          <a:stretch>
            <a:fillRect/>
          </a:stretch>
        </p:blipFill>
        <p:spPr>
          <a:xfrm>
            <a:off x="4613878" y="3472458"/>
            <a:ext cx="4045047" cy="1180427"/>
          </a:xfrm>
          <a:prstGeom prst="rect">
            <a:avLst/>
          </a:prstGeom>
        </p:spPr>
      </p:pic>
      <p:pic>
        <p:nvPicPr>
          <p:cNvPr id="10" name="Picture 9"/>
          <p:cNvPicPr>
            <a:picLocks noChangeAspect="1"/>
          </p:cNvPicPr>
          <p:nvPr/>
        </p:nvPicPr>
        <p:blipFill>
          <a:blip r:embed="rId5"/>
          <a:stretch>
            <a:fillRect/>
          </a:stretch>
        </p:blipFill>
        <p:spPr>
          <a:xfrm>
            <a:off x="4592277" y="962591"/>
            <a:ext cx="4066648" cy="2237809"/>
          </a:xfrm>
          <a:prstGeom prst="rect">
            <a:avLst/>
          </a:prstGeom>
        </p:spPr>
      </p:pic>
      <p:sp>
        <p:nvSpPr>
          <p:cNvPr id="12" name="TextBox 11"/>
          <p:cNvSpPr txBox="1"/>
          <p:nvPr/>
        </p:nvSpPr>
        <p:spPr>
          <a:xfrm>
            <a:off x="224925" y="962591"/>
            <a:ext cx="4217821" cy="461665"/>
          </a:xfrm>
          <a:prstGeom prst="rect">
            <a:avLst/>
          </a:prstGeom>
          <a:noFill/>
        </p:spPr>
        <p:txBody>
          <a:bodyPr wrap="none" rtlCol="0">
            <a:spAutoFit/>
          </a:bodyPr>
          <a:lstStyle/>
          <a:p>
            <a:r>
              <a:rPr lang="en-US" sz="2400" b="1" dirty="0"/>
              <a:t>Hard Shell Production Pack</a:t>
            </a:r>
          </a:p>
        </p:txBody>
      </p:sp>
      <p:sp>
        <p:nvSpPr>
          <p:cNvPr id="16" name="TextBox 15"/>
          <p:cNvSpPr txBox="1"/>
          <p:nvPr/>
        </p:nvSpPr>
        <p:spPr>
          <a:xfrm>
            <a:off x="5397500" y="6428146"/>
            <a:ext cx="2361544" cy="338554"/>
          </a:xfrm>
          <a:prstGeom prst="rect">
            <a:avLst/>
          </a:prstGeom>
          <a:noFill/>
        </p:spPr>
        <p:txBody>
          <a:bodyPr wrap="none" rtlCol="0">
            <a:spAutoFit/>
          </a:bodyPr>
          <a:lstStyle/>
          <a:p>
            <a:r>
              <a:rPr lang="en-US" sz="1600" dirty="0"/>
              <a:t>ISS Production Pack Kit</a:t>
            </a:r>
          </a:p>
        </p:txBody>
      </p:sp>
      <p:sp>
        <p:nvSpPr>
          <p:cNvPr id="17" name="TextBox 16"/>
          <p:cNvSpPr txBox="1"/>
          <p:nvPr/>
        </p:nvSpPr>
        <p:spPr>
          <a:xfrm>
            <a:off x="5410200" y="4572000"/>
            <a:ext cx="2488053" cy="338554"/>
          </a:xfrm>
          <a:prstGeom prst="rect">
            <a:avLst/>
          </a:prstGeom>
          <a:noFill/>
        </p:spPr>
        <p:txBody>
          <a:bodyPr wrap="none" rtlCol="0">
            <a:spAutoFit/>
          </a:bodyPr>
          <a:lstStyle/>
          <a:p>
            <a:r>
              <a:rPr lang="en-US" sz="1600" dirty="0"/>
              <a:t>Lid/Membrane Assembly </a:t>
            </a:r>
          </a:p>
        </p:txBody>
      </p:sp>
      <p:sp>
        <p:nvSpPr>
          <p:cNvPr id="18" name="TextBox 17"/>
          <p:cNvSpPr txBox="1"/>
          <p:nvPr/>
        </p:nvSpPr>
        <p:spPr>
          <a:xfrm>
            <a:off x="5283200" y="3153946"/>
            <a:ext cx="2622834" cy="338554"/>
          </a:xfrm>
          <a:prstGeom prst="rect">
            <a:avLst/>
          </a:prstGeom>
          <a:noFill/>
        </p:spPr>
        <p:txBody>
          <a:bodyPr wrap="none" rtlCol="0">
            <a:spAutoFit/>
          </a:bodyPr>
          <a:lstStyle/>
          <a:p>
            <a:r>
              <a:rPr lang="en-US" sz="1600" dirty="0"/>
              <a:t>ISS Flight Production Pack</a:t>
            </a:r>
          </a:p>
        </p:txBody>
      </p:sp>
    </p:spTree>
    <p:extLst>
      <p:ext uri="{BB962C8B-B14F-4D97-AF65-F5344CB8AC3E}">
        <p14:creationId xmlns:p14="http://schemas.microsoft.com/office/powerpoint/2010/main" val="657109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Organisms for Stasis Tests</a:t>
            </a:r>
          </a:p>
        </p:txBody>
      </p:sp>
      <p:sp>
        <p:nvSpPr>
          <p:cNvPr id="7" name="Content Placeholder 7"/>
          <p:cNvSpPr txBox="1">
            <a:spLocks/>
          </p:cNvSpPr>
          <p:nvPr/>
        </p:nvSpPr>
        <p:spPr>
          <a:xfrm>
            <a:off x="180124" y="1704217"/>
            <a:ext cx="388926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Stasis testing on a wide variety of relevant microbes, 3 media types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Small sample size, low crew effort, high return on science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Studying effects of engineering vs. wild-type, stasis engineering, encapsulation, probiotic organism survival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No growth in space – storage and return only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All growth and testing on ground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pic>
        <p:nvPicPr>
          <p:cNvPr id="8" name="Picture 7"/>
          <p:cNvPicPr>
            <a:picLocks noChangeAspect="1"/>
          </p:cNvPicPr>
          <p:nvPr/>
        </p:nvPicPr>
        <p:blipFill rotWithShape="1">
          <a:blip r:embed="rId2" cstate="email">
            <a:extLst>
              <a:ext uri="{28A0092B-C50C-407E-A947-70E740481C1C}">
                <a14:useLocalDpi xmlns:a14="http://schemas.microsoft.com/office/drawing/2010/main"/>
              </a:ext>
            </a:extLst>
          </a:blip>
          <a:srcRect l="-1" r="18015"/>
          <a:stretch/>
        </p:blipFill>
        <p:spPr>
          <a:xfrm>
            <a:off x="4069384" y="1785027"/>
            <a:ext cx="4675020" cy="4072083"/>
          </a:xfrm>
          <a:prstGeom prst="rect">
            <a:avLst/>
          </a:prstGeom>
        </p:spPr>
      </p:pic>
      <p:sp>
        <p:nvSpPr>
          <p:cNvPr id="9" name="TextBox 8"/>
          <p:cNvSpPr txBox="1"/>
          <p:nvPr/>
        </p:nvSpPr>
        <p:spPr>
          <a:xfrm>
            <a:off x="301740" y="1090218"/>
            <a:ext cx="8935588" cy="461665"/>
          </a:xfrm>
          <a:prstGeom prst="rect">
            <a:avLst/>
          </a:prstGeom>
          <a:noFill/>
        </p:spPr>
        <p:txBody>
          <a:bodyPr wrap="none" rtlCol="0">
            <a:spAutoFit/>
          </a:bodyPr>
          <a:lstStyle/>
          <a:p>
            <a:r>
              <a:rPr lang="en-US" sz="2400" b="1" dirty="0">
                <a:solidFill>
                  <a:prstClr val="black"/>
                </a:solidFill>
                <a:latin typeface="Calibri" panose="020F0502020204030204"/>
              </a:rPr>
              <a:t>Concurrent 5-Year ISS Storage Testing – Organisms &amp; Growth Media</a:t>
            </a:r>
          </a:p>
        </p:txBody>
      </p:sp>
      <p:pic>
        <p:nvPicPr>
          <p:cNvPr id="10" name="Content Placeholder 6"/>
          <p:cNvPicPr>
            <a:picLocks noGrp="1" noChangeAspect="1"/>
          </p:cNvPicPr>
          <p:nvPr>
            <p:ph idx="1"/>
          </p:nvPr>
        </p:nvPicPr>
        <p:blipFill rotWithShape="1">
          <a:blip r:embed="rId3" cstate="emai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p:blipFill>
        <p:spPr>
          <a:xfrm>
            <a:off x="1676400" y="5410200"/>
            <a:ext cx="1337678" cy="1198489"/>
          </a:xfrm>
        </p:spPr>
      </p:pic>
      <p:sp>
        <p:nvSpPr>
          <p:cNvPr id="11" name="TextBox 10"/>
          <p:cNvSpPr txBox="1"/>
          <p:nvPr/>
        </p:nvSpPr>
        <p:spPr>
          <a:xfrm>
            <a:off x="278664" y="5857110"/>
            <a:ext cx="1217612" cy="923330"/>
          </a:xfrm>
          <a:prstGeom prst="rect">
            <a:avLst/>
          </a:prstGeom>
          <a:noFill/>
        </p:spPr>
        <p:txBody>
          <a:bodyPr wrap="square" rtlCol="0">
            <a:spAutoFit/>
          </a:bodyPr>
          <a:lstStyle/>
          <a:p>
            <a:pPr algn="ctr"/>
            <a:r>
              <a:rPr lang="en-US" dirty="0"/>
              <a:t>Stasis Pack Contents</a:t>
            </a:r>
          </a:p>
        </p:txBody>
      </p:sp>
      <p:cxnSp>
        <p:nvCxnSpPr>
          <p:cNvPr id="13" name="Straight Arrow Connector 12"/>
          <p:cNvCxnSpPr/>
          <p:nvPr/>
        </p:nvCxnSpPr>
        <p:spPr bwMode="auto">
          <a:xfrm flipV="1">
            <a:off x="1261478" y="6009444"/>
            <a:ext cx="414922" cy="355442"/>
          </a:xfrm>
          <a:prstGeom prst="straightConnector1">
            <a:avLst/>
          </a:prstGeom>
          <a:noFill/>
          <a:ln w="9525" cap="flat" cmpd="sng" algn="ctr">
            <a:solidFill>
              <a:srgbClr val="1E0684"/>
            </a:solidFill>
            <a:prstDash val="solid"/>
            <a:round/>
            <a:headEnd type="none" w="med" len="med"/>
            <a:tailEnd type="triangle"/>
          </a:ln>
          <a:effectLst>
            <a:outerShdw blurRad="63500" dist="17961" dir="2700000" algn="ctr" rotWithShape="0">
              <a:schemeClr val="tx1">
                <a:alpha val="74998"/>
              </a:schemeClr>
            </a:outerShdw>
          </a:effectLst>
        </p:spPr>
      </p:cxnSp>
    </p:spTree>
    <p:extLst>
      <p:ext uri="{BB962C8B-B14F-4D97-AF65-F5344CB8AC3E}">
        <p14:creationId xmlns:p14="http://schemas.microsoft.com/office/powerpoint/2010/main" val="2410300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BioNutrients</a:t>
            </a:r>
            <a:r>
              <a:rPr lang="en-US" dirty="0"/>
              <a:t> Flight Demonstration</a:t>
            </a:r>
          </a:p>
        </p:txBody>
      </p:sp>
      <p:sp>
        <p:nvSpPr>
          <p:cNvPr id="6" name="Title 1"/>
          <p:cNvSpPr txBox="1">
            <a:spLocks/>
          </p:cNvSpPr>
          <p:nvPr/>
        </p:nvSpPr>
        <p:spPr>
          <a:xfrm>
            <a:off x="228600" y="990600"/>
            <a:ext cx="8543920" cy="67734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28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ysClr val="windowText" lastClr="000000"/>
                </a:solidFill>
                <a:effectLst/>
                <a:uLnTx/>
                <a:uFillTx/>
                <a:latin typeface="Calibri"/>
                <a:ea typeface="+mj-ea"/>
                <a:cs typeface="+mj-cs"/>
              </a:rPr>
              <a:t>Flight Payload Hardware Summary Table</a:t>
            </a:r>
            <a:endParaRPr kumimoji="0" lang="en-US" sz="2800" b="1"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7" name="TextBox 6"/>
          <p:cNvSpPr txBox="1"/>
          <p:nvPr/>
        </p:nvSpPr>
        <p:spPr>
          <a:xfrm>
            <a:off x="502614" y="5727448"/>
            <a:ext cx="7380514" cy="584775"/>
          </a:xfrm>
          <a:prstGeom prst="rect">
            <a:avLst/>
          </a:prstGeom>
          <a:noFill/>
        </p:spPr>
        <p:txBody>
          <a:bodyPr wrap="square" rtlCol="0">
            <a:spAutoFit/>
          </a:bodyPr>
          <a:lstStyle/>
          <a:p>
            <a:pPr algn="ctr" defTabSz="457200">
              <a:defRPr/>
            </a:pPr>
            <a:r>
              <a:rPr lang="en-US" sz="1600" dirty="0">
                <a:solidFill>
                  <a:prstClr val="black"/>
                </a:solidFill>
                <a:latin typeface="Calibri"/>
              </a:rPr>
              <a:t>A duplicate of the above set of hardware will be built in-parallel with the to-be-flown hardware, for execution of near-synchronous ground controls.</a:t>
            </a:r>
          </a:p>
        </p:txBody>
      </p:sp>
      <p:graphicFrame>
        <p:nvGraphicFramePr>
          <p:cNvPr id="8" name="Table 7"/>
          <p:cNvGraphicFramePr>
            <a:graphicFrameLocks noGrp="1"/>
          </p:cNvGraphicFramePr>
          <p:nvPr>
            <p:extLst>
              <p:ext uri="{D42A27DB-BD31-4B8C-83A1-F6EECF244321}">
                <p14:modId xmlns:p14="http://schemas.microsoft.com/office/powerpoint/2010/main" val="3359167324"/>
              </p:ext>
            </p:extLst>
          </p:nvPr>
        </p:nvGraphicFramePr>
        <p:xfrm>
          <a:off x="502614" y="1792260"/>
          <a:ext cx="8083297" cy="3922776"/>
        </p:xfrm>
        <a:graphic>
          <a:graphicData uri="http://schemas.openxmlformats.org/drawingml/2006/table">
            <a:tbl>
              <a:tblPr firstRow="1" firstCol="1" bandRow="1"/>
              <a:tblGrid>
                <a:gridCol w="3002367">
                  <a:extLst>
                    <a:ext uri="{9D8B030D-6E8A-4147-A177-3AD203B41FA5}">
                      <a16:colId xmlns:a16="http://schemas.microsoft.com/office/drawing/2014/main" val="3941257995"/>
                    </a:ext>
                  </a:extLst>
                </a:gridCol>
                <a:gridCol w="1674397">
                  <a:extLst>
                    <a:ext uri="{9D8B030D-6E8A-4147-A177-3AD203B41FA5}">
                      <a16:colId xmlns:a16="http://schemas.microsoft.com/office/drawing/2014/main" val="2450136420"/>
                    </a:ext>
                  </a:extLst>
                </a:gridCol>
                <a:gridCol w="1097019">
                  <a:extLst>
                    <a:ext uri="{9D8B030D-6E8A-4147-A177-3AD203B41FA5}">
                      <a16:colId xmlns:a16="http://schemas.microsoft.com/office/drawing/2014/main" val="138371758"/>
                    </a:ext>
                  </a:extLst>
                </a:gridCol>
                <a:gridCol w="1154757">
                  <a:extLst>
                    <a:ext uri="{9D8B030D-6E8A-4147-A177-3AD203B41FA5}">
                      <a16:colId xmlns:a16="http://schemas.microsoft.com/office/drawing/2014/main" val="3624023765"/>
                    </a:ext>
                  </a:extLst>
                </a:gridCol>
                <a:gridCol w="1154757">
                  <a:extLst>
                    <a:ext uri="{9D8B030D-6E8A-4147-A177-3AD203B41FA5}">
                      <a16:colId xmlns:a16="http://schemas.microsoft.com/office/drawing/2014/main" val="3326320043"/>
                    </a:ext>
                  </a:extLst>
                </a:gridCol>
              </a:tblGrid>
              <a:tr h="292608">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pPr marL="0" marR="0">
                        <a:spcBef>
                          <a:spcPts val="0"/>
                        </a:spcBef>
                        <a:spcAft>
                          <a:spcPts val="600"/>
                        </a:spcAft>
                      </a:pPr>
                      <a:r>
                        <a:rPr lang="en-US" sz="1000" dirty="0">
                          <a:effectLst/>
                        </a:rPr>
                        <a:t>Purpose/Activity</a:t>
                      </a:r>
                      <a:endParaRPr lang="en-US" sz="1100" dirty="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pPr marL="0" marR="0">
                        <a:spcBef>
                          <a:spcPts val="0"/>
                        </a:spcBef>
                        <a:spcAft>
                          <a:spcPts val="600"/>
                        </a:spcAft>
                      </a:pPr>
                      <a:r>
                        <a:rPr lang="en-US" sz="1000">
                          <a:effectLst/>
                        </a:rPr>
                        <a:t>Engineering Name,  Part Number, Contents</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pPr marL="0" marR="0">
                        <a:spcBef>
                          <a:spcPts val="0"/>
                        </a:spcBef>
                        <a:spcAft>
                          <a:spcPts val="600"/>
                        </a:spcAft>
                      </a:pPr>
                      <a:r>
                        <a:rPr lang="en-US" sz="1000">
                          <a:effectLst/>
                        </a:rPr>
                        <a:t>Sample Types</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pPr marL="0" marR="0">
                        <a:spcBef>
                          <a:spcPts val="0"/>
                        </a:spcBef>
                        <a:spcAft>
                          <a:spcPts val="600"/>
                        </a:spcAft>
                      </a:pPr>
                      <a:r>
                        <a:rPr lang="en-US" sz="1000">
                          <a:effectLst/>
                        </a:rPr>
                        <a:t>Label Color/Indicator</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pPr marL="0" marR="0">
                        <a:spcBef>
                          <a:spcPts val="0"/>
                        </a:spcBef>
                        <a:spcAft>
                          <a:spcPts val="600"/>
                        </a:spcAft>
                      </a:pPr>
                      <a:r>
                        <a:rPr lang="en-US" sz="1000">
                          <a:effectLst/>
                        </a:rPr>
                        <a:t>Qty Launched</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228203899"/>
                  </a:ext>
                </a:extLst>
              </a:tr>
              <a:tr h="585216">
                <a:tc rowSpan="2">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pPr marL="0" marR="0">
                        <a:spcBef>
                          <a:spcPts val="0"/>
                        </a:spcBef>
                        <a:spcAft>
                          <a:spcPts val="600"/>
                        </a:spcAft>
                      </a:pPr>
                      <a:r>
                        <a:rPr lang="en-US" sz="1000" dirty="0">
                          <a:effectLst/>
                        </a:rPr>
                        <a:t>Launched to ISS, opened by the crew, hydrated, shaken, incubated, and frozen on-orbit. Returned to Earth frozen.</a:t>
                      </a:r>
                      <a:endParaRPr lang="en-US" sz="1100" dirty="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rowSpan="2">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ISS Production Pack (P/N 110554-002)</a:t>
                      </a:r>
                      <a:endParaRPr lang="en-US" sz="1100">
                        <a:effectLst/>
                      </a:endParaRPr>
                    </a:p>
                    <a:p>
                      <a:pPr marL="0" marR="0">
                        <a:spcBef>
                          <a:spcPts val="0"/>
                        </a:spcBef>
                        <a:spcAft>
                          <a:spcPts val="600"/>
                        </a:spcAft>
                      </a:pPr>
                      <a:r>
                        <a:rPr lang="en-US" sz="800">
                          <a:effectLst/>
                        </a:rPr>
                        <a:t>Two ISS Production Packs are packed into each BioNutrients-1 ISS Production Pack Kit (P/N 110532-002)</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Saccharomyces boulardii (yeast)</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800">
                          <a:effectLst/>
                        </a:rPr>
                        <a:t>Light Blue</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32 total (24 + 8 spares) ISS Production Packs (16 total kits)</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465633833"/>
                  </a:ext>
                </a:extLst>
              </a:tr>
              <a:tr h="585216">
                <a:tc vMerge="1">
                  <a:txBody>
                    <a:bodyPr/>
                    <a:lstStyle/>
                    <a:p>
                      <a:endParaRPr lang="en-US"/>
                    </a:p>
                  </a:txBody>
                  <a:tcPr/>
                </a:tc>
                <a:tc vMerge="1">
                  <a:txBody>
                    <a:bodyPr/>
                    <a:lstStyle/>
                    <a:p>
                      <a:endParaRPr lang="en-US"/>
                    </a:p>
                  </a:txBody>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Y55 strain of Saccharomyces cerevisiae (yeast)</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800" dirty="0">
                          <a:effectLst/>
                        </a:rPr>
                        <a:t>Purple</a:t>
                      </a:r>
                      <a:endParaRPr lang="en-US" sz="1100" dirty="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32 total (24 + 8 spares) ISS Production Packs (16 total kits)</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562833494"/>
                  </a:ext>
                </a:extLst>
              </a:tr>
              <a:tr h="438912">
                <a:tc rowSpan="2">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pPr marL="0" marR="0">
                        <a:spcBef>
                          <a:spcPts val="0"/>
                        </a:spcBef>
                        <a:spcAft>
                          <a:spcPts val="600"/>
                        </a:spcAft>
                      </a:pPr>
                      <a:r>
                        <a:rPr lang="en-US" sz="1000" dirty="0">
                          <a:effectLst/>
                        </a:rPr>
                        <a:t>Launched to ISS as a “flown control” but never opened by the crew. Returned to Earth in soft stowage.</a:t>
                      </a:r>
                      <a:endParaRPr lang="en-US" sz="1100" dirty="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rowSpan="2">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Earth Production Pack (P/N 110554-001)</a:t>
                      </a:r>
                      <a:endParaRPr lang="en-US" sz="1100">
                        <a:effectLst/>
                      </a:endParaRPr>
                    </a:p>
                    <a:p>
                      <a:pPr marL="0" marR="0">
                        <a:spcBef>
                          <a:spcPts val="0"/>
                        </a:spcBef>
                        <a:spcAft>
                          <a:spcPts val="600"/>
                        </a:spcAft>
                      </a:pPr>
                      <a:r>
                        <a:rPr lang="en-US" sz="800">
                          <a:effectLst/>
                        </a:rPr>
                        <a:t>One Earth Production Pack is packed into each BioNutrients-1 Earth Production Pack Kit (P/N 110532-001) </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Saccharomyces boulardii (yeast)</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800">
                          <a:effectLst/>
                        </a:rPr>
                        <a:t>Light Blue</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24 Earth Production Packs (24 Total Kits)</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4032227147"/>
                  </a:ext>
                </a:extLst>
              </a:tr>
              <a:tr h="585216">
                <a:tc vMerge="1">
                  <a:txBody>
                    <a:bodyPr/>
                    <a:lstStyle/>
                    <a:p>
                      <a:endParaRPr lang="en-US"/>
                    </a:p>
                  </a:txBody>
                  <a:tcPr/>
                </a:tc>
                <a:tc vMerge="1">
                  <a:txBody>
                    <a:bodyPr/>
                    <a:lstStyle/>
                    <a:p>
                      <a:endParaRPr lang="en-US"/>
                    </a:p>
                  </a:txBody>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Y55 strain of Saccharomyces cerevisiae (yeast)</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800" dirty="0">
                          <a:effectLst/>
                        </a:rPr>
                        <a:t>Purple</a:t>
                      </a:r>
                      <a:endParaRPr lang="en-US" sz="1100" dirty="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24 Earth Production Packs/Kits</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298162603"/>
                  </a:ext>
                </a:extLst>
              </a:tr>
              <a:tr h="292608">
                <a:tc rowSpan="2">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pPr marL="0" marR="0">
                        <a:spcBef>
                          <a:spcPts val="0"/>
                        </a:spcBef>
                        <a:spcAft>
                          <a:spcPts val="600"/>
                        </a:spcAft>
                      </a:pPr>
                      <a:r>
                        <a:rPr lang="en-US" sz="1000">
                          <a:effectLst/>
                        </a:rPr>
                        <a:t>Launched to ISS but never opened by crew. Returned to Earth in soft stowage.</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rowSpan="2">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BioNutrients-1 Stasis Pack (P/N 110534-001)</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2">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dirty="0">
                          <a:effectLst/>
                        </a:rPr>
                        <a:t>Matrix of various organisms</a:t>
                      </a:r>
                      <a:r>
                        <a:rPr lang="en-US" sz="1000" baseline="0" dirty="0">
                          <a:effectLst/>
                        </a:rPr>
                        <a:t> and media, all BSL1, Tox0</a:t>
                      </a:r>
                      <a:endParaRPr lang="en-US" sz="1100" dirty="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800">
                          <a:effectLst/>
                        </a:rPr>
                        <a:t>A</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dirty="0">
                          <a:effectLst/>
                        </a:rPr>
                        <a:t>15 total (13 + 2 spares)</a:t>
                      </a:r>
                      <a:endParaRPr lang="en-US" sz="1100" dirty="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3472303310"/>
                  </a:ext>
                </a:extLst>
              </a:tr>
              <a:tr h="29260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800">
                          <a:effectLst/>
                        </a:rPr>
                        <a:t>B</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15 total (13 + 2 spares)</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138392421"/>
                  </a:ext>
                </a:extLst>
              </a:tr>
              <a:tr h="731520">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pPr marL="0" marR="0">
                        <a:spcBef>
                          <a:spcPts val="0"/>
                        </a:spcBef>
                        <a:spcAft>
                          <a:spcPts val="600"/>
                        </a:spcAft>
                      </a:pPr>
                      <a:r>
                        <a:rPr lang="en-US" sz="1000">
                          <a:effectLst/>
                        </a:rPr>
                        <a:t>Contains adapter and 1L bag for drawing water from the Potable Water Dispenser (PWD) on-orbit to hydrate ISS Production Packs.</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BioNutrients-1 Support Kit (P/N 110533-001)</a:t>
                      </a:r>
                      <a:endParaRPr lang="en-US" sz="1100">
                        <a:effectLst/>
                      </a:endParaRPr>
                    </a:p>
                    <a:p>
                      <a:pPr marL="0" marR="0">
                        <a:spcBef>
                          <a:spcPts val="0"/>
                        </a:spcBef>
                        <a:spcAft>
                          <a:spcPts val="600"/>
                        </a:spcAft>
                      </a:pPr>
                      <a:r>
                        <a:rPr lang="en-US" sz="800">
                          <a:effectLst/>
                        </a:rPr>
                        <a:t>This kit contains one (1) PWD Adapter and one (1) Post-Flight Analysis Packet Assy (1L bag).</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a:effectLst/>
                        </a:rPr>
                        <a:t>None</a:t>
                      </a:r>
                      <a:endParaRPr lang="en-US" sz="110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800" dirty="0">
                          <a:effectLst/>
                        </a:rPr>
                        <a:t>Standard </a:t>
                      </a:r>
                      <a:endParaRPr lang="en-US" sz="1100" dirty="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spcBef>
                          <a:spcPts val="0"/>
                        </a:spcBef>
                        <a:spcAft>
                          <a:spcPts val="600"/>
                        </a:spcAft>
                      </a:pPr>
                      <a:r>
                        <a:rPr lang="en-US" sz="1000" dirty="0">
                          <a:effectLst/>
                        </a:rPr>
                        <a:t>14 Support Kits</a:t>
                      </a:r>
                      <a:endParaRPr lang="en-US" sz="1100" dirty="0">
                        <a:effectLst/>
                        <a:latin typeface="Arial" panose="020B0604020202020204" pitchFamily="34" charset="0"/>
                        <a:ea typeface="Times" panose="02020603050405020304" pitchFamily="18" charset="0"/>
                        <a:cs typeface="Times New Roman" panose="02020603050405020304" pitchFamily="18" charset="0"/>
                      </a:endParaRPr>
                    </a:p>
                  </a:txBody>
                  <a:tcPr marL="65837" marR="65837" marT="0"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595268213"/>
                  </a:ext>
                </a:extLst>
              </a:tr>
            </a:tbl>
          </a:graphicData>
        </a:graphic>
      </p:graphicFrame>
    </p:spTree>
    <p:extLst>
      <p:ext uri="{BB962C8B-B14F-4D97-AF65-F5344CB8AC3E}">
        <p14:creationId xmlns:p14="http://schemas.microsoft.com/office/powerpoint/2010/main" val="3719038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542212" cy="609600"/>
          </a:xfrm>
        </p:spPr>
        <p:txBody>
          <a:bodyPr/>
          <a:lstStyle/>
          <a:p>
            <a:r>
              <a:rPr lang="en-US" sz="2400" dirty="0"/>
              <a:t>BioNutrients Production Pack Lifecycle</a:t>
            </a:r>
          </a:p>
        </p:txBody>
      </p:sp>
      <p:pic>
        <p:nvPicPr>
          <p:cNvPr id="4" name="Picture 3"/>
          <p:cNvPicPr>
            <a:picLocks noChangeAspect="1"/>
          </p:cNvPicPr>
          <p:nvPr/>
        </p:nvPicPr>
        <p:blipFill>
          <a:blip r:embed="rId2"/>
          <a:stretch>
            <a:fillRect/>
          </a:stretch>
        </p:blipFill>
        <p:spPr>
          <a:xfrm>
            <a:off x="368300" y="2133600"/>
            <a:ext cx="5666874" cy="3364706"/>
          </a:xfrm>
          <a:prstGeom prst="rect">
            <a:avLst/>
          </a:prstGeom>
        </p:spPr>
      </p:pic>
      <p:sp>
        <p:nvSpPr>
          <p:cNvPr id="5" name="Rectangle 4"/>
          <p:cNvSpPr/>
          <p:nvPr/>
        </p:nvSpPr>
        <p:spPr>
          <a:xfrm>
            <a:off x="2286000" y="1022714"/>
            <a:ext cx="4737195" cy="523220"/>
          </a:xfrm>
          <a:prstGeom prst="rect">
            <a:avLst/>
          </a:prstGeom>
        </p:spPr>
        <p:txBody>
          <a:bodyPr wrap="none">
            <a:spAutoFit/>
          </a:bodyPr>
          <a:lstStyle/>
          <a:p>
            <a:pPr lvl="0" algn="ctr"/>
            <a:r>
              <a:rPr lang="en-US" sz="2800" b="1" dirty="0">
                <a:solidFill>
                  <a:prstClr val="black"/>
                </a:solidFill>
                <a:latin typeface="Arial" panose="020B0604020202020204" pitchFamily="34" charset="0"/>
                <a:cs typeface="Arial" panose="020B0604020202020204" pitchFamily="34" charset="0"/>
              </a:rPr>
              <a:t>ISS Concept of Operations</a:t>
            </a:r>
          </a:p>
        </p:txBody>
      </p:sp>
      <p:sp>
        <p:nvSpPr>
          <p:cNvPr id="6" name="Content Placeholder 6"/>
          <p:cNvSpPr>
            <a:spLocks noGrp="1"/>
          </p:cNvSpPr>
          <p:nvPr>
            <p:ph sz="half" idx="1"/>
          </p:nvPr>
        </p:nvSpPr>
        <p:spPr>
          <a:xfrm>
            <a:off x="6172200" y="1981200"/>
            <a:ext cx="2743200" cy="4351338"/>
          </a:xfrm>
        </p:spPr>
        <p:txBody>
          <a:bodyPr>
            <a:normAutofit fontScale="70000" lnSpcReduction="20000"/>
          </a:bodyPr>
          <a:lstStyle/>
          <a:p>
            <a:pPr marL="0" indent="0" algn="ctr">
              <a:buNone/>
            </a:pPr>
            <a:r>
              <a:rPr lang="en-US" sz="3400" b="1" dirty="0"/>
              <a:t>Hardware</a:t>
            </a:r>
          </a:p>
          <a:p>
            <a:pPr marL="0" indent="0" algn="ctr">
              <a:buNone/>
            </a:pPr>
            <a:endParaRPr lang="en-US" sz="1500" b="1" dirty="0"/>
          </a:p>
          <a:p>
            <a:r>
              <a:rPr lang="en-US" sz="1500" dirty="0"/>
              <a:t>Production Pack Kit</a:t>
            </a:r>
          </a:p>
          <a:p>
            <a:pPr lvl="1"/>
            <a:r>
              <a:rPr lang="en-US" sz="1500" dirty="0"/>
              <a:t>Production Pack is a hard-shell pack that contains the engineered yeast and a yeast nutrient</a:t>
            </a:r>
          </a:p>
          <a:p>
            <a:pPr lvl="1"/>
            <a:r>
              <a:rPr lang="en-US" sz="1500" dirty="0"/>
              <a:t>Kit will also contain a 0.2 </a:t>
            </a:r>
            <a:r>
              <a:rPr lang="el-GR" sz="1500" dirty="0"/>
              <a:t>μ</a:t>
            </a:r>
            <a:r>
              <a:rPr lang="en-US" sz="1500" dirty="0"/>
              <a:t>m microbial filter, desiccant, and O</a:t>
            </a:r>
            <a:r>
              <a:rPr lang="en-US" sz="1500" baseline="-25000" dirty="0"/>
              <a:t>2</a:t>
            </a:r>
            <a:r>
              <a:rPr lang="en-US" sz="1500" dirty="0"/>
              <a:t> scavenger</a:t>
            </a:r>
          </a:p>
          <a:p>
            <a:r>
              <a:rPr lang="en-US" sz="1500" dirty="0"/>
              <a:t>Some Production Packs will be wetted by the crew on-orbit, others will remain un-wetted as an experiment control and will return to ground</a:t>
            </a:r>
          </a:p>
          <a:p>
            <a:r>
              <a:rPr lang="en-US" sz="1500" dirty="0"/>
              <a:t>Stasis Pack Kit</a:t>
            </a:r>
          </a:p>
          <a:p>
            <a:pPr lvl="1"/>
            <a:r>
              <a:rPr lang="en-US" sz="1500" dirty="0"/>
              <a:t>Contains sealed vials that contain control organisms in varying configurations</a:t>
            </a:r>
          </a:p>
          <a:p>
            <a:pPr lvl="1"/>
            <a:r>
              <a:rPr lang="en-US" sz="1500" dirty="0"/>
              <a:t>Vials are vacuum-packed in MRE-type material and will also include a desiccant and O</a:t>
            </a:r>
            <a:r>
              <a:rPr lang="en-US" sz="1500" baseline="-25000" dirty="0"/>
              <a:t>2</a:t>
            </a:r>
            <a:r>
              <a:rPr lang="en-US" sz="1500" dirty="0"/>
              <a:t> scavenger</a:t>
            </a:r>
          </a:p>
          <a:p>
            <a:r>
              <a:rPr lang="en-US" sz="1500" dirty="0"/>
              <a:t>Stasis Pack vials will remain in their sealed packaging and will not be wetted by the crew</a:t>
            </a:r>
          </a:p>
          <a:p>
            <a:r>
              <a:rPr lang="en-US" sz="1500" dirty="0"/>
              <a:t>Control organisms may be used in future experiments</a:t>
            </a:r>
          </a:p>
          <a:p>
            <a:endParaRPr lang="en-US" sz="1200" dirty="0"/>
          </a:p>
        </p:txBody>
      </p:sp>
    </p:spTree>
    <p:extLst>
      <p:ext uri="{BB962C8B-B14F-4D97-AF65-F5344CB8AC3E}">
        <p14:creationId xmlns:p14="http://schemas.microsoft.com/office/powerpoint/2010/main" val="3246746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BioNutrients</a:t>
            </a:r>
            <a:r>
              <a:rPr lang="en-US" dirty="0"/>
              <a:t> Flight Demonstration</a:t>
            </a:r>
          </a:p>
        </p:txBody>
      </p:sp>
      <p:sp>
        <p:nvSpPr>
          <p:cNvPr id="3" name="Title 1"/>
          <p:cNvSpPr txBox="1">
            <a:spLocks/>
          </p:cNvSpPr>
          <p:nvPr/>
        </p:nvSpPr>
        <p:spPr>
          <a:xfrm>
            <a:off x="309081" y="1057391"/>
            <a:ext cx="8229600" cy="50323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28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ysClr val="windowText" lastClr="000000"/>
                </a:solidFill>
                <a:effectLst/>
                <a:uLnTx/>
                <a:uFillTx/>
                <a:latin typeface="Calibri"/>
                <a:ea typeface="+mj-ea"/>
                <a:cs typeface="+mj-cs"/>
              </a:rPr>
              <a:t>Overview of On-Orbit Operations</a:t>
            </a:r>
            <a:endParaRPr kumimoji="0" lang="en-US" sz="2800" b="1" i="0" u="none" strike="noStrike" kern="1200" cap="none" spc="0" normalizeH="0" baseline="0" noProof="0" dirty="0">
              <a:ln>
                <a:noFill/>
              </a:ln>
              <a:solidFill>
                <a:srgbClr val="FF0000"/>
              </a:solidFill>
              <a:effectLst/>
              <a:uLnTx/>
              <a:uFillTx/>
              <a:latin typeface="Calibri"/>
              <a:ea typeface="+mj-ea"/>
              <a:cs typeface="+mj-cs"/>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5800" y="1868720"/>
            <a:ext cx="5169665" cy="4056199"/>
          </a:xfrm>
          <a:prstGeom prst="rect">
            <a:avLst/>
          </a:prstGeom>
        </p:spPr>
      </p:pic>
      <p:sp>
        <p:nvSpPr>
          <p:cNvPr id="5" name="TextBox 4"/>
          <p:cNvSpPr txBox="1"/>
          <p:nvPr/>
        </p:nvSpPr>
        <p:spPr>
          <a:xfrm>
            <a:off x="5855465" y="1856020"/>
            <a:ext cx="3086865" cy="4801314"/>
          </a:xfrm>
          <a:prstGeom prst="rect">
            <a:avLst/>
          </a:prstGeom>
          <a:noFill/>
        </p:spPr>
        <p:txBody>
          <a:bodyPr wrap="square" rtlCol="0">
            <a:spAutoFit/>
          </a:bodyPr>
          <a:lstStyle/>
          <a:p>
            <a:pPr marL="285750" indent="-285750">
              <a:buFont typeface="Arial" panose="020B0604020202020204" pitchFamily="34" charset="0"/>
              <a:buChar char="•"/>
            </a:pPr>
            <a:r>
              <a:rPr lang="en-US" dirty="0"/>
              <a:t>Crew uses PWD water to fill water bag (source)</a:t>
            </a:r>
          </a:p>
          <a:p>
            <a:pPr marL="285750" indent="-285750">
              <a:buFont typeface="Arial" panose="020B0604020202020204" pitchFamily="34" charset="0"/>
              <a:buChar char="•"/>
            </a:pPr>
            <a:r>
              <a:rPr lang="en-US" dirty="0"/>
              <a:t>Syringe pulls water from bag and injects 33ml into production pack</a:t>
            </a:r>
          </a:p>
          <a:p>
            <a:pPr marL="285750" indent="-285750">
              <a:buFont typeface="Arial" panose="020B0604020202020204" pitchFamily="34" charset="0"/>
              <a:buChar char="•"/>
            </a:pPr>
            <a:r>
              <a:rPr lang="en-US" dirty="0"/>
              <a:t>Crew shakes for 1 minute, then incubates in SABL at 30</a:t>
            </a:r>
            <a:r>
              <a:rPr lang="en-US" baseline="30000" dirty="0"/>
              <a:t>o</a:t>
            </a:r>
            <a:r>
              <a:rPr lang="en-US" dirty="0"/>
              <a:t>C. </a:t>
            </a:r>
          </a:p>
          <a:p>
            <a:pPr marL="285750" indent="-285750">
              <a:buFont typeface="Arial" panose="020B0604020202020204" pitchFamily="34" charset="0"/>
              <a:buChar char="•"/>
            </a:pPr>
            <a:r>
              <a:rPr lang="en-US" dirty="0"/>
              <a:t>Crew shake again at 6 </a:t>
            </a:r>
            <a:r>
              <a:rPr lang="en-US" dirty="0" err="1"/>
              <a:t>hrs</a:t>
            </a:r>
            <a:r>
              <a:rPr lang="en-US" dirty="0"/>
              <a:t>, then incubate until 48hrs.</a:t>
            </a:r>
          </a:p>
          <a:p>
            <a:pPr marL="285750" indent="-285750">
              <a:buFont typeface="Arial" panose="020B0604020202020204" pitchFamily="34" charset="0"/>
              <a:buChar char="•"/>
            </a:pPr>
            <a:r>
              <a:rPr lang="en-US" dirty="0"/>
              <a:t>Crew removes pack and transfers to MELFI freezer for storage prior to frozen return to Earth.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174797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BioNutrients</a:t>
            </a:r>
            <a:r>
              <a:rPr lang="en-US" dirty="0"/>
              <a:t> Flight Demonstration</a:t>
            </a:r>
          </a:p>
        </p:txBody>
      </p:sp>
      <p:sp>
        <p:nvSpPr>
          <p:cNvPr id="3" name="Title 1"/>
          <p:cNvSpPr txBox="1">
            <a:spLocks/>
          </p:cNvSpPr>
          <p:nvPr/>
        </p:nvSpPr>
        <p:spPr>
          <a:xfrm>
            <a:off x="457751" y="1016038"/>
            <a:ext cx="8229600" cy="50323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28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a:ea typeface="+mj-ea"/>
                <a:cs typeface="+mj-cs"/>
              </a:rPr>
              <a:t>Launch, Experiment, and Descent Timeline Overview</a:t>
            </a:r>
          </a:p>
        </p:txBody>
      </p:sp>
      <p:grpSp>
        <p:nvGrpSpPr>
          <p:cNvPr id="4" name="Group 3"/>
          <p:cNvGrpSpPr/>
          <p:nvPr/>
        </p:nvGrpSpPr>
        <p:grpSpPr>
          <a:xfrm>
            <a:off x="228433" y="1755897"/>
            <a:ext cx="8687134" cy="4684905"/>
            <a:chOff x="195649" y="1036359"/>
            <a:chExt cx="8687134" cy="4684905"/>
          </a:xfrm>
        </p:grpSpPr>
        <p:sp>
          <p:nvSpPr>
            <p:cNvPr id="5" name="TextBox 4"/>
            <p:cNvSpPr txBox="1"/>
            <p:nvPr/>
          </p:nvSpPr>
          <p:spPr>
            <a:xfrm>
              <a:off x="5977056" y="1042237"/>
              <a:ext cx="2905727" cy="1508262"/>
            </a:xfrm>
            <a:prstGeom prst="rect">
              <a:avLst/>
            </a:prstGeom>
            <a:solidFill>
              <a:sysClr val="window" lastClr="FFFFFF">
                <a:lumMod val="85000"/>
              </a:sysClr>
            </a:solidFill>
            <a:ln>
              <a:noFill/>
            </a:ln>
          </p:spPr>
          <p:txBody>
            <a:bodyPr wrap="square" rtlCol="0">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SpX-18 Descent</a:t>
              </a: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6" name="TextBox 5"/>
            <p:cNvSpPr txBox="1"/>
            <p:nvPr/>
          </p:nvSpPr>
          <p:spPr>
            <a:xfrm>
              <a:off x="202804" y="1042237"/>
              <a:ext cx="2905727" cy="1508262"/>
            </a:xfrm>
            <a:prstGeom prst="rect">
              <a:avLst/>
            </a:prstGeom>
            <a:solidFill>
              <a:sysClr val="window" lastClr="FFFFFF">
                <a:lumMod val="85000"/>
              </a:sysClr>
            </a:solidFill>
            <a:ln>
              <a:noFill/>
            </a:ln>
          </p:spPr>
          <p:txBody>
            <a:bodyPr wrap="square" rtlCol="0">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SpX-17</a:t>
              </a: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7" name="TextBox 6"/>
            <p:cNvSpPr txBox="1"/>
            <p:nvPr/>
          </p:nvSpPr>
          <p:spPr>
            <a:xfrm>
              <a:off x="245245" y="1270295"/>
              <a:ext cx="1007585" cy="584775"/>
            </a:xfrm>
            <a:prstGeom prst="rect">
              <a:avLst/>
            </a:prstGeom>
            <a:solidFill>
              <a:sysClr val="window" lastClr="FFFFFF"/>
            </a:solidFill>
            <a:ln>
              <a:solidFill>
                <a:sysClr val="window" lastClr="FFFFFF">
                  <a:lumMod val="50000"/>
                </a:sysClr>
              </a:solidFill>
            </a:ln>
          </p:spPr>
          <p:txBody>
            <a:bodyPr wrap="square" rtlCol="0">
              <a:spAutoFit/>
            </a:bodyPr>
            <a:lstStyle>
              <a:defPPr>
                <a:defRPr lang="en-US"/>
              </a:defPPr>
              <a:lvl1pPr>
                <a:defRPr sz="900" b="1">
                  <a:latin typeface="Helvetica" panose="020B0604020202020204" pitchFamily="34" charset="0"/>
                  <a:cs typeface="Helvetica" panose="020B0604020202020204"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Ascent</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(soft stow)</a:t>
              </a:r>
              <a:b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b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All BioNutrients-1 hardware</a:t>
              </a:r>
            </a:p>
          </p:txBody>
        </p:sp>
        <p:sp>
          <p:nvSpPr>
            <p:cNvPr id="8" name="TextBox 7"/>
            <p:cNvSpPr txBox="1"/>
            <p:nvPr/>
          </p:nvSpPr>
          <p:spPr>
            <a:xfrm>
              <a:off x="1295271" y="1270294"/>
              <a:ext cx="1759849" cy="1200329"/>
            </a:xfrm>
            <a:prstGeom prst="rect">
              <a:avLst/>
            </a:prstGeom>
            <a:solidFill>
              <a:sysClr val="window" lastClr="FFFFFF"/>
            </a:solidFill>
            <a:ln>
              <a:solidFill>
                <a:sysClr val="window" lastClr="FFFFFF">
                  <a:lumMod val="50000"/>
                </a:sysClr>
              </a:solid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Descent (soft stow)</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8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Earth</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Production Pack Kits (110532-001)</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Stasis </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Pack (110534-001)</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2 Stasis Pack A</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2 Stasis Pack B</a:t>
              </a:r>
            </a:p>
          </p:txBody>
        </p:sp>
        <p:sp>
          <p:nvSpPr>
            <p:cNvPr id="9" name="TextBox 8"/>
            <p:cNvSpPr txBox="1"/>
            <p:nvPr/>
          </p:nvSpPr>
          <p:spPr>
            <a:xfrm>
              <a:off x="7469748" y="1276210"/>
              <a:ext cx="1352791" cy="1194413"/>
            </a:xfrm>
            <a:prstGeom prst="rect">
              <a:avLst/>
            </a:prstGeom>
            <a:solidFill>
              <a:sysClr val="window" lastClr="FFFFFF"/>
            </a:solidFill>
            <a:ln>
              <a:solidFill>
                <a:sysClr val="window" lastClr="FFFFFF">
                  <a:lumMod val="50000"/>
                </a:sysClr>
              </a:solidFill>
            </a:ln>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b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b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10" name="TextBox 9"/>
            <p:cNvSpPr txBox="1"/>
            <p:nvPr/>
          </p:nvSpPr>
          <p:spPr>
            <a:xfrm>
              <a:off x="3158959" y="1036359"/>
              <a:ext cx="2764686" cy="1514140"/>
            </a:xfrm>
            <a:prstGeom prst="rect">
              <a:avLst/>
            </a:prstGeom>
            <a:solidFill>
              <a:sysClr val="window" lastClr="FFFFFF"/>
            </a:solidFill>
            <a:ln>
              <a:solidFill>
                <a:sysClr val="window" lastClr="FFFFFF">
                  <a:lumMod val="50000"/>
                </a:sysClr>
              </a:solidFill>
            </a:ln>
          </p:spPr>
          <p:txBody>
            <a:bodyPr wrap="square" rtlCol="0">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Post-SpX-17 Unberth</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400" b="0" i="0" u="sng"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On-Orbit</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8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ISS</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Production Packs (110554-002)</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On Ground</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p>
            <a:p>
              <a:pPr marL="91440" marR="0" lvl="0" indent="-9144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8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Earth</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Production Packs (Blue/Green)</a:t>
              </a:r>
            </a:p>
            <a:p>
              <a:pPr marL="91440" marR="0" lvl="0" indent="-9144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16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Ground Controls</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(not flown)</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cxnSp>
          <p:nvCxnSpPr>
            <p:cNvPr id="11" name="Straight Arrow Connector 10"/>
            <p:cNvCxnSpPr/>
            <p:nvPr/>
          </p:nvCxnSpPr>
          <p:spPr>
            <a:xfrm>
              <a:off x="5350036" y="1671137"/>
              <a:ext cx="709036" cy="0"/>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sp>
          <p:nvSpPr>
            <p:cNvPr id="12" name="TextBox 11"/>
            <p:cNvSpPr txBox="1"/>
            <p:nvPr/>
          </p:nvSpPr>
          <p:spPr>
            <a:xfrm>
              <a:off x="2048282" y="1565739"/>
              <a:ext cx="658032" cy="215444"/>
            </a:xfrm>
            <a:prstGeom prst="rect">
              <a:avLst/>
            </a:prstGeom>
            <a:solidFill>
              <a:srgbClr val="4F81BD">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Blue</a:t>
              </a:r>
            </a:p>
          </p:txBody>
        </p:sp>
        <p:sp>
          <p:nvSpPr>
            <p:cNvPr id="13" name="TextBox 12"/>
            <p:cNvSpPr txBox="1"/>
            <p:nvPr/>
          </p:nvSpPr>
          <p:spPr>
            <a:xfrm>
              <a:off x="2048282" y="1770735"/>
              <a:ext cx="650986" cy="215444"/>
            </a:xfrm>
            <a:prstGeom prst="rect">
              <a:avLst/>
            </a:prstGeom>
            <a:solidFill>
              <a:srgbClr val="9BBB59">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Green</a:t>
              </a:r>
            </a:p>
          </p:txBody>
        </p:sp>
        <p:sp>
          <p:nvSpPr>
            <p:cNvPr id="14" name="Rectangle 13"/>
            <p:cNvSpPr/>
            <p:nvPr/>
          </p:nvSpPr>
          <p:spPr>
            <a:xfrm>
              <a:off x="6059072" y="1276210"/>
              <a:ext cx="1321617" cy="119441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 name="TextBox 14"/>
            <p:cNvSpPr txBox="1"/>
            <p:nvPr/>
          </p:nvSpPr>
          <p:spPr>
            <a:xfrm>
              <a:off x="3392421" y="1455693"/>
              <a:ext cx="650986" cy="215444"/>
            </a:xfrm>
            <a:prstGeom prst="rect">
              <a:avLst/>
            </a:prstGeom>
            <a:solidFill>
              <a:srgbClr val="4F81BD">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Blue</a:t>
              </a:r>
            </a:p>
          </p:txBody>
        </p:sp>
        <p:sp>
          <p:nvSpPr>
            <p:cNvPr id="16" name="TextBox 15"/>
            <p:cNvSpPr txBox="1"/>
            <p:nvPr/>
          </p:nvSpPr>
          <p:spPr>
            <a:xfrm>
              <a:off x="3392421" y="1660689"/>
              <a:ext cx="650986" cy="215444"/>
            </a:xfrm>
            <a:prstGeom prst="rect">
              <a:avLst/>
            </a:prstGeom>
            <a:solidFill>
              <a:srgbClr val="9BBB59">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Green</a:t>
              </a:r>
            </a:p>
          </p:txBody>
        </p:sp>
        <p:sp>
          <p:nvSpPr>
            <p:cNvPr id="17" name="Right Brace 16"/>
            <p:cNvSpPr/>
            <p:nvPr/>
          </p:nvSpPr>
          <p:spPr>
            <a:xfrm>
              <a:off x="4043407" y="1466448"/>
              <a:ext cx="213010" cy="409685"/>
            </a:xfrm>
            <a:prstGeom prst="rightBrace">
              <a:avLst/>
            </a:prstGeom>
            <a:noFill/>
            <a:ln w="25400" cap="flat" cmpd="sng" algn="ctr">
              <a:solidFill>
                <a:srgbClr val="4F81BD"/>
              </a:solidFill>
              <a:prstDash val="solid"/>
            </a:ln>
            <a:effectLst>
              <a:outerShdw blurRad="40000" dist="20000" dir="5400000" rotWithShape="0">
                <a:srgbClr val="000000">
                  <a:alpha val="38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18" name="TextBox 17"/>
            <p:cNvSpPr txBox="1"/>
            <p:nvPr/>
          </p:nvSpPr>
          <p:spPr>
            <a:xfrm>
              <a:off x="4273669" y="1475982"/>
              <a:ext cx="1059115" cy="415498"/>
            </a:xfrm>
            <a:prstGeom prst="rect">
              <a:avLst/>
            </a:prstGeom>
            <a:solidFill>
              <a:sysClr val="window" lastClr="FFFFFF"/>
            </a:solidFill>
            <a:ln>
              <a:solidFill>
                <a:sysClr val="window" lastClr="FFFFFF">
                  <a:lumMod val="50000"/>
                </a:sysClr>
              </a:solidFill>
            </a:ln>
          </p:spPr>
          <p:txBody>
            <a:bodyPr wrap="square" rtlCol="0">
              <a:spAutoFit/>
            </a:bodyPr>
            <a:lstStyle>
              <a:defPPr>
                <a:defRPr lang="en-US"/>
              </a:defPPr>
              <a:lvl1pPr>
                <a:defRPr sz="900" b="1">
                  <a:latin typeface="Helvetica" panose="020B0604020202020204" pitchFamily="34" charset="0"/>
                  <a:cs typeface="Helvetica" panose="020B0604020202020204"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Single SABL residence event (30C) @ U+7 to 9d (4±d)</a:t>
              </a:r>
            </a:p>
          </p:txBody>
        </p:sp>
        <p:cxnSp>
          <p:nvCxnSpPr>
            <p:cNvPr id="19" name="Straight Arrow Connector 18"/>
            <p:cNvCxnSpPr>
              <a:stCxn id="20" idx="1"/>
            </p:cNvCxnSpPr>
            <p:nvPr/>
          </p:nvCxnSpPr>
          <p:spPr>
            <a:xfrm>
              <a:off x="2919324" y="1777541"/>
              <a:ext cx="397716" cy="400217"/>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sp>
          <p:nvSpPr>
            <p:cNvPr id="20" name="Right Brace 19"/>
            <p:cNvSpPr/>
            <p:nvPr/>
          </p:nvSpPr>
          <p:spPr>
            <a:xfrm>
              <a:off x="2706314" y="1572698"/>
              <a:ext cx="213010" cy="409685"/>
            </a:xfrm>
            <a:prstGeom prst="rightBrace">
              <a:avLst/>
            </a:prstGeom>
            <a:noFill/>
            <a:ln w="25400" cap="flat" cmpd="sng" algn="ctr">
              <a:solidFill>
                <a:srgbClr val="4F81BD"/>
              </a:solidFill>
              <a:prstDash val="solid"/>
            </a:ln>
            <a:effectLst>
              <a:outerShdw blurRad="40000" dist="20000" dir="5400000" rotWithShape="0">
                <a:srgbClr val="000000">
                  <a:alpha val="38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21" name="TextBox 20"/>
            <p:cNvSpPr txBox="1"/>
            <p:nvPr/>
          </p:nvSpPr>
          <p:spPr>
            <a:xfrm>
              <a:off x="6149941" y="1804103"/>
              <a:ext cx="650986" cy="215444"/>
            </a:xfrm>
            <a:prstGeom prst="rect">
              <a:avLst/>
            </a:prstGeom>
            <a:solidFill>
              <a:srgbClr val="4F81BD">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Blue</a:t>
              </a:r>
            </a:p>
          </p:txBody>
        </p:sp>
        <p:sp>
          <p:nvSpPr>
            <p:cNvPr id="22" name="TextBox 21"/>
            <p:cNvSpPr txBox="1"/>
            <p:nvPr/>
          </p:nvSpPr>
          <p:spPr>
            <a:xfrm>
              <a:off x="6149941" y="2009099"/>
              <a:ext cx="650986" cy="215444"/>
            </a:xfrm>
            <a:prstGeom prst="rect">
              <a:avLst/>
            </a:prstGeom>
            <a:solidFill>
              <a:srgbClr val="9BBB59">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Green</a:t>
              </a:r>
            </a:p>
          </p:txBody>
        </p:sp>
        <p:sp>
          <p:nvSpPr>
            <p:cNvPr id="23" name="TextBox 22"/>
            <p:cNvSpPr txBox="1"/>
            <p:nvPr/>
          </p:nvSpPr>
          <p:spPr>
            <a:xfrm>
              <a:off x="6059072" y="1290400"/>
              <a:ext cx="1321617" cy="615553"/>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rPr>
                <a:t>Cold Stow:</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8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ISS</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Production Packs (110554-002)</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prstClr val="black"/>
                </a:solidFill>
                <a:effectLst/>
                <a:uLnTx/>
                <a:uFillTx/>
                <a:latin typeface="Calibri"/>
              </a:endParaRPr>
            </a:p>
          </p:txBody>
        </p:sp>
        <p:sp>
          <p:nvSpPr>
            <p:cNvPr id="24" name="TextBox 23"/>
            <p:cNvSpPr txBox="1"/>
            <p:nvPr/>
          </p:nvSpPr>
          <p:spPr>
            <a:xfrm>
              <a:off x="7469748" y="1290400"/>
              <a:ext cx="1251487" cy="72327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rPr>
                <a:t>Soft Stow:</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2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Stasis </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Packs (110534-001)</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1 Stasis Pack A</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1 Stasis Pack B</a:t>
              </a:r>
            </a:p>
          </p:txBody>
        </p:sp>
        <p:sp>
          <p:nvSpPr>
            <p:cNvPr id="25" name="TextBox 24"/>
            <p:cNvSpPr txBox="1"/>
            <p:nvPr/>
          </p:nvSpPr>
          <p:spPr>
            <a:xfrm>
              <a:off x="5969901" y="2678395"/>
              <a:ext cx="2905727" cy="1508262"/>
            </a:xfrm>
            <a:prstGeom prst="rect">
              <a:avLst/>
            </a:prstGeom>
            <a:solidFill>
              <a:sysClr val="window" lastClr="FFFFFF">
                <a:lumMod val="85000"/>
              </a:sysClr>
            </a:solidFill>
            <a:ln>
              <a:noFill/>
            </a:ln>
          </p:spPr>
          <p:txBody>
            <a:bodyPr wrap="square" rtlCol="0">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SpX-20 Descent</a:t>
              </a: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26" name="TextBox 25"/>
            <p:cNvSpPr txBox="1"/>
            <p:nvPr/>
          </p:nvSpPr>
          <p:spPr>
            <a:xfrm>
              <a:off x="195649" y="2678395"/>
              <a:ext cx="2905727" cy="1508262"/>
            </a:xfrm>
            <a:prstGeom prst="rect">
              <a:avLst/>
            </a:prstGeom>
            <a:solidFill>
              <a:sysClr val="window" lastClr="FFFFFF">
                <a:lumMod val="85000"/>
              </a:sysClr>
            </a:solidFill>
            <a:ln>
              <a:noFill/>
            </a:ln>
          </p:spPr>
          <p:txBody>
            <a:bodyPr wrap="square" rtlCol="0">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SpX-19 Descent</a:t>
              </a:r>
              <a:r>
                <a:rPr kumimoji="0" lang="en-US" sz="7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r>
                <a:rPr kumimoji="0" lang="en-US" sz="6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(tentative; depends on </a:t>
              </a:r>
              <a:r>
                <a:rPr kumimoji="0" lang="en-US" sz="600" b="0" i="0" u="none" strike="noStrike" kern="0" cap="none" spc="0" normalizeH="0" baseline="0" noProof="0" dirty="0" err="1">
                  <a:ln>
                    <a:noFill/>
                  </a:ln>
                  <a:solidFill>
                    <a:prstClr val="black"/>
                  </a:solidFill>
                  <a:effectLst/>
                  <a:uLnTx/>
                  <a:uFillTx/>
                  <a:latin typeface="Helvetica" panose="020B0604020202020204" pitchFamily="34" charset="0"/>
                  <a:cs typeface="Helvetica" panose="020B0604020202020204" pitchFamily="34" charset="0"/>
                </a:rPr>
                <a:t>SpX</a:t>
              </a:r>
              <a:r>
                <a:rPr kumimoji="0" lang="en-US" sz="6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launch schedule)</a:t>
              </a:r>
              <a:endParaRPr kumimoji="0" lang="en-US" sz="9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27" name="TextBox 26"/>
            <p:cNvSpPr txBox="1"/>
            <p:nvPr/>
          </p:nvSpPr>
          <p:spPr>
            <a:xfrm>
              <a:off x="1288116" y="2906452"/>
              <a:ext cx="1759849" cy="1200329"/>
            </a:xfrm>
            <a:prstGeom prst="rect">
              <a:avLst/>
            </a:prstGeom>
            <a:solidFill>
              <a:sysClr val="window" lastClr="FFFFFF"/>
            </a:solidFill>
            <a:ln>
              <a:solidFill>
                <a:sysClr val="window" lastClr="FFFFFF">
                  <a:lumMod val="50000"/>
                </a:sysClr>
              </a:solid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Descent (soft stow)</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8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Earth</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Production Pack Kits (110532-001)</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2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Stasis </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Pack (110534-001)</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1 Stasis Pack A</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1 Stasis Pack B</a:t>
              </a:r>
            </a:p>
          </p:txBody>
        </p:sp>
        <p:sp>
          <p:nvSpPr>
            <p:cNvPr id="28" name="TextBox 27"/>
            <p:cNvSpPr txBox="1"/>
            <p:nvPr/>
          </p:nvSpPr>
          <p:spPr>
            <a:xfrm>
              <a:off x="7462593" y="2912368"/>
              <a:ext cx="1352791" cy="1194413"/>
            </a:xfrm>
            <a:prstGeom prst="rect">
              <a:avLst/>
            </a:prstGeom>
            <a:solidFill>
              <a:sysClr val="window" lastClr="FFFFFF"/>
            </a:solidFill>
            <a:ln>
              <a:solidFill>
                <a:sysClr val="window" lastClr="FFFFFF">
                  <a:lumMod val="50000"/>
                </a:sysClr>
              </a:solidFill>
            </a:ln>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b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b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sp>
          <p:nvSpPr>
            <p:cNvPr id="29" name="TextBox 28"/>
            <p:cNvSpPr txBox="1"/>
            <p:nvPr/>
          </p:nvSpPr>
          <p:spPr>
            <a:xfrm>
              <a:off x="3151804" y="2672517"/>
              <a:ext cx="2764686" cy="1514140"/>
            </a:xfrm>
            <a:prstGeom prst="rect">
              <a:avLst/>
            </a:prstGeom>
            <a:solidFill>
              <a:sysClr val="window" lastClr="FFFFFF"/>
            </a:solidFill>
            <a:ln>
              <a:solidFill>
                <a:sysClr val="window" lastClr="FFFFFF">
                  <a:lumMod val="50000"/>
                </a:sysClr>
              </a:solidFill>
            </a:ln>
          </p:spPr>
          <p:txBody>
            <a:bodyPr wrap="square" rtlCol="0">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Post-SpX-19 Unberth</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400" b="0" i="0" u="sng"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On-Orbit</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8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ISS</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Production Packs (110554-002)</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On Ground</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a:t>
              </a:r>
            </a:p>
            <a:p>
              <a:pPr marL="91440" marR="0" lvl="0" indent="-9144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8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Earth</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Production Packs (Blue/Green)</a:t>
              </a:r>
            </a:p>
            <a:p>
              <a:pPr marL="91440" marR="0" lvl="0" indent="-9144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16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Ground Controls</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(not flown)</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cxnSp>
          <p:nvCxnSpPr>
            <p:cNvPr id="30" name="Straight Arrow Connector 29"/>
            <p:cNvCxnSpPr/>
            <p:nvPr/>
          </p:nvCxnSpPr>
          <p:spPr>
            <a:xfrm>
              <a:off x="5342881" y="3307295"/>
              <a:ext cx="709036" cy="0"/>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sp>
          <p:nvSpPr>
            <p:cNvPr id="31" name="TextBox 30"/>
            <p:cNvSpPr txBox="1"/>
            <p:nvPr/>
          </p:nvSpPr>
          <p:spPr>
            <a:xfrm>
              <a:off x="2041127" y="3201897"/>
              <a:ext cx="658032" cy="215444"/>
            </a:xfrm>
            <a:prstGeom prst="rect">
              <a:avLst/>
            </a:prstGeom>
            <a:solidFill>
              <a:srgbClr val="4F81BD">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Blue</a:t>
              </a:r>
            </a:p>
          </p:txBody>
        </p:sp>
        <p:sp>
          <p:nvSpPr>
            <p:cNvPr id="32" name="TextBox 31"/>
            <p:cNvSpPr txBox="1"/>
            <p:nvPr/>
          </p:nvSpPr>
          <p:spPr>
            <a:xfrm>
              <a:off x="2041127" y="3406893"/>
              <a:ext cx="650986" cy="215444"/>
            </a:xfrm>
            <a:prstGeom prst="rect">
              <a:avLst/>
            </a:prstGeom>
            <a:solidFill>
              <a:srgbClr val="9BBB59">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Green</a:t>
              </a:r>
            </a:p>
          </p:txBody>
        </p:sp>
        <p:sp>
          <p:nvSpPr>
            <p:cNvPr id="33" name="Rectangle 32"/>
            <p:cNvSpPr/>
            <p:nvPr/>
          </p:nvSpPr>
          <p:spPr>
            <a:xfrm>
              <a:off x="6051917" y="2912368"/>
              <a:ext cx="1321617" cy="119441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TextBox 33"/>
            <p:cNvSpPr txBox="1"/>
            <p:nvPr/>
          </p:nvSpPr>
          <p:spPr>
            <a:xfrm>
              <a:off x="3385266" y="3091851"/>
              <a:ext cx="650986" cy="215444"/>
            </a:xfrm>
            <a:prstGeom prst="rect">
              <a:avLst/>
            </a:prstGeom>
            <a:solidFill>
              <a:srgbClr val="4F81BD">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Blue</a:t>
              </a:r>
            </a:p>
          </p:txBody>
        </p:sp>
        <p:sp>
          <p:nvSpPr>
            <p:cNvPr id="35" name="TextBox 34"/>
            <p:cNvSpPr txBox="1"/>
            <p:nvPr/>
          </p:nvSpPr>
          <p:spPr>
            <a:xfrm>
              <a:off x="3385266" y="3296847"/>
              <a:ext cx="650986" cy="215444"/>
            </a:xfrm>
            <a:prstGeom prst="rect">
              <a:avLst/>
            </a:prstGeom>
            <a:solidFill>
              <a:srgbClr val="9BBB59">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Green</a:t>
              </a:r>
            </a:p>
          </p:txBody>
        </p:sp>
        <p:sp>
          <p:nvSpPr>
            <p:cNvPr id="36" name="Right Brace 35"/>
            <p:cNvSpPr/>
            <p:nvPr/>
          </p:nvSpPr>
          <p:spPr>
            <a:xfrm>
              <a:off x="4036252" y="3102606"/>
              <a:ext cx="213010" cy="409685"/>
            </a:xfrm>
            <a:prstGeom prst="rightBrace">
              <a:avLst/>
            </a:prstGeom>
            <a:noFill/>
            <a:ln w="25400" cap="flat" cmpd="sng" algn="ctr">
              <a:solidFill>
                <a:srgbClr val="4F81BD"/>
              </a:solidFill>
              <a:prstDash val="solid"/>
            </a:ln>
            <a:effectLst>
              <a:outerShdw blurRad="40000" dist="20000" dir="5400000" rotWithShape="0">
                <a:srgbClr val="000000">
                  <a:alpha val="38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7" name="TextBox 36"/>
            <p:cNvSpPr txBox="1"/>
            <p:nvPr/>
          </p:nvSpPr>
          <p:spPr>
            <a:xfrm>
              <a:off x="4266514" y="3112140"/>
              <a:ext cx="1059115" cy="415498"/>
            </a:xfrm>
            <a:prstGeom prst="rect">
              <a:avLst/>
            </a:prstGeom>
            <a:solidFill>
              <a:sysClr val="window" lastClr="FFFFFF"/>
            </a:solidFill>
            <a:ln>
              <a:solidFill>
                <a:sysClr val="window" lastClr="FFFFFF">
                  <a:lumMod val="50000"/>
                </a:sysClr>
              </a:solidFill>
            </a:ln>
          </p:spPr>
          <p:txBody>
            <a:bodyPr wrap="square" rtlCol="0">
              <a:spAutoFit/>
            </a:bodyPr>
            <a:lstStyle>
              <a:defPPr>
                <a:defRPr lang="en-US"/>
              </a:defPPr>
              <a:lvl1pPr>
                <a:defRPr sz="900" b="1">
                  <a:latin typeface="Helvetica" panose="020B0604020202020204" pitchFamily="34" charset="0"/>
                  <a:cs typeface="Helvetica" panose="020B0604020202020204" pitchFamily="34" charset="0"/>
                </a:defRPr>
              </a:lvl1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Single SABL residence event (30C) @ U+7 to 9d (4±d)</a:t>
              </a:r>
            </a:p>
          </p:txBody>
        </p:sp>
        <p:cxnSp>
          <p:nvCxnSpPr>
            <p:cNvPr id="38" name="Straight Arrow Connector 37"/>
            <p:cNvCxnSpPr>
              <a:stCxn id="39" idx="1"/>
            </p:cNvCxnSpPr>
            <p:nvPr/>
          </p:nvCxnSpPr>
          <p:spPr>
            <a:xfrm>
              <a:off x="2912169" y="3413699"/>
              <a:ext cx="397716" cy="400217"/>
            </a:xfrm>
            <a:prstGeom prst="straightConnector1">
              <a:avLst/>
            </a:prstGeom>
            <a:noFill/>
            <a:ln w="25400" cap="flat" cmpd="sng" algn="ctr">
              <a:solidFill>
                <a:srgbClr val="4F81BD"/>
              </a:solidFill>
              <a:prstDash val="solid"/>
              <a:tailEnd type="triangle"/>
            </a:ln>
            <a:effectLst>
              <a:outerShdw blurRad="40000" dist="20000" dir="5400000" rotWithShape="0">
                <a:srgbClr val="000000">
                  <a:alpha val="38000"/>
                </a:srgbClr>
              </a:outerShdw>
            </a:effectLst>
          </p:spPr>
        </p:cxnSp>
        <p:sp>
          <p:nvSpPr>
            <p:cNvPr id="39" name="Right Brace 38"/>
            <p:cNvSpPr/>
            <p:nvPr/>
          </p:nvSpPr>
          <p:spPr>
            <a:xfrm>
              <a:off x="2699159" y="3208856"/>
              <a:ext cx="213010" cy="409685"/>
            </a:xfrm>
            <a:prstGeom prst="rightBrace">
              <a:avLst/>
            </a:prstGeom>
            <a:noFill/>
            <a:ln w="25400" cap="flat" cmpd="sng" algn="ctr">
              <a:solidFill>
                <a:srgbClr val="4F81BD"/>
              </a:solidFill>
              <a:prstDash val="solid"/>
            </a:ln>
            <a:effectLst>
              <a:outerShdw blurRad="40000" dist="20000" dir="5400000" rotWithShape="0">
                <a:srgbClr val="000000">
                  <a:alpha val="38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40" name="TextBox 39"/>
            <p:cNvSpPr txBox="1"/>
            <p:nvPr/>
          </p:nvSpPr>
          <p:spPr>
            <a:xfrm>
              <a:off x="6142786" y="3440261"/>
              <a:ext cx="650986" cy="215444"/>
            </a:xfrm>
            <a:prstGeom prst="rect">
              <a:avLst/>
            </a:prstGeom>
            <a:solidFill>
              <a:srgbClr val="4F81BD">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Blue</a:t>
              </a:r>
            </a:p>
          </p:txBody>
        </p:sp>
        <p:sp>
          <p:nvSpPr>
            <p:cNvPr id="41" name="TextBox 40"/>
            <p:cNvSpPr txBox="1"/>
            <p:nvPr/>
          </p:nvSpPr>
          <p:spPr>
            <a:xfrm>
              <a:off x="6142786" y="3645257"/>
              <a:ext cx="650986" cy="215444"/>
            </a:xfrm>
            <a:prstGeom prst="rect">
              <a:avLst/>
            </a:prstGeom>
            <a:solidFill>
              <a:srgbClr val="9BBB59">
                <a:lumMod val="40000"/>
                <a:lumOff val="60000"/>
              </a:srgbClr>
            </a:solidFill>
            <a:ln>
              <a:no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4 Green</a:t>
              </a:r>
            </a:p>
          </p:txBody>
        </p:sp>
        <p:sp>
          <p:nvSpPr>
            <p:cNvPr id="42" name="TextBox 41"/>
            <p:cNvSpPr txBox="1"/>
            <p:nvPr/>
          </p:nvSpPr>
          <p:spPr>
            <a:xfrm>
              <a:off x="6051917" y="2926558"/>
              <a:ext cx="1321617" cy="615553"/>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rPr>
                <a:t>Cold Stow:</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8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ISS</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Production Packs (110554-002)</a:t>
              </a:r>
            </a:p>
            <a:p>
              <a:pPr marL="0" marR="0" lvl="0" indent="0" defTabSz="45720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dirty="0">
                <a:ln>
                  <a:noFill/>
                </a:ln>
                <a:solidFill>
                  <a:prstClr val="black"/>
                </a:solidFill>
                <a:effectLst/>
                <a:uLnTx/>
                <a:uFillTx/>
                <a:latin typeface="Calibri"/>
              </a:endParaRPr>
            </a:p>
          </p:txBody>
        </p:sp>
        <p:sp>
          <p:nvSpPr>
            <p:cNvPr id="43" name="TextBox 42"/>
            <p:cNvSpPr txBox="1"/>
            <p:nvPr/>
          </p:nvSpPr>
          <p:spPr>
            <a:xfrm>
              <a:off x="7462593" y="2926558"/>
              <a:ext cx="1251487" cy="72327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Calibri"/>
                </a:rPr>
                <a:t>Soft Stow:</a:t>
              </a:r>
            </a:p>
            <a:p>
              <a:pPr marL="0" marR="0" lvl="0" indent="0" defTabSz="4572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2 </a:t>
              </a:r>
              <a:r>
                <a:rPr kumimoji="0" lang="en-US" sz="800" b="1"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Stasis </a:t>
              </a: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Packs (110534-001)</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1 Stasis Pack A</a:t>
              </a:r>
            </a:p>
            <a:p>
              <a:pPr marL="171450" marR="0" lvl="0" indent="-1714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1 Stasis Pack B</a:t>
              </a:r>
            </a:p>
          </p:txBody>
        </p:sp>
        <p:sp>
          <p:nvSpPr>
            <p:cNvPr id="44" name="Down Arrow 43"/>
            <p:cNvSpPr/>
            <p:nvPr/>
          </p:nvSpPr>
          <p:spPr>
            <a:xfrm>
              <a:off x="2621757" y="4230177"/>
              <a:ext cx="963036" cy="628691"/>
            </a:xfrm>
            <a:prstGeom prst="downArrow">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dirty="0">
                <a:ln>
                  <a:noFill/>
                </a:ln>
                <a:solidFill>
                  <a:prstClr val="white"/>
                </a:solidFill>
                <a:effectLst/>
                <a:uLnTx/>
                <a:uFillTx/>
                <a:latin typeface="Calibri"/>
                <a:ea typeface="+mn-ea"/>
                <a:cs typeface="+mn-cs"/>
              </a:endParaRPr>
            </a:p>
          </p:txBody>
        </p:sp>
        <p:sp>
          <p:nvSpPr>
            <p:cNvPr id="45" name="TextBox 44"/>
            <p:cNvSpPr txBox="1"/>
            <p:nvPr/>
          </p:nvSpPr>
          <p:spPr>
            <a:xfrm>
              <a:off x="2213536" y="4982600"/>
              <a:ext cx="2670120" cy="73866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rPr>
                <a:t>Repeated 4x more for approximately every odd-numbered </a:t>
              </a:r>
              <a:r>
                <a:rPr kumimoji="0" lang="en-US" sz="1400" b="0" i="0" u="none" strike="noStrike" kern="0" cap="none" spc="0" normalizeH="0" baseline="0" noProof="0" dirty="0" err="1">
                  <a:ln>
                    <a:noFill/>
                  </a:ln>
                  <a:solidFill>
                    <a:prstClr val="black"/>
                  </a:solidFill>
                  <a:effectLst/>
                  <a:uLnTx/>
                  <a:uFillTx/>
                  <a:latin typeface="Calibri"/>
                </a:rPr>
                <a:t>SpX</a:t>
              </a:r>
              <a:endParaRPr kumimoji="0" lang="en-US" sz="1400" b="0" i="0" u="none" strike="noStrike" kern="0" cap="none" spc="0" normalizeH="0" baseline="0" noProof="0" dirty="0">
                <a:ln>
                  <a:noFill/>
                </a:ln>
                <a:solidFill>
                  <a:prstClr val="black"/>
                </a:solidFill>
                <a:effectLst/>
                <a:uLnTx/>
                <a:uFillTx/>
                <a:latin typeface="Calibri"/>
              </a:endParaRPr>
            </a:p>
          </p:txBody>
        </p:sp>
        <p:sp>
          <p:nvSpPr>
            <p:cNvPr id="46" name="Down Arrow 45"/>
            <p:cNvSpPr/>
            <p:nvPr/>
          </p:nvSpPr>
          <p:spPr>
            <a:xfrm>
              <a:off x="6192382" y="4250719"/>
              <a:ext cx="963036" cy="628691"/>
            </a:xfrm>
            <a:prstGeom prst="downArrow">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5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TextBox 46"/>
            <p:cNvSpPr txBox="1"/>
            <p:nvPr/>
          </p:nvSpPr>
          <p:spPr>
            <a:xfrm>
              <a:off x="5756821" y="4982600"/>
              <a:ext cx="1926118" cy="73866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rPr>
                <a:t>Repeated 4x more for approximately every even-numbered </a:t>
              </a:r>
              <a:r>
                <a:rPr kumimoji="0" lang="en-US" sz="1400" b="0" i="0" u="none" strike="noStrike" kern="0" cap="none" spc="0" normalizeH="0" baseline="0" noProof="0" dirty="0" err="1">
                  <a:ln>
                    <a:noFill/>
                  </a:ln>
                  <a:solidFill>
                    <a:prstClr val="black"/>
                  </a:solidFill>
                  <a:effectLst/>
                  <a:uLnTx/>
                  <a:uFillTx/>
                  <a:latin typeface="Calibri"/>
                </a:rPr>
                <a:t>SpX</a:t>
              </a:r>
              <a:endParaRPr kumimoji="0" lang="en-US" sz="1400" b="0" i="0" u="none" strike="noStrike" kern="0" cap="none" spc="0" normalizeH="0" baseline="0" noProof="0" dirty="0">
                <a:ln>
                  <a:noFill/>
                </a:ln>
                <a:solidFill>
                  <a:prstClr val="black"/>
                </a:solidFill>
                <a:effectLst/>
                <a:uLnTx/>
                <a:uFillTx/>
                <a:latin typeface="Calibri"/>
              </a:endParaRPr>
            </a:p>
          </p:txBody>
        </p:sp>
      </p:grpSp>
      <p:sp>
        <p:nvSpPr>
          <p:cNvPr id="48" name="TextBox 47"/>
          <p:cNvSpPr txBox="1"/>
          <p:nvPr/>
        </p:nvSpPr>
        <p:spPr>
          <a:xfrm>
            <a:off x="278029" y="5284602"/>
            <a:ext cx="1803037" cy="954107"/>
          </a:xfrm>
          <a:prstGeom prst="rect">
            <a:avLst/>
          </a:prstGeom>
          <a:solidFill>
            <a:srgbClr val="92D050"/>
          </a:solidFill>
          <a:effectLst>
            <a:outerShdw blurRad="50800" dist="38100" dir="2700000" algn="tl" rotWithShape="0">
              <a:prstClr val="black">
                <a:alpha val="40000"/>
              </a:prstClr>
            </a:outerShdw>
          </a:effectLst>
        </p:spPr>
        <p:txBody>
          <a:bodyPr wrap="square" rtlCol="0">
            <a:spAutoFit/>
          </a:bodyPr>
          <a:lstStyle/>
          <a:p>
            <a:pPr algn="ctr"/>
            <a:r>
              <a:rPr lang="en-US" sz="1400" dirty="0"/>
              <a:t>Experiments run during </a:t>
            </a:r>
            <a:r>
              <a:rPr lang="en-US" sz="1400" dirty="0" err="1"/>
              <a:t>unberthed</a:t>
            </a:r>
            <a:r>
              <a:rPr lang="en-US" sz="1400" dirty="0"/>
              <a:t> periods – more crew time available. </a:t>
            </a:r>
          </a:p>
        </p:txBody>
      </p:sp>
      <p:sp>
        <p:nvSpPr>
          <p:cNvPr id="49" name="TextBox 48"/>
          <p:cNvSpPr txBox="1"/>
          <p:nvPr/>
        </p:nvSpPr>
        <p:spPr>
          <a:xfrm>
            <a:off x="7657442" y="5284602"/>
            <a:ext cx="1270825" cy="954107"/>
          </a:xfrm>
          <a:prstGeom prst="rect">
            <a:avLst/>
          </a:prstGeom>
          <a:solidFill>
            <a:srgbClr val="92D050"/>
          </a:solidFill>
          <a:effectLst>
            <a:outerShdw blurRad="50800" dist="38100" dir="2700000" algn="tl" rotWithShape="0">
              <a:prstClr val="black">
                <a:alpha val="40000"/>
              </a:prstClr>
            </a:outerShdw>
          </a:effectLst>
        </p:spPr>
        <p:txBody>
          <a:bodyPr wrap="square" rtlCol="0">
            <a:spAutoFit/>
          </a:bodyPr>
          <a:lstStyle/>
          <a:p>
            <a:pPr algn="ctr"/>
            <a:r>
              <a:rPr lang="en-US" sz="1400" dirty="0"/>
              <a:t>Enables synchronous ground controls. </a:t>
            </a:r>
          </a:p>
        </p:txBody>
      </p:sp>
    </p:spTree>
    <p:extLst>
      <p:ext uri="{BB962C8B-B14F-4D97-AF65-F5344CB8AC3E}">
        <p14:creationId xmlns:p14="http://schemas.microsoft.com/office/powerpoint/2010/main" val="29757137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BioNutrients</a:t>
            </a:r>
            <a:r>
              <a:rPr lang="en-US" dirty="0"/>
              <a:t> Flight Demonstration</a:t>
            </a:r>
          </a:p>
        </p:txBody>
      </p:sp>
      <p:sp>
        <p:nvSpPr>
          <p:cNvPr id="3" name="Title 1"/>
          <p:cNvSpPr txBox="1">
            <a:spLocks/>
          </p:cNvSpPr>
          <p:nvPr/>
        </p:nvSpPr>
        <p:spPr>
          <a:xfrm>
            <a:off x="628650" y="1081550"/>
            <a:ext cx="7886700" cy="53816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28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ysClr val="windowText" lastClr="000000"/>
                </a:solidFill>
                <a:effectLst/>
                <a:uLnTx/>
                <a:uFillTx/>
                <a:latin typeface="Calibri"/>
                <a:ea typeface="+mj-ea"/>
                <a:cs typeface="+mj-cs"/>
              </a:rPr>
              <a:t>Flight Safety Panel Key Hazards</a:t>
            </a:r>
            <a:endParaRPr kumimoji="0" lang="en-US" sz="2800" b="1"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4" name="Content Placeholder 2"/>
          <p:cNvSpPr txBox="1">
            <a:spLocks/>
          </p:cNvSpPr>
          <p:nvPr/>
        </p:nvSpPr>
        <p:spPr>
          <a:xfrm>
            <a:off x="304800" y="1752600"/>
            <a:ext cx="8382000" cy="4756150"/>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4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ts val="4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ts val="4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ts val="4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ts val="4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400"/>
              </a:spcBef>
              <a:spcAft>
                <a:spcPts val="0"/>
              </a:spcAft>
              <a:buClrTx/>
              <a:buSzTx/>
              <a:buNone/>
              <a:tabLst/>
              <a:defRPr/>
            </a:pPr>
            <a:r>
              <a:rPr kumimoji="0" lang="en-US" sz="2400" b="1" i="0" u="none" strike="noStrike" kern="1200" cap="none" spc="0" normalizeH="0" baseline="0" noProof="0" dirty="0">
                <a:ln>
                  <a:noFill/>
                </a:ln>
                <a:solidFill>
                  <a:sysClr val="windowText" lastClr="000000"/>
                </a:solidFill>
                <a:effectLst/>
                <a:uLnTx/>
                <a:uFillTx/>
                <a:latin typeface="Calibri"/>
                <a:ea typeface="+mn-ea"/>
                <a:cs typeface="+mn-cs"/>
              </a:rPr>
              <a:t>Two unique hazards:</a:t>
            </a:r>
          </a:p>
          <a:p>
            <a:pPr marL="742950" marR="0" lvl="1" indent="-28575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Release of Toxicity Hazard Level 1 Material</a:t>
            </a:r>
          </a:p>
          <a:p>
            <a:pPr marL="1143000" marR="0" lvl="2" indent="-2286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The Oxygen Scavenger has been identified as Toxicity Hazard Level 1 as a potential eye and respiratory irritant</a:t>
            </a:r>
          </a:p>
          <a:p>
            <a:pPr marL="1143000" marR="0" lvl="2" indent="-2286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Hazard report shows the required two levels of containment (COTS sachet, Kit bag) for almost all operations</a:t>
            </a:r>
          </a:p>
          <a:p>
            <a:pPr marL="1143000" marR="0" lvl="2" indent="-2286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NCR addresses temporary loss of failure tolerant containment when the Kit bag is opened to retrieve the Production Pack</a:t>
            </a:r>
          </a:p>
          <a:p>
            <a:pPr marL="742950" marR="0" lvl="1" indent="-28575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Release of Ethanol</a:t>
            </a:r>
          </a:p>
          <a:p>
            <a:pPr marL="1143000" marR="0" lvl="2" indent="-2286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For 8 packs (the number to be activated in each experiment), ~2.57g ethanol is produced, with ~2.55g in liquid phase contained in the pack and ~0.02g (18.4mg) in gas phase release to the cabin</a:t>
            </a:r>
          </a:p>
          <a:p>
            <a:pPr marL="1143000" marR="0" lvl="2" indent="-2286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Pressurized leak testing shows the design contains the liquid phase with positive margin</a:t>
            </a:r>
          </a:p>
          <a:p>
            <a:pPr marL="1143000" marR="0" lvl="2" indent="-2286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dirty="0">
                <a:ln>
                  <a:noFill/>
                </a:ln>
                <a:solidFill>
                  <a:sysClr val="windowText" lastClr="000000"/>
                </a:solidFill>
                <a:effectLst/>
                <a:uLnTx/>
                <a:uFillTx/>
                <a:latin typeface="Calibri"/>
                <a:ea typeface="+mn-ea"/>
                <a:cs typeface="+mn-cs"/>
              </a:rPr>
              <a:t>PD team will pursue a Category 1 Volatiles Usage Agreement (release of ≥10mg/d) for the gaseous release</a:t>
            </a:r>
          </a:p>
        </p:txBody>
      </p:sp>
    </p:spTree>
    <p:extLst>
      <p:ext uri="{BB962C8B-B14F-4D97-AF65-F5344CB8AC3E}">
        <p14:creationId xmlns:p14="http://schemas.microsoft.com/office/powerpoint/2010/main" val="41659475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BioNutrients</a:t>
            </a:r>
            <a:r>
              <a:rPr lang="en-US" dirty="0"/>
              <a:t> Flight Demonstration</a:t>
            </a:r>
          </a:p>
        </p:txBody>
      </p:sp>
      <p:sp>
        <p:nvSpPr>
          <p:cNvPr id="3" name="Title 1"/>
          <p:cNvSpPr txBox="1">
            <a:spLocks/>
          </p:cNvSpPr>
          <p:nvPr/>
        </p:nvSpPr>
        <p:spPr>
          <a:xfrm>
            <a:off x="304800" y="1219200"/>
            <a:ext cx="8229600" cy="50323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28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ysClr val="windowText" lastClr="000000"/>
                </a:solidFill>
                <a:effectLst/>
                <a:uLnTx/>
                <a:uFillTx/>
                <a:latin typeface="Calibri"/>
                <a:ea typeface="+mj-ea"/>
                <a:cs typeface="+mj-cs"/>
              </a:rPr>
              <a:t>Ethanol Production Test</a:t>
            </a:r>
            <a:endParaRPr kumimoji="0" lang="en-US" sz="2800" b="1"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4" name="Content Placeholder 2"/>
          <p:cNvSpPr txBox="1">
            <a:spLocks/>
          </p:cNvSpPr>
          <p:nvPr/>
        </p:nvSpPr>
        <p:spPr>
          <a:xfrm>
            <a:off x="304800" y="1905000"/>
            <a:ext cx="5058697" cy="4525963"/>
          </a:xfrm>
          <a:prstGeom prst="rect">
            <a:avLst/>
          </a:prstGeom>
        </p:spPr>
        <p:txBody>
          <a:bodyPr vert="horz" lIns="91440" tIns="45720" rIns="91440" bIns="45720" rtlCol="0">
            <a:normAutofit/>
          </a:bodyPr>
          <a:lstStyle>
            <a:lvl1pPr marL="342900" indent="-342900" algn="l" defTabSz="457200" rtl="0" eaLnBrk="1" latinLnBrk="0" hangingPunct="1">
              <a:spcBef>
                <a:spcPts val="4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ts val="4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ts val="4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ts val="4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ts val="4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a:ln>
                  <a:noFill/>
                </a:ln>
                <a:solidFill>
                  <a:sysClr val="windowText" lastClr="000000"/>
                </a:solidFill>
                <a:effectLst/>
                <a:uLnTx/>
                <a:uFillTx/>
                <a:latin typeface="Calibri"/>
                <a:ea typeface="+mn-ea"/>
                <a:cs typeface="+mn-cs"/>
              </a:rPr>
              <a:t>ISS Production Pack sealed in a tedlar bag, and incubated.</a:t>
            </a:r>
          </a:p>
          <a:p>
            <a:pPr marL="342900" marR="0" lvl="0" indent="-3429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a:ln>
                  <a:noFill/>
                </a:ln>
                <a:solidFill>
                  <a:sysClr val="windowText" lastClr="000000"/>
                </a:solidFill>
                <a:effectLst/>
                <a:uLnTx/>
                <a:uFillTx/>
                <a:latin typeface="Calibri"/>
                <a:ea typeface="+mn-ea"/>
                <a:cs typeface="+mn-cs"/>
              </a:rPr>
              <a:t>Produced gas collected.  Liquid and gas phases analyzed for ethanol content.</a:t>
            </a:r>
          </a:p>
          <a:p>
            <a:pPr marL="342900" marR="0" lvl="0" indent="-3429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a:ln>
                  <a:noFill/>
                </a:ln>
                <a:solidFill>
                  <a:sysClr val="windowText" lastClr="000000"/>
                </a:solidFill>
                <a:effectLst/>
                <a:uLnTx/>
                <a:uFillTx/>
                <a:latin typeface="Calibri"/>
                <a:ea typeface="+mn-ea"/>
                <a:cs typeface="+mn-cs"/>
              </a:rPr>
              <a:t>For 8 packs (the number to be activated in each experiment), ~2.57g ethanol is produced, with ~2.55g in liquid phase contained in the pack and ~0.02g (18.4mg) in gas phase release to the cabin</a:t>
            </a:r>
          </a:p>
          <a:p>
            <a:pPr marL="342900" marR="0" lvl="0" indent="-3429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a:ln>
                  <a:noFill/>
                </a:ln>
                <a:solidFill>
                  <a:sysClr val="windowText" lastClr="000000"/>
                </a:solidFill>
                <a:effectLst/>
                <a:uLnTx/>
                <a:uFillTx/>
                <a:latin typeface="Calibri"/>
                <a:ea typeface="+mn-ea"/>
                <a:cs typeface="+mn-cs"/>
              </a:rPr>
              <a:t>Pressurized leak testing shows the design contains the liquid phase with positive margin</a:t>
            </a:r>
          </a:p>
          <a:p>
            <a:pPr marL="342900" marR="0" lvl="0" indent="-342900" algn="l" defTabSz="457200" rtl="0" eaLnBrk="1" fontAlgn="auto" latinLnBrk="0" hangingPunct="1">
              <a:lnSpc>
                <a:spcPct val="100000"/>
              </a:lnSpc>
              <a:spcBef>
                <a:spcPts val="400"/>
              </a:spcBef>
              <a:spcAft>
                <a:spcPts val="0"/>
              </a:spcAft>
              <a:buClrTx/>
              <a:buSzTx/>
              <a:buFont typeface="Arial"/>
              <a:buChar char="•"/>
              <a:tabLst/>
              <a:defRPr/>
            </a:pPr>
            <a:r>
              <a:rPr kumimoji="0" lang="en-US" sz="1800" b="0" i="0" u="none" strike="noStrike" kern="1200" cap="none" spc="0" normalizeH="0" baseline="0" noProof="0">
                <a:ln>
                  <a:noFill/>
                </a:ln>
                <a:solidFill>
                  <a:sysClr val="windowText" lastClr="000000"/>
                </a:solidFill>
                <a:effectLst/>
                <a:uLnTx/>
                <a:uFillTx/>
                <a:latin typeface="Calibri"/>
                <a:ea typeface="+mn-ea"/>
                <a:cs typeface="+mn-cs"/>
              </a:rPr>
              <a:t>PD team will pursue a Category 1 Volatiles Usage Agreement (release of ≥10mg/d) for the gaseous release</a:t>
            </a:r>
            <a:endParaRPr kumimoji="0" lang="en-US" sz="18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p:nvPr/>
        </p:nvPicPr>
        <p:blipFill rotWithShape="1">
          <a:blip r:embed="rId2" cstate="email">
            <a:extLst>
              <a:ext uri="{28A0092B-C50C-407E-A947-70E740481C1C}">
                <a14:useLocalDpi xmlns:a14="http://schemas.microsoft.com/office/drawing/2010/main"/>
              </a:ext>
            </a:extLst>
          </a:blip>
          <a:srcRect/>
          <a:stretch/>
        </p:blipFill>
        <p:spPr bwMode="auto">
          <a:xfrm rot="5400000">
            <a:off x="5199380" y="2584666"/>
            <a:ext cx="3667760" cy="30022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94100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BioNutrients</a:t>
            </a:r>
            <a:r>
              <a:rPr lang="en-US" dirty="0"/>
              <a:t> Flight Demonstration</a:t>
            </a:r>
          </a:p>
        </p:txBody>
      </p:sp>
      <p:sp>
        <p:nvSpPr>
          <p:cNvPr id="3" name="Title 1"/>
          <p:cNvSpPr txBox="1">
            <a:spLocks/>
          </p:cNvSpPr>
          <p:nvPr/>
        </p:nvSpPr>
        <p:spPr>
          <a:xfrm>
            <a:off x="458788" y="892314"/>
            <a:ext cx="8229600" cy="78408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28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a:ea typeface="+mj-ea"/>
                <a:cs typeface="+mj-cs"/>
              </a:rPr>
              <a:t>Flight Demonstration Schedule Summary</a:t>
            </a:r>
            <a:endParaRPr kumimoji="0" lang="en-US" sz="2400" b="1" i="0" u="none" strike="noStrike" kern="1200" cap="none" spc="0" normalizeH="0" baseline="0" noProof="0" dirty="0">
              <a:ln>
                <a:noFill/>
              </a:ln>
              <a:solidFill>
                <a:sysClr val="windowText" lastClr="000000"/>
              </a:solidFill>
              <a:effectLst/>
              <a:uLnTx/>
              <a:uFillTx/>
              <a:latin typeface="Calibri"/>
              <a:ea typeface="+mj-ea"/>
              <a:cs typeface="+mj-cs"/>
            </a:endParaRPr>
          </a:p>
        </p:txBody>
      </p:sp>
      <p:graphicFrame>
        <p:nvGraphicFramePr>
          <p:cNvPr id="4" name="Table 3"/>
          <p:cNvGraphicFramePr>
            <a:graphicFrameLocks noGrp="1"/>
          </p:cNvGraphicFramePr>
          <p:nvPr>
            <p:extLst>
              <p:ext uri="{D42A27DB-BD31-4B8C-83A1-F6EECF244321}">
                <p14:modId xmlns:p14="http://schemas.microsoft.com/office/powerpoint/2010/main" val="1455514453"/>
              </p:ext>
            </p:extLst>
          </p:nvPr>
        </p:nvGraphicFramePr>
        <p:xfrm>
          <a:off x="1752600" y="1676400"/>
          <a:ext cx="5624052" cy="4820920"/>
        </p:xfrm>
        <a:graphic>
          <a:graphicData uri="http://schemas.openxmlformats.org/drawingml/2006/table">
            <a:tbl>
              <a:tblPr firstRow="1" bandRow="1"/>
              <a:tblGrid>
                <a:gridCol w="3828511">
                  <a:extLst>
                    <a:ext uri="{9D8B030D-6E8A-4147-A177-3AD203B41FA5}">
                      <a16:colId xmlns:a16="http://schemas.microsoft.com/office/drawing/2014/main" val="2931682131"/>
                    </a:ext>
                  </a:extLst>
                </a:gridCol>
                <a:gridCol w="1795541">
                  <a:extLst>
                    <a:ext uri="{9D8B030D-6E8A-4147-A177-3AD203B41FA5}">
                      <a16:colId xmlns:a16="http://schemas.microsoft.com/office/drawing/2014/main" val="3214767876"/>
                    </a:ext>
                  </a:extLst>
                </a:gridCol>
              </a:tblGrid>
              <a:tr h="370840">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r>
                        <a:rPr lang="en-US" dirty="0"/>
                        <a:t>Event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342900" rtl="0" eaLnBrk="1" latinLnBrk="0" hangingPunct="1">
                        <a:defRPr sz="1350" b="1" kern="1200">
                          <a:solidFill>
                            <a:schemeClr val="lt1"/>
                          </a:solidFill>
                          <a:latin typeface="Calibri"/>
                        </a:defRPr>
                      </a:lvl1pPr>
                      <a:lvl2pPr marL="342900" algn="l" defTabSz="342900" rtl="0" eaLnBrk="1" latinLnBrk="0" hangingPunct="1">
                        <a:defRPr sz="1350" b="1" kern="1200">
                          <a:solidFill>
                            <a:schemeClr val="lt1"/>
                          </a:solidFill>
                          <a:latin typeface="Calibri"/>
                        </a:defRPr>
                      </a:lvl2pPr>
                      <a:lvl3pPr marL="685800" algn="l" defTabSz="342900" rtl="0" eaLnBrk="1" latinLnBrk="0" hangingPunct="1">
                        <a:defRPr sz="1350" b="1" kern="1200">
                          <a:solidFill>
                            <a:schemeClr val="lt1"/>
                          </a:solidFill>
                          <a:latin typeface="Calibri"/>
                        </a:defRPr>
                      </a:lvl3pPr>
                      <a:lvl4pPr marL="1028700" algn="l" defTabSz="342900" rtl="0" eaLnBrk="1" latinLnBrk="0" hangingPunct="1">
                        <a:defRPr sz="1350" b="1" kern="1200">
                          <a:solidFill>
                            <a:schemeClr val="lt1"/>
                          </a:solidFill>
                          <a:latin typeface="Calibri"/>
                        </a:defRPr>
                      </a:lvl4pPr>
                      <a:lvl5pPr marL="1371600" algn="l" defTabSz="342900" rtl="0" eaLnBrk="1" latinLnBrk="0" hangingPunct="1">
                        <a:defRPr sz="1350" b="1" kern="1200">
                          <a:solidFill>
                            <a:schemeClr val="lt1"/>
                          </a:solidFill>
                          <a:latin typeface="Calibri"/>
                        </a:defRPr>
                      </a:lvl5pPr>
                      <a:lvl6pPr marL="1714500" algn="l" defTabSz="342900" rtl="0" eaLnBrk="1" latinLnBrk="0" hangingPunct="1">
                        <a:defRPr sz="1350" b="1" kern="1200">
                          <a:solidFill>
                            <a:schemeClr val="lt1"/>
                          </a:solidFill>
                          <a:latin typeface="Calibri"/>
                        </a:defRPr>
                      </a:lvl6pPr>
                      <a:lvl7pPr marL="2057400" algn="l" defTabSz="342900" rtl="0" eaLnBrk="1" latinLnBrk="0" hangingPunct="1">
                        <a:defRPr sz="1350" b="1" kern="1200">
                          <a:solidFill>
                            <a:schemeClr val="lt1"/>
                          </a:solidFill>
                          <a:latin typeface="Calibri"/>
                        </a:defRPr>
                      </a:lvl7pPr>
                      <a:lvl8pPr marL="2400300" algn="l" defTabSz="342900" rtl="0" eaLnBrk="1" latinLnBrk="0" hangingPunct="1">
                        <a:defRPr sz="1350" b="1" kern="1200">
                          <a:solidFill>
                            <a:schemeClr val="lt1"/>
                          </a:solidFill>
                          <a:latin typeface="Calibri"/>
                        </a:defRPr>
                      </a:lvl8pPr>
                      <a:lvl9pPr marL="2743200" algn="l" defTabSz="342900" rtl="0" eaLnBrk="1" latinLnBrk="0" hangingPunct="1">
                        <a:defRPr sz="1350" b="1" kern="1200">
                          <a:solidFill>
                            <a:schemeClr val="lt1"/>
                          </a:solidFill>
                          <a:latin typeface="Calibri"/>
                        </a:defRPr>
                      </a:lvl9pPr>
                    </a:lstStyle>
                    <a:p>
                      <a:r>
                        <a:rPr lang="en-US" dirty="0"/>
                        <a:t>Date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2997014907"/>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lnSpc>
                          <a:spcPct val="115000"/>
                        </a:lnSpc>
                        <a:spcBef>
                          <a:spcPts val="0"/>
                        </a:spcBef>
                        <a:spcAft>
                          <a:spcPts val="0"/>
                        </a:spcAft>
                      </a:pPr>
                      <a:r>
                        <a:rPr lang="en-US" sz="1200" kern="1200" dirty="0">
                          <a:solidFill>
                            <a:schemeClr val="dk1"/>
                          </a:solidFill>
                          <a:latin typeface="+mn-lt"/>
                          <a:ea typeface="+mn-ea"/>
                          <a:cs typeface="+mn-cs"/>
                        </a:rPr>
                        <a:t>  EVT TRR</a:t>
                      </a:r>
                    </a:p>
                  </a:txBody>
                  <a:tcPr marL="6350" marR="6350" marT="6350" marB="635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10/4/18</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072939968"/>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pPr marL="0" marR="0">
                        <a:lnSpc>
                          <a:spcPct val="115000"/>
                        </a:lnSpc>
                        <a:spcBef>
                          <a:spcPts val="0"/>
                        </a:spcBef>
                        <a:spcAft>
                          <a:spcPts val="0"/>
                        </a:spcAft>
                      </a:pPr>
                      <a:r>
                        <a:rPr lang="en-US" sz="1200" kern="1200" dirty="0">
                          <a:solidFill>
                            <a:schemeClr val="dk1"/>
                          </a:solidFill>
                          <a:latin typeface="+mn-lt"/>
                          <a:ea typeface="+mn-ea"/>
                          <a:cs typeface="+mn-cs"/>
                        </a:rPr>
                        <a:t>  EVT Start</a:t>
                      </a:r>
                    </a:p>
                  </a:txBody>
                  <a:tcPr marL="6350" marR="6350" marT="6350" marB="635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10/8/18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948404036"/>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Flight Build Start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10/16/18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554390233"/>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Nominal Load Build Complete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12/6/18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533557397"/>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Nominal Load PSR</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12/10/18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77310284"/>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Ship Nominal Load</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12/12/18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76529281"/>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Nominal Load On-Dock</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12/16/18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3471464951"/>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Late Load Build Complete</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1/2/19</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2208793789"/>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Late Load PSR</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1/4/19</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511758225"/>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Ship</a:t>
                      </a:r>
                      <a:r>
                        <a:rPr lang="en-US" baseline="0" dirty="0"/>
                        <a:t> Late Load</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1/9/19</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870565040"/>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Late Load On-Dock</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1/13/19</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484112606"/>
                  </a:ext>
                </a:extLst>
              </a:tr>
              <a:tr h="370840">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Launch (SpX-17)</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342900" rtl="0" eaLnBrk="1" latinLnBrk="0" hangingPunct="1">
                        <a:defRPr sz="1350" kern="1200">
                          <a:solidFill>
                            <a:schemeClr val="dk1"/>
                          </a:solidFill>
                          <a:latin typeface="Calibri"/>
                        </a:defRPr>
                      </a:lvl1pPr>
                      <a:lvl2pPr marL="342900" algn="l" defTabSz="342900" rtl="0" eaLnBrk="1" latinLnBrk="0" hangingPunct="1">
                        <a:defRPr sz="1350" kern="1200">
                          <a:solidFill>
                            <a:schemeClr val="dk1"/>
                          </a:solidFill>
                          <a:latin typeface="Calibri"/>
                        </a:defRPr>
                      </a:lvl2pPr>
                      <a:lvl3pPr marL="685800" algn="l" defTabSz="342900" rtl="0" eaLnBrk="1" latinLnBrk="0" hangingPunct="1">
                        <a:defRPr sz="1350" kern="1200">
                          <a:solidFill>
                            <a:schemeClr val="dk1"/>
                          </a:solidFill>
                          <a:latin typeface="Calibri"/>
                        </a:defRPr>
                      </a:lvl3pPr>
                      <a:lvl4pPr marL="1028700" algn="l" defTabSz="342900" rtl="0" eaLnBrk="1" latinLnBrk="0" hangingPunct="1">
                        <a:defRPr sz="1350" kern="1200">
                          <a:solidFill>
                            <a:schemeClr val="dk1"/>
                          </a:solidFill>
                          <a:latin typeface="Calibri"/>
                        </a:defRPr>
                      </a:lvl4pPr>
                      <a:lvl5pPr marL="1371600" algn="l" defTabSz="342900" rtl="0" eaLnBrk="1" latinLnBrk="0" hangingPunct="1">
                        <a:defRPr sz="1350" kern="1200">
                          <a:solidFill>
                            <a:schemeClr val="dk1"/>
                          </a:solidFill>
                          <a:latin typeface="Calibri"/>
                        </a:defRPr>
                      </a:lvl5pPr>
                      <a:lvl6pPr marL="1714500" algn="l" defTabSz="342900" rtl="0" eaLnBrk="1" latinLnBrk="0" hangingPunct="1">
                        <a:defRPr sz="1350" kern="1200">
                          <a:solidFill>
                            <a:schemeClr val="dk1"/>
                          </a:solidFill>
                          <a:latin typeface="Calibri"/>
                        </a:defRPr>
                      </a:lvl6pPr>
                      <a:lvl7pPr marL="2057400" algn="l" defTabSz="342900" rtl="0" eaLnBrk="1" latinLnBrk="0" hangingPunct="1">
                        <a:defRPr sz="1350" kern="1200">
                          <a:solidFill>
                            <a:schemeClr val="dk1"/>
                          </a:solidFill>
                          <a:latin typeface="Calibri"/>
                        </a:defRPr>
                      </a:lvl7pPr>
                      <a:lvl8pPr marL="2400300" algn="l" defTabSz="342900" rtl="0" eaLnBrk="1" latinLnBrk="0" hangingPunct="1">
                        <a:defRPr sz="1350" kern="1200">
                          <a:solidFill>
                            <a:schemeClr val="dk1"/>
                          </a:solidFill>
                          <a:latin typeface="Calibri"/>
                        </a:defRPr>
                      </a:lvl8pPr>
                      <a:lvl9pPr marL="2743200" algn="l" defTabSz="342900" rtl="0" eaLnBrk="1" latinLnBrk="0" hangingPunct="1">
                        <a:defRPr sz="1350" kern="1200">
                          <a:solidFill>
                            <a:schemeClr val="dk1"/>
                          </a:solidFill>
                          <a:latin typeface="Calibri"/>
                        </a:defRPr>
                      </a:lvl9pPr>
                    </a:lstStyle>
                    <a:p>
                      <a:r>
                        <a:rPr lang="en-US" dirty="0"/>
                        <a:t>2/17/19</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48468116"/>
                  </a:ext>
                </a:extLst>
              </a:tr>
            </a:tbl>
          </a:graphicData>
        </a:graphic>
      </p:graphicFrame>
    </p:spTree>
    <p:extLst>
      <p:ext uri="{BB962C8B-B14F-4D97-AF65-F5344CB8AC3E}">
        <p14:creationId xmlns:p14="http://schemas.microsoft.com/office/powerpoint/2010/main" val="3135863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BioNutrients – Continued Development</a:t>
            </a:r>
          </a:p>
        </p:txBody>
      </p:sp>
      <p:pic>
        <p:nvPicPr>
          <p:cNvPr id="12" name="Picture 11" descr="L-AA-pathway-engineered-in-K-lactis-cells-using-D-galactose-or-lactose-as-substrat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20589" y="2186705"/>
            <a:ext cx="3811107" cy="1683239"/>
          </a:xfrm>
          <a:prstGeom prst="rect">
            <a:avLst/>
          </a:prstGeom>
        </p:spPr>
      </p:pic>
      <p:pic>
        <p:nvPicPr>
          <p:cNvPr id="14" name="Picture 13" descr="img-PermaLife.jpe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77000" y="4890675"/>
            <a:ext cx="1783293" cy="1624778"/>
          </a:xfrm>
          <a:prstGeom prst="rect">
            <a:avLst/>
          </a:prstGeom>
        </p:spPr>
      </p:pic>
      <p:sp>
        <p:nvSpPr>
          <p:cNvPr id="16" name="TextBox 15"/>
          <p:cNvSpPr txBox="1"/>
          <p:nvPr/>
        </p:nvSpPr>
        <p:spPr>
          <a:xfrm>
            <a:off x="381000" y="1097846"/>
            <a:ext cx="8228012" cy="2677656"/>
          </a:xfrm>
          <a:prstGeom prst="rect">
            <a:avLst/>
          </a:prstGeom>
          <a:noFill/>
        </p:spPr>
        <p:txBody>
          <a:bodyPr wrap="square" rtlCol="0">
            <a:spAutoFit/>
          </a:bodyPr>
          <a:lstStyle/>
          <a:p>
            <a:r>
              <a:rPr lang="en-US" sz="2400" b="1" dirty="0">
                <a:solidFill>
                  <a:prstClr val="black"/>
                </a:solidFill>
                <a:latin typeface="Calibri" panose="020F0502020204030204"/>
              </a:rPr>
              <a:t>Future planned BioNutrients research </a:t>
            </a:r>
            <a:r>
              <a:rPr lang="mr-IN" sz="2400" b="1" dirty="0">
                <a:solidFill>
                  <a:prstClr val="black"/>
                </a:solidFill>
                <a:latin typeface="Calibri" panose="020F0502020204030204"/>
                <a:cs typeface="Mangal" panose="02040503050203030202" pitchFamily="18" charset="0"/>
              </a:rPr>
              <a:t>–</a:t>
            </a:r>
            <a:endParaRPr lang="en-US" sz="2400" b="1" dirty="0">
              <a:solidFill>
                <a:prstClr val="black"/>
              </a:solidFill>
              <a:latin typeface="Calibri" panose="020F0502020204030204"/>
            </a:endParaRPr>
          </a:p>
          <a:p>
            <a:pPr marL="285750" indent="-285750">
              <a:buFont typeface="Arial"/>
              <a:buChar char="•"/>
            </a:pPr>
            <a:r>
              <a:rPr lang="en-US" dirty="0">
                <a:solidFill>
                  <a:prstClr val="black"/>
                </a:solidFill>
                <a:latin typeface="Calibri" panose="020F0502020204030204"/>
              </a:rPr>
              <a:t>Producing two or more nutrients simultaneously in same pack.</a:t>
            </a:r>
          </a:p>
          <a:p>
            <a:pPr marL="285750" indent="-285750">
              <a:buFont typeface="Arial"/>
              <a:buChar char="•"/>
            </a:pPr>
            <a:r>
              <a:rPr lang="en-US" dirty="0">
                <a:solidFill>
                  <a:prstClr val="black"/>
                </a:solidFill>
                <a:latin typeface="Calibri" panose="020F0502020204030204"/>
              </a:rPr>
              <a:t>Identify stable </a:t>
            </a:r>
            <a:r>
              <a:rPr lang="en-US" b="1" dirty="0">
                <a:solidFill>
                  <a:prstClr val="black"/>
                </a:solidFill>
                <a:latin typeface="Calibri" panose="020F0502020204030204"/>
              </a:rPr>
              <a:t>precursor compounds </a:t>
            </a:r>
            <a:r>
              <a:rPr lang="en-US" dirty="0">
                <a:solidFill>
                  <a:prstClr val="black"/>
                </a:solidFill>
                <a:latin typeface="Calibri" panose="020F0502020204030204"/>
              </a:rPr>
              <a:t>and develop processes to convert to product of interest. This could dramatically increase yield. </a:t>
            </a:r>
          </a:p>
          <a:p>
            <a:pPr marL="285750" indent="-285750">
              <a:buFont typeface="Arial"/>
              <a:buChar char="•"/>
            </a:pPr>
            <a:endParaRPr lang="en-US" dirty="0">
              <a:solidFill>
                <a:prstClr val="black"/>
              </a:solidFill>
              <a:latin typeface="Calibri" panose="020F0502020204030204"/>
            </a:endParaRPr>
          </a:p>
          <a:p>
            <a:r>
              <a:rPr lang="en-US" dirty="0">
                <a:solidFill>
                  <a:prstClr val="black"/>
                </a:solidFill>
                <a:latin typeface="Calibri" panose="020F0502020204030204"/>
              </a:rPr>
              <a:t>             For example is it feasible to convert </a:t>
            </a:r>
          </a:p>
          <a:p>
            <a:r>
              <a:rPr lang="en-US" dirty="0">
                <a:solidFill>
                  <a:prstClr val="black"/>
                </a:solidFill>
                <a:latin typeface="Calibri" panose="020F0502020204030204"/>
              </a:rPr>
              <a:t>              D-galactose to L-</a:t>
            </a:r>
            <a:r>
              <a:rPr lang="en-US" dirty="0" err="1">
                <a:solidFill>
                  <a:prstClr val="black"/>
                </a:solidFill>
                <a:latin typeface="Calibri" panose="020F0502020204030204"/>
              </a:rPr>
              <a:t>ascobate</a:t>
            </a:r>
            <a:r>
              <a:rPr lang="en-US" dirty="0">
                <a:solidFill>
                  <a:prstClr val="black"/>
                </a:solidFill>
                <a:latin typeface="Calibri" panose="020F0502020204030204"/>
              </a:rPr>
              <a:t> (</a:t>
            </a:r>
            <a:r>
              <a:rPr lang="en-US" dirty="0" err="1">
                <a:solidFill>
                  <a:prstClr val="black"/>
                </a:solidFill>
                <a:latin typeface="Calibri" panose="020F0502020204030204"/>
              </a:rPr>
              <a:t>Vit</a:t>
            </a:r>
            <a:r>
              <a:rPr lang="en-US" dirty="0">
                <a:solidFill>
                  <a:prstClr val="black"/>
                </a:solidFill>
                <a:latin typeface="Calibri" panose="020F0502020204030204"/>
              </a:rPr>
              <a:t> C)?</a:t>
            </a:r>
          </a:p>
          <a:p>
            <a:endParaRPr lang="en-US" dirty="0">
              <a:solidFill>
                <a:prstClr val="black"/>
              </a:solidFill>
              <a:latin typeface="Calibri" panose="020F0502020204030204"/>
            </a:endParaRPr>
          </a:p>
          <a:p>
            <a:pPr marL="285750" indent="-285750">
              <a:buFont typeface="Arial"/>
              <a:buChar char="•"/>
            </a:pPr>
            <a:endParaRPr lang="en-US" dirty="0">
              <a:solidFill>
                <a:prstClr val="black"/>
              </a:solidFill>
              <a:latin typeface="Calibri" panose="020F0502020204030204"/>
            </a:endParaRPr>
          </a:p>
        </p:txBody>
      </p:sp>
      <p:sp>
        <p:nvSpPr>
          <p:cNvPr id="17" name="Rectangle 16"/>
          <p:cNvSpPr/>
          <p:nvPr/>
        </p:nvSpPr>
        <p:spPr>
          <a:xfrm>
            <a:off x="458788" y="3869944"/>
            <a:ext cx="5172844" cy="2308324"/>
          </a:xfrm>
          <a:prstGeom prst="rect">
            <a:avLst/>
          </a:prstGeom>
        </p:spPr>
        <p:txBody>
          <a:bodyPr wrap="square">
            <a:spAutoFit/>
          </a:bodyPr>
          <a:lstStyle/>
          <a:p>
            <a:pPr marL="285750" indent="-285750">
              <a:buFont typeface="Arial"/>
              <a:buChar char="•"/>
            </a:pPr>
            <a:r>
              <a:rPr lang="en-US" dirty="0">
                <a:solidFill>
                  <a:prstClr val="black"/>
                </a:solidFill>
                <a:latin typeface="Calibri" panose="020F0502020204030204"/>
              </a:rPr>
              <a:t>Switching from biomass production mode to </a:t>
            </a:r>
            <a:r>
              <a:rPr lang="en-US" b="1" dirty="0">
                <a:solidFill>
                  <a:prstClr val="black"/>
                </a:solidFill>
                <a:latin typeface="Calibri" panose="020F0502020204030204"/>
              </a:rPr>
              <a:t>product formation mode </a:t>
            </a:r>
            <a:r>
              <a:rPr lang="en-US" dirty="0">
                <a:solidFill>
                  <a:prstClr val="black"/>
                </a:solidFill>
                <a:latin typeface="Calibri" panose="020F0502020204030204"/>
              </a:rPr>
              <a:t>(non-growth). </a:t>
            </a:r>
          </a:p>
          <a:p>
            <a:pPr marL="285750" indent="-285750">
              <a:buFont typeface="Arial"/>
              <a:buChar char="•"/>
            </a:pPr>
            <a:r>
              <a:rPr lang="en-US" dirty="0">
                <a:solidFill>
                  <a:prstClr val="black"/>
                </a:solidFill>
                <a:latin typeface="Calibri" panose="020F0502020204030204"/>
              </a:rPr>
              <a:t>Use </a:t>
            </a:r>
            <a:r>
              <a:rPr lang="en-US" b="1" dirty="0">
                <a:solidFill>
                  <a:prstClr val="black"/>
                </a:solidFill>
                <a:latin typeface="Calibri" panose="020F0502020204030204"/>
              </a:rPr>
              <a:t>alternate GRAS organisms</a:t>
            </a:r>
            <a:r>
              <a:rPr lang="en-US" dirty="0">
                <a:solidFill>
                  <a:prstClr val="black"/>
                </a:solidFill>
                <a:latin typeface="Calibri" panose="020F0502020204030204"/>
              </a:rPr>
              <a:t> to produce products of interest. </a:t>
            </a:r>
            <a:r>
              <a:rPr lang="en-US" dirty="0" err="1">
                <a:solidFill>
                  <a:prstClr val="black"/>
                </a:solidFill>
                <a:latin typeface="Calibri" panose="020F0502020204030204"/>
              </a:rPr>
              <a:t>Eg</a:t>
            </a:r>
            <a:r>
              <a:rPr lang="en-US" dirty="0">
                <a:solidFill>
                  <a:prstClr val="black"/>
                </a:solidFill>
                <a:latin typeface="Calibri" panose="020F0502020204030204"/>
              </a:rPr>
              <a:t>. </a:t>
            </a:r>
            <a:r>
              <a:rPr lang="en-US" i="1" dirty="0" err="1">
                <a:solidFill>
                  <a:prstClr val="black"/>
                </a:solidFill>
                <a:latin typeface="Calibri" panose="020F0502020204030204"/>
              </a:rPr>
              <a:t>Kluyveromyces</a:t>
            </a:r>
            <a:r>
              <a:rPr lang="en-US" i="1" dirty="0">
                <a:solidFill>
                  <a:prstClr val="black"/>
                </a:solidFill>
                <a:latin typeface="Calibri" panose="020F0502020204030204"/>
              </a:rPr>
              <a:t> </a:t>
            </a:r>
            <a:r>
              <a:rPr lang="en-US" i="1" dirty="0" err="1">
                <a:solidFill>
                  <a:prstClr val="black"/>
                </a:solidFill>
                <a:latin typeface="Calibri" panose="020F0502020204030204"/>
              </a:rPr>
              <a:t>lactis</a:t>
            </a:r>
            <a:r>
              <a:rPr lang="en-US" dirty="0">
                <a:solidFill>
                  <a:prstClr val="black"/>
                </a:solidFill>
                <a:latin typeface="Calibri" panose="020F0502020204030204"/>
              </a:rPr>
              <a:t> or </a:t>
            </a:r>
            <a:r>
              <a:rPr lang="en-US" i="1" dirty="0">
                <a:solidFill>
                  <a:prstClr val="black"/>
                </a:solidFill>
                <a:latin typeface="Calibri" panose="020F0502020204030204"/>
              </a:rPr>
              <a:t>K. </a:t>
            </a:r>
            <a:r>
              <a:rPr lang="en-US" i="1" dirty="0" err="1">
                <a:solidFill>
                  <a:prstClr val="black"/>
                </a:solidFill>
                <a:latin typeface="Calibri" panose="020F0502020204030204"/>
              </a:rPr>
              <a:t>marxianus</a:t>
            </a:r>
            <a:r>
              <a:rPr lang="en-US" dirty="0">
                <a:solidFill>
                  <a:prstClr val="black"/>
                </a:solidFill>
                <a:latin typeface="Calibri" panose="020F0502020204030204"/>
              </a:rPr>
              <a:t> - high biomass producing yeast.</a:t>
            </a:r>
          </a:p>
          <a:p>
            <a:pPr marL="285750" indent="-285750">
              <a:buFont typeface="Arial"/>
              <a:buChar char="•"/>
            </a:pPr>
            <a:r>
              <a:rPr lang="en-US" dirty="0">
                <a:solidFill>
                  <a:prstClr val="black"/>
                </a:solidFill>
                <a:latin typeface="Calibri" panose="020F0502020204030204"/>
              </a:rPr>
              <a:t>Investigate </a:t>
            </a:r>
            <a:r>
              <a:rPr lang="en-US" b="1" dirty="0">
                <a:solidFill>
                  <a:prstClr val="black"/>
                </a:solidFill>
                <a:latin typeface="Calibri" panose="020F0502020204030204"/>
              </a:rPr>
              <a:t>probiotic</a:t>
            </a:r>
            <a:r>
              <a:rPr lang="en-US" dirty="0">
                <a:solidFill>
                  <a:prstClr val="black"/>
                </a:solidFill>
                <a:latin typeface="Calibri" panose="020F0502020204030204"/>
              </a:rPr>
              <a:t> organisms/engineering</a:t>
            </a:r>
          </a:p>
          <a:p>
            <a:pPr marL="285750" indent="-285750">
              <a:buFont typeface="Arial"/>
              <a:buChar char="•"/>
            </a:pPr>
            <a:r>
              <a:rPr lang="en-US" b="1" dirty="0">
                <a:solidFill>
                  <a:prstClr val="black"/>
                </a:solidFill>
                <a:latin typeface="Calibri" panose="020F0502020204030204"/>
              </a:rPr>
              <a:t>Improving the design </a:t>
            </a:r>
            <a:r>
              <a:rPr lang="en-US" dirty="0">
                <a:solidFill>
                  <a:prstClr val="black"/>
                </a:solidFill>
                <a:latin typeface="Calibri" panose="020F0502020204030204"/>
              </a:rPr>
              <a:t>of our hard-shell/bag growth systems – use flight experience. </a:t>
            </a:r>
          </a:p>
        </p:txBody>
      </p:sp>
      <p:sp>
        <p:nvSpPr>
          <p:cNvPr id="18" name="TextBox 17"/>
          <p:cNvSpPr txBox="1"/>
          <p:nvPr/>
        </p:nvSpPr>
        <p:spPr>
          <a:xfrm>
            <a:off x="4523909" y="3159524"/>
            <a:ext cx="3243687" cy="400110"/>
          </a:xfrm>
          <a:prstGeom prst="rect">
            <a:avLst/>
          </a:prstGeom>
          <a:noFill/>
        </p:spPr>
        <p:txBody>
          <a:bodyPr wrap="square" rtlCol="0">
            <a:spAutoFit/>
          </a:bodyPr>
          <a:lstStyle/>
          <a:p>
            <a:r>
              <a:rPr lang="en-US" sz="1000" dirty="0">
                <a:solidFill>
                  <a:prstClr val="black"/>
                </a:solidFill>
                <a:latin typeface="Calibri" panose="020F0502020204030204"/>
              </a:rPr>
              <a:t>Rosa et al. Microbial Cell Factories 2013, 12:59</a:t>
            </a:r>
          </a:p>
          <a:p>
            <a:r>
              <a:rPr lang="en-US" sz="1000" dirty="0">
                <a:solidFill>
                  <a:prstClr val="black"/>
                </a:solidFill>
                <a:latin typeface="Calibri" panose="020F0502020204030204"/>
              </a:rPr>
              <a:t>http://</a:t>
            </a:r>
            <a:r>
              <a:rPr lang="en-US" sz="1000" dirty="0" err="1">
                <a:solidFill>
                  <a:prstClr val="black"/>
                </a:solidFill>
                <a:latin typeface="Calibri" panose="020F0502020204030204"/>
              </a:rPr>
              <a:t>www.microbialcellfactories.com</a:t>
            </a:r>
            <a:r>
              <a:rPr lang="en-US" sz="1000" dirty="0">
                <a:solidFill>
                  <a:prstClr val="black"/>
                </a:solidFill>
                <a:latin typeface="Calibri" panose="020F0502020204030204"/>
              </a:rPr>
              <a:t>/content/12/1/59</a:t>
            </a:r>
          </a:p>
        </p:txBody>
      </p:sp>
    </p:spTree>
    <p:extLst>
      <p:ext uri="{BB962C8B-B14F-4D97-AF65-F5344CB8AC3E}">
        <p14:creationId xmlns:p14="http://schemas.microsoft.com/office/powerpoint/2010/main" val="2650595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FY 18 Milestone Status </a:t>
            </a:r>
          </a:p>
        </p:txBody>
      </p:sp>
      <p:graphicFrame>
        <p:nvGraphicFramePr>
          <p:cNvPr id="4" name="Table 3"/>
          <p:cNvGraphicFramePr>
            <a:graphicFrameLocks noGrp="1"/>
          </p:cNvGraphicFramePr>
          <p:nvPr>
            <p:extLst>
              <p:ext uri="{D42A27DB-BD31-4B8C-83A1-F6EECF244321}">
                <p14:modId xmlns:p14="http://schemas.microsoft.com/office/powerpoint/2010/main" val="3178695261"/>
              </p:ext>
            </p:extLst>
          </p:nvPr>
        </p:nvGraphicFramePr>
        <p:xfrm>
          <a:off x="838200" y="1092956"/>
          <a:ext cx="7543800" cy="5185924"/>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6265790">
                  <a:extLst>
                    <a:ext uri="{9D8B030D-6E8A-4147-A177-3AD203B41FA5}">
                      <a16:colId xmlns:a16="http://schemas.microsoft.com/office/drawing/2014/main" val="20000"/>
                    </a:ext>
                  </a:extLst>
                </a:gridCol>
                <a:gridCol w="1278010">
                  <a:extLst>
                    <a:ext uri="{9D8B030D-6E8A-4147-A177-3AD203B41FA5}">
                      <a16:colId xmlns:a16="http://schemas.microsoft.com/office/drawing/2014/main" val="20001"/>
                    </a:ext>
                  </a:extLst>
                </a:gridCol>
              </a:tblGrid>
              <a:tr h="632849">
                <a:tc>
                  <a:txBody>
                    <a:bodyPr/>
                    <a:lstStyle/>
                    <a:p>
                      <a:r>
                        <a:rPr lang="en-US" sz="2000" dirty="0">
                          <a:solidFill>
                            <a:schemeClr val="tx1"/>
                          </a:solidFill>
                        </a:rPr>
                        <a:t>Synthetic Biology Applications FY</a:t>
                      </a:r>
                      <a:r>
                        <a:rPr lang="en-US" sz="2000" baseline="0" dirty="0">
                          <a:solidFill>
                            <a:schemeClr val="tx1"/>
                          </a:solidFill>
                        </a:rPr>
                        <a:t> 18 Milestones</a:t>
                      </a:r>
                      <a:endParaRPr lang="en-US" sz="2000" dirty="0">
                        <a:solidFill>
                          <a:schemeClr val="tx1"/>
                        </a:solidFill>
                      </a:endParaRPr>
                    </a:p>
                  </a:txBody>
                  <a:tcPr anchor="ctr"/>
                </a:tc>
                <a:tc>
                  <a:txBody>
                    <a:bodyPr/>
                    <a:lstStyle/>
                    <a:p>
                      <a:pPr algn="ctr"/>
                      <a:r>
                        <a:rPr lang="en-US" sz="2000" dirty="0">
                          <a:solidFill>
                            <a:schemeClr val="tx1"/>
                          </a:solidFill>
                        </a:rPr>
                        <a:t>Due Date</a:t>
                      </a:r>
                    </a:p>
                  </a:txBody>
                  <a:tcPr/>
                </a:tc>
                <a:extLst>
                  <a:ext uri="{0D108BD9-81ED-4DB2-BD59-A6C34878D82A}">
                    <a16:rowId xmlns:a16="http://schemas.microsoft.com/office/drawing/2014/main" val="10000"/>
                  </a:ext>
                </a:extLst>
              </a:tr>
              <a:tr h="375022">
                <a:tc>
                  <a:txBody>
                    <a:bodyPr/>
                    <a:lstStyle/>
                    <a:p>
                      <a:r>
                        <a:rPr lang="en-US" sz="1800" b="1" dirty="0" err="1">
                          <a:solidFill>
                            <a:schemeClr val="tx1"/>
                          </a:solidFill>
                        </a:rPr>
                        <a:t>BioNutrients</a:t>
                      </a:r>
                      <a:endParaRPr lang="en-US" sz="1800" b="1" dirty="0">
                        <a:solidFill>
                          <a:schemeClr val="tx1"/>
                        </a:solidFill>
                      </a:endParaRPr>
                    </a:p>
                  </a:txBody>
                  <a:tcPr/>
                </a:tc>
                <a:tc>
                  <a:txBody>
                    <a:bodyPr/>
                    <a:lstStyle/>
                    <a:p>
                      <a:endParaRPr lang="en-US" sz="1400" dirty="0">
                        <a:solidFill>
                          <a:schemeClr val="tx1"/>
                        </a:solidFill>
                      </a:endParaRPr>
                    </a:p>
                  </a:txBody>
                  <a:tcPr/>
                </a:tc>
                <a:extLst>
                  <a:ext uri="{0D108BD9-81ED-4DB2-BD59-A6C34878D82A}">
                    <a16:rowId xmlns:a16="http://schemas.microsoft.com/office/drawing/2014/main" val="10001"/>
                  </a:ext>
                </a:extLst>
              </a:tr>
              <a:tr h="328144">
                <a:tc>
                  <a:txBody>
                    <a:bodyPr/>
                    <a:lstStyle/>
                    <a:p>
                      <a:r>
                        <a:rPr lang="en-US" sz="1600" kern="1200" dirty="0">
                          <a:solidFill>
                            <a:schemeClr val="dk1"/>
                          </a:solidFill>
                          <a:effectLst/>
                          <a:latin typeface="+mn-lt"/>
                          <a:ea typeface="+mn-ea"/>
                          <a:cs typeface="+mn-cs"/>
                        </a:rPr>
                        <a:t>Growth packet flight operational safety analysis complete</a:t>
                      </a:r>
                    </a:p>
                  </a:txBody>
                  <a:tcPr/>
                </a:tc>
                <a:tc>
                  <a:txBody>
                    <a:bodyPr/>
                    <a:lstStyle/>
                    <a:p>
                      <a:r>
                        <a:rPr lang="en-US" sz="1400" kern="1200" dirty="0">
                          <a:solidFill>
                            <a:schemeClr val="dk1"/>
                          </a:solidFill>
                          <a:effectLst/>
                          <a:latin typeface="+mn-lt"/>
                          <a:ea typeface="+mn-ea"/>
                          <a:cs typeface="+mn-cs"/>
                        </a:rPr>
                        <a:t>  2/15/2018</a:t>
                      </a:r>
                      <a:endParaRPr lang="en-US" sz="1400" dirty="0">
                        <a:solidFill>
                          <a:schemeClr val="tx1"/>
                        </a:solidFill>
                      </a:endParaRPr>
                    </a:p>
                  </a:txBody>
                  <a:tcPr/>
                </a:tc>
                <a:extLst>
                  <a:ext uri="{0D108BD9-81ED-4DB2-BD59-A6C34878D82A}">
                    <a16:rowId xmlns:a16="http://schemas.microsoft.com/office/drawing/2014/main" val="10002"/>
                  </a:ext>
                </a:extLst>
              </a:tr>
              <a:tr h="656361">
                <a:tc>
                  <a:txBody>
                    <a:bodyPr/>
                    <a:lstStyle/>
                    <a:p>
                      <a:r>
                        <a:rPr lang="en-US" sz="1600" kern="1200" dirty="0">
                          <a:solidFill>
                            <a:schemeClr val="dk1"/>
                          </a:solidFill>
                          <a:effectLst/>
                          <a:latin typeface="+mn-lt"/>
                          <a:ea typeface="+mn-ea"/>
                          <a:cs typeface="+mn-cs"/>
                        </a:rPr>
                        <a:t>Ground testing of combined packet growth system and enhanced organism complete</a:t>
                      </a:r>
                    </a:p>
                  </a:txBody>
                  <a:tcPr/>
                </a:tc>
                <a:tc>
                  <a:txBody>
                    <a:bodyPr/>
                    <a:lstStyle/>
                    <a:p>
                      <a:r>
                        <a:rPr lang="en-US" sz="1400" kern="1200" dirty="0">
                          <a:solidFill>
                            <a:schemeClr val="dk1"/>
                          </a:solidFill>
                          <a:effectLst/>
                          <a:latin typeface="+mn-lt"/>
                          <a:ea typeface="+mn-ea"/>
                          <a:cs typeface="+mn-cs"/>
                        </a:rPr>
                        <a:t>  5/30/2018</a:t>
                      </a:r>
                    </a:p>
                    <a:p>
                      <a:r>
                        <a:rPr lang="en-US" sz="1400" kern="1200" dirty="0">
                          <a:solidFill>
                            <a:schemeClr val="dk1"/>
                          </a:solidFill>
                          <a:effectLst/>
                          <a:latin typeface="+mn-lt"/>
                          <a:ea typeface="+mn-ea"/>
                          <a:cs typeface="+mn-cs"/>
                        </a:rPr>
                        <a:t>(7/16/2018)</a:t>
                      </a:r>
                      <a:endParaRPr lang="en-US" sz="800" dirty="0">
                        <a:solidFill>
                          <a:schemeClr val="tx1"/>
                        </a:solidFill>
                      </a:endParaRPr>
                    </a:p>
                  </a:txBody>
                  <a:tcPr/>
                </a:tc>
                <a:extLst>
                  <a:ext uri="{0D108BD9-81ED-4DB2-BD59-A6C34878D82A}">
                    <a16:rowId xmlns:a16="http://schemas.microsoft.com/office/drawing/2014/main" val="10003"/>
                  </a:ext>
                </a:extLst>
              </a:tr>
              <a:tr h="3281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mn-lt"/>
                          <a:ea typeface="+mn-ea"/>
                          <a:cs typeface="+mn-cs"/>
                        </a:rPr>
                        <a:t>Overall system safety testing and review complete   </a:t>
                      </a:r>
                      <a:endParaRPr lang="en-US" sz="1600" dirty="0">
                        <a:solidFill>
                          <a:schemeClr val="tx1"/>
                        </a:solidFill>
                      </a:endParaRPr>
                    </a:p>
                  </a:txBody>
                  <a:tcPr/>
                </a:tc>
                <a:tc>
                  <a:txBody>
                    <a:bodyPr/>
                    <a:lstStyle/>
                    <a:p>
                      <a:r>
                        <a:rPr lang="en-US" sz="1400" i="0" kern="1200" dirty="0">
                          <a:solidFill>
                            <a:schemeClr val="dk1"/>
                          </a:solidFill>
                          <a:effectLst/>
                          <a:latin typeface="+mn-lt"/>
                          <a:ea typeface="+mn-ea"/>
                          <a:cs typeface="+mn-cs"/>
                        </a:rPr>
                        <a:t>  7/15/2018</a:t>
                      </a:r>
                      <a:r>
                        <a:rPr lang="en-US" sz="1100" i="0" dirty="0">
                          <a:effectLst/>
                        </a:rPr>
                        <a:t> </a:t>
                      </a:r>
                    </a:p>
                    <a:p>
                      <a:r>
                        <a:rPr lang="en-US" sz="1400" i="0" dirty="0">
                          <a:solidFill>
                            <a:schemeClr val="tx1"/>
                          </a:solidFill>
                          <a:effectLst/>
                        </a:rPr>
                        <a:t>(9/26/2018)</a:t>
                      </a:r>
                      <a:endParaRPr lang="en-US" sz="1800" i="0" dirty="0">
                        <a:solidFill>
                          <a:schemeClr val="tx1"/>
                        </a:solidFill>
                      </a:endParaRPr>
                    </a:p>
                  </a:txBody>
                  <a:tcPr/>
                </a:tc>
                <a:extLst>
                  <a:ext uri="{0D108BD9-81ED-4DB2-BD59-A6C34878D82A}">
                    <a16:rowId xmlns:a16="http://schemas.microsoft.com/office/drawing/2014/main" val="10004"/>
                  </a:ext>
                </a:extLst>
              </a:tr>
              <a:tr h="328144">
                <a:tc>
                  <a:txBody>
                    <a:bodyPr/>
                    <a:lstStyle/>
                    <a:p>
                      <a:r>
                        <a:rPr lang="en-US" sz="1600" kern="1200" dirty="0" err="1">
                          <a:solidFill>
                            <a:schemeClr val="dk1"/>
                          </a:solidFill>
                          <a:effectLst/>
                          <a:latin typeface="+mn-lt"/>
                          <a:ea typeface="+mn-ea"/>
                          <a:cs typeface="+mn-cs"/>
                        </a:rPr>
                        <a:t>BioNutrients</a:t>
                      </a:r>
                      <a:r>
                        <a:rPr lang="en-US" sz="1600" kern="1200" dirty="0">
                          <a:solidFill>
                            <a:schemeClr val="dk1"/>
                          </a:solidFill>
                          <a:effectLst/>
                          <a:latin typeface="+mn-lt"/>
                          <a:ea typeface="+mn-ea"/>
                          <a:cs typeface="+mn-cs"/>
                        </a:rPr>
                        <a:t> flight experiment plan review complete</a:t>
                      </a:r>
                      <a:endParaRPr lang="en-US" sz="1600" dirty="0">
                        <a:solidFill>
                          <a:schemeClr val="tx1"/>
                        </a:solidFill>
                      </a:endParaRPr>
                    </a:p>
                  </a:txBody>
                  <a:tcPr/>
                </a:tc>
                <a:tc>
                  <a:txBody>
                    <a:bodyPr/>
                    <a:lstStyle/>
                    <a:p>
                      <a:r>
                        <a:rPr lang="en-US" sz="1400" i="0" kern="1200" dirty="0">
                          <a:solidFill>
                            <a:schemeClr val="dk1"/>
                          </a:solidFill>
                          <a:effectLst/>
                          <a:latin typeface="+mn-lt"/>
                          <a:ea typeface="+mn-ea"/>
                          <a:cs typeface="+mn-cs"/>
                        </a:rPr>
                        <a:t>  9/15/2018</a:t>
                      </a:r>
                      <a:endParaRPr lang="en-US" sz="1400" i="0" dirty="0">
                        <a:solidFill>
                          <a:schemeClr val="tx1"/>
                        </a:solidFill>
                      </a:endParaRPr>
                    </a:p>
                  </a:txBody>
                  <a:tcPr/>
                </a:tc>
                <a:extLst>
                  <a:ext uri="{0D108BD9-81ED-4DB2-BD59-A6C34878D82A}">
                    <a16:rowId xmlns:a16="http://schemas.microsoft.com/office/drawing/2014/main" val="10005"/>
                  </a:ext>
                </a:extLst>
              </a:tr>
              <a:tr h="375022">
                <a:tc>
                  <a:txBody>
                    <a:bodyPr/>
                    <a:lstStyle/>
                    <a:p>
                      <a:r>
                        <a:rPr lang="en-US" sz="1800" b="1" dirty="0">
                          <a:solidFill>
                            <a:schemeClr val="tx1"/>
                          </a:solidFill>
                        </a:rPr>
                        <a:t>CO</a:t>
                      </a:r>
                      <a:r>
                        <a:rPr lang="en-US" sz="1800" b="1" baseline="-25000" dirty="0">
                          <a:solidFill>
                            <a:schemeClr val="tx1"/>
                          </a:solidFill>
                        </a:rPr>
                        <a:t>2</a:t>
                      </a:r>
                      <a:r>
                        <a:rPr lang="en-US" sz="1800" b="1" dirty="0">
                          <a:solidFill>
                            <a:schemeClr val="tx1"/>
                          </a:solidFill>
                        </a:rPr>
                        <a:t>-Based Manufacturing</a:t>
                      </a:r>
                    </a:p>
                  </a:txBody>
                  <a:tcPr/>
                </a:tc>
                <a:tc>
                  <a:txBody>
                    <a:bodyPr/>
                    <a:lstStyle/>
                    <a:p>
                      <a:endParaRPr lang="en-US" sz="1400" dirty="0">
                        <a:solidFill>
                          <a:schemeClr val="tx1"/>
                        </a:solidFill>
                      </a:endParaRPr>
                    </a:p>
                  </a:txBody>
                  <a:tcPr/>
                </a:tc>
                <a:extLst>
                  <a:ext uri="{0D108BD9-81ED-4DB2-BD59-A6C34878D82A}">
                    <a16:rowId xmlns:a16="http://schemas.microsoft.com/office/drawing/2014/main" val="10006"/>
                  </a:ext>
                </a:extLst>
              </a:tr>
              <a:tr h="328144">
                <a:tc>
                  <a:txBody>
                    <a:bodyPr/>
                    <a:lstStyle/>
                    <a:p>
                      <a:r>
                        <a:rPr lang="en-US" sz="1600" kern="1200" dirty="0">
                          <a:solidFill>
                            <a:schemeClr val="dk1"/>
                          </a:solidFill>
                          <a:effectLst/>
                          <a:latin typeface="+mn-lt"/>
                          <a:ea typeface="+mn-ea"/>
                          <a:cs typeface="+mn-cs"/>
                        </a:rPr>
                        <a:t>Bioreactor system fabricated and preliminary testing complete </a:t>
                      </a:r>
                      <a:endParaRPr lang="en-US" sz="1200" dirty="0">
                        <a:solidFill>
                          <a:schemeClr val="tx1"/>
                        </a:solidFill>
                      </a:endParaRPr>
                    </a:p>
                  </a:txBody>
                  <a:tcPr/>
                </a:tc>
                <a:tc>
                  <a:txBody>
                    <a:bodyPr/>
                    <a:lstStyle/>
                    <a:p>
                      <a:r>
                        <a:rPr lang="en-US" sz="1400" dirty="0">
                          <a:solidFill>
                            <a:schemeClr val="tx1"/>
                          </a:solidFill>
                        </a:rPr>
                        <a:t>  1/30/2018</a:t>
                      </a:r>
                    </a:p>
                  </a:txBody>
                  <a:tcPr/>
                </a:tc>
                <a:extLst>
                  <a:ext uri="{0D108BD9-81ED-4DB2-BD59-A6C34878D82A}">
                    <a16:rowId xmlns:a16="http://schemas.microsoft.com/office/drawing/2014/main" val="10007"/>
                  </a:ext>
                </a:extLst>
              </a:tr>
              <a:tr h="396239">
                <a:tc>
                  <a:txBody>
                    <a:bodyPr/>
                    <a:lstStyle/>
                    <a:p>
                      <a:r>
                        <a:rPr lang="en-US" sz="1600" kern="1200" dirty="0">
                          <a:solidFill>
                            <a:schemeClr val="dk1"/>
                          </a:solidFill>
                          <a:effectLst/>
                          <a:latin typeface="+mn-lt"/>
                          <a:ea typeface="+mn-ea"/>
                          <a:cs typeface="+mn-cs"/>
                        </a:rPr>
                        <a:t>Selected organism engineering and product production complete </a:t>
                      </a:r>
                      <a:endParaRPr lang="en-US" sz="1200" i="1" kern="1200" dirty="0">
                        <a:solidFill>
                          <a:schemeClr val="dk1"/>
                        </a:solidFill>
                        <a:effectLst/>
                        <a:latin typeface="+mn-lt"/>
                        <a:ea typeface="+mn-ea"/>
                        <a:cs typeface="+mn-cs"/>
                      </a:endParaRPr>
                    </a:p>
                  </a:txBody>
                  <a:tcPr/>
                </a:tc>
                <a:tc>
                  <a:txBody>
                    <a:bodyPr/>
                    <a:lstStyle/>
                    <a:p>
                      <a:r>
                        <a:rPr lang="en-US" sz="1400" kern="1200" dirty="0">
                          <a:solidFill>
                            <a:schemeClr val="dk1"/>
                          </a:solidFill>
                          <a:effectLst/>
                          <a:latin typeface="+mn-lt"/>
                          <a:ea typeface="+mn-ea"/>
                          <a:cs typeface="+mn-cs"/>
                        </a:rPr>
                        <a:t>  4/10/2018 </a:t>
                      </a:r>
                      <a:endParaRPr lang="en-US" sz="1400" dirty="0">
                        <a:solidFill>
                          <a:schemeClr val="tx1"/>
                        </a:solidFill>
                      </a:endParaRPr>
                    </a:p>
                  </a:txBody>
                  <a:tcPr/>
                </a:tc>
                <a:extLst>
                  <a:ext uri="{0D108BD9-81ED-4DB2-BD59-A6C34878D82A}">
                    <a16:rowId xmlns:a16="http://schemas.microsoft.com/office/drawing/2014/main" val="10008"/>
                  </a:ext>
                </a:extLst>
              </a:tr>
              <a:tr h="328144">
                <a:tc>
                  <a:txBody>
                    <a:bodyPr/>
                    <a:lstStyle/>
                    <a:p>
                      <a:r>
                        <a:rPr lang="en-US" sz="1600" kern="1200" dirty="0">
                          <a:solidFill>
                            <a:schemeClr val="dk1"/>
                          </a:solidFill>
                          <a:effectLst/>
                          <a:latin typeface="+mn-lt"/>
                          <a:ea typeface="+mn-ea"/>
                          <a:cs typeface="+mn-cs"/>
                        </a:rPr>
                        <a:t>P/C CO</a:t>
                      </a:r>
                      <a:r>
                        <a:rPr lang="en-US" sz="1600" kern="1200" baseline="-25000" dirty="0">
                          <a:solidFill>
                            <a:schemeClr val="dk1"/>
                          </a:solidFill>
                          <a:effectLst/>
                          <a:latin typeface="+mn-lt"/>
                          <a:ea typeface="+mn-ea"/>
                          <a:cs typeface="+mn-cs"/>
                        </a:rPr>
                        <a:t>2</a:t>
                      </a:r>
                      <a:r>
                        <a:rPr lang="en-US" sz="1600" kern="1200" dirty="0">
                          <a:solidFill>
                            <a:schemeClr val="dk1"/>
                          </a:solidFill>
                          <a:effectLst/>
                          <a:latin typeface="+mn-lt"/>
                          <a:ea typeface="+mn-ea"/>
                          <a:cs typeface="+mn-cs"/>
                        </a:rPr>
                        <a:t> conversion system fabricated and preliminary testing complete</a:t>
                      </a:r>
                      <a:endParaRPr lang="en-US" sz="1200" dirty="0">
                        <a:solidFill>
                          <a:schemeClr val="tx1"/>
                        </a:solidFill>
                      </a:endParaRPr>
                    </a:p>
                  </a:txBody>
                  <a:tcPr/>
                </a:tc>
                <a:tc>
                  <a:txBody>
                    <a:bodyPr/>
                    <a:lstStyle/>
                    <a:p>
                      <a:r>
                        <a:rPr lang="en-US" sz="1400" kern="1200" dirty="0">
                          <a:solidFill>
                            <a:schemeClr val="dk1"/>
                          </a:solidFill>
                          <a:effectLst/>
                          <a:latin typeface="+mn-lt"/>
                          <a:ea typeface="+mn-ea"/>
                          <a:cs typeface="+mn-cs"/>
                        </a:rPr>
                        <a:t>  7/15/2018 </a:t>
                      </a:r>
                      <a:endParaRPr lang="en-US" sz="1400" dirty="0">
                        <a:solidFill>
                          <a:schemeClr val="tx1"/>
                        </a:solidFill>
                      </a:endParaRPr>
                    </a:p>
                  </a:txBody>
                  <a:tcPr/>
                </a:tc>
                <a:extLst>
                  <a:ext uri="{0D108BD9-81ED-4DB2-BD59-A6C34878D82A}">
                    <a16:rowId xmlns:a16="http://schemas.microsoft.com/office/drawing/2014/main" val="10009"/>
                  </a:ext>
                </a:extLst>
              </a:tr>
              <a:tr h="418496">
                <a:tc>
                  <a:txBody>
                    <a:bodyPr/>
                    <a:lstStyle/>
                    <a:p>
                      <a:r>
                        <a:rPr lang="en-US" sz="1600" kern="1200" dirty="0">
                          <a:solidFill>
                            <a:schemeClr val="dk1"/>
                          </a:solidFill>
                          <a:effectLst/>
                          <a:latin typeface="+mn-lt"/>
                          <a:ea typeface="+mn-ea"/>
                          <a:cs typeface="+mn-cs"/>
                        </a:rPr>
                        <a:t>Integration plan for individual components complete – internal review </a:t>
                      </a:r>
                      <a:endParaRPr lang="en-US" sz="1200" dirty="0">
                        <a:solidFill>
                          <a:schemeClr val="tx1"/>
                        </a:solidFill>
                      </a:endParaRPr>
                    </a:p>
                  </a:txBody>
                  <a:tcPr/>
                </a:tc>
                <a:tc>
                  <a:txBody>
                    <a:bodyPr/>
                    <a:lstStyle/>
                    <a:p>
                      <a:r>
                        <a:rPr lang="en-US" sz="1400" kern="1200" dirty="0">
                          <a:solidFill>
                            <a:schemeClr val="dk1"/>
                          </a:solidFill>
                          <a:effectLst/>
                          <a:latin typeface="+mn-lt"/>
                          <a:ea typeface="+mn-ea"/>
                          <a:cs typeface="+mn-cs"/>
                        </a:rPr>
                        <a:t>  9/20/2018 </a:t>
                      </a:r>
                      <a:endParaRPr lang="en-US" sz="1400" dirty="0">
                        <a:solidFill>
                          <a:schemeClr val="tx1"/>
                        </a:solidFill>
                      </a:endParaRPr>
                    </a:p>
                  </a:txBody>
                  <a:tcPr/>
                </a:tc>
                <a:extLst>
                  <a:ext uri="{0D108BD9-81ED-4DB2-BD59-A6C34878D82A}">
                    <a16:rowId xmlns:a16="http://schemas.microsoft.com/office/drawing/2014/main" val="10010"/>
                  </a:ext>
                </a:extLst>
              </a:tr>
            </a:tbl>
          </a:graphicData>
        </a:graphic>
      </p:graphicFrame>
      <p:pic>
        <p:nvPicPr>
          <p:cNvPr id="5" name="Picture 4" descr="Your truth or my truth? What makes you right | Humanware Work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58200" y="2133600"/>
            <a:ext cx="370399" cy="369332"/>
          </a:xfrm>
          <a:prstGeom prst="rect">
            <a:avLst/>
          </a:prstGeom>
        </p:spPr>
      </p:pic>
      <p:pic>
        <p:nvPicPr>
          <p:cNvPr id="6" name="Picture 5" descr="Your truth or my truth? What makes you right | Humanware Work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58200" y="4355068"/>
            <a:ext cx="370399" cy="369332"/>
          </a:xfrm>
          <a:prstGeom prst="rect">
            <a:avLst/>
          </a:prstGeom>
        </p:spPr>
      </p:pic>
      <p:sp>
        <p:nvSpPr>
          <p:cNvPr id="3" name="TextBox 2"/>
          <p:cNvSpPr txBox="1"/>
          <p:nvPr/>
        </p:nvSpPr>
        <p:spPr>
          <a:xfrm>
            <a:off x="914400" y="6324600"/>
            <a:ext cx="7152920" cy="338554"/>
          </a:xfrm>
          <a:prstGeom prst="rect">
            <a:avLst/>
          </a:prstGeom>
          <a:noFill/>
        </p:spPr>
        <p:txBody>
          <a:bodyPr wrap="none" rtlCol="0">
            <a:spAutoFit/>
          </a:bodyPr>
          <a:lstStyle/>
          <a:p>
            <a:r>
              <a:rPr lang="en-US" sz="1600" i="1" dirty="0">
                <a:solidFill>
                  <a:srgbClr val="0033CC"/>
                </a:solidFill>
              </a:rPr>
              <a:t>All milestones met – two were late due to vendor delays and design change. </a:t>
            </a:r>
          </a:p>
        </p:txBody>
      </p:sp>
      <p:pic>
        <p:nvPicPr>
          <p:cNvPr id="7" name="Picture 6" descr="Your truth or my truth? What makes you right | Humanware Work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58200" y="2602468"/>
            <a:ext cx="370399" cy="369332"/>
          </a:xfrm>
          <a:prstGeom prst="rect">
            <a:avLst/>
          </a:prstGeom>
        </p:spPr>
      </p:pic>
      <p:pic>
        <p:nvPicPr>
          <p:cNvPr id="8" name="Picture 7" descr="Your truth or my truth? What makes you right | Humanware Work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83600" y="3162300"/>
            <a:ext cx="370399" cy="369332"/>
          </a:xfrm>
          <a:prstGeom prst="rect">
            <a:avLst/>
          </a:prstGeom>
        </p:spPr>
      </p:pic>
      <p:pic>
        <p:nvPicPr>
          <p:cNvPr id="9" name="Picture 8" descr="Your truth or my truth? What makes you right | Humanware Work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58200" y="3637002"/>
            <a:ext cx="370399" cy="369332"/>
          </a:xfrm>
          <a:prstGeom prst="rect">
            <a:avLst/>
          </a:prstGeom>
        </p:spPr>
      </p:pic>
      <p:pic>
        <p:nvPicPr>
          <p:cNvPr id="10" name="Picture 9" descr="Your truth or my truth? What makes you right | Humanware Work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58200" y="4736068"/>
            <a:ext cx="370399" cy="369332"/>
          </a:xfrm>
          <a:prstGeom prst="rect">
            <a:avLst/>
          </a:prstGeom>
        </p:spPr>
      </p:pic>
      <p:pic>
        <p:nvPicPr>
          <p:cNvPr id="11" name="Picture 10" descr="Your truth or my truth? What makes you right | Humanware Work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58200" y="5181600"/>
            <a:ext cx="370399" cy="369332"/>
          </a:xfrm>
          <a:prstGeom prst="rect">
            <a:avLst/>
          </a:prstGeom>
        </p:spPr>
      </p:pic>
      <p:pic>
        <p:nvPicPr>
          <p:cNvPr id="12" name="Picture 11" descr="Your truth or my truth? What makes you right | Humanware Works"/>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58200" y="5726668"/>
            <a:ext cx="370399" cy="369332"/>
          </a:xfrm>
          <a:prstGeom prst="rect">
            <a:avLst/>
          </a:prstGeom>
        </p:spPr>
      </p:pic>
    </p:spTree>
    <p:extLst>
      <p:ext uri="{BB962C8B-B14F-4D97-AF65-F5344CB8AC3E}">
        <p14:creationId xmlns:p14="http://schemas.microsoft.com/office/powerpoint/2010/main" val="2772058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Partnerships and Customers</a:t>
            </a:r>
          </a:p>
        </p:txBody>
      </p:sp>
      <p:pic>
        <p:nvPicPr>
          <p:cNvPr id="136" name="Picture 6" descr="The official logo for NASA In Situ Resource Utilization. Image Credit: NASA ISR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8203" y="4076447"/>
            <a:ext cx="746570" cy="654494"/>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14" descr="Image result for space bioscien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87573" y="2101148"/>
            <a:ext cx="731960" cy="739487"/>
          </a:xfrm>
          <a:prstGeom prst="rect">
            <a:avLst/>
          </a:prstGeom>
          <a:noFill/>
          <a:extLst>
            <a:ext uri="{909E8E84-426E-40DD-AFC4-6F175D3DCCD1}">
              <a14:hiddenFill xmlns:a14="http://schemas.microsoft.com/office/drawing/2010/main">
                <a:solidFill>
                  <a:srgbClr val="FFFFFF"/>
                </a:solidFill>
              </a14:hiddenFill>
            </a:ext>
          </a:extLst>
        </p:spPr>
      </p:pic>
      <p:sp>
        <p:nvSpPr>
          <p:cNvPr id="138" name="Rectangle 137"/>
          <p:cNvSpPr/>
          <p:nvPr/>
        </p:nvSpPr>
        <p:spPr>
          <a:xfrm>
            <a:off x="1183661" y="5165973"/>
            <a:ext cx="1200767" cy="198862"/>
          </a:xfrm>
          <a:prstGeom prst="rect">
            <a:avLst/>
          </a:prstGeom>
          <a:solidFill>
            <a:schemeClr val="accent2">
              <a:lumMod val="60000"/>
              <a:lumOff val="40000"/>
              <a:alpha val="19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139" name="Rectangle 138"/>
          <p:cNvSpPr/>
          <p:nvPr/>
        </p:nvSpPr>
        <p:spPr>
          <a:xfrm>
            <a:off x="3018619" y="1405157"/>
            <a:ext cx="1413386" cy="914096"/>
          </a:xfrm>
          <a:prstGeom prst="rect">
            <a:avLst/>
          </a:prstGeom>
          <a:solidFill>
            <a:schemeClr val="accent2">
              <a:lumMod val="60000"/>
              <a:lumOff val="40000"/>
              <a:alpha val="19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140" name="Right Arrow 139"/>
          <p:cNvSpPr/>
          <p:nvPr/>
        </p:nvSpPr>
        <p:spPr>
          <a:xfrm>
            <a:off x="139967" y="2085170"/>
            <a:ext cx="8696511" cy="3002281"/>
          </a:xfrm>
          <a:prstGeom prst="rightArrow">
            <a:avLst>
              <a:gd name="adj1" fmla="val 80172"/>
              <a:gd name="adj2" fmla="val 43831"/>
            </a:avLst>
          </a:prstGeom>
          <a:gradFill flip="none" rotWithShape="1">
            <a:gsLst>
              <a:gs pos="0">
                <a:schemeClr val="accent1">
                  <a:lumMod val="40000"/>
                  <a:lumOff val="60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Calibri" panose="020F0502020204030204"/>
            </a:endParaRPr>
          </a:p>
        </p:txBody>
      </p:sp>
      <p:sp>
        <p:nvSpPr>
          <p:cNvPr id="141" name="Rectangle 140"/>
          <p:cNvSpPr/>
          <p:nvPr/>
        </p:nvSpPr>
        <p:spPr>
          <a:xfrm>
            <a:off x="2531546" y="3843327"/>
            <a:ext cx="1542983" cy="847031"/>
          </a:xfrm>
          <a:prstGeom prst="rect">
            <a:avLst/>
          </a:prstGeom>
          <a:solidFill>
            <a:schemeClr val="accent6">
              <a:lumMod val="60000"/>
              <a:lumOff val="40000"/>
              <a:alpha val="19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pic>
        <p:nvPicPr>
          <p:cNvPr id="142" name="Picture 14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296005" y="4902345"/>
            <a:ext cx="1087382" cy="282916"/>
          </a:xfrm>
          <a:prstGeom prst="rect">
            <a:avLst/>
          </a:prstGeom>
          <a:solidFill>
            <a:schemeClr val="accent2">
              <a:lumMod val="60000"/>
              <a:lumOff val="40000"/>
              <a:alpha val="26000"/>
            </a:schemeClr>
          </a:solidFill>
          <a:ln>
            <a:noFill/>
            <a:prstDash val="dash"/>
          </a:ln>
        </p:spPr>
      </p:pic>
      <p:pic>
        <p:nvPicPr>
          <p:cNvPr id="143" name="Picture 1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71733" y="1371600"/>
            <a:ext cx="704739" cy="493317"/>
          </a:xfrm>
          <a:prstGeom prst="rect">
            <a:avLst/>
          </a:prstGeom>
        </p:spPr>
      </p:pic>
      <p:pic>
        <p:nvPicPr>
          <p:cNvPr id="144" name="Picture 2" descr="Visual Arts Contest Entry #576 for NASA In-Space Manufacturing Logo Challeng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04320" y="4737276"/>
            <a:ext cx="584351" cy="584351"/>
          </a:xfrm>
          <a:prstGeom prst="ellipse">
            <a:avLst/>
          </a:prstGeom>
          <a:noFill/>
          <a:extLst>
            <a:ext uri="{909E8E84-426E-40DD-AFC4-6F175D3DCCD1}">
              <a14:hiddenFill xmlns:a14="http://schemas.microsoft.com/office/drawing/2010/main">
                <a:solidFill>
                  <a:srgbClr val="FFFFFF"/>
                </a:solidFill>
              </a14:hiddenFill>
            </a:ext>
          </a:extLst>
        </p:spPr>
      </p:pic>
      <p:sp>
        <p:nvSpPr>
          <p:cNvPr id="145" name="Rectangle 144"/>
          <p:cNvSpPr/>
          <p:nvPr/>
        </p:nvSpPr>
        <p:spPr>
          <a:xfrm>
            <a:off x="1613289" y="2927188"/>
            <a:ext cx="574484" cy="1428750"/>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Calibri" panose="020F0502020204030204"/>
            </a:endParaRPr>
          </a:p>
        </p:txBody>
      </p:sp>
      <p:cxnSp>
        <p:nvCxnSpPr>
          <p:cNvPr id="146" name="Straight Arrow Connector 145"/>
          <p:cNvCxnSpPr/>
          <p:nvPr/>
        </p:nvCxnSpPr>
        <p:spPr>
          <a:xfrm>
            <a:off x="1362638" y="3641949"/>
            <a:ext cx="17145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47" name="Picture 6" descr="http://upload.wikimedia.org/wikipedia/commons/thumb/a/a0/Carbon_dioxide_3D_ball.png/1024px-Carbon_dioxide_3D_ball.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1381956">
            <a:off x="278978" y="3301830"/>
            <a:ext cx="424549" cy="299213"/>
          </a:xfrm>
          <a:prstGeom prst="rect">
            <a:avLst/>
          </a:prstGeom>
          <a:noFill/>
          <a:extLst>
            <a:ext uri="{909E8E84-426E-40dd-AFC4-6F175D3DCCD1}">
              <a14:hiddenFill xmlns="" xmlns:a14="http://schemas.microsoft.com/office/drawing/2010/main">
                <a:solidFill>
                  <a:srgbClr val="FFFFFF"/>
                </a:solidFill>
              </a14:hiddenFill>
            </a:ext>
          </a:extLst>
        </p:spPr>
      </p:pic>
      <p:sp>
        <p:nvSpPr>
          <p:cNvPr id="148" name="TextBox 147"/>
          <p:cNvSpPr txBox="1"/>
          <p:nvPr/>
        </p:nvSpPr>
        <p:spPr>
          <a:xfrm>
            <a:off x="340253" y="3576992"/>
            <a:ext cx="449482" cy="300082"/>
          </a:xfrm>
          <a:prstGeom prst="rect">
            <a:avLst/>
          </a:prstGeom>
          <a:noFill/>
        </p:spPr>
        <p:txBody>
          <a:bodyPr wrap="none" rtlCol="0">
            <a:spAutoFit/>
          </a:bodyPr>
          <a:lstStyle/>
          <a:p>
            <a:pPr defTabSz="685783"/>
            <a:r>
              <a:rPr lang="en-US" sz="1350" b="1" dirty="0">
                <a:solidFill>
                  <a:prstClr val="black"/>
                </a:solidFill>
                <a:latin typeface="Calibri" panose="020F0502020204030204"/>
              </a:rPr>
              <a:t>CO</a:t>
            </a:r>
            <a:r>
              <a:rPr lang="en-US" sz="1350" b="1" baseline="-25000" dirty="0">
                <a:solidFill>
                  <a:prstClr val="black"/>
                </a:solidFill>
                <a:latin typeface="Calibri" panose="020F0502020204030204"/>
              </a:rPr>
              <a:t>2</a:t>
            </a:r>
            <a:endParaRPr lang="en-US" sz="1350" b="1" dirty="0">
              <a:solidFill>
                <a:prstClr val="black"/>
              </a:solidFill>
              <a:latin typeface="Calibri" panose="020F0502020204030204"/>
            </a:endParaRPr>
          </a:p>
        </p:txBody>
      </p:sp>
      <p:pic>
        <p:nvPicPr>
          <p:cNvPr id="149" name="Picture 2" descr="http://upload.wikimedia.org/wikipedia/commons/thumb/b/b4/Water-3D-balls.png/1024px-Water-3D-ball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33060" y="2986422"/>
            <a:ext cx="249924" cy="148830"/>
          </a:xfrm>
          <a:prstGeom prst="rect">
            <a:avLst/>
          </a:prstGeom>
          <a:noFill/>
          <a:extLst>
            <a:ext uri="{909E8E84-426E-40dd-AFC4-6F175D3DCCD1}">
              <a14:hiddenFill xmlns="" xmlns:a14="http://schemas.microsoft.com/office/drawing/2010/main">
                <a:solidFill>
                  <a:srgbClr val="FFFFFF"/>
                </a:solidFill>
              </a14:hiddenFill>
            </a:ext>
          </a:extLst>
        </p:spPr>
      </p:pic>
      <p:sp>
        <p:nvSpPr>
          <p:cNvPr id="150" name="Flowchart: Terminator 149"/>
          <p:cNvSpPr/>
          <p:nvPr/>
        </p:nvSpPr>
        <p:spPr>
          <a:xfrm>
            <a:off x="2054297" y="4170201"/>
            <a:ext cx="34289" cy="171451"/>
          </a:xfrm>
          <a:prstGeom prst="flowChartTermina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Calibri" panose="020F0502020204030204"/>
            </a:endParaRPr>
          </a:p>
        </p:txBody>
      </p:sp>
      <p:sp>
        <p:nvSpPr>
          <p:cNvPr id="151" name="Flowchart: Terminator 150"/>
          <p:cNvSpPr/>
          <p:nvPr/>
        </p:nvSpPr>
        <p:spPr>
          <a:xfrm>
            <a:off x="1929996" y="4170202"/>
            <a:ext cx="34289" cy="171451"/>
          </a:xfrm>
          <a:prstGeom prst="flowChartTermina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Calibri" panose="020F0502020204030204"/>
            </a:endParaRPr>
          </a:p>
        </p:txBody>
      </p:sp>
      <p:sp>
        <p:nvSpPr>
          <p:cNvPr id="152" name="TextBox 151"/>
          <p:cNvSpPr txBox="1"/>
          <p:nvPr/>
        </p:nvSpPr>
        <p:spPr>
          <a:xfrm>
            <a:off x="1661147" y="3099860"/>
            <a:ext cx="465192" cy="300082"/>
          </a:xfrm>
          <a:prstGeom prst="rect">
            <a:avLst/>
          </a:prstGeom>
          <a:noFill/>
        </p:spPr>
        <p:txBody>
          <a:bodyPr wrap="none" rtlCol="0">
            <a:spAutoFit/>
          </a:bodyPr>
          <a:lstStyle/>
          <a:p>
            <a:pPr defTabSz="685783"/>
            <a:r>
              <a:rPr lang="en-US" sz="1350" dirty="0">
                <a:solidFill>
                  <a:prstClr val="black"/>
                </a:solidFill>
                <a:latin typeface="Calibri" panose="020F0502020204030204"/>
              </a:rPr>
              <a:t>H</a:t>
            </a:r>
            <a:r>
              <a:rPr lang="en-US" sz="1350" baseline="-25000" dirty="0">
                <a:solidFill>
                  <a:prstClr val="black"/>
                </a:solidFill>
                <a:latin typeface="Calibri" panose="020F0502020204030204"/>
              </a:rPr>
              <a:t>2</a:t>
            </a:r>
            <a:r>
              <a:rPr lang="en-US" sz="1350" dirty="0">
                <a:solidFill>
                  <a:prstClr val="black"/>
                </a:solidFill>
                <a:latin typeface="Calibri" panose="020F0502020204030204"/>
              </a:rPr>
              <a:t>O</a:t>
            </a:r>
          </a:p>
        </p:txBody>
      </p:sp>
      <p:sp>
        <p:nvSpPr>
          <p:cNvPr id="153" name="TextBox 152"/>
          <p:cNvSpPr txBox="1"/>
          <p:nvPr/>
        </p:nvSpPr>
        <p:spPr>
          <a:xfrm>
            <a:off x="1264748" y="2382838"/>
            <a:ext cx="1419363" cy="323165"/>
          </a:xfrm>
          <a:prstGeom prst="rect">
            <a:avLst/>
          </a:prstGeom>
          <a:noFill/>
        </p:spPr>
        <p:txBody>
          <a:bodyPr wrap="none" rtlCol="0">
            <a:spAutoFit/>
          </a:bodyPr>
          <a:lstStyle/>
          <a:p>
            <a:pPr defTabSz="685783"/>
            <a:r>
              <a:rPr lang="en-US" sz="1500" b="1" dirty="0">
                <a:solidFill>
                  <a:srgbClr val="7030A0"/>
                </a:solidFill>
                <a:latin typeface="Calibri" panose="020F0502020204030204"/>
              </a:rPr>
              <a:t>CO</a:t>
            </a:r>
            <a:r>
              <a:rPr lang="en-US" sz="1500" b="1" baseline="-25000" dirty="0">
                <a:solidFill>
                  <a:srgbClr val="7030A0"/>
                </a:solidFill>
                <a:latin typeface="Calibri" panose="020F0502020204030204"/>
              </a:rPr>
              <a:t>2 </a:t>
            </a:r>
            <a:r>
              <a:rPr lang="en-US" sz="1500" b="1" dirty="0">
                <a:solidFill>
                  <a:srgbClr val="7030A0"/>
                </a:solidFill>
                <a:latin typeface="Calibri" panose="020F0502020204030204"/>
              </a:rPr>
              <a:t> conversion</a:t>
            </a:r>
          </a:p>
        </p:txBody>
      </p:sp>
      <p:sp>
        <p:nvSpPr>
          <p:cNvPr id="154" name="TextBox 153"/>
          <p:cNvSpPr txBox="1"/>
          <p:nvPr/>
        </p:nvSpPr>
        <p:spPr>
          <a:xfrm>
            <a:off x="2464473" y="4466240"/>
            <a:ext cx="1748182" cy="230832"/>
          </a:xfrm>
          <a:prstGeom prst="rect">
            <a:avLst/>
          </a:prstGeom>
          <a:noFill/>
        </p:spPr>
        <p:txBody>
          <a:bodyPr wrap="square" rtlCol="0">
            <a:spAutoFit/>
          </a:bodyPr>
          <a:lstStyle/>
          <a:p>
            <a:pPr algn="ctr" defTabSz="685783"/>
            <a:r>
              <a:rPr lang="en-US" sz="900" b="1" dirty="0">
                <a:solidFill>
                  <a:srgbClr val="7030A0"/>
                </a:solidFill>
                <a:latin typeface="Calibri" panose="020F0502020204030204"/>
              </a:rPr>
              <a:t>Microorganism Engineering</a:t>
            </a:r>
          </a:p>
        </p:txBody>
      </p:sp>
      <p:sp>
        <p:nvSpPr>
          <p:cNvPr id="155" name="Flowchart: Terminator 154"/>
          <p:cNvSpPr/>
          <p:nvPr/>
        </p:nvSpPr>
        <p:spPr>
          <a:xfrm>
            <a:off x="1804266" y="4174634"/>
            <a:ext cx="34289" cy="171451"/>
          </a:xfrm>
          <a:prstGeom prst="flowChartTermina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Calibri" panose="020F0502020204030204"/>
            </a:endParaRPr>
          </a:p>
        </p:txBody>
      </p:sp>
      <p:sp>
        <p:nvSpPr>
          <p:cNvPr id="156" name="Flowchart: Terminator 155"/>
          <p:cNvSpPr/>
          <p:nvPr/>
        </p:nvSpPr>
        <p:spPr>
          <a:xfrm>
            <a:off x="1679965" y="4174635"/>
            <a:ext cx="34289" cy="171451"/>
          </a:xfrm>
          <a:prstGeom prst="flowChartTerminator">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Calibri" panose="020F0502020204030204"/>
            </a:endParaRPr>
          </a:p>
        </p:txBody>
      </p:sp>
      <p:sp>
        <p:nvSpPr>
          <p:cNvPr id="157" name="TextBox 156"/>
          <p:cNvSpPr txBox="1"/>
          <p:nvPr/>
        </p:nvSpPr>
        <p:spPr>
          <a:xfrm>
            <a:off x="2169132" y="3286305"/>
            <a:ext cx="761747" cy="253916"/>
          </a:xfrm>
          <a:prstGeom prst="rect">
            <a:avLst/>
          </a:prstGeom>
          <a:noFill/>
        </p:spPr>
        <p:txBody>
          <a:bodyPr wrap="none" rtlCol="0">
            <a:spAutoFit/>
          </a:bodyPr>
          <a:lstStyle/>
          <a:p>
            <a:pPr defTabSz="685783"/>
            <a:r>
              <a:rPr lang="en-US" sz="1050" dirty="0">
                <a:solidFill>
                  <a:srgbClr val="7030A0"/>
                </a:solidFill>
                <a:latin typeface="Calibri" panose="020F0502020204030204"/>
              </a:rPr>
              <a:t>Substrates</a:t>
            </a:r>
          </a:p>
        </p:txBody>
      </p:sp>
      <p:sp>
        <p:nvSpPr>
          <p:cNvPr id="158" name="Cloud 157"/>
          <p:cNvSpPr/>
          <p:nvPr/>
        </p:nvSpPr>
        <p:spPr>
          <a:xfrm>
            <a:off x="4791585" y="3822521"/>
            <a:ext cx="114300" cy="105493"/>
          </a:xfrm>
          <a:prstGeom prst="clou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Calibri" panose="020F0502020204030204"/>
            </a:endParaRPr>
          </a:p>
        </p:txBody>
      </p:sp>
      <p:sp>
        <p:nvSpPr>
          <p:cNvPr id="159" name="Cloud 158"/>
          <p:cNvSpPr/>
          <p:nvPr/>
        </p:nvSpPr>
        <p:spPr>
          <a:xfrm>
            <a:off x="4894166" y="3684256"/>
            <a:ext cx="114300" cy="105493"/>
          </a:xfrm>
          <a:prstGeom prst="clou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Calibri" panose="020F0502020204030204"/>
            </a:endParaRPr>
          </a:p>
        </p:txBody>
      </p:sp>
      <p:sp>
        <p:nvSpPr>
          <p:cNvPr id="160" name="Cloud 159"/>
          <p:cNvSpPr/>
          <p:nvPr/>
        </p:nvSpPr>
        <p:spPr>
          <a:xfrm>
            <a:off x="4989416" y="3798556"/>
            <a:ext cx="114300" cy="105493"/>
          </a:xfrm>
          <a:prstGeom prst="clou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Calibri" panose="020F0502020204030204"/>
            </a:endParaRPr>
          </a:p>
        </p:txBody>
      </p:sp>
      <p:sp>
        <p:nvSpPr>
          <p:cNvPr id="161" name="Cloud 160"/>
          <p:cNvSpPr/>
          <p:nvPr/>
        </p:nvSpPr>
        <p:spPr>
          <a:xfrm>
            <a:off x="4734957" y="3681546"/>
            <a:ext cx="114300" cy="105493"/>
          </a:xfrm>
          <a:prstGeom prst="clou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dirty="0">
              <a:solidFill>
                <a:prstClr val="white"/>
              </a:solidFill>
              <a:latin typeface="Calibri" panose="020F0502020204030204"/>
            </a:endParaRPr>
          </a:p>
        </p:txBody>
      </p:sp>
      <p:cxnSp>
        <p:nvCxnSpPr>
          <p:cNvPr id="162" name="Straight Arrow Connector 161"/>
          <p:cNvCxnSpPr/>
          <p:nvPr/>
        </p:nvCxnSpPr>
        <p:spPr>
          <a:xfrm>
            <a:off x="2296205" y="3611764"/>
            <a:ext cx="48006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3" name="TextBox 162"/>
          <p:cNvSpPr txBox="1"/>
          <p:nvPr/>
        </p:nvSpPr>
        <p:spPr>
          <a:xfrm>
            <a:off x="3224856" y="2371879"/>
            <a:ext cx="1018997" cy="323165"/>
          </a:xfrm>
          <a:prstGeom prst="rect">
            <a:avLst/>
          </a:prstGeom>
          <a:noFill/>
        </p:spPr>
        <p:txBody>
          <a:bodyPr wrap="none" rtlCol="0">
            <a:spAutoFit/>
          </a:bodyPr>
          <a:lstStyle/>
          <a:p>
            <a:pPr defTabSz="685783"/>
            <a:r>
              <a:rPr lang="en-US" sz="1500" b="1" dirty="0">
                <a:solidFill>
                  <a:srgbClr val="7030A0"/>
                </a:solidFill>
                <a:latin typeface="Calibri" panose="020F0502020204030204"/>
              </a:rPr>
              <a:t>Bioreactor</a:t>
            </a:r>
          </a:p>
        </p:txBody>
      </p:sp>
      <p:sp>
        <p:nvSpPr>
          <p:cNvPr id="164" name="TextBox 163"/>
          <p:cNvSpPr txBox="1"/>
          <p:nvPr/>
        </p:nvSpPr>
        <p:spPr>
          <a:xfrm>
            <a:off x="3015739" y="1432282"/>
            <a:ext cx="1416266" cy="461665"/>
          </a:xfrm>
          <a:prstGeom prst="rect">
            <a:avLst/>
          </a:prstGeom>
          <a:noFill/>
        </p:spPr>
        <p:txBody>
          <a:bodyPr wrap="square" rtlCol="0">
            <a:spAutoFit/>
          </a:bodyPr>
          <a:lstStyle/>
          <a:p>
            <a:pPr algn="ctr" defTabSz="685783"/>
            <a:r>
              <a:rPr lang="en-US" sz="1200" b="1" dirty="0">
                <a:solidFill>
                  <a:prstClr val="black"/>
                </a:solidFill>
                <a:latin typeface="Calibri" panose="020F0502020204030204"/>
              </a:rPr>
              <a:t>Dr. Matthew Kanan</a:t>
            </a:r>
          </a:p>
          <a:p>
            <a:pPr algn="ctr" defTabSz="685783"/>
            <a:r>
              <a:rPr lang="en-US" sz="1200" dirty="0">
                <a:solidFill>
                  <a:prstClr val="black"/>
                </a:solidFill>
                <a:latin typeface="Calibri" panose="020F0502020204030204"/>
              </a:rPr>
              <a:t>Collaborator</a:t>
            </a:r>
          </a:p>
        </p:txBody>
      </p:sp>
      <p:pic>
        <p:nvPicPr>
          <p:cNvPr id="165" name="Picture 4" descr="Image result for stanford university logo"/>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31238" y="1831916"/>
            <a:ext cx="985268" cy="430585"/>
          </a:xfrm>
          <a:prstGeom prst="rect">
            <a:avLst/>
          </a:prstGeom>
          <a:noFill/>
          <a:extLst>
            <a:ext uri="{909E8E84-426E-40DD-AFC4-6F175D3DCCD1}">
              <a14:hiddenFill xmlns:a14="http://schemas.microsoft.com/office/drawing/2010/main">
                <a:solidFill>
                  <a:srgbClr val="FFFFFF"/>
                </a:solidFill>
              </a14:hiddenFill>
            </a:ext>
          </a:extLst>
        </p:spPr>
      </p:pic>
      <p:sp>
        <p:nvSpPr>
          <p:cNvPr id="166" name="TextBox 165"/>
          <p:cNvSpPr txBox="1"/>
          <p:nvPr/>
        </p:nvSpPr>
        <p:spPr>
          <a:xfrm>
            <a:off x="6306334" y="2467667"/>
            <a:ext cx="1364604" cy="323165"/>
          </a:xfrm>
          <a:prstGeom prst="rect">
            <a:avLst/>
          </a:prstGeom>
          <a:noFill/>
        </p:spPr>
        <p:txBody>
          <a:bodyPr wrap="none" rtlCol="0">
            <a:spAutoFit/>
          </a:bodyPr>
          <a:lstStyle/>
          <a:p>
            <a:pPr defTabSz="685783"/>
            <a:r>
              <a:rPr lang="en-US" sz="1500" b="1" dirty="0">
                <a:solidFill>
                  <a:srgbClr val="7030A0"/>
                </a:solidFill>
                <a:latin typeface="Calibri" panose="020F0502020204030204"/>
              </a:rPr>
              <a:t>Manufacturing</a:t>
            </a:r>
          </a:p>
        </p:txBody>
      </p:sp>
      <p:cxnSp>
        <p:nvCxnSpPr>
          <p:cNvPr id="167" name="Straight Arrow Connector 166"/>
          <p:cNvCxnSpPr/>
          <p:nvPr/>
        </p:nvCxnSpPr>
        <p:spPr>
          <a:xfrm>
            <a:off x="4756625" y="3621984"/>
            <a:ext cx="3429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8" name="TextBox 167"/>
          <p:cNvSpPr txBox="1"/>
          <p:nvPr/>
        </p:nvSpPr>
        <p:spPr>
          <a:xfrm>
            <a:off x="1118250" y="5153340"/>
            <a:ext cx="1351100" cy="276999"/>
          </a:xfrm>
          <a:prstGeom prst="rect">
            <a:avLst/>
          </a:prstGeom>
          <a:noFill/>
        </p:spPr>
        <p:txBody>
          <a:bodyPr wrap="square" rtlCol="0">
            <a:spAutoFit/>
          </a:bodyPr>
          <a:lstStyle/>
          <a:p>
            <a:pPr algn="ctr" defTabSz="685783"/>
            <a:r>
              <a:rPr lang="en-US" sz="1200" b="1" dirty="0">
                <a:solidFill>
                  <a:prstClr val="black"/>
                </a:solidFill>
                <a:latin typeface="Calibri" panose="020F0502020204030204"/>
              </a:rPr>
              <a:t>Air Lab NASA-ARC</a:t>
            </a:r>
            <a:endParaRPr lang="en-US" sz="1200" dirty="0">
              <a:solidFill>
                <a:prstClr val="black"/>
              </a:solidFill>
              <a:latin typeface="Calibri" panose="020F0502020204030204"/>
            </a:endParaRPr>
          </a:p>
        </p:txBody>
      </p:sp>
      <p:pic>
        <p:nvPicPr>
          <p:cNvPr id="169" name="Content Placeholder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251037" y="1375741"/>
            <a:ext cx="792951" cy="656412"/>
          </a:xfrm>
          <a:prstGeom prst="rect">
            <a:avLst/>
          </a:prstGeom>
        </p:spPr>
      </p:pic>
      <p:pic>
        <p:nvPicPr>
          <p:cNvPr id="170" name="Picture 169" descr="AES_logo_final.png"/>
          <p:cNvPicPr>
            <a:picLocks noChangeAspect="1"/>
          </p:cNvPicPr>
          <p:nvPr/>
        </p:nvPicPr>
        <p:blipFill>
          <a:blip r:embed="rId11" cstate="print"/>
          <a:stretch>
            <a:fillRect/>
          </a:stretch>
        </p:blipFill>
        <p:spPr>
          <a:xfrm>
            <a:off x="8231179" y="5654678"/>
            <a:ext cx="684464" cy="684464"/>
          </a:xfrm>
          <a:prstGeom prst="rect">
            <a:avLst/>
          </a:prstGeom>
        </p:spPr>
      </p:pic>
      <p:cxnSp>
        <p:nvCxnSpPr>
          <p:cNvPr id="171" name="Straight Arrow Connector 170"/>
          <p:cNvCxnSpPr/>
          <p:nvPr/>
        </p:nvCxnSpPr>
        <p:spPr>
          <a:xfrm flipH="1" flipV="1">
            <a:off x="3177635" y="3671724"/>
            <a:ext cx="0" cy="1714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2" name="TextBox 171"/>
          <p:cNvSpPr txBox="1"/>
          <p:nvPr/>
        </p:nvSpPr>
        <p:spPr>
          <a:xfrm>
            <a:off x="4967790" y="2397417"/>
            <a:ext cx="1113190" cy="553998"/>
          </a:xfrm>
          <a:prstGeom prst="rect">
            <a:avLst/>
          </a:prstGeom>
          <a:noFill/>
        </p:spPr>
        <p:txBody>
          <a:bodyPr wrap="none" rtlCol="0">
            <a:spAutoFit/>
          </a:bodyPr>
          <a:lstStyle/>
          <a:p>
            <a:pPr algn="ctr" defTabSz="685783"/>
            <a:r>
              <a:rPr lang="en-US" sz="1500" b="1" dirty="0">
                <a:solidFill>
                  <a:srgbClr val="7030A0"/>
                </a:solidFill>
                <a:latin typeface="Calibri" panose="020F0502020204030204"/>
              </a:rPr>
              <a:t>Product </a:t>
            </a:r>
          </a:p>
          <a:p>
            <a:pPr algn="ctr" defTabSz="685783"/>
            <a:r>
              <a:rPr lang="en-US" sz="1500" b="1" dirty="0">
                <a:solidFill>
                  <a:srgbClr val="7030A0"/>
                </a:solidFill>
                <a:latin typeface="Calibri" panose="020F0502020204030204"/>
              </a:rPr>
              <a:t>Refinement</a:t>
            </a:r>
          </a:p>
        </p:txBody>
      </p:sp>
      <p:pic>
        <p:nvPicPr>
          <p:cNvPr id="173" name="Picture 4" descr="http://space-facts.com/wp-content/uploads/mars.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310460" y="3913366"/>
            <a:ext cx="515238" cy="518225"/>
          </a:xfrm>
          <a:prstGeom prst="ellipse">
            <a:avLst/>
          </a:prstGeom>
          <a:noFill/>
          <a:extLst>
            <a:ext uri="{909E8E84-426E-40DD-AFC4-6F175D3DCCD1}">
              <a14:hiddenFill xmlns:a14="http://schemas.microsoft.com/office/drawing/2010/main">
                <a:solidFill>
                  <a:srgbClr val="FFFFFF"/>
                </a:solidFill>
              </a14:hiddenFill>
            </a:ext>
          </a:extLst>
        </p:spPr>
      </p:pic>
      <p:pic>
        <p:nvPicPr>
          <p:cNvPr id="174" name="Picture 2" descr="https://upload.wikimedia.org/wikipedia/commons/0/04/International_Space_Station_after_undocking_of_STS-132.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1672" y="2591168"/>
            <a:ext cx="809786" cy="516272"/>
          </a:xfrm>
          <a:prstGeom prst="rect">
            <a:avLst/>
          </a:prstGeom>
          <a:noFill/>
          <a:extLst>
            <a:ext uri="{909E8E84-426E-40DD-AFC4-6F175D3DCCD1}">
              <a14:hiddenFill xmlns:a14="http://schemas.microsoft.com/office/drawing/2010/main">
                <a:solidFill>
                  <a:srgbClr val="FFFFFF"/>
                </a:solidFill>
              </a14:hiddenFill>
            </a:ext>
          </a:extLst>
        </p:spPr>
      </p:pic>
      <p:cxnSp>
        <p:nvCxnSpPr>
          <p:cNvPr id="175" name="Straight Connector 174"/>
          <p:cNvCxnSpPr>
            <a:stCxn id="142" idx="0"/>
          </p:cNvCxnSpPr>
          <p:nvPr/>
        </p:nvCxnSpPr>
        <p:spPr>
          <a:xfrm flipV="1">
            <a:off x="6839696" y="3773066"/>
            <a:ext cx="5481" cy="1129278"/>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176" name="Straight Connector 175"/>
          <p:cNvCxnSpPr>
            <a:stCxn id="144" idx="2"/>
          </p:cNvCxnSpPr>
          <p:nvPr/>
        </p:nvCxnSpPr>
        <p:spPr>
          <a:xfrm flipH="1" flipV="1">
            <a:off x="6835549" y="3896428"/>
            <a:ext cx="968771" cy="1133024"/>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77" name="Right Brace 176"/>
          <p:cNvSpPr/>
          <p:nvPr/>
        </p:nvSpPr>
        <p:spPr>
          <a:xfrm rot="5400000">
            <a:off x="3717925" y="3957363"/>
            <a:ext cx="364922" cy="2008776"/>
          </a:xfrm>
          <a:prstGeom prst="rightBrace">
            <a:avLst>
              <a:gd name="adj1" fmla="val 0"/>
              <a:gd name="adj2" fmla="val 50000"/>
            </a:avLst>
          </a:prstGeom>
          <a:ln>
            <a:prstDash val="dash"/>
          </a:ln>
        </p:spPr>
        <p:style>
          <a:lnRef idx="1">
            <a:schemeClr val="dk1"/>
          </a:lnRef>
          <a:fillRef idx="0">
            <a:schemeClr val="dk1"/>
          </a:fillRef>
          <a:effectRef idx="0">
            <a:schemeClr val="dk1"/>
          </a:effectRef>
          <a:fontRef idx="minor">
            <a:schemeClr val="tx1"/>
          </a:fontRef>
        </p:style>
        <p:txBody>
          <a:bodyPr rtlCol="0" anchor="ctr"/>
          <a:lstStyle/>
          <a:p>
            <a:pPr algn="ctr" defTabSz="685783"/>
            <a:endParaRPr lang="en-US" sz="1350">
              <a:solidFill>
                <a:prstClr val="black"/>
              </a:solidFill>
              <a:latin typeface="Calibri" panose="020F0502020204030204"/>
            </a:endParaRPr>
          </a:p>
        </p:txBody>
      </p:sp>
      <p:pic>
        <p:nvPicPr>
          <p:cNvPr id="178" name="Picture 177"/>
          <p:cNvPicPr>
            <a:picLocks noChangeAspect="1"/>
          </p:cNvPicPr>
          <p:nvPr/>
        </p:nvPicPr>
        <p:blipFill rotWithShape="1">
          <a:blip r:embed="rId14" cstate="print">
            <a:extLst>
              <a:ext uri="{28A0092B-C50C-407E-A947-70E740481C1C}">
                <a14:useLocalDpi xmlns:a14="http://schemas.microsoft.com/office/drawing/2010/main" val="0"/>
              </a:ext>
            </a:extLst>
          </a:blip>
          <a:srcRect l="28334" t="41111" r="18542" b="13333"/>
          <a:stretch/>
        </p:blipFill>
        <p:spPr>
          <a:xfrm>
            <a:off x="3745862" y="5110833"/>
            <a:ext cx="1129434" cy="726381"/>
          </a:xfrm>
          <a:prstGeom prst="rect">
            <a:avLst/>
          </a:prstGeom>
        </p:spPr>
      </p:pic>
      <p:sp>
        <p:nvSpPr>
          <p:cNvPr id="179" name="Right Brace 178"/>
          <p:cNvSpPr/>
          <p:nvPr/>
        </p:nvSpPr>
        <p:spPr>
          <a:xfrm rot="5400000">
            <a:off x="1269906" y="3731893"/>
            <a:ext cx="331540" cy="2426334"/>
          </a:xfrm>
          <a:prstGeom prst="rightBrace">
            <a:avLst>
              <a:gd name="adj1" fmla="val 0"/>
              <a:gd name="adj2" fmla="val 50000"/>
            </a:avLst>
          </a:prstGeom>
          <a:ln>
            <a:prstDash val="dash"/>
          </a:ln>
        </p:spPr>
        <p:style>
          <a:lnRef idx="1">
            <a:schemeClr val="dk1"/>
          </a:lnRef>
          <a:fillRef idx="0">
            <a:schemeClr val="dk1"/>
          </a:fillRef>
          <a:effectRef idx="0">
            <a:schemeClr val="dk1"/>
          </a:effectRef>
          <a:fontRef idx="minor">
            <a:schemeClr val="tx1"/>
          </a:fontRef>
        </p:style>
        <p:txBody>
          <a:bodyPr rtlCol="0" anchor="ctr"/>
          <a:lstStyle/>
          <a:p>
            <a:pPr algn="ctr" defTabSz="685783"/>
            <a:endParaRPr lang="en-US" sz="1350">
              <a:solidFill>
                <a:prstClr val="black"/>
              </a:solidFill>
              <a:latin typeface="Calibri" panose="020F0502020204030204"/>
            </a:endParaRPr>
          </a:p>
        </p:txBody>
      </p:sp>
      <p:cxnSp>
        <p:nvCxnSpPr>
          <p:cNvPr id="180" name="Straight Arrow Connector 179"/>
          <p:cNvCxnSpPr/>
          <p:nvPr/>
        </p:nvCxnSpPr>
        <p:spPr>
          <a:xfrm>
            <a:off x="5819510" y="3604524"/>
            <a:ext cx="30861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81" name="Picture 5"/>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r="10305"/>
          <a:stretch/>
        </p:blipFill>
        <p:spPr bwMode="auto">
          <a:xfrm>
            <a:off x="8027375" y="3201779"/>
            <a:ext cx="685800" cy="678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2" name="Content Placeholder 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842879" y="2694630"/>
            <a:ext cx="743612" cy="991483"/>
          </a:xfrm>
          <a:prstGeom prst="rect">
            <a:avLst/>
          </a:prstGeom>
        </p:spPr>
      </p:pic>
      <p:cxnSp>
        <p:nvCxnSpPr>
          <p:cNvPr id="183" name="Straight Arrow Connector 182"/>
          <p:cNvCxnSpPr/>
          <p:nvPr/>
        </p:nvCxnSpPr>
        <p:spPr>
          <a:xfrm>
            <a:off x="7604033" y="3560475"/>
            <a:ext cx="3429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84" name="Picture 54"/>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rot="5400000" flipH="1">
            <a:off x="2897774" y="3826797"/>
            <a:ext cx="207481" cy="297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 name="Picture 2" descr="nasa logo"/>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796007" y="5905113"/>
            <a:ext cx="1846276" cy="306351"/>
          </a:xfrm>
          <a:prstGeom prst="rect">
            <a:avLst/>
          </a:prstGeom>
          <a:solidFill>
            <a:schemeClr val="tx1"/>
          </a:solidFill>
        </p:spPr>
      </p:pic>
      <p:cxnSp>
        <p:nvCxnSpPr>
          <p:cNvPr id="186" name="Straight Connector 185"/>
          <p:cNvCxnSpPr/>
          <p:nvPr/>
        </p:nvCxnSpPr>
        <p:spPr>
          <a:xfrm flipV="1">
            <a:off x="3502240" y="4986833"/>
            <a:ext cx="0" cy="96012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187" name="TextBox 186"/>
          <p:cNvSpPr txBox="1"/>
          <p:nvPr/>
        </p:nvSpPr>
        <p:spPr>
          <a:xfrm>
            <a:off x="7630810" y="5332065"/>
            <a:ext cx="931370" cy="369332"/>
          </a:xfrm>
          <a:prstGeom prst="rect">
            <a:avLst/>
          </a:prstGeom>
          <a:noFill/>
        </p:spPr>
        <p:txBody>
          <a:bodyPr wrap="square" rtlCol="0">
            <a:spAutoFit/>
          </a:bodyPr>
          <a:lstStyle/>
          <a:p>
            <a:pPr algn="ctr" defTabSz="685783"/>
            <a:r>
              <a:rPr lang="en-US" sz="900" dirty="0">
                <a:solidFill>
                  <a:prstClr val="black"/>
                </a:solidFill>
                <a:latin typeface="Calibri" panose="020F0502020204030204"/>
              </a:rPr>
              <a:t>Niki Werkheiser (ISM)</a:t>
            </a:r>
          </a:p>
        </p:txBody>
      </p:sp>
      <p:sp>
        <p:nvSpPr>
          <p:cNvPr id="188" name="TextBox 187"/>
          <p:cNvSpPr txBox="1"/>
          <p:nvPr/>
        </p:nvSpPr>
        <p:spPr>
          <a:xfrm>
            <a:off x="8225661" y="4738557"/>
            <a:ext cx="931370" cy="369332"/>
          </a:xfrm>
          <a:prstGeom prst="rect">
            <a:avLst/>
          </a:prstGeom>
          <a:noFill/>
        </p:spPr>
        <p:txBody>
          <a:bodyPr wrap="square" rtlCol="0">
            <a:spAutoFit/>
          </a:bodyPr>
          <a:lstStyle/>
          <a:p>
            <a:pPr algn="ctr" defTabSz="685783"/>
            <a:r>
              <a:rPr lang="en-US" sz="900" dirty="0">
                <a:solidFill>
                  <a:prstClr val="black"/>
                </a:solidFill>
                <a:latin typeface="Calibri" panose="020F0502020204030204"/>
              </a:rPr>
              <a:t>Jerry Sanders (ISRU)</a:t>
            </a:r>
          </a:p>
        </p:txBody>
      </p:sp>
      <p:sp>
        <p:nvSpPr>
          <p:cNvPr id="189" name="Rectangle 188"/>
          <p:cNvSpPr/>
          <p:nvPr/>
        </p:nvSpPr>
        <p:spPr>
          <a:xfrm>
            <a:off x="4535145" y="1399972"/>
            <a:ext cx="1413386" cy="914096"/>
          </a:xfrm>
          <a:prstGeom prst="rect">
            <a:avLst/>
          </a:prstGeom>
          <a:solidFill>
            <a:schemeClr val="accent2">
              <a:lumMod val="60000"/>
              <a:lumOff val="40000"/>
              <a:alpha val="19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190" name="TextBox 189"/>
          <p:cNvSpPr txBox="1"/>
          <p:nvPr/>
        </p:nvSpPr>
        <p:spPr>
          <a:xfrm>
            <a:off x="4532266" y="1427095"/>
            <a:ext cx="1416266" cy="461665"/>
          </a:xfrm>
          <a:prstGeom prst="rect">
            <a:avLst/>
          </a:prstGeom>
          <a:noFill/>
        </p:spPr>
        <p:txBody>
          <a:bodyPr wrap="square" rtlCol="0">
            <a:spAutoFit/>
          </a:bodyPr>
          <a:lstStyle/>
          <a:p>
            <a:pPr algn="ctr" defTabSz="685783"/>
            <a:r>
              <a:rPr lang="en-US" sz="1200" b="1" dirty="0">
                <a:solidFill>
                  <a:prstClr val="black"/>
                </a:solidFill>
                <a:latin typeface="Calibri" panose="020F0502020204030204"/>
              </a:rPr>
              <a:t>Dr. Fuzhong Zhang</a:t>
            </a:r>
          </a:p>
          <a:p>
            <a:pPr algn="ctr" defTabSz="685783"/>
            <a:r>
              <a:rPr lang="en-US" sz="1200" dirty="0">
                <a:solidFill>
                  <a:prstClr val="black"/>
                </a:solidFill>
                <a:latin typeface="Calibri" panose="020F0502020204030204"/>
              </a:rPr>
              <a:t>Early career award</a:t>
            </a:r>
          </a:p>
        </p:txBody>
      </p:sp>
      <p:sp>
        <p:nvSpPr>
          <p:cNvPr id="191" name="Rectangle 190"/>
          <p:cNvSpPr/>
          <p:nvPr/>
        </p:nvSpPr>
        <p:spPr>
          <a:xfrm>
            <a:off x="6025492" y="1395809"/>
            <a:ext cx="1413386" cy="914096"/>
          </a:xfrm>
          <a:prstGeom prst="rect">
            <a:avLst/>
          </a:prstGeom>
          <a:solidFill>
            <a:schemeClr val="accent2">
              <a:lumMod val="60000"/>
              <a:lumOff val="40000"/>
              <a:alpha val="19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192" name="TextBox 191"/>
          <p:cNvSpPr txBox="1"/>
          <p:nvPr/>
        </p:nvSpPr>
        <p:spPr>
          <a:xfrm>
            <a:off x="6022612" y="1422934"/>
            <a:ext cx="1416266" cy="461665"/>
          </a:xfrm>
          <a:prstGeom prst="rect">
            <a:avLst/>
          </a:prstGeom>
          <a:noFill/>
        </p:spPr>
        <p:txBody>
          <a:bodyPr wrap="square" rtlCol="0">
            <a:spAutoFit/>
          </a:bodyPr>
          <a:lstStyle/>
          <a:p>
            <a:pPr algn="ctr" defTabSz="685783"/>
            <a:r>
              <a:rPr lang="en-US" sz="1200" b="1" dirty="0">
                <a:solidFill>
                  <a:prstClr val="black"/>
                </a:solidFill>
                <a:latin typeface="Calibri" panose="020F0502020204030204"/>
              </a:rPr>
              <a:t>Dr. Mark Blenner</a:t>
            </a:r>
          </a:p>
          <a:p>
            <a:pPr algn="ctr" defTabSz="685783"/>
            <a:r>
              <a:rPr lang="en-US" sz="1200" dirty="0">
                <a:solidFill>
                  <a:prstClr val="black"/>
                </a:solidFill>
                <a:latin typeface="Calibri" panose="020F0502020204030204"/>
              </a:rPr>
              <a:t>Early career award</a:t>
            </a:r>
            <a:endParaRPr lang="en-US" sz="1200" b="1" dirty="0">
              <a:solidFill>
                <a:prstClr val="black"/>
              </a:solidFill>
              <a:latin typeface="Calibri" panose="020F0502020204030204"/>
            </a:endParaRPr>
          </a:p>
        </p:txBody>
      </p:sp>
      <p:pic>
        <p:nvPicPr>
          <p:cNvPr id="193" name="Picture 8" descr="Image result for clemson university logo"/>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151192" y="1925878"/>
            <a:ext cx="1197285" cy="253624"/>
          </a:xfrm>
          <a:prstGeom prst="rect">
            <a:avLst/>
          </a:prstGeom>
          <a:noFill/>
          <a:extLst>
            <a:ext uri="{909E8E84-426E-40DD-AFC4-6F175D3DCCD1}">
              <a14:hiddenFill xmlns:a14="http://schemas.microsoft.com/office/drawing/2010/main">
                <a:solidFill>
                  <a:srgbClr val="FFFFFF"/>
                </a:solidFill>
              </a14:hiddenFill>
            </a:ext>
          </a:extLst>
        </p:spPr>
      </p:pic>
      <p:pic>
        <p:nvPicPr>
          <p:cNvPr id="194" name="Picture 10" descr="https://upload.wikimedia.org/wikipedia/en/a/a6/Niac_logo.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185587" y="5466930"/>
            <a:ext cx="951120" cy="327771"/>
          </a:xfrm>
          <a:prstGeom prst="rect">
            <a:avLst/>
          </a:prstGeom>
          <a:noFill/>
          <a:extLst>
            <a:ext uri="{909E8E84-426E-40DD-AFC4-6F175D3DCCD1}">
              <a14:hiddenFill xmlns:a14="http://schemas.microsoft.com/office/drawing/2010/main">
                <a:solidFill>
                  <a:srgbClr val="FFFFFF"/>
                </a:solidFill>
              </a14:hiddenFill>
            </a:ext>
          </a:extLst>
        </p:spPr>
      </p:pic>
      <p:sp>
        <p:nvSpPr>
          <p:cNvPr id="195" name="Rectangle 194"/>
          <p:cNvSpPr/>
          <p:nvPr/>
        </p:nvSpPr>
        <p:spPr>
          <a:xfrm>
            <a:off x="152535" y="1401370"/>
            <a:ext cx="2772802" cy="914096"/>
          </a:xfrm>
          <a:prstGeom prst="rect">
            <a:avLst/>
          </a:prstGeom>
          <a:solidFill>
            <a:schemeClr val="accent2">
              <a:lumMod val="60000"/>
              <a:lumOff val="40000"/>
              <a:alpha val="19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196" name="Flowchart: Delay 195"/>
          <p:cNvSpPr/>
          <p:nvPr/>
        </p:nvSpPr>
        <p:spPr>
          <a:xfrm>
            <a:off x="903245" y="3400022"/>
            <a:ext cx="411480" cy="411480"/>
          </a:xfrm>
          <a:prstGeom prst="flowChartDelay">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197" name="TextBox 196"/>
          <p:cNvSpPr txBox="1"/>
          <p:nvPr/>
        </p:nvSpPr>
        <p:spPr>
          <a:xfrm>
            <a:off x="840213" y="3861710"/>
            <a:ext cx="782484" cy="507831"/>
          </a:xfrm>
          <a:prstGeom prst="rect">
            <a:avLst/>
          </a:prstGeom>
          <a:noFill/>
        </p:spPr>
        <p:txBody>
          <a:bodyPr wrap="square" rtlCol="0">
            <a:spAutoFit/>
          </a:bodyPr>
          <a:lstStyle/>
          <a:p>
            <a:pPr defTabSz="685783"/>
            <a:r>
              <a:rPr lang="en-US" sz="1350" b="1" dirty="0">
                <a:solidFill>
                  <a:srgbClr val="7030A0"/>
                </a:solidFill>
                <a:latin typeface="Calibri" panose="020F0502020204030204"/>
              </a:rPr>
              <a:t>CO</a:t>
            </a:r>
            <a:r>
              <a:rPr lang="en-US" sz="1350" b="1" baseline="-25000" dirty="0">
                <a:solidFill>
                  <a:srgbClr val="7030A0"/>
                </a:solidFill>
                <a:latin typeface="Calibri" panose="020F0502020204030204"/>
              </a:rPr>
              <a:t>2 </a:t>
            </a:r>
            <a:r>
              <a:rPr lang="en-US" sz="1350" b="1" dirty="0">
                <a:solidFill>
                  <a:srgbClr val="7030A0"/>
                </a:solidFill>
                <a:latin typeface="Calibri" panose="020F0502020204030204"/>
              </a:rPr>
              <a:t> </a:t>
            </a:r>
          </a:p>
          <a:p>
            <a:pPr defTabSz="685783"/>
            <a:r>
              <a:rPr lang="en-US" sz="1350" b="1" dirty="0">
                <a:solidFill>
                  <a:srgbClr val="7030A0"/>
                </a:solidFill>
                <a:latin typeface="Calibri" panose="020F0502020204030204"/>
              </a:rPr>
              <a:t>capture</a:t>
            </a:r>
          </a:p>
        </p:txBody>
      </p:sp>
      <p:sp>
        <p:nvSpPr>
          <p:cNvPr id="198" name="TextBox 197"/>
          <p:cNvSpPr txBox="1"/>
          <p:nvPr/>
        </p:nvSpPr>
        <p:spPr>
          <a:xfrm>
            <a:off x="4626139" y="3278090"/>
            <a:ext cx="667170" cy="253916"/>
          </a:xfrm>
          <a:prstGeom prst="rect">
            <a:avLst/>
          </a:prstGeom>
          <a:noFill/>
        </p:spPr>
        <p:txBody>
          <a:bodyPr wrap="none" rtlCol="0">
            <a:spAutoFit/>
          </a:bodyPr>
          <a:lstStyle/>
          <a:p>
            <a:pPr defTabSz="685783"/>
            <a:r>
              <a:rPr lang="en-US" sz="1050" dirty="0">
                <a:solidFill>
                  <a:srgbClr val="7030A0"/>
                </a:solidFill>
                <a:latin typeface="Calibri" panose="020F0502020204030204"/>
              </a:rPr>
              <a:t>Products</a:t>
            </a:r>
          </a:p>
        </p:txBody>
      </p:sp>
      <p:sp>
        <p:nvSpPr>
          <p:cNvPr id="199" name="Rectangle 198"/>
          <p:cNvSpPr/>
          <p:nvPr/>
        </p:nvSpPr>
        <p:spPr>
          <a:xfrm>
            <a:off x="5372028" y="3756022"/>
            <a:ext cx="337238" cy="48006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00" name="Rectangle 199"/>
          <p:cNvSpPr/>
          <p:nvPr/>
        </p:nvSpPr>
        <p:spPr>
          <a:xfrm rot="21000000" flipV="1">
            <a:off x="5496514" y="3648499"/>
            <a:ext cx="20574" cy="411480"/>
          </a:xfrm>
          <a:prstGeom prst="rect">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01" name="Rectangle 200"/>
          <p:cNvSpPr/>
          <p:nvPr/>
        </p:nvSpPr>
        <p:spPr>
          <a:xfrm rot="4800000" flipV="1">
            <a:off x="5495750" y="4032983"/>
            <a:ext cx="20574" cy="82296"/>
          </a:xfrm>
          <a:prstGeom prst="rect">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02" name="Rectangle 201"/>
          <p:cNvSpPr/>
          <p:nvPr/>
        </p:nvSpPr>
        <p:spPr>
          <a:xfrm rot="4800000" flipV="1">
            <a:off x="5576714" y="4016910"/>
            <a:ext cx="20574" cy="82296"/>
          </a:xfrm>
          <a:prstGeom prst="rect">
            <a:avLst/>
          </a:pr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03" name="Oval 202"/>
          <p:cNvSpPr/>
          <p:nvPr/>
        </p:nvSpPr>
        <p:spPr>
          <a:xfrm>
            <a:off x="5352267" y="3345979"/>
            <a:ext cx="171450" cy="171450"/>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04" name="Oval 203"/>
          <p:cNvSpPr/>
          <p:nvPr/>
        </p:nvSpPr>
        <p:spPr>
          <a:xfrm>
            <a:off x="5369412" y="3363139"/>
            <a:ext cx="137160" cy="13716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05" name="Oval 204"/>
          <p:cNvSpPr/>
          <p:nvPr/>
        </p:nvSpPr>
        <p:spPr>
          <a:xfrm>
            <a:off x="5411248" y="3407550"/>
            <a:ext cx="53780" cy="532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06" name="Oval 205"/>
          <p:cNvSpPr/>
          <p:nvPr/>
        </p:nvSpPr>
        <p:spPr>
          <a:xfrm>
            <a:off x="5601103" y="3366226"/>
            <a:ext cx="137160" cy="13716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07" name="Oval 206"/>
          <p:cNvSpPr/>
          <p:nvPr/>
        </p:nvSpPr>
        <p:spPr>
          <a:xfrm>
            <a:off x="5642938" y="3410637"/>
            <a:ext cx="53780" cy="532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cxnSp>
        <p:nvCxnSpPr>
          <p:cNvPr id="208" name="Straight Connector 207"/>
          <p:cNvCxnSpPr>
            <a:stCxn id="203" idx="7"/>
          </p:cNvCxnSpPr>
          <p:nvPr/>
        </p:nvCxnSpPr>
        <p:spPr>
          <a:xfrm flipV="1">
            <a:off x="5498610" y="3359155"/>
            <a:ext cx="173198" cy="119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a:stCxn id="203" idx="5"/>
            <a:endCxn id="206" idx="4"/>
          </p:cNvCxnSpPr>
          <p:nvPr/>
        </p:nvCxnSpPr>
        <p:spPr>
          <a:xfrm>
            <a:off x="5498610" y="3492320"/>
            <a:ext cx="171074" cy="1106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0" name="Flowchart: Off-page Connector 209"/>
          <p:cNvSpPr/>
          <p:nvPr/>
        </p:nvSpPr>
        <p:spPr>
          <a:xfrm>
            <a:off x="5639448" y="3063499"/>
            <a:ext cx="64042" cy="198305"/>
          </a:xfrm>
          <a:prstGeom prst="flowChartOffpageConnector">
            <a:avLst/>
          </a:prstGeom>
          <a:solidFill>
            <a:schemeClr val="bg1">
              <a:lumMod val="50000"/>
            </a:schemeClr>
          </a:solidFill>
          <a:ln w="9525"/>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11" name="Flowchart: Alternate Process 210"/>
          <p:cNvSpPr/>
          <p:nvPr/>
        </p:nvSpPr>
        <p:spPr>
          <a:xfrm rot="16200000">
            <a:off x="5622951" y="3054454"/>
            <a:ext cx="97036" cy="64042"/>
          </a:xfrm>
          <a:prstGeom prst="flowChartAlternateProcess">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12" name="Oval 211"/>
          <p:cNvSpPr/>
          <p:nvPr/>
        </p:nvSpPr>
        <p:spPr>
          <a:xfrm>
            <a:off x="5664671" y="3309836"/>
            <a:ext cx="13716" cy="4800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13" name="Oval 212"/>
          <p:cNvSpPr/>
          <p:nvPr/>
        </p:nvSpPr>
        <p:spPr>
          <a:xfrm>
            <a:off x="5664611" y="3254054"/>
            <a:ext cx="13716" cy="4800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14" name="Oval 213"/>
          <p:cNvSpPr/>
          <p:nvPr/>
        </p:nvSpPr>
        <p:spPr>
          <a:xfrm>
            <a:off x="5343260" y="3127582"/>
            <a:ext cx="171450" cy="171450"/>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15" name="Oval 214"/>
          <p:cNvSpPr/>
          <p:nvPr/>
        </p:nvSpPr>
        <p:spPr>
          <a:xfrm>
            <a:off x="5360405" y="3144742"/>
            <a:ext cx="137160" cy="13716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sp>
        <p:nvSpPr>
          <p:cNvPr id="216" name="Oval 215"/>
          <p:cNvSpPr/>
          <p:nvPr/>
        </p:nvSpPr>
        <p:spPr>
          <a:xfrm>
            <a:off x="5402241" y="3189154"/>
            <a:ext cx="53780" cy="532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cxnSp>
        <p:nvCxnSpPr>
          <p:cNvPr id="217" name="Straight Connector 216"/>
          <p:cNvCxnSpPr/>
          <p:nvPr/>
        </p:nvCxnSpPr>
        <p:spPr>
          <a:xfrm flipH="1" flipV="1">
            <a:off x="5343084" y="3212791"/>
            <a:ext cx="9008" cy="21839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a:stCxn id="203" idx="7"/>
          </p:cNvCxnSpPr>
          <p:nvPr/>
        </p:nvCxnSpPr>
        <p:spPr>
          <a:xfrm flipV="1">
            <a:off x="5498609" y="3215686"/>
            <a:ext cx="16041" cy="1554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9" name="Rounded Rectangle 218"/>
          <p:cNvSpPr/>
          <p:nvPr/>
        </p:nvSpPr>
        <p:spPr>
          <a:xfrm>
            <a:off x="5260960" y="2984822"/>
            <a:ext cx="544862" cy="60245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prstClr val="white"/>
              </a:solidFill>
              <a:latin typeface="Calibri" panose="020F0502020204030204"/>
            </a:endParaRPr>
          </a:p>
        </p:txBody>
      </p:sp>
      <p:pic>
        <p:nvPicPr>
          <p:cNvPr id="221" name="Picture 220" descr="NASA Innovation Kick Start"/>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6382428" y="5220180"/>
            <a:ext cx="767527" cy="400726"/>
          </a:xfrm>
          <a:prstGeom prst="rect">
            <a:avLst/>
          </a:prstGeom>
          <a:noFill/>
          <a:extLst>
            <a:ext uri="{909E8E84-426E-40DD-AFC4-6F175D3DCCD1}">
              <a14:hiddenFill xmlns:a14="http://schemas.microsoft.com/office/drawing/2010/main">
                <a:solidFill>
                  <a:srgbClr val="FFFFFF"/>
                </a:solidFill>
              </a14:hiddenFill>
            </a:ext>
          </a:extLst>
        </p:spPr>
      </p:pic>
      <p:pic>
        <p:nvPicPr>
          <p:cNvPr id="222" name="Picture 221"/>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501068" y="5150874"/>
            <a:ext cx="523746" cy="366623"/>
          </a:xfrm>
          <a:prstGeom prst="rect">
            <a:avLst/>
          </a:prstGeom>
        </p:spPr>
      </p:pic>
      <p:sp>
        <p:nvSpPr>
          <p:cNvPr id="223" name="TextBox 222"/>
          <p:cNvSpPr txBox="1"/>
          <p:nvPr/>
        </p:nvSpPr>
        <p:spPr>
          <a:xfrm>
            <a:off x="2942798" y="5211502"/>
            <a:ext cx="472475" cy="300082"/>
          </a:xfrm>
          <a:prstGeom prst="rect">
            <a:avLst/>
          </a:prstGeom>
          <a:noFill/>
        </p:spPr>
        <p:txBody>
          <a:bodyPr wrap="square" rtlCol="0">
            <a:spAutoFit/>
          </a:bodyPr>
          <a:lstStyle/>
          <a:p>
            <a:pPr defTabSz="685783"/>
            <a:r>
              <a:rPr lang="en-US" sz="1350" dirty="0">
                <a:solidFill>
                  <a:prstClr val="black"/>
                </a:solidFill>
                <a:latin typeface="Calibri" panose="020F0502020204030204"/>
              </a:rPr>
              <a:t>CIF</a:t>
            </a:r>
          </a:p>
        </p:txBody>
      </p:sp>
      <p:pic>
        <p:nvPicPr>
          <p:cNvPr id="224" name="Picture 223"/>
          <p:cNvPicPr>
            <a:picLocks noChangeAspect="1"/>
          </p:cNvPicPr>
          <p:nvPr/>
        </p:nvPicPr>
        <p:blipFill rotWithShape="1">
          <a:blip r:embed="rId23" cstate="print">
            <a:extLst>
              <a:ext uri="{28A0092B-C50C-407E-A947-70E740481C1C}">
                <a14:useLocalDpi xmlns:a14="http://schemas.microsoft.com/office/drawing/2010/main" val="0"/>
              </a:ext>
            </a:extLst>
          </a:blip>
          <a:srcRect l="17992" t="-2669" r="12262" b="10587"/>
          <a:stretch/>
        </p:blipFill>
        <p:spPr>
          <a:xfrm rot="5400000">
            <a:off x="4150108" y="3751478"/>
            <a:ext cx="562130" cy="417464"/>
          </a:xfrm>
          <a:prstGeom prst="rect">
            <a:avLst/>
          </a:prstGeom>
        </p:spPr>
      </p:pic>
      <p:pic>
        <p:nvPicPr>
          <p:cNvPr id="225" name="Picture 224"/>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448364" y="1479134"/>
            <a:ext cx="646310" cy="198417"/>
          </a:xfrm>
          <a:prstGeom prst="rect">
            <a:avLst/>
          </a:prstGeom>
        </p:spPr>
      </p:pic>
      <p:pic>
        <p:nvPicPr>
          <p:cNvPr id="226" name="Picture 225"/>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261751" y="1727712"/>
            <a:ext cx="622951" cy="233607"/>
          </a:xfrm>
          <a:prstGeom prst="rect">
            <a:avLst/>
          </a:prstGeom>
        </p:spPr>
      </p:pic>
      <p:pic>
        <p:nvPicPr>
          <p:cNvPr id="227" name="Picture 226"/>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467601" y="2063782"/>
            <a:ext cx="682643" cy="174643"/>
          </a:xfrm>
          <a:prstGeom prst="rect">
            <a:avLst/>
          </a:prstGeom>
        </p:spPr>
      </p:pic>
      <p:pic>
        <p:nvPicPr>
          <p:cNvPr id="228" name="Picture 4" descr="Image result for stanford university logo"/>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2218071" y="1418281"/>
            <a:ext cx="729479" cy="318799"/>
          </a:xfrm>
          <a:prstGeom prst="rect">
            <a:avLst/>
          </a:prstGeom>
          <a:noFill/>
          <a:extLst>
            <a:ext uri="{909E8E84-426E-40DD-AFC4-6F175D3DCCD1}">
              <a14:hiddenFill xmlns:a14="http://schemas.microsoft.com/office/drawing/2010/main">
                <a:solidFill>
                  <a:srgbClr val="FFFFFF"/>
                </a:solidFill>
              </a14:hiddenFill>
            </a:ext>
          </a:extLst>
        </p:spPr>
      </p:pic>
      <p:pic>
        <p:nvPicPr>
          <p:cNvPr id="229" name="Picture 228"/>
          <p:cNvPicPr>
            <a:picLocks noChangeAspect="1"/>
          </p:cNvPicPr>
          <p:nvPr/>
        </p:nvPicPr>
        <p:blipFill rotWithShape="1">
          <a:blip r:embed="rId28" cstate="print">
            <a:extLst>
              <a:ext uri="{28A0092B-C50C-407E-A947-70E740481C1C}">
                <a14:useLocalDpi xmlns:a14="http://schemas.microsoft.com/office/drawing/2010/main" val="0"/>
              </a:ext>
            </a:extLst>
          </a:blip>
          <a:srcRect t="35219" b="33781"/>
          <a:stretch/>
        </p:blipFill>
        <p:spPr>
          <a:xfrm>
            <a:off x="2279760" y="2039625"/>
            <a:ext cx="586931" cy="181949"/>
          </a:xfrm>
          <a:prstGeom prst="rect">
            <a:avLst/>
          </a:prstGeom>
        </p:spPr>
      </p:pic>
      <p:sp>
        <p:nvSpPr>
          <p:cNvPr id="230" name="Rectangle 229"/>
          <p:cNvSpPr/>
          <p:nvPr/>
        </p:nvSpPr>
        <p:spPr>
          <a:xfrm>
            <a:off x="177081" y="1862205"/>
            <a:ext cx="1448786" cy="253916"/>
          </a:xfrm>
          <a:prstGeom prst="rect">
            <a:avLst/>
          </a:prstGeom>
        </p:spPr>
        <p:txBody>
          <a:bodyPr wrap="square">
            <a:spAutoFit/>
          </a:bodyPr>
          <a:lstStyle/>
          <a:p>
            <a:pPr defTabSz="685783"/>
            <a:r>
              <a:rPr lang="en-US" sz="1050" b="1" dirty="0">
                <a:solidFill>
                  <a:prstClr val="black"/>
                </a:solidFill>
                <a:latin typeface="Calibri" panose="020F0502020204030204"/>
              </a:rPr>
              <a:t>Dr. Adam Arkin (PI)</a:t>
            </a:r>
            <a:endParaRPr lang="en-US" sz="1350" dirty="0">
              <a:solidFill>
                <a:prstClr val="black"/>
              </a:solidFill>
              <a:latin typeface="Calibri" panose="020F0502020204030204"/>
            </a:endParaRPr>
          </a:p>
        </p:txBody>
      </p:sp>
      <p:pic>
        <p:nvPicPr>
          <p:cNvPr id="231" name="Picture 230"/>
          <p:cNvPicPr>
            <a:picLocks noChangeAspect="1"/>
          </p:cNvPicPr>
          <p:nvPr/>
        </p:nvPicPr>
        <p:blipFill>
          <a:blip r:embed="rId29" cstate="print"/>
          <a:srcRect r="46429"/>
          <a:stretch>
            <a:fillRect/>
          </a:stretch>
        </p:blipFill>
        <p:spPr>
          <a:xfrm>
            <a:off x="3648795" y="3140744"/>
            <a:ext cx="365027" cy="538401"/>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grpSp>
        <p:nvGrpSpPr>
          <p:cNvPr id="232" name="Group 231"/>
          <p:cNvGrpSpPr/>
          <p:nvPr/>
        </p:nvGrpSpPr>
        <p:grpSpPr>
          <a:xfrm>
            <a:off x="6245015" y="3079747"/>
            <a:ext cx="1383363" cy="854984"/>
            <a:chOff x="6428659" y="4244822"/>
            <a:chExt cx="2640480" cy="1775505"/>
          </a:xfrm>
        </p:grpSpPr>
        <p:pic>
          <p:nvPicPr>
            <p:cNvPr id="233" name="Picture 232"/>
            <p:cNvPicPr>
              <a:picLocks noChangeAspect="1"/>
            </p:cNvPicPr>
            <p:nvPr/>
          </p:nvPicPr>
          <p:blipFill rotWithShape="1">
            <a:blip r:embed="rId30" cstate="email">
              <a:extLst>
                <a:ext uri="{28A0092B-C50C-407E-A947-70E740481C1C}">
                  <a14:useLocalDpi xmlns:a14="http://schemas.microsoft.com/office/drawing/2010/main"/>
                </a:ext>
              </a:extLst>
            </a:blip>
            <a:srcRect/>
            <a:stretch/>
          </p:blipFill>
          <p:spPr>
            <a:xfrm>
              <a:off x="7423447" y="4244822"/>
              <a:ext cx="1645692" cy="1775505"/>
            </a:xfrm>
            <a:prstGeom prst="rect">
              <a:avLst/>
            </a:prstGeom>
          </p:spPr>
        </p:pic>
        <p:pic>
          <p:nvPicPr>
            <p:cNvPr id="234" name="Picture 233"/>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6428659" y="4251815"/>
              <a:ext cx="994788" cy="1768512"/>
            </a:xfrm>
            <a:prstGeom prst="rect">
              <a:avLst/>
            </a:prstGeom>
          </p:spPr>
        </p:pic>
      </p:grpSp>
      <p:pic>
        <p:nvPicPr>
          <p:cNvPr id="235" name="Picture 12" descr="https://pixabay.com/static/uploads/photo/2013/07/13/13/59/gear-161869_640.png"/>
          <p:cNvPicPr>
            <a:picLocks noChangeAspect="1" noChangeArrowheads="1"/>
          </p:cNvPicPr>
          <p:nvPr/>
        </p:nvPicPr>
        <p:blipFill>
          <a:blip r:embed="rId32" cstate="print">
            <a:extLst>
              <a:ext uri="{28A0092B-C50C-407E-A947-70E740481C1C}">
                <a14:useLocalDpi xmlns:a14="http://schemas.microsoft.com/office/drawing/2010/main"/>
              </a:ext>
            </a:extLst>
          </a:blip>
          <a:srcRect/>
          <a:stretch>
            <a:fillRect/>
          </a:stretch>
        </p:blipFill>
        <p:spPr bwMode="auto">
          <a:xfrm>
            <a:off x="2551602" y="3853992"/>
            <a:ext cx="268228" cy="152555"/>
          </a:xfrm>
          <a:prstGeom prst="rect">
            <a:avLst/>
          </a:prstGeom>
          <a:noFill/>
          <a:extLst>
            <a:ext uri="{909E8E84-426E-40DD-AFC4-6F175D3DCCD1}">
              <a14:hiddenFill xmlns:a14="http://schemas.microsoft.com/office/drawing/2010/main">
                <a:solidFill>
                  <a:srgbClr val="FFFFFF"/>
                </a:solidFill>
              </a14:hiddenFill>
            </a:ext>
          </a:extLst>
        </p:spPr>
      </p:pic>
      <p:pic>
        <p:nvPicPr>
          <p:cNvPr id="236" name="Picture 8" descr="http://www.greaterimmunity.com/Images/Baker's%20yeast%20budding.gif"/>
          <p:cNvPicPr>
            <a:picLocks noChangeAspect="1" noChangeArrowheads="1"/>
          </p:cNvPicPr>
          <p:nvPr/>
        </p:nvPicPr>
        <p:blipFill>
          <a:blip r:embed="rId33" cstate="print">
            <a:extLst>
              <a:ext uri="{28A0092B-C50C-407E-A947-70E740481C1C}">
                <a14:useLocalDpi xmlns:a14="http://schemas.microsoft.com/office/drawing/2010/main"/>
              </a:ext>
            </a:extLst>
          </a:blip>
          <a:srcRect/>
          <a:stretch>
            <a:fillRect/>
          </a:stretch>
        </p:blipFill>
        <p:spPr bwMode="auto">
          <a:xfrm>
            <a:off x="2652190" y="4107754"/>
            <a:ext cx="397085" cy="365083"/>
          </a:xfrm>
          <a:prstGeom prst="rect">
            <a:avLst/>
          </a:prstGeom>
          <a:noFill/>
          <a:extLst>
            <a:ext uri="{909E8E84-426E-40DD-AFC4-6F175D3DCCD1}">
              <a14:hiddenFill xmlns:a14="http://schemas.microsoft.com/office/drawing/2010/main">
                <a:solidFill>
                  <a:srgbClr val="FFFFFF"/>
                </a:solidFill>
              </a14:hiddenFill>
            </a:ext>
          </a:extLst>
        </p:spPr>
      </p:pic>
      <p:sp>
        <p:nvSpPr>
          <p:cNvPr id="237" name="TextBox 236"/>
          <p:cNvSpPr txBox="1"/>
          <p:nvPr/>
        </p:nvSpPr>
        <p:spPr>
          <a:xfrm>
            <a:off x="3247340" y="3906161"/>
            <a:ext cx="356188" cy="230832"/>
          </a:xfrm>
          <a:prstGeom prst="rect">
            <a:avLst/>
          </a:prstGeom>
          <a:noFill/>
        </p:spPr>
        <p:txBody>
          <a:bodyPr wrap="none" rtlCol="0">
            <a:spAutoFit/>
          </a:bodyPr>
          <a:lstStyle/>
          <a:p>
            <a:pPr defTabSz="685783"/>
            <a:r>
              <a:rPr lang="en-US" sz="900" b="1" dirty="0">
                <a:solidFill>
                  <a:prstClr val="black"/>
                </a:solidFill>
                <a:latin typeface="Calibri" panose="020F0502020204030204"/>
              </a:rPr>
              <a:t>CH</a:t>
            </a:r>
            <a:r>
              <a:rPr lang="en-US" sz="900" b="1" baseline="-25000" dirty="0">
                <a:solidFill>
                  <a:prstClr val="black"/>
                </a:solidFill>
                <a:latin typeface="Calibri" panose="020F0502020204030204"/>
              </a:rPr>
              <a:t>4</a:t>
            </a:r>
          </a:p>
        </p:txBody>
      </p:sp>
      <p:pic>
        <p:nvPicPr>
          <p:cNvPr id="238" name="Picture 237"/>
          <p:cNvPicPr>
            <a:picLocks noChangeAspect="1"/>
          </p:cNvPicPr>
          <p:nvPr/>
        </p:nvPicPr>
        <p:blipFill>
          <a:blip r:embed="rId34" cstate="print">
            <a:extLst>
              <a:ext uri="{28A0092B-C50C-407E-A947-70E740481C1C}">
                <a14:useLocalDpi xmlns:a14="http://schemas.microsoft.com/office/drawing/2010/main"/>
              </a:ext>
            </a:extLst>
          </a:blip>
          <a:stretch>
            <a:fillRect/>
          </a:stretch>
        </p:blipFill>
        <p:spPr>
          <a:xfrm>
            <a:off x="3707742" y="3911954"/>
            <a:ext cx="286758" cy="191172"/>
          </a:xfrm>
          <a:prstGeom prst="rect">
            <a:avLst/>
          </a:prstGeom>
        </p:spPr>
      </p:pic>
      <p:cxnSp>
        <p:nvCxnSpPr>
          <p:cNvPr id="239" name="Straight Arrow Connector 238"/>
          <p:cNvCxnSpPr/>
          <p:nvPr/>
        </p:nvCxnSpPr>
        <p:spPr>
          <a:xfrm>
            <a:off x="3508221" y="4007540"/>
            <a:ext cx="17145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40" name="Picture 239"/>
          <p:cNvPicPr>
            <a:picLocks noChangeAspect="1"/>
          </p:cNvPicPr>
          <p:nvPr/>
        </p:nvPicPr>
        <p:blipFill>
          <a:blip r:embed="rId35" cstate="print">
            <a:extLst>
              <a:ext uri="{28A0092B-C50C-407E-A947-70E740481C1C}">
                <a14:useLocalDpi xmlns:a14="http://schemas.microsoft.com/office/drawing/2010/main"/>
              </a:ext>
            </a:extLst>
          </a:blip>
          <a:stretch>
            <a:fillRect/>
          </a:stretch>
        </p:blipFill>
        <p:spPr>
          <a:xfrm>
            <a:off x="3237850" y="4151883"/>
            <a:ext cx="257771" cy="187092"/>
          </a:xfrm>
          <a:prstGeom prst="rect">
            <a:avLst/>
          </a:prstGeom>
        </p:spPr>
      </p:pic>
      <p:cxnSp>
        <p:nvCxnSpPr>
          <p:cNvPr id="241" name="Straight Arrow Connector 240"/>
          <p:cNvCxnSpPr/>
          <p:nvPr/>
        </p:nvCxnSpPr>
        <p:spPr>
          <a:xfrm>
            <a:off x="3532091" y="4258809"/>
            <a:ext cx="17145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2" name="TextBox 241"/>
          <p:cNvSpPr txBox="1"/>
          <p:nvPr/>
        </p:nvSpPr>
        <p:spPr>
          <a:xfrm>
            <a:off x="3122579" y="4338784"/>
            <a:ext cx="538515" cy="207749"/>
          </a:xfrm>
          <a:prstGeom prst="rect">
            <a:avLst/>
          </a:prstGeom>
          <a:noFill/>
        </p:spPr>
        <p:txBody>
          <a:bodyPr wrap="square" rtlCol="0">
            <a:spAutoFit/>
          </a:bodyPr>
          <a:lstStyle/>
          <a:p>
            <a:pPr algn="ctr" defTabSz="685783"/>
            <a:r>
              <a:rPr lang="en-US" sz="750" dirty="0">
                <a:solidFill>
                  <a:prstClr val="black"/>
                </a:solidFill>
                <a:latin typeface="Calibri" panose="020F0502020204030204"/>
              </a:rPr>
              <a:t>Probiotic</a:t>
            </a:r>
          </a:p>
        </p:txBody>
      </p:sp>
      <p:sp>
        <p:nvSpPr>
          <p:cNvPr id="243" name="TextBox 242"/>
          <p:cNvSpPr txBox="1"/>
          <p:nvPr/>
        </p:nvSpPr>
        <p:spPr>
          <a:xfrm>
            <a:off x="3600494" y="4332391"/>
            <a:ext cx="510443" cy="207749"/>
          </a:xfrm>
          <a:prstGeom prst="rect">
            <a:avLst/>
          </a:prstGeom>
          <a:noFill/>
        </p:spPr>
        <p:txBody>
          <a:bodyPr wrap="square" rtlCol="0">
            <a:spAutoFit/>
          </a:bodyPr>
          <a:lstStyle/>
          <a:p>
            <a:pPr algn="ctr" defTabSz="685783"/>
            <a:r>
              <a:rPr lang="en-US" sz="750" dirty="0">
                <a:solidFill>
                  <a:prstClr val="black"/>
                </a:solidFill>
                <a:latin typeface="Calibri" panose="020F0502020204030204"/>
              </a:rPr>
              <a:t>Yogurt</a:t>
            </a:r>
          </a:p>
        </p:txBody>
      </p:sp>
      <p:pic>
        <p:nvPicPr>
          <p:cNvPr id="244" name="Picture 243"/>
          <p:cNvPicPr>
            <a:picLocks noChangeAspect="1"/>
          </p:cNvPicPr>
          <p:nvPr/>
        </p:nvPicPr>
        <p:blipFill>
          <a:blip r:embed="rId36" cstate="print">
            <a:extLst>
              <a:ext uri="{28A0092B-C50C-407E-A947-70E740481C1C}">
                <a14:useLocalDpi xmlns:a14="http://schemas.microsoft.com/office/drawing/2010/main"/>
              </a:ext>
            </a:extLst>
          </a:blip>
          <a:stretch>
            <a:fillRect/>
          </a:stretch>
        </p:blipFill>
        <p:spPr>
          <a:xfrm>
            <a:off x="3751537" y="4156087"/>
            <a:ext cx="205448" cy="205448"/>
          </a:xfrm>
          <a:prstGeom prst="rect">
            <a:avLst/>
          </a:prstGeom>
        </p:spPr>
      </p:pic>
      <p:pic>
        <p:nvPicPr>
          <p:cNvPr id="245" name="Picture 244"/>
          <p:cNvPicPr>
            <a:picLocks noChangeAspect="1"/>
          </p:cNvPicPr>
          <p:nvPr/>
        </p:nvPicPr>
        <p:blipFill rotWithShape="1">
          <a:blip r:embed="rId37" cstate="print">
            <a:extLst>
              <a:ext uri="{28A0092B-C50C-407E-A947-70E740481C1C}">
                <a14:useLocalDpi xmlns:a14="http://schemas.microsoft.com/office/drawing/2010/main"/>
              </a:ext>
            </a:extLst>
          </a:blip>
          <a:srcRect/>
          <a:stretch/>
        </p:blipFill>
        <p:spPr>
          <a:xfrm rot="5400000">
            <a:off x="4099234" y="2730302"/>
            <a:ext cx="437234" cy="362474"/>
          </a:xfrm>
          <a:prstGeom prst="rect">
            <a:avLst/>
          </a:prstGeom>
        </p:spPr>
      </p:pic>
      <p:pic>
        <p:nvPicPr>
          <p:cNvPr id="246" name="Picture 3"/>
          <p:cNvPicPr>
            <a:picLocks noChangeAspect="1" noChangeArrowheads="1"/>
          </p:cNvPicPr>
          <p:nvPr/>
        </p:nvPicPr>
        <p:blipFill>
          <a:blip r:embed="rId38" cstate="print">
            <a:extLst>
              <a:ext uri="{28A0092B-C50C-407E-A947-70E740481C1C}">
                <a14:useLocalDpi xmlns:a14="http://schemas.microsoft.com/office/drawing/2010/main"/>
              </a:ext>
            </a:extLst>
          </a:blip>
          <a:srcRect/>
          <a:stretch>
            <a:fillRect/>
          </a:stretch>
        </p:blipFill>
        <p:spPr bwMode="auto">
          <a:xfrm>
            <a:off x="3640271" y="2694687"/>
            <a:ext cx="384417" cy="384417"/>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47" name="Picture 8" descr="Image result for Shewanella oneidensis"/>
          <p:cNvPicPr>
            <a:picLocks noChangeAspect="1" noChangeArrowheads="1"/>
          </p:cNvPicPr>
          <p:nvPr/>
        </p:nvPicPr>
        <p:blipFill rotWithShape="1">
          <a:blip r:embed="rId39" cstate="print">
            <a:extLst>
              <a:ext uri="{28A0092B-C50C-407E-A947-70E740481C1C}">
                <a14:useLocalDpi xmlns:a14="http://schemas.microsoft.com/office/drawing/2010/main"/>
              </a:ext>
            </a:extLst>
          </a:blip>
          <a:srcRect r="29720"/>
          <a:stretch/>
        </p:blipFill>
        <p:spPr bwMode="auto">
          <a:xfrm>
            <a:off x="4222622" y="4214785"/>
            <a:ext cx="405569" cy="335893"/>
          </a:xfrm>
          <a:prstGeom prst="rect">
            <a:avLst/>
          </a:prstGeom>
          <a:noFill/>
          <a:extLst>
            <a:ext uri="{909E8E84-426E-40DD-AFC4-6F175D3DCCD1}">
              <a14:hiddenFill xmlns:a14="http://schemas.microsoft.com/office/drawing/2010/main">
                <a:solidFill>
                  <a:srgbClr val="FFFFFF"/>
                </a:solidFill>
              </a14:hiddenFill>
            </a:ext>
          </a:extLst>
        </p:spPr>
      </p:pic>
      <p:sp>
        <p:nvSpPr>
          <p:cNvPr id="248" name="TextBox 247"/>
          <p:cNvSpPr txBox="1"/>
          <p:nvPr/>
        </p:nvSpPr>
        <p:spPr>
          <a:xfrm>
            <a:off x="4024351" y="4523450"/>
            <a:ext cx="885179" cy="207749"/>
          </a:xfrm>
          <a:prstGeom prst="rect">
            <a:avLst/>
          </a:prstGeom>
          <a:noFill/>
        </p:spPr>
        <p:txBody>
          <a:bodyPr wrap="none" rtlCol="0">
            <a:spAutoFit/>
          </a:bodyPr>
          <a:lstStyle/>
          <a:p>
            <a:pPr algn="ctr" defTabSz="685783"/>
            <a:r>
              <a:rPr lang="en-US" sz="750" dirty="0">
                <a:solidFill>
                  <a:srgbClr val="7030A0"/>
                </a:solidFill>
                <a:latin typeface="Calibri" panose="020F0502020204030204"/>
              </a:rPr>
              <a:t>Microbial fuel cell</a:t>
            </a:r>
          </a:p>
        </p:txBody>
      </p:sp>
      <p:pic>
        <p:nvPicPr>
          <p:cNvPr id="249" name="Picture 248"/>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rot="20605881">
            <a:off x="4176714" y="3161969"/>
            <a:ext cx="904948" cy="171639"/>
          </a:xfrm>
          <a:prstGeom prst="rect">
            <a:avLst/>
          </a:prstGeom>
        </p:spPr>
      </p:pic>
      <p:pic>
        <p:nvPicPr>
          <p:cNvPr id="250" name="Picture 249"/>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6076501" y="5745828"/>
            <a:ext cx="891799" cy="535079"/>
          </a:xfrm>
          <a:prstGeom prst="rect">
            <a:avLst/>
          </a:prstGeom>
        </p:spPr>
      </p:pic>
      <p:sp>
        <p:nvSpPr>
          <p:cNvPr id="251" name="TextBox 250"/>
          <p:cNvSpPr txBox="1"/>
          <p:nvPr/>
        </p:nvSpPr>
        <p:spPr>
          <a:xfrm>
            <a:off x="6056445" y="6073158"/>
            <a:ext cx="929942" cy="230832"/>
          </a:xfrm>
          <a:prstGeom prst="rect">
            <a:avLst/>
          </a:prstGeom>
          <a:noFill/>
        </p:spPr>
        <p:txBody>
          <a:bodyPr wrap="square" rtlCol="0">
            <a:spAutoFit/>
          </a:bodyPr>
          <a:lstStyle/>
          <a:p>
            <a:pPr defTabSz="685783"/>
            <a:r>
              <a:rPr lang="en-US" sz="900" dirty="0">
                <a:solidFill>
                  <a:prstClr val="white"/>
                </a:solidFill>
                <a:latin typeface="Calibri" panose="020F0502020204030204"/>
              </a:rPr>
              <a:t>Biosentinel</a:t>
            </a:r>
          </a:p>
        </p:txBody>
      </p:sp>
      <p:pic>
        <p:nvPicPr>
          <p:cNvPr id="252" name="Picture 251"/>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7102159" y="5566391"/>
            <a:ext cx="739148" cy="739148"/>
          </a:xfrm>
          <a:prstGeom prst="rect">
            <a:avLst/>
          </a:prstGeom>
        </p:spPr>
      </p:pic>
      <p:pic>
        <p:nvPicPr>
          <p:cNvPr id="253" name="Picture 252"/>
          <p:cNvPicPr>
            <a:picLocks noChangeAspect="1"/>
          </p:cNvPicPr>
          <p:nvPr/>
        </p:nvPicPr>
        <p:blipFill rotWithShape="1">
          <a:blip r:embed="rId43" cstate="print">
            <a:extLst>
              <a:ext uri="{28A0092B-C50C-407E-A947-70E740481C1C}">
                <a14:useLocalDpi xmlns:a14="http://schemas.microsoft.com/office/drawing/2010/main" val="0"/>
              </a:ext>
            </a:extLst>
          </a:blip>
          <a:srcRect l="6020" t="999" r="3136" b="1717"/>
          <a:stretch/>
        </p:blipFill>
        <p:spPr>
          <a:xfrm>
            <a:off x="5200692" y="5517495"/>
            <a:ext cx="715690" cy="722376"/>
          </a:xfrm>
          <a:prstGeom prst="ellipse">
            <a:avLst/>
          </a:prstGeom>
        </p:spPr>
      </p:pic>
      <p:sp>
        <p:nvSpPr>
          <p:cNvPr id="254" name="TextBox 253"/>
          <p:cNvSpPr txBox="1"/>
          <p:nvPr/>
        </p:nvSpPr>
        <p:spPr>
          <a:xfrm>
            <a:off x="7471735" y="6107589"/>
            <a:ext cx="931370" cy="230832"/>
          </a:xfrm>
          <a:prstGeom prst="rect">
            <a:avLst/>
          </a:prstGeom>
          <a:noFill/>
        </p:spPr>
        <p:txBody>
          <a:bodyPr wrap="square" rtlCol="0">
            <a:spAutoFit/>
          </a:bodyPr>
          <a:lstStyle/>
          <a:p>
            <a:pPr algn="ctr" defTabSz="685783"/>
            <a:r>
              <a:rPr lang="en-US" sz="900" dirty="0">
                <a:solidFill>
                  <a:prstClr val="black"/>
                </a:solidFill>
                <a:latin typeface="Calibri" panose="020F0502020204030204"/>
              </a:rPr>
              <a:t>NAVY</a:t>
            </a:r>
          </a:p>
        </p:txBody>
      </p:sp>
      <p:pic>
        <p:nvPicPr>
          <p:cNvPr id="255" name="Picture 4" descr="Image result for washington university st louis logo"/>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4656383" y="1812470"/>
            <a:ext cx="1217583" cy="457337"/>
          </a:xfrm>
          <a:prstGeom prst="rect">
            <a:avLst/>
          </a:prstGeom>
          <a:noFill/>
          <a:extLst>
            <a:ext uri="{909E8E84-426E-40DD-AFC4-6F175D3DCCD1}">
              <a14:hiddenFill xmlns:a14="http://schemas.microsoft.com/office/drawing/2010/main">
                <a:solidFill>
                  <a:srgbClr val="FFFFFF"/>
                </a:solidFill>
              </a14:hiddenFill>
            </a:ext>
          </a:extLst>
        </p:spPr>
      </p:pic>
      <p:pic>
        <p:nvPicPr>
          <p:cNvPr id="256" name="Picture 255"/>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434229" y="1787963"/>
            <a:ext cx="749108" cy="141955"/>
          </a:xfrm>
          <a:prstGeom prst="rect">
            <a:avLst/>
          </a:prstGeom>
        </p:spPr>
      </p:pic>
      <p:pic>
        <p:nvPicPr>
          <p:cNvPr id="257" name="Picture 256"/>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233970" y="1490047"/>
            <a:ext cx="1039354" cy="292513"/>
          </a:xfrm>
          <a:prstGeom prst="rect">
            <a:avLst/>
          </a:prstGeom>
        </p:spPr>
      </p:pic>
      <p:pic>
        <p:nvPicPr>
          <p:cNvPr id="125" name="Picture 124"/>
          <p:cNvPicPr>
            <a:picLocks noChangeAspect="1"/>
          </p:cNvPicPr>
          <p:nvPr/>
        </p:nvPicPr>
        <p:blipFill>
          <a:blip r:embed="rId47"/>
          <a:stretch>
            <a:fillRect/>
          </a:stretch>
        </p:blipFill>
        <p:spPr>
          <a:xfrm>
            <a:off x="10248" y="5849622"/>
            <a:ext cx="1645696" cy="622529"/>
          </a:xfrm>
          <a:prstGeom prst="rect">
            <a:avLst/>
          </a:prstGeom>
        </p:spPr>
      </p:pic>
    </p:spTree>
    <p:extLst>
      <p:ext uri="{BB962C8B-B14F-4D97-AF65-F5344CB8AC3E}">
        <p14:creationId xmlns:p14="http://schemas.microsoft.com/office/powerpoint/2010/main" val="902671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Partnerships and Customers</a:t>
            </a:r>
          </a:p>
        </p:txBody>
      </p:sp>
      <p:sp>
        <p:nvSpPr>
          <p:cNvPr id="4" name="Rectangle 3"/>
          <p:cNvSpPr/>
          <p:nvPr/>
        </p:nvSpPr>
        <p:spPr>
          <a:xfrm>
            <a:off x="138969" y="1295400"/>
            <a:ext cx="7667482" cy="5186035"/>
          </a:xfrm>
          <a:prstGeom prst="rect">
            <a:avLst/>
          </a:prstGeom>
        </p:spPr>
        <p:txBody>
          <a:bodyPr wrap="square">
            <a:spAutoFit/>
          </a:bodyPr>
          <a:lstStyle/>
          <a:p>
            <a:pPr marL="285750" indent="-285750">
              <a:spcBef>
                <a:spcPts val="600"/>
              </a:spcBef>
              <a:buFont typeface="Arial" panose="020B0604020202020204" pitchFamily="34" charset="0"/>
              <a:buChar char="•"/>
            </a:pPr>
            <a:r>
              <a:rPr lang="en-US" dirty="0">
                <a:solidFill>
                  <a:srgbClr val="000000"/>
                </a:solidFill>
              </a:rPr>
              <a:t>Completed a two-year cooperative agreement with Dr. Matthew </a:t>
            </a:r>
            <a:r>
              <a:rPr lang="en-US" dirty="0" err="1">
                <a:solidFill>
                  <a:srgbClr val="000000"/>
                </a:solidFill>
              </a:rPr>
              <a:t>Kanan</a:t>
            </a:r>
            <a:r>
              <a:rPr lang="en-US" dirty="0">
                <a:solidFill>
                  <a:srgbClr val="000000"/>
                </a:solidFill>
              </a:rPr>
              <a:t> at Stanford University for advanced microbial substrate production. Key to CO</a:t>
            </a:r>
            <a:r>
              <a:rPr lang="en-US" baseline="-25000" dirty="0">
                <a:solidFill>
                  <a:srgbClr val="000000"/>
                </a:solidFill>
              </a:rPr>
              <a:t>2</a:t>
            </a:r>
            <a:r>
              <a:rPr lang="en-US" dirty="0">
                <a:solidFill>
                  <a:srgbClr val="000000"/>
                </a:solidFill>
              </a:rPr>
              <a:t>-Based Manufacturing project success. Seeking to extend agreement for FY19-20. </a:t>
            </a:r>
          </a:p>
          <a:p>
            <a:pPr marL="285750" indent="-285750">
              <a:spcBef>
                <a:spcPts val="600"/>
              </a:spcBef>
              <a:buFont typeface="Arial" panose="020B0604020202020204" pitchFamily="34" charset="0"/>
              <a:buChar char="•"/>
            </a:pPr>
            <a:r>
              <a:rPr lang="en-US" dirty="0">
                <a:solidFill>
                  <a:srgbClr val="000000"/>
                </a:solidFill>
              </a:rPr>
              <a:t>Collaborating with 2 ARC/JSC AES LSS projects regarding liquid amines and COHO via carbonic anhydrase production. SB team providing carbonic anhydrase for testing. </a:t>
            </a:r>
            <a:r>
              <a:rPr lang="en-US" b="1" dirty="0">
                <a:solidFill>
                  <a:srgbClr val="000000"/>
                </a:solidFill>
              </a:rPr>
              <a:t>Led to LSS Project-funded collaboration for custom CA production for liquid amines. </a:t>
            </a:r>
          </a:p>
          <a:p>
            <a:pPr marL="285750" indent="-285750">
              <a:spcBef>
                <a:spcPts val="600"/>
              </a:spcBef>
              <a:buFont typeface="Arial" panose="020B0604020202020204" pitchFamily="34" charset="0"/>
              <a:buChar char="•"/>
            </a:pPr>
            <a:r>
              <a:rPr lang="en-US" dirty="0">
                <a:solidFill>
                  <a:srgbClr val="000000"/>
                </a:solidFill>
              </a:rPr>
              <a:t>Continued communications and seeking collaboration with N. Werkheiser/AES ISM team. Building from previous joint NIKS project (MSFC/ARC/KSC) examining production of plant growth media/systems. </a:t>
            </a:r>
          </a:p>
          <a:p>
            <a:pPr marL="285750" indent="-285750">
              <a:spcBef>
                <a:spcPts val="600"/>
              </a:spcBef>
              <a:buFont typeface="Arial" panose="020B0604020202020204" pitchFamily="34" charset="0"/>
              <a:buChar char="•"/>
            </a:pPr>
            <a:r>
              <a:rPr lang="en-US" dirty="0">
                <a:solidFill>
                  <a:srgbClr val="000000"/>
                </a:solidFill>
              </a:rPr>
              <a:t>Communicating with JSC HRP for BioNutrients Project for guidance regarding in-space application of concept.  </a:t>
            </a:r>
          </a:p>
          <a:p>
            <a:pPr marL="285750" indent="-285750">
              <a:spcBef>
                <a:spcPts val="600"/>
              </a:spcBef>
              <a:buFont typeface="Arial" panose="020B0604020202020204" pitchFamily="34" charset="0"/>
              <a:buChar char="•"/>
            </a:pPr>
            <a:r>
              <a:rPr lang="en-US" dirty="0">
                <a:solidFill>
                  <a:srgbClr val="000000"/>
                </a:solidFill>
              </a:rPr>
              <a:t>Coordination with ARC AES </a:t>
            </a:r>
            <a:r>
              <a:rPr lang="en-US" dirty="0" err="1">
                <a:solidFill>
                  <a:srgbClr val="000000"/>
                </a:solidFill>
              </a:rPr>
              <a:t>BioSentinel</a:t>
            </a:r>
            <a:r>
              <a:rPr lang="en-US" dirty="0">
                <a:solidFill>
                  <a:srgbClr val="000000"/>
                </a:solidFill>
              </a:rPr>
              <a:t> Project team regarding ongoing yeast storage experiments/methods.</a:t>
            </a:r>
          </a:p>
          <a:p>
            <a:pPr marL="285750" indent="-285750">
              <a:spcBef>
                <a:spcPts val="600"/>
              </a:spcBef>
              <a:buFont typeface="Arial" panose="020B0604020202020204" pitchFamily="34" charset="0"/>
              <a:buChar char="•"/>
            </a:pPr>
            <a:r>
              <a:rPr lang="en-US" dirty="0">
                <a:solidFill>
                  <a:srgbClr val="000000"/>
                </a:solidFill>
              </a:rPr>
              <a:t>Discussions with US Navy regarding carbonic anhydrase production.</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ackgroundRemoval t="1963" b="89979" l="9980" r="89922"/>
                    </a14:imgEffect>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rot="220864">
            <a:off x="8002034" y="3186268"/>
            <a:ext cx="1109379" cy="1050762"/>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42122" y="1186930"/>
            <a:ext cx="1321077" cy="578418"/>
          </a:xfrm>
          <a:prstGeom prst="rect">
            <a:avLst/>
          </a:prstGeom>
        </p:spPr>
      </p:pic>
      <p:pic>
        <p:nvPicPr>
          <p:cNvPr id="10" name="Picture 9"/>
          <p:cNvPicPr>
            <a:picLocks noChangeAspect="1"/>
          </p:cNvPicPr>
          <p:nvPr/>
        </p:nvPicPr>
        <p:blipFill>
          <a:blip r:embed="rId5"/>
          <a:stretch>
            <a:fillRect/>
          </a:stretch>
        </p:blipFill>
        <p:spPr>
          <a:xfrm>
            <a:off x="8143403" y="5791200"/>
            <a:ext cx="580704" cy="574179"/>
          </a:xfrm>
          <a:prstGeom prst="rect">
            <a:avLst/>
          </a:prstGeom>
        </p:spPr>
      </p:pic>
      <p:pic>
        <p:nvPicPr>
          <p:cNvPr id="9" name="Picture 8"/>
          <p:cNvPicPr>
            <a:picLocks noChangeAspect="1"/>
          </p:cNvPicPr>
          <p:nvPr/>
        </p:nvPicPr>
        <p:blipFill>
          <a:blip r:embed="rId6"/>
          <a:stretch>
            <a:fillRect/>
          </a:stretch>
        </p:blipFill>
        <p:spPr>
          <a:xfrm>
            <a:off x="7806451" y="4618587"/>
            <a:ext cx="992418" cy="750516"/>
          </a:xfrm>
          <a:prstGeom prst="rect">
            <a:avLst/>
          </a:prstGeom>
        </p:spPr>
      </p:pic>
      <p:pic>
        <p:nvPicPr>
          <p:cNvPr id="11" name="Picture 10"/>
          <p:cNvPicPr>
            <a:picLocks noChangeAspect="1"/>
          </p:cNvPicPr>
          <p:nvPr/>
        </p:nvPicPr>
        <p:blipFill rotWithShape="1">
          <a:blip r:embed="rId7" cstate="screen">
            <a:extLst>
              <a:ext uri="{28A0092B-C50C-407E-A947-70E740481C1C}">
                <a14:useLocalDpi xmlns:a14="http://schemas.microsoft.com/office/drawing/2010/main"/>
              </a:ext>
            </a:extLst>
          </a:blip>
          <a:srcRect l="89425" t="77841" r="2529" b="6704"/>
          <a:stretch/>
        </p:blipFill>
        <p:spPr>
          <a:xfrm>
            <a:off x="8089104" y="2219314"/>
            <a:ext cx="555906" cy="675029"/>
          </a:xfrm>
          <a:prstGeom prst="rect">
            <a:avLst/>
          </a:prstGeom>
        </p:spPr>
      </p:pic>
    </p:spTree>
    <p:extLst>
      <p:ext uri="{BB962C8B-B14F-4D97-AF65-F5344CB8AC3E}">
        <p14:creationId xmlns:p14="http://schemas.microsoft.com/office/powerpoint/2010/main" val="19153351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4930" y="1148992"/>
            <a:ext cx="8468070" cy="5847755"/>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1700" b="1" dirty="0"/>
              <a:t>STMD Space Technology Research Institute (STRI) </a:t>
            </a:r>
            <a:r>
              <a:rPr lang="en-US" sz="1700" b="1" dirty="0" err="1"/>
              <a:t>BioManufacturing</a:t>
            </a:r>
            <a:r>
              <a:rPr lang="en-US" sz="1700" b="1" dirty="0"/>
              <a:t> Topic </a:t>
            </a:r>
            <a:r>
              <a:rPr lang="en-US" sz="1700" dirty="0"/>
              <a:t> </a:t>
            </a:r>
          </a:p>
          <a:p>
            <a:pPr marL="742950" lvl="1" indent="-285750">
              <a:buFont typeface="Arial" panose="020B0604020202020204" pitchFamily="34" charset="0"/>
              <a:buChar char="•"/>
            </a:pPr>
            <a:r>
              <a:rPr lang="en-US" sz="1700" dirty="0"/>
              <a:t>Awarded to Dr. Adam Arkin, UC Berkeley.</a:t>
            </a:r>
          </a:p>
          <a:p>
            <a:pPr marL="742950" lvl="1" indent="-285750">
              <a:buFont typeface="Arial" panose="020B0604020202020204" pitchFamily="34" charset="0"/>
              <a:buChar char="•"/>
            </a:pPr>
            <a:r>
              <a:rPr lang="en-US" sz="1700" dirty="0"/>
              <a:t>Researchers at Stanford, UC Davis, Utah State</a:t>
            </a:r>
          </a:p>
          <a:p>
            <a:pPr marL="742950" lvl="1" indent="-285750">
              <a:buFont typeface="Arial" panose="020B0604020202020204" pitchFamily="34" charset="0"/>
              <a:buChar char="•"/>
            </a:pPr>
            <a:r>
              <a:rPr lang="en-US" sz="1700" dirty="0"/>
              <a:t>$15 M Total - $3M/year for 5 years. </a:t>
            </a:r>
          </a:p>
          <a:p>
            <a:pPr marL="742950" lvl="1" indent="-285750">
              <a:buFont typeface="Arial" panose="020B0604020202020204" pitchFamily="34" charset="0"/>
              <a:buChar char="•"/>
            </a:pPr>
            <a:r>
              <a:rPr lang="en-US" sz="1700" dirty="0"/>
              <a:t>Hogan (COR), Joshi, Wheeler, Sanders, Anderson,</a:t>
            </a:r>
          </a:p>
          <a:p>
            <a:pPr lvl="1"/>
            <a:r>
              <a:rPr lang="en-US" sz="1700" dirty="0"/>
              <a:t>      Werkheiser, Ewert, </a:t>
            </a:r>
            <a:r>
              <a:rPr lang="en-US" sz="1700" dirty="0" err="1"/>
              <a:t>Kliss</a:t>
            </a:r>
            <a:r>
              <a:rPr lang="en-US" sz="1700" dirty="0"/>
              <a:t>, Rothschild, Galazka serve </a:t>
            </a:r>
          </a:p>
          <a:p>
            <a:pPr lvl="1"/>
            <a:r>
              <a:rPr lang="en-US" sz="1700" dirty="0"/>
              <a:t>      as NASA Panel. </a:t>
            </a:r>
          </a:p>
          <a:p>
            <a:pPr marL="742950" lvl="1" indent="-285750">
              <a:buFont typeface="Arial" panose="020B0604020202020204" pitchFamily="34" charset="0"/>
              <a:buChar char="•"/>
            </a:pPr>
            <a:r>
              <a:rPr lang="en-US" sz="1700" b="1" dirty="0"/>
              <a:t>One year complete – Arkin presented to NASA Advisory Council</a:t>
            </a:r>
          </a:p>
          <a:p>
            <a:pPr>
              <a:spcBef>
                <a:spcPts val="600"/>
              </a:spcBef>
            </a:pPr>
            <a:endParaRPr lang="en-US" sz="700" b="1" dirty="0"/>
          </a:p>
          <a:p>
            <a:pPr marL="285750" indent="-285750">
              <a:spcBef>
                <a:spcPts val="600"/>
              </a:spcBef>
              <a:buFont typeface="Arial" panose="020B0604020202020204" pitchFamily="34" charset="0"/>
              <a:buChar char="•"/>
            </a:pPr>
            <a:r>
              <a:rPr lang="en-US" sz="1700" b="1" dirty="0"/>
              <a:t>STMD Centennial Challenge Program </a:t>
            </a:r>
            <a:r>
              <a:rPr lang="en-US" sz="1700" dirty="0"/>
              <a:t>– Developing $1.0M “Carbon Dioxide Conversion Centennial Challenge” regarding CO</a:t>
            </a:r>
            <a:r>
              <a:rPr lang="en-US" sz="1700" baseline="-25000" dirty="0"/>
              <a:t>2</a:t>
            </a:r>
            <a:r>
              <a:rPr lang="en-US" sz="1700" dirty="0"/>
              <a:t>-derived products that support microbial growth. Over 1000 registrants – worldwide attention.                          Recruited OGA personnel as contest judges.  </a:t>
            </a:r>
            <a:r>
              <a:rPr lang="en-US" sz="1700" b="1" dirty="0"/>
              <a:t> </a:t>
            </a:r>
          </a:p>
          <a:p>
            <a:pPr marL="285750" indent="-285750">
              <a:spcBef>
                <a:spcPts val="600"/>
              </a:spcBef>
              <a:buFont typeface="Arial" panose="020B0604020202020204" pitchFamily="34" charset="0"/>
              <a:buChar char="•"/>
            </a:pPr>
            <a:endParaRPr lang="en-US" sz="700" dirty="0"/>
          </a:p>
          <a:p>
            <a:pPr marL="285750" indent="-285750">
              <a:spcBef>
                <a:spcPts val="600"/>
              </a:spcBef>
              <a:buFont typeface="Arial" panose="020B0604020202020204" pitchFamily="34" charset="0"/>
              <a:buChar char="•"/>
            </a:pPr>
            <a:r>
              <a:rPr lang="en-US" sz="1700" dirty="0"/>
              <a:t>Galazka/Hogan assigned as technical collaborators with </a:t>
            </a:r>
            <a:r>
              <a:rPr lang="en-US" sz="1700" b="1" dirty="0"/>
              <a:t>2 Early Career Faculty Awardees </a:t>
            </a:r>
            <a:r>
              <a:rPr lang="en-US" sz="1700" dirty="0"/>
              <a:t>(</a:t>
            </a:r>
            <a:r>
              <a:rPr lang="en-US" sz="1700" i="1" dirty="0"/>
              <a:t>Both continued for FY 18 for year 3</a:t>
            </a:r>
            <a:r>
              <a:rPr lang="en-US" sz="1700" dirty="0"/>
              <a:t>)</a:t>
            </a:r>
          </a:p>
          <a:p>
            <a:pPr marL="742950" lvl="1" indent="-285750">
              <a:buFont typeface="Arial" panose="020B0604020202020204" pitchFamily="34" charset="0"/>
              <a:buChar char="•"/>
            </a:pPr>
            <a:r>
              <a:rPr lang="en-US" sz="1700" dirty="0"/>
              <a:t>Engineering Cyanobacteria for the Production of Lightweight Materials  (F. Zhang – Washington U. in St. Louis) </a:t>
            </a:r>
            <a:r>
              <a:rPr lang="en-US" sz="1700" b="1" dirty="0"/>
              <a:t>(SIMB Young Investigator Award)</a:t>
            </a:r>
          </a:p>
          <a:p>
            <a:pPr marL="742950" lvl="1" indent="-285750">
              <a:buFont typeface="Arial" panose="020B0604020202020204" pitchFamily="34" charset="0"/>
              <a:buChar char="•"/>
            </a:pPr>
            <a:r>
              <a:rPr lang="en-US" sz="1700" dirty="0"/>
              <a:t>Synthetic Biology for Recycling Human Waste into Food, Nutraceuticals, and Materials: Closing the Loop for Long-Term Space Travel (M. </a:t>
            </a:r>
            <a:r>
              <a:rPr lang="en-US" sz="1700" dirty="0" err="1"/>
              <a:t>Blenner</a:t>
            </a:r>
            <a:r>
              <a:rPr lang="en-US" sz="1700" dirty="0"/>
              <a:t> – Clemson U -</a:t>
            </a:r>
            <a:r>
              <a:rPr lang="en-US" sz="1700" b="1" u="sng" dirty="0"/>
              <a:t> funded by STMD to conduct sabbatical in Hogan lab in FY19. </a:t>
            </a:r>
          </a:p>
          <a:p>
            <a:endParaRPr lang="en-US" sz="1700" dirty="0"/>
          </a:p>
        </p:txBody>
      </p:sp>
      <p:sp>
        <p:nvSpPr>
          <p:cNvPr id="5" name="Rectangle 2"/>
          <p:cNvSpPr txBox="1">
            <a:spLocks noGrp="1" noChangeArrowheads="1"/>
          </p:cNvSpPr>
          <p:nvPr>
            <p:ph type="title"/>
          </p:nvPr>
        </p:nvSpPr>
        <p:spPr bwMode="auto">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eaLnBrk="0" fontAlgn="base" hangingPunct="0">
              <a:spcBef>
                <a:spcPct val="0"/>
              </a:spcBef>
              <a:spcAft>
                <a:spcPct val="0"/>
              </a:spcAft>
              <a:defRPr/>
            </a:pPr>
            <a:r>
              <a:rPr lang="en-US" sz="2800" b="1" dirty="0"/>
              <a:t>Infusion from STMD or SBIRs/STTRs</a:t>
            </a:r>
          </a:p>
        </p:txBody>
      </p:sp>
      <p:pic>
        <p:nvPicPr>
          <p:cNvPr id="7" name="Picture 6"/>
          <p:cNvPicPr>
            <a:picLocks noChangeAspect="1"/>
          </p:cNvPicPr>
          <p:nvPr/>
        </p:nvPicPr>
        <p:blipFill>
          <a:blip r:embed="rId2"/>
          <a:stretch>
            <a:fillRect/>
          </a:stretch>
        </p:blipFill>
        <p:spPr>
          <a:xfrm>
            <a:off x="6111098" y="1447800"/>
            <a:ext cx="1995455" cy="560128"/>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9887" y="2053107"/>
            <a:ext cx="861747" cy="264556"/>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5651" y="2325155"/>
            <a:ext cx="830601" cy="311476"/>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5821" y="2726987"/>
            <a:ext cx="910191" cy="232857"/>
          </a:xfrm>
          <a:prstGeom prst="rect">
            <a:avLst/>
          </a:prstGeom>
        </p:spPr>
      </p:pic>
      <p:pic>
        <p:nvPicPr>
          <p:cNvPr id="11" name="Picture 4" descr="Image result for stanford university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75274" y="1950812"/>
            <a:ext cx="972639" cy="4250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t="35219" b="33781"/>
          <a:stretch/>
        </p:blipFill>
        <p:spPr>
          <a:xfrm>
            <a:off x="8056625" y="2729201"/>
            <a:ext cx="782575" cy="242599"/>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06743" y="2430241"/>
            <a:ext cx="998811" cy="189273"/>
          </a:xfrm>
          <a:prstGeom prst="rect">
            <a:avLst/>
          </a:prstGeom>
        </p:spPr>
      </p:pic>
      <p:pic>
        <p:nvPicPr>
          <p:cNvPr id="2" name="Picture 1"/>
          <p:cNvPicPr>
            <a:picLocks noChangeAspect="1"/>
          </p:cNvPicPr>
          <p:nvPr/>
        </p:nvPicPr>
        <p:blipFill>
          <a:blip r:embed="rId9"/>
          <a:stretch>
            <a:fillRect/>
          </a:stretch>
        </p:blipFill>
        <p:spPr>
          <a:xfrm>
            <a:off x="6706743" y="4038601"/>
            <a:ext cx="1931262" cy="730552"/>
          </a:xfrm>
          <a:prstGeom prst="rect">
            <a:avLst/>
          </a:prstGeom>
        </p:spPr>
      </p:pic>
    </p:spTree>
    <p:extLst>
      <p:ext uri="{BB962C8B-B14F-4D97-AF65-F5344CB8AC3E}">
        <p14:creationId xmlns:p14="http://schemas.microsoft.com/office/powerpoint/2010/main" val="9440476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Infusion from STMD or SBIRs/STTRs (2)</a:t>
            </a:r>
          </a:p>
        </p:txBody>
      </p:sp>
      <p:sp>
        <p:nvSpPr>
          <p:cNvPr id="4" name="TextBox 3"/>
          <p:cNvSpPr txBox="1"/>
          <p:nvPr/>
        </p:nvSpPr>
        <p:spPr>
          <a:xfrm>
            <a:off x="152400" y="1278464"/>
            <a:ext cx="7962106" cy="5309146"/>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1700" b="1" dirty="0"/>
              <a:t>Phase II STTR </a:t>
            </a:r>
            <a:r>
              <a:rPr lang="en-US" sz="1700" dirty="0"/>
              <a:t>– Mango Materials – Methane bioreactor concept. Hogan – COR – Starting year 2. </a:t>
            </a:r>
          </a:p>
          <a:p>
            <a:pPr marL="285750" indent="-285750">
              <a:spcBef>
                <a:spcPts val="600"/>
              </a:spcBef>
              <a:buFont typeface="Arial" panose="020B0604020202020204" pitchFamily="34" charset="0"/>
              <a:buChar char="•"/>
            </a:pPr>
            <a:r>
              <a:rPr lang="en-US" sz="1700" b="1" dirty="0"/>
              <a:t>STTR topic</a:t>
            </a:r>
            <a:r>
              <a:rPr lang="en-US" sz="1700" dirty="0"/>
              <a:t> included for FY18 – Advanced Bioreactor Development for </a:t>
            </a:r>
            <a:r>
              <a:rPr lang="en-US" sz="1700" i="1" dirty="0"/>
              <a:t>In Situ</a:t>
            </a:r>
            <a:r>
              <a:rPr lang="en-US" sz="1700" dirty="0"/>
              <a:t> Microbial Manufacturing – 1 proposal awarded - </a:t>
            </a:r>
            <a:r>
              <a:rPr lang="en-US" dirty="0"/>
              <a:t>R. </a:t>
            </a:r>
            <a:r>
              <a:rPr lang="en-US" dirty="0" err="1"/>
              <a:t>Macur</a:t>
            </a:r>
            <a:r>
              <a:rPr lang="en-US" dirty="0"/>
              <a:t>. “A Robust Biofilm-</a:t>
            </a:r>
            <a:r>
              <a:rPr lang="en-US" dirty="0" err="1"/>
              <a:t>Biomat</a:t>
            </a:r>
            <a:r>
              <a:rPr lang="en-US" dirty="0"/>
              <a:t> Reactor for Conversion of Mission-Relevant </a:t>
            </a:r>
            <a:r>
              <a:rPr lang="en-US" dirty="0" err="1"/>
              <a:t>Feedstocks</a:t>
            </a:r>
            <a:r>
              <a:rPr lang="en-US" dirty="0"/>
              <a:t> to Products” Sustainable </a:t>
            </a:r>
            <a:r>
              <a:rPr lang="en-US" dirty="0" err="1"/>
              <a:t>Bioproducts</a:t>
            </a:r>
            <a:r>
              <a:rPr lang="en-US" dirty="0"/>
              <a:t> LLC </a:t>
            </a:r>
            <a:r>
              <a:rPr lang="en-US" sz="1700" dirty="0"/>
              <a:t>Hogan – COR; </a:t>
            </a:r>
          </a:p>
          <a:p>
            <a:pPr marL="285750" indent="-285750">
              <a:spcBef>
                <a:spcPts val="600"/>
              </a:spcBef>
              <a:buFont typeface="Arial" panose="020B0604020202020204" pitchFamily="34" charset="0"/>
              <a:buChar char="•"/>
            </a:pPr>
            <a:r>
              <a:rPr lang="en-US" sz="1700" b="1" dirty="0"/>
              <a:t>Ames CIF Project FY17 – J. Galazka – Methane Metabolism by Yeast</a:t>
            </a:r>
          </a:p>
          <a:p>
            <a:pPr marL="742950" lvl="1" indent="-285750">
              <a:spcBef>
                <a:spcPts val="600"/>
              </a:spcBef>
              <a:buFont typeface="Arial" panose="020B0604020202020204" pitchFamily="34" charset="0"/>
              <a:buChar char="•"/>
            </a:pPr>
            <a:r>
              <a:rPr lang="en-US" sz="1700" dirty="0"/>
              <a:t>Engineer platform yeast </a:t>
            </a:r>
            <a:r>
              <a:rPr lang="en-US" sz="1700" i="1" dirty="0"/>
              <a:t>Pichia pastoris</a:t>
            </a:r>
            <a:r>
              <a:rPr lang="en-US" sz="1700" dirty="0"/>
              <a:t> to utilize methane  - CH</a:t>
            </a:r>
            <a:r>
              <a:rPr lang="en-US" sz="1700" baseline="-25000" dirty="0"/>
              <a:t>4</a:t>
            </a:r>
            <a:r>
              <a:rPr lang="en-US" sz="1700" dirty="0"/>
              <a:t> is readily made from CO</a:t>
            </a:r>
            <a:r>
              <a:rPr lang="en-US" sz="1700" baseline="-25000" dirty="0"/>
              <a:t>2</a:t>
            </a:r>
            <a:r>
              <a:rPr lang="en-US" sz="1700" dirty="0"/>
              <a:t> using Sabatier process</a:t>
            </a:r>
          </a:p>
          <a:p>
            <a:pPr marL="285750" indent="-285750">
              <a:spcBef>
                <a:spcPts val="600"/>
              </a:spcBef>
              <a:buFont typeface="Arial" panose="020B0604020202020204" pitchFamily="34" charset="0"/>
              <a:buChar char="•"/>
            </a:pPr>
            <a:r>
              <a:rPr lang="en-US" sz="1700" b="1" dirty="0"/>
              <a:t>Ames CIF Project FY 17 – J. Hogan – </a:t>
            </a:r>
            <a:r>
              <a:rPr lang="en-US" sz="1700" b="1" i="1" dirty="0"/>
              <a:t>In Situ</a:t>
            </a:r>
            <a:r>
              <a:rPr lang="en-US" sz="1700" b="1" dirty="0"/>
              <a:t> Yogurt Production for Probiotic and Nutrition Delivery</a:t>
            </a:r>
          </a:p>
          <a:p>
            <a:pPr marL="742950" lvl="1" indent="-285750">
              <a:spcBef>
                <a:spcPts val="600"/>
              </a:spcBef>
              <a:buFont typeface="Arial" panose="020B0604020202020204" pitchFamily="34" charset="0"/>
              <a:buChar char="•"/>
            </a:pPr>
            <a:r>
              <a:rPr lang="en-US" sz="1700" dirty="0"/>
              <a:t>Leveraged BioNutrients project results/hardware to develop safe              and reliable system to produce human probiotics via fresh yogurt                  from dried milk solids/starter culture</a:t>
            </a:r>
          </a:p>
          <a:p>
            <a:pPr marL="742950" lvl="1" indent="-285750">
              <a:spcBef>
                <a:spcPts val="600"/>
              </a:spcBef>
              <a:buFont typeface="Arial" panose="020B0604020202020204" pitchFamily="34" charset="0"/>
              <a:buChar char="•"/>
            </a:pPr>
            <a:r>
              <a:rPr lang="en-US" sz="1700" dirty="0"/>
              <a:t>Food safety merging as important R&amp;D area for </a:t>
            </a:r>
            <a:r>
              <a:rPr lang="en-US" sz="1700" i="1" dirty="0"/>
              <a:t>in situ</a:t>
            </a:r>
            <a:r>
              <a:rPr lang="en-US" sz="1700" dirty="0"/>
              <a:t> food production</a:t>
            </a:r>
          </a:p>
          <a:p>
            <a:pPr marL="742950" lvl="1" indent="-285750">
              <a:spcBef>
                <a:spcPts val="600"/>
              </a:spcBef>
              <a:buFont typeface="Arial" panose="020B0604020202020204" pitchFamily="34" charset="0"/>
              <a:buChar char="•"/>
            </a:pPr>
            <a:r>
              <a:rPr lang="en-US" sz="1700" dirty="0"/>
              <a:t>Will seek opportunities to develop flight test for yogurt production. </a:t>
            </a:r>
          </a:p>
          <a:p>
            <a:endParaRPr lang="en-US" sz="1200" dirty="0"/>
          </a:p>
          <a:p>
            <a:endParaRPr lang="en-US" sz="1700" dirty="0"/>
          </a:p>
        </p:txBody>
      </p:sp>
      <p:pic>
        <p:nvPicPr>
          <p:cNvPr id="3" name="Picture 2"/>
          <p:cNvPicPr>
            <a:picLocks noChangeAspect="1"/>
          </p:cNvPicPr>
          <p:nvPr/>
        </p:nvPicPr>
        <p:blipFill>
          <a:blip r:embed="rId2" cstate="screen">
            <a:extLst>
              <a:ext uri="{BEBA8EAE-BF5A-486C-A8C5-ECC9F3942E4B}">
                <a14:imgProps xmlns:a14="http://schemas.microsoft.com/office/drawing/2010/main">
                  <a14:imgLayer r:embed="rId3">
                    <a14:imgEffect>
                      <a14:backgroundRemoval t="3875" b="94080" l="9988" r="89952"/>
                    </a14:imgEffect>
                  </a14:imgLayer>
                </a14:imgProps>
              </a:ext>
              <a:ext uri="{28A0092B-C50C-407E-A947-70E740481C1C}">
                <a14:useLocalDpi xmlns:a14="http://schemas.microsoft.com/office/drawing/2010/main"/>
              </a:ext>
            </a:extLst>
          </a:blip>
          <a:stretch>
            <a:fillRect/>
          </a:stretch>
        </p:blipFill>
        <p:spPr>
          <a:xfrm rot="5400000">
            <a:off x="7205927" y="4200261"/>
            <a:ext cx="2480733" cy="1395412"/>
          </a:xfrm>
          <a:prstGeom prst="rect">
            <a:avLst/>
          </a:prstGeom>
        </p:spPr>
      </p:pic>
      <p:sp>
        <p:nvSpPr>
          <p:cNvPr id="6" name="Right Arrow 5"/>
          <p:cNvSpPr/>
          <p:nvPr/>
        </p:nvSpPr>
        <p:spPr bwMode="auto">
          <a:xfrm>
            <a:off x="7367587" y="4267200"/>
            <a:ext cx="381000" cy="228600"/>
          </a:xfrm>
          <a:prstGeom prst="rightArrow">
            <a:avLst/>
          </a:prstGeom>
          <a:solidFill>
            <a:srgbClr val="0070C0"/>
          </a:solid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endParaRPr>
          </a:p>
        </p:txBody>
      </p:sp>
    </p:spTree>
    <p:extLst>
      <p:ext uri="{BB962C8B-B14F-4D97-AF65-F5344CB8AC3E}">
        <p14:creationId xmlns:p14="http://schemas.microsoft.com/office/powerpoint/2010/main" val="16853189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Education and Public Outreach Activities</a:t>
            </a:r>
          </a:p>
        </p:txBody>
      </p:sp>
      <p:sp>
        <p:nvSpPr>
          <p:cNvPr id="4" name="Rectangle 3"/>
          <p:cNvSpPr/>
          <p:nvPr/>
        </p:nvSpPr>
        <p:spPr>
          <a:xfrm>
            <a:off x="381000" y="1219200"/>
            <a:ext cx="8382000" cy="5693866"/>
          </a:xfrm>
          <a:prstGeom prst="rect">
            <a:avLst/>
          </a:prstGeom>
        </p:spPr>
        <p:txBody>
          <a:bodyPr wrap="square">
            <a:spAutoFit/>
          </a:bodyPr>
          <a:lstStyle/>
          <a:p>
            <a:pPr marL="284163" indent="-284163">
              <a:buFont typeface="Arial" panose="020B0604020202020204" pitchFamily="34" charset="0"/>
              <a:buChar char="•"/>
            </a:pPr>
            <a:r>
              <a:rPr lang="en-US" dirty="0"/>
              <a:t>Stanford collaborator (</a:t>
            </a:r>
            <a:r>
              <a:rPr lang="en-US" dirty="0" err="1"/>
              <a:t>Kanan</a:t>
            </a:r>
            <a:r>
              <a:rPr lang="en-US" dirty="0"/>
              <a:t>) graduate student became NASA NSTRF working on CO</a:t>
            </a:r>
            <a:r>
              <a:rPr lang="en-US" baseline="-25000" dirty="0"/>
              <a:t>2</a:t>
            </a:r>
            <a:r>
              <a:rPr lang="en-US" dirty="0"/>
              <a:t> conversion to products (M. Abney – MSFC is Mentor – Hogan co-mentor).  </a:t>
            </a:r>
          </a:p>
          <a:p>
            <a:pPr marL="285750" indent="-285750">
              <a:buFont typeface="Arial" panose="020B0604020202020204" pitchFamily="34" charset="0"/>
              <a:buChar char="•"/>
            </a:pPr>
            <a:r>
              <a:rPr lang="en-US" dirty="0">
                <a:solidFill>
                  <a:srgbClr val="000000"/>
                </a:solidFill>
              </a:rPr>
              <a:t>Funding for Stanford collaborator primarily for Ph.D. student working on electrochemical conversion – significant acetate production breakthrough.</a:t>
            </a:r>
          </a:p>
          <a:p>
            <a:pPr marL="285750" indent="-285750">
              <a:buFont typeface="Arial" panose="020B0604020202020204" pitchFamily="34" charset="0"/>
              <a:buChar char="•"/>
            </a:pPr>
            <a:r>
              <a:rPr lang="en-US" dirty="0">
                <a:solidFill>
                  <a:srgbClr val="000000"/>
                </a:solidFill>
              </a:rPr>
              <a:t>Advisor to multiple student flight projects – Valley Christian High School in San Jose, CA. (Hogan). Provided input on biological system development for flight. Continued interactions anticipated. </a:t>
            </a:r>
          </a:p>
          <a:p>
            <a:pPr marL="285750" indent="-285750">
              <a:buFont typeface="Arial" panose="020B0604020202020204" pitchFamily="34" charset="0"/>
              <a:buChar char="•"/>
            </a:pPr>
            <a:r>
              <a:rPr lang="en-US" dirty="0">
                <a:solidFill>
                  <a:srgbClr val="000000"/>
                </a:solidFill>
              </a:rPr>
              <a:t>Galazka and Hogan separately featured in </a:t>
            </a:r>
            <a:r>
              <a:rPr lang="en-US" dirty="0" err="1">
                <a:solidFill>
                  <a:srgbClr val="000000"/>
                </a:solidFill>
              </a:rPr>
              <a:t>NASA@SiliconValley</a:t>
            </a:r>
            <a:r>
              <a:rPr lang="en-US" dirty="0">
                <a:solidFill>
                  <a:srgbClr val="000000"/>
                </a:solidFill>
              </a:rPr>
              <a:t> </a:t>
            </a:r>
            <a:r>
              <a:rPr lang="en-US" dirty="0" err="1">
                <a:solidFill>
                  <a:srgbClr val="000000"/>
                </a:solidFill>
              </a:rPr>
              <a:t>PodCasts</a:t>
            </a:r>
            <a:r>
              <a:rPr lang="en-US" dirty="0">
                <a:solidFill>
                  <a:srgbClr val="000000"/>
                </a:solidFill>
              </a:rPr>
              <a:t>. </a:t>
            </a:r>
          </a:p>
          <a:p>
            <a:pPr marL="285750" indent="-285750">
              <a:buFont typeface="Arial" panose="020B0604020202020204" pitchFamily="34" charset="0"/>
              <a:buChar char="•"/>
            </a:pPr>
            <a:r>
              <a:rPr lang="en-US" dirty="0">
                <a:solidFill>
                  <a:srgbClr val="000000"/>
                </a:solidFill>
              </a:rPr>
              <a:t>Student internships in our laboratories - 4 undergraduates hosted in the summer of 2018. </a:t>
            </a:r>
          </a:p>
          <a:p>
            <a:pPr marL="284163" indent="-284163">
              <a:buFont typeface="Arial" panose="020B0604020202020204" pitchFamily="34" charset="0"/>
              <a:buChar char="•"/>
            </a:pPr>
            <a:r>
              <a:rPr lang="en-US" dirty="0">
                <a:solidFill>
                  <a:srgbClr val="000000"/>
                </a:solidFill>
              </a:rPr>
              <a:t>Multiple interviews with journal representatives regarding the role of Synthetic Biology in space and CO</a:t>
            </a:r>
            <a:r>
              <a:rPr lang="en-US" baseline="-25000" dirty="0">
                <a:solidFill>
                  <a:srgbClr val="000000"/>
                </a:solidFill>
              </a:rPr>
              <a:t>2</a:t>
            </a:r>
            <a:r>
              <a:rPr lang="en-US" dirty="0">
                <a:solidFill>
                  <a:srgbClr val="000000"/>
                </a:solidFill>
              </a:rPr>
              <a:t> Conversion Centennial Challenge.</a:t>
            </a:r>
          </a:p>
          <a:p>
            <a:pPr marL="284163" indent="-284163">
              <a:buFont typeface="Arial" panose="020B0604020202020204" pitchFamily="34" charset="0"/>
              <a:buChar char="•"/>
            </a:pPr>
            <a:r>
              <a:rPr lang="en-US" dirty="0"/>
              <a:t>ARC Synthetic Biology laboratory tours specifically for students – 3.</a:t>
            </a:r>
          </a:p>
          <a:p>
            <a:pPr marL="284163" indent="-284163">
              <a:buFont typeface="Arial" panose="020B0604020202020204" pitchFamily="34" charset="0"/>
              <a:buChar char="•"/>
            </a:pPr>
            <a:r>
              <a:rPr lang="en-US" dirty="0"/>
              <a:t>Advisor to </a:t>
            </a:r>
            <a:r>
              <a:rPr lang="en-US" dirty="0" err="1"/>
              <a:t>Carlmont</a:t>
            </a:r>
            <a:r>
              <a:rPr lang="en-US" dirty="0"/>
              <a:t> High School (Belmont, CA) Biotechnology Symposium - feedback on Biotech projects, career advice to Grade 10-12. (Rahman) </a:t>
            </a:r>
          </a:p>
          <a:p>
            <a:pPr marL="284163" indent="-284163">
              <a:buFont typeface="Arial" panose="020B0604020202020204" pitchFamily="34" charset="0"/>
              <a:buChar char="•"/>
            </a:pPr>
            <a:r>
              <a:rPr lang="en-US" dirty="0">
                <a:solidFill>
                  <a:srgbClr val="000000"/>
                </a:solidFill>
              </a:rPr>
              <a:t>A. Rahman - </a:t>
            </a:r>
            <a:r>
              <a:rPr lang="en-US" dirty="0"/>
              <a:t>Presidential Citation from the Institute of Biological Engineering</a:t>
            </a:r>
            <a:endParaRPr lang="en-US" dirty="0">
              <a:solidFill>
                <a:srgbClr val="000000"/>
              </a:solidFill>
            </a:endParaRPr>
          </a:p>
          <a:p>
            <a:pPr marL="284163" lvl="0" indent="-284163">
              <a:buFont typeface="Arial" panose="020B0604020202020204" pitchFamily="34" charset="0"/>
              <a:buChar char="•"/>
            </a:pPr>
            <a:endParaRPr lang="en-US" dirty="0"/>
          </a:p>
          <a:p>
            <a:pPr marL="284163" lvl="0" indent="-284163">
              <a:buFont typeface="Arial" panose="020B0604020202020204" pitchFamily="34" charset="0"/>
              <a:buChar char="•"/>
            </a:pPr>
            <a:endParaRPr lang="en-US" sz="2000" dirty="0"/>
          </a:p>
          <a:p>
            <a:pPr marL="800100" lvl="1" indent="-342900">
              <a:buFont typeface="Arial" panose="020B0604020202020204" pitchFamily="34" charset="0"/>
              <a:buChar char="•"/>
            </a:pPr>
            <a:endParaRPr lang="en-US" sz="2000" dirty="0">
              <a:solidFill>
                <a:srgbClr val="000000"/>
              </a:solidFill>
            </a:endParaRPr>
          </a:p>
        </p:txBody>
      </p:sp>
    </p:spTree>
    <p:extLst>
      <p:ext uri="{BB962C8B-B14F-4D97-AF65-F5344CB8AC3E}">
        <p14:creationId xmlns:p14="http://schemas.microsoft.com/office/powerpoint/2010/main" val="3781368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770812" cy="609600"/>
          </a:xfrm>
        </p:spPr>
        <p:txBody>
          <a:bodyPr/>
          <a:lstStyle/>
          <a:p>
            <a:pPr eaLnBrk="0" hangingPunct="0">
              <a:defRPr/>
            </a:pPr>
            <a:r>
              <a:rPr lang="en-US" sz="2800" dirty="0"/>
              <a:t>Education and Public Outreach Activities (2)</a:t>
            </a:r>
          </a:p>
        </p:txBody>
      </p:sp>
      <p:sp>
        <p:nvSpPr>
          <p:cNvPr id="4" name="Rectangle 3"/>
          <p:cNvSpPr/>
          <p:nvPr/>
        </p:nvSpPr>
        <p:spPr>
          <a:xfrm>
            <a:off x="-24063" y="1066800"/>
            <a:ext cx="8780386" cy="5524589"/>
          </a:xfrm>
          <a:prstGeom prst="rect">
            <a:avLst/>
          </a:prstGeom>
        </p:spPr>
        <p:txBody>
          <a:bodyPr wrap="square">
            <a:spAutoFit/>
          </a:bodyPr>
          <a:lstStyle/>
          <a:p>
            <a:r>
              <a:rPr lang="en-US" sz="2000" b="1" dirty="0">
                <a:solidFill>
                  <a:srgbClr val="000000"/>
                </a:solidFill>
              </a:rPr>
              <a:t>      Manuscripts (Submitted and Planned):</a:t>
            </a:r>
          </a:p>
          <a:p>
            <a:pPr marL="914400" lvl="1" indent="-457200">
              <a:buFont typeface="+mj-lt"/>
              <a:buAutoNum type="arabicPeriod"/>
            </a:pPr>
            <a:endParaRPr lang="en-US" sz="300" dirty="0"/>
          </a:p>
          <a:p>
            <a:pPr lvl="1"/>
            <a:r>
              <a:rPr lang="en-US" sz="1400" b="1" dirty="0"/>
              <a:t>Published/Submitted</a:t>
            </a:r>
          </a:p>
          <a:p>
            <a:pPr marL="461963" indent="279400">
              <a:buFont typeface="Arial" panose="020B0604020202020204" pitchFamily="34" charset="0"/>
              <a:buChar char="•"/>
            </a:pPr>
            <a:r>
              <a:rPr lang="en-US" sz="1400" dirty="0"/>
              <a:t>ICES 2018 - Methane as a Carbon Substrate for Biomanufacturing - Asif Rahman,   </a:t>
            </a:r>
          </a:p>
          <a:p>
            <a:pPr marL="461963"/>
            <a:r>
              <a:rPr lang="en-US" sz="1400" dirty="0"/>
              <a:t>     Jonathan M. Galazka, Michael J. Dougherty, Harry W. Jones, and John   </a:t>
            </a:r>
          </a:p>
          <a:p>
            <a:pPr marL="461963"/>
            <a:r>
              <a:rPr lang="en-US" sz="1400" dirty="0"/>
              <a:t>     A. Hogan</a:t>
            </a:r>
          </a:p>
          <a:p>
            <a:pPr marL="682625" indent="-220663">
              <a:buFont typeface="Arial" panose="020B0604020202020204" pitchFamily="34" charset="0"/>
              <a:buChar char="•"/>
            </a:pPr>
            <a:r>
              <a:rPr lang="en-US" sz="1400" dirty="0"/>
              <a:t> ICES 2018 - In Situ Yogurt Production for Probiotic and Nutrition Delivery - Hiromi  </a:t>
            </a:r>
          </a:p>
          <a:p>
            <a:pPr marL="461962"/>
            <a:r>
              <a:rPr lang="en-US" sz="1400" dirty="0"/>
              <a:t>     Kagawa, Aditya Hindupur, Asif Rahman and John Hogan</a:t>
            </a:r>
          </a:p>
          <a:p>
            <a:pPr marL="742950" lvl="1" indent="-285750">
              <a:buFont typeface="Arial" panose="020B0604020202020204" pitchFamily="34" charset="0"/>
              <a:buChar char="•"/>
            </a:pPr>
            <a:r>
              <a:rPr lang="en-US" sz="1400" dirty="0"/>
              <a:t>ICES 2017 - Development of Storage Methods for Saccharomyces Strains to be utilized for In situ Nutrient Production in Long Duration Space Missions” Natalie Ball, Hiromi Kagawa, Aditya Hindupur and John Hogan</a:t>
            </a:r>
          </a:p>
          <a:p>
            <a:pPr marL="742950" lvl="1" indent="-285750">
              <a:buFont typeface="Arial" panose="020B0604020202020204" pitchFamily="34" charset="0"/>
              <a:buChar char="•"/>
            </a:pPr>
            <a:r>
              <a:rPr lang="en-US" sz="1400" dirty="0"/>
              <a:t>Galazka presented “Methane Metabolism by Yeast for Solar System Exploration” at the American Chemical Society (ACS) National Meeting, San Francisco, 2017. Session Chaired by M. </a:t>
            </a:r>
            <a:r>
              <a:rPr lang="en-US" sz="1400" dirty="0" err="1"/>
              <a:t>Blenner</a:t>
            </a:r>
            <a:r>
              <a:rPr lang="en-US" sz="1400" dirty="0"/>
              <a:t> (Clemson University-NASA Early Career faculty).</a:t>
            </a:r>
          </a:p>
          <a:p>
            <a:pPr lvl="1"/>
            <a:endParaRPr lang="en-US" sz="1400" b="1" dirty="0"/>
          </a:p>
          <a:p>
            <a:pPr lvl="1"/>
            <a:r>
              <a:rPr lang="en-US" sz="1400" b="1" dirty="0"/>
              <a:t>Planned/In Preparation</a:t>
            </a:r>
          </a:p>
          <a:p>
            <a:pPr marL="742950" lvl="1" indent="-285750">
              <a:buFont typeface="Arial" panose="020B0604020202020204" pitchFamily="34" charset="0"/>
              <a:buChar char="•"/>
            </a:pPr>
            <a:r>
              <a:rPr lang="en-US" sz="1400" b="1" dirty="0"/>
              <a:t>Metabolic Engineering of β-carotene production in the probiotic </a:t>
            </a:r>
            <a:r>
              <a:rPr lang="en-US" sz="1400" b="1" i="1" dirty="0"/>
              <a:t>Saccharomyces</a:t>
            </a:r>
            <a:r>
              <a:rPr lang="en-US" sz="1400" b="1" dirty="0"/>
              <a:t> </a:t>
            </a:r>
            <a:r>
              <a:rPr lang="en-US" sz="1400" b="1" i="1" dirty="0" err="1"/>
              <a:t>boulardii</a:t>
            </a:r>
            <a:r>
              <a:rPr lang="en-US" sz="1400" b="1" i="1" dirty="0"/>
              <a:t>.     </a:t>
            </a:r>
            <a:r>
              <a:rPr lang="en-US" sz="1400" i="1" dirty="0">
                <a:solidFill>
                  <a:srgbClr val="000000"/>
                </a:solidFill>
              </a:rPr>
              <a:t>(Metabolic Engineering/Microbial Cell Factories)</a:t>
            </a:r>
            <a:endParaRPr lang="en-US" sz="1400" dirty="0"/>
          </a:p>
          <a:p>
            <a:pPr marL="742950" lvl="1" indent="-285750">
              <a:buFont typeface="Arial" panose="020B0604020202020204" pitchFamily="34" charset="0"/>
              <a:buChar char="•"/>
            </a:pPr>
            <a:r>
              <a:rPr lang="en-US" sz="1400" b="1" dirty="0"/>
              <a:t>Genome-wide host engineering to enhance </a:t>
            </a:r>
            <a:r>
              <a:rPr lang="en-US" sz="1400" b="1" dirty="0" err="1"/>
              <a:t>zeaxanthin</a:t>
            </a:r>
            <a:r>
              <a:rPr lang="en-US" sz="1400" b="1" dirty="0"/>
              <a:t> production using CRISPER/Cas9 in Saccharomyces cerevisiae (Y55). </a:t>
            </a:r>
            <a:r>
              <a:rPr lang="en-US" sz="1400" i="1" dirty="0"/>
              <a:t>(Metabolic Engineering/Microbial Cell Factories)</a:t>
            </a:r>
          </a:p>
          <a:p>
            <a:pPr marL="742950" lvl="1" indent="-285750">
              <a:buFont typeface="Arial" panose="020B0604020202020204" pitchFamily="34" charset="0"/>
              <a:buChar char="•"/>
            </a:pPr>
            <a:r>
              <a:rPr lang="en-US" sz="1400" dirty="0"/>
              <a:t>Two papers in preparation by Stanford Team (</a:t>
            </a:r>
            <a:r>
              <a:rPr lang="en-US" sz="1400" dirty="0" err="1"/>
              <a:t>Kanan</a:t>
            </a:r>
            <a:r>
              <a:rPr lang="en-US" sz="1400" dirty="0"/>
              <a:t>) on CO</a:t>
            </a:r>
            <a:r>
              <a:rPr lang="en-US" sz="1400" baseline="-25000" dirty="0"/>
              <a:t>2</a:t>
            </a:r>
            <a:r>
              <a:rPr lang="en-US" sz="1400" dirty="0"/>
              <a:t> conversion:</a:t>
            </a:r>
          </a:p>
          <a:p>
            <a:pPr marL="1200150" lvl="2" indent="-285750">
              <a:buFont typeface="Arial" panose="020B0604020202020204" pitchFamily="34" charset="0"/>
              <a:buChar char="•"/>
            </a:pPr>
            <a:r>
              <a:rPr lang="en-US" sz="1400" dirty="0"/>
              <a:t>A. Banerjee &amp; M.W. </a:t>
            </a:r>
            <a:r>
              <a:rPr lang="en-US" sz="1400" dirty="0" err="1"/>
              <a:t>Kanan</a:t>
            </a:r>
            <a:r>
              <a:rPr lang="en-US" sz="1400" dirty="0"/>
              <a:t> “Carbonate-promoted CO</a:t>
            </a:r>
            <a:r>
              <a:rPr lang="en-US" sz="1400" baseline="-25000" dirty="0"/>
              <a:t>2</a:t>
            </a:r>
            <a:r>
              <a:rPr lang="en-US" sz="1400" dirty="0"/>
              <a:t> hydrogenation”</a:t>
            </a:r>
          </a:p>
          <a:p>
            <a:pPr marL="1200150" lvl="2" indent="-285750">
              <a:buFont typeface="Arial" panose="020B0604020202020204" pitchFamily="34" charset="0"/>
              <a:buChar char="•"/>
            </a:pPr>
            <a:r>
              <a:rPr lang="en-US" sz="1400" dirty="0"/>
              <a:t>D. Ripatti, T.R. </a:t>
            </a:r>
            <a:r>
              <a:rPr lang="en-US" sz="1400" dirty="0" err="1"/>
              <a:t>Veltman</a:t>
            </a:r>
            <a:r>
              <a:rPr lang="en-US" sz="1400" dirty="0"/>
              <a:t> &amp; M.W. </a:t>
            </a:r>
            <a:r>
              <a:rPr lang="en-US" sz="1400" dirty="0" err="1"/>
              <a:t>Kanan</a:t>
            </a:r>
            <a:r>
              <a:rPr lang="en-US" sz="1400" dirty="0"/>
              <a:t> “CO reduction at gas diffusion electrodes”</a:t>
            </a:r>
          </a:p>
          <a:p>
            <a:pPr marL="800100" lvl="1" indent="-342900">
              <a:buFont typeface="Arial" panose="020B0604020202020204" pitchFamily="34" charset="0"/>
              <a:buChar char="•"/>
            </a:pPr>
            <a:endParaRPr lang="en-US" dirty="0"/>
          </a:p>
          <a:p>
            <a:pPr marL="800100" lvl="1" indent="-342900">
              <a:buFont typeface="Arial" panose="020B0604020202020204" pitchFamily="34" charset="0"/>
              <a:buChar char="•"/>
            </a:pPr>
            <a:endParaRPr lang="en-US" dirty="0">
              <a:solidFill>
                <a:srgbClr val="000000"/>
              </a:solidFill>
            </a:endParaRPr>
          </a:p>
        </p:txBody>
      </p:sp>
      <p:sp>
        <p:nvSpPr>
          <p:cNvPr id="6" name="Rectangle 1"/>
          <p:cNvSpPr>
            <a:spLocks noChangeArrowheads="1"/>
          </p:cNvSpPr>
          <p:nvPr/>
        </p:nvSpPr>
        <p:spPr bwMode="auto">
          <a:xfrm>
            <a:off x="3985942" y="43934"/>
            <a:ext cx="11721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Missions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748278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Overall Project Accomplishments (2015-2018)</a:t>
            </a:r>
          </a:p>
        </p:txBody>
      </p:sp>
      <p:sp>
        <p:nvSpPr>
          <p:cNvPr id="3" name="Content Placeholder 2"/>
          <p:cNvSpPr txBox="1">
            <a:spLocks/>
          </p:cNvSpPr>
          <p:nvPr/>
        </p:nvSpPr>
        <p:spPr>
          <a:xfrm>
            <a:off x="228600" y="1219200"/>
            <a:ext cx="8763000" cy="52204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Obtained two separate AES pilot projects (seed funding) that led to two 3-year projects.</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Completed </a:t>
            </a:r>
            <a:r>
              <a:rPr kumimoji="0" lang="en-US" sz="16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BioNutrients</a:t>
            </a: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ground development</a:t>
            </a:r>
            <a:r>
              <a:rPr kumimoji="0" lang="en-US" sz="1600" b="0" i="0" u="none" strike="noStrike" kern="1200" cap="none" spc="0" normalizeH="0" noProof="0" dirty="0">
                <a:ln>
                  <a:noFill/>
                </a:ln>
                <a:solidFill>
                  <a:sysClr val="windowText" lastClr="000000"/>
                </a:solidFill>
                <a:effectLst/>
                <a:uLnTx/>
                <a:uFillTx/>
                <a:latin typeface="Calibri" panose="020F0502020204030204"/>
                <a:ea typeface="+mn-ea"/>
                <a:cs typeface="+mn-cs"/>
              </a:rPr>
              <a:t> for long duration flight demonstration.</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BioNutrients</a:t>
            </a: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flight phase – ready to start flight loading procedures October 16. </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Flight experiment would be the longest microbial stasis mission to date. </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Completed first two years of CO</a:t>
            </a:r>
            <a:r>
              <a:rPr kumimoji="0" lang="en-US" sz="1600" b="0" i="0" u="none" strike="noStrike" kern="1200" cap="none" spc="0" normalizeH="0" baseline="-25000" noProof="0" dirty="0">
                <a:ln>
                  <a:noFill/>
                </a:ln>
                <a:solidFill>
                  <a:sysClr val="windowText" lastClr="000000"/>
                </a:solidFill>
                <a:effectLst/>
                <a:uLnTx/>
                <a:uFillTx/>
                <a:latin typeface="Calibri" panose="020F0502020204030204"/>
                <a:ea typeface="+mn-ea"/>
                <a:cs typeface="+mn-cs"/>
              </a:rPr>
              <a:t>2</a:t>
            </a: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-Based Manufacturing prototype development milestones – on schedule. Ready to integrate systems components to complete and test integrated demonstration system.</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Stanford collaborator Dr. Matthew </a:t>
            </a:r>
            <a:r>
              <a:rPr kumimoji="0" lang="en-US" sz="16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Kanan</a:t>
            </a: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demonstrating unprecedented electrochemical performance for acetate production. </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Developed a flight-compatible bioreactor useful as a platform technology for the growth of an array of organisms and their </a:t>
            </a:r>
            <a:r>
              <a:rPr kumimoji="0" lang="en-US" sz="1600" b="0" i="0" u="none" strike="noStrike" kern="1200" cap="none" spc="0" normalizeH="0" baseline="0" noProof="0" dirty="0" err="1">
                <a:ln>
                  <a:noFill/>
                </a:ln>
                <a:solidFill>
                  <a:sysClr val="windowText" lastClr="000000"/>
                </a:solidFill>
                <a:effectLst/>
                <a:uLnTx/>
                <a:uFillTx/>
                <a:latin typeface="Calibri" panose="020F0502020204030204"/>
                <a:ea typeface="+mn-ea"/>
                <a:cs typeface="+mn-cs"/>
              </a:rPr>
              <a:t>bioproducts</a:t>
            </a: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Engineered microorganisms to produce several human nutrients, CO</a:t>
            </a:r>
            <a:r>
              <a:rPr kumimoji="0" lang="en-US" sz="1600" b="0" i="0" u="none" strike="noStrike" kern="1200" cap="none" spc="0" normalizeH="0" baseline="-25000" noProof="0" dirty="0">
                <a:ln>
                  <a:noFill/>
                </a:ln>
                <a:solidFill>
                  <a:sysClr val="windowText" lastClr="000000"/>
                </a:solidFill>
                <a:effectLst/>
                <a:uLnTx/>
                <a:uFillTx/>
                <a:latin typeface="Calibri" panose="020F0502020204030204"/>
                <a:ea typeface="+mn-ea"/>
                <a:cs typeface="+mn-cs"/>
              </a:rPr>
              <a:t>2</a:t>
            </a: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-removal enzymes critical to current AES LSS technology development, and numerous other example products. </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These projects were key in the establishment of multiple STMD programs, including the STRI CUBES, the NASA CO</a:t>
            </a:r>
            <a:r>
              <a:rPr kumimoji="0" lang="en-US" sz="1600" b="0" i="0" u="none" strike="noStrike" kern="1200" cap="none" spc="0" normalizeH="0" baseline="-25000" noProof="0" dirty="0">
                <a:ln>
                  <a:noFill/>
                </a:ln>
                <a:solidFill>
                  <a:sysClr val="windowText" lastClr="000000"/>
                </a:solidFill>
                <a:effectLst/>
                <a:uLnTx/>
                <a:uFillTx/>
                <a:latin typeface="Calibri" panose="020F0502020204030204"/>
                <a:ea typeface="+mn-ea"/>
                <a:cs typeface="+mn-cs"/>
              </a:rPr>
              <a:t>2</a:t>
            </a:r>
            <a:r>
              <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Conversion Centennial Challenge, an Early-Career Faculty topic, a growing ecosystem of NASA-related Biomanufacturing researchers, as well as multiple STTRs. </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0023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Team Members</a:t>
            </a:r>
          </a:p>
        </p:txBody>
      </p:sp>
      <p:sp>
        <p:nvSpPr>
          <p:cNvPr id="4" name="Content Placeholder 2"/>
          <p:cNvSpPr txBox="1">
            <a:spLocks/>
          </p:cNvSpPr>
          <p:nvPr/>
        </p:nvSpPr>
        <p:spPr bwMode="auto">
          <a:xfrm>
            <a:off x="458788" y="1366138"/>
            <a:ext cx="40386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69069" indent="-169069" algn="l" rtl="0" eaLnBrk="1" fontAlgn="base" hangingPunct="1">
              <a:spcBef>
                <a:spcPct val="20000"/>
              </a:spcBef>
              <a:spcAft>
                <a:spcPct val="0"/>
              </a:spcAft>
              <a:buChar char="•"/>
              <a:defRPr>
                <a:solidFill>
                  <a:schemeClr val="tx1"/>
                </a:solidFill>
                <a:latin typeface="+mn-lt"/>
                <a:ea typeface="+mn-ea"/>
                <a:cs typeface="+mn-cs"/>
              </a:defRPr>
            </a:lvl1pPr>
            <a:lvl2pPr marL="344091" indent="-173831" algn="l" rtl="0" eaLnBrk="1" fontAlgn="base" hangingPunct="1">
              <a:spcBef>
                <a:spcPct val="20000"/>
              </a:spcBef>
              <a:spcAft>
                <a:spcPct val="0"/>
              </a:spcAft>
              <a:buChar char="–"/>
              <a:defRPr>
                <a:solidFill>
                  <a:schemeClr val="tx1"/>
                </a:solidFill>
                <a:latin typeface="+mn-lt"/>
                <a:ea typeface="+mn-ea"/>
                <a:cs typeface="+mn-cs"/>
              </a:defRPr>
            </a:lvl2pPr>
            <a:lvl3pPr marL="510779" indent="-165497" algn="l" rtl="0" eaLnBrk="1" fontAlgn="base" hangingPunct="1">
              <a:spcBef>
                <a:spcPct val="20000"/>
              </a:spcBef>
              <a:spcAft>
                <a:spcPct val="0"/>
              </a:spcAft>
              <a:buChar char="•"/>
              <a:defRPr>
                <a:solidFill>
                  <a:schemeClr val="tx1"/>
                </a:solidFill>
                <a:latin typeface="+mn-lt"/>
                <a:ea typeface="+mn-ea"/>
                <a:cs typeface="+mn-cs"/>
              </a:defRPr>
            </a:lvl3pPr>
            <a:lvl4pPr marL="685800" indent="-173831" algn="l" rtl="0" eaLnBrk="1" fontAlgn="base" hangingPunct="1">
              <a:spcBef>
                <a:spcPct val="20000"/>
              </a:spcBef>
              <a:spcAft>
                <a:spcPct val="0"/>
              </a:spcAft>
              <a:buChar char="–"/>
              <a:defRPr>
                <a:solidFill>
                  <a:schemeClr val="tx1"/>
                </a:solidFill>
                <a:latin typeface="+mn-lt"/>
                <a:ea typeface="+mn-ea"/>
                <a:cs typeface="+mn-cs"/>
              </a:defRPr>
            </a:lvl4pPr>
            <a:lvl5pPr marL="853679" indent="-166688" algn="l" rtl="0" eaLnBrk="1" fontAlgn="base" hangingPunct="1">
              <a:spcBef>
                <a:spcPct val="20000"/>
              </a:spcBef>
              <a:spcAft>
                <a:spcPct val="0"/>
              </a:spcAft>
              <a:buChar char="»"/>
              <a:defRPr>
                <a:solidFill>
                  <a:schemeClr val="tx1"/>
                </a:solidFill>
                <a:latin typeface="+mn-lt"/>
                <a:ea typeface="+mn-ea"/>
                <a:cs typeface="+mn-cs"/>
              </a:defRPr>
            </a:lvl5pPr>
            <a:lvl6pPr marL="1196579" indent="-166688" algn="l" rtl="0" eaLnBrk="1" fontAlgn="base" hangingPunct="1">
              <a:spcBef>
                <a:spcPct val="20000"/>
              </a:spcBef>
              <a:spcAft>
                <a:spcPct val="0"/>
              </a:spcAft>
              <a:buChar char="»"/>
              <a:defRPr>
                <a:solidFill>
                  <a:schemeClr val="tx1"/>
                </a:solidFill>
                <a:latin typeface="+mn-lt"/>
                <a:ea typeface="+mn-ea"/>
                <a:cs typeface="+mn-cs"/>
              </a:defRPr>
            </a:lvl6pPr>
            <a:lvl7pPr marL="1539479" indent="-166688" algn="l" rtl="0" eaLnBrk="1" fontAlgn="base" hangingPunct="1">
              <a:spcBef>
                <a:spcPct val="20000"/>
              </a:spcBef>
              <a:spcAft>
                <a:spcPct val="0"/>
              </a:spcAft>
              <a:buChar char="»"/>
              <a:defRPr>
                <a:solidFill>
                  <a:schemeClr val="tx1"/>
                </a:solidFill>
                <a:latin typeface="+mn-lt"/>
                <a:ea typeface="+mn-ea"/>
                <a:cs typeface="+mn-cs"/>
              </a:defRPr>
            </a:lvl7pPr>
            <a:lvl8pPr marL="1882379" indent="-166688" algn="l" rtl="0" eaLnBrk="1" fontAlgn="base" hangingPunct="1">
              <a:spcBef>
                <a:spcPct val="20000"/>
              </a:spcBef>
              <a:spcAft>
                <a:spcPct val="0"/>
              </a:spcAft>
              <a:buChar char="»"/>
              <a:defRPr>
                <a:solidFill>
                  <a:schemeClr val="tx1"/>
                </a:solidFill>
                <a:latin typeface="+mn-lt"/>
                <a:ea typeface="+mn-ea"/>
                <a:cs typeface="+mn-cs"/>
              </a:defRPr>
            </a:lvl8pPr>
            <a:lvl9pPr marL="2225279" indent="-166688" algn="l" rtl="0" eaLnBrk="1" fontAlgn="base" hangingPunct="1">
              <a:spcBef>
                <a:spcPct val="20000"/>
              </a:spcBef>
              <a:spcAft>
                <a:spcPct val="0"/>
              </a:spcAft>
              <a:buChar char="»"/>
              <a:defRPr>
                <a:solidFill>
                  <a:schemeClr val="tx1"/>
                </a:solidFill>
                <a:latin typeface="+mn-lt"/>
                <a:ea typeface="+mn-ea"/>
                <a:cs typeface="+mn-cs"/>
              </a:defRPr>
            </a:lvl9pPr>
          </a:lstStyle>
          <a:p>
            <a:pPr marL="0" indent="0">
              <a:buFontTx/>
              <a:buNone/>
            </a:pPr>
            <a:r>
              <a:rPr lang="en-US" b="1" kern="0" dirty="0" err="1"/>
              <a:t>BioNutrients</a:t>
            </a:r>
            <a:r>
              <a:rPr lang="en-US" b="1" kern="0" dirty="0"/>
              <a:t>:</a:t>
            </a:r>
          </a:p>
          <a:p>
            <a:pPr marL="0" indent="0">
              <a:buFontTx/>
              <a:buNone/>
            </a:pPr>
            <a:r>
              <a:rPr lang="en-US" u="sng" kern="0" dirty="0"/>
              <a:t>Science:</a:t>
            </a:r>
          </a:p>
          <a:p>
            <a:pPr marL="0" indent="0">
              <a:buFontTx/>
              <a:buNone/>
            </a:pPr>
            <a:r>
              <a:rPr lang="en-US" kern="0" dirty="0"/>
              <a:t>Dr. Aditya Hindupur (Wyle Labs)</a:t>
            </a:r>
          </a:p>
          <a:p>
            <a:pPr marL="0" indent="0">
              <a:buFontTx/>
              <a:buNone/>
            </a:pPr>
            <a:r>
              <a:rPr lang="en-US" kern="0" dirty="0"/>
              <a:t>Dr. Hiromi Kagawa (SETI)</a:t>
            </a:r>
          </a:p>
          <a:p>
            <a:pPr marL="0" indent="0">
              <a:buFontTx/>
              <a:buNone/>
            </a:pPr>
            <a:r>
              <a:rPr lang="en-US" kern="0" dirty="0"/>
              <a:t>Natalie Ball (Wyle Labs)</a:t>
            </a:r>
          </a:p>
          <a:p>
            <a:pPr marL="0" indent="0">
              <a:buFontTx/>
              <a:buNone/>
            </a:pPr>
            <a:r>
              <a:rPr lang="en-US" kern="0" dirty="0"/>
              <a:t>Dr. Michael Dougherty (Wyle Labs)</a:t>
            </a:r>
          </a:p>
          <a:p>
            <a:pPr marL="0" indent="0">
              <a:buFontTx/>
              <a:buNone/>
            </a:pPr>
            <a:endParaRPr lang="en-US" u="sng" kern="0" dirty="0"/>
          </a:p>
          <a:p>
            <a:pPr marL="0" indent="0">
              <a:buFontTx/>
              <a:buNone/>
            </a:pPr>
            <a:r>
              <a:rPr lang="en-US" u="sng" kern="0" dirty="0"/>
              <a:t>Flight:</a:t>
            </a:r>
          </a:p>
          <a:p>
            <a:pPr marL="0" indent="0">
              <a:buFontTx/>
              <a:buNone/>
            </a:pPr>
            <a:r>
              <a:rPr lang="en-US" kern="0" dirty="0"/>
              <a:t>Julie </a:t>
            </a:r>
            <a:r>
              <a:rPr lang="en-US" kern="0" dirty="0" err="1"/>
              <a:t>Levri</a:t>
            </a:r>
            <a:r>
              <a:rPr lang="en-US" kern="0" dirty="0"/>
              <a:t> – PM - NASA</a:t>
            </a:r>
          </a:p>
          <a:p>
            <a:pPr marL="0" indent="0">
              <a:buNone/>
            </a:pPr>
            <a:r>
              <a:rPr lang="en-US" kern="0" dirty="0"/>
              <a:t>Emanuel Barros - (Wyle Labs)</a:t>
            </a:r>
          </a:p>
          <a:p>
            <a:pPr marL="0" indent="0">
              <a:buNone/>
            </a:pPr>
            <a:r>
              <a:rPr lang="en-US" kern="0" dirty="0"/>
              <a:t>Kevin Sims - (Wyle Labs)</a:t>
            </a:r>
          </a:p>
          <a:p>
            <a:pPr marL="0" indent="0">
              <a:buNone/>
            </a:pPr>
            <a:r>
              <a:rPr lang="en-US" kern="0" dirty="0"/>
              <a:t>Chris Barreras - (Wyle Labs)</a:t>
            </a:r>
          </a:p>
          <a:p>
            <a:pPr marL="0" indent="0">
              <a:buNone/>
            </a:pPr>
            <a:r>
              <a:rPr lang="en-US" kern="0" dirty="0"/>
              <a:t>Alan Noblitt – JSC Safety (Wyle Labs)</a:t>
            </a:r>
          </a:p>
          <a:p>
            <a:pPr marL="0" indent="0">
              <a:buFontTx/>
              <a:buNone/>
            </a:pPr>
            <a:r>
              <a:rPr lang="en-US" kern="0" dirty="0"/>
              <a:t>Rudy Cotillion - NASA</a:t>
            </a:r>
          </a:p>
          <a:p>
            <a:pPr marL="0" indent="0">
              <a:buNone/>
            </a:pPr>
            <a:r>
              <a:rPr lang="en-US" kern="0" dirty="0"/>
              <a:t>Sean Sharif - (Wyle Labs)</a:t>
            </a:r>
          </a:p>
          <a:p>
            <a:pPr marL="0" indent="0">
              <a:buNone/>
            </a:pPr>
            <a:endParaRPr lang="en-US" kern="0" dirty="0"/>
          </a:p>
          <a:p>
            <a:pPr marL="0" indent="0">
              <a:buFontTx/>
              <a:buNone/>
            </a:pPr>
            <a:endParaRPr lang="en-US" kern="0" dirty="0"/>
          </a:p>
          <a:p>
            <a:pPr marL="0" indent="0">
              <a:buFontTx/>
              <a:buNone/>
            </a:pPr>
            <a:endParaRPr lang="en-US" kern="0" dirty="0"/>
          </a:p>
        </p:txBody>
      </p:sp>
      <p:sp>
        <p:nvSpPr>
          <p:cNvPr id="5" name="Content Placeholder 3"/>
          <p:cNvSpPr txBox="1">
            <a:spLocks/>
          </p:cNvSpPr>
          <p:nvPr/>
        </p:nvSpPr>
        <p:spPr>
          <a:xfrm>
            <a:off x="4660232" y="1366138"/>
            <a:ext cx="4495800" cy="4525963"/>
          </a:xfrm>
          <a:prstGeom prst="rect">
            <a:avLst/>
          </a:prstGeom>
        </p:spPr>
        <p:txBody>
          <a:bodyPr/>
          <a:lstStyle>
            <a:lvl1pPr marL="169069" indent="-169069" algn="l" rtl="0" eaLnBrk="1" fontAlgn="base" hangingPunct="1">
              <a:spcBef>
                <a:spcPct val="20000"/>
              </a:spcBef>
              <a:spcAft>
                <a:spcPct val="0"/>
              </a:spcAft>
              <a:buChar char="•"/>
              <a:defRPr>
                <a:solidFill>
                  <a:schemeClr val="tx1"/>
                </a:solidFill>
                <a:latin typeface="+mn-lt"/>
                <a:ea typeface="+mn-ea"/>
                <a:cs typeface="+mn-cs"/>
              </a:defRPr>
            </a:lvl1pPr>
            <a:lvl2pPr marL="344091" indent="-173831" algn="l" rtl="0" eaLnBrk="1" fontAlgn="base" hangingPunct="1">
              <a:spcBef>
                <a:spcPct val="20000"/>
              </a:spcBef>
              <a:spcAft>
                <a:spcPct val="0"/>
              </a:spcAft>
              <a:buChar char="–"/>
              <a:defRPr>
                <a:solidFill>
                  <a:schemeClr val="tx1"/>
                </a:solidFill>
                <a:latin typeface="+mn-lt"/>
                <a:ea typeface="+mn-ea"/>
                <a:cs typeface="+mn-cs"/>
              </a:defRPr>
            </a:lvl2pPr>
            <a:lvl3pPr marL="510779" indent="-165497" algn="l" rtl="0" eaLnBrk="1" fontAlgn="base" hangingPunct="1">
              <a:spcBef>
                <a:spcPct val="20000"/>
              </a:spcBef>
              <a:spcAft>
                <a:spcPct val="0"/>
              </a:spcAft>
              <a:buChar char="•"/>
              <a:defRPr>
                <a:solidFill>
                  <a:schemeClr val="tx1"/>
                </a:solidFill>
                <a:latin typeface="+mn-lt"/>
                <a:ea typeface="+mn-ea"/>
                <a:cs typeface="+mn-cs"/>
              </a:defRPr>
            </a:lvl3pPr>
            <a:lvl4pPr marL="685800" indent="-173831" algn="l" rtl="0" eaLnBrk="1" fontAlgn="base" hangingPunct="1">
              <a:spcBef>
                <a:spcPct val="20000"/>
              </a:spcBef>
              <a:spcAft>
                <a:spcPct val="0"/>
              </a:spcAft>
              <a:buChar char="–"/>
              <a:defRPr>
                <a:solidFill>
                  <a:schemeClr val="tx1"/>
                </a:solidFill>
                <a:latin typeface="+mn-lt"/>
                <a:ea typeface="+mn-ea"/>
                <a:cs typeface="+mn-cs"/>
              </a:defRPr>
            </a:lvl4pPr>
            <a:lvl5pPr marL="853679" indent="-166688" algn="l" rtl="0" eaLnBrk="1" fontAlgn="base" hangingPunct="1">
              <a:spcBef>
                <a:spcPct val="20000"/>
              </a:spcBef>
              <a:spcAft>
                <a:spcPct val="0"/>
              </a:spcAft>
              <a:buChar char="»"/>
              <a:defRPr>
                <a:solidFill>
                  <a:schemeClr val="tx1"/>
                </a:solidFill>
                <a:latin typeface="+mn-lt"/>
                <a:ea typeface="+mn-ea"/>
                <a:cs typeface="+mn-cs"/>
              </a:defRPr>
            </a:lvl5pPr>
            <a:lvl6pPr marL="1196579" indent="-166688" algn="l" rtl="0" eaLnBrk="1" fontAlgn="base" hangingPunct="1">
              <a:spcBef>
                <a:spcPct val="20000"/>
              </a:spcBef>
              <a:spcAft>
                <a:spcPct val="0"/>
              </a:spcAft>
              <a:buChar char="»"/>
              <a:defRPr>
                <a:solidFill>
                  <a:schemeClr val="tx1"/>
                </a:solidFill>
                <a:latin typeface="+mn-lt"/>
                <a:ea typeface="+mn-ea"/>
                <a:cs typeface="+mn-cs"/>
              </a:defRPr>
            </a:lvl6pPr>
            <a:lvl7pPr marL="1539479" indent="-166688" algn="l" rtl="0" eaLnBrk="1" fontAlgn="base" hangingPunct="1">
              <a:spcBef>
                <a:spcPct val="20000"/>
              </a:spcBef>
              <a:spcAft>
                <a:spcPct val="0"/>
              </a:spcAft>
              <a:buChar char="»"/>
              <a:defRPr>
                <a:solidFill>
                  <a:schemeClr val="tx1"/>
                </a:solidFill>
                <a:latin typeface="+mn-lt"/>
                <a:ea typeface="+mn-ea"/>
                <a:cs typeface="+mn-cs"/>
              </a:defRPr>
            </a:lvl7pPr>
            <a:lvl8pPr marL="1882379" indent="-166688" algn="l" rtl="0" eaLnBrk="1" fontAlgn="base" hangingPunct="1">
              <a:spcBef>
                <a:spcPct val="20000"/>
              </a:spcBef>
              <a:spcAft>
                <a:spcPct val="0"/>
              </a:spcAft>
              <a:buChar char="»"/>
              <a:defRPr>
                <a:solidFill>
                  <a:schemeClr val="tx1"/>
                </a:solidFill>
                <a:latin typeface="+mn-lt"/>
                <a:ea typeface="+mn-ea"/>
                <a:cs typeface="+mn-cs"/>
              </a:defRPr>
            </a:lvl8pPr>
            <a:lvl9pPr marL="2225279" indent="-166688" algn="l" rtl="0" eaLnBrk="1" fontAlgn="base" hangingPunct="1">
              <a:spcBef>
                <a:spcPct val="20000"/>
              </a:spcBef>
              <a:spcAft>
                <a:spcPct val="0"/>
              </a:spcAft>
              <a:buChar char="»"/>
              <a:defRPr>
                <a:solidFill>
                  <a:schemeClr val="tx1"/>
                </a:solidFill>
                <a:latin typeface="+mn-lt"/>
                <a:ea typeface="+mn-ea"/>
                <a:cs typeface="+mn-cs"/>
              </a:defRPr>
            </a:lvl9pPr>
          </a:lstStyle>
          <a:p>
            <a:pPr marL="0" indent="0">
              <a:buFontTx/>
              <a:buNone/>
            </a:pPr>
            <a:r>
              <a:rPr lang="en-US" b="1" kern="0" dirty="0"/>
              <a:t>CO</a:t>
            </a:r>
            <a:r>
              <a:rPr lang="en-US" b="1" kern="0" baseline="-25000" dirty="0"/>
              <a:t>2</a:t>
            </a:r>
            <a:r>
              <a:rPr lang="en-US" b="1" kern="0" dirty="0"/>
              <a:t>-Based Manufacturing for Mission Extensibility:</a:t>
            </a:r>
          </a:p>
          <a:p>
            <a:pPr marL="0" indent="0">
              <a:buFontTx/>
              <a:buNone/>
            </a:pPr>
            <a:r>
              <a:rPr lang="en-US" kern="0" dirty="0"/>
              <a:t>Dr. Jonathan Galazka (NASA)</a:t>
            </a:r>
          </a:p>
          <a:p>
            <a:pPr marL="0" indent="0">
              <a:buFontTx/>
              <a:buNone/>
            </a:pPr>
            <a:r>
              <a:rPr lang="en-US" kern="0" dirty="0"/>
              <a:t>Dr. Asif Rahman (U. of New Mexico)</a:t>
            </a:r>
          </a:p>
          <a:p>
            <a:pPr marL="0" indent="0">
              <a:buFontTx/>
              <a:buNone/>
            </a:pPr>
            <a:r>
              <a:rPr lang="en-US" kern="0" dirty="0"/>
              <a:t>Dr. Matthew </a:t>
            </a:r>
            <a:r>
              <a:rPr lang="en-US" kern="0" dirty="0" err="1"/>
              <a:t>Kanan</a:t>
            </a:r>
            <a:r>
              <a:rPr lang="en-US" kern="0" dirty="0"/>
              <a:t> (Stanford)</a:t>
            </a:r>
          </a:p>
          <a:p>
            <a:pPr marL="0" indent="0">
              <a:buNone/>
            </a:pPr>
            <a:r>
              <a:rPr lang="en-US" kern="0" dirty="0"/>
              <a:t>Dr. Michael Dougherty (Wyle Labs)</a:t>
            </a:r>
          </a:p>
          <a:p>
            <a:pPr marL="0" indent="0">
              <a:buFontTx/>
              <a:buNone/>
            </a:pPr>
            <a:r>
              <a:rPr lang="en-US" kern="0" dirty="0"/>
              <a:t>Jason Samson – NASA ARC</a:t>
            </a:r>
          </a:p>
          <a:p>
            <a:pPr marL="0" indent="0">
              <a:buFontTx/>
              <a:buNone/>
            </a:pPr>
            <a:endParaRPr lang="en-US" kern="0" dirty="0"/>
          </a:p>
        </p:txBody>
      </p:sp>
      <p:sp>
        <p:nvSpPr>
          <p:cNvPr id="3" name="TextBox 2"/>
          <p:cNvSpPr txBox="1"/>
          <p:nvPr/>
        </p:nvSpPr>
        <p:spPr>
          <a:xfrm>
            <a:off x="4672159" y="4038600"/>
            <a:ext cx="2210926" cy="369332"/>
          </a:xfrm>
          <a:prstGeom prst="rect">
            <a:avLst/>
          </a:prstGeom>
          <a:noFill/>
        </p:spPr>
        <p:txBody>
          <a:bodyPr wrap="none" rtlCol="0">
            <a:spAutoFit/>
          </a:bodyPr>
          <a:lstStyle/>
          <a:p>
            <a:r>
              <a:rPr lang="en-US" dirty="0"/>
              <a:t>Dr. John Hogan - PI</a:t>
            </a:r>
          </a:p>
        </p:txBody>
      </p:sp>
    </p:spTree>
    <p:extLst>
      <p:ext uri="{BB962C8B-B14F-4D97-AF65-F5344CB8AC3E}">
        <p14:creationId xmlns:p14="http://schemas.microsoft.com/office/powerpoint/2010/main" val="3779323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04084" y="2286000"/>
            <a:ext cx="3520516" cy="1938992"/>
          </a:xfrm>
          <a:prstGeom prst="rect">
            <a:avLst/>
          </a:prstGeom>
          <a:noFill/>
        </p:spPr>
        <p:txBody>
          <a:bodyPr wrap="none" rtlCol="0">
            <a:spAutoFit/>
          </a:bodyPr>
          <a:lstStyle/>
          <a:p>
            <a:pPr algn="ctr"/>
            <a:r>
              <a:rPr lang="en-US" sz="6000" b="1" i="1" dirty="0"/>
              <a:t>Back-Up </a:t>
            </a:r>
          </a:p>
          <a:p>
            <a:pPr algn="ctr"/>
            <a:r>
              <a:rPr lang="en-US" sz="6000" b="1" i="1" dirty="0"/>
              <a:t>Slides</a:t>
            </a:r>
          </a:p>
        </p:txBody>
      </p:sp>
    </p:spTree>
    <p:extLst>
      <p:ext uri="{BB962C8B-B14F-4D97-AF65-F5344CB8AC3E}">
        <p14:creationId xmlns:p14="http://schemas.microsoft.com/office/powerpoint/2010/main" val="27640971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err="1"/>
              <a:t>BioNutrients</a:t>
            </a:r>
            <a:r>
              <a:rPr lang="en-US" sz="2800" dirty="0"/>
              <a:t> Project Overall Plan</a:t>
            </a:r>
          </a:p>
        </p:txBody>
      </p:sp>
      <p:pic>
        <p:nvPicPr>
          <p:cNvPr id="31" name="Picture 3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1371600"/>
            <a:ext cx="7508540" cy="4823637"/>
          </a:xfrm>
          <a:prstGeom prst="rect">
            <a:avLst/>
          </a:prstGeom>
        </p:spPr>
      </p:pic>
      <p:sp>
        <p:nvSpPr>
          <p:cNvPr id="3" name="TextBox 2"/>
          <p:cNvSpPr txBox="1"/>
          <p:nvPr/>
        </p:nvSpPr>
        <p:spPr>
          <a:xfrm>
            <a:off x="2396997" y="6221706"/>
            <a:ext cx="4390946" cy="369332"/>
          </a:xfrm>
          <a:prstGeom prst="rect">
            <a:avLst/>
          </a:prstGeom>
          <a:noFill/>
        </p:spPr>
        <p:txBody>
          <a:bodyPr wrap="none" rtlCol="0">
            <a:spAutoFit/>
          </a:bodyPr>
          <a:lstStyle/>
          <a:p>
            <a:r>
              <a:rPr lang="en-US" dirty="0" err="1"/>
              <a:t>Bionutrients</a:t>
            </a:r>
            <a:r>
              <a:rPr lang="en-US" dirty="0"/>
              <a:t> Preparation for Flight (FY19)</a:t>
            </a:r>
          </a:p>
        </p:txBody>
      </p:sp>
    </p:spTree>
    <p:extLst>
      <p:ext uri="{BB962C8B-B14F-4D97-AF65-F5344CB8AC3E}">
        <p14:creationId xmlns:p14="http://schemas.microsoft.com/office/powerpoint/2010/main" val="4315951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Nutrition System Progression</a:t>
            </a:r>
          </a:p>
        </p:txBody>
      </p:sp>
      <p:sp>
        <p:nvSpPr>
          <p:cNvPr id="4" name="Rectangle 3"/>
          <p:cNvSpPr/>
          <p:nvPr/>
        </p:nvSpPr>
        <p:spPr>
          <a:xfrm>
            <a:off x="838200" y="2169200"/>
            <a:ext cx="1828800" cy="990600"/>
          </a:xfrm>
          <a:prstGeom prst="rect">
            <a:avLst/>
          </a:prstGeom>
          <a:solidFill>
            <a:srgbClr val="4F81BD"/>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Stored Food</a:t>
            </a:r>
          </a:p>
        </p:txBody>
      </p:sp>
      <p:sp>
        <p:nvSpPr>
          <p:cNvPr id="5" name="Rectangle 4"/>
          <p:cNvSpPr/>
          <p:nvPr/>
        </p:nvSpPr>
        <p:spPr>
          <a:xfrm>
            <a:off x="838200" y="3343343"/>
            <a:ext cx="1828800" cy="990600"/>
          </a:xfrm>
          <a:prstGeom prst="rect">
            <a:avLst/>
          </a:prstGeom>
          <a:solidFill>
            <a:srgbClr val="4F81BD"/>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Supplements</a:t>
            </a:r>
          </a:p>
        </p:txBody>
      </p:sp>
      <p:sp>
        <p:nvSpPr>
          <p:cNvPr id="6" name="Rectangle 5"/>
          <p:cNvSpPr/>
          <p:nvPr/>
        </p:nvSpPr>
        <p:spPr>
          <a:xfrm>
            <a:off x="3580075" y="2169200"/>
            <a:ext cx="1828800" cy="990600"/>
          </a:xfrm>
          <a:prstGeom prst="rect">
            <a:avLst/>
          </a:prstGeom>
          <a:solidFill>
            <a:srgbClr val="4F81BD"/>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Enhanced Food Storage</a:t>
            </a:r>
          </a:p>
        </p:txBody>
      </p:sp>
      <p:sp>
        <p:nvSpPr>
          <p:cNvPr id="7" name="Rectangle 6"/>
          <p:cNvSpPr/>
          <p:nvPr/>
        </p:nvSpPr>
        <p:spPr>
          <a:xfrm>
            <a:off x="3580075" y="3343343"/>
            <a:ext cx="1828800" cy="990600"/>
          </a:xfrm>
          <a:prstGeom prst="rect">
            <a:avLst/>
          </a:prstGeom>
          <a:solidFill>
            <a:srgbClr val="4F81BD"/>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Enhanced Supplements</a:t>
            </a:r>
          </a:p>
        </p:txBody>
      </p:sp>
      <p:sp>
        <p:nvSpPr>
          <p:cNvPr id="8" name="Rectangle 7"/>
          <p:cNvSpPr/>
          <p:nvPr/>
        </p:nvSpPr>
        <p:spPr>
          <a:xfrm>
            <a:off x="3593327" y="4576457"/>
            <a:ext cx="1828800" cy="990600"/>
          </a:xfrm>
          <a:prstGeom prst="rect">
            <a:avLst/>
          </a:prstGeom>
          <a:solidFill>
            <a:srgbClr val="92D050"/>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Produce</a:t>
            </a:r>
            <a:r>
              <a:rPr kumimoji="0" lang="en-US" sz="1800" b="0" i="0" u="none" strike="noStrike" kern="0" cap="none" spc="0" normalizeH="0" noProof="0" dirty="0">
                <a:ln>
                  <a:noFill/>
                </a:ln>
                <a:solidFill>
                  <a:prstClr val="white"/>
                </a:solidFill>
                <a:effectLst/>
                <a:uLnTx/>
                <a:uFillTx/>
                <a:latin typeface="Calibri"/>
                <a:ea typeface="+mn-ea"/>
                <a:cs typeface="+mn-cs"/>
              </a:rPr>
              <a:t> Key</a:t>
            </a:r>
            <a:r>
              <a:rPr kumimoji="0" lang="en-US" sz="1800" b="0" i="0" u="none" strike="noStrike" kern="0" cap="none" spc="0" normalizeH="0" baseline="0" noProof="0" dirty="0">
                <a:ln>
                  <a:noFill/>
                </a:ln>
                <a:solidFill>
                  <a:prstClr val="white"/>
                </a:solidFill>
                <a:effectLst/>
                <a:uLnTx/>
                <a:uFillTx/>
                <a:latin typeface="Calibri"/>
                <a:ea typeface="+mn-ea"/>
                <a:cs typeface="+mn-cs"/>
              </a:rPr>
              <a:t> Nutrition Limiters</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solidFill>
                  <a:prstClr val="white"/>
                </a:solidFill>
                <a:latin typeface="Calibri"/>
              </a:rPr>
              <a:t>And </a:t>
            </a:r>
            <a:r>
              <a:rPr kumimoji="0" lang="en-US" sz="1800" b="0" i="0" u="none" strike="noStrike" kern="0" cap="none" spc="0" normalizeH="0" baseline="0" noProof="0" dirty="0">
                <a:ln>
                  <a:noFill/>
                </a:ln>
                <a:solidFill>
                  <a:prstClr val="white"/>
                </a:solidFill>
                <a:effectLst/>
                <a:uLnTx/>
                <a:uFillTx/>
                <a:latin typeface="Calibri"/>
                <a:ea typeface="+mn-ea"/>
                <a:cs typeface="+mn-cs"/>
              </a:rPr>
              <a:t>Probiotics</a:t>
            </a:r>
          </a:p>
        </p:txBody>
      </p:sp>
      <p:sp>
        <p:nvSpPr>
          <p:cNvPr id="9" name="Rectangle 8"/>
          <p:cNvSpPr/>
          <p:nvPr/>
        </p:nvSpPr>
        <p:spPr>
          <a:xfrm>
            <a:off x="6477000" y="2169200"/>
            <a:ext cx="1828800" cy="990600"/>
          </a:xfrm>
          <a:prstGeom prst="rect">
            <a:avLst/>
          </a:prstGeom>
          <a:solidFill>
            <a:srgbClr val="4F81BD"/>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Enhanced Food Storage</a:t>
            </a:r>
          </a:p>
        </p:txBody>
      </p:sp>
      <p:sp>
        <p:nvSpPr>
          <p:cNvPr id="10" name="Rectangle 9"/>
          <p:cNvSpPr/>
          <p:nvPr/>
        </p:nvSpPr>
        <p:spPr>
          <a:xfrm>
            <a:off x="6477000" y="3343343"/>
            <a:ext cx="1828800" cy="990600"/>
          </a:xfrm>
          <a:prstGeom prst="rect">
            <a:avLst/>
          </a:prstGeom>
          <a:solidFill>
            <a:srgbClr val="4F81BD"/>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Enhanced Supplements</a:t>
            </a:r>
          </a:p>
        </p:txBody>
      </p:sp>
      <p:sp>
        <p:nvSpPr>
          <p:cNvPr id="11" name="Rectangle 10"/>
          <p:cNvSpPr/>
          <p:nvPr/>
        </p:nvSpPr>
        <p:spPr>
          <a:xfrm>
            <a:off x="6490252" y="4576457"/>
            <a:ext cx="1828800" cy="1219200"/>
          </a:xfrm>
          <a:prstGeom prst="rect">
            <a:avLst/>
          </a:prstGeom>
          <a:solidFill>
            <a:srgbClr val="00B050"/>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Extensive or Complete Production of  Nutrition </a:t>
            </a:r>
          </a:p>
        </p:txBody>
      </p:sp>
      <p:sp>
        <p:nvSpPr>
          <p:cNvPr id="12" name="TextBox 11"/>
          <p:cNvSpPr txBox="1"/>
          <p:nvPr/>
        </p:nvSpPr>
        <p:spPr>
          <a:xfrm>
            <a:off x="757077" y="1647007"/>
            <a:ext cx="1970348" cy="369332"/>
          </a:xfrm>
          <a:prstGeom prst="rect">
            <a:avLst/>
          </a:prstGeom>
          <a:noFill/>
        </p:spPr>
        <p:txBody>
          <a:bodyPr wrap="none" rtlCol="0">
            <a:spAutoFit/>
          </a:bodyPr>
          <a:lstStyle/>
          <a:p>
            <a:r>
              <a:rPr lang="en-US" b="1" dirty="0">
                <a:solidFill>
                  <a:prstClr val="black"/>
                </a:solidFill>
                <a:effectLst>
                  <a:outerShdw blurRad="38100" dist="38100" dir="2700000" algn="tl">
                    <a:srgbClr val="000000">
                      <a:alpha val="43137"/>
                    </a:srgbClr>
                  </a:outerShdw>
                </a:effectLst>
                <a:latin typeface="Calibri"/>
              </a:rPr>
              <a:t>Frequent Resupply</a:t>
            </a:r>
          </a:p>
        </p:txBody>
      </p:sp>
      <p:sp>
        <p:nvSpPr>
          <p:cNvPr id="13" name="TextBox 12"/>
          <p:cNvSpPr txBox="1"/>
          <p:nvPr/>
        </p:nvSpPr>
        <p:spPr>
          <a:xfrm>
            <a:off x="3429000" y="1647007"/>
            <a:ext cx="2121415" cy="369332"/>
          </a:xfrm>
          <a:prstGeom prst="rect">
            <a:avLst/>
          </a:prstGeom>
          <a:noFill/>
        </p:spPr>
        <p:txBody>
          <a:bodyPr wrap="none" rtlCol="0">
            <a:spAutoFit/>
          </a:bodyPr>
          <a:lstStyle/>
          <a:p>
            <a:r>
              <a:rPr lang="en-US" b="1" dirty="0">
                <a:solidFill>
                  <a:prstClr val="black"/>
                </a:solidFill>
                <a:effectLst>
                  <a:outerShdw blurRad="38100" dist="38100" dir="2700000" algn="tl">
                    <a:srgbClr val="000000">
                      <a:alpha val="43137"/>
                    </a:srgbClr>
                  </a:outerShdw>
                </a:effectLst>
                <a:latin typeface="Calibri"/>
              </a:rPr>
              <a:t>Infrequent Resupply</a:t>
            </a:r>
          </a:p>
        </p:txBody>
      </p:sp>
      <p:sp>
        <p:nvSpPr>
          <p:cNvPr id="14" name="TextBox 13"/>
          <p:cNvSpPr txBox="1"/>
          <p:nvPr/>
        </p:nvSpPr>
        <p:spPr>
          <a:xfrm>
            <a:off x="6324600" y="1647468"/>
            <a:ext cx="2168927" cy="369332"/>
          </a:xfrm>
          <a:prstGeom prst="rect">
            <a:avLst/>
          </a:prstGeom>
          <a:noFill/>
        </p:spPr>
        <p:txBody>
          <a:bodyPr wrap="none" rtlCol="0">
            <a:spAutoFit/>
          </a:bodyPr>
          <a:lstStyle/>
          <a:p>
            <a:r>
              <a:rPr lang="en-US" b="1" dirty="0">
                <a:solidFill>
                  <a:prstClr val="black"/>
                </a:solidFill>
                <a:effectLst>
                  <a:outerShdw blurRad="38100" dist="38100" dir="2700000" algn="tl">
                    <a:srgbClr val="000000">
                      <a:alpha val="43137"/>
                    </a:srgbClr>
                  </a:outerShdw>
                </a:effectLst>
                <a:latin typeface="Calibri"/>
              </a:rPr>
              <a:t>No or Rare Resupply</a:t>
            </a:r>
          </a:p>
        </p:txBody>
      </p:sp>
      <p:sp>
        <p:nvSpPr>
          <p:cNvPr id="15" name="TextBox 14"/>
          <p:cNvSpPr txBox="1"/>
          <p:nvPr/>
        </p:nvSpPr>
        <p:spPr>
          <a:xfrm>
            <a:off x="3128021" y="1062335"/>
            <a:ext cx="2815579" cy="461665"/>
          </a:xfrm>
          <a:prstGeom prst="rect">
            <a:avLst/>
          </a:prstGeom>
          <a:noFill/>
        </p:spPr>
        <p:txBody>
          <a:bodyPr wrap="none" rtlCol="0">
            <a:spAutoFit/>
          </a:bodyPr>
          <a:lstStyle/>
          <a:p>
            <a:r>
              <a:rPr lang="en-US" sz="2400" b="1" dirty="0">
                <a:solidFill>
                  <a:srgbClr val="4F81BD">
                    <a:lumMod val="75000"/>
                  </a:srgbClr>
                </a:solidFill>
                <a:effectLst>
                  <a:outerShdw blurRad="38100" dist="38100" dir="2700000" algn="tl">
                    <a:srgbClr val="000000">
                      <a:alpha val="43137"/>
                    </a:srgbClr>
                  </a:outerShdw>
                </a:effectLst>
                <a:latin typeface="Calibri"/>
              </a:rPr>
              <a:t>MISSION APPROACH</a:t>
            </a:r>
          </a:p>
        </p:txBody>
      </p:sp>
      <p:sp>
        <p:nvSpPr>
          <p:cNvPr id="16" name="Down Arrow 15"/>
          <p:cNvSpPr/>
          <p:nvPr/>
        </p:nvSpPr>
        <p:spPr>
          <a:xfrm>
            <a:off x="8458200" y="2321600"/>
            <a:ext cx="228600" cy="685800"/>
          </a:xfrm>
          <a:prstGeom prst="downArrow">
            <a:avLst/>
          </a:prstGeom>
          <a:solidFill>
            <a:srgbClr val="4F81BD"/>
          </a:soli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7" name="Down Arrow 16"/>
          <p:cNvSpPr/>
          <p:nvPr/>
        </p:nvSpPr>
        <p:spPr>
          <a:xfrm>
            <a:off x="8458200" y="3495743"/>
            <a:ext cx="228600" cy="685800"/>
          </a:xfrm>
          <a:prstGeom prst="downArrow">
            <a:avLst/>
          </a:prstGeom>
          <a:solidFill>
            <a:srgbClr val="4F81BD"/>
          </a:soli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 name="Down Arrow 17"/>
          <p:cNvSpPr/>
          <p:nvPr/>
        </p:nvSpPr>
        <p:spPr>
          <a:xfrm rot="10800000">
            <a:off x="8458200" y="4843157"/>
            <a:ext cx="228600" cy="685800"/>
          </a:xfrm>
          <a:prstGeom prst="downArrow">
            <a:avLst/>
          </a:prstGeom>
          <a:solidFill>
            <a:srgbClr val="00B050"/>
          </a:soli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1663741" y="5953780"/>
            <a:ext cx="3213059" cy="523220"/>
          </a:xfrm>
          <a:prstGeom prst="rect">
            <a:avLst/>
          </a:prstGeom>
          <a:noFill/>
        </p:spPr>
        <p:txBody>
          <a:bodyPr wrap="none" rtlCol="0">
            <a:spAutoFit/>
          </a:bodyPr>
          <a:lstStyle/>
          <a:p>
            <a:r>
              <a:rPr lang="en-US" sz="2800" b="1" dirty="0" err="1">
                <a:solidFill>
                  <a:srgbClr val="7030A0"/>
                </a:solidFill>
                <a:effectLst>
                  <a:outerShdw blurRad="38100" dist="38100" dir="2700000" algn="tl">
                    <a:srgbClr val="000000">
                      <a:alpha val="43137"/>
                    </a:srgbClr>
                  </a:outerShdw>
                </a:effectLst>
                <a:latin typeface="Calibri"/>
              </a:rPr>
              <a:t>BioNutrients</a:t>
            </a:r>
            <a:r>
              <a:rPr lang="en-US" sz="2800" b="1" dirty="0">
                <a:solidFill>
                  <a:srgbClr val="7030A0"/>
                </a:solidFill>
                <a:effectLst>
                  <a:outerShdw blurRad="38100" dist="38100" dir="2700000" algn="tl">
                    <a:srgbClr val="000000">
                      <a:alpha val="43137"/>
                    </a:srgbClr>
                  </a:outerShdw>
                </a:effectLst>
                <a:latin typeface="Calibri"/>
              </a:rPr>
              <a:t> Project</a:t>
            </a:r>
          </a:p>
        </p:txBody>
      </p:sp>
      <p:cxnSp>
        <p:nvCxnSpPr>
          <p:cNvPr id="20" name="Straight Arrow Connector 19"/>
          <p:cNvCxnSpPr/>
          <p:nvPr/>
        </p:nvCxnSpPr>
        <p:spPr>
          <a:xfrm>
            <a:off x="5709994" y="5105400"/>
            <a:ext cx="543412" cy="0"/>
          </a:xfrm>
          <a:prstGeom prst="straightConnector1">
            <a:avLst/>
          </a:prstGeom>
          <a:noFill/>
          <a:ln w="98425" cap="flat" cmpd="sng" algn="ctr">
            <a:solidFill>
              <a:srgbClr val="ADDB45"/>
            </a:solidFill>
            <a:prstDash val="solid"/>
            <a:tailEnd type="triangle"/>
          </a:ln>
          <a:effectLst>
            <a:outerShdw blurRad="50800" dist="38100" dir="2700000" algn="tl" rotWithShape="0">
              <a:prstClr val="black">
                <a:alpha val="40000"/>
              </a:prstClr>
            </a:outerShdw>
          </a:effectLst>
          <a:scene3d>
            <a:camera prst="orthographicFront"/>
            <a:lightRig rig="threePt" dir="t"/>
          </a:scene3d>
          <a:sp3d>
            <a:bevelT/>
          </a:sp3d>
        </p:spPr>
      </p:cxnSp>
      <p:cxnSp>
        <p:nvCxnSpPr>
          <p:cNvPr id="21" name="Straight Connector 20"/>
          <p:cNvCxnSpPr/>
          <p:nvPr/>
        </p:nvCxnSpPr>
        <p:spPr>
          <a:xfrm>
            <a:off x="685800" y="1559600"/>
            <a:ext cx="7927181" cy="0"/>
          </a:xfrm>
          <a:prstGeom prst="line">
            <a:avLst/>
          </a:prstGeom>
          <a:noFill/>
          <a:ln w="38100" cap="rnd" cmpd="sng" algn="ctr">
            <a:solidFill>
              <a:srgbClr val="4F81BD">
                <a:shade val="95000"/>
                <a:satMod val="105000"/>
              </a:srgbClr>
            </a:solidFill>
            <a:prstDash val="solid"/>
          </a:ln>
          <a:effectLst>
            <a:outerShdw blurRad="50800" dist="38100" dir="2700000" algn="tl" rotWithShape="0">
              <a:prstClr val="black">
                <a:alpha val="40000"/>
              </a:prstClr>
            </a:outerShdw>
          </a:effectLst>
          <a:scene3d>
            <a:camera prst="orthographicFront"/>
            <a:lightRig rig="threePt" dir="t"/>
          </a:scene3d>
          <a:sp3d>
            <a:bevelT/>
          </a:sp3d>
        </p:spPr>
      </p:cxnSp>
      <p:sp>
        <p:nvSpPr>
          <p:cNvPr id="22" name="Right Arrow 21"/>
          <p:cNvSpPr/>
          <p:nvPr/>
        </p:nvSpPr>
        <p:spPr>
          <a:xfrm>
            <a:off x="2895600" y="3652335"/>
            <a:ext cx="494779" cy="335943"/>
          </a:xfrm>
          <a:prstGeom prst="rightArrow">
            <a:avLst/>
          </a:prstGeom>
          <a:solidFill>
            <a:srgbClr val="4F81BD"/>
          </a:soli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3" name="Right Arrow 22"/>
          <p:cNvSpPr/>
          <p:nvPr/>
        </p:nvSpPr>
        <p:spPr>
          <a:xfrm>
            <a:off x="5709994" y="3646056"/>
            <a:ext cx="494779" cy="335943"/>
          </a:xfrm>
          <a:prstGeom prst="rightArrow">
            <a:avLst/>
          </a:prstGeom>
          <a:solidFill>
            <a:srgbClr val="4F81BD"/>
          </a:solidFill>
          <a:ln w="25400" cap="flat" cmpd="sng" algn="ctr">
            <a:noFill/>
            <a:prstDash val="solid"/>
          </a:ln>
          <a:effectLst>
            <a:outerShdw blurRad="50800" dist="38100" dir="2700000" algn="tl" rotWithShape="0">
              <a:prstClr val="black">
                <a:alpha val="40000"/>
              </a:prstClr>
            </a:outerShdw>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24" name="Straight Arrow Connector 23"/>
          <p:cNvCxnSpPr/>
          <p:nvPr/>
        </p:nvCxnSpPr>
        <p:spPr>
          <a:xfrm flipV="1">
            <a:off x="4004096" y="5722978"/>
            <a:ext cx="347235" cy="279570"/>
          </a:xfrm>
          <a:prstGeom prst="straightConnector1">
            <a:avLst/>
          </a:prstGeom>
          <a:noFill/>
          <a:ln w="57150" cap="flat" cmpd="sng" algn="ctr">
            <a:solidFill>
              <a:srgbClr val="ADDB45"/>
            </a:solidFill>
            <a:prstDash val="solid"/>
            <a:tailEnd type="triangle"/>
          </a:ln>
          <a:effectLst>
            <a:outerShdw blurRad="50800" dist="38100" dir="2700000" algn="tl" rotWithShape="0">
              <a:prstClr val="black">
                <a:alpha val="40000"/>
              </a:prstClr>
            </a:outerShdw>
          </a:effectLst>
          <a:scene3d>
            <a:camera prst="orthographicFront"/>
            <a:lightRig rig="threePt" dir="t"/>
          </a:scene3d>
          <a:sp3d>
            <a:bevelT/>
          </a:sp3d>
        </p:spPr>
      </p:cxnSp>
      <p:sp>
        <p:nvSpPr>
          <p:cNvPr id="26" name="Rectangle 25"/>
          <p:cNvSpPr/>
          <p:nvPr/>
        </p:nvSpPr>
        <p:spPr>
          <a:xfrm>
            <a:off x="861950" y="4600700"/>
            <a:ext cx="1828800" cy="990600"/>
          </a:xfrm>
          <a:prstGeom prst="rect">
            <a:avLst/>
          </a:prstGeom>
          <a:solidFill>
            <a:srgbClr val="FF0000"/>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solidFill>
                  <a:prstClr val="white"/>
                </a:solidFill>
                <a:latin typeface="Calibri"/>
              </a:rPr>
              <a:t>Fresh Food</a:t>
            </a: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871679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ES">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charset="0"/>
            <a:ea typeface="ＭＳ Ｐゴシック" pitchFamily="-80" charset="-128"/>
            <a:cs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ES" id="{74D3E21E-D8B4-BC4F-A499-341E9A61384F}" vid="{715F22EA-CCE0-1047-8995-D75C5FE79C7A}"/>
    </a:ext>
  </a:extLst>
</a:theme>
</file>

<file path=ppt/theme/theme3.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91F116AA16CB49BAF21EB0A5953187" ma:contentTypeVersion="0" ma:contentTypeDescription="Create a new document." ma:contentTypeScope="" ma:versionID="00c329cb6cd812e3b1de510d17fd6e4c">
  <xsd:schema xmlns:xsd="http://www.w3.org/2001/XMLSchema" xmlns:xs="http://www.w3.org/2001/XMLSchema" xmlns:p="http://schemas.microsoft.com/office/2006/metadata/properties" xmlns:ns2="94bdf555-ed74-49fc-9172-35f0122ddbf1" targetNamespace="http://schemas.microsoft.com/office/2006/metadata/properties" ma:root="true" ma:fieldsID="8f140403d22ce10fae5d365fefdc59a6" ns2:_="">
    <xsd:import namespace="94bdf555-ed74-49fc-9172-35f0122ddbf1"/>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bdf555-ed74-49fc-9172-35f0122ddbf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94bdf555-ed74-49fc-9172-35f0122ddbf1">X42FUWTPVHZK-1501673240-17</_dlc_DocId>
    <_dlc_DocIdUrl xmlns="94bdf555-ed74-49fc-9172-35f0122ddbf1">
      <Url>https://itcdcmsportal.hq.nasa.gov/organization/hqheomd/AES_RMO/_layouts/15/DocIdRedir.aspx?ID=X42FUWTPVHZK-1501673240-17</Url>
      <Description>X42FUWTPVHZK-1501673240-17</Description>
    </_dlc_DocIdUrl>
  </documentManagement>
</p:properties>
</file>

<file path=customXml/itemProps1.xml><?xml version="1.0" encoding="utf-8"?>
<ds:datastoreItem xmlns:ds="http://schemas.openxmlformats.org/officeDocument/2006/customXml" ds:itemID="{75359C62-A643-4D56-A232-0B5682F9FC95}">
  <ds:schemaRefs>
    <ds:schemaRef ds:uri="http://schemas.microsoft.com/sharepoint/events"/>
  </ds:schemaRefs>
</ds:datastoreItem>
</file>

<file path=customXml/itemProps2.xml><?xml version="1.0" encoding="utf-8"?>
<ds:datastoreItem xmlns:ds="http://schemas.openxmlformats.org/officeDocument/2006/customXml" ds:itemID="{93023B17-9D63-4863-8685-3921CF6BB3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bdf555-ed74-49fc-9172-35f0122ddb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5E4AE60-B3F1-49D1-941B-0CC296A620C9}">
  <ds:schemaRefs>
    <ds:schemaRef ds:uri="http://schemas.microsoft.com/sharepoint/v3/contenttype/forms"/>
  </ds:schemaRefs>
</ds:datastoreItem>
</file>

<file path=customXml/itemProps4.xml><?xml version="1.0" encoding="utf-8"?>
<ds:datastoreItem xmlns:ds="http://schemas.openxmlformats.org/officeDocument/2006/customXml" ds:itemID="{889C674C-C3A6-460B-9EAD-8D892F7841D6}">
  <ds:schemaRefs>
    <ds:schemaRef ds:uri="http://purl.org/dc/terms/"/>
    <ds:schemaRef ds:uri="http://schemas.openxmlformats.org/package/2006/metadata/core-properties"/>
    <ds:schemaRef ds:uri="94bdf555-ed74-49fc-9172-35f0122ddbf1"/>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27109</TotalTime>
  <Words>6245</Words>
  <Application>Microsoft Macintosh PowerPoint</Application>
  <PresentationFormat>On-screen Show (4:3)</PresentationFormat>
  <Paragraphs>977</Paragraphs>
  <Slides>53</Slides>
  <Notes>2</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53</vt:i4>
      </vt:variant>
    </vt:vector>
  </HeadingPairs>
  <TitlesOfParts>
    <vt:vector size="68" baseType="lpstr">
      <vt:lpstr>Dotum</vt:lpstr>
      <vt:lpstr>Arial</vt:lpstr>
      <vt:lpstr>Arial Narrow</vt:lpstr>
      <vt:lpstr>Calibri</vt:lpstr>
      <vt:lpstr>Calibri (Body)</vt:lpstr>
      <vt:lpstr>Cambria</vt:lpstr>
      <vt:lpstr>Courier New</vt:lpstr>
      <vt:lpstr>Helvetica</vt:lpstr>
      <vt:lpstr>Helvetica Neue Black Condensed</vt:lpstr>
      <vt:lpstr>Monotype Sorts</vt:lpstr>
      <vt:lpstr>Symbol</vt:lpstr>
      <vt:lpstr>Wingdings</vt:lpstr>
      <vt:lpstr>Office Theme</vt:lpstr>
      <vt:lpstr>AES</vt:lpstr>
      <vt:lpstr>3_ExplorationScenario-Updated</vt:lpstr>
      <vt:lpstr>Synthetic Biology Applications 10/12/2018  John Hogan, PI, Ames Research Center</vt:lpstr>
      <vt:lpstr>Synthetic Biology Applications Project Overview</vt:lpstr>
      <vt:lpstr>Synthetic Biology Applications Major Accomplishments</vt:lpstr>
      <vt:lpstr>Synthetic Biology Applications Project Performance</vt:lpstr>
      <vt:lpstr>Synthetic Biology Applications Plans &amp; Partnerships</vt:lpstr>
      <vt:lpstr>Synthetic Biology Applications 10/12/2018  John Hogan, PI, Ames Research Center</vt:lpstr>
      <vt:lpstr>Synthetic Biology Applications - Objectives</vt:lpstr>
      <vt:lpstr>In Space Production of Mission Products</vt:lpstr>
      <vt:lpstr>CO2 - Based Manufacturing for Mission Extensibility </vt:lpstr>
      <vt:lpstr>CO2-Based Manufacturing Advancements</vt:lpstr>
      <vt:lpstr>CO2 Conversion to Formic Acid – ARC System</vt:lpstr>
      <vt:lpstr>PowerPoint Presentation</vt:lpstr>
      <vt:lpstr>FY19 Planned CO2-Based Manuf. Ground Demonstration</vt:lpstr>
      <vt:lpstr>Prototype Components and Integration Plan</vt:lpstr>
      <vt:lpstr>PowerPoint Presentation</vt:lpstr>
      <vt:lpstr>Bioreactor Design and Testing</vt:lpstr>
      <vt:lpstr>Bioreactor Design and Testing</vt:lpstr>
      <vt:lpstr>Media Production and Growth</vt:lpstr>
      <vt:lpstr>CO2 - Based Manufacturing for Mission Extensibility </vt:lpstr>
      <vt:lpstr>CO2 - Based Manufacturing for Mission Extensibility </vt:lpstr>
      <vt:lpstr>CO2 - Based Manufacturing for Mission Extensibility </vt:lpstr>
      <vt:lpstr>Carbonic Anhydrase Production at Ames</vt:lpstr>
      <vt:lpstr>CO2 - Based Manufacturing for Mission Extensibility </vt:lpstr>
      <vt:lpstr>BioNutrients Project - Overview</vt:lpstr>
      <vt:lpstr>Enhancement of Zeaxanthin Production </vt:lpstr>
      <vt:lpstr>Probiotic Development</vt:lpstr>
      <vt:lpstr>PowerPoint Presentation</vt:lpstr>
      <vt:lpstr>Long Duration Cell Storage Tests</vt:lpstr>
      <vt:lpstr>PowerPoint Presentation</vt:lpstr>
      <vt:lpstr>BioNutrients Flight Demonstration</vt:lpstr>
      <vt:lpstr>BioNutrients Flight Demonstration</vt:lpstr>
      <vt:lpstr>BioNutrients – Production Pack Development</vt:lpstr>
      <vt:lpstr>Additional Organisms for Stasis Tests</vt:lpstr>
      <vt:lpstr>BioNutrients Flight Demonstration</vt:lpstr>
      <vt:lpstr>BioNutrients Production Pack Lifecycle</vt:lpstr>
      <vt:lpstr>BioNutrients Flight Demonstration</vt:lpstr>
      <vt:lpstr>BioNutrients Flight Demonstration</vt:lpstr>
      <vt:lpstr>BioNutrients Flight Demonstration</vt:lpstr>
      <vt:lpstr>BioNutrients Flight Demonstration</vt:lpstr>
      <vt:lpstr>BioNutrients Flight Demonstration</vt:lpstr>
      <vt:lpstr>BioNutrients – Continued Development</vt:lpstr>
      <vt:lpstr>FY 18 Milestone Status </vt:lpstr>
      <vt:lpstr>Partnerships and Customers</vt:lpstr>
      <vt:lpstr>Partnerships and Customers</vt:lpstr>
      <vt:lpstr>Infusion from STMD or SBIRs/STTRs</vt:lpstr>
      <vt:lpstr>Infusion from STMD or SBIRs/STTRs (2)</vt:lpstr>
      <vt:lpstr>Education and Public Outreach Activities</vt:lpstr>
      <vt:lpstr>Education and Public Outreach Activities (2)</vt:lpstr>
      <vt:lpstr>Overall Project Accomplishments (2015-2018)</vt:lpstr>
      <vt:lpstr>Team Members</vt:lpstr>
      <vt:lpstr>PowerPoint Presentation</vt:lpstr>
      <vt:lpstr>BioNutrients Project Overall Plan</vt:lpstr>
      <vt:lpstr>Nutrition System Progression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Exploration systems Human exploration &amp; operations mission directorate    Mid-Year Review FY16 Stennis Space Center April 12-14, 2016</dc:title>
  <dc:creator>Hogan, John A. (ARC-SCB)</dc:creator>
  <cp:lastModifiedBy>Chabot, Valerie A. (HQ-CQ000)[STELLAR SOLUTIONS, INC]</cp:lastModifiedBy>
  <cp:revision>400</cp:revision>
  <cp:lastPrinted>2018-03-11T22:34:59Z</cp:lastPrinted>
  <dcterms:created xsi:type="dcterms:W3CDTF">2016-04-08T23:38:21Z</dcterms:created>
  <dcterms:modified xsi:type="dcterms:W3CDTF">2020-09-02T12:30:39Z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0x010100DD91F116AA16CB49BAF21EB0A5953187</vt:lpwstr>
  </property>
  <property fmtid="{D5CDD505-2E9C-101B-9397-08002B2CF9AE}" pid="3" name="_dlc_DocIdItemGuid">
    <vt:lpwstr>094c4b68-bbaa-4f21-a142-f073d40cf816</vt:lpwstr>
  </property>
</Properties>
</file>