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24"/>
  </p:notesMasterIdLst>
  <p:handoutMasterIdLst>
    <p:handoutMasterId r:id="rId25"/>
  </p:handoutMasterIdLst>
  <p:sldIdLst>
    <p:sldId id="273" r:id="rId5"/>
    <p:sldId id="274" r:id="rId6"/>
    <p:sldId id="268" r:id="rId7"/>
    <p:sldId id="276" r:id="rId8"/>
    <p:sldId id="261" r:id="rId9"/>
    <p:sldId id="291" r:id="rId10"/>
    <p:sldId id="262" r:id="rId11"/>
    <p:sldId id="280" r:id="rId12"/>
    <p:sldId id="292" r:id="rId13"/>
    <p:sldId id="288" r:id="rId14"/>
    <p:sldId id="289" r:id="rId15"/>
    <p:sldId id="281" r:id="rId16"/>
    <p:sldId id="283" r:id="rId17"/>
    <p:sldId id="263" r:id="rId18"/>
    <p:sldId id="284" r:id="rId19"/>
    <p:sldId id="285" r:id="rId20"/>
    <p:sldId id="290" r:id="rId21"/>
    <p:sldId id="286" r:id="rId22"/>
    <p:sldId id="272" r:id="rId23"/>
  </p:sldIdLst>
  <p:sldSz cx="9144000" cy="5143500" type="screen16x9"/>
  <p:notesSz cx="6934200" cy="92202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32" userDrawn="1">
          <p15:clr>
            <a:srgbClr val="A4A3A4"/>
          </p15:clr>
        </p15:guide>
        <p15:guide id="2" orient="horz" pos="1665">
          <p15:clr>
            <a:srgbClr val="A4A3A4"/>
          </p15:clr>
        </p15:guide>
        <p15:guide id="4" orient="horz" pos="2892" userDrawn="1">
          <p15:clr>
            <a:srgbClr val="A4A3A4"/>
          </p15:clr>
        </p15:guide>
        <p15:guide id="5" pos="2880">
          <p15:clr>
            <a:srgbClr val="A4A3A4"/>
          </p15:clr>
        </p15:guide>
        <p15:guide id="6" pos="5640" userDrawn="1">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0"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822B"/>
    <a:srgbClr val="EAAA00"/>
    <a:srgbClr val="424C10"/>
    <a:srgbClr val="4B5814"/>
    <a:srgbClr val="006AB4"/>
    <a:srgbClr val="039BFE"/>
    <a:srgbClr val="00ACD4"/>
    <a:srgbClr val="BCD652"/>
    <a:srgbClr val="006BB5"/>
    <a:srgbClr val="004B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7" autoAdjust="0"/>
    <p:restoredTop sz="92381" autoAdjust="0"/>
  </p:normalViewPr>
  <p:slideViewPr>
    <p:cSldViewPr snapToGrid="0">
      <p:cViewPr varScale="1">
        <p:scale>
          <a:sx n="77" d="100"/>
          <a:sy n="77" d="100"/>
        </p:scale>
        <p:origin x="96" y="1146"/>
      </p:cViewPr>
      <p:guideLst>
        <p:guide orient="horz" pos="3132"/>
        <p:guide orient="horz" pos="1665"/>
        <p:guide orient="horz" pos="2892"/>
        <p:guide pos="2880"/>
        <p:guide pos="5640"/>
      </p:guideLst>
    </p:cSldViewPr>
  </p:slideViewPr>
  <p:outlineViewPr>
    <p:cViewPr>
      <p:scale>
        <a:sx n="33" d="100"/>
        <a:sy n="33" d="100"/>
      </p:scale>
      <p:origin x="0" y="0"/>
    </p:cViewPr>
  </p:outlineViewPr>
  <p:notesTextViewPr>
    <p:cViewPr>
      <p:scale>
        <a:sx n="3" d="2"/>
        <a:sy n="3" d="2"/>
      </p:scale>
      <p:origin x="0" y="0"/>
    </p:cViewPr>
  </p:notesTextViewPr>
  <p:sorterViewPr>
    <p:cViewPr>
      <p:scale>
        <a:sx n="172" d="100"/>
        <a:sy n="172" d="100"/>
      </p:scale>
      <p:origin x="0" y="0"/>
    </p:cViewPr>
  </p:sorterViewPr>
  <p:notesViewPr>
    <p:cSldViewPr snapToGrid="0" showGuides="1">
      <p:cViewPr varScale="1">
        <p:scale>
          <a:sx n="95" d="100"/>
          <a:sy n="95" d="100"/>
        </p:scale>
        <p:origin x="3696" y="184"/>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5138" cy="460375"/>
          </a:xfrm>
          <a:prstGeom prst="rect">
            <a:avLst/>
          </a:prstGeom>
        </p:spPr>
        <p:txBody>
          <a:bodyPr vert="horz" lIns="91429" tIns="45714" rIns="91429" bIns="45714" rtlCol="0"/>
          <a:lstStyle>
            <a:lvl1pPr algn="l">
              <a:defRPr sz="1200"/>
            </a:lvl1pPr>
          </a:lstStyle>
          <a:p>
            <a:endParaRPr lang="en-US"/>
          </a:p>
        </p:txBody>
      </p:sp>
      <p:sp>
        <p:nvSpPr>
          <p:cNvPr id="3" name="Date Placeholder 2"/>
          <p:cNvSpPr>
            <a:spLocks noGrp="1"/>
          </p:cNvSpPr>
          <p:nvPr>
            <p:ph type="dt" sz="quarter" idx="1"/>
          </p:nvPr>
        </p:nvSpPr>
        <p:spPr>
          <a:xfrm>
            <a:off x="3927476" y="1"/>
            <a:ext cx="3005138" cy="460375"/>
          </a:xfrm>
          <a:prstGeom prst="rect">
            <a:avLst/>
          </a:prstGeom>
        </p:spPr>
        <p:txBody>
          <a:bodyPr vert="horz" lIns="91429" tIns="45714" rIns="91429" bIns="45714" rtlCol="0"/>
          <a:lstStyle>
            <a:lvl1pPr algn="r">
              <a:defRPr sz="1200"/>
            </a:lvl1pPr>
          </a:lstStyle>
          <a:p>
            <a:fld id="{935FE83B-F99B-4400-8F18-7C5D5D7CCA96}" type="datetimeFigureOut">
              <a:rPr lang="en-US" smtClean="0"/>
              <a:pPr/>
              <a:t>9/7/2020</a:t>
            </a:fld>
            <a:endParaRPr lang="en-US"/>
          </a:p>
        </p:txBody>
      </p:sp>
      <p:sp>
        <p:nvSpPr>
          <p:cNvPr id="4" name="Footer Placeholder 3"/>
          <p:cNvSpPr>
            <a:spLocks noGrp="1"/>
          </p:cNvSpPr>
          <p:nvPr>
            <p:ph type="ftr" sz="quarter" idx="2"/>
          </p:nvPr>
        </p:nvSpPr>
        <p:spPr>
          <a:xfrm>
            <a:off x="0" y="8758239"/>
            <a:ext cx="3005138" cy="460375"/>
          </a:xfrm>
          <a:prstGeom prst="rect">
            <a:avLst/>
          </a:prstGeom>
        </p:spPr>
        <p:txBody>
          <a:bodyPr vert="horz" lIns="91429" tIns="45714" rIns="91429"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3927476" y="8758239"/>
            <a:ext cx="3005138" cy="460375"/>
          </a:xfrm>
          <a:prstGeom prst="rect">
            <a:avLst/>
          </a:prstGeom>
        </p:spPr>
        <p:txBody>
          <a:bodyPr vert="horz" lIns="91429" tIns="45714" rIns="91429" bIns="45714" rtlCol="0" anchor="b"/>
          <a:lstStyle>
            <a:lvl1pPr algn="r">
              <a:defRPr sz="1200"/>
            </a:lvl1pPr>
          </a:lstStyle>
          <a:p>
            <a:fld id="{703A55F3-4597-40D4-803A-FEE1E1B423C6}" type="slidenum">
              <a:rPr lang="en-US" smtClean="0"/>
              <a:pPr/>
              <a:t>‹#›</a:t>
            </a:fld>
            <a:endParaRPr lang="en-US"/>
          </a:p>
        </p:txBody>
      </p:sp>
    </p:spTree>
    <p:extLst>
      <p:ext uri="{BB962C8B-B14F-4D97-AF65-F5344CB8AC3E}">
        <p14:creationId xmlns:p14="http://schemas.microsoft.com/office/powerpoint/2010/main" val="1800070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98" tIns="46148" rIns="92298" bIns="46148" rtlCol="0"/>
          <a:lstStyle>
            <a:lvl1pPr algn="l">
              <a:defRPr sz="1200"/>
            </a:lvl1pPr>
          </a:lstStyle>
          <a:p>
            <a:endParaRPr lang="en-US"/>
          </a:p>
        </p:txBody>
      </p:sp>
      <p:sp>
        <p:nvSpPr>
          <p:cNvPr id="3" name="Date Placeholder 2"/>
          <p:cNvSpPr>
            <a:spLocks noGrp="1"/>
          </p:cNvSpPr>
          <p:nvPr>
            <p:ph type="dt" idx="1"/>
          </p:nvPr>
        </p:nvSpPr>
        <p:spPr>
          <a:xfrm>
            <a:off x="3927775" y="0"/>
            <a:ext cx="3004820" cy="461010"/>
          </a:xfrm>
          <a:prstGeom prst="rect">
            <a:avLst/>
          </a:prstGeom>
        </p:spPr>
        <p:txBody>
          <a:bodyPr vert="horz" lIns="92298" tIns="46148" rIns="92298" bIns="46148" rtlCol="0"/>
          <a:lstStyle>
            <a:lvl1pPr algn="r">
              <a:defRPr sz="1200"/>
            </a:lvl1pPr>
          </a:lstStyle>
          <a:p>
            <a:fld id="{732DE9AA-71E3-4CF2-834F-13A1E92E7B69}" type="datetimeFigureOut">
              <a:rPr lang="en-US" smtClean="0"/>
              <a:pPr/>
              <a:t>9/7/2020</a:t>
            </a:fld>
            <a:endParaRPr lang="en-US"/>
          </a:p>
        </p:txBody>
      </p:sp>
      <p:sp>
        <p:nvSpPr>
          <p:cNvPr id="4" name="Slide Image Placeholder 3"/>
          <p:cNvSpPr>
            <a:spLocks noGrp="1" noRot="1" noChangeAspect="1"/>
          </p:cNvSpPr>
          <p:nvPr>
            <p:ph type="sldImg" idx="2"/>
          </p:nvPr>
        </p:nvSpPr>
        <p:spPr>
          <a:xfrm>
            <a:off x="393700" y="692150"/>
            <a:ext cx="6146800" cy="3457575"/>
          </a:xfrm>
          <a:prstGeom prst="rect">
            <a:avLst/>
          </a:prstGeom>
          <a:noFill/>
          <a:ln w="12700">
            <a:solidFill>
              <a:prstClr val="black"/>
            </a:solidFill>
          </a:ln>
        </p:spPr>
        <p:txBody>
          <a:bodyPr vert="horz" lIns="92298" tIns="46148" rIns="92298" bIns="46148" rtlCol="0" anchor="ctr"/>
          <a:lstStyle/>
          <a:p>
            <a:endParaRPr lang="en-US"/>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298" tIns="46148" rIns="92298" bIns="4614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7590"/>
            <a:ext cx="3004820" cy="461010"/>
          </a:xfrm>
          <a:prstGeom prst="rect">
            <a:avLst/>
          </a:prstGeom>
        </p:spPr>
        <p:txBody>
          <a:bodyPr vert="horz" lIns="92298" tIns="46148" rIns="92298" bIns="46148"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298" tIns="46148" rIns="92298" bIns="46148" rtlCol="0" anchor="b"/>
          <a:lstStyle>
            <a:lvl1pPr algn="r">
              <a:defRPr sz="1200"/>
            </a:lvl1pPr>
          </a:lstStyle>
          <a:p>
            <a:fld id="{039B4EB4-5598-40D3-88E5-16B91A0484D5}" type="slidenum">
              <a:rPr lang="en-US" smtClean="0"/>
              <a:pPr/>
              <a:t>‹#›</a:t>
            </a:fld>
            <a:endParaRPr lang="en-US"/>
          </a:p>
        </p:txBody>
      </p:sp>
    </p:spTree>
    <p:extLst>
      <p:ext uri="{BB962C8B-B14F-4D97-AF65-F5344CB8AC3E}">
        <p14:creationId xmlns:p14="http://schemas.microsoft.com/office/powerpoint/2010/main" val="3132843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9B4EB4-5598-40D3-88E5-16B91A0484D5}" type="slidenum">
              <a:rPr lang="en-US" smtClean="0"/>
              <a:pPr/>
              <a:t>2</a:t>
            </a:fld>
            <a:endParaRPr lang="en-US"/>
          </a:p>
        </p:txBody>
      </p:sp>
    </p:spTree>
    <p:extLst>
      <p:ext uri="{BB962C8B-B14F-4D97-AF65-F5344CB8AC3E}">
        <p14:creationId xmlns:p14="http://schemas.microsoft.com/office/powerpoint/2010/main" val="32952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9B4EB4-5598-40D3-88E5-16B91A0484D5}" type="slidenum">
              <a:rPr lang="en-US" smtClean="0"/>
              <a:pPr/>
              <a:t>13</a:t>
            </a:fld>
            <a:endParaRPr lang="en-US"/>
          </a:p>
        </p:txBody>
      </p:sp>
    </p:spTree>
    <p:extLst>
      <p:ext uri="{BB962C8B-B14F-4D97-AF65-F5344CB8AC3E}">
        <p14:creationId xmlns:p14="http://schemas.microsoft.com/office/powerpoint/2010/main" val="1516732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5" name="Title 4"/>
          <p:cNvSpPr>
            <a:spLocks noGrp="1"/>
          </p:cNvSpPr>
          <p:nvPr>
            <p:ph type="title" hasCustomPrompt="1"/>
          </p:nvPr>
        </p:nvSpPr>
        <p:spPr>
          <a:xfrm>
            <a:off x="2370124" y="2196447"/>
            <a:ext cx="5010913" cy="369332"/>
          </a:xfrm>
        </p:spPr>
        <p:txBody>
          <a:bodyPr anchor="b" anchorCtr="0">
            <a:spAutoFit/>
          </a:bodyPr>
          <a:lstStyle>
            <a:lvl1pPr>
              <a:lnSpc>
                <a:spcPct val="80000"/>
              </a:lnSpc>
              <a:defRPr sz="3000" baseline="0">
                <a:latin typeface="Franklin Gothic Demi" panose="020B0703020102020204" pitchFamily="34" charset="0"/>
              </a:defRPr>
            </a:lvl1pPr>
          </a:lstStyle>
          <a:p>
            <a:r>
              <a:rPr lang="en-US" dirty="0" smtClean="0"/>
              <a:t>Presentation Title</a:t>
            </a:r>
            <a:endParaRPr lang="en-US" dirty="0"/>
          </a:p>
        </p:txBody>
      </p:sp>
      <p:sp>
        <p:nvSpPr>
          <p:cNvPr id="9" name="Text Placeholder 8"/>
          <p:cNvSpPr>
            <a:spLocks noGrp="1"/>
          </p:cNvSpPr>
          <p:nvPr>
            <p:ph type="body" sz="quarter" idx="10" hasCustomPrompt="1"/>
          </p:nvPr>
        </p:nvSpPr>
        <p:spPr>
          <a:xfrm>
            <a:off x="3847503" y="2998902"/>
            <a:ext cx="3153143" cy="307777"/>
          </a:xfrm>
        </p:spPr>
        <p:txBody>
          <a:bodyPr>
            <a:spAutoFit/>
          </a:bodyPr>
          <a:lstStyle>
            <a:lvl1pPr marL="0" indent="0" algn="r">
              <a:spcBef>
                <a:spcPts val="0"/>
              </a:spcBef>
              <a:buNone/>
              <a:defRPr sz="2000">
                <a:latin typeface="+mn-lt"/>
              </a:defRPr>
            </a:lvl1pPr>
          </a:lstStyle>
          <a:p>
            <a:pPr lvl="0"/>
            <a:r>
              <a:rPr lang="en-US" dirty="0" smtClean="0"/>
              <a:t>Presenter Name</a:t>
            </a:r>
            <a:endParaRPr lang="en-US" dirty="0"/>
          </a:p>
        </p:txBody>
      </p:sp>
      <p:sp>
        <p:nvSpPr>
          <p:cNvPr id="10" name="TextBox 9"/>
          <p:cNvSpPr txBox="1"/>
          <p:nvPr userDrawn="1"/>
        </p:nvSpPr>
        <p:spPr>
          <a:xfrm>
            <a:off x="2562871" y="1063743"/>
            <a:ext cx="3723437" cy="153888"/>
          </a:xfrm>
          <a:prstGeom prst="rect">
            <a:avLst/>
          </a:prstGeom>
          <a:noFill/>
        </p:spPr>
        <p:txBody>
          <a:bodyPr wrap="square" lIns="0" tIns="0" rIns="0" bIns="0" rtlCol="0" anchor="b" anchorCtr="0">
            <a:spAutoFit/>
          </a:bodyPr>
          <a:lstStyle/>
          <a:p>
            <a:r>
              <a:rPr lang="en-US" sz="1000" spc="150" baseline="0" dirty="0" smtClean="0">
                <a:solidFill>
                  <a:schemeClr val="tx2">
                    <a:lumMod val="60000"/>
                    <a:lumOff val="40000"/>
                  </a:schemeClr>
                </a:solidFill>
                <a:latin typeface="+mn-lt"/>
              </a:rPr>
              <a:t>TOOLS • TECHNIQUES • TECHNOLOGY (T3) 2020</a:t>
            </a:r>
            <a:endParaRPr lang="en-US" sz="1000" spc="150" baseline="0" dirty="0">
              <a:solidFill>
                <a:schemeClr val="tx2">
                  <a:lumMod val="60000"/>
                  <a:lumOff val="40000"/>
                </a:schemeClr>
              </a:solidFill>
              <a:latin typeface="+mn-lt"/>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pic>
        <p:nvPicPr>
          <p:cNvPr id="11" name="Picture 10">
            <a:extLst>
              <a:ext uri="{FF2B5EF4-FFF2-40B4-BE49-F238E27FC236}">
                <a16:creationId xmlns:a16="http://schemas.microsoft.com/office/drawing/2014/main" id="{89B75D86-6AC7-244B-9026-E35B305D1E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596" y="300248"/>
            <a:ext cx="1631813" cy="16318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14200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Title 1"/>
          <p:cNvSpPr>
            <a:spLocks noGrp="1"/>
          </p:cNvSpPr>
          <p:nvPr>
            <p:ph type="title" hasCustomPrompt="1"/>
          </p:nvPr>
        </p:nvSpPr>
        <p:spPr>
          <a:xfrm>
            <a:off x="2384754" y="1946593"/>
            <a:ext cx="4016047" cy="392415"/>
          </a:xfrm>
        </p:spPr>
        <p:txBody>
          <a:bodyPr/>
          <a:lstStyle>
            <a:lvl1pPr>
              <a:defRPr sz="3000">
                <a:latin typeface="+mj-lt"/>
              </a:defRPr>
            </a:lvl1pPr>
          </a:lstStyle>
          <a:p>
            <a:r>
              <a:rPr lang="en-US" dirty="0" smtClean="0"/>
              <a:t>Section Title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pic>
        <p:nvPicPr>
          <p:cNvPr id="10" name="Picture 9">
            <a:extLst>
              <a:ext uri="{FF2B5EF4-FFF2-40B4-BE49-F238E27FC236}">
                <a16:creationId xmlns:a16="http://schemas.microsoft.com/office/drawing/2014/main" id="{89B75D86-6AC7-244B-9026-E35B305D1E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596" y="300248"/>
            <a:ext cx="1631813" cy="16318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4152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Break 2">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Title 1"/>
          <p:cNvSpPr>
            <a:spLocks noGrp="1"/>
          </p:cNvSpPr>
          <p:nvPr>
            <p:ph type="title" hasCustomPrompt="1"/>
          </p:nvPr>
        </p:nvSpPr>
        <p:spPr>
          <a:xfrm>
            <a:off x="2377509" y="1539646"/>
            <a:ext cx="2896821" cy="392415"/>
          </a:xfrm>
        </p:spPr>
        <p:txBody>
          <a:bodyPr/>
          <a:lstStyle>
            <a:lvl1pPr algn="r">
              <a:defRPr sz="3000">
                <a:latin typeface="+mj-lt"/>
              </a:defRPr>
            </a:lvl1pPr>
          </a:lstStyle>
          <a:p>
            <a:r>
              <a:rPr lang="en-US" dirty="0" smtClean="0"/>
              <a:t>Section Title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pic>
        <p:nvPicPr>
          <p:cNvPr id="9" name="Picture 8">
            <a:extLst>
              <a:ext uri="{FF2B5EF4-FFF2-40B4-BE49-F238E27FC236}">
                <a16:creationId xmlns:a16="http://schemas.microsoft.com/office/drawing/2014/main" id="{89B75D86-6AC7-244B-9026-E35B305D1E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596" y="300248"/>
            <a:ext cx="1631813" cy="16318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206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360" y="1371600"/>
            <a:ext cx="7955280" cy="1223412"/>
          </a:xfrm>
        </p:spPr>
        <p:txBody>
          <a:bodyPr>
            <a:spAutoFit/>
          </a:bodyPr>
          <a:lstStyle>
            <a:lvl1pPr marL="227013" indent="-227013">
              <a:spcBef>
                <a:spcPts val="1000"/>
              </a:spcBef>
              <a:buFont typeface="Arial" panose="020B0604020202020204" pitchFamily="34" charset="0"/>
              <a:buChar char="•"/>
              <a:defRPr sz="2200">
                <a:solidFill>
                  <a:schemeClr val="bg1"/>
                </a:solidFill>
                <a:latin typeface="Franklin Gothic Medium" pitchFamily="34" charset="0"/>
              </a:defRPr>
            </a:lvl1pPr>
            <a:lvl2pPr marL="460375" indent="-174625">
              <a:spcBef>
                <a:spcPts val="300"/>
              </a:spcBef>
              <a:buClr>
                <a:schemeClr val="bg1"/>
              </a:buClr>
              <a:buFont typeface="Franklin Gothic Medium" panose="020B0603020102020204" pitchFamily="34" charset="0"/>
              <a:buChar char="–"/>
              <a:defRPr sz="1800">
                <a:solidFill>
                  <a:schemeClr val="bg1"/>
                </a:solidFill>
                <a:latin typeface="Franklin Gothic Book" panose="020B0503020102020204" pitchFamily="34" charset="0"/>
              </a:defRPr>
            </a:lvl2pPr>
            <a:lvl3pPr marL="687388" indent="-168275">
              <a:spcBef>
                <a:spcPts val="300"/>
              </a:spcBef>
              <a:buClr>
                <a:schemeClr val="bg1"/>
              </a:buClr>
              <a:buSzPct val="100000"/>
              <a:buFont typeface="Arial" panose="020B0604020202020204" pitchFamily="34" charset="0"/>
              <a:buChar char="•"/>
              <a:defRPr sz="1600">
                <a:solidFill>
                  <a:schemeClr val="bg1"/>
                </a:solidFill>
                <a:latin typeface="Franklin Gothic Book" panose="020B0503020102020204"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defRPr>
            </a:lvl4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2126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Text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Content Placeholder 2"/>
          <p:cNvSpPr>
            <a:spLocks noGrp="1"/>
          </p:cNvSpPr>
          <p:nvPr>
            <p:ph idx="1"/>
          </p:nvPr>
        </p:nvSpPr>
        <p:spPr>
          <a:xfrm>
            <a:off x="594360" y="1371600"/>
            <a:ext cx="7955280" cy="1223412"/>
          </a:xfrm>
        </p:spPr>
        <p:txBody>
          <a:bodyPr>
            <a:spAutoFit/>
          </a:bodyPr>
          <a:lstStyle>
            <a:lvl1pPr marL="227013" indent="-227013">
              <a:spcBef>
                <a:spcPts val="1000"/>
              </a:spcBef>
              <a:buFont typeface="Arial" panose="020B0604020202020204" pitchFamily="34" charset="0"/>
              <a:buChar char="•"/>
              <a:defRPr sz="2200">
                <a:solidFill>
                  <a:schemeClr val="bg1"/>
                </a:solidFill>
                <a:latin typeface="Franklin Gothic Medium" pitchFamily="34" charset="0"/>
              </a:defRPr>
            </a:lvl1pPr>
            <a:lvl2pPr marL="460375" indent="-174625">
              <a:spcBef>
                <a:spcPts val="300"/>
              </a:spcBef>
              <a:buClr>
                <a:schemeClr val="bg1"/>
              </a:buClr>
              <a:buFont typeface="Franklin Gothic Medium" panose="020B0603020102020204" pitchFamily="34" charset="0"/>
              <a:buChar char="–"/>
              <a:defRPr sz="1800">
                <a:solidFill>
                  <a:schemeClr val="bg1"/>
                </a:solidFill>
                <a:latin typeface="Franklin Gothic Book" panose="020B0503020102020204" pitchFamily="34" charset="0"/>
              </a:defRPr>
            </a:lvl2pPr>
            <a:lvl3pPr marL="687388" indent="-168275">
              <a:spcBef>
                <a:spcPts val="300"/>
              </a:spcBef>
              <a:buClr>
                <a:schemeClr val="bg1"/>
              </a:buClr>
              <a:buSzPct val="100000"/>
              <a:buFont typeface="Arial" panose="020B0604020202020204" pitchFamily="34" charset="0"/>
              <a:buChar char="•"/>
              <a:defRPr sz="1600">
                <a:solidFill>
                  <a:schemeClr val="bg1"/>
                </a:solidFill>
                <a:latin typeface="Franklin Gothic Book" panose="020B0503020102020204"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defRPr>
            </a:lvl4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itle 3"/>
          <p:cNvSpPr>
            <a:spLocks noGrp="1"/>
          </p:cNvSpPr>
          <p:nvPr>
            <p:ph type="title"/>
          </p:nvPr>
        </p:nvSpPr>
        <p:spPr/>
        <p:txBody>
          <a:bodyPr/>
          <a:lstStyle/>
          <a:p>
            <a:r>
              <a:rPr lang="en-US" smtClean="0"/>
              <a:t>Click to edit Master title style</a:t>
            </a:r>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spTree>
    <p:extLst>
      <p:ext uri="{BB962C8B-B14F-4D97-AF65-F5344CB8AC3E}">
        <p14:creationId xmlns:p14="http://schemas.microsoft.com/office/powerpoint/2010/main" val="2471990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Text 3">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Content Placeholder 2"/>
          <p:cNvSpPr>
            <a:spLocks noGrp="1"/>
          </p:cNvSpPr>
          <p:nvPr>
            <p:ph idx="1"/>
          </p:nvPr>
        </p:nvSpPr>
        <p:spPr>
          <a:xfrm>
            <a:off x="958291" y="1371600"/>
            <a:ext cx="7227418" cy="1223412"/>
          </a:xfrm>
        </p:spPr>
        <p:txBody>
          <a:bodyPr wrap="square">
            <a:spAutoFit/>
          </a:bodyPr>
          <a:lstStyle>
            <a:lvl1pPr marL="227013" indent="-227013">
              <a:spcBef>
                <a:spcPts val="1000"/>
              </a:spcBef>
              <a:buFont typeface="Arial" panose="020B0604020202020204" pitchFamily="34" charset="0"/>
              <a:buChar char="•"/>
              <a:defRPr sz="2200">
                <a:solidFill>
                  <a:schemeClr val="bg1"/>
                </a:solidFill>
                <a:latin typeface="Franklin Gothic Medium" pitchFamily="34" charset="0"/>
              </a:defRPr>
            </a:lvl1pPr>
            <a:lvl2pPr marL="460375" indent="-174625">
              <a:spcBef>
                <a:spcPts val="300"/>
              </a:spcBef>
              <a:buClr>
                <a:schemeClr val="bg1"/>
              </a:buClr>
              <a:buFont typeface="Franklin Gothic Medium" panose="020B0603020102020204" pitchFamily="34" charset="0"/>
              <a:buChar char="–"/>
              <a:defRPr sz="1800">
                <a:solidFill>
                  <a:schemeClr val="bg1"/>
                </a:solidFill>
                <a:latin typeface="Franklin Gothic Book" panose="020B0503020102020204" pitchFamily="34" charset="0"/>
              </a:defRPr>
            </a:lvl2pPr>
            <a:lvl3pPr marL="687388" indent="-168275">
              <a:spcBef>
                <a:spcPts val="300"/>
              </a:spcBef>
              <a:buClr>
                <a:schemeClr val="bg1"/>
              </a:buClr>
              <a:buSzPct val="100000"/>
              <a:buFont typeface="Arial" panose="020B0604020202020204" pitchFamily="34" charset="0"/>
              <a:buChar char="•"/>
              <a:defRPr sz="1600">
                <a:solidFill>
                  <a:schemeClr val="bg1"/>
                </a:solidFill>
                <a:latin typeface="Franklin Gothic Book" panose="020B0503020102020204"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defRPr>
            </a:lvl4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itle 3"/>
          <p:cNvSpPr>
            <a:spLocks noGrp="1"/>
          </p:cNvSpPr>
          <p:nvPr>
            <p:ph type="title"/>
          </p:nvPr>
        </p:nvSpPr>
        <p:spPr>
          <a:xfrm>
            <a:off x="958291" y="390005"/>
            <a:ext cx="6400800" cy="418576"/>
          </a:xfrm>
        </p:spPr>
        <p:txBody>
          <a:bodyPr/>
          <a:lstStyle/>
          <a:p>
            <a:r>
              <a:rPr lang="en-US" dirty="0" smtClean="0"/>
              <a:t>Click to edit Master 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spTree>
    <p:extLst>
      <p:ext uri="{BB962C8B-B14F-4D97-AF65-F5344CB8AC3E}">
        <p14:creationId xmlns:p14="http://schemas.microsoft.com/office/powerpoint/2010/main" val="1383214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Text 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Content Placeholder 2"/>
          <p:cNvSpPr>
            <a:spLocks noGrp="1"/>
          </p:cNvSpPr>
          <p:nvPr>
            <p:ph idx="1"/>
          </p:nvPr>
        </p:nvSpPr>
        <p:spPr>
          <a:xfrm>
            <a:off x="960120" y="1349655"/>
            <a:ext cx="7223760" cy="1223412"/>
          </a:xfrm>
        </p:spPr>
        <p:txBody>
          <a:bodyPr wrap="square">
            <a:spAutoFit/>
          </a:bodyPr>
          <a:lstStyle>
            <a:lvl1pPr marL="227013" indent="-227013">
              <a:spcBef>
                <a:spcPts val="1000"/>
              </a:spcBef>
              <a:buFont typeface="Arial" panose="020B0604020202020204" pitchFamily="34" charset="0"/>
              <a:buChar char="•"/>
              <a:defRPr sz="2200">
                <a:solidFill>
                  <a:schemeClr val="bg1"/>
                </a:solidFill>
                <a:latin typeface="Franklin Gothic Medium" pitchFamily="34" charset="0"/>
              </a:defRPr>
            </a:lvl1pPr>
            <a:lvl2pPr marL="460375" indent="-174625">
              <a:spcBef>
                <a:spcPts val="300"/>
              </a:spcBef>
              <a:buClr>
                <a:schemeClr val="bg1"/>
              </a:buClr>
              <a:buFont typeface="Franklin Gothic Medium" panose="020B0603020102020204" pitchFamily="34" charset="0"/>
              <a:buChar char="–"/>
              <a:defRPr sz="1800">
                <a:solidFill>
                  <a:schemeClr val="bg1"/>
                </a:solidFill>
                <a:latin typeface="Franklin Gothic Book" panose="020B0503020102020204" pitchFamily="34" charset="0"/>
              </a:defRPr>
            </a:lvl2pPr>
            <a:lvl3pPr marL="687388" indent="-168275">
              <a:spcBef>
                <a:spcPts val="300"/>
              </a:spcBef>
              <a:buClr>
                <a:schemeClr val="bg1"/>
              </a:buClr>
              <a:buSzPct val="100000"/>
              <a:buFont typeface="Arial" panose="020B0604020202020204" pitchFamily="34" charset="0"/>
              <a:buChar char="•"/>
              <a:defRPr sz="1600">
                <a:solidFill>
                  <a:schemeClr val="bg1"/>
                </a:solidFill>
                <a:latin typeface="Franklin Gothic Book" panose="020B0503020102020204"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defRPr>
            </a:lvl4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itle 3"/>
          <p:cNvSpPr>
            <a:spLocks noGrp="1"/>
          </p:cNvSpPr>
          <p:nvPr>
            <p:ph type="title"/>
          </p:nvPr>
        </p:nvSpPr>
        <p:spPr>
          <a:xfrm>
            <a:off x="2063578" y="393192"/>
            <a:ext cx="6418397" cy="418576"/>
          </a:xfrm>
        </p:spPr>
        <p:txBody>
          <a:bodyPr/>
          <a:lstStyle/>
          <a:p>
            <a:r>
              <a:rPr lang="en-US" dirty="0" smtClean="0"/>
              <a:t>Click to edit Master 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spTree>
    <p:extLst>
      <p:ext uri="{BB962C8B-B14F-4D97-AF65-F5344CB8AC3E}">
        <p14:creationId xmlns:p14="http://schemas.microsoft.com/office/powerpoint/2010/main" val="3039527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49170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spTree>
    <p:extLst>
      <p:ext uri="{BB962C8B-B14F-4D97-AF65-F5344CB8AC3E}">
        <p14:creationId xmlns:p14="http://schemas.microsoft.com/office/powerpoint/2010/main" val="3241751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Title Placeholder 1"/>
          <p:cNvSpPr>
            <a:spLocks noGrp="1"/>
          </p:cNvSpPr>
          <p:nvPr>
            <p:ph type="title"/>
          </p:nvPr>
        </p:nvSpPr>
        <p:spPr>
          <a:xfrm>
            <a:off x="2048255" y="403085"/>
            <a:ext cx="6400800" cy="392415"/>
          </a:xfrm>
          <a:prstGeom prst="rect">
            <a:avLst/>
          </a:prstGeom>
        </p:spPr>
        <p:txBody>
          <a:bodyPr vert="horz" wrap="square" lIns="0" tIns="0" rIns="0" bIns="0" rtlCol="0" anchor="ctr">
            <a:spAutoFit/>
          </a:bodyPr>
          <a:lstStyle/>
          <a:p>
            <a:r>
              <a:rPr lang="en-US" dirty="0" smtClean="0"/>
              <a:t>Slide Title</a:t>
            </a:r>
            <a:endParaRPr lang="en-US" dirty="0"/>
          </a:p>
        </p:txBody>
      </p:sp>
      <p:sp>
        <p:nvSpPr>
          <p:cNvPr id="3" name="Text Placeholder 2"/>
          <p:cNvSpPr>
            <a:spLocks noGrp="1"/>
          </p:cNvSpPr>
          <p:nvPr>
            <p:ph type="body" idx="1"/>
          </p:nvPr>
        </p:nvSpPr>
        <p:spPr>
          <a:xfrm>
            <a:off x="594360" y="1368598"/>
            <a:ext cx="7955280" cy="246221"/>
          </a:xfrm>
          <a:prstGeom prst="rect">
            <a:avLst/>
          </a:prstGeom>
        </p:spPr>
        <p:txBody>
          <a:bodyPr vert="horz" lIns="0" tIns="0" rIns="0" bIns="0" rtlCol="0">
            <a:spAutoFit/>
          </a:bodyPr>
          <a:lstStyle/>
          <a:p>
            <a:pPr eaLnBrk="1" hangingPunct="1"/>
            <a:endParaRPr lang="en-US" dirty="0"/>
          </a:p>
        </p:txBody>
      </p:sp>
      <p:pic>
        <p:nvPicPr>
          <p:cNvPr id="6" name="Picture 5"/>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507626" y="4850028"/>
            <a:ext cx="457200" cy="146080"/>
          </a:xfrm>
          <a:prstGeom prst="rect">
            <a:avLst/>
          </a:prstGeom>
        </p:spPr>
      </p:pic>
    </p:spTree>
    <p:extLst>
      <p:ext uri="{BB962C8B-B14F-4D97-AF65-F5344CB8AC3E}">
        <p14:creationId xmlns:p14="http://schemas.microsoft.com/office/powerpoint/2010/main" val="2872287763"/>
      </p:ext>
    </p:extLst>
  </p:cSld>
  <p:clrMap bg1="lt1" tx1="dk1" bg2="lt2" tx2="dk2" accent1="accent1" accent2="accent2" accent3="accent3" accent4="accent4" accent5="accent5" accent6="accent6" hlink="hlink" folHlink="folHlink"/>
  <p:sldLayoutIdLst>
    <p:sldLayoutId id="2147483684" r:id="rId1"/>
    <p:sldLayoutId id="2147483693" r:id="rId2"/>
    <p:sldLayoutId id="2147483694" r:id="rId3"/>
    <p:sldLayoutId id="2147483690" r:id="rId4"/>
    <p:sldLayoutId id="2147483695" r:id="rId5"/>
    <p:sldLayoutId id="2147483696" r:id="rId6"/>
    <p:sldLayoutId id="2147483697" r:id="rId7"/>
    <p:sldLayoutId id="2147483691" r:id="rId8"/>
    <p:sldLayoutId id="2147483692" r:id="rId9"/>
  </p:sldLayoutIdLst>
  <p:hf hdr="0" ftr="0" dt="0"/>
  <p:txStyles>
    <p:titleStyle>
      <a:lvl1pPr algn="l" defTabSz="914400" rtl="0" eaLnBrk="1" latinLnBrk="0" hangingPunct="1">
        <a:lnSpc>
          <a:spcPct val="85000"/>
        </a:lnSpc>
        <a:spcBef>
          <a:spcPct val="0"/>
        </a:spcBef>
        <a:buNone/>
        <a:defRPr sz="3000" b="0" i="0" kern="1200" baseline="0">
          <a:solidFill>
            <a:schemeClr val="bg1"/>
          </a:solidFill>
          <a:effectLst/>
          <a:latin typeface="+mj-lt"/>
          <a:ea typeface="Franklin Gothic Demi Cond" charset="0"/>
          <a:cs typeface="Franklin Gothic Demi Cond" charset="0"/>
        </a:defRPr>
      </a:lvl1pPr>
    </p:titleStyle>
    <p:bodyStyle>
      <a:lvl1pPr marL="173038" indent="-173038" algn="l" defTabSz="914400" rtl="0" eaLnBrk="1" latinLnBrk="0" hangingPunct="1">
        <a:spcBef>
          <a:spcPts val="1000"/>
        </a:spcBef>
        <a:buClr>
          <a:schemeClr val="bg1"/>
        </a:buClr>
        <a:buFont typeface="Arial"/>
        <a:buChar char="•"/>
        <a:defRPr lang="en-US" sz="1600" kern="1200" dirty="0" smtClean="0">
          <a:solidFill>
            <a:schemeClr val="bg1"/>
          </a:solidFill>
          <a:latin typeface="+mn-lt"/>
          <a:ea typeface="+mn-ea"/>
          <a:cs typeface="Arial" pitchFamily="34" charset="0"/>
        </a:defRPr>
      </a:lvl1pPr>
      <a:lvl2pPr marL="400050" indent="-173038" algn="l" defTabSz="914400" rtl="0" eaLnBrk="1" latinLnBrk="0" hangingPunct="1">
        <a:spcBef>
          <a:spcPct val="20000"/>
        </a:spcBef>
        <a:buClr>
          <a:schemeClr val="bg1">
            <a:lumMod val="65000"/>
          </a:schemeClr>
        </a:buClr>
        <a:buFont typeface="Arial" pitchFamily="34" charset="0"/>
        <a:buChar char="–"/>
        <a:defRPr sz="1400" kern="1200">
          <a:solidFill>
            <a:schemeClr val="tx1"/>
          </a:solidFill>
          <a:latin typeface="Arial" pitchFamily="34" charset="0"/>
          <a:ea typeface="+mn-ea"/>
          <a:cs typeface="Arial" pitchFamily="34" charset="0"/>
        </a:defRPr>
      </a:lvl2pPr>
      <a:lvl3pPr marL="573088" indent="-173038" algn="l" defTabSz="914400" rtl="0" eaLnBrk="1" latinLnBrk="0" hangingPunct="1">
        <a:spcBef>
          <a:spcPct val="20000"/>
        </a:spcBef>
        <a:buClr>
          <a:schemeClr val="bg1">
            <a:lumMod val="65000"/>
          </a:schemeClr>
        </a:buClr>
        <a:buSzPct val="80000"/>
        <a:buFont typeface="Arial"/>
        <a:buChar char="•"/>
        <a:tabLst/>
        <a:defRPr sz="1400" kern="1200">
          <a:solidFill>
            <a:schemeClr val="tx1"/>
          </a:solidFill>
          <a:latin typeface="Arial" pitchFamily="34" charset="0"/>
          <a:ea typeface="+mn-ea"/>
          <a:cs typeface="Arial" pitchFamily="34" charset="0"/>
        </a:defRPr>
      </a:lvl3pPr>
      <a:lvl4pPr marL="741363" indent="-168275" algn="l" defTabSz="914400" rtl="0" eaLnBrk="1" latinLnBrk="0" hangingPunct="1">
        <a:spcBef>
          <a:spcPct val="20000"/>
        </a:spcBef>
        <a:buClr>
          <a:schemeClr val="bg1">
            <a:lumMod val="65000"/>
          </a:schemeClr>
        </a:buClr>
        <a:buFont typeface="Arial" pitchFamily="34" charset="0"/>
        <a:buChar char="–"/>
        <a:defRPr sz="12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C8E34A-0EA7-5242-BAA0-FACCA826E693}"/>
              </a:ext>
            </a:extLst>
          </p:cNvPr>
          <p:cNvSpPr>
            <a:spLocks noGrp="1"/>
          </p:cNvSpPr>
          <p:nvPr>
            <p:ph type="title"/>
          </p:nvPr>
        </p:nvSpPr>
        <p:spPr>
          <a:xfrm>
            <a:off x="2370124" y="1897997"/>
            <a:ext cx="5010913" cy="369332"/>
          </a:xfrm>
        </p:spPr>
        <p:txBody>
          <a:bodyPr/>
          <a:lstStyle/>
          <a:p>
            <a:r>
              <a:rPr lang="en-US" smtClean="0"/>
              <a:t>LaRC Park</a:t>
            </a:r>
            <a:endParaRPr lang="en-US" dirty="0"/>
          </a:p>
        </p:txBody>
      </p:sp>
      <p:sp>
        <p:nvSpPr>
          <p:cNvPr id="5" name="Text Placeholder 4">
            <a:extLst>
              <a:ext uri="{FF2B5EF4-FFF2-40B4-BE49-F238E27FC236}">
                <a16:creationId xmlns:a16="http://schemas.microsoft.com/office/drawing/2014/main" id="{00975254-F7AE-6741-AA15-5FBEC4551432}"/>
              </a:ext>
            </a:extLst>
          </p:cNvPr>
          <p:cNvSpPr>
            <a:spLocks noGrp="1"/>
          </p:cNvSpPr>
          <p:nvPr>
            <p:ph type="body" sz="quarter" idx="10"/>
          </p:nvPr>
        </p:nvSpPr>
        <p:spPr>
          <a:xfrm>
            <a:off x="3847503" y="3063198"/>
            <a:ext cx="3153143" cy="677108"/>
          </a:xfrm>
        </p:spPr>
        <p:txBody>
          <a:bodyPr/>
          <a:lstStyle/>
          <a:p>
            <a:pPr lvl="0"/>
            <a:r>
              <a:rPr lang="en-US" dirty="0" smtClean="0"/>
              <a:t>Douglas Trent</a:t>
            </a:r>
          </a:p>
          <a:p>
            <a:pPr lvl="0"/>
            <a:r>
              <a:rPr lang="en-US" sz="1200" smtClean="0">
                <a:latin typeface="Franklin Gothic Medium Cond" panose="020B0606030402020204" pitchFamily="34" charset="0"/>
              </a:rPr>
              <a:t>LaRC </a:t>
            </a:r>
            <a:r>
              <a:rPr lang="en-US" sz="1200" dirty="0" smtClean="0">
                <a:latin typeface="Franklin Gothic Medium Cond" panose="020B0606030402020204" pitchFamily="34" charset="0"/>
              </a:rPr>
              <a:t>Park </a:t>
            </a:r>
            <a:r>
              <a:rPr lang="en-US" sz="1200" smtClean="0">
                <a:latin typeface="Franklin Gothic Medium Cond" panose="020B0606030402020204" pitchFamily="34" charset="0"/>
              </a:rPr>
              <a:t>Project Lead</a:t>
            </a:r>
          </a:p>
          <a:p>
            <a:pPr lvl="0"/>
            <a:r>
              <a:rPr lang="en-US" sz="1200" smtClean="0">
                <a:latin typeface="Franklin Gothic Medium Cond" panose="020B0606030402020204" pitchFamily="34" charset="0"/>
              </a:rPr>
              <a:t>douglas.m.trent@nasa.gov</a:t>
            </a:r>
            <a:endParaRPr lang="en-US" sz="1200" dirty="0">
              <a:latin typeface="Franklin Gothic Medium Cond" panose="020B0606030402020204" pitchFamily="34" charset="0"/>
            </a:endParaRPr>
          </a:p>
        </p:txBody>
      </p:sp>
      <p:sp>
        <p:nvSpPr>
          <p:cNvPr id="12" name="Rectangle 11"/>
          <p:cNvSpPr/>
          <p:nvPr/>
        </p:nvSpPr>
        <p:spPr>
          <a:xfrm>
            <a:off x="2370124" y="2498209"/>
            <a:ext cx="4192148" cy="196977"/>
          </a:xfrm>
          <a:prstGeom prst="rect">
            <a:avLst/>
          </a:prstGeom>
        </p:spPr>
        <p:txBody>
          <a:bodyPr vert="horz" wrap="square" lIns="0" tIns="0" rIns="0" bIns="0" rtlCol="0" anchor="b" anchorCtr="0">
            <a:spAutoFit/>
          </a:bodyPr>
          <a:lstStyle/>
          <a:p>
            <a:pPr>
              <a:lnSpc>
                <a:spcPct val="80000"/>
              </a:lnSpc>
              <a:spcBef>
                <a:spcPct val="0"/>
              </a:spcBef>
            </a:pPr>
            <a:r>
              <a:rPr lang="en-US" sz="1600" dirty="0">
                <a:solidFill>
                  <a:schemeClr val="bg1"/>
                </a:solidFill>
                <a:latin typeface="Franklin Gothic Demi" panose="020B0703020102020204" pitchFamily="34" charset="0"/>
                <a:ea typeface="Franklin Gothic Demi Cond" charset="0"/>
                <a:cs typeface="Franklin Gothic Demi Cond" charset="0"/>
              </a:rPr>
              <a:t>A Deep Learning Approach to Parking</a:t>
            </a:r>
          </a:p>
        </p:txBody>
      </p:sp>
    </p:spTree>
    <p:extLst>
      <p:ext uri="{BB962C8B-B14F-4D97-AF65-F5344CB8AC3E}">
        <p14:creationId xmlns:p14="http://schemas.microsoft.com/office/powerpoint/2010/main" val="3123362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p:cNvPicPr>
            <a:picLocks noChangeAspect="1"/>
          </p:cNvPicPr>
          <p:nvPr/>
        </p:nvPicPr>
        <p:blipFill rotWithShape="1">
          <a:blip r:embed="rId3" cstate="print">
            <a:extLst>
              <a:ext uri="{28A0092B-C50C-407E-A947-70E740481C1C}">
                <a14:useLocalDpi xmlns:a14="http://schemas.microsoft.com/office/drawing/2010/main" val="0"/>
              </a:ext>
            </a:extLst>
          </a:blip>
          <a:srcRect r="19950" b="12763"/>
          <a:stretch/>
        </p:blipFill>
        <p:spPr>
          <a:xfrm>
            <a:off x="10391" y="0"/>
            <a:ext cx="9133609" cy="5148775"/>
          </a:xfrm>
          <a:prstGeom prst="rect">
            <a:avLst/>
          </a:prstGeom>
        </p:spPr>
      </p:pic>
      <p:pic>
        <p:nvPicPr>
          <p:cNvPr id="1026" name="Picture 2">
            <a:extLst>
              <a:ext uri="{FF2B5EF4-FFF2-40B4-BE49-F238E27FC236}">
                <a16:creationId xmlns:a16="http://schemas.microsoft.com/office/drawing/2014/main" id="{64C4AB57-7913-40D3-8B3D-D89DA8B815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857835" y="3615039"/>
            <a:ext cx="1815085" cy="1371600"/>
          </a:xfrm>
          <a:prstGeom prst="rect">
            <a:avLst/>
          </a:prstGeom>
          <a:ln w="25400">
            <a:solidFill>
              <a:schemeClr val="tx1"/>
            </a:solidFill>
            <a:miter lim="800000"/>
          </a:ln>
          <a:extLst>
            <a:ext uri="{909E8E84-426E-40DD-AFC4-6F175D3DCCD1}">
              <a14:hiddenFill xmlns:a14="http://schemas.microsoft.com/office/drawing/2010/main">
                <a:solidFill>
                  <a:srgbClr val="FFFFFF"/>
                </a:solidFill>
              </a14:hiddenFill>
            </a:ext>
          </a:extLst>
        </p:spPr>
      </p:pic>
      <p:pic>
        <p:nvPicPr>
          <p:cNvPr id="5122" name="Picture 2" descr="Project Mercury astronauts"/>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34089" y="3615039"/>
            <a:ext cx="1781503" cy="1371600"/>
          </a:xfrm>
          <a:prstGeom prst="rect">
            <a:avLst/>
          </a:prstGeom>
          <a:ln w="25400">
            <a:solidFill>
              <a:schemeClr val="tx1"/>
            </a:solidFill>
            <a:miter lim="800000"/>
          </a:ln>
          <a:extLst>
            <a:ext uri="{909E8E84-426E-40DD-AFC4-6F175D3DCCD1}">
              <a14:hiddenFill xmlns:a14="http://schemas.microsoft.com/office/drawing/2010/main">
                <a:solidFill>
                  <a:srgbClr val="FFFFFF"/>
                </a:solidFill>
              </a14:hiddenFill>
            </a:ext>
          </a:extLst>
        </p:spPr>
      </p:pic>
      <p:pic>
        <p:nvPicPr>
          <p:cNvPr id="5128" name="Picture 8" descr="Final Orion spacecraft water landing test | Space | EarthSky"/>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513145" y="3631486"/>
            <a:ext cx="1830270" cy="1371600"/>
          </a:xfrm>
          <a:prstGeom prst="rect">
            <a:avLst/>
          </a:prstGeom>
          <a:ln w="25400">
            <a:solidFill>
              <a:schemeClr val="tx1"/>
            </a:solidFill>
            <a:miter lim="800000"/>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stretch>
            <a:fillRect/>
          </a:stretch>
        </p:blipFill>
        <p:spPr>
          <a:xfrm>
            <a:off x="7187341" y="3631486"/>
            <a:ext cx="1832586" cy="1371600"/>
          </a:xfrm>
          <a:prstGeom prst="rect">
            <a:avLst/>
          </a:prstGeom>
          <a:ln w="25400">
            <a:solidFill>
              <a:schemeClr val="tx1"/>
            </a:solidFill>
            <a:miter lim="800000"/>
          </a:ln>
        </p:spPr>
      </p:pic>
      <p:pic>
        <p:nvPicPr>
          <p:cNvPr id="23" name="Picture 22">
            <a:extLst>
              <a:ext uri="{FF2B5EF4-FFF2-40B4-BE49-F238E27FC236}">
                <a16:creationId xmlns:a16="http://schemas.microsoft.com/office/drawing/2014/main" id="{2633B686-0DD0-4D29-A053-01B863C5518F}"/>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5965831" y="103909"/>
            <a:ext cx="3054096" cy="2445387"/>
          </a:xfrm>
          <a:prstGeom prst="rect">
            <a:avLst/>
          </a:prstGeom>
          <a:ln w="15875">
            <a:solidFill>
              <a:schemeClr val="bg1"/>
            </a:solidFill>
          </a:ln>
        </p:spPr>
      </p:pic>
      <p:sp>
        <p:nvSpPr>
          <p:cNvPr id="2" name="Rectangle 1"/>
          <p:cNvSpPr/>
          <p:nvPr/>
        </p:nvSpPr>
        <p:spPr>
          <a:xfrm>
            <a:off x="234089" y="286607"/>
            <a:ext cx="2507086" cy="1015664"/>
          </a:xfrm>
          <a:prstGeom prst="rect">
            <a:avLst/>
          </a:prstGeom>
          <a:solidFill>
            <a:schemeClr val="tx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290009" y="286607"/>
            <a:ext cx="1451166" cy="1015663"/>
          </a:xfrm>
          <a:prstGeom prst="rect">
            <a:avLst/>
          </a:prstGeom>
          <a:noFill/>
        </p:spPr>
        <p:txBody>
          <a:bodyPr wrap="none" rtlCol="0">
            <a:spAutoFit/>
          </a:bodyPr>
          <a:lstStyle/>
          <a:p>
            <a:r>
              <a:rPr lang="en-US" sz="1200" smtClean="0">
                <a:solidFill>
                  <a:srgbClr val="00B0F0"/>
                </a:solidFill>
              </a:rPr>
              <a:t>Douglas Trent</a:t>
            </a:r>
          </a:p>
          <a:p>
            <a:r>
              <a:rPr lang="en-US" sz="1200" smtClean="0">
                <a:solidFill>
                  <a:srgbClr val="00B0F0"/>
                </a:solidFill>
              </a:rPr>
              <a:t>- Data Scientist</a:t>
            </a:r>
          </a:p>
          <a:p>
            <a:r>
              <a:rPr lang="en-US" sz="1200" smtClean="0">
                <a:solidFill>
                  <a:srgbClr val="00B0F0"/>
                </a:solidFill>
              </a:rPr>
              <a:t>- Office of the </a:t>
            </a:r>
          </a:p>
          <a:p>
            <a:r>
              <a:rPr lang="en-US" sz="1200" smtClean="0">
                <a:solidFill>
                  <a:srgbClr val="00B0F0"/>
                </a:solidFill>
              </a:rPr>
              <a:t>  Chief Information </a:t>
            </a:r>
          </a:p>
          <a:p>
            <a:r>
              <a:rPr lang="en-US" sz="1200" smtClean="0">
                <a:solidFill>
                  <a:srgbClr val="00B0F0"/>
                </a:solidFill>
              </a:rPr>
              <a:t>  Officer (OCIO)</a:t>
            </a:r>
            <a:endParaRPr lang="en-US" sz="1200">
              <a:solidFill>
                <a:srgbClr val="00B0F0"/>
              </a:solidFill>
            </a:endParaRPr>
          </a:p>
        </p:txBody>
      </p:sp>
      <p:pic>
        <p:nvPicPr>
          <p:cNvPr id="4" name="Picture 3"/>
          <p:cNvPicPr>
            <a:picLocks noChangeAspect="1"/>
          </p:cNvPicPr>
          <p:nvPr/>
        </p:nvPicPr>
        <p:blipFill rotWithShape="1">
          <a:blip r:embed="rId9"/>
          <a:srcRect b="3543"/>
          <a:stretch/>
        </p:blipFill>
        <p:spPr>
          <a:xfrm>
            <a:off x="297722" y="352115"/>
            <a:ext cx="862535" cy="884648"/>
          </a:xfrm>
          <a:prstGeom prst="rect">
            <a:avLst/>
          </a:prstGeom>
        </p:spPr>
      </p:pic>
    </p:spTree>
    <p:extLst>
      <p:ext uri="{BB962C8B-B14F-4D97-AF65-F5344CB8AC3E}">
        <p14:creationId xmlns:p14="http://schemas.microsoft.com/office/powerpoint/2010/main" val="3156174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B44B1A-6E90-354E-AB2A-BEC9505A0847}"/>
              </a:ext>
            </a:extLst>
          </p:cNvPr>
          <p:cNvSpPr>
            <a:spLocks noGrp="1"/>
          </p:cNvSpPr>
          <p:nvPr>
            <p:ph type="title"/>
          </p:nvPr>
        </p:nvSpPr>
        <p:spPr/>
        <p:txBody>
          <a:bodyPr/>
          <a:lstStyle/>
          <a:p>
            <a:r>
              <a:rPr lang="en-US" smtClean="0"/>
              <a:t>The Problem</a:t>
            </a:r>
            <a:endParaRPr lang="en-US" dirty="0"/>
          </a:p>
        </p:txBody>
      </p:sp>
    </p:spTree>
    <p:extLst>
      <p:ext uri="{BB962C8B-B14F-4D97-AF65-F5344CB8AC3E}">
        <p14:creationId xmlns:p14="http://schemas.microsoft.com/office/powerpoint/2010/main" val="3728999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BAB5374-CF14-41FF-81B6-03B5A11B34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8030" y="2502959"/>
            <a:ext cx="4396435" cy="2473889"/>
          </a:xfrm>
          <a:prstGeom prst="rect">
            <a:avLst/>
          </a:prstGeom>
          <a:ln w="25400">
            <a:solidFill>
              <a:schemeClr val="bg1"/>
            </a:solidFill>
            <a:miter lim="800000"/>
          </a:ln>
        </p:spPr>
      </p:pic>
      <p:sp>
        <p:nvSpPr>
          <p:cNvPr id="5" name="Content Placeholder 4">
            <a:extLst>
              <a:ext uri="{FF2B5EF4-FFF2-40B4-BE49-F238E27FC236}">
                <a16:creationId xmlns:a16="http://schemas.microsoft.com/office/drawing/2014/main" id="{5608D60B-C6FC-FB44-814A-12D5C1D6612C}"/>
              </a:ext>
            </a:extLst>
          </p:cNvPr>
          <p:cNvSpPr>
            <a:spLocks noGrp="1"/>
          </p:cNvSpPr>
          <p:nvPr>
            <p:ph idx="1"/>
          </p:nvPr>
        </p:nvSpPr>
        <p:spPr>
          <a:xfrm>
            <a:off x="352958" y="1272448"/>
            <a:ext cx="5408975" cy="1951816"/>
          </a:xfrm>
        </p:spPr>
        <p:txBody>
          <a:bodyPr wrap="square">
            <a:spAutoFit/>
          </a:bodyPr>
          <a:lstStyle/>
          <a:p>
            <a:r>
              <a:rPr lang="en-US" sz="1800" dirty="0" smtClean="0"/>
              <a:t>Langley Landscape  </a:t>
            </a:r>
          </a:p>
          <a:p>
            <a:pPr lvl="1"/>
            <a:r>
              <a:rPr lang="en-US" sz="1400" dirty="0" smtClean="0"/>
              <a:t>764 </a:t>
            </a:r>
            <a:r>
              <a:rPr lang="en-US" sz="1400" smtClean="0"/>
              <a:t>acre campus, 200 widely-scattered </a:t>
            </a:r>
            <a:r>
              <a:rPr lang="en-US" sz="1400" dirty="0" smtClean="0"/>
              <a:t>buildings</a:t>
            </a:r>
          </a:p>
          <a:p>
            <a:pPr lvl="1"/>
            <a:r>
              <a:rPr lang="en-US" sz="1400" dirty="0" smtClean="0"/>
              <a:t>3,400 employees + visitors/suppliers </a:t>
            </a:r>
          </a:p>
          <a:p>
            <a:pPr lvl="1"/>
            <a:r>
              <a:rPr lang="en-US" sz="1400" dirty="0" smtClean="0"/>
              <a:t>Renovated </a:t>
            </a:r>
            <a:r>
              <a:rPr lang="en-US" sz="1400" smtClean="0"/>
              <a:t>core: Buildings </a:t>
            </a:r>
            <a:r>
              <a:rPr lang="en-US" sz="1400" dirty="0" smtClean="0"/>
              <a:t>2101, 2102, 2103, 2104</a:t>
            </a:r>
          </a:p>
          <a:p>
            <a:r>
              <a:rPr lang="en-US" sz="1800" dirty="0" smtClean="0"/>
              <a:t>Employees drive to meetings</a:t>
            </a:r>
          </a:p>
          <a:p>
            <a:pPr lvl="1"/>
            <a:r>
              <a:rPr lang="en-US" sz="1400" smtClean="0"/>
              <a:t>Spend time searching </a:t>
            </a:r>
            <a:r>
              <a:rPr lang="en-US" sz="1400" dirty="0" smtClean="0"/>
              <a:t>for spots</a:t>
            </a:r>
          </a:p>
          <a:p>
            <a:pPr lvl="1"/>
            <a:r>
              <a:rPr lang="en-US" sz="1400" smtClean="0"/>
              <a:t>Arrive to meetings late</a:t>
            </a:r>
            <a:endParaRPr lang="en-US" sz="1400" dirty="0" smtClean="0"/>
          </a:p>
        </p:txBody>
      </p:sp>
      <p:pic>
        <p:nvPicPr>
          <p:cNvPr id="15" name="Google Shape;294;p28"/>
          <p:cNvPicPr preferRelativeResize="0"/>
          <p:nvPr/>
        </p:nvPicPr>
        <p:blipFill>
          <a:blip r:embed="rId3"/>
          <a:stretch>
            <a:fillRect/>
          </a:stretch>
        </p:blipFill>
        <p:spPr>
          <a:xfrm>
            <a:off x="8443290" y="2895677"/>
            <a:ext cx="599845" cy="1734100"/>
          </a:xfrm>
          <a:prstGeom prst="rect">
            <a:avLst/>
          </a:prstGeom>
        </p:spPr>
      </p:pic>
      <p:sp>
        <p:nvSpPr>
          <p:cNvPr id="8" name="Title 7"/>
          <p:cNvSpPr>
            <a:spLocks noGrp="1"/>
          </p:cNvSpPr>
          <p:nvPr>
            <p:ph type="title"/>
          </p:nvPr>
        </p:nvSpPr>
        <p:spPr>
          <a:xfrm>
            <a:off x="2265040" y="323227"/>
            <a:ext cx="6178250" cy="470898"/>
          </a:xfrm>
          <a:prstGeom prst="rect">
            <a:avLst/>
          </a:prstGeom>
        </p:spPr>
        <p:txBody>
          <a:bodyPr wrap="square">
            <a:spAutoFit/>
          </a:bodyPr>
          <a:lstStyle/>
          <a:p>
            <a:r>
              <a:rPr lang="en-US" sz="3600" smtClean="0">
                <a:solidFill>
                  <a:srgbClr val="FFC000"/>
                </a:solidFill>
                <a:latin typeface="Berlin Sans FB Demi"/>
              </a:rPr>
              <a:t>2101</a:t>
            </a:r>
            <a:r>
              <a:rPr lang="en-US" sz="3600">
                <a:solidFill>
                  <a:srgbClr val="FFC000"/>
                </a:solidFill>
                <a:latin typeface="Berlin Sans FB Demi"/>
              </a:rPr>
              <a:t>: a parking space </a:t>
            </a:r>
            <a:r>
              <a:rPr lang="en-US" sz="3600" smtClean="0">
                <a:solidFill>
                  <a:srgbClr val="FFC000"/>
                </a:solidFill>
                <a:latin typeface="Berlin Sans FB Demi"/>
              </a:rPr>
              <a:t>odyssey</a:t>
            </a:r>
            <a:r>
              <a:rPr lang="en-US" sz="3600">
                <a:solidFill>
                  <a:srgbClr val="FFC000"/>
                </a:solidFill>
              </a:rPr>
              <a:t> </a:t>
            </a:r>
          </a:p>
        </p:txBody>
      </p:sp>
      <p:sp>
        <p:nvSpPr>
          <p:cNvPr id="3" name="TextBox 2"/>
          <p:cNvSpPr txBox="1"/>
          <p:nvPr/>
        </p:nvSpPr>
        <p:spPr>
          <a:xfrm>
            <a:off x="196948" y="3667632"/>
            <a:ext cx="3532257" cy="646331"/>
          </a:xfrm>
          <a:prstGeom prst="rect">
            <a:avLst/>
          </a:prstGeom>
          <a:noFill/>
        </p:spPr>
        <p:txBody>
          <a:bodyPr wrap="square" rtlCol="0">
            <a:spAutoFit/>
          </a:bodyPr>
          <a:lstStyle/>
          <a:p>
            <a:r>
              <a:rPr lang="en-US">
                <a:solidFill>
                  <a:schemeClr val="bg2"/>
                </a:solidFill>
              </a:rPr>
              <a:t>NEEDED:</a:t>
            </a:r>
            <a:r>
              <a:rPr lang="en-US"/>
              <a:t> </a:t>
            </a:r>
            <a:r>
              <a:rPr lang="en-US" smtClean="0">
                <a:solidFill>
                  <a:schemeClr val="bg1"/>
                </a:solidFill>
              </a:rPr>
              <a:t>Real-time </a:t>
            </a:r>
            <a:r>
              <a:rPr lang="en-US">
                <a:solidFill>
                  <a:schemeClr val="bg1"/>
                </a:solidFill>
              </a:rPr>
              <a:t>intelligence </a:t>
            </a:r>
            <a:r>
              <a:rPr lang="en-US" smtClean="0">
                <a:solidFill>
                  <a:schemeClr val="bg1"/>
                </a:solidFill>
              </a:rPr>
              <a:t>  </a:t>
            </a:r>
          </a:p>
          <a:p>
            <a:r>
              <a:rPr lang="en-US">
                <a:solidFill>
                  <a:schemeClr val="bg1"/>
                </a:solidFill>
              </a:rPr>
              <a:t> </a:t>
            </a:r>
            <a:r>
              <a:rPr lang="en-US" smtClean="0">
                <a:solidFill>
                  <a:schemeClr val="bg1"/>
                </a:solidFill>
              </a:rPr>
              <a:t>               on </a:t>
            </a:r>
            <a:r>
              <a:rPr lang="en-US">
                <a:solidFill>
                  <a:schemeClr val="bg1"/>
                </a:solidFill>
              </a:rPr>
              <a:t>available parking</a:t>
            </a:r>
            <a:endParaRPr lang="en-US" dirty="0">
              <a:solidFill>
                <a:schemeClr val="bg1"/>
              </a:solidFill>
            </a:endParaRPr>
          </a:p>
        </p:txBody>
      </p:sp>
      <p:pic>
        <p:nvPicPr>
          <p:cNvPr id="1026" name="Picture 2" descr="NASA Langley Research Center - Headquarters Build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4355" y="1003297"/>
            <a:ext cx="2461016" cy="1639648"/>
          </a:xfrm>
          <a:prstGeom prst="rect">
            <a:avLst/>
          </a:prstGeom>
          <a:noFill/>
          <a:ln w="254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787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B44B1A-6E90-354E-AB2A-BEC9505A0847}"/>
              </a:ext>
            </a:extLst>
          </p:cNvPr>
          <p:cNvSpPr>
            <a:spLocks noGrp="1"/>
          </p:cNvSpPr>
          <p:nvPr>
            <p:ph type="title"/>
          </p:nvPr>
        </p:nvSpPr>
        <p:spPr/>
        <p:txBody>
          <a:bodyPr/>
          <a:lstStyle/>
          <a:p>
            <a:r>
              <a:rPr lang="en-US" smtClean="0"/>
              <a:t>The Approach</a:t>
            </a:r>
            <a:endParaRPr lang="en-US" dirty="0"/>
          </a:p>
        </p:txBody>
      </p:sp>
    </p:spTree>
    <p:extLst>
      <p:ext uri="{BB962C8B-B14F-4D97-AF65-F5344CB8AC3E}">
        <p14:creationId xmlns:p14="http://schemas.microsoft.com/office/powerpoint/2010/main" val="1559384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a:xfrm>
            <a:off x="2196326" y="332626"/>
            <a:ext cx="6400800" cy="392415"/>
          </a:xfrm>
        </p:spPr>
        <p:txBody>
          <a:bodyPr/>
          <a:lstStyle/>
          <a:p>
            <a:r>
              <a:rPr lang="en-US" smtClean="0"/>
              <a:t>An Agile “Sherpa” Approach</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52" y="2442308"/>
            <a:ext cx="4171104" cy="273842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258" y="1075169"/>
            <a:ext cx="848543" cy="899866"/>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1381" y="1181784"/>
            <a:ext cx="1344095" cy="747002"/>
          </a:xfrm>
          <a:prstGeom prst="rect">
            <a:avLst/>
          </a:prstGeom>
        </p:spPr>
      </p:pic>
      <p:pic>
        <p:nvPicPr>
          <p:cNvPr id="26" name="Picture 25"/>
          <p:cNvPicPr>
            <a:picLocks noChangeAspect="1"/>
          </p:cNvPicPr>
          <p:nvPr/>
        </p:nvPicPr>
        <p:blipFill>
          <a:blip r:embed="rId5"/>
          <a:stretch>
            <a:fillRect/>
          </a:stretch>
        </p:blipFill>
        <p:spPr>
          <a:xfrm>
            <a:off x="5402061" y="1075169"/>
            <a:ext cx="689136" cy="1002661"/>
          </a:xfrm>
          <a:prstGeom prst="rect">
            <a:avLst/>
          </a:prstGeom>
          <a:ln>
            <a:solidFill>
              <a:schemeClr val="accent1"/>
            </a:solidFill>
          </a:ln>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4590" y="1128923"/>
            <a:ext cx="584500" cy="721234"/>
          </a:xfrm>
          <a:prstGeom prst="rect">
            <a:avLst/>
          </a:prstGeom>
        </p:spPr>
      </p:pic>
      <p:pic>
        <p:nvPicPr>
          <p:cNvPr id="2056" name="Picture 8" descr="https://www4.lunapic.com/editor/working/159941632192620458?52895872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37043" y="1152164"/>
            <a:ext cx="826507" cy="71510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798213" y="1995405"/>
            <a:ext cx="598241" cy="400110"/>
          </a:xfrm>
          <a:prstGeom prst="rect">
            <a:avLst/>
          </a:prstGeom>
          <a:noFill/>
        </p:spPr>
        <p:txBody>
          <a:bodyPr wrap="none" rtlCol="0">
            <a:spAutoFit/>
          </a:bodyPr>
          <a:lstStyle>
            <a:defPPr>
              <a:defRPr lang="en-US"/>
            </a:defPPr>
            <a:lvl1pPr algn="ctr">
              <a:defRPr sz="1000">
                <a:solidFill>
                  <a:schemeClr val="bg1"/>
                </a:solidFill>
              </a:defRPr>
            </a:lvl1pPr>
          </a:lstStyle>
          <a:p>
            <a:r>
              <a:rPr lang="en-US"/>
              <a:t>Sherpa</a:t>
            </a:r>
          </a:p>
          <a:p>
            <a:r>
              <a:rPr lang="en-US"/>
              <a:t>Interns</a:t>
            </a:r>
          </a:p>
        </p:txBody>
      </p:sp>
      <p:sp>
        <p:nvSpPr>
          <p:cNvPr id="33" name="TextBox 32"/>
          <p:cNvSpPr txBox="1"/>
          <p:nvPr/>
        </p:nvSpPr>
        <p:spPr>
          <a:xfrm>
            <a:off x="3872729" y="1957347"/>
            <a:ext cx="889987" cy="400110"/>
          </a:xfrm>
          <a:prstGeom prst="rect">
            <a:avLst/>
          </a:prstGeom>
          <a:noFill/>
        </p:spPr>
        <p:txBody>
          <a:bodyPr wrap="none" rtlCol="0">
            <a:spAutoFit/>
          </a:bodyPr>
          <a:lstStyle>
            <a:defPPr>
              <a:defRPr lang="en-US"/>
            </a:defPPr>
            <a:lvl1pPr algn="ctr">
              <a:defRPr sz="1000">
                <a:solidFill>
                  <a:schemeClr val="bg1"/>
                </a:solidFill>
              </a:defRPr>
            </a:lvl1pPr>
          </a:lstStyle>
          <a:p>
            <a:r>
              <a:rPr lang="en-US"/>
              <a:t>Agile</a:t>
            </a:r>
          </a:p>
          <a:p>
            <a:r>
              <a:rPr lang="en-US"/>
              <a:t>Methodology</a:t>
            </a:r>
          </a:p>
        </p:txBody>
      </p:sp>
      <p:sp>
        <p:nvSpPr>
          <p:cNvPr id="34" name="TextBox 33"/>
          <p:cNvSpPr txBox="1"/>
          <p:nvPr/>
        </p:nvSpPr>
        <p:spPr>
          <a:xfrm>
            <a:off x="2663631" y="1975035"/>
            <a:ext cx="962123" cy="400110"/>
          </a:xfrm>
          <a:prstGeom prst="rect">
            <a:avLst/>
          </a:prstGeom>
          <a:noFill/>
        </p:spPr>
        <p:txBody>
          <a:bodyPr wrap="none" rtlCol="0">
            <a:spAutoFit/>
          </a:bodyPr>
          <a:lstStyle>
            <a:defPPr>
              <a:defRPr lang="en-US"/>
            </a:defPPr>
            <a:lvl1pPr algn="ctr">
              <a:defRPr sz="1000">
                <a:solidFill>
                  <a:schemeClr val="bg1"/>
                </a:solidFill>
              </a:defRPr>
            </a:lvl1pPr>
          </a:lstStyle>
          <a:p>
            <a:r>
              <a:rPr lang="en-US"/>
              <a:t>Customer</a:t>
            </a:r>
          </a:p>
          <a:p>
            <a:r>
              <a:rPr lang="en-US"/>
              <a:t>Requirements</a:t>
            </a:r>
          </a:p>
        </p:txBody>
      </p:sp>
      <p:sp>
        <p:nvSpPr>
          <p:cNvPr id="35" name="TextBox 34"/>
          <p:cNvSpPr txBox="1"/>
          <p:nvPr/>
        </p:nvSpPr>
        <p:spPr>
          <a:xfrm>
            <a:off x="5314372" y="2201556"/>
            <a:ext cx="840295" cy="400110"/>
          </a:xfrm>
          <a:prstGeom prst="rect">
            <a:avLst/>
          </a:prstGeom>
          <a:noFill/>
        </p:spPr>
        <p:txBody>
          <a:bodyPr wrap="none" rtlCol="0">
            <a:spAutoFit/>
          </a:bodyPr>
          <a:lstStyle>
            <a:defPPr>
              <a:defRPr lang="en-US"/>
            </a:defPPr>
            <a:lvl1pPr algn="ctr">
              <a:defRPr sz="1000">
                <a:solidFill>
                  <a:schemeClr val="bg1"/>
                </a:solidFill>
              </a:defRPr>
            </a:lvl1pPr>
          </a:lstStyle>
          <a:p>
            <a:r>
              <a:rPr lang="en-US"/>
              <a:t>Sensor</a:t>
            </a:r>
          </a:p>
          <a:p>
            <a:r>
              <a:rPr lang="en-US"/>
              <a:t>Alternatives</a:t>
            </a:r>
          </a:p>
        </p:txBody>
      </p:sp>
      <p:sp>
        <p:nvSpPr>
          <p:cNvPr id="36" name="TextBox 35"/>
          <p:cNvSpPr txBox="1"/>
          <p:nvPr/>
        </p:nvSpPr>
        <p:spPr>
          <a:xfrm>
            <a:off x="11183574" y="5866078"/>
            <a:ext cx="70783" cy="1785104"/>
          </a:xfrm>
          <a:prstGeom prst="rect">
            <a:avLst/>
          </a:prstGeom>
          <a:noFill/>
        </p:spPr>
        <p:txBody>
          <a:bodyPr wrap="square" rtlCol="0">
            <a:spAutoFit/>
          </a:bodyPr>
          <a:lstStyle/>
          <a:p>
            <a:r>
              <a:rPr lang="en-US" sz="1000" smtClean="0">
                <a:solidFill>
                  <a:schemeClr val="bg1"/>
                </a:solidFill>
              </a:rPr>
              <a:t>Data</a:t>
            </a:r>
          </a:p>
          <a:p>
            <a:r>
              <a:rPr lang="en-US" sz="1000" smtClean="0">
                <a:solidFill>
                  <a:schemeClr val="bg1"/>
                </a:solidFill>
              </a:rPr>
              <a:t>Science</a:t>
            </a:r>
            <a:endParaRPr lang="en-US" sz="1000">
              <a:solidFill>
                <a:schemeClr val="bg1"/>
              </a:solidFill>
            </a:endParaRPr>
          </a:p>
        </p:txBody>
      </p:sp>
      <p:pic>
        <p:nvPicPr>
          <p:cNvPr id="2058" name="Picture 10" descr="https://www4.lunapic.com/editor/working/159941632192620458?396377522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06622" y="1160597"/>
            <a:ext cx="677048" cy="65788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6553773" y="1938664"/>
            <a:ext cx="612668" cy="400110"/>
          </a:xfrm>
          <a:prstGeom prst="rect">
            <a:avLst/>
          </a:prstGeom>
          <a:noFill/>
        </p:spPr>
        <p:txBody>
          <a:bodyPr wrap="none" rtlCol="0">
            <a:spAutoFit/>
          </a:bodyPr>
          <a:lstStyle>
            <a:defPPr>
              <a:defRPr lang="en-US"/>
            </a:defPPr>
            <a:lvl1pPr algn="ctr">
              <a:defRPr sz="1000">
                <a:solidFill>
                  <a:schemeClr val="bg1"/>
                </a:solidFill>
              </a:defRPr>
            </a:lvl1pPr>
          </a:lstStyle>
          <a:p>
            <a:r>
              <a:rPr lang="en-US"/>
              <a:t>Data</a:t>
            </a:r>
          </a:p>
          <a:p>
            <a:r>
              <a:rPr lang="en-US"/>
              <a:t>Science</a:t>
            </a:r>
          </a:p>
        </p:txBody>
      </p:sp>
      <p:sp>
        <p:nvSpPr>
          <p:cNvPr id="39" name="TextBox 38"/>
          <p:cNvSpPr txBox="1"/>
          <p:nvPr/>
        </p:nvSpPr>
        <p:spPr>
          <a:xfrm>
            <a:off x="7565548" y="1926675"/>
            <a:ext cx="917239" cy="400110"/>
          </a:xfrm>
          <a:prstGeom prst="rect">
            <a:avLst/>
          </a:prstGeom>
          <a:noFill/>
        </p:spPr>
        <p:txBody>
          <a:bodyPr wrap="none" rtlCol="0">
            <a:spAutoFit/>
          </a:bodyPr>
          <a:lstStyle/>
          <a:p>
            <a:pPr algn="ctr"/>
            <a:r>
              <a:rPr lang="en-US" sz="1000" smtClean="0">
                <a:solidFill>
                  <a:schemeClr val="bg1"/>
                </a:solidFill>
              </a:rPr>
              <a:t>University </a:t>
            </a:r>
          </a:p>
          <a:p>
            <a:pPr algn="ctr"/>
            <a:r>
              <a:rPr lang="en-US" sz="1000" smtClean="0">
                <a:solidFill>
                  <a:schemeClr val="bg1"/>
                </a:solidFill>
              </a:rPr>
              <a:t>Collaboration</a:t>
            </a:r>
            <a:endParaRPr lang="en-US" sz="1000">
              <a:solidFill>
                <a:schemeClr val="bg1"/>
              </a:solidFill>
            </a:endParaRPr>
          </a:p>
        </p:txBody>
      </p:sp>
      <p:sp>
        <p:nvSpPr>
          <p:cNvPr id="10" name="Bent Arrow 9"/>
          <p:cNvSpPr/>
          <p:nvPr/>
        </p:nvSpPr>
        <p:spPr>
          <a:xfrm rot="5400000" flipV="1">
            <a:off x="745413" y="1529945"/>
            <a:ext cx="559756" cy="593885"/>
          </a:xfrm>
          <a:prstGeom prst="bentArrow">
            <a:avLst>
              <a:gd name="adj1" fmla="val 35053"/>
              <a:gd name="adj2" fmla="val 25000"/>
              <a:gd name="adj3" fmla="val 25000"/>
              <a:gd name="adj4" fmla="val 43750"/>
            </a:avLst>
          </a:prstGeom>
          <a:solidFill>
            <a:srgbClr val="FFC000"/>
          </a:solidFill>
          <a:ln>
            <a:solidFill>
              <a:schemeClr val="accent6">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accent1">
                  <a:lumMod val="60000"/>
                  <a:lumOff val="40000"/>
                </a:schemeClr>
              </a:solidFill>
            </a:endParaRPr>
          </a:p>
        </p:txBody>
      </p:sp>
      <p:sp>
        <p:nvSpPr>
          <p:cNvPr id="11" name="TextBox 10"/>
          <p:cNvSpPr txBox="1"/>
          <p:nvPr/>
        </p:nvSpPr>
        <p:spPr>
          <a:xfrm>
            <a:off x="5090850" y="2969569"/>
            <a:ext cx="2831544" cy="1169551"/>
          </a:xfrm>
          <a:prstGeom prst="rect">
            <a:avLst/>
          </a:prstGeom>
          <a:noFill/>
        </p:spPr>
        <p:txBody>
          <a:bodyPr wrap="none" rtlCol="0">
            <a:spAutoFit/>
          </a:bodyPr>
          <a:lstStyle/>
          <a:p>
            <a:r>
              <a:rPr lang="en-US" sz="1400" u="sng" smtClean="0">
                <a:solidFill>
                  <a:schemeClr val="accent2">
                    <a:lumMod val="60000"/>
                    <a:lumOff val="40000"/>
                  </a:schemeClr>
                </a:solidFill>
              </a:rPr>
              <a:t>Minimum Viable Product Sprints</a:t>
            </a:r>
          </a:p>
          <a:p>
            <a:pPr marL="285750" indent="-285750">
              <a:buFontTx/>
              <a:buChar char="-"/>
            </a:pPr>
            <a:r>
              <a:rPr lang="en-US" sz="1400" smtClean="0">
                <a:solidFill>
                  <a:schemeClr val="accent2">
                    <a:lumMod val="60000"/>
                    <a:lumOff val="40000"/>
                  </a:schemeClr>
                </a:solidFill>
              </a:rPr>
              <a:t>LIDAR Spot Detector</a:t>
            </a:r>
          </a:p>
          <a:p>
            <a:pPr marL="285750" indent="-285750">
              <a:buFontTx/>
              <a:buChar char="-"/>
            </a:pPr>
            <a:r>
              <a:rPr lang="en-US" sz="1400" smtClean="0">
                <a:solidFill>
                  <a:schemeClr val="accent2">
                    <a:lumMod val="60000"/>
                    <a:lumOff val="40000"/>
                  </a:schemeClr>
                </a:solidFill>
              </a:rPr>
              <a:t>ComputerVision Gate Counter</a:t>
            </a:r>
          </a:p>
          <a:p>
            <a:pPr marL="285750" indent="-285750">
              <a:buFontTx/>
              <a:buChar char="-"/>
            </a:pPr>
            <a:r>
              <a:rPr lang="en-US" sz="1400" smtClean="0">
                <a:solidFill>
                  <a:schemeClr val="accent2">
                    <a:lumMod val="60000"/>
                    <a:lumOff val="40000"/>
                  </a:schemeClr>
                </a:solidFill>
              </a:rPr>
              <a:t>Raspberry Pi Edge Processor</a:t>
            </a:r>
          </a:p>
          <a:p>
            <a:pPr marL="285750" indent="-285750">
              <a:buFontTx/>
              <a:buChar char="-"/>
            </a:pPr>
            <a:r>
              <a:rPr lang="en-US" sz="1400" smtClean="0">
                <a:solidFill>
                  <a:schemeClr val="accent2">
                    <a:lumMod val="60000"/>
                    <a:lumOff val="40000"/>
                  </a:schemeClr>
                </a:solidFill>
              </a:rPr>
              <a:t>AWS Cloud Implementation</a:t>
            </a:r>
          </a:p>
        </p:txBody>
      </p:sp>
      <p:sp>
        <p:nvSpPr>
          <p:cNvPr id="12" name="TextBox 11"/>
          <p:cNvSpPr txBox="1"/>
          <p:nvPr/>
        </p:nvSpPr>
        <p:spPr>
          <a:xfrm>
            <a:off x="5090850" y="4232759"/>
            <a:ext cx="3099503" cy="677108"/>
          </a:xfrm>
          <a:prstGeom prst="rect">
            <a:avLst/>
          </a:prstGeom>
          <a:noFill/>
        </p:spPr>
        <p:txBody>
          <a:bodyPr wrap="none" rtlCol="0">
            <a:spAutoFit/>
          </a:bodyPr>
          <a:lstStyle/>
          <a:p>
            <a:pPr marL="285750" indent="-285750">
              <a:buFont typeface="Wingdings" panose="05000000000000000000" pitchFamily="2" charset="2"/>
              <a:buChar char="ü"/>
            </a:pPr>
            <a:r>
              <a:rPr lang="en-US" smtClean="0">
                <a:solidFill>
                  <a:schemeClr val="accent2">
                    <a:lumMod val="60000"/>
                    <a:lumOff val="40000"/>
                  </a:schemeClr>
                </a:solidFill>
              </a:rPr>
              <a:t>Deep </a:t>
            </a:r>
            <a:r>
              <a:rPr lang="en-US" sz="2000" smtClean="0">
                <a:solidFill>
                  <a:schemeClr val="accent2">
                    <a:lumMod val="60000"/>
                    <a:lumOff val="40000"/>
                  </a:schemeClr>
                </a:solidFill>
              </a:rPr>
              <a:t>Learning</a:t>
            </a:r>
            <a:r>
              <a:rPr lang="en-US" smtClean="0">
                <a:solidFill>
                  <a:schemeClr val="accent2">
                    <a:lumMod val="60000"/>
                    <a:lumOff val="40000"/>
                  </a:schemeClr>
                </a:solidFill>
              </a:rPr>
              <a:t> Algorithm</a:t>
            </a:r>
          </a:p>
          <a:p>
            <a:r>
              <a:rPr lang="en-US" smtClean="0">
                <a:solidFill>
                  <a:schemeClr val="accent2">
                    <a:lumMod val="60000"/>
                    <a:lumOff val="40000"/>
                  </a:schemeClr>
                </a:solidFill>
              </a:rPr>
              <a:t>     Langley Data Center (ODC)</a:t>
            </a:r>
            <a:endParaRPr lang="en-US">
              <a:solidFill>
                <a:schemeClr val="accent2">
                  <a:lumMod val="60000"/>
                  <a:lumOff val="40000"/>
                </a:schemeClr>
              </a:solidFill>
            </a:endParaRPr>
          </a:p>
        </p:txBody>
      </p:sp>
      <p:sp>
        <p:nvSpPr>
          <p:cNvPr id="13" name="Right Arrow 12"/>
          <p:cNvSpPr/>
          <p:nvPr/>
        </p:nvSpPr>
        <p:spPr>
          <a:xfrm>
            <a:off x="4129558" y="3836504"/>
            <a:ext cx="633158" cy="387092"/>
          </a:xfrm>
          <a:prstGeom prst="rightArrow">
            <a:avLst/>
          </a:prstGeom>
          <a:solidFill>
            <a:srgbClr val="EAAA00"/>
          </a:solidFill>
          <a:ln>
            <a:solidFill>
              <a:schemeClr val="accent6">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accent1">
                  <a:lumMod val="60000"/>
                  <a:lumOff val="40000"/>
                </a:schemeClr>
              </a:solidFill>
            </a:endParaRPr>
          </a:p>
        </p:txBody>
      </p:sp>
      <p:sp>
        <p:nvSpPr>
          <p:cNvPr id="14" name="TextBox 13"/>
          <p:cNvSpPr txBox="1"/>
          <p:nvPr/>
        </p:nvSpPr>
        <p:spPr>
          <a:xfrm>
            <a:off x="1322234" y="4755978"/>
            <a:ext cx="1275927" cy="307777"/>
          </a:xfrm>
          <a:prstGeom prst="rect">
            <a:avLst/>
          </a:prstGeom>
          <a:noFill/>
        </p:spPr>
        <p:txBody>
          <a:bodyPr wrap="none" rtlCol="0">
            <a:spAutoFit/>
          </a:bodyPr>
          <a:lstStyle>
            <a:defPPr>
              <a:defRPr lang="en-US"/>
            </a:defPPr>
            <a:lvl1pPr>
              <a:defRPr sz="1400" u="sng">
                <a:solidFill>
                  <a:schemeClr val="accent2">
                    <a:lumMod val="60000"/>
                    <a:lumOff val="40000"/>
                  </a:schemeClr>
                </a:solidFill>
              </a:defRPr>
            </a:lvl1pPr>
          </a:lstStyle>
          <a:p>
            <a:r>
              <a:rPr lang="en-US" u="none" smtClean="0"/>
              <a:t>Six Semesters</a:t>
            </a:r>
            <a:endParaRPr lang="en-US" u="none"/>
          </a:p>
        </p:txBody>
      </p:sp>
      <p:sp>
        <p:nvSpPr>
          <p:cNvPr id="15" name="TextBox 14"/>
          <p:cNvSpPr txBox="1"/>
          <p:nvPr/>
        </p:nvSpPr>
        <p:spPr>
          <a:xfrm>
            <a:off x="2576431" y="4139120"/>
            <a:ext cx="510011" cy="369332"/>
          </a:xfrm>
          <a:prstGeom prst="rect">
            <a:avLst/>
          </a:prstGeom>
          <a:noFill/>
        </p:spPr>
        <p:txBody>
          <a:bodyPr wrap="none" rtlCol="0">
            <a:spAutoFit/>
          </a:bodyPr>
          <a:lstStyle/>
          <a:p>
            <a:r>
              <a:rPr lang="en-US" smtClean="0">
                <a:solidFill>
                  <a:srgbClr val="424C10"/>
                </a:solidFill>
              </a:rPr>
              <a:t>DT</a:t>
            </a:r>
            <a:r>
              <a:rPr lang="en-US" baseline="-25000" smtClean="0">
                <a:solidFill>
                  <a:srgbClr val="424C10"/>
                </a:solidFill>
              </a:rPr>
              <a:t>x</a:t>
            </a:r>
            <a:endParaRPr lang="en-US" baseline="-25000">
              <a:solidFill>
                <a:srgbClr val="424C10"/>
              </a:solidFill>
            </a:endParaRPr>
          </a:p>
        </p:txBody>
      </p:sp>
    </p:spTree>
    <p:extLst>
      <p:ext uri="{BB962C8B-B14F-4D97-AF65-F5344CB8AC3E}">
        <p14:creationId xmlns:p14="http://schemas.microsoft.com/office/powerpoint/2010/main" val="2146995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B44B1A-6E90-354E-AB2A-BEC9505A0847}"/>
              </a:ext>
            </a:extLst>
          </p:cNvPr>
          <p:cNvSpPr>
            <a:spLocks noGrp="1"/>
          </p:cNvSpPr>
          <p:nvPr>
            <p:ph type="title"/>
          </p:nvPr>
        </p:nvSpPr>
        <p:spPr/>
        <p:txBody>
          <a:bodyPr/>
          <a:lstStyle/>
          <a:p>
            <a:r>
              <a:rPr lang="en-US" smtClean="0"/>
              <a:t>The Solution</a:t>
            </a:r>
            <a:endParaRPr lang="en-US" dirty="0"/>
          </a:p>
        </p:txBody>
      </p:sp>
    </p:spTree>
    <p:extLst>
      <p:ext uri="{BB962C8B-B14F-4D97-AF65-F5344CB8AC3E}">
        <p14:creationId xmlns:p14="http://schemas.microsoft.com/office/powerpoint/2010/main" val="3389833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09760" y="1613882"/>
            <a:ext cx="3173380" cy="1653173"/>
          </a:xfrm>
          <a:prstGeom prst="rect">
            <a:avLst/>
          </a:prstGeom>
          <a:solidFill>
            <a:schemeClr val="tx1"/>
          </a:solidFill>
          <a:ln>
            <a:solidFill>
              <a:srgbClr val="EA82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Vehicle Detection with Deep Learning </a:t>
            </a:r>
            <a:endParaRPr lang="en-US"/>
          </a:p>
        </p:txBody>
      </p:sp>
      <p:sp>
        <p:nvSpPr>
          <p:cNvPr id="35" name="Oval 34"/>
          <p:cNvSpPr>
            <a:spLocks noChangeAspect="1"/>
          </p:cNvSpPr>
          <p:nvPr/>
        </p:nvSpPr>
        <p:spPr>
          <a:xfrm>
            <a:off x="4011066" y="3529989"/>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1</a:t>
            </a:r>
          </a:p>
        </p:txBody>
      </p:sp>
      <p:sp>
        <p:nvSpPr>
          <p:cNvPr id="36" name="Content Placeholder 19"/>
          <p:cNvSpPr txBox="1">
            <a:spLocks/>
          </p:cNvSpPr>
          <p:nvPr/>
        </p:nvSpPr>
        <p:spPr>
          <a:xfrm>
            <a:off x="4496217" y="3558125"/>
            <a:ext cx="2135427"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bg1"/>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Neural </a:t>
            </a:r>
            <a:r>
              <a:rPr lang="en-US"/>
              <a:t>Network </a:t>
            </a:r>
            <a:endParaRPr lang="en-US" dirty="0"/>
          </a:p>
        </p:txBody>
      </p:sp>
      <p:sp>
        <p:nvSpPr>
          <p:cNvPr id="37" name="Oval 36"/>
          <p:cNvSpPr>
            <a:spLocks noChangeAspect="1"/>
          </p:cNvSpPr>
          <p:nvPr/>
        </p:nvSpPr>
        <p:spPr>
          <a:xfrm>
            <a:off x="4011066" y="4013652"/>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2</a:t>
            </a:r>
          </a:p>
        </p:txBody>
      </p:sp>
      <p:sp>
        <p:nvSpPr>
          <p:cNvPr id="38" name="Content Placeholder 19"/>
          <p:cNvSpPr txBox="1">
            <a:spLocks/>
          </p:cNvSpPr>
          <p:nvPr/>
        </p:nvSpPr>
        <p:spPr>
          <a:xfrm>
            <a:off x="4503016" y="4013652"/>
            <a:ext cx="1872078"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bg1"/>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Convolutional</a:t>
            </a:r>
            <a:endParaRPr lang="en-US" dirty="0"/>
          </a:p>
        </p:txBody>
      </p:sp>
      <p:sp>
        <p:nvSpPr>
          <p:cNvPr id="39" name="Oval 38"/>
          <p:cNvSpPr>
            <a:spLocks noChangeAspect="1"/>
          </p:cNvSpPr>
          <p:nvPr/>
        </p:nvSpPr>
        <p:spPr>
          <a:xfrm>
            <a:off x="3996579" y="4476644"/>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3</a:t>
            </a:r>
          </a:p>
        </p:txBody>
      </p:sp>
      <p:sp>
        <p:nvSpPr>
          <p:cNvPr id="40" name="Content Placeholder 19"/>
          <p:cNvSpPr txBox="1">
            <a:spLocks/>
          </p:cNvSpPr>
          <p:nvPr/>
        </p:nvSpPr>
        <p:spPr>
          <a:xfrm>
            <a:off x="4488529" y="4476644"/>
            <a:ext cx="1864764"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bg1"/>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t>Region-based</a:t>
            </a:r>
            <a:endParaRPr lang="en-US" dirty="0"/>
          </a:p>
        </p:txBody>
      </p:sp>
      <p:sp>
        <p:nvSpPr>
          <p:cNvPr id="3" name="Rounded Rectangle 2"/>
          <p:cNvSpPr/>
          <p:nvPr/>
        </p:nvSpPr>
        <p:spPr>
          <a:xfrm>
            <a:off x="2611149" y="2045715"/>
            <a:ext cx="1158439" cy="1050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t>R-CNN</a:t>
            </a:r>
            <a:endParaRPr lang="en-US" sz="2400"/>
          </a:p>
        </p:txBody>
      </p:sp>
      <p:sp>
        <p:nvSpPr>
          <p:cNvPr id="4" name="TextBox 3"/>
          <p:cNvSpPr txBox="1"/>
          <p:nvPr/>
        </p:nvSpPr>
        <p:spPr>
          <a:xfrm>
            <a:off x="2735054" y="1195061"/>
            <a:ext cx="2735621" cy="369332"/>
          </a:xfrm>
          <a:prstGeom prst="rect">
            <a:avLst/>
          </a:prstGeom>
          <a:noFill/>
        </p:spPr>
        <p:txBody>
          <a:bodyPr wrap="none" rtlCol="0">
            <a:spAutoFit/>
          </a:bodyPr>
          <a:lstStyle/>
          <a:p>
            <a:r>
              <a:rPr lang="en-US" smtClean="0">
                <a:solidFill>
                  <a:schemeClr val="accent6"/>
                </a:solidFill>
              </a:rPr>
              <a:t>Langley OCIO Data Center</a:t>
            </a:r>
            <a:endParaRPr lang="en-US">
              <a:solidFill>
                <a:schemeClr val="accent6"/>
              </a:solidFill>
            </a:endParaRPr>
          </a:p>
        </p:txBody>
      </p:sp>
      <p:pic>
        <p:nvPicPr>
          <p:cNvPr id="12" name="Picture 11"/>
          <p:cNvPicPr>
            <a:picLocks noChangeAspect="1"/>
          </p:cNvPicPr>
          <p:nvPr/>
        </p:nvPicPr>
        <p:blipFill>
          <a:blip r:embed="rId2"/>
          <a:stretch>
            <a:fillRect/>
          </a:stretch>
        </p:blipFill>
        <p:spPr>
          <a:xfrm>
            <a:off x="664839" y="2159822"/>
            <a:ext cx="923999" cy="741481"/>
          </a:xfrm>
          <a:prstGeom prst="rect">
            <a:avLst/>
          </a:prstGeom>
        </p:spPr>
      </p:pic>
      <p:pic>
        <p:nvPicPr>
          <p:cNvPr id="13" name="Picture 12"/>
          <p:cNvPicPr>
            <a:picLocks noChangeAspect="1"/>
          </p:cNvPicPr>
          <p:nvPr/>
        </p:nvPicPr>
        <p:blipFill>
          <a:blip r:embed="rId3"/>
          <a:stretch>
            <a:fillRect/>
          </a:stretch>
        </p:blipFill>
        <p:spPr>
          <a:xfrm>
            <a:off x="7057496" y="2021872"/>
            <a:ext cx="449344" cy="790845"/>
          </a:xfrm>
          <a:prstGeom prst="rect">
            <a:avLst/>
          </a:prstGeom>
        </p:spPr>
      </p:pic>
      <p:sp>
        <p:nvSpPr>
          <p:cNvPr id="6" name="TextBox 5"/>
          <p:cNvSpPr txBox="1"/>
          <p:nvPr/>
        </p:nvSpPr>
        <p:spPr>
          <a:xfrm>
            <a:off x="2656559" y="1684100"/>
            <a:ext cx="1124770" cy="307777"/>
          </a:xfrm>
          <a:prstGeom prst="rect">
            <a:avLst/>
          </a:prstGeom>
          <a:noFill/>
        </p:spPr>
        <p:txBody>
          <a:bodyPr wrap="square" rtlCol="0">
            <a:spAutoFit/>
          </a:bodyPr>
          <a:lstStyle/>
          <a:p>
            <a:r>
              <a:rPr lang="en-US" sz="1400" smtClean="0">
                <a:solidFill>
                  <a:schemeClr val="bg1"/>
                </a:solidFill>
              </a:rPr>
              <a:t>Back-End</a:t>
            </a:r>
            <a:endParaRPr lang="en-US" sz="1400">
              <a:solidFill>
                <a:schemeClr val="bg1"/>
              </a:solidFill>
            </a:endParaRPr>
          </a:p>
        </p:txBody>
      </p:sp>
      <p:sp>
        <p:nvSpPr>
          <p:cNvPr id="16" name="TextBox 15"/>
          <p:cNvSpPr txBox="1"/>
          <p:nvPr/>
        </p:nvSpPr>
        <p:spPr>
          <a:xfrm>
            <a:off x="4388054" y="1680444"/>
            <a:ext cx="1124770" cy="307777"/>
          </a:xfrm>
          <a:prstGeom prst="rect">
            <a:avLst/>
          </a:prstGeom>
          <a:noFill/>
        </p:spPr>
        <p:txBody>
          <a:bodyPr wrap="square" rtlCol="0">
            <a:spAutoFit/>
          </a:bodyPr>
          <a:lstStyle/>
          <a:p>
            <a:r>
              <a:rPr lang="en-US" sz="1400" smtClean="0">
                <a:solidFill>
                  <a:schemeClr val="bg1"/>
                </a:solidFill>
              </a:rPr>
              <a:t>Front-End</a:t>
            </a:r>
            <a:endParaRPr lang="en-US" sz="1400">
              <a:solidFill>
                <a:schemeClr val="bg1"/>
              </a:solidFill>
            </a:endParaRPr>
          </a:p>
        </p:txBody>
      </p:sp>
      <p:sp>
        <p:nvSpPr>
          <p:cNvPr id="7" name="Rounded Rectangle 6"/>
          <p:cNvSpPr/>
          <p:nvPr/>
        </p:nvSpPr>
        <p:spPr>
          <a:xfrm>
            <a:off x="6099519" y="-1223889"/>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4216874" y="2057955"/>
            <a:ext cx="1158439" cy="1050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t>Web App</a:t>
            </a:r>
            <a:endParaRPr lang="en-US" sz="2400"/>
          </a:p>
        </p:txBody>
      </p:sp>
      <p:cxnSp>
        <p:nvCxnSpPr>
          <p:cNvPr id="11" name="Straight Connector 10"/>
          <p:cNvCxnSpPr/>
          <p:nvPr/>
        </p:nvCxnSpPr>
        <p:spPr>
          <a:xfrm>
            <a:off x="3407485" y="2754918"/>
            <a:ext cx="7228" cy="91697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407485" y="3671888"/>
            <a:ext cx="459157" cy="831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136820" y="2754918"/>
            <a:ext cx="1597" cy="1417032"/>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3138417" y="4170647"/>
            <a:ext cx="678890" cy="1304"/>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863771" y="2754918"/>
            <a:ext cx="4672" cy="188852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2849214" y="4638234"/>
            <a:ext cx="950696" cy="4344"/>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61185" y="1252023"/>
            <a:ext cx="849400" cy="646331"/>
          </a:xfrm>
          <a:prstGeom prst="rect">
            <a:avLst/>
          </a:prstGeom>
          <a:noFill/>
        </p:spPr>
        <p:txBody>
          <a:bodyPr wrap="none" rtlCol="0">
            <a:spAutoFit/>
          </a:bodyPr>
          <a:lstStyle/>
          <a:p>
            <a:r>
              <a:rPr lang="en-US" smtClean="0">
                <a:solidFill>
                  <a:srgbClr val="00B0F0"/>
                </a:solidFill>
              </a:rPr>
              <a:t>B2101</a:t>
            </a:r>
          </a:p>
          <a:p>
            <a:r>
              <a:rPr lang="en-US" smtClean="0">
                <a:solidFill>
                  <a:srgbClr val="00B0F0"/>
                </a:solidFill>
              </a:rPr>
              <a:t>B2102</a:t>
            </a:r>
            <a:endParaRPr lang="en-US">
              <a:solidFill>
                <a:srgbClr val="00B0F0"/>
              </a:solidFill>
            </a:endParaRPr>
          </a:p>
        </p:txBody>
      </p:sp>
      <p:sp>
        <p:nvSpPr>
          <p:cNvPr id="24" name="TextBox 23"/>
          <p:cNvSpPr txBox="1"/>
          <p:nvPr/>
        </p:nvSpPr>
        <p:spPr>
          <a:xfrm>
            <a:off x="576778" y="3238919"/>
            <a:ext cx="1071127" cy="646331"/>
          </a:xfrm>
          <a:prstGeom prst="rect">
            <a:avLst/>
          </a:prstGeom>
          <a:noFill/>
        </p:spPr>
        <p:txBody>
          <a:bodyPr wrap="none" rtlCol="0">
            <a:spAutoFit/>
          </a:bodyPr>
          <a:lstStyle>
            <a:defPPr>
              <a:defRPr lang="en-US"/>
            </a:defPPr>
            <a:lvl1pPr>
              <a:defRPr>
                <a:solidFill>
                  <a:srgbClr val="00B0F0"/>
                </a:solidFill>
              </a:defRPr>
            </a:lvl1pPr>
          </a:lstStyle>
          <a:p>
            <a:r>
              <a:rPr lang="en-US"/>
              <a:t>Roof-top</a:t>
            </a:r>
          </a:p>
          <a:p>
            <a:r>
              <a:rPr lang="en-US"/>
              <a:t>Cameras</a:t>
            </a:r>
          </a:p>
        </p:txBody>
      </p:sp>
      <p:sp>
        <p:nvSpPr>
          <p:cNvPr id="25" name="TextBox 24"/>
          <p:cNvSpPr txBox="1"/>
          <p:nvPr/>
        </p:nvSpPr>
        <p:spPr>
          <a:xfrm>
            <a:off x="6766242" y="3380211"/>
            <a:ext cx="1056700" cy="369332"/>
          </a:xfrm>
          <a:prstGeom prst="rect">
            <a:avLst/>
          </a:prstGeom>
          <a:noFill/>
        </p:spPr>
        <p:txBody>
          <a:bodyPr wrap="none" rtlCol="0">
            <a:spAutoFit/>
          </a:bodyPr>
          <a:lstStyle>
            <a:defPPr>
              <a:defRPr lang="en-US"/>
            </a:defPPr>
            <a:lvl1pPr>
              <a:defRPr>
                <a:solidFill>
                  <a:schemeClr val="accent2">
                    <a:lumMod val="60000"/>
                    <a:lumOff val="40000"/>
                  </a:schemeClr>
                </a:solidFill>
              </a:defRPr>
            </a:lvl1pPr>
          </a:lstStyle>
          <a:p>
            <a:r>
              <a:rPr lang="en-US"/>
              <a:t>End User</a:t>
            </a:r>
          </a:p>
        </p:txBody>
      </p:sp>
      <p:sp>
        <p:nvSpPr>
          <p:cNvPr id="26" name="TextBox 25"/>
          <p:cNvSpPr txBox="1"/>
          <p:nvPr/>
        </p:nvSpPr>
        <p:spPr>
          <a:xfrm>
            <a:off x="6082707" y="1184908"/>
            <a:ext cx="2770759" cy="646331"/>
          </a:xfrm>
          <a:prstGeom prst="rect">
            <a:avLst/>
          </a:prstGeom>
          <a:noFill/>
        </p:spPr>
        <p:txBody>
          <a:bodyPr wrap="none" rtlCol="0">
            <a:spAutoFit/>
          </a:bodyPr>
          <a:lstStyle/>
          <a:p>
            <a:r>
              <a:rPr lang="en-US">
                <a:solidFill>
                  <a:schemeClr val="accent2">
                    <a:lumMod val="60000"/>
                    <a:lumOff val="40000"/>
                  </a:schemeClr>
                </a:solidFill>
              </a:rPr>
              <a:t>https://park.larc.nasa.gov</a:t>
            </a:r>
          </a:p>
          <a:p>
            <a:endParaRPr lang="en-US">
              <a:solidFill>
                <a:schemeClr val="accent2">
                  <a:lumMod val="60000"/>
                  <a:lumOff val="40000"/>
                </a:schemeClr>
              </a:solidFill>
            </a:endParaRPr>
          </a:p>
        </p:txBody>
      </p:sp>
      <p:cxnSp>
        <p:nvCxnSpPr>
          <p:cNvPr id="29" name="Straight Connector 28"/>
          <p:cNvCxnSpPr/>
          <p:nvPr/>
        </p:nvCxnSpPr>
        <p:spPr>
          <a:xfrm flipV="1">
            <a:off x="1647905" y="2433711"/>
            <a:ext cx="702788" cy="1406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682989" y="2417295"/>
            <a:ext cx="1251088" cy="1641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16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Vehicle Detection with Deep Learning </a:t>
            </a:r>
            <a:endParaRPr lang="en-US"/>
          </a:p>
        </p:txBody>
      </p:sp>
      <p:pic>
        <p:nvPicPr>
          <p:cNvPr id="7172" name="Picture 4" descr="Bi-LSTM. What is a neural network? Just like our… | by Raghav Aggarwal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015" y="1900454"/>
            <a:ext cx="5930320" cy="2872630"/>
          </a:xfrm>
          <a:prstGeom prst="rect">
            <a:avLst/>
          </a:prstGeom>
          <a:noFill/>
          <a:extLst>
            <a:ext uri="{909E8E84-426E-40DD-AFC4-6F175D3DCCD1}">
              <a14:hiddenFill xmlns:a14="http://schemas.microsoft.com/office/drawing/2010/main">
                <a:solidFill>
                  <a:srgbClr val="FFFFFF"/>
                </a:solidFill>
              </a14:hiddenFill>
            </a:ext>
          </a:extLst>
        </p:spPr>
      </p:pic>
      <p:sp>
        <p:nvSpPr>
          <p:cNvPr id="35" name="Oval 34"/>
          <p:cNvSpPr>
            <a:spLocks noChangeAspect="1"/>
          </p:cNvSpPr>
          <p:nvPr/>
        </p:nvSpPr>
        <p:spPr>
          <a:xfrm>
            <a:off x="427329" y="1227006"/>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1</a:t>
            </a:r>
          </a:p>
        </p:txBody>
      </p:sp>
      <p:sp>
        <p:nvSpPr>
          <p:cNvPr id="36" name="Content Placeholder 19"/>
          <p:cNvSpPr txBox="1">
            <a:spLocks/>
          </p:cNvSpPr>
          <p:nvPr/>
        </p:nvSpPr>
        <p:spPr>
          <a:xfrm>
            <a:off x="919278" y="1227006"/>
            <a:ext cx="2135427" cy="553998"/>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bg1"/>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Artificial Neural Network</a:t>
            </a:r>
            <a:endParaRPr lang="en-US" dirty="0"/>
          </a:p>
        </p:txBody>
      </p:sp>
      <p:sp>
        <p:nvSpPr>
          <p:cNvPr id="37" name="Oval 36"/>
          <p:cNvSpPr>
            <a:spLocks noChangeAspect="1"/>
          </p:cNvSpPr>
          <p:nvPr/>
        </p:nvSpPr>
        <p:spPr>
          <a:xfrm>
            <a:off x="3525317" y="1227006"/>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2</a:t>
            </a:r>
          </a:p>
        </p:txBody>
      </p:sp>
      <p:sp>
        <p:nvSpPr>
          <p:cNvPr id="38" name="Content Placeholder 19"/>
          <p:cNvSpPr txBox="1">
            <a:spLocks/>
          </p:cNvSpPr>
          <p:nvPr/>
        </p:nvSpPr>
        <p:spPr>
          <a:xfrm>
            <a:off x="4017267" y="1227006"/>
            <a:ext cx="1872078"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tx1">
                    <a:lumMod val="75000"/>
                    <a:lumOff val="25000"/>
                  </a:schemeClr>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Convolutional</a:t>
            </a:r>
            <a:endParaRPr lang="en-US" dirty="0"/>
          </a:p>
        </p:txBody>
      </p:sp>
      <p:sp>
        <p:nvSpPr>
          <p:cNvPr id="39" name="Oval 38"/>
          <p:cNvSpPr>
            <a:spLocks noChangeAspect="1"/>
          </p:cNvSpPr>
          <p:nvPr/>
        </p:nvSpPr>
        <p:spPr>
          <a:xfrm>
            <a:off x="6359957" y="1227006"/>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3</a:t>
            </a:r>
          </a:p>
        </p:txBody>
      </p:sp>
      <p:sp>
        <p:nvSpPr>
          <p:cNvPr id="40" name="Content Placeholder 19"/>
          <p:cNvSpPr txBox="1">
            <a:spLocks/>
          </p:cNvSpPr>
          <p:nvPr/>
        </p:nvSpPr>
        <p:spPr>
          <a:xfrm>
            <a:off x="6851907" y="1227006"/>
            <a:ext cx="1864764"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tx1">
                    <a:lumMod val="75000"/>
                    <a:lumOff val="25000"/>
                  </a:schemeClr>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Region-based</a:t>
            </a:r>
            <a:endParaRPr lang="en-US" dirty="0"/>
          </a:p>
        </p:txBody>
      </p:sp>
    </p:spTree>
    <p:extLst>
      <p:ext uri="{BB962C8B-B14F-4D97-AF65-F5344CB8AC3E}">
        <p14:creationId xmlns:p14="http://schemas.microsoft.com/office/powerpoint/2010/main" val="3687592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189428" y="2377443"/>
            <a:ext cx="5680870" cy="2011615"/>
          </a:xfrm>
          <a:prstGeom prst="rect">
            <a:avLst/>
          </a:prstGeom>
        </p:spPr>
      </p:pic>
      <p:sp>
        <p:nvSpPr>
          <p:cNvPr id="2" name="Title 1"/>
          <p:cNvSpPr>
            <a:spLocks noGrp="1"/>
          </p:cNvSpPr>
          <p:nvPr>
            <p:ph type="title"/>
          </p:nvPr>
        </p:nvSpPr>
        <p:spPr/>
        <p:txBody>
          <a:bodyPr/>
          <a:lstStyle/>
          <a:p>
            <a:r>
              <a:rPr lang="en-US" smtClean="0"/>
              <a:t>Vehicle Detection with Deep Learning </a:t>
            </a:r>
            <a:endParaRPr lang="en-US"/>
          </a:p>
        </p:txBody>
      </p:sp>
      <p:pic>
        <p:nvPicPr>
          <p:cNvPr id="8" name="Picture 4" descr="Image for post">
            <a:extLst>
              <a:ext uri="{FF2B5EF4-FFF2-40B4-BE49-F238E27FC236}">
                <a16:creationId xmlns:a16="http://schemas.microsoft.com/office/drawing/2014/main" id="{0AE0B1F9-15AC-4221-B66C-A6692DB9C60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39103" y="2377443"/>
            <a:ext cx="2750664" cy="2011680"/>
          </a:xfrm>
          <a:prstGeom prst="rect">
            <a:avLst/>
          </a:prstGeom>
          <a:noFill/>
          <a:extLst>
            <a:ext uri="{909E8E84-426E-40DD-AFC4-6F175D3DCCD1}">
              <a14:hiddenFill xmlns:a14="http://schemas.microsoft.com/office/drawing/2010/main">
                <a:solidFill>
                  <a:srgbClr val="FFFFFF"/>
                </a:solidFill>
              </a14:hiddenFill>
            </a:ext>
          </a:extLst>
        </p:spPr>
      </p:pic>
      <p:sp>
        <p:nvSpPr>
          <p:cNvPr id="16" name="Oval 15"/>
          <p:cNvSpPr>
            <a:spLocks noChangeAspect="1"/>
          </p:cNvSpPr>
          <p:nvPr/>
        </p:nvSpPr>
        <p:spPr>
          <a:xfrm>
            <a:off x="427329" y="1227006"/>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smtClean="0">
                <a:solidFill>
                  <a:schemeClr val="tx1"/>
                </a:solidFill>
              </a:rPr>
              <a:t>1</a:t>
            </a:r>
            <a:endParaRPr lang="en-US" dirty="0">
              <a:solidFill>
                <a:schemeClr val="tx1"/>
              </a:solidFill>
            </a:endParaRPr>
          </a:p>
        </p:txBody>
      </p:sp>
      <p:sp>
        <p:nvSpPr>
          <p:cNvPr id="17" name="Content Placeholder 19"/>
          <p:cNvSpPr txBox="1">
            <a:spLocks/>
          </p:cNvSpPr>
          <p:nvPr/>
        </p:nvSpPr>
        <p:spPr>
          <a:xfrm>
            <a:off x="919278" y="1227006"/>
            <a:ext cx="2135427" cy="276999"/>
          </a:xfrm>
          <a:prstGeom prst="rect">
            <a:avLst/>
          </a:prstGeom>
        </p:spPr>
        <p:txBody>
          <a:bodyPr vert="horz" wrap="square" lIns="0" tIns="0" rIns="0" bIns="0" rtlCol="0">
            <a:spAutoFit/>
          </a:bodyPr>
          <a:lstStyle>
            <a:lvl1pPr marL="227013" indent="-227013" algn="l" defTabSz="914400" rtl="0" eaLnBrk="1" latinLnBrk="0" hangingPunct="1">
              <a:spcBef>
                <a:spcPts val="1000"/>
              </a:spcBef>
              <a:buClr>
                <a:schemeClr val="bg1"/>
              </a:buClr>
              <a:buFont typeface="Arial" panose="020B0604020202020204" pitchFamily="34" charset="0"/>
              <a:buChar char="•"/>
              <a:defRPr lang="en-US" sz="2200" kern="1200">
                <a:solidFill>
                  <a:schemeClr val="bg1"/>
                </a:solidFill>
                <a:latin typeface="Franklin Gothic Medium" pitchFamily="34" charset="0"/>
                <a:ea typeface="+mn-ea"/>
                <a:cs typeface="Arial" pitchFamily="34" charset="0"/>
              </a:defRPr>
            </a:lvl1pPr>
            <a:lvl2pPr marL="460375" indent="-174625" algn="l" defTabSz="914400" rtl="0" eaLnBrk="1" latinLnBrk="0" hangingPunct="1">
              <a:spcBef>
                <a:spcPts val="300"/>
              </a:spcBef>
              <a:buClr>
                <a:schemeClr val="bg1"/>
              </a:buClr>
              <a:buFont typeface="Franklin Gothic Medium" panose="020B0603020102020204" pitchFamily="34" charset="0"/>
              <a:buChar char="–"/>
              <a:defRPr sz="1800" kern="1200">
                <a:solidFill>
                  <a:schemeClr val="bg1"/>
                </a:solidFill>
                <a:latin typeface="Franklin Gothic Book" panose="020B0503020102020204" pitchFamily="34" charset="0"/>
                <a:ea typeface="+mn-ea"/>
                <a:cs typeface="Arial" pitchFamily="34" charset="0"/>
              </a:defRPr>
            </a:lvl2pPr>
            <a:lvl3pPr marL="687388" indent="-168275" algn="l" defTabSz="914400" rtl="0" eaLnBrk="1" latinLnBrk="0" hangingPunct="1">
              <a:spcBef>
                <a:spcPts val="300"/>
              </a:spcBef>
              <a:buClr>
                <a:schemeClr val="bg1"/>
              </a:buClr>
              <a:buSzPct val="100000"/>
              <a:buFont typeface="Arial" panose="020B0604020202020204" pitchFamily="34" charset="0"/>
              <a:buChar char="•"/>
              <a:tabLst/>
              <a:defRPr sz="1600" kern="1200">
                <a:solidFill>
                  <a:schemeClr val="bg1"/>
                </a:solidFill>
                <a:latin typeface="Franklin Gothic Book" panose="020B0503020102020204" pitchFamily="34" charset="0"/>
                <a:ea typeface="+mn-ea"/>
                <a:cs typeface="Arial" pitchFamily="34" charset="0"/>
              </a:defRPr>
            </a:lvl3pPr>
            <a:lvl4pPr marL="914400" indent="-168275" algn="l" defTabSz="914400" rtl="0" eaLnBrk="1" latinLnBrk="0" hangingPunct="1">
              <a:spcBef>
                <a:spcPts val="300"/>
              </a:spcBef>
              <a:buClr>
                <a:schemeClr val="bg1"/>
              </a:buClr>
              <a:buFont typeface="Franklin Gothic Medium" panose="020B0603020102020204" pitchFamily="34" charset="0"/>
              <a:buChar char="–"/>
              <a:tabLst/>
              <a:defRPr sz="1600" kern="1200">
                <a:solidFill>
                  <a:schemeClr val="bg1"/>
                </a:solidFill>
                <a:latin typeface="Franklin Gothic Book" panose="020B0503020102020204"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smtClean="0">
                <a:solidFill>
                  <a:schemeClr val="tx1">
                    <a:lumMod val="75000"/>
                    <a:lumOff val="25000"/>
                  </a:schemeClr>
                </a:solidFill>
              </a:rPr>
              <a:t>Neural Network</a:t>
            </a:r>
            <a:endParaRPr lang="en-US" sz="1800" dirty="0">
              <a:solidFill>
                <a:schemeClr val="tx1">
                  <a:lumMod val="75000"/>
                  <a:lumOff val="25000"/>
                </a:schemeClr>
              </a:solidFill>
            </a:endParaRPr>
          </a:p>
        </p:txBody>
      </p:sp>
      <p:sp>
        <p:nvSpPr>
          <p:cNvPr id="19" name="Oval 18"/>
          <p:cNvSpPr>
            <a:spLocks noChangeAspect="1"/>
          </p:cNvSpPr>
          <p:nvPr/>
        </p:nvSpPr>
        <p:spPr>
          <a:xfrm>
            <a:off x="3525317" y="1227006"/>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2</a:t>
            </a:r>
          </a:p>
        </p:txBody>
      </p:sp>
      <p:sp>
        <p:nvSpPr>
          <p:cNvPr id="20" name="Content Placeholder 19"/>
          <p:cNvSpPr txBox="1">
            <a:spLocks/>
          </p:cNvSpPr>
          <p:nvPr/>
        </p:nvSpPr>
        <p:spPr>
          <a:xfrm>
            <a:off x="4017267" y="1227006"/>
            <a:ext cx="1872078" cy="553998"/>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bg1"/>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Convolution to recognize features</a:t>
            </a:r>
          </a:p>
        </p:txBody>
      </p:sp>
      <p:sp>
        <p:nvSpPr>
          <p:cNvPr id="22" name="Oval 21"/>
          <p:cNvSpPr>
            <a:spLocks noChangeAspect="1"/>
          </p:cNvSpPr>
          <p:nvPr/>
        </p:nvSpPr>
        <p:spPr>
          <a:xfrm>
            <a:off x="6359957" y="1227006"/>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a:solidFill>
                  <a:schemeClr val="tx1"/>
                </a:solidFill>
              </a:rPr>
              <a:t>3</a:t>
            </a:r>
          </a:p>
        </p:txBody>
      </p:sp>
      <p:sp>
        <p:nvSpPr>
          <p:cNvPr id="23" name="Content Placeholder 19"/>
          <p:cNvSpPr txBox="1">
            <a:spLocks/>
          </p:cNvSpPr>
          <p:nvPr/>
        </p:nvSpPr>
        <p:spPr>
          <a:xfrm>
            <a:off x="6851907" y="1227006"/>
            <a:ext cx="1864764" cy="276999"/>
          </a:xfrm>
          <a:prstGeom prst="rect">
            <a:avLst/>
          </a:prstGeom>
        </p:spPr>
        <p:txBody>
          <a:bodyPr vert="horz" wrap="square" lIns="0" tIns="0" rIns="0" bIns="0" rtlCol="0">
            <a:spAutoFit/>
          </a:bodyPr>
          <a:lstStyle>
            <a:defPPr>
              <a:defRPr lang="en-US"/>
            </a:defPPr>
            <a:lvl1pPr indent="0">
              <a:spcBef>
                <a:spcPts val="0"/>
              </a:spcBef>
              <a:buClr>
                <a:schemeClr val="bg1"/>
              </a:buClr>
              <a:buFont typeface="Arial" panose="020B0604020202020204" pitchFamily="34" charset="0"/>
              <a:buNone/>
              <a:defRPr>
                <a:solidFill>
                  <a:schemeClr val="tx1">
                    <a:lumMod val="75000"/>
                    <a:lumOff val="25000"/>
                  </a:schemeClr>
                </a:solidFill>
                <a:latin typeface="Franklin Gothic Medium" pitchFamily="34" charset="0"/>
                <a:cs typeface="Arial" pitchFamily="34" charset="0"/>
              </a:defRPr>
            </a:lvl1pPr>
            <a:lvl2pPr marL="460375" indent="-174625">
              <a:spcBef>
                <a:spcPts val="300"/>
              </a:spcBef>
              <a:buClr>
                <a:schemeClr val="bg1"/>
              </a:buClr>
              <a:buFont typeface="Franklin Gothic Medium" panose="020B0603020102020204" pitchFamily="34" charset="0"/>
              <a:buChar char="–"/>
              <a:defRPr>
                <a:solidFill>
                  <a:schemeClr val="bg1"/>
                </a:solidFill>
                <a:latin typeface="Franklin Gothic Book" panose="020B0503020102020204" pitchFamily="34" charset="0"/>
                <a:cs typeface="Arial" pitchFamily="34" charset="0"/>
              </a:defRPr>
            </a:lvl2pPr>
            <a:lvl3pPr marL="687388" indent="-168275">
              <a:spcBef>
                <a:spcPts val="300"/>
              </a:spcBef>
              <a:buClr>
                <a:schemeClr val="bg1"/>
              </a:buClr>
              <a:buSzPct val="100000"/>
              <a:buFont typeface="Arial" panose="020B0604020202020204" pitchFamily="34" charset="0"/>
              <a:buChar char="•"/>
              <a:tabLst/>
              <a:defRPr sz="1600">
                <a:solidFill>
                  <a:schemeClr val="bg1"/>
                </a:solidFill>
                <a:latin typeface="Franklin Gothic Book" panose="020B0503020102020204" pitchFamily="34" charset="0"/>
                <a:cs typeface="Arial" pitchFamily="34" charset="0"/>
              </a:defRPr>
            </a:lvl3pPr>
            <a:lvl4pPr marL="914400" indent="-168275">
              <a:spcBef>
                <a:spcPts val="300"/>
              </a:spcBef>
              <a:buClr>
                <a:schemeClr val="bg1"/>
              </a:buClr>
              <a:buFont typeface="Franklin Gothic Medium" panose="020B0603020102020204" pitchFamily="34" charset="0"/>
              <a:buChar char="–"/>
              <a:tabLst/>
              <a:defRPr sz="1600">
                <a:solidFill>
                  <a:schemeClr val="bg1"/>
                </a:solidFill>
                <a:latin typeface="Franklin Gothic Book" panose="020B0503020102020204" pitchFamily="34" charset="0"/>
                <a:cs typeface="Arial" pitchFamily="34" charset="0"/>
              </a:defRPr>
            </a:lvl4pPr>
            <a:lvl5pPr marL="2057400" indent="-228600">
              <a:spcBef>
                <a:spcPct val="20000"/>
              </a:spcBef>
              <a:buFont typeface="Arial" pitchFamily="34" charset="0"/>
              <a:buChar char="»"/>
              <a:defRPr sz="1600">
                <a:latin typeface="Arial" pitchFamily="34" charset="0"/>
                <a:cs typeface="Arial"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mtClean="0"/>
              <a:t>Region-based</a:t>
            </a:r>
            <a:endParaRPr lang="en-US" dirty="0"/>
          </a:p>
        </p:txBody>
      </p:sp>
    </p:spTree>
    <p:extLst>
      <p:ext uri="{BB962C8B-B14F-4D97-AF65-F5344CB8AC3E}">
        <p14:creationId xmlns:p14="http://schemas.microsoft.com/office/powerpoint/2010/main" val="843484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Vehicle Detection with Deep Learning </a:t>
            </a:r>
            <a:endParaRPr lang="en-US"/>
          </a:p>
        </p:txBody>
      </p:sp>
      <p:pic>
        <p:nvPicPr>
          <p:cNvPr id="7170"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 y="2333548"/>
            <a:ext cx="8138160" cy="222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427329" y="1227006"/>
            <a:ext cx="2627376" cy="365760"/>
            <a:chOff x="364541" y="1095332"/>
            <a:chExt cx="2627376" cy="365760"/>
          </a:xfrm>
        </p:grpSpPr>
        <p:sp>
          <p:nvSpPr>
            <p:cNvPr id="27" name="Oval 26"/>
            <p:cNvSpPr>
              <a:spLocks noChangeAspect="1"/>
            </p:cNvSpPr>
            <p:nvPr/>
          </p:nvSpPr>
          <p:spPr>
            <a:xfrm>
              <a:off x="364541" y="1095332"/>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smtClean="0">
                  <a:solidFill>
                    <a:schemeClr val="tx1"/>
                  </a:solidFill>
                </a:rPr>
                <a:t>1</a:t>
              </a:r>
              <a:endParaRPr lang="en-US" dirty="0">
                <a:solidFill>
                  <a:schemeClr val="tx1"/>
                </a:solidFill>
              </a:endParaRPr>
            </a:p>
          </p:txBody>
        </p:sp>
        <p:sp>
          <p:nvSpPr>
            <p:cNvPr id="32" name="Content Placeholder 19"/>
            <p:cNvSpPr txBox="1">
              <a:spLocks/>
            </p:cNvSpPr>
            <p:nvPr/>
          </p:nvSpPr>
          <p:spPr>
            <a:xfrm>
              <a:off x="856490" y="1095332"/>
              <a:ext cx="2135427" cy="276999"/>
            </a:xfrm>
            <a:prstGeom prst="rect">
              <a:avLst/>
            </a:prstGeom>
          </p:spPr>
          <p:txBody>
            <a:bodyPr vert="horz" wrap="square" lIns="0" tIns="0" rIns="0" bIns="0" rtlCol="0">
              <a:spAutoFit/>
            </a:bodyPr>
            <a:lstStyle>
              <a:lvl1pPr marL="227013" indent="-227013" algn="l" defTabSz="914400" rtl="0" eaLnBrk="1" latinLnBrk="0" hangingPunct="1">
                <a:spcBef>
                  <a:spcPts val="1000"/>
                </a:spcBef>
                <a:buClr>
                  <a:schemeClr val="bg1"/>
                </a:buClr>
                <a:buFont typeface="Arial" panose="020B0604020202020204" pitchFamily="34" charset="0"/>
                <a:buChar char="•"/>
                <a:defRPr lang="en-US" sz="2200" kern="1200">
                  <a:solidFill>
                    <a:schemeClr val="bg1"/>
                  </a:solidFill>
                  <a:latin typeface="Franklin Gothic Medium" pitchFamily="34" charset="0"/>
                  <a:ea typeface="+mn-ea"/>
                  <a:cs typeface="Arial" pitchFamily="34" charset="0"/>
                </a:defRPr>
              </a:lvl1pPr>
              <a:lvl2pPr marL="460375" indent="-174625" algn="l" defTabSz="914400" rtl="0" eaLnBrk="1" latinLnBrk="0" hangingPunct="1">
                <a:spcBef>
                  <a:spcPts val="300"/>
                </a:spcBef>
                <a:buClr>
                  <a:schemeClr val="bg1"/>
                </a:buClr>
                <a:buFont typeface="Franklin Gothic Medium" panose="020B0603020102020204" pitchFamily="34" charset="0"/>
                <a:buChar char="–"/>
                <a:defRPr sz="1800" kern="1200">
                  <a:solidFill>
                    <a:schemeClr val="bg1"/>
                  </a:solidFill>
                  <a:latin typeface="Franklin Gothic Book" panose="020B0503020102020204" pitchFamily="34" charset="0"/>
                  <a:ea typeface="+mn-ea"/>
                  <a:cs typeface="Arial" pitchFamily="34" charset="0"/>
                </a:defRPr>
              </a:lvl2pPr>
              <a:lvl3pPr marL="687388" indent="-168275" algn="l" defTabSz="914400" rtl="0" eaLnBrk="1" latinLnBrk="0" hangingPunct="1">
                <a:spcBef>
                  <a:spcPts val="300"/>
                </a:spcBef>
                <a:buClr>
                  <a:schemeClr val="bg1"/>
                </a:buClr>
                <a:buSzPct val="100000"/>
                <a:buFont typeface="Arial" panose="020B0604020202020204" pitchFamily="34" charset="0"/>
                <a:buChar char="•"/>
                <a:tabLst/>
                <a:defRPr sz="1600" kern="1200">
                  <a:solidFill>
                    <a:schemeClr val="bg1"/>
                  </a:solidFill>
                  <a:latin typeface="Franklin Gothic Book" panose="020B0503020102020204" pitchFamily="34" charset="0"/>
                  <a:ea typeface="+mn-ea"/>
                  <a:cs typeface="Arial" pitchFamily="34" charset="0"/>
                </a:defRPr>
              </a:lvl3pPr>
              <a:lvl4pPr marL="914400" indent="-168275" algn="l" defTabSz="914400" rtl="0" eaLnBrk="1" latinLnBrk="0" hangingPunct="1">
                <a:spcBef>
                  <a:spcPts val="300"/>
                </a:spcBef>
                <a:buClr>
                  <a:schemeClr val="bg1"/>
                </a:buClr>
                <a:buFont typeface="Franklin Gothic Medium" panose="020B0603020102020204" pitchFamily="34" charset="0"/>
                <a:buChar char="–"/>
                <a:tabLst/>
                <a:defRPr sz="1600" kern="1200">
                  <a:solidFill>
                    <a:schemeClr val="bg1"/>
                  </a:solidFill>
                  <a:latin typeface="Franklin Gothic Book" panose="020B0503020102020204"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smtClean="0">
                  <a:solidFill>
                    <a:schemeClr val="tx1">
                      <a:lumMod val="75000"/>
                      <a:lumOff val="25000"/>
                    </a:schemeClr>
                  </a:solidFill>
                </a:rPr>
                <a:t>Neural Network</a:t>
              </a:r>
              <a:endParaRPr lang="en-US" sz="1800" dirty="0">
                <a:solidFill>
                  <a:schemeClr val="tx1">
                    <a:lumMod val="75000"/>
                    <a:lumOff val="25000"/>
                  </a:schemeClr>
                </a:solidFill>
              </a:endParaRPr>
            </a:p>
          </p:txBody>
        </p:sp>
      </p:grpSp>
      <p:grpSp>
        <p:nvGrpSpPr>
          <p:cNvPr id="6" name="Group 5"/>
          <p:cNvGrpSpPr/>
          <p:nvPr/>
        </p:nvGrpSpPr>
        <p:grpSpPr>
          <a:xfrm>
            <a:off x="3525317" y="1227006"/>
            <a:ext cx="2364028" cy="365760"/>
            <a:chOff x="3356458" y="1095332"/>
            <a:chExt cx="2364028" cy="365760"/>
          </a:xfrm>
        </p:grpSpPr>
        <p:sp>
          <p:nvSpPr>
            <p:cNvPr id="30" name="Oval 29"/>
            <p:cNvSpPr>
              <a:spLocks noChangeAspect="1"/>
            </p:cNvSpPr>
            <p:nvPr/>
          </p:nvSpPr>
          <p:spPr>
            <a:xfrm>
              <a:off x="3356458" y="1095332"/>
              <a:ext cx="365760" cy="365760"/>
            </a:xfrm>
            <a:prstGeom prst="ellipse">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smtClean="0">
                  <a:solidFill>
                    <a:schemeClr val="tx1"/>
                  </a:solidFill>
                </a:rPr>
                <a:t>2</a:t>
              </a:r>
              <a:endParaRPr lang="en-US" dirty="0">
                <a:solidFill>
                  <a:schemeClr val="tx1"/>
                </a:solidFill>
              </a:endParaRPr>
            </a:p>
          </p:txBody>
        </p:sp>
        <p:sp>
          <p:nvSpPr>
            <p:cNvPr id="33" name="Content Placeholder 19"/>
            <p:cNvSpPr txBox="1">
              <a:spLocks/>
            </p:cNvSpPr>
            <p:nvPr/>
          </p:nvSpPr>
          <p:spPr>
            <a:xfrm>
              <a:off x="3848408" y="1095332"/>
              <a:ext cx="1872078" cy="276999"/>
            </a:xfrm>
            <a:prstGeom prst="rect">
              <a:avLst/>
            </a:prstGeom>
          </p:spPr>
          <p:txBody>
            <a:bodyPr vert="horz" wrap="square" lIns="0" tIns="0" rIns="0" bIns="0" rtlCol="0">
              <a:spAutoFit/>
            </a:bodyPr>
            <a:lstStyle>
              <a:lvl1pPr marL="227013" indent="-227013" algn="l" defTabSz="914400" rtl="0" eaLnBrk="1" latinLnBrk="0" hangingPunct="1">
                <a:spcBef>
                  <a:spcPts val="1000"/>
                </a:spcBef>
                <a:buClr>
                  <a:schemeClr val="bg1"/>
                </a:buClr>
                <a:buFont typeface="Arial" panose="020B0604020202020204" pitchFamily="34" charset="0"/>
                <a:buChar char="•"/>
                <a:defRPr lang="en-US" sz="2200" kern="1200">
                  <a:solidFill>
                    <a:schemeClr val="bg1"/>
                  </a:solidFill>
                  <a:latin typeface="Franklin Gothic Medium" pitchFamily="34" charset="0"/>
                  <a:ea typeface="+mn-ea"/>
                  <a:cs typeface="Arial" pitchFamily="34" charset="0"/>
                </a:defRPr>
              </a:lvl1pPr>
              <a:lvl2pPr marL="460375" indent="-174625" algn="l" defTabSz="914400" rtl="0" eaLnBrk="1" latinLnBrk="0" hangingPunct="1">
                <a:spcBef>
                  <a:spcPts val="300"/>
                </a:spcBef>
                <a:buClr>
                  <a:schemeClr val="bg1"/>
                </a:buClr>
                <a:buFont typeface="Franklin Gothic Medium" panose="020B0603020102020204" pitchFamily="34" charset="0"/>
                <a:buChar char="–"/>
                <a:defRPr sz="1800" kern="1200">
                  <a:solidFill>
                    <a:schemeClr val="bg1"/>
                  </a:solidFill>
                  <a:latin typeface="Franklin Gothic Book" panose="020B0503020102020204" pitchFamily="34" charset="0"/>
                  <a:ea typeface="+mn-ea"/>
                  <a:cs typeface="Arial" pitchFamily="34" charset="0"/>
                </a:defRPr>
              </a:lvl2pPr>
              <a:lvl3pPr marL="687388" indent="-168275" algn="l" defTabSz="914400" rtl="0" eaLnBrk="1" latinLnBrk="0" hangingPunct="1">
                <a:spcBef>
                  <a:spcPts val="300"/>
                </a:spcBef>
                <a:buClr>
                  <a:schemeClr val="bg1"/>
                </a:buClr>
                <a:buSzPct val="100000"/>
                <a:buFont typeface="Arial" panose="020B0604020202020204" pitchFamily="34" charset="0"/>
                <a:buChar char="•"/>
                <a:tabLst/>
                <a:defRPr sz="1600" kern="1200">
                  <a:solidFill>
                    <a:schemeClr val="bg1"/>
                  </a:solidFill>
                  <a:latin typeface="Franklin Gothic Book" panose="020B0503020102020204" pitchFamily="34" charset="0"/>
                  <a:ea typeface="+mn-ea"/>
                  <a:cs typeface="Arial" pitchFamily="34" charset="0"/>
                </a:defRPr>
              </a:lvl3pPr>
              <a:lvl4pPr marL="914400" indent="-168275" algn="l" defTabSz="914400" rtl="0" eaLnBrk="1" latinLnBrk="0" hangingPunct="1">
                <a:spcBef>
                  <a:spcPts val="300"/>
                </a:spcBef>
                <a:buClr>
                  <a:schemeClr val="bg1"/>
                </a:buClr>
                <a:buFont typeface="Franklin Gothic Medium" panose="020B0603020102020204" pitchFamily="34" charset="0"/>
                <a:buChar char="–"/>
                <a:tabLst/>
                <a:defRPr sz="1600" kern="1200">
                  <a:solidFill>
                    <a:schemeClr val="bg1"/>
                  </a:solidFill>
                  <a:latin typeface="Franklin Gothic Book" panose="020B0503020102020204"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smtClean="0">
                  <a:solidFill>
                    <a:schemeClr val="tx1">
                      <a:lumMod val="75000"/>
                      <a:lumOff val="25000"/>
                    </a:schemeClr>
                  </a:solidFill>
                </a:rPr>
                <a:t>Convolutional</a:t>
              </a:r>
              <a:endParaRPr lang="en-US" sz="1800" dirty="0" smtClean="0">
                <a:solidFill>
                  <a:schemeClr val="tx1">
                    <a:lumMod val="75000"/>
                    <a:lumOff val="25000"/>
                  </a:schemeClr>
                </a:solidFill>
              </a:endParaRPr>
            </a:p>
          </p:txBody>
        </p:sp>
      </p:grpSp>
      <p:grpSp>
        <p:nvGrpSpPr>
          <p:cNvPr id="7" name="Group 6"/>
          <p:cNvGrpSpPr/>
          <p:nvPr/>
        </p:nvGrpSpPr>
        <p:grpSpPr>
          <a:xfrm>
            <a:off x="6359957" y="1227006"/>
            <a:ext cx="2356714" cy="553998"/>
            <a:chOff x="6297169" y="1095332"/>
            <a:chExt cx="2356714" cy="553998"/>
          </a:xfrm>
        </p:grpSpPr>
        <p:sp>
          <p:nvSpPr>
            <p:cNvPr id="31" name="Oval 30"/>
            <p:cNvSpPr>
              <a:spLocks noChangeAspect="1"/>
            </p:cNvSpPr>
            <p:nvPr/>
          </p:nvSpPr>
          <p:spPr>
            <a:xfrm>
              <a:off x="6297169" y="1095332"/>
              <a:ext cx="365760" cy="3657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 tIns="18288" rIns="18288" bIns="18288" rtlCol="0" anchor="ctr"/>
            <a:lstStyle/>
            <a:p>
              <a:pPr algn="ctr"/>
              <a:r>
                <a:rPr lang="en-US" dirty="0" smtClean="0">
                  <a:solidFill>
                    <a:schemeClr val="tx1"/>
                  </a:solidFill>
                </a:rPr>
                <a:t>3</a:t>
              </a:r>
              <a:endParaRPr lang="en-US" dirty="0">
                <a:solidFill>
                  <a:schemeClr val="tx1"/>
                </a:solidFill>
              </a:endParaRPr>
            </a:p>
          </p:txBody>
        </p:sp>
        <p:sp>
          <p:nvSpPr>
            <p:cNvPr id="34" name="Content Placeholder 19"/>
            <p:cNvSpPr txBox="1">
              <a:spLocks/>
            </p:cNvSpPr>
            <p:nvPr/>
          </p:nvSpPr>
          <p:spPr>
            <a:xfrm>
              <a:off x="6789119" y="1095332"/>
              <a:ext cx="1864764" cy="553998"/>
            </a:xfrm>
            <a:prstGeom prst="rect">
              <a:avLst/>
            </a:prstGeom>
          </p:spPr>
          <p:txBody>
            <a:bodyPr vert="horz" wrap="square" lIns="0" tIns="0" rIns="0" bIns="0" rtlCol="0">
              <a:spAutoFit/>
            </a:bodyPr>
            <a:lstStyle>
              <a:lvl1pPr marL="227013" indent="-227013" algn="l" defTabSz="914400" rtl="0" eaLnBrk="1" latinLnBrk="0" hangingPunct="1">
                <a:spcBef>
                  <a:spcPts val="1000"/>
                </a:spcBef>
                <a:buClr>
                  <a:schemeClr val="bg1"/>
                </a:buClr>
                <a:buFont typeface="Arial" panose="020B0604020202020204" pitchFamily="34" charset="0"/>
                <a:buChar char="•"/>
                <a:defRPr lang="en-US" sz="2200" kern="1200">
                  <a:solidFill>
                    <a:schemeClr val="bg1"/>
                  </a:solidFill>
                  <a:latin typeface="Franklin Gothic Medium" pitchFamily="34" charset="0"/>
                  <a:ea typeface="+mn-ea"/>
                  <a:cs typeface="Arial" pitchFamily="34" charset="0"/>
                </a:defRPr>
              </a:lvl1pPr>
              <a:lvl2pPr marL="460375" indent="-174625" algn="l" defTabSz="914400" rtl="0" eaLnBrk="1" latinLnBrk="0" hangingPunct="1">
                <a:spcBef>
                  <a:spcPts val="300"/>
                </a:spcBef>
                <a:buClr>
                  <a:schemeClr val="bg1"/>
                </a:buClr>
                <a:buFont typeface="Franklin Gothic Medium" panose="020B0603020102020204" pitchFamily="34" charset="0"/>
                <a:buChar char="–"/>
                <a:defRPr sz="1800" kern="1200">
                  <a:solidFill>
                    <a:schemeClr val="bg1"/>
                  </a:solidFill>
                  <a:latin typeface="Franklin Gothic Book" panose="020B0503020102020204" pitchFamily="34" charset="0"/>
                  <a:ea typeface="+mn-ea"/>
                  <a:cs typeface="Arial" pitchFamily="34" charset="0"/>
                </a:defRPr>
              </a:lvl2pPr>
              <a:lvl3pPr marL="687388" indent="-168275" algn="l" defTabSz="914400" rtl="0" eaLnBrk="1" latinLnBrk="0" hangingPunct="1">
                <a:spcBef>
                  <a:spcPts val="300"/>
                </a:spcBef>
                <a:buClr>
                  <a:schemeClr val="bg1"/>
                </a:buClr>
                <a:buSzPct val="100000"/>
                <a:buFont typeface="Arial" panose="020B0604020202020204" pitchFamily="34" charset="0"/>
                <a:buChar char="•"/>
                <a:tabLst/>
                <a:defRPr sz="1600" kern="1200">
                  <a:solidFill>
                    <a:schemeClr val="bg1"/>
                  </a:solidFill>
                  <a:latin typeface="Franklin Gothic Book" panose="020B0503020102020204" pitchFamily="34" charset="0"/>
                  <a:ea typeface="+mn-ea"/>
                  <a:cs typeface="Arial" pitchFamily="34" charset="0"/>
                </a:defRPr>
              </a:lvl3pPr>
              <a:lvl4pPr marL="914400" indent="-168275" algn="l" defTabSz="914400" rtl="0" eaLnBrk="1" latinLnBrk="0" hangingPunct="1">
                <a:spcBef>
                  <a:spcPts val="300"/>
                </a:spcBef>
                <a:buClr>
                  <a:schemeClr val="bg1"/>
                </a:buClr>
                <a:buFont typeface="Franklin Gothic Medium" panose="020B0603020102020204" pitchFamily="34" charset="0"/>
                <a:buChar char="–"/>
                <a:tabLst/>
                <a:defRPr sz="1600" kern="1200">
                  <a:solidFill>
                    <a:schemeClr val="bg1"/>
                  </a:solidFill>
                  <a:latin typeface="Franklin Gothic Book" panose="020B0503020102020204"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dirty="0" smtClean="0"/>
                <a:t>Mask to identify Regions of Interest</a:t>
              </a:r>
              <a:endParaRPr lang="en-US" sz="1800" dirty="0"/>
            </a:p>
          </p:txBody>
        </p:sp>
      </p:grpSp>
    </p:spTree>
    <p:extLst>
      <p:ext uri="{BB962C8B-B14F-4D97-AF65-F5344CB8AC3E}">
        <p14:creationId xmlns:p14="http://schemas.microsoft.com/office/powerpoint/2010/main" val="1541382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200993" y="2963072"/>
            <a:ext cx="822960" cy="411480"/>
          </a:xfrm>
          <a:prstGeom prst="rect">
            <a:avLst/>
          </a:prstGeom>
          <a:solidFill>
            <a:schemeClr val="tx1">
              <a:alpha val="50000"/>
            </a:schemeClr>
          </a:solidFill>
          <a:ln w="19050">
            <a:solidFill>
              <a:schemeClr val="tx2">
                <a:lumMod val="60000"/>
                <a:lumOff val="40000"/>
                <a:alpha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18288" tIns="18288" rIns="18288" bIns="18288" rtlCol="0" anchor="ctr"/>
          <a:lstStyle/>
          <a:p>
            <a:pPr algn="ctr">
              <a:spcBef>
                <a:spcPts val="200"/>
              </a:spcBef>
              <a:spcAft>
                <a:spcPts val="200"/>
              </a:spcAft>
            </a:pPr>
            <a:endParaRPr lang="en-US" sz="1000" dirty="0" smtClean="0"/>
          </a:p>
        </p:txBody>
      </p:sp>
      <p:sp>
        <p:nvSpPr>
          <p:cNvPr id="21" name="Rectangle 20"/>
          <p:cNvSpPr/>
          <p:nvPr/>
        </p:nvSpPr>
        <p:spPr>
          <a:xfrm>
            <a:off x="1137518" y="3040170"/>
            <a:ext cx="822960" cy="411480"/>
          </a:xfrm>
          <a:prstGeom prst="rect">
            <a:avLst/>
          </a:prstGeom>
          <a:solidFill>
            <a:schemeClr val="tx1">
              <a:alpha val="50000"/>
            </a:schemeClr>
          </a:solidFill>
          <a:ln w="19050">
            <a:solidFill>
              <a:schemeClr val="tx2">
                <a:lumMod val="60000"/>
                <a:lumOff val="40000"/>
                <a:alpha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18288" tIns="18288" rIns="18288" bIns="18288" rtlCol="0" anchor="ctr"/>
          <a:lstStyle/>
          <a:p>
            <a:pPr algn="ctr">
              <a:spcBef>
                <a:spcPts val="200"/>
              </a:spcBef>
              <a:spcAft>
                <a:spcPts val="200"/>
              </a:spcAft>
            </a:pPr>
            <a:endParaRPr lang="en-US" sz="1000" dirty="0" smtClean="0"/>
          </a:p>
        </p:txBody>
      </p:sp>
      <p:sp>
        <p:nvSpPr>
          <p:cNvPr id="5" name="Content Placeholder 4">
            <a:extLst>
              <a:ext uri="{FF2B5EF4-FFF2-40B4-BE49-F238E27FC236}">
                <a16:creationId xmlns:a16="http://schemas.microsoft.com/office/drawing/2014/main" id="{5608D60B-C6FC-FB44-814A-12D5C1D6612C}"/>
              </a:ext>
            </a:extLst>
          </p:cNvPr>
          <p:cNvSpPr>
            <a:spLocks noGrp="1"/>
          </p:cNvSpPr>
          <p:nvPr>
            <p:ph idx="1"/>
          </p:nvPr>
        </p:nvSpPr>
        <p:spPr>
          <a:xfrm>
            <a:off x="287121" y="1115569"/>
            <a:ext cx="4226358" cy="1508105"/>
          </a:xfrm>
        </p:spPr>
        <p:txBody>
          <a:bodyPr vert="horz" wrap="square" lIns="0" tIns="0" rIns="0" bIns="0" rtlCol="0">
            <a:spAutoFit/>
          </a:bodyPr>
          <a:lstStyle/>
          <a:p>
            <a:pPr marL="168275" indent="-168275">
              <a:spcBef>
                <a:spcPts val="700"/>
              </a:spcBef>
            </a:pPr>
            <a:r>
              <a:rPr lang="en-US" sz="1600" dirty="0"/>
              <a:t>Predefined parking zones (yellow)</a:t>
            </a:r>
          </a:p>
          <a:p>
            <a:pPr marL="168275" indent="-168275">
              <a:spcBef>
                <a:spcPts val="700"/>
              </a:spcBef>
            </a:pPr>
            <a:r>
              <a:rPr lang="en-US" sz="1600" dirty="0"/>
              <a:t>Bounding boxes on detected vehicles (green)</a:t>
            </a:r>
          </a:p>
          <a:p>
            <a:pPr marL="168275" indent="-168275">
              <a:spcBef>
                <a:spcPts val="700"/>
              </a:spcBef>
            </a:pPr>
            <a:r>
              <a:rPr lang="en-US" sz="1600" dirty="0"/>
              <a:t>Open spots = Zone capacity – detected count</a:t>
            </a:r>
          </a:p>
          <a:p>
            <a:pPr marL="168275" indent="-168275">
              <a:spcBef>
                <a:spcPts val="700"/>
              </a:spcBef>
            </a:pPr>
            <a:r>
              <a:rPr lang="en-US" sz="1600" dirty="0"/>
              <a:t>Counts written to MySQL database</a:t>
            </a:r>
          </a:p>
          <a:p>
            <a:pPr lvl="1"/>
            <a:r>
              <a:rPr lang="en-US" sz="1400" dirty="0"/>
              <a:t>Multiple sensors/methods can collaborate</a:t>
            </a:r>
          </a:p>
        </p:txBody>
      </p: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p:txBody>
          <a:bodyPr/>
          <a:lstStyle/>
          <a:p>
            <a:r>
              <a:rPr lang="en-US" smtClean="0"/>
              <a:t>Getting Into the Zone</a:t>
            </a:r>
            <a:endParaRPr lang="en-US" dirty="0"/>
          </a:p>
        </p:txBody>
      </p:sp>
      <p:pic>
        <p:nvPicPr>
          <p:cNvPr id="2" name="Picture 1"/>
          <p:cNvPicPr>
            <a:picLocks noChangeAspect="1"/>
          </p:cNvPicPr>
          <p:nvPr/>
        </p:nvPicPr>
        <p:blipFill>
          <a:blip r:embed="rId2"/>
          <a:stretch>
            <a:fillRect/>
          </a:stretch>
        </p:blipFill>
        <p:spPr>
          <a:xfrm>
            <a:off x="4513479" y="1446459"/>
            <a:ext cx="4511506" cy="2900921"/>
          </a:xfrm>
          <a:prstGeom prst="rect">
            <a:avLst/>
          </a:prstGeom>
        </p:spPr>
      </p:pic>
      <p:sp>
        <p:nvSpPr>
          <p:cNvPr id="17" name="Rectangle 16"/>
          <p:cNvSpPr/>
          <p:nvPr/>
        </p:nvSpPr>
        <p:spPr>
          <a:xfrm>
            <a:off x="2641750" y="4106799"/>
            <a:ext cx="822960" cy="411480"/>
          </a:xfrm>
          <a:prstGeom prst="rect">
            <a:avLst/>
          </a:prstGeom>
          <a:solidFill>
            <a:schemeClr val="tx1"/>
          </a:solidFill>
          <a:ln>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18288" tIns="18288" rIns="18288" bIns="18288" rtlCol="0" anchor="ctr"/>
          <a:lstStyle/>
          <a:p>
            <a:pPr algn="ctr">
              <a:spcBef>
                <a:spcPts val="200"/>
              </a:spcBef>
              <a:spcAft>
                <a:spcPts val="200"/>
              </a:spcAft>
            </a:pPr>
            <a:r>
              <a:rPr lang="en-US" sz="1000" dirty="0"/>
              <a:t>Web App</a:t>
            </a:r>
          </a:p>
        </p:txBody>
      </p:sp>
      <p:sp>
        <p:nvSpPr>
          <p:cNvPr id="18" name="Can 17"/>
          <p:cNvSpPr/>
          <p:nvPr/>
        </p:nvSpPr>
        <p:spPr>
          <a:xfrm>
            <a:off x="1056858" y="3968785"/>
            <a:ext cx="914400" cy="687509"/>
          </a:xfrm>
          <a:prstGeom prst="can">
            <a:avLst>
              <a:gd name="adj" fmla="val 17990"/>
            </a:avLst>
          </a:prstGeom>
          <a:solidFill>
            <a:schemeClr val="tx1"/>
          </a:solidFill>
          <a:ln>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18288" tIns="91440" rIns="18288" bIns="18288" rtlCol="0" anchor="ctr"/>
          <a:lstStyle/>
          <a:p>
            <a:pPr algn="ctr">
              <a:lnSpc>
                <a:spcPct val="90000"/>
              </a:lnSpc>
            </a:pPr>
            <a:r>
              <a:rPr lang="en-US" sz="1000" dirty="0" smtClean="0"/>
              <a:t>Cam Login</a:t>
            </a:r>
          </a:p>
          <a:p>
            <a:pPr algn="ctr">
              <a:lnSpc>
                <a:spcPct val="90000"/>
              </a:lnSpc>
            </a:pPr>
            <a:r>
              <a:rPr lang="en-US" sz="1000" smtClean="0"/>
              <a:t>Configuration</a:t>
            </a:r>
            <a:r>
              <a:rPr lang="en-US" sz="1000" dirty="0"/>
              <a:t/>
            </a:r>
            <a:br>
              <a:rPr lang="en-US" sz="1000" dirty="0"/>
            </a:br>
            <a:r>
              <a:rPr lang="en-US" sz="1000" dirty="0" smtClean="0"/>
              <a:t>Definitions</a:t>
            </a:r>
            <a:endParaRPr lang="en-US" sz="1000" dirty="0"/>
          </a:p>
        </p:txBody>
      </p:sp>
      <p:cxnSp>
        <p:nvCxnSpPr>
          <p:cNvPr id="19" name="Straight Arrow Connector 18"/>
          <p:cNvCxnSpPr/>
          <p:nvPr/>
        </p:nvCxnSpPr>
        <p:spPr>
          <a:xfrm>
            <a:off x="1893103" y="3323008"/>
            <a:ext cx="658368" cy="0"/>
          </a:xfrm>
          <a:prstGeom prst="straightConnector1">
            <a:avLst/>
          </a:prstGeom>
          <a:ln w="12700">
            <a:solidFill>
              <a:schemeClr val="bg1"/>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74043" y="3117268"/>
            <a:ext cx="822960" cy="411480"/>
          </a:xfrm>
          <a:prstGeom prst="rect">
            <a:avLst/>
          </a:prstGeom>
          <a:solidFill>
            <a:schemeClr val="tx1"/>
          </a:solidFill>
          <a:ln>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18288" tIns="18288" rIns="18288" bIns="18288" rtlCol="0" anchor="ctr"/>
          <a:lstStyle/>
          <a:p>
            <a:pPr algn="ctr">
              <a:spcBef>
                <a:spcPts val="200"/>
              </a:spcBef>
              <a:spcAft>
                <a:spcPts val="200"/>
              </a:spcAft>
            </a:pPr>
            <a:r>
              <a:rPr lang="en-US" sz="1000" dirty="0" smtClean="0"/>
              <a:t>Algorithm</a:t>
            </a:r>
          </a:p>
        </p:txBody>
      </p:sp>
      <p:sp>
        <p:nvSpPr>
          <p:cNvPr id="23" name="Can 22"/>
          <p:cNvSpPr/>
          <p:nvPr/>
        </p:nvSpPr>
        <p:spPr>
          <a:xfrm>
            <a:off x="2596030" y="3048688"/>
            <a:ext cx="914400" cy="548640"/>
          </a:xfrm>
          <a:prstGeom prst="can">
            <a:avLst>
              <a:gd name="adj" fmla="val 29876"/>
            </a:avLst>
          </a:prstGeom>
          <a:solidFill>
            <a:schemeClr val="tx1"/>
          </a:solidFill>
          <a:ln>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18288" tIns="54864" rIns="18288" bIns="18288" rtlCol="0" anchor="ctr"/>
          <a:lstStyle/>
          <a:p>
            <a:pPr algn="ctr"/>
            <a:r>
              <a:rPr lang="en-US" sz="1000" dirty="0" smtClean="0"/>
              <a:t>Zone Counts</a:t>
            </a:r>
            <a:endParaRPr lang="en-US" sz="1000" dirty="0"/>
          </a:p>
        </p:txBody>
      </p:sp>
      <p:sp>
        <p:nvSpPr>
          <p:cNvPr id="25" name="Rectangle 24"/>
          <p:cNvSpPr/>
          <p:nvPr/>
        </p:nvSpPr>
        <p:spPr>
          <a:xfrm>
            <a:off x="3883848" y="4519270"/>
            <a:ext cx="276657" cy="153888"/>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spcBef>
                <a:spcPts val="200"/>
              </a:spcBef>
              <a:spcAft>
                <a:spcPts val="200"/>
              </a:spcAft>
            </a:pPr>
            <a:r>
              <a:rPr lang="en-US" sz="1000" dirty="0" smtClean="0"/>
              <a:t>User</a:t>
            </a:r>
          </a:p>
        </p:txBody>
      </p:sp>
      <p:sp>
        <p:nvSpPr>
          <p:cNvPr id="26" name="TextBox 25"/>
          <p:cNvSpPr txBox="1"/>
          <p:nvPr/>
        </p:nvSpPr>
        <p:spPr>
          <a:xfrm>
            <a:off x="1084909" y="4792924"/>
            <a:ext cx="801228" cy="169277"/>
          </a:xfrm>
          <a:prstGeom prst="rect">
            <a:avLst/>
          </a:prstGeom>
          <a:noFill/>
        </p:spPr>
        <p:txBody>
          <a:bodyPr wrap="square" lIns="0" tIns="0" rIns="0" bIns="0" rtlCol="0" anchor="ctr" anchorCtr="0">
            <a:spAutoFit/>
          </a:bodyPr>
          <a:lstStyle/>
          <a:p>
            <a:pPr algn="ctr"/>
            <a:r>
              <a:rPr lang="en-US" sz="1100" dirty="0" smtClean="0">
                <a:solidFill>
                  <a:schemeClr val="bg1"/>
                </a:solidFill>
              </a:rPr>
              <a:t>SERVER A</a:t>
            </a:r>
            <a:endParaRPr lang="en-US" sz="1100" dirty="0">
              <a:solidFill>
                <a:schemeClr val="bg1"/>
              </a:solidFill>
            </a:endParaRPr>
          </a:p>
        </p:txBody>
      </p:sp>
      <p:sp>
        <p:nvSpPr>
          <p:cNvPr id="27" name="TextBox 26"/>
          <p:cNvSpPr txBox="1"/>
          <p:nvPr/>
        </p:nvSpPr>
        <p:spPr>
          <a:xfrm>
            <a:off x="2652616" y="4792924"/>
            <a:ext cx="801228" cy="169277"/>
          </a:xfrm>
          <a:prstGeom prst="rect">
            <a:avLst/>
          </a:prstGeom>
          <a:noFill/>
        </p:spPr>
        <p:txBody>
          <a:bodyPr wrap="square" lIns="0" tIns="0" rIns="0" bIns="0" rtlCol="0" anchor="ctr" anchorCtr="0">
            <a:spAutoFit/>
          </a:bodyPr>
          <a:lstStyle/>
          <a:p>
            <a:pPr algn="ctr"/>
            <a:r>
              <a:rPr lang="en-US" sz="1100" dirty="0" smtClean="0">
                <a:solidFill>
                  <a:schemeClr val="bg1"/>
                </a:solidFill>
              </a:rPr>
              <a:t>SERVER B</a:t>
            </a:r>
            <a:endParaRPr lang="en-US" sz="1100" dirty="0">
              <a:solidFill>
                <a:schemeClr val="bg1"/>
              </a:solidFill>
            </a:endParaRPr>
          </a:p>
        </p:txBody>
      </p:sp>
      <p:cxnSp>
        <p:nvCxnSpPr>
          <p:cNvPr id="30" name="Straight Arrow Connector 29"/>
          <p:cNvCxnSpPr/>
          <p:nvPr/>
        </p:nvCxnSpPr>
        <p:spPr>
          <a:xfrm>
            <a:off x="679361" y="3323008"/>
            <a:ext cx="365760" cy="0"/>
          </a:xfrm>
          <a:prstGeom prst="straightConnector1">
            <a:avLst/>
          </a:prstGeom>
          <a:ln w="12700">
            <a:solidFill>
              <a:schemeClr val="bg1"/>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1302643" y="3751310"/>
            <a:ext cx="365760" cy="0"/>
          </a:xfrm>
          <a:prstGeom prst="straightConnector1">
            <a:avLst/>
          </a:prstGeom>
          <a:ln w="12700">
            <a:solidFill>
              <a:schemeClr val="bg1"/>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2824630" y="3855104"/>
            <a:ext cx="457200" cy="0"/>
          </a:xfrm>
          <a:prstGeom prst="straightConnector1">
            <a:avLst/>
          </a:prstGeom>
          <a:ln w="12700">
            <a:solidFill>
              <a:schemeClr val="bg1"/>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a:off x="3509386" y="4312539"/>
            <a:ext cx="365760" cy="0"/>
          </a:xfrm>
          <a:prstGeom prst="straightConnector1">
            <a:avLst/>
          </a:prstGeom>
          <a:ln w="12700">
            <a:solidFill>
              <a:schemeClr val="bg1"/>
            </a:solidFill>
            <a:miter lim="8000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317912" y="2896920"/>
            <a:ext cx="0" cy="2011680"/>
          </a:xfrm>
          <a:prstGeom prst="line">
            <a:avLst/>
          </a:prstGeom>
          <a:ln w="19050" cap="rnd">
            <a:solidFill>
              <a:schemeClr val="bg1"/>
            </a:solidFill>
            <a:prstDash val="sysDot"/>
            <a:miter lim="800000"/>
            <a:headEnd type="none" w="lg" len="lg"/>
            <a:tailEnd type="none" w="lg" len="lg"/>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p:nvPicPr>
        <p:blipFill>
          <a:blip r:embed="rId3"/>
          <a:stretch>
            <a:fillRect/>
          </a:stretch>
        </p:blipFill>
        <p:spPr>
          <a:xfrm>
            <a:off x="186537" y="3141206"/>
            <a:ext cx="457200" cy="366889"/>
          </a:xfrm>
          <a:prstGeom prst="rect">
            <a:avLst/>
          </a:prstGeom>
        </p:spPr>
      </p:pic>
      <p:pic>
        <p:nvPicPr>
          <p:cNvPr id="54" name="Picture 53"/>
          <p:cNvPicPr>
            <a:picLocks noChangeAspect="1"/>
          </p:cNvPicPr>
          <p:nvPr/>
        </p:nvPicPr>
        <p:blipFill>
          <a:blip r:embed="rId4"/>
          <a:stretch>
            <a:fillRect/>
          </a:stretch>
        </p:blipFill>
        <p:spPr>
          <a:xfrm>
            <a:off x="3907862" y="4111347"/>
            <a:ext cx="228628" cy="402385"/>
          </a:xfrm>
          <a:prstGeom prst="rect">
            <a:avLst/>
          </a:prstGeom>
        </p:spPr>
      </p:pic>
    </p:spTree>
    <p:extLst>
      <p:ext uri="{BB962C8B-B14F-4D97-AF65-F5344CB8AC3E}">
        <p14:creationId xmlns:p14="http://schemas.microsoft.com/office/powerpoint/2010/main" val="2521843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08D60B-C6FC-FB44-814A-12D5C1D6612C}"/>
              </a:ext>
            </a:extLst>
          </p:cNvPr>
          <p:cNvSpPr>
            <a:spLocks noGrp="1"/>
          </p:cNvSpPr>
          <p:nvPr>
            <p:ph idx="1"/>
          </p:nvPr>
        </p:nvSpPr>
        <p:spPr>
          <a:xfrm>
            <a:off x="491947" y="1130198"/>
            <a:ext cx="3158338" cy="3724096"/>
          </a:xfrm>
        </p:spPr>
        <p:txBody>
          <a:bodyPr/>
          <a:lstStyle/>
          <a:p>
            <a:pPr marL="168275" indent="-168275">
              <a:spcBef>
                <a:spcPts val="300"/>
              </a:spcBef>
            </a:pPr>
            <a:r>
              <a:rPr lang="en-US" sz="1600"/>
              <a:t>https://park.larc.nasa.gov</a:t>
            </a:r>
          </a:p>
          <a:p>
            <a:pPr marL="401637" lvl="1" indent="-168275"/>
            <a:r>
              <a:rPr lang="en-US" sz="1400" smtClean="0"/>
              <a:t>Responsive </a:t>
            </a:r>
            <a:r>
              <a:rPr lang="en-US" sz="1400" dirty="0" smtClean="0"/>
              <a:t>web app</a:t>
            </a:r>
          </a:p>
          <a:p>
            <a:pPr marL="401637" lvl="1" indent="-168275"/>
            <a:r>
              <a:rPr lang="en-US" sz="1400" smtClean="0"/>
              <a:t>Improved </a:t>
            </a:r>
            <a:r>
              <a:rPr lang="en-US" sz="1400" dirty="0" smtClean="0"/>
              <a:t>morale/productivity</a:t>
            </a:r>
          </a:p>
          <a:p>
            <a:pPr marL="168275" indent="-168275">
              <a:spcBef>
                <a:spcPts val="1500"/>
              </a:spcBef>
            </a:pPr>
            <a:r>
              <a:rPr lang="en-US" sz="1600" dirty="0" smtClean="0"/>
              <a:t>Modularity benefits</a:t>
            </a:r>
          </a:p>
          <a:p>
            <a:pPr lvl="1"/>
            <a:r>
              <a:rPr lang="en-US" sz="1400" dirty="0" smtClean="0"/>
              <a:t>Sensor/</a:t>
            </a:r>
            <a:r>
              <a:rPr lang="en-US" sz="1400" dirty="0" err="1" smtClean="0"/>
              <a:t>algo</a:t>
            </a:r>
            <a:r>
              <a:rPr lang="en-US" sz="1400" dirty="0" smtClean="0"/>
              <a:t> flexibility</a:t>
            </a:r>
          </a:p>
          <a:p>
            <a:pPr lvl="1"/>
            <a:r>
              <a:rPr lang="en-US" sz="1400" dirty="0" smtClean="0"/>
              <a:t>Multi-sensor lot detection</a:t>
            </a:r>
          </a:p>
          <a:p>
            <a:pPr lvl="1"/>
            <a:r>
              <a:rPr lang="en-US" sz="1400" dirty="0" smtClean="0"/>
              <a:t>Config/deployment options</a:t>
            </a:r>
          </a:p>
          <a:p>
            <a:pPr lvl="1"/>
            <a:r>
              <a:rPr lang="en-US" sz="1400" dirty="0" smtClean="0"/>
              <a:t>Scalable to new buildings/lots</a:t>
            </a:r>
          </a:p>
          <a:p>
            <a:pPr lvl="1"/>
            <a:r>
              <a:rPr lang="en-US" sz="1400" dirty="0" smtClean="0"/>
              <a:t>Extendable to new use cases </a:t>
            </a:r>
          </a:p>
          <a:p>
            <a:pPr marL="168275" indent="-168275">
              <a:spcBef>
                <a:spcPts val="1500"/>
              </a:spcBef>
            </a:pPr>
            <a:r>
              <a:rPr lang="en-US" sz="1600" dirty="0" smtClean="0"/>
              <a:t>Packaged for open-source</a:t>
            </a:r>
          </a:p>
          <a:p>
            <a:pPr lvl="1"/>
            <a:r>
              <a:rPr lang="en-US" sz="1400" dirty="0" smtClean="0"/>
              <a:t>Containerization</a:t>
            </a:r>
          </a:p>
          <a:p>
            <a:pPr lvl="1"/>
            <a:r>
              <a:rPr lang="en-US" sz="1400" dirty="0" smtClean="0"/>
              <a:t>Quick-start documentation</a:t>
            </a:r>
          </a:p>
          <a:p>
            <a:pPr lvl="1"/>
            <a:r>
              <a:rPr lang="en-US" sz="1400" dirty="0" smtClean="0"/>
              <a:t>GitHub repository</a:t>
            </a:r>
          </a:p>
        </p:txBody>
      </p: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p:txBody>
          <a:bodyPr/>
          <a:lstStyle/>
          <a:p>
            <a:r>
              <a:rPr lang="en-US" smtClean="0"/>
              <a:t>Presentation to User</a:t>
            </a:r>
            <a:endParaRPr lang="en-US"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7856" y="1204267"/>
            <a:ext cx="2174100" cy="357595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2408" y="1204267"/>
            <a:ext cx="2174100" cy="3575958"/>
          </a:xfrm>
          <a:prstGeom prst="rect">
            <a:avLst/>
          </a:prstGeom>
        </p:spPr>
      </p:pic>
    </p:spTree>
    <p:extLst>
      <p:ext uri="{BB962C8B-B14F-4D97-AF65-F5344CB8AC3E}">
        <p14:creationId xmlns:p14="http://schemas.microsoft.com/office/powerpoint/2010/main" val="2803452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0271-73D5-4446-8550-678AAB7A1EA3}"/>
              </a:ext>
            </a:extLst>
          </p:cNvPr>
          <p:cNvSpPr>
            <a:spLocks noGrp="1"/>
          </p:cNvSpPr>
          <p:nvPr>
            <p:ph type="title"/>
          </p:nvPr>
        </p:nvSpPr>
        <p:spPr/>
        <p:txBody>
          <a:bodyPr/>
          <a:lstStyle/>
          <a:p>
            <a:r>
              <a:rPr lang="en-US" smtClean="0"/>
              <a:t>Conclusion</a:t>
            </a:r>
            <a:endParaRPr lang="en-US" dirty="0"/>
          </a:p>
        </p:txBody>
      </p:sp>
    </p:spTree>
    <p:extLst>
      <p:ext uri="{BB962C8B-B14F-4D97-AF65-F5344CB8AC3E}">
        <p14:creationId xmlns:p14="http://schemas.microsoft.com/office/powerpoint/2010/main" val="1338243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A203B51-4500-4CEA-AB41-214BA1A628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6518" y="1170653"/>
            <a:ext cx="1947216" cy="971891"/>
          </a:xfrm>
          <a:prstGeom prst="rect">
            <a:avLst/>
          </a:prstGeom>
          <a:ln w="25400">
            <a:solidFill>
              <a:schemeClr val="bg1"/>
            </a:solidFill>
            <a:miter lim="800000"/>
          </a:ln>
        </p:spPr>
      </p:pic>
      <p:sp>
        <p:nvSpPr>
          <p:cNvPr id="5" name="Content Placeholder 4">
            <a:extLst>
              <a:ext uri="{FF2B5EF4-FFF2-40B4-BE49-F238E27FC236}">
                <a16:creationId xmlns:a16="http://schemas.microsoft.com/office/drawing/2014/main" id="{5608D60B-C6FC-FB44-814A-12D5C1D6612C}"/>
              </a:ext>
            </a:extLst>
          </p:cNvPr>
          <p:cNvSpPr>
            <a:spLocks noGrp="1"/>
          </p:cNvSpPr>
          <p:nvPr>
            <p:ph idx="1"/>
          </p:nvPr>
        </p:nvSpPr>
        <p:spPr>
          <a:xfrm>
            <a:off x="316382" y="1371600"/>
            <a:ext cx="4160520" cy="2811026"/>
          </a:xfrm>
        </p:spPr>
        <p:txBody>
          <a:bodyPr/>
          <a:lstStyle/>
          <a:p>
            <a:r>
              <a:rPr lang="en-US" sz="1800" dirty="0" smtClean="0"/>
              <a:t>Langley’s UAS Flight Range (CERTAIN</a:t>
            </a:r>
            <a:r>
              <a:rPr lang="en-US" sz="1800" smtClean="0"/>
              <a:t>) </a:t>
            </a:r>
          </a:p>
          <a:p>
            <a:pPr lvl="1"/>
            <a:r>
              <a:rPr lang="en-US" sz="1400" dirty="0" smtClean="0"/>
              <a:t>Need counts of people in various corridors</a:t>
            </a:r>
          </a:p>
          <a:p>
            <a:pPr lvl="1"/>
            <a:r>
              <a:rPr lang="en-US" sz="1400" smtClean="0"/>
              <a:t>Risk </a:t>
            </a:r>
            <a:r>
              <a:rPr lang="en-US" sz="1400" dirty="0" smtClean="0"/>
              <a:t>mitigation for routing, landing, and ditching</a:t>
            </a:r>
          </a:p>
          <a:p>
            <a:pPr>
              <a:spcBef>
                <a:spcPts val="2500"/>
              </a:spcBef>
            </a:pPr>
            <a:r>
              <a:rPr lang="en-US" sz="1800" dirty="0" smtClean="0"/>
              <a:t>Where’s </a:t>
            </a:r>
            <a:r>
              <a:rPr lang="en-US" sz="1800" dirty="0" err="1" smtClean="0"/>
              <a:t>WAHLDO</a:t>
            </a:r>
            <a:r>
              <a:rPr lang="en-US" sz="1800" dirty="0" smtClean="0"/>
              <a:t>?</a:t>
            </a:r>
            <a:r>
              <a:rPr lang="en-US" sz="1800" smtClean="0"/>
              <a:t/>
            </a:r>
            <a:br>
              <a:rPr lang="en-US" sz="1800" smtClean="0"/>
            </a:br>
            <a:r>
              <a:rPr lang="en-US" sz="1800" smtClean="0"/>
              <a:t>-  </a:t>
            </a:r>
            <a:r>
              <a:rPr lang="en-US" sz="1400" smtClean="0"/>
              <a:t>Wide-Area </a:t>
            </a:r>
            <a:r>
              <a:rPr lang="en-US" sz="1400" dirty="0" smtClean="0"/>
              <a:t>Hazard Locator for Drone Overflight</a:t>
            </a:r>
          </a:p>
          <a:p>
            <a:pPr>
              <a:spcBef>
                <a:spcPts val="2500"/>
              </a:spcBef>
            </a:pPr>
            <a:r>
              <a:rPr lang="en-US" sz="1800" smtClean="0"/>
              <a:t>LaRC Park Platform</a:t>
            </a:r>
            <a:br>
              <a:rPr lang="en-US" sz="1800" smtClean="0"/>
            </a:br>
            <a:r>
              <a:rPr lang="en-US" sz="1800" smtClean="0"/>
              <a:t>-  </a:t>
            </a:r>
            <a:r>
              <a:rPr lang="en-US" sz="1400" smtClean="0"/>
              <a:t>For use with your customer, please contact me:</a:t>
            </a:r>
          </a:p>
          <a:p>
            <a:pPr marL="0" indent="0">
              <a:spcBef>
                <a:spcPts val="0"/>
              </a:spcBef>
              <a:buNone/>
            </a:pPr>
            <a:r>
              <a:rPr lang="en-US" sz="1800" smtClean="0"/>
              <a:t>    -  </a:t>
            </a:r>
            <a:r>
              <a:rPr lang="en-US" sz="1400" smtClean="0"/>
              <a:t>douglas.m.trent@nasa.gov</a:t>
            </a:r>
            <a:endParaRPr lang="en-US" sz="1400" dirty="0"/>
          </a:p>
        </p:txBody>
      </p: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p:txBody>
          <a:bodyPr/>
          <a:lstStyle/>
          <a:p>
            <a:r>
              <a:rPr lang="en-US" smtClean="0"/>
              <a:t>Extension to Other Use Cases</a:t>
            </a:r>
            <a:endParaRPr lang="en-US" dirty="0"/>
          </a:p>
        </p:txBody>
      </p:sp>
      <p:pic>
        <p:nvPicPr>
          <p:cNvPr id="8" name="Picture 7">
            <a:extLst>
              <a:ext uri="{FF2B5EF4-FFF2-40B4-BE49-F238E27FC236}">
                <a16:creationId xmlns:a16="http://schemas.microsoft.com/office/drawing/2014/main" id="{018C9C5B-F4AF-453B-BD4A-A11C7F558C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2" t="2837" r="1584" b="3149"/>
          <a:stretch/>
        </p:blipFill>
        <p:spPr>
          <a:xfrm>
            <a:off x="4416896" y="2497201"/>
            <a:ext cx="4363402" cy="2188845"/>
          </a:xfrm>
          <a:prstGeom prst="rect">
            <a:avLst/>
          </a:prstGeom>
          <a:ln w="25400">
            <a:solidFill>
              <a:schemeClr val="bg1"/>
            </a:solidFill>
            <a:miter lim="800000"/>
          </a:ln>
        </p:spPr>
      </p:pic>
      <p:sp>
        <p:nvSpPr>
          <p:cNvPr id="11" name="Freeform 10"/>
          <p:cNvSpPr/>
          <p:nvPr/>
        </p:nvSpPr>
        <p:spPr>
          <a:xfrm>
            <a:off x="4407167" y="2155619"/>
            <a:ext cx="4382690" cy="331640"/>
          </a:xfrm>
          <a:custGeom>
            <a:avLst/>
            <a:gdLst>
              <a:gd name="connsiteX0" fmla="*/ 0 w 4374490"/>
              <a:gd name="connsiteY0" fmla="*/ 329184 h 329184"/>
              <a:gd name="connsiteX1" fmla="*/ 4374490 w 4374490"/>
              <a:gd name="connsiteY1" fmla="*/ 329184 h 329184"/>
              <a:gd name="connsiteX2" fmla="*/ 3950208 w 4374490"/>
              <a:gd name="connsiteY2" fmla="*/ 0 h 329184"/>
              <a:gd name="connsiteX3" fmla="*/ 1726387 w 4374490"/>
              <a:gd name="connsiteY3" fmla="*/ 0 h 329184"/>
              <a:gd name="connsiteX4" fmla="*/ 0 w 4374490"/>
              <a:gd name="connsiteY4" fmla="*/ 329184 h 329184"/>
              <a:gd name="connsiteX0" fmla="*/ 0 w 4374490"/>
              <a:gd name="connsiteY0" fmla="*/ 343814 h 343814"/>
              <a:gd name="connsiteX1" fmla="*/ 4374490 w 4374490"/>
              <a:gd name="connsiteY1" fmla="*/ 343814 h 343814"/>
              <a:gd name="connsiteX2" fmla="*/ 3950208 w 4374490"/>
              <a:gd name="connsiteY2" fmla="*/ 14630 h 343814"/>
              <a:gd name="connsiteX3" fmla="*/ 1521562 w 4374490"/>
              <a:gd name="connsiteY3" fmla="*/ 0 h 343814"/>
              <a:gd name="connsiteX4" fmla="*/ 0 w 4374490"/>
              <a:gd name="connsiteY4" fmla="*/ 343814 h 343814"/>
              <a:gd name="connsiteX0" fmla="*/ 0 w 4374490"/>
              <a:gd name="connsiteY0" fmla="*/ 343814 h 343814"/>
              <a:gd name="connsiteX1" fmla="*/ 4374490 w 4374490"/>
              <a:gd name="connsiteY1" fmla="*/ 343814 h 343814"/>
              <a:gd name="connsiteX2" fmla="*/ 3752698 w 4374490"/>
              <a:gd name="connsiteY2" fmla="*/ 7315 h 343814"/>
              <a:gd name="connsiteX3" fmla="*/ 1521562 w 4374490"/>
              <a:gd name="connsiteY3" fmla="*/ 0 h 343814"/>
              <a:gd name="connsiteX4" fmla="*/ 0 w 4374490"/>
              <a:gd name="connsiteY4" fmla="*/ 343814 h 343814"/>
              <a:gd name="connsiteX0" fmla="*/ 0 w 4315968"/>
              <a:gd name="connsiteY0" fmla="*/ 343814 h 351129"/>
              <a:gd name="connsiteX1" fmla="*/ 4315968 w 4315968"/>
              <a:gd name="connsiteY1" fmla="*/ 351129 h 351129"/>
              <a:gd name="connsiteX2" fmla="*/ 3752698 w 4315968"/>
              <a:gd name="connsiteY2" fmla="*/ 7315 h 351129"/>
              <a:gd name="connsiteX3" fmla="*/ 1521562 w 4315968"/>
              <a:gd name="connsiteY3" fmla="*/ 0 h 351129"/>
              <a:gd name="connsiteX4" fmla="*/ 0 w 4315968"/>
              <a:gd name="connsiteY4" fmla="*/ 343814 h 351129"/>
              <a:gd name="connsiteX0" fmla="*/ 0 w 4272077"/>
              <a:gd name="connsiteY0" fmla="*/ 343814 h 351129"/>
              <a:gd name="connsiteX1" fmla="*/ 4272077 w 4272077"/>
              <a:gd name="connsiteY1" fmla="*/ 351129 h 351129"/>
              <a:gd name="connsiteX2" fmla="*/ 3708807 w 4272077"/>
              <a:gd name="connsiteY2" fmla="*/ 7315 h 351129"/>
              <a:gd name="connsiteX3" fmla="*/ 1477671 w 4272077"/>
              <a:gd name="connsiteY3" fmla="*/ 0 h 351129"/>
              <a:gd name="connsiteX4" fmla="*/ 0 w 4272077"/>
              <a:gd name="connsiteY4" fmla="*/ 343814 h 351129"/>
              <a:gd name="connsiteX0" fmla="*/ 0 w 4272077"/>
              <a:gd name="connsiteY0" fmla="*/ 336499 h 343814"/>
              <a:gd name="connsiteX1" fmla="*/ 4272077 w 4272077"/>
              <a:gd name="connsiteY1" fmla="*/ 343814 h 343814"/>
              <a:gd name="connsiteX2" fmla="*/ 3708807 w 4272077"/>
              <a:gd name="connsiteY2" fmla="*/ 0 h 343814"/>
              <a:gd name="connsiteX3" fmla="*/ 1728393 w 4272077"/>
              <a:gd name="connsiteY3" fmla="*/ 12350 h 343814"/>
              <a:gd name="connsiteX4" fmla="*/ 0 w 4272077"/>
              <a:gd name="connsiteY4" fmla="*/ 336499 h 343814"/>
              <a:gd name="connsiteX0" fmla="*/ 0 w 4272077"/>
              <a:gd name="connsiteY0" fmla="*/ 326667 h 333982"/>
              <a:gd name="connsiteX1" fmla="*/ 4272077 w 4272077"/>
              <a:gd name="connsiteY1" fmla="*/ 333982 h 333982"/>
              <a:gd name="connsiteX2" fmla="*/ 3691601 w 4272077"/>
              <a:gd name="connsiteY2" fmla="*/ 0 h 333982"/>
              <a:gd name="connsiteX3" fmla="*/ 1728393 w 4272077"/>
              <a:gd name="connsiteY3" fmla="*/ 2518 h 333982"/>
              <a:gd name="connsiteX4" fmla="*/ 0 w 4272077"/>
              <a:gd name="connsiteY4" fmla="*/ 326667 h 333982"/>
              <a:gd name="connsiteX0" fmla="*/ 0 w 4333529"/>
              <a:gd name="connsiteY0" fmla="*/ 326667 h 329066"/>
              <a:gd name="connsiteX1" fmla="*/ 4333529 w 4333529"/>
              <a:gd name="connsiteY1" fmla="*/ 329066 h 329066"/>
              <a:gd name="connsiteX2" fmla="*/ 3691601 w 4333529"/>
              <a:gd name="connsiteY2" fmla="*/ 0 h 329066"/>
              <a:gd name="connsiteX3" fmla="*/ 1728393 w 4333529"/>
              <a:gd name="connsiteY3" fmla="*/ 2518 h 329066"/>
              <a:gd name="connsiteX4" fmla="*/ 0 w 4333529"/>
              <a:gd name="connsiteY4" fmla="*/ 326667 h 329066"/>
              <a:gd name="connsiteX0" fmla="*/ 0 w 4382690"/>
              <a:gd name="connsiteY0" fmla="*/ 331583 h 331583"/>
              <a:gd name="connsiteX1" fmla="*/ 4382690 w 4382690"/>
              <a:gd name="connsiteY1" fmla="*/ 329066 h 331583"/>
              <a:gd name="connsiteX2" fmla="*/ 3740762 w 4382690"/>
              <a:gd name="connsiteY2" fmla="*/ 0 h 331583"/>
              <a:gd name="connsiteX3" fmla="*/ 1777554 w 4382690"/>
              <a:gd name="connsiteY3" fmla="*/ 2518 h 331583"/>
              <a:gd name="connsiteX4" fmla="*/ 0 w 4382690"/>
              <a:gd name="connsiteY4" fmla="*/ 331583 h 331583"/>
              <a:gd name="connsiteX0" fmla="*/ 0 w 4382690"/>
              <a:gd name="connsiteY0" fmla="*/ 331640 h 331640"/>
              <a:gd name="connsiteX1" fmla="*/ 4382690 w 4382690"/>
              <a:gd name="connsiteY1" fmla="*/ 329123 h 331640"/>
              <a:gd name="connsiteX2" fmla="*/ 3740762 w 4382690"/>
              <a:gd name="connsiteY2" fmla="*/ 57 h 331640"/>
              <a:gd name="connsiteX3" fmla="*/ 1558613 w 4382690"/>
              <a:gd name="connsiteY3" fmla="*/ 0 h 331640"/>
              <a:gd name="connsiteX4" fmla="*/ 0 w 4382690"/>
              <a:gd name="connsiteY4" fmla="*/ 331640 h 331640"/>
              <a:gd name="connsiteX0" fmla="*/ 0 w 4382690"/>
              <a:gd name="connsiteY0" fmla="*/ 331640 h 331640"/>
              <a:gd name="connsiteX1" fmla="*/ 4382690 w 4382690"/>
              <a:gd name="connsiteY1" fmla="*/ 329123 h 331640"/>
              <a:gd name="connsiteX2" fmla="*/ 3519246 w 4382690"/>
              <a:gd name="connsiteY2" fmla="*/ 2633 h 331640"/>
              <a:gd name="connsiteX3" fmla="*/ 1558613 w 4382690"/>
              <a:gd name="connsiteY3" fmla="*/ 0 h 331640"/>
              <a:gd name="connsiteX4" fmla="*/ 0 w 4382690"/>
              <a:gd name="connsiteY4" fmla="*/ 331640 h 33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2690" h="331640">
                <a:moveTo>
                  <a:pt x="0" y="331640"/>
                </a:moveTo>
                <a:lnTo>
                  <a:pt x="4382690" y="329123"/>
                </a:lnTo>
                <a:lnTo>
                  <a:pt x="3519246" y="2633"/>
                </a:lnTo>
                <a:lnTo>
                  <a:pt x="1558613" y="0"/>
                </a:lnTo>
                <a:lnTo>
                  <a:pt x="0" y="331640"/>
                </a:lnTo>
                <a:close/>
              </a:path>
            </a:pathLst>
          </a:custGeom>
          <a:gradFill>
            <a:gsLst>
              <a:gs pos="0">
                <a:schemeClr val="bg1">
                  <a:alpha val="5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7542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08D60B-C6FC-FB44-814A-12D5C1D6612C}"/>
              </a:ext>
            </a:extLst>
          </p:cNvPr>
          <p:cNvSpPr>
            <a:spLocks noGrp="1"/>
          </p:cNvSpPr>
          <p:nvPr>
            <p:ph idx="1"/>
          </p:nvPr>
        </p:nvSpPr>
        <p:spPr>
          <a:xfrm>
            <a:off x="958291" y="1371600"/>
            <a:ext cx="7227418" cy="2462213"/>
          </a:xfrm>
        </p:spPr>
        <p:txBody>
          <a:bodyPr/>
          <a:lstStyle/>
          <a:p>
            <a:pPr>
              <a:spcBef>
                <a:spcPts val="1500"/>
              </a:spcBef>
            </a:pPr>
            <a:r>
              <a:rPr lang="en-US" dirty="0" smtClean="0"/>
              <a:t>Broad requirements gathering</a:t>
            </a:r>
          </a:p>
          <a:p>
            <a:pPr>
              <a:spcBef>
                <a:spcPts val="1500"/>
              </a:spcBef>
            </a:pPr>
            <a:r>
              <a:rPr lang="en-US" dirty="0" smtClean="0"/>
              <a:t>Agile rapid prototyping approach</a:t>
            </a:r>
          </a:p>
          <a:p>
            <a:pPr>
              <a:spcBef>
                <a:spcPts val="1500"/>
              </a:spcBef>
            </a:pPr>
            <a:r>
              <a:rPr lang="en-US" dirty="0" smtClean="0"/>
              <a:t>IT Security involvement in early stages</a:t>
            </a:r>
          </a:p>
          <a:p>
            <a:pPr>
              <a:spcBef>
                <a:spcPts val="1500"/>
              </a:spcBef>
            </a:pPr>
            <a:r>
              <a:rPr lang="en-US" dirty="0" smtClean="0"/>
              <a:t>Modular architecture for extendibility/re-use</a:t>
            </a:r>
          </a:p>
          <a:p>
            <a:pPr>
              <a:spcBef>
                <a:spcPts val="1500"/>
              </a:spcBef>
            </a:pPr>
            <a:r>
              <a:rPr lang="en-US" dirty="0" smtClean="0"/>
              <a:t>Documentation and commented code</a:t>
            </a:r>
            <a:endParaRPr lang="en-US" dirty="0"/>
          </a:p>
        </p:txBody>
      </p: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p:txBody>
          <a:bodyPr/>
          <a:lstStyle/>
          <a:p>
            <a:r>
              <a:rPr lang="en-US" smtClean="0"/>
              <a:t>Project Lessons Learned</a:t>
            </a:r>
            <a:endParaRPr lang="en-US" dirty="0"/>
          </a:p>
        </p:txBody>
      </p:sp>
      <p:sp>
        <p:nvSpPr>
          <p:cNvPr id="10" name="Freeform 5"/>
          <p:cNvSpPr>
            <a:spLocks noEditPoints="1"/>
          </p:cNvSpPr>
          <p:nvPr/>
        </p:nvSpPr>
        <p:spPr bwMode="auto">
          <a:xfrm>
            <a:off x="6634886" y="781432"/>
            <a:ext cx="1436053" cy="1866161"/>
          </a:xfrm>
          <a:custGeom>
            <a:avLst/>
            <a:gdLst>
              <a:gd name="T0" fmla="*/ 111 w 416"/>
              <a:gd name="T1" fmla="*/ 298 h 542"/>
              <a:gd name="T2" fmla="*/ 134 w 416"/>
              <a:gd name="T3" fmla="*/ 367 h 542"/>
              <a:gd name="T4" fmla="*/ 136 w 416"/>
              <a:gd name="T5" fmla="*/ 285 h 542"/>
              <a:gd name="T6" fmla="*/ 208 w 416"/>
              <a:gd name="T7" fmla="*/ 107 h 542"/>
              <a:gd name="T8" fmla="*/ 281 w 416"/>
              <a:gd name="T9" fmla="*/ 285 h 542"/>
              <a:gd name="T10" fmla="*/ 282 w 416"/>
              <a:gd name="T11" fmla="*/ 367 h 542"/>
              <a:gd name="T12" fmla="*/ 308 w 416"/>
              <a:gd name="T13" fmla="*/ 296 h 542"/>
              <a:gd name="T14" fmla="*/ 208 w 416"/>
              <a:gd name="T15" fmla="*/ 542 h 542"/>
              <a:gd name="T16" fmla="*/ 208 w 416"/>
              <a:gd name="T17" fmla="*/ 542 h 542"/>
              <a:gd name="T18" fmla="*/ 211 w 416"/>
              <a:gd name="T19" fmla="*/ 432 h 542"/>
              <a:gd name="T20" fmla="*/ 150 w 416"/>
              <a:gd name="T21" fmla="*/ 471 h 542"/>
              <a:gd name="T22" fmla="*/ 204 w 416"/>
              <a:gd name="T23" fmla="*/ 480 h 542"/>
              <a:gd name="T24" fmla="*/ 160 w 416"/>
              <a:gd name="T25" fmla="*/ 506 h 542"/>
              <a:gd name="T26" fmla="*/ 267 w 416"/>
              <a:gd name="T27" fmla="*/ 410 h 542"/>
              <a:gd name="T28" fmla="*/ 272 w 416"/>
              <a:gd name="T29" fmla="*/ 163 h 542"/>
              <a:gd name="T30" fmla="*/ 151 w 416"/>
              <a:gd name="T31" fmla="*/ 174 h 542"/>
              <a:gd name="T32" fmla="*/ 272 w 416"/>
              <a:gd name="T33" fmla="*/ 163 h 542"/>
              <a:gd name="T34" fmla="*/ 220 w 416"/>
              <a:gd name="T35" fmla="*/ 48 h 542"/>
              <a:gd name="T36" fmla="*/ 203 w 416"/>
              <a:gd name="T37" fmla="*/ 9 h 542"/>
              <a:gd name="T38" fmla="*/ 143 w 416"/>
              <a:gd name="T39" fmla="*/ 62 h 542"/>
              <a:gd name="T40" fmla="*/ 164 w 416"/>
              <a:gd name="T41" fmla="*/ 54 h 542"/>
              <a:gd name="T42" fmla="*/ 135 w 416"/>
              <a:gd name="T43" fmla="*/ 23 h 542"/>
              <a:gd name="T44" fmla="*/ 107 w 416"/>
              <a:gd name="T45" fmla="*/ 95 h 542"/>
              <a:gd name="T46" fmla="*/ 83 w 416"/>
              <a:gd name="T47" fmla="*/ 52 h 542"/>
              <a:gd name="T48" fmla="*/ 96 w 416"/>
              <a:gd name="T49" fmla="*/ 93 h 542"/>
              <a:gd name="T50" fmla="*/ 74 w 416"/>
              <a:gd name="T51" fmla="*/ 137 h 542"/>
              <a:gd name="T52" fmla="*/ 36 w 416"/>
              <a:gd name="T53" fmla="*/ 105 h 542"/>
              <a:gd name="T54" fmla="*/ 9 w 416"/>
              <a:gd name="T55" fmla="*/ 180 h 542"/>
              <a:gd name="T56" fmla="*/ 58 w 416"/>
              <a:gd name="T57" fmla="*/ 180 h 542"/>
              <a:gd name="T58" fmla="*/ 1 w 416"/>
              <a:gd name="T59" fmla="*/ 173 h 542"/>
              <a:gd name="T60" fmla="*/ 57 w 416"/>
              <a:gd name="T61" fmla="*/ 233 h 542"/>
              <a:gd name="T62" fmla="*/ 1 w 416"/>
              <a:gd name="T63" fmla="*/ 247 h 542"/>
              <a:gd name="T64" fmla="*/ 58 w 416"/>
              <a:gd name="T65" fmla="*/ 240 h 542"/>
              <a:gd name="T66" fmla="*/ 31 w 416"/>
              <a:gd name="T67" fmla="*/ 306 h 542"/>
              <a:gd name="T68" fmla="*/ 73 w 416"/>
              <a:gd name="T69" fmla="*/ 301 h 542"/>
              <a:gd name="T70" fmla="*/ 385 w 416"/>
              <a:gd name="T71" fmla="*/ 307 h 542"/>
              <a:gd name="T72" fmla="*/ 339 w 416"/>
              <a:gd name="T73" fmla="*/ 290 h 542"/>
              <a:gd name="T74" fmla="*/ 390 w 416"/>
              <a:gd name="T75" fmla="*/ 316 h 542"/>
              <a:gd name="T76" fmla="*/ 370 w 416"/>
              <a:gd name="T77" fmla="*/ 228 h 542"/>
              <a:gd name="T78" fmla="*/ 366 w 416"/>
              <a:gd name="T79" fmla="*/ 250 h 542"/>
              <a:gd name="T80" fmla="*/ 408 w 416"/>
              <a:gd name="T81" fmla="*/ 240 h 542"/>
              <a:gd name="T82" fmla="*/ 370 w 416"/>
              <a:gd name="T83" fmla="*/ 193 h 542"/>
              <a:gd name="T84" fmla="*/ 406 w 416"/>
              <a:gd name="T85" fmla="*/ 170 h 542"/>
              <a:gd name="T86" fmla="*/ 339 w 416"/>
              <a:gd name="T87" fmla="*/ 131 h 542"/>
              <a:gd name="T88" fmla="*/ 385 w 416"/>
              <a:gd name="T89" fmla="*/ 114 h 542"/>
              <a:gd name="T90" fmla="*/ 343 w 416"/>
              <a:gd name="T91" fmla="*/ 120 h 542"/>
              <a:gd name="T92" fmla="*/ 321 w 416"/>
              <a:gd name="T93" fmla="*/ 94 h 542"/>
              <a:gd name="T94" fmla="*/ 334 w 416"/>
              <a:gd name="T95" fmla="*/ 53 h 542"/>
              <a:gd name="T96" fmla="*/ 309 w 416"/>
              <a:gd name="T97" fmla="*/ 95 h 542"/>
              <a:gd name="T98" fmla="*/ 274 w 416"/>
              <a:gd name="T99" fmla="*/ 62 h 542"/>
              <a:gd name="T100" fmla="*/ 273 w 416"/>
              <a:gd name="T101" fmla="*/ 1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6" h="542">
                <a:moveTo>
                  <a:pt x="208" y="79"/>
                </a:moveTo>
                <a:cubicBezTo>
                  <a:pt x="136" y="79"/>
                  <a:pt x="77" y="138"/>
                  <a:pt x="77" y="210"/>
                </a:cubicBezTo>
                <a:cubicBezTo>
                  <a:pt x="77" y="243"/>
                  <a:pt x="89" y="274"/>
                  <a:pt x="111" y="298"/>
                </a:cubicBezTo>
                <a:cubicBezTo>
                  <a:pt x="112" y="299"/>
                  <a:pt x="113" y="300"/>
                  <a:pt x="114" y="302"/>
                </a:cubicBezTo>
                <a:cubicBezTo>
                  <a:pt x="115" y="303"/>
                  <a:pt x="117" y="305"/>
                  <a:pt x="117" y="307"/>
                </a:cubicBezTo>
                <a:cubicBezTo>
                  <a:pt x="128" y="325"/>
                  <a:pt x="133" y="345"/>
                  <a:pt x="134" y="367"/>
                </a:cubicBezTo>
                <a:cubicBezTo>
                  <a:pt x="138" y="379"/>
                  <a:pt x="150" y="387"/>
                  <a:pt x="163" y="386"/>
                </a:cubicBezTo>
                <a:cubicBezTo>
                  <a:pt x="162" y="353"/>
                  <a:pt x="158" y="322"/>
                  <a:pt x="141" y="293"/>
                </a:cubicBezTo>
                <a:cubicBezTo>
                  <a:pt x="140" y="290"/>
                  <a:pt x="138" y="288"/>
                  <a:pt x="136" y="285"/>
                </a:cubicBezTo>
                <a:cubicBezTo>
                  <a:pt x="134" y="283"/>
                  <a:pt x="133" y="281"/>
                  <a:pt x="132" y="280"/>
                </a:cubicBezTo>
                <a:cubicBezTo>
                  <a:pt x="115" y="261"/>
                  <a:pt x="105" y="237"/>
                  <a:pt x="105" y="210"/>
                </a:cubicBezTo>
                <a:cubicBezTo>
                  <a:pt x="105" y="153"/>
                  <a:pt x="151" y="107"/>
                  <a:pt x="208" y="107"/>
                </a:cubicBezTo>
                <a:cubicBezTo>
                  <a:pt x="266" y="107"/>
                  <a:pt x="312" y="153"/>
                  <a:pt x="312" y="210"/>
                </a:cubicBezTo>
                <a:cubicBezTo>
                  <a:pt x="312" y="236"/>
                  <a:pt x="303" y="260"/>
                  <a:pt x="287" y="278"/>
                </a:cubicBezTo>
                <a:cubicBezTo>
                  <a:pt x="285" y="280"/>
                  <a:pt x="283" y="282"/>
                  <a:pt x="281" y="285"/>
                </a:cubicBezTo>
                <a:cubicBezTo>
                  <a:pt x="280" y="287"/>
                  <a:pt x="277" y="290"/>
                  <a:pt x="275" y="293"/>
                </a:cubicBezTo>
                <a:cubicBezTo>
                  <a:pt x="259" y="322"/>
                  <a:pt x="255" y="353"/>
                  <a:pt x="254" y="386"/>
                </a:cubicBezTo>
                <a:cubicBezTo>
                  <a:pt x="267" y="387"/>
                  <a:pt x="279" y="379"/>
                  <a:pt x="282" y="367"/>
                </a:cubicBezTo>
                <a:cubicBezTo>
                  <a:pt x="284" y="345"/>
                  <a:pt x="289" y="325"/>
                  <a:pt x="299" y="307"/>
                </a:cubicBezTo>
                <a:cubicBezTo>
                  <a:pt x="300" y="305"/>
                  <a:pt x="302" y="303"/>
                  <a:pt x="303" y="302"/>
                </a:cubicBezTo>
                <a:cubicBezTo>
                  <a:pt x="304" y="300"/>
                  <a:pt x="306" y="298"/>
                  <a:pt x="308" y="296"/>
                </a:cubicBezTo>
                <a:cubicBezTo>
                  <a:pt x="328" y="272"/>
                  <a:pt x="340" y="242"/>
                  <a:pt x="340" y="210"/>
                </a:cubicBezTo>
                <a:cubicBezTo>
                  <a:pt x="340" y="138"/>
                  <a:pt x="281" y="79"/>
                  <a:pt x="208" y="79"/>
                </a:cubicBezTo>
                <a:close/>
                <a:moveTo>
                  <a:pt x="208" y="542"/>
                </a:moveTo>
                <a:cubicBezTo>
                  <a:pt x="224" y="542"/>
                  <a:pt x="238" y="531"/>
                  <a:pt x="242" y="517"/>
                </a:cubicBezTo>
                <a:cubicBezTo>
                  <a:pt x="175" y="517"/>
                  <a:pt x="175" y="517"/>
                  <a:pt x="175" y="517"/>
                </a:cubicBezTo>
                <a:cubicBezTo>
                  <a:pt x="179" y="531"/>
                  <a:pt x="193" y="542"/>
                  <a:pt x="208" y="542"/>
                </a:cubicBezTo>
                <a:close/>
                <a:moveTo>
                  <a:pt x="150" y="431"/>
                </a:moveTo>
                <a:cubicBezTo>
                  <a:pt x="202" y="425"/>
                  <a:pt x="202" y="425"/>
                  <a:pt x="202" y="425"/>
                </a:cubicBezTo>
                <a:cubicBezTo>
                  <a:pt x="207" y="425"/>
                  <a:pt x="210" y="428"/>
                  <a:pt x="211" y="432"/>
                </a:cubicBezTo>
                <a:cubicBezTo>
                  <a:pt x="211" y="436"/>
                  <a:pt x="208" y="440"/>
                  <a:pt x="204" y="440"/>
                </a:cubicBezTo>
                <a:cubicBezTo>
                  <a:pt x="150" y="447"/>
                  <a:pt x="150" y="447"/>
                  <a:pt x="150" y="447"/>
                </a:cubicBezTo>
                <a:cubicBezTo>
                  <a:pt x="150" y="471"/>
                  <a:pt x="150" y="471"/>
                  <a:pt x="150" y="471"/>
                </a:cubicBezTo>
                <a:cubicBezTo>
                  <a:pt x="202" y="465"/>
                  <a:pt x="202" y="465"/>
                  <a:pt x="202" y="465"/>
                </a:cubicBezTo>
                <a:cubicBezTo>
                  <a:pt x="207" y="465"/>
                  <a:pt x="210" y="468"/>
                  <a:pt x="211" y="472"/>
                </a:cubicBezTo>
                <a:cubicBezTo>
                  <a:pt x="211" y="476"/>
                  <a:pt x="208" y="480"/>
                  <a:pt x="204" y="480"/>
                </a:cubicBezTo>
                <a:cubicBezTo>
                  <a:pt x="150" y="486"/>
                  <a:pt x="150" y="486"/>
                  <a:pt x="150" y="486"/>
                </a:cubicBezTo>
                <a:cubicBezTo>
                  <a:pt x="150" y="497"/>
                  <a:pt x="150" y="497"/>
                  <a:pt x="150" y="497"/>
                </a:cubicBezTo>
                <a:cubicBezTo>
                  <a:pt x="150" y="502"/>
                  <a:pt x="155" y="506"/>
                  <a:pt x="160" y="506"/>
                </a:cubicBezTo>
                <a:cubicBezTo>
                  <a:pt x="257" y="506"/>
                  <a:pt x="257" y="506"/>
                  <a:pt x="257" y="506"/>
                </a:cubicBezTo>
                <a:cubicBezTo>
                  <a:pt x="262" y="506"/>
                  <a:pt x="267" y="502"/>
                  <a:pt x="267" y="497"/>
                </a:cubicBezTo>
                <a:cubicBezTo>
                  <a:pt x="267" y="410"/>
                  <a:pt x="267" y="410"/>
                  <a:pt x="267" y="410"/>
                </a:cubicBezTo>
                <a:cubicBezTo>
                  <a:pt x="150" y="410"/>
                  <a:pt x="150" y="410"/>
                  <a:pt x="150" y="410"/>
                </a:cubicBezTo>
                <a:lnTo>
                  <a:pt x="150" y="431"/>
                </a:lnTo>
                <a:close/>
                <a:moveTo>
                  <a:pt x="272" y="163"/>
                </a:moveTo>
                <a:cubicBezTo>
                  <a:pt x="258" y="144"/>
                  <a:pt x="235" y="132"/>
                  <a:pt x="209" y="132"/>
                </a:cubicBezTo>
                <a:cubicBezTo>
                  <a:pt x="182" y="132"/>
                  <a:pt x="159" y="145"/>
                  <a:pt x="145" y="165"/>
                </a:cubicBezTo>
                <a:cubicBezTo>
                  <a:pt x="140" y="171"/>
                  <a:pt x="143" y="178"/>
                  <a:pt x="151" y="174"/>
                </a:cubicBezTo>
                <a:cubicBezTo>
                  <a:pt x="165" y="168"/>
                  <a:pt x="186" y="164"/>
                  <a:pt x="209" y="164"/>
                </a:cubicBezTo>
                <a:cubicBezTo>
                  <a:pt x="231" y="164"/>
                  <a:pt x="251" y="168"/>
                  <a:pt x="265" y="174"/>
                </a:cubicBezTo>
                <a:cubicBezTo>
                  <a:pt x="274" y="177"/>
                  <a:pt x="278" y="170"/>
                  <a:pt x="272" y="163"/>
                </a:cubicBezTo>
                <a:close/>
                <a:moveTo>
                  <a:pt x="205" y="57"/>
                </a:moveTo>
                <a:cubicBezTo>
                  <a:pt x="212" y="57"/>
                  <a:pt x="212" y="57"/>
                  <a:pt x="212" y="57"/>
                </a:cubicBezTo>
                <a:cubicBezTo>
                  <a:pt x="217" y="57"/>
                  <a:pt x="220" y="53"/>
                  <a:pt x="220" y="48"/>
                </a:cubicBezTo>
                <a:cubicBezTo>
                  <a:pt x="214" y="9"/>
                  <a:pt x="214" y="9"/>
                  <a:pt x="214" y="9"/>
                </a:cubicBezTo>
                <a:cubicBezTo>
                  <a:pt x="213" y="4"/>
                  <a:pt x="211" y="0"/>
                  <a:pt x="208" y="0"/>
                </a:cubicBezTo>
                <a:cubicBezTo>
                  <a:pt x="206" y="0"/>
                  <a:pt x="204" y="4"/>
                  <a:pt x="203" y="9"/>
                </a:cubicBezTo>
                <a:cubicBezTo>
                  <a:pt x="197" y="48"/>
                  <a:pt x="197" y="48"/>
                  <a:pt x="197" y="48"/>
                </a:cubicBezTo>
                <a:cubicBezTo>
                  <a:pt x="196" y="53"/>
                  <a:pt x="200" y="57"/>
                  <a:pt x="205" y="57"/>
                </a:cubicBezTo>
                <a:close/>
                <a:moveTo>
                  <a:pt x="143" y="62"/>
                </a:moveTo>
                <a:cubicBezTo>
                  <a:pt x="144" y="67"/>
                  <a:pt x="148" y="69"/>
                  <a:pt x="153" y="68"/>
                </a:cubicBezTo>
                <a:cubicBezTo>
                  <a:pt x="159" y="65"/>
                  <a:pt x="159" y="65"/>
                  <a:pt x="159" y="65"/>
                </a:cubicBezTo>
                <a:cubicBezTo>
                  <a:pt x="164" y="64"/>
                  <a:pt x="166" y="58"/>
                  <a:pt x="164" y="54"/>
                </a:cubicBezTo>
                <a:cubicBezTo>
                  <a:pt x="144" y="19"/>
                  <a:pt x="144" y="19"/>
                  <a:pt x="144" y="19"/>
                </a:cubicBezTo>
                <a:cubicBezTo>
                  <a:pt x="142" y="15"/>
                  <a:pt x="138" y="12"/>
                  <a:pt x="136" y="12"/>
                </a:cubicBezTo>
                <a:cubicBezTo>
                  <a:pt x="134" y="13"/>
                  <a:pt x="134" y="18"/>
                  <a:pt x="135" y="23"/>
                </a:cubicBezTo>
                <a:lnTo>
                  <a:pt x="143" y="62"/>
                </a:lnTo>
                <a:close/>
                <a:moveTo>
                  <a:pt x="96" y="93"/>
                </a:moveTo>
                <a:cubicBezTo>
                  <a:pt x="98" y="97"/>
                  <a:pt x="104" y="98"/>
                  <a:pt x="107" y="95"/>
                </a:cubicBezTo>
                <a:cubicBezTo>
                  <a:pt x="113" y="91"/>
                  <a:pt x="113" y="91"/>
                  <a:pt x="113" y="91"/>
                </a:cubicBezTo>
                <a:cubicBezTo>
                  <a:pt x="117" y="87"/>
                  <a:pt x="117" y="82"/>
                  <a:pt x="113" y="79"/>
                </a:cubicBezTo>
                <a:cubicBezTo>
                  <a:pt x="83" y="52"/>
                  <a:pt x="83" y="52"/>
                  <a:pt x="83" y="52"/>
                </a:cubicBezTo>
                <a:cubicBezTo>
                  <a:pt x="79" y="49"/>
                  <a:pt x="75" y="47"/>
                  <a:pt x="73" y="49"/>
                </a:cubicBezTo>
                <a:cubicBezTo>
                  <a:pt x="71" y="50"/>
                  <a:pt x="72" y="55"/>
                  <a:pt x="75" y="59"/>
                </a:cubicBezTo>
                <a:lnTo>
                  <a:pt x="96" y="93"/>
                </a:lnTo>
                <a:close/>
                <a:moveTo>
                  <a:pt x="31" y="114"/>
                </a:moveTo>
                <a:cubicBezTo>
                  <a:pt x="62" y="139"/>
                  <a:pt x="62" y="139"/>
                  <a:pt x="62" y="139"/>
                </a:cubicBezTo>
                <a:cubicBezTo>
                  <a:pt x="66" y="142"/>
                  <a:pt x="72" y="141"/>
                  <a:pt x="74" y="137"/>
                </a:cubicBezTo>
                <a:cubicBezTo>
                  <a:pt x="78" y="131"/>
                  <a:pt x="78" y="131"/>
                  <a:pt x="78" y="131"/>
                </a:cubicBezTo>
                <a:cubicBezTo>
                  <a:pt x="80" y="126"/>
                  <a:pt x="78" y="121"/>
                  <a:pt x="74" y="119"/>
                </a:cubicBezTo>
                <a:cubicBezTo>
                  <a:pt x="36" y="105"/>
                  <a:pt x="36" y="105"/>
                  <a:pt x="36" y="105"/>
                </a:cubicBezTo>
                <a:cubicBezTo>
                  <a:pt x="32" y="103"/>
                  <a:pt x="27" y="103"/>
                  <a:pt x="26" y="105"/>
                </a:cubicBezTo>
                <a:cubicBezTo>
                  <a:pt x="25" y="107"/>
                  <a:pt x="27" y="111"/>
                  <a:pt x="31" y="114"/>
                </a:cubicBezTo>
                <a:close/>
                <a:moveTo>
                  <a:pt x="9" y="180"/>
                </a:moveTo>
                <a:cubicBezTo>
                  <a:pt x="47" y="193"/>
                  <a:pt x="47" y="193"/>
                  <a:pt x="47" y="193"/>
                </a:cubicBezTo>
                <a:cubicBezTo>
                  <a:pt x="52" y="195"/>
                  <a:pt x="56" y="192"/>
                  <a:pt x="57" y="187"/>
                </a:cubicBezTo>
                <a:cubicBezTo>
                  <a:pt x="58" y="180"/>
                  <a:pt x="58" y="180"/>
                  <a:pt x="58" y="180"/>
                </a:cubicBezTo>
                <a:cubicBezTo>
                  <a:pt x="59" y="175"/>
                  <a:pt x="56" y="171"/>
                  <a:pt x="51" y="171"/>
                </a:cubicBezTo>
                <a:cubicBezTo>
                  <a:pt x="11" y="170"/>
                  <a:pt x="11" y="170"/>
                  <a:pt x="11" y="170"/>
                </a:cubicBezTo>
                <a:cubicBezTo>
                  <a:pt x="6" y="170"/>
                  <a:pt x="1" y="171"/>
                  <a:pt x="1" y="173"/>
                </a:cubicBezTo>
                <a:cubicBezTo>
                  <a:pt x="1" y="175"/>
                  <a:pt x="4" y="179"/>
                  <a:pt x="9" y="180"/>
                </a:cubicBezTo>
                <a:close/>
                <a:moveTo>
                  <a:pt x="58" y="240"/>
                </a:moveTo>
                <a:cubicBezTo>
                  <a:pt x="57" y="233"/>
                  <a:pt x="57" y="233"/>
                  <a:pt x="57" y="233"/>
                </a:cubicBezTo>
                <a:cubicBezTo>
                  <a:pt x="56" y="228"/>
                  <a:pt x="51" y="225"/>
                  <a:pt x="47" y="227"/>
                </a:cubicBezTo>
                <a:cubicBezTo>
                  <a:pt x="9" y="240"/>
                  <a:pt x="9" y="240"/>
                  <a:pt x="9" y="240"/>
                </a:cubicBezTo>
                <a:cubicBezTo>
                  <a:pt x="4" y="242"/>
                  <a:pt x="0" y="245"/>
                  <a:pt x="1" y="247"/>
                </a:cubicBezTo>
                <a:cubicBezTo>
                  <a:pt x="1" y="249"/>
                  <a:pt x="6" y="250"/>
                  <a:pt x="11" y="250"/>
                </a:cubicBezTo>
                <a:cubicBezTo>
                  <a:pt x="51" y="249"/>
                  <a:pt x="51" y="249"/>
                  <a:pt x="51" y="249"/>
                </a:cubicBezTo>
                <a:cubicBezTo>
                  <a:pt x="56" y="249"/>
                  <a:pt x="59" y="245"/>
                  <a:pt x="58" y="240"/>
                </a:cubicBezTo>
                <a:close/>
                <a:moveTo>
                  <a:pt x="74" y="284"/>
                </a:moveTo>
                <a:cubicBezTo>
                  <a:pt x="71" y="279"/>
                  <a:pt x="66" y="278"/>
                  <a:pt x="62" y="281"/>
                </a:cubicBezTo>
                <a:cubicBezTo>
                  <a:pt x="31" y="306"/>
                  <a:pt x="31" y="306"/>
                  <a:pt x="31" y="306"/>
                </a:cubicBezTo>
                <a:cubicBezTo>
                  <a:pt x="27" y="309"/>
                  <a:pt x="25" y="314"/>
                  <a:pt x="26" y="315"/>
                </a:cubicBezTo>
                <a:cubicBezTo>
                  <a:pt x="27" y="317"/>
                  <a:pt x="31" y="317"/>
                  <a:pt x="36" y="315"/>
                </a:cubicBezTo>
                <a:cubicBezTo>
                  <a:pt x="73" y="301"/>
                  <a:pt x="73" y="301"/>
                  <a:pt x="73" y="301"/>
                </a:cubicBezTo>
                <a:cubicBezTo>
                  <a:pt x="78" y="299"/>
                  <a:pt x="80" y="294"/>
                  <a:pt x="77" y="289"/>
                </a:cubicBezTo>
                <a:lnTo>
                  <a:pt x="74" y="284"/>
                </a:lnTo>
                <a:close/>
                <a:moveTo>
                  <a:pt x="385" y="307"/>
                </a:moveTo>
                <a:cubicBezTo>
                  <a:pt x="354" y="282"/>
                  <a:pt x="354" y="282"/>
                  <a:pt x="354" y="282"/>
                </a:cubicBezTo>
                <a:cubicBezTo>
                  <a:pt x="350" y="279"/>
                  <a:pt x="345" y="280"/>
                  <a:pt x="342" y="284"/>
                </a:cubicBezTo>
                <a:cubicBezTo>
                  <a:pt x="339" y="290"/>
                  <a:pt x="339" y="290"/>
                  <a:pt x="339" y="290"/>
                </a:cubicBezTo>
                <a:cubicBezTo>
                  <a:pt x="336" y="294"/>
                  <a:pt x="338" y="299"/>
                  <a:pt x="343" y="301"/>
                </a:cubicBezTo>
                <a:cubicBezTo>
                  <a:pt x="380" y="316"/>
                  <a:pt x="380" y="316"/>
                  <a:pt x="380" y="316"/>
                </a:cubicBezTo>
                <a:cubicBezTo>
                  <a:pt x="385" y="318"/>
                  <a:pt x="389" y="318"/>
                  <a:pt x="390" y="316"/>
                </a:cubicBezTo>
                <a:cubicBezTo>
                  <a:pt x="392" y="314"/>
                  <a:pt x="389" y="310"/>
                  <a:pt x="385" y="307"/>
                </a:cubicBezTo>
                <a:close/>
                <a:moveTo>
                  <a:pt x="408" y="240"/>
                </a:moveTo>
                <a:cubicBezTo>
                  <a:pt x="370" y="228"/>
                  <a:pt x="370" y="228"/>
                  <a:pt x="370" y="228"/>
                </a:cubicBezTo>
                <a:cubicBezTo>
                  <a:pt x="365" y="226"/>
                  <a:pt x="360" y="229"/>
                  <a:pt x="359" y="234"/>
                </a:cubicBezTo>
                <a:cubicBezTo>
                  <a:pt x="358" y="240"/>
                  <a:pt x="358" y="240"/>
                  <a:pt x="358" y="240"/>
                </a:cubicBezTo>
                <a:cubicBezTo>
                  <a:pt x="357" y="245"/>
                  <a:pt x="361" y="250"/>
                  <a:pt x="366" y="250"/>
                </a:cubicBezTo>
                <a:cubicBezTo>
                  <a:pt x="406" y="251"/>
                  <a:pt x="406" y="251"/>
                  <a:pt x="406" y="251"/>
                </a:cubicBezTo>
                <a:cubicBezTo>
                  <a:pt x="411" y="251"/>
                  <a:pt x="415" y="249"/>
                  <a:pt x="416" y="247"/>
                </a:cubicBezTo>
                <a:cubicBezTo>
                  <a:pt x="416" y="245"/>
                  <a:pt x="412" y="242"/>
                  <a:pt x="408" y="240"/>
                </a:cubicBezTo>
                <a:close/>
                <a:moveTo>
                  <a:pt x="358" y="181"/>
                </a:moveTo>
                <a:cubicBezTo>
                  <a:pt x="360" y="187"/>
                  <a:pt x="360" y="187"/>
                  <a:pt x="360" y="187"/>
                </a:cubicBezTo>
                <a:cubicBezTo>
                  <a:pt x="360" y="192"/>
                  <a:pt x="365" y="195"/>
                  <a:pt x="370" y="193"/>
                </a:cubicBezTo>
                <a:cubicBezTo>
                  <a:pt x="408" y="181"/>
                  <a:pt x="408" y="181"/>
                  <a:pt x="408" y="181"/>
                </a:cubicBezTo>
                <a:cubicBezTo>
                  <a:pt x="412" y="179"/>
                  <a:pt x="416" y="176"/>
                  <a:pt x="416" y="174"/>
                </a:cubicBezTo>
                <a:cubicBezTo>
                  <a:pt x="415" y="172"/>
                  <a:pt x="411" y="170"/>
                  <a:pt x="406" y="170"/>
                </a:cubicBezTo>
                <a:cubicBezTo>
                  <a:pt x="366" y="171"/>
                  <a:pt x="366" y="171"/>
                  <a:pt x="366" y="171"/>
                </a:cubicBezTo>
                <a:cubicBezTo>
                  <a:pt x="361" y="171"/>
                  <a:pt x="357" y="176"/>
                  <a:pt x="358" y="181"/>
                </a:cubicBezTo>
                <a:close/>
                <a:moveTo>
                  <a:pt x="339" y="131"/>
                </a:moveTo>
                <a:cubicBezTo>
                  <a:pt x="343" y="137"/>
                  <a:pt x="343" y="137"/>
                  <a:pt x="343" y="137"/>
                </a:cubicBezTo>
                <a:cubicBezTo>
                  <a:pt x="345" y="141"/>
                  <a:pt x="350" y="142"/>
                  <a:pt x="354" y="139"/>
                </a:cubicBezTo>
                <a:cubicBezTo>
                  <a:pt x="385" y="114"/>
                  <a:pt x="385" y="114"/>
                  <a:pt x="385" y="114"/>
                </a:cubicBezTo>
                <a:cubicBezTo>
                  <a:pt x="389" y="111"/>
                  <a:pt x="392" y="107"/>
                  <a:pt x="391" y="105"/>
                </a:cubicBezTo>
                <a:cubicBezTo>
                  <a:pt x="390" y="103"/>
                  <a:pt x="385" y="103"/>
                  <a:pt x="380" y="105"/>
                </a:cubicBezTo>
                <a:cubicBezTo>
                  <a:pt x="343" y="120"/>
                  <a:pt x="343" y="120"/>
                  <a:pt x="343" y="120"/>
                </a:cubicBezTo>
                <a:cubicBezTo>
                  <a:pt x="338" y="122"/>
                  <a:pt x="337" y="127"/>
                  <a:pt x="339" y="131"/>
                </a:cubicBezTo>
                <a:close/>
                <a:moveTo>
                  <a:pt x="309" y="95"/>
                </a:moveTo>
                <a:cubicBezTo>
                  <a:pt x="313" y="99"/>
                  <a:pt x="319" y="98"/>
                  <a:pt x="321" y="94"/>
                </a:cubicBezTo>
                <a:cubicBezTo>
                  <a:pt x="342" y="59"/>
                  <a:pt x="342" y="59"/>
                  <a:pt x="342" y="59"/>
                </a:cubicBezTo>
                <a:cubicBezTo>
                  <a:pt x="345" y="55"/>
                  <a:pt x="345" y="50"/>
                  <a:pt x="344" y="49"/>
                </a:cubicBezTo>
                <a:cubicBezTo>
                  <a:pt x="342" y="48"/>
                  <a:pt x="338" y="49"/>
                  <a:pt x="334" y="53"/>
                </a:cubicBezTo>
                <a:cubicBezTo>
                  <a:pt x="304" y="79"/>
                  <a:pt x="304" y="79"/>
                  <a:pt x="304" y="79"/>
                </a:cubicBezTo>
                <a:cubicBezTo>
                  <a:pt x="300" y="82"/>
                  <a:pt x="300" y="88"/>
                  <a:pt x="304" y="91"/>
                </a:cubicBezTo>
                <a:lnTo>
                  <a:pt x="309" y="95"/>
                </a:lnTo>
                <a:close/>
                <a:moveTo>
                  <a:pt x="258" y="65"/>
                </a:moveTo>
                <a:cubicBezTo>
                  <a:pt x="264" y="68"/>
                  <a:pt x="264" y="68"/>
                  <a:pt x="264" y="68"/>
                </a:cubicBezTo>
                <a:cubicBezTo>
                  <a:pt x="269" y="70"/>
                  <a:pt x="273" y="67"/>
                  <a:pt x="274" y="62"/>
                </a:cubicBezTo>
                <a:cubicBezTo>
                  <a:pt x="282" y="23"/>
                  <a:pt x="282" y="23"/>
                  <a:pt x="282" y="23"/>
                </a:cubicBezTo>
                <a:cubicBezTo>
                  <a:pt x="283" y="18"/>
                  <a:pt x="282" y="13"/>
                  <a:pt x="280" y="12"/>
                </a:cubicBezTo>
                <a:cubicBezTo>
                  <a:pt x="279" y="12"/>
                  <a:pt x="275" y="15"/>
                  <a:pt x="273" y="19"/>
                </a:cubicBezTo>
                <a:cubicBezTo>
                  <a:pt x="253" y="54"/>
                  <a:pt x="253" y="54"/>
                  <a:pt x="253" y="54"/>
                </a:cubicBezTo>
                <a:cubicBezTo>
                  <a:pt x="251" y="59"/>
                  <a:pt x="253" y="64"/>
                  <a:pt x="258" y="65"/>
                </a:cubicBezTo>
                <a:close/>
              </a:path>
            </a:pathLst>
          </a:custGeom>
          <a:gradFill>
            <a:gsLst>
              <a:gs pos="0">
                <a:schemeClr val="accent3"/>
              </a:gs>
              <a:gs pos="100000">
                <a:schemeClr val="bg1"/>
              </a:gs>
            </a:gsLst>
            <a:lin ang="5400000" scaled="0"/>
          </a:gra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76523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1472" y="1349656"/>
            <a:ext cx="7541056" cy="1816908"/>
          </a:xfrm>
        </p:spPr>
        <p:txBody>
          <a:bodyPr/>
          <a:lstStyle/>
          <a:p>
            <a:pPr marL="0" indent="0">
              <a:lnSpc>
                <a:spcPct val="125000"/>
              </a:lnSpc>
              <a:buNone/>
            </a:pPr>
            <a:r>
              <a:rPr lang="en-US" sz="1600" dirty="0" smtClean="0"/>
              <a:t>“</a:t>
            </a:r>
            <a:r>
              <a:rPr lang="en-US" sz="1600" dirty="0" err="1" smtClean="0"/>
              <a:t>LaRC</a:t>
            </a:r>
            <a:r>
              <a:rPr lang="en-US" sz="1600" dirty="0" smtClean="0"/>
              <a:t> Park is a unique, innovative smart-center app designed to provide parking advice based on an inexpensive camera sensor and machine learning algorithms. This is a forerunner for many envisioned methods to sense remotely, gain insight via machine learning, and provide decision quality insight for the customer. Such sensing techniques could not only apply broadly across Langley Research Center, but across NASA, other federal organizations, and ultimately to remote Moon and Mars outposts.”</a:t>
            </a:r>
            <a:endParaRPr lang="en-US" sz="1600" dirty="0"/>
          </a:p>
        </p:txBody>
      </p: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a:xfrm>
            <a:off x="2063578" y="406272"/>
            <a:ext cx="6418397" cy="392415"/>
          </a:xfrm>
        </p:spPr>
        <p:txBody>
          <a:bodyPr/>
          <a:lstStyle/>
          <a:p>
            <a:r>
              <a:rPr lang="en-US" smtClean="0"/>
              <a:t>Customer Testimonial </a:t>
            </a:r>
            <a:endParaRPr lang="en-US" dirty="0"/>
          </a:p>
        </p:txBody>
      </p:sp>
      <p:sp>
        <p:nvSpPr>
          <p:cNvPr id="3" name="Rectangle 2"/>
          <p:cNvSpPr/>
          <p:nvPr/>
        </p:nvSpPr>
        <p:spPr>
          <a:xfrm>
            <a:off x="4619093" y="3430480"/>
            <a:ext cx="3061867" cy="610424"/>
          </a:xfrm>
          <a:prstGeom prst="rect">
            <a:avLst/>
          </a:prstGeom>
        </p:spPr>
        <p:txBody>
          <a:bodyPr wrap="square" lIns="0" tIns="0" rIns="0" bIns="0">
            <a:spAutoFit/>
          </a:bodyPr>
          <a:lstStyle/>
          <a:p>
            <a:pPr>
              <a:spcAft>
                <a:spcPts val="200"/>
              </a:spcAft>
            </a:pPr>
            <a:r>
              <a:rPr lang="en-US" sz="1400" dirty="0" smtClean="0">
                <a:solidFill>
                  <a:schemeClr val="bg1"/>
                </a:solidFill>
              </a:rPr>
              <a:t>Ed McLarney</a:t>
            </a:r>
            <a:endParaRPr lang="en-US" sz="1400" dirty="0">
              <a:solidFill>
                <a:schemeClr val="bg1"/>
              </a:solidFill>
            </a:endParaRPr>
          </a:p>
          <a:p>
            <a:pPr>
              <a:spcAft>
                <a:spcPts val="200"/>
              </a:spcAft>
            </a:pPr>
            <a:r>
              <a:rPr lang="en-US" sz="1200" dirty="0" smtClean="0">
                <a:solidFill>
                  <a:schemeClr val="bg1"/>
                </a:solidFill>
                <a:latin typeface="Franklin Gothic Book" panose="020B0503020102020204" pitchFamily="34" charset="0"/>
              </a:rPr>
              <a:t>Digital </a:t>
            </a:r>
            <a:r>
              <a:rPr lang="en-US" sz="1200" dirty="0">
                <a:solidFill>
                  <a:schemeClr val="bg1"/>
                </a:solidFill>
                <a:latin typeface="Franklin Gothic Book" panose="020B0503020102020204" pitchFamily="34" charset="0"/>
              </a:rPr>
              <a:t>Transformation Integration </a:t>
            </a:r>
            <a:r>
              <a:rPr lang="en-US" sz="1200" dirty="0" smtClean="0">
                <a:solidFill>
                  <a:schemeClr val="bg1"/>
                </a:solidFill>
                <a:latin typeface="Franklin Gothic Book" panose="020B0503020102020204" pitchFamily="34" charset="0"/>
              </a:rPr>
              <a:t>Lead,</a:t>
            </a:r>
            <a:br>
              <a:rPr lang="en-US" sz="1200" dirty="0" smtClean="0">
                <a:solidFill>
                  <a:schemeClr val="bg1"/>
                </a:solidFill>
                <a:latin typeface="Franklin Gothic Book" panose="020B0503020102020204" pitchFamily="34" charset="0"/>
              </a:rPr>
            </a:br>
            <a:r>
              <a:rPr lang="en-US" sz="1200" dirty="0" err="1" smtClean="0">
                <a:solidFill>
                  <a:schemeClr val="bg1"/>
                </a:solidFill>
                <a:latin typeface="Franklin Gothic Book" panose="020B0503020102020204" pitchFamily="34" charset="0"/>
              </a:rPr>
              <a:t>TDD</a:t>
            </a:r>
            <a:r>
              <a:rPr lang="en-US" sz="1200" dirty="0" smtClean="0">
                <a:solidFill>
                  <a:schemeClr val="bg1"/>
                </a:solidFill>
                <a:latin typeface="Franklin Gothic Book" panose="020B0503020102020204" pitchFamily="34" charset="0"/>
              </a:rPr>
              <a:t> </a:t>
            </a:r>
            <a:r>
              <a:rPr lang="en-US" sz="1200" dirty="0">
                <a:solidFill>
                  <a:schemeClr val="bg1"/>
                </a:solidFill>
                <a:latin typeface="Franklin Gothic Book" panose="020B0503020102020204" pitchFamily="34" charset="0"/>
              </a:rPr>
              <a:t>and Data Science Strategic Lead, </a:t>
            </a:r>
            <a:r>
              <a:rPr lang="en-US" sz="1200" dirty="0" smtClean="0">
                <a:solidFill>
                  <a:schemeClr val="bg1"/>
                </a:solidFill>
                <a:latin typeface="Franklin Gothic Book" panose="020B0503020102020204" pitchFamily="34" charset="0"/>
              </a:rPr>
              <a:t>Langley</a:t>
            </a:r>
            <a:endParaRPr lang="en-US" sz="12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18802795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a:off x="317009" y="1399450"/>
            <a:ext cx="5852160" cy="0"/>
          </a:xfrm>
          <a:prstGeom prst="line">
            <a:avLst/>
          </a:prstGeom>
          <a:ln w="1270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0309705-3667-E94E-B326-1EBB1CAFC788}"/>
              </a:ext>
            </a:extLst>
          </p:cNvPr>
          <p:cNvSpPr>
            <a:spLocks noGrp="1"/>
          </p:cNvSpPr>
          <p:nvPr>
            <p:ph type="title"/>
          </p:nvPr>
        </p:nvSpPr>
        <p:spPr/>
        <p:txBody>
          <a:bodyPr/>
          <a:lstStyle/>
          <a:p>
            <a:r>
              <a:rPr lang="en-US" smtClean="0"/>
              <a:t>Acknowledgements </a:t>
            </a:r>
            <a:endParaRPr lang="en-US" dirty="0"/>
          </a:p>
        </p:txBody>
      </p:sp>
      <p:pic>
        <p:nvPicPr>
          <p:cNvPr id="11" name="Picture 10"/>
          <p:cNvPicPr>
            <a:picLocks noChangeAspect="1"/>
          </p:cNvPicPr>
          <p:nvPr/>
        </p:nvPicPr>
        <p:blipFill>
          <a:blip r:embed="rId2"/>
          <a:stretch>
            <a:fillRect/>
          </a:stretch>
        </p:blipFill>
        <p:spPr>
          <a:xfrm>
            <a:off x="5925312" y="1177744"/>
            <a:ext cx="2933395" cy="2235982"/>
          </a:xfrm>
          <a:prstGeom prst="rect">
            <a:avLst/>
          </a:prstGeom>
          <a:ln w="25400">
            <a:solidFill>
              <a:schemeClr val="bg2"/>
            </a:solidFill>
            <a:miter lim="800000"/>
          </a:ln>
        </p:spPr>
      </p:pic>
      <p:sp>
        <p:nvSpPr>
          <p:cNvPr id="14" name="Rectangle 13"/>
          <p:cNvSpPr/>
          <p:nvPr/>
        </p:nvSpPr>
        <p:spPr>
          <a:xfrm>
            <a:off x="317009" y="1443341"/>
            <a:ext cx="1330989" cy="1228541"/>
          </a:xfrm>
          <a:prstGeom prst="rect">
            <a:avLst/>
          </a:prstGeom>
        </p:spPr>
        <p:txBody>
          <a:bodyPr wrap="square" lIns="0" tIns="0" rIns="0" bIns="0">
            <a:spAutoFit/>
          </a:bodyPr>
          <a:lstStyle/>
          <a:p>
            <a:pPr>
              <a:spcAft>
                <a:spcPts val="300"/>
              </a:spcAft>
            </a:pPr>
            <a:r>
              <a:rPr lang="en-US" sz="1400" dirty="0" smtClean="0">
                <a:solidFill>
                  <a:schemeClr val="bg1"/>
                </a:solidFill>
              </a:rPr>
              <a:t>Fall 2018</a:t>
            </a:r>
          </a:p>
          <a:p>
            <a:pPr>
              <a:spcAft>
                <a:spcPts val="100"/>
              </a:spcAft>
            </a:pPr>
            <a:r>
              <a:rPr lang="en-US" sz="1200" dirty="0" err="1" smtClean="0">
                <a:solidFill>
                  <a:schemeClr val="bg1"/>
                </a:solidFill>
                <a:latin typeface="Franklin Gothic Book" panose="020B0503020102020204" pitchFamily="34" charset="0"/>
              </a:rPr>
              <a:t>Jrei</a:t>
            </a:r>
            <a:r>
              <a:rPr lang="en-US" sz="1200" dirty="0" smtClean="0">
                <a:solidFill>
                  <a:schemeClr val="bg1"/>
                </a:solidFill>
                <a:latin typeface="Franklin Gothic Book" panose="020B0503020102020204" pitchFamily="34" charset="0"/>
              </a:rPr>
              <a:t> </a:t>
            </a:r>
            <a:r>
              <a:rPr lang="en-US" sz="1200" dirty="0" err="1" smtClean="0">
                <a:solidFill>
                  <a:schemeClr val="bg1"/>
                </a:solidFill>
                <a:latin typeface="Franklin Gothic Book" panose="020B0503020102020204" pitchFamily="34" charset="0"/>
              </a:rPr>
              <a:t>Dimaano</a:t>
            </a:r>
            <a:endParaRPr lang="en-US" sz="1200" dirty="0" smtClean="0">
              <a:solidFill>
                <a:schemeClr val="bg1"/>
              </a:solidFill>
              <a:latin typeface="Franklin Gothic Book" panose="020B0503020102020204" pitchFamily="34" charset="0"/>
            </a:endParaRPr>
          </a:p>
          <a:p>
            <a:pPr>
              <a:spcAft>
                <a:spcPts val="100"/>
              </a:spcAft>
            </a:pPr>
            <a:r>
              <a:rPr lang="en-US" sz="1200" dirty="0" smtClean="0">
                <a:solidFill>
                  <a:schemeClr val="bg1"/>
                </a:solidFill>
                <a:latin typeface="Franklin Gothic Book" panose="020B0503020102020204" pitchFamily="34" charset="0"/>
              </a:rPr>
              <a:t>John Graham</a:t>
            </a:r>
          </a:p>
          <a:p>
            <a:pPr>
              <a:spcAft>
                <a:spcPts val="100"/>
              </a:spcAft>
            </a:pPr>
            <a:r>
              <a:rPr lang="en-US" sz="1200" dirty="0" smtClean="0">
                <a:solidFill>
                  <a:schemeClr val="bg1"/>
                </a:solidFill>
                <a:latin typeface="Franklin Gothic Book" panose="020B0503020102020204" pitchFamily="34" charset="0"/>
              </a:rPr>
              <a:t>Tanner Griffin</a:t>
            </a:r>
          </a:p>
          <a:p>
            <a:pPr>
              <a:spcAft>
                <a:spcPts val="100"/>
              </a:spcAft>
            </a:pPr>
            <a:r>
              <a:rPr lang="en-US" sz="1200" dirty="0" smtClean="0">
                <a:solidFill>
                  <a:schemeClr val="bg1"/>
                </a:solidFill>
                <a:latin typeface="Franklin Gothic Book" panose="020B0503020102020204" pitchFamily="34" charset="0"/>
              </a:rPr>
              <a:t>Fernando </a:t>
            </a:r>
            <a:r>
              <a:rPr lang="en-US" sz="1200" dirty="0" err="1" smtClean="0">
                <a:solidFill>
                  <a:schemeClr val="bg1"/>
                </a:solidFill>
                <a:latin typeface="Franklin Gothic Book" panose="020B0503020102020204" pitchFamily="34" charset="0"/>
              </a:rPr>
              <a:t>Juaregui</a:t>
            </a:r>
            <a:endParaRPr lang="en-US" sz="1200" dirty="0" smtClean="0">
              <a:solidFill>
                <a:schemeClr val="bg1"/>
              </a:solidFill>
              <a:latin typeface="Franklin Gothic Book" panose="020B0503020102020204" pitchFamily="34" charset="0"/>
            </a:endParaRPr>
          </a:p>
          <a:p>
            <a:pPr>
              <a:spcAft>
                <a:spcPts val="100"/>
              </a:spcAft>
            </a:pPr>
            <a:r>
              <a:rPr lang="en-US" sz="1200" dirty="0" smtClean="0">
                <a:solidFill>
                  <a:schemeClr val="bg1"/>
                </a:solidFill>
                <a:latin typeface="Franklin Gothic Book" panose="020B0503020102020204" pitchFamily="34" charset="0"/>
              </a:rPr>
              <a:t>Douglas Trent</a:t>
            </a:r>
            <a:endParaRPr lang="en-US" sz="1200" dirty="0">
              <a:solidFill>
                <a:schemeClr val="bg1"/>
              </a:solidFill>
              <a:latin typeface="Franklin Gothic Book" panose="020B0503020102020204" pitchFamily="34" charset="0"/>
            </a:endParaRPr>
          </a:p>
        </p:txBody>
      </p:sp>
      <p:sp>
        <p:nvSpPr>
          <p:cNvPr id="16" name="Rectangle 15"/>
          <p:cNvSpPr/>
          <p:nvPr/>
        </p:nvSpPr>
        <p:spPr>
          <a:xfrm>
            <a:off x="317009" y="1128788"/>
            <a:ext cx="1005840" cy="246221"/>
          </a:xfrm>
          <a:prstGeom prst="rect">
            <a:avLst/>
          </a:prstGeom>
        </p:spPr>
        <p:txBody>
          <a:bodyPr wrap="square" lIns="0" tIns="0" rIns="0" bIns="0">
            <a:spAutoFit/>
          </a:bodyPr>
          <a:lstStyle/>
          <a:p>
            <a:r>
              <a:rPr lang="en-US" sz="1600" dirty="0">
                <a:solidFill>
                  <a:schemeClr val="bg2"/>
                </a:solidFill>
              </a:rPr>
              <a:t>INTERNS</a:t>
            </a:r>
          </a:p>
        </p:txBody>
      </p:sp>
      <p:sp>
        <p:nvSpPr>
          <p:cNvPr id="17" name="Rectangle 16"/>
          <p:cNvSpPr/>
          <p:nvPr/>
        </p:nvSpPr>
        <p:spPr>
          <a:xfrm>
            <a:off x="317009" y="3078513"/>
            <a:ext cx="1005840" cy="246221"/>
          </a:xfrm>
          <a:prstGeom prst="rect">
            <a:avLst/>
          </a:prstGeom>
        </p:spPr>
        <p:txBody>
          <a:bodyPr wrap="square" lIns="0" tIns="0" rIns="0" bIns="0">
            <a:spAutoFit/>
          </a:bodyPr>
          <a:lstStyle/>
          <a:p>
            <a:r>
              <a:rPr lang="en-US" sz="1600" dirty="0" smtClean="0">
                <a:solidFill>
                  <a:schemeClr val="accent3"/>
                </a:solidFill>
              </a:rPr>
              <a:t>ADVISORS</a:t>
            </a:r>
            <a:endParaRPr lang="en-US" sz="1600" dirty="0">
              <a:solidFill>
                <a:schemeClr val="accent3"/>
              </a:solidFill>
            </a:endParaRPr>
          </a:p>
        </p:txBody>
      </p:sp>
      <p:sp>
        <p:nvSpPr>
          <p:cNvPr id="18" name="Rectangle 17"/>
          <p:cNvSpPr/>
          <p:nvPr/>
        </p:nvSpPr>
        <p:spPr>
          <a:xfrm>
            <a:off x="2086297" y="1443341"/>
            <a:ext cx="1815865" cy="833562"/>
          </a:xfrm>
          <a:prstGeom prst="rect">
            <a:avLst/>
          </a:prstGeom>
        </p:spPr>
        <p:txBody>
          <a:bodyPr wrap="square" lIns="0" tIns="0" rIns="0" bIns="0">
            <a:spAutoFit/>
          </a:bodyPr>
          <a:lstStyle/>
          <a:p>
            <a:pPr>
              <a:spcAft>
                <a:spcPts val="300"/>
              </a:spcAft>
            </a:pPr>
            <a:r>
              <a:rPr lang="en-US" sz="1400" dirty="0">
                <a:solidFill>
                  <a:schemeClr val="bg1"/>
                </a:solidFill>
              </a:rPr>
              <a:t>Spring/Summer 2019</a:t>
            </a:r>
          </a:p>
          <a:p>
            <a:pPr>
              <a:spcAft>
                <a:spcPts val="100"/>
              </a:spcAft>
            </a:pPr>
            <a:r>
              <a:rPr lang="en-US" sz="1200" dirty="0" smtClean="0">
                <a:solidFill>
                  <a:schemeClr val="bg1"/>
                </a:solidFill>
                <a:latin typeface="Franklin Gothic Book" panose="020B0503020102020204" pitchFamily="34" charset="0"/>
              </a:rPr>
              <a:t>Justine Forrest</a:t>
            </a:r>
            <a:endParaRPr lang="en-US" sz="1200" dirty="0">
              <a:solidFill>
                <a:schemeClr val="bg1"/>
              </a:solidFill>
              <a:latin typeface="Franklin Gothic Book" panose="020B0503020102020204" pitchFamily="34" charset="0"/>
            </a:endParaRPr>
          </a:p>
          <a:p>
            <a:pPr>
              <a:spcAft>
                <a:spcPts val="100"/>
              </a:spcAft>
            </a:pPr>
            <a:r>
              <a:rPr lang="en-US" sz="1200" dirty="0" smtClean="0">
                <a:solidFill>
                  <a:schemeClr val="bg1"/>
                </a:solidFill>
                <a:latin typeface="Franklin Gothic Book" panose="020B0503020102020204" pitchFamily="34" charset="0"/>
              </a:rPr>
              <a:t>Rob </a:t>
            </a:r>
            <a:r>
              <a:rPr lang="en-US" sz="1200" dirty="0">
                <a:solidFill>
                  <a:schemeClr val="bg1"/>
                </a:solidFill>
                <a:latin typeface="Franklin Gothic Book" panose="020B0503020102020204" pitchFamily="34" charset="0"/>
              </a:rPr>
              <a:t>Garcia</a:t>
            </a:r>
          </a:p>
          <a:p>
            <a:pPr>
              <a:spcAft>
                <a:spcPts val="100"/>
              </a:spcAft>
            </a:pPr>
            <a:r>
              <a:rPr lang="en-US" sz="1200" dirty="0" smtClean="0">
                <a:solidFill>
                  <a:schemeClr val="bg1"/>
                </a:solidFill>
                <a:latin typeface="Franklin Gothic Book" panose="020B0503020102020204" pitchFamily="34" charset="0"/>
              </a:rPr>
              <a:t>Brandon Hutton</a:t>
            </a:r>
            <a:endParaRPr lang="en-US" sz="1200" dirty="0">
              <a:solidFill>
                <a:schemeClr val="bg1"/>
              </a:solidFill>
              <a:latin typeface="Franklin Gothic Book" panose="020B0503020102020204" pitchFamily="34" charset="0"/>
            </a:endParaRPr>
          </a:p>
        </p:txBody>
      </p:sp>
      <p:sp>
        <p:nvSpPr>
          <p:cNvPr id="20" name="Rectangle 19"/>
          <p:cNvSpPr/>
          <p:nvPr/>
        </p:nvSpPr>
        <p:spPr>
          <a:xfrm>
            <a:off x="317009" y="3393066"/>
            <a:ext cx="1360327" cy="1228541"/>
          </a:xfrm>
          <a:prstGeom prst="rect">
            <a:avLst/>
          </a:prstGeom>
        </p:spPr>
        <p:txBody>
          <a:bodyPr wrap="square" lIns="0" tIns="0" rIns="0" bIns="0">
            <a:spAutoFit/>
          </a:bodyPr>
          <a:lstStyle/>
          <a:p>
            <a:pPr>
              <a:spcAft>
                <a:spcPts val="300"/>
              </a:spcAft>
            </a:pPr>
            <a:r>
              <a:rPr lang="en-US" sz="1400" dirty="0">
                <a:solidFill>
                  <a:schemeClr val="bg1"/>
                </a:solidFill>
              </a:rPr>
              <a:t>Mentors</a:t>
            </a:r>
          </a:p>
          <a:p>
            <a:pPr>
              <a:spcAft>
                <a:spcPts val="100"/>
              </a:spcAft>
            </a:pPr>
            <a:r>
              <a:rPr lang="en-US" sz="1200">
                <a:solidFill>
                  <a:schemeClr val="bg1"/>
                </a:solidFill>
                <a:latin typeface="Franklin Gothic Book" panose="020B0503020102020204" pitchFamily="34" charset="0"/>
              </a:rPr>
              <a:t>Ed </a:t>
            </a:r>
            <a:r>
              <a:rPr lang="en-US" sz="1200" smtClean="0">
                <a:solidFill>
                  <a:schemeClr val="bg1"/>
                </a:solidFill>
                <a:latin typeface="Franklin Gothic Book" panose="020B0503020102020204" pitchFamily="34" charset="0"/>
              </a:rPr>
              <a:t>McLarney </a:t>
            </a:r>
            <a:endParaRPr lang="en-US" sz="1200" dirty="0">
              <a:solidFill>
                <a:schemeClr val="bg1"/>
              </a:solidFill>
              <a:latin typeface="Franklin Gothic Book" panose="020B0503020102020204" pitchFamily="34" charset="0"/>
            </a:endParaRPr>
          </a:p>
          <a:p>
            <a:pPr>
              <a:spcAft>
                <a:spcPts val="100"/>
              </a:spcAft>
            </a:pPr>
            <a:r>
              <a:rPr lang="en-US" sz="1200" dirty="0">
                <a:solidFill>
                  <a:schemeClr val="bg1"/>
                </a:solidFill>
                <a:latin typeface="Franklin Gothic Book" panose="020B0503020102020204" pitchFamily="34" charset="0"/>
              </a:rPr>
              <a:t>Jeff Brandt</a:t>
            </a:r>
          </a:p>
          <a:p>
            <a:pPr>
              <a:spcAft>
                <a:spcPts val="100"/>
              </a:spcAft>
            </a:pPr>
            <a:r>
              <a:rPr lang="en-US" sz="1200" dirty="0">
                <a:solidFill>
                  <a:schemeClr val="bg1"/>
                </a:solidFill>
                <a:latin typeface="Franklin Gothic Book" panose="020B0503020102020204" pitchFamily="34" charset="0"/>
              </a:rPr>
              <a:t>Tony </a:t>
            </a:r>
            <a:r>
              <a:rPr lang="en-US" sz="1200" dirty="0" err="1">
                <a:solidFill>
                  <a:schemeClr val="bg1"/>
                </a:solidFill>
                <a:latin typeface="Franklin Gothic Book" panose="020B0503020102020204" pitchFamily="34" charset="0"/>
              </a:rPr>
              <a:t>Arviola</a:t>
            </a:r>
            <a:endParaRPr lang="en-US" sz="1200" dirty="0">
              <a:solidFill>
                <a:schemeClr val="bg1"/>
              </a:solidFill>
              <a:latin typeface="Franklin Gothic Book" panose="020B0503020102020204" pitchFamily="34" charset="0"/>
            </a:endParaRPr>
          </a:p>
          <a:p>
            <a:pPr>
              <a:spcAft>
                <a:spcPts val="100"/>
              </a:spcAft>
            </a:pPr>
            <a:r>
              <a:rPr lang="en-US" sz="1200" dirty="0" err="1">
                <a:solidFill>
                  <a:schemeClr val="bg1"/>
                </a:solidFill>
                <a:latin typeface="Franklin Gothic Book" panose="020B0503020102020204" pitchFamily="34" charset="0"/>
              </a:rPr>
              <a:t>Mayhar</a:t>
            </a:r>
            <a:r>
              <a:rPr lang="en-US" sz="1200" dirty="0">
                <a:solidFill>
                  <a:schemeClr val="bg1"/>
                </a:solidFill>
                <a:latin typeface="Franklin Gothic Book" panose="020B0503020102020204" pitchFamily="34" charset="0"/>
              </a:rPr>
              <a:t> </a:t>
            </a:r>
            <a:r>
              <a:rPr lang="en-US" sz="1200" dirty="0" err="1">
                <a:solidFill>
                  <a:schemeClr val="bg1"/>
                </a:solidFill>
                <a:latin typeface="Franklin Gothic Book" panose="020B0503020102020204" pitchFamily="34" charset="0"/>
              </a:rPr>
              <a:t>Malekpour</a:t>
            </a:r>
            <a:endParaRPr lang="en-US" sz="1200" dirty="0">
              <a:solidFill>
                <a:schemeClr val="bg1"/>
              </a:solidFill>
              <a:latin typeface="Franklin Gothic Book" panose="020B0503020102020204" pitchFamily="34" charset="0"/>
            </a:endParaRPr>
          </a:p>
          <a:p>
            <a:pPr>
              <a:spcAft>
                <a:spcPts val="100"/>
              </a:spcAft>
            </a:pPr>
            <a:r>
              <a:rPr lang="en-US" sz="1200" dirty="0">
                <a:solidFill>
                  <a:schemeClr val="bg1"/>
                </a:solidFill>
                <a:latin typeface="Franklin Gothic Book" panose="020B0503020102020204" pitchFamily="34" charset="0"/>
              </a:rPr>
              <a:t>Cory Gilbert </a:t>
            </a:r>
          </a:p>
        </p:txBody>
      </p:sp>
      <p:sp>
        <p:nvSpPr>
          <p:cNvPr id="21" name="Rectangle 20"/>
          <p:cNvSpPr/>
          <p:nvPr/>
        </p:nvSpPr>
        <p:spPr>
          <a:xfrm>
            <a:off x="4058893" y="1443341"/>
            <a:ext cx="1189939" cy="438582"/>
          </a:xfrm>
          <a:prstGeom prst="rect">
            <a:avLst/>
          </a:prstGeom>
        </p:spPr>
        <p:txBody>
          <a:bodyPr wrap="square" lIns="0" tIns="0" rIns="0" bIns="0">
            <a:spAutoFit/>
          </a:bodyPr>
          <a:lstStyle/>
          <a:p>
            <a:pPr>
              <a:spcAft>
                <a:spcPts val="300"/>
              </a:spcAft>
            </a:pPr>
            <a:r>
              <a:rPr lang="en-US" sz="1400" dirty="0">
                <a:solidFill>
                  <a:schemeClr val="bg1"/>
                </a:solidFill>
              </a:rPr>
              <a:t>Spring 2020  </a:t>
            </a:r>
          </a:p>
          <a:p>
            <a:pPr>
              <a:spcAft>
                <a:spcPts val="100"/>
              </a:spcAft>
            </a:pPr>
            <a:r>
              <a:rPr lang="en-US" sz="1200" dirty="0">
                <a:solidFill>
                  <a:schemeClr val="bg1"/>
                </a:solidFill>
                <a:latin typeface="Franklin Gothic Book" panose="020B0503020102020204" pitchFamily="34" charset="0"/>
              </a:rPr>
              <a:t>Aditya </a:t>
            </a:r>
            <a:r>
              <a:rPr lang="en-US" sz="1200" dirty="0" err="1">
                <a:solidFill>
                  <a:schemeClr val="bg1"/>
                </a:solidFill>
                <a:latin typeface="Franklin Gothic Book" panose="020B0503020102020204" pitchFamily="34" charset="0"/>
              </a:rPr>
              <a:t>Chackonal</a:t>
            </a:r>
            <a:r>
              <a:rPr lang="en-US" sz="1200" dirty="0">
                <a:solidFill>
                  <a:schemeClr val="bg1"/>
                </a:solidFill>
                <a:latin typeface="Franklin Gothic Book" panose="020B0503020102020204" pitchFamily="34" charset="0"/>
              </a:rPr>
              <a:t>  </a:t>
            </a:r>
          </a:p>
        </p:txBody>
      </p:sp>
      <p:sp>
        <p:nvSpPr>
          <p:cNvPr id="22" name="Rectangle 21"/>
          <p:cNvSpPr/>
          <p:nvPr/>
        </p:nvSpPr>
        <p:spPr>
          <a:xfrm>
            <a:off x="4058893" y="2233300"/>
            <a:ext cx="1623756" cy="438582"/>
          </a:xfrm>
          <a:prstGeom prst="rect">
            <a:avLst/>
          </a:prstGeom>
        </p:spPr>
        <p:txBody>
          <a:bodyPr wrap="square" lIns="0" tIns="0" rIns="0" bIns="0">
            <a:spAutoFit/>
          </a:bodyPr>
          <a:lstStyle/>
          <a:p>
            <a:pPr>
              <a:spcAft>
                <a:spcPts val="300"/>
              </a:spcAft>
            </a:pPr>
            <a:r>
              <a:rPr lang="en-US" sz="1400" dirty="0">
                <a:solidFill>
                  <a:schemeClr val="bg1"/>
                </a:solidFill>
              </a:rPr>
              <a:t>Summer/Fall 2020</a:t>
            </a:r>
          </a:p>
          <a:p>
            <a:pPr>
              <a:spcAft>
                <a:spcPts val="100"/>
              </a:spcAft>
            </a:pPr>
            <a:r>
              <a:rPr lang="en-US" sz="1200" dirty="0">
                <a:solidFill>
                  <a:schemeClr val="bg1"/>
                </a:solidFill>
                <a:latin typeface="Franklin Gothic Book" panose="020B0503020102020204" pitchFamily="34" charset="0"/>
              </a:rPr>
              <a:t>Hari </a:t>
            </a:r>
            <a:r>
              <a:rPr lang="en-US" sz="1200" dirty="0" err="1">
                <a:solidFill>
                  <a:schemeClr val="bg1"/>
                </a:solidFill>
                <a:latin typeface="Franklin Gothic Book" panose="020B0503020102020204" pitchFamily="34" charset="0"/>
              </a:rPr>
              <a:t>Ilangovan</a:t>
            </a:r>
            <a:endParaRPr lang="en-US" sz="1200" dirty="0">
              <a:solidFill>
                <a:schemeClr val="bg1"/>
              </a:solidFill>
              <a:latin typeface="Franklin Gothic Book" panose="020B0503020102020204" pitchFamily="34" charset="0"/>
            </a:endParaRPr>
          </a:p>
        </p:txBody>
      </p:sp>
      <p:sp>
        <p:nvSpPr>
          <p:cNvPr id="23" name="Rectangle 22"/>
          <p:cNvSpPr/>
          <p:nvPr/>
        </p:nvSpPr>
        <p:spPr>
          <a:xfrm>
            <a:off x="4058893" y="3393066"/>
            <a:ext cx="1512422" cy="438582"/>
          </a:xfrm>
          <a:prstGeom prst="rect">
            <a:avLst/>
          </a:prstGeom>
        </p:spPr>
        <p:txBody>
          <a:bodyPr wrap="square" lIns="0" tIns="0" rIns="0" bIns="0">
            <a:spAutoFit/>
          </a:bodyPr>
          <a:lstStyle/>
          <a:p>
            <a:pPr>
              <a:spcAft>
                <a:spcPts val="300"/>
              </a:spcAft>
            </a:pPr>
            <a:r>
              <a:rPr lang="en-US" sz="1400" dirty="0">
                <a:solidFill>
                  <a:schemeClr val="bg1"/>
                </a:solidFill>
              </a:rPr>
              <a:t>Jet Propulsion Lab</a:t>
            </a:r>
          </a:p>
          <a:p>
            <a:pPr>
              <a:spcAft>
                <a:spcPts val="100"/>
              </a:spcAft>
            </a:pPr>
            <a:r>
              <a:rPr lang="en-US" sz="1200" dirty="0">
                <a:solidFill>
                  <a:schemeClr val="bg1"/>
                </a:solidFill>
                <a:latin typeface="Franklin Gothic Book" panose="020B0503020102020204" pitchFamily="34" charset="0"/>
              </a:rPr>
              <a:t>Brent </a:t>
            </a:r>
            <a:r>
              <a:rPr lang="en-US" sz="1200" dirty="0" err="1">
                <a:solidFill>
                  <a:schemeClr val="bg1"/>
                </a:solidFill>
                <a:latin typeface="Franklin Gothic Book" panose="020B0503020102020204" pitchFamily="34" charset="0"/>
              </a:rPr>
              <a:t>McWaters</a:t>
            </a:r>
            <a:endParaRPr lang="en-US" sz="1200" dirty="0">
              <a:solidFill>
                <a:schemeClr val="bg1"/>
              </a:solidFill>
              <a:latin typeface="Franklin Gothic Book" panose="020B0503020102020204" pitchFamily="34" charset="0"/>
            </a:endParaRPr>
          </a:p>
        </p:txBody>
      </p:sp>
      <p:sp>
        <p:nvSpPr>
          <p:cNvPr id="24" name="Rectangle 23"/>
          <p:cNvSpPr/>
          <p:nvPr/>
        </p:nvSpPr>
        <p:spPr>
          <a:xfrm>
            <a:off x="2086297" y="3393066"/>
            <a:ext cx="1556674" cy="1031051"/>
          </a:xfrm>
          <a:prstGeom prst="rect">
            <a:avLst/>
          </a:prstGeom>
        </p:spPr>
        <p:txBody>
          <a:bodyPr wrap="square" lIns="0" tIns="0" rIns="0" bIns="0">
            <a:spAutoFit/>
          </a:bodyPr>
          <a:lstStyle/>
          <a:p>
            <a:pPr>
              <a:spcAft>
                <a:spcPts val="300"/>
              </a:spcAft>
            </a:pPr>
            <a:r>
              <a:rPr lang="en-US" sz="1400" dirty="0">
                <a:solidFill>
                  <a:schemeClr val="bg1"/>
                </a:solidFill>
              </a:rPr>
              <a:t>Georgia Tech </a:t>
            </a:r>
            <a:r>
              <a:rPr lang="en-US" sz="1400" dirty="0" err="1">
                <a:solidFill>
                  <a:schemeClr val="bg1"/>
                </a:solidFill>
              </a:rPr>
              <a:t>ASDL</a:t>
            </a:r>
            <a:endParaRPr lang="en-US" sz="1400" dirty="0">
              <a:solidFill>
                <a:schemeClr val="bg1"/>
              </a:solidFill>
            </a:endParaRPr>
          </a:p>
          <a:p>
            <a:pPr>
              <a:spcAft>
                <a:spcPts val="100"/>
              </a:spcAft>
            </a:pPr>
            <a:r>
              <a:rPr lang="en-US" sz="1200" dirty="0">
                <a:solidFill>
                  <a:schemeClr val="bg1"/>
                </a:solidFill>
                <a:latin typeface="Franklin Gothic Book" panose="020B0503020102020204" pitchFamily="34" charset="0"/>
              </a:rPr>
              <a:t>Dr. Olivia Fischer</a:t>
            </a:r>
          </a:p>
          <a:p>
            <a:pPr>
              <a:spcAft>
                <a:spcPts val="100"/>
              </a:spcAft>
            </a:pPr>
            <a:r>
              <a:rPr lang="en-US" sz="1200" dirty="0">
                <a:solidFill>
                  <a:schemeClr val="bg1"/>
                </a:solidFill>
                <a:latin typeface="Franklin Gothic Book" panose="020B0503020102020204" pitchFamily="34" charset="0"/>
              </a:rPr>
              <a:t>Michael </a:t>
            </a:r>
            <a:r>
              <a:rPr lang="en-US" sz="1200" dirty="0" err="1">
                <a:solidFill>
                  <a:schemeClr val="bg1"/>
                </a:solidFill>
                <a:latin typeface="Franklin Gothic Book" panose="020B0503020102020204" pitchFamily="34" charset="0"/>
              </a:rPr>
              <a:t>Balchanos</a:t>
            </a:r>
            <a:endParaRPr lang="en-US" sz="1200" dirty="0">
              <a:solidFill>
                <a:schemeClr val="bg1"/>
              </a:solidFill>
              <a:latin typeface="Franklin Gothic Book" panose="020B0503020102020204" pitchFamily="34" charset="0"/>
            </a:endParaRPr>
          </a:p>
          <a:p>
            <a:pPr>
              <a:spcAft>
                <a:spcPts val="100"/>
              </a:spcAft>
            </a:pPr>
            <a:r>
              <a:rPr lang="en-US" sz="1200" dirty="0">
                <a:solidFill>
                  <a:schemeClr val="bg1"/>
                </a:solidFill>
                <a:latin typeface="Franklin Gothic Book" panose="020B0503020102020204" pitchFamily="34" charset="0"/>
              </a:rPr>
              <a:t>Scott Duncan</a:t>
            </a:r>
          </a:p>
          <a:p>
            <a:pPr>
              <a:spcAft>
                <a:spcPts val="100"/>
              </a:spcAft>
            </a:pPr>
            <a:r>
              <a:rPr lang="en-US" sz="1200" dirty="0" err="1">
                <a:solidFill>
                  <a:schemeClr val="bg1"/>
                </a:solidFill>
                <a:latin typeface="Franklin Gothic Book" panose="020B0503020102020204" pitchFamily="34" charset="0"/>
              </a:rPr>
              <a:t>Woong</a:t>
            </a:r>
            <a:r>
              <a:rPr lang="en-US" sz="1200" dirty="0">
                <a:solidFill>
                  <a:schemeClr val="bg1"/>
                </a:solidFill>
                <a:latin typeface="Franklin Gothic Book" panose="020B0503020102020204" pitchFamily="34" charset="0"/>
              </a:rPr>
              <a:t> Je Sung</a:t>
            </a:r>
          </a:p>
        </p:txBody>
      </p:sp>
      <p:cxnSp>
        <p:nvCxnSpPr>
          <p:cNvPr id="27" name="Straight Connector 26"/>
          <p:cNvCxnSpPr/>
          <p:nvPr/>
        </p:nvCxnSpPr>
        <p:spPr>
          <a:xfrm>
            <a:off x="317009" y="3349175"/>
            <a:ext cx="5212080" cy="0"/>
          </a:xfrm>
          <a:prstGeom prst="line">
            <a:avLst/>
          </a:prstGeom>
          <a:ln w="12700">
            <a:solidFill>
              <a:schemeClr val="accent3"/>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845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0271-73D5-4446-8550-678AAB7A1EA3}"/>
              </a:ext>
            </a:extLst>
          </p:cNvPr>
          <p:cNvSpPr>
            <a:spLocks noGrp="1"/>
          </p:cNvSpPr>
          <p:nvPr>
            <p:ph type="title"/>
          </p:nvPr>
        </p:nvSpPr>
        <p:spPr/>
        <p:txBody>
          <a:bodyPr/>
          <a:lstStyle/>
          <a:p>
            <a:r>
              <a:rPr lang="en-US" smtClean="0"/>
              <a:t>Questions and Answers</a:t>
            </a:r>
            <a:endParaRPr lang="en-US" dirty="0"/>
          </a:p>
        </p:txBody>
      </p:sp>
    </p:spTree>
    <p:extLst>
      <p:ext uri="{BB962C8B-B14F-4D97-AF65-F5344CB8AC3E}">
        <p14:creationId xmlns:p14="http://schemas.microsoft.com/office/powerpoint/2010/main" val="38954887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LMS_PUBLISH" val="No"/>
  <p:tag name="ARTICULATE_TEMPLATE" val="Corporate Communications"/>
  <p:tag name="PRESENTER_PREVIEW_MODE" val="0"/>
  <p:tag name="ARTICULATE_PROJECT_OPEN" val="0"/>
</p:tagLst>
</file>

<file path=ppt/theme/theme1.xml><?xml version="1.0" encoding="utf-8"?>
<a:theme xmlns:a="http://schemas.openxmlformats.org/drawingml/2006/main" name="T3_2020">
  <a:themeElements>
    <a:clrScheme name="SAIC Colors">
      <a:dk1>
        <a:srgbClr val="000000"/>
      </a:dk1>
      <a:lt1>
        <a:srgbClr val="FFFFFF"/>
      </a:lt1>
      <a:dk2>
        <a:srgbClr val="006BB5"/>
      </a:dk2>
      <a:lt2>
        <a:srgbClr val="BCD652"/>
      </a:lt2>
      <a:accent1>
        <a:srgbClr val="004B85"/>
      </a:accent1>
      <a:accent2>
        <a:srgbClr val="BCD63E"/>
      </a:accent2>
      <a:accent3>
        <a:srgbClr val="EAAA00"/>
      </a:accent3>
      <a:accent4>
        <a:srgbClr val="00ACD3"/>
      </a:accent4>
      <a:accent5>
        <a:srgbClr val="00833C"/>
      </a:accent5>
      <a:accent6>
        <a:srgbClr val="EA822B"/>
      </a:accent6>
      <a:hlink>
        <a:srgbClr val="006BB5"/>
      </a:hlink>
      <a:folHlink>
        <a:srgbClr val="006BB5"/>
      </a:folHlink>
    </a:clrScheme>
    <a:fontScheme name="Custom 1">
      <a:majorFont>
        <a:latin typeface="Franklin Gothic Demi"/>
        <a:ea typeface=""/>
        <a:cs typeface=""/>
      </a:majorFont>
      <a:minorFont>
        <a:latin typeface="Franklin Gothic Medium"/>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431E1AB9-9951-AA40-BB89-FFB7F9DC5F7D}" vid="{52C522A9-ACEB-1A4D-94D1-1114A47F05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05585bfb04b0686c0d502f5c346ea4d2">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9aca18a62d45c4d44ac6af01ebf11d30"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1:_ip_UnifiedCompliancePolicyProperties" minOccurs="0"/>
                <xsd:element ref="ns1:_ip_UnifiedCompliancePolicyUIActio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F70A02-4F7C-4DAF-9942-EC08F27EED2D}">
  <ds:schemaRefs>
    <ds:schemaRef ds:uri="http://schemas.microsoft.com/sharepoint/v3/contenttype/forms"/>
  </ds:schemaRefs>
</ds:datastoreItem>
</file>

<file path=customXml/itemProps2.xml><?xml version="1.0" encoding="utf-8"?>
<ds:datastoreItem xmlns:ds="http://schemas.openxmlformats.org/officeDocument/2006/customXml" ds:itemID="{2360F29F-FAD5-4D44-A7BD-6B4096018C34}">
  <ds:schemaRefs>
    <ds:schemaRef ds:uri="http://purl.org/dc/terms/"/>
    <ds:schemaRef ds:uri="http://schemas.microsoft.com/sharepoint/v3"/>
    <ds:schemaRef ds:uri="http://purl.org/dc/dcmitype/"/>
    <ds:schemaRef ds:uri="http://schemas.openxmlformats.org/package/2006/metadata/core-properties"/>
    <ds:schemaRef ds:uri="3cb15ddf-dbe9-47ea-851d-c70642058130"/>
    <ds:schemaRef ds:uri="http://purl.org/dc/elements/1.1/"/>
    <ds:schemaRef ds:uri="http://schemas.microsoft.com/office/2006/documentManagement/types"/>
    <ds:schemaRef ds:uri="http://schemas.microsoft.com/office/infopath/2007/PartnerControls"/>
    <ds:schemaRef ds:uri="4817ca35-7031-43a6-bda2-0d9832ef6347"/>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B4A6E67-54EE-44B3-B4D0-5D4D4F015F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20-0483-T3 2019_PPT Template_FINAL with NEW break slide</Template>
  <TotalTime>1221</TotalTime>
  <Words>551</Words>
  <Application>Microsoft Office PowerPoint</Application>
  <PresentationFormat>On-screen Show (16:9)</PresentationFormat>
  <Paragraphs>165</Paragraphs>
  <Slides>19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Berlin Sans FB Demi</vt:lpstr>
      <vt:lpstr>Calibri</vt:lpstr>
      <vt:lpstr>Franklin Gothic Book</vt:lpstr>
      <vt:lpstr>Franklin Gothic Demi</vt:lpstr>
      <vt:lpstr>Franklin Gothic Demi Cond</vt:lpstr>
      <vt:lpstr>Franklin Gothic Medium</vt:lpstr>
      <vt:lpstr>Franklin Gothic Medium Cond</vt:lpstr>
      <vt:lpstr>Wingdings</vt:lpstr>
      <vt:lpstr>T3_2020</vt:lpstr>
      <vt:lpstr>LaRC Park</vt:lpstr>
      <vt:lpstr>PowerPoint Presentation</vt:lpstr>
      <vt:lpstr>The Problem</vt:lpstr>
      <vt:lpstr>2101: a parking space odyssey </vt:lpstr>
      <vt:lpstr>The Approach</vt:lpstr>
      <vt:lpstr>An Agile “Sherpa” Approach</vt:lpstr>
      <vt:lpstr>The Solution</vt:lpstr>
      <vt:lpstr>Vehicle Detection with Deep Learning </vt:lpstr>
      <vt:lpstr>Vehicle Detection with Deep Learning </vt:lpstr>
      <vt:lpstr>Vehicle Detection with Deep Learning </vt:lpstr>
      <vt:lpstr>Vehicle Detection with Deep Learning </vt:lpstr>
      <vt:lpstr>Getting Into the Zone</vt:lpstr>
      <vt:lpstr>Presentation to User</vt:lpstr>
      <vt:lpstr>Conclusion</vt:lpstr>
      <vt:lpstr>Extension to Other Use Cases</vt:lpstr>
      <vt:lpstr>Project Lessons Learned</vt:lpstr>
      <vt:lpstr>Customer Testimonial </vt:lpstr>
      <vt:lpstr>Acknowledgements </vt:lpstr>
      <vt:lpstr>Questions and Answers</vt:lpstr>
    </vt:vector>
  </TitlesOfParts>
  <Company>SAIC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T3 2020</dc:title>
  <dc:subject>SAIC PPT Template-2018</dc:subject>
  <dc:creator>Jaramillo, Melissa A.</dc:creator>
  <cp:lastModifiedBy>Trent, Douglas M. (LARC-B7)[LITES II]</cp:lastModifiedBy>
  <cp:revision>111</cp:revision>
  <cp:lastPrinted>2019-01-14T02:06:38Z</cp:lastPrinted>
  <dcterms:created xsi:type="dcterms:W3CDTF">2020-08-14T20:00:18Z</dcterms:created>
  <dcterms:modified xsi:type="dcterms:W3CDTF">2020-09-07T12:53:33Z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GUID">
    <vt:lpwstr>8D960004-F143-4017-9E7E-C09DF1C8686D</vt:lpwstr>
  </property>
  <property fmtid="{D5CDD505-2E9C-101B-9397-08002B2CF9AE}" pid="4" name="ArticulatePath">
    <vt:lpwstr>New SAIC Template Wide 16X9_V5</vt:lpwstr>
  </property>
  <property fmtid="{D5CDD505-2E9C-101B-9397-08002B2CF9AE}" pid="5" name="ArticulateProjectFull">
    <vt:lpwstr>\\vmware-host\Shared Folders\Desktop\New SAIC Template Wide 16X9_V5.ppta</vt:lpwstr>
  </property>
  <property fmtid="{D5CDD505-2E9C-101B-9397-08002B2CF9AE}" pid="6" name="ContentTypeId">
    <vt:lpwstr>0x010100E2D71F3C3AD162418168A3D1EEC31C68</vt:lpwstr>
  </property>
  <property fmtid="{D5CDD505-2E9C-101B-9397-08002B2CF9AE}" pid="7" name="Tags">
    <vt:lpwstr>2;#General|ecf02c19-a027-474c-912c-c6105f395e3c</vt:lpwstr>
  </property>
  <property fmtid="{D5CDD505-2E9C-101B-9397-08002B2CF9AE}" pid="8" name="Offisync_UniqueId">
    <vt:lpwstr>15435</vt:lpwstr>
  </property>
  <property fmtid="{D5CDD505-2E9C-101B-9397-08002B2CF9AE}" pid="9" name="Jive_LatestUserAccountName">
    <vt:lpwstr>chengg</vt:lpwstr>
  </property>
  <property fmtid="{D5CDD505-2E9C-101B-9397-08002B2CF9AE}" pid="10" name="Offisync_UpdateToken">
    <vt:lpwstr>15</vt:lpwstr>
  </property>
  <property fmtid="{D5CDD505-2E9C-101B-9397-08002B2CF9AE}" pid="11" name="Offisync_ServerID">
    <vt:lpwstr>b998a098-e75b-451f-a53d-bbf0f285a7ba</vt:lpwstr>
  </property>
  <property fmtid="{D5CDD505-2E9C-101B-9397-08002B2CF9AE}" pid="12" name="Jive_VersionGuid">
    <vt:lpwstr>71e602e4-debd-4b01-9de3-199ea59b11b8</vt:lpwstr>
  </property>
  <property fmtid="{D5CDD505-2E9C-101B-9397-08002B2CF9AE}" pid="13" name="Offisync_ProviderInitializationData">
    <vt:lpwstr>https://one.saic.com</vt:lpwstr>
  </property>
  <property fmtid="{D5CDD505-2E9C-101B-9397-08002B2CF9AE}" pid="14" name="ContentState">
    <vt:lpwstr/>
  </property>
  <property fmtid="{D5CDD505-2E9C-101B-9397-08002B2CF9AE}" pid="15" name="UserTags">
    <vt:lpwstr/>
  </property>
  <property fmtid="{D5CDD505-2E9C-101B-9397-08002B2CF9AE}" pid="16" name="AuthorDepartment">
    <vt:lpwstr/>
  </property>
  <property fmtid="{D5CDD505-2E9C-101B-9397-08002B2CF9AE}" pid="17" name="AuthorLocation">
    <vt:lpwstr/>
  </property>
</Properties>
</file>