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2" r:id="rId3"/>
    <p:sldId id="263" r:id="rId4"/>
    <p:sldId id="270" r:id="rId5"/>
    <p:sldId id="278" r:id="rId6"/>
    <p:sldId id="275" r:id="rId7"/>
    <p:sldId id="276" r:id="rId8"/>
    <p:sldId id="277" r:id="rId9"/>
    <p:sldId id="272" r:id="rId10"/>
    <p:sldId id="273" r:id="rId11"/>
    <p:sldId id="259" r:id="rId12"/>
    <p:sldId id="271" r:id="rId13"/>
    <p:sldId id="257" r:id="rId14"/>
    <p:sldId id="258" r:id="rId15"/>
    <p:sldId id="264" r:id="rId16"/>
    <p:sldId id="2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64"/>
    <p:restoredTop sz="94694"/>
  </p:normalViewPr>
  <p:slideViewPr>
    <p:cSldViewPr snapToGrid="0" snapToObjects="1">
      <p:cViewPr varScale="1">
        <p:scale>
          <a:sx n="121" d="100"/>
          <a:sy n="121" d="100"/>
        </p:scale>
        <p:origin x="17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84CA5-89FC-4444-BF2B-C6F9C971DA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65493A-86C4-D24A-8BEE-B6891581F7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84D233-088C-A64D-A3AA-7D8F861597E3}"/>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5" name="Footer Placeholder 4">
            <a:extLst>
              <a:ext uri="{FF2B5EF4-FFF2-40B4-BE49-F238E27FC236}">
                <a16:creationId xmlns:a16="http://schemas.microsoft.com/office/drawing/2014/main" id="{9D86FAFC-A91B-0C4B-AC70-839EFFB10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6DD97A-D499-7643-BCFA-4F12AB7A0F70}"/>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356955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F1280-F2BA-4646-8205-ED6B310F0E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34EFE5-2358-1B49-8D31-11E2CAB250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7C454D-6487-914E-AB24-AAB4E805B405}"/>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5" name="Footer Placeholder 4">
            <a:extLst>
              <a:ext uri="{FF2B5EF4-FFF2-40B4-BE49-F238E27FC236}">
                <a16:creationId xmlns:a16="http://schemas.microsoft.com/office/drawing/2014/main" id="{A37D24DA-002C-6445-A2F0-A4FFC49363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1B7E99-EA5B-6346-8E96-5BD48A880C54}"/>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208231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ABAFF-FA69-CC49-AC1D-218AEE2511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675AC3-5B1F-C245-A6CA-746CD2205F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D0D769-4BF3-934E-98E6-D08D47A879A7}"/>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5" name="Footer Placeholder 4">
            <a:extLst>
              <a:ext uri="{FF2B5EF4-FFF2-40B4-BE49-F238E27FC236}">
                <a16:creationId xmlns:a16="http://schemas.microsoft.com/office/drawing/2014/main" id="{5C3EED78-E151-6C42-A377-A5007BCEA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8B5DF-468D-3048-ACB5-07A3886C11F0}"/>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4000646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59674-0782-324A-93F4-C10162EFB5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995827-0253-CE43-B122-97D775D9A0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E89280-02AB-0047-941E-EAC0635843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23897A-1FCB-5A41-A357-34ADEDE09783}"/>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6" name="Footer Placeholder 5">
            <a:extLst>
              <a:ext uri="{FF2B5EF4-FFF2-40B4-BE49-F238E27FC236}">
                <a16:creationId xmlns:a16="http://schemas.microsoft.com/office/drawing/2014/main" id="{9A480847-4637-BB49-AB87-BE7D21A489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33E9A4-2EAC-DB4E-A7A5-312A9CEE48ED}"/>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2556987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CEC6D-CEB0-A347-B8F8-C5A20FA9FD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490E59-1931-224D-AB0D-56CCA2BB25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D8BA53-D4DF-B948-9985-D281465DD3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E5B8D4-2AC3-344E-9A67-2A454156B0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7E1223-116F-FC4A-A368-6CD95399D7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D91711-B9F2-524C-BA68-EA2445F7E9D6}"/>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8" name="Footer Placeholder 7">
            <a:extLst>
              <a:ext uri="{FF2B5EF4-FFF2-40B4-BE49-F238E27FC236}">
                <a16:creationId xmlns:a16="http://schemas.microsoft.com/office/drawing/2014/main" id="{CDAA22FF-F719-B749-BF03-44E5B6063E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16941F-BB65-DD4B-975E-2D006263397A}"/>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348253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B7134-15F2-C64F-BBEB-AE98922DB0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E21435-7DAA-7242-876D-E32C93693862}"/>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4" name="Footer Placeholder 3">
            <a:extLst>
              <a:ext uri="{FF2B5EF4-FFF2-40B4-BE49-F238E27FC236}">
                <a16:creationId xmlns:a16="http://schemas.microsoft.com/office/drawing/2014/main" id="{BF703756-5356-0A49-A78B-072D3B50B1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28E3BF-A4C4-D346-BB35-1EC3C094DC8A}"/>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2922115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F3C319-FAD3-2848-A344-E73DE4F3F59C}"/>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3" name="Footer Placeholder 2">
            <a:extLst>
              <a:ext uri="{FF2B5EF4-FFF2-40B4-BE49-F238E27FC236}">
                <a16:creationId xmlns:a16="http://schemas.microsoft.com/office/drawing/2014/main" id="{DC12A2E2-2F72-E64B-BF86-45AD268B49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83888D-6E1D-E542-87C5-92E2AF2BF56E}"/>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3715220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667D4-2E45-3849-BD5D-67084921D3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7D5F86-59FE-9346-B4E8-9192B6C142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18945A-27E2-7240-B8D2-83B09E7421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E2EED8-45EE-164B-969A-11B1288A7D13}"/>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6" name="Footer Placeholder 5">
            <a:extLst>
              <a:ext uri="{FF2B5EF4-FFF2-40B4-BE49-F238E27FC236}">
                <a16:creationId xmlns:a16="http://schemas.microsoft.com/office/drawing/2014/main" id="{C697AB13-E2C8-C046-B06F-5134B279F3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C1B372-41F1-944F-88D9-E420226DD5E3}"/>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313842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6016E-AAD4-184C-9026-A772AE0193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319B88-3001-2C41-934D-67189FC3B6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4C592A-2459-6247-B107-0549A84814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382F55-D78D-6A48-B52B-57C171666B64}"/>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6" name="Footer Placeholder 5">
            <a:extLst>
              <a:ext uri="{FF2B5EF4-FFF2-40B4-BE49-F238E27FC236}">
                <a16:creationId xmlns:a16="http://schemas.microsoft.com/office/drawing/2014/main" id="{D5A0112A-C81C-684C-86BB-91EF230FDD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7F9DD4-05C9-784C-AC18-9D3BEA9F8C3B}"/>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2073337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E45E-1E5E-3149-956C-E0B445D5CA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6E51E3-8815-A540-AB9B-66A030F0E2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AD7A15-6A27-D949-8DED-22E4CBAB2296}"/>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5" name="Footer Placeholder 4">
            <a:extLst>
              <a:ext uri="{FF2B5EF4-FFF2-40B4-BE49-F238E27FC236}">
                <a16:creationId xmlns:a16="http://schemas.microsoft.com/office/drawing/2014/main" id="{99BDE7DB-882D-6442-9ECE-C80116993C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394F20-81C8-EE4E-ADE3-E4C240EDBEC5}"/>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422694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1A4289-92EB-5344-8924-25C6955193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4BD10A-4A1E-CD42-896D-2388300638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A16A8A-A766-C147-A256-391186E877F5}"/>
              </a:ext>
            </a:extLst>
          </p:cNvPr>
          <p:cNvSpPr>
            <a:spLocks noGrp="1"/>
          </p:cNvSpPr>
          <p:nvPr>
            <p:ph type="dt" sz="half" idx="10"/>
          </p:nvPr>
        </p:nvSpPr>
        <p:spPr/>
        <p:txBody>
          <a:bodyPr/>
          <a:lstStyle/>
          <a:p>
            <a:fld id="{5CCC9652-D8F9-2A49-8891-FC12540B34B4}" type="datetimeFigureOut">
              <a:rPr lang="en-US" smtClean="0"/>
              <a:t>9/4/20</a:t>
            </a:fld>
            <a:endParaRPr lang="en-US"/>
          </a:p>
        </p:txBody>
      </p:sp>
      <p:sp>
        <p:nvSpPr>
          <p:cNvPr id="5" name="Footer Placeholder 4">
            <a:extLst>
              <a:ext uri="{FF2B5EF4-FFF2-40B4-BE49-F238E27FC236}">
                <a16:creationId xmlns:a16="http://schemas.microsoft.com/office/drawing/2014/main" id="{130ECC4F-415C-8343-96A2-48A3E161C5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CD7ACF-9224-B246-99B6-C1FC149FD697}"/>
              </a:ext>
            </a:extLst>
          </p:cNvPr>
          <p:cNvSpPr>
            <a:spLocks noGrp="1"/>
          </p:cNvSpPr>
          <p:nvPr>
            <p:ph type="sldNum" sz="quarter" idx="12"/>
          </p:nvPr>
        </p:nvSpPr>
        <p:spPr/>
        <p:txBody>
          <a:bodyPr/>
          <a:lstStyle/>
          <a:p>
            <a:fld id="{C342A194-2829-254F-B50F-AE61C2569FAA}" type="slidenum">
              <a:rPr lang="en-US" smtClean="0"/>
              <a:t>‹#›</a:t>
            </a:fld>
            <a:endParaRPr lang="en-US"/>
          </a:p>
        </p:txBody>
      </p:sp>
    </p:spTree>
    <p:extLst>
      <p:ext uri="{BB962C8B-B14F-4D97-AF65-F5344CB8AC3E}">
        <p14:creationId xmlns:p14="http://schemas.microsoft.com/office/powerpoint/2010/main" val="3768282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302490-2714-6046-827D-8916C30BB3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F1A303-BC3F-3B49-8CCD-938D62F712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991EBB-AEF1-114C-877D-1B0C8C4BB6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CC9652-D8F9-2A49-8891-FC12540B34B4}" type="datetimeFigureOut">
              <a:rPr lang="en-US" smtClean="0"/>
              <a:t>9/4/20</a:t>
            </a:fld>
            <a:endParaRPr lang="en-US"/>
          </a:p>
        </p:txBody>
      </p:sp>
      <p:sp>
        <p:nvSpPr>
          <p:cNvPr id="5" name="Footer Placeholder 4">
            <a:extLst>
              <a:ext uri="{FF2B5EF4-FFF2-40B4-BE49-F238E27FC236}">
                <a16:creationId xmlns:a16="http://schemas.microsoft.com/office/drawing/2014/main" id="{8B3DA957-48ED-B14B-9D21-20E655924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AB4400-8969-9747-B2B5-068B12DFB5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42A194-2829-254F-B50F-AE61C2569FAA}" type="slidenum">
              <a:rPr lang="en-US" smtClean="0"/>
              <a:t>‹#›</a:t>
            </a:fld>
            <a:endParaRPr lang="en-US"/>
          </a:p>
        </p:txBody>
      </p:sp>
    </p:spTree>
    <p:extLst>
      <p:ext uri="{BB962C8B-B14F-4D97-AF65-F5344CB8AC3E}">
        <p14:creationId xmlns:p14="http://schemas.microsoft.com/office/powerpoint/2010/main" val="541196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175/JTECH-D-20-0005.1" TargetMode="External"/><Relationship Id="rId2" Type="http://schemas.openxmlformats.org/officeDocument/2006/relationships/hyperlink" Target="http://dx.doi.org/10.5067/RELAMPAGO/LMA/DATA101" TargetMode="External"/><Relationship Id="rId1" Type="http://schemas.openxmlformats.org/officeDocument/2006/relationships/slideLayout" Target="../slideLayouts/slideLayout1.xml"/><Relationship Id="rId5" Type="http://schemas.openxmlformats.org/officeDocument/2006/relationships/hyperlink" Target="https://doi.org/10.1029/2020EA001111" TargetMode="External"/><Relationship Id="rId4" Type="http://schemas.openxmlformats.org/officeDocument/2006/relationships/hyperlink" Target="https://doi.org/10.1029/2020GL08888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9AC00B4-9FE5-8148-AFDE-54DACC68511E}"/>
              </a:ext>
            </a:extLst>
          </p:cNvPr>
          <p:cNvSpPr txBox="1"/>
          <p:nvPr/>
        </p:nvSpPr>
        <p:spPr>
          <a:xfrm>
            <a:off x="797780" y="458451"/>
            <a:ext cx="7896714" cy="2185214"/>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Lessons for SENSER from the </a:t>
            </a:r>
          </a:p>
          <a:p>
            <a:r>
              <a:rPr lang="en-US" sz="3200" b="1" dirty="0">
                <a:latin typeface="Arial" panose="020B0604020202020204" pitchFamily="34" charset="0"/>
                <a:cs typeface="Arial" panose="020B0604020202020204" pitchFamily="34" charset="0"/>
              </a:rPr>
              <a:t>RELAMPAGO GLM validation campaign</a:t>
            </a:r>
          </a:p>
          <a:p>
            <a:endParaRPr lang="en-US" sz="2400" b="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Timothy Lang</a:t>
            </a:r>
          </a:p>
          <a:p>
            <a:r>
              <a:rPr lang="en-US" sz="2400" i="1" dirty="0">
                <a:latin typeface="Arial" panose="020B0604020202020204" pitchFamily="34" charset="0"/>
                <a:cs typeface="Arial" panose="020B0604020202020204" pitchFamily="34" charset="0"/>
              </a:rPr>
              <a:t>NASA Marshall Space Flight Center</a:t>
            </a:r>
          </a:p>
        </p:txBody>
      </p:sp>
      <p:pic>
        <p:nvPicPr>
          <p:cNvPr id="6" name="Picture 5">
            <a:extLst>
              <a:ext uri="{FF2B5EF4-FFF2-40B4-BE49-F238E27FC236}">
                <a16:creationId xmlns:a16="http://schemas.microsoft.com/office/drawing/2014/main" id="{C7CE1987-2ED3-D741-B2FD-11D2DC109836}"/>
              </a:ext>
            </a:extLst>
          </p:cNvPr>
          <p:cNvPicPr>
            <a:picLocks noChangeAspect="1"/>
          </p:cNvPicPr>
          <p:nvPr/>
        </p:nvPicPr>
        <p:blipFill>
          <a:blip r:embed="rId2"/>
          <a:stretch>
            <a:fillRect/>
          </a:stretch>
        </p:blipFill>
        <p:spPr>
          <a:xfrm>
            <a:off x="889744" y="4670480"/>
            <a:ext cx="2199396" cy="1828800"/>
          </a:xfrm>
          <a:prstGeom prst="rect">
            <a:avLst/>
          </a:prstGeom>
        </p:spPr>
      </p:pic>
      <p:pic>
        <p:nvPicPr>
          <p:cNvPr id="7" name="Picture 6">
            <a:extLst>
              <a:ext uri="{FF2B5EF4-FFF2-40B4-BE49-F238E27FC236}">
                <a16:creationId xmlns:a16="http://schemas.microsoft.com/office/drawing/2014/main" id="{680F6EDC-B157-B341-8961-F88B36051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133" y="4670480"/>
            <a:ext cx="1828800" cy="1828800"/>
          </a:xfrm>
          <a:prstGeom prst="rect">
            <a:avLst/>
          </a:prstGeom>
        </p:spPr>
      </p:pic>
      <p:pic>
        <p:nvPicPr>
          <p:cNvPr id="8" name="Picture 7">
            <a:extLst>
              <a:ext uri="{FF2B5EF4-FFF2-40B4-BE49-F238E27FC236}">
                <a16:creationId xmlns:a16="http://schemas.microsoft.com/office/drawing/2014/main" id="{C91BBCE1-1957-1C45-B067-3C9E21900442}"/>
              </a:ext>
            </a:extLst>
          </p:cNvPr>
          <p:cNvPicPr>
            <a:picLocks noChangeAspect="1"/>
          </p:cNvPicPr>
          <p:nvPr/>
        </p:nvPicPr>
        <p:blipFill>
          <a:blip r:embed="rId4"/>
          <a:stretch>
            <a:fillRect/>
          </a:stretch>
        </p:blipFill>
        <p:spPr>
          <a:xfrm>
            <a:off x="3237443" y="4670480"/>
            <a:ext cx="2858557" cy="1828800"/>
          </a:xfrm>
          <a:prstGeom prst="rect">
            <a:avLst/>
          </a:prstGeom>
        </p:spPr>
      </p:pic>
    </p:spTree>
    <p:extLst>
      <p:ext uri="{BB962C8B-B14F-4D97-AF65-F5344CB8AC3E}">
        <p14:creationId xmlns:p14="http://schemas.microsoft.com/office/powerpoint/2010/main" val="4119085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D6DEDD-B4F9-FF48-9E32-BC8DCFA0C474}"/>
              </a:ext>
            </a:extLst>
          </p:cNvPr>
          <p:cNvSpPr txBox="1"/>
          <p:nvPr/>
        </p:nvSpPr>
        <p:spPr>
          <a:xfrm>
            <a:off x="1203434" y="289679"/>
            <a:ext cx="9785132" cy="6278642"/>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Background</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RELAMPAGO (</a:t>
            </a:r>
            <a:r>
              <a:rPr lang="en-US" i="1" dirty="0">
                <a:latin typeface="Arial" panose="020B0604020202020204" pitchFamily="34" charset="0"/>
                <a:cs typeface="Arial" panose="020B0604020202020204" pitchFamily="34" charset="0"/>
              </a:rPr>
              <a:t>Remote sensing of Electrification, Lightning, And Mesoscale/microscale Processes with Adaptive Ground Observations</a:t>
            </a:r>
            <a:r>
              <a:rPr lang="en-US" sz="2000" dirty="0">
                <a:latin typeface="Arial" panose="020B0604020202020204" pitchFamily="34" charset="0"/>
                <a:cs typeface="Arial" panose="020B0604020202020204" pitchFamily="34" charset="0"/>
              </a:rPr>
              <a:t>) was an NSF field campaign in north central Argentina that occurred during late 2018/early 2019</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CACTI (</a:t>
            </a:r>
            <a:r>
              <a:rPr lang="en-US" i="1" dirty="0">
                <a:latin typeface="Arial" panose="020B0604020202020204" pitchFamily="34" charset="0"/>
                <a:cs typeface="Arial" panose="020B0604020202020204" pitchFamily="34" charset="0"/>
              </a:rPr>
              <a:t>Clouds, Aerosols, and Complex Terrain Interactions</a:t>
            </a:r>
            <a:r>
              <a:rPr lang="en-US" sz="2000" dirty="0">
                <a:latin typeface="Arial" panose="020B0604020202020204" pitchFamily="34" charset="0"/>
                <a:cs typeface="Arial" panose="020B0604020202020204" pitchFamily="34" charset="0"/>
              </a:rPr>
              <a:t>) was a Department of Energy (DOE) field campaign that was concurrent with RELAMPAGO</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Both field campaigns leveraged significant logistical and scientific support from Argentina and Brazil, and were focused in part on thunderstorms and intense convection</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NOAA GOES-R Program Office funded the deployment of an 11-station VHF Lightning Mapping Array (LMA) to leverage RELAMPAGO-CACTI and assist with GLM validation in intense thunderstorms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LMA was installed and operated by NASA MSFC and its partners (particularly UAH and the National University of Cordoba) during November 2018 thru mid-April 2019.</a:t>
            </a:r>
          </a:p>
        </p:txBody>
      </p:sp>
    </p:spTree>
    <p:extLst>
      <p:ext uri="{BB962C8B-B14F-4D97-AF65-F5344CB8AC3E}">
        <p14:creationId xmlns:p14="http://schemas.microsoft.com/office/powerpoint/2010/main" val="633634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0DBEF0-32C5-5045-9641-6E7E0CA4F3FE}"/>
              </a:ext>
            </a:extLst>
          </p:cNvPr>
          <p:cNvSpPr txBox="1"/>
          <p:nvPr/>
        </p:nvSpPr>
        <p:spPr>
          <a:xfrm>
            <a:off x="600166" y="520510"/>
            <a:ext cx="5979310" cy="5816977"/>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Why use Lightning Mapping Arrays (LMAs) for satellite validation?</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Within LMA networks individual lightning flashes are mapped in 3D with very high temporal (&lt;&lt; 1 ms) and spatial (~10s of m) resolution using GPS TOA</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Within LMA networks lightning detection efficiency is likely near 100%</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LMAs have been actively deployed for more than two decades, their data are well understood scientifically, and they feature significant scientific and technical support (e.g., community experts, commercially available and/or open-source processing and visualization tools)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LMAs have proven track record as validation data sources for other space-based lightning mappers (e.g., LIS, GLM)</a:t>
            </a:r>
          </a:p>
        </p:txBody>
      </p:sp>
      <p:pic>
        <p:nvPicPr>
          <p:cNvPr id="6" name="Picture 5" descr="A screenshot of a cell phone&#10;&#10;Description automatically generated">
            <a:extLst>
              <a:ext uri="{FF2B5EF4-FFF2-40B4-BE49-F238E27FC236}">
                <a16:creationId xmlns:a16="http://schemas.microsoft.com/office/drawing/2014/main" id="{8375D5C0-5714-B548-9058-3DDE97BA3668}"/>
              </a:ext>
            </a:extLst>
          </p:cNvPr>
          <p:cNvPicPr>
            <a:picLocks noChangeAspect="1"/>
          </p:cNvPicPr>
          <p:nvPr/>
        </p:nvPicPr>
        <p:blipFill>
          <a:blip r:embed="rId2"/>
          <a:stretch>
            <a:fillRect/>
          </a:stretch>
        </p:blipFill>
        <p:spPr>
          <a:xfrm>
            <a:off x="6746566" y="-2"/>
            <a:ext cx="5299364" cy="6858000"/>
          </a:xfrm>
          <a:prstGeom prst="rect">
            <a:avLst/>
          </a:prstGeom>
        </p:spPr>
      </p:pic>
    </p:spTree>
    <p:extLst>
      <p:ext uri="{BB962C8B-B14F-4D97-AF65-F5344CB8AC3E}">
        <p14:creationId xmlns:p14="http://schemas.microsoft.com/office/powerpoint/2010/main" val="50859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6EB981-9703-0449-B050-0639E3B054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371264" y="1769798"/>
            <a:ext cx="5591739" cy="3145353"/>
          </a:xfrm>
          <a:prstGeom prst="rect">
            <a:avLst/>
          </a:prstGeom>
        </p:spPr>
      </p:pic>
      <p:cxnSp>
        <p:nvCxnSpPr>
          <p:cNvPr id="4" name="Straight Arrow Connector 3">
            <a:extLst>
              <a:ext uri="{FF2B5EF4-FFF2-40B4-BE49-F238E27FC236}">
                <a16:creationId xmlns:a16="http://schemas.microsoft.com/office/drawing/2014/main" id="{347E461A-C188-F749-B447-C737D1A59507}"/>
              </a:ext>
            </a:extLst>
          </p:cNvPr>
          <p:cNvCxnSpPr/>
          <p:nvPr/>
        </p:nvCxnSpPr>
        <p:spPr>
          <a:xfrm>
            <a:off x="2671763" y="4829175"/>
            <a:ext cx="3028950"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5" name="TextBox 4">
            <a:extLst>
              <a:ext uri="{FF2B5EF4-FFF2-40B4-BE49-F238E27FC236}">
                <a16:creationId xmlns:a16="http://schemas.microsoft.com/office/drawing/2014/main" id="{717B2957-A0FB-224F-8272-60F9B52CEAA7}"/>
              </a:ext>
            </a:extLst>
          </p:cNvPr>
          <p:cNvSpPr txBox="1"/>
          <p:nvPr/>
        </p:nvSpPr>
        <p:spPr>
          <a:xfrm>
            <a:off x="679682" y="4016939"/>
            <a:ext cx="2171700" cy="2308324"/>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Rubbermaid container with LMA box (Rev. 3), two marine deep cycle batteries, VHF preamplifier, excess cable length</a:t>
            </a:r>
          </a:p>
        </p:txBody>
      </p:sp>
      <p:cxnSp>
        <p:nvCxnSpPr>
          <p:cNvPr id="6" name="Straight Arrow Connector 5">
            <a:extLst>
              <a:ext uri="{FF2B5EF4-FFF2-40B4-BE49-F238E27FC236}">
                <a16:creationId xmlns:a16="http://schemas.microsoft.com/office/drawing/2014/main" id="{F80D9D44-BB59-4F44-B849-C6F17D3D2554}"/>
              </a:ext>
            </a:extLst>
          </p:cNvPr>
          <p:cNvCxnSpPr>
            <a:cxnSpLocks/>
          </p:cNvCxnSpPr>
          <p:nvPr/>
        </p:nvCxnSpPr>
        <p:spPr>
          <a:xfrm flipH="1" flipV="1">
            <a:off x="5838826" y="3238500"/>
            <a:ext cx="2605087" cy="100488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9" name="TextBox 8">
            <a:extLst>
              <a:ext uri="{FF2B5EF4-FFF2-40B4-BE49-F238E27FC236}">
                <a16:creationId xmlns:a16="http://schemas.microsoft.com/office/drawing/2014/main" id="{77B47E23-14EC-9544-B0AB-714FBCF2EEF7}"/>
              </a:ext>
            </a:extLst>
          </p:cNvPr>
          <p:cNvSpPr txBox="1"/>
          <p:nvPr/>
        </p:nvSpPr>
        <p:spPr>
          <a:xfrm>
            <a:off x="8443913" y="4090511"/>
            <a:ext cx="1743075"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Yagi directional cellular antenna</a:t>
            </a:r>
          </a:p>
        </p:txBody>
      </p:sp>
      <p:sp>
        <p:nvSpPr>
          <p:cNvPr id="10" name="TextBox 9">
            <a:extLst>
              <a:ext uri="{FF2B5EF4-FFF2-40B4-BE49-F238E27FC236}">
                <a16:creationId xmlns:a16="http://schemas.microsoft.com/office/drawing/2014/main" id="{03BC941F-A94A-EC46-A9BB-322C876C32F1}"/>
              </a:ext>
            </a:extLst>
          </p:cNvPr>
          <p:cNvSpPr txBox="1"/>
          <p:nvPr/>
        </p:nvSpPr>
        <p:spPr>
          <a:xfrm>
            <a:off x="9101138" y="1214438"/>
            <a:ext cx="276235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Tetrahedral VHF antenna</a:t>
            </a:r>
          </a:p>
        </p:txBody>
      </p:sp>
      <p:cxnSp>
        <p:nvCxnSpPr>
          <p:cNvPr id="11" name="Straight Arrow Connector 10">
            <a:extLst>
              <a:ext uri="{FF2B5EF4-FFF2-40B4-BE49-F238E27FC236}">
                <a16:creationId xmlns:a16="http://schemas.microsoft.com/office/drawing/2014/main" id="{3A025776-83B4-C649-B86C-C64ADA1F061D}"/>
              </a:ext>
            </a:extLst>
          </p:cNvPr>
          <p:cNvCxnSpPr>
            <a:cxnSpLocks/>
            <a:stCxn id="10" idx="1"/>
          </p:cNvCxnSpPr>
          <p:nvPr/>
        </p:nvCxnSpPr>
        <p:spPr>
          <a:xfrm flipH="1">
            <a:off x="5943600" y="1399104"/>
            <a:ext cx="3157538" cy="60114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5" name="Straight Arrow Connector 14">
            <a:extLst>
              <a:ext uri="{FF2B5EF4-FFF2-40B4-BE49-F238E27FC236}">
                <a16:creationId xmlns:a16="http://schemas.microsoft.com/office/drawing/2014/main" id="{61BD57B7-E479-D44D-8A7A-DBE54E975746}"/>
              </a:ext>
            </a:extLst>
          </p:cNvPr>
          <p:cNvCxnSpPr>
            <a:cxnSpLocks/>
          </p:cNvCxnSpPr>
          <p:nvPr/>
        </p:nvCxnSpPr>
        <p:spPr>
          <a:xfrm flipH="1" flipV="1">
            <a:off x="5900736" y="2586038"/>
            <a:ext cx="3318848" cy="42862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7" name="TextBox 16">
            <a:extLst>
              <a:ext uri="{FF2B5EF4-FFF2-40B4-BE49-F238E27FC236}">
                <a16:creationId xmlns:a16="http://schemas.microsoft.com/office/drawing/2014/main" id="{5D7DC7CA-8A2B-E041-95F1-FCD4F8C41B95}"/>
              </a:ext>
            </a:extLst>
          </p:cNvPr>
          <p:cNvSpPr txBox="1"/>
          <p:nvPr/>
        </p:nvSpPr>
        <p:spPr>
          <a:xfrm>
            <a:off x="9219584" y="2695009"/>
            <a:ext cx="2067540"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PVC tube containing channel 3 filter</a:t>
            </a:r>
          </a:p>
        </p:txBody>
      </p:sp>
      <p:cxnSp>
        <p:nvCxnSpPr>
          <p:cNvPr id="20" name="Straight Arrow Connector 19">
            <a:extLst>
              <a:ext uri="{FF2B5EF4-FFF2-40B4-BE49-F238E27FC236}">
                <a16:creationId xmlns:a16="http://schemas.microsoft.com/office/drawing/2014/main" id="{27AE7B15-DAC0-E54D-B8DD-88C23F7A84AB}"/>
              </a:ext>
            </a:extLst>
          </p:cNvPr>
          <p:cNvCxnSpPr>
            <a:cxnSpLocks/>
          </p:cNvCxnSpPr>
          <p:nvPr/>
        </p:nvCxnSpPr>
        <p:spPr>
          <a:xfrm flipH="1" flipV="1">
            <a:off x="7117931" y="5028347"/>
            <a:ext cx="2605087" cy="100488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1" name="TextBox 20">
            <a:extLst>
              <a:ext uri="{FF2B5EF4-FFF2-40B4-BE49-F238E27FC236}">
                <a16:creationId xmlns:a16="http://schemas.microsoft.com/office/drawing/2014/main" id="{51970ABA-C08C-B346-B5FE-0C5863A9940B}"/>
              </a:ext>
            </a:extLst>
          </p:cNvPr>
          <p:cNvSpPr txBox="1"/>
          <p:nvPr/>
        </p:nvSpPr>
        <p:spPr>
          <a:xfrm>
            <a:off x="9723018" y="5812688"/>
            <a:ext cx="2164182"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Solar panel</a:t>
            </a:r>
          </a:p>
          <a:p>
            <a:r>
              <a:rPr lang="en-US" dirty="0">
                <a:latin typeface="Arial" panose="020B0604020202020204" pitchFamily="34" charset="0"/>
                <a:cs typeface="Arial" panose="020B0604020202020204" pitchFamily="34" charset="0"/>
              </a:rPr>
              <a:t>(pointed northward)</a:t>
            </a:r>
          </a:p>
        </p:txBody>
      </p:sp>
      <p:cxnSp>
        <p:nvCxnSpPr>
          <p:cNvPr id="22" name="Straight Arrow Connector 21">
            <a:extLst>
              <a:ext uri="{FF2B5EF4-FFF2-40B4-BE49-F238E27FC236}">
                <a16:creationId xmlns:a16="http://schemas.microsoft.com/office/drawing/2014/main" id="{ED332D1C-7AD3-E94D-99A4-14FA53B46AE4}"/>
              </a:ext>
            </a:extLst>
          </p:cNvPr>
          <p:cNvCxnSpPr>
            <a:cxnSpLocks/>
          </p:cNvCxnSpPr>
          <p:nvPr/>
        </p:nvCxnSpPr>
        <p:spPr>
          <a:xfrm>
            <a:off x="2420997" y="2890184"/>
            <a:ext cx="3522603" cy="70687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4" name="TextBox 23">
            <a:extLst>
              <a:ext uri="{FF2B5EF4-FFF2-40B4-BE49-F238E27FC236}">
                <a16:creationId xmlns:a16="http://schemas.microsoft.com/office/drawing/2014/main" id="{33DF823A-89FC-E346-A72F-6227E32E8053}"/>
              </a:ext>
            </a:extLst>
          </p:cNvPr>
          <p:cNvSpPr txBox="1"/>
          <p:nvPr/>
        </p:nvSpPr>
        <p:spPr>
          <a:xfrm>
            <a:off x="868174" y="2656395"/>
            <a:ext cx="1743075"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GPS antenna</a:t>
            </a:r>
          </a:p>
        </p:txBody>
      </p:sp>
      <p:sp>
        <p:nvSpPr>
          <p:cNvPr id="25" name="TextBox 24">
            <a:extLst>
              <a:ext uri="{FF2B5EF4-FFF2-40B4-BE49-F238E27FC236}">
                <a16:creationId xmlns:a16="http://schemas.microsoft.com/office/drawing/2014/main" id="{DDEFEA5D-FE46-7A47-ACE3-86A950ED6E49}"/>
              </a:ext>
            </a:extLst>
          </p:cNvPr>
          <p:cNvSpPr txBox="1"/>
          <p:nvPr/>
        </p:nvSpPr>
        <p:spPr>
          <a:xfrm>
            <a:off x="398580" y="284030"/>
            <a:ext cx="4044834" cy="2000548"/>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RELAMPAGO LMA Station</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PVC construction, joints and connections supported with duct tape, wire, zip ties, and glue</a:t>
            </a:r>
          </a:p>
        </p:txBody>
      </p:sp>
    </p:spTree>
    <p:extLst>
      <p:ext uri="{BB962C8B-B14F-4D97-AF65-F5344CB8AC3E}">
        <p14:creationId xmlns:p14="http://schemas.microsoft.com/office/powerpoint/2010/main" val="2097685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ircuit board&#10;&#10;Description automatically generated">
            <a:extLst>
              <a:ext uri="{FF2B5EF4-FFF2-40B4-BE49-F238E27FC236}">
                <a16:creationId xmlns:a16="http://schemas.microsoft.com/office/drawing/2014/main" id="{82706B39-73FD-D341-80D2-2C3254F96D6B}"/>
              </a:ext>
            </a:extLst>
          </p:cNvPr>
          <p:cNvPicPr>
            <a:picLocks noChangeAspect="1"/>
          </p:cNvPicPr>
          <p:nvPr/>
        </p:nvPicPr>
        <p:blipFill>
          <a:blip r:embed="rId2"/>
          <a:stretch>
            <a:fillRect/>
          </a:stretch>
        </p:blipFill>
        <p:spPr>
          <a:xfrm rot="5400000">
            <a:off x="6190920" y="1929733"/>
            <a:ext cx="5212080" cy="2931795"/>
          </a:xfrm>
          <a:prstGeom prst="rect">
            <a:avLst/>
          </a:prstGeom>
        </p:spPr>
      </p:pic>
      <p:pic>
        <p:nvPicPr>
          <p:cNvPr id="5" name="Picture 4" descr="A picture containing sitting, table, computer, plate&#10;&#10;Description automatically generated">
            <a:extLst>
              <a:ext uri="{FF2B5EF4-FFF2-40B4-BE49-F238E27FC236}">
                <a16:creationId xmlns:a16="http://schemas.microsoft.com/office/drawing/2014/main" id="{467E4892-1534-C140-83B3-933981AEBD34}"/>
              </a:ext>
            </a:extLst>
          </p:cNvPr>
          <p:cNvPicPr>
            <a:picLocks noChangeAspect="1"/>
          </p:cNvPicPr>
          <p:nvPr/>
        </p:nvPicPr>
        <p:blipFill>
          <a:blip r:embed="rId3"/>
          <a:stretch>
            <a:fillRect/>
          </a:stretch>
        </p:blipFill>
        <p:spPr>
          <a:xfrm>
            <a:off x="1929142" y="789590"/>
            <a:ext cx="3909060" cy="5212080"/>
          </a:xfrm>
          <a:prstGeom prst="rect">
            <a:avLst/>
          </a:prstGeom>
        </p:spPr>
      </p:pic>
      <p:sp>
        <p:nvSpPr>
          <p:cNvPr id="6" name="TextBox 5">
            <a:extLst>
              <a:ext uri="{FF2B5EF4-FFF2-40B4-BE49-F238E27FC236}">
                <a16:creationId xmlns:a16="http://schemas.microsoft.com/office/drawing/2014/main" id="{38B489F2-08E3-294B-ACA9-9A9D4B965861}"/>
              </a:ext>
            </a:extLst>
          </p:cNvPr>
          <p:cNvSpPr txBox="1"/>
          <p:nvPr/>
        </p:nvSpPr>
        <p:spPr>
          <a:xfrm>
            <a:off x="7705090" y="6068410"/>
            <a:ext cx="2154885"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LMA electronics</a:t>
            </a:r>
          </a:p>
        </p:txBody>
      </p:sp>
      <p:sp>
        <p:nvSpPr>
          <p:cNvPr id="7" name="TextBox 6">
            <a:extLst>
              <a:ext uri="{FF2B5EF4-FFF2-40B4-BE49-F238E27FC236}">
                <a16:creationId xmlns:a16="http://schemas.microsoft.com/office/drawing/2014/main" id="{61657022-30FA-3447-955C-295C30D5951A}"/>
              </a:ext>
            </a:extLst>
          </p:cNvPr>
          <p:cNvSpPr txBox="1"/>
          <p:nvPr/>
        </p:nvSpPr>
        <p:spPr>
          <a:xfrm>
            <a:off x="2087283" y="6037142"/>
            <a:ext cx="3563924" cy="677108"/>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LMA box on top of batteries</a:t>
            </a:r>
          </a:p>
          <a:p>
            <a:r>
              <a:rPr lang="en-US" i="1" dirty="0">
                <a:latin typeface="Arial" panose="020B0604020202020204" pitchFamily="34" charset="0"/>
                <a:cs typeface="Arial" panose="020B0604020202020204" pitchFamily="34" charset="0"/>
              </a:rPr>
              <a:t>(Also an insect nest …)</a:t>
            </a:r>
          </a:p>
        </p:txBody>
      </p:sp>
    </p:spTree>
    <p:extLst>
      <p:ext uri="{BB962C8B-B14F-4D97-AF65-F5344CB8AC3E}">
        <p14:creationId xmlns:p14="http://schemas.microsoft.com/office/powerpoint/2010/main" val="1607154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A3FFAA-31AE-0348-9F64-D9B34951A317}"/>
              </a:ext>
            </a:extLst>
          </p:cNvPr>
          <p:cNvPicPr>
            <a:picLocks noChangeAspect="1"/>
          </p:cNvPicPr>
          <p:nvPr/>
        </p:nvPicPr>
        <p:blipFill rotWithShape="1">
          <a:blip r:embed="rId2"/>
          <a:srcRect l="5756" t="9853" r="6146" b="7058"/>
          <a:stretch/>
        </p:blipFill>
        <p:spPr>
          <a:xfrm>
            <a:off x="5219703" y="223237"/>
            <a:ext cx="6868127" cy="6477598"/>
          </a:xfrm>
          <a:prstGeom prst="rect">
            <a:avLst/>
          </a:prstGeom>
        </p:spPr>
      </p:pic>
      <p:sp>
        <p:nvSpPr>
          <p:cNvPr id="3" name="TextBox 2">
            <a:extLst>
              <a:ext uri="{FF2B5EF4-FFF2-40B4-BE49-F238E27FC236}">
                <a16:creationId xmlns:a16="http://schemas.microsoft.com/office/drawing/2014/main" id="{CAF23726-0BE8-2240-AE29-CA573E41D319}"/>
              </a:ext>
            </a:extLst>
          </p:cNvPr>
          <p:cNvSpPr txBox="1"/>
          <p:nvPr/>
        </p:nvSpPr>
        <p:spPr>
          <a:xfrm>
            <a:off x="410562" y="1169100"/>
            <a:ext cx="4886325" cy="4585871"/>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Network status map</a:t>
            </a:r>
          </a:p>
          <a:p>
            <a:r>
              <a:rPr lang="en-US" sz="2400" i="1" dirty="0">
                <a:latin typeface="Arial" panose="020B0604020202020204" pitchFamily="34" charset="0"/>
                <a:cs typeface="Arial" panose="020B0604020202020204" pitchFamily="34" charset="0"/>
              </a:rPr>
              <a:t>(updated hourly)</a:t>
            </a: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Networking established via CloudGate modem with 3G speed, 1 GB monthly bandwidth per station</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Reverse SSH tunnel to central NSSTC server enabled remote login and cronjob-driven reporting</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Useful for diagnosing and helping troubleshoot power, connectivity, GPS, and LMA board issues</a:t>
            </a:r>
          </a:p>
        </p:txBody>
      </p:sp>
    </p:spTree>
    <p:extLst>
      <p:ext uri="{BB962C8B-B14F-4D97-AF65-F5344CB8AC3E}">
        <p14:creationId xmlns:p14="http://schemas.microsoft.com/office/powerpoint/2010/main" val="142575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ADFCFC-A5D4-B646-BFF8-00413EB503F9}"/>
              </a:ext>
            </a:extLst>
          </p:cNvPr>
          <p:cNvPicPr>
            <a:picLocks noChangeAspect="1"/>
          </p:cNvPicPr>
          <p:nvPr/>
        </p:nvPicPr>
        <p:blipFill>
          <a:blip r:embed="rId2"/>
          <a:stretch>
            <a:fillRect/>
          </a:stretch>
        </p:blipFill>
        <p:spPr>
          <a:xfrm>
            <a:off x="5561722" y="387130"/>
            <a:ext cx="6083739" cy="6083739"/>
          </a:xfrm>
          <a:prstGeom prst="rect">
            <a:avLst/>
          </a:prstGeom>
        </p:spPr>
      </p:pic>
      <p:sp>
        <p:nvSpPr>
          <p:cNvPr id="3" name="TextBox 2">
            <a:extLst>
              <a:ext uri="{FF2B5EF4-FFF2-40B4-BE49-F238E27FC236}">
                <a16:creationId xmlns:a16="http://schemas.microsoft.com/office/drawing/2014/main" id="{9B049E87-7CC4-2D45-8ED8-6C09FCA18EFF}"/>
              </a:ext>
            </a:extLst>
          </p:cNvPr>
          <p:cNvSpPr txBox="1"/>
          <p:nvPr/>
        </p:nvSpPr>
        <p:spPr>
          <a:xfrm>
            <a:off x="546539" y="566678"/>
            <a:ext cx="4845269" cy="5724644"/>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LMA Data Products</a:t>
            </a:r>
          </a:p>
          <a:p>
            <a:pPr marL="342900" indent="-342900">
              <a:buFont typeface="Wingdings" pitchFamily="2" charset="2"/>
              <a:buChar char="§"/>
            </a:pPr>
            <a:r>
              <a:rPr lang="en-US" sz="2400" b="1" dirty="0">
                <a:latin typeface="Arial" panose="020B0604020202020204" pitchFamily="34" charset="0"/>
                <a:cs typeface="Arial" panose="020B0604020202020204" pitchFamily="34" charset="0"/>
              </a:rPr>
              <a:t>Near-Realtime Data</a:t>
            </a:r>
          </a:p>
          <a:p>
            <a:endParaRPr lang="en-US" sz="20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t>
            </a:r>
            <a:r>
              <a:rPr lang="en-US" i="1" dirty="0">
                <a:latin typeface="Arial" panose="020B0604020202020204" pitchFamily="34" charset="0"/>
                <a:cs typeface="Arial" panose="020B0604020202020204" pitchFamily="34" charset="0"/>
              </a:rPr>
              <a:t>not available in RELAMPAGO</a:t>
            </a:r>
            <a:r>
              <a:rPr lang="en-US" dirty="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Processing of individual station triggers (Level 0) to source locations (Level 1) is computationally expensive</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Processing time &gt;&gt; actual observing time if significant lightning</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Process decimated/reduced LMA dataset to create near-realtime imagery and other products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Example to right from North Alabama LMA</a:t>
            </a:r>
          </a:p>
        </p:txBody>
      </p:sp>
    </p:spTree>
    <p:extLst>
      <p:ext uri="{BB962C8B-B14F-4D97-AF65-F5344CB8AC3E}">
        <p14:creationId xmlns:p14="http://schemas.microsoft.com/office/powerpoint/2010/main" val="961550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B0EE84C8-CFBF-964B-A072-3DBE48137D4F}"/>
              </a:ext>
            </a:extLst>
          </p:cNvPr>
          <p:cNvPicPr>
            <a:picLocks noChangeAspect="1"/>
          </p:cNvPicPr>
          <p:nvPr/>
        </p:nvPicPr>
        <p:blipFill>
          <a:blip r:embed="rId2"/>
          <a:stretch>
            <a:fillRect/>
          </a:stretch>
        </p:blipFill>
        <p:spPr>
          <a:xfrm>
            <a:off x="6073909" y="0"/>
            <a:ext cx="5299364" cy="6858000"/>
          </a:xfrm>
          <a:prstGeom prst="rect">
            <a:avLst/>
          </a:prstGeom>
        </p:spPr>
      </p:pic>
      <p:sp>
        <p:nvSpPr>
          <p:cNvPr id="4" name="TextBox 3">
            <a:extLst>
              <a:ext uri="{FF2B5EF4-FFF2-40B4-BE49-F238E27FC236}">
                <a16:creationId xmlns:a16="http://schemas.microsoft.com/office/drawing/2014/main" id="{D5CB4B4C-33D7-7841-8336-08F4ABC13554}"/>
              </a:ext>
            </a:extLst>
          </p:cNvPr>
          <p:cNvSpPr txBox="1"/>
          <p:nvPr/>
        </p:nvSpPr>
        <p:spPr>
          <a:xfrm>
            <a:off x="725215" y="1156332"/>
            <a:ext cx="4845269" cy="452431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LMA Data Products</a:t>
            </a:r>
          </a:p>
          <a:p>
            <a:pPr marL="342900" indent="-342900">
              <a:buFont typeface="Wingdings" pitchFamily="2" charset="2"/>
              <a:buChar char="§"/>
            </a:pPr>
            <a:r>
              <a:rPr lang="en-US" sz="2400" b="1" dirty="0">
                <a:latin typeface="Arial" panose="020B0604020202020204" pitchFamily="34" charset="0"/>
                <a:cs typeface="Arial" panose="020B0604020202020204" pitchFamily="34" charset="0"/>
              </a:rPr>
              <a:t>Level 1 Source Locations</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Unclustered Level 1 source locations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Point display useful for examination of individual flashes, not for bulk thunderstorm analysis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Typically need to determine empirically the most useful thresholds for number of contributing stations per source and chisqr goodness-of-fit value</a:t>
            </a:r>
          </a:p>
        </p:txBody>
      </p:sp>
    </p:spTree>
    <p:extLst>
      <p:ext uri="{BB962C8B-B14F-4D97-AF65-F5344CB8AC3E}">
        <p14:creationId xmlns:p14="http://schemas.microsoft.com/office/powerpoint/2010/main" val="522433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8BED81-6DDE-0443-B27F-F65222C428E7}"/>
              </a:ext>
            </a:extLst>
          </p:cNvPr>
          <p:cNvPicPr>
            <a:picLocks noChangeAspect="1"/>
          </p:cNvPicPr>
          <p:nvPr/>
        </p:nvPicPr>
        <p:blipFill>
          <a:blip r:embed="rId2"/>
          <a:stretch>
            <a:fillRect/>
          </a:stretch>
        </p:blipFill>
        <p:spPr>
          <a:xfrm>
            <a:off x="6096000" y="10510"/>
            <a:ext cx="5299364" cy="6858000"/>
          </a:xfrm>
          <a:prstGeom prst="rect">
            <a:avLst/>
          </a:prstGeom>
        </p:spPr>
      </p:pic>
      <p:sp>
        <p:nvSpPr>
          <p:cNvPr id="4" name="TextBox 3">
            <a:extLst>
              <a:ext uri="{FF2B5EF4-FFF2-40B4-BE49-F238E27FC236}">
                <a16:creationId xmlns:a16="http://schemas.microsoft.com/office/drawing/2014/main" id="{499AF855-06A7-B745-85C7-1B105C590166}"/>
              </a:ext>
            </a:extLst>
          </p:cNvPr>
          <p:cNvSpPr txBox="1"/>
          <p:nvPr/>
        </p:nvSpPr>
        <p:spPr>
          <a:xfrm>
            <a:off x="725215" y="1156332"/>
            <a:ext cx="4845269" cy="452431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LMA Data Products</a:t>
            </a:r>
          </a:p>
          <a:p>
            <a:pPr marL="342900" indent="-342900">
              <a:buFont typeface="Wingdings" pitchFamily="2" charset="2"/>
              <a:buChar char="§"/>
            </a:pPr>
            <a:r>
              <a:rPr lang="en-US" sz="2400" b="1" dirty="0">
                <a:latin typeface="Arial" panose="020B0604020202020204" pitchFamily="34" charset="0"/>
                <a:cs typeface="Arial" panose="020B0604020202020204" pitchFamily="34" charset="0"/>
              </a:rPr>
              <a:t>Level 1 Source Locations</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Compute gridded source density</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Density display useful for examination of bulk thunderstorm 3D thunderstorm behavior</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Typically need to determine empirically the most useful thresholds for number of contributing stations per source and chisqr goodness-of-fit value</a:t>
            </a:r>
          </a:p>
        </p:txBody>
      </p:sp>
    </p:spTree>
    <p:extLst>
      <p:ext uri="{BB962C8B-B14F-4D97-AF65-F5344CB8AC3E}">
        <p14:creationId xmlns:p14="http://schemas.microsoft.com/office/powerpoint/2010/main" val="2324517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B223FC78-93B7-9348-A7B0-98456C6C80B1}"/>
              </a:ext>
            </a:extLst>
          </p:cNvPr>
          <p:cNvPicPr>
            <a:picLocks noChangeAspect="1"/>
          </p:cNvPicPr>
          <p:nvPr/>
        </p:nvPicPr>
        <p:blipFill rotWithShape="1">
          <a:blip r:embed="rId2"/>
          <a:srcRect l="5039" r="6641"/>
          <a:stretch/>
        </p:blipFill>
        <p:spPr>
          <a:xfrm>
            <a:off x="240054" y="4443091"/>
            <a:ext cx="5110582" cy="2314592"/>
          </a:xfrm>
          <a:prstGeom prst="rect">
            <a:avLst/>
          </a:prstGeom>
        </p:spPr>
      </p:pic>
      <p:pic>
        <p:nvPicPr>
          <p:cNvPr id="7" name="Picture 6">
            <a:extLst>
              <a:ext uri="{FF2B5EF4-FFF2-40B4-BE49-F238E27FC236}">
                <a16:creationId xmlns:a16="http://schemas.microsoft.com/office/drawing/2014/main" id="{38717580-681F-3641-A893-2B0C1AF61BB2}"/>
              </a:ext>
            </a:extLst>
          </p:cNvPr>
          <p:cNvPicPr>
            <a:picLocks noChangeAspect="1"/>
          </p:cNvPicPr>
          <p:nvPr/>
        </p:nvPicPr>
        <p:blipFill>
          <a:blip r:embed="rId3"/>
          <a:stretch>
            <a:fillRect/>
          </a:stretch>
        </p:blipFill>
        <p:spPr>
          <a:xfrm>
            <a:off x="5483293" y="723133"/>
            <a:ext cx="6601309" cy="5411733"/>
          </a:xfrm>
          <a:prstGeom prst="rect">
            <a:avLst/>
          </a:prstGeom>
        </p:spPr>
      </p:pic>
      <p:sp>
        <p:nvSpPr>
          <p:cNvPr id="8" name="TextBox 7">
            <a:extLst>
              <a:ext uri="{FF2B5EF4-FFF2-40B4-BE49-F238E27FC236}">
                <a16:creationId xmlns:a16="http://schemas.microsoft.com/office/drawing/2014/main" id="{70F6F6A5-F11C-EE4A-876F-2A6FD7B769FC}"/>
              </a:ext>
            </a:extLst>
          </p:cNvPr>
          <p:cNvSpPr txBox="1"/>
          <p:nvPr/>
        </p:nvSpPr>
        <p:spPr>
          <a:xfrm>
            <a:off x="372711" y="164997"/>
            <a:ext cx="4845269" cy="4278094"/>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LMA Data Products</a:t>
            </a:r>
          </a:p>
          <a:p>
            <a:pPr marL="342900" indent="-342900">
              <a:buFont typeface="Wingdings" pitchFamily="2" charset="2"/>
              <a:buChar char="§"/>
            </a:pPr>
            <a:r>
              <a:rPr lang="en-US" sz="2400" b="1" dirty="0">
                <a:latin typeface="Arial" panose="020B0604020202020204" pitchFamily="34" charset="0"/>
                <a:cs typeface="Arial" panose="020B0604020202020204" pitchFamily="34" charset="0"/>
              </a:rPr>
              <a:t>Level 2 Flashes and Level 3 Grids</a:t>
            </a:r>
          </a:p>
          <a:p>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Cluster sources to flashes using spatiotemporal criteria and open-source algorithms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Can create derived gridded products like Flash Extent Density (FED)</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Level 2 &amp; 3 data more useful for comparison to satellite</a:t>
            </a:r>
          </a:p>
        </p:txBody>
      </p:sp>
    </p:spTree>
    <p:extLst>
      <p:ext uri="{BB962C8B-B14F-4D97-AF65-F5344CB8AC3E}">
        <p14:creationId xmlns:p14="http://schemas.microsoft.com/office/powerpoint/2010/main" val="170881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32F69C3-ED4F-D641-9FA0-DE53609F7A4B}"/>
              </a:ext>
            </a:extLst>
          </p:cNvPr>
          <p:cNvSpPr txBox="1"/>
          <p:nvPr/>
        </p:nvSpPr>
        <p:spPr>
          <a:xfrm>
            <a:off x="341376" y="1028343"/>
            <a:ext cx="4346237" cy="4801314"/>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Case Study Example</a:t>
            </a:r>
          </a:p>
          <a:p>
            <a:r>
              <a:rPr lang="en-US" sz="2400" b="1" dirty="0">
                <a:latin typeface="Arial" panose="020B0604020202020204" pitchFamily="34" charset="0"/>
                <a:cs typeface="Arial" panose="020B0604020202020204" pitchFamily="34" charset="0"/>
              </a:rPr>
              <a:t>20 December 2018</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Anomalous storm</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Low-altitude convective flashes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Lightning flash rate anti-correlated with flash size</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GLM flash detection efficiency (DE) declines both for small (10+ sources) and large (100+ sources) LMA flashes during anomalous period</a:t>
            </a:r>
          </a:p>
        </p:txBody>
      </p:sp>
      <p:sp>
        <p:nvSpPr>
          <p:cNvPr id="13" name="TextBox 12">
            <a:extLst>
              <a:ext uri="{FF2B5EF4-FFF2-40B4-BE49-F238E27FC236}">
                <a16:creationId xmlns:a16="http://schemas.microsoft.com/office/drawing/2014/main" id="{C84A1292-2CD7-7843-812B-25A360E15490}"/>
              </a:ext>
            </a:extLst>
          </p:cNvPr>
          <p:cNvSpPr txBox="1"/>
          <p:nvPr/>
        </p:nvSpPr>
        <p:spPr>
          <a:xfrm rot="16200000">
            <a:off x="4684900" y="1092008"/>
            <a:ext cx="1069524"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GLM DE</a:t>
            </a:r>
          </a:p>
        </p:txBody>
      </p:sp>
      <p:sp>
        <p:nvSpPr>
          <p:cNvPr id="14" name="TextBox 13">
            <a:extLst>
              <a:ext uri="{FF2B5EF4-FFF2-40B4-BE49-F238E27FC236}">
                <a16:creationId xmlns:a16="http://schemas.microsoft.com/office/drawing/2014/main" id="{E1B45087-BA7C-5F44-B019-F55A934398A9}"/>
              </a:ext>
            </a:extLst>
          </p:cNvPr>
          <p:cNvSpPr txBox="1"/>
          <p:nvPr/>
        </p:nvSpPr>
        <p:spPr>
          <a:xfrm rot="16200000">
            <a:off x="4358029" y="3796277"/>
            <a:ext cx="171078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LMA Rate/Size</a:t>
            </a:r>
          </a:p>
        </p:txBody>
      </p:sp>
      <p:sp>
        <p:nvSpPr>
          <p:cNvPr id="15" name="TextBox 14">
            <a:extLst>
              <a:ext uri="{FF2B5EF4-FFF2-40B4-BE49-F238E27FC236}">
                <a16:creationId xmlns:a16="http://schemas.microsoft.com/office/drawing/2014/main" id="{6E0DC454-9731-8743-8DDD-11B706C22A9E}"/>
              </a:ext>
            </a:extLst>
          </p:cNvPr>
          <p:cNvSpPr txBox="1"/>
          <p:nvPr/>
        </p:nvSpPr>
        <p:spPr>
          <a:xfrm rot="16200000">
            <a:off x="4736370" y="5723279"/>
            <a:ext cx="95410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Altitude</a:t>
            </a:r>
          </a:p>
        </p:txBody>
      </p:sp>
      <p:pic>
        <p:nvPicPr>
          <p:cNvPr id="5" name="Picture 4" descr="A picture containing text, map&#10;&#10;Description automatically generated">
            <a:extLst>
              <a:ext uri="{FF2B5EF4-FFF2-40B4-BE49-F238E27FC236}">
                <a16:creationId xmlns:a16="http://schemas.microsoft.com/office/drawing/2014/main" id="{B4383512-CF5B-5A44-9216-2CE5C658D3B9}"/>
              </a:ext>
            </a:extLst>
          </p:cNvPr>
          <p:cNvPicPr>
            <a:picLocks noChangeAspect="1"/>
          </p:cNvPicPr>
          <p:nvPr/>
        </p:nvPicPr>
        <p:blipFill>
          <a:blip r:embed="rId2"/>
          <a:stretch>
            <a:fillRect/>
          </a:stretch>
        </p:blipFill>
        <p:spPr>
          <a:xfrm>
            <a:off x="5410568" y="94590"/>
            <a:ext cx="6781432" cy="5430892"/>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6B50BA1E-8C5A-E14B-AF4F-4A6BFF2D0C91}"/>
              </a:ext>
            </a:extLst>
          </p:cNvPr>
          <p:cNvPicPr>
            <a:picLocks noChangeAspect="1"/>
          </p:cNvPicPr>
          <p:nvPr/>
        </p:nvPicPr>
        <p:blipFill rotWithShape="1">
          <a:blip r:embed="rId3"/>
          <a:srcRect t="50000"/>
          <a:stretch/>
        </p:blipFill>
        <p:spPr>
          <a:xfrm>
            <a:off x="7831198" y="5624007"/>
            <a:ext cx="3163136" cy="1129407"/>
          </a:xfrm>
          <a:prstGeom prst="rect">
            <a:avLst/>
          </a:prstGeom>
        </p:spPr>
      </p:pic>
    </p:spTree>
    <p:extLst>
      <p:ext uri="{BB962C8B-B14F-4D97-AF65-F5344CB8AC3E}">
        <p14:creationId xmlns:p14="http://schemas.microsoft.com/office/powerpoint/2010/main" val="978743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B0A07869-A45D-D146-938B-AFD206F7AB74}"/>
              </a:ext>
            </a:extLst>
          </p:cNvPr>
          <p:cNvPicPr>
            <a:picLocks noChangeAspect="1"/>
          </p:cNvPicPr>
          <p:nvPr/>
        </p:nvPicPr>
        <p:blipFill>
          <a:blip r:embed="rId2"/>
          <a:stretch>
            <a:fillRect/>
          </a:stretch>
        </p:blipFill>
        <p:spPr>
          <a:xfrm>
            <a:off x="1714500" y="1011183"/>
            <a:ext cx="8763000" cy="5003800"/>
          </a:xfrm>
          <a:prstGeom prst="rect">
            <a:avLst/>
          </a:prstGeom>
        </p:spPr>
      </p:pic>
      <p:sp>
        <p:nvSpPr>
          <p:cNvPr id="5" name="TextBox 4">
            <a:extLst>
              <a:ext uri="{FF2B5EF4-FFF2-40B4-BE49-F238E27FC236}">
                <a16:creationId xmlns:a16="http://schemas.microsoft.com/office/drawing/2014/main" id="{7A4EB3D3-025E-4B40-AA66-D111607A4767}"/>
              </a:ext>
            </a:extLst>
          </p:cNvPr>
          <p:cNvSpPr txBox="1"/>
          <p:nvPr/>
        </p:nvSpPr>
        <p:spPr>
          <a:xfrm>
            <a:off x="1818290" y="357352"/>
            <a:ext cx="7919156"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Flash Extent Density (FED) Comparison between GLM and LMA</a:t>
            </a:r>
          </a:p>
        </p:txBody>
      </p:sp>
      <p:sp>
        <p:nvSpPr>
          <p:cNvPr id="6" name="TextBox 5">
            <a:extLst>
              <a:ext uri="{FF2B5EF4-FFF2-40B4-BE49-F238E27FC236}">
                <a16:creationId xmlns:a16="http://schemas.microsoft.com/office/drawing/2014/main" id="{9F151281-6834-1D49-A15A-4437FFA6C2D1}"/>
              </a:ext>
            </a:extLst>
          </p:cNvPr>
          <p:cNvSpPr txBox="1"/>
          <p:nvPr/>
        </p:nvSpPr>
        <p:spPr>
          <a:xfrm>
            <a:off x="2451412" y="6100538"/>
            <a:ext cx="693010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GLM			      LMA		        Ratio</a:t>
            </a:r>
          </a:p>
        </p:txBody>
      </p:sp>
    </p:spTree>
    <p:extLst>
      <p:ext uri="{BB962C8B-B14F-4D97-AF65-F5344CB8AC3E}">
        <p14:creationId xmlns:p14="http://schemas.microsoft.com/office/powerpoint/2010/main" val="2990506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A371F9-5D8F-CB4C-8317-C4C375227AB7}"/>
              </a:ext>
            </a:extLst>
          </p:cNvPr>
          <p:cNvSpPr txBox="1"/>
          <p:nvPr/>
        </p:nvSpPr>
        <p:spPr>
          <a:xfrm>
            <a:off x="443498" y="428178"/>
            <a:ext cx="5866383" cy="6001643"/>
          </a:xfrm>
          <a:prstGeom prst="rect">
            <a:avLst/>
          </a:prstGeom>
          <a:noFill/>
        </p:spPr>
        <p:txBody>
          <a:bodyPr wrap="square" rtlCol="0">
            <a:spAutoFit/>
          </a:bodyPr>
          <a:lstStyle/>
          <a:p>
            <a:r>
              <a:rPr lang="en-US" sz="2400" b="1" u="sng" dirty="0">
                <a:latin typeface="Arial" panose="020B0604020202020204" pitchFamily="34" charset="0"/>
                <a:cs typeface="Arial" panose="020B0604020202020204" pitchFamily="34" charset="0"/>
              </a:rPr>
              <a:t>Statistical Analysis Methods</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Focus on lightning within 100 km of LMA</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71 case days – Full thunderstorm spectrum</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LMA source data processed to flashes using open-source tools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Flash-level GLM-16 from L2 LCFA</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Unit of comparison: 10-minute blocks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Thresholding: 25-km distance and +/- 500 ms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Allowing 1 GLM flash to correspond to multiple LMA flashes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Day = 11-22 UTC; Night = 00-08:30 UTC</a:t>
            </a:r>
          </a:p>
        </p:txBody>
      </p:sp>
      <p:pic>
        <p:nvPicPr>
          <p:cNvPr id="4" name="Picture 3">
            <a:extLst>
              <a:ext uri="{FF2B5EF4-FFF2-40B4-BE49-F238E27FC236}">
                <a16:creationId xmlns:a16="http://schemas.microsoft.com/office/drawing/2014/main" id="{663FBD44-6A95-7E41-B07E-16B1277D2CC8}"/>
              </a:ext>
            </a:extLst>
          </p:cNvPr>
          <p:cNvPicPr>
            <a:picLocks noChangeAspect="1"/>
          </p:cNvPicPr>
          <p:nvPr/>
        </p:nvPicPr>
        <p:blipFill>
          <a:blip r:embed="rId2"/>
          <a:stretch>
            <a:fillRect/>
          </a:stretch>
        </p:blipFill>
        <p:spPr>
          <a:xfrm>
            <a:off x="6096000" y="1316703"/>
            <a:ext cx="5866383" cy="4572927"/>
          </a:xfrm>
          <a:prstGeom prst="rect">
            <a:avLst/>
          </a:prstGeom>
        </p:spPr>
      </p:pic>
      <p:sp>
        <p:nvSpPr>
          <p:cNvPr id="5" name="TextBox 4">
            <a:extLst>
              <a:ext uri="{FF2B5EF4-FFF2-40B4-BE49-F238E27FC236}">
                <a16:creationId xmlns:a16="http://schemas.microsoft.com/office/drawing/2014/main" id="{8CEAFCFB-85CE-254D-8B4E-C0702CFD7FEE}"/>
              </a:ext>
            </a:extLst>
          </p:cNvPr>
          <p:cNvSpPr txBox="1"/>
          <p:nvPr/>
        </p:nvSpPr>
        <p:spPr>
          <a:xfrm>
            <a:off x="6202875" y="947371"/>
            <a:ext cx="5083379"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RELAMPAGO LMA FED – Whole Deployment</a:t>
            </a:r>
          </a:p>
        </p:txBody>
      </p:sp>
    </p:spTree>
    <p:extLst>
      <p:ext uri="{BB962C8B-B14F-4D97-AF65-F5344CB8AC3E}">
        <p14:creationId xmlns:p14="http://schemas.microsoft.com/office/powerpoint/2010/main" val="3168526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BD25BF77-386E-1B43-BF28-E0EA86B00A16}"/>
              </a:ext>
            </a:extLst>
          </p:cNvPr>
          <p:cNvGraphicFramePr>
            <a:graphicFrameLocks noGrp="1"/>
          </p:cNvGraphicFramePr>
          <p:nvPr>
            <p:extLst>
              <p:ext uri="{D42A27DB-BD31-4B8C-83A1-F6EECF244321}">
                <p14:modId xmlns:p14="http://schemas.microsoft.com/office/powerpoint/2010/main" val="2154420538"/>
              </p:ext>
            </p:extLst>
          </p:nvPr>
        </p:nvGraphicFramePr>
        <p:xfrm>
          <a:off x="4220360" y="1021080"/>
          <a:ext cx="7415408" cy="4815840"/>
        </p:xfrm>
        <a:graphic>
          <a:graphicData uri="http://schemas.openxmlformats.org/drawingml/2006/table">
            <a:tbl>
              <a:tblPr firstRow="1" bandRow="1">
                <a:tableStyleId>{5C22544A-7EE6-4342-B048-85BDC9FD1C3A}</a:tableStyleId>
              </a:tblPr>
              <a:tblGrid>
                <a:gridCol w="1992809">
                  <a:extLst>
                    <a:ext uri="{9D8B030D-6E8A-4147-A177-3AD203B41FA5}">
                      <a16:colId xmlns:a16="http://schemas.microsoft.com/office/drawing/2014/main" val="906186809"/>
                    </a:ext>
                  </a:extLst>
                </a:gridCol>
                <a:gridCol w="1010993">
                  <a:extLst>
                    <a:ext uri="{9D8B030D-6E8A-4147-A177-3AD203B41FA5}">
                      <a16:colId xmlns:a16="http://schemas.microsoft.com/office/drawing/2014/main" val="3714168298"/>
                    </a:ext>
                  </a:extLst>
                </a:gridCol>
                <a:gridCol w="1076642">
                  <a:extLst>
                    <a:ext uri="{9D8B030D-6E8A-4147-A177-3AD203B41FA5}">
                      <a16:colId xmlns:a16="http://schemas.microsoft.com/office/drawing/2014/main" val="4010805526"/>
                    </a:ext>
                  </a:extLst>
                </a:gridCol>
                <a:gridCol w="1102901">
                  <a:extLst>
                    <a:ext uri="{9D8B030D-6E8A-4147-A177-3AD203B41FA5}">
                      <a16:colId xmlns:a16="http://schemas.microsoft.com/office/drawing/2014/main" val="3472779904"/>
                    </a:ext>
                  </a:extLst>
                </a:gridCol>
                <a:gridCol w="2232063">
                  <a:extLst>
                    <a:ext uri="{9D8B030D-6E8A-4147-A177-3AD203B41FA5}">
                      <a16:colId xmlns:a16="http://schemas.microsoft.com/office/drawing/2014/main" val="493509375"/>
                    </a:ext>
                  </a:extLst>
                </a:gridCol>
              </a:tblGrid>
              <a:tr h="370840">
                <a:tc>
                  <a:txBody>
                    <a:bodyPr/>
                    <a:lstStyle/>
                    <a:p>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Day</a:t>
                      </a:r>
                    </a:p>
                  </a:txBody>
                  <a:tcPr/>
                </a:tc>
                <a:tc>
                  <a:txBody>
                    <a:bodyPr/>
                    <a:lstStyle/>
                    <a:p>
                      <a:r>
                        <a:rPr lang="en-US" sz="2000" dirty="0">
                          <a:latin typeface="Arial" panose="020B0604020202020204" pitchFamily="34" charset="0"/>
                          <a:cs typeface="Arial" panose="020B0604020202020204" pitchFamily="34" charset="0"/>
                        </a:rPr>
                        <a:t>Night</a:t>
                      </a:r>
                    </a:p>
                  </a:txBody>
                  <a:tcPr/>
                </a:tc>
                <a:tc>
                  <a:txBody>
                    <a:bodyPr/>
                    <a:lstStyle/>
                    <a:p>
                      <a:r>
                        <a:rPr lang="en-US" sz="2000" dirty="0">
                          <a:latin typeface="Arial" panose="020B0604020202020204" pitchFamily="34" charset="0"/>
                          <a:cs typeface="Arial" panose="020B0604020202020204" pitchFamily="34" charset="0"/>
                        </a:rPr>
                        <a:t>Overall</a:t>
                      </a:r>
                    </a:p>
                  </a:txBody>
                  <a:tcPr/>
                </a:tc>
                <a:tc>
                  <a:txBody>
                    <a:bodyPr/>
                    <a:lstStyle/>
                    <a:p>
                      <a:r>
                        <a:rPr lang="en-US" sz="2000" dirty="0">
                          <a:latin typeface="Arial" panose="020B0604020202020204" pitchFamily="34" charset="0"/>
                          <a:cs typeface="Arial" panose="020B0604020202020204" pitchFamily="34" charset="0"/>
                        </a:rPr>
                        <a:t>Notes</a:t>
                      </a:r>
                    </a:p>
                  </a:txBody>
                  <a:tcPr/>
                </a:tc>
                <a:extLst>
                  <a:ext uri="{0D108BD9-81ED-4DB2-BD59-A6C34878D82A}">
                    <a16:rowId xmlns:a16="http://schemas.microsoft.com/office/drawing/2014/main" val="469602719"/>
                  </a:ext>
                </a:extLst>
              </a:tr>
              <a:tr h="370840">
                <a:tc>
                  <a:txBody>
                    <a:bodyPr/>
                    <a:lstStyle/>
                    <a:p>
                      <a:r>
                        <a:rPr lang="en-US" sz="2000" b="1" dirty="0">
                          <a:latin typeface="Arial" panose="020B0604020202020204" pitchFamily="34" charset="0"/>
                          <a:cs typeface="Arial" panose="020B0604020202020204" pitchFamily="34" charset="0"/>
                        </a:rPr>
                        <a:t>GLM Detection Efficiency</a:t>
                      </a:r>
                    </a:p>
                  </a:txBody>
                  <a:tcPr/>
                </a:tc>
                <a:tc>
                  <a:txBody>
                    <a:bodyPr/>
                    <a:lstStyle/>
                    <a:p>
                      <a:pPr algn="ctr"/>
                      <a:r>
                        <a:rPr lang="en-US" sz="2000" dirty="0">
                          <a:latin typeface="Arial" panose="020B0604020202020204" pitchFamily="34" charset="0"/>
                          <a:cs typeface="Arial" panose="020B0604020202020204" pitchFamily="34" charset="0"/>
                        </a:rPr>
                        <a:t>71%</a:t>
                      </a:r>
                    </a:p>
                  </a:txBody>
                  <a:tcPr anchor="ctr"/>
                </a:tc>
                <a:tc>
                  <a:txBody>
                    <a:bodyPr/>
                    <a:lstStyle/>
                    <a:p>
                      <a:pPr algn="ctr"/>
                      <a:r>
                        <a:rPr lang="en-US" sz="2000" dirty="0">
                          <a:latin typeface="Arial" panose="020B0604020202020204" pitchFamily="34" charset="0"/>
                          <a:cs typeface="Arial" panose="020B0604020202020204" pitchFamily="34" charset="0"/>
                        </a:rPr>
                        <a:t>84%</a:t>
                      </a:r>
                    </a:p>
                  </a:txBody>
                  <a:tcPr anchor="ctr"/>
                </a:tc>
                <a:tc>
                  <a:txBody>
                    <a:bodyPr/>
                    <a:lstStyle/>
                    <a:p>
                      <a:pPr algn="ctr"/>
                      <a:r>
                        <a:rPr lang="en-US" sz="2000" dirty="0">
                          <a:latin typeface="Arial" panose="020B0604020202020204" pitchFamily="34" charset="0"/>
                          <a:cs typeface="Arial" panose="020B0604020202020204" pitchFamily="34" charset="0"/>
                        </a:rPr>
                        <a:t>77%</a:t>
                      </a:r>
                    </a:p>
                  </a:txBody>
                  <a:tcPr anchor="ctr"/>
                </a:tc>
                <a:tc>
                  <a:txBody>
                    <a:bodyPr/>
                    <a:lstStyle/>
                    <a:p>
                      <a:r>
                        <a:rPr lang="en-US" sz="2000" dirty="0">
                          <a:latin typeface="Arial" panose="020B0604020202020204" pitchFamily="34" charset="0"/>
                          <a:cs typeface="Arial" panose="020B0604020202020204" pitchFamily="34" charset="0"/>
                        </a:rPr>
                        <a:t>10+ LMA pts (2% less for 3+ pts)</a:t>
                      </a:r>
                    </a:p>
                  </a:txBody>
                  <a:tcPr anchor="ctr"/>
                </a:tc>
                <a:extLst>
                  <a:ext uri="{0D108BD9-81ED-4DB2-BD59-A6C34878D82A}">
                    <a16:rowId xmlns:a16="http://schemas.microsoft.com/office/drawing/2014/main" val="610248099"/>
                  </a:ext>
                </a:extLst>
              </a:tr>
              <a:tr h="370840">
                <a:tc>
                  <a:txBody>
                    <a:bodyPr/>
                    <a:lstStyle/>
                    <a:p>
                      <a:r>
                        <a:rPr lang="en-US" sz="2000" b="1" dirty="0">
                          <a:latin typeface="Arial" panose="020B0604020202020204" pitchFamily="34" charset="0"/>
                          <a:cs typeface="Arial" panose="020B0604020202020204" pitchFamily="34" charset="0"/>
                        </a:rPr>
                        <a:t>GLM/LMA</a:t>
                      </a:r>
                    </a:p>
                    <a:p>
                      <a:r>
                        <a:rPr lang="en-US" sz="2000" b="1" dirty="0">
                          <a:latin typeface="Arial" panose="020B0604020202020204" pitchFamily="34" charset="0"/>
                          <a:cs typeface="Arial" panose="020B0604020202020204" pitchFamily="34" charset="0"/>
                        </a:rPr>
                        <a:t>Flash Rate Correlation</a:t>
                      </a:r>
                    </a:p>
                  </a:txBody>
                  <a:tcPr/>
                </a:tc>
                <a:tc>
                  <a:txBody>
                    <a:bodyPr/>
                    <a:lstStyle/>
                    <a:p>
                      <a:pPr algn="ctr"/>
                      <a:r>
                        <a:rPr lang="en-US" sz="2000" dirty="0">
                          <a:latin typeface="Arial" panose="020B0604020202020204" pitchFamily="34" charset="0"/>
                          <a:cs typeface="Arial" panose="020B0604020202020204" pitchFamily="34" charset="0"/>
                        </a:rPr>
                        <a:t>0.95</a:t>
                      </a:r>
                    </a:p>
                  </a:txBody>
                  <a:tcPr anchor="ctr"/>
                </a:tc>
                <a:tc>
                  <a:txBody>
                    <a:bodyPr/>
                    <a:lstStyle/>
                    <a:p>
                      <a:pPr algn="ctr"/>
                      <a:r>
                        <a:rPr lang="en-US" sz="2000" dirty="0">
                          <a:latin typeface="Arial" panose="020B0604020202020204" pitchFamily="34" charset="0"/>
                          <a:cs typeface="Arial" panose="020B0604020202020204" pitchFamily="34" charset="0"/>
                        </a:rPr>
                        <a:t>0.97</a:t>
                      </a:r>
                    </a:p>
                  </a:txBody>
                  <a:tcPr anchor="ctr"/>
                </a:tc>
                <a:tc>
                  <a:txBody>
                    <a:bodyPr/>
                    <a:lstStyle/>
                    <a:p>
                      <a:pPr algn="ctr"/>
                      <a:r>
                        <a:rPr lang="en-US" sz="2000" dirty="0">
                          <a:latin typeface="Arial" panose="020B0604020202020204" pitchFamily="34" charset="0"/>
                          <a:cs typeface="Arial" panose="020B0604020202020204" pitchFamily="34" charset="0"/>
                        </a:rPr>
                        <a:t>0.95</a:t>
                      </a:r>
                    </a:p>
                  </a:txBody>
                  <a:tcPr anchor="ctr"/>
                </a:tc>
                <a:tc>
                  <a:txBody>
                    <a:bodyPr/>
                    <a:lstStyle/>
                    <a:p>
                      <a:r>
                        <a:rPr lang="en-US" sz="2000" dirty="0">
                          <a:latin typeface="Arial" panose="020B0604020202020204" pitchFamily="34" charset="0"/>
                          <a:cs typeface="Arial" panose="020B0604020202020204" pitchFamily="34" charset="0"/>
                        </a:rPr>
                        <a:t>3+ LMA pts</a:t>
                      </a:r>
                    </a:p>
                  </a:txBody>
                  <a:tcPr anchor="ctr"/>
                </a:tc>
                <a:extLst>
                  <a:ext uri="{0D108BD9-81ED-4DB2-BD59-A6C34878D82A}">
                    <a16:rowId xmlns:a16="http://schemas.microsoft.com/office/drawing/2014/main" val="4208372305"/>
                  </a:ext>
                </a:extLst>
              </a:tr>
              <a:tr h="370840">
                <a:tc>
                  <a:txBody>
                    <a:bodyPr/>
                    <a:lstStyle/>
                    <a:p>
                      <a:r>
                        <a:rPr lang="en-US" sz="2000" b="1" dirty="0">
                          <a:latin typeface="Arial" panose="020B0604020202020204" pitchFamily="34" charset="0"/>
                          <a:cs typeface="Arial" panose="020B0604020202020204" pitchFamily="34" charset="0"/>
                        </a:rPr>
                        <a:t>Correlation of DE w/ TFR</a:t>
                      </a:r>
                    </a:p>
                  </a:txBody>
                  <a:tcPr/>
                </a:tc>
                <a:tc>
                  <a:txBody>
                    <a:bodyPr/>
                    <a:lstStyle/>
                    <a:p>
                      <a:pPr algn="ctr"/>
                      <a:r>
                        <a:rPr lang="en-US" sz="2000" dirty="0">
                          <a:latin typeface="Arial" panose="020B0604020202020204" pitchFamily="34" charset="0"/>
                          <a:cs typeface="Arial" panose="020B0604020202020204" pitchFamily="34" charset="0"/>
                        </a:rPr>
                        <a:t>-0.38</a:t>
                      </a:r>
                    </a:p>
                  </a:txBody>
                  <a:tcPr anchor="ctr"/>
                </a:tc>
                <a:tc>
                  <a:txBody>
                    <a:bodyPr/>
                    <a:lstStyle/>
                    <a:p>
                      <a:pPr algn="ctr"/>
                      <a:r>
                        <a:rPr lang="en-US" sz="2000" dirty="0">
                          <a:latin typeface="Arial" panose="020B0604020202020204" pitchFamily="34" charset="0"/>
                          <a:cs typeface="Arial" panose="020B0604020202020204" pitchFamily="34" charset="0"/>
                        </a:rPr>
                        <a:t>-0.62</a:t>
                      </a:r>
                    </a:p>
                  </a:txBody>
                  <a:tcPr anchor="ctr"/>
                </a:tc>
                <a:tc>
                  <a:txBody>
                    <a:bodyPr/>
                    <a:lstStyle/>
                    <a:p>
                      <a:pPr algn="ctr"/>
                      <a:r>
                        <a:rPr lang="en-US" sz="2000" dirty="0">
                          <a:latin typeface="Arial" panose="020B0604020202020204" pitchFamily="34" charset="0"/>
                          <a:cs typeface="Arial" panose="020B0604020202020204" pitchFamily="34" charset="0"/>
                        </a:rPr>
                        <a:t>-0.50</a:t>
                      </a:r>
                    </a:p>
                  </a:txBody>
                  <a:tcPr anchor="ctr"/>
                </a:tc>
                <a:tc>
                  <a:txBody>
                    <a:bodyPr/>
                    <a:lstStyle/>
                    <a:p>
                      <a:r>
                        <a:rPr lang="en-US" sz="2000" dirty="0">
                          <a:latin typeface="Arial" panose="020B0604020202020204" pitchFamily="34" charset="0"/>
                          <a:cs typeface="Arial" panose="020B0604020202020204" pitchFamily="34" charset="0"/>
                        </a:rPr>
                        <a:t>3+ LMA pts</a:t>
                      </a:r>
                    </a:p>
                  </a:txBody>
                  <a:tcPr anchor="ctr"/>
                </a:tc>
                <a:extLst>
                  <a:ext uri="{0D108BD9-81ED-4DB2-BD59-A6C34878D82A}">
                    <a16:rowId xmlns:a16="http://schemas.microsoft.com/office/drawing/2014/main" val="140855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latin typeface="Arial" panose="020B0604020202020204" pitchFamily="34" charset="0"/>
                          <a:cs typeface="Arial" panose="020B0604020202020204" pitchFamily="34" charset="0"/>
                        </a:rPr>
                        <a:t>Correlation of DE w/ Points per LMA Flash</a:t>
                      </a:r>
                    </a:p>
                  </a:txBody>
                  <a:tcPr/>
                </a:tc>
                <a:tc>
                  <a:txBody>
                    <a:bodyPr/>
                    <a:lstStyle/>
                    <a:p>
                      <a:pPr algn="ctr"/>
                      <a:r>
                        <a:rPr lang="en-US" sz="2000" dirty="0">
                          <a:latin typeface="Arial" panose="020B0604020202020204" pitchFamily="34" charset="0"/>
                          <a:cs typeface="Arial" panose="020B0604020202020204" pitchFamily="34" charset="0"/>
                        </a:rPr>
                        <a:t>0.28</a:t>
                      </a:r>
                    </a:p>
                  </a:txBody>
                  <a:tcPr anchor="ctr"/>
                </a:tc>
                <a:tc>
                  <a:txBody>
                    <a:bodyPr/>
                    <a:lstStyle/>
                    <a:p>
                      <a:pPr algn="ctr"/>
                      <a:r>
                        <a:rPr lang="en-US" sz="2000" dirty="0">
                          <a:latin typeface="Arial" panose="020B0604020202020204" pitchFamily="34" charset="0"/>
                          <a:cs typeface="Arial" panose="020B0604020202020204" pitchFamily="34" charset="0"/>
                        </a:rPr>
                        <a:t>0.22</a:t>
                      </a:r>
                    </a:p>
                  </a:txBody>
                  <a:tcPr anchor="ctr"/>
                </a:tc>
                <a:tc>
                  <a:txBody>
                    <a:bodyPr/>
                    <a:lstStyle/>
                    <a:p>
                      <a:pPr algn="ctr"/>
                      <a:r>
                        <a:rPr lang="en-US" sz="2000" dirty="0">
                          <a:latin typeface="Arial" panose="020B0604020202020204" pitchFamily="34" charset="0"/>
                          <a:cs typeface="Arial" panose="020B0604020202020204" pitchFamily="34" charset="0"/>
                        </a:rPr>
                        <a:t>0.24</a:t>
                      </a:r>
                    </a:p>
                  </a:txBody>
                  <a:tcPr anchor="ctr"/>
                </a:tc>
                <a:tc>
                  <a:txBody>
                    <a:bodyPr/>
                    <a:lstStyle/>
                    <a:p>
                      <a:r>
                        <a:rPr lang="en-US" sz="2000" dirty="0">
                          <a:latin typeface="Arial" panose="020B0604020202020204" pitchFamily="34" charset="0"/>
                          <a:cs typeface="Arial" panose="020B0604020202020204" pitchFamily="34" charset="0"/>
                        </a:rPr>
                        <a:t>3+ LMA pts</a:t>
                      </a:r>
                    </a:p>
                  </a:txBody>
                  <a:tcPr anchor="ctr"/>
                </a:tc>
                <a:extLst>
                  <a:ext uri="{0D108BD9-81ED-4DB2-BD59-A6C34878D82A}">
                    <a16:rowId xmlns:a16="http://schemas.microsoft.com/office/drawing/2014/main" val="2090776024"/>
                  </a:ext>
                </a:extLst>
              </a:tr>
              <a:tr h="370840">
                <a:tc>
                  <a:txBody>
                    <a:bodyPr/>
                    <a:lstStyle/>
                    <a:p>
                      <a:r>
                        <a:rPr lang="en-US" sz="2000" b="1" dirty="0">
                          <a:latin typeface="Arial" panose="020B0604020202020204" pitchFamily="34" charset="0"/>
                          <a:cs typeface="Arial" panose="020B0604020202020204" pitchFamily="34" charset="0"/>
                        </a:rPr>
                        <a:t>Correlation of DE w/ Flash Altitude</a:t>
                      </a:r>
                    </a:p>
                  </a:txBody>
                  <a:tcPr/>
                </a:tc>
                <a:tc>
                  <a:txBody>
                    <a:bodyPr/>
                    <a:lstStyle/>
                    <a:p>
                      <a:pPr algn="ctr"/>
                      <a:r>
                        <a:rPr lang="en-US" sz="2000" dirty="0">
                          <a:latin typeface="Arial" panose="020B0604020202020204" pitchFamily="34" charset="0"/>
                          <a:cs typeface="Arial" panose="020B0604020202020204" pitchFamily="34" charset="0"/>
                        </a:rPr>
                        <a:t>-0.28</a:t>
                      </a:r>
                    </a:p>
                  </a:txBody>
                  <a:tcPr anchor="ctr"/>
                </a:tc>
                <a:tc>
                  <a:txBody>
                    <a:bodyPr/>
                    <a:lstStyle/>
                    <a:p>
                      <a:pPr algn="ctr"/>
                      <a:r>
                        <a:rPr lang="en-US" sz="2000" dirty="0">
                          <a:latin typeface="Arial" panose="020B0604020202020204" pitchFamily="34" charset="0"/>
                          <a:cs typeface="Arial" panose="020B0604020202020204" pitchFamily="34" charset="0"/>
                        </a:rPr>
                        <a:t>-0.35</a:t>
                      </a:r>
                    </a:p>
                  </a:txBody>
                  <a:tcPr anchor="ctr"/>
                </a:tc>
                <a:tc>
                  <a:txBody>
                    <a:bodyPr/>
                    <a:lstStyle/>
                    <a:p>
                      <a:pPr algn="ctr"/>
                      <a:r>
                        <a:rPr lang="en-US" sz="2000" dirty="0">
                          <a:latin typeface="Arial" panose="020B0604020202020204" pitchFamily="34" charset="0"/>
                          <a:cs typeface="Arial" panose="020B0604020202020204" pitchFamily="34" charset="0"/>
                        </a:rPr>
                        <a:t>-0.31</a:t>
                      </a:r>
                    </a:p>
                  </a:txBody>
                  <a:tcPr anchor="ctr"/>
                </a:tc>
                <a:tc>
                  <a:txBody>
                    <a:bodyPr/>
                    <a:lstStyle/>
                    <a:p>
                      <a:r>
                        <a:rPr lang="en-US" sz="2000" dirty="0">
                          <a:latin typeface="Arial" panose="020B0604020202020204" pitchFamily="34" charset="0"/>
                          <a:cs typeface="Arial" panose="020B0604020202020204" pitchFamily="34" charset="0"/>
                        </a:rPr>
                        <a:t>Influence of stratiform lightning</a:t>
                      </a:r>
                    </a:p>
                  </a:txBody>
                  <a:tcPr anchor="ctr"/>
                </a:tc>
                <a:extLst>
                  <a:ext uri="{0D108BD9-81ED-4DB2-BD59-A6C34878D82A}">
                    <a16:rowId xmlns:a16="http://schemas.microsoft.com/office/drawing/2014/main" val="637233660"/>
                  </a:ext>
                </a:extLst>
              </a:tr>
            </a:tbl>
          </a:graphicData>
        </a:graphic>
      </p:graphicFrame>
      <p:sp>
        <p:nvSpPr>
          <p:cNvPr id="3" name="TextBox 2">
            <a:extLst>
              <a:ext uri="{FF2B5EF4-FFF2-40B4-BE49-F238E27FC236}">
                <a16:creationId xmlns:a16="http://schemas.microsoft.com/office/drawing/2014/main" id="{91A74D71-4E80-CE48-BEE7-50999B089DA9}"/>
              </a:ext>
            </a:extLst>
          </p:cNvPr>
          <p:cNvSpPr txBox="1"/>
          <p:nvPr/>
        </p:nvSpPr>
        <p:spPr>
          <a:xfrm>
            <a:off x="556232" y="1021080"/>
            <a:ext cx="3051264" cy="4770537"/>
          </a:xfrm>
          <a:prstGeom prst="rect">
            <a:avLst/>
          </a:prstGeom>
          <a:noFill/>
        </p:spPr>
        <p:txBody>
          <a:bodyPr wrap="square" rtlCol="0">
            <a:spAutoFit/>
          </a:bodyPr>
          <a:lstStyle/>
          <a:p>
            <a:r>
              <a:rPr lang="en-US" sz="2400" b="1" u="sng" dirty="0">
                <a:latin typeface="Arial" panose="020B0604020202020204" pitchFamily="34" charset="0"/>
                <a:cs typeface="Arial" panose="020B0604020202020204" pitchFamily="34" charset="0"/>
              </a:rPr>
              <a:t>Statistical Results</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Overall good GLM performance in north-central Argentina</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DE negatively correlated with flash rate – implications for usage in case studies</a:t>
            </a:r>
          </a:p>
          <a:p>
            <a:endParaRPr lang="en-US" sz="2000"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(Spearman rank correlations significance</a:t>
            </a:r>
          </a:p>
          <a:p>
            <a:r>
              <a:rPr lang="en-US" sz="2000" i="1" dirty="0">
                <a:latin typeface="Arial" panose="020B0604020202020204" pitchFamily="34" charset="0"/>
                <a:cs typeface="Arial" panose="020B0604020202020204" pitchFamily="34" charset="0"/>
              </a:rPr>
              <a:t>p &lt;&lt; 0.01)</a:t>
            </a: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4288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F2CA4B-91CD-F94C-9815-8910264DFD79}"/>
              </a:ext>
            </a:extLst>
          </p:cNvPr>
          <p:cNvPicPr>
            <a:picLocks noChangeAspect="1"/>
          </p:cNvPicPr>
          <p:nvPr/>
        </p:nvPicPr>
        <p:blipFill rotWithShape="1">
          <a:blip r:embed="rId2"/>
          <a:srcRect l="20472" t="6437" r="20472" b="7127"/>
          <a:stretch/>
        </p:blipFill>
        <p:spPr>
          <a:xfrm>
            <a:off x="5328744" y="465082"/>
            <a:ext cx="6074980" cy="5927835"/>
          </a:xfrm>
          <a:prstGeom prst="rect">
            <a:avLst/>
          </a:prstGeom>
        </p:spPr>
      </p:pic>
      <p:sp>
        <p:nvSpPr>
          <p:cNvPr id="6" name="TextBox 5">
            <a:extLst>
              <a:ext uri="{FF2B5EF4-FFF2-40B4-BE49-F238E27FC236}">
                <a16:creationId xmlns:a16="http://schemas.microsoft.com/office/drawing/2014/main" id="{AC2710DD-BE1E-8941-B16D-601E855EB7FE}"/>
              </a:ext>
            </a:extLst>
          </p:cNvPr>
          <p:cNvSpPr txBox="1"/>
          <p:nvPr/>
        </p:nvSpPr>
        <p:spPr>
          <a:xfrm>
            <a:off x="609600" y="889842"/>
            <a:ext cx="4466897" cy="5078313"/>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Limitations of LMAs</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Limited range (~100 km for good 3D, ~200 km for good 2D) that covers only a small part of satellite field of view (even for LEO instruments like ISS LIS)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Longer deployment required if viewing time is limited (e.g., LEO or shared GEO platform)</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Example to right is ISS LIS overpass of RELAMPAGO LMA; Only about 4 quality overpasses over ~5-month deployment</a:t>
            </a:r>
          </a:p>
        </p:txBody>
      </p:sp>
    </p:spTree>
    <p:extLst>
      <p:ext uri="{BB962C8B-B14F-4D97-AF65-F5344CB8AC3E}">
        <p14:creationId xmlns:p14="http://schemas.microsoft.com/office/powerpoint/2010/main" val="3388068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639A6-17F2-0B4E-B522-6DC0F345773A}"/>
              </a:ext>
            </a:extLst>
          </p:cNvPr>
          <p:cNvSpPr txBox="1"/>
          <p:nvPr/>
        </p:nvSpPr>
        <p:spPr>
          <a:xfrm>
            <a:off x="348236" y="163541"/>
            <a:ext cx="10204150" cy="5109091"/>
          </a:xfrm>
          <a:prstGeom prst="rect">
            <a:avLst/>
          </a:prstGeom>
          <a:noFill/>
        </p:spPr>
        <p:txBody>
          <a:bodyPr wrap="square" rtlCol="0">
            <a:spAutoFit/>
          </a:bodyPr>
          <a:lstStyle/>
          <a:p>
            <a:r>
              <a:rPr lang="en-US" sz="2400" b="1" u="sng" dirty="0">
                <a:latin typeface="Arial" panose="020B0604020202020204" pitchFamily="34" charset="0"/>
                <a:cs typeface="Arial" panose="020B0604020202020204" pitchFamily="34" charset="0"/>
              </a:rPr>
              <a:t>Conclusions</a:t>
            </a:r>
          </a:p>
          <a:p>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LMA deployments are very useful for satellite lightning sensor validation campaigns. Leverage existing field campaigns/infrastructure if possible!</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Do not underestimate logistical challenges, planning and redundancy are key.</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Once LMA data are acquired, numerous tools and substantial community knowledge exist to simplify processing to higher data levels that are more useful for comparison to satellite, and to support best practices in the analysis.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Consider fundamental differences between the ground-based (VHF) and spaceborne measurements in the validation approach.</a:t>
            </a:r>
          </a:p>
          <a:p>
            <a:endParaRPr lang="en-US" sz="14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RELAMPAGO LMA data available @ </a:t>
            </a:r>
            <a:r>
              <a:rPr lang="en-US" sz="1600" u="sng" dirty="0">
                <a:latin typeface="Arial" panose="020B0604020202020204" pitchFamily="34" charset="0"/>
                <a:cs typeface="Arial" panose="020B0604020202020204" pitchFamily="34" charset="0"/>
                <a:hlinkClick r:id="rId2"/>
              </a:rPr>
              <a:t>http://dx.doi.org/10.5067/RELAMPAGO/LMA/DATA101</a:t>
            </a:r>
            <a:endParaRPr lang="en-US" sz="1600" u="sng"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u="sng" dirty="0">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2795492-E19E-8642-BF12-DE663009C54E}"/>
              </a:ext>
            </a:extLst>
          </p:cNvPr>
          <p:cNvSpPr txBox="1"/>
          <p:nvPr/>
        </p:nvSpPr>
        <p:spPr>
          <a:xfrm>
            <a:off x="348236" y="4857153"/>
            <a:ext cx="11495527" cy="1846659"/>
          </a:xfrm>
          <a:prstGeom prst="rect">
            <a:avLst/>
          </a:prstGeom>
          <a:noFill/>
        </p:spPr>
        <p:txBody>
          <a:bodyPr wrap="square" rtlCol="0">
            <a:spAutoFit/>
          </a:bodyPr>
          <a:lstStyle/>
          <a:p>
            <a:r>
              <a:rPr lang="en-US" u="sng" dirty="0">
                <a:latin typeface="Arial" panose="020B0604020202020204" pitchFamily="34" charset="0"/>
                <a:cs typeface="Arial" panose="020B0604020202020204" pitchFamily="34" charset="0"/>
              </a:rPr>
              <a:t>RELAMPAGO LMA References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Lang, T. J., and Coauthors, The RELAMPAGO Lightning Mapping Array: Overview and initial comparison to the Geostationary Lightning Mapper. </a:t>
            </a:r>
            <a:r>
              <a:rPr lang="en-US" sz="1200" i="1" dirty="0">
                <a:latin typeface="Arial" panose="020B0604020202020204" pitchFamily="34" charset="0"/>
                <a:cs typeface="Arial" panose="020B0604020202020204" pitchFamily="34" charset="0"/>
              </a:rPr>
              <a:t>J. Atmos. Oceanic Technol.</a:t>
            </a:r>
            <a:r>
              <a:rPr lang="en-US" sz="1200" dirty="0">
                <a:latin typeface="Arial" panose="020B0604020202020204" pitchFamily="34" charset="0"/>
                <a:cs typeface="Arial" panose="020B0604020202020204" pitchFamily="34" charset="0"/>
              </a:rPr>
              <a:t>, doi: </a:t>
            </a:r>
            <a:r>
              <a:rPr lang="en-US" sz="1200" dirty="0">
                <a:latin typeface="Arial" panose="020B0604020202020204" pitchFamily="34" charset="0"/>
                <a:cs typeface="Arial" panose="020B0604020202020204" pitchFamily="34" charset="0"/>
                <a:hlinkClick r:id="rId3"/>
              </a:rPr>
              <a:t>https://doi.org/10.1175/JTECH-D-20-0005.1</a:t>
            </a:r>
            <a:r>
              <a:rPr lang="en-US" sz="120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Peterson, M. J., Lang, T. J., Bruning, E. C., Albrecht, R., Blakeslee, R. J., Lyons, W. A., et al. (2020). New WMO Certified Megaflash Lightning Extremes for Flash Distance (709 km) and Duration (16.73 seconds) recorded from Space. </a:t>
            </a:r>
            <a:r>
              <a:rPr lang="en-US" sz="1200" i="1" dirty="0">
                <a:latin typeface="Arial" panose="020B0604020202020204" pitchFamily="34" charset="0"/>
                <a:cs typeface="Arial" panose="020B0604020202020204" pitchFamily="34" charset="0"/>
              </a:rPr>
              <a:t>Geophysical Research Letters</a:t>
            </a:r>
            <a:r>
              <a:rPr lang="en-US" sz="1200" dirty="0">
                <a:latin typeface="Arial" panose="020B0604020202020204" pitchFamily="34" charset="0"/>
                <a:cs typeface="Arial" panose="020B0604020202020204" pitchFamily="34" charset="0"/>
              </a:rPr>
              <a:t>, 47, e2020GL088888. </a:t>
            </a:r>
            <a:r>
              <a:rPr lang="en-US" sz="1200" u="sng" dirty="0">
                <a:latin typeface="Arial" panose="020B0604020202020204" pitchFamily="34" charset="0"/>
                <a:cs typeface="Arial" panose="020B0604020202020204" pitchFamily="34" charset="0"/>
                <a:hlinkClick r:id="rId4"/>
              </a:rPr>
              <a:t>https://doi.org/10.1029/2020GL088888</a:t>
            </a: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Zhu, Y., Bitzer, P., Stewart, M., Podgorny, S., Corredor, D., Burchfield, J., et al. (2020). Huntsville Alabama Marx Meter Array 2: Upgrade and capability. </a:t>
            </a:r>
            <a:r>
              <a:rPr lang="en-US" sz="1200" i="1" dirty="0">
                <a:latin typeface="Arial" panose="020B0604020202020204" pitchFamily="34" charset="0"/>
                <a:cs typeface="Arial" panose="020B0604020202020204" pitchFamily="34" charset="0"/>
              </a:rPr>
              <a:t>Earth and Space Science</a:t>
            </a:r>
            <a:r>
              <a:rPr lang="en-US" sz="1200" dirty="0">
                <a:latin typeface="Arial" panose="020B0604020202020204" pitchFamily="34" charset="0"/>
                <a:cs typeface="Arial" panose="020B0604020202020204" pitchFamily="34" charset="0"/>
              </a:rPr>
              <a:t>, 7, e2020EA001111.</a:t>
            </a:r>
            <a:r>
              <a:rPr lang="en-US" sz="1200" u="sng" dirty="0">
                <a:latin typeface="Arial" panose="020B0604020202020204" pitchFamily="34" charset="0"/>
                <a:cs typeface="Arial" panose="020B0604020202020204" pitchFamily="34" charset="0"/>
                <a:hlinkClick r:id="rId5"/>
              </a:rPr>
              <a:t>https://doi.org/10.1029/2020EA001111</a:t>
            </a:r>
            <a:endParaRPr lang="en-US" sz="1200" u="sng"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Borque, P., L. Vidal, M. Rugna, T. J. Lang, M. G. Nicora, and S. W. Nesbitt (2020). Distinctive Signals in 1-minute Observations of Overshooting Tops and Lightning Activity in a Severe Supercell Thunderstorm. Conditionally accepted in </a:t>
            </a:r>
            <a:r>
              <a:rPr lang="en-US" sz="1200" i="1" dirty="0">
                <a:latin typeface="Arial" panose="020B0604020202020204" pitchFamily="34" charset="0"/>
                <a:cs typeface="Arial" panose="020B0604020202020204" pitchFamily="34" charset="0"/>
              </a:rPr>
              <a:t>Journal of Geophysical Research: Atmospheres</a:t>
            </a:r>
            <a:r>
              <a:rPr lang="en-US" sz="1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830633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911</TotalTime>
  <Words>1292</Words>
  <Application>Microsoft Macintosh PowerPoint</Application>
  <PresentationFormat>Widescreen</PresentationFormat>
  <Paragraphs>176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Lang, Timothy J. (MSFC-ST11)</dc:creator>
  <cp:lastModifiedBy>Lang, Timothy J. (MSFC-ST11)</cp:lastModifiedBy>
  <cp:revision>40</cp:revision>
  <dcterms:created xsi:type="dcterms:W3CDTF">2020-08-13T17:56:54Z</dcterms:created>
  <dcterms:modified xsi:type="dcterms:W3CDTF">2020-09-04T20:44:10Z</dcterms:modified>
</cp:coreProperties>
</file>