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6" r:id="rId1"/>
    <p:sldMasterId id="2147483689" r:id="rId2"/>
  </p:sldMasterIdLst>
  <p:notesMasterIdLst>
    <p:notesMasterId r:id="rId29"/>
  </p:notesMasterIdLst>
  <p:handoutMasterIdLst>
    <p:handoutMasterId r:id="rId30"/>
  </p:handoutMasterIdLst>
  <p:sldIdLst>
    <p:sldId id="619" r:id="rId3"/>
    <p:sldId id="685" r:id="rId4"/>
    <p:sldId id="772" r:id="rId5"/>
    <p:sldId id="703" r:id="rId6"/>
    <p:sldId id="704" r:id="rId7"/>
    <p:sldId id="761" r:id="rId8"/>
    <p:sldId id="807" r:id="rId9"/>
    <p:sldId id="834" r:id="rId10"/>
    <p:sldId id="716" r:id="rId11"/>
    <p:sldId id="839" r:id="rId12"/>
    <p:sldId id="792" r:id="rId13"/>
    <p:sldId id="830" r:id="rId14"/>
    <p:sldId id="835" r:id="rId15"/>
    <p:sldId id="799" r:id="rId16"/>
    <p:sldId id="750" r:id="rId17"/>
    <p:sldId id="827" r:id="rId18"/>
    <p:sldId id="828" r:id="rId19"/>
    <p:sldId id="748" r:id="rId20"/>
    <p:sldId id="786" r:id="rId21"/>
    <p:sldId id="782" r:id="rId22"/>
    <p:sldId id="837" r:id="rId23"/>
    <p:sldId id="838" r:id="rId24"/>
    <p:sldId id="783" r:id="rId25"/>
    <p:sldId id="836" r:id="rId26"/>
    <p:sldId id="804" r:id="rId27"/>
    <p:sldId id="818" r:id="rId28"/>
  </p:sldIdLst>
  <p:sldSz cx="9144000" cy="6858000" type="screen4x3"/>
  <p:notesSz cx="9296400" cy="7010400"/>
  <p:defaultTex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CC"/>
    <a:srgbClr val="D7E4BD"/>
    <a:srgbClr val="008000"/>
    <a:srgbClr val="CCECFF"/>
    <a:srgbClr val="00FFFF"/>
    <a:srgbClr val="99FF99"/>
    <a:srgbClr val="0033CC"/>
    <a:srgbClr val="003399"/>
    <a:srgbClr val="AF3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82" autoAdjust="0"/>
    <p:restoredTop sz="94561" autoAdjust="0"/>
  </p:normalViewPr>
  <p:slideViewPr>
    <p:cSldViewPr>
      <p:cViewPr varScale="1">
        <p:scale>
          <a:sx n="66" d="100"/>
          <a:sy n="66" d="100"/>
        </p:scale>
        <p:origin x="1332"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5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235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1240503" y="3329671"/>
            <a:ext cx="6815395" cy="3154740"/>
          </a:xfrm>
          <a:prstGeom prst="rect">
            <a:avLst/>
          </a:prstGeom>
          <a:noFill/>
          <a:ln w="12700">
            <a:noFill/>
            <a:miter lim="800000"/>
            <a:headEnd/>
            <a:tailEnd/>
          </a:ln>
          <a:effectLst/>
        </p:spPr>
        <p:txBody>
          <a:bodyPr vert="horz" wrap="square" lIns="93551" tIns="45956" rIns="93551" bIns="4595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1" name="Rectangle 3"/>
          <p:cNvSpPr>
            <a:spLocks noGrp="1" noRot="1" noChangeAspect="1" noChangeArrowheads="1" noTextEdit="1"/>
          </p:cNvSpPr>
          <p:nvPr>
            <p:ph type="sldImg" idx="2"/>
          </p:nvPr>
        </p:nvSpPr>
        <p:spPr bwMode="auto">
          <a:xfrm>
            <a:off x="2901950" y="530225"/>
            <a:ext cx="3492500" cy="2619375"/>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3583017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2887663" y="511175"/>
            <a:ext cx="3554412" cy="2667000"/>
          </a:xfrm>
          <a:ln/>
        </p:spPr>
      </p:sp>
      <p:sp>
        <p:nvSpPr>
          <p:cNvPr id="23555" name="Rectangle 3"/>
          <p:cNvSpPr>
            <a:spLocks noGrp="1" noChangeArrowheads="1"/>
          </p:cNvSpPr>
          <p:nvPr>
            <p:ph type="body" idx="1"/>
          </p:nvPr>
        </p:nvSpPr>
        <p:spPr>
          <a:xfrm>
            <a:off x="1229973" y="3348842"/>
            <a:ext cx="6870154" cy="3122389"/>
          </a:xfrm>
          <a:noFill/>
          <a:ln w="9525"/>
        </p:spPr>
        <p:txBody>
          <a:bodyPr/>
          <a:lstStyle/>
          <a:p>
            <a:endParaRPr lang="en-US" dirty="0" smtClean="0"/>
          </a:p>
        </p:txBody>
      </p:sp>
    </p:spTree>
    <p:extLst>
      <p:ext uri="{BB962C8B-B14F-4D97-AF65-F5344CB8AC3E}">
        <p14:creationId xmlns:p14="http://schemas.microsoft.com/office/powerpoint/2010/main" val="3150581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2901950" y="530225"/>
            <a:ext cx="3492500" cy="2619375"/>
          </a:xfrm>
          <a:ln/>
        </p:spPr>
      </p:sp>
      <p:sp>
        <p:nvSpPr>
          <p:cNvPr id="24579"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1922683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70938" y="8829967"/>
            <a:ext cx="3037840" cy="464820"/>
          </a:xfrm>
          <a:prstGeom prst="rect">
            <a:avLst/>
          </a:prstGeom>
          <a:ln/>
        </p:spPr>
        <p:txBody>
          <a:bodyPr/>
          <a:lstStyle/>
          <a:p>
            <a:fld id="{C2C4C21C-4A8A-4EF7-8E19-7390DA1471C1}" type="slidenum">
              <a:rPr lang="en-US"/>
              <a:pPr/>
              <a:t>3</a:t>
            </a:fld>
            <a:endParaRPr lang="en-US"/>
          </a:p>
        </p:txBody>
      </p:sp>
      <p:sp>
        <p:nvSpPr>
          <p:cNvPr id="564226" name="Rectangle 2"/>
          <p:cNvSpPr>
            <a:spLocks noGrp="1" noRot="1" noChangeAspect="1" noChangeArrowheads="1" noTextEdit="1"/>
          </p:cNvSpPr>
          <p:nvPr>
            <p:ph type="sldImg"/>
          </p:nvPr>
        </p:nvSpPr>
        <p:spPr>
          <a:xfrm>
            <a:off x="1190625" y="704850"/>
            <a:ext cx="4629150" cy="3471863"/>
          </a:xfrm>
          <a:ln/>
        </p:spPr>
      </p:sp>
      <p:sp>
        <p:nvSpPr>
          <p:cNvPr id="564227" name="Rectangle 3"/>
          <p:cNvSpPr>
            <a:spLocks noGrp="1" noChangeArrowheads="1"/>
          </p:cNvSpPr>
          <p:nvPr>
            <p:ph type="body" idx="1"/>
          </p:nvPr>
        </p:nvSpPr>
        <p:spPr>
          <a:xfrm>
            <a:off x="934720" y="4413251"/>
            <a:ext cx="5140960" cy="4181475"/>
          </a:xfrm>
        </p:spPr>
        <p:txBody>
          <a:bodyPr lIns="92295" tIns="46147" rIns="92295" bIns="46147"/>
          <a:lstStyle/>
          <a:p>
            <a:endParaRPr lang="en-US"/>
          </a:p>
        </p:txBody>
      </p:sp>
    </p:spTree>
    <p:extLst>
      <p:ext uri="{BB962C8B-B14F-4D97-AF65-F5344CB8AC3E}">
        <p14:creationId xmlns:p14="http://schemas.microsoft.com/office/powerpoint/2010/main" val="7620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5265014" y="6658443"/>
            <a:ext cx="4029282" cy="350760"/>
          </a:xfrm>
          <a:prstGeom prst="rect">
            <a:avLst/>
          </a:prstGeom>
        </p:spPr>
        <p:txBody>
          <a:bodyPr/>
          <a:lstStyle/>
          <a:p>
            <a:fld id="{77F4A9B1-7EEA-4477-BC43-158DAE8F50A9}" type="slidenum">
              <a:rPr lang="en-US" smtClean="0"/>
              <a:pPr/>
              <a:t>6</a:t>
            </a:fld>
            <a:endParaRPr lang="en-US"/>
          </a:p>
        </p:txBody>
      </p:sp>
    </p:spTree>
    <p:extLst>
      <p:ext uri="{BB962C8B-B14F-4D97-AF65-F5344CB8AC3E}">
        <p14:creationId xmlns:p14="http://schemas.microsoft.com/office/powerpoint/2010/main" val="1472323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5265014" y="6658443"/>
            <a:ext cx="4029282" cy="350760"/>
          </a:xfrm>
          <a:prstGeom prst="rect">
            <a:avLst/>
          </a:prstGeom>
        </p:spPr>
        <p:txBody>
          <a:bodyPr/>
          <a:lstStyle/>
          <a:p>
            <a:pPr algn="ctr" eaLnBrk="0" fontAlgn="base" hangingPunct="0">
              <a:spcBef>
                <a:spcPct val="0"/>
              </a:spcBef>
              <a:spcAft>
                <a:spcPct val="0"/>
              </a:spcAft>
            </a:pPr>
            <a:fld id="{77F4A9B1-7EEA-4477-BC43-158DAE8F50A9}" type="slidenum">
              <a:rPr lang="en-US" sz="2400">
                <a:solidFill>
                  <a:srgbClr val="000000"/>
                </a:solidFill>
                <a:latin typeface="Times" charset="0"/>
              </a:rPr>
              <a:pPr algn="ctr" eaLnBrk="0" fontAlgn="base" hangingPunct="0">
                <a:spcBef>
                  <a:spcPct val="0"/>
                </a:spcBef>
                <a:spcAft>
                  <a:spcPct val="0"/>
                </a:spcAft>
              </a:pPr>
              <a:t>8</a:t>
            </a:fld>
            <a:endParaRPr lang="en-US" sz="2400">
              <a:solidFill>
                <a:srgbClr val="000000"/>
              </a:solidFill>
              <a:latin typeface="Times" charset="0"/>
            </a:endParaRPr>
          </a:p>
        </p:txBody>
      </p:sp>
    </p:spTree>
    <p:extLst>
      <p:ext uri="{BB962C8B-B14F-4D97-AF65-F5344CB8AC3E}">
        <p14:creationId xmlns:p14="http://schemas.microsoft.com/office/powerpoint/2010/main" val="1122881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2903538" y="530225"/>
            <a:ext cx="3490912" cy="2619375"/>
          </a:xfrm>
          <a:ln/>
        </p:spPr>
      </p:sp>
      <p:sp>
        <p:nvSpPr>
          <p:cNvPr id="65539" name="Rectangle 3"/>
          <p:cNvSpPr>
            <a:spLocks noGrp="1" noChangeArrowheads="1"/>
          </p:cNvSpPr>
          <p:nvPr>
            <p:ph type="body" idx="1"/>
          </p:nvPr>
        </p:nvSpPr>
        <p:spPr>
          <a:xfrm>
            <a:off x="1240503" y="3330869"/>
            <a:ext cx="6815395" cy="3153541"/>
          </a:xfrm>
          <a:noFill/>
          <a:ln w="9525"/>
        </p:spPr>
        <p:txBody>
          <a:bodyPr/>
          <a:lstStyle/>
          <a:p>
            <a:endParaRPr lang="en-US" dirty="0" smtClean="0"/>
          </a:p>
        </p:txBody>
      </p:sp>
    </p:spTree>
    <p:extLst>
      <p:ext uri="{BB962C8B-B14F-4D97-AF65-F5344CB8AC3E}">
        <p14:creationId xmlns:p14="http://schemas.microsoft.com/office/powerpoint/2010/main" val="1322384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2909888" y="528638"/>
            <a:ext cx="3502025" cy="2625725"/>
          </a:xfrm>
          <a:ln/>
        </p:spPr>
      </p:sp>
      <p:sp>
        <p:nvSpPr>
          <p:cNvPr id="307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586053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2903538" y="530225"/>
            <a:ext cx="3490912" cy="2619375"/>
          </a:xfrm>
          <a:ln/>
        </p:spPr>
      </p:sp>
      <p:sp>
        <p:nvSpPr>
          <p:cNvPr id="26627"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222947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2903538" y="530225"/>
            <a:ext cx="3490912" cy="2619375"/>
          </a:xfrm>
          <a:ln/>
        </p:spPr>
      </p:sp>
      <p:sp>
        <p:nvSpPr>
          <p:cNvPr id="27651"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4154758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2308342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lvl1pPr>
              <a:defRPr sz="2800" b="1"/>
            </a:lvl1pPr>
          </a:lstStyle>
          <a:p>
            <a:r>
              <a:rPr lang="en-US" smtClean="0"/>
              <a:t>Click to edit Master title style</a:t>
            </a:r>
            <a:endParaRPr lang="en-US"/>
          </a:p>
        </p:txBody>
      </p:sp>
      <p:sp>
        <p:nvSpPr>
          <p:cNvPr id="3" name="Content Placeholder 2"/>
          <p:cNvSpPr>
            <a:spLocks noGrp="1"/>
          </p:cNvSpPr>
          <p:nvPr>
            <p:ph idx="1"/>
          </p:nvPr>
        </p:nvSpPr>
        <p:spPr>
          <a:xfrm>
            <a:off x="457200" y="990600"/>
            <a:ext cx="822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extBox 5"/>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03952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224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85458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Box 11"/>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2777225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025881171"/>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7285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110153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672445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16330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26060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9925" y="153992"/>
            <a:ext cx="5346700" cy="43973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30238" y="1338266"/>
            <a:ext cx="3871912" cy="45291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4554" y="1338266"/>
            <a:ext cx="3871913" cy="45291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063699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650571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3362634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lvl1pPr>
              <a:defRPr sz="2800" b="1"/>
            </a:lvl1pPr>
          </a:lstStyle>
          <a:p>
            <a:r>
              <a:rPr lang="en-US" smtClean="0"/>
              <a:t>Click to edit Master title style</a:t>
            </a:r>
            <a:endParaRPr lang="en-US"/>
          </a:p>
        </p:txBody>
      </p:sp>
      <p:sp>
        <p:nvSpPr>
          <p:cNvPr id="3" name="Content Placeholder 2"/>
          <p:cNvSpPr>
            <a:spLocks noGrp="1"/>
          </p:cNvSpPr>
          <p:nvPr>
            <p:ph idx="1"/>
          </p:nvPr>
        </p:nvSpPr>
        <p:spPr>
          <a:xfrm>
            <a:off x="457200" y="990600"/>
            <a:ext cx="8229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extBox 5"/>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912851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089848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790344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Box 11"/>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0828834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688770593"/>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35682553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026353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778843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5758378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5131472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9926" y="153994"/>
            <a:ext cx="5346700" cy="43973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30239" y="1338268"/>
            <a:ext cx="3871912" cy="45291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4555" y="1338268"/>
            <a:ext cx="3871913" cy="45291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120927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4009554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tif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png"/><Relationship Id="rId2" Type="http://schemas.openxmlformats.org/officeDocument/2006/relationships/slideLayout" Target="../slideLayouts/slideLayout15.xml"/><Relationship Id="rId16" Type="http://schemas.openxmlformats.org/officeDocument/2006/relationships/image" Target="../media/image2.tif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7429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4400"/>
            <a:ext cx="8229600" cy="5211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8" descr="NASALogo"/>
          <p:cNvPicPr>
            <a:picLocks noChangeAspect="1" noChangeArrowheads="1"/>
          </p:cNvPicPr>
          <p:nvPr userDrawn="1"/>
        </p:nvPicPr>
        <p:blipFill>
          <a:blip r:embed="rId15" cstate="print"/>
          <a:srcRect/>
          <a:stretch>
            <a:fillRect/>
          </a:stretch>
        </p:blipFill>
        <p:spPr bwMode="auto">
          <a:xfrm>
            <a:off x="8458200" y="50800"/>
            <a:ext cx="635000" cy="635000"/>
          </a:xfrm>
          <a:prstGeom prst="rect">
            <a:avLst/>
          </a:prstGeom>
          <a:noFill/>
        </p:spPr>
      </p:pic>
      <p:sp>
        <p:nvSpPr>
          <p:cNvPr id="10" name="Line 10"/>
          <p:cNvSpPr>
            <a:spLocks noChangeShapeType="1"/>
          </p:cNvSpPr>
          <p:nvPr userDrawn="1"/>
        </p:nvSpPr>
        <p:spPr bwMode="auto">
          <a:xfrm>
            <a:off x="0" y="742950"/>
            <a:ext cx="9144000" cy="0"/>
          </a:xfrm>
          <a:prstGeom prst="line">
            <a:avLst/>
          </a:prstGeom>
          <a:noFill/>
          <a:ln w="12700">
            <a:solidFill>
              <a:schemeClr val="tx1"/>
            </a:solidFill>
            <a:round/>
            <a:headEnd/>
            <a:tailEnd/>
          </a:ln>
          <a:effectLst/>
        </p:spPr>
        <p:txBody>
          <a:bodyPr/>
          <a:lstStyle/>
          <a:p>
            <a:pPr algn="l" eaLnBrk="1" hangingPunct="1"/>
            <a:endParaRPr lang="en-US" sz="1800">
              <a:solidFill>
                <a:prstClr val="black"/>
              </a:solidFill>
              <a:latin typeface="Arial" charset="0"/>
            </a:endParaRPr>
          </a:p>
        </p:txBody>
      </p:sp>
      <p:pic>
        <p:nvPicPr>
          <p:cNvPr id="12" name="Picture 11" descr="Terra logo-cropped1.tiff"/>
          <p:cNvPicPr>
            <a:picLocks noChangeAspect="1"/>
          </p:cNvPicPr>
          <p:nvPr userDrawn="1"/>
        </p:nvPicPr>
        <p:blipFill>
          <a:blip r:embed="rId16"/>
          <a:stretch>
            <a:fillRect/>
          </a:stretch>
        </p:blipFill>
        <p:spPr>
          <a:xfrm>
            <a:off x="7848600" y="-3329"/>
            <a:ext cx="609600" cy="770034"/>
          </a:xfrm>
          <a:prstGeom prst="rect">
            <a:avLst/>
          </a:prstGeom>
        </p:spPr>
      </p:pic>
      <p:pic>
        <p:nvPicPr>
          <p:cNvPr id="13" name="Picture 14"/>
          <p:cNvPicPr>
            <a:picLocks noChangeAspect="1" noChangeArrowheads="1"/>
          </p:cNvPicPr>
          <p:nvPr userDrawn="1"/>
        </p:nvPicPr>
        <p:blipFill>
          <a:blip r:embed="rId17" cstate="print"/>
          <a:srcRect/>
          <a:stretch>
            <a:fillRect/>
          </a:stretch>
        </p:blipFill>
        <p:spPr bwMode="auto">
          <a:xfrm>
            <a:off x="76200" y="67617"/>
            <a:ext cx="609600" cy="562708"/>
          </a:xfrm>
          <a:prstGeom prst="rect">
            <a:avLst/>
          </a:prstGeom>
          <a:noFill/>
          <a:ln w="9525">
            <a:noFill/>
            <a:miter lim="800000"/>
            <a:headEnd/>
            <a:tailEnd/>
          </a:ln>
        </p:spPr>
      </p:pic>
      <p:sp>
        <p:nvSpPr>
          <p:cNvPr id="21" name="TextBox 20"/>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207338541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69" r:id="rId13"/>
  </p:sldLayoutIdLst>
  <p:hf hdr="0"/>
  <p:txStyles>
    <p:titleStyle>
      <a:lvl1pPr algn="ctr" defTabSz="914400" rtl="0" eaLnBrk="1" latinLnBrk="0" hangingPunct="1">
        <a:spcBef>
          <a:spcPct val="0"/>
        </a:spcBef>
        <a:buNone/>
        <a:defRPr sz="2800" b="1" kern="1200">
          <a:solidFill>
            <a:srgbClr val="0066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7429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4402"/>
            <a:ext cx="8229600" cy="5211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8" descr="NASALogo"/>
          <p:cNvPicPr>
            <a:picLocks noChangeAspect="1" noChangeArrowheads="1"/>
          </p:cNvPicPr>
          <p:nvPr userDrawn="1"/>
        </p:nvPicPr>
        <p:blipFill>
          <a:blip r:embed="rId15" cstate="print"/>
          <a:srcRect/>
          <a:stretch>
            <a:fillRect/>
          </a:stretch>
        </p:blipFill>
        <p:spPr bwMode="auto">
          <a:xfrm>
            <a:off x="8458201" y="50800"/>
            <a:ext cx="635000" cy="635000"/>
          </a:xfrm>
          <a:prstGeom prst="rect">
            <a:avLst/>
          </a:prstGeom>
          <a:noFill/>
        </p:spPr>
      </p:pic>
      <p:sp>
        <p:nvSpPr>
          <p:cNvPr id="10" name="Line 10"/>
          <p:cNvSpPr>
            <a:spLocks noChangeShapeType="1"/>
          </p:cNvSpPr>
          <p:nvPr userDrawn="1"/>
        </p:nvSpPr>
        <p:spPr bwMode="auto">
          <a:xfrm>
            <a:off x="0" y="742950"/>
            <a:ext cx="9144000" cy="0"/>
          </a:xfrm>
          <a:prstGeom prst="line">
            <a:avLst/>
          </a:prstGeom>
          <a:noFill/>
          <a:ln w="12700">
            <a:solidFill>
              <a:schemeClr val="tx1"/>
            </a:solidFill>
            <a:round/>
            <a:headEnd/>
            <a:tailEnd/>
          </a:ln>
          <a:effectLst/>
        </p:spPr>
        <p:txBody>
          <a:bodyPr/>
          <a:lstStyle/>
          <a:p>
            <a:pPr algn="l" eaLnBrk="1" hangingPunct="1"/>
            <a:endParaRPr lang="en-US" sz="1800">
              <a:solidFill>
                <a:prstClr val="black"/>
              </a:solidFill>
              <a:latin typeface="Arial" charset="0"/>
            </a:endParaRPr>
          </a:p>
        </p:txBody>
      </p:sp>
      <p:pic>
        <p:nvPicPr>
          <p:cNvPr id="12" name="Picture 11" descr="Terra logo-cropped1.tiff"/>
          <p:cNvPicPr>
            <a:picLocks noChangeAspect="1"/>
          </p:cNvPicPr>
          <p:nvPr userDrawn="1"/>
        </p:nvPicPr>
        <p:blipFill>
          <a:blip r:embed="rId16"/>
          <a:stretch>
            <a:fillRect/>
          </a:stretch>
        </p:blipFill>
        <p:spPr>
          <a:xfrm>
            <a:off x="7848600" y="-3329"/>
            <a:ext cx="609600" cy="770034"/>
          </a:xfrm>
          <a:prstGeom prst="rect">
            <a:avLst/>
          </a:prstGeom>
        </p:spPr>
      </p:pic>
      <p:pic>
        <p:nvPicPr>
          <p:cNvPr id="13" name="Picture 14"/>
          <p:cNvPicPr>
            <a:picLocks noChangeAspect="1" noChangeArrowheads="1"/>
          </p:cNvPicPr>
          <p:nvPr userDrawn="1"/>
        </p:nvPicPr>
        <p:blipFill>
          <a:blip r:embed="rId17" cstate="print"/>
          <a:srcRect/>
          <a:stretch>
            <a:fillRect/>
          </a:stretch>
        </p:blipFill>
        <p:spPr bwMode="auto">
          <a:xfrm>
            <a:off x="76200" y="67617"/>
            <a:ext cx="609600" cy="562708"/>
          </a:xfrm>
          <a:prstGeom prst="rect">
            <a:avLst/>
          </a:prstGeom>
          <a:noFill/>
          <a:ln w="9525">
            <a:noFill/>
            <a:miter lim="800000"/>
            <a:headEnd/>
            <a:tailEnd/>
          </a:ln>
        </p:spPr>
      </p:pic>
      <p:sp>
        <p:nvSpPr>
          <p:cNvPr id="21" name="TextBox 20"/>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388528792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hf hdr="0"/>
  <p:txStyles>
    <p:titleStyle>
      <a:lvl1pPr algn="ctr" defTabSz="914400" rtl="0" eaLnBrk="1" latinLnBrk="0" hangingPunct="1">
        <a:spcBef>
          <a:spcPct val="0"/>
        </a:spcBef>
        <a:buNone/>
        <a:defRPr sz="2800" b="1" kern="1200">
          <a:solidFill>
            <a:srgbClr val="0066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mailto:jer-chyi.liou-1@nasa.gov" TargetMode="External"/><Relationship Id="rId2" Type="http://schemas.openxmlformats.org/officeDocument/2006/relationships/hyperlink" Target="mailto:cheryl.l.yuhas@nasa.gov" TargetMode="External"/><Relationship Id="rId1" Type="http://schemas.openxmlformats.org/officeDocument/2006/relationships/slideLayout" Target="../slideLayouts/slideLayout2.xml"/><Relationship Id="rId4" Type="http://schemas.openxmlformats.org/officeDocument/2006/relationships/hyperlink" Target="mailto:scott.m.hull@nasa.gov"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mailto:sandra.a.cauffman@nasa.gov" TargetMode="External"/><Relationship Id="rId3" Type="http://schemas.openxmlformats.org/officeDocument/2006/relationships/hyperlink" Target="mailto:wynn.j.watson@nasa.gov" TargetMode="External"/><Relationship Id="rId7" Type="http://schemas.openxmlformats.org/officeDocument/2006/relationships/hyperlink" Target="mailto:jamie.l.wilson@nasa.gov" TargetMode="External"/><Relationship Id="rId2" Type="http://schemas.openxmlformats.org/officeDocument/2006/relationships/hyperlink" Target="mailto:dimitrios.c.mantziaras@nasa.gov" TargetMode="External"/><Relationship Id="rId1" Type="http://schemas.openxmlformats.org/officeDocument/2006/relationships/slideLayout" Target="../slideLayouts/slideLayout2.xml"/><Relationship Id="rId6" Type="http://schemas.openxmlformats.org/officeDocument/2006/relationships/hyperlink" Target="mailto:kurtis.thome@nasa.gov" TargetMode="External"/><Relationship Id="rId5" Type="http://schemas.openxmlformats.org/officeDocument/2006/relationships/hyperlink" Target="mailto:gregory.t.dell@nasa.gov" TargetMode="External"/><Relationship Id="rId10" Type="http://schemas.openxmlformats.org/officeDocument/2006/relationships/hyperlink" Target="mailto:steven.neeck@nasa.gov" TargetMode="External"/><Relationship Id="rId4" Type="http://schemas.openxmlformats.org/officeDocument/2006/relationships/hyperlink" Target="mailto:eric.m.moyer@nasa.gov" TargetMode="External"/><Relationship Id="rId9" Type="http://schemas.openxmlformats.org/officeDocument/2006/relationships/hyperlink" Target="mailto:eianson@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terrashot.tiff"/>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53" name="Rectangle 5"/>
          <p:cNvSpPr>
            <a:spLocks noChangeArrowheads="1"/>
          </p:cNvSpPr>
          <p:nvPr/>
        </p:nvSpPr>
        <p:spPr bwMode="auto">
          <a:xfrm>
            <a:off x="0" y="5334000"/>
            <a:ext cx="3352800" cy="1365250"/>
          </a:xfrm>
          <a:prstGeom prst="rect">
            <a:avLst/>
          </a:prstGeom>
          <a:noFill/>
          <a:ln w="12700">
            <a:noFill/>
            <a:miter lim="800000"/>
            <a:headEnd/>
            <a:tailEnd/>
          </a:ln>
        </p:spPr>
        <p:txBody>
          <a:bodyPr lIns="90488" tIns="44450" rIns="90488" bIns="44450"/>
          <a:lstStyle/>
          <a:p>
            <a:pPr defTabSz="903288">
              <a:spcBef>
                <a:spcPct val="20000"/>
              </a:spcBef>
              <a:buSzPct val="100000"/>
            </a:pPr>
            <a:r>
              <a:rPr lang="en-US" sz="2000" b="1" dirty="0" smtClean="0">
                <a:solidFill>
                  <a:schemeClr val="bg1"/>
                </a:solidFill>
                <a:latin typeface="+mn-lt"/>
              </a:rPr>
              <a:t>Dimitrios Mantziaras</a:t>
            </a:r>
            <a:endParaRPr lang="en-US" sz="2000" b="1" dirty="0">
              <a:solidFill>
                <a:schemeClr val="bg1"/>
              </a:solidFill>
              <a:latin typeface="+mn-lt"/>
            </a:endParaRPr>
          </a:p>
          <a:p>
            <a:pPr defTabSz="903288">
              <a:spcBef>
                <a:spcPct val="20000"/>
              </a:spcBef>
              <a:buSzPct val="100000"/>
            </a:pPr>
            <a:r>
              <a:rPr lang="en-US" sz="1600" b="1" dirty="0" smtClean="0">
                <a:solidFill>
                  <a:schemeClr val="bg1"/>
                </a:solidFill>
                <a:latin typeface="+mn-lt"/>
              </a:rPr>
              <a:t>Terra </a:t>
            </a:r>
            <a:r>
              <a:rPr lang="en-US" sz="1600" b="1" dirty="0">
                <a:solidFill>
                  <a:schemeClr val="bg1"/>
                </a:solidFill>
                <a:latin typeface="+mn-lt"/>
              </a:rPr>
              <a:t>Mission Director - Code </a:t>
            </a:r>
            <a:r>
              <a:rPr lang="en-US" sz="1600" b="1" dirty="0" smtClean="0">
                <a:solidFill>
                  <a:schemeClr val="bg1"/>
                </a:solidFill>
                <a:latin typeface="+mn-lt"/>
              </a:rPr>
              <a:t>428</a:t>
            </a:r>
            <a:endParaRPr lang="en-US" sz="1600" b="1" dirty="0">
              <a:solidFill>
                <a:schemeClr val="bg1"/>
              </a:solidFill>
              <a:latin typeface="+mn-lt"/>
            </a:endParaRPr>
          </a:p>
          <a:p>
            <a:pPr defTabSz="903288">
              <a:spcBef>
                <a:spcPct val="20000"/>
              </a:spcBef>
              <a:buSzPct val="100000"/>
            </a:pPr>
            <a:r>
              <a:rPr lang="en-US" sz="1600" b="1" dirty="0">
                <a:solidFill>
                  <a:schemeClr val="bg1"/>
                </a:solidFill>
                <a:latin typeface="+mn-lt"/>
              </a:rPr>
              <a:t>phone </a:t>
            </a:r>
            <a:r>
              <a:rPr lang="en-US" sz="1600" b="1" dirty="0" smtClean="0">
                <a:solidFill>
                  <a:schemeClr val="bg1"/>
                </a:solidFill>
                <a:latin typeface="+mn-lt"/>
              </a:rPr>
              <a:t>301-614-5234</a:t>
            </a:r>
            <a:endParaRPr lang="en-US" sz="1600" b="1" dirty="0">
              <a:solidFill>
                <a:schemeClr val="bg1"/>
              </a:solidFill>
              <a:latin typeface="+mn-lt"/>
            </a:endParaRPr>
          </a:p>
          <a:p>
            <a:pPr defTabSz="903288">
              <a:spcBef>
                <a:spcPct val="20000"/>
              </a:spcBef>
              <a:buSzPct val="100000"/>
            </a:pPr>
            <a:r>
              <a:rPr lang="en-US" sz="1600" b="1" dirty="0">
                <a:solidFill>
                  <a:schemeClr val="bg1"/>
                </a:solidFill>
                <a:latin typeface="+mn-lt"/>
              </a:rPr>
              <a:t>     </a:t>
            </a:r>
            <a:r>
              <a:rPr lang="en-US" sz="1600" b="1" dirty="0" smtClean="0">
                <a:solidFill>
                  <a:schemeClr val="bg1"/>
                </a:solidFill>
                <a:latin typeface="+mn-lt"/>
              </a:rPr>
              <a:t>Dimitrios.C.Mantziaras@nasa.gov</a:t>
            </a:r>
            <a:endParaRPr lang="en-US" sz="2000" b="1" dirty="0">
              <a:solidFill>
                <a:schemeClr val="bg1"/>
              </a:solidFill>
              <a:latin typeface="+mn-lt"/>
            </a:endParaRPr>
          </a:p>
        </p:txBody>
      </p:sp>
      <p:sp>
        <p:nvSpPr>
          <p:cNvPr id="2054" name="Rectangle 6"/>
          <p:cNvSpPr>
            <a:spLocks noChangeArrowheads="1"/>
          </p:cNvSpPr>
          <p:nvPr/>
        </p:nvSpPr>
        <p:spPr bwMode="auto">
          <a:xfrm>
            <a:off x="4953000" y="76200"/>
            <a:ext cx="4191000" cy="1752600"/>
          </a:xfrm>
          <a:prstGeom prst="rect">
            <a:avLst/>
          </a:prstGeom>
          <a:noFill/>
          <a:ln w="12700">
            <a:noFill/>
            <a:miter lim="800000"/>
            <a:headEnd/>
            <a:tailEnd/>
          </a:ln>
        </p:spPr>
        <p:txBody>
          <a:bodyPr lIns="90488" tIns="44450" rIns="90488" bIns="44450" anchor="ctr"/>
          <a:lstStyle/>
          <a:p>
            <a:r>
              <a:rPr lang="en-US" sz="2800" b="1" dirty="0">
                <a:solidFill>
                  <a:schemeClr val="bg1"/>
                </a:solidFill>
                <a:latin typeface="+mn-lt"/>
              </a:rPr>
              <a:t>Mission Status</a:t>
            </a:r>
            <a:br>
              <a:rPr lang="en-US" sz="2800" b="1" dirty="0">
                <a:solidFill>
                  <a:schemeClr val="bg1"/>
                </a:solidFill>
                <a:latin typeface="+mn-lt"/>
              </a:rPr>
            </a:br>
            <a:r>
              <a:rPr lang="en-US" sz="2800" b="1" dirty="0" smtClean="0">
                <a:solidFill>
                  <a:schemeClr val="bg1"/>
                </a:solidFill>
                <a:latin typeface="+mn-lt"/>
              </a:rPr>
              <a:t>Constellation MOWG</a:t>
            </a:r>
          </a:p>
          <a:p>
            <a:r>
              <a:rPr lang="en-US" dirty="0" smtClean="0">
                <a:solidFill>
                  <a:schemeClr val="bg1"/>
                </a:solidFill>
                <a:latin typeface="+mn-lt"/>
              </a:rPr>
              <a:t>Virtual (GSFC)</a:t>
            </a:r>
            <a:r>
              <a:rPr lang="en-US" sz="500" dirty="0">
                <a:solidFill>
                  <a:schemeClr val="bg1"/>
                </a:solidFill>
                <a:latin typeface="+mn-lt"/>
              </a:rPr>
              <a:t/>
            </a:r>
            <a:br>
              <a:rPr lang="en-US" sz="500" dirty="0">
                <a:solidFill>
                  <a:schemeClr val="bg1"/>
                </a:solidFill>
                <a:latin typeface="+mn-lt"/>
              </a:rPr>
            </a:br>
            <a:r>
              <a:rPr lang="en-US" sz="900" dirty="0">
                <a:solidFill>
                  <a:schemeClr val="bg1"/>
                </a:solidFill>
                <a:latin typeface="+mn-lt"/>
              </a:rPr>
              <a:t> </a:t>
            </a:r>
            <a:r>
              <a:rPr lang="en-US" dirty="0" smtClean="0">
                <a:solidFill>
                  <a:schemeClr val="bg1"/>
                </a:solidFill>
                <a:latin typeface="+mn-lt"/>
              </a:rPr>
              <a:t>Sept. 29</a:t>
            </a:r>
            <a:r>
              <a:rPr lang="en-US" baseline="30000" dirty="0" smtClean="0">
                <a:solidFill>
                  <a:schemeClr val="bg1"/>
                </a:solidFill>
                <a:latin typeface="+mn-lt"/>
              </a:rPr>
              <a:t>th</a:t>
            </a:r>
            <a:r>
              <a:rPr lang="en-US" dirty="0" smtClean="0">
                <a:solidFill>
                  <a:schemeClr val="bg1"/>
                </a:solidFill>
                <a:latin typeface="+mn-lt"/>
              </a:rPr>
              <a:t>- Oct. 2</a:t>
            </a:r>
            <a:r>
              <a:rPr lang="en-US" baseline="30000" dirty="0" smtClean="0">
                <a:solidFill>
                  <a:schemeClr val="bg1"/>
                </a:solidFill>
                <a:latin typeface="+mn-lt"/>
              </a:rPr>
              <a:t>nd</a:t>
            </a:r>
            <a:r>
              <a:rPr lang="en-US" dirty="0" smtClean="0">
                <a:solidFill>
                  <a:schemeClr val="bg1"/>
                </a:solidFill>
                <a:latin typeface="+mn-lt"/>
              </a:rPr>
              <a:t>, 2020</a:t>
            </a:r>
            <a:endParaRPr lang="en-US" dirty="0">
              <a:solidFill>
                <a:schemeClr val="bg1"/>
              </a:solidFill>
              <a:latin typeface="+mn-lt"/>
            </a:endParaRPr>
          </a:p>
        </p:txBody>
      </p:sp>
      <p:sp>
        <p:nvSpPr>
          <p:cNvPr id="2055" name="Rectangle 7"/>
          <p:cNvSpPr>
            <a:spLocks noChangeArrowheads="1"/>
          </p:cNvSpPr>
          <p:nvPr/>
        </p:nvSpPr>
        <p:spPr bwMode="auto">
          <a:xfrm>
            <a:off x="76200" y="76200"/>
            <a:ext cx="2819400" cy="699166"/>
          </a:xfrm>
          <a:prstGeom prst="rect">
            <a:avLst/>
          </a:prstGeom>
          <a:noFill/>
          <a:ln w="25400">
            <a:noFill/>
            <a:miter lim="800000"/>
            <a:headEnd/>
            <a:tailEnd/>
          </a:ln>
        </p:spPr>
        <p:txBody>
          <a:bodyPr wrap="square" lIns="90488" tIns="44450" rIns="90488" bIns="44450">
            <a:spAutoFit/>
          </a:bodyPr>
          <a:lstStyle/>
          <a:p>
            <a:pPr>
              <a:lnSpc>
                <a:spcPct val="90000"/>
              </a:lnSpc>
            </a:pPr>
            <a:r>
              <a:rPr lang="en-US" sz="4400" b="1" dirty="0">
                <a:solidFill>
                  <a:schemeClr val="bg1"/>
                </a:solidFill>
                <a:latin typeface="+mn-lt"/>
              </a:rPr>
              <a:t>EOS </a:t>
            </a:r>
            <a:r>
              <a:rPr lang="en-US" sz="4400" b="1" dirty="0" smtClean="0">
                <a:solidFill>
                  <a:schemeClr val="bg1"/>
                </a:solidFill>
                <a:latin typeface="+mn-lt"/>
              </a:rPr>
              <a:t>Terra</a:t>
            </a:r>
            <a:endParaRPr lang="en-US" sz="4400" b="1" dirty="0">
              <a:solidFill>
                <a:schemeClr val="bg1"/>
              </a:solidFill>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457200" y="0"/>
            <a:ext cx="8229600" cy="762000"/>
          </a:xfrm>
        </p:spPr>
        <p:txBody>
          <a:bodyPr>
            <a:normAutofit/>
          </a:bodyPr>
          <a:lstStyle/>
          <a:p>
            <a:r>
              <a:rPr lang="en-US" dirty="0"/>
              <a:t>Topics</a:t>
            </a:r>
          </a:p>
        </p:txBody>
      </p:sp>
      <p:sp>
        <p:nvSpPr>
          <p:cNvPr id="3077" name="Rectangle 3"/>
          <p:cNvSpPr>
            <a:spLocks noGrp="1" noChangeArrowheads="1"/>
          </p:cNvSpPr>
          <p:nvPr>
            <p:ph idx="1"/>
          </p:nvPr>
        </p:nvSpPr>
        <p:spPr>
          <a:xfrm>
            <a:off x="609600" y="1066800"/>
            <a:ext cx="7848600" cy="5334000"/>
          </a:xfrm>
          <a:noFill/>
        </p:spPr>
        <p:txBody>
          <a:bodyPr>
            <a:normAutofit/>
          </a:bodyPr>
          <a:lstStyle/>
          <a:p>
            <a:pPr>
              <a:lnSpc>
                <a:spcPct val="90000"/>
              </a:lnSpc>
            </a:pPr>
            <a:r>
              <a:rPr lang="en-US" sz="2800" b="1" dirty="0" smtClean="0"/>
              <a:t>Mission Summary</a:t>
            </a:r>
          </a:p>
          <a:p>
            <a:pPr>
              <a:lnSpc>
                <a:spcPct val="90000"/>
              </a:lnSpc>
            </a:pPr>
            <a:r>
              <a:rPr lang="en-US" sz="2800" b="1" dirty="0" smtClean="0"/>
              <a:t>Spacecraft Subsystems Summary</a:t>
            </a:r>
          </a:p>
          <a:p>
            <a:pPr>
              <a:lnSpc>
                <a:spcPct val="90000"/>
              </a:lnSpc>
            </a:pPr>
            <a:r>
              <a:rPr lang="en-US" sz="2800" b="1" dirty="0" smtClean="0"/>
              <a:t>Recent Activities</a:t>
            </a:r>
          </a:p>
          <a:p>
            <a:pPr>
              <a:lnSpc>
                <a:spcPct val="90000"/>
              </a:lnSpc>
            </a:pPr>
            <a:r>
              <a:rPr lang="en-US" sz="2800" b="1" dirty="0" smtClean="0"/>
              <a:t>Inclination Adjust Maneuvers</a:t>
            </a:r>
            <a:r>
              <a:rPr lang="en-US" sz="2800" dirty="0" smtClean="0"/>
              <a:t> </a:t>
            </a:r>
            <a:endParaRPr lang="en-US" sz="2400" dirty="0" smtClean="0"/>
          </a:p>
          <a:p>
            <a:pPr>
              <a:lnSpc>
                <a:spcPct val="90000"/>
              </a:lnSpc>
            </a:pPr>
            <a:r>
              <a:rPr lang="en-US" sz="2800" b="1" dirty="0" smtClean="0"/>
              <a:t>Conjunction History</a:t>
            </a:r>
          </a:p>
          <a:p>
            <a:pPr>
              <a:lnSpc>
                <a:spcPct val="90000"/>
              </a:lnSpc>
            </a:pPr>
            <a:r>
              <a:rPr lang="en-US" sz="2800" b="1" dirty="0" smtClean="0"/>
              <a:t>End-Of-Mission Plan</a:t>
            </a:r>
          </a:p>
          <a:p>
            <a:pPr>
              <a:lnSpc>
                <a:spcPct val="90000"/>
              </a:lnSpc>
            </a:pPr>
            <a:r>
              <a:rPr lang="en-US" sz="2800" b="1" dirty="0" smtClean="0"/>
              <a:t>Upcoming Activities</a:t>
            </a:r>
          </a:p>
          <a:p>
            <a:pPr>
              <a:lnSpc>
                <a:spcPct val="90000"/>
              </a:lnSpc>
            </a:pPr>
            <a:r>
              <a:rPr lang="en-US" sz="2800" b="1" dirty="0" smtClean="0"/>
              <a:t>Summary</a:t>
            </a:r>
          </a:p>
          <a:p>
            <a:pPr>
              <a:lnSpc>
                <a:spcPct val="90000"/>
              </a:lnSpc>
            </a:pPr>
            <a:r>
              <a:rPr lang="en-US" sz="2800" b="1" dirty="0" smtClean="0"/>
              <a:t>Backup Slides</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a:xfrm>
            <a:off x="1828800" y="0"/>
            <a:ext cx="5614988" cy="700088"/>
          </a:xfrm>
        </p:spPr>
        <p:txBody>
          <a:bodyPr vert="horz" lIns="91440" tIns="45720" rIns="91440" bIns="45720" rtlCol="0" anchor="ctr">
            <a:normAutofit/>
          </a:bodyPr>
          <a:lstStyle/>
          <a:p>
            <a:r>
              <a:rPr lang="en-US" dirty="0"/>
              <a:t>Terra Mission Overview</a:t>
            </a:r>
          </a:p>
        </p:txBody>
      </p:sp>
      <p:sp>
        <p:nvSpPr>
          <p:cNvPr id="563203" name="Rectangle 3"/>
          <p:cNvSpPr>
            <a:spLocks noChangeArrowheads="1"/>
          </p:cNvSpPr>
          <p:nvPr/>
        </p:nvSpPr>
        <p:spPr bwMode="auto">
          <a:xfrm>
            <a:off x="320675" y="922338"/>
            <a:ext cx="4778375" cy="4365625"/>
          </a:xfrm>
          <a:prstGeom prst="rect">
            <a:avLst/>
          </a:prstGeom>
          <a:noFill/>
          <a:ln w="12700">
            <a:solidFill>
              <a:srgbClr val="850014"/>
            </a:solidFill>
            <a:miter lim="800000"/>
            <a:headEnd/>
            <a:tailEnd/>
          </a:ln>
        </p:spPr>
        <p:txBody>
          <a:bodyPr lIns="92075" tIns="46037" rIns="92075" bIns="46037"/>
          <a:lstStyle/>
          <a:p>
            <a:pPr marL="115888" indent="-115888" algn="l" eaLnBrk="0" hangingPunct="0"/>
            <a:r>
              <a:rPr lang="en-US" sz="1600" b="1" u="sng" dirty="0">
                <a:latin typeface="Calibri" panose="020F0502020204030204" pitchFamily="34" charset="0"/>
                <a:ea typeface="ＭＳ Ｐゴシック" pitchFamily="80" charset="-128"/>
              </a:rPr>
              <a:t>Terra Features</a:t>
            </a:r>
            <a:endParaRPr lang="en-US" sz="1600" u="sng" dirty="0">
              <a:latin typeface="Calibri" panose="020F0502020204030204" pitchFamily="34" charset="0"/>
              <a:ea typeface="ＭＳ Ｐゴシック" pitchFamily="80" charset="-128"/>
            </a:endParaRPr>
          </a:p>
          <a:p>
            <a:pPr marL="115888" indent="-115888" algn="l" eaLnBrk="0" hangingPunct="0">
              <a:buFontTx/>
              <a:buChar char="•"/>
            </a:pPr>
            <a:r>
              <a:rPr lang="en-US" sz="1200" b="1" dirty="0">
                <a:latin typeface="Calibri" panose="020F0502020204030204" pitchFamily="34" charset="0"/>
                <a:ea typeface="ＭＳ Ｐゴシック" pitchFamily="80" charset="-128"/>
              </a:rPr>
              <a:t>Launch Date:  </a:t>
            </a:r>
            <a:r>
              <a:rPr lang="en-US" sz="1200" i="1" dirty="0">
                <a:latin typeface="Calibri" panose="020F0502020204030204" pitchFamily="34" charset="0"/>
                <a:ea typeface="ＭＳ Ｐゴシック" pitchFamily="80" charset="-128"/>
              </a:rPr>
              <a:t>December 18,1999  (Atlas IIAS, VAFB)</a:t>
            </a:r>
          </a:p>
          <a:p>
            <a:pPr marL="115888" indent="-115888" algn="l" eaLnBrk="0" hangingPunct="0">
              <a:buFontTx/>
              <a:buChar char="•"/>
            </a:pPr>
            <a:r>
              <a:rPr lang="en-US" sz="1200" b="1" dirty="0">
                <a:latin typeface="Calibri" panose="020F0502020204030204" pitchFamily="34" charset="0"/>
                <a:ea typeface="ＭＳ Ｐゴシック" pitchFamily="80" charset="-128"/>
              </a:rPr>
              <a:t>Orbit:  </a:t>
            </a:r>
            <a:r>
              <a:rPr lang="en-US" sz="1200" i="1" dirty="0">
                <a:latin typeface="Calibri" panose="020F0502020204030204" pitchFamily="34" charset="0"/>
                <a:ea typeface="ＭＳ Ｐゴシック" pitchFamily="80" charset="-128"/>
              </a:rPr>
              <a:t>705 km, </a:t>
            </a:r>
            <a:r>
              <a:rPr lang="en-US" sz="1200" i="1" dirty="0" smtClean="0">
                <a:latin typeface="Calibri" panose="020F0502020204030204" pitchFamily="34" charset="0"/>
                <a:ea typeface="ＭＳ Ｐゴシック" pitchFamily="80" charset="-128"/>
              </a:rPr>
              <a:t>Sun-synchronous </a:t>
            </a:r>
            <a:r>
              <a:rPr lang="en-US" sz="1200" i="1" dirty="0">
                <a:latin typeface="Calibri" panose="020F0502020204030204" pitchFamily="34" charset="0"/>
                <a:ea typeface="ＭＳ Ｐゴシック" pitchFamily="80" charset="-128"/>
              </a:rPr>
              <a:t>polar, 98.2</a:t>
            </a:r>
            <a:r>
              <a:rPr lang="en-US" sz="1200" i="1" baseline="30000" dirty="0">
                <a:latin typeface="Calibri" panose="020F0502020204030204" pitchFamily="34" charset="0"/>
                <a:ea typeface="ＭＳ Ｐゴシック" pitchFamily="80" charset="-128"/>
              </a:rPr>
              <a:t>o</a:t>
            </a:r>
            <a:r>
              <a:rPr lang="en-US" sz="1200" i="1" dirty="0">
                <a:latin typeface="Calibri" panose="020F0502020204030204" pitchFamily="34" charset="0"/>
                <a:ea typeface="ＭＳ Ｐゴシック" pitchFamily="80" charset="-128"/>
              </a:rPr>
              <a:t> Inclination, 10:30 AM MLT descending node</a:t>
            </a:r>
          </a:p>
          <a:p>
            <a:pPr marL="115888" indent="-115888" algn="l" eaLnBrk="0" hangingPunct="0">
              <a:buFontTx/>
              <a:buChar char="•"/>
            </a:pPr>
            <a:r>
              <a:rPr lang="en-US" sz="1200" b="1" dirty="0">
                <a:latin typeface="Calibri" panose="020F0502020204030204" pitchFamily="34" charset="0"/>
                <a:ea typeface="ＭＳ Ｐゴシック" pitchFamily="80" charset="-128"/>
              </a:rPr>
              <a:t>Instrument Payload:</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ASTER (</a:t>
            </a:r>
            <a:r>
              <a:rPr lang="en-US" sz="1200" b="1" i="1" dirty="0">
                <a:latin typeface="Calibri" panose="020F0502020204030204" pitchFamily="34" charset="0"/>
                <a:ea typeface="ＭＳ Ｐゴシック" pitchFamily="80" charset="-128"/>
              </a:rPr>
              <a:t>SWIR</a:t>
            </a:r>
            <a:r>
              <a:rPr lang="en-US" sz="1200" b="1" dirty="0">
                <a:latin typeface="Calibri" panose="020F0502020204030204" pitchFamily="34" charset="0"/>
                <a:ea typeface="ＭＳ Ｐゴシック" pitchFamily="80" charset="-128"/>
              </a:rPr>
              <a:t>, TIR &amp; VNIR) - </a:t>
            </a:r>
            <a:r>
              <a:rPr lang="en-US" sz="1200" i="1" dirty="0">
                <a:latin typeface="Calibri" panose="020F0502020204030204" pitchFamily="34" charset="0"/>
                <a:ea typeface="ＭＳ Ｐゴシック" pitchFamily="80" charset="-128"/>
              </a:rPr>
              <a:t>Advanced </a:t>
            </a:r>
            <a:r>
              <a:rPr lang="en-US" sz="1200" i="1" dirty="0" err="1">
                <a:latin typeface="Calibri" panose="020F0502020204030204" pitchFamily="34" charset="0"/>
                <a:ea typeface="ＭＳ Ｐゴシック" pitchFamily="80" charset="-128"/>
              </a:rPr>
              <a:t>Spaceborne</a:t>
            </a:r>
            <a:r>
              <a:rPr lang="en-US" sz="1200" i="1" dirty="0">
                <a:latin typeface="Calibri" panose="020F0502020204030204" pitchFamily="34" charset="0"/>
                <a:ea typeface="ＭＳ Ｐゴシック" pitchFamily="80" charset="-128"/>
              </a:rPr>
              <a:t> Thermal Emission and Reflection Radiometer</a:t>
            </a:r>
            <a:r>
              <a:rPr lang="en-US" sz="1200" dirty="0">
                <a:latin typeface="Calibri" panose="020F0502020204030204" pitchFamily="34" charset="0"/>
                <a:ea typeface="ＭＳ Ｐゴシック" pitchFamily="80" charset="-128"/>
              </a:rPr>
              <a:t> (Japan)</a:t>
            </a:r>
            <a:endParaRPr lang="en-US" sz="1200" b="1" dirty="0">
              <a:latin typeface="Calibri" panose="020F0502020204030204" pitchFamily="34" charset="0"/>
              <a:ea typeface="ＭＳ Ｐゴシック" pitchFamily="80" charset="-128"/>
            </a:endParaRP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CERES (Fore &amp; Aft) - </a:t>
            </a:r>
            <a:r>
              <a:rPr lang="en-US" sz="1200" i="1" dirty="0">
                <a:latin typeface="Calibri" panose="020F0502020204030204" pitchFamily="34" charset="0"/>
                <a:ea typeface="ＭＳ Ｐゴシック" pitchFamily="80" charset="-128"/>
              </a:rPr>
              <a:t>Clouds and the Earth's Radiant Energy System </a:t>
            </a:r>
            <a:r>
              <a:rPr lang="en-US" sz="1200" dirty="0">
                <a:latin typeface="Calibri" panose="020F0502020204030204" pitchFamily="34" charset="0"/>
                <a:ea typeface="ＭＳ Ｐゴシック" pitchFamily="80" charset="-128"/>
              </a:rPr>
              <a:t>(USA – Langley)</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MISR - </a:t>
            </a:r>
            <a:r>
              <a:rPr lang="en-US" sz="1200" i="1" dirty="0">
                <a:latin typeface="Calibri" panose="020F0502020204030204" pitchFamily="34" charset="0"/>
                <a:ea typeface="ＭＳ Ｐゴシック" pitchFamily="80" charset="-128"/>
              </a:rPr>
              <a:t>Multi-angle Imaging </a:t>
            </a:r>
            <a:r>
              <a:rPr lang="en-US" sz="1200" i="1" dirty="0" err="1">
                <a:latin typeface="Calibri" panose="020F0502020204030204" pitchFamily="34" charset="0"/>
                <a:ea typeface="ＭＳ Ｐゴシック" pitchFamily="80" charset="-128"/>
              </a:rPr>
              <a:t>Spectro</a:t>
            </a:r>
            <a:r>
              <a:rPr lang="en-US" sz="1200" i="1" dirty="0">
                <a:latin typeface="Calibri" panose="020F0502020204030204" pitchFamily="34" charset="0"/>
                <a:ea typeface="ＭＳ Ｐゴシック" pitchFamily="80" charset="-128"/>
              </a:rPr>
              <a:t>-Radiometer </a:t>
            </a:r>
            <a:r>
              <a:rPr lang="en-US" sz="1200" dirty="0">
                <a:latin typeface="Calibri" panose="020F0502020204030204" pitchFamily="34" charset="0"/>
                <a:ea typeface="ＭＳ Ｐゴシック" pitchFamily="80" charset="-128"/>
              </a:rPr>
              <a:t>(USA – JPL)</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MODIS - </a:t>
            </a:r>
            <a:r>
              <a:rPr lang="en-US" sz="1200" i="1" dirty="0">
                <a:latin typeface="Calibri" panose="020F0502020204030204" pitchFamily="34" charset="0"/>
                <a:ea typeface="ＭＳ Ｐゴシック" pitchFamily="80" charset="-128"/>
              </a:rPr>
              <a:t>Moderate Resolution Imaging </a:t>
            </a:r>
            <a:r>
              <a:rPr lang="en-US" sz="1200" i="1" dirty="0" err="1" smtClean="0">
                <a:latin typeface="Calibri" panose="020F0502020204030204" pitchFamily="34" charset="0"/>
                <a:ea typeface="ＭＳ Ｐゴシック" pitchFamily="80" charset="-128"/>
              </a:rPr>
              <a:t>Spectro</a:t>
            </a:r>
            <a:r>
              <a:rPr lang="en-US" sz="1200" i="1" dirty="0" smtClean="0">
                <a:latin typeface="Calibri" panose="020F0502020204030204" pitchFamily="34" charset="0"/>
                <a:ea typeface="ＭＳ Ｐゴシック" pitchFamily="80" charset="-128"/>
              </a:rPr>
              <a:t>-radiometer</a:t>
            </a:r>
            <a:r>
              <a:rPr lang="en-US" sz="1200" b="1" dirty="0" smtClean="0">
                <a:latin typeface="Calibri" panose="020F0502020204030204" pitchFamily="34" charset="0"/>
                <a:ea typeface="ＭＳ Ｐゴシック" pitchFamily="80" charset="-128"/>
              </a:rPr>
              <a:t> </a:t>
            </a:r>
            <a:r>
              <a:rPr lang="en-US" sz="1200" dirty="0">
                <a:latin typeface="Calibri" panose="020F0502020204030204" pitchFamily="34" charset="0"/>
                <a:ea typeface="ＭＳ Ｐゴシック" pitchFamily="80" charset="-128"/>
              </a:rPr>
              <a:t>(USA – GSFC)</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MOPITT - </a:t>
            </a:r>
            <a:r>
              <a:rPr lang="en-US" sz="1200" i="1" dirty="0">
                <a:latin typeface="Calibri" panose="020F0502020204030204" pitchFamily="34" charset="0"/>
                <a:ea typeface="ＭＳ Ｐゴシック" pitchFamily="80" charset="-128"/>
              </a:rPr>
              <a:t>Measurement of Pollution in the Troposphere  </a:t>
            </a:r>
            <a:r>
              <a:rPr lang="en-US" sz="1200" dirty="0">
                <a:latin typeface="Calibri" panose="020F0502020204030204" pitchFamily="34" charset="0"/>
                <a:ea typeface="ＭＳ Ｐゴシック" pitchFamily="80" charset="-128"/>
              </a:rPr>
              <a:t>(Canada)</a:t>
            </a:r>
          </a:p>
          <a:p>
            <a:pPr marL="115888" indent="-115888" algn="l" eaLnBrk="0" hangingPunct="0">
              <a:buFontTx/>
              <a:buChar char="•"/>
            </a:pPr>
            <a:r>
              <a:rPr lang="en-US" sz="1200" b="1" dirty="0">
                <a:latin typeface="Calibri" panose="020F0502020204030204" pitchFamily="34" charset="0"/>
                <a:ea typeface="ＭＳ Ｐゴシック" pitchFamily="80" charset="-128"/>
              </a:rPr>
              <a:t>Project Management:  </a:t>
            </a:r>
            <a:r>
              <a:rPr lang="en-US" sz="1200" i="1" dirty="0">
                <a:latin typeface="Calibri" panose="020F0502020204030204" pitchFamily="34" charset="0"/>
                <a:ea typeface="ＭＳ Ｐゴシック" pitchFamily="80" charset="-128"/>
              </a:rPr>
              <a:t>Earth Science Mission Operations (ESMO)</a:t>
            </a:r>
            <a:endParaRPr lang="en-US" sz="1200" b="1" dirty="0">
              <a:latin typeface="Calibri" panose="020F0502020204030204" pitchFamily="34" charset="0"/>
              <a:ea typeface="ＭＳ Ｐゴシック" pitchFamily="80" charset="-128"/>
            </a:endParaRPr>
          </a:p>
          <a:p>
            <a:pPr marL="115888" indent="-115888" algn="l">
              <a:buFontTx/>
              <a:buChar char="•"/>
            </a:pPr>
            <a:r>
              <a:rPr lang="en-US" sz="1200" b="1" dirty="0">
                <a:latin typeface="Calibri" panose="020F0502020204030204" pitchFamily="34" charset="0"/>
                <a:ea typeface="ＭＳ Ｐゴシック" pitchFamily="80" charset="-128"/>
              </a:rPr>
              <a:t>Spacecraft Flight Operations:  </a:t>
            </a:r>
            <a:r>
              <a:rPr lang="en-US" sz="1200" i="1" dirty="0">
                <a:latin typeface="Calibri" panose="020F0502020204030204" pitchFamily="34" charset="0"/>
                <a:ea typeface="ＭＳ Ｐゴシック" pitchFamily="80" charset="-128"/>
              </a:rPr>
              <a:t>Contracted by GSFC </a:t>
            </a:r>
            <a:r>
              <a:rPr lang="en-US" sz="1200" i="1" dirty="0" smtClean="0">
                <a:latin typeface="Calibri" panose="020F0502020204030204" pitchFamily="34" charset="0"/>
                <a:ea typeface="ＭＳ Ｐゴシック" pitchFamily="80" charset="-128"/>
              </a:rPr>
              <a:t>to KBR team </a:t>
            </a:r>
            <a:r>
              <a:rPr lang="en-US" sz="1200" i="1" dirty="0">
                <a:latin typeface="Calibri" panose="020F0502020204030204" pitchFamily="34" charset="0"/>
                <a:ea typeface="ＭＳ Ｐゴシック" pitchFamily="80" charset="-128"/>
              </a:rPr>
              <a:t>and supported by NASA </a:t>
            </a:r>
            <a:r>
              <a:rPr lang="en-US" sz="1200" i="1" dirty="0" smtClean="0">
                <a:latin typeface="Calibri" panose="020F0502020204030204" pitchFamily="34" charset="0"/>
                <a:ea typeface="ＭＳ Ｐゴシック" pitchFamily="80" charset="-128"/>
              </a:rPr>
              <a:t>NENs and TDRSS</a:t>
            </a:r>
            <a:endParaRPr lang="en-US" sz="1200" b="1" dirty="0">
              <a:latin typeface="Calibri" panose="020F0502020204030204" pitchFamily="34" charset="0"/>
              <a:ea typeface="ＭＳ Ｐゴシック" pitchFamily="80" charset="-128"/>
            </a:endParaRPr>
          </a:p>
          <a:p>
            <a:pPr marL="115888" indent="-115888" algn="l" eaLnBrk="0" hangingPunct="0">
              <a:buFontTx/>
              <a:buChar char="•"/>
            </a:pPr>
            <a:r>
              <a:rPr lang="en-US" sz="1200" b="1" dirty="0">
                <a:latin typeface="Calibri" panose="020F0502020204030204" pitchFamily="34" charset="0"/>
                <a:ea typeface="ＭＳ Ｐゴシック" pitchFamily="80" charset="-128"/>
              </a:rPr>
              <a:t>Instrument Operations and Science Data processing:  </a:t>
            </a:r>
            <a:r>
              <a:rPr lang="en-US" sz="1200" i="1" dirty="0">
                <a:latin typeface="Calibri" panose="020F0502020204030204" pitchFamily="34" charset="0"/>
                <a:ea typeface="ＭＳ Ｐゴシック" pitchFamily="80" charset="-128"/>
              </a:rPr>
              <a:t>Performed at respective Instrument Locations where developed</a:t>
            </a:r>
          </a:p>
          <a:p>
            <a:pPr marL="115888" indent="-115888" algn="l" eaLnBrk="0" hangingPunct="0">
              <a:buFontTx/>
              <a:buChar char="•"/>
            </a:pPr>
            <a:r>
              <a:rPr lang="en-US" sz="1200" b="1" dirty="0">
                <a:latin typeface="Calibri" panose="020F0502020204030204" pitchFamily="34" charset="0"/>
                <a:ea typeface="ＭＳ Ｐゴシック" pitchFamily="80" charset="-128"/>
              </a:rPr>
              <a:t>Mission Duration:</a:t>
            </a:r>
            <a:r>
              <a:rPr lang="en-US" sz="1200" i="1" dirty="0">
                <a:solidFill>
                  <a:srgbClr val="FF3300"/>
                </a:solidFill>
                <a:latin typeface="Calibri" panose="020F0502020204030204" pitchFamily="34" charset="0"/>
                <a:ea typeface="ＭＳ Ｐゴシック" pitchFamily="80" charset="-128"/>
              </a:rPr>
              <a:t>  </a:t>
            </a:r>
            <a:r>
              <a:rPr lang="en-US" sz="1200" i="1" dirty="0" smtClean="0">
                <a:latin typeface="Calibri" panose="020F0502020204030204" pitchFamily="34" charset="0"/>
                <a:ea typeface="ＭＳ Ｐゴシック" pitchFamily="80" charset="-128"/>
              </a:rPr>
              <a:t>Successfully completed Prime </a:t>
            </a:r>
            <a:r>
              <a:rPr lang="en-US" sz="1200" i="1" dirty="0">
                <a:latin typeface="Calibri" panose="020F0502020204030204" pitchFamily="34" charset="0"/>
                <a:ea typeface="ＭＳ Ｐゴシック" pitchFamily="80" charset="-128"/>
              </a:rPr>
              <a:t>mission of 5 years.  </a:t>
            </a:r>
            <a:r>
              <a:rPr lang="en-US" sz="1200" i="1" dirty="0" smtClean="0">
                <a:latin typeface="Calibri" panose="020F0502020204030204" pitchFamily="34" charset="0"/>
                <a:ea typeface="ＭＳ Ｐゴシック" pitchFamily="80" charset="-128"/>
              </a:rPr>
              <a:t>Currently in Extended Operations.</a:t>
            </a:r>
            <a:endParaRPr lang="en-US" sz="1200" i="1" dirty="0">
              <a:latin typeface="Calibri" panose="020F0502020204030204" pitchFamily="34" charset="0"/>
              <a:ea typeface="ＭＳ Ｐゴシック" pitchFamily="80" charset="-128"/>
            </a:endParaRPr>
          </a:p>
          <a:p>
            <a:pPr marL="115888" indent="-115888" algn="l" eaLnBrk="0" hangingPunct="0">
              <a:buFontTx/>
              <a:buChar char="•"/>
            </a:pPr>
            <a:r>
              <a:rPr lang="en-US" sz="1200" b="1" dirty="0">
                <a:latin typeface="Calibri" panose="020F0502020204030204" pitchFamily="34" charset="0"/>
                <a:ea typeface="ＭＳ Ｐゴシック" pitchFamily="80" charset="-128"/>
              </a:rPr>
              <a:t>Distributed Active Archive Centers:</a:t>
            </a:r>
            <a:r>
              <a:rPr lang="en-US" sz="1200" i="1" dirty="0">
                <a:latin typeface="Calibri" panose="020F0502020204030204" pitchFamily="34" charset="0"/>
                <a:ea typeface="ＭＳ Ｐゴシック" pitchFamily="80" charset="-128"/>
              </a:rPr>
              <a:t> LP DAAC – MODIS, ASTER;  Langley DAAC – CERES, MISR, MOPITT</a:t>
            </a:r>
          </a:p>
        </p:txBody>
      </p:sp>
      <p:sp>
        <p:nvSpPr>
          <p:cNvPr id="563204" name="Rectangle 4"/>
          <p:cNvSpPr>
            <a:spLocks noChangeArrowheads="1"/>
          </p:cNvSpPr>
          <p:nvPr/>
        </p:nvSpPr>
        <p:spPr bwMode="auto">
          <a:xfrm>
            <a:off x="319088" y="5370513"/>
            <a:ext cx="4781550" cy="1089025"/>
          </a:xfrm>
          <a:prstGeom prst="rect">
            <a:avLst/>
          </a:prstGeom>
          <a:noFill/>
          <a:ln w="12700">
            <a:solidFill>
              <a:srgbClr val="850014"/>
            </a:solidFill>
            <a:miter lim="800000"/>
            <a:headEnd/>
            <a:tailEnd/>
          </a:ln>
        </p:spPr>
        <p:txBody>
          <a:bodyPr lIns="92075" tIns="46037" rIns="92075" bIns="46037"/>
          <a:lstStyle/>
          <a:p>
            <a:pPr marL="228600" indent="-228600" algn="l" eaLnBrk="0" hangingPunct="0"/>
            <a:r>
              <a:rPr lang="en-US" sz="1600" b="1" u="sng" dirty="0">
                <a:latin typeface="Calibri" panose="020F0502020204030204" pitchFamily="34" charset="0"/>
                <a:ea typeface="ＭＳ Ｐゴシック" pitchFamily="80" charset="-128"/>
              </a:rPr>
              <a:t>Science</a:t>
            </a:r>
            <a:endParaRPr lang="en-US" sz="1600" u="sng" dirty="0">
              <a:latin typeface="Calibri" panose="020F0502020204030204" pitchFamily="34" charset="0"/>
              <a:ea typeface="ＭＳ Ｐゴシック" pitchFamily="80" charset="-128"/>
            </a:endParaRPr>
          </a:p>
          <a:p>
            <a:pPr marL="228600" indent="-228600" algn="l" eaLnBrk="0" hangingPunct="0">
              <a:buFontTx/>
              <a:buChar char="•"/>
            </a:pPr>
            <a:r>
              <a:rPr lang="en-US" sz="1200" i="1" dirty="0">
                <a:latin typeface="Calibri" panose="020F0502020204030204" pitchFamily="34" charset="0"/>
                <a:ea typeface="ＭＳ Ｐゴシック" pitchFamily="80" charset="-128"/>
              </a:rPr>
              <a:t>The primary objective of the Terra Mission is to simultaneously study clouds, water vapor, aerosol, trace gases, land surface and oceanic properties, as well as the interaction between them and their effect on the Earth’s energy budget and climate.</a:t>
            </a:r>
          </a:p>
        </p:txBody>
      </p:sp>
      <p:pic>
        <p:nvPicPr>
          <p:cNvPr id="563205" name="Picture 5"/>
          <p:cNvPicPr>
            <a:picLocks noChangeAspect="1" noChangeArrowheads="1"/>
          </p:cNvPicPr>
          <p:nvPr/>
        </p:nvPicPr>
        <p:blipFill>
          <a:blip r:embed="rId3" cstate="print"/>
          <a:srcRect/>
          <a:stretch>
            <a:fillRect/>
          </a:stretch>
        </p:blipFill>
        <p:spPr bwMode="auto">
          <a:xfrm>
            <a:off x="5183188" y="909638"/>
            <a:ext cx="3629025" cy="3638550"/>
          </a:xfrm>
          <a:prstGeom prst="rect">
            <a:avLst/>
          </a:prstGeom>
          <a:noFill/>
          <a:ln w="9525">
            <a:noFill/>
            <a:miter lim="800000"/>
            <a:headEnd/>
            <a:tailEnd/>
          </a:ln>
          <a:effectLst/>
        </p:spPr>
      </p:pic>
      <p:pic>
        <p:nvPicPr>
          <p:cNvPr id="563206" name="Picture 6"/>
          <p:cNvPicPr>
            <a:picLocks noChangeAspect="1" noChangeArrowheads="1"/>
          </p:cNvPicPr>
          <p:nvPr/>
        </p:nvPicPr>
        <p:blipFill>
          <a:blip r:embed="rId4" cstate="print"/>
          <a:srcRect/>
          <a:stretch>
            <a:fillRect/>
          </a:stretch>
        </p:blipFill>
        <p:spPr bwMode="auto">
          <a:xfrm>
            <a:off x="5267325" y="4757738"/>
            <a:ext cx="3648075" cy="1638300"/>
          </a:xfrm>
          <a:prstGeom prst="rect">
            <a:avLst/>
          </a:prstGeom>
          <a:noFill/>
          <a:ln w="9525">
            <a:noFill/>
            <a:miter lim="800000"/>
            <a:headEnd/>
            <a:tailEnd/>
          </a:ln>
          <a:effectLst/>
        </p:spPr>
      </p:pic>
    </p:spTree>
    <p:extLst>
      <p:ext uri="{BB962C8B-B14F-4D97-AF65-F5344CB8AC3E}">
        <p14:creationId xmlns:p14="http://schemas.microsoft.com/office/powerpoint/2010/main" val="19670835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2433" y="1225728"/>
            <a:ext cx="3817641" cy="4940476"/>
          </a:xfrm>
          <a:prstGeom prst="rect">
            <a:avLst/>
          </a:prstGeom>
          <a:noFill/>
          <a:ln w="9525">
            <a:noFill/>
            <a:miter lim="800000"/>
            <a:headEnd/>
            <a:tailEnd/>
          </a:ln>
        </p:spPr>
      </p:pic>
      <p:sp>
        <p:nvSpPr>
          <p:cNvPr id="4100" name="Rectangle 2"/>
          <p:cNvSpPr>
            <a:spLocks noGrp="1" noChangeArrowheads="1"/>
          </p:cNvSpPr>
          <p:nvPr>
            <p:ph type="title"/>
          </p:nvPr>
        </p:nvSpPr>
        <p:spPr>
          <a:xfrm>
            <a:off x="1524000" y="34724"/>
            <a:ext cx="6248400" cy="651609"/>
          </a:xfrm>
        </p:spPr>
        <p:txBody>
          <a:bodyPr>
            <a:normAutofit/>
          </a:bodyPr>
          <a:lstStyle/>
          <a:p>
            <a:r>
              <a:rPr lang="en-US" dirty="0" smtClean="0"/>
              <a:t>EOS Terra Mission Summary</a:t>
            </a:r>
            <a:endParaRPr lang="en-US" sz="1600" dirty="0" smtClean="0">
              <a:solidFill>
                <a:schemeClr val="accent1">
                  <a:lumMod val="50000"/>
                </a:schemeClr>
              </a:solidFill>
            </a:endParaRPr>
          </a:p>
        </p:txBody>
      </p:sp>
      <p:sp>
        <p:nvSpPr>
          <p:cNvPr id="8" name="Rectangle 6"/>
          <p:cNvSpPr txBox="1">
            <a:spLocks noChangeArrowheads="1"/>
          </p:cNvSpPr>
          <p:nvPr/>
        </p:nvSpPr>
        <p:spPr>
          <a:xfrm>
            <a:off x="148468" y="838200"/>
            <a:ext cx="5334000" cy="5867400"/>
          </a:xfrm>
          <a:prstGeom prst="rect">
            <a:avLst/>
          </a:prstGeom>
        </p:spPr>
        <p:txBody>
          <a:bodyPr/>
          <a:lstStyle/>
          <a:p>
            <a:pPr marL="342900" indent="-342900" algn="l">
              <a:lnSpc>
                <a:spcPct val="90000"/>
              </a:lnSpc>
              <a:spcBef>
                <a:spcPct val="20000"/>
              </a:spcBef>
              <a:buSzPct val="100000"/>
              <a:buFontTx/>
              <a:buChar char="•"/>
              <a:defRPr/>
            </a:pPr>
            <a:r>
              <a:rPr lang="en-US" sz="1800" b="1" kern="0" dirty="0">
                <a:latin typeface="+mn-lt"/>
                <a:cs typeface="Arial" pitchFamily="34" charset="0"/>
              </a:rPr>
              <a:t>2019 Inclination Adjust Maneuvers                                                      </a:t>
            </a:r>
          </a:p>
          <a:p>
            <a:pPr marL="742950" lvl="1" indent="-285750" algn="l">
              <a:lnSpc>
                <a:spcPct val="90000"/>
              </a:lnSpc>
              <a:spcBef>
                <a:spcPct val="20000"/>
              </a:spcBef>
              <a:buSzPct val="100000"/>
              <a:buFontTx/>
              <a:buChar char="–"/>
              <a:defRPr/>
            </a:pPr>
            <a:r>
              <a:rPr lang="en-US" sz="1600" b="1" kern="0" dirty="0">
                <a:latin typeface="+mn-lt"/>
                <a:cs typeface="Arial" pitchFamily="34" charset="0"/>
              </a:rPr>
              <a:t>Fall 2019 Inclination Maneuvers</a:t>
            </a:r>
          </a:p>
          <a:p>
            <a:pPr marL="1200150" lvl="2" indent="-285750" algn="l">
              <a:lnSpc>
                <a:spcPct val="90000"/>
              </a:lnSpc>
              <a:spcBef>
                <a:spcPct val="20000"/>
              </a:spcBef>
              <a:buSzPct val="100000"/>
              <a:buFontTx/>
              <a:buChar char="–"/>
              <a:defRPr/>
            </a:pPr>
            <a:r>
              <a:rPr lang="en-US" sz="1400" b="1" kern="0" dirty="0">
                <a:solidFill>
                  <a:srgbClr val="0000FF"/>
                </a:solidFill>
                <a:latin typeface="+mn-lt"/>
                <a:cs typeface="Arial" pitchFamily="34" charset="0"/>
              </a:rPr>
              <a:t>IAM #55 – October 17th </a:t>
            </a:r>
            <a:endParaRPr lang="en-US" sz="1400" b="1" kern="0" dirty="0" smtClean="0">
              <a:solidFill>
                <a:srgbClr val="0000FF"/>
              </a:solidFill>
              <a:latin typeface="+mn-lt"/>
              <a:cs typeface="Arial" pitchFamily="34" charset="0"/>
            </a:endParaRPr>
          </a:p>
          <a:p>
            <a:pPr marL="1200150" lvl="2" indent="-285750" algn="l">
              <a:lnSpc>
                <a:spcPct val="90000"/>
              </a:lnSpc>
              <a:spcBef>
                <a:spcPct val="20000"/>
              </a:spcBef>
              <a:buSzPct val="100000"/>
              <a:buFontTx/>
              <a:buChar char="–"/>
              <a:defRPr/>
            </a:pPr>
            <a:r>
              <a:rPr lang="en-US" sz="1400" b="1" kern="0" dirty="0">
                <a:solidFill>
                  <a:srgbClr val="0000FF"/>
                </a:solidFill>
                <a:latin typeface="+mn-lt"/>
                <a:cs typeface="Arial" pitchFamily="34" charset="0"/>
              </a:rPr>
              <a:t>IAM #56 – October 23rd </a:t>
            </a:r>
          </a:p>
          <a:p>
            <a:pPr marL="342900" lvl="0" indent="-342900" algn="l">
              <a:lnSpc>
                <a:spcPct val="90000"/>
              </a:lnSpc>
              <a:spcBef>
                <a:spcPct val="20000"/>
              </a:spcBef>
              <a:buSzPct val="100000"/>
              <a:buFontTx/>
              <a:buChar char="•"/>
              <a:defRPr/>
            </a:pPr>
            <a:endParaRPr lang="en-US" sz="1100" b="1" kern="0" dirty="0">
              <a:latin typeface="+mn-lt"/>
              <a:cs typeface="Arial" pitchFamily="34" charset="0"/>
            </a:endParaRPr>
          </a:p>
          <a:p>
            <a:pPr marL="342900" lvl="0" indent="-342900" algn="l">
              <a:lnSpc>
                <a:spcPct val="90000"/>
              </a:lnSpc>
              <a:spcBef>
                <a:spcPct val="20000"/>
              </a:spcBef>
              <a:buSzPct val="100000"/>
              <a:buFontTx/>
              <a:buChar char="•"/>
              <a:defRPr/>
            </a:pPr>
            <a:r>
              <a:rPr lang="en-US" sz="1800" b="1" kern="0" dirty="0" smtClean="0">
                <a:latin typeface="+mn-lt"/>
                <a:cs typeface="Arial" pitchFamily="34" charset="0"/>
              </a:rPr>
              <a:t>12/18/</a:t>
            </a:r>
            <a:r>
              <a:rPr lang="en-US" sz="1800" b="1" kern="0" dirty="0" smtClean="0">
                <a:solidFill>
                  <a:srgbClr val="0000FF"/>
                </a:solidFill>
                <a:latin typeface="+mn-lt"/>
                <a:cs typeface="Arial" pitchFamily="34" charset="0"/>
              </a:rPr>
              <a:t>19</a:t>
            </a:r>
            <a:r>
              <a:rPr lang="en-US" sz="1800" b="1" kern="0" dirty="0">
                <a:latin typeface="+mn-lt"/>
                <a:cs typeface="Arial" pitchFamily="34" charset="0"/>
              </a:rPr>
              <a:t>: Terra </a:t>
            </a:r>
            <a:r>
              <a:rPr lang="en-US" sz="1800" b="1" kern="0" dirty="0">
                <a:solidFill>
                  <a:srgbClr val="0000FF"/>
                </a:solidFill>
                <a:latin typeface="+mn-lt"/>
                <a:cs typeface="Arial" pitchFamily="34" charset="0"/>
              </a:rPr>
              <a:t>20</a:t>
            </a:r>
            <a:r>
              <a:rPr lang="en-US" sz="1800" b="1" kern="0" dirty="0">
                <a:latin typeface="+mn-lt"/>
                <a:cs typeface="Arial" pitchFamily="34" charset="0"/>
              </a:rPr>
              <a:t>-Year Anniversary</a:t>
            </a:r>
          </a:p>
          <a:p>
            <a:pPr marL="742950" lvl="1" indent="-285750" algn="l">
              <a:lnSpc>
                <a:spcPct val="90000"/>
              </a:lnSpc>
              <a:spcBef>
                <a:spcPct val="20000"/>
              </a:spcBef>
              <a:buSzPct val="100000"/>
              <a:buFontTx/>
              <a:buChar char="–"/>
              <a:defRPr/>
            </a:pPr>
            <a:r>
              <a:rPr lang="en-US" sz="1600" b="1" kern="0" dirty="0">
                <a:solidFill>
                  <a:srgbClr val="000000"/>
                </a:solidFill>
                <a:latin typeface="+mn-lt"/>
                <a:cs typeface="Arial" pitchFamily="34" charset="0"/>
              </a:rPr>
              <a:t>5-Year Design Life, 6 year goal</a:t>
            </a:r>
          </a:p>
          <a:p>
            <a:pPr marL="742950" lvl="1" indent="-285750" algn="l">
              <a:lnSpc>
                <a:spcPct val="90000"/>
              </a:lnSpc>
              <a:spcBef>
                <a:spcPct val="20000"/>
              </a:spcBef>
              <a:buSzPct val="100000"/>
              <a:buFontTx/>
              <a:buChar char="–"/>
              <a:defRPr/>
            </a:pPr>
            <a:r>
              <a:rPr lang="en-US" sz="1600" b="1" kern="0" dirty="0">
                <a:solidFill>
                  <a:srgbClr val="000000"/>
                </a:solidFill>
                <a:latin typeface="+mn-lt"/>
                <a:cs typeface="Arial" pitchFamily="34" charset="0"/>
              </a:rPr>
              <a:t>Reliability Estimates thru</a:t>
            </a:r>
            <a:r>
              <a:rPr lang="en-US" sz="1600" b="1" kern="0" dirty="0">
                <a:latin typeface="+mn-lt"/>
                <a:cs typeface="Arial" pitchFamily="34" charset="0"/>
              </a:rPr>
              <a:t> 2025+</a:t>
            </a:r>
          </a:p>
          <a:p>
            <a:pPr marL="742950" lvl="1" indent="-285750" algn="l">
              <a:lnSpc>
                <a:spcPct val="90000"/>
              </a:lnSpc>
              <a:spcBef>
                <a:spcPct val="20000"/>
              </a:spcBef>
              <a:buSzPct val="100000"/>
              <a:buFontTx/>
              <a:buChar char="–"/>
              <a:defRPr/>
            </a:pPr>
            <a:r>
              <a:rPr lang="en-US" sz="1600" b="1" kern="0" dirty="0">
                <a:latin typeface="+mn-lt"/>
                <a:cs typeface="Arial" pitchFamily="34" charset="0"/>
              </a:rPr>
              <a:t>Consumables through 2020</a:t>
            </a:r>
            <a:r>
              <a:rPr lang="en-US" sz="1600" b="1" kern="0" dirty="0" smtClean="0">
                <a:latin typeface="+mn-lt"/>
                <a:cs typeface="Arial" pitchFamily="34" charset="0"/>
              </a:rPr>
              <a:t>+</a:t>
            </a:r>
          </a:p>
          <a:p>
            <a:pPr lvl="1" algn="l">
              <a:lnSpc>
                <a:spcPct val="90000"/>
              </a:lnSpc>
              <a:spcBef>
                <a:spcPct val="20000"/>
              </a:spcBef>
              <a:buSzPct val="100000"/>
              <a:defRPr/>
            </a:pPr>
            <a:endParaRPr lang="en-US" sz="1100" b="1" kern="0" dirty="0">
              <a:latin typeface="+mn-lt"/>
              <a:cs typeface="Arial" pitchFamily="34" charset="0"/>
            </a:endParaRPr>
          </a:p>
          <a:p>
            <a:pPr marL="342900" indent="-342900" algn="l">
              <a:lnSpc>
                <a:spcPct val="90000"/>
              </a:lnSpc>
              <a:spcBef>
                <a:spcPct val="20000"/>
              </a:spcBef>
              <a:buSzPct val="100000"/>
              <a:buFontTx/>
              <a:buChar char="•"/>
              <a:defRPr/>
            </a:pPr>
            <a:r>
              <a:rPr lang="en-US" sz="1800" b="1" kern="0" dirty="0">
                <a:latin typeface="+mn-lt"/>
                <a:cs typeface="Arial" pitchFamily="34" charset="0"/>
              </a:rPr>
              <a:t>EOS Flight Operations Annual Review </a:t>
            </a:r>
            <a:r>
              <a:rPr lang="en-US" sz="1800" b="1" kern="0" dirty="0">
                <a:solidFill>
                  <a:srgbClr val="0000FF"/>
                </a:solidFill>
                <a:latin typeface="+mn-lt"/>
                <a:cs typeface="Arial" pitchFamily="34" charset="0"/>
              </a:rPr>
              <a:t>#14 – Jan/Feb </a:t>
            </a:r>
            <a:r>
              <a:rPr lang="en-US" sz="1800" b="1" kern="0" dirty="0" smtClean="0">
                <a:solidFill>
                  <a:srgbClr val="0000FF"/>
                </a:solidFill>
                <a:latin typeface="+mn-lt"/>
                <a:cs typeface="Arial" pitchFamily="34" charset="0"/>
              </a:rPr>
              <a:t>2020</a:t>
            </a:r>
          </a:p>
          <a:p>
            <a:pPr algn="l">
              <a:lnSpc>
                <a:spcPct val="90000"/>
              </a:lnSpc>
              <a:spcBef>
                <a:spcPct val="20000"/>
              </a:spcBef>
              <a:buSzPct val="100000"/>
              <a:defRPr/>
            </a:pPr>
            <a:endParaRPr lang="en-US" sz="1100" b="1" kern="0" dirty="0">
              <a:solidFill>
                <a:srgbClr val="0000FF"/>
              </a:solidFill>
              <a:latin typeface="+mn-lt"/>
            </a:endParaRPr>
          </a:p>
          <a:p>
            <a:pPr marL="342900" lvl="0" indent="-342900" algn="l">
              <a:lnSpc>
                <a:spcPct val="90000"/>
              </a:lnSpc>
              <a:spcBef>
                <a:spcPct val="20000"/>
              </a:spcBef>
              <a:buSzPct val="100000"/>
              <a:buFontTx/>
              <a:buChar char="•"/>
              <a:defRPr/>
            </a:pPr>
            <a:r>
              <a:rPr lang="en-US" sz="1800" b="1" kern="0" dirty="0" smtClean="0">
                <a:latin typeface="+mn-lt"/>
                <a:cs typeface="Arial" pitchFamily="34" charset="0"/>
              </a:rPr>
              <a:t>2020 </a:t>
            </a:r>
            <a:r>
              <a:rPr lang="en-US" sz="1800" b="1" kern="0" dirty="0">
                <a:latin typeface="+mn-lt"/>
                <a:cs typeface="Arial" pitchFamily="34" charset="0"/>
              </a:rPr>
              <a:t>Inclination Adjust Maneuvers </a:t>
            </a:r>
            <a:r>
              <a:rPr lang="en-US" sz="1800" b="1" kern="0" dirty="0" smtClean="0">
                <a:solidFill>
                  <a:srgbClr val="0000FF"/>
                </a:solidFill>
                <a:latin typeface="+mn-lt"/>
                <a:cs typeface="Arial" pitchFamily="34" charset="0"/>
              </a:rPr>
              <a:t>(Final)</a:t>
            </a:r>
            <a:r>
              <a:rPr lang="en-US" sz="1800" b="1" kern="0" dirty="0" smtClean="0">
                <a:latin typeface="+mn-lt"/>
                <a:cs typeface="Arial" pitchFamily="34" charset="0"/>
              </a:rPr>
              <a:t>                                                     </a:t>
            </a:r>
            <a:endParaRPr lang="en-US" sz="1800" b="1" kern="0" dirty="0">
              <a:latin typeface="+mn-lt"/>
              <a:cs typeface="Arial" pitchFamily="34" charset="0"/>
            </a:endParaRPr>
          </a:p>
          <a:p>
            <a:pPr marL="742950" lvl="1" indent="-285750" algn="l">
              <a:lnSpc>
                <a:spcPct val="90000"/>
              </a:lnSpc>
              <a:spcBef>
                <a:spcPct val="20000"/>
              </a:spcBef>
              <a:buSzPct val="100000"/>
              <a:buFontTx/>
              <a:buChar char="–"/>
              <a:defRPr/>
            </a:pPr>
            <a:r>
              <a:rPr lang="en-US" sz="1600" b="1" kern="0" dirty="0" smtClean="0">
                <a:latin typeface="+mn-lt"/>
                <a:cs typeface="Arial" pitchFamily="34" charset="0"/>
              </a:rPr>
              <a:t>Spring </a:t>
            </a:r>
            <a:r>
              <a:rPr lang="en-US" sz="1600" b="1" kern="0" dirty="0">
                <a:latin typeface="+mn-lt"/>
                <a:cs typeface="Arial" pitchFamily="34" charset="0"/>
              </a:rPr>
              <a:t>2020 Inclination Maneuvers</a:t>
            </a:r>
          </a:p>
          <a:p>
            <a:pPr marL="1200150" lvl="2" indent="-285750" algn="l">
              <a:lnSpc>
                <a:spcPct val="90000"/>
              </a:lnSpc>
              <a:spcBef>
                <a:spcPct val="20000"/>
              </a:spcBef>
              <a:buSzPct val="100000"/>
              <a:buFontTx/>
              <a:buChar char="–"/>
              <a:defRPr/>
            </a:pPr>
            <a:r>
              <a:rPr lang="en-US" sz="1400" b="1" kern="0" dirty="0">
                <a:solidFill>
                  <a:srgbClr val="0000FF"/>
                </a:solidFill>
                <a:latin typeface="+mn-lt"/>
                <a:cs typeface="Arial" pitchFamily="34" charset="0"/>
              </a:rPr>
              <a:t>IAM #57 – February </a:t>
            </a:r>
            <a:r>
              <a:rPr lang="en-US" sz="1400" b="1" kern="0" dirty="0" smtClean="0">
                <a:solidFill>
                  <a:srgbClr val="0000FF"/>
                </a:solidFill>
                <a:latin typeface="+mn-lt"/>
                <a:cs typeface="Arial" pitchFamily="34" charset="0"/>
              </a:rPr>
              <a:t>20</a:t>
            </a:r>
            <a:r>
              <a:rPr lang="en-US" sz="1400" b="1" kern="0" baseline="30000" dirty="0" smtClean="0">
                <a:solidFill>
                  <a:srgbClr val="0000FF"/>
                </a:solidFill>
                <a:latin typeface="+mn-lt"/>
                <a:cs typeface="Arial" pitchFamily="34" charset="0"/>
              </a:rPr>
              <a:t>th</a:t>
            </a:r>
            <a:r>
              <a:rPr lang="en-US" sz="1400" b="1" kern="0" dirty="0" smtClean="0">
                <a:solidFill>
                  <a:srgbClr val="0000FF"/>
                </a:solidFill>
                <a:latin typeface="+mn-lt"/>
                <a:cs typeface="Arial" pitchFamily="34" charset="0"/>
              </a:rPr>
              <a:t> </a:t>
            </a:r>
          </a:p>
          <a:p>
            <a:pPr marL="1200150" lvl="2" indent="-285750" algn="l">
              <a:lnSpc>
                <a:spcPct val="90000"/>
              </a:lnSpc>
              <a:spcBef>
                <a:spcPct val="20000"/>
              </a:spcBef>
              <a:buSzPct val="100000"/>
              <a:buFontTx/>
              <a:buChar char="–"/>
              <a:defRPr/>
            </a:pPr>
            <a:r>
              <a:rPr lang="en-US" sz="1400" b="1" kern="0" dirty="0">
                <a:solidFill>
                  <a:srgbClr val="0000FF"/>
                </a:solidFill>
                <a:latin typeface="+mn-lt"/>
                <a:cs typeface="Arial" pitchFamily="34" charset="0"/>
              </a:rPr>
              <a:t>IAM #</a:t>
            </a:r>
            <a:r>
              <a:rPr lang="en-US" sz="1400" b="1" kern="0" dirty="0" smtClean="0">
                <a:solidFill>
                  <a:srgbClr val="0000FF"/>
                </a:solidFill>
                <a:latin typeface="+mn-lt"/>
                <a:cs typeface="Arial" pitchFamily="34" charset="0"/>
              </a:rPr>
              <a:t>58 </a:t>
            </a:r>
            <a:r>
              <a:rPr lang="en-US" sz="1400" b="1" kern="0" dirty="0">
                <a:solidFill>
                  <a:srgbClr val="0000FF"/>
                </a:solidFill>
                <a:latin typeface="+mn-lt"/>
                <a:cs typeface="Arial" pitchFamily="34" charset="0"/>
              </a:rPr>
              <a:t>– February </a:t>
            </a:r>
            <a:r>
              <a:rPr lang="en-US" sz="1400" b="1" kern="0" dirty="0" smtClean="0">
                <a:solidFill>
                  <a:srgbClr val="0000FF"/>
                </a:solidFill>
                <a:latin typeface="+mn-lt"/>
                <a:cs typeface="Arial" pitchFamily="34" charset="0"/>
              </a:rPr>
              <a:t>27</a:t>
            </a:r>
            <a:r>
              <a:rPr lang="en-US" sz="1400" b="1" kern="0" baseline="30000" dirty="0" smtClean="0">
                <a:solidFill>
                  <a:srgbClr val="0000FF"/>
                </a:solidFill>
                <a:latin typeface="+mn-lt"/>
                <a:cs typeface="Arial" pitchFamily="34" charset="0"/>
              </a:rPr>
              <a:t>th</a:t>
            </a:r>
            <a:r>
              <a:rPr lang="en-US" sz="1400" b="1" kern="0" dirty="0" smtClean="0">
                <a:solidFill>
                  <a:srgbClr val="0000FF"/>
                </a:solidFill>
                <a:latin typeface="+mn-lt"/>
                <a:cs typeface="Arial" pitchFamily="34" charset="0"/>
              </a:rPr>
              <a:t> </a:t>
            </a:r>
            <a:endParaRPr lang="en-US" sz="1400" b="1" kern="0" dirty="0">
              <a:solidFill>
                <a:srgbClr val="0000FF"/>
              </a:solidFill>
              <a:latin typeface="+mn-lt"/>
              <a:cs typeface="Arial" pitchFamily="34" charset="0"/>
            </a:endParaRPr>
          </a:p>
          <a:p>
            <a:pPr lvl="2" algn="l">
              <a:lnSpc>
                <a:spcPct val="90000"/>
              </a:lnSpc>
              <a:spcBef>
                <a:spcPct val="20000"/>
              </a:spcBef>
              <a:buSzPct val="100000"/>
              <a:defRPr/>
            </a:pPr>
            <a:endParaRPr lang="en-US" sz="1100" b="1" kern="0" baseline="30000" dirty="0">
              <a:solidFill>
                <a:srgbClr val="0000FF"/>
              </a:solidFill>
              <a:latin typeface="+mn-lt"/>
              <a:cs typeface="Arial" pitchFamily="34" charset="0"/>
            </a:endParaRPr>
          </a:p>
          <a:p>
            <a:pPr marL="342900" lvl="0" indent="-342900" algn="l">
              <a:lnSpc>
                <a:spcPct val="90000"/>
              </a:lnSpc>
              <a:spcBef>
                <a:spcPct val="20000"/>
              </a:spcBef>
              <a:buSzPct val="100000"/>
              <a:buFontTx/>
              <a:buChar char="•"/>
              <a:defRPr/>
            </a:pPr>
            <a:r>
              <a:rPr lang="en-US" sz="1800" b="1" kern="0" dirty="0" smtClean="0">
                <a:solidFill>
                  <a:srgbClr val="0000FF"/>
                </a:solidFill>
                <a:latin typeface="+mn-lt"/>
                <a:cs typeface="Arial" pitchFamily="34" charset="0"/>
              </a:rPr>
              <a:t>March 2020</a:t>
            </a:r>
            <a:r>
              <a:rPr lang="en-US" sz="1800" b="1" kern="0" dirty="0" smtClean="0">
                <a:latin typeface="+mn-lt"/>
                <a:cs typeface="Arial" pitchFamily="34" charset="0"/>
              </a:rPr>
              <a:t>: Mission Extension Senior Review Proposal Delivered to NASA HQ</a:t>
            </a:r>
          </a:p>
          <a:p>
            <a:pPr marL="742950" lvl="1" indent="-285750" algn="l">
              <a:lnSpc>
                <a:spcPct val="90000"/>
              </a:lnSpc>
              <a:spcBef>
                <a:spcPct val="20000"/>
              </a:spcBef>
              <a:buSzPct val="100000"/>
              <a:buFontTx/>
              <a:buChar char="–"/>
              <a:defRPr/>
            </a:pPr>
            <a:r>
              <a:rPr lang="en-US" sz="1600" b="1" kern="0" dirty="0" smtClean="0">
                <a:latin typeface="+mn-lt"/>
                <a:cs typeface="Arial" pitchFamily="34" charset="0"/>
              </a:rPr>
              <a:t>Mission extension through </a:t>
            </a:r>
            <a:r>
              <a:rPr lang="en-US" sz="1600" b="1" kern="0" dirty="0" smtClean="0">
                <a:solidFill>
                  <a:srgbClr val="0000FF"/>
                </a:solidFill>
                <a:latin typeface="+mn-lt"/>
                <a:cs typeface="Arial" pitchFamily="34" charset="0"/>
              </a:rPr>
              <a:t>FY26</a:t>
            </a:r>
          </a:p>
          <a:p>
            <a:pPr marL="742950" lvl="1" indent="-285750" algn="l">
              <a:lnSpc>
                <a:spcPct val="90000"/>
              </a:lnSpc>
              <a:spcBef>
                <a:spcPct val="20000"/>
              </a:spcBef>
              <a:buSzPct val="100000"/>
              <a:buFontTx/>
              <a:buChar char="–"/>
              <a:defRPr/>
            </a:pPr>
            <a:r>
              <a:rPr lang="en-US" sz="1600" b="1" kern="0" dirty="0" smtClean="0">
                <a:solidFill>
                  <a:srgbClr val="0000FF"/>
                </a:solidFill>
                <a:latin typeface="+mn-lt"/>
                <a:cs typeface="Arial" pitchFamily="34" charset="0"/>
              </a:rPr>
              <a:t>Results from Panel Review expected Sept 2020</a:t>
            </a:r>
            <a:endParaRPr lang="en-US" sz="1000" b="1" kern="0" dirty="0" smtClean="0">
              <a:solidFill>
                <a:srgbClr val="000000"/>
              </a:solidFill>
              <a:latin typeface="+mn-lt"/>
              <a:cs typeface="Arial" pitchFamily="34" charset="0"/>
            </a:endParaRPr>
          </a:p>
          <a:p>
            <a:pPr marL="1200150" lvl="2" indent="-285750" algn="l">
              <a:lnSpc>
                <a:spcPct val="90000"/>
              </a:lnSpc>
              <a:spcBef>
                <a:spcPct val="20000"/>
              </a:spcBef>
              <a:buSzPct val="100000"/>
              <a:buFontTx/>
              <a:buChar char="–"/>
              <a:defRPr/>
            </a:pPr>
            <a:endParaRPr lang="en-US" sz="800" b="1" kern="0" baseline="30000" dirty="0">
              <a:solidFill>
                <a:schemeClr val="bg1">
                  <a:lumMod val="50000"/>
                </a:schemeClr>
              </a:solidFill>
              <a:latin typeface="+mn-lt"/>
              <a:cs typeface="Arial" pitchFamily="34" charset="0"/>
            </a:endParaRPr>
          </a:p>
          <a:p>
            <a:pPr marL="742950" lvl="1" indent="-285750" algn="l">
              <a:lnSpc>
                <a:spcPct val="90000"/>
              </a:lnSpc>
              <a:spcBef>
                <a:spcPct val="20000"/>
              </a:spcBef>
              <a:buSzPct val="100000"/>
              <a:buFontTx/>
              <a:buChar char="–"/>
              <a:defRPr/>
            </a:pPr>
            <a:endParaRPr lang="en-US" sz="1100" b="1" kern="0" dirty="0" smtClean="0">
              <a:solidFill>
                <a:srgbClr val="000000"/>
              </a:solidFill>
              <a:latin typeface="+mn-lt"/>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76200" y="19051"/>
            <a:ext cx="9067800" cy="666749"/>
          </a:xfrm>
        </p:spPr>
        <p:txBody>
          <a:bodyPr>
            <a:normAutofit fontScale="90000"/>
          </a:bodyPr>
          <a:lstStyle/>
          <a:p>
            <a:pPr>
              <a:defRPr/>
            </a:pPr>
            <a:r>
              <a:rPr lang="en-US" dirty="0"/>
              <a:t>Terra Spacecraft </a:t>
            </a:r>
            <a:r>
              <a:rPr lang="en-US" dirty="0" smtClean="0"/>
              <a:t>Status</a:t>
            </a:r>
            <a:br>
              <a:rPr lang="en-US" dirty="0" smtClean="0"/>
            </a:br>
            <a:r>
              <a:rPr lang="en-US" sz="2200" dirty="0" smtClean="0">
                <a:solidFill>
                  <a:srgbClr val="0000FF"/>
                </a:solidFill>
              </a:rPr>
              <a:t>(NO CHANGE)</a:t>
            </a:r>
            <a:endParaRPr lang="en-US" sz="2000" dirty="0">
              <a:solidFill>
                <a:srgbClr val="0000FF"/>
              </a:solidFill>
            </a:endParaRPr>
          </a:p>
        </p:txBody>
      </p:sp>
      <p:sp>
        <p:nvSpPr>
          <p:cNvPr id="1147907" name="Rectangle 3"/>
          <p:cNvSpPr>
            <a:spLocks noGrp="1" noChangeArrowheads="1"/>
          </p:cNvSpPr>
          <p:nvPr>
            <p:ph idx="1"/>
          </p:nvPr>
        </p:nvSpPr>
        <p:spPr>
          <a:xfrm>
            <a:off x="457200" y="1219200"/>
            <a:ext cx="8381999" cy="5486400"/>
          </a:xfrm>
        </p:spPr>
        <p:txBody>
          <a:bodyPr>
            <a:noAutofit/>
          </a:bodyPr>
          <a:lstStyle/>
          <a:p>
            <a:pPr>
              <a:defRPr/>
            </a:pPr>
            <a:r>
              <a:rPr lang="en-US" sz="2000" b="1" dirty="0" smtClean="0"/>
              <a:t>Command &amp; Data Handling </a:t>
            </a:r>
            <a:r>
              <a:rPr lang="en-US" sz="2000" dirty="0" smtClean="0"/>
              <a:t>(CDH) – </a:t>
            </a:r>
            <a:r>
              <a:rPr lang="en-US" sz="2000" b="1" dirty="0" smtClean="0">
                <a:solidFill>
                  <a:srgbClr val="00B050"/>
                </a:solidFill>
              </a:rPr>
              <a:t>Nominal</a:t>
            </a:r>
          </a:p>
          <a:p>
            <a:pPr lvl="1">
              <a:defRPr/>
            </a:pPr>
            <a:r>
              <a:rPr lang="en-US" sz="1600" dirty="0" smtClean="0"/>
              <a:t>Solid State Recorder (SSR) – holds ~1 orbit of data</a:t>
            </a:r>
          </a:p>
          <a:p>
            <a:pPr lvl="1">
              <a:defRPr/>
            </a:pPr>
            <a:r>
              <a:rPr lang="en-US" sz="1600" b="1" dirty="0" smtClean="0">
                <a:solidFill>
                  <a:srgbClr val="0000FF"/>
                </a:solidFill>
              </a:rPr>
              <a:t>13</a:t>
            </a:r>
            <a:r>
              <a:rPr lang="en-US" sz="1600" dirty="0" smtClean="0"/>
              <a:t> of 58 SSR Printed Wire Assembly tripped off resulting in reduced recording capacity</a:t>
            </a:r>
          </a:p>
          <a:p>
            <a:pPr>
              <a:defRPr/>
            </a:pPr>
            <a:r>
              <a:rPr lang="en-US" sz="2000" b="1" dirty="0" smtClean="0"/>
              <a:t>Communications </a:t>
            </a:r>
            <a:r>
              <a:rPr lang="en-US" sz="2000" dirty="0" smtClean="0"/>
              <a:t>(COMM</a:t>
            </a:r>
            <a:r>
              <a:rPr lang="en-US" sz="2000" dirty="0"/>
              <a:t>) – </a:t>
            </a:r>
            <a:r>
              <a:rPr lang="en-US" sz="2000" b="1" dirty="0">
                <a:solidFill>
                  <a:srgbClr val="00B050"/>
                </a:solidFill>
              </a:rPr>
              <a:t>Nominal</a:t>
            </a:r>
          </a:p>
          <a:p>
            <a:pPr lvl="1">
              <a:defRPr/>
            </a:pPr>
            <a:r>
              <a:rPr lang="en-US" sz="1600" dirty="0"/>
              <a:t>DAS Modulator Failure on 05/29/2008 (Operating on Redundant)</a:t>
            </a:r>
          </a:p>
          <a:p>
            <a:pPr lvl="1">
              <a:defRPr/>
            </a:pPr>
            <a:r>
              <a:rPr lang="en-US" sz="1600" dirty="0"/>
              <a:t>Use K-Band primarily, X-Band as needed for Science Playback</a:t>
            </a:r>
          </a:p>
          <a:p>
            <a:pPr>
              <a:defRPr/>
            </a:pPr>
            <a:r>
              <a:rPr lang="en-US" sz="2000" b="1" dirty="0" smtClean="0"/>
              <a:t>Electrical Power System </a:t>
            </a:r>
            <a:r>
              <a:rPr lang="en-US" sz="2000" dirty="0" smtClean="0"/>
              <a:t>(EPS</a:t>
            </a:r>
            <a:r>
              <a:rPr lang="en-US" sz="2000" dirty="0"/>
              <a:t>) – </a:t>
            </a:r>
            <a:r>
              <a:rPr lang="en-US" sz="2000" b="1" dirty="0" smtClean="0">
                <a:solidFill>
                  <a:srgbClr val="00B050"/>
                </a:solidFill>
              </a:rPr>
              <a:t>Good</a:t>
            </a:r>
            <a:endParaRPr lang="en-US" sz="2000" dirty="0" smtClean="0"/>
          </a:p>
          <a:p>
            <a:pPr lvl="1">
              <a:defRPr/>
            </a:pPr>
            <a:r>
              <a:rPr lang="en-US" sz="1600" dirty="0"/>
              <a:t>Battery Cell and Heater Controller Anomaly (10/13/2009)</a:t>
            </a:r>
          </a:p>
          <a:p>
            <a:pPr lvl="1">
              <a:defRPr/>
            </a:pPr>
            <a:r>
              <a:rPr lang="en-US" sz="1600" dirty="0"/>
              <a:t>1 of 24 Solar Panel Failed (9/24/2000) </a:t>
            </a:r>
          </a:p>
          <a:p>
            <a:pPr>
              <a:defRPr/>
            </a:pPr>
            <a:r>
              <a:rPr lang="en-US" sz="2000" b="1" dirty="0" smtClean="0"/>
              <a:t>Flight Software </a:t>
            </a:r>
            <a:r>
              <a:rPr lang="en-US" sz="2000" dirty="0" smtClean="0"/>
              <a:t>(FSW) – </a:t>
            </a:r>
            <a:r>
              <a:rPr lang="en-US" sz="2000" b="1" dirty="0">
                <a:solidFill>
                  <a:srgbClr val="00B050"/>
                </a:solidFill>
              </a:rPr>
              <a:t>Nominal</a:t>
            </a:r>
          </a:p>
          <a:p>
            <a:pPr>
              <a:defRPr/>
            </a:pPr>
            <a:r>
              <a:rPr lang="en-US" sz="2000" b="1" dirty="0" smtClean="0"/>
              <a:t>Guidance, Navigation &amp; Control</a:t>
            </a:r>
            <a:r>
              <a:rPr lang="en-US" sz="2000" dirty="0" smtClean="0"/>
              <a:t> (GN&amp;C) – </a:t>
            </a:r>
            <a:r>
              <a:rPr lang="en-US" sz="2000" b="1" dirty="0">
                <a:solidFill>
                  <a:srgbClr val="00B050"/>
                </a:solidFill>
              </a:rPr>
              <a:t>Nominal</a:t>
            </a:r>
          </a:p>
          <a:p>
            <a:pPr lvl="1">
              <a:defRPr/>
            </a:pPr>
            <a:r>
              <a:rPr lang="en-US" sz="1600" dirty="0"/>
              <a:t>Minor loss of sensitivity in </a:t>
            </a:r>
            <a:r>
              <a:rPr lang="en-US" sz="1600" dirty="0" smtClean="0"/>
              <a:t>SSSTs – updated tracker biases to compensate</a:t>
            </a:r>
            <a:endParaRPr lang="en-US" sz="1600" dirty="0"/>
          </a:p>
          <a:p>
            <a:pPr>
              <a:defRPr/>
            </a:pPr>
            <a:r>
              <a:rPr lang="en-US" sz="2000" b="1" dirty="0" smtClean="0"/>
              <a:t>Propulsion </a:t>
            </a:r>
            <a:r>
              <a:rPr lang="en-US" sz="2000" dirty="0" smtClean="0"/>
              <a:t>(PROP) – </a:t>
            </a:r>
            <a:r>
              <a:rPr lang="en-US" sz="2000" b="1" dirty="0">
                <a:solidFill>
                  <a:srgbClr val="00B050"/>
                </a:solidFill>
              </a:rPr>
              <a:t>Nominal</a:t>
            </a:r>
          </a:p>
          <a:p>
            <a:pPr>
              <a:defRPr/>
            </a:pPr>
            <a:r>
              <a:rPr lang="en-US" sz="2000" b="1" dirty="0" smtClean="0"/>
              <a:t>Thermal Control System </a:t>
            </a:r>
            <a:r>
              <a:rPr lang="en-US" sz="2000" dirty="0" smtClean="0"/>
              <a:t>(TCS) – </a:t>
            </a:r>
            <a:r>
              <a:rPr lang="en-US" sz="2000" b="1" dirty="0">
                <a:solidFill>
                  <a:srgbClr val="00B050"/>
                </a:solidFill>
              </a:rPr>
              <a:t>Nominal</a:t>
            </a:r>
          </a:p>
          <a:p>
            <a:pPr>
              <a:defRPr/>
            </a:pPr>
            <a:r>
              <a:rPr lang="en-US" sz="2000" b="1" dirty="0" smtClean="0"/>
              <a:t>Instruments </a:t>
            </a:r>
            <a:r>
              <a:rPr lang="en-US" sz="2000" dirty="0" smtClean="0"/>
              <a:t>(INST) – </a:t>
            </a:r>
            <a:r>
              <a:rPr lang="en-US" sz="2000" b="1" dirty="0">
                <a:solidFill>
                  <a:srgbClr val="00B050"/>
                </a:solidFill>
              </a:rPr>
              <a:t>Nominal</a:t>
            </a:r>
          </a:p>
          <a:p>
            <a:pPr lvl="1">
              <a:defRPr/>
            </a:pPr>
            <a:r>
              <a:rPr lang="en-US" sz="1600" dirty="0" smtClean="0"/>
              <a:t>Only ASTER SWIR failed, all other instruments are taking science</a:t>
            </a:r>
          </a:p>
        </p:txBody>
      </p:sp>
      <p:sp>
        <p:nvSpPr>
          <p:cNvPr id="5126" name="Text Box 4"/>
          <p:cNvSpPr txBox="1">
            <a:spLocks noChangeArrowheads="1"/>
          </p:cNvSpPr>
          <p:nvPr/>
        </p:nvSpPr>
        <p:spPr bwMode="auto">
          <a:xfrm>
            <a:off x="1524000" y="838200"/>
            <a:ext cx="6172200" cy="338554"/>
          </a:xfrm>
          <a:prstGeom prst="rect">
            <a:avLst/>
          </a:prstGeom>
          <a:solidFill>
            <a:srgbClr val="99FF99"/>
          </a:solidFill>
          <a:ln w="25400">
            <a:solidFill>
              <a:schemeClr val="accent1"/>
            </a:solidFill>
            <a:miter lim="800000"/>
            <a:headEnd/>
            <a:tailEnd/>
          </a:ln>
        </p:spPr>
        <p:txBody>
          <a:bodyPr wrap="square">
            <a:spAutoFit/>
          </a:bodyPr>
          <a:lstStyle/>
          <a:p>
            <a:pPr>
              <a:spcBef>
                <a:spcPct val="50000"/>
              </a:spcBef>
            </a:pPr>
            <a:r>
              <a:rPr lang="en-US" sz="1600" b="1" u="sng" dirty="0" smtClean="0">
                <a:solidFill>
                  <a:srgbClr val="0000FF"/>
                </a:solidFill>
                <a:latin typeface="+mn-lt"/>
              </a:rPr>
              <a:t>All subsystems on Primary </a:t>
            </a:r>
            <a:r>
              <a:rPr lang="en-US" sz="1600" b="1" u="sng" dirty="0">
                <a:solidFill>
                  <a:srgbClr val="0000FF"/>
                </a:solidFill>
                <a:latin typeface="+mn-lt"/>
              </a:rPr>
              <a:t>H</a:t>
            </a:r>
            <a:r>
              <a:rPr lang="en-US" sz="1600" b="1" u="sng" dirty="0" smtClean="0">
                <a:solidFill>
                  <a:srgbClr val="0000FF"/>
                </a:solidFill>
                <a:latin typeface="+mn-lt"/>
              </a:rPr>
              <a:t>ardware except as noted</a:t>
            </a:r>
            <a:endParaRPr lang="en-US" sz="1600" b="1" u="sng" dirty="0">
              <a:solidFill>
                <a:srgbClr val="0000FF"/>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69851132"/>
              </p:ext>
            </p:extLst>
          </p:nvPr>
        </p:nvGraphicFramePr>
        <p:xfrm>
          <a:off x="381000" y="906011"/>
          <a:ext cx="8382000" cy="5723389"/>
        </p:xfrm>
        <a:graphic>
          <a:graphicData uri="http://schemas.openxmlformats.org/drawingml/2006/table">
            <a:tbl>
              <a:tblPr/>
              <a:tblGrid>
                <a:gridCol w="6858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4953000">
                  <a:extLst>
                    <a:ext uri="{9D8B030D-6E8A-4147-A177-3AD203B41FA5}">
                      <a16:colId xmlns:a16="http://schemas.microsoft.com/office/drawing/2014/main" val="20005"/>
                    </a:ext>
                  </a:extLst>
                </a:gridCol>
              </a:tblGrid>
              <a:tr h="152545">
                <a:tc>
                  <a:txBody>
                    <a:bodyPr/>
                    <a:lstStyle/>
                    <a:p>
                      <a:pPr algn="ctr" fontAlgn="t"/>
                      <a:r>
                        <a:rPr lang="en-US" sz="1000" b="1" i="0" u="none" strike="noStrike" dirty="0">
                          <a:solidFill>
                            <a:srgbClr val="000000"/>
                          </a:solidFill>
                          <a:latin typeface="Times New Roman"/>
                        </a:rPr>
                        <a:t>Subsystem</a:t>
                      </a:r>
                    </a:p>
                  </a:txBody>
                  <a:tcPr marL="3845" marR="3845" marT="384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Component</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Design</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Current</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Capability</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dirty="0">
                          <a:solidFill>
                            <a:srgbClr val="000000"/>
                          </a:solidFill>
                          <a:latin typeface="Times New Roman"/>
                        </a:rPr>
                        <a:t>Comments</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00"/>
                  </a:ext>
                </a:extLst>
              </a:tr>
              <a:tr h="301336">
                <a:tc rowSpan="3">
                  <a:txBody>
                    <a:bodyPr/>
                    <a:lstStyle/>
                    <a:p>
                      <a:pPr algn="l" fontAlgn="ctr"/>
                      <a:r>
                        <a:rPr lang="en-US" sz="1000" b="1" i="0" u="none" strike="noStrike">
                          <a:solidFill>
                            <a:srgbClr val="000000"/>
                          </a:solidFill>
                          <a:latin typeface="Times New Roman"/>
                        </a:rPr>
                        <a:t>EPS</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algn="l" defTabSz="914400" rtl="0" eaLnBrk="1" fontAlgn="b" latinLnBrk="0" hangingPunct="1"/>
                      <a:r>
                        <a:rPr lang="en-US" sz="1000" b="0" i="0" u="none" strike="noStrike" kern="1200" dirty="0">
                          <a:solidFill>
                            <a:srgbClr val="000000"/>
                          </a:solidFill>
                          <a:latin typeface="Times New Roman"/>
                          <a:ea typeface="+mn-ea"/>
                          <a:cs typeface="+mn-cs"/>
                        </a:rPr>
                        <a:t>Solar Array</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24 Shunts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23 Shunts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96%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l" defTabSz="914400" rtl="0" eaLnBrk="1" fontAlgn="b" latinLnBrk="0" hangingPunct="1"/>
                      <a:r>
                        <a:rPr lang="en-US" sz="1000" b="0" i="0" u="none" strike="noStrike" kern="1200" dirty="0">
                          <a:solidFill>
                            <a:srgbClr val="000000"/>
                          </a:solidFill>
                          <a:latin typeface="Times New Roman"/>
                          <a:ea typeface="+mn-ea"/>
                          <a:cs typeface="+mn-cs"/>
                        </a:rPr>
                        <a:t>Degradation is minimal.  Fully capable of supporting mission </a:t>
                      </a:r>
                      <a:r>
                        <a:rPr lang="en-US" sz="1000" b="0" i="0" u="none" strike="noStrike" kern="1200" dirty="0" smtClean="0">
                          <a:solidFill>
                            <a:srgbClr val="000000"/>
                          </a:solidFill>
                          <a:latin typeface="Times New Roman"/>
                          <a:ea typeface="+mn-ea"/>
                          <a:cs typeface="+mn-cs"/>
                        </a:rPr>
                        <a:t>thru </a:t>
                      </a:r>
                      <a:r>
                        <a:rPr lang="en-US" sz="1000" b="0" i="0" u="none" strike="noStrike" kern="1200" dirty="0">
                          <a:solidFill>
                            <a:srgbClr val="000000"/>
                          </a:solidFill>
                          <a:latin typeface="Times New Roman"/>
                          <a:ea typeface="+mn-ea"/>
                          <a:cs typeface="+mn-cs"/>
                        </a:rPr>
                        <a:t>2020 unless future </a:t>
                      </a:r>
                      <a:r>
                        <a:rPr lang="en-US" sz="1000" b="0" i="0" u="none" strike="noStrike" kern="1200" dirty="0" smtClean="0">
                          <a:solidFill>
                            <a:srgbClr val="000000"/>
                          </a:solidFill>
                          <a:latin typeface="Times New Roman"/>
                          <a:ea typeface="+mn-ea"/>
                          <a:cs typeface="+mn-cs"/>
                        </a:rPr>
                        <a:t>failures occur</a:t>
                      </a:r>
                      <a:endParaRPr lang="en-US" sz="1000" b="0" i="0" u="none" strike="noStrike" kern="1200" dirty="0">
                        <a:solidFill>
                          <a:srgbClr val="000000"/>
                        </a:solidFill>
                        <a:latin typeface="Times New Roman"/>
                        <a:ea typeface="+mn-ea"/>
                        <a:cs typeface="+mn-cs"/>
                      </a:endParaRP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1"/>
                  </a:ext>
                </a:extLst>
              </a:tr>
              <a:tr h="152545">
                <a:tc vMerge="1">
                  <a:txBody>
                    <a:bodyPr/>
                    <a:lstStyle/>
                    <a:p>
                      <a:endParaRPr lang="en-US"/>
                    </a:p>
                  </a:txBody>
                  <a:tcPr/>
                </a:tc>
                <a:tc>
                  <a:txBody>
                    <a:bodyPr/>
                    <a:lstStyle/>
                    <a:p>
                      <a:pPr marL="0" algn="l" defTabSz="914400" rtl="0" eaLnBrk="1" fontAlgn="b" latinLnBrk="0" hangingPunct="1"/>
                      <a:r>
                        <a:rPr lang="en-US" sz="1000" b="0" i="0" u="none" strike="noStrike" kern="1200">
                          <a:solidFill>
                            <a:srgbClr val="000000"/>
                          </a:solidFill>
                          <a:latin typeface="Times New Roman"/>
                          <a:ea typeface="+mn-ea"/>
                          <a:cs typeface="+mn-cs"/>
                        </a:rPr>
                        <a:t>Batteries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108 Cells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107 Cells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99%</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l" defTabSz="914400" rtl="0" eaLnBrk="1" fontAlgn="b" latinLnBrk="0" hangingPunct="1"/>
                      <a:r>
                        <a:rPr lang="en-US" sz="1000" b="0" i="0" u="none" strike="noStrike" kern="1200" dirty="0">
                          <a:solidFill>
                            <a:srgbClr val="000000"/>
                          </a:solidFill>
                          <a:latin typeface="Times New Roman"/>
                          <a:ea typeface="+mn-ea"/>
                          <a:cs typeface="+mn-cs"/>
                        </a:rPr>
                        <a:t>BBAT cell #50 failed on 10/15/09.</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2"/>
                  </a:ext>
                </a:extLst>
              </a:tr>
              <a:tr h="450127">
                <a:tc vMerge="1">
                  <a:txBody>
                    <a:bodyPr/>
                    <a:lstStyle/>
                    <a:p>
                      <a:endParaRPr lang="en-US"/>
                    </a:p>
                  </a:txBody>
                  <a:tcPr/>
                </a:tc>
                <a:tc>
                  <a:txBody>
                    <a:bodyPr/>
                    <a:lstStyle/>
                    <a:p>
                      <a:pPr algn="l" fontAlgn="ctr"/>
                      <a:r>
                        <a:rPr lang="en-US" sz="1000" b="0" i="0" u="none" strike="noStrike">
                          <a:solidFill>
                            <a:srgbClr val="000000"/>
                          </a:solidFill>
                          <a:latin typeface="Times New Roman"/>
                        </a:rPr>
                        <a:t>Batteries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a:solidFill>
                            <a:srgbClr val="000000"/>
                          </a:solidFill>
                          <a:latin typeface="Times New Roman"/>
                        </a:rPr>
                        <a:t>36 Heater Controls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dirty="0">
                          <a:solidFill>
                            <a:srgbClr val="000000"/>
                          </a:solidFill>
                          <a:latin typeface="Times New Roman"/>
                        </a:rPr>
                        <a:t>28 Heater Controls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a:solidFill>
                            <a:srgbClr val="000000"/>
                          </a:solidFill>
                          <a:latin typeface="Times New Roman"/>
                        </a:rPr>
                        <a:t>77%</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l" fontAlgn="t"/>
                      <a:r>
                        <a:rPr lang="en-US" sz="1000" b="0" i="0" u="none" strike="noStrike" dirty="0">
                          <a:solidFill>
                            <a:srgbClr val="000000"/>
                          </a:solidFill>
                          <a:latin typeface="Times New Roman"/>
                        </a:rPr>
                        <a:t>BBAT heater control failed on 4 of 9 heater groups on primary, redundant, and survival.  Battery cell charging/discharging and the remaining heater groups are preventing cells from freezing.   PBAT heater control performance is nominal.  </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3"/>
                  </a:ext>
                </a:extLst>
              </a:tr>
              <a:tr h="152545">
                <a:tc rowSpan="3">
                  <a:txBody>
                    <a:bodyPr/>
                    <a:lstStyle/>
                    <a:p>
                      <a:pPr algn="l" fontAlgn="ctr"/>
                      <a:r>
                        <a:rPr lang="en-US" sz="1000" b="1" i="0" u="none" strike="noStrike">
                          <a:solidFill>
                            <a:srgbClr val="000000"/>
                          </a:solidFill>
                          <a:latin typeface="Times New Roman"/>
                        </a:rPr>
                        <a:t>TCS</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dirty="0" smtClean="0">
                          <a:solidFill>
                            <a:srgbClr val="000000"/>
                          </a:solidFill>
                          <a:latin typeface="Times New Roman"/>
                        </a:rPr>
                        <a:t>MOPITTCPHTS</a:t>
                      </a:r>
                      <a:endParaRPr lang="en-US" sz="1000" b="0" i="0" u="none" strike="noStrike" dirty="0">
                        <a:solidFill>
                          <a:srgbClr val="000000"/>
                        </a:solidFill>
                        <a:latin typeface="Times New Roman"/>
                      </a:endParaRP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4"/>
                  </a:ext>
                </a:extLst>
              </a:tr>
              <a:tr h="265191">
                <a:tc vMerge="1">
                  <a:txBody>
                    <a:bodyPr/>
                    <a:lstStyle/>
                    <a:p>
                      <a:endParaRPr lang="en-US"/>
                    </a:p>
                  </a:txBody>
                  <a:tcPr/>
                </a:tc>
                <a:tc>
                  <a:txBody>
                    <a:bodyPr/>
                    <a:lstStyle/>
                    <a:p>
                      <a:pPr algn="l" fontAlgn="ctr"/>
                      <a:r>
                        <a:rPr lang="en-US" sz="1000" b="0" i="0" u="none" strike="noStrike" dirty="0" smtClean="0">
                          <a:solidFill>
                            <a:srgbClr val="000000"/>
                          </a:solidFill>
                          <a:latin typeface="Times New Roman"/>
                        </a:rPr>
                        <a:t>SWIR </a:t>
                      </a:r>
                      <a:r>
                        <a:rPr lang="en-US" sz="1000" b="0" i="0" u="none" strike="noStrike" dirty="0">
                          <a:solidFill>
                            <a:srgbClr val="000000"/>
                          </a:solidFill>
                          <a:latin typeface="Times New Roman"/>
                        </a:rPr>
                        <a:t>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5"/>
                  </a:ext>
                </a:extLst>
              </a:tr>
              <a:tr h="152545">
                <a:tc vMerge="1">
                  <a:txBody>
                    <a:bodyPr/>
                    <a:lstStyle/>
                    <a:p>
                      <a:endParaRPr lang="en-US"/>
                    </a:p>
                  </a:txBody>
                  <a:tcPr/>
                </a:tc>
                <a:tc>
                  <a:txBody>
                    <a:bodyPr/>
                    <a:lstStyle/>
                    <a:p>
                      <a:pPr algn="l" fontAlgn="ctr"/>
                      <a:r>
                        <a:rPr lang="en-US" sz="1000" b="0" i="0" u="none" strike="noStrike" dirty="0" smtClean="0">
                          <a:solidFill>
                            <a:srgbClr val="000000"/>
                          </a:solidFill>
                          <a:latin typeface="Times New Roman"/>
                        </a:rPr>
                        <a:t>TIR </a:t>
                      </a:r>
                      <a:r>
                        <a:rPr lang="en-US" sz="1000" b="0" i="0" u="none" strike="noStrike" dirty="0">
                          <a:solidFill>
                            <a:srgbClr val="000000"/>
                          </a:solidFill>
                          <a:latin typeface="Times New Roman"/>
                        </a:rPr>
                        <a:t>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smtClean="0">
                          <a:solidFill>
                            <a:srgbClr val="000000"/>
                          </a:solidFill>
                          <a:latin typeface="Times New Roman"/>
                        </a:rPr>
                        <a:t>Random temperature fluctuations.  Performance within requirements.</a:t>
                      </a:r>
                      <a:endParaRPr lang="en-US" sz="1000" b="0" i="0" u="none" strike="noStrike" dirty="0">
                        <a:solidFill>
                          <a:srgbClr val="000000"/>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6"/>
                  </a:ext>
                </a:extLst>
              </a:tr>
              <a:tr h="152545">
                <a:tc>
                  <a:txBody>
                    <a:bodyPr/>
                    <a:lstStyle/>
                    <a:p>
                      <a:pPr algn="l" fontAlgn="ctr"/>
                      <a:r>
                        <a:rPr lang="en-US" sz="1000" b="1" i="0" u="none" strike="noStrike">
                          <a:solidFill>
                            <a:srgbClr val="000000"/>
                          </a:solidFill>
                          <a:latin typeface="Times New Roman"/>
                        </a:rPr>
                        <a:t>SCC</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SCC</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7"/>
                  </a:ext>
                </a:extLst>
              </a:tr>
              <a:tr h="152545">
                <a:tc rowSpan="4">
                  <a:txBody>
                    <a:bodyPr/>
                    <a:lstStyle/>
                    <a:p>
                      <a:pPr algn="l" fontAlgn="ctr"/>
                      <a:r>
                        <a:rPr lang="en-US" sz="1000" b="1" i="0" u="none" strike="noStrike">
                          <a:solidFill>
                            <a:srgbClr val="000000"/>
                          </a:solidFill>
                          <a:latin typeface="Times New Roman"/>
                        </a:rPr>
                        <a:t>COMM</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HGA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MDA BITE failures occur 2-3/week due to SEU.  Recoverable</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8"/>
                  </a:ext>
                </a:extLst>
              </a:tr>
              <a:tr h="161248">
                <a:tc vMerge="1">
                  <a:txBody>
                    <a:bodyPr/>
                    <a:lstStyle/>
                    <a:p>
                      <a:endParaRPr lang="en-US"/>
                    </a:p>
                  </a:txBody>
                  <a:tcPr/>
                </a:tc>
                <a:tc>
                  <a:txBody>
                    <a:bodyPr/>
                    <a:lstStyle/>
                    <a:p>
                      <a:pPr algn="l" fontAlgn="ctr"/>
                      <a:r>
                        <a:rPr lang="en-US" sz="1000" b="0" i="0" u="none" strike="noStrike">
                          <a:solidFill>
                            <a:srgbClr val="000000"/>
                          </a:solidFill>
                          <a:latin typeface="Times New Roman"/>
                        </a:rPr>
                        <a:t>X-Band</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dirty="0">
                          <a:solidFill>
                            <a:srgbClr val="000000"/>
                          </a:solidFill>
                          <a:latin typeface="Times New Roman"/>
                        </a:rPr>
                        <a:t>75%</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000" b="0" i="0" u="none" strike="noStrike" dirty="0">
                          <a:solidFill>
                            <a:srgbClr val="000000"/>
                          </a:solidFill>
                          <a:latin typeface="Times New Roman"/>
                        </a:rPr>
                        <a:t>DAS Modulator 1 failed (50%).  Solid State Power Amplifier redundancy still available (100%).  </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9"/>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CTIU</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OMNI</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1"/>
                  </a:ext>
                </a:extLst>
              </a:tr>
              <a:tr h="152545">
                <a:tc rowSpan="3">
                  <a:txBody>
                    <a:bodyPr/>
                    <a:lstStyle/>
                    <a:p>
                      <a:pPr algn="l" fontAlgn="ctr"/>
                      <a:r>
                        <a:rPr lang="en-US" sz="1000" b="1" i="0" u="none" strike="noStrike">
                          <a:solidFill>
                            <a:srgbClr val="000000"/>
                          </a:solidFill>
                          <a:latin typeface="Times New Roman"/>
                        </a:rPr>
                        <a:t>CDH</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MO</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Drift rate changes have occurred since 10/3/10.  Performance is within requirements.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2"/>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SFE</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SFE SEU occur 1-2/year.  Recoverable</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3"/>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SSR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dirty="0">
                          <a:solidFill>
                            <a:schemeClr val="tx1"/>
                          </a:solidFill>
                          <a:latin typeface="Times New Roman"/>
                        </a:rPr>
                        <a:t>59 PWA</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1" i="0" u="none" strike="noStrike" dirty="0" smtClean="0">
                          <a:solidFill>
                            <a:srgbClr val="0000FF"/>
                          </a:solidFill>
                          <a:latin typeface="Times New Roman"/>
                        </a:rPr>
                        <a:t>46</a:t>
                      </a:r>
                      <a:r>
                        <a:rPr lang="en-US" sz="1000" b="0" i="0" u="none" strike="noStrike" dirty="0" smtClean="0">
                          <a:solidFill>
                            <a:schemeClr val="tx1"/>
                          </a:solidFill>
                          <a:latin typeface="Times New Roman"/>
                        </a:rPr>
                        <a:t> </a:t>
                      </a:r>
                      <a:r>
                        <a:rPr lang="en-US" sz="1000" b="0" i="0" u="none" strike="noStrike" dirty="0">
                          <a:solidFill>
                            <a:schemeClr val="tx1"/>
                          </a:solidFill>
                          <a:latin typeface="Times New Roman"/>
                        </a:rPr>
                        <a:t>PWA</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dirty="0" smtClean="0">
                          <a:solidFill>
                            <a:srgbClr val="0000FF"/>
                          </a:solidFill>
                          <a:latin typeface="Times New Roman"/>
                        </a:rPr>
                        <a:t>78%</a:t>
                      </a:r>
                      <a:endParaRPr lang="en-US" sz="1000" b="0" i="0" u="none" strike="noStrike" dirty="0">
                        <a:solidFill>
                          <a:srgbClr val="0000FF"/>
                        </a:solidFill>
                        <a:latin typeface="Times New Roman"/>
                      </a:endParaRP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000" b="0" i="0" u="none" strike="noStrike" dirty="0">
                          <a:solidFill>
                            <a:schemeClr val="tx1"/>
                          </a:solidFill>
                          <a:latin typeface="Times New Roman"/>
                        </a:rPr>
                        <a:t>Recycle of </a:t>
                      </a:r>
                      <a:r>
                        <a:rPr lang="en-US" sz="1000" b="0" i="0" u="none" strike="noStrike" dirty="0" smtClean="0">
                          <a:solidFill>
                            <a:schemeClr val="tx1"/>
                          </a:solidFill>
                          <a:latin typeface="Times New Roman"/>
                        </a:rPr>
                        <a:t>Data Memory</a:t>
                      </a:r>
                      <a:r>
                        <a:rPr lang="en-US" sz="1000" b="0" i="0" u="none" strike="noStrike" baseline="0" dirty="0" smtClean="0">
                          <a:solidFill>
                            <a:schemeClr val="tx1"/>
                          </a:solidFill>
                          <a:latin typeface="Times New Roman"/>
                        </a:rPr>
                        <a:t> </a:t>
                      </a:r>
                      <a:r>
                        <a:rPr lang="en-US" sz="1000" b="0" i="0" u="none" strike="noStrike" dirty="0" smtClean="0">
                          <a:solidFill>
                            <a:schemeClr val="tx1"/>
                          </a:solidFill>
                          <a:latin typeface="Times New Roman"/>
                        </a:rPr>
                        <a:t>Unit </a:t>
                      </a:r>
                      <a:r>
                        <a:rPr lang="en-US" sz="1000" b="0" i="0" u="none" strike="noStrike" dirty="0">
                          <a:solidFill>
                            <a:schemeClr val="tx1"/>
                          </a:solidFill>
                          <a:latin typeface="Times New Roman"/>
                        </a:rPr>
                        <a:t>likely to recover all </a:t>
                      </a:r>
                      <a:r>
                        <a:rPr lang="en-US" sz="1000" b="0" i="0" u="none" strike="noStrike" dirty="0" smtClean="0">
                          <a:solidFill>
                            <a:schemeClr val="tx1"/>
                          </a:solidFill>
                          <a:latin typeface="Times New Roman"/>
                        </a:rPr>
                        <a:t>Printed Wire Assemblies</a:t>
                      </a:r>
                      <a:endParaRPr lang="en-US" sz="1000" b="0" i="0" u="none" strike="noStrike" dirty="0">
                        <a:solidFill>
                          <a:schemeClr val="tx1"/>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14"/>
                  </a:ext>
                </a:extLst>
              </a:tr>
              <a:tr h="152545">
                <a:tc rowSpan="8">
                  <a:txBody>
                    <a:bodyPr/>
                    <a:lstStyle/>
                    <a:p>
                      <a:pPr algn="l" fontAlgn="ctr"/>
                      <a:r>
                        <a:rPr lang="en-US" sz="1000" b="1" i="0" u="none" strike="noStrike">
                          <a:solidFill>
                            <a:srgbClr val="000000"/>
                          </a:solidFill>
                          <a:latin typeface="Times New Roman"/>
                        </a:rPr>
                        <a:t>GNC</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IRU</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t"/>
                      <a:r>
                        <a:rPr lang="en-US" sz="1000" b="0" i="0" u="none" strike="noStrike" dirty="0">
                          <a:solidFill>
                            <a:schemeClr val="tx1"/>
                          </a:solidFill>
                          <a:latin typeface="Times New Roman"/>
                        </a:rPr>
                        <a:t>Performance is nominal.   2 for 3 redundancy</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5"/>
                  </a:ext>
                </a:extLst>
              </a:tr>
              <a:tr h="152545">
                <a:tc vMerge="1">
                  <a:txBody>
                    <a:bodyPr/>
                    <a:lstStyle/>
                    <a:p>
                      <a:endParaRPr lang="en-US"/>
                    </a:p>
                  </a:txBody>
                  <a:tcPr/>
                </a:tc>
                <a:tc>
                  <a:txBody>
                    <a:bodyPr/>
                    <a:lstStyle/>
                    <a:p>
                      <a:pPr algn="l" fontAlgn="ctr"/>
                      <a:r>
                        <a:rPr lang="en-US" sz="1000" b="0" i="0" u="none" strike="noStrike" dirty="0">
                          <a:solidFill>
                            <a:srgbClr val="000000"/>
                          </a:solidFill>
                          <a:latin typeface="Times New Roman"/>
                        </a:rPr>
                        <a:t>TAM</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chemeClr val="tx1"/>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6"/>
                  </a:ext>
                </a:extLst>
              </a:tr>
              <a:tr h="152545">
                <a:tc vMerge="1">
                  <a:txBody>
                    <a:bodyPr/>
                    <a:lstStyle/>
                    <a:p>
                      <a:endParaRPr lang="en-US"/>
                    </a:p>
                  </a:txBody>
                  <a:tcPr/>
                </a:tc>
                <a:tc>
                  <a:txBody>
                    <a:bodyPr/>
                    <a:lstStyle/>
                    <a:p>
                      <a:pPr algn="l" fontAlgn="ctr"/>
                      <a:r>
                        <a:rPr lang="en-US" sz="1000" b="0" i="0" u="none" strike="noStrike" dirty="0">
                          <a:solidFill>
                            <a:schemeClr val="tx1"/>
                          </a:solidFill>
                          <a:latin typeface="Times New Roman"/>
                        </a:rPr>
                        <a:t>SSST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baseline="0" dirty="0" smtClean="0">
                          <a:solidFill>
                            <a:schemeClr val="tx1"/>
                          </a:solidFill>
                          <a:latin typeface="Times New Roman"/>
                        </a:rPr>
                        <a:t>Minor loss of sensitivity in SSSTs – tracker biases updated</a:t>
                      </a:r>
                      <a:endParaRPr lang="en-US" sz="1000" b="0" i="0" u="none" strike="noStrike" dirty="0">
                        <a:solidFill>
                          <a:schemeClr val="tx1"/>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7"/>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CSS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8"/>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ESA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9"/>
                  </a:ext>
                </a:extLst>
              </a:tr>
              <a:tr h="152545">
                <a:tc vMerge="1">
                  <a:txBody>
                    <a:bodyPr/>
                    <a:lstStyle/>
                    <a:p>
                      <a:endParaRPr lang="en-US"/>
                    </a:p>
                  </a:txBody>
                  <a:tcPr/>
                </a:tc>
                <a:tc>
                  <a:txBody>
                    <a:bodyPr/>
                    <a:lstStyle/>
                    <a:p>
                      <a:pPr algn="l" fontAlgn="ctr"/>
                      <a:r>
                        <a:rPr lang="en-US" sz="1000" b="0" i="0" u="none" strike="noStrike" dirty="0">
                          <a:solidFill>
                            <a:srgbClr val="000000"/>
                          </a:solidFill>
                          <a:latin typeface="Times New Roman"/>
                        </a:rPr>
                        <a:t>FSS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  Not currently used</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RWA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4</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4</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  3 for 4 redundancy</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1"/>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MTR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2"/>
                  </a:ext>
                </a:extLst>
              </a:tr>
              <a:tr h="152545">
                <a:tc>
                  <a:txBody>
                    <a:bodyPr/>
                    <a:lstStyle/>
                    <a:p>
                      <a:pPr algn="l" fontAlgn="ctr"/>
                      <a:r>
                        <a:rPr lang="en-US" sz="1000" b="1" i="0" u="none" strike="noStrike">
                          <a:solidFill>
                            <a:srgbClr val="000000"/>
                          </a:solidFill>
                          <a:latin typeface="Times New Roman"/>
                        </a:rPr>
                        <a:t>Prop</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REAs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3"/>
                  </a:ext>
                </a:extLst>
              </a:tr>
              <a:tr h="152545">
                <a:tc rowSpan="8">
                  <a:txBody>
                    <a:bodyPr/>
                    <a:lstStyle/>
                    <a:p>
                      <a:pPr algn="l" fontAlgn="ctr"/>
                      <a:r>
                        <a:rPr lang="en-US" sz="900" b="1" i="0" u="none" strike="noStrike" dirty="0">
                          <a:solidFill>
                            <a:srgbClr val="000000"/>
                          </a:solidFill>
                          <a:latin typeface="Arial"/>
                        </a:rPr>
                        <a:t>Instruments          </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dirty="0">
                          <a:solidFill>
                            <a:srgbClr val="000000"/>
                          </a:solidFill>
                          <a:latin typeface="Times New Roman"/>
                        </a:rPr>
                        <a:t>ASTER - SWIR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dirty="0" smtClean="0">
                          <a:solidFill>
                            <a:srgbClr val="000000"/>
                          </a:solidFill>
                          <a:latin typeface="Times New Roman"/>
                        </a:rPr>
                        <a:t>0%</a:t>
                      </a:r>
                      <a:endParaRPr lang="en-US" sz="1000" b="0" i="0" u="none" strike="noStrike" dirty="0">
                        <a:solidFill>
                          <a:srgbClr val="000000"/>
                        </a:solidFill>
                        <a:latin typeface="Times New Roman"/>
                      </a:endParaRP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l" fontAlgn="t"/>
                      <a:r>
                        <a:rPr lang="en-US" sz="1000" b="0" i="0" u="none" strike="noStrike" dirty="0">
                          <a:solidFill>
                            <a:srgbClr val="000000"/>
                          </a:solidFill>
                          <a:latin typeface="Times New Roman"/>
                        </a:rPr>
                        <a:t>Cooler is unable to maintain detector temperature.  Science Data is </a:t>
                      </a:r>
                      <a:r>
                        <a:rPr lang="en-US" sz="1000" b="0" i="0" u="none" strike="noStrike" dirty="0" smtClean="0">
                          <a:solidFill>
                            <a:srgbClr val="000000"/>
                          </a:solidFill>
                          <a:latin typeface="Times New Roman"/>
                        </a:rPr>
                        <a:t>unusable (Fully Saturated) and is no longer being recorded.  Still collecting and monitoring Engineering data.</a:t>
                      </a:r>
                      <a:endParaRPr lang="en-US" sz="1000" b="0" i="0" u="none" strike="noStrike" dirty="0">
                        <a:solidFill>
                          <a:srgbClr val="000000"/>
                        </a:solidFill>
                        <a:latin typeface="Times New Roman"/>
                      </a:endParaRP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0024"/>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ASTER - TIR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5"/>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ASTER - VNIR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6"/>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CERES - Aft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7"/>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CERES - Fore</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8"/>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MISR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9"/>
                  </a:ext>
                </a:extLst>
              </a:tr>
              <a:tr h="152545">
                <a:tc vMerge="1">
                  <a:txBody>
                    <a:bodyPr/>
                    <a:lstStyle/>
                    <a:p>
                      <a:endParaRPr lang="en-US"/>
                    </a:p>
                  </a:txBody>
                  <a:tcPr/>
                </a:tc>
                <a:tc>
                  <a:txBody>
                    <a:bodyPr/>
                    <a:lstStyle/>
                    <a:p>
                      <a:pPr algn="l" fontAlgn="ctr"/>
                      <a:r>
                        <a:rPr lang="en-US" sz="1000" b="0" i="0" u="none" strike="noStrike" dirty="0">
                          <a:solidFill>
                            <a:srgbClr val="000000"/>
                          </a:solidFill>
                          <a:latin typeface="Times New Roman"/>
                        </a:rPr>
                        <a:t>MODIS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smtClean="0">
                          <a:solidFill>
                            <a:srgbClr val="000000"/>
                          </a:solidFill>
                          <a:latin typeface="Times New Roman"/>
                        </a:rPr>
                        <a:t>50%</a:t>
                      </a:r>
                      <a:endParaRPr lang="en-US" sz="1000" b="0" i="0" u="none" strike="noStrike" dirty="0">
                        <a:solidFill>
                          <a:srgbClr val="000000"/>
                        </a:solidFill>
                        <a:latin typeface="Times New Roman"/>
                      </a:endParaRP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Power Supply #2 failed, Formatter A degraded, cross-strapped.  </a:t>
                      </a:r>
                      <a:r>
                        <a:rPr lang="en-US" sz="1000" b="1" i="0" u="none" strike="noStrike" dirty="0">
                          <a:solidFill>
                            <a:schemeClr val="tx1"/>
                          </a:solidFill>
                          <a:latin typeface="Times New Roman"/>
                        </a:rPr>
                        <a:t>All Science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30"/>
                  </a:ext>
                </a:extLst>
              </a:tr>
              <a:tr h="152545">
                <a:tc vMerge="1">
                  <a:txBody>
                    <a:bodyPr/>
                    <a:lstStyle/>
                    <a:p>
                      <a:endParaRPr lang="en-US"/>
                    </a:p>
                  </a:txBody>
                  <a:tcPr/>
                </a:tc>
                <a:tc>
                  <a:txBody>
                    <a:bodyPr/>
                    <a:lstStyle/>
                    <a:p>
                      <a:pPr algn="l" fontAlgn="ctr"/>
                      <a:r>
                        <a:rPr lang="en-US" sz="1000" b="0" i="0" u="none" strike="noStrike" dirty="0">
                          <a:solidFill>
                            <a:srgbClr val="000000"/>
                          </a:solidFill>
                          <a:latin typeface="Times New Roman"/>
                        </a:rPr>
                        <a:t>MOPITT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smtClean="0">
                          <a:solidFill>
                            <a:srgbClr val="000000"/>
                          </a:solidFill>
                          <a:latin typeface="Times New Roman"/>
                        </a:rPr>
                        <a:t>50%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chemeClr val="tx1"/>
                          </a:solidFill>
                          <a:latin typeface="Times New Roman"/>
                        </a:rPr>
                        <a:t>Displacer B and Chopper Motor failed.  </a:t>
                      </a:r>
                      <a:r>
                        <a:rPr lang="en-US" sz="1000" b="1" i="0" u="none" strike="noStrike" dirty="0" smtClean="0">
                          <a:solidFill>
                            <a:schemeClr val="tx1"/>
                          </a:solidFill>
                          <a:latin typeface="Times New Roman"/>
                        </a:rPr>
                        <a:t>Loss of redundancy only.</a:t>
                      </a:r>
                      <a:r>
                        <a:rPr lang="en-US" sz="1000" b="1" i="0" u="none" strike="noStrike" baseline="0" dirty="0" smtClean="0">
                          <a:solidFill>
                            <a:schemeClr val="tx1"/>
                          </a:solidFill>
                          <a:latin typeface="Times New Roman"/>
                        </a:rPr>
                        <a:t>  All Science is nominal.</a:t>
                      </a:r>
                      <a:endParaRPr lang="en-US" sz="1000" b="1" i="0" u="none" strike="noStrike" dirty="0">
                        <a:solidFill>
                          <a:schemeClr val="tx1"/>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31"/>
                  </a:ext>
                </a:extLst>
              </a:tr>
            </a:tbl>
          </a:graphicData>
        </a:graphic>
      </p:graphicFrame>
      <p:sp>
        <p:nvSpPr>
          <p:cNvPr id="4" name="Rectangle 2"/>
          <p:cNvSpPr txBox="1">
            <a:spLocks noChangeArrowheads="1"/>
          </p:cNvSpPr>
          <p:nvPr/>
        </p:nvSpPr>
        <p:spPr>
          <a:xfrm>
            <a:off x="0" y="-1"/>
            <a:ext cx="9144000" cy="762001"/>
          </a:xfrm>
          <a:prstGeom prst="rect">
            <a:avLst/>
          </a:prstGeom>
        </p:spPr>
        <p:txBody>
          <a:bodyPr anchor="ctr"/>
          <a:lstStyle/>
          <a:p>
            <a:pPr eaLnBrk="1" fontAlgn="auto" hangingPunct="1">
              <a:spcAft>
                <a:spcPts val="0"/>
              </a:spcAft>
              <a:defRPr/>
            </a:pPr>
            <a:r>
              <a:rPr lang="en-US" sz="2800" b="1" dirty="0">
                <a:solidFill>
                  <a:srgbClr val="006600"/>
                </a:solidFill>
                <a:latin typeface="+mj-lt"/>
                <a:ea typeface="+mj-ea"/>
                <a:cs typeface="+mj-cs"/>
              </a:rPr>
              <a:t>Spacecraft Component </a:t>
            </a:r>
            <a:r>
              <a:rPr lang="en-US" sz="2800" b="1" dirty="0" smtClean="0">
                <a:solidFill>
                  <a:srgbClr val="006600"/>
                </a:solidFill>
                <a:latin typeface="+mj-lt"/>
                <a:ea typeface="+mj-ea"/>
                <a:cs typeface="+mj-cs"/>
              </a:rPr>
              <a:t>Status</a:t>
            </a:r>
          </a:p>
          <a:p>
            <a:pPr eaLnBrk="1" fontAlgn="auto" hangingPunct="1">
              <a:spcAft>
                <a:spcPts val="0"/>
              </a:spcAft>
              <a:defRPr/>
            </a:pPr>
            <a:r>
              <a:rPr lang="en-US" sz="2000" b="1" dirty="0">
                <a:solidFill>
                  <a:srgbClr val="0000FF"/>
                </a:solidFill>
                <a:latin typeface="+mj-lt"/>
                <a:ea typeface="+mj-ea"/>
                <a:cs typeface="+mj-cs"/>
              </a:rPr>
              <a:t>(NO CHANGE)</a:t>
            </a:r>
          </a:p>
        </p:txBody>
      </p:sp>
    </p:spTree>
    <p:extLst>
      <p:ext uri="{BB962C8B-B14F-4D97-AF65-F5344CB8AC3E}">
        <p14:creationId xmlns:p14="http://schemas.microsoft.com/office/powerpoint/2010/main" val="1185494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96655"/>
            <a:ext cx="9144000" cy="58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lvl1pPr algn="ctr" rtl="0" eaLnBrk="0" fontAlgn="base" hangingPunct="0">
              <a:spcBef>
                <a:spcPct val="0"/>
              </a:spcBef>
              <a:spcAft>
                <a:spcPct val="0"/>
              </a:spcAft>
              <a:defRPr sz="2800" b="1">
                <a:solidFill>
                  <a:schemeClr val="tx2"/>
                </a:solidFill>
                <a:latin typeface="Calibri" pitchFamily="34" charset="0"/>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fontAlgn="base">
              <a:spcBef>
                <a:spcPct val="0"/>
              </a:spcBef>
              <a:spcAft>
                <a:spcPct val="0"/>
              </a:spcAft>
              <a:defRPr sz="2800">
                <a:solidFill>
                  <a:schemeClr val="tx2"/>
                </a:solidFill>
                <a:latin typeface="Arial" charset="0"/>
              </a:defRPr>
            </a:lvl6pPr>
            <a:lvl7pPr marL="914400" algn="ctr" rtl="0" fontAlgn="base">
              <a:spcBef>
                <a:spcPct val="0"/>
              </a:spcBef>
              <a:spcAft>
                <a:spcPct val="0"/>
              </a:spcAft>
              <a:defRPr sz="2800">
                <a:solidFill>
                  <a:schemeClr val="tx2"/>
                </a:solidFill>
                <a:latin typeface="Arial" charset="0"/>
              </a:defRPr>
            </a:lvl7pPr>
            <a:lvl8pPr marL="1371600" algn="ctr" rtl="0" fontAlgn="base">
              <a:spcBef>
                <a:spcPct val="0"/>
              </a:spcBef>
              <a:spcAft>
                <a:spcPct val="0"/>
              </a:spcAft>
              <a:defRPr sz="2800">
                <a:solidFill>
                  <a:schemeClr val="tx2"/>
                </a:solidFill>
                <a:latin typeface="Arial" charset="0"/>
              </a:defRPr>
            </a:lvl8pPr>
            <a:lvl9pPr marL="1828800" algn="ctr" rtl="0" fontAlgn="base">
              <a:spcBef>
                <a:spcPct val="0"/>
              </a:spcBef>
              <a:spcAft>
                <a:spcPct val="0"/>
              </a:spcAft>
              <a:defRPr sz="2800">
                <a:solidFill>
                  <a:schemeClr val="tx2"/>
                </a:solidFill>
                <a:latin typeface="Arial" charset="0"/>
              </a:defRPr>
            </a:lvl9pPr>
          </a:lstStyle>
          <a:p>
            <a:r>
              <a:rPr lang="en-US" sz="2400" dirty="0">
                <a:solidFill>
                  <a:srgbClr val="006600"/>
                </a:solidFill>
                <a:latin typeface="+mj-lt"/>
              </a:rPr>
              <a:t>Lifetime Estimates</a:t>
            </a:r>
          </a:p>
          <a:p>
            <a:pPr eaLnBrk="1" hangingPunct="1"/>
            <a:r>
              <a:rPr lang="en-US" sz="2000" dirty="0">
                <a:solidFill>
                  <a:srgbClr val="006600"/>
                </a:solidFill>
                <a:latin typeface="+mj-lt"/>
              </a:rPr>
              <a:t>Fuel Remaining</a:t>
            </a:r>
          </a:p>
        </p:txBody>
      </p:sp>
      <p:pic>
        <p:nvPicPr>
          <p:cNvPr id="6" name="Picture 3"/>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0"/>
            <a:ext cx="86106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p:cNvCxnSpPr/>
          <p:nvPr/>
        </p:nvCxnSpPr>
        <p:spPr bwMode="auto">
          <a:xfrm>
            <a:off x="1086678" y="5834844"/>
            <a:ext cx="7010400" cy="23280"/>
          </a:xfrm>
          <a:prstGeom prst="line">
            <a:avLst/>
          </a:prstGeom>
          <a:solidFill>
            <a:schemeClr val="accent1"/>
          </a:solidFill>
          <a:ln w="22225" cap="flat" cmpd="sng" algn="ctr">
            <a:solidFill>
              <a:srgbClr val="7030A0"/>
            </a:solidFill>
            <a:prstDash val="dash"/>
            <a:round/>
            <a:headEnd type="none" w="med" len="med"/>
            <a:tailEnd type="none" w="med" len="med"/>
          </a:ln>
          <a:effectLst/>
        </p:spPr>
      </p:cxnSp>
      <p:sp>
        <p:nvSpPr>
          <p:cNvPr id="15" name="TextBox 14"/>
          <p:cNvSpPr txBox="1"/>
          <p:nvPr/>
        </p:nvSpPr>
        <p:spPr>
          <a:xfrm>
            <a:off x="1219200" y="5550347"/>
            <a:ext cx="1676400" cy="307777"/>
          </a:xfrm>
          <a:prstGeom prst="rect">
            <a:avLst/>
          </a:prstGeom>
          <a:noFill/>
        </p:spPr>
        <p:txBody>
          <a:bodyPr wrap="square" rtlCol="0">
            <a:spAutoFit/>
          </a:bodyPr>
          <a:lstStyle/>
          <a:p>
            <a:pPr algn="ctr"/>
            <a:r>
              <a:rPr lang="en-US" sz="1400" dirty="0" smtClean="0">
                <a:solidFill>
                  <a:srgbClr val="7030A0"/>
                </a:solidFill>
                <a:latin typeface="Arial Narrow" panose="020B0606020202030204" pitchFamily="34" charset="0"/>
                <a:cs typeface="Calibri" panose="020F0502020204030204" pitchFamily="34" charset="0"/>
              </a:rPr>
              <a:t>Fuel Reserve = 12kgs</a:t>
            </a:r>
            <a:endParaRPr lang="en-US" sz="1400" dirty="0">
              <a:solidFill>
                <a:srgbClr val="7030A0"/>
              </a:solidFill>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38086472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54864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p>
            <a:r>
              <a:rPr lang="en-US" dirty="0"/>
              <a:t>Recent Activities</a:t>
            </a:r>
          </a:p>
        </p:txBody>
      </p:sp>
      <p:sp>
        <p:nvSpPr>
          <p:cNvPr id="18435" name="Content Placeholder 3"/>
          <p:cNvSpPr>
            <a:spLocks noGrp="1"/>
          </p:cNvSpPr>
          <p:nvPr>
            <p:ph idx="1"/>
          </p:nvPr>
        </p:nvSpPr>
        <p:spPr>
          <a:xfrm>
            <a:off x="152400" y="819511"/>
            <a:ext cx="4074544" cy="5909095"/>
          </a:xfrm>
        </p:spPr>
        <p:txBody>
          <a:bodyPr>
            <a:noAutofit/>
          </a:bodyPr>
          <a:lstStyle/>
          <a:p>
            <a:pPr marL="126802" lvl="1" indent="-126802" eaLnBrk="0" hangingPunct="0">
              <a:lnSpc>
                <a:spcPct val="110000"/>
              </a:lnSpc>
              <a:buClr>
                <a:schemeClr val="hlink"/>
              </a:buClr>
              <a:buSzPct val="120000"/>
              <a:buFontTx/>
              <a:buChar char="•"/>
              <a:defRPr/>
            </a:pPr>
            <a:r>
              <a:rPr lang="en-US" sz="1400" b="1" kern="0" dirty="0">
                <a:cs typeface="Arial" pitchFamily="34" charset="0"/>
              </a:rPr>
              <a:t>Propulsive Maneuvers</a:t>
            </a:r>
          </a:p>
          <a:p>
            <a:pPr marL="289322" lvl="1" indent="-192881" fontAlgn="b">
              <a:lnSpc>
                <a:spcPct val="119000"/>
              </a:lnSpc>
              <a:buClr>
                <a:srgbClr val="00B050"/>
              </a:buClr>
              <a:buSzPct val="120000"/>
              <a:buFont typeface="Arial" pitchFamily="34" charset="0"/>
              <a:buChar char="▬"/>
              <a:defRPr/>
            </a:pPr>
            <a:r>
              <a:rPr lang="en-US" sz="900" dirty="0" smtClean="0"/>
              <a:t>Risk </a:t>
            </a:r>
            <a:r>
              <a:rPr lang="en-US" sz="900" dirty="0"/>
              <a:t>Mitigation Maneuver (RMM) #17 (DMU #114) executed </a:t>
            </a:r>
            <a:r>
              <a:rPr lang="en-US" sz="900" dirty="0" smtClean="0"/>
              <a:t>on </a:t>
            </a:r>
            <a:r>
              <a:rPr lang="en-US" sz="900" dirty="0"/>
              <a:t>09/12/19</a:t>
            </a:r>
          </a:p>
          <a:p>
            <a:pPr marL="289322" lvl="1" indent="-192881" fontAlgn="b">
              <a:lnSpc>
                <a:spcPct val="119000"/>
              </a:lnSpc>
              <a:buClr>
                <a:srgbClr val="00B050"/>
              </a:buClr>
              <a:buSzPct val="120000"/>
              <a:buFont typeface="Arial" pitchFamily="34" charset="0"/>
              <a:buChar char="▬"/>
              <a:defRPr/>
            </a:pPr>
            <a:r>
              <a:rPr lang="en-US" sz="900" dirty="0"/>
              <a:t>Inclination Adjust Maneuver (IAM) #55 executed on 10/17/19</a:t>
            </a:r>
          </a:p>
          <a:p>
            <a:pPr marL="289322" lvl="1" indent="-192881" fontAlgn="b">
              <a:lnSpc>
                <a:spcPct val="119000"/>
              </a:lnSpc>
              <a:buClr>
                <a:srgbClr val="00B050"/>
              </a:buClr>
              <a:buSzPct val="120000"/>
              <a:buFont typeface="Arial" pitchFamily="34" charset="0"/>
              <a:buChar char="▬"/>
              <a:defRPr/>
            </a:pPr>
            <a:r>
              <a:rPr lang="en-US" sz="900" dirty="0"/>
              <a:t>Inclination Adjust Maneuver (IAM( #56 executed on </a:t>
            </a:r>
            <a:r>
              <a:rPr lang="en-US" sz="900" dirty="0" smtClean="0"/>
              <a:t>10/23/19</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Risk Mitigation Maneuver (RMM) #</a:t>
            </a:r>
            <a:r>
              <a:rPr lang="en-US" sz="900" dirty="0" smtClean="0">
                <a:solidFill>
                  <a:srgbClr val="0000FF"/>
                </a:solidFill>
              </a:rPr>
              <a:t>18 </a:t>
            </a:r>
            <a:r>
              <a:rPr lang="en-US" sz="900" dirty="0">
                <a:solidFill>
                  <a:srgbClr val="0000FF"/>
                </a:solidFill>
              </a:rPr>
              <a:t>(DMU #</a:t>
            </a:r>
            <a:r>
              <a:rPr lang="en-US" sz="900" dirty="0" smtClean="0">
                <a:solidFill>
                  <a:srgbClr val="0000FF"/>
                </a:solidFill>
              </a:rPr>
              <a:t>115) </a:t>
            </a:r>
            <a:r>
              <a:rPr lang="en-US" sz="900" dirty="0">
                <a:solidFill>
                  <a:srgbClr val="0000FF"/>
                </a:solidFill>
              </a:rPr>
              <a:t>executed </a:t>
            </a:r>
            <a:r>
              <a:rPr lang="en-US" sz="900" dirty="0" smtClean="0">
                <a:solidFill>
                  <a:srgbClr val="0000FF"/>
                </a:solidFill>
              </a:rPr>
              <a:t>on 11/19/19</a:t>
            </a: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Drag Make-up Maneuver (DMU) #116 executed on 12/11/19</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Risk Mitigation Maneuver (RMM) #</a:t>
            </a:r>
            <a:r>
              <a:rPr lang="en-US" sz="900" dirty="0" smtClean="0">
                <a:solidFill>
                  <a:srgbClr val="0000FF"/>
                </a:solidFill>
              </a:rPr>
              <a:t>19 </a:t>
            </a:r>
            <a:r>
              <a:rPr lang="en-US" sz="900" dirty="0">
                <a:solidFill>
                  <a:srgbClr val="0000FF"/>
                </a:solidFill>
              </a:rPr>
              <a:t>(DMU #</a:t>
            </a:r>
            <a:r>
              <a:rPr lang="en-US" sz="900" dirty="0" smtClean="0">
                <a:solidFill>
                  <a:srgbClr val="0000FF"/>
                </a:solidFill>
              </a:rPr>
              <a:t>117) </a:t>
            </a:r>
            <a:r>
              <a:rPr lang="en-US" sz="900" dirty="0">
                <a:solidFill>
                  <a:srgbClr val="0000FF"/>
                </a:solidFill>
              </a:rPr>
              <a:t>executed on </a:t>
            </a:r>
            <a:r>
              <a:rPr lang="en-US" sz="900" dirty="0" smtClean="0">
                <a:solidFill>
                  <a:srgbClr val="0000FF"/>
                </a:solidFill>
              </a:rPr>
              <a:t>01/10/20</a:t>
            </a: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Inclination </a:t>
            </a:r>
            <a:r>
              <a:rPr lang="en-US" sz="900" dirty="0">
                <a:solidFill>
                  <a:srgbClr val="0000FF"/>
                </a:solidFill>
              </a:rPr>
              <a:t>Adjust Maneuver (IAM) #57 </a:t>
            </a:r>
            <a:r>
              <a:rPr lang="en-US" sz="900" dirty="0" smtClean="0">
                <a:solidFill>
                  <a:srgbClr val="0000FF"/>
                </a:solidFill>
              </a:rPr>
              <a:t>executed on 02/20/20</a:t>
            </a: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Final Inclination Adjust Maneuver (IAM) #58 executed on 02/27/20</a:t>
            </a: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Drag Make-up Maneuver (DMU) #119 executed on 04/30/20</a:t>
            </a: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Drag Make-up Maneuver (DMU) #120 executed on 06/04/20</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Drag Make-up Maneuver (DMU) #</a:t>
            </a:r>
            <a:r>
              <a:rPr lang="en-US" sz="900" dirty="0" smtClean="0">
                <a:solidFill>
                  <a:srgbClr val="0000FF"/>
                </a:solidFill>
              </a:rPr>
              <a:t>121 </a:t>
            </a:r>
            <a:r>
              <a:rPr lang="en-US" sz="900" dirty="0">
                <a:solidFill>
                  <a:srgbClr val="0000FF"/>
                </a:solidFill>
              </a:rPr>
              <a:t>executed on </a:t>
            </a:r>
            <a:r>
              <a:rPr lang="en-US" sz="900" dirty="0" smtClean="0">
                <a:solidFill>
                  <a:srgbClr val="0000FF"/>
                </a:solidFill>
              </a:rPr>
              <a:t>07/08/20</a:t>
            </a:r>
          </a:p>
          <a:p>
            <a:pPr marL="514350" lvl="2" indent="-192881" fontAlgn="b">
              <a:lnSpc>
                <a:spcPct val="119000"/>
              </a:lnSpc>
              <a:buClr>
                <a:srgbClr val="00B050"/>
              </a:buClr>
              <a:buSzPct val="120000"/>
              <a:buFont typeface="Wingdings" panose="05000000000000000000" pitchFamily="2" charset="2"/>
              <a:buChar char="Ø"/>
              <a:defRPr/>
            </a:pPr>
            <a:r>
              <a:rPr lang="en-US" sz="900" dirty="0">
                <a:solidFill>
                  <a:srgbClr val="0000FF"/>
                </a:solidFill>
              </a:rPr>
              <a:t>First NM transition Maneuver</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Drag Make-up Maneuver (DMU) #122 executed on </a:t>
            </a:r>
            <a:r>
              <a:rPr lang="en-US" sz="900" dirty="0" smtClean="0">
                <a:solidFill>
                  <a:srgbClr val="0000FF"/>
                </a:solidFill>
              </a:rPr>
              <a:t>08/12/20</a:t>
            </a: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Drag Make-up Maneuver (DMU) #123 planned for 09/16/20</a:t>
            </a: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endParaRPr lang="en-US" sz="600" dirty="0"/>
          </a:p>
          <a:p>
            <a:pPr marL="126802" lvl="1" indent="-126802" eaLnBrk="0" hangingPunct="0">
              <a:lnSpc>
                <a:spcPct val="110000"/>
              </a:lnSpc>
              <a:buClr>
                <a:schemeClr val="hlink"/>
              </a:buClr>
              <a:buSzPct val="120000"/>
              <a:buFontTx/>
              <a:buChar char="•"/>
              <a:defRPr/>
            </a:pPr>
            <a:r>
              <a:rPr lang="en-US" sz="1400" b="1" kern="0" dirty="0">
                <a:cs typeface="Arial" pitchFamily="34" charset="0"/>
              </a:rPr>
              <a:t>Calibration Maneuvers</a:t>
            </a:r>
          </a:p>
          <a:p>
            <a:pPr marL="289322" lvl="1" indent="-192881" fontAlgn="b">
              <a:lnSpc>
                <a:spcPct val="119000"/>
              </a:lnSpc>
              <a:buClr>
                <a:srgbClr val="00B050"/>
              </a:buClr>
              <a:buSzPct val="120000"/>
              <a:buFont typeface="Arial" pitchFamily="34" charset="0"/>
              <a:buChar char="▬"/>
              <a:defRPr/>
            </a:pPr>
            <a:r>
              <a:rPr lang="en-US" sz="900" dirty="0" smtClean="0"/>
              <a:t>MODIS </a:t>
            </a:r>
            <a:r>
              <a:rPr lang="en-US" sz="900" dirty="0"/>
              <a:t>Roll #199 executed on 08/20/19</a:t>
            </a:r>
          </a:p>
          <a:p>
            <a:pPr marL="289322" lvl="1" indent="-192881" fontAlgn="b">
              <a:lnSpc>
                <a:spcPct val="119000"/>
              </a:lnSpc>
              <a:buClr>
                <a:srgbClr val="00B050"/>
              </a:buClr>
              <a:buSzPct val="120000"/>
              <a:buFont typeface="Arial" pitchFamily="34" charset="0"/>
              <a:buChar char="▬"/>
              <a:defRPr/>
            </a:pPr>
            <a:r>
              <a:rPr lang="en-US" sz="900" dirty="0"/>
              <a:t>MODIS Roll #200 executed </a:t>
            </a:r>
            <a:r>
              <a:rPr lang="en-US" sz="900" dirty="0" smtClean="0"/>
              <a:t>on 09/19/19</a:t>
            </a:r>
            <a:endParaRPr lang="en-US" sz="900" dirty="0"/>
          </a:p>
          <a:p>
            <a:pPr marL="289322" lvl="1" indent="-192881" fontAlgn="b">
              <a:lnSpc>
                <a:spcPct val="119000"/>
              </a:lnSpc>
              <a:buClr>
                <a:srgbClr val="00B050"/>
              </a:buClr>
              <a:buSzPct val="120000"/>
              <a:buFont typeface="Arial" pitchFamily="34" charset="0"/>
              <a:buChar char="▬"/>
              <a:defRPr/>
            </a:pPr>
            <a:r>
              <a:rPr lang="en-US" sz="900" dirty="0"/>
              <a:t>MODIS Roll #201 executed </a:t>
            </a:r>
            <a:r>
              <a:rPr lang="en-US" sz="900" dirty="0" smtClean="0"/>
              <a:t>on 10/18/19</a:t>
            </a:r>
            <a:endParaRPr lang="en-US" sz="900" dirty="0"/>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#202 </a:t>
            </a:r>
            <a:r>
              <a:rPr lang="en-US" sz="900" dirty="0" smtClean="0">
                <a:solidFill>
                  <a:srgbClr val="0000FF"/>
                </a:solidFill>
              </a:rPr>
              <a:t>executed on 11/17/19</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a:t>
            </a:r>
            <a:r>
              <a:rPr lang="en-US" sz="900" dirty="0" smtClean="0">
                <a:solidFill>
                  <a:srgbClr val="0000FF"/>
                </a:solidFill>
              </a:rPr>
              <a:t>203 </a:t>
            </a:r>
            <a:r>
              <a:rPr lang="en-US" sz="900" dirty="0">
                <a:solidFill>
                  <a:srgbClr val="0000FF"/>
                </a:solidFill>
              </a:rPr>
              <a:t>executed on </a:t>
            </a:r>
            <a:r>
              <a:rPr lang="en-US" sz="900" dirty="0" smtClean="0">
                <a:solidFill>
                  <a:srgbClr val="0000FF"/>
                </a:solidFill>
              </a:rPr>
              <a:t>12/16/20</a:t>
            </a: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MODIS </a:t>
            </a:r>
            <a:r>
              <a:rPr lang="en-US" sz="900" dirty="0">
                <a:solidFill>
                  <a:srgbClr val="0000FF"/>
                </a:solidFill>
              </a:rPr>
              <a:t>Roll #</a:t>
            </a:r>
            <a:r>
              <a:rPr lang="en-US" sz="900" dirty="0" smtClean="0">
                <a:solidFill>
                  <a:srgbClr val="0000FF"/>
                </a:solidFill>
              </a:rPr>
              <a:t>204 </a:t>
            </a:r>
            <a:r>
              <a:rPr lang="en-US" sz="900" dirty="0">
                <a:solidFill>
                  <a:srgbClr val="0000FF"/>
                </a:solidFill>
              </a:rPr>
              <a:t>executed on </a:t>
            </a:r>
            <a:r>
              <a:rPr lang="en-US" sz="900" dirty="0" smtClean="0">
                <a:solidFill>
                  <a:srgbClr val="0000FF"/>
                </a:solidFill>
              </a:rPr>
              <a:t>01/13/20</a:t>
            </a: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a:t>
            </a:r>
            <a:r>
              <a:rPr lang="en-US" sz="900" dirty="0" smtClean="0">
                <a:solidFill>
                  <a:srgbClr val="0000FF"/>
                </a:solidFill>
              </a:rPr>
              <a:t>205 </a:t>
            </a:r>
            <a:r>
              <a:rPr lang="en-US" sz="900" dirty="0">
                <a:solidFill>
                  <a:srgbClr val="0000FF"/>
                </a:solidFill>
              </a:rPr>
              <a:t>executed on </a:t>
            </a:r>
            <a:r>
              <a:rPr lang="en-US" sz="900" dirty="0" smtClean="0">
                <a:solidFill>
                  <a:srgbClr val="0000FF"/>
                </a:solidFill>
              </a:rPr>
              <a:t>02/13/20</a:t>
            </a: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a:t>
            </a:r>
            <a:r>
              <a:rPr lang="en-US" sz="900" dirty="0" smtClean="0">
                <a:solidFill>
                  <a:srgbClr val="0000FF"/>
                </a:solidFill>
              </a:rPr>
              <a:t>206 </a:t>
            </a:r>
            <a:r>
              <a:rPr lang="en-US" sz="900" dirty="0">
                <a:solidFill>
                  <a:srgbClr val="0000FF"/>
                </a:solidFill>
              </a:rPr>
              <a:t>executed on </a:t>
            </a:r>
            <a:r>
              <a:rPr lang="en-US" sz="900" dirty="0" smtClean="0">
                <a:solidFill>
                  <a:srgbClr val="0000FF"/>
                </a:solidFill>
              </a:rPr>
              <a:t>03/13/20</a:t>
            </a: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MODIS </a:t>
            </a:r>
            <a:r>
              <a:rPr lang="en-US" sz="900" dirty="0">
                <a:solidFill>
                  <a:srgbClr val="0000FF"/>
                </a:solidFill>
              </a:rPr>
              <a:t>Roll #</a:t>
            </a:r>
            <a:r>
              <a:rPr lang="en-US" sz="900" dirty="0" smtClean="0">
                <a:solidFill>
                  <a:srgbClr val="0000FF"/>
                </a:solidFill>
              </a:rPr>
              <a:t>207 </a:t>
            </a:r>
            <a:r>
              <a:rPr lang="en-US" sz="900" dirty="0">
                <a:solidFill>
                  <a:srgbClr val="0000FF"/>
                </a:solidFill>
              </a:rPr>
              <a:t>executed on </a:t>
            </a:r>
            <a:r>
              <a:rPr lang="en-US" sz="900" dirty="0" smtClean="0">
                <a:solidFill>
                  <a:srgbClr val="0000FF"/>
                </a:solidFill>
              </a:rPr>
              <a:t>06/10/20</a:t>
            </a: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MODIS </a:t>
            </a:r>
            <a:r>
              <a:rPr lang="en-US" sz="900" dirty="0">
                <a:solidFill>
                  <a:srgbClr val="0000FF"/>
                </a:solidFill>
              </a:rPr>
              <a:t>Roll #</a:t>
            </a:r>
            <a:r>
              <a:rPr lang="en-US" sz="900" dirty="0" smtClean="0">
                <a:solidFill>
                  <a:srgbClr val="0000FF"/>
                </a:solidFill>
              </a:rPr>
              <a:t>208 </a:t>
            </a:r>
            <a:r>
              <a:rPr lang="en-US" sz="900" dirty="0">
                <a:solidFill>
                  <a:srgbClr val="0000FF"/>
                </a:solidFill>
              </a:rPr>
              <a:t>executed on </a:t>
            </a:r>
            <a:r>
              <a:rPr lang="en-US" sz="900" dirty="0" smtClean="0">
                <a:solidFill>
                  <a:srgbClr val="0000FF"/>
                </a:solidFill>
              </a:rPr>
              <a:t>07/09/20</a:t>
            </a:r>
          </a:p>
          <a:p>
            <a:pPr marL="289322" lvl="1" indent="-192881" fontAlgn="b">
              <a:lnSpc>
                <a:spcPct val="119000"/>
              </a:lnSpc>
              <a:buClr>
                <a:srgbClr val="00B050"/>
              </a:buClr>
              <a:buSzPct val="120000"/>
              <a:buFont typeface="Arial" pitchFamily="34" charset="0"/>
              <a:buChar char="▬"/>
              <a:defRPr/>
            </a:pPr>
            <a:r>
              <a:rPr lang="en-US" sz="900" dirty="0" smtClean="0">
                <a:solidFill>
                  <a:srgbClr val="0000FF"/>
                </a:solidFill>
              </a:rPr>
              <a:t>MODIS </a:t>
            </a:r>
            <a:r>
              <a:rPr lang="en-US" sz="900" dirty="0">
                <a:solidFill>
                  <a:srgbClr val="0000FF"/>
                </a:solidFill>
              </a:rPr>
              <a:t>Roll #</a:t>
            </a:r>
            <a:r>
              <a:rPr lang="en-US" sz="900" dirty="0" smtClean="0">
                <a:solidFill>
                  <a:srgbClr val="0000FF"/>
                </a:solidFill>
              </a:rPr>
              <a:t>209 </a:t>
            </a:r>
            <a:r>
              <a:rPr lang="en-US" sz="900" dirty="0">
                <a:solidFill>
                  <a:srgbClr val="0000FF"/>
                </a:solidFill>
              </a:rPr>
              <a:t>executed on </a:t>
            </a:r>
            <a:r>
              <a:rPr lang="en-US" sz="900" dirty="0" smtClean="0">
                <a:solidFill>
                  <a:srgbClr val="0000FF"/>
                </a:solidFill>
              </a:rPr>
              <a:t>08/08/20</a:t>
            </a: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#209 </a:t>
            </a:r>
            <a:r>
              <a:rPr lang="en-US" sz="900" dirty="0" smtClean="0">
                <a:solidFill>
                  <a:srgbClr val="0000FF"/>
                </a:solidFill>
              </a:rPr>
              <a:t>planned for 09/09/20</a:t>
            </a:r>
          </a:p>
          <a:p>
            <a:pPr marL="514350" lvl="2" indent="-192881" fontAlgn="b">
              <a:lnSpc>
                <a:spcPct val="119000"/>
              </a:lnSpc>
              <a:buClr>
                <a:srgbClr val="00B050"/>
              </a:buClr>
              <a:buSzPct val="120000"/>
              <a:buFont typeface="Wingdings" panose="05000000000000000000" pitchFamily="2" charset="2"/>
              <a:buChar char="Ø"/>
              <a:defRPr/>
            </a:pPr>
            <a:r>
              <a:rPr lang="en-US" sz="900" dirty="0">
                <a:solidFill>
                  <a:srgbClr val="0000FF"/>
                </a:solidFill>
              </a:rPr>
              <a:t>First using Earth View Door</a:t>
            </a:r>
          </a:p>
          <a:p>
            <a:pPr marL="289322" lvl="1" indent="-192881" fontAlgn="b">
              <a:lnSpc>
                <a:spcPct val="119000"/>
              </a:lnSpc>
              <a:buClr>
                <a:srgbClr val="00B050"/>
              </a:buClr>
              <a:buSzPct val="120000"/>
              <a:buFont typeface="Arial" pitchFamily="34" charset="0"/>
              <a:buChar char="▬"/>
              <a:defRPr/>
            </a:pP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endParaRPr lang="en-US" sz="900" dirty="0">
              <a:solidFill>
                <a:srgbClr val="0000FF"/>
              </a:solidFill>
            </a:endParaRPr>
          </a:p>
        </p:txBody>
      </p:sp>
      <p:sp>
        <p:nvSpPr>
          <p:cNvPr id="4" name="Content Placeholder 3"/>
          <p:cNvSpPr txBox="1">
            <a:spLocks/>
          </p:cNvSpPr>
          <p:nvPr/>
        </p:nvSpPr>
        <p:spPr bwMode="auto">
          <a:xfrm>
            <a:off x="4304583" y="819511"/>
            <a:ext cx="4554747" cy="5909095"/>
          </a:xfrm>
          <a:prstGeom prst="rect">
            <a:avLst/>
          </a:prstGeom>
          <a:noFill/>
          <a:ln w="12699">
            <a:noFill/>
            <a:miter lim="800000"/>
            <a:headEnd/>
            <a:tailEnd/>
          </a:ln>
        </p:spPr>
        <p:txBody>
          <a:bodyPr lIns="67866" tIns="33338" rIns="67866" bIns="33338">
            <a:noAutofit/>
          </a:bodyPr>
          <a:lstStyle/>
          <a:p>
            <a:pPr marL="173038" lvl="1" indent="-173038" algn="l">
              <a:lnSpc>
                <a:spcPct val="110000"/>
              </a:lnSpc>
              <a:buSzPct val="120000"/>
              <a:buFontTx/>
              <a:buChar char="•"/>
              <a:defRPr/>
            </a:pPr>
            <a:r>
              <a:rPr lang="en-US" sz="1300" b="1" kern="0" dirty="0" smtClean="0">
                <a:solidFill>
                  <a:prstClr val="black"/>
                </a:solidFill>
                <a:latin typeface="Calibri"/>
                <a:cs typeface="Arial" pitchFamily="34" charset="0"/>
              </a:rPr>
              <a:t>06/27/19</a:t>
            </a:r>
            <a:r>
              <a:rPr lang="en-US" sz="1300" kern="0" dirty="0">
                <a:solidFill>
                  <a:prstClr val="black"/>
                </a:solidFill>
                <a:latin typeface="Calibri"/>
                <a:cs typeface="Arial" pitchFamily="34" charset="0"/>
              </a:rPr>
              <a:t>: SSR PWA #38 Failure (MISR Buffer)</a:t>
            </a:r>
          </a:p>
          <a:p>
            <a:pPr marL="173038" lvl="1" indent="-173038" algn="l">
              <a:lnSpc>
                <a:spcPct val="110000"/>
              </a:lnSpc>
              <a:buSzPct val="120000"/>
              <a:buFontTx/>
              <a:buChar char="•"/>
              <a:defRPr/>
            </a:pPr>
            <a:r>
              <a:rPr lang="en-US" sz="1300" b="1" kern="0" dirty="0">
                <a:solidFill>
                  <a:prstClr val="black"/>
                </a:solidFill>
                <a:latin typeface="Calibri"/>
                <a:cs typeface="Arial" pitchFamily="34" charset="0"/>
              </a:rPr>
              <a:t>07/02/19</a:t>
            </a:r>
            <a:r>
              <a:rPr lang="en-US" sz="1300" kern="0" dirty="0">
                <a:solidFill>
                  <a:prstClr val="black"/>
                </a:solidFill>
                <a:latin typeface="Calibri"/>
                <a:cs typeface="Arial" pitchFamily="34" charset="0"/>
              </a:rPr>
              <a:t>: CERES Solar Presence Sensor Response Patch Uplink</a:t>
            </a:r>
          </a:p>
          <a:p>
            <a:pPr marL="173038" lvl="1" indent="-173038" algn="l">
              <a:lnSpc>
                <a:spcPct val="110000"/>
              </a:lnSpc>
              <a:buSzPct val="120000"/>
              <a:buFontTx/>
              <a:buChar char="•"/>
              <a:defRPr/>
            </a:pPr>
            <a:r>
              <a:rPr lang="en-US" sz="1300" b="1" kern="0" dirty="0">
                <a:solidFill>
                  <a:prstClr val="black"/>
                </a:solidFill>
                <a:latin typeface="Calibri"/>
                <a:cs typeface="Arial" pitchFamily="34" charset="0"/>
              </a:rPr>
              <a:t>07/26/19</a:t>
            </a:r>
            <a:r>
              <a:rPr lang="en-US" sz="1300" kern="0" dirty="0">
                <a:solidFill>
                  <a:prstClr val="black"/>
                </a:solidFill>
                <a:latin typeface="Calibri"/>
                <a:cs typeface="Arial" pitchFamily="34" charset="0"/>
              </a:rPr>
              <a:t>: MOPITT Sieve #4/PMC #2 Failure (SEU)</a:t>
            </a:r>
          </a:p>
          <a:p>
            <a:pPr marL="173038" lvl="1" indent="-173038" algn="l">
              <a:lnSpc>
                <a:spcPct val="110000"/>
              </a:lnSpc>
              <a:buSzPct val="120000"/>
              <a:buFontTx/>
              <a:buChar char="•"/>
              <a:defRPr/>
            </a:pPr>
            <a:r>
              <a:rPr lang="en-US" sz="1300" b="1" kern="0" dirty="0">
                <a:solidFill>
                  <a:prstClr val="black"/>
                </a:solidFill>
                <a:latin typeface="Calibri"/>
                <a:cs typeface="Arial" pitchFamily="34" charset="0"/>
              </a:rPr>
              <a:t>08/07/19 – 08/21/19</a:t>
            </a:r>
            <a:r>
              <a:rPr lang="en-US" sz="1300" kern="0" dirty="0">
                <a:solidFill>
                  <a:prstClr val="black"/>
                </a:solidFill>
                <a:latin typeface="Calibri"/>
                <a:cs typeface="Arial" pitchFamily="34" charset="0"/>
              </a:rPr>
              <a:t>: MOPITT Sieve #4/PMC #2 Failure Recovery</a:t>
            </a:r>
          </a:p>
          <a:p>
            <a:pPr marL="173038" lvl="1" indent="-173038" algn="l">
              <a:lnSpc>
                <a:spcPct val="110000"/>
              </a:lnSpc>
              <a:buSzPct val="120000"/>
              <a:buFontTx/>
              <a:buChar char="•"/>
              <a:defRPr/>
            </a:pPr>
            <a:r>
              <a:rPr lang="en-US" sz="1300" b="1" kern="0" dirty="0">
                <a:solidFill>
                  <a:prstClr val="black"/>
                </a:solidFill>
                <a:latin typeface="Calibri"/>
                <a:cs typeface="Arial" pitchFamily="34" charset="0"/>
              </a:rPr>
              <a:t>08/21/19 – 08/22/19</a:t>
            </a:r>
            <a:r>
              <a:rPr lang="en-US" sz="1300" kern="0" dirty="0">
                <a:solidFill>
                  <a:prstClr val="black"/>
                </a:solidFill>
                <a:latin typeface="Calibri"/>
                <a:cs typeface="Arial" pitchFamily="34" charset="0"/>
              </a:rPr>
              <a:t>: MODIS SRCA XTALK Calibration</a:t>
            </a:r>
          </a:p>
          <a:p>
            <a:pPr marL="173038" lvl="1" indent="-173038" algn="l">
              <a:lnSpc>
                <a:spcPct val="110000"/>
              </a:lnSpc>
              <a:buSzPct val="120000"/>
              <a:buFontTx/>
              <a:buChar char="•"/>
              <a:defRPr/>
            </a:pPr>
            <a:r>
              <a:rPr lang="en-US" sz="1300" b="1" kern="0" dirty="0">
                <a:solidFill>
                  <a:prstClr val="black"/>
                </a:solidFill>
                <a:latin typeface="Calibri"/>
                <a:cs typeface="Arial" pitchFamily="34" charset="0"/>
              </a:rPr>
              <a:t>08/30/19</a:t>
            </a:r>
            <a:r>
              <a:rPr lang="en-US" sz="1300" kern="0" dirty="0">
                <a:solidFill>
                  <a:prstClr val="black"/>
                </a:solidFill>
                <a:latin typeface="Calibri"/>
                <a:cs typeface="Arial" pitchFamily="34" charset="0"/>
              </a:rPr>
              <a:t>: SSR PWA #55 Failure (MODIS Buffer)</a:t>
            </a:r>
          </a:p>
          <a:p>
            <a:pPr marL="173038" lvl="1" indent="-173038" algn="l">
              <a:lnSpc>
                <a:spcPct val="110000"/>
              </a:lnSpc>
              <a:buSzPct val="120000"/>
              <a:buFontTx/>
              <a:buChar char="•"/>
              <a:defRPr/>
            </a:pPr>
            <a:r>
              <a:rPr lang="en-US" sz="1300" b="1" kern="0" dirty="0">
                <a:solidFill>
                  <a:srgbClr val="0000FF"/>
                </a:solidFill>
                <a:latin typeface="Calibri"/>
                <a:cs typeface="Arial" pitchFamily="34" charset="0"/>
              </a:rPr>
              <a:t>09/18/19 – 09/19/19</a:t>
            </a:r>
            <a:r>
              <a:rPr lang="en-US" sz="1300" kern="0" dirty="0">
                <a:solidFill>
                  <a:srgbClr val="0000FF"/>
                </a:solidFill>
                <a:latin typeface="Calibri"/>
                <a:cs typeface="Arial" pitchFamily="34" charset="0"/>
              </a:rPr>
              <a:t>: Terra SWAMP/Science Team Meeting @ Boulder, </a:t>
            </a:r>
            <a:r>
              <a:rPr lang="en-US" sz="1300" kern="0" dirty="0" smtClean="0">
                <a:solidFill>
                  <a:srgbClr val="0000FF"/>
                </a:solidFill>
                <a:latin typeface="Calibri"/>
                <a:cs typeface="Arial" pitchFamily="34" charset="0"/>
              </a:rPr>
              <a:t>Co</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11/22/19: </a:t>
            </a:r>
            <a:r>
              <a:rPr lang="en-US" sz="1300" kern="0" dirty="0" smtClean="0">
                <a:solidFill>
                  <a:srgbClr val="0000FF"/>
                </a:solidFill>
                <a:latin typeface="Calibri"/>
                <a:cs typeface="Arial" pitchFamily="34" charset="0"/>
              </a:rPr>
              <a:t>TMON 16 SFE Anomaly</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12/17/19:</a:t>
            </a:r>
            <a:r>
              <a:rPr lang="en-US" sz="1300" kern="0" dirty="0" smtClean="0">
                <a:solidFill>
                  <a:srgbClr val="0000FF"/>
                </a:solidFill>
                <a:latin typeface="Calibri"/>
                <a:cs typeface="Arial" pitchFamily="34" charset="0"/>
              </a:rPr>
              <a:t> Constellation Exit Maneuver ORR</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12/18/19: </a:t>
            </a:r>
            <a:r>
              <a:rPr lang="en-US" sz="1300" kern="0" dirty="0" smtClean="0">
                <a:solidFill>
                  <a:srgbClr val="0000FF"/>
                </a:solidFill>
                <a:latin typeface="Calibri"/>
                <a:cs typeface="Arial" pitchFamily="34" charset="0"/>
              </a:rPr>
              <a:t>Comm. RTCS update Uplink (improved Blind </a:t>
            </a:r>
            <a:r>
              <a:rPr lang="en-US" sz="1300" kern="0" dirty="0" err="1" smtClean="0">
                <a:solidFill>
                  <a:srgbClr val="0000FF"/>
                </a:solidFill>
                <a:latin typeface="Calibri"/>
                <a:cs typeface="Arial" pitchFamily="34" charset="0"/>
              </a:rPr>
              <a:t>Acq</a:t>
            </a:r>
            <a:r>
              <a:rPr lang="en-US" sz="1300" kern="0" dirty="0" smtClean="0">
                <a:solidFill>
                  <a:srgbClr val="0000FF"/>
                </a:solidFill>
                <a:latin typeface="Calibri"/>
                <a:cs typeface="Arial" pitchFamily="34" charset="0"/>
              </a:rPr>
              <a:t>)</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12/26/19: </a:t>
            </a:r>
            <a:r>
              <a:rPr lang="en-US" sz="1300" kern="0" dirty="0" smtClean="0">
                <a:solidFill>
                  <a:srgbClr val="0000FF"/>
                </a:solidFill>
                <a:latin typeface="Calibri"/>
                <a:cs typeface="Arial" pitchFamily="34" charset="0"/>
              </a:rPr>
              <a:t>Lunar Induced Solar Eclipse #46</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02/13/20: </a:t>
            </a:r>
            <a:r>
              <a:rPr lang="en-US" sz="1300" kern="0" dirty="0" smtClean="0">
                <a:solidFill>
                  <a:srgbClr val="0000FF"/>
                </a:solidFill>
                <a:latin typeface="Calibri"/>
                <a:cs typeface="Arial" pitchFamily="34" charset="0"/>
              </a:rPr>
              <a:t>ADE-B Solar Array Park RTCS Update </a:t>
            </a:r>
            <a:r>
              <a:rPr lang="en-US" sz="1300" kern="0" dirty="0" err="1" smtClean="0">
                <a:solidFill>
                  <a:srgbClr val="0000FF"/>
                </a:solidFill>
                <a:latin typeface="Calibri"/>
                <a:cs typeface="Arial" pitchFamily="34" charset="0"/>
              </a:rPr>
              <a:t>Upink</a:t>
            </a:r>
            <a:endParaRPr lang="en-US" sz="1300" kern="0" dirty="0" smtClean="0">
              <a:solidFill>
                <a:srgbClr val="0000FF"/>
              </a:solidFill>
              <a:latin typeface="Calibri"/>
              <a:cs typeface="Arial" pitchFamily="34" charset="0"/>
            </a:endParaRP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02/19/20: </a:t>
            </a:r>
            <a:r>
              <a:rPr lang="en-US" sz="1300" kern="0" dirty="0" smtClean="0">
                <a:solidFill>
                  <a:srgbClr val="0000FF"/>
                </a:solidFill>
                <a:latin typeface="Calibri"/>
                <a:cs typeface="Arial" pitchFamily="34" charset="0"/>
              </a:rPr>
              <a:t>MODIS SRCA Spectral Calibration</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03/14/20: </a:t>
            </a:r>
            <a:r>
              <a:rPr lang="en-US" sz="1300" kern="0" dirty="0" smtClean="0">
                <a:solidFill>
                  <a:srgbClr val="0000FF"/>
                </a:solidFill>
                <a:latin typeface="Calibri"/>
                <a:cs typeface="Arial" pitchFamily="34" charset="0"/>
              </a:rPr>
              <a:t>GSFC transition to COVID-19 “Stage 2” - FOT prioritize telework</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03/17/20: </a:t>
            </a:r>
            <a:r>
              <a:rPr lang="en-US" sz="1300" kern="0" dirty="0" smtClean="0">
                <a:solidFill>
                  <a:srgbClr val="0000FF"/>
                </a:solidFill>
                <a:latin typeface="Calibri"/>
                <a:cs typeface="Arial" pitchFamily="34" charset="0"/>
              </a:rPr>
              <a:t>GSFC transition to COVID-19 “Stage 3” - FOT Mandatory telework</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03/24/20</a:t>
            </a:r>
            <a:r>
              <a:rPr lang="en-US" sz="1300" b="1" kern="0" dirty="0">
                <a:solidFill>
                  <a:srgbClr val="0000FF"/>
                </a:solidFill>
                <a:latin typeface="Calibri"/>
                <a:cs typeface="Arial" pitchFamily="34" charset="0"/>
              </a:rPr>
              <a:t>: </a:t>
            </a:r>
            <a:r>
              <a:rPr lang="en-US" sz="1300" kern="0" dirty="0">
                <a:solidFill>
                  <a:srgbClr val="0000FF"/>
                </a:solidFill>
                <a:latin typeface="Calibri"/>
                <a:cs typeface="Arial" pitchFamily="34" charset="0"/>
              </a:rPr>
              <a:t>GSFC transition to COVID-19 “Stage </a:t>
            </a:r>
            <a:r>
              <a:rPr lang="en-US" sz="1300" kern="0" dirty="0" smtClean="0">
                <a:solidFill>
                  <a:srgbClr val="0000FF"/>
                </a:solidFill>
                <a:latin typeface="Calibri"/>
                <a:cs typeface="Arial" pitchFamily="34" charset="0"/>
              </a:rPr>
              <a:t>4” - FOT </a:t>
            </a:r>
            <a:r>
              <a:rPr lang="en-US" sz="1300" kern="0" dirty="0">
                <a:solidFill>
                  <a:srgbClr val="0000FF"/>
                </a:solidFill>
                <a:latin typeface="Calibri"/>
                <a:cs typeface="Arial" pitchFamily="34" charset="0"/>
              </a:rPr>
              <a:t>Mandatory </a:t>
            </a:r>
            <a:r>
              <a:rPr lang="en-US" sz="1300" kern="0" dirty="0" smtClean="0">
                <a:solidFill>
                  <a:srgbClr val="0000FF"/>
                </a:solidFill>
                <a:latin typeface="Calibri"/>
                <a:cs typeface="Arial" pitchFamily="34" charset="0"/>
              </a:rPr>
              <a:t>telework (no change in posture)</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03/28/20: </a:t>
            </a:r>
            <a:r>
              <a:rPr lang="en-US" sz="1300" kern="0" dirty="0" smtClean="0">
                <a:solidFill>
                  <a:srgbClr val="0000FF"/>
                </a:solidFill>
                <a:latin typeface="Calibri"/>
                <a:cs typeface="Arial" pitchFamily="34" charset="0"/>
              </a:rPr>
              <a:t>SFE Anomaly (HDI Card Error)</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05/25/20 – 05/30/20: </a:t>
            </a:r>
            <a:r>
              <a:rPr lang="en-US" sz="1300" kern="0" dirty="0" smtClean="0">
                <a:solidFill>
                  <a:srgbClr val="0000FF"/>
                </a:solidFill>
                <a:latin typeface="Calibri"/>
                <a:cs typeface="Arial" pitchFamily="34" charset="0"/>
              </a:rPr>
              <a:t>TDRS 171 Outage</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06/21/20: </a:t>
            </a:r>
            <a:r>
              <a:rPr lang="en-US" sz="1300" kern="0" dirty="0" smtClean="0">
                <a:solidFill>
                  <a:srgbClr val="0000FF"/>
                </a:solidFill>
                <a:latin typeface="Calibri"/>
                <a:cs typeface="Arial" pitchFamily="34" charset="0"/>
              </a:rPr>
              <a:t>Lunar Induced Solar Eclipse #47</a:t>
            </a:r>
          </a:p>
          <a:p>
            <a:pPr marL="173038" lvl="1" indent="-173038" algn="l">
              <a:lnSpc>
                <a:spcPct val="110000"/>
              </a:lnSpc>
              <a:buSzPct val="120000"/>
              <a:buFontTx/>
              <a:buChar char="•"/>
              <a:defRPr/>
            </a:pPr>
            <a:r>
              <a:rPr lang="en-US" sz="1300" b="1" kern="0" dirty="0" smtClean="0">
                <a:solidFill>
                  <a:srgbClr val="0000FF"/>
                </a:solidFill>
                <a:latin typeface="Calibri"/>
                <a:cs typeface="Arial" pitchFamily="34" charset="0"/>
              </a:rPr>
              <a:t>07/20/20:</a:t>
            </a:r>
            <a:r>
              <a:rPr lang="en-US" sz="1300" kern="0" dirty="0" smtClean="0">
                <a:solidFill>
                  <a:srgbClr val="0000FF"/>
                </a:solidFill>
                <a:latin typeface="Calibri"/>
                <a:cs typeface="Arial" pitchFamily="34" charset="0"/>
              </a:rPr>
              <a:t> GSFC transition to COVID-19 “Stage 3” </a:t>
            </a:r>
            <a:r>
              <a:rPr lang="en-US" sz="1300" kern="0" dirty="0">
                <a:solidFill>
                  <a:srgbClr val="0000FF"/>
                </a:solidFill>
                <a:latin typeface="Calibri"/>
                <a:cs typeface="Arial" pitchFamily="34" charset="0"/>
              </a:rPr>
              <a:t>- FOT Mandatory telework (no change in posture)</a:t>
            </a:r>
            <a:endParaRPr lang="en-US" sz="1300" kern="0" dirty="0" smtClean="0">
              <a:solidFill>
                <a:srgbClr val="0000FF"/>
              </a:solidFill>
              <a:latin typeface="Calibri"/>
              <a:cs typeface="Arial" pitchFamily="34" charset="0"/>
            </a:endParaRPr>
          </a:p>
          <a:p>
            <a:pPr marL="173038" lvl="1" indent="-173038" algn="l">
              <a:lnSpc>
                <a:spcPct val="110000"/>
              </a:lnSpc>
              <a:buSzPct val="120000"/>
              <a:buFontTx/>
              <a:buChar char="•"/>
              <a:defRPr/>
            </a:pPr>
            <a:endParaRPr lang="en-US" sz="1300" kern="0" dirty="0">
              <a:solidFill>
                <a:srgbClr val="0000FF"/>
              </a:solidFill>
              <a:latin typeface="Calibri"/>
              <a:cs typeface="Arial" pitchFamily="34" charset="0"/>
            </a:endParaRPr>
          </a:p>
          <a:p>
            <a:pPr marL="173038" lvl="1" indent="-173038" algn="l">
              <a:lnSpc>
                <a:spcPct val="110000"/>
              </a:lnSpc>
              <a:buClr>
                <a:srgbClr val="0000FF"/>
              </a:buClr>
              <a:buSzPct val="120000"/>
              <a:buFontTx/>
              <a:buChar char="•"/>
              <a:defRPr/>
            </a:pPr>
            <a:endParaRPr lang="en-US" sz="1300" kern="0" dirty="0">
              <a:solidFill>
                <a:srgbClr val="0000FF"/>
              </a:solidFill>
              <a:latin typeface="Calibri"/>
              <a:cs typeface="Arial" pitchFamily="34" charset="0"/>
            </a:endParaRPr>
          </a:p>
        </p:txBody>
      </p:sp>
    </p:spTree>
    <p:extLst>
      <p:ext uri="{BB962C8B-B14F-4D97-AF65-F5344CB8AC3E}">
        <p14:creationId xmlns:p14="http://schemas.microsoft.com/office/powerpoint/2010/main" val="21929668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760412"/>
          </a:xfrm>
        </p:spPr>
        <p:txBody>
          <a:bodyPr vert="horz" lIns="91440" tIns="45720" rIns="91440" bIns="45720" rtlCol="0" anchor="ctr">
            <a:normAutofit/>
          </a:bodyPr>
          <a:lstStyle/>
          <a:p>
            <a:pPr fontAlgn="base">
              <a:spcAft>
                <a:spcPct val="0"/>
              </a:spcAft>
            </a:pPr>
            <a:r>
              <a:rPr lang="en-US" dirty="0"/>
              <a:t>Inclination Adjust Maneuvers</a:t>
            </a:r>
          </a:p>
        </p:txBody>
      </p:sp>
      <p:sp>
        <p:nvSpPr>
          <p:cNvPr id="9" name="Content Placeholder 8"/>
          <p:cNvSpPr>
            <a:spLocks noGrp="1"/>
          </p:cNvSpPr>
          <p:nvPr>
            <p:ph idx="1"/>
          </p:nvPr>
        </p:nvSpPr>
        <p:spPr>
          <a:xfrm>
            <a:off x="228600" y="1066800"/>
            <a:ext cx="8420100" cy="4953000"/>
          </a:xfrm>
        </p:spPr>
        <p:txBody>
          <a:bodyPr>
            <a:noAutofit/>
          </a:bodyPr>
          <a:lstStyle/>
          <a:p>
            <a:pPr marL="514350" indent="-285750"/>
            <a:r>
              <a:rPr lang="en-US" sz="2000" b="1" dirty="0" smtClean="0">
                <a:ea typeface="ＭＳ Ｐゴシック" pitchFamily="-108" charset="-128"/>
                <a:cs typeface="Arial" pitchFamily="34" charset="0"/>
              </a:rPr>
              <a:t>Inclination Adjust Maneuvers used to maintain nominal spacecraft mean local time (descending node) of 10:30 AM  </a:t>
            </a:r>
          </a:p>
          <a:p>
            <a:pPr marL="914400" lvl="1">
              <a:tabLst>
                <a:tab pos="2290763" algn="l"/>
              </a:tabLst>
            </a:pPr>
            <a:r>
              <a:rPr lang="en-US" sz="1600" b="1" dirty="0">
                <a:ea typeface="ＭＳ Ｐゴシック" pitchFamily="-108" charset="-128"/>
                <a:cs typeface="Arial" pitchFamily="34" charset="0"/>
              </a:rPr>
              <a:t>10/17/2019	IAM #55 (320 sec burn) executed successfully</a:t>
            </a:r>
          </a:p>
          <a:p>
            <a:pPr marL="914400" lvl="1">
              <a:tabLst>
                <a:tab pos="2290763" algn="l"/>
              </a:tabLst>
            </a:pPr>
            <a:r>
              <a:rPr lang="en-US" sz="1600" b="1" dirty="0">
                <a:ea typeface="ＭＳ Ｐゴシック" pitchFamily="-108" charset="-128"/>
                <a:cs typeface="Arial" pitchFamily="34" charset="0"/>
              </a:rPr>
              <a:t>10/23/2019	IAM #56 (320 sec burn) executed successfully</a:t>
            </a:r>
          </a:p>
          <a:p>
            <a:pPr marL="914400" lvl="1">
              <a:tabLst>
                <a:tab pos="2290763" algn="l"/>
              </a:tabLst>
            </a:pPr>
            <a:r>
              <a:rPr lang="en-US" sz="1600" b="1" dirty="0" smtClean="0">
                <a:solidFill>
                  <a:srgbClr val="0000FF"/>
                </a:solidFill>
                <a:ea typeface="ＭＳ Ｐゴシック" pitchFamily="-108" charset="-128"/>
                <a:cs typeface="Arial" pitchFamily="34" charset="0"/>
              </a:rPr>
              <a:t>02/20/2020</a:t>
            </a:r>
            <a:r>
              <a:rPr lang="en-US" sz="1600" b="1" dirty="0">
                <a:solidFill>
                  <a:srgbClr val="0000FF"/>
                </a:solidFill>
                <a:ea typeface="ＭＳ Ｐゴシック" pitchFamily="-108" charset="-128"/>
                <a:cs typeface="Arial" pitchFamily="34" charset="0"/>
              </a:rPr>
              <a:t>	IAM #</a:t>
            </a:r>
            <a:r>
              <a:rPr lang="en-US" sz="1600" b="1" dirty="0" smtClean="0">
                <a:solidFill>
                  <a:srgbClr val="0000FF"/>
                </a:solidFill>
                <a:ea typeface="ＭＳ Ｐゴシック" pitchFamily="-108" charset="-128"/>
                <a:cs typeface="Arial" pitchFamily="34" charset="0"/>
              </a:rPr>
              <a:t>57 </a:t>
            </a:r>
            <a:r>
              <a:rPr lang="en-US" sz="1600" b="1" dirty="0">
                <a:solidFill>
                  <a:srgbClr val="0000FF"/>
                </a:solidFill>
                <a:ea typeface="ＭＳ Ｐゴシック" pitchFamily="-108" charset="-128"/>
                <a:cs typeface="Arial" pitchFamily="34" charset="0"/>
              </a:rPr>
              <a:t>(320 sec burn) executed </a:t>
            </a:r>
            <a:r>
              <a:rPr lang="en-US" sz="1600" b="1" dirty="0" smtClean="0">
                <a:solidFill>
                  <a:srgbClr val="0000FF"/>
                </a:solidFill>
                <a:ea typeface="ＭＳ Ｐゴシック" pitchFamily="-108" charset="-128"/>
                <a:cs typeface="Arial" pitchFamily="34" charset="0"/>
              </a:rPr>
              <a:t>successfully</a:t>
            </a:r>
          </a:p>
          <a:p>
            <a:pPr marL="914400" lvl="1">
              <a:tabLst>
                <a:tab pos="2290763" algn="l"/>
              </a:tabLst>
            </a:pPr>
            <a:r>
              <a:rPr lang="en-US" sz="1600" b="1" dirty="0" smtClean="0">
                <a:solidFill>
                  <a:srgbClr val="0000FF"/>
                </a:solidFill>
                <a:ea typeface="ＭＳ Ｐゴシック" pitchFamily="-108" charset="-128"/>
                <a:cs typeface="Arial" pitchFamily="34" charset="0"/>
              </a:rPr>
              <a:t>02/27/2020</a:t>
            </a:r>
            <a:r>
              <a:rPr lang="en-US" sz="1600" b="1" dirty="0">
                <a:solidFill>
                  <a:srgbClr val="0000FF"/>
                </a:solidFill>
                <a:ea typeface="ＭＳ Ｐゴシック" pitchFamily="-108" charset="-128"/>
                <a:cs typeface="Arial" pitchFamily="34" charset="0"/>
              </a:rPr>
              <a:t>	IAM #</a:t>
            </a:r>
            <a:r>
              <a:rPr lang="en-US" sz="1600" b="1" dirty="0" smtClean="0">
                <a:solidFill>
                  <a:srgbClr val="0000FF"/>
                </a:solidFill>
                <a:ea typeface="ＭＳ Ｐゴシック" pitchFamily="-108" charset="-128"/>
                <a:cs typeface="Arial" pitchFamily="34" charset="0"/>
              </a:rPr>
              <a:t>58 </a:t>
            </a:r>
            <a:r>
              <a:rPr lang="en-US" sz="1600" b="1" dirty="0">
                <a:solidFill>
                  <a:srgbClr val="0000FF"/>
                </a:solidFill>
                <a:ea typeface="ＭＳ Ｐゴシック" pitchFamily="-108" charset="-128"/>
                <a:cs typeface="Arial" pitchFamily="34" charset="0"/>
              </a:rPr>
              <a:t>(320 sec burn) executed </a:t>
            </a:r>
            <a:r>
              <a:rPr lang="en-US" sz="1600" b="1" dirty="0" smtClean="0">
                <a:solidFill>
                  <a:srgbClr val="0000FF"/>
                </a:solidFill>
                <a:ea typeface="ＭＳ Ｐゴシック" pitchFamily="-108" charset="-128"/>
                <a:cs typeface="Arial" pitchFamily="34" charset="0"/>
              </a:rPr>
              <a:t>successfully</a:t>
            </a:r>
            <a:endParaRPr lang="en-US" sz="1600" b="1" dirty="0">
              <a:solidFill>
                <a:srgbClr val="0000FF"/>
              </a:solidFill>
              <a:ea typeface="ＭＳ Ｐゴシック" pitchFamily="-108" charset="-128"/>
              <a:cs typeface="Arial" pitchFamily="34" charset="0"/>
            </a:endParaRPr>
          </a:p>
          <a:p>
            <a:pPr marL="628650" lvl="1" indent="0">
              <a:buNone/>
              <a:tabLst>
                <a:tab pos="2290763" algn="l"/>
              </a:tabLst>
            </a:pPr>
            <a:endParaRPr lang="en-US" sz="1600" b="1" dirty="0" smtClean="0">
              <a:solidFill>
                <a:srgbClr val="FF0000"/>
              </a:solidFill>
              <a:ea typeface="ＭＳ Ｐゴシック" pitchFamily="-108" charset="-128"/>
              <a:cs typeface="Arial" pitchFamily="34" charset="0"/>
            </a:endParaRPr>
          </a:p>
          <a:p>
            <a:pPr marL="228600" indent="0">
              <a:buFontTx/>
              <a:buNone/>
            </a:pPr>
            <a:endParaRPr lang="en-US" sz="2000" dirty="0" smtClean="0">
              <a:ea typeface="ＭＳ Ｐゴシック" pitchFamily="-108" charset="-128"/>
              <a:cs typeface="Arial" pitchFamily="34" charset="0"/>
            </a:endParaRPr>
          </a:p>
          <a:p>
            <a:pPr marL="514350" indent="-285750"/>
            <a:r>
              <a:rPr lang="en-US" sz="2000" b="1" dirty="0" smtClean="0">
                <a:ea typeface="ＭＳ Ｐゴシック" pitchFamily="-108" charset="-128"/>
                <a:cs typeface="Arial" pitchFamily="34" charset="0"/>
              </a:rPr>
              <a:t>Predictions indicate need to perform 3-4 maneuvers per year </a:t>
            </a:r>
          </a:p>
          <a:p>
            <a:pPr marL="914400" lvl="1"/>
            <a:r>
              <a:rPr lang="en-US" sz="1600" b="1" strike="sngStrike" dirty="0" smtClean="0">
                <a:ea typeface="ＭＳ Ｐゴシック" pitchFamily="-108" charset="-128"/>
                <a:cs typeface="Arial" pitchFamily="34" charset="0"/>
              </a:rPr>
              <a:t>2017:  (2 in Spring, 2 in Fall)</a:t>
            </a:r>
            <a:r>
              <a:rPr lang="en-US" sz="1600" b="1" dirty="0" smtClean="0">
                <a:ea typeface="ＭＳ Ｐゴシック" pitchFamily="-108" charset="-128"/>
                <a:cs typeface="Arial" pitchFamily="34" charset="0"/>
              </a:rPr>
              <a:t> -- COMPLETE</a:t>
            </a:r>
          </a:p>
          <a:p>
            <a:pPr marL="914400" lvl="1"/>
            <a:r>
              <a:rPr lang="en-US" sz="1600" b="1" strike="sngStrike" dirty="0" smtClean="0">
                <a:ea typeface="ＭＳ Ｐゴシック" pitchFamily="-108" charset="-128"/>
                <a:cs typeface="Arial" pitchFamily="34" charset="0"/>
              </a:rPr>
              <a:t>2018:  (1 in Spring, 2 in Fall) </a:t>
            </a:r>
            <a:r>
              <a:rPr lang="en-US" sz="1600" b="1" dirty="0" smtClean="0">
                <a:ea typeface="ＭＳ Ｐゴシック" pitchFamily="-108" charset="-128"/>
                <a:cs typeface="Arial" pitchFamily="34" charset="0"/>
              </a:rPr>
              <a:t>– COMPLETE</a:t>
            </a:r>
          </a:p>
          <a:p>
            <a:pPr marL="914400" lvl="1"/>
            <a:r>
              <a:rPr lang="en-US" sz="1600" b="1" strike="sngStrike" dirty="0" smtClean="0">
                <a:ea typeface="ＭＳ Ｐゴシック" pitchFamily="-108" charset="-128"/>
                <a:cs typeface="Arial" pitchFamily="34" charset="0"/>
              </a:rPr>
              <a:t>2019:  (1</a:t>
            </a:r>
            <a:r>
              <a:rPr lang="en-US" sz="1600" b="1" strike="sngStrike" dirty="0" smtClean="0">
                <a:solidFill>
                  <a:srgbClr val="FF0000"/>
                </a:solidFill>
                <a:ea typeface="ＭＳ Ｐゴシック" pitchFamily="-108" charset="-128"/>
                <a:cs typeface="Arial" pitchFamily="34" charset="0"/>
              </a:rPr>
              <a:t> </a:t>
            </a:r>
            <a:r>
              <a:rPr lang="en-US" sz="1600" b="1" strike="sngStrike" dirty="0" smtClean="0">
                <a:ea typeface="ＭＳ Ｐゴシック" pitchFamily="-108" charset="-128"/>
                <a:cs typeface="Arial" pitchFamily="34" charset="0"/>
              </a:rPr>
              <a:t>in Spring, 2 in Fall)</a:t>
            </a:r>
            <a:r>
              <a:rPr lang="en-US" sz="1600" b="1" strike="sngStrike" dirty="0">
                <a:solidFill>
                  <a:srgbClr val="0000FF"/>
                </a:solidFill>
                <a:ea typeface="ＭＳ Ｐゴシック" pitchFamily="-108" charset="-128"/>
                <a:cs typeface="Arial" pitchFamily="34" charset="0"/>
              </a:rPr>
              <a:t> </a:t>
            </a:r>
            <a:r>
              <a:rPr lang="en-US" sz="1600" b="1" dirty="0">
                <a:ea typeface="ＭＳ Ｐゴシック" pitchFamily="-108" charset="-128"/>
                <a:cs typeface="Arial" pitchFamily="34" charset="0"/>
              </a:rPr>
              <a:t>– </a:t>
            </a:r>
            <a:r>
              <a:rPr lang="en-US" sz="1600" b="1" dirty="0" smtClean="0">
                <a:ea typeface="ＭＳ Ｐゴシック" pitchFamily="-108" charset="-128"/>
                <a:cs typeface="Arial" pitchFamily="34" charset="0"/>
              </a:rPr>
              <a:t>COMPLETE</a:t>
            </a:r>
          </a:p>
          <a:p>
            <a:pPr marL="914400" lvl="1"/>
            <a:r>
              <a:rPr lang="en-US" sz="1600" b="1" dirty="0" smtClean="0">
                <a:ea typeface="ＭＳ Ｐゴシック" pitchFamily="-108" charset="-128"/>
                <a:cs typeface="Arial" pitchFamily="34" charset="0"/>
              </a:rPr>
              <a:t>2020:  (</a:t>
            </a:r>
            <a:r>
              <a:rPr lang="en-US" sz="1600" b="1" dirty="0" smtClean="0">
                <a:solidFill>
                  <a:srgbClr val="0000FF"/>
                </a:solidFill>
                <a:ea typeface="ＭＳ Ｐゴシック" pitchFamily="-108" charset="-128"/>
                <a:cs typeface="Arial" pitchFamily="34" charset="0"/>
              </a:rPr>
              <a:t>2 in Spring</a:t>
            </a:r>
            <a:r>
              <a:rPr lang="en-US" sz="1600" b="1" dirty="0" smtClean="0">
                <a:ea typeface="ＭＳ Ｐゴシック" pitchFamily="-108" charset="-128"/>
                <a:cs typeface="Arial" pitchFamily="34" charset="0"/>
              </a:rPr>
              <a:t>, 0 in Fall) -- </a:t>
            </a:r>
            <a:r>
              <a:rPr lang="en-US" sz="1600" b="1" dirty="0" smtClean="0">
                <a:solidFill>
                  <a:srgbClr val="0000FF"/>
                </a:solidFill>
                <a:ea typeface="ＭＳ Ｐゴシック" pitchFamily="-108" charset="-128"/>
                <a:cs typeface="Arial" pitchFamily="34" charset="0"/>
              </a:rPr>
              <a:t>COMPLETE; last inclinations for Terra mission</a:t>
            </a:r>
          </a:p>
          <a:p>
            <a:pPr marL="914400" lvl="1"/>
            <a:endParaRPr lang="en-US" sz="1600" b="1" dirty="0">
              <a:ea typeface="ＭＳ Ｐゴシック" pitchFamily="-108" charset="-128"/>
              <a:cs typeface="Arial" pitchFamily="34" charset="0"/>
            </a:endParaRPr>
          </a:p>
          <a:p>
            <a:pPr marL="228600" indent="0">
              <a:buFontTx/>
              <a:buNone/>
            </a:pPr>
            <a:endParaRPr lang="en-US" sz="2000" b="0" dirty="0" smtClean="0">
              <a:latin typeface="Arial" pitchFamily="34" charset="0"/>
              <a:ea typeface="ＭＳ Ｐゴシック" pitchFamily="-108" charset="-128"/>
              <a:cs typeface="Arial" pitchFamily="34" charset="0"/>
            </a:endParaRPr>
          </a:p>
        </p:txBody>
      </p:sp>
      <p:sp>
        <p:nvSpPr>
          <p:cNvPr id="7" name="Rectangle 5"/>
          <p:cNvSpPr>
            <a:spLocks noChangeArrowheads="1"/>
          </p:cNvSpPr>
          <p:nvPr/>
        </p:nvSpPr>
        <p:spPr bwMode="auto">
          <a:xfrm>
            <a:off x="1524000" y="225425"/>
            <a:ext cx="6096000" cy="1069975"/>
          </a:xfrm>
          <a:prstGeom prst="rect">
            <a:avLst/>
          </a:prstGeom>
          <a:noFill/>
          <a:ln w="12700">
            <a:noFill/>
            <a:miter lim="800000"/>
            <a:headEnd/>
            <a:tailEnd/>
          </a:ln>
        </p:spPr>
        <p:txBody>
          <a:bodyPr lIns="90487" tIns="44450" rIns="90487" bIns="44450" anchor="ctr"/>
          <a:lstStyle/>
          <a:p>
            <a:pPr algn="ctr"/>
            <a:endParaRPr lang="en-US" sz="2000" b="1" dirty="0">
              <a:solidFill>
                <a:schemeClr val="tx2"/>
              </a:solidFill>
              <a:effectLst/>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81370128"/>
              </p:ext>
            </p:extLst>
          </p:nvPr>
        </p:nvGraphicFramePr>
        <p:xfrm>
          <a:off x="270631" y="1017571"/>
          <a:ext cx="8525410" cy="2854289"/>
        </p:xfrm>
        <a:graphic>
          <a:graphicData uri="http://schemas.openxmlformats.org/drawingml/2006/table">
            <a:tbl>
              <a:tblPr firstRow="1" bandRow="1">
                <a:tableStyleId>{93296810-A885-4BE3-A3E7-6D5BEEA58F35}</a:tableStyleId>
              </a:tblPr>
              <a:tblGrid>
                <a:gridCol w="726080">
                  <a:extLst>
                    <a:ext uri="{9D8B030D-6E8A-4147-A177-3AD203B41FA5}">
                      <a16:colId xmlns:a16="http://schemas.microsoft.com/office/drawing/2014/main" val="20000"/>
                    </a:ext>
                  </a:extLst>
                </a:gridCol>
                <a:gridCol w="645403">
                  <a:extLst>
                    <a:ext uri="{9D8B030D-6E8A-4147-A177-3AD203B41FA5}">
                      <a16:colId xmlns:a16="http://schemas.microsoft.com/office/drawing/2014/main" val="20001"/>
                    </a:ext>
                  </a:extLst>
                </a:gridCol>
                <a:gridCol w="599301">
                  <a:extLst>
                    <a:ext uri="{9D8B030D-6E8A-4147-A177-3AD203B41FA5}">
                      <a16:colId xmlns:a16="http://schemas.microsoft.com/office/drawing/2014/main" val="20002"/>
                    </a:ext>
                  </a:extLst>
                </a:gridCol>
                <a:gridCol w="610829">
                  <a:extLst>
                    <a:ext uri="{9D8B030D-6E8A-4147-A177-3AD203B41FA5}">
                      <a16:colId xmlns:a16="http://schemas.microsoft.com/office/drawing/2014/main" val="20003"/>
                    </a:ext>
                  </a:extLst>
                </a:gridCol>
                <a:gridCol w="564727">
                  <a:extLst>
                    <a:ext uri="{9D8B030D-6E8A-4147-A177-3AD203B41FA5}">
                      <a16:colId xmlns:a16="http://schemas.microsoft.com/office/drawing/2014/main" val="20004"/>
                    </a:ext>
                  </a:extLst>
                </a:gridCol>
                <a:gridCol w="564727">
                  <a:extLst>
                    <a:ext uri="{9D8B030D-6E8A-4147-A177-3AD203B41FA5}">
                      <a16:colId xmlns:a16="http://schemas.microsoft.com/office/drawing/2014/main" val="20005"/>
                    </a:ext>
                  </a:extLst>
                </a:gridCol>
                <a:gridCol w="564727">
                  <a:extLst>
                    <a:ext uri="{9D8B030D-6E8A-4147-A177-3AD203B41FA5}">
                      <a16:colId xmlns:a16="http://schemas.microsoft.com/office/drawing/2014/main" val="20006"/>
                    </a:ext>
                  </a:extLst>
                </a:gridCol>
                <a:gridCol w="564727">
                  <a:extLst>
                    <a:ext uri="{9D8B030D-6E8A-4147-A177-3AD203B41FA5}">
                      <a16:colId xmlns:a16="http://schemas.microsoft.com/office/drawing/2014/main" val="20007"/>
                    </a:ext>
                  </a:extLst>
                </a:gridCol>
                <a:gridCol w="564727">
                  <a:extLst>
                    <a:ext uri="{9D8B030D-6E8A-4147-A177-3AD203B41FA5}">
                      <a16:colId xmlns:a16="http://schemas.microsoft.com/office/drawing/2014/main" val="20008"/>
                    </a:ext>
                  </a:extLst>
                </a:gridCol>
                <a:gridCol w="564727">
                  <a:extLst>
                    <a:ext uri="{9D8B030D-6E8A-4147-A177-3AD203B41FA5}">
                      <a16:colId xmlns:a16="http://schemas.microsoft.com/office/drawing/2014/main" val="20009"/>
                    </a:ext>
                  </a:extLst>
                </a:gridCol>
                <a:gridCol w="588764">
                  <a:extLst>
                    <a:ext uri="{9D8B030D-6E8A-4147-A177-3AD203B41FA5}">
                      <a16:colId xmlns:a16="http://schemas.microsoft.com/office/drawing/2014/main" val="20010"/>
                    </a:ext>
                  </a:extLst>
                </a:gridCol>
                <a:gridCol w="608278">
                  <a:extLst>
                    <a:ext uri="{9D8B030D-6E8A-4147-A177-3AD203B41FA5}">
                      <a16:colId xmlns:a16="http://schemas.microsoft.com/office/drawing/2014/main" val="20011"/>
                    </a:ext>
                  </a:extLst>
                </a:gridCol>
                <a:gridCol w="548306">
                  <a:extLst>
                    <a:ext uri="{9D8B030D-6E8A-4147-A177-3AD203B41FA5}">
                      <a16:colId xmlns:a16="http://schemas.microsoft.com/office/drawing/2014/main" val="20012"/>
                    </a:ext>
                  </a:extLst>
                </a:gridCol>
                <a:gridCol w="810087">
                  <a:extLst>
                    <a:ext uri="{9D8B030D-6E8A-4147-A177-3AD203B41FA5}">
                      <a16:colId xmlns:a16="http://schemas.microsoft.com/office/drawing/2014/main" val="20013"/>
                    </a:ext>
                  </a:extLst>
                </a:gridCol>
              </a:tblGrid>
              <a:tr h="298732">
                <a:tc>
                  <a:txBody>
                    <a:bodyPr/>
                    <a:lstStyle/>
                    <a:p>
                      <a:pPr marL="0" algn="ctr" defTabSz="914400" rtl="0" eaLnBrk="1" latinLnBrk="0" hangingPunct="1"/>
                      <a:r>
                        <a:rPr lang="en-US" sz="1100" kern="1200" dirty="0" smtClean="0"/>
                        <a:t>Year</a:t>
                      </a:r>
                      <a:endParaRPr lang="en-US" sz="1100" b="1" kern="1200" dirty="0" smtClean="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Jan</a:t>
                      </a:r>
                      <a:endParaRPr lang="en-US" sz="1100" b="1" kern="1200" dirty="0" smtClean="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Feb</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Mar</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Apr</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May</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Jun</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Jul</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Aug</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Sep</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Oct</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Nov</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Dec</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smtClean="0"/>
                        <a:t>Total</a:t>
                      </a:r>
                      <a:endParaRPr lang="en-US" sz="1100" b="1" kern="1200" dirty="0">
                        <a:solidFill>
                          <a:schemeClr val="bg1"/>
                        </a:solidFill>
                        <a:latin typeface="+mn-lt"/>
                        <a:ea typeface="+mn-ea"/>
                        <a:cs typeface="+mn-cs"/>
                      </a:endParaRPr>
                    </a:p>
                  </a:txBody>
                  <a:tcPr>
                    <a:solidFill>
                      <a:srgbClr val="008000"/>
                    </a:solidFill>
                  </a:tcPr>
                </a:tc>
                <a:extLst>
                  <a:ext uri="{0D108BD9-81ED-4DB2-BD59-A6C34878D82A}">
                    <a16:rowId xmlns:a16="http://schemas.microsoft.com/office/drawing/2014/main" val="10000"/>
                  </a:ext>
                </a:extLst>
              </a:tr>
              <a:tr h="593728">
                <a:tc>
                  <a:txBody>
                    <a:bodyPr/>
                    <a:lstStyle/>
                    <a:p>
                      <a:pPr marL="0" algn="ctr" defTabSz="914400" rtl="0" eaLnBrk="1" latinLnBrk="0" hangingPunct="1"/>
                      <a:r>
                        <a:rPr lang="en-US" sz="1100" b="1" kern="1200" dirty="0" smtClean="0">
                          <a:solidFill>
                            <a:srgbClr val="0000FF"/>
                          </a:solidFill>
                        </a:rPr>
                        <a:t>2019</a:t>
                      </a:r>
                    </a:p>
                    <a:p>
                      <a:pPr marL="0" algn="ctr" defTabSz="914400" rtl="0" eaLnBrk="1" latinLnBrk="0" hangingPunct="1"/>
                      <a:r>
                        <a:rPr lang="en-US" sz="1100" b="1" kern="1200" dirty="0" smtClean="0"/>
                        <a:t>(T1-T4)</a:t>
                      </a:r>
                      <a:endParaRPr lang="en-US" sz="1100" b="1" kern="1200" dirty="0">
                        <a:solidFill>
                          <a:schemeClr val="tx1"/>
                        </a:solidFill>
                        <a:latin typeface="+mn-lt"/>
                        <a:ea typeface="+mn-ea"/>
                        <a:cs typeface="+mn-cs"/>
                      </a:endParaRPr>
                    </a:p>
                  </a:txBody>
                  <a:tcPr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2</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2</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2</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2</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2</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14</a:t>
                      </a:r>
                      <a:endParaRPr lang="en-US" sz="1100" b="1" kern="1200" dirty="0">
                        <a:solidFill>
                          <a:schemeClr val="tx1"/>
                        </a:solidFill>
                        <a:latin typeface="+mn-lt"/>
                        <a:ea typeface="+mn-ea"/>
                        <a:cs typeface="+mn-cs"/>
                      </a:endParaRPr>
                    </a:p>
                  </a:txBody>
                  <a:tcPr marL="9525" marR="9525" marT="9525" marB="0" anchor="ctr">
                    <a:solidFill>
                      <a:srgbClr val="99FF99"/>
                    </a:solidFill>
                  </a:tcPr>
                </a:tc>
                <a:extLst>
                  <a:ext uri="{0D108BD9-81ED-4DB2-BD59-A6C34878D82A}">
                    <a16:rowId xmlns:a16="http://schemas.microsoft.com/office/drawing/2014/main" val="10001"/>
                  </a:ext>
                </a:extLst>
              </a:tr>
              <a:tr h="298731">
                <a:tc>
                  <a:txBody>
                    <a:bodyPr/>
                    <a:lstStyle/>
                    <a:p>
                      <a:pPr marL="0" algn="ctr" defTabSz="914400" rtl="0" eaLnBrk="1" latinLnBrk="0" hangingPunct="1"/>
                      <a:r>
                        <a:rPr lang="en-US" sz="1100" b="1" kern="1200" dirty="0" smtClean="0"/>
                        <a:t>Tier 3</a:t>
                      </a:r>
                      <a:endParaRPr lang="en-US" sz="1100" b="1" kern="1200" dirty="0">
                        <a:solidFill>
                          <a:schemeClr val="tx1"/>
                        </a:solidFill>
                        <a:latin typeface="+mn-lt"/>
                        <a:ea typeface="+mn-ea"/>
                        <a:cs typeface="+mn-cs"/>
                      </a:endParaRPr>
                    </a:p>
                  </a:txBody>
                  <a:tcPr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2</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4</a:t>
                      </a:r>
                      <a:endParaRPr lang="en-US" sz="1100" b="1" kern="1200" dirty="0">
                        <a:solidFill>
                          <a:schemeClr val="tx1"/>
                        </a:solidFill>
                        <a:latin typeface="+mn-lt"/>
                        <a:ea typeface="+mn-ea"/>
                        <a:cs typeface="+mn-cs"/>
                      </a:endParaRPr>
                    </a:p>
                  </a:txBody>
                  <a:tcPr marL="9525" marR="9525" marT="9525" marB="0" anchor="ctr">
                    <a:noFill/>
                  </a:tcPr>
                </a:tc>
                <a:extLst>
                  <a:ext uri="{0D108BD9-81ED-4DB2-BD59-A6C34878D82A}">
                    <a16:rowId xmlns:a16="http://schemas.microsoft.com/office/drawing/2014/main" val="10002"/>
                  </a:ext>
                </a:extLst>
              </a:tr>
              <a:tr h="298731">
                <a:tc>
                  <a:txBody>
                    <a:bodyPr/>
                    <a:lstStyle/>
                    <a:p>
                      <a:pPr marL="0" algn="ctr" defTabSz="914400" rtl="0" eaLnBrk="1" latinLnBrk="0" hangingPunct="1"/>
                      <a:r>
                        <a:rPr lang="en-US" sz="1100" b="1" kern="1200" dirty="0" smtClean="0"/>
                        <a:t>Tier 4</a:t>
                      </a:r>
                      <a:endParaRPr lang="en-US" sz="1100" b="1" kern="1200" dirty="0">
                        <a:solidFill>
                          <a:schemeClr val="tx1"/>
                        </a:solidFill>
                        <a:latin typeface="+mn-lt"/>
                        <a:ea typeface="+mn-ea"/>
                        <a:cs typeface="+mn-cs"/>
                      </a:endParaRPr>
                    </a:p>
                  </a:txBody>
                  <a:tcPr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5</a:t>
                      </a:r>
                      <a:endParaRPr lang="en-US" sz="1100" b="1" kern="1200" dirty="0">
                        <a:solidFill>
                          <a:schemeClr val="tx1"/>
                        </a:solidFill>
                        <a:latin typeface="+mn-lt"/>
                        <a:ea typeface="+mn-ea"/>
                        <a:cs typeface="+mn-cs"/>
                      </a:endParaRPr>
                    </a:p>
                  </a:txBody>
                  <a:tcPr marL="9525" marR="9525" marT="9525" marB="0" anchor="ctr">
                    <a:solidFill>
                      <a:srgbClr val="99FF99"/>
                    </a:solidFill>
                  </a:tcPr>
                </a:tc>
                <a:extLst>
                  <a:ext uri="{0D108BD9-81ED-4DB2-BD59-A6C34878D82A}">
                    <a16:rowId xmlns:a16="http://schemas.microsoft.com/office/drawing/2014/main" val="10003"/>
                  </a:ext>
                </a:extLst>
              </a:tr>
              <a:tr h="468174">
                <a:tc>
                  <a:txBody>
                    <a:bodyPr/>
                    <a:lstStyle/>
                    <a:p>
                      <a:pPr marL="0" algn="ctr" defTabSz="914400" rtl="0" eaLnBrk="1" latinLnBrk="0" hangingPunct="1"/>
                      <a:r>
                        <a:rPr lang="en-US" sz="1100" b="1" kern="1200" dirty="0" smtClean="0">
                          <a:solidFill>
                            <a:srgbClr val="0000FF"/>
                          </a:solidFill>
                        </a:rPr>
                        <a:t>2020</a:t>
                      </a:r>
                    </a:p>
                    <a:p>
                      <a:pPr marL="0" algn="ctr" defTabSz="914400" rtl="0" eaLnBrk="1" latinLnBrk="0" hangingPunct="1"/>
                      <a:r>
                        <a:rPr lang="en-US" sz="1100" b="1" kern="1200" dirty="0" smtClean="0"/>
                        <a:t>(T1-T4)</a:t>
                      </a:r>
                      <a:endParaRPr lang="en-US" sz="1100" b="1" kern="1200" dirty="0">
                        <a:solidFill>
                          <a:schemeClr val="tx1"/>
                        </a:solidFill>
                        <a:latin typeface="+mn-lt"/>
                        <a:ea typeface="+mn-ea"/>
                        <a:cs typeface="+mn-cs"/>
                      </a:endParaRPr>
                    </a:p>
                  </a:txBody>
                  <a:tcPr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2</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rgbClr val="0000FF"/>
                          </a:solidFill>
                          <a:latin typeface="+mn-lt"/>
                          <a:ea typeface="+mn-ea"/>
                          <a:cs typeface="+mn-cs"/>
                        </a:rPr>
                        <a:t>0</a:t>
                      </a:r>
                      <a:endParaRPr lang="en-US" sz="1100" b="1" kern="1200" dirty="0">
                        <a:solidFill>
                          <a:srgbClr val="0000FF"/>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smtClean="0">
                        <a:solidFill>
                          <a:srgbClr val="0000FF"/>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rgbClr val="0000FF"/>
                          </a:solidFill>
                          <a:latin typeface="+mn-lt"/>
                          <a:ea typeface="+mn-ea"/>
                          <a:cs typeface="+mn-cs"/>
                        </a:rPr>
                        <a:t>4</a:t>
                      </a:r>
                      <a:endParaRPr lang="en-US" sz="1100" b="1" kern="1200" dirty="0">
                        <a:solidFill>
                          <a:srgbClr val="0000FF"/>
                        </a:solidFill>
                        <a:latin typeface="+mn-lt"/>
                        <a:ea typeface="+mn-ea"/>
                        <a:cs typeface="+mn-cs"/>
                      </a:endParaRPr>
                    </a:p>
                  </a:txBody>
                  <a:tcPr marL="9525" marR="9525" marT="9525" marB="0" anchor="ctr">
                    <a:noFill/>
                  </a:tcPr>
                </a:tc>
                <a:extLst>
                  <a:ext uri="{0D108BD9-81ED-4DB2-BD59-A6C34878D82A}">
                    <a16:rowId xmlns:a16="http://schemas.microsoft.com/office/drawing/2014/main" val="10004"/>
                  </a:ext>
                </a:extLst>
              </a:tr>
              <a:tr h="298731">
                <a:tc>
                  <a:txBody>
                    <a:bodyPr/>
                    <a:lstStyle/>
                    <a:p>
                      <a:pPr marL="0" algn="ctr" defTabSz="914400" rtl="0" eaLnBrk="1" latinLnBrk="0" hangingPunct="1"/>
                      <a:r>
                        <a:rPr lang="en-US" sz="1100" b="1" kern="1200" dirty="0" smtClean="0"/>
                        <a:t>Tier 3</a:t>
                      </a:r>
                      <a:endParaRPr lang="en-US" sz="1100" b="1" kern="1200" dirty="0">
                        <a:solidFill>
                          <a:schemeClr val="tx1"/>
                        </a:solidFill>
                        <a:latin typeface="+mn-lt"/>
                        <a:ea typeface="+mn-ea"/>
                        <a:cs typeface="+mn-cs"/>
                      </a:endParaRPr>
                    </a:p>
                  </a:txBody>
                  <a:tcPr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rgbClr val="0000FF"/>
                          </a:solidFill>
                          <a:latin typeface="+mn-lt"/>
                          <a:ea typeface="+mn-ea"/>
                          <a:cs typeface="+mn-cs"/>
                        </a:rPr>
                        <a:t>0</a:t>
                      </a:r>
                      <a:endParaRPr lang="en-US" sz="1100" b="1" kern="1200" dirty="0">
                        <a:solidFill>
                          <a:srgbClr val="0000FF"/>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rgbClr val="0000FF"/>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smtClean="0">
                          <a:solidFill>
                            <a:srgbClr val="0000FF"/>
                          </a:solidFill>
                          <a:latin typeface="+mn-lt"/>
                          <a:ea typeface="+mn-ea"/>
                          <a:cs typeface="+mn-cs"/>
                        </a:rPr>
                        <a:t>2</a:t>
                      </a:r>
                      <a:endParaRPr lang="en-US" sz="1100" b="1" kern="1200" dirty="0">
                        <a:solidFill>
                          <a:srgbClr val="0000FF"/>
                        </a:solidFill>
                        <a:latin typeface="+mn-lt"/>
                        <a:ea typeface="+mn-ea"/>
                        <a:cs typeface="+mn-cs"/>
                      </a:endParaRPr>
                    </a:p>
                  </a:txBody>
                  <a:tcPr marL="9525" marR="9525" marT="9525" marB="0" anchor="ctr">
                    <a:solidFill>
                      <a:srgbClr val="99FF99"/>
                    </a:solidFill>
                  </a:tcPr>
                </a:tc>
                <a:extLst>
                  <a:ext uri="{0D108BD9-81ED-4DB2-BD59-A6C34878D82A}">
                    <a16:rowId xmlns:a16="http://schemas.microsoft.com/office/drawing/2014/main" val="10005"/>
                  </a:ext>
                </a:extLst>
              </a:tr>
              <a:tr h="298731">
                <a:tc>
                  <a:txBody>
                    <a:bodyPr/>
                    <a:lstStyle/>
                    <a:p>
                      <a:pPr marL="0" algn="ctr" defTabSz="914400" rtl="0" eaLnBrk="1" latinLnBrk="0" hangingPunct="1"/>
                      <a:r>
                        <a:rPr lang="en-US" sz="1100" b="1" kern="1200" dirty="0" smtClean="0"/>
                        <a:t>Tier 4</a:t>
                      </a:r>
                      <a:endParaRPr lang="en-US" sz="1100" b="1" kern="1200" dirty="0">
                        <a:solidFill>
                          <a:schemeClr val="tx1"/>
                        </a:solidFill>
                        <a:latin typeface="+mn-lt"/>
                        <a:ea typeface="+mn-ea"/>
                        <a:cs typeface="+mn-cs"/>
                      </a:endParaRPr>
                    </a:p>
                  </a:txBody>
                  <a:tcPr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1</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rgbClr val="0000FF"/>
                          </a:solidFill>
                          <a:latin typeface="+mn-lt"/>
                          <a:ea typeface="+mn-ea"/>
                          <a:cs typeface="+mn-cs"/>
                        </a:rPr>
                        <a:t>0</a:t>
                      </a:r>
                      <a:endParaRPr lang="en-US" sz="1100" b="1" kern="1200" dirty="0">
                        <a:solidFill>
                          <a:srgbClr val="0000FF"/>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rgbClr val="0000FF"/>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smtClean="0">
                          <a:solidFill>
                            <a:srgbClr val="0000FF"/>
                          </a:solidFill>
                          <a:latin typeface="+mn-lt"/>
                          <a:ea typeface="+mn-ea"/>
                          <a:cs typeface="+mn-cs"/>
                        </a:rPr>
                        <a:t>1</a:t>
                      </a:r>
                      <a:endParaRPr lang="en-US" sz="1100" b="1" kern="1200" dirty="0">
                        <a:solidFill>
                          <a:srgbClr val="0000FF"/>
                        </a:solidFill>
                        <a:latin typeface="+mn-lt"/>
                        <a:ea typeface="+mn-ea"/>
                        <a:cs typeface="+mn-cs"/>
                      </a:endParaRPr>
                    </a:p>
                  </a:txBody>
                  <a:tcPr marL="9525" marR="9525" marT="9525" marB="0" anchor="ctr">
                    <a:noFill/>
                  </a:tcPr>
                </a:tc>
                <a:extLst>
                  <a:ext uri="{0D108BD9-81ED-4DB2-BD59-A6C34878D82A}">
                    <a16:rowId xmlns:a16="http://schemas.microsoft.com/office/drawing/2014/main" val="10006"/>
                  </a:ext>
                </a:extLst>
              </a:tr>
              <a:tr h="298731">
                <a:tc gridSpan="14">
                  <a:txBody>
                    <a:bodyPr/>
                    <a:lstStyle/>
                    <a:p>
                      <a:pPr algn="ctr"/>
                      <a:r>
                        <a:rPr lang="en-US" sz="1100" b="1" dirty="0" smtClean="0">
                          <a:solidFill>
                            <a:schemeClr val="tx1"/>
                          </a:solidFill>
                        </a:rPr>
                        <a:t>Tier Definitions: T1</a:t>
                      </a:r>
                      <a:r>
                        <a:rPr lang="en-US" sz="1100" b="1" baseline="0" dirty="0" smtClean="0">
                          <a:solidFill>
                            <a:schemeClr val="tx1"/>
                          </a:solidFill>
                        </a:rPr>
                        <a:t> – Notify (email/phone), T2 – Conduct Briefing, T3 – Plan Maneuver, T4 – Execute Maneuver</a:t>
                      </a:r>
                      <a:endParaRPr lang="en-US" sz="1100" b="1" dirty="0">
                        <a:solidFill>
                          <a:schemeClr val="tx1"/>
                        </a:solidFill>
                      </a:endParaRPr>
                    </a:p>
                  </a:txBody>
                  <a:tcPr anchor="ctr">
                    <a:noFill/>
                  </a:tcP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0007"/>
                  </a:ext>
                </a:extLst>
              </a:tr>
            </a:tbl>
          </a:graphicData>
        </a:graphic>
      </p:graphicFrame>
      <p:sp>
        <p:nvSpPr>
          <p:cNvPr id="11" name="Rectangle 2"/>
          <p:cNvSpPr txBox="1">
            <a:spLocks noChangeArrowheads="1"/>
          </p:cNvSpPr>
          <p:nvPr/>
        </p:nvSpPr>
        <p:spPr>
          <a:xfrm>
            <a:off x="0" y="1"/>
            <a:ext cx="9144000" cy="76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defPPr>
              <a:defRPr lang="en-US"/>
            </a:defPPr>
            <a:lvl1pPr algn="ctr">
              <a:defRPr sz="3200" b="1">
                <a:solidFill>
                  <a:srgbClr val="007600"/>
                </a:solidFill>
                <a:latin typeface="Calibri" pitchFamily="34" charset="0"/>
                <a:ea typeface="+mj-ea"/>
                <a:cs typeface="+mj-cs"/>
              </a:defRPr>
            </a:lvl1pPr>
          </a:lstStyle>
          <a:p>
            <a:r>
              <a:rPr lang="en-US" sz="2800" dirty="0"/>
              <a:t>Terra High Interest Events</a:t>
            </a:r>
          </a:p>
        </p:txBody>
      </p:sp>
      <p:sp>
        <p:nvSpPr>
          <p:cNvPr id="7" name="Rectangle 3"/>
          <p:cNvSpPr txBox="1">
            <a:spLocks noChangeArrowheads="1"/>
          </p:cNvSpPr>
          <p:nvPr/>
        </p:nvSpPr>
        <p:spPr bwMode="auto">
          <a:xfrm>
            <a:off x="228600" y="3841993"/>
            <a:ext cx="8686800" cy="294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t" anchorCtr="0" compatLnSpc="1">
            <a:prstTxWarp prst="textNoShape">
              <a:avLst/>
            </a:prstTxWarp>
            <a:normAutofit/>
          </a:bodyPr>
          <a:lstStyle>
            <a:lvl1pPr marL="342778" indent="-342778"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685" indent="-285648" algn="l" rtl="0" eaLnBrk="0" fontAlgn="base" hangingPunct="0">
              <a:spcBef>
                <a:spcPct val="20000"/>
              </a:spcBef>
              <a:spcAft>
                <a:spcPct val="0"/>
              </a:spcAft>
              <a:buChar char="–"/>
              <a:defRPr sz="2800">
                <a:solidFill>
                  <a:schemeClr val="tx1"/>
                </a:solidFill>
                <a:latin typeface="Calibri" pitchFamily="34" charset="0"/>
              </a:defRPr>
            </a:lvl2pPr>
            <a:lvl3pPr marL="1142592" indent="-228520" algn="l" rtl="0" eaLnBrk="0" fontAlgn="base" hangingPunct="0">
              <a:spcBef>
                <a:spcPct val="20000"/>
              </a:spcBef>
              <a:spcAft>
                <a:spcPct val="0"/>
              </a:spcAft>
              <a:buChar char="•"/>
              <a:defRPr sz="2400">
                <a:solidFill>
                  <a:schemeClr val="tx1"/>
                </a:solidFill>
                <a:latin typeface="Calibri" pitchFamily="34" charset="0"/>
              </a:defRPr>
            </a:lvl3pPr>
            <a:lvl4pPr marL="1599629" indent="-228520" algn="l" rtl="0" eaLnBrk="0" fontAlgn="base" hangingPunct="0">
              <a:spcBef>
                <a:spcPct val="20000"/>
              </a:spcBef>
              <a:spcAft>
                <a:spcPct val="0"/>
              </a:spcAft>
              <a:buChar char="–"/>
              <a:defRPr sz="2000">
                <a:solidFill>
                  <a:schemeClr val="tx1"/>
                </a:solidFill>
                <a:latin typeface="Calibri" pitchFamily="34" charset="0"/>
              </a:defRPr>
            </a:lvl4pPr>
            <a:lvl5pPr marL="2056668" indent="-228520" algn="l" rtl="0" eaLnBrk="0" fontAlgn="base" hangingPunct="0">
              <a:spcBef>
                <a:spcPct val="20000"/>
              </a:spcBef>
              <a:spcAft>
                <a:spcPct val="0"/>
              </a:spcAft>
              <a:buChar char="»"/>
              <a:defRPr sz="2000">
                <a:solidFill>
                  <a:schemeClr val="tx1"/>
                </a:solidFill>
                <a:latin typeface="Calibri" pitchFamily="34" charset="0"/>
              </a:defRPr>
            </a:lvl5pPr>
            <a:lvl6pPr marL="2513704" indent="-228520" algn="l" rtl="0" fontAlgn="base">
              <a:spcBef>
                <a:spcPct val="20000"/>
              </a:spcBef>
              <a:spcAft>
                <a:spcPct val="0"/>
              </a:spcAft>
              <a:buChar char="»"/>
              <a:defRPr sz="2000">
                <a:solidFill>
                  <a:schemeClr val="tx1"/>
                </a:solidFill>
                <a:latin typeface="+mn-lt"/>
              </a:defRPr>
            </a:lvl6pPr>
            <a:lvl7pPr marL="2970742" indent="-228520" algn="l" rtl="0" fontAlgn="base">
              <a:spcBef>
                <a:spcPct val="20000"/>
              </a:spcBef>
              <a:spcAft>
                <a:spcPct val="0"/>
              </a:spcAft>
              <a:buChar char="»"/>
              <a:defRPr sz="2000">
                <a:solidFill>
                  <a:schemeClr val="tx1"/>
                </a:solidFill>
                <a:latin typeface="+mn-lt"/>
              </a:defRPr>
            </a:lvl7pPr>
            <a:lvl8pPr marL="3427778" indent="-228520" algn="l" rtl="0" fontAlgn="base">
              <a:spcBef>
                <a:spcPct val="20000"/>
              </a:spcBef>
              <a:spcAft>
                <a:spcPct val="0"/>
              </a:spcAft>
              <a:buChar char="»"/>
              <a:defRPr sz="2000">
                <a:solidFill>
                  <a:schemeClr val="tx1"/>
                </a:solidFill>
                <a:latin typeface="+mn-lt"/>
              </a:defRPr>
            </a:lvl8pPr>
            <a:lvl9pPr marL="3884814" indent="-228520" algn="l" rtl="0" fontAlgn="base">
              <a:spcBef>
                <a:spcPct val="20000"/>
              </a:spcBef>
              <a:spcAft>
                <a:spcPct val="0"/>
              </a:spcAft>
              <a:buChar char="»"/>
              <a:defRPr sz="2000">
                <a:solidFill>
                  <a:schemeClr val="tx1"/>
                </a:solidFill>
                <a:latin typeface="+mn-lt"/>
              </a:defRPr>
            </a:lvl9pPr>
          </a:lstStyle>
          <a:p>
            <a:pPr marL="169802" indent="-161866"/>
            <a:r>
              <a:rPr lang="en-US" sz="1100" b="1" kern="0" dirty="0" smtClean="0"/>
              <a:t>2010</a:t>
            </a:r>
            <a:r>
              <a:rPr lang="en-US" sz="1100" kern="0" dirty="0" smtClean="0"/>
              <a:t>:  5 HIEs – 1 DAM performed  on </a:t>
            </a:r>
            <a:r>
              <a:rPr lang="en-US" sz="1100" kern="0" dirty="0" smtClean="0">
                <a:sym typeface="Wingdings" pitchFamily="2" charset="2"/>
              </a:rPr>
              <a:t>01/22/2010: Terra vs. 34700 CA on 1/23 @ 20:46z </a:t>
            </a:r>
          </a:p>
          <a:p>
            <a:pPr marL="169802" indent="-161866"/>
            <a:r>
              <a:rPr lang="en-US" sz="1100" b="1" kern="0" dirty="0" smtClean="0"/>
              <a:t>2011</a:t>
            </a:r>
            <a:r>
              <a:rPr lang="en-US" sz="1100" kern="0" dirty="0" smtClean="0"/>
              <a:t>:  20 HIEs – 2 DAM planned and waived off</a:t>
            </a:r>
          </a:p>
          <a:p>
            <a:pPr marL="169802" indent="-161866"/>
            <a:r>
              <a:rPr lang="en-US" sz="1100" b="1" kern="0" dirty="0" smtClean="0"/>
              <a:t>2012</a:t>
            </a:r>
            <a:r>
              <a:rPr lang="en-US" sz="1100" kern="0" dirty="0" smtClean="0"/>
              <a:t>:  19 HIEs – 1 maneuver waived off due to CA </a:t>
            </a:r>
          </a:p>
          <a:p>
            <a:pPr marL="169802" indent="-161866"/>
            <a:r>
              <a:rPr lang="en-US" sz="1100" b="1" kern="0" dirty="0" smtClean="0"/>
              <a:t>2013</a:t>
            </a:r>
            <a:r>
              <a:rPr lang="en-US" sz="1100" kern="0" dirty="0" smtClean="0"/>
              <a:t>:  17 HIEs – 7 that required significant action</a:t>
            </a:r>
          </a:p>
          <a:p>
            <a:pPr marL="169802" indent="-161866"/>
            <a:r>
              <a:rPr lang="en-US" altLang="en-US" sz="1100" b="1" kern="0" dirty="0" smtClean="0"/>
              <a:t>2014:  </a:t>
            </a:r>
            <a:r>
              <a:rPr lang="en-US" altLang="en-US" sz="1100" kern="0" dirty="0" smtClean="0"/>
              <a:t>24 HIEs – 6 that required DAM execution or nominal maneuver waive-off and </a:t>
            </a:r>
            <a:r>
              <a:rPr lang="en-US" altLang="en-US" sz="1100" kern="0" dirty="0" err="1" smtClean="0"/>
              <a:t>replanning</a:t>
            </a:r>
            <a:endParaRPr lang="en-US" altLang="en-US" sz="1100" kern="0" dirty="0" smtClean="0"/>
          </a:p>
          <a:p>
            <a:pPr marL="169802" indent="-161866"/>
            <a:r>
              <a:rPr lang="en-US" altLang="en-US" sz="1100" b="1" kern="0" dirty="0" smtClean="0"/>
              <a:t>2015:  </a:t>
            </a:r>
            <a:r>
              <a:rPr lang="en-US" altLang="en-US" sz="1100" kern="0" dirty="0" smtClean="0"/>
              <a:t>33 HIEs  </a:t>
            </a:r>
            <a:r>
              <a:rPr lang="en-US" altLang="en-US" sz="1100" kern="0" dirty="0"/>
              <a:t>– 8 that required DAM execution or nominal maneuver waive-off and </a:t>
            </a:r>
            <a:r>
              <a:rPr lang="en-US" altLang="en-US" sz="1100" kern="0" dirty="0" err="1"/>
              <a:t>replanning</a:t>
            </a:r>
            <a:endParaRPr lang="en-US" sz="1100" kern="0" dirty="0"/>
          </a:p>
          <a:p>
            <a:pPr marL="169802" indent="-161866"/>
            <a:r>
              <a:rPr lang="en-US" altLang="en-US" sz="1100" b="1" kern="0" dirty="0" smtClean="0"/>
              <a:t>2016:  </a:t>
            </a:r>
            <a:r>
              <a:rPr lang="en-US" altLang="en-US" sz="1100" kern="0" dirty="0" smtClean="0"/>
              <a:t>11 HIEs – 0 that required DAM execution or nominal maneuver waive-off and </a:t>
            </a:r>
            <a:r>
              <a:rPr lang="en-US" altLang="en-US" sz="1100" kern="0" dirty="0" err="1" smtClean="0"/>
              <a:t>replanning</a:t>
            </a:r>
            <a:endParaRPr lang="en-US" altLang="en-US" sz="1100" kern="0" dirty="0" smtClean="0"/>
          </a:p>
          <a:p>
            <a:pPr marL="169802" indent="-161866"/>
            <a:r>
              <a:rPr lang="en-US" altLang="en-US" sz="1100" b="1" kern="0" dirty="0" smtClean="0"/>
              <a:t>2017:  </a:t>
            </a:r>
            <a:r>
              <a:rPr lang="en-US" altLang="en-US" sz="1100" kern="0" dirty="0" smtClean="0"/>
              <a:t>8 HIEs – 1 that required DAM execution or nominal maneuver waive-off and </a:t>
            </a:r>
            <a:r>
              <a:rPr lang="en-US" altLang="en-US" sz="1100" kern="0" dirty="0" err="1" smtClean="0"/>
              <a:t>replanning</a:t>
            </a:r>
            <a:endParaRPr lang="en-US" altLang="en-US" sz="1100" kern="0" dirty="0" smtClean="0"/>
          </a:p>
          <a:p>
            <a:pPr marL="169802" indent="-161866"/>
            <a:r>
              <a:rPr lang="en-US" altLang="en-US" sz="1100" b="1" kern="0" dirty="0" smtClean="0"/>
              <a:t>2018</a:t>
            </a:r>
            <a:r>
              <a:rPr lang="en-US" altLang="en-US" sz="1100" kern="0" dirty="0" smtClean="0"/>
              <a:t>:  </a:t>
            </a:r>
            <a:r>
              <a:rPr lang="en-US" altLang="en-US" sz="1100" kern="0" dirty="0"/>
              <a:t>6</a:t>
            </a:r>
            <a:r>
              <a:rPr lang="en-US" altLang="en-US" sz="1100" kern="0" dirty="0" smtClean="0"/>
              <a:t> HIEs </a:t>
            </a:r>
            <a:r>
              <a:rPr lang="en-US" altLang="en-US" sz="1100" kern="0" dirty="0"/>
              <a:t>– </a:t>
            </a:r>
            <a:r>
              <a:rPr lang="en-US" altLang="en-US" sz="1100" kern="0" dirty="0" smtClean="0"/>
              <a:t>2 </a:t>
            </a:r>
            <a:r>
              <a:rPr lang="en-US" altLang="en-US" sz="1100" kern="0" dirty="0"/>
              <a:t>that required DAM execution or nominal maneuver waive-off and </a:t>
            </a:r>
            <a:r>
              <a:rPr lang="en-US" altLang="en-US" sz="1100" kern="0" dirty="0" err="1"/>
              <a:t>replanning</a:t>
            </a:r>
            <a:endParaRPr lang="en-US" altLang="en-US" sz="1100" kern="0" dirty="0"/>
          </a:p>
          <a:p>
            <a:pPr marL="169802" indent="-161866"/>
            <a:r>
              <a:rPr lang="en-US" altLang="en-US" sz="1100" b="1" kern="0" dirty="0" smtClean="0"/>
              <a:t>2019:  </a:t>
            </a:r>
            <a:r>
              <a:rPr lang="en-US" altLang="en-US" sz="1100" b="1" kern="0" dirty="0"/>
              <a:t>9</a:t>
            </a:r>
            <a:r>
              <a:rPr lang="en-US" altLang="en-US" sz="1100" b="1" kern="0" dirty="0" smtClean="0"/>
              <a:t> HIEs - 5 </a:t>
            </a:r>
            <a:r>
              <a:rPr lang="en-US" altLang="en-US" sz="1100" kern="0" dirty="0" smtClean="0"/>
              <a:t>that required DAM execution or maneuver waive-off and </a:t>
            </a:r>
            <a:r>
              <a:rPr lang="en-US" altLang="en-US" sz="1100" kern="0" dirty="0" err="1" smtClean="0"/>
              <a:t>replanning</a:t>
            </a:r>
            <a:endParaRPr lang="en-US" altLang="en-US" sz="1100" kern="0" dirty="0" smtClean="0"/>
          </a:p>
          <a:p>
            <a:pPr marL="169802" indent="-161866"/>
            <a:r>
              <a:rPr lang="en-US" altLang="en-US" sz="1100" b="1" kern="0" dirty="0" smtClean="0"/>
              <a:t>2020 to present:  </a:t>
            </a:r>
            <a:r>
              <a:rPr lang="en-US" altLang="en-US" sz="1100" b="1" kern="0" dirty="0">
                <a:solidFill>
                  <a:srgbClr val="0000FF"/>
                </a:solidFill>
              </a:rPr>
              <a:t>3</a:t>
            </a:r>
            <a:r>
              <a:rPr lang="en-US" altLang="en-US" sz="1100" b="1" kern="0" dirty="0" smtClean="0">
                <a:solidFill>
                  <a:srgbClr val="0000FF"/>
                </a:solidFill>
              </a:rPr>
              <a:t> </a:t>
            </a:r>
            <a:r>
              <a:rPr lang="en-US" altLang="en-US" sz="1100" b="1" kern="0" dirty="0">
                <a:solidFill>
                  <a:srgbClr val="0000FF"/>
                </a:solidFill>
              </a:rPr>
              <a:t>HIEs </a:t>
            </a:r>
            <a:r>
              <a:rPr lang="en-US" altLang="en-US" sz="1100" kern="0" dirty="0" smtClean="0"/>
              <a:t>that </a:t>
            </a:r>
            <a:r>
              <a:rPr lang="en-US" altLang="en-US" sz="1100" kern="0" dirty="0"/>
              <a:t>required DAM execution or maneuver waive-off and </a:t>
            </a:r>
            <a:r>
              <a:rPr lang="en-US" altLang="en-US" sz="1100" kern="0" dirty="0" err="1"/>
              <a:t>replanning</a:t>
            </a:r>
            <a:endParaRPr lang="en-US" altLang="en-US" sz="1100" kern="0" dirty="0" smtClean="0"/>
          </a:p>
          <a:p>
            <a:pPr marL="569709" lvl="1" indent="-161866"/>
            <a:r>
              <a:rPr lang="en-US" sz="1000" kern="0" dirty="0" smtClean="0">
                <a:solidFill>
                  <a:srgbClr val="0000FF"/>
                </a:solidFill>
              </a:rPr>
              <a:t>DAM </a:t>
            </a:r>
            <a:r>
              <a:rPr lang="en-US" sz="1000" kern="0" dirty="0">
                <a:solidFill>
                  <a:srgbClr val="0000FF"/>
                </a:solidFill>
              </a:rPr>
              <a:t>#</a:t>
            </a:r>
            <a:r>
              <a:rPr lang="en-US" sz="1000" kern="0" dirty="0" smtClean="0">
                <a:solidFill>
                  <a:srgbClr val="0000FF"/>
                </a:solidFill>
              </a:rPr>
              <a:t>19 </a:t>
            </a:r>
            <a:r>
              <a:rPr lang="en-US" sz="1000" kern="0" dirty="0">
                <a:solidFill>
                  <a:srgbClr val="0000FF"/>
                </a:solidFill>
              </a:rPr>
              <a:t>performed on </a:t>
            </a:r>
            <a:r>
              <a:rPr lang="en-US" sz="1000" kern="0" dirty="0" smtClean="0">
                <a:solidFill>
                  <a:srgbClr val="0000FF"/>
                </a:solidFill>
              </a:rPr>
              <a:t>01/10;  </a:t>
            </a:r>
            <a:r>
              <a:rPr lang="en-US" sz="1000" kern="0" dirty="0">
                <a:solidFill>
                  <a:srgbClr val="0000FF"/>
                </a:solidFill>
              </a:rPr>
              <a:t>Terra vs. </a:t>
            </a:r>
            <a:r>
              <a:rPr lang="en-US" sz="1000" kern="0" dirty="0" smtClean="0">
                <a:solidFill>
                  <a:srgbClr val="0000FF"/>
                </a:solidFill>
              </a:rPr>
              <a:t>80326 </a:t>
            </a:r>
            <a:r>
              <a:rPr lang="en-US" sz="1000" kern="0" dirty="0">
                <a:solidFill>
                  <a:srgbClr val="0000FF"/>
                </a:solidFill>
              </a:rPr>
              <a:t>with TCA = </a:t>
            </a:r>
            <a:r>
              <a:rPr lang="en-US" sz="1000" kern="0" dirty="0" smtClean="0">
                <a:solidFill>
                  <a:srgbClr val="0000FF"/>
                </a:solidFill>
              </a:rPr>
              <a:t>01/10 </a:t>
            </a:r>
            <a:r>
              <a:rPr lang="en-US" sz="1000" kern="0" dirty="0">
                <a:solidFill>
                  <a:srgbClr val="0000FF"/>
                </a:solidFill>
              </a:rPr>
              <a:t>@ </a:t>
            </a:r>
            <a:r>
              <a:rPr lang="en-US" sz="1000" kern="0" dirty="0" smtClean="0">
                <a:solidFill>
                  <a:srgbClr val="0000FF"/>
                </a:solidFill>
              </a:rPr>
              <a:t>21:55z</a:t>
            </a:r>
          </a:p>
        </p:txBody>
      </p:sp>
      <p:cxnSp>
        <p:nvCxnSpPr>
          <p:cNvPr id="3" name="Straight Connector 2"/>
          <p:cNvCxnSpPr/>
          <p:nvPr/>
        </p:nvCxnSpPr>
        <p:spPr bwMode="auto">
          <a:xfrm>
            <a:off x="270631" y="2501660"/>
            <a:ext cx="8515379"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340705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vert="horz" lIns="91440" tIns="45720" rIns="91440" bIns="45720" rtlCol="0" anchor="ctr">
            <a:normAutofit/>
          </a:bodyPr>
          <a:lstStyle/>
          <a:p>
            <a:pPr fontAlgn="base">
              <a:spcAft>
                <a:spcPct val="0"/>
              </a:spcAft>
            </a:pPr>
            <a:r>
              <a:rPr lang="en-US" dirty="0"/>
              <a:t>ESMO RMM Planning Automation</a:t>
            </a:r>
          </a:p>
        </p:txBody>
      </p:sp>
      <p:sp>
        <p:nvSpPr>
          <p:cNvPr id="3" name="Content Placeholder 2"/>
          <p:cNvSpPr>
            <a:spLocks noGrp="1"/>
          </p:cNvSpPr>
          <p:nvPr>
            <p:ph idx="1"/>
          </p:nvPr>
        </p:nvSpPr>
        <p:spPr>
          <a:xfrm>
            <a:off x="304800" y="838200"/>
            <a:ext cx="8458200" cy="5791200"/>
          </a:xfrm>
        </p:spPr>
        <p:txBody>
          <a:bodyPr>
            <a:noAutofit/>
          </a:bodyPr>
          <a:lstStyle/>
          <a:p>
            <a:r>
              <a:rPr lang="en-US" sz="1800" b="1" dirty="0" smtClean="0"/>
              <a:t>ESMO updated its Close Approach (CA) Process Flow to move towards a more Automated approach</a:t>
            </a:r>
          </a:p>
          <a:p>
            <a:pPr lvl="1"/>
            <a:r>
              <a:rPr lang="en-US" sz="1600" dirty="0" smtClean="0"/>
              <a:t>Prepares for future increased object catalog w/ Space Fence</a:t>
            </a:r>
          </a:p>
          <a:p>
            <a:pPr lvl="1"/>
            <a:r>
              <a:rPr lang="en-US" sz="1600" dirty="0" smtClean="0"/>
              <a:t>Reduces workload for each event</a:t>
            </a:r>
          </a:p>
          <a:p>
            <a:pPr lvl="1"/>
            <a:r>
              <a:rPr lang="en-US" sz="1600" dirty="0" smtClean="0"/>
              <a:t>Keeps solution “at the ready” for short notice events</a:t>
            </a:r>
          </a:p>
          <a:p>
            <a:r>
              <a:rPr lang="en-US" sz="1800" b="1" dirty="0" smtClean="0"/>
              <a:t>ESMO Flight Dynamics team developed an autonomous </a:t>
            </a:r>
            <a:r>
              <a:rPr lang="en-US" sz="1800" b="1" dirty="0" err="1" smtClean="0"/>
              <a:t>ephem</a:t>
            </a:r>
            <a:r>
              <a:rPr lang="en-US" sz="1800" b="1" dirty="0" smtClean="0"/>
              <a:t> generation tool</a:t>
            </a:r>
          </a:p>
          <a:p>
            <a:r>
              <a:rPr lang="en-US" sz="1800" b="1" dirty="0" err="1" smtClean="0"/>
              <a:t>Ephems</a:t>
            </a:r>
            <a:r>
              <a:rPr lang="en-US" sz="1800" b="1" dirty="0" smtClean="0"/>
              <a:t> built off optimal and constrained cases solved for by the Collision Risk Management System (CRMS)</a:t>
            </a:r>
          </a:p>
          <a:p>
            <a:r>
              <a:rPr lang="en-US" sz="1800" b="1" dirty="0" err="1" smtClean="0"/>
              <a:t>Ephems</a:t>
            </a:r>
            <a:r>
              <a:rPr lang="en-US" sz="1800" b="1" dirty="0" smtClean="0"/>
              <a:t> posted directly to </a:t>
            </a:r>
            <a:r>
              <a:rPr lang="en-US" sz="1800" b="1" dirty="0" err="1" smtClean="0"/>
              <a:t>SpaceTrack</a:t>
            </a:r>
            <a:r>
              <a:rPr lang="en-US" sz="1800" b="1" dirty="0" smtClean="0"/>
              <a:t> and sent to CARA for screening</a:t>
            </a:r>
          </a:p>
          <a:p>
            <a:pPr lvl="1"/>
            <a:r>
              <a:rPr lang="en-US" sz="1600" dirty="0"/>
              <a:t>D</a:t>
            </a:r>
            <a:r>
              <a:rPr lang="en-US" sz="1600" dirty="0" smtClean="0"/>
              <a:t>elivery to CARA is now automatic based on logic built into the FDS </a:t>
            </a:r>
            <a:r>
              <a:rPr lang="en-US" sz="1600" dirty="0" err="1" smtClean="0"/>
              <a:t>ephem</a:t>
            </a:r>
            <a:r>
              <a:rPr lang="en-US" sz="1600" dirty="0" smtClean="0"/>
              <a:t> tool to whittle </a:t>
            </a:r>
            <a:r>
              <a:rPr lang="en-US" sz="1600" dirty="0" err="1" smtClean="0"/>
              <a:t>ephems</a:t>
            </a:r>
            <a:r>
              <a:rPr lang="en-US" sz="1600" dirty="0" smtClean="0"/>
              <a:t> down from maximum of eight generated to a maximum of five delivered</a:t>
            </a:r>
          </a:p>
          <a:p>
            <a:pPr lvl="1"/>
            <a:r>
              <a:rPr lang="en-US" sz="1600" dirty="0" smtClean="0"/>
              <a:t>Any other options needed can be sent manually</a:t>
            </a:r>
          </a:p>
          <a:p>
            <a:r>
              <a:rPr lang="en-US" sz="1800" b="1" dirty="0" smtClean="0"/>
              <a:t>Screening results automatically compiled and outputted via an email report from CRMS</a:t>
            </a:r>
          </a:p>
          <a:p>
            <a:r>
              <a:rPr lang="en-US" sz="1800" b="1" dirty="0" smtClean="0"/>
              <a:t>Auto </a:t>
            </a:r>
            <a:r>
              <a:rPr lang="en-US" sz="1800" b="1" dirty="0" err="1" smtClean="0"/>
              <a:t>Ephem</a:t>
            </a:r>
            <a:r>
              <a:rPr lang="en-US" sz="1800" b="1" dirty="0" smtClean="0"/>
              <a:t> Generation </a:t>
            </a:r>
            <a:r>
              <a:rPr lang="en-US" sz="1800" b="1" dirty="0"/>
              <a:t>i</a:t>
            </a:r>
            <a:r>
              <a:rPr lang="en-US" sz="1800" b="1" dirty="0" smtClean="0"/>
              <a:t>mplemented </a:t>
            </a:r>
            <a:r>
              <a:rPr lang="en-US" sz="1800" b="1" dirty="0"/>
              <a:t>i</a:t>
            </a:r>
            <a:r>
              <a:rPr lang="en-US" sz="1800" b="1" dirty="0" smtClean="0"/>
              <a:t>n February 2017</a:t>
            </a:r>
          </a:p>
          <a:p>
            <a:r>
              <a:rPr lang="en-US" sz="1800" b="1" dirty="0" smtClean="0"/>
              <a:t>Auto </a:t>
            </a:r>
            <a:r>
              <a:rPr lang="en-US" sz="1800" b="1" dirty="0" err="1" smtClean="0"/>
              <a:t>Ephem</a:t>
            </a:r>
            <a:r>
              <a:rPr lang="en-US" sz="1800" b="1" dirty="0" smtClean="0"/>
              <a:t> Delivery</a:t>
            </a:r>
            <a:r>
              <a:rPr lang="en-US" sz="1800" b="1" dirty="0" smtClean="0">
                <a:solidFill>
                  <a:srgbClr val="0000FF"/>
                </a:solidFill>
              </a:rPr>
              <a:t> </a:t>
            </a:r>
            <a:r>
              <a:rPr lang="en-US" sz="1800" b="1" dirty="0"/>
              <a:t>implemented </a:t>
            </a:r>
            <a:r>
              <a:rPr lang="en-US" sz="1800" b="1" dirty="0" smtClean="0"/>
              <a:t>in February 2018</a:t>
            </a:r>
          </a:p>
          <a:p>
            <a:r>
              <a:rPr lang="en-US" sz="1800" b="1" dirty="0" smtClean="0">
                <a:solidFill>
                  <a:srgbClr val="0000FF"/>
                </a:solidFill>
              </a:rPr>
              <a:t>ESMO has completed CARA Devolution Parallel Operations (Sept 2019) and now in an “interim” </a:t>
            </a:r>
            <a:r>
              <a:rPr lang="en-US" sz="1800" b="1" smtClean="0">
                <a:solidFill>
                  <a:srgbClr val="0000FF"/>
                </a:solidFill>
              </a:rPr>
              <a:t>quasi-devolved state</a:t>
            </a:r>
            <a:endParaRPr lang="en-US" sz="1800" b="1" dirty="0">
              <a:solidFill>
                <a:srgbClr val="0000FF"/>
              </a:solidFill>
            </a:endParaRPr>
          </a:p>
        </p:txBody>
      </p:sp>
    </p:spTree>
    <p:extLst>
      <p:ext uri="{BB962C8B-B14F-4D97-AF65-F5344CB8AC3E}">
        <p14:creationId xmlns:p14="http://schemas.microsoft.com/office/powerpoint/2010/main" val="2598880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68"/>
            <a:ext cx="8229600" cy="838200"/>
          </a:xfrm>
        </p:spPr>
        <p:txBody>
          <a:bodyPr/>
          <a:lstStyle/>
          <a:p>
            <a:r>
              <a:rPr lang="en-US" dirty="0" smtClean="0"/>
              <a:t>Retrograde Maneuver Preparation</a:t>
            </a:r>
            <a:endParaRPr lang="en-US" dirty="0"/>
          </a:p>
        </p:txBody>
      </p:sp>
      <p:sp>
        <p:nvSpPr>
          <p:cNvPr id="3" name="Content Placeholder 2"/>
          <p:cNvSpPr>
            <a:spLocks noGrp="1"/>
          </p:cNvSpPr>
          <p:nvPr>
            <p:ph idx="1"/>
          </p:nvPr>
        </p:nvSpPr>
        <p:spPr>
          <a:xfrm>
            <a:off x="457200" y="840265"/>
            <a:ext cx="8229600" cy="4800600"/>
          </a:xfrm>
        </p:spPr>
        <p:txBody>
          <a:bodyPr>
            <a:normAutofit fontScale="55000" lnSpcReduction="20000"/>
          </a:bodyPr>
          <a:lstStyle/>
          <a:p>
            <a:r>
              <a:rPr lang="en-US" b="1" dirty="0" smtClean="0"/>
              <a:t>Summer 2018 Terra was predicted to violate Ground Track Error (GTE) due to RMM execution March 2018</a:t>
            </a:r>
          </a:p>
          <a:p>
            <a:pPr lvl="1"/>
            <a:r>
              <a:rPr lang="en-US" dirty="0" smtClean="0"/>
              <a:t>FOT planned summer IAM with Retrograde (orbit lowering) component</a:t>
            </a:r>
          </a:p>
          <a:p>
            <a:pPr lvl="1"/>
            <a:r>
              <a:rPr lang="en-US" dirty="0" smtClean="0"/>
              <a:t>Summer IAM was not needed and was waived off</a:t>
            </a:r>
          </a:p>
          <a:p>
            <a:pPr lvl="2"/>
            <a:r>
              <a:rPr lang="en-US" dirty="0" smtClean="0"/>
              <a:t>Terra did not violate GTE limits as predicted</a:t>
            </a:r>
          </a:p>
          <a:p>
            <a:endParaRPr lang="en-US" dirty="0" smtClean="0"/>
          </a:p>
          <a:p>
            <a:r>
              <a:rPr lang="en-US" b="1" dirty="0" smtClean="0"/>
              <a:t>FOT developing pure retrograde capability</a:t>
            </a:r>
          </a:p>
          <a:p>
            <a:pPr lvl="1"/>
            <a:r>
              <a:rPr lang="en-US" b="1" dirty="0" smtClean="0"/>
              <a:t>Short Duration Retro </a:t>
            </a:r>
            <a:r>
              <a:rPr lang="en-US" dirty="0" smtClean="0"/>
              <a:t>: </a:t>
            </a:r>
            <a:r>
              <a:rPr lang="en-US" b="1" dirty="0" smtClean="0"/>
              <a:t>Complete</a:t>
            </a:r>
          </a:p>
          <a:p>
            <a:pPr lvl="2"/>
            <a:r>
              <a:rPr lang="en-US" dirty="0"/>
              <a:t>Only executed to prevent GTE violation</a:t>
            </a:r>
          </a:p>
          <a:p>
            <a:pPr lvl="2"/>
            <a:r>
              <a:rPr lang="en-US" dirty="0" smtClean="0"/>
              <a:t>Performed in S/C night</a:t>
            </a:r>
          </a:p>
          <a:p>
            <a:pPr lvl="2"/>
            <a:r>
              <a:rPr lang="en-US" dirty="0" smtClean="0"/>
              <a:t>Design Complete -- ORR Held on 5/30</a:t>
            </a:r>
          </a:p>
          <a:p>
            <a:pPr lvl="1"/>
            <a:endParaRPr lang="en-US" dirty="0" smtClean="0"/>
          </a:p>
          <a:p>
            <a:pPr lvl="1"/>
            <a:r>
              <a:rPr lang="en-US" b="1" dirty="0" smtClean="0"/>
              <a:t>Long Duration Retro </a:t>
            </a:r>
            <a:r>
              <a:rPr lang="en-US" dirty="0" smtClean="0"/>
              <a:t>: </a:t>
            </a:r>
            <a:r>
              <a:rPr lang="en-US" b="1" dirty="0" smtClean="0">
                <a:solidFill>
                  <a:srgbClr val="0000FF"/>
                </a:solidFill>
              </a:rPr>
              <a:t>Complete</a:t>
            </a:r>
          </a:p>
          <a:p>
            <a:pPr lvl="2"/>
            <a:r>
              <a:rPr lang="en-US" dirty="0" smtClean="0"/>
              <a:t>Constellation Exit and Deorbit Burns</a:t>
            </a:r>
          </a:p>
          <a:p>
            <a:pPr lvl="2"/>
            <a:r>
              <a:rPr lang="en-US" dirty="0" smtClean="0"/>
              <a:t>Executed in S/C Day and Night</a:t>
            </a:r>
          </a:p>
          <a:p>
            <a:pPr lvl="2"/>
            <a:r>
              <a:rPr lang="en-US" dirty="0" smtClean="0"/>
              <a:t>ASTER to be in Safe Mode</a:t>
            </a:r>
          </a:p>
          <a:p>
            <a:pPr lvl="2"/>
            <a:r>
              <a:rPr lang="en-US" dirty="0" smtClean="0"/>
              <a:t>Design Completion : </a:t>
            </a:r>
            <a:r>
              <a:rPr lang="en-US" dirty="0" smtClean="0">
                <a:solidFill>
                  <a:srgbClr val="0000FF"/>
                </a:solidFill>
              </a:rPr>
              <a:t>December 2019</a:t>
            </a:r>
          </a:p>
          <a:p>
            <a:pPr lvl="2"/>
            <a:endParaRPr lang="en-US" dirty="0"/>
          </a:p>
          <a:p>
            <a:r>
              <a:rPr lang="en-US" b="1" dirty="0" smtClean="0"/>
              <a:t>Reviewed retrograde plume risk with S/C Manufacturer, ETD and ASTER IOT</a:t>
            </a:r>
          </a:p>
          <a:p>
            <a:pPr lvl="1"/>
            <a:r>
              <a:rPr lang="en-US" dirty="0" smtClean="0"/>
              <a:t>No contamination concerns from retrograde plume</a:t>
            </a:r>
          </a:p>
          <a:p>
            <a:endParaRPr lang="en-US" dirty="0"/>
          </a:p>
        </p:txBody>
      </p:sp>
      <p:sp>
        <p:nvSpPr>
          <p:cNvPr id="6" name="TextBox 5"/>
          <p:cNvSpPr txBox="1"/>
          <p:nvPr/>
        </p:nvSpPr>
        <p:spPr>
          <a:xfrm>
            <a:off x="1257300" y="5657798"/>
            <a:ext cx="6629400" cy="646331"/>
          </a:xfrm>
          <a:prstGeom prst="rect">
            <a:avLst/>
          </a:prstGeom>
          <a:noFill/>
          <a:ln w="25400">
            <a:solidFill>
              <a:schemeClr val="tx1"/>
            </a:solidFill>
          </a:ln>
        </p:spPr>
        <p:txBody>
          <a:bodyPr wrap="square" rtlCol="0">
            <a:spAutoFit/>
          </a:bodyPr>
          <a:lstStyle/>
          <a:p>
            <a:pPr marL="1196975" indent="-285750" algn="l">
              <a:buFont typeface="Arial" panose="020B0604020202020204" pitchFamily="34" charset="0"/>
              <a:buChar char="•"/>
            </a:pPr>
            <a:r>
              <a:rPr lang="en-US" sz="1800" b="1" dirty="0" smtClean="0">
                <a:solidFill>
                  <a:srgbClr val="0000FF"/>
                </a:solidFill>
                <a:latin typeface="+mn-lt"/>
              </a:rPr>
              <a:t>Terra Retrograde Capability - COMPLETE</a:t>
            </a:r>
          </a:p>
          <a:p>
            <a:pPr marL="1196975" indent="-285750" algn="l">
              <a:buFont typeface="Arial" panose="020B0604020202020204" pitchFamily="34" charset="0"/>
              <a:buChar char="•"/>
            </a:pPr>
            <a:r>
              <a:rPr lang="en-US" sz="1800" b="1" dirty="0" smtClean="0">
                <a:solidFill>
                  <a:srgbClr val="0000FF"/>
                </a:solidFill>
                <a:latin typeface="+mn-lt"/>
              </a:rPr>
              <a:t>All instrument configurations understood</a:t>
            </a:r>
          </a:p>
        </p:txBody>
      </p:sp>
    </p:spTree>
    <p:extLst>
      <p:ext uri="{BB962C8B-B14F-4D97-AF65-F5344CB8AC3E}">
        <p14:creationId xmlns:p14="http://schemas.microsoft.com/office/powerpoint/2010/main" val="41852830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3550" y="1"/>
            <a:ext cx="8229600" cy="762000"/>
          </a:xfrm>
          <a:extLst/>
        </p:spPr>
        <p:txBody>
          <a:bodyPr vert="horz" lIns="91440" tIns="45720" rIns="91440" bIns="45720" rtlCol="0" anchor="ctr">
            <a:normAutofit/>
          </a:bodyPr>
          <a:lstStyle/>
          <a:p>
            <a:pPr fontAlgn="base">
              <a:spcAft>
                <a:spcPct val="0"/>
              </a:spcAft>
            </a:pPr>
            <a:r>
              <a:rPr lang="en-US" dirty="0"/>
              <a:t>Upcoming Activities</a:t>
            </a:r>
          </a:p>
        </p:txBody>
      </p:sp>
      <p:graphicFrame>
        <p:nvGraphicFramePr>
          <p:cNvPr id="5" name="Table Placeholder 5"/>
          <p:cNvGraphicFramePr>
            <a:graphicFrameLocks/>
          </p:cNvGraphicFramePr>
          <p:nvPr>
            <p:extLst/>
          </p:nvPr>
        </p:nvGraphicFramePr>
        <p:xfrm>
          <a:off x="457200" y="1066800"/>
          <a:ext cx="8326768" cy="2804160"/>
        </p:xfrm>
        <a:graphic>
          <a:graphicData uri="http://schemas.openxmlformats.org/drawingml/2006/table">
            <a:tbl>
              <a:tblPr firstRow="1" bandRow="1">
                <a:tableStyleId>{68D230F3-CF80-4859-8CE7-A43EE81993B5}</a:tableStyleId>
              </a:tblPr>
              <a:tblGrid>
                <a:gridCol w="5200650">
                  <a:extLst>
                    <a:ext uri="{9D8B030D-6E8A-4147-A177-3AD203B41FA5}">
                      <a16:colId xmlns:a16="http://schemas.microsoft.com/office/drawing/2014/main" val="20000"/>
                    </a:ext>
                  </a:extLst>
                </a:gridCol>
                <a:gridCol w="3126118">
                  <a:extLst>
                    <a:ext uri="{9D8B030D-6E8A-4147-A177-3AD203B41FA5}">
                      <a16:colId xmlns:a16="http://schemas.microsoft.com/office/drawing/2014/main" val="20001"/>
                    </a:ext>
                  </a:extLst>
                </a:gridCol>
              </a:tblGrid>
              <a:tr h="291302">
                <a:tc gridSpan="2">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solidFill>
                        </a:rPr>
                        <a:t>Upcoming Activities</a:t>
                      </a:r>
                      <a:endParaRPr lang="en-US" sz="1600" b="0" dirty="0" smtClean="0">
                        <a:solidFill>
                          <a:schemeClr val="bg1"/>
                        </a:solidFill>
                        <a:latin typeface="+mn-lt"/>
                        <a:cs typeface="Arial" pitchFamily="34" charset="0"/>
                      </a:endParaRPr>
                    </a:p>
                  </a:txBody>
                  <a:tcPr>
                    <a:solidFill>
                      <a:srgbClr val="006600"/>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50" b="0" dirty="0" smtClean="0">
                        <a:latin typeface="+mn-lt"/>
                        <a:cs typeface="Arial" pitchFamily="34" charset="0"/>
                      </a:endParaRPr>
                    </a:p>
                  </a:txBody>
                  <a:tcPr/>
                </a:tc>
                <a:extLst>
                  <a:ext uri="{0D108BD9-81ED-4DB2-BD59-A6C34878D82A}">
                    <a16:rowId xmlns:a16="http://schemas.microsoft.com/office/drawing/2014/main" val="10000"/>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mn-lt"/>
                          <a:cs typeface="Arial" pitchFamily="34" charset="0"/>
                        </a:rPr>
                        <a:t>Terra MODIS</a:t>
                      </a:r>
                      <a:r>
                        <a:rPr lang="en-US" sz="1200" b="0" baseline="0" dirty="0" smtClean="0">
                          <a:solidFill>
                            <a:schemeClr val="tx1"/>
                          </a:solidFill>
                          <a:latin typeface="+mn-lt"/>
                          <a:cs typeface="Arial" pitchFamily="34" charset="0"/>
                        </a:rPr>
                        <a:t> Roll #210</a:t>
                      </a:r>
                      <a:endParaRPr lang="en-US" sz="1200" b="0" dirty="0" smtClean="0">
                        <a:solidFill>
                          <a:schemeClr val="tx1"/>
                        </a:solidFill>
                        <a:latin typeface="+mn-lt"/>
                        <a:cs typeface="Arial" pitchFamily="34" charset="0"/>
                      </a:endParaRP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cs typeface="Arial" pitchFamily="34" charset="0"/>
                        </a:rPr>
                        <a:t>09/09/20</a:t>
                      </a:r>
                    </a:p>
                  </a:txBody>
                  <a:tcPr>
                    <a:solidFill>
                      <a:srgbClr val="D7E4BD"/>
                    </a:solidFill>
                  </a:tcPr>
                </a:tc>
                <a:extLst>
                  <a:ext uri="{0D108BD9-81ED-4DB2-BD59-A6C34878D82A}">
                    <a16:rowId xmlns:a16="http://schemas.microsoft.com/office/drawing/2014/main" val="10001"/>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mn-lt"/>
                          <a:cs typeface="Arial" pitchFamily="34" charset="0"/>
                        </a:rPr>
                        <a:t>Terra FSSE CCB</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cs typeface="Arial" pitchFamily="34" charset="0"/>
                        </a:rPr>
                        <a:t>09/09/20</a:t>
                      </a:r>
                    </a:p>
                  </a:txBody>
                  <a:tcPr>
                    <a:solidFill>
                      <a:schemeClr val="bg1"/>
                    </a:solidFill>
                  </a:tcPr>
                </a:tc>
                <a:extLst>
                  <a:ext uri="{0D108BD9-81ED-4DB2-BD59-A6C34878D82A}">
                    <a16:rowId xmlns:a16="http://schemas.microsoft.com/office/drawing/2014/main" val="10002"/>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mn-lt"/>
                          <a:cs typeface="Arial" pitchFamily="34" charset="0"/>
                        </a:rPr>
                        <a:t>Terra DMU #123</a:t>
                      </a: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cs typeface="Arial" pitchFamily="34" charset="0"/>
                        </a:rPr>
                        <a:t>09/16/20</a:t>
                      </a:r>
                    </a:p>
                  </a:txBody>
                  <a:tcPr>
                    <a:solidFill>
                      <a:srgbClr val="D7E4BD"/>
                    </a:solidFill>
                  </a:tcPr>
                </a:tc>
                <a:extLst>
                  <a:ext uri="{0D108BD9-81ED-4DB2-BD59-A6C34878D82A}">
                    <a16:rowId xmlns:a16="http://schemas.microsoft.com/office/drawing/2014/main" val="10003"/>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mn-lt"/>
                          <a:cs typeface="Arial" pitchFamily="34" charset="0"/>
                        </a:rPr>
                        <a:t>MISR Bi-Monthly</a:t>
                      </a:r>
                      <a:r>
                        <a:rPr lang="en-US" sz="1200" b="0" baseline="0" dirty="0" smtClean="0">
                          <a:solidFill>
                            <a:schemeClr val="tx1"/>
                          </a:solidFill>
                          <a:latin typeface="+mn-lt"/>
                          <a:cs typeface="Arial" pitchFamily="34" charset="0"/>
                        </a:rPr>
                        <a:t> Calibration</a:t>
                      </a:r>
                      <a:endParaRPr lang="en-US" sz="1200" b="0" dirty="0" smtClean="0">
                        <a:solidFill>
                          <a:schemeClr val="tx1"/>
                        </a:solidFill>
                        <a:latin typeface="+mn-lt"/>
                        <a:cs typeface="Arial" pitchFamily="34"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cs typeface="Arial" pitchFamily="34" charset="0"/>
                        </a:rPr>
                        <a:t>09/22/20</a:t>
                      </a:r>
                    </a:p>
                  </a:txBody>
                  <a:tcPr>
                    <a:solidFill>
                      <a:schemeClr val="bg1"/>
                    </a:solidFill>
                  </a:tcPr>
                </a:tc>
                <a:extLst>
                  <a:ext uri="{0D108BD9-81ED-4DB2-BD59-A6C34878D82A}">
                    <a16:rowId xmlns:a16="http://schemas.microsoft.com/office/drawing/2014/main" val="10004"/>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0000FF"/>
                          </a:solidFill>
                          <a:latin typeface="+mn-lt"/>
                          <a:cs typeface="Arial" pitchFamily="34" charset="0"/>
                        </a:rPr>
                        <a:t>Terra 21-year Anniversary</a:t>
                      </a: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cs typeface="Arial" pitchFamily="34" charset="0"/>
                        </a:rPr>
                        <a:t>12/18/20</a:t>
                      </a:r>
                    </a:p>
                  </a:txBody>
                  <a:tcPr>
                    <a:solidFill>
                      <a:srgbClr val="D7E4BD"/>
                    </a:solidFill>
                  </a:tcPr>
                </a:tc>
                <a:extLst>
                  <a:ext uri="{0D108BD9-81ED-4DB2-BD59-A6C34878D82A}">
                    <a16:rowId xmlns:a16="http://schemas.microsoft.com/office/drawing/2014/main" val="10005"/>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latin typeface="+mn-lt"/>
                        <a:cs typeface="Arial" pitchFamily="34"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tx1"/>
                        </a:solidFill>
                        <a:latin typeface="+mn-lt"/>
                        <a:cs typeface="Arial" pitchFamily="34" charset="0"/>
                      </a:endParaRPr>
                    </a:p>
                  </a:txBody>
                  <a:tcPr>
                    <a:solidFill>
                      <a:schemeClr val="bg1"/>
                    </a:solidFill>
                  </a:tcPr>
                </a:tc>
                <a:extLst>
                  <a:ext uri="{0D108BD9-81ED-4DB2-BD59-A6C34878D82A}">
                    <a16:rowId xmlns:a16="http://schemas.microsoft.com/office/drawing/2014/main" val="10006"/>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mn-lt"/>
                          <a:cs typeface="Arial" pitchFamily="34" charset="0"/>
                        </a:rPr>
                        <a:t>Constellation Exit Maneuvers</a:t>
                      </a: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cs typeface="Arial" pitchFamily="34" charset="0"/>
                        </a:rPr>
                        <a:t>September 2022</a:t>
                      </a:r>
                    </a:p>
                  </a:txBody>
                  <a:tcPr>
                    <a:solidFill>
                      <a:srgbClr val="D7E4BD"/>
                    </a:solidFill>
                  </a:tcPr>
                </a:tc>
                <a:extLst>
                  <a:ext uri="{0D108BD9-81ED-4DB2-BD59-A6C34878D82A}">
                    <a16:rowId xmlns:a16="http://schemas.microsoft.com/office/drawing/2014/main" val="10007"/>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latin typeface="+mn-lt"/>
                          <a:cs typeface="Arial" pitchFamily="34" charset="0"/>
                        </a:rPr>
                        <a:t>Decommission Preparation</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mn-lt"/>
                          <a:cs typeface="Arial" pitchFamily="34" charset="0"/>
                        </a:rPr>
                        <a:t>Ongoing</a:t>
                      </a:r>
                    </a:p>
                  </a:txBody>
                  <a:tcPr>
                    <a:solidFill>
                      <a:schemeClr val="bg1"/>
                    </a:solidFill>
                  </a:tcPr>
                </a:tc>
                <a:extLst>
                  <a:ext uri="{0D108BD9-81ED-4DB2-BD59-A6C34878D82A}">
                    <a16:rowId xmlns:a16="http://schemas.microsoft.com/office/drawing/2014/main" val="10008"/>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latin typeface="+mn-lt"/>
                        <a:cs typeface="Arial" pitchFamily="34" charset="0"/>
                      </a:endParaRP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chemeClr val="tx1"/>
                        </a:solidFill>
                        <a:latin typeface="+mn-lt"/>
                        <a:cs typeface="Arial" pitchFamily="34" charset="0"/>
                      </a:endParaRPr>
                    </a:p>
                  </a:txBody>
                  <a:tcPr>
                    <a:solidFill>
                      <a:srgbClr val="D7E4BD"/>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8505066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2666999"/>
            <a:ext cx="7772400" cy="838201"/>
          </a:xfrm>
        </p:spPr>
        <p:txBody>
          <a:bodyPr>
            <a:normAutofit/>
          </a:bodyPr>
          <a:lstStyle/>
          <a:p>
            <a:pPr algn="ctr">
              <a:defRPr/>
            </a:pPr>
            <a:r>
              <a:rPr lang="en-US" dirty="0" smtClean="0"/>
              <a:t>Future Maneuver Plans</a:t>
            </a:r>
            <a:endParaRPr lang="en-US" dirty="0"/>
          </a:p>
        </p:txBody>
      </p:sp>
    </p:spTree>
    <p:extLst>
      <p:ext uri="{BB962C8B-B14F-4D97-AF65-F5344CB8AC3E}">
        <p14:creationId xmlns:p14="http://schemas.microsoft.com/office/powerpoint/2010/main" val="2485371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11"/>
          <p:cNvSpPr>
            <a:spLocks noGrp="1"/>
          </p:cNvSpPr>
          <p:nvPr>
            <p:ph sz="half" idx="2"/>
          </p:nvPr>
        </p:nvSpPr>
        <p:spPr>
          <a:xfrm>
            <a:off x="204393" y="874712"/>
            <a:ext cx="4723602" cy="5451472"/>
          </a:xfrm>
        </p:spPr>
        <p:txBody>
          <a:bodyPr>
            <a:noAutofit/>
          </a:bodyPr>
          <a:lstStyle/>
          <a:p>
            <a:pPr marL="0" lvl="1" indent="0">
              <a:buClr>
                <a:schemeClr val="tx1"/>
              </a:buClr>
              <a:buSzPct val="120000"/>
              <a:buNone/>
            </a:pPr>
            <a:r>
              <a:rPr lang="en-US" sz="1800" b="1" u="sng" dirty="0" smtClean="0">
                <a:cs typeface="Arial" charset="0"/>
              </a:rPr>
              <a:t>Document Status</a:t>
            </a:r>
          </a:p>
          <a:p>
            <a:pPr marL="285648" lvl="1">
              <a:buClr>
                <a:schemeClr val="tx1"/>
              </a:buClr>
              <a:buSzPct val="120000"/>
              <a:buFont typeface="Arial" pitchFamily="34" charset="0"/>
              <a:buChar char="•"/>
            </a:pPr>
            <a:r>
              <a:rPr lang="en-US" sz="1800" b="1" dirty="0" smtClean="0">
                <a:cs typeface="Arial" charset="0"/>
              </a:rPr>
              <a:t>Rev D - End-of-Mission </a:t>
            </a:r>
            <a:r>
              <a:rPr lang="en-US" sz="1800" b="1" dirty="0">
                <a:cs typeface="Arial" charset="0"/>
              </a:rPr>
              <a:t>Plan </a:t>
            </a:r>
            <a:r>
              <a:rPr lang="en-US" sz="1800" b="1" dirty="0" smtClean="0">
                <a:cs typeface="Arial" charset="0"/>
              </a:rPr>
              <a:t>Document has been revised and under review cycle</a:t>
            </a:r>
          </a:p>
          <a:p>
            <a:pPr marL="285648" lvl="1">
              <a:buClr>
                <a:schemeClr val="tx1"/>
              </a:buClr>
              <a:buSzPct val="120000"/>
              <a:buFont typeface="Arial" pitchFamily="34" charset="0"/>
              <a:buChar char="•"/>
            </a:pPr>
            <a:r>
              <a:rPr lang="en-US" sz="1800" b="1" dirty="0" smtClean="0">
                <a:solidFill>
                  <a:srgbClr val="0000FF"/>
                </a:solidFill>
                <a:cs typeface="Arial" charset="0"/>
              </a:rPr>
              <a:t>APPROVED - NASA HQ Signed in October 2018</a:t>
            </a:r>
            <a:endParaRPr lang="en-US" sz="1800" b="1" dirty="0">
              <a:solidFill>
                <a:srgbClr val="0000FF"/>
              </a:solidFill>
              <a:cs typeface="Arial" charset="0"/>
            </a:endParaRPr>
          </a:p>
          <a:p>
            <a:pPr marL="285648" lvl="1">
              <a:buClr>
                <a:schemeClr val="tx1"/>
              </a:buClr>
              <a:buSzPct val="120000"/>
              <a:buFont typeface="Arial" pitchFamily="34" charset="0"/>
              <a:buChar char="•"/>
            </a:pPr>
            <a:endParaRPr lang="en-US" sz="1200" b="1" dirty="0" smtClean="0">
              <a:cs typeface="Arial" charset="0"/>
            </a:endParaRPr>
          </a:p>
          <a:p>
            <a:pPr marL="0" lvl="1" indent="0">
              <a:buClr>
                <a:schemeClr val="tx1"/>
              </a:buClr>
              <a:buSzPct val="120000"/>
              <a:buNone/>
            </a:pPr>
            <a:r>
              <a:rPr lang="en-US" sz="1800" b="1" u="sng" dirty="0" smtClean="0">
                <a:cs typeface="Arial" charset="0"/>
              </a:rPr>
              <a:t>Content</a:t>
            </a:r>
            <a:endParaRPr lang="en-US" sz="1800" b="1" u="sng" dirty="0">
              <a:cs typeface="Arial" charset="0"/>
            </a:endParaRPr>
          </a:p>
          <a:p>
            <a:pPr marL="285648" lvl="1">
              <a:buClr>
                <a:schemeClr val="tx1"/>
              </a:buClr>
              <a:buSzPct val="120000"/>
              <a:buFont typeface="Arial" pitchFamily="34" charset="0"/>
              <a:buChar char="•"/>
            </a:pPr>
            <a:r>
              <a:rPr lang="en-US" sz="1800" b="1" dirty="0" smtClean="0">
                <a:cs typeface="Arial" charset="0"/>
              </a:rPr>
              <a:t>Terra will continue normal operations through </a:t>
            </a:r>
            <a:r>
              <a:rPr lang="en-US" sz="1800" b="1" dirty="0" smtClean="0">
                <a:solidFill>
                  <a:srgbClr val="0000FF"/>
                </a:solidFill>
                <a:cs typeface="Arial" charset="0"/>
              </a:rPr>
              <a:t>October 2020</a:t>
            </a:r>
          </a:p>
          <a:p>
            <a:pPr marL="285648" lvl="1">
              <a:buClr>
                <a:schemeClr val="tx1"/>
              </a:buClr>
              <a:buSzPct val="120000"/>
              <a:buFont typeface="Arial" pitchFamily="34" charset="0"/>
              <a:buChar char="•"/>
            </a:pPr>
            <a:r>
              <a:rPr lang="en-US" sz="1800" b="1" dirty="0" smtClean="0">
                <a:cs typeface="Arial" charset="0"/>
              </a:rPr>
              <a:t>Once all non-reserved fuel has been used, MLT will be drifted to 10:15 AM</a:t>
            </a:r>
          </a:p>
          <a:p>
            <a:pPr marL="285648" lvl="1">
              <a:buClr>
                <a:schemeClr val="tx1"/>
              </a:buClr>
              <a:buSzPct val="120000"/>
              <a:buFont typeface="Arial" pitchFamily="34" charset="0"/>
              <a:buChar char="•"/>
            </a:pPr>
            <a:r>
              <a:rPr lang="en-US" sz="1800" b="1" dirty="0" smtClean="0">
                <a:solidFill>
                  <a:srgbClr val="0000FF"/>
                </a:solidFill>
                <a:cs typeface="Arial" charset="0"/>
              </a:rPr>
              <a:t>September 2022</a:t>
            </a:r>
            <a:r>
              <a:rPr lang="en-US" sz="1800" b="1" dirty="0" smtClean="0">
                <a:cs typeface="Arial" charset="0"/>
              </a:rPr>
              <a:t>, Terra exits constellation</a:t>
            </a:r>
          </a:p>
          <a:p>
            <a:pPr marL="285648" lvl="1">
              <a:buClr>
                <a:schemeClr val="tx1"/>
              </a:buClr>
              <a:buSzPct val="120000"/>
              <a:buFont typeface="Arial" pitchFamily="34" charset="0"/>
              <a:buChar char="•"/>
            </a:pPr>
            <a:r>
              <a:rPr lang="en-US" sz="1800" b="1" dirty="0" smtClean="0">
                <a:cs typeface="Arial" charset="0"/>
              </a:rPr>
              <a:t>Remaining fuel used to lower perigee prior to spacecraft passivation</a:t>
            </a:r>
          </a:p>
          <a:p>
            <a:pPr marL="285648" lvl="1">
              <a:buClr>
                <a:schemeClr val="tx1"/>
              </a:buClr>
              <a:buSzPct val="120000"/>
              <a:buFont typeface="Arial" pitchFamily="34" charset="0"/>
              <a:buChar char="•"/>
            </a:pPr>
            <a:r>
              <a:rPr lang="en-US" sz="1800" b="1" dirty="0" smtClean="0">
                <a:cs typeface="Arial" charset="0"/>
              </a:rPr>
              <a:t>Exit plan </a:t>
            </a:r>
            <a:r>
              <a:rPr lang="en-US" sz="1800" b="1" dirty="0">
                <a:cs typeface="Arial" charset="0"/>
              </a:rPr>
              <a:t>is consistent with </a:t>
            </a:r>
            <a:r>
              <a:rPr lang="en-US" sz="1800" b="1" dirty="0" smtClean="0">
                <a:cs typeface="Arial" charset="0"/>
              </a:rPr>
              <a:t>the current Constellation Operations </a:t>
            </a:r>
            <a:r>
              <a:rPr lang="en-US" sz="1800" b="1" dirty="0">
                <a:cs typeface="Arial" charset="0"/>
              </a:rPr>
              <a:t>Coordination </a:t>
            </a:r>
            <a:r>
              <a:rPr lang="en-US" sz="1800" b="1" dirty="0" smtClean="0">
                <a:cs typeface="Arial" charset="0"/>
              </a:rPr>
              <a:t>Plan</a:t>
            </a:r>
          </a:p>
        </p:txBody>
      </p:sp>
      <p:sp>
        <p:nvSpPr>
          <p:cNvPr id="331779" name="Rectangle 3"/>
          <p:cNvSpPr>
            <a:spLocks noChangeArrowheads="1"/>
          </p:cNvSpPr>
          <p:nvPr/>
        </p:nvSpPr>
        <p:spPr bwMode="auto">
          <a:xfrm>
            <a:off x="1689103" y="1"/>
            <a:ext cx="5700713" cy="761999"/>
          </a:xfrm>
          <a:prstGeom prst="rect">
            <a:avLst/>
          </a:prstGeom>
          <a:extLst/>
        </p:spPr>
        <p:txBody>
          <a:bodyPr vert="horz" lIns="91440" tIns="45720" rIns="91440" bIns="45720" rtlCol="0" anchor="ctr">
            <a:normAutofit/>
          </a:bodyPr>
          <a:lstStyle/>
          <a:p>
            <a:pPr eaLnBrk="1" hangingPunct="1"/>
            <a:r>
              <a:rPr lang="en-US" sz="2800" b="1" dirty="0">
                <a:solidFill>
                  <a:srgbClr val="006600"/>
                </a:solidFill>
                <a:latin typeface="+mj-lt"/>
                <a:ea typeface="+mj-ea"/>
                <a:cs typeface="+mj-cs"/>
              </a:rPr>
              <a:t>Terra End-of-Mission Plan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29860" y="1194765"/>
            <a:ext cx="3720530" cy="4811366"/>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568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076412943"/>
              </p:ext>
            </p:extLst>
          </p:nvPr>
        </p:nvGraphicFramePr>
        <p:xfrm>
          <a:off x="1321322" y="1413389"/>
          <a:ext cx="6589059" cy="1402597"/>
        </p:xfrm>
        <a:graphic>
          <a:graphicData uri="http://schemas.openxmlformats.org/drawingml/2006/table">
            <a:tbl>
              <a:tblPr firstRow="1">
                <a:tableStyleId>{5940675A-B579-460E-94D1-54222C63F5DA}</a:tableStyleId>
              </a:tblPr>
              <a:tblGrid>
                <a:gridCol w="957536">
                  <a:extLst>
                    <a:ext uri="{9D8B030D-6E8A-4147-A177-3AD203B41FA5}">
                      <a16:colId xmlns:a16="http://schemas.microsoft.com/office/drawing/2014/main" val="20000"/>
                    </a:ext>
                  </a:extLst>
                </a:gridCol>
                <a:gridCol w="1709884">
                  <a:extLst>
                    <a:ext uri="{9D8B030D-6E8A-4147-A177-3AD203B41FA5}">
                      <a16:colId xmlns:a16="http://schemas.microsoft.com/office/drawing/2014/main" val="20001"/>
                    </a:ext>
                  </a:extLst>
                </a:gridCol>
                <a:gridCol w="1299512">
                  <a:extLst>
                    <a:ext uri="{9D8B030D-6E8A-4147-A177-3AD203B41FA5}">
                      <a16:colId xmlns:a16="http://schemas.microsoft.com/office/drawing/2014/main" val="20002"/>
                    </a:ext>
                  </a:extLst>
                </a:gridCol>
                <a:gridCol w="1188746">
                  <a:extLst>
                    <a:ext uri="{9D8B030D-6E8A-4147-A177-3AD203B41FA5}">
                      <a16:colId xmlns:a16="http://schemas.microsoft.com/office/drawing/2014/main" val="20003"/>
                    </a:ext>
                  </a:extLst>
                </a:gridCol>
                <a:gridCol w="1433381">
                  <a:extLst>
                    <a:ext uri="{9D8B030D-6E8A-4147-A177-3AD203B41FA5}">
                      <a16:colId xmlns:a16="http://schemas.microsoft.com/office/drawing/2014/main" val="20004"/>
                    </a:ext>
                  </a:extLst>
                </a:gridCol>
              </a:tblGrid>
              <a:tr h="305987">
                <a:tc>
                  <a:txBody>
                    <a:bodyPr/>
                    <a:lstStyle/>
                    <a:p>
                      <a:pPr algn="ctr" fontAlgn="ctr"/>
                      <a:r>
                        <a:rPr lang="en-US" sz="1200" u="none" strike="noStrike" dirty="0">
                          <a:effectLst/>
                          <a:latin typeface="+mj-lt"/>
                        </a:rPr>
                        <a:t>Mission Year </a:t>
                      </a:r>
                      <a:endParaRPr lang="en-US" sz="1200" u="none" strike="noStrike" dirty="0" smtClean="0">
                        <a:effectLst/>
                        <a:latin typeface="+mj-lt"/>
                      </a:endParaRPr>
                    </a:p>
                  </a:txBody>
                  <a:tcPr marL="12684" marR="12684" marT="12684" marB="0" anchor="ctr">
                    <a:solidFill>
                      <a:schemeClr val="accent6">
                        <a:lumMod val="40000"/>
                        <a:lumOff val="60000"/>
                      </a:schemeClr>
                    </a:solidFill>
                  </a:tcPr>
                </a:tc>
                <a:tc>
                  <a:txBody>
                    <a:bodyPr/>
                    <a:lstStyle/>
                    <a:p>
                      <a:pPr algn="ctr" fontAlgn="ctr"/>
                      <a:r>
                        <a:rPr lang="en-US" sz="1200" u="none" strike="noStrike" dirty="0">
                          <a:effectLst/>
                          <a:latin typeface="+mj-lt"/>
                        </a:rPr>
                        <a:t>Inclination Maneuvers </a:t>
                      </a:r>
                      <a:endParaRPr lang="en-US" sz="1200" u="none" strike="noStrike" dirty="0" smtClean="0">
                        <a:effectLst/>
                        <a:latin typeface="+mj-lt"/>
                      </a:endParaRPr>
                    </a:p>
                  </a:txBody>
                  <a:tcPr marL="12684" marR="12684" marT="12684" marB="0" anchor="ctr">
                    <a:solidFill>
                      <a:schemeClr val="accent6">
                        <a:lumMod val="40000"/>
                        <a:lumOff val="60000"/>
                      </a:schemeClr>
                    </a:solidFill>
                  </a:tcPr>
                </a:tc>
                <a:tc>
                  <a:txBody>
                    <a:bodyPr/>
                    <a:lstStyle/>
                    <a:p>
                      <a:pPr algn="ctr" fontAlgn="ctr"/>
                      <a:r>
                        <a:rPr lang="en-US" sz="1200" u="none" strike="noStrike" dirty="0">
                          <a:effectLst/>
                          <a:latin typeface="+mj-lt"/>
                        </a:rPr>
                        <a:t>DMU Maneuvers </a:t>
                      </a:r>
                      <a:endParaRPr lang="en-US" sz="1200" u="none" strike="noStrike" dirty="0" smtClean="0">
                        <a:effectLst/>
                        <a:latin typeface="+mj-lt"/>
                      </a:endParaRPr>
                    </a:p>
                  </a:txBody>
                  <a:tcPr marL="12684" marR="12684" marT="12684" marB="0" anchor="ctr">
                    <a:solidFill>
                      <a:schemeClr val="accent6">
                        <a:lumMod val="40000"/>
                        <a:lumOff val="60000"/>
                      </a:schemeClr>
                    </a:solidFill>
                  </a:tcPr>
                </a:tc>
                <a:tc>
                  <a:txBody>
                    <a:bodyPr/>
                    <a:lstStyle/>
                    <a:p>
                      <a:pPr algn="ctr" fontAlgn="ctr"/>
                      <a:r>
                        <a:rPr lang="en-US" sz="1200" u="none" strike="noStrike" dirty="0">
                          <a:effectLst/>
                          <a:latin typeface="+mj-lt"/>
                        </a:rPr>
                        <a:t>Fuel Used </a:t>
                      </a:r>
                      <a:r>
                        <a:rPr lang="en-US" sz="1200" u="none" strike="noStrike" dirty="0" smtClean="0">
                          <a:effectLst/>
                          <a:latin typeface="+mj-lt"/>
                        </a:rPr>
                        <a:t>(</a:t>
                      </a:r>
                      <a:r>
                        <a:rPr lang="en-US" sz="1200" u="none" strike="noStrike" dirty="0">
                          <a:effectLst/>
                          <a:latin typeface="+mj-lt"/>
                        </a:rPr>
                        <a:t>kg)</a:t>
                      </a:r>
                      <a:endParaRPr lang="en-US" sz="1200" b="0" i="0" u="none" strike="noStrike" dirty="0">
                        <a:effectLst/>
                        <a:latin typeface="+mj-lt"/>
                      </a:endParaRPr>
                    </a:p>
                  </a:txBody>
                  <a:tcPr marL="12684" marR="12684" marT="12684" marB="0" anchor="ctr">
                    <a:solidFill>
                      <a:schemeClr val="accent6">
                        <a:lumMod val="40000"/>
                        <a:lumOff val="60000"/>
                      </a:schemeClr>
                    </a:solidFill>
                  </a:tcPr>
                </a:tc>
                <a:tc>
                  <a:txBody>
                    <a:bodyPr/>
                    <a:lstStyle/>
                    <a:p>
                      <a:pPr algn="ctr" fontAlgn="ctr"/>
                      <a:r>
                        <a:rPr lang="en-US" sz="1200" u="none" strike="noStrike" dirty="0" smtClean="0">
                          <a:effectLst/>
                          <a:latin typeface="+mj-lt"/>
                        </a:rPr>
                        <a:t> Fuel Remaining (kg</a:t>
                      </a:r>
                      <a:r>
                        <a:rPr lang="en-US" sz="1200" u="none" strike="noStrike" dirty="0">
                          <a:effectLst/>
                          <a:latin typeface="+mj-lt"/>
                        </a:rPr>
                        <a:t>)</a:t>
                      </a:r>
                      <a:endParaRPr lang="en-US" sz="1200" b="0" i="0" u="none" strike="noStrike" dirty="0">
                        <a:effectLst/>
                        <a:latin typeface="+mj-lt"/>
                      </a:endParaRPr>
                    </a:p>
                  </a:txBody>
                  <a:tcPr marL="12684" marR="12684" marT="12684" marB="0" anchor="ctr">
                    <a:solidFill>
                      <a:schemeClr val="accent6">
                        <a:lumMod val="40000"/>
                        <a:lumOff val="60000"/>
                      </a:schemeClr>
                    </a:solidFill>
                  </a:tcPr>
                </a:tc>
                <a:extLst>
                  <a:ext uri="{0D108BD9-81ED-4DB2-BD59-A6C34878D82A}">
                    <a16:rowId xmlns:a16="http://schemas.microsoft.com/office/drawing/2014/main" val="10000"/>
                  </a:ext>
                </a:extLst>
              </a:tr>
              <a:tr h="219322">
                <a:tc>
                  <a:txBody>
                    <a:bodyPr/>
                    <a:lstStyle/>
                    <a:p>
                      <a:pPr algn="ctr" fontAlgn="ctr"/>
                      <a:r>
                        <a:rPr lang="en-US" sz="1200" b="0" i="0" u="none" strike="noStrike" dirty="0" smtClean="0">
                          <a:effectLst/>
                          <a:latin typeface="+mn-lt"/>
                        </a:rPr>
                        <a:t>2018</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dirty="0" smtClean="0">
                          <a:solidFill>
                            <a:schemeClr val="tx1"/>
                          </a:solidFill>
                          <a:effectLst/>
                          <a:latin typeface="+mn-lt"/>
                          <a:ea typeface="+mn-ea"/>
                          <a:cs typeface="+mn-cs"/>
                        </a:rPr>
                        <a:t>1 Spring, 2 Fall</a:t>
                      </a:r>
                      <a:endParaRPr lang="en-US" sz="1200" b="0" i="0" u="none" strike="noStrike" kern="1200" dirty="0" smtClean="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i="0" u="none" strike="noStrike" kern="1200" dirty="0" smtClean="0">
                          <a:solidFill>
                            <a:schemeClr val="tx1"/>
                          </a:solidFill>
                          <a:effectLst/>
                          <a:latin typeface="+mn-lt"/>
                          <a:ea typeface="+mn-ea"/>
                          <a:cs typeface="+mn-cs"/>
                        </a:rPr>
                        <a:t>4</a:t>
                      </a:r>
                      <a:endParaRPr lang="en-US" sz="1200" i="0" u="none" strike="noStrike" kern="1200" dirty="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b"/>
                      <a:r>
                        <a:rPr lang="en-US" sz="1200" i="0" u="none" strike="noStrike" kern="1200" dirty="0" smtClean="0">
                          <a:solidFill>
                            <a:schemeClr val="tx1"/>
                          </a:solidFill>
                          <a:effectLst/>
                          <a:latin typeface="+mn-lt"/>
                          <a:ea typeface="+mn-ea"/>
                          <a:cs typeface="+mn-cs"/>
                        </a:rPr>
                        <a:t>10.783</a:t>
                      </a:r>
                      <a:endParaRPr lang="en-US" sz="1200" i="0" u="none" strike="noStrike" kern="1200" dirty="0">
                        <a:solidFill>
                          <a:schemeClr val="tx1"/>
                        </a:solidFill>
                        <a:effectLst/>
                        <a:latin typeface="+mn-lt"/>
                        <a:ea typeface="+mn-ea"/>
                        <a:cs typeface="+mn-cs"/>
                      </a:endParaRPr>
                    </a:p>
                  </a:txBody>
                  <a:tcPr marL="9525" marR="9525" marT="9525" marB="0" anchor="ctr">
                    <a:solidFill>
                      <a:schemeClr val="bg1">
                        <a:lumMod val="85000"/>
                      </a:schemeClr>
                    </a:solidFill>
                  </a:tcPr>
                </a:tc>
                <a:tc>
                  <a:txBody>
                    <a:bodyPr/>
                    <a:lstStyle/>
                    <a:p>
                      <a:pPr algn="ctr" fontAlgn="b"/>
                      <a:r>
                        <a:rPr lang="en-US" sz="1200" i="0" u="none" strike="noStrike" kern="1200" dirty="0" smtClean="0">
                          <a:solidFill>
                            <a:schemeClr val="tx1"/>
                          </a:solidFill>
                          <a:effectLst/>
                          <a:latin typeface="+mn-lt"/>
                          <a:ea typeface="+mn-ea"/>
                          <a:cs typeface="+mn-cs"/>
                        </a:rPr>
                        <a:t>44.998</a:t>
                      </a:r>
                    </a:p>
                  </a:txBody>
                  <a:tcPr marL="9525" marR="9525" marT="9525" marB="0" anchor="ctr">
                    <a:solidFill>
                      <a:schemeClr val="bg1">
                        <a:lumMod val="85000"/>
                      </a:schemeClr>
                    </a:solidFill>
                  </a:tcPr>
                </a:tc>
                <a:extLst>
                  <a:ext uri="{0D108BD9-81ED-4DB2-BD59-A6C34878D82A}">
                    <a16:rowId xmlns:a16="http://schemas.microsoft.com/office/drawing/2014/main" val="10001"/>
                  </a:ext>
                </a:extLst>
              </a:tr>
              <a:tr h="219322">
                <a:tc>
                  <a:txBody>
                    <a:bodyPr/>
                    <a:lstStyle/>
                    <a:p>
                      <a:pPr algn="ctr" fontAlgn="ctr"/>
                      <a:r>
                        <a:rPr lang="en-US" sz="1200" b="0" i="0" u="none" strike="noStrike" dirty="0" smtClean="0">
                          <a:effectLst/>
                          <a:latin typeface="+mn-lt"/>
                        </a:rPr>
                        <a:t>2019</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dirty="0" smtClean="0">
                          <a:solidFill>
                            <a:schemeClr val="tx1"/>
                          </a:solidFill>
                          <a:effectLst/>
                          <a:latin typeface="+mn-lt"/>
                          <a:ea typeface="+mn-ea"/>
                          <a:cs typeface="+mn-cs"/>
                        </a:rPr>
                        <a:t>1 Spring, 2 Fall</a:t>
                      </a:r>
                      <a:endParaRPr lang="en-US" sz="1200" b="0" i="0" u="none" strike="noStrike" kern="1200" dirty="0" smtClean="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i="0" u="none" strike="noStrike" kern="1200" dirty="0" smtClean="0">
                          <a:solidFill>
                            <a:schemeClr val="tx1"/>
                          </a:solidFill>
                          <a:effectLst/>
                          <a:latin typeface="+mn-lt"/>
                          <a:ea typeface="+mn-ea"/>
                          <a:cs typeface="+mn-cs"/>
                        </a:rPr>
                        <a:t>5</a:t>
                      </a:r>
                      <a:endParaRPr lang="en-US" sz="1200" i="0" u="none" strike="noStrike" kern="1200" dirty="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b"/>
                      <a:r>
                        <a:rPr lang="en-US" sz="1200" i="0" u="none" strike="noStrike" kern="1200" dirty="0" smtClean="0">
                          <a:solidFill>
                            <a:schemeClr val="tx1"/>
                          </a:solidFill>
                          <a:effectLst/>
                          <a:latin typeface="+mn-lt"/>
                          <a:ea typeface="+mn-ea"/>
                          <a:cs typeface="+mn-cs"/>
                        </a:rPr>
                        <a:t>10.752</a:t>
                      </a:r>
                      <a:endParaRPr lang="en-US" sz="1200" i="0" u="none" strike="noStrike" kern="1200" dirty="0">
                        <a:solidFill>
                          <a:schemeClr val="tx1"/>
                        </a:solidFill>
                        <a:effectLst/>
                        <a:latin typeface="+mn-lt"/>
                        <a:ea typeface="+mn-ea"/>
                        <a:cs typeface="+mn-cs"/>
                      </a:endParaRPr>
                    </a:p>
                  </a:txBody>
                  <a:tcPr marL="9525" marR="9525" marT="9525" marB="0" anchor="ctr">
                    <a:solidFill>
                      <a:schemeClr val="bg1">
                        <a:lumMod val="85000"/>
                      </a:schemeClr>
                    </a:solidFill>
                  </a:tcPr>
                </a:tc>
                <a:tc>
                  <a:txBody>
                    <a:bodyPr/>
                    <a:lstStyle/>
                    <a:p>
                      <a:pPr algn="ctr" fontAlgn="b"/>
                      <a:r>
                        <a:rPr lang="en-US" sz="1200" i="0" u="none" strike="noStrike" kern="1200" dirty="0" smtClean="0">
                          <a:solidFill>
                            <a:schemeClr val="tx1"/>
                          </a:solidFill>
                          <a:effectLst/>
                          <a:latin typeface="+mn-lt"/>
                          <a:ea typeface="+mn-ea"/>
                          <a:cs typeface="+mn-cs"/>
                        </a:rPr>
                        <a:t>34.245</a:t>
                      </a:r>
                      <a:endParaRPr lang="en-US" sz="1200" i="0" u="none" strike="noStrike" kern="1200" dirty="0">
                        <a:solidFill>
                          <a:schemeClr val="tx1"/>
                        </a:solidFill>
                        <a:effectLst/>
                        <a:latin typeface="+mn-lt"/>
                        <a:ea typeface="+mn-ea"/>
                        <a:cs typeface="+mn-cs"/>
                      </a:endParaRPr>
                    </a:p>
                  </a:txBody>
                  <a:tcPr marL="9525" marR="9525" marT="9525" marB="0" anchor="b">
                    <a:solidFill>
                      <a:schemeClr val="bg1">
                        <a:lumMod val="85000"/>
                      </a:schemeClr>
                    </a:solidFill>
                  </a:tcPr>
                </a:tc>
                <a:extLst>
                  <a:ext uri="{0D108BD9-81ED-4DB2-BD59-A6C34878D82A}">
                    <a16:rowId xmlns:a16="http://schemas.microsoft.com/office/drawing/2014/main" val="10002"/>
                  </a:ext>
                </a:extLst>
              </a:tr>
              <a:tr h="219322">
                <a:tc>
                  <a:txBody>
                    <a:bodyPr/>
                    <a:lstStyle/>
                    <a:p>
                      <a:pPr algn="ctr" fontAlgn="ctr"/>
                      <a:r>
                        <a:rPr lang="en-US" sz="1200" b="0" i="0" u="none" strike="noStrike" dirty="0" smtClean="0">
                          <a:effectLst/>
                          <a:latin typeface="+mn-lt"/>
                        </a:rPr>
                        <a:t>2020</a:t>
                      </a:r>
                    </a:p>
                  </a:txBody>
                  <a:tcPr marL="14375" marR="14375" marT="14375" marB="0" anchor="ct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sngStrike" kern="1200" dirty="0" smtClean="0">
                          <a:solidFill>
                            <a:schemeClr val="tx1"/>
                          </a:solidFill>
                          <a:effectLst/>
                          <a:latin typeface="+mn-lt"/>
                          <a:ea typeface="+mn-ea"/>
                          <a:cs typeface="+mn-cs"/>
                        </a:rPr>
                        <a:t>2</a:t>
                      </a:r>
                      <a:r>
                        <a:rPr lang="en-US" sz="1200" i="0" u="none" strike="sngStrike" kern="1200" baseline="0" dirty="0" smtClean="0">
                          <a:solidFill>
                            <a:schemeClr val="tx1"/>
                          </a:solidFill>
                          <a:effectLst/>
                          <a:latin typeface="+mn-lt"/>
                          <a:ea typeface="+mn-ea"/>
                          <a:cs typeface="+mn-cs"/>
                        </a:rPr>
                        <a:t> </a:t>
                      </a:r>
                      <a:r>
                        <a:rPr lang="en-US" sz="1200" i="0" u="none" strike="sngStrike" kern="1200" dirty="0" smtClean="0">
                          <a:solidFill>
                            <a:schemeClr val="tx1"/>
                          </a:solidFill>
                          <a:effectLst/>
                          <a:latin typeface="+mn-lt"/>
                          <a:ea typeface="+mn-ea"/>
                          <a:cs typeface="+mn-cs"/>
                        </a:rPr>
                        <a:t>Spring</a:t>
                      </a:r>
                      <a:r>
                        <a:rPr lang="en-US" sz="1200" i="0" u="none" strike="noStrike" kern="1200" dirty="0" smtClean="0">
                          <a:solidFill>
                            <a:schemeClr val="tx1"/>
                          </a:solidFill>
                          <a:effectLst/>
                          <a:latin typeface="+mn-lt"/>
                          <a:ea typeface="+mn-ea"/>
                          <a:cs typeface="+mn-cs"/>
                        </a:rPr>
                        <a:t>, 0 Fall</a:t>
                      </a:r>
                      <a:endParaRPr lang="en-US" sz="1200" b="0" i="0" u="none" strike="noStrike" kern="1200" dirty="0" smtClean="0">
                        <a:solidFill>
                          <a:schemeClr val="tx1"/>
                        </a:solidFill>
                        <a:effectLst/>
                        <a:latin typeface="+mn-lt"/>
                        <a:ea typeface="+mn-ea"/>
                        <a:cs typeface="+mn-cs"/>
                      </a:endParaRPr>
                    </a:p>
                  </a:txBody>
                  <a:tcPr marL="14375" marR="14375" marT="14375" marB="0" anchor="ctr"/>
                </a:tc>
                <a:tc>
                  <a:txBody>
                    <a:bodyPr/>
                    <a:lstStyle/>
                    <a:p>
                      <a:pPr algn="ctr" fontAlgn="ctr"/>
                      <a:r>
                        <a:rPr lang="en-US" sz="1200" b="0" i="0" u="none" strike="noStrike" dirty="0">
                          <a:solidFill>
                            <a:schemeClr val="tx1"/>
                          </a:solidFill>
                          <a:effectLst/>
                          <a:latin typeface="+mj-lt"/>
                        </a:rPr>
                        <a:t>3</a:t>
                      </a:r>
                    </a:p>
                  </a:txBody>
                  <a:tcPr marL="12684" marR="12684" marT="12684" marB="0" anchor="ctr"/>
                </a:tc>
                <a:tc>
                  <a:txBody>
                    <a:bodyPr/>
                    <a:lstStyle/>
                    <a:p>
                      <a:pPr algn="ctr" fontAlgn="b"/>
                      <a:r>
                        <a:rPr lang="en-US" sz="1200" b="0" i="0" u="none" strike="noStrike" dirty="0" smtClean="0">
                          <a:solidFill>
                            <a:schemeClr val="tx1"/>
                          </a:solidFill>
                          <a:effectLst/>
                          <a:latin typeface="Calibri" panose="020F0502020204030204" pitchFamily="34" charset="0"/>
                        </a:rPr>
                        <a:t>6.890 (6.835 YTD)</a:t>
                      </a:r>
                      <a:endParaRPr lang="en-US" sz="1200" b="0" i="0" u="none" strike="noStrike" dirty="0">
                        <a:solidFill>
                          <a:schemeClr val="tx1"/>
                        </a:solidFill>
                        <a:effectLst/>
                        <a:latin typeface="Calibri" panose="020F0502020204030204" pitchFamily="34" charset="0"/>
                      </a:endParaRPr>
                    </a:p>
                  </a:txBody>
                  <a:tcPr marL="8404" marR="8404" marT="8404" marB="0" anchor="ctr"/>
                </a:tc>
                <a:tc>
                  <a:txBody>
                    <a:bodyPr/>
                    <a:lstStyle/>
                    <a:p>
                      <a:pPr algn="ctr" fontAlgn="b"/>
                      <a:r>
                        <a:rPr lang="en-US" sz="1200" b="0" i="0" u="none" strike="noStrike" dirty="0">
                          <a:solidFill>
                            <a:schemeClr val="tx1"/>
                          </a:solidFill>
                          <a:effectLst/>
                          <a:latin typeface="Calibri" panose="020F0502020204030204" pitchFamily="34" charset="0"/>
                        </a:rPr>
                        <a:t>27.066</a:t>
                      </a:r>
                    </a:p>
                  </a:txBody>
                  <a:tcPr marL="8404" marR="8404" marT="8404" marB="0" anchor="b"/>
                </a:tc>
                <a:extLst>
                  <a:ext uri="{0D108BD9-81ED-4DB2-BD59-A6C34878D82A}">
                    <a16:rowId xmlns:a16="http://schemas.microsoft.com/office/drawing/2014/main" val="10003"/>
                  </a:ext>
                </a:extLst>
              </a:tr>
              <a:tr h="219322">
                <a:tc>
                  <a:txBody>
                    <a:bodyPr/>
                    <a:lstStyle/>
                    <a:p>
                      <a:pPr algn="ctr" fontAlgn="ctr"/>
                      <a:r>
                        <a:rPr lang="en-US" sz="1200" b="0" i="0" u="none" strike="noStrike" dirty="0" smtClean="0">
                          <a:effectLst/>
                          <a:latin typeface="+mn-lt"/>
                        </a:rPr>
                        <a:t>2021</a:t>
                      </a:r>
                    </a:p>
                  </a:txBody>
                  <a:tcPr marL="14375" marR="14375" marT="14375" marB="0" anchor="ct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0 Spring,</a:t>
                      </a:r>
                      <a:r>
                        <a:rPr lang="en-US" sz="1200" b="0" i="0" u="none" strike="noStrike" kern="1200" baseline="0" dirty="0" smtClean="0">
                          <a:solidFill>
                            <a:schemeClr val="tx1"/>
                          </a:solidFill>
                          <a:effectLst/>
                          <a:latin typeface="+mn-lt"/>
                          <a:ea typeface="+mn-ea"/>
                          <a:cs typeface="+mn-cs"/>
                        </a:rPr>
                        <a:t> 0 Fall</a:t>
                      </a:r>
                      <a:endParaRPr lang="en-US" sz="1200" b="0" i="0" u="none" strike="noStrike" kern="1200" dirty="0" smtClean="0">
                        <a:solidFill>
                          <a:schemeClr val="tx1"/>
                        </a:solidFill>
                        <a:effectLst/>
                        <a:latin typeface="+mn-lt"/>
                        <a:ea typeface="+mn-ea"/>
                        <a:cs typeface="+mn-cs"/>
                      </a:endParaRPr>
                    </a:p>
                  </a:txBody>
                  <a:tcPr marL="14375" marR="14375" marT="14375" marB="0" anchor="ctr"/>
                </a:tc>
                <a:tc>
                  <a:txBody>
                    <a:bodyPr/>
                    <a:lstStyle/>
                    <a:p>
                      <a:pPr algn="ctr" fontAlgn="ctr"/>
                      <a:r>
                        <a:rPr lang="en-US" sz="1200" b="0" i="0" u="none" strike="noStrike" dirty="0">
                          <a:solidFill>
                            <a:schemeClr val="tx1"/>
                          </a:solidFill>
                          <a:effectLst/>
                          <a:latin typeface="+mj-lt"/>
                        </a:rPr>
                        <a:t>4</a:t>
                      </a:r>
                    </a:p>
                  </a:txBody>
                  <a:tcPr marL="12684" marR="12684" marT="12684" marB="0" anchor="ctr"/>
                </a:tc>
                <a:tc>
                  <a:txBody>
                    <a:bodyPr/>
                    <a:lstStyle/>
                    <a:p>
                      <a:pPr algn="ctr" fontAlgn="b"/>
                      <a:r>
                        <a:rPr lang="en-US" sz="1200" b="0" i="0" u="none" strike="noStrike" dirty="0">
                          <a:solidFill>
                            <a:schemeClr val="tx1"/>
                          </a:solidFill>
                          <a:effectLst/>
                          <a:latin typeface="Calibri" panose="020F0502020204030204" pitchFamily="34" charset="0"/>
                        </a:rPr>
                        <a:t>0.355</a:t>
                      </a:r>
                    </a:p>
                  </a:txBody>
                  <a:tcPr marL="8404" marR="8404" marT="8404" marB="0" anchor="ctr"/>
                </a:tc>
                <a:tc>
                  <a:txBody>
                    <a:bodyPr/>
                    <a:lstStyle/>
                    <a:p>
                      <a:pPr algn="ctr" fontAlgn="b"/>
                      <a:r>
                        <a:rPr lang="en-US" sz="1200" b="0" i="0" u="none" strike="noStrike" dirty="0">
                          <a:solidFill>
                            <a:schemeClr val="tx1"/>
                          </a:solidFill>
                          <a:effectLst/>
                          <a:latin typeface="Calibri" panose="020F0502020204030204" pitchFamily="34" charset="0"/>
                        </a:rPr>
                        <a:t>26.710</a:t>
                      </a:r>
                    </a:p>
                  </a:txBody>
                  <a:tcPr marL="8404" marR="8404" marT="8404" marB="0" anchor="b"/>
                </a:tc>
                <a:extLst>
                  <a:ext uri="{0D108BD9-81ED-4DB2-BD59-A6C34878D82A}">
                    <a16:rowId xmlns:a16="http://schemas.microsoft.com/office/drawing/2014/main" val="10004"/>
                  </a:ext>
                </a:extLst>
              </a:tr>
              <a:tr h="219322">
                <a:tc>
                  <a:txBody>
                    <a:bodyPr/>
                    <a:lstStyle/>
                    <a:p>
                      <a:pPr algn="ctr" fontAlgn="ctr"/>
                      <a:r>
                        <a:rPr lang="en-US" sz="1200" b="0" i="0" u="none" strike="noStrike" dirty="0" smtClean="0">
                          <a:effectLst/>
                          <a:latin typeface="+mn-lt"/>
                        </a:rPr>
                        <a:t>2022</a:t>
                      </a:r>
                    </a:p>
                  </a:txBody>
                  <a:tcPr marL="14375" marR="14375" marT="14375" marB="0" anchor="ct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0 Spring, 0 Fall</a:t>
                      </a:r>
                    </a:p>
                  </a:txBody>
                  <a:tcPr marL="14375" marR="14375" marT="14375" marB="0" anchor="ctr"/>
                </a:tc>
                <a:tc>
                  <a:txBody>
                    <a:bodyPr/>
                    <a:lstStyle/>
                    <a:p>
                      <a:pPr algn="ctr" fontAlgn="ctr"/>
                      <a:r>
                        <a:rPr lang="en-US" sz="1200" b="0" i="0" u="none" strike="noStrike" dirty="0">
                          <a:solidFill>
                            <a:schemeClr val="tx1"/>
                          </a:solidFill>
                          <a:effectLst/>
                          <a:latin typeface="+mj-lt"/>
                        </a:rPr>
                        <a:t>5</a:t>
                      </a:r>
                    </a:p>
                  </a:txBody>
                  <a:tcPr marL="12684" marR="12684" marT="12684" marB="0" anchor="ctr"/>
                </a:tc>
                <a:tc>
                  <a:txBody>
                    <a:bodyPr/>
                    <a:lstStyle/>
                    <a:p>
                      <a:pPr algn="ctr" fontAlgn="b"/>
                      <a:r>
                        <a:rPr lang="en-US" sz="1200" b="0" i="0" u="none" strike="noStrike" dirty="0">
                          <a:solidFill>
                            <a:schemeClr val="tx1"/>
                          </a:solidFill>
                          <a:effectLst/>
                          <a:latin typeface="Calibri" panose="020F0502020204030204" pitchFamily="34" charset="0"/>
                        </a:rPr>
                        <a:t>0.713</a:t>
                      </a:r>
                    </a:p>
                  </a:txBody>
                  <a:tcPr marL="8404" marR="8404" marT="8404" marB="0" anchor="ctr"/>
                </a:tc>
                <a:tc>
                  <a:txBody>
                    <a:bodyPr/>
                    <a:lstStyle/>
                    <a:p>
                      <a:pPr algn="ctr" fontAlgn="b"/>
                      <a:r>
                        <a:rPr lang="en-US" sz="1200" b="0" i="0" u="none" strike="noStrike" dirty="0">
                          <a:solidFill>
                            <a:schemeClr val="tx1"/>
                          </a:solidFill>
                          <a:effectLst/>
                          <a:latin typeface="Calibri" panose="020F0502020204030204" pitchFamily="34" charset="0"/>
                        </a:rPr>
                        <a:t>25.998</a:t>
                      </a:r>
                    </a:p>
                  </a:txBody>
                  <a:tcPr marL="8404" marR="8404" marT="8404" marB="0" anchor="ctr"/>
                </a:tc>
                <a:extLst>
                  <a:ext uri="{0D108BD9-81ED-4DB2-BD59-A6C34878D82A}">
                    <a16:rowId xmlns:a16="http://schemas.microsoft.com/office/drawing/2014/main" val="1000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597647312"/>
              </p:ext>
            </p:extLst>
          </p:nvPr>
        </p:nvGraphicFramePr>
        <p:xfrm>
          <a:off x="2076341" y="3413788"/>
          <a:ext cx="5109882" cy="2578359"/>
        </p:xfrm>
        <a:graphic>
          <a:graphicData uri="http://schemas.openxmlformats.org/drawingml/2006/table">
            <a:tbl>
              <a:tblPr firstRow="1">
                <a:tableStyleId>{5940675A-B579-460E-94D1-54222C63F5DA}</a:tableStyleId>
              </a:tblPr>
              <a:tblGrid>
                <a:gridCol w="1099463">
                  <a:extLst>
                    <a:ext uri="{9D8B030D-6E8A-4147-A177-3AD203B41FA5}">
                      <a16:colId xmlns:a16="http://schemas.microsoft.com/office/drawing/2014/main" val="20000"/>
                    </a:ext>
                  </a:extLst>
                </a:gridCol>
                <a:gridCol w="1413594">
                  <a:extLst>
                    <a:ext uri="{9D8B030D-6E8A-4147-A177-3AD203B41FA5}">
                      <a16:colId xmlns:a16="http://schemas.microsoft.com/office/drawing/2014/main" val="20001"/>
                    </a:ext>
                  </a:extLst>
                </a:gridCol>
                <a:gridCol w="1022082">
                  <a:extLst>
                    <a:ext uri="{9D8B030D-6E8A-4147-A177-3AD203B41FA5}">
                      <a16:colId xmlns:a16="http://schemas.microsoft.com/office/drawing/2014/main" val="20002"/>
                    </a:ext>
                  </a:extLst>
                </a:gridCol>
                <a:gridCol w="1574743">
                  <a:extLst>
                    <a:ext uri="{9D8B030D-6E8A-4147-A177-3AD203B41FA5}">
                      <a16:colId xmlns:a16="http://schemas.microsoft.com/office/drawing/2014/main" val="20003"/>
                    </a:ext>
                  </a:extLst>
                </a:gridCol>
              </a:tblGrid>
              <a:tr h="343301">
                <a:tc>
                  <a:txBody>
                    <a:bodyPr/>
                    <a:lstStyle/>
                    <a:p>
                      <a:pPr algn="ctr" fontAlgn="ctr"/>
                      <a:r>
                        <a:rPr lang="en-US" sz="1200" b="1" i="0" u="none" strike="noStrike" dirty="0">
                          <a:effectLst/>
                          <a:latin typeface="+mn-lt"/>
                        </a:rPr>
                        <a:t>Mission Date </a:t>
                      </a:r>
                      <a:endParaRPr lang="en-US" sz="1200" b="1" i="0" u="none" strike="noStrike" dirty="0" smtClean="0">
                        <a:effectLst/>
                        <a:latin typeface="+mn-lt"/>
                      </a:endParaRPr>
                    </a:p>
                  </a:txBody>
                  <a:tcPr marL="8404" marR="8404" marT="8404" marB="0" anchor="ctr">
                    <a:solidFill>
                      <a:schemeClr val="accent6">
                        <a:lumMod val="40000"/>
                        <a:lumOff val="60000"/>
                      </a:schemeClr>
                    </a:solidFill>
                  </a:tcPr>
                </a:tc>
                <a:tc>
                  <a:txBody>
                    <a:bodyPr/>
                    <a:lstStyle/>
                    <a:p>
                      <a:pPr algn="ctr" fontAlgn="ctr"/>
                      <a:r>
                        <a:rPr lang="en-US" sz="1200" b="1" i="0" u="none" strike="noStrike" dirty="0">
                          <a:effectLst/>
                          <a:latin typeface="+mn-lt"/>
                        </a:rPr>
                        <a:t>Maneuver Type </a:t>
                      </a:r>
                      <a:r>
                        <a:rPr lang="en-US" sz="1200" b="1" i="0" u="none" strike="noStrike" dirty="0" smtClean="0">
                          <a:effectLst/>
                          <a:latin typeface="+mn-lt"/>
                        </a:rPr>
                        <a:t> </a:t>
                      </a:r>
                      <a:endParaRPr lang="en-US" sz="1200" b="1" i="0" u="none" strike="noStrike" dirty="0">
                        <a:effectLst/>
                        <a:latin typeface="+mn-lt"/>
                      </a:endParaRPr>
                    </a:p>
                  </a:txBody>
                  <a:tcPr marL="8404" marR="8404" marT="8404" marB="0" anchor="ctr">
                    <a:solidFill>
                      <a:schemeClr val="accent6">
                        <a:lumMod val="40000"/>
                        <a:lumOff val="60000"/>
                      </a:schemeClr>
                    </a:solidFill>
                  </a:tcPr>
                </a:tc>
                <a:tc>
                  <a:txBody>
                    <a:bodyPr/>
                    <a:lstStyle/>
                    <a:p>
                      <a:pPr algn="ctr" fontAlgn="ctr"/>
                      <a:r>
                        <a:rPr lang="en-US" sz="1200" b="1" i="0" u="none" strike="noStrike" dirty="0">
                          <a:effectLst/>
                          <a:latin typeface="+mn-lt"/>
                        </a:rPr>
                        <a:t>Fuel </a:t>
                      </a:r>
                      <a:r>
                        <a:rPr lang="en-US" sz="1200" b="1" i="0" u="none" strike="noStrike" dirty="0" smtClean="0">
                          <a:effectLst/>
                          <a:latin typeface="+mn-lt"/>
                        </a:rPr>
                        <a:t>Used (</a:t>
                      </a:r>
                      <a:r>
                        <a:rPr lang="en-US" sz="1200" b="1" i="0" u="none" strike="noStrike" dirty="0">
                          <a:effectLst/>
                          <a:latin typeface="+mn-lt"/>
                        </a:rPr>
                        <a:t>kg)</a:t>
                      </a:r>
                    </a:p>
                  </a:txBody>
                  <a:tcPr marL="8404" marR="8404" marT="8404" marB="0" anchor="ctr">
                    <a:solidFill>
                      <a:schemeClr val="accent6">
                        <a:lumMod val="40000"/>
                        <a:lumOff val="60000"/>
                      </a:schemeClr>
                    </a:solidFill>
                  </a:tcPr>
                </a:tc>
                <a:tc>
                  <a:txBody>
                    <a:bodyPr/>
                    <a:lstStyle/>
                    <a:p>
                      <a:pPr algn="ctr" fontAlgn="ctr"/>
                      <a:r>
                        <a:rPr lang="en-US" sz="1200" b="1" i="0" u="none" strike="noStrike" dirty="0" smtClean="0">
                          <a:effectLst/>
                          <a:latin typeface="+mn-lt"/>
                        </a:rPr>
                        <a:t> Fuel Remaining (</a:t>
                      </a:r>
                      <a:r>
                        <a:rPr lang="en-US" sz="1200" b="1" i="0" u="none" strike="noStrike" dirty="0">
                          <a:effectLst/>
                          <a:latin typeface="+mn-lt"/>
                        </a:rPr>
                        <a:t>kg)</a:t>
                      </a:r>
                    </a:p>
                  </a:txBody>
                  <a:tcPr marL="8404" marR="8404" marT="8404" marB="0" anchor="ctr">
                    <a:solidFill>
                      <a:schemeClr val="accent6">
                        <a:lumMod val="40000"/>
                        <a:lumOff val="60000"/>
                      </a:schemeClr>
                    </a:solidFill>
                  </a:tcPr>
                </a:tc>
                <a:extLst>
                  <a:ext uri="{0D108BD9-81ED-4DB2-BD59-A6C34878D82A}">
                    <a16:rowId xmlns:a16="http://schemas.microsoft.com/office/drawing/2014/main" val="10000"/>
                  </a:ext>
                </a:extLst>
              </a:tr>
              <a:tr h="319294">
                <a:tc>
                  <a:txBody>
                    <a:bodyPr/>
                    <a:lstStyle/>
                    <a:p>
                      <a:pPr algn="ctr" fontAlgn="b"/>
                      <a:r>
                        <a:rPr lang="en-US" sz="1200" b="0" i="0" u="none" strike="noStrike" dirty="0">
                          <a:solidFill>
                            <a:schemeClr val="tx1"/>
                          </a:solidFill>
                          <a:effectLst/>
                          <a:latin typeface="Calibri" panose="020F0502020204030204" pitchFamily="34" charset="0"/>
                        </a:rPr>
                        <a:t>10/19/2022</a:t>
                      </a:r>
                    </a:p>
                  </a:txBody>
                  <a:tcPr marL="8404" marR="8404" marT="8404" marB="0" anchor="ctr">
                    <a:solidFill>
                      <a:srgbClr val="CCFFCC"/>
                    </a:solidFill>
                  </a:tcPr>
                </a:tc>
                <a:tc>
                  <a:txBody>
                    <a:bodyPr/>
                    <a:lstStyle/>
                    <a:p>
                      <a:pPr algn="ctr" fontAlgn="ctr"/>
                      <a:r>
                        <a:rPr lang="en-US" sz="1200" b="0" i="0" u="none" strike="noStrike" dirty="0">
                          <a:solidFill>
                            <a:schemeClr val="tx1"/>
                          </a:solidFill>
                          <a:effectLst/>
                          <a:latin typeface="+mj-lt"/>
                        </a:rPr>
                        <a:t>CEM #1</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3.441</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22.586</a:t>
                      </a:r>
                    </a:p>
                  </a:txBody>
                  <a:tcPr marL="8404" marR="8404" marT="8404" marB="0" anchor="ctr">
                    <a:solidFill>
                      <a:srgbClr val="CCFFCC"/>
                    </a:solidFill>
                  </a:tcPr>
                </a:tc>
                <a:extLst>
                  <a:ext uri="{0D108BD9-81ED-4DB2-BD59-A6C34878D82A}">
                    <a16:rowId xmlns:a16="http://schemas.microsoft.com/office/drawing/2014/main" val="10001"/>
                  </a:ext>
                </a:extLst>
              </a:tr>
              <a:tr h="319294">
                <a:tc>
                  <a:txBody>
                    <a:bodyPr/>
                    <a:lstStyle/>
                    <a:p>
                      <a:pPr algn="ctr" fontAlgn="b"/>
                      <a:r>
                        <a:rPr lang="en-US" sz="1200" b="0" i="0" u="none" strike="noStrike" dirty="0">
                          <a:solidFill>
                            <a:schemeClr val="tx1"/>
                          </a:solidFill>
                          <a:effectLst/>
                          <a:latin typeface="Calibri" panose="020F0502020204030204" pitchFamily="34" charset="0"/>
                        </a:rPr>
                        <a:t>10/26/2022</a:t>
                      </a:r>
                    </a:p>
                  </a:txBody>
                  <a:tcPr marL="8404" marR="8404" marT="8404" marB="0" anchor="ctr">
                    <a:solidFill>
                      <a:srgbClr val="CCFFCC"/>
                    </a:solidFill>
                  </a:tcPr>
                </a:tc>
                <a:tc>
                  <a:txBody>
                    <a:bodyPr/>
                    <a:lstStyle/>
                    <a:p>
                      <a:pPr algn="ctr" fontAlgn="ctr"/>
                      <a:r>
                        <a:rPr lang="en-US" sz="1200" b="0" i="0" u="none" strike="noStrike" dirty="0">
                          <a:solidFill>
                            <a:schemeClr val="tx1"/>
                          </a:solidFill>
                          <a:effectLst/>
                          <a:latin typeface="+mj-lt"/>
                        </a:rPr>
                        <a:t>CEM #2</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3.392</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19.194</a:t>
                      </a:r>
                    </a:p>
                  </a:txBody>
                  <a:tcPr marL="8404" marR="8404" marT="8404" marB="0" anchor="ctr">
                    <a:solidFill>
                      <a:srgbClr val="CCFFCC"/>
                    </a:solidFill>
                  </a:tcPr>
                </a:tc>
                <a:extLst>
                  <a:ext uri="{0D108BD9-81ED-4DB2-BD59-A6C34878D82A}">
                    <a16:rowId xmlns:a16="http://schemas.microsoft.com/office/drawing/2014/main" val="10002"/>
                  </a:ext>
                </a:extLst>
              </a:tr>
              <a:tr h="319294">
                <a:tc>
                  <a:txBody>
                    <a:bodyPr/>
                    <a:lstStyle/>
                    <a:p>
                      <a:pPr algn="ctr" fontAlgn="b"/>
                      <a:r>
                        <a:rPr lang="en-US" sz="1200" b="0" i="0" u="none" strike="noStrike" dirty="0">
                          <a:solidFill>
                            <a:schemeClr val="tx1"/>
                          </a:solidFill>
                          <a:effectLst/>
                          <a:latin typeface="Calibri" panose="020F0502020204030204" pitchFamily="34" charset="0"/>
                        </a:rPr>
                        <a:t>02/19/2026</a:t>
                      </a:r>
                    </a:p>
                  </a:txBody>
                  <a:tcPr marL="8404" marR="8404" marT="8404" marB="0" anchor="ctr">
                    <a:solidFill>
                      <a:schemeClr val="bg1"/>
                    </a:solidFill>
                  </a:tcPr>
                </a:tc>
                <a:tc>
                  <a:txBody>
                    <a:bodyPr/>
                    <a:lstStyle/>
                    <a:p>
                      <a:pPr algn="ctr" fontAlgn="ctr"/>
                      <a:r>
                        <a:rPr lang="en-US" sz="1200" b="0" i="0" u="none" strike="noStrike" dirty="0">
                          <a:solidFill>
                            <a:schemeClr val="tx1"/>
                          </a:solidFill>
                          <a:effectLst/>
                          <a:latin typeface="+mj-lt"/>
                        </a:rPr>
                        <a:t>PLM #1</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3.352</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15.842</a:t>
                      </a:r>
                    </a:p>
                  </a:txBody>
                  <a:tcPr marL="8404" marR="8404" marT="8404" marB="0" anchor="ctr">
                    <a:solidFill>
                      <a:schemeClr val="bg1"/>
                    </a:solidFill>
                  </a:tcPr>
                </a:tc>
                <a:extLst>
                  <a:ext uri="{0D108BD9-81ED-4DB2-BD59-A6C34878D82A}">
                    <a16:rowId xmlns:a16="http://schemas.microsoft.com/office/drawing/2014/main" val="10003"/>
                  </a:ext>
                </a:extLst>
              </a:tr>
              <a:tr h="319294">
                <a:tc>
                  <a:txBody>
                    <a:bodyPr/>
                    <a:lstStyle/>
                    <a:p>
                      <a:pPr algn="ctr" fontAlgn="b"/>
                      <a:r>
                        <a:rPr lang="en-US" sz="1200" b="0" i="0" u="none" strike="noStrike" dirty="0">
                          <a:solidFill>
                            <a:schemeClr val="tx1"/>
                          </a:solidFill>
                          <a:effectLst/>
                          <a:latin typeface="Calibri" panose="020F0502020204030204" pitchFamily="34" charset="0"/>
                        </a:rPr>
                        <a:t>02/26/2026</a:t>
                      </a:r>
                    </a:p>
                  </a:txBody>
                  <a:tcPr marL="8404" marR="8404" marT="8404" marB="0" anchor="ctr">
                    <a:solidFill>
                      <a:schemeClr val="bg1"/>
                    </a:solidFill>
                  </a:tcPr>
                </a:tc>
                <a:tc>
                  <a:txBody>
                    <a:bodyPr/>
                    <a:lstStyle/>
                    <a:p>
                      <a:pPr algn="ctr" fontAlgn="ctr"/>
                      <a:r>
                        <a:rPr lang="en-US" sz="1200" b="0" i="0" u="none" strike="noStrike" dirty="0">
                          <a:solidFill>
                            <a:schemeClr val="tx1"/>
                          </a:solidFill>
                          <a:effectLst/>
                          <a:latin typeface="+mj-lt"/>
                        </a:rPr>
                        <a:t>PLM #2</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3.334</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12.508</a:t>
                      </a:r>
                    </a:p>
                  </a:txBody>
                  <a:tcPr marL="8404" marR="8404" marT="8404" marB="0" anchor="ctr">
                    <a:solidFill>
                      <a:schemeClr val="bg1"/>
                    </a:solidFill>
                  </a:tcPr>
                </a:tc>
                <a:extLst>
                  <a:ext uri="{0D108BD9-81ED-4DB2-BD59-A6C34878D82A}">
                    <a16:rowId xmlns:a16="http://schemas.microsoft.com/office/drawing/2014/main" val="10004"/>
                  </a:ext>
                </a:extLst>
              </a:tr>
              <a:tr h="319294">
                <a:tc>
                  <a:txBody>
                    <a:bodyPr/>
                    <a:lstStyle/>
                    <a:p>
                      <a:pPr algn="ctr" fontAlgn="b"/>
                      <a:r>
                        <a:rPr lang="en-US" sz="1200" b="0" i="0" u="none" strike="noStrike" dirty="0">
                          <a:solidFill>
                            <a:schemeClr val="tx1"/>
                          </a:solidFill>
                          <a:effectLst/>
                          <a:latin typeface="Calibri" panose="020F0502020204030204" pitchFamily="34" charset="0"/>
                        </a:rPr>
                        <a:t>03/05/2026</a:t>
                      </a:r>
                    </a:p>
                  </a:txBody>
                  <a:tcPr marL="8404" marR="8404" marT="8404" marB="0" anchor="ctr">
                    <a:solidFill>
                      <a:schemeClr val="bg1"/>
                    </a:solidFill>
                  </a:tcPr>
                </a:tc>
                <a:tc>
                  <a:txBody>
                    <a:bodyPr/>
                    <a:lstStyle/>
                    <a:p>
                      <a:pPr algn="ctr" fontAlgn="ctr"/>
                      <a:r>
                        <a:rPr lang="en-US" sz="1200" b="0" i="0" u="none" strike="noStrike" dirty="0">
                          <a:solidFill>
                            <a:schemeClr val="tx1"/>
                          </a:solidFill>
                          <a:effectLst/>
                          <a:latin typeface="+mj-lt"/>
                        </a:rPr>
                        <a:t>PLM #3</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3.316</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9.192</a:t>
                      </a:r>
                    </a:p>
                  </a:txBody>
                  <a:tcPr marL="8404" marR="8404" marT="8404" marB="0" anchor="ctr">
                    <a:solidFill>
                      <a:schemeClr val="bg1"/>
                    </a:solidFill>
                  </a:tcPr>
                </a:tc>
                <a:extLst>
                  <a:ext uri="{0D108BD9-81ED-4DB2-BD59-A6C34878D82A}">
                    <a16:rowId xmlns:a16="http://schemas.microsoft.com/office/drawing/2014/main" val="10005"/>
                  </a:ext>
                </a:extLst>
              </a:tr>
              <a:tr h="319294">
                <a:tc>
                  <a:txBody>
                    <a:bodyPr/>
                    <a:lstStyle/>
                    <a:p>
                      <a:pPr algn="ctr" fontAlgn="b"/>
                      <a:r>
                        <a:rPr lang="en-US" sz="1200" b="0" i="0" u="none" strike="noStrike" dirty="0">
                          <a:solidFill>
                            <a:schemeClr val="tx1"/>
                          </a:solidFill>
                          <a:effectLst/>
                          <a:latin typeface="Calibri" panose="020F0502020204030204" pitchFamily="34" charset="0"/>
                        </a:rPr>
                        <a:t>03/12/2026</a:t>
                      </a:r>
                    </a:p>
                  </a:txBody>
                  <a:tcPr marL="8404" marR="8404" marT="8404" marB="0" anchor="ctr">
                    <a:solidFill>
                      <a:schemeClr val="bg1"/>
                    </a:solidFill>
                  </a:tcPr>
                </a:tc>
                <a:tc>
                  <a:txBody>
                    <a:bodyPr/>
                    <a:lstStyle/>
                    <a:p>
                      <a:pPr algn="ctr" fontAlgn="ctr"/>
                      <a:r>
                        <a:rPr lang="en-US" sz="1200" b="0" i="0" u="none" strike="noStrike" baseline="0" dirty="0">
                          <a:solidFill>
                            <a:schemeClr val="tx1"/>
                          </a:solidFill>
                          <a:effectLst/>
                          <a:latin typeface="+mj-lt"/>
                        </a:rPr>
                        <a:t>PLM #4</a:t>
                      </a:r>
                      <a:endParaRPr lang="en-US" sz="1200" b="0" i="0" u="none" strike="noStrike" dirty="0">
                        <a:solidFill>
                          <a:schemeClr val="tx1"/>
                        </a:solidFill>
                        <a:effectLst/>
                        <a:latin typeface="+mj-lt"/>
                      </a:endParaRP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3.299</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5.892</a:t>
                      </a:r>
                    </a:p>
                  </a:txBody>
                  <a:tcPr marL="8404" marR="8404" marT="8404" marB="0" anchor="ctr">
                    <a:solidFill>
                      <a:schemeClr val="bg1"/>
                    </a:solidFill>
                  </a:tcPr>
                </a:tc>
                <a:extLst>
                  <a:ext uri="{0D108BD9-81ED-4DB2-BD59-A6C34878D82A}">
                    <a16:rowId xmlns:a16="http://schemas.microsoft.com/office/drawing/2014/main" val="10006"/>
                  </a:ext>
                </a:extLst>
              </a:tr>
              <a:tr h="319294">
                <a:tc>
                  <a:txBody>
                    <a:bodyPr/>
                    <a:lstStyle/>
                    <a:p>
                      <a:pPr algn="ctr" fontAlgn="b"/>
                      <a:r>
                        <a:rPr lang="en-US" sz="1200" b="0" i="0" u="none" strike="noStrike" dirty="0">
                          <a:solidFill>
                            <a:schemeClr val="accent6">
                              <a:lumMod val="75000"/>
                            </a:schemeClr>
                          </a:solidFill>
                          <a:effectLst/>
                          <a:latin typeface="Calibri" panose="020F0502020204030204" pitchFamily="34" charset="0"/>
                        </a:rPr>
                        <a:t>03/19/2026</a:t>
                      </a:r>
                    </a:p>
                  </a:txBody>
                  <a:tcPr marL="8404" marR="8404" marT="8404" marB="0" anchor="ctr">
                    <a:solidFill>
                      <a:schemeClr val="bg1"/>
                    </a:solidFill>
                  </a:tcPr>
                </a:tc>
                <a:tc>
                  <a:txBody>
                    <a:bodyPr/>
                    <a:lstStyle/>
                    <a:p>
                      <a:pPr algn="ctr" fontAlgn="ctr"/>
                      <a:r>
                        <a:rPr lang="en-US" sz="1200" b="0" i="0" u="none" strike="noStrike" baseline="0" dirty="0">
                          <a:solidFill>
                            <a:schemeClr val="accent6">
                              <a:lumMod val="75000"/>
                            </a:schemeClr>
                          </a:solidFill>
                          <a:effectLst/>
                          <a:latin typeface="+mj-lt"/>
                        </a:rPr>
                        <a:t>PLM #5 (96.875%)</a:t>
                      </a:r>
                      <a:endParaRPr lang="en-US" sz="1200" b="0" i="0" u="none" strike="noStrike" dirty="0">
                        <a:solidFill>
                          <a:schemeClr val="accent6">
                            <a:lumMod val="75000"/>
                          </a:schemeClr>
                        </a:solidFill>
                        <a:effectLst/>
                        <a:latin typeface="+mj-lt"/>
                      </a:endParaRPr>
                    </a:p>
                  </a:txBody>
                  <a:tcPr marL="8404" marR="8404" marT="8404" marB="0" anchor="ctr">
                    <a:solidFill>
                      <a:schemeClr val="bg1"/>
                    </a:solidFill>
                  </a:tcPr>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3.182</a:t>
                      </a:r>
                    </a:p>
                  </a:txBody>
                  <a:tcPr marL="8404" marR="8404" marT="8404" marB="0" anchor="ctr">
                    <a:solidFill>
                      <a:schemeClr val="bg1"/>
                    </a:solidFill>
                  </a:tcPr>
                </a:tc>
                <a:tc>
                  <a:txBody>
                    <a:bodyPr/>
                    <a:lstStyle/>
                    <a:p>
                      <a:pPr algn="ctr" fontAlgn="b"/>
                      <a:r>
                        <a:rPr lang="en-US" sz="1200" b="0" i="0" u="none" strike="noStrike" dirty="0">
                          <a:solidFill>
                            <a:schemeClr val="accent6">
                              <a:lumMod val="75000"/>
                            </a:schemeClr>
                          </a:solidFill>
                          <a:effectLst/>
                          <a:latin typeface="Calibri" panose="020F0502020204030204" pitchFamily="34" charset="0"/>
                        </a:rPr>
                        <a:t>2.711</a:t>
                      </a:r>
                    </a:p>
                  </a:txBody>
                  <a:tcPr marL="8404" marR="8404" marT="8404" marB="0" anchor="ctr">
                    <a:solidFill>
                      <a:schemeClr val="bg1"/>
                    </a:solidFill>
                  </a:tcPr>
                </a:tc>
                <a:extLst>
                  <a:ext uri="{0D108BD9-81ED-4DB2-BD59-A6C34878D82A}">
                    <a16:rowId xmlns:a16="http://schemas.microsoft.com/office/drawing/2014/main" val="10007"/>
                  </a:ext>
                </a:extLst>
              </a:tr>
            </a:tbl>
          </a:graphicData>
        </a:graphic>
      </p:graphicFrame>
      <p:sp>
        <p:nvSpPr>
          <p:cNvPr id="8" name="TextBox 7"/>
          <p:cNvSpPr txBox="1"/>
          <p:nvPr/>
        </p:nvSpPr>
        <p:spPr>
          <a:xfrm>
            <a:off x="762000" y="990600"/>
            <a:ext cx="4572000" cy="369332"/>
          </a:xfrm>
          <a:prstGeom prst="rect">
            <a:avLst/>
          </a:prstGeom>
          <a:noFill/>
        </p:spPr>
        <p:txBody>
          <a:bodyPr wrap="square" rtlCol="0">
            <a:spAutoFit/>
          </a:bodyPr>
          <a:lstStyle/>
          <a:p>
            <a:pPr marL="252146" indent="-252146">
              <a:buFont typeface="Arial" panose="020B0604020202020204" pitchFamily="34" charset="0"/>
              <a:buChar char="•"/>
            </a:pPr>
            <a:r>
              <a:rPr lang="en-US" sz="1800" b="1" dirty="0">
                <a:latin typeface="+mn-lt"/>
              </a:rPr>
              <a:t>Remaining Orbit Maintenance Maneuvers</a:t>
            </a:r>
          </a:p>
        </p:txBody>
      </p:sp>
      <p:sp>
        <p:nvSpPr>
          <p:cNvPr id="9" name="TextBox 8"/>
          <p:cNvSpPr txBox="1"/>
          <p:nvPr/>
        </p:nvSpPr>
        <p:spPr>
          <a:xfrm>
            <a:off x="762000" y="2951947"/>
            <a:ext cx="4572000" cy="369332"/>
          </a:xfrm>
          <a:prstGeom prst="rect">
            <a:avLst/>
          </a:prstGeom>
          <a:noFill/>
        </p:spPr>
        <p:txBody>
          <a:bodyPr wrap="square" rtlCol="0">
            <a:spAutoFit/>
          </a:bodyPr>
          <a:lstStyle/>
          <a:p>
            <a:pPr marL="252146" indent="-252146">
              <a:buFont typeface="Arial" panose="020B0604020202020204" pitchFamily="34" charset="0"/>
              <a:buChar char="•"/>
            </a:pPr>
            <a:r>
              <a:rPr lang="en-US" sz="1800" b="1" dirty="0">
                <a:latin typeface="+mn-lt"/>
              </a:rPr>
              <a:t>Constellation Exit and Deorbit Maneuvers</a:t>
            </a:r>
          </a:p>
        </p:txBody>
      </p:sp>
      <p:sp>
        <p:nvSpPr>
          <p:cNvPr id="10" name="Title 3"/>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a:bodyPr>
          <a:lstStyle/>
          <a:p>
            <a:pPr fontAlgn="base">
              <a:spcAft>
                <a:spcPct val="0"/>
              </a:spcAft>
            </a:pPr>
            <a:r>
              <a:rPr lang="en-US" dirty="0"/>
              <a:t>Terra Lifetime Maneuvers</a:t>
            </a:r>
            <a:endParaRPr lang="en-US" altLang="en-US" dirty="0"/>
          </a:p>
        </p:txBody>
      </p:sp>
    </p:spTree>
    <p:extLst>
      <p:ext uri="{BB962C8B-B14F-4D97-AF65-F5344CB8AC3E}">
        <p14:creationId xmlns:p14="http://schemas.microsoft.com/office/powerpoint/2010/main" val="31134015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73A47D26-C606-F343-BBB5-9A1791269771}"/>
              </a:ext>
            </a:extLst>
          </p:cNvPr>
          <p:cNvGraphicFramePr>
            <a:graphicFrameLocks noGrp="1"/>
          </p:cNvGraphicFramePr>
          <p:nvPr>
            <p:extLst>
              <p:ext uri="{D42A27DB-BD31-4B8C-83A1-F6EECF244321}">
                <p14:modId xmlns:p14="http://schemas.microsoft.com/office/powerpoint/2010/main" val="1018678731"/>
              </p:ext>
            </p:extLst>
          </p:nvPr>
        </p:nvGraphicFramePr>
        <p:xfrm>
          <a:off x="524506" y="4419600"/>
          <a:ext cx="7933694" cy="1441398"/>
        </p:xfrm>
        <a:graphic>
          <a:graphicData uri="http://schemas.openxmlformats.org/drawingml/2006/table">
            <a:tbl>
              <a:tblPr firstRow="1">
                <a:tableStyleId>{5940675A-B579-460E-94D1-54222C63F5DA}</a:tableStyleId>
              </a:tblPr>
              <a:tblGrid>
                <a:gridCol w="1468611">
                  <a:extLst>
                    <a:ext uri="{9D8B030D-6E8A-4147-A177-3AD203B41FA5}">
                      <a16:colId xmlns:a16="http://schemas.microsoft.com/office/drawing/2014/main" val="20000"/>
                    </a:ext>
                  </a:extLst>
                </a:gridCol>
                <a:gridCol w="718342">
                  <a:extLst>
                    <a:ext uri="{9D8B030D-6E8A-4147-A177-3AD203B41FA5}">
                      <a16:colId xmlns:a16="http://schemas.microsoft.com/office/drawing/2014/main" val="20003"/>
                    </a:ext>
                  </a:extLst>
                </a:gridCol>
                <a:gridCol w="718342">
                  <a:extLst>
                    <a:ext uri="{9D8B030D-6E8A-4147-A177-3AD203B41FA5}">
                      <a16:colId xmlns:a16="http://schemas.microsoft.com/office/drawing/2014/main" val="20002"/>
                    </a:ext>
                  </a:extLst>
                </a:gridCol>
                <a:gridCol w="718342">
                  <a:extLst>
                    <a:ext uri="{9D8B030D-6E8A-4147-A177-3AD203B41FA5}">
                      <a16:colId xmlns:a16="http://schemas.microsoft.com/office/drawing/2014/main" val="20005"/>
                    </a:ext>
                  </a:extLst>
                </a:gridCol>
                <a:gridCol w="957789">
                  <a:extLst>
                    <a:ext uri="{9D8B030D-6E8A-4147-A177-3AD203B41FA5}">
                      <a16:colId xmlns:a16="http://schemas.microsoft.com/office/drawing/2014/main" val="20006"/>
                    </a:ext>
                  </a:extLst>
                </a:gridCol>
                <a:gridCol w="957789">
                  <a:extLst>
                    <a:ext uri="{9D8B030D-6E8A-4147-A177-3AD203B41FA5}">
                      <a16:colId xmlns:a16="http://schemas.microsoft.com/office/drawing/2014/main" val="20007"/>
                    </a:ext>
                  </a:extLst>
                </a:gridCol>
                <a:gridCol w="798158">
                  <a:extLst>
                    <a:ext uri="{9D8B030D-6E8A-4147-A177-3AD203B41FA5}">
                      <a16:colId xmlns:a16="http://schemas.microsoft.com/office/drawing/2014/main" val="20008"/>
                    </a:ext>
                  </a:extLst>
                </a:gridCol>
                <a:gridCol w="798158">
                  <a:extLst>
                    <a:ext uri="{9D8B030D-6E8A-4147-A177-3AD203B41FA5}">
                      <a16:colId xmlns:a16="http://schemas.microsoft.com/office/drawing/2014/main" val="20009"/>
                    </a:ext>
                  </a:extLst>
                </a:gridCol>
                <a:gridCol w="798163">
                  <a:extLst>
                    <a:ext uri="{9D8B030D-6E8A-4147-A177-3AD203B41FA5}">
                      <a16:colId xmlns:a16="http://schemas.microsoft.com/office/drawing/2014/main" val="20010"/>
                    </a:ext>
                  </a:extLst>
                </a:gridCol>
              </a:tblGrid>
              <a:tr h="609600">
                <a:tc>
                  <a:txBody>
                    <a:bodyPr/>
                    <a:lstStyle/>
                    <a:p>
                      <a:pPr algn="ctr" fontAlgn="ctr"/>
                      <a:r>
                        <a:rPr lang="en-US" sz="1100" u="none" strike="noStrike" dirty="0">
                          <a:solidFill>
                            <a:schemeClr val="bg1"/>
                          </a:solidFill>
                          <a:effectLst/>
                          <a:latin typeface="+mj-lt"/>
                        </a:rPr>
                        <a:t>Decommissioning</a:t>
                      </a:r>
                      <a:r>
                        <a:rPr lang="en-US" sz="1100" u="none" strike="noStrike" baseline="0" dirty="0">
                          <a:solidFill>
                            <a:schemeClr val="bg1"/>
                          </a:solidFill>
                          <a:effectLst/>
                          <a:latin typeface="+mj-lt"/>
                        </a:rPr>
                        <a:t> Plan</a:t>
                      </a:r>
                      <a:endParaRPr lang="en-US" sz="110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u="none" strike="noStrike" dirty="0">
                          <a:solidFill>
                            <a:schemeClr val="bg1"/>
                          </a:solidFill>
                          <a:effectLst/>
                          <a:latin typeface="+mj-lt"/>
                        </a:rPr>
                        <a:t>Exit</a:t>
                      </a:r>
                      <a:r>
                        <a:rPr lang="en-US" sz="1100" u="none" strike="noStrike" baseline="0" dirty="0">
                          <a:solidFill>
                            <a:schemeClr val="bg1"/>
                          </a:solidFill>
                          <a:effectLst/>
                          <a:latin typeface="+mj-lt"/>
                        </a:rPr>
                        <a:t> Year</a:t>
                      </a:r>
                      <a:endParaRPr lang="en-US" sz="110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u="none" strike="noStrike" dirty="0" smtClean="0">
                          <a:solidFill>
                            <a:schemeClr val="bg1"/>
                          </a:solidFill>
                          <a:effectLst/>
                          <a:latin typeface="+mj-lt"/>
                        </a:rPr>
                        <a:t>Deorbit Year</a:t>
                      </a:r>
                      <a:endParaRPr lang="en-US" sz="110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baseline="0" dirty="0">
                          <a:solidFill>
                            <a:schemeClr val="bg1"/>
                          </a:solidFill>
                          <a:effectLst/>
                          <a:latin typeface="+mj-lt"/>
                        </a:rPr>
                        <a:t>De-orbit Burns (#)</a:t>
                      </a:r>
                      <a:endParaRPr lang="en-US" sz="1100" b="0" i="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Apogee</a:t>
                      </a:r>
                      <a:r>
                        <a:rPr lang="en-US" sz="1100" b="0" i="0" u="none" strike="noStrike" baseline="0" dirty="0">
                          <a:solidFill>
                            <a:schemeClr val="bg1"/>
                          </a:solidFill>
                          <a:effectLst/>
                          <a:latin typeface="+mj-lt"/>
                        </a:rPr>
                        <a:t> at Depletion (km)</a:t>
                      </a:r>
                      <a:endParaRPr lang="en-US" sz="1100" b="0" i="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Perigee</a:t>
                      </a:r>
                      <a:r>
                        <a:rPr lang="en-US" sz="1100" b="0" i="0" u="none" strike="noStrike" baseline="0" dirty="0">
                          <a:solidFill>
                            <a:schemeClr val="bg1"/>
                          </a:solidFill>
                          <a:effectLst/>
                          <a:latin typeface="+mj-lt"/>
                        </a:rPr>
                        <a:t> at Depletion (km)</a:t>
                      </a:r>
                      <a:endParaRPr lang="en-US" sz="1100" b="0" i="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End of </a:t>
                      </a:r>
                      <a:r>
                        <a:rPr lang="en-US" sz="1100" b="0" i="0" u="none" strike="noStrike" dirty="0" smtClean="0">
                          <a:solidFill>
                            <a:schemeClr val="bg1"/>
                          </a:solidFill>
                          <a:effectLst/>
                          <a:latin typeface="+mj-lt"/>
                        </a:rPr>
                        <a:t>Mission</a:t>
                      </a:r>
                      <a:r>
                        <a:rPr lang="en-US" sz="1100" b="0" i="0" u="none" strike="noStrike" baseline="0" dirty="0" smtClean="0">
                          <a:solidFill>
                            <a:schemeClr val="bg1"/>
                          </a:solidFill>
                          <a:effectLst/>
                          <a:latin typeface="+mj-lt"/>
                        </a:rPr>
                        <a:t> (</a:t>
                      </a:r>
                      <a:r>
                        <a:rPr lang="en-US" sz="1100" b="0" i="0" u="none" strike="noStrike" dirty="0" smtClean="0">
                          <a:solidFill>
                            <a:schemeClr val="bg1"/>
                          </a:solidFill>
                          <a:effectLst/>
                          <a:latin typeface="+mj-lt"/>
                        </a:rPr>
                        <a:t>EOM)</a:t>
                      </a:r>
                      <a:endParaRPr lang="en-US" sz="1100" b="0" i="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EOM to Reentry (years)</a:t>
                      </a: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Reentry Date</a:t>
                      </a:r>
                    </a:p>
                  </a:txBody>
                  <a:tcPr marL="12684" marR="12684" marT="12684" marB="0" anchor="ctr">
                    <a:solidFill>
                      <a:srgbClr val="008000"/>
                    </a:solidFill>
                  </a:tcPr>
                </a:tc>
                <a:extLst>
                  <a:ext uri="{0D108BD9-81ED-4DB2-BD59-A6C34878D82A}">
                    <a16:rowId xmlns:a16="http://schemas.microsoft.com/office/drawing/2014/main" val="10000"/>
                  </a:ext>
                </a:extLst>
              </a:tr>
              <a:tr h="415899">
                <a:tc>
                  <a:txBody>
                    <a:bodyPr/>
                    <a:lstStyle/>
                    <a:p>
                      <a:pPr algn="ctr" fontAlgn="ctr"/>
                      <a:r>
                        <a:rPr lang="en-US" sz="1050" b="1" i="0" u="none" strike="noStrike" dirty="0" smtClean="0">
                          <a:effectLst/>
                          <a:latin typeface="+mj-lt"/>
                        </a:rPr>
                        <a:t>Baseline</a:t>
                      </a:r>
                    </a:p>
                    <a:p>
                      <a:pPr algn="ctr" fontAlgn="ctr"/>
                      <a:r>
                        <a:rPr lang="en-US" sz="1050" b="0" i="0" u="none" strike="noStrike" baseline="0" dirty="0" smtClean="0">
                          <a:effectLst/>
                          <a:latin typeface="+mj-lt"/>
                        </a:rPr>
                        <a:t> (4 x 320-sec burns)</a:t>
                      </a:r>
                      <a:endParaRPr lang="en-US" sz="1050" b="0" i="0" u="none" strike="noStrike" dirty="0">
                        <a:effectLst/>
                        <a:latin typeface="+mj-lt"/>
                      </a:endParaRPr>
                    </a:p>
                  </a:txBody>
                  <a:tcPr marL="14375" marR="14375" marT="14375" marB="0" anchor="ctr">
                    <a:solidFill>
                      <a:schemeClr val="bg1"/>
                    </a:solidFill>
                  </a:tcPr>
                </a:tc>
                <a:tc>
                  <a:txBody>
                    <a:bodyPr/>
                    <a:lstStyle/>
                    <a:p>
                      <a:pPr algn="ctr" fontAlgn="b"/>
                      <a:r>
                        <a:rPr lang="en-US" sz="1100" b="0" i="0" u="none" strike="noStrike" dirty="0">
                          <a:solidFill>
                            <a:schemeClr val="tx1"/>
                          </a:solidFill>
                          <a:effectLst/>
                          <a:latin typeface="+mn-lt"/>
                        </a:rPr>
                        <a:t>2022</a:t>
                      </a:r>
                    </a:p>
                  </a:txBody>
                  <a:tcPr marL="9525" marR="9525" marT="9525" marB="0" anchor="ctr">
                    <a:solidFill>
                      <a:schemeClr val="bg1"/>
                    </a:solidFill>
                  </a:tcPr>
                </a:tc>
                <a:tc>
                  <a:txBody>
                    <a:bodyPr/>
                    <a:lstStyle/>
                    <a:p>
                      <a:pPr algn="ctr" fontAlgn="b"/>
                      <a:r>
                        <a:rPr lang="en-US" sz="1100" b="0" i="0" u="none" strike="noStrike" dirty="0" smtClean="0">
                          <a:solidFill>
                            <a:schemeClr val="tx1"/>
                          </a:solidFill>
                          <a:effectLst/>
                          <a:latin typeface="+mn-lt"/>
                        </a:rPr>
                        <a:t>2026</a:t>
                      </a:r>
                      <a:endParaRPr lang="en-US" sz="1100" b="0" i="0" u="none" strike="noStrike" dirty="0">
                        <a:solidFill>
                          <a:schemeClr val="tx1"/>
                        </a:solidFill>
                        <a:effectLst/>
                        <a:latin typeface="+mn-lt"/>
                      </a:endParaRPr>
                    </a:p>
                  </a:txBody>
                  <a:tcPr marL="9525" marR="9525" marT="9525"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4</a:t>
                      </a:r>
                    </a:p>
                  </a:txBody>
                  <a:tcPr marL="9525" marR="9525" marT="9525" marB="0" anchor="ctr">
                    <a:solidFill>
                      <a:schemeClr val="bg1"/>
                    </a:solidFill>
                  </a:tcPr>
                </a:tc>
                <a:tc>
                  <a:txBody>
                    <a:bodyPr/>
                    <a:lstStyle/>
                    <a:p>
                      <a:pPr algn="ctr" fontAlgn="b"/>
                      <a:r>
                        <a:rPr lang="en-US" sz="1100" b="0" i="0" u="none" strike="noStrike" dirty="0">
                          <a:solidFill>
                            <a:schemeClr val="tx1"/>
                          </a:solidFill>
                          <a:effectLst/>
                          <a:latin typeface="Calibri" panose="020F0502020204030204" pitchFamily="34" charset="0"/>
                        </a:rPr>
                        <a:t>696.1</a:t>
                      </a:r>
                    </a:p>
                  </a:txBody>
                  <a:tcPr marL="8404" marR="8404" marT="8404" marB="0" anchor="ctr">
                    <a:noFill/>
                  </a:tcPr>
                </a:tc>
                <a:tc>
                  <a:txBody>
                    <a:bodyPr/>
                    <a:lstStyle/>
                    <a:p>
                      <a:pPr algn="ctr" fontAlgn="b"/>
                      <a:r>
                        <a:rPr lang="en-US" sz="1100" b="0" i="0" u="none" strike="noStrike" dirty="0">
                          <a:solidFill>
                            <a:schemeClr val="tx1"/>
                          </a:solidFill>
                          <a:effectLst/>
                          <a:latin typeface="Calibri" panose="020F0502020204030204" pitchFamily="34" charset="0"/>
                        </a:rPr>
                        <a:t>672.1</a:t>
                      </a:r>
                    </a:p>
                  </a:txBody>
                  <a:tcPr marL="8404" marR="8404" marT="8404" marB="0" anchor="ctr">
                    <a:noFill/>
                  </a:tcPr>
                </a:tc>
                <a:tc>
                  <a:txBody>
                    <a:bodyPr/>
                    <a:lstStyle/>
                    <a:p>
                      <a:pPr algn="ctr" fontAlgn="b"/>
                      <a:r>
                        <a:rPr lang="en-US" sz="1100" b="0" i="0" u="none" strike="noStrike" dirty="0">
                          <a:solidFill>
                            <a:schemeClr val="tx1"/>
                          </a:solidFill>
                          <a:effectLst/>
                          <a:latin typeface="Calibri" panose="020F0502020204030204" pitchFamily="34" charset="0"/>
                        </a:rPr>
                        <a:t>2026.25</a:t>
                      </a:r>
                    </a:p>
                  </a:txBody>
                  <a:tcPr marL="8404" marR="8404" marT="8404" marB="0" anchor="ctr">
                    <a:noFill/>
                  </a:tcPr>
                </a:tc>
                <a:tc>
                  <a:txBody>
                    <a:bodyPr/>
                    <a:lstStyle/>
                    <a:p>
                      <a:pPr algn="ctr" fontAlgn="b"/>
                      <a:r>
                        <a:rPr lang="en-US" sz="1100" b="0" i="0" u="none" strike="noStrike" dirty="0">
                          <a:solidFill>
                            <a:schemeClr val="tx1"/>
                          </a:solidFill>
                          <a:effectLst/>
                          <a:latin typeface="Calibri" panose="020F0502020204030204" pitchFamily="34" charset="0"/>
                        </a:rPr>
                        <a:t>48.6</a:t>
                      </a:r>
                    </a:p>
                  </a:txBody>
                  <a:tcPr marL="8404" marR="8404" marT="8404" marB="0" anchor="ctr">
                    <a:noFill/>
                  </a:tcPr>
                </a:tc>
                <a:tc>
                  <a:txBody>
                    <a:bodyPr/>
                    <a:lstStyle/>
                    <a:p>
                      <a:pPr algn="ctr" fontAlgn="b"/>
                      <a:r>
                        <a:rPr lang="en-US" sz="1100" b="0" i="0" u="none" strike="noStrike" dirty="0">
                          <a:solidFill>
                            <a:schemeClr val="tx1"/>
                          </a:solidFill>
                          <a:effectLst/>
                          <a:latin typeface="Calibri" panose="020F0502020204030204" pitchFamily="34" charset="0"/>
                        </a:rPr>
                        <a:t>2074</a:t>
                      </a:r>
                    </a:p>
                  </a:txBody>
                  <a:tcPr marL="8404" marR="8404" marT="8404" marB="0" anchor="ctr">
                    <a:noFill/>
                  </a:tcPr>
                </a:tc>
                <a:extLst>
                  <a:ext uri="{0D108BD9-81ED-4DB2-BD59-A6C34878D82A}">
                    <a16:rowId xmlns:a16="http://schemas.microsoft.com/office/drawing/2014/main" val="10001"/>
                  </a:ext>
                </a:extLst>
              </a:tr>
              <a:tr h="415899">
                <a:tc>
                  <a:txBody>
                    <a:bodyPr/>
                    <a:lstStyle/>
                    <a:p>
                      <a:pPr algn="ctr" fontAlgn="ctr"/>
                      <a:r>
                        <a:rPr lang="en-US" sz="1050" b="0" i="0" u="none" strike="noStrike" dirty="0" smtClean="0">
                          <a:effectLst/>
                          <a:latin typeface="+mj-lt"/>
                        </a:rPr>
                        <a:t>Baseline plus</a:t>
                      </a:r>
                      <a:r>
                        <a:rPr lang="en-US" sz="1050" b="0" i="0" u="none" strike="noStrike" baseline="0" dirty="0" smtClean="0">
                          <a:effectLst/>
                          <a:latin typeface="+mj-lt"/>
                        </a:rPr>
                        <a:t> </a:t>
                      </a:r>
                      <a:r>
                        <a:rPr lang="en-US" sz="1050" b="0" i="0" u="none" strike="noStrike" dirty="0" smtClean="0">
                          <a:effectLst/>
                          <a:latin typeface="+mj-lt"/>
                        </a:rPr>
                        <a:t>5th </a:t>
                      </a:r>
                    </a:p>
                    <a:p>
                      <a:pPr algn="ctr" fontAlgn="ctr"/>
                      <a:r>
                        <a:rPr lang="en-US" sz="1050" b="0" i="0" u="none" strike="noStrike" dirty="0" smtClean="0">
                          <a:effectLst/>
                          <a:latin typeface="+mj-lt"/>
                        </a:rPr>
                        <a:t>310-sec deorbit burn</a:t>
                      </a:r>
                      <a:endParaRPr lang="en-US" sz="1050" b="0" i="0" u="none" strike="noStrike" dirty="0">
                        <a:effectLst/>
                        <a:latin typeface="+mj-lt"/>
                      </a:endParaRPr>
                    </a:p>
                  </a:txBody>
                  <a:tcPr marL="14375" marR="14375" marT="14375" marB="0" anchor="ctr">
                    <a:solidFill>
                      <a:schemeClr val="bg1"/>
                    </a:solidFill>
                  </a:tcPr>
                </a:tc>
                <a:tc>
                  <a:txBody>
                    <a:bodyPr/>
                    <a:lstStyle/>
                    <a:p>
                      <a:pPr algn="ctr" fontAlgn="b"/>
                      <a:r>
                        <a:rPr lang="en-US" sz="1100" b="0" i="0" u="none" strike="noStrike" dirty="0" smtClean="0">
                          <a:solidFill>
                            <a:schemeClr val="tx1"/>
                          </a:solidFill>
                          <a:effectLst/>
                          <a:latin typeface="+mn-lt"/>
                        </a:rPr>
                        <a:t>2022</a:t>
                      </a:r>
                      <a:endParaRPr lang="en-US" sz="1100" b="0" i="0" u="none" strike="noStrike" dirty="0">
                        <a:solidFill>
                          <a:schemeClr val="tx1"/>
                        </a:solidFill>
                        <a:effectLst/>
                        <a:latin typeface="+mn-lt"/>
                      </a:endParaRPr>
                    </a:p>
                  </a:txBody>
                  <a:tcPr marL="9525" marR="9525" marT="9525" marB="0" anchor="ctr">
                    <a:solidFill>
                      <a:schemeClr val="bg1"/>
                    </a:solidFill>
                  </a:tcPr>
                </a:tc>
                <a:tc>
                  <a:txBody>
                    <a:bodyPr/>
                    <a:lstStyle/>
                    <a:p>
                      <a:pPr algn="ctr" fontAlgn="b"/>
                      <a:r>
                        <a:rPr lang="en-US" sz="1100" b="0" i="0" u="none" strike="noStrike" dirty="0" smtClean="0">
                          <a:solidFill>
                            <a:schemeClr val="tx1"/>
                          </a:solidFill>
                          <a:effectLst/>
                          <a:latin typeface="+mn-lt"/>
                        </a:rPr>
                        <a:t>2026</a:t>
                      </a:r>
                      <a:endParaRPr lang="en-US" sz="1100" b="0" i="0" u="none" strike="noStrike" dirty="0">
                        <a:solidFill>
                          <a:schemeClr val="tx1"/>
                        </a:solidFill>
                        <a:effectLst/>
                        <a:latin typeface="+mn-lt"/>
                      </a:endParaRPr>
                    </a:p>
                  </a:txBody>
                  <a:tcPr marL="9525" marR="9525" marT="9525" marB="0" anchor="ctr">
                    <a:solidFill>
                      <a:schemeClr val="bg1"/>
                    </a:solidFill>
                  </a:tcPr>
                </a:tc>
                <a:tc>
                  <a:txBody>
                    <a:bodyPr/>
                    <a:lstStyle/>
                    <a:p>
                      <a:pPr algn="ctr" fontAlgn="b"/>
                      <a:r>
                        <a:rPr lang="en-US" sz="1200" b="0" i="0" u="none" strike="noStrike" dirty="0" smtClean="0">
                          <a:solidFill>
                            <a:schemeClr val="tx1"/>
                          </a:solidFill>
                          <a:effectLst/>
                          <a:latin typeface="Calibri" panose="020F0502020204030204" pitchFamily="34" charset="0"/>
                        </a:rPr>
                        <a:t>5</a:t>
                      </a:r>
                      <a:endParaRPr lang="en-US" sz="1200" b="0" i="0" u="none" strike="noStrike" dirty="0">
                        <a:solidFill>
                          <a:schemeClr val="tx1"/>
                        </a:solidFill>
                        <a:effectLst/>
                        <a:latin typeface="Calibri" panose="020F0502020204030204" pitchFamily="34" charset="0"/>
                      </a:endParaRPr>
                    </a:p>
                  </a:txBody>
                  <a:tcPr marL="9525" marR="9525" marT="9525" marB="0" anchor="ctr">
                    <a:solidFill>
                      <a:schemeClr val="bg1"/>
                    </a:solidFill>
                  </a:tcPr>
                </a:tc>
                <a:tc>
                  <a:txBody>
                    <a:bodyPr/>
                    <a:lstStyle/>
                    <a:p>
                      <a:pPr algn="ctr" fontAlgn="b"/>
                      <a:r>
                        <a:rPr lang="en-US" sz="1100" b="0" i="0" u="none" strike="noStrike" dirty="0">
                          <a:solidFill>
                            <a:schemeClr val="tx1"/>
                          </a:solidFill>
                          <a:effectLst/>
                          <a:latin typeface="Calibri" panose="020F0502020204030204" pitchFamily="34" charset="0"/>
                        </a:rPr>
                        <a:t>695.4</a:t>
                      </a:r>
                    </a:p>
                  </a:txBody>
                  <a:tcPr marL="8404" marR="8404" marT="8404" marB="0" anchor="ctr">
                    <a:noFill/>
                  </a:tcPr>
                </a:tc>
                <a:tc>
                  <a:txBody>
                    <a:bodyPr/>
                    <a:lstStyle/>
                    <a:p>
                      <a:pPr algn="ctr" fontAlgn="b"/>
                      <a:r>
                        <a:rPr lang="en-US" sz="1100" b="0" i="0" u="none" strike="noStrike" dirty="0">
                          <a:solidFill>
                            <a:schemeClr val="tx1"/>
                          </a:solidFill>
                          <a:effectLst/>
                          <a:latin typeface="Calibri" panose="020F0502020204030204" pitchFamily="34" charset="0"/>
                        </a:rPr>
                        <a:t>667.9</a:t>
                      </a:r>
                    </a:p>
                  </a:txBody>
                  <a:tcPr marL="8404" marR="8404" marT="8404" marB="0" anchor="ctr">
                    <a:noFill/>
                  </a:tcPr>
                </a:tc>
                <a:tc>
                  <a:txBody>
                    <a:bodyPr/>
                    <a:lstStyle/>
                    <a:p>
                      <a:pPr algn="ctr" fontAlgn="b"/>
                      <a:r>
                        <a:rPr lang="en-US" sz="1100" b="0" i="0" u="none" strike="noStrike" dirty="0">
                          <a:solidFill>
                            <a:schemeClr val="tx1"/>
                          </a:solidFill>
                          <a:effectLst/>
                          <a:latin typeface="Calibri" panose="020F0502020204030204" pitchFamily="34" charset="0"/>
                        </a:rPr>
                        <a:t>2026.25</a:t>
                      </a:r>
                    </a:p>
                  </a:txBody>
                  <a:tcPr marL="8404" marR="8404" marT="8404" marB="0" anchor="ctr">
                    <a:noFill/>
                  </a:tcPr>
                </a:tc>
                <a:tc>
                  <a:txBody>
                    <a:bodyPr/>
                    <a:lstStyle/>
                    <a:p>
                      <a:pPr algn="ctr" fontAlgn="b"/>
                      <a:r>
                        <a:rPr lang="en-US" sz="1100" b="0" i="0" u="none" strike="noStrike" dirty="0">
                          <a:solidFill>
                            <a:schemeClr val="tx1"/>
                          </a:solidFill>
                          <a:effectLst/>
                          <a:latin typeface="Calibri" panose="020F0502020204030204" pitchFamily="34" charset="0"/>
                        </a:rPr>
                        <a:t>45.2</a:t>
                      </a:r>
                    </a:p>
                  </a:txBody>
                  <a:tcPr marL="8404" marR="8404" marT="8404" marB="0" anchor="ctr">
                    <a:noFill/>
                  </a:tcPr>
                </a:tc>
                <a:tc>
                  <a:txBody>
                    <a:bodyPr/>
                    <a:lstStyle/>
                    <a:p>
                      <a:pPr algn="ctr" fontAlgn="b"/>
                      <a:r>
                        <a:rPr lang="en-US" sz="1100" b="0" i="0" u="none" strike="noStrike" dirty="0">
                          <a:solidFill>
                            <a:schemeClr val="tx1"/>
                          </a:solidFill>
                          <a:effectLst/>
                          <a:latin typeface="Calibri" panose="020F0502020204030204" pitchFamily="34" charset="0"/>
                        </a:rPr>
                        <a:t>2071</a:t>
                      </a:r>
                    </a:p>
                  </a:txBody>
                  <a:tcPr marL="8404" marR="8404" marT="8404" marB="0" anchor="ctr">
                    <a:noFill/>
                  </a:tcPr>
                </a:tc>
                <a:extLst>
                  <a:ext uri="{0D108BD9-81ED-4DB2-BD59-A6C34878D82A}">
                    <a16:rowId xmlns:a16="http://schemas.microsoft.com/office/drawing/2014/main" val="10002"/>
                  </a:ext>
                </a:extLst>
              </a:tr>
            </a:tbl>
          </a:graphicData>
        </a:graphic>
      </p:graphicFrame>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414" y="990601"/>
            <a:ext cx="4512454" cy="3276601"/>
          </a:xfrm>
          <a:prstGeom prst="rect">
            <a:avLst/>
          </a:prstGeom>
          <a:ln w="22225">
            <a:solidFill>
              <a:schemeClr val="accent1"/>
            </a:solidFill>
          </a:ln>
        </p:spPr>
      </p:pic>
      <p:sp>
        <p:nvSpPr>
          <p:cNvPr id="7" name="Rectangle 2"/>
          <p:cNvSpPr>
            <a:spLocks noGrp="1" noChangeArrowheads="1"/>
          </p:cNvSpPr>
          <p:nvPr>
            <p:ph type="title"/>
          </p:nvPr>
        </p:nvSpPr>
        <p:spPr>
          <a:xfrm>
            <a:off x="0" y="0"/>
            <a:ext cx="9144000" cy="762000"/>
          </a:xfrm>
        </p:spPr>
        <p:txBody>
          <a:bodyPr>
            <a:noAutofit/>
          </a:bodyPr>
          <a:lstStyle/>
          <a:p>
            <a:pPr eaLnBrk="1" hangingPunct="1"/>
            <a:r>
              <a:rPr lang="en-US" altLang="en-US" dirty="0"/>
              <a:t>Terra Lifetime Maneuvers</a:t>
            </a:r>
            <a:r>
              <a:rPr lang="en-US" altLang="en-US" sz="2400" b="1" dirty="0">
                <a:solidFill>
                  <a:srgbClr val="006600"/>
                </a:solidFill>
                <a:latin typeface="Calibri" pitchFamily="34" charset="0"/>
              </a:rPr>
              <a:t/>
            </a:r>
            <a:br>
              <a:rPr lang="en-US" altLang="en-US" sz="2400" b="1" dirty="0">
                <a:solidFill>
                  <a:srgbClr val="006600"/>
                </a:solidFill>
                <a:latin typeface="Calibri" pitchFamily="34" charset="0"/>
              </a:rPr>
            </a:br>
            <a:r>
              <a:rPr lang="en-US" altLang="en-US" sz="1800" b="1" dirty="0" smtClean="0"/>
              <a:t>MLT and Altitude Predictions</a:t>
            </a:r>
            <a:endParaRPr lang="en-US" altLang="en-US" sz="1800" b="1" dirty="0"/>
          </a:p>
        </p:txBody>
      </p:sp>
      <p:pic>
        <p:nvPicPr>
          <p:cNvPr id="10" name="Picture 9"/>
          <p:cNvPicPr>
            <a:picLocks noChangeAspect="1"/>
          </p:cNvPicPr>
          <p:nvPr/>
        </p:nvPicPr>
        <p:blipFill>
          <a:blip r:embed="rId3"/>
          <a:stretch>
            <a:fillRect/>
          </a:stretch>
        </p:blipFill>
        <p:spPr>
          <a:xfrm>
            <a:off x="4568868" y="990601"/>
            <a:ext cx="4523592" cy="3284687"/>
          </a:xfrm>
          <a:prstGeom prst="rect">
            <a:avLst/>
          </a:prstGeom>
          <a:ln w="22225">
            <a:solidFill>
              <a:schemeClr val="accent1"/>
            </a:solidFill>
          </a:ln>
        </p:spPr>
      </p:pic>
    </p:spTree>
    <p:extLst>
      <p:ext uri="{BB962C8B-B14F-4D97-AF65-F5344CB8AC3E}">
        <p14:creationId xmlns:p14="http://schemas.microsoft.com/office/powerpoint/2010/main" val="3863861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fontAlgn="base">
              <a:spcAft>
                <a:spcPct val="0"/>
              </a:spcAft>
            </a:pPr>
            <a:r>
              <a:rPr lang="en-US" dirty="0"/>
              <a:t>Summary</a:t>
            </a:r>
          </a:p>
        </p:txBody>
      </p:sp>
      <p:sp>
        <p:nvSpPr>
          <p:cNvPr id="3" name="Content Placeholder 11"/>
          <p:cNvSpPr txBox="1">
            <a:spLocks/>
          </p:cNvSpPr>
          <p:nvPr/>
        </p:nvSpPr>
        <p:spPr>
          <a:xfrm>
            <a:off x="381798" y="838200"/>
            <a:ext cx="8305002" cy="556259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648" lvl="1" fontAlgn="auto">
              <a:spcAft>
                <a:spcPts val="0"/>
              </a:spcAft>
              <a:buClr>
                <a:prstClr val="black"/>
              </a:buClr>
              <a:buSzPct val="120000"/>
              <a:buFont typeface="Arial" pitchFamily="34" charset="0"/>
              <a:buChar char="•"/>
            </a:pPr>
            <a:r>
              <a:rPr lang="en-US" sz="2400" b="1" dirty="0" smtClean="0">
                <a:solidFill>
                  <a:prstClr val="black"/>
                </a:solidFill>
                <a:cs typeface="Arial" charset="0"/>
              </a:rPr>
              <a:t>Terra remains very healthy 20+ years into the mission</a:t>
            </a:r>
          </a:p>
          <a:p>
            <a:pPr marL="799998" lvl="2" indent="-342900" fontAlgn="auto">
              <a:spcAft>
                <a:spcPts val="0"/>
              </a:spcAft>
              <a:buClr>
                <a:prstClr val="black"/>
              </a:buClr>
              <a:buSzPct val="120000"/>
              <a:buFont typeface="Calibri" panose="020F0502020204030204" pitchFamily="34" charset="0"/>
              <a:buChar char="‒"/>
            </a:pPr>
            <a:r>
              <a:rPr lang="en-US" sz="1800" dirty="0">
                <a:cs typeface="Arial" charset="0"/>
              </a:rPr>
              <a:t>Electrical Power Subsystem performance has been stabilized following 2009 anomaly</a:t>
            </a:r>
          </a:p>
          <a:p>
            <a:pPr marL="799998" lvl="2" indent="-342900" fontAlgn="auto">
              <a:spcAft>
                <a:spcPts val="0"/>
              </a:spcAft>
              <a:buClr>
                <a:prstClr val="black"/>
              </a:buClr>
              <a:buSzPct val="120000"/>
              <a:buFont typeface="Calibri" panose="020F0502020204030204" pitchFamily="34" charset="0"/>
              <a:buChar char="‒"/>
            </a:pPr>
            <a:r>
              <a:rPr lang="en-US" sz="1800" dirty="0">
                <a:cs typeface="Arial" charset="0"/>
              </a:rPr>
              <a:t>Fuel Remaining to continue operations to 2020 and beyond</a:t>
            </a:r>
          </a:p>
          <a:p>
            <a:pPr marL="685698" lvl="2" fontAlgn="auto">
              <a:spcAft>
                <a:spcPts val="0"/>
              </a:spcAft>
              <a:buClr>
                <a:prstClr val="black"/>
              </a:buClr>
              <a:buSzPct val="120000"/>
            </a:pPr>
            <a:endParaRPr lang="en-US" sz="800" dirty="0" smtClean="0">
              <a:solidFill>
                <a:prstClr val="black"/>
              </a:solidFill>
              <a:cs typeface="Arial" charset="0"/>
            </a:endParaRPr>
          </a:p>
          <a:p>
            <a:pPr marL="285648" lvl="1" fontAlgn="auto">
              <a:spcAft>
                <a:spcPts val="0"/>
              </a:spcAft>
              <a:buClr>
                <a:prstClr val="black"/>
              </a:buClr>
              <a:buSzPct val="120000"/>
              <a:buFont typeface="Arial" pitchFamily="34" charset="0"/>
              <a:buChar char="•"/>
            </a:pPr>
            <a:r>
              <a:rPr lang="en-US" sz="2400" b="1" dirty="0" smtClean="0">
                <a:solidFill>
                  <a:prstClr val="black"/>
                </a:solidFill>
                <a:cs typeface="Arial" charset="0"/>
              </a:rPr>
              <a:t>Data Capture percentages continue at ~100%</a:t>
            </a:r>
          </a:p>
          <a:p>
            <a:pPr marL="685698" lvl="2" fontAlgn="auto">
              <a:spcAft>
                <a:spcPts val="0"/>
              </a:spcAft>
              <a:buClr>
                <a:prstClr val="black"/>
              </a:buClr>
              <a:buSzPct val="120000"/>
            </a:pPr>
            <a:endParaRPr lang="en-US" sz="800" dirty="0">
              <a:solidFill>
                <a:prstClr val="black"/>
              </a:solidFill>
              <a:cs typeface="Arial" charset="0"/>
            </a:endParaRPr>
          </a:p>
          <a:p>
            <a:pPr marL="285648" lvl="1" fontAlgn="auto">
              <a:spcAft>
                <a:spcPts val="0"/>
              </a:spcAft>
              <a:buClr>
                <a:prstClr val="black"/>
              </a:buClr>
              <a:buSzPct val="120000"/>
              <a:buFont typeface="Arial" pitchFamily="34" charset="0"/>
              <a:buChar char="•"/>
            </a:pPr>
            <a:r>
              <a:rPr lang="en-US" sz="2400" b="1" dirty="0" smtClean="0">
                <a:solidFill>
                  <a:prstClr val="black"/>
                </a:solidFill>
                <a:cs typeface="Arial" charset="0"/>
              </a:rPr>
              <a:t>Collision Avoidance events continue to be part of routine ops</a:t>
            </a:r>
          </a:p>
          <a:p>
            <a:pPr marL="799998" lvl="2" indent="-342900" fontAlgn="auto">
              <a:spcAft>
                <a:spcPts val="0"/>
              </a:spcAft>
              <a:buClr>
                <a:prstClr val="black"/>
              </a:buClr>
              <a:buSzPct val="120000"/>
              <a:buFont typeface="Calibri" panose="020F0502020204030204" pitchFamily="34" charset="0"/>
              <a:buChar char="‒"/>
            </a:pPr>
            <a:r>
              <a:rPr lang="en-US" sz="1800" dirty="0">
                <a:cs typeface="Arial" charset="0"/>
              </a:rPr>
              <a:t>Low atmospheric drag </a:t>
            </a:r>
            <a:r>
              <a:rPr lang="en-US" sz="1800" dirty="0" smtClean="0">
                <a:cs typeface="Arial" charset="0"/>
              </a:rPr>
              <a:t>is providing additional challenges</a:t>
            </a:r>
            <a:endParaRPr lang="en-US" sz="1800" dirty="0">
              <a:cs typeface="Arial" charset="0"/>
            </a:endParaRPr>
          </a:p>
          <a:p>
            <a:pPr marL="457098" lvl="2" indent="0" fontAlgn="auto">
              <a:spcAft>
                <a:spcPts val="0"/>
              </a:spcAft>
              <a:buClr>
                <a:prstClr val="black"/>
              </a:buClr>
              <a:buSzPct val="120000"/>
              <a:buNone/>
            </a:pPr>
            <a:endParaRPr lang="en-US" sz="800" dirty="0">
              <a:solidFill>
                <a:prstClr val="black"/>
              </a:solidFill>
              <a:cs typeface="Arial" charset="0"/>
            </a:endParaRPr>
          </a:p>
          <a:p>
            <a:pPr marL="285648" lvl="1" fontAlgn="auto">
              <a:spcAft>
                <a:spcPts val="0"/>
              </a:spcAft>
              <a:buClr>
                <a:prstClr val="black"/>
              </a:buClr>
              <a:buSzPct val="120000"/>
              <a:buFont typeface="Arial" pitchFamily="34" charset="0"/>
              <a:buChar char="•"/>
            </a:pPr>
            <a:r>
              <a:rPr lang="en-US" sz="2400" b="1" dirty="0" smtClean="0">
                <a:solidFill>
                  <a:prstClr val="black"/>
                </a:solidFill>
                <a:cs typeface="Arial" charset="0"/>
              </a:rPr>
              <a:t>End of Mission Plan (Rev D) </a:t>
            </a:r>
            <a:r>
              <a:rPr lang="en-US" sz="2400" b="1" dirty="0" smtClean="0">
                <a:cs typeface="Arial" charset="0"/>
              </a:rPr>
              <a:t>officially approved/signed</a:t>
            </a:r>
          </a:p>
          <a:p>
            <a:pPr marL="799998" lvl="2" indent="-342900" fontAlgn="auto">
              <a:spcAft>
                <a:spcPts val="0"/>
              </a:spcAft>
              <a:buClr>
                <a:prstClr val="black"/>
              </a:buClr>
              <a:buSzPct val="120000"/>
              <a:buFont typeface="Calibri" panose="020F0502020204030204" pitchFamily="34" charset="0"/>
              <a:buChar char="‒"/>
            </a:pPr>
            <a:r>
              <a:rPr lang="en-US" sz="1800" dirty="0" smtClean="0">
                <a:cs typeface="Arial" charset="0"/>
              </a:rPr>
              <a:t>Goddard signed/approved version made it to NASA HQ on 05/11/18</a:t>
            </a:r>
          </a:p>
          <a:p>
            <a:pPr marL="799998" lvl="2" indent="-342900" fontAlgn="auto">
              <a:spcAft>
                <a:spcPts val="0"/>
              </a:spcAft>
              <a:buClr>
                <a:prstClr val="black"/>
              </a:buClr>
              <a:buSzPct val="120000"/>
              <a:buFont typeface="Calibri" panose="020F0502020204030204" pitchFamily="34" charset="0"/>
              <a:buChar char="‒"/>
            </a:pPr>
            <a:r>
              <a:rPr lang="en-US" sz="1800" b="1" dirty="0" smtClean="0">
                <a:cs typeface="Arial" charset="0"/>
              </a:rPr>
              <a:t>All signatures received in October 2018</a:t>
            </a:r>
          </a:p>
          <a:p>
            <a:pPr marL="457098" lvl="2" indent="0" fontAlgn="auto">
              <a:spcAft>
                <a:spcPts val="0"/>
              </a:spcAft>
              <a:buClr>
                <a:prstClr val="black"/>
              </a:buClr>
              <a:buSzPct val="120000"/>
              <a:buNone/>
            </a:pPr>
            <a:endParaRPr lang="en-US" sz="1800" b="1" dirty="0" smtClean="0">
              <a:solidFill>
                <a:srgbClr val="0000FF"/>
              </a:solidFill>
              <a:cs typeface="Arial" charset="0"/>
            </a:endParaRPr>
          </a:p>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Plan is for Terra to Exit Constellation in </a:t>
            </a:r>
            <a:r>
              <a:rPr lang="en-US" sz="2400" b="1" dirty="0" smtClean="0">
                <a:solidFill>
                  <a:prstClr val="black"/>
                </a:solidFill>
                <a:cs typeface="Arial" charset="0"/>
              </a:rPr>
              <a:t>October </a:t>
            </a:r>
            <a:r>
              <a:rPr lang="en-US" sz="2400" b="1" dirty="0">
                <a:solidFill>
                  <a:prstClr val="black"/>
                </a:solidFill>
                <a:cs typeface="Arial" charset="0"/>
              </a:rPr>
              <a:t>2022 and end mission in </a:t>
            </a:r>
            <a:r>
              <a:rPr lang="en-US" sz="2400" b="1" dirty="0" smtClean="0">
                <a:solidFill>
                  <a:prstClr val="black"/>
                </a:solidFill>
                <a:cs typeface="Arial" charset="0"/>
              </a:rPr>
              <a:t>March </a:t>
            </a:r>
            <a:r>
              <a:rPr lang="en-US" sz="2400" b="1" dirty="0">
                <a:solidFill>
                  <a:prstClr val="black"/>
                </a:solidFill>
                <a:cs typeface="Arial" charset="0"/>
              </a:rPr>
              <a:t>2026</a:t>
            </a:r>
          </a:p>
          <a:p>
            <a:pPr marL="799998" lvl="2" indent="-342900" fontAlgn="auto">
              <a:spcAft>
                <a:spcPts val="0"/>
              </a:spcAft>
              <a:buClr>
                <a:prstClr val="black"/>
              </a:buClr>
              <a:buSzPct val="120000"/>
              <a:buFont typeface="Calibri" panose="020F0502020204030204" pitchFamily="34" charset="0"/>
              <a:buChar char="‒"/>
            </a:pPr>
            <a:endParaRPr lang="en-US" sz="1800" b="1" dirty="0" smtClean="0">
              <a:solidFill>
                <a:srgbClr val="0000FF"/>
              </a:solidFill>
              <a:cs typeface="Arial" charset="0"/>
            </a:endParaRPr>
          </a:p>
        </p:txBody>
      </p:sp>
    </p:spTree>
    <p:extLst>
      <p:ext uri="{BB962C8B-B14F-4D97-AF65-F5344CB8AC3E}">
        <p14:creationId xmlns:p14="http://schemas.microsoft.com/office/powerpoint/2010/main" val="2767534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idx="4294967295"/>
          </p:nvPr>
        </p:nvSpPr>
        <p:spPr>
          <a:xfrm>
            <a:off x="0" y="2438400"/>
            <a:ext cx="9144000" cy="1317625"/>
          </a:xfrm>
        </p:spPr>
        <p:txBody>
          <a:bodyPr/>
          <a:lstStyle/>
          <a:p>
            <a:r>
              <a:rPr lang="en-US" sz="4400" dirty="0" smtClean="0"/>
              <a:t>Questions</a:t>
            </a:r>
          </a:p>
        </p:txBody>
      </p:sp>
    </p:spTree>
    <p:extLst>
      <p:ext uri="{BB962C8B-B14F-4D97-AF65-F5344CB8AC3E}">
        <p14:creationId xmlns:p14="http://schemas.microsoft.com/office/powerpoint/2010/main" val="5408924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p:txBody>
          <a:bodyPr/>
          <a:lstStyle/>
          <a:p>
            <a:r>
              <a:rPr lang="en-US" sz="3200" dirty="0" smtClean="0"/>
              <a:t>Additional Slides</a:t>
            </a:r>
            <a:endParaRPr lang="en-US" sz="2000" dirty="0" smtClean="0">
              <a:solidFill>
                <a:schemeClr val="accent1">
                  <a:lumMod val="50000"/>
                </a:schemeClr>
              </a:solidFill>
            </a:endParaRPr>
          </a:p>
        </p:txBody>
      </p:sp>
      <p:sp>
        <p:nvSpPr>
          <p:cNvPr id="8195" name="Rectangle 3"/>
          <p:cNvSpPr>
            <a:spLocks noChangeArrowheads="1"/>
          </p:cNvSpPr>
          <p:nvPr/>
        </p:nvSpPr>
        <p:spPr bwMode="auto">
          <a:xfrm>
            <a:off x="2209800" y="3276600"/>
            <a:ext cx="5105400" cy="2133600"/>
          </a:xfrm>
          <a:prstGeom prst="rect">
            <a:avLst/>
          </a:prstGeom>
          <a:noFill/>
          <a:ln w="12700">
            <a:noFill/>
            <a:miter lim="800000"/>
            <a:headEnd/>
            <a:tailEnd/>
          </a:ln>
        </p:spPr>
        <p:txBody>
          <a:bodyPr lIns="90487" tIns="44450" rIns="90487" bIns="44450"/>
          <a:lstStyle/>
          <a:p>
            <a:pPr marL="800100" lvl="1" indent="-342900" algn="l">
              <a:lnSpc>
                <a:spcPct val="90000"/>
              </a:lnSpc>
              <a:buFont typeface="Arial" pitchFamily="34" charset="0"/>
              <a:buChar char="•"/>
            </a:pPr>
            <a:r>
              <a:rPr lang="en-US" sz="2000" b="1" dirty="0" smtClean="0">
                <a:latin typeface="+mn-lt"/>
              </a:rPr>
              <a:t>Fuel Usage</a:t>
            </a:r>
          </a:p>
          <a:p>
            <a:pPr marL="800100" lvl="1" indent="-342900" algn="l">
              <a:lnSpc>
                <a:spcPct val="90000"/>
              </a:lnSpc>
              <a:buFont typeface="Arial" pitchFamily="34" charset="0"/>
              <a:buChar char="•"/>
            </a:pPr>
            <a:r>
              <a:rPr lang="en-US" sz="2000" b="1" dirty="0" smtClean="0">
                <a:latin typeface="+mn-lt"/>
              </a:rPr>
              <a:t>Final Orbit Altitude</a:t>
            </a:r>
          </a:p>
          <a:p>
            <a:pPr marL="800100" lvl="1" indent="-342900" algn="l">
              <a:lnSpc>
                <a:spcPct val="90000"/>
              </a:lnSpc>
              <a:buFont typeface="Arial" pitchFamily="34" charset="0"/>
              <a:buChar char="•"/>
            </a:pPr>
            <a:r>
              <a:rPr lang="en-US" sz="2000" b="1" dirty="0" smtClean="0">
                <a:latin typeface="+mn-lt"/>
              </a:rPr>
              <a:t>Orbit / Inclination / MLT Maintenance</a:t>
            </a:r>
          </a:p>
          <a:p>
            <a:pPr marL="800100" lvl="1" indent="-342900" algn="l">
              <a:lnSpc>
                <a:spcPct val="90000"/>
              </a:lnSpc>
              <a:buFont typeface="Arial" pitchFamily="34" charset="0"/>
              <a:buChar char="•"/>
            </a:pPr>
            <a:r>
              <a:rPr lang="en-US" sz="2000" b="1" dirty="0" smtClean="0">
                <a:latin typeface="+mn-lt"/>
              </a:rPr>
              <a:t>WRS Ground Track Error</a:t>
            </a:r>
          </a:p>
          <a:p>
            <a:pPr marL="800100" lvl="1" indent="-342900" algn="l">
              <a:lnSpc>
                <a:spcPct val="90000"/>
              </a:lnSpc>
              <a:buFont typeface="Arial" pitchFamily="34" charset="0"/>
              <a:buChar char="•"/>
            </a:pPr>
            <a:r>
              <a:rPr lang="en-US" sz="2000" b="1" dirty="0" smtClean="0">
                <a:latin typeface="+mn-lt"/>
              </a:rPr>
              <a:t>OSMA Waiver Email</a:t>
            </a:r>
          </a:p>
          <a:p>
            <a:pPr marL="800100" lvl="1" indent="-342900" algn="l">
              <a:lnSpc>
                <a:spcPct val="90000"/>
              </a:lnSpc>
              <a:buFont typeface="Arial" pitchFamily="34" charset="0"/>
              <a:buChar char="•"/>
            </a:pPr>
            <a:r>
              <a:rPr lang="en-US" sz="2000" b="1" dirty="0" smtClean="0">
                <a:latin typeface="+mn-lt"/>
              </a:rPr>
              <a:t>NASA HQ Email</a:t>
            </a:r>
          </a:p>
          <a:p>
            <a:pPr algn="l">
              <a:spcBef>
                <a:spcPct val="20000"/>
              </a:spcBef>
              <a:buSzPct val="100000"/>
            </a:pPr>
            <a:endParaRPr lang="en-US" sz="2000" b="1" dirty="0">
              <a:latin typeface="Arial" charset="0"/>
            </a:endParaRPr>
          </a:p>
        </p:txBody>
      </p:sp>
    </p:spTree>
    <p:extLst>
      <p:ext uri="{BB962C8B-B14F-4D97-AF65-F5344CB8AC3E}">
        <p14:creationId xmlns:p14="http://schemas.microsoft.com/office/powerpoint/2010/main" val="2150265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Terra Fuel Usage</a:t>
            </a:r>
          </a:p>
        </p:txBody>
      </p:sp>
      <p:pic>
        <p:nvPicPr>
          <p:cNvPr id="5" name="Picture 4"/>
          <p:cNvPicPr>
            <a:picLocks noChangeAspect="1"/>
          </p:cNvPicPr>
          <p:nvPr/>
        </p:nvPicPr>
        <p:blipFill>
          <a:blip r:embed="rId2"/>
          <a:stretch>
            <a:fillRect/>
          </a:stretch>
        </p:blipFill>
        <p:spPr>
          <a:xfrm>
            <a:off x="1143001" y="1265121"/>
            <a:ext cx="6975763" cy="5061712"/>
          </a:xfrm>
          <a:prstGeom prst="rect">
            <a:avLst/>
          </a:prstGeom>
        </p:spPr>
      </p:pic>
    </p:spTree>
    <p:extLst>
      <p:ext uri="{BB962C8B-B14F-4D97-AF65-F5344CB8AC3E}">
        <p14:creationId xmlns:p14="http://schemas.microsoft.com/office/powerpoint/2010/main" val="889978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457200" y="1091406"/>
            <a:ext cx="8387069" cy="5253399"/>
          </a:xfrm>
          <a:prstGeom prst="rect">
            <a:avLst/>
          </a:prstGeom>
        </p:spPr>
      </p:pic>
      <p:sp>
        <p:nvSpPr>
          <p:cNvPr id="2" name="Title 1"/>
          <p:cNvSpPr>
            <a:spLocks noGrp="1"/>
          </p:cNvSpPr>
          <p:nvPr>
            <p:ph type="title"/>
          </p:nvPr>
        </p:nvSpPr>
        <p:spPr/>
        <p:txBody>
          <a:bodyPr>
            <a:normAutofit/>
          </a:bodyPr>
          <a:lstStyle/>
          <a:p>
            <a:r>
              <a:rPr lang="en-US" dirty="0"/>
              <a:t>Final Average Height</a:t>
            </a:r>
            <a:br>
              <a:rPr lang="en-US" dirty="0"/>
            </a:br>
            <a:r>
              <a:rPr lang="en-US" sz="1588" dirty="0"/>
              <a:t>(semi-major axis minus Earth radius)</a:t>
            </a:r>
          </a:p>
        </p:txBody>
      </p:sp>
      <p:sp>
        <p:nvSpPr>
          <p:cNvPr id="6" name="TextBox 5"/>
          <p:cNvSpPr txBox="1"/>
          <p:nvPr/>
        </p:nvSpPr>
        <p:spPr>
          <a:xfrm>
            <a:off x="3200400" y="1295400"/>
            <a:ext cx="1815353" cy="707886"/>
          </a:xfrm>
          <a:prstGeom prst="rect">
            <a:avLst/>
          </a:prstGeom>
          <a:noFill/>
        </p:spPr>
        <p:txBody>
          <a:bodyPr wrap="square" rtlCol="0">
            <a:spAutoFit/>
          </a:bodyPr>
          <a:lstStyle/>
          <a:p>
            <a:pPr algn="ctr"/>
            <a:r>
              <a:rPr lang="en-US" sz="2000" b="1" dirty="0">
                <a:solidFill>
                  <a:srgbClr val="0071FF"/>
                </a:solidFill>
                <a:latin typeface="+mn-lt"/>
              </a:rPr>
              <a:t>Exit to 694 km</a:t>
            </a:r>
          </a:p>
          <a:p>
            <a:pPr algn="ctr"/>
            <a:r>
              <a:rPr lang="en-US" sz="2000" b="1" dirty="0">
                <a:solidFill>
                  <a:srgbClr val="0071FF"/>
                </a:solidFill>
                <a:latin typeface="+mn-lt"/>
              </a:rPr>
              <a:t>Oct 2022</a:t>
            </a:r>
          </a:p>
        </p:txBody>
      </p:sp>
      <p:sp>
        <p:nvSpPr>
          <p:cNvPr id="7" name="TextBox 6"/>
          <p:cNvSpPr txBox="1"/>
          <p:nvPr/>
        </p:nvSpPr>
        <p:spPr>
          <a:xfrm>
            <a:off x="5943600" y="1905000"/>
            <a:ext cx="2554941" cy="707886"/>
          </a:xfrm>
          <a:prstGeom prst="rect">
            <a:avLst/>
          </a:prstGeom>
          <a:noFill/>
        </p:spPr>
        <p:txBody>
          <a:bodyPr wrap="square" rtlCol="0">
            <a:spAutoFit/>
          </a:bodyPr>
          <a:lstStyle/>
          <a:p>
            <a:pPr algn="ctr"/>
            <a:r>
              <a:rPr lang="en-US" sz="2000" b="1" dirty="0">
                <a:solidFill>
                  <a:srgbClr val="0071FF"/>
                </a:solidFill>
                <a:latin typeface="+mn-lt"/>
              </a:rPr>
              <a:t>Deorbit to </a:t>
            </a:r>
            <a:r>
              <a:rPr lang="en-US" sz="2000" b="1" dirty="0" smtClean="0">
                <a:solidFill>
                  <a:srgbClr val="0071FF"/>
                </a:solidFill>
                <a:latin typeface="+mn-lt"/>
              </a:rPr>
              <a:t>679.5 </a:t>
            </a:r>
            <a:r>
              <a:rPr lang="en-US" sz="2000" b="1" dirty="0">
                <a:solidFill>
                  <a:srgbClr val="0071FF"/>
                </a:solidFill>
                <a:latin typeface="+mn-lt"/>
              </a:rPr>
              <a:t>km</a:t>
            </a:r>
          </a:p>
          <a:p>
            <a:pPr algn="ctr"/>
            <a:r>
              <a:rPr lang="en-US" sz="2000" b="1" dirty="0">
                <a:solidFill>
                  <a:srgbClr val="0071FF"/>
                </a:solidFill>
                <a:latin typeface="+mn-lt"/>
              </a:rPr>
              <a:t>Feb 2026</a:t>
            </a:r>
          </a:p>
        </p:txBody>
      </p:sp>
      <p:sp>
        <p:nvSpPr>
          <p:cNvPr id="8" name="TextBox 7"/>
          <p:cNvSpPr txBox="1"/>
          <p:nvPr/>
        </p:nvSpPr>
        <p:spPr>
          <a:xfrm>
            <a:off x="6585527" y="3657600"/>
            <a:ext cx="2420471" cy="707886"/>
          </a:xfrm>
          <a:prstGeom prst="rect">
            <a:avLst/>
          </a:prstGeom>
          <a:noFill/>
        </p:spPr>
        <p:txBody>
          <a:bodyPr wrap="square" rtlCol="0">
            <a:spAutoFit/>
          </a:bodyPr>
          <a:lstStyle/>
          <a:p>
            <a:pPr algn="ctr"/>
            <a:r>
              <a:rPr lang="en-US" sz="2000" b="1" dirty="0">
                <a:solidFill>
                  <a:srgbClr val="FF0000"/>
                </a:solidFill>
                <a:latin typeface="+mn-lt"/>
              </a:rPr>
              <a:t>Deorbit to </a:t>
            </a:r>
            <a:r>
              <a:rPr lang="en-US" sz="2000" b="1" dirty="0" smtClean="0">
                <a:solidFill>
                  <a:srgbClr val="FF0000"/>
                </a:solidFill>
                <a:latin typeface="+mn-lt"/>
              </a:rPr>
              <a:t>677.2 </a:t>
            </a:r>
            <a:r>
              <a:rPr lang="en-US" sz="2000" b="1" dirty="0">
                <a:solidFill>
                  <a:srgbClr val="FF0000"/>
                </a:solidFill>
                <a:latin typeface="+mn-lt"/>
              </a:rPr>
              <a:t>km after 5</a:t>
            </a:r>
            <a:r>
              <a:rPr lang="en-US" sz="2000" b="1" baseline="30000" dirty="0">
                <a:solidFill>
                  <a:srgbClr val="FF0000"/>
                </a:solidFill>
                <a:latin typeface="+mn-lt"/>
              </a:rPr>
              <a:t>th</a:t>
            </a:r>
            <a:r>
              <a:rPr lang="en-US" sz="2000" b="1" dirty="0">
                <a:solidFill>
                  <a:srgbClr val="FF0000"/>
                </a:solidFill>
                <a:latin typeface="+mn-lt"/>
              </a:rPr>
              <a:t> Burn</a:t>
            </a:r>
          </a:p>
        </p:txBody>
      </p:sp>
    </p:spTree>
    <p:extLst>
      <p:ext uri="{BB962C8B-B14F-4D97-AF65-F5344CB8AC3E}">
        <p14:creationId xmlns:p14="http://schemas.microsoft.com/office/powerpoint/2010/main" val="4199276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1524000" y="0"/>
            <a:ext cx="6172200" cy="762000"/>
          </a:xfrm>
        </p:spPr>
        <p:txBody>
          <a:bodyPr>
            <a:normAutofit fontScale="90000"/>
          </a:bodyPr>
          <a:lstStyle/>
          <a:p>
            <a:r>
              <a:rPr lang="en-US" sz="3200" dirty="0" smtClean="0"/>
              <a:t>Orbit/Inclination/MLT Maintenance</a:t>
            </a:r>
          </a:p>
        </p:txBody>
      </p:sp>
      <p:sp>
        <p:nvSpPr>
          <p:cNvPr id="10245" name="Rectangle 3"/>
          <p:cNvSpPr>
            <a:spLocks noGrp="1" noChangeArrowheads="1"/>
          </p:cNvSpPr>
          <p:nvPr>
            <p:ph idx="1"/>
          </p:nvPr>
        </p:nvSpPr>
        <p:spPr>
          <a:xfrm>
            <a:off x="381000" y="914400"/>
            <a:ext cx="8312150" cy="5410200"/>
          </a:xfrm>
        </p:spPr>
        <p:txBody>
          <a:bodyPr>
            <a:normAutofit fontScale="70000" lnSpcReduction="20000"/>
          </a:bodyPr>
          <a:lstStyle/>
          <a:p>
            <a:pPr>
              <a:lnSpc>
                <a:spcPct val="120000"/>
              </a:lnSpc>
            </a:pPr>
            <a:r>
              <a:rPr lang="en-US" b="1" u="sng" dirty="0" smtClean="0"/>
              <a:t>Requirement</a:t>
            </a:r>
            <a:r>
              <a:rPr lang="en-US" u="sng" dirty="0" smtClean="0"/>
              <a:t>:</a:t>
            </a:r>
            <a:r>
              <a:rPr lang="en-US" dirty="0" smtClean="0"/>
              <a:t>  Mean Local Time (MLT) maintained between 10:15 and 10:45 measured at the Descending Node. </a:t>
            </a:r>
          </a:p>
          <a:p>
            <a:pPr>
              <a:lnSpc>
                <a:spcPct val="120000"/>
              </a:lnSpc>
            </a:pPr>
            <a:r>
              <a:rPr lang="en-US" b="1" u="sng" dirty="0" smtClean="0"/>
              <a:t>Goal</a:t>
            </a:r>
            <a:r>
              <a:rPr lang="en-US" u="sng" dirty="0" smtClean="0"/>
              <a:t>:</a:t>
            </a:r>
            <a:r>
              <a:rPr lang="en-US" dirty="0" smtClean="0"/>
              <a:t>  Maintain Terra mean local time of the descending node (MLTDN) below 10:31.</a:t>
            </a:r>
          </a:p>
          <a:p>
            <a:pPr>
              <a:lnSpc>
                <a:spcPct val="120000"/>
              </a:lnSpc>
            </a:pPr>
            <a:r>
              <a:rPr lang="en-US" b="1" u="sng" dirty="0" smtClean="0"/>
              <a:t>Constraint</a:t>
            </a:r>
            <a:r>
              <a:rPr lang="en-US" u="sng" dirty="0" smtClean="0"/>
              <a:t>:</a:t>
            </a:r>
            <a:r>
              <a:rPr lang="en-US" dirty="0" smtClean="0"/>
              <a:t>  OCO-2 has requested Terra maintain a MLT less than 10:31 for the duration of its lifetime to maintain a safe separation at the poles.</a:t>
            </a:r>
          </a:p>
          <a:p>
            <a:pPr>
              <a:lnSpc>
                <a:spcPct val="120000"/>
              </a:lnSpc>
            </a:pPr>
            <a:r>
              <a:rPr lang="en-US" b="1" u="sng" dirty="0" smtClean="0"/>
              <a:t>Requirement</a:t>
            </a:r>
            <a:r>
              <a:rPr lang="en-US" u="sng" dirty="0" smtClean="0"/>
              <a:t>:</a:t>
            </a:r>
            <a:r>
              <a:rPr lang="en-US" dirty="0" smtClean="0"/>
              <a:t>  Maintain WRS-2 ground track error, 0 +/-20 km.</a:t>
            </a:r>
          </a:p>
          <a:p>
            <a:pPr>
              <a:lnSpc>
                <a:spcPct val="120000"/>
              </a:lnSpc>
            </a:pPr>
            <a:r>
              <a:rPr lang="en-US" b="1" u="sng" dirty="0" smtClean="0"/>
              <a:t>Requirement</a:t>
            </a:r>
            <a:r>
              <a:rPr lang="en-US" u="sng" dirty="0" smtClean="0"/>
              <a:t>:</a:t>
            </a:r>
            <a:r>
              <a:rPr lang="en-US" dirty="0" smtClean="0"/>
              <a:t>  Maintain Frozen orbit with Argument of Perigee at 90 degrees +/-20 and Eccentricity of 0.0012 +/- 0.0004.</a:t>
            </a:r>
          </a:p>
          <a:p>
            <a:pPr>
              <a:lnSpc>
                <a:spcPct val="120000"/>
              </a:lnSpc>
            </a:pPr>
            <a:r>
              <a:rPr lang="en-US" b="1" u="sng" dirty="0" smtClean="0"/>
              <a:t>Constraint</a:t>
            </a:r>
            <a:r>
              <a:rPr lang="en-US" u="sng" dirty="0" smtClean="0"/>
              <a:t>:</a:t>
            </a:r>
            <a:r>
              <a:rPr lang="en-US" dirty="0" smtClean="0"/>
              <a:t>  Maximum burn duration limited to 320 seconds by spacecraft manufacturer. Complete yaw slews and inclination maneuvers during spacecraft orbital night.  Maneuver close to spring and fall equinox to maximize efficiency.</a:t>
            </a:r>
          </a:p>
        </p:txBody>
      </p:sp>
    </p:spTree>
    <p:extLst>
      <p:ext uri="{BB962C8B-B14F-4D97-AF65-F5344CB8AC3E}">
        <p14:creationId xmlns:p14="http://schemas.microsoft.com/office/powerpoint/2010/main" val="9437485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ChangeArrowheads="1"/>
          </p:cNvSpPr>
          <p:nvPr/>
        </p:nvSpPr>
        <p:spPr bwMode="auto">
          <a:xfrm>
            <a:off x="2209799" y="0"/>
            <a:ext cx="4895850" cy="753533"/>
          </a:xfrm>
          <a:prstGeom prst="rect">
            <a:avLst/>
          </a:prstGeom>
        </p:spPr>
        <p:txBody>
          <a:bodyPr vert="horz" lIns="91440" tIns="45720" rIns="91440" bIns="45720" rtlCol="0" anchor="ctr">
            <a:noAutofit/>
          </a:bodyPr>
          <a:lstStyle/>
          <a:p>
            <a:pPr eaLnBrk="1" fontAlgn="base" hangingPunct="1">
              <a:spcAft>
                <a:spcPct val="0"/>
              </a:spcAft>
            </a:pPr>
            <a:r>
              <a:rPr lang="en-US" sz="2900" b="1" dirty="0">
                <a:solidFill>
                  <a:srgbClr val="006600"/>
                </a:solidFill>
                <a:latin typeface="+mj-lt"/>
                <a:ea typeface="+mj-ea"/>
                <a:cs typeface="+mj-cs"/>
              </a:rPr>
              <a:t>WRS Ground Track </a:t>
            </a:r>
            <a:r>
              <a:rPr lang="en-US" sz="2900" b="1" dirty="0" smtClean="0">
                <a:solidFill>
                  <a:srgbClr val="006600"/>
                </a:solidFill>
                <a:latin typeface="+mj-lt"/>
                <a:ea typeface="+mj-ea"/>
                <a:cs typeface="+mj-cs"/>
              </a:rPr>
              <a:t>Error (GTE</a:t>
            </a:r>
            <a:r>
              <a:rPr lang="en-US" sz="2900" b="1" dirty="0">
                <a:solidFill>
                  <a:srgbClr val="006600"/>
                </a:solidFill>
                <a:latin typeface="+mj-lt"/>
                <a:ea typeface="+mj-ea"/>
                <a:cs typeface="+mj-cs"/>
              </a:rPr>
              <a:t>)</a:t>
            </a:r>
          </a:p>
        </p:txBody>
      </p:sp>
      <p:pic>
        <p:nvPicPr>
          <p:cNvPr id="2" name="Picture 1"/>
          <p:cNvPicPr>
            <a:picLocks noChangeAspect="1"/>
          </p:cNvPicPr>
          <p:nvPr/>
        </p:nvPicPr>
        <p:blipFill>
          <a:blip r:embed="rId2"/>
          <a:stretch>
            <a:fillRect/>
          </a:stretch>
        </p:blipFill>
        <p:spPr>
          <a:xfrm>
            <a:off x="371865" y="875355"/>
            <a:ext cx="8571719" cy="5822185"/>
          </a:xfrm>
          <a:prstGeom prst="rect">
            <a:avLst/>
          </a:prstGeom>
        </p:spPr>
      </p:pic>
    </p:spTree>
    <p:extLst>
      <p:ext uri="{BB962C8B-B14F-4D97-AF65-F5344CB8AC3E}">
        <p14:creationId xmlns:p14="http://schemas.microsoft.com/office/powerpoint/2010/main" val="20973214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a:bodyPr>
          <a:lstStyle/>
          <a:p>
            <a:pPr fontAlgn="base">
              <a:spcAft>
                <a:spcPct val="0"/>
              </a:spcAft>
            </a:pPr>
            <a:r>
              <a:rPr lang="en-US" dirty="0"/>
              <a:t>OSMA Official Direction</a:t>
            </a:r>
          </a:p>
        </p:txBody>
      </p:sp>
      <p:sp>
        <p:nvSpPr>
          <p:cNvPr id="3" name="Content Placeholder 2"/>
          <p:cNvSpPr>
            <a:spLocks noGrp="1"/>
          </p:cNvSpPr>
          <p:nvPr>
            <p:ph idx="1"/>
          </p:nvPr>
        </p:nvSpPr>
        <p:spPr/>
        <p:txBody>
          <a:bodyPr>
            <a:normAutofit fontScale="47500" lnSpcReduction="20000"/>
          </a:bodyPr>
          <a:lstStyle/>
          <a:p>
            <a:pPr marL="0" indent="0">
              <a:buNone/>
            </a:pPr>
            <a:r>
              <a:rPr lang="en-US" b="1" dirty="0"/>
              <a:t>From:</a:t>
            </a:r>
            <a:r>
              <a:rPr lang="en-US" dirty="0"/>
              <a:t> Aleman, Suzanne M. (HQ-GD000) </a:t>
            </a:r>
            <a:br>
              <a:rPr lang="en-US" dirty="0"/>
            </a:br>
            <a:r>
              <a:rPr lang="en-US" b="1" dirty="0"/>
              <a:t>Sent:</a:t>
            </a:r>
            <a:r>
              <a:rPr lang="en-US" dirty="0"/>
              <a:t> Wednesday, November 02, 2016 11:37 AM</a:t>
            </a:r>
            <a:br>
              <a:rPr lang="en-US" dirty="0"/>
            </a:br>
            <a:r>
              <a:rPr lang="en-US" b="1" dirty="0"/>
              <a:t>To:</a:t>
            </a:r>
            <a:r>
              <a:rPr lang="en-US" dirty="0"/>
              <a:t> Yuhas, Cheryl L. (HQ-DK000) &lt;</a:t>
            </a:r>
            <a:r>
              <a:rPr lang="en-US" u="sng" dirty="0">
                <a:hlinkClick r:id="rId2"/>
              </a:rPr>
              <a:t>cheryl.l.yuhas@nasa.gov</a:t>
            </a:r>
            <a:r>
              <a:rPr lang="en-US" dirty="0"/>
              <a:t>&gt;</a:t>
            </a:r>
            <a:br>
              <a:rPr lang="en-US" dirty="0"/>
            </a:br>
            <a:r>
              <a:rPr lang="en-US" b="1" dirty="0"/>
              <a:t>Cc:</a:t>
            </a:r>
            <a:r>
              <a:rPr lang="en-US" dirty="0"/>
              <a:t> </a:t>
            </a:r>
            <a:r>
              <a:rPr lang="en-US" dirty="0" err="1"/>
              <a:t>Liou</a:t>
            </a:r>
            <a:r>
              <a:rPr lang="en-US" dirty="0"/>
              <a:t>, </a:t>
            </a:r>
            <a:r>
              <a:rPr lang="en-US" dirty="0" err="1"/>
              <a:t>Jer-chyi</a:t>
            </a:r>
            <a:r>
              <a:rPr lang="en-US" dirty="0"/>
              <a:t> (JSC-XI411) &lt;</a:t>
            </a:r>
            <a:r>
              <a:rPr lang="en-US" u="sng" dirty="0">
                <a:hlinkClick r:id="rId3"/>
              </a:rPr>
              <a:t>jer-chyi.liou-1@nasa.gov</a:t>
            </a:r>
            <a:r>
              <a:rPr lang="en-US" dirty="0"/>
              <a:t>&gt;; Hull, Scott M. (GSFC-5920) &lt;</a:t>
            </a:r>
            <a:r>
              <a:rPr lang="en-US" u="sng" dirty="0">
                <a:hlinkClick r:id="rId4"/>
              </a:rPr>
              <a:t>scott.m.hull@nasa.gov</a:t>
            </a:r>
            <a:r>
              <a:rPr lang="en-US" dirty="0"/>
              <a:t>&gt;</a:t>
            </a:r>
            <a:br>
              <a:rPr lang="en-US" dirty="0"/>
            </a:br>
            <a:r>
              <a:rPr lang="en-US" b="1" dirty="0"/>
              <a:t>Subject:</a:t>
            </a:r>
            <a:r>
              <a:rPr lang="en-US" dirty="0"/>
              <a:t> FW: Terra need for Orbital Debris waivers</a:t>
            </a:r>
          </a:p>
          <a:p>
            <a:pPr marL="0" indent="0">
              <a:buNone/>
            </a:pPr>
            <a:r>
              <a:rPr lang="en-US" dirty="0"/>
              <a:t> </a:t>
            </a:r>
          </a:p>
          <a:p>
            <a:pPr marL="0" indent="0">
              <a:buNone/>
            </a:pPr>
            <a:r>
              <a:rPr lang="en-US" dirty="0"/>
              <a:t>Hi Cheryl, </a:t>
            </a:r>
          </a:p>
          <a:p>
            <a:pPr marL="0" indent="0">
              <a:buNone/>
            </a:pPr>
            <a:r>
              <a:rPr lang="en-US" dirty="0"/>
              <a:t> </a:t>
            </a:r>
          </a:p>
          <a:p>
            <a:pPr marL="0" indent="0">
              <a:buNone/>
            </a:pPr>
            <a:r>
              <a:rPr lang="en-US" dirty="0"/>
              <a:t>I received you voice mail regarding the question on whether a waiver is needed for the 25 year rule for TERRA. </a:t>
            </a:r>
          </a:p>
          <a:p>
            <a:pPr marL="0" indent="0">
              <a:buNone/>
            </a:pPr>
            <a:r>
              <a:rPr lang="en-US" dirty="0"/>
              <a:t>I consulted with J. C </a:t>
            </a:r>
            <a:r>
              <a:rPr lang="en-US" dirty="0" err="1"/>
              <a:t>Liou</a:t>
            </a:r>
            <a:r>
              <a:rPr lang="en-US" dirty="0"/>
              <a:t> on this question we have concluded that a waiver is not needed. Please see the e-mails below. </a:t>
            </a:r>
          </a:p>
          <a:p>
            <a:pPr marL="0" indent="0">
              <a:buNone/>
            </a:pPr>
            <a:r>
              <a:rPr lang="en-US" dirty="0"/>
              <a:t>Please let me know if you have any questions. </a:t>
            </a:r>
          </a:p>
          <a:p>
            <a:pPr marL="0" indent="0">
              <a:buNone/>
            </a:pPr>
            <a:r>
              <a:rPr lang="en-US" dirty="0"/>
              <a:t> </a:t>
            </a:r>
          </a:p>
          <a:p>
            <a:pPr marL="0" indent="0">
              <a:buNone/>
            </a:pPr>
            <a:r>
              <a:rPr lang="en-US" dirty="0"/>
              <a:t>Best regards, </a:t>
            </a:r>
          </a:p>
          <a:p>
            <a:pPr marL="0" indent="0">
              <a:buNone/>
            </a:pPr>
            <a:r>
              <a:rPr lang="en-US" dirty="0"/>
              <a:t> </a:t>
            </a:r>
          </a:p>
          <a:p>
            <a:pPr marL="0" indent="0">
              <a:buNone/>
            </a:pPr>
            <a:r>
              <a:rPr lang="en-US" dirty="0"/>
              <a:t>Sue Aleman</a:t>
            </a:r>
          </a:p>
          <a:p>
            <a:pPr marL="0" indent="0">
              <a:buNone/>
            </a:pPr>
            <a:r>
              <a:rPr lang="en-US" dirty="0"/>
              <a:t>NASA HQ OSMA</a:t>
            </a:r>
          </a:p>
          <a:p>
            <a:pPr marL="0" indent="0">
              <a:buNone/>
            </a:pPr>
            <a:r>
              <a:rPr lang="en-US" dirty="0"/>
              <a:t>MMOD Program Executive</a:t>
            </a:r>
          </a:p>
          <a:p>
            <a:endParaRPr lang="en-US" dirty="0"/>
          </a:p>
        </p:txBody>
      </p:sp>
    </p:spTree>
    <p:extLst>
      <p:ext uri="{BB962C8B-B14F-4D97-AF65-F5344CB8AC3E}">
        <p14:creationId xmlns:p14="http://schemas.microsoft.com/office/powerpoint/2010/main" val="352458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NASA HQ Official Direction</a:t>
            </a:r>
            <a:endParaRPr lang="en-US" dirty="0"/>
          </a:p>
        </p:txBody>
      </p:sp>
      <p:sp>
        <p:nvSpPr>
          <p:cNvPr id="3" name="Content Placeholder 2"/>
          <p:cNvSpPr>
            <a:spLocks noGrp="1"/>
          </p:cNvSpPr>
          <p:nvPr>
            <p:ph idx="1"/>
          </p:nvPr>
        </p:nvSpPr>
        <p:spPr>
          <a:xfrm>
            <a:off x="457200" y="914400"/>
            <a:ext cx="8229600" cy="5135563"/>
          </a:xfrm>
        </p:spPr>
        <p:txBody>
          <a:bodyPr>
            <a:normAutofit/>
          </a:bodyPr>
          <a:lstStyle/>
          <a:p>
            <a:pPr marL="0" indent="0">
              <a:buNone/>
            </a:pPr>
            <a:r>
              <a:rPr lang="en-US" sz="1600" b="1" dirty="0"/>
              <a:t>From:</a:t>
            </a:r>
            <a:r>
              <a:rPr lang="en-US" sz="1600" dirty="0"/>
              <a:t> Webb, Charles E. (HQ-DK000) </a:t>
            </a:r>
            <a:br>
              <a:rPr lang="en-US" sz="1600" dirty="0"/>
            </a:br>
            <a:r>
              <a:rPr lang="en-US" sz="1600" b="1" dirty="0"/>
              <a:t>Sent:</a:t>
            </a:r>
            <a:r>
              <a:rPr lang="en-US" sz="1600" dirty="0"/>
              <a:t> Friday, February 02, 2018 3:45 PM</a:t>
            </a:r>
            <a:br>
              <a:rPr lang="en-US" sz="1600" dirty="0"/>
            </a:br>
            <a:r>
              <a:rPr lang="en-US" sz="1600" b="1" dirty="0"/>
              <a:t>To:</a:t>
            </a:r>
            <a:r>
              <a:rPr lang="en-US" sz="1600" dirty="0"/>
              <a:t> Mantziaras, Dimitrios C. (GSFC-4280) &lt;</a:t>
            </a:r>
            <a:r>
              <a:rPr lang="en-US" sz="1600" u="sng" dirty="0">
                <a:hlinkClick r:id="rId2"/>
              </a:rPr>
              <a:t>dimitrios.c.mantziaras@nasa.gov</a:t>
            </a:r>
            <a:r>
              <a:rPr lang="en-US" sz="1600" dirty="0"/>
              <a:t>&gt;</a:t>
            </a:r>
            <a:br>
              <a:rPr lang="en-US" sz="1600" dirty="0"/>
            </a:br>
            <a:r>
              <a:rPr lang="en-US" sz="1600" b="1" dirty="0"/>
              <a:t>Cc:</a:t>
            </a:r>
            <a:r>
              <a:rPr lang="en-US" sz="1600" dirty="0"/>
              <a:t> Watson, Wynn J. (GSFC-4280) &lt;</a:t>
            </a:r>
            <a:r>
              <a:rPr lang="en-US" sz="1600" u="sng" dirty="0">
                <a:hlinkClick r:id="rId3"/>
              </a:rPr>
              <a:t>wynn.j.watson@nasa.gov</a:t>
            </a:r>
            <a:r>
              <a:rPr lang="en-US" sz="1600" dirty="0"/>
              <a:t>&gt;; Moyer, Eric M. (GSFC-4280) &lt;</a:t>
            </a:r>
            <a:r>
              <a:rPr lang="en-US" sz="1600" u="sng" dirty="0">
                <a:hlinkClick r:id="rId4"/>
              </a:rPr>
              <a:t>eric.m.moyer@nasa.gov</a:t>
            </a:r>
            <a:r>
              <a:rPr lang="en-US" sz="1600" dirty="0"/>
              <a:t>&gt;; Dell, Gregory T. (GSFC-4280) &lt;</a:t>
            </a:r>
            <a:r>
              <a:rPr lang="en-US" sz="1600" u="sng" dirty="0">
                <a:hlinkClick r:id="rId5"/>
              </a:rPr>
              <a:t>gregory.t.dell@nasa.gov</a:t>
            </a:r>
            <a:r>
              <a:rPr lang="en-US" sz="1600" dirty="0"/>
              <a:t>&gt;; </a:t>
            </a:r>
            <a:r>
              <a:rPr lang="en-US" sz="1600" dirty="0" err="1"/>
              <a:t>Thome</a:t>
            </a:r>
            <a:r>
              <a:rPr lang="en-US" sz="1600" dirty="0"/>
              <a:t>, Kurtis J. (GSFC-6180) &lt;</a:t>
            </a:r>
            <a:r>
              <a:rPr lang="en-US" sz="1600" u="sng" dirty="0">
                <a:hlinkClick r:id="rId6"/>
              </a:rPr>
              <a:t>kurtis.thome@nasa.gov</a:t>
            </a:r>
            <a:r>
              <a:rPr lang="en-US" sz="1600" dirty="0"/>
              <a:t>&gt;; Wilson, Jamie Leigh (HQ-DK000)[SCIENCE SYSTEMS AND APPLICATIONS INC] &lt;</a:t>
            </a:r>
            <a:r>
              <a:rPr lang="en-US" sz="1600" u="sng" dirty="0">
                <a:hlinkClick r:id="rId7"/>
              </a:rPr>
              <a:t>jamie.l.wilson@nasa.gov</a:t>
            </a:r>
            <a:r>
              <a:rPr lang="en-US" sz="1600" dirty="0"/>
              <a:t>&gt;; </a:t>
            </a:r>
            <a:r>
              <a:rPr lang="en-US" sz="1600" dirty="0" err="1"/>
              <a:t>Cauffman</a:t>
            </a:r>
            <a:r>
              <a:rPr lang="en-US" sz="1600" dirty="0"/>
              <a:t>, Sandra A. (HQ-DK000) &lt;</a:t>
            </a:r>
            <a:r>
              <a:rPr lang="en-US" sz="1600" u="sng" dirty="0">
                <a:hlinkClick r:id="rId8"/>
              </a:rPr>
              <a:t>sandra.a.cauffman@nasa.gov</a:t>
            </a:r>
            <a:r>
              <a:rPr lang="en-US" sz="1600" dirty="0"/>
              <a:t>&gt;; </a:t>
            </a:r>
            <a:r>
              <a:rPr lang="en-US" sz="1600" dirty="0" err="1"/>
              <a:t>Ianson</a:t>
            </a:r>
            <a:r>
              <a:rPr lang="en-US" sz="1600" dirty="0"/>
              <a:t>, Eric (HQ-DK000) &lt;</a:t>
            </a:r>
            <a:r>
              <a:rPr lang="en-US" sz="1600" u="sng" dirty="0">
                <a:hlinkClick r:id="rId9"/>
              </a:rPr>
              <a:t>eianson@nasa.gov</a:t>
            </a:r>
            <a:r>
              <a:rPr lang="en-US" sz="1600" dirty="0"/>
              <a:t>&gt;; </a:t>
            </a:r>
            <a:r>
              <a:rPr lang="en-US" sz="1600" dirty="0" err="1"/>
              <a:t>Neeck</a:t>
            </a:r>
            <a:r>
              <a:rPr lang="en-US" sz="1600" dirty="0"/>
              <a:t>, Steven (HQ-DK000) &lt;</a:t>
            </a:r>
            <a:r>
              <a:rPr lang="en-US" sz="1600" u="sng" dirty="0">
                <a:hlinkClick r:id="rId10"/>
              </a:rPr>
              <a:t>steven.neeck@nasa.gov</a:t>
            </a:r>
            <a:r>
              <a:rPr lang="en-US" sz="1600" dirty="0"/>
              <a:t>&gt;</a:t>
            </a:r>
            <a:br>
              <a:rPr lang="en-US" sz="1600" dirty="0"/>
            </a:br>
            <a:r>
              <a:rPr lang="en-US" sz="1600" b="1" dirty="0"/>
              <a:t>Subject:</a:t>
            </a:r>
            <a:r>
              <a:rPr lang="en-US" sz="1600" dirty="0"/>
              <a:t> Re: Terra Future Maneuver Plans Slides </a:t>
            </a:r>
          </a:p>
          <a:p>
            <a:pPr marL="0" indent="0">
              <a:buNone/>
            </a:pPr>
            <a:r>
              <a:rPr lang="en-US" sz="1600" dirty="0"/>
              <a:t> </a:t>
            </a:r>
          </a:p>
          <a:p>
            <a:pPr marL="0" indent="0">
              <a:buNone/>
            </a:pPr>
            <a:r>
              <a:rPr lang="en-US" sz="1600" dirty="0"/>
              <a:t>Dimitrios,</a:t>
            </a:r>
          </a:p>
          <a:p>
            <a:pPr marL="0" indent="0">
              <a:buNone/>
            </a:pPr>
            <a:r>
              <a:rPr lang="en-US" sz="1600" dirty="0"/>
              <a:t> </a:t>
            </a:r>
          </a:p>
          <a:p>
            <a:pPr marL="0" indent="0">
              <a:buNone/>
            </a:pPr>
            <a:r>
              <a:rPr lang="en-US" sz="1600" dirty="0"/>
              <a:t>Sandra </a:t>
            </a:r>
            <a:r>
              <a:rPr lang="en-US" sz="1600" dirty="0" err="1"/>
              <a:t>Cauffman</a:t>
            </a:r>
            <a:r>
              <a:rPr lang="en-US" sz="1600" dirty="0"/>
              <a:t> has given HQ/ESD concurrence on the IAM plans for Terra through 2020. You're all set for the February maneuvers and beyond.</a:t>
            </a:r>
          </a:p>
          <a:p>
            <a:pPr marL="0" indent="0">
              <a:buNone/>
            </a:pPr>
            <a:r>
              <a:rPr lang="en-US" sz="1600" dirty="0"/>
              <a:t> </a:t>
            </a:r>
          </a:p>
          <a:p>
            <a:pPr marL="0" indent="0">
              <a:buNone/>
            </a:pPr>
            <a:r>
              <a:rPr lang="en-US" sz="1600" dirty="0"/>
              <a:t>Have a good weekend,</a:t>
            </a:r>
          </a:p>
          <a:p>
            <a:pPr marL="0" indent="0">
              <a:buNone/>
            </a:pPr>
            <a:r>
              <a:rPr lang="en-US" sz="1600" dirty="0"/>
              <a:t>Charles</a:t>
            </a:r>
          </a:p>
          <a:p>
            <a:pPr marL="0" indent="0">
              <a:buNone/>
            </a:pPr>
            <a:endParaRPr lang="en-US" sz="1600" dirty="0"/>
          </a:p>
        </p:txBody>
      </p:sp>
    </p:spTree>
    <p:extLst>
      <p:ext uri="{BB962C8B-B14F-4D97-AF65-F5344CB8AC3E}">
        <p14:creationId xmlns:p14="http://schemas.microsoft.com/office/powerpoint/2010/main" val="337670626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69910</TotalTime>
  <Pages>88</Pages>
  <Words>3161</Words>
  <Application>Microsoft Office PowerPoint</Application>
  <PresentationFormat>On-screen Show (4:3)</PresentationFormat>
  <Paragraphs>636</Paragraphs>
  <Slides>26</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ＭＳ Ｐゴシック</vt:lpstr>
      <vt:lpstr>Arial</vt:lpstr>
      <vt:lpstr>Arial Narrow</vt:lpstr>
      <vt:lpstr>Calibri</vt:lpstr>
      <vt:lpstr>Times</vt:lpstr>
      <vt:lpstr>Times New Roman</vt:lpstr>
      <vt:lpstr>Wingdings</vt:lpstr>
      <vt:lpstr>1_Office Theme</vt:lpstr>
      <vt:lpstr>2_Office Theme</vt:lpstr>
      <vt:lpstr>PowerPoint Presentation</vt:lpstr>
      <vt:lpstr>Topics</vt:lpstr>
      <vt:lpstr>Terra Mission Overview</vt:lpstr>
      <vt:lpstr>EOS Terra Mission Summary</vt:lpstr>
      <vt:lpstr>Terra Spacecraft Status (NO CHANGE)</vt:lpstr>
      <vt:lpstr>PowerPoint Presentation</vt:lpstr>
      <vt:lpstr>PowerPoint Presentation</vt:lpstr>
      <vt:lpstr>Recent Activities</vt:lpstr>
      <vt:lpstr>Inclination Adjust Maneuvers</vt:lpstr>
      <vt:lpstr>PowerPoint Presentation</vt:lpstr>
      <vt:lpstr>ESMO RMM Planning Automation</vt:lpstr>
      <vt:lpstr>Retrograde Maneuver Preparation</vt:lpstr>
      <vt:lpstr>Upcoming Activities</vt:lpstr>
      <vt:lpstr>Future Maneuver Plans</vt:lpstr>
      <vt:lpstr>PowerPoint Presentation</vt:lpstr>
      <vt:lpstr>Terra Lifetime Maneuvers</vt:lpstr>
      <vt:lpstr>Terra Lifetime Maneuvers MLT and Altitude Predictions</vt:lpstr>
      <vt:lpstr>Summary</vt:lpstr>
      <vt:lpstr>Questions</vt:lpstr>
      <vt:lpstr>Additional Slides</vt:lpstr>
      <vt:lpstr>Terra Fuel Usage</vt:lpstr>
      <vt:lpstr>Final Average Height (semi-major axis minus Earth radius)</vt:lpstr>
      <vt:lpstr>Orbit/Inclination/MLT Maintenance</vt:lpstr>
      <vt:lpstr>PowerPoint Presentation</vt:lpstr>
      <vt:lpstr>OSMA Official Direction</vt:lpstr>
      <vt:lpstr>NASA HQ Official Direction</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Spacecraft Status</dc:title>
  <dc:subject>Terra</dc:subject>
  <dc:creator>Bill Guit</dc:creator>
  <cp:lastModifiedBy>Trakas, Diane E. (GSFC-423.0)[ASRC FEDERAL SYSTEM SOLUTIONS]</cp:lastModifiedBy>
  <cp:revision>890</cp:revision>
  <cp:lastPrinted>2017-10-30T19:12:48Z</cp:lastPrinted>
  <dcterms:created xsi:type="dcterms:W3CDTF">1999-09-30T01:16:08Z</dcterms:created>
  <dcterms:modified xsi:type="dcterms:W3CDTF">2020-09-08T17:10:02Z</dcterms:modified>
</cp:coreProperties>
</file>