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1"/>
  </p:sldMasterIdLst>
  <p:notesMasterIdLst>
    <p:notesMasterId r:id="rId14"/>
  </p:notesMasterIdLst>
  <p:handoutMasterIdLst>
    <p:handoutMasterId r:id="rId15"/>
  </p:handoutMasterIdLst>
  <p:sldIdLst>
    <p:sldId id="257" r:id="rId2"/>
    <p:sldId id="331" r:id="rId3"/>
    <p:sldId id="298" r:id="rId4"/>
    <p:sldId id="352" r:id="rId5"/>
    <p:sldId id="366" r:id="rId6"/>
    <p:sldId id="353" r:id="rId7"/>
    <p:sldId id="355" r:id="rId8"/>
    <p:sldId id="370" r:id="rId9"/>
    <p:sldId id="369" r:id="rId10"/>
    <p:sldId id="364" r:id="rId11"/>
    <p:sldId id="359" r:id="rId12"/>
    <p:sldId id="36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cy X. Hoang" initials="LXH" lastIdx="16" clrIdx="0"/>
  <p:cmAuthor id="1" name="Avery C. Ruèl" initials="ACR" lastIdx="3" clrIdx="1"/>
  <p:cmAuthor id="2" name="Shawn J. Hoffman" initials="SJH" lastIdx="5" clrIdx="2">
    <p:extLst>
      <p:ext uri="{19B8F6BF-5375-455C-9EA6-DF929625EA0E}">
        <p15:presenceInfo xmlns:p15="http://schemas.microsoft.com/office/powerpoint/2012/main" userId="S-1-5-21-1432088959-586038849-3257735792-1349" providerId="AD"/>
      </p:ext>
    </p:extLst>
  </p:cmAuthor>
  <p:cmAuthor id="3" name="Shawn J. Hoffman" initials="SJH [2]" lastIdx="1" clrIdx="3">
    <p:extLst>
      <p:ext uri="{19B8F6BF-5375-455C-9EA6-DF929625EA0E}">
        <p15:presenceInfo xmlns:p15="http://schemas.microsoft.com/office/powerpoint/2012/main" userId="S-1-5-21-865672521-1475708268-755745104-1132" providerId="AD"/>
      </p:ext>
    </p:extLst>
  </p:cmAuthor>
  <p:cmAuthor id="4" name="Eliot W. Toumey" initials="EWT" lastIdx="17" clrIdx="4">
    <p:extLst>
      <p:ext uri="{19B8F6BF-5375-455C-9EA6-DF929625EA0E}">
        <p15:presenceInfo xmlns:p15="http://schemas.microsoft.com/office/powerpoint/2012/main" userId="S-1-5-21-1432088959-586038849-3257735792-2642" providerId="AD"/>
      </p:ext>
    </p:extLst>
  </p:cmAuthor>
  <p:cmAuthor id="5" name="Ryan J. Moore" initials="RJM" lastIdx="2" clrIdx="5">
    <p:extLst>
      <p:ext uri="{19B8F6BF-5375-455C-9EA6-DF929625EA0E}">
        <p15:presenceInfo xmlns:p15="http://schemas.microsoft.com/office/powerpoint/2012/main" userId="S-1-5-21-1432088959-586038849-3257735792-13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  <a:srgbClr val="BDD7EE"/>
    <a:srgbClr val="1C5DBE"/>
    <a:srgbClr val="C42E00"/>
    <a:srgbClr val="D9D9D9"/>
    <a:srgbClr val="6699FF"/>
    <a:srgbClr val="3366FF"/>
    <a:srgbClr val="0A12FF"/>
    <a:srgbClr val="FF203E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133" autoAdjust="0"/>
  </p:normalViewPr>
  <p:slideViewPr>
    <p:cSldViewPr snapToGrid="0" snapToObjects="1" showGuides="1">
      <p:cViewPr varScale="1">
        <p:scale>
          <a:sx n="61" d="100"/>
          <a:sy n="61" d="100"/>
        </p:scale>
        <p:origin x="1484" y="44"/>
      </p:cViewPr>
      <p:guideLst>
        <p:guide orient="horz" pos="2176"/>
        <p:guide pos="290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2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thaniel.johnson\Downloads\Aqua%20Fall%202020%20IAM%20Series%20Performanc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thaniel.johnson\Downloads\Aqua%20Fall%202020%20IAM%20Series%20Performanc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Roll, Pitch, and Yaw Error during INC</a:t>
            </a:r>
          </a:p>
        </c:rich>
      </c:tx>
      <c:layout>
        <c:manualLayout>
          <c:xMode val="edge"/>
          <c:yMode val="edge"/>
          <c:x val="0.32132063889315182"/>
          <c:y val="1.607911281872162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0455099362579677E-2"/>
          <c:y val="7.1733453957446985E-2"/>
          <c:w val="0.89341394825646792"/>
          <c:h val="0.81235921660578925"/>
        </c:manualLayout>
      </c:layout>
      <c:scatterChart>
        <c:scatterStyle val="lineMarker"/>
        <c:varyColors val="0"/>
        <c:ser>
          <c:idx val="0"/>
          <c:order val="0"/>
          <c:tx>
            <c:strRef>
              <c:f>'Aqua Trending'!$H$1</c:f>
              <c:strCache>
                <c:ptCount val="1"/>
                <c:pt idx="0">
                  <c:v>Roll</c:v>
                </c:pt>
              </c:strCache>
            </c:strRef>
          </c:tx>
          <c:spPr>
            <a:ln w="25400">
              <a:solidFill>
                <a:srgbClr val="000080"/>
              </a:solidFill>
            </a:ln>
          </c:spPr>
          <c:marker>
            <c:symbol val="diamond"/>
            <c:size val="5"/>
            <c:spPr>
              <a:solidFill>
                <a:srgbClr val="000080"/>
              </a:solidFill>
              <a:ln w="9525">
                <a:solidFill>
                  <a:srgbClr val="000080"/>
                </a:solidFill>
              </a:ln>
              <a:effectLst/>
            </c:spPr>
          </c:marker>
          <c:xVal>
            <c:numRef>
              <c:f>'Aqua Trending'!$A$2:$A$100</c:f>
              <c:numCache>
                <c:formatCode>General</c:formatCode>
                <c:ptCount val="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</c:numCache>
            </c:numRef>
          </c:xVal>
          <c:yVal>
            <c:numRef>
              <c:f>'Aqua Trending'!$H$2:$H$100</c:f>
              <c:numCache>
                <c:formatCode>0.0000</c:formatCode>
                <c:ptCount val="99"/>
                <c:pt idx="0">
                  <c:v>-0.75639999999999996</c:v>
                </c:pt>
                <c:pt idx="1">
                  <c:v>-0.75670000000000004</c:v>
                </c:pt>
                <c:pt idx="2">
                  <c:v>-0.81330000000000002</c:v>
                </c:pt>
                <c:pt idx="3">
                  <c:v>-0.76329999999999998</c:v>
                </c:pt>
                <c:pt idx="4">
                  <c:v>-0.80349999999999999</c:v>
                </c:pt>
                <c:pt idx="5">
                  <c:v>-0.8407</c:v>
                </c:pt>
                <c:pt idx="6">
                  <c:v>-0.86250000000000004</c:v>
                </c:pt>
                <c:pt idx="7">
                  <c:v>-0.74909999999999999</c:v>
                </c:pt>
                <c:pt idx="8">
                  <c:v>-0.87459631834559792</c:v>
                </c:pt>
                <c:pt idx="9">
                  <c:v>-0.79259999999999997</c:v>
                </c:pt>
                <c:pt idx="10">
                  <c:v>-0.81169999999999998</c:v>
                </c:pt>
                <c:pt idx="11">
                  <c:v>-0.79900000000000004</c:v>
                </c:pt>
                <c:pt idx="12">
                  <c:v>-0.75549999999999995</c:v>
                </c:pt>
                <c:pt idx="13">
                  <c:v>-0.86539999999999995</c:v>
                </c:pt>
                <c:pt idx="14">
                  <c:v>-0.81369999999999998</c:v>
                </c:pt>
                <c:pt idx="15">
                  <c:v>-0.84219999999999995</c:v>
                </c:pt>
                <c:pt idx="16">
                  <c:v>-0.81230000000000002</c:v>
                </c:pt>
                <c:pt idx="17">
                  <c:v>-0.8075</c:v>
                </c:pt>
                <c:pt idx="18">
                  <c:v>-0.77788844801992485</c:v>
                </c:pt>
                <c:pt idx="19">
                  <c:v>-0.81140000000000001</c:v>
                </c:pt>
                <c:pt idx="20">
                  <c:v>-0.69740000000000002</c:v>
                </c:pt>
                <c:pt idx="21">
                  <c:v>-0.62960000000000005</c:v>
                </c:pt>
                <c:pt idx="22">
                  <c:v>-0.7732</c:v>
                </c:pt>
                <c:pt idx="23">
                  <c:v>-0.75700000000000001</c:v>
                </c:pt>
                <c:pt idx="24">
                  <c:v>-0.75</c:v>
                </c:pt>
                <c:pt idx="25">
                  <c:v>-0.73570000000000002</c:v>
                </c:pt>
                <c:pt idx="26">
                  <c:v>-0.77729999999999999</c:v>
                </c:pt>
                <c:pt idx="27">
                  <c:v>-0.70220000000000005</c:v>
                </c:pt>
                <c:pt idx="28">
                  <c:v>-0.51319999999999999</c:v>
                </c:pt>
                <c:pt idx="29">
                  <c:v>-0.59670000000000001</c:v>
                </c:pt>
                <c:pt idx="30">
                  <c:v>-0.38690000000000002</c:v>
                </c:pt>
                <c:pt idx="31">
                  <c:v>-0.65949999999999998</c:v>
                </c:pt>
                <c:pt idx="32">
                  <c:v>-0.55179999999999996</c:v>
                </c:pt>
                <c:pt idx="33">
                  <c:v>-0.27529999999999999</c:v>
                </c:pt>
                <c:pt idx="34">
                  <c:v>-0.35170000000000001</c:v>
                </c:pt>
                <c:pt idx="35">
                  <c:v>-0.34139999999999998</c:v>
                </c:pt>
                <c:pt idx="36">
                  <c:v>-0.33750000000000002</c:v>
                </c:pt>
                <c:pt idx="37">
                  <c:v>-0.2419</c:v>
                </c:pt>
                <c:pt idx="38">
                  <c:v>-6.1499999999999999E-2</c:v>
                </c:pt>
                <c:pt idx="39">
                  <c:v>3.8999999999999998E-3</c:v>
                </c:pt>
                <c:pt idx="40">
                  <c:v>-0.1356</c:v>
                </c:pt>
                <c:pt idx="41">
                  <c:v>-4.2700000000000002E-2</c:v>
                </c:pt>
                <c:pt idx="42">
                  <c:v>-0.20269999999999999</c:v>
                </c:pt>
                <c:pt idx="43">
                  <c:v>-9.5000000000000001E-2</c:v>
                </c:pt>
                <c:pt idx="44">
                  <c:v>1.3988405428915197E-2</c:v>
                </c:pt>
                <c:pt idx="45">
                  <c:v>8.5000000000000006E-2</c:v>
                </c:pt>
                <c:pt idx="46">
                  <c:v>0.12659999999999999</c:v>
                </c:pt>
                <c:pt idx="47">
                  <c:v>0.1241</c:v>
                </c:pt>
                <c:pt idx="48">
                  <c:v>0.22620000000000001</c:v>
                </c:pt>
                <c:pt idx="49">
                  <c:v>0.26381363556252685</c:v>
                </c:pt>
                <c:pt idx="50">
                  <c:v>0.40197378633526126</c:v>
                </c:pt>
                <c:pt idx="51">
                  <c:v>0.24790000000000001</c:v>
                </c:pt>
                <c:pt idx="52">
                  <c:v>0.33489999999999998</c:v>
                </c:pt>
                <c:pt idx="53">
                  <c:v>0.33139999999999997</c:v>
                </c:pt>
                <c:pt idx="54">
                  <c:v>0.51929999999999998</c:v>
                </c:pt>
                <c:pt idx="55">
                  <c:v>0.55449999999999999</c:v>
                </c:pt>
                <c:pt idx="56">
                  <c:v>0.52880000000000005</c:v>
                </c:pt>
                <c:pt idx="57">
                  <c:v>0.66085518099999996</c:v>
                </c:pt>
                <c:pt idx="58">
                  <c:v>0.53410000000000002</c:v>
                </c:pt>
                <c:pt idx="59">
                  <c:v>0.71299999999999997</c:v>
                </c:pt>
                <c:pt idx="60">
                  <c:v>0.62219999999999998</c:v>
                </c:pt>
                <c:pt idx="61">
                  <c:v>0.62280000000000002</c:v>
                </c:pt>
                <c:pt idx="62">
                  <c:v>0.61460000000000004</c:v>
                </c:pt>
                <c:pt idx="63">
                  <c:v>0.54910000000000003</c:v>
                </c:pt>
                <c:pt idx="64">
                  <c:v>0.81699999999999995</c:v>
                </c:pt>
                <c:pt idx="65">
                  <c:v>0.7137</c:v>
                </c:pt>
                <c:pt idx="66">
                  <c:v>0.9587</c:v>
                </c:pt>
                <c:pt idx="67">
                  <c:v>0.99760000000000004</c:v>
                </c:pt>
                <c:pt idx="68">
                  <c:v>1.0172000000000001</c:v>
                </c:pt>
                <c:pt idx="69">
                  <c:v>0.98144299999999995</c:v>
                </c:pt>
                <c:pt idx="70">
                  <c:v>1.074943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8A7-4FFE-AFB7-F894C57B2B35}"/>
            </c:ext>
          </c:extLst>
        </c:ser>
        <c:ser>
          <c:idx val="2"/>
          <c:order val="1"/>
          <c:tx>
            <c:strRef>
              <c:f>'Aqua Trending'!$I$1</c:f>
              <c:strCache>
                <c:ptCount val="1"/>
                <c:pt idx="0">
                  <c:v>Pitch</c:v>
                </c:pt>
              </c:strCache>
            </c:strRef>
          </c:tx>
          <c:spPr>
            <a:ln w="25400">
              <a:solidFill>
                <a:srgbClr val="339966"/>
              </a:solidFill>
            </a:ln>
          </c:spPr>
          <c:marker>
            <c:spPr>
              <a:solidFill>
                <a:srgbClr val="339966"/>
              </a:solidFill>
              <a:ln>
                <a:solidFill>
                  <a:srgbClr val="339966"/>
                </a:solidFill>
              </a:ln>
            </c:spPr>
          </c:marker>
          <c:xVal>
            <c:numRef>
              <c:f>'Aqua Trending'!$A$2:$A$100</c:f>
              <c:numCache>
                <c:formatCode>General</c:formatCode>
                <c:ptCount val="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</c:numCache>
            </c:numRef>
          </c:xVal>
          <c:yVal>
            <c:numRef>
              <c:f>'Aqua Trending'!$I$2:$I$100</c:f>
              <c:numCache>
                <c:formatCode>0.0000</c:formatCode>
                <c:ptCount val="99"/>
                <c:pt idx="0">
                  <c:v>-1.3109999999999999</c:v>
                </c:pt>
                <c:pt idx="1">
                  <c:v>-1.3389</c:v>
                </c:pt>
                <c:pt idx="2">
                  <c:v>-1.4818</c:v>
                </c:pt>
                <c:pt idx="3">
                  <c:v>-1.2996000000000001</c:v>
                </c:pt>
                <c:pt idx="4">
                  <c:v>-1.3801000000000001</c:v>
                </c:pt>
                <c:pt idx="5">
                  <c:v>-1.4631000000000001</c:v>
                </c:pt>
                <c:pt idx="6">
                  <c:v>-1.5062</c:v>
                </c:pt>
                <c:pt idx="7">
                  <c:v>-1.2950999999999999</c:v>
                </c:pt>
                <c:pt idx="8">
                  <c:v>-1.5702573185562914</c:v>
                </c:pt>
                <c:pt idx="9">
                  <c:v>-1.3877999999999999</c:v>
                </c:pt>
                <c:pt idx="10">
                  <c:v>-1.4404999999999999</c:v>
                </c:pt>
                <c:pt idx="11">
                  <c:v>-1.3056000000000001</c:v>
                </c:pt>
                <c:pt idx="12">
                  <c:v>-1.3936999999999999</c:v>
                </c:pt>
                <c:pt idx="13">
                  <c:v>-1.7</c:v>
                </c:pt>
                <c:pt idx="14">
                  <c:v>-1.3933</c:v>
                </c:pt>
                <c:pt idx="15">
                  <c:v>-1.4863</c:v>
                </c:pt>
                <c:pt idx="16">
                  <c:v>-1.5094000000000001</c:v>
                </c:pt>
                <c:pt idx="17">
                  <c:v>-1.5424</c:v>
                </c:pt>
                <c:pt idx="18">
                  <c:v>-1.3043297622895644</c:v>
                </c:pt>
                <c:pt idx="19">
                  <c:v>-1.4862</c:v>
                </c:pt>
                <c:pt idx="20">
                  <c:v>-1.3502000000000001</c:v>
                </c:pt>
                <c:pt idx="21">
                  <c:v>-1.333</c:v>
                </c:pt>
                <c:pt idx="22">
                  <c:v>-1.3303</c:v>
                </c:pt>
                <c:pt idx="23">
                  <c:v>-1.3815</c:v>
                </c:pt>
                <c:pt idx="24">
                  <c:v>-1.3185</c:v>
                </c:pt>
                <c:pt idx="25">
                  <c:v>-1.4884999999999999</c:v>
                </c:pt>
                <c:pt idx="26">
                  <c:v>-1.407</c:v>
                </c:pt>
                <c:pt idx="27">
                  <c:v>-1.4530000000000001</c:v>
                </c:pt>
                <c:pt idx="28">
                  <c:v>-1.0396000000000001</c:v>
                </c:pt>
                <c:pt idx="29">
                  <c:v>-1.2678</c:v>
                </c:pt>
                <c:pt idx="30">
                  <c:v>-1.0565</c:v>
                </c:pt>
                <c:pt idx="31">
                  <c:v>-1.1782999999999999</c:v>
                </c:pt>
                <c:pt idx="32">
                  <c:v>-1.3663000000000001</c:v>
                </c:pt>
                <c:pt idx="33">
                  <c:v>-0.68969999999999998</c:v>
                </c:pt>
                <c:pt idx="34">
                  <c:v>-1.2324999999999999</c:v>
                </c:pt>
                <c:pt idx="35">
                  <c:v>-1.1765000000000001</c:v>
                </c:pt>
                <c:pt idx="36">
                  <c:v>-1.3163</c:v>
                </c:pt>
                <c:pt idx="37">
                  <c:v>-0.96809999999999996</c:v>
                </c:pt>
                <c:pt idx="38">
                  <c:v>-1.2128000000000001</c:v>
                </c:pt>
                <c:pt idx="39">
                  <c:v>-1.1648000000000001</c:v>
                </c:pt>
                <c:pt idx="40">
                  <c:v>-1.0165</c:v>
                </c:pt>
                <c:pt idx="41">
                  <c:v>-1.2249000000000001</c:v>
                </c:pt>
                <c:pt idx="42">
                  <c:v>-1.2376</c:v>
                </c:pt>
                <c:pt idx="43">
                  <c:v>-1.2105999999999999</c:v>
                </c:pt>
                <c:pt idx="44">
                  <c:v>-1.0269143923800685</c:v>
                </c:pt>
                <c:pt idx="45">
                  <c:v>-1.1234999999999999</c:v>
                </c:pt>
                <c:pt idx="46">
                  <c:v>-1.1063000000000001</c:v>
                </c:pt>
                <c:pt idx="47">
                  <c:v>-1.1163000000000001</c:v>
                </c:pt>
                <c:pt idx="48">
                  <c:v>-1.0279</c:v>
                </c:pt>
                <c:pt idx="49">
                  <c:v>-0.99706880374030904</c:v>
                </c:pt>
                <c:pt idx="50">
                  <c:v>-0.47944998651055137</c:v>
                </c:pt>
                <c:pt idx="51">
                  <c:v>-1.0282</c:v>
                </c:pt>
                <c:pt idx="52">
                  <c:v>-1.0203</c:v>
                </c:pt>
                <c:pt idx="53">
                  <c:v>-0.92720000000000002</c:v>
                </c:pt>
                <c:pt idx="54">
                  <c:v>-0.88229999999999997</c:v>
                </c:pt>
                <c:pt idx="55">
                  <c:v>-0.84950000000000003</c:v>
                </c:pt>
                <c:pt idx="56">
                  <c:v>-0.75260000000000005</c:v>
                </c:pt>
                <c:pt idx="57">
                  <c:v>-0.64528139699999998</c:v>
                </c:pt>
                <c:pt idx="58">
                  <c:v>-0.83379999999999999</c:v>
                </c:pt>
                <c:pt idx="59">
                  <c:v>-0.32929999999999998</c:v>
                </c:pt>
                <c:pt idx="60">
                  <c:v>-0.85509999999999997</c:v>
                </c:pt>
                <c:pt idx="61">
                  <c:v>-0.80659999999999998</c:v>
                </c:pt>
                <c:pt idx="62">
                  <c:v>-0.74539999999999995</c:v>
                </c:pt>
                <c:pt idx="63">
                  <c:v>-0.83409999999999995</c:v>
                </c:pt>
                <c:pt idx="64">
                  <c:v>-0.31059999999999999</c:v>
                </c:pt>
                <c:pt idx="65">
                  <c:v>-0.82350000000000001</c:v>
                </c:pt>
                <c:pt idx="66">
                  <c:v>-0.71350000000000002</c:v>
                </c:pt>
                <c:pt idx="67">
                  <c:v>-0.70640000000000003</c:v>
                </c:pt>
                <c:pt idx="68">
                  <c:v>-0.69679999999999997</c:v>
                </c:pt>
                <c:pt idx="69">
                  <c:v>-0.71692999999999996</c:v>
                </c:pt>
                <c:pt idx="70">
                  <c:v>-0.47060299999999999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8A7-4FFE-AFB7-F894C57B2B35}"/>
            </c:ext>
          </c:extLst>
        </c:ser>
        <c:ser>
          <c:idx val="3"/>
          <c:order val="2"/>
          <c:tx>
            <c:strRef>
              <c:f>'Aqua Trending'!$J$1</c:f>
              <c:strCache>
                <c:ptCount val="1"/>
                <c:pt idx="0">
                  <c:v>Yaw</c:v>
                </c:pt>
              </c:strCache>
            </c:strRef>
          </c:tx>
          <c:spPr>
            <a:ln w="25400">
              <a:solidFill>
                <a:schemeClr val="bg1">
                  <a:lumMod val="65000"/>
                </a:schemeClr>
              </a:solidFill>
            </a:ln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c:spPr>
          </c:marker>
          <c:xVal>
            <c:numRef>
              <c:f>'Aqua Trending'!$A$2:$A$100</c:f>
              <c:numCache>
                <c:formatCode>General</c:formatCode>
                <c:ptCount val="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</c:numCache>
            </c:numRef>
          </c:xVal>
          <c:yVal>
            <c:numRef>
              <c:f>'Aqua Trending'!$J$2:$J$100</c:f>
              <c:numCache>
                <c:formatCode>0.0000</c:formatCode>
                <c:ptCount val="99"/>
                <c:pt idx="0">
                  <c:v>-1.1993999999999971</c:v>
                </c:pt>
                <c:pt idx="1">
                  <c:v>-1.0464000000000055</c:v>
                </c:pt>
                <c:pt idx="2">
                  <c:v>-0.94780000000000086</c:v>
                </c:pt>
                <c:pt idx="3">
                  <c:v>-1.033299999999997</c:v>
                </c:pt>
                <c:pt idx="4">
                  <c:v>-1.2241999999999962</c:v>
                </c:pt>
                <c:pt idx="5">
                  <c:v>-1.065100000000001</c:v>
                </c:pt>
                <c:pt idx="6">
                  <c:v>-1.1951999999999998</c:v>
                </c:pt>
                <c:pt idx="7">
                  <c:v>-1.1052999999999997</c:v>
                </c:pt>
                <c:pt idx="8">
                  <c:v>-1.2112647126734544</c:v>
                </c:pt>
                <c:pt idx="9">
                  <c:v>-1.2395999999999958</c:v>
                </c:pt>
                <c:pt idx="10">
                  <c:v>-1.0772000000000048</c:v>
                </c:pt>
                <c:pt idx="11">
                  <c:v>-1.3267999999999915</c:v>
                </c:pt>
                <c:pt idx="12">
                  <c:v>-1.1216000000000008</c:v>
                </c:pt>
                <c:pt idx="13">
                  <c:v>-1.0536999999999921</c:v>
                </c:pt>
                <c:pt idx="14">
                  <c:v>-1.3342000000000098</c:v>
                </c:pt>
                <c:pt idx="15">
                  <c:v>-1.2593000000000103</c:v>
                </c:pt>
                <c:pt idx="16">
                  <c:v>-1.2069000000000045</c:v>
                </c:pt>
                <c:pt idx="17">
                  <c:v>-1.1261000000000081</c:v>
                </c:pt>
                <c:pt idx="18">
                  <c:v>-1.3675766547734725</c:v>
                </c:pt>
                <c:pt idx="19">
                  <c:v>-1.152000000000001</c:v>
                </c:pt>
                <c:pt idx="20">
                  <c:v>-1.0614999999999952</c:v>
                </c:pt>
                <c:pt idx="21">
                  <c:v>-1.0874999999999915</c:v>
                </c:pt>
                <c:pt idx="22">
                  <c:v>-1.2293999999999983</c:v>
                </c:pt>
                <c:pt idx="23">
                  <c:v>-1.2142999999999944</c:v>
                </c:pt>
                <c:pt idx="24">
                  <c:v>-1.2240000000000038</c:v>
                </c:pt>
                <c:pt idx="25">
                  <c:v>-1.1169000000000011</c:v>
                </c:pt>
                <c:pt idx="26">
                  <c:v>-1.2223999999999933</c:v>
                </c:pt>
                <c:pt idx="27">
                  <c:v>-1.2087999999999965</c:v>
                </c:pt>
                <c:pt idx="28">
                  <c:v>-1.1732999999999976</c:v>
                </c:pt>
                <c:pt idx="29">
                  <c:v>-1.1784999999999997</c:v>
                </c:pt>
                <c:pt idx="30">
                  <c:v>-1.2040999999999968</c:v>
                </c:pt>
                <c:pt idx="31">
                  <c:v>-1.3819000000000017</c:v>
                </c:pt>
                <c:pt idx="32">
                  <c:v>-1.3500999999999976</c:v>
                </c:pt>
                <c:pt idx="33">
                  <c:v>-1.2413000000000096</c:v>
                </c:pt>
                <c:pt idx="34">
                  <c:v>-1.2390999999999934</c:v>
                </c:pt>
                <c:pt idx="35">
                  <c:v>-1.258899999999997</c:v>
                </c:pt>
                <c:pt idx="36">
                  <c:v>-1.3243999999999971</c:v>
                </c:pt>
                <c:pt idx="37">
                  <c:v>-1.2900999999999954</c:v>
                </c:pt>
                <c:pt idx="38">
                  <c:v>-1.4337999999999909</c:v>
                </c:pt>
                <c:pt idx="39">
                  <c:v>-1.2528999999999968</c:v>
                </c:pt>
                <c:pt idx="40">
                  <c:v>-1.634200000000007</c:v>
                </c:pt>
                <c:pt idx="41">
                  <c:v>-1.4690000000000083</c:v>
                </c:pt>
                <c:pt idx="42">
                  <c:v>-1.7131000000000114</c:v>
                </c:pt>
                <c:pt idx="43">
                  <c:v>-1.6105000000000018</c:v>
                </c:pt>
                <c:pt idx="44">
                  <c:v>-1.7597670327557893</c:v>
                </c:pt>
                <c:pt idx="45">
                  <c:v>-1.6099999999999994</c:v>
                </c:pt>
                <c:pt idx="46">
                  <c:v>-1.727499999999992</c:v>
                </c:pt>
                <c:pt idx="47">
                  <c:v>-1.7351000000000028</c:v>
                </c:pt>
                <c:pt idx="48">
                  <c:v>-1.7888999999999982</c:v>
                </c:pt>
                <c:pt idx="49">
                  <c:v>-1.8296610276319711</c:v>
                </c:pt>
                <c:pt idx="50">
                  <c:v>-2.1853238402778743</c:v>
                </c:pt>
                <c:pt idx="51">
                  <c:v>-2.0127999999999986</c:v>
                </c:pt>
                <c:pt idx="52">
                  <c:v>-1.9213000000000022</c:v>
                </c:pt>
                <c:pt idx="53">
                  <c:v>-2.4543000000000035</c:v>
                </c:pt>
                <c:pt idx="54">
                  <c:v>-2.1841000000000008</c:v>
                </c:pt>
                <c:pt idx="55">
                  <c:v>-2.2267999999999972</c:v>
                </c:pt>
                <c:pt idx="56">
                  <c:v>-2.6157000000000039</c:v>
                </c:pt>
                <c:pt idx="57">
                  <c:v>-2.4735931000000022</c:v>
                </c:pt>
                <c:pt idx="58">
                  <c:v>-2.8002000000000038</c:v>
                </c:pt>
                <c:pt idx="59">
                  <c:v>-2.6663999999999959</c:v>
                </c:pt>
                <c:pt idx="60">
                  <c:v>-2.4609999999999985</c:v>
                </c:pt>
                <c:pt idx="61">
                  <c:v>-2.6068000000000069</c:v>
                </c:pt>
                <c:pt idx="62">
                  <c:v>-2.6375000000000028</c:v>
                </c:pt>
                <c:pt idx="63">
                  <c:v>-2.7147999999999968</c:v>
                </c:pt>
                <c:pt idx="64">
                  <c:v>-3.0529999999999973</c:v>
                </c:pt>
                <c:pt idx="65">
                  <c:v>-2.9375</c:v>
                </c:pt>
                <c:pt idx="66">
                  <c:v>-3.0406999999999869</c:v>
                </c:pt>
                <c:pt idx="67">
                  <c:v>-3.0139999999999958</c:v>
                </c:pt>
                <c:pt idx="68">
                  <c:v>-2.9705999999999904</c:v>
                </c:pt>
                <c:pt idx="69">
                  <c:v>-3.0778059999999954</c:v>
                </c:pt>
                <c:pt idx="70">
                  <c:v>-3.0452840000000094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8A7-4FFE-AFB7-F894C57B2B35}"/>
            </c:ext>
          </c:extLst>
        </c:ser>
        <c:ser>
          <c:idx val="1"/>
          <c:order val="3"/>
          <c:tx>
            <c:strRef>
              <c:f>'Aqua Trending'!$K$1</c:f>
              <c:strCache>
                <c:ptCount val="1"/>
                <c:pt idx="0">
                  <c:v>Calibrated Yaw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circ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'Aqua Trending'!$A$2:$A$100</c:f>
              <c:numCache>
                <c:formatCode>General</c:formatCode>
                <c:ptCount val="9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</c:numCache>
            </c:numRef>
          </c:xVal>
          <c:yVal>
            <c:numRef>
              <c:f>'Aqua Trending'!$K$2:$K$100</c:f>
              <c:numCache>
                <c:formatCode>0.0000</c:formatCode>
                <c:ptCount val="99"/>
                <c:pt idx="0">
                  <c:v>-1.1993999999999971</c:v>
                </c:pt>
                <c:pt idx="1">
                  <c:v>-1.0464000000000055</c:v>
                </c:pt>
                <c:pt idx="2">
                  <c:v>-0.94780000000000086</c:v>
                </c:pt>
                <c:pt idx="3">
                  <c:v>-1.033299999999997</c:v>
                </c:pt>
                <c:pt idx="4">
                  <c:v>-1.2241999999999962</c:v>
                </c:pt>
                <c:pt idx="5">
                  <c:v>-1.065100000000001</c:v>
                </c:pt>
                <c:pt idx="6">
                  <c:v>-1.1951999999999998</c:v>
                </c:pt>
                <c:pt idx="7">
                  <c:v>-1.1052999999999997</c:v>
                </c:pt>
                <c:pt idx="8">
                  <c:v>-1.2112647126734544</c:v>
                </c:pt>
                <c:pt idx="9">
                  <c:v>-1.2395999999999958</c:v>
                </c:pt>
                <c:pt idx="10">
                  <c:v>-1.0772000000000048</c:v>
                </c:pt>
                <c:pt idx="11">
                  <c:v>-1.3267999999999915</c:v>
                </c:pt>
                <c:pt idx="12">
                  <c:v>-1.1216000000000008</c:v>
                </c:pt>
                <c:pt idx="13">
                  <c:v>-1.0536999999999921</c:v>
                </c:pt>
                <c:pt idx="14">
                  <c:v>-1.3342000000000098</c:v>
                </c:pt>
                <c:pt idx="15">
                  <c:v>-1.2593000000000103</c:v>
                </c:pt>
                <c:pt idx="16">
                  <c:v>-1.2069000000000045</c:v>
                </c:pt>
                <c:pt idx="17">
                  <c:v>-1.1261000000000081</c:v>
                </c:pt>
                <c:pt idx="18">
                  <c:v>-1.3675766547734725</c:v>
                </c:pt>
                <c:pt idx="19">
                  <c:v>-1.152000000000001</c:v>
                </c:pt>
                <c:pt idx="20">
                  <c:v>-1.0614999999999952</c:v>
                </c:pt>
                <c:pt idx="21">
                  <c:v>-1.0874999999999915</c:v>
                </c:pt>
                <c:pt idx="22">
                  <c:v>-1.2293999999999983</c:v>
                </c:pt>
                <c:pt idx="23">
                  <c:v>-1.2142999999999944</c:v>
                </c:pt>
                <c:pt idx="24">
                  <c:v>-1.2240000000000038</c:v>
                </c:pt>
                <c:pt idx="25">
                  <c:v>-1.1169000000000011</c:v>
                </c:pt>
                <c:pt idx="26">
                  <c:v>-1.2223999999999933</c:v>
                </c:pt>
                <c:pt idx="27">
                  <c:v>-1.2087999999999965</c:v>
                </c:pt>
                <c:pt idx="28">
                  <c:v>-1.1732999999999976</c:v>
                </c:pt>
                <c:pt idx="29">
                  <c:v>-1.1784999999999997</c:v>
                </c:pt>
                <c:pt idx="30">
                  <c:v>-1.2040999999999968</c:v>
                </c:pt>
                <c:pt idx="31">
                  <c:v>-1.3819000000000017</c:v>
                </c:pt>
                <c:pt idx="32">
                  <c:v>-1.3500999999999976</c:v>
                </c:pt>
                <c:pt idx="33">
                  <c:v>-1.2413000000000096</c:v>
                </c:pt>
                <c:pt idx="34">
                  <c:v>-1.2390999999999934</c:v>
                </c:pt>
                <c:pt idx="35">
                  <c:v>-1.258899999999997</c:v>
                </c:pt>
                <c:pt idx="36">
                  <c:v>-1.3243999999999971</c:v>
                </c:pt>
                <c:pt idx="37">
                  <c:v>-1.2900999999999954</c:v>
                </c:pt>
                <c:pt idx="38">
                  <c:v>-1.4337999999999909</c:v>
                </c:pt>
                <c:pt idx="39">
                  <c:v>-1.2528999999999968</c:v>
                </c:pt>
                <c:pt idx="40">
                  <c:v>-1.634200000000007</c:v>
                </c:pt>
                <c:pt idx="41">
                  <c:v>-1.4690000000000083</c:v>
                </c:pt>
                <c:pt idx="42">
                  <c:v>-1.7131000000000114</c:v>
                </c:pt>
                <c:pt idx="43">
                  <c:v>-1.6105000000000018</c:v>
                </c:pt>
                <c:pt idx="44">
                  <c:v>-1.7597670327557893</c:v>
                </c:pt>
                <c:pt idx="45">
                  <c:v>-1.6099999999999994</c:v>
                </c:pt>
                <c:pt idx="46">
                  <c:v>-1.727499999999992</c:v>
                </c:pt>
                <c:pt idx="47">
                  <c:v>-1.7351000000000028</c:v>
                </c:pt>
                <c:pt idx="48">
                  <c:v>-1.7888999999999982</c:v>
                </c:pt>
                <c:pt idx="49">
                  <c:v>-1.8296610276319711</c:v>
                </c:pt>
                <c:pt idx="50">
                  <c:v>-2.1853238402778743</c:v>
                </c:pt>
                <c:pt idx="51">
                  <c:v>-2.0127999999999986</c:v>
                </c:pt>
                <c:pt idx="52">
                  <c:v>-1.9213000000000022</c:v>
                </c:pt>
                <c:pt idx="53">
                  <c:v>-2.4543000000000035</c:v>
                </c:pt>
                <c:pt idx="54">
                  <c:v>-2.1841000000000008</c:v>
                </c:pt>
                <c:pt idx="55">
                  <c:v>-2.2267999999999972</c:v>
                </c:pt>
                <c:pt idx="56">
                  <c:v>-2.6157000000000039</c:v>
                </c:pt>
                <c:pt idx="57">
                  <c:v>-2.4735931000000022</c:v>
                </c:pt>
                <c:pt idx="58">
                  <c:v>-2.8002000000000038</c:v>
                </c:pt>
                <c:pt idx="59">
                  <c:v>-2.6663999999999959</c:v>
                </c:pt>
                <c:pt idx="60">
                  <c:v>-2.4609999999999985</c:v>
                </c:pt>
                <c:pt idx="61">
                  <c:v>-2.6068000000000069</c:v>
                </c:pt>
                <c:pt idx="62">
                  <c:v>-2.6375000000000028</c:v>
                </c:pt>
                <c:pt idx="63">
                  <c:v>-2.7147999999999968</c:v>
                </c:pt>
                <c:pt idx="64">
                  <c:v>-3.0529999999999973</c:v>
                </c:pt>
                <c:pt idx="65">
                  <c:v>-2.9375</c:v>
                </c:pt>
                <c:pt idx="66">
                  <c:v>-0.92499516273299776</c:v>
                </c:pt>
                <c:pt idx="67">
                  <c:v>-0.86911977286600006</c:v>
                </c:pt>
                <c:pt idx="68">
                  <c:v>-0.86280600525299178</c:v>
                </c:pt>
                <c:pt idx="69">
                  <c:v>-0.91941530605899402</c:v>
                </c:pt>
                <c:pt idx="70">
                  <c:v>-0.84807818320901163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8A7-4FFE-AFB7-F894C57B2B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4418936"/>
        <c:axId val="204419328"/>
      </c:scatterChart>
      <c:valAx>
        <c:axId val="204418936"/>
        <c:scaling>
          <c:orientation val="minMax"/>
          <c:max val="75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4419328"/>
        <c:crossesAt val="-3.5"/>
        <c:crossBetween val="midCat"/>
        <c:majorUnit val="5"/>
      </c:valAx>
      <c:valAx>
        <c:axId val="204419328"/>
        <c:scaling>
          <c:orientation val="minMax"/>
          <c:max val="2"/>
          <c:min val="-3.5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Offset (deg)</a:t>
                </a:r>
              </a:p>
            </c:rich>
          </c:tx>
          <c:layout>
            <c:manualLayout>
              <c:xMode val="edge"/>
              <c:yMode val="edge"/>
              <c:x val="7.4181977252843392E-3"/>
              <c:y val="0.3990981335666375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0" sourceLinked="0"/>
        <c:majorTickMark val="in"/>
        <c:minorTickMark val="in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4418936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33885691012761338"/>
          <c:y val="0.93952986377925241"/>
          <c:w val="0.40106959834048705"/>
          <c:h val="3.7845441844219348E-2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ysClr val="windowText" lastClr="000000"/>
      </a:solidFill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Efficiency</a:t>
            </a:r>
          </a:p>
        </c:rich>
      </c:tx>
      <c:layout>
        <c:manualLayout>
          <c:xMode val="edge"/>
          <c:yMode val="edge"/>
          <c:x val="0.48287947362228889"/>
          <c:y val="7.0628628514908991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0455099362579677E-2"/>
          <c:y val="7.1733453957446985E-2"/>
          <c:w val="0.89341394825646792"/>
          <c:h val="0.81235921660578925"/>
        </c:manualLayout>
      </c:layout>
      <c:scatterChart>
        <c:scatterStyle val="lineMarker"/>
        <c:varyColors val="0"/>
        <c:ser>
          <c:idx val="0"/>
          <c:order val="0"/>
          <c:tx>
            <c:strRef>
              <c:f>'Aqua Fuel Savings'!$D$1</c:f>
              <c:strCache>
                <c:ptCount val="1"/>
                <c:pt idx="0">
                  <c:v>Achieved</c:v>
                </c:pt>
              </c:strCache>
            </c:strRef>
          </c:tx>
          <c:spPr>
            <a:ln w="25400">
              <a:solidFill>
                <a:srgbClr val="000080"/>
              </a:solidFill>
            </a:ln>
          </c:spPr>
          <c:marker>
            <c:symbol val="diamond"/>
            <c:size val="5"/>
            <c:spPr>
              <a:solidFill>
                <a:srgbClr val="000080"/>
              </a:solidFill>
              <a:ln w="9525">
                <a:solidFill>
                  <a:srgbClr val="000080"/>
                </a:solidFill>
              </a:ln>
              <a:effectLst/>
            </c:spPr>
          </c:marker>
          <c:xVal>
            <c:numRef>
              <c:f>'Aqua Fuel Savings'!$A$3:$A$100</c:f>
              <c:numCache>
                <c:formatCode>General</c:formatCode>
                <c:ptCount val="9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</c:numCache>
            </c:numRef>
          </c:xVal>
          <c:yVal>
            <c:numRef>
              <c:f>'Aqua Fuel Savings'!$G$3:$G$100</c:f>
              <c:numCache>
                <c:formatCode>0.000000</c:formatCode>
                <c:ptCount val="98"/>
                <c:pt idx="0">
                  <c:v>4.2771084337349403E-3</c:v>
                </c:pt>
                <c:pt idx="1">
                  <c:v>4.433996383363472E-3</c:v>
                </c:pt>
                <c:pt idx="2">
                  <c:v>4.4094488188976379E-3</c:v>
                </c:pt>
                <c:pt idx="3">
                  <c:v>4.4065166795965865E-3</c:v>
                </c:pt>
                <c:pt idx="4">
                  <c:v>4.4003145890680294E-3</c:v>
                </c:pt>
                <c:pt idx="5">
                  <c:v>4.347305389221557E-3</c:v>
                </c:pt>
                <c:pt idx="6">
                  <c:v>4.3563697950753863E-3</c:v>
                </c:pt>
                <c:pt idx="7">
                  <c:v>4.3749752638959786E-3</c:v>
                </c:pt>
                <c:pt idx="8">
                  <c:v>4.4213811604612522E-3</c:v>
                </c:pt>
                <c:pt idx="9">
                  <c:v>4.4174649515755079E-3</c:v>
                </c:pt>
                <c:pt idx="10">
                  <c:v>4.3895224792588079E-3</c:v>
                </c:pt>
                <c:pt idx="11">
                  <c:v>4.3740506556330556E-3</c:v>
                </c:pt>
                <c:pt idx="12">
                  <c:v>4.3893801178171311E-3</c:v>
                </c:pt>
                <c:pt idx="13">
                  <c:v>4.3130232315114966E-3</c:v>
                </c:pt>
                <c:pt idx="14">
                  <c:v>4.3479108002697272E-3</c:v>
                </c:pt>
                <c:pt idx="15">
                  <c:v>4.4076270584095098E-3</c:v>
                </c:pt>
                <c:pt idx="16">
                  <c:v>4.355299378368249E-3</c:v>
                </c:pt>
                <c:pt idx="17">
                  <c:v>4.4001231418770341E-3</c:v>
                </c:pt>
                <c:pt idx="18">
                  <c:v>4.416543617457633E-3</c:v>
                </c:pt>
                <c:pt idx="19">
                  <c:v>4.3957552828405204E-3</c:v>
                </c:pt>
                <c:pt idx="20">
                  <c:v>4.2981603089621333E-3</c:v>
                </c:pt>
                <c:pt idx="21">
                  <c:v>4.3045545366009567E-3</c:v>
                </c:pt>
                <c:pt idx="22">
                  <c:v>4.3040996604080716E-3</c:v>
                </c:pt>
                <c:pt idx="23">
                  <c:v>4.3237062381075745E-3</c:v>
                </c:pt>
                <c:pt idx="24">
                  <c:v>4.3163246195419289E-3</c:v>
                </c:pt>
                <c:pt idx="25">
                  <c:v>4.357989165090565E-3</c:v>
                </c:pt>
                <c:pt idx="26">
                  <c:v>4.3337165409926583E-3</c:v>
                </c:pt>
                <c:pt idx="27">
                  <c:v>4.4005716935537603E-3</c:v>
                </c:pt>
                <c:pt idx="28">
                  <c:v>4.3635243140484076E-3</c:v>
                </c:pt>
                <c:pt idx="29">
                  <c:v>4.3676692447549223E-3</c:v>
                </c:pt>
                <c:pt idx="30">
                  <c:v>4.3725365401578852E-3</c:v>
                </c:pt>
                <c:pt idx="31">
                  <c:v>4.2231524157357123E-3</c:v>
                </c:pt>
                <c:pt idx="32">
                  <c:v>4.2451218456576109E-3</c:v>
                </c:pt>
                <c:pt idx="33">
                  <c:v>4.2757362382035043E-3</c:v>
                </c:pt>
                <c:pt idx="34">
                  <c:v>4.3274004128078299E-3</c:v>
                </c:pt>
                <c:pt idx="35">
                  <c:v>4.2401375209880771E-3</c:v>
                </c:pt>
                <c:pt idx="36">
                  <c:v>4.1467374713129446E-3</c:v>
                </c:pt>
                <c:pt idx="37">
                  <c:v>4.1668488047277869E-3</c:v>
                </c:pt>
                <c:pt idx="38">
                  <c:v>4.1810795973028338E-3</c:v>
                </c:pt>
                <c:pt idx="39">
                  <c:v>4.1922718808193671E-3</c:v>
                </c:pt>
                <c:pt idx="40">
                  <c:v>4.1725907869009874E-3</c:v>
                </c:pt>
                <c:pt idx="41">
                  <c:v>4.1474349445263011E-3</c:v>
                </c:pt>
                <c:pt idx="42">
                  <c:v>4.1863158208593461E-3</c:v>
                </c:pt>
                <c:pt idx="43">
                  <c:v>4.1855342766300733E-3</c:v>
                </c:pt>
                <c:pt idx="44">
                  <c:v>4.1539691885184747E-3</c:v>
                </c:pt>
                <c:pt idx="45">
                  <c:v>4.069455384078804E-3</c:v>
                </c:pt>
                <c:pt idx="46">
                  <c:v>4.033904767519198E-3</c:v>
                </c:pt>
                <c:pt idx="47">
                  <c:v>4.1082627690581285E-3</c:v>
                </c:pt>
                <c:pt idx="48">
                  <c:v>4.0627511381737683E-3</c:v>
                </c:pt>
                <c:pt idx="49">
                  <c:v>3.9538853730503101E-3</c:v>
                </c:pt>
                <c:pt idx="50">
                  <c:v>3.9648456674338667E-3</c:v>
                </c:pt>
                <c:pt idx="51">
                  <c:v>3.900472147255374E-3</c:v>
                </c:pt>
                <c:pt idx="52">
                  <c:v>3.8898372218206033E-3</c:v>
                </c:pt>
                <c:pt idx="53">
                  <c:v>3.8628300738895852E-3</c:v>
                </c:pt>
                <c:pt idx="54">
                  <c:v>3.7833624432834479E-3</c:v>
                </c:pt>
                <c:pt idx="55">
                  <c:v>3.8047022236393996E-3</c:v>
                </c:pt>
                <c:pt idx="56">
                  <c:v>3.7745486827472376E-3</c:v>
                </c:pt>
                <c:pt idx="57">
                  <c:v>3.7319472025778657E-3</c:v>
                </c:pt>
                <c:pt idx="58">
                  <c:v>3.6590770108895082E-3</c:v>
                </c:pt>
                <c:pt idx="59">
                  <c:v>3.5515184016971717E-3</c:v>
                </c:pt>
                <c:pt idx="60">
                  <c:v>3.3889368194573752E-3</c:v>
                </c:pt>
                <c:pt idx="61">
                  <c:v>3.6088130900430093E-3</c:v>
                </c:pt>
                <c:pt idx="62">
                  <c:v>3.5881190421901661E-3</c:v>
                </c:pt>
                <c:pt idx="63">
                  <c:v>3.4927475390435377E-3</c:v>
                </c:pt>
                <c:pt idx="64">
                  <c:v>3.4734484548804632E-3</c:v>
                </c:pt>
                <c:pt idx="65">
                  <c:v>3.4401476889846226E-3</c:v>
                </c:pt>
                <c:pt idx="66">
                  <c:v>4.1063010945253612E-3</c:v>
                </c:pt>
                <c:pt idx="67">
                  <c:v>4.1125508737103363E-3</c:v>
                </c:pt>
                <c:pt idx="68">
                  <c:v>4.0785172853127728E-3</c:v>
                </c:pt>
                <c:pt idx="69">
                  <c:v>4.0287926606319109E-3</c:v>
                </c:pt>
                <c:pt idx="70">
                  <c:v>4.0931951734554791E-3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C77-4F69-BD48-31022D313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4418936"/>
        <c:axId val="204419328"/>
      </c:scatterChart>
      <c:valAx>
        <c:axId val="204418936"/>
        <c:scaling>
          <c:orientation val="minMax"/>
          <c:max val="75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b="1">
                    <a:latin typeface="Arial" panose="020B0604020202020204" pitchFamily="34" charset="0"/>
                    <a:cs typeface="Arial" panose="020B0604020202020204" pitchFamily="34" charset="0"/>
                  </a:rPr>
                  <a:t>Inclination Number</a:t>
                </a:r>
              </a:p>
            </c:rich>
          </c:tx>
          <c:overlay val="0"/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4419328"/>
        <c:crosses val="autoZero"/>
        <c:crossBetween val="midCat"/>
        <c:majorUnit val="5"/>
      </c:valAx>
      <c:valAx>
        <c:axId val="204419328"/>
        <c:scaling>
          <c:orientation val="minMax"/>
          <c:min val="3.200000000000001E-3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1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Δ</a:t>
                </a:r>
                <a:r>
                  <a:rPr lang="en-US" sz="1000" b="1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INC Efficiency (deg/kg)</a:t>
                </a:r>
              </a:p>
            </c:rich>
          </c:tx>
          <c:layout>
            <c:manualLayout>
              <c:xMode val="edge"/>
              <c:yMode val="edge"/>
              <c:x val="4.6658430726835712E-3"/>
              <c:y val="0.3393331692358738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000" sourceLinked="0"/>
        <c:majorTickMark val="in"/>
        <c:minorTickMark val="in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4418936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solidFill>
        <a:sysClr val="windowText" lastClr="000000"/>
      </a:solidFill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545D0-3085-46BC-9F5D-131DAE7781A8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DC128-8DC5-4959-BBA2-0D3AF6E07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73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0C551-BEA3-874B-A816-0F0D29DB5E0B}" type="datetimeFigureOut">
              <a:rPr lang="en-US" smtClean="0"/>
              <a:pPr/>
              <a:t>9/8/2020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EC562-621B-594E-840C-A376ACBE6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838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EC562-621B-594E-840C-A376ACBE67E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EC562-621B-594E-840C-A376ACBE67E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28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EC562-621B-594E-840C-A376ACBE67E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82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-Mention Aqua inclination</a:t>
            </a:r>
            <a:r>
              <a:rPr lang="en-US" baseline="0" dirty="0"/>
              <a:t> procedure (slew out, </a:t>
            </a:r>
            <a:r>
              <a:rPr lang="en-US" baseline="0" dirty="0" err="1"/>
              <a:t>inc</a:t>
            </a:r>
            <a:r>
              <a:rPr lang="en-US" baseline="0" dirty="0"/>
              <a:t>, slew back)</a:t>
            </a:r>
          </a:p>
          <a:p>
            <a:r>
              <a:rPr lang="en-US" baseline="0" dirty="0"/>
              <a:t>-Maneuver working group analyzing man parameters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EC562-621B-594E-840C-A376ACBE67E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653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EC562-621B-594E-840C-A376ACBE67E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298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EC562-621B-594E-840C-A376ACBE67E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94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 parameters</a:t>
            </a:r>
            <a:r>
              <a:rPr lang="en-US" baseline="0" dirty="0"/>
              <a:t> will be sent out as necessary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EC562-621B-594E-840C-A376ACBE67E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178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44C85054-53BC-4A59-B91D-D79F6BEBDA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82526" y="6590053"/>
            <a:ext cx="561474" cy="244929"/>
          </a:xfrm>
        </p:spPr>
        <p:txBody>
          <a:bodyPr/>
          <a:lstStyle/>
          <a:p>
            <a:pPr>
              <a:defRPr/>
            </a:pPr>
            <a:fld id="{840AAC9F-208B-B346-AFFD-65BC474F68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478C7DC2-AE23-4C32-AF85-B467AEB9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64470"/>
            <a:ext cx="9131300" cy="40753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/>
              <a:t>Organization</a:t>
            </a: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D629F708-08C0-404B-BC0F-ED38CC4099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804934"/>
            <a:ext cx="9131300" cy="3595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805296B8-187F-4164-8570-A50F201A90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979824"/>
            <a:ext cx="9131300" cy="41758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AE1471FF-88FE-43F9-BF98-C56E676670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2150566"/>
            <a:ext cx="9131300" cy="417580"/>
          </a:xfrm>
        </p:spPr>
        <p:txBody>
          <a:bodyPr anchor="ctr"/>
          <a:lstStyle>
            <a:lvl1pPr marL="0" indent="0" algn="ctr">
              <a:buNone/>
              <a:defRPr sz="3900" b="1"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42675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:a16="http://schemas.microsoft.com/office/drawing/2014/main" id="{5491C725-F33C-44F0-88AC-81ACC9B462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62737" y="6526976"/>
            <a:ext cx="481263" cy="326571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E61B01ED-F2FF-4224-B496-6BBE8C6488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1474" y="1584157"/>
            <a:ext cx="5213684" cy="41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30D2F2D-272E-4A6F-B41A-999AE68B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52" y="621632"/>
            <a:ext cx="5213685" cy="550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3802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1474" y="1584157"/>
            <a:ext cx="5213684" cy="41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82526" y="6590053"/>
            <a:ext cx="561474" cy="24492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>
            <a:lvl1pPr>
              <a:defRPr sz="1500" smtClean="0">
                <a:cs typeface="MS PGothic" charset="0"/>
              </a:defRPr>
            </a:lvl1pPr>
          </a:lstStyle>
          <a:p>
            <a:pPr>
              <a:defRPr/>
            </a:pPr>
            <a:fld id="{840AAC9F-208B-B346-AFFD-65BC474F68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6" name="Picture 32" descr="NASA Insignia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0960"/>
            <a:ext cx="651366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p4355_eeca90ce69796a9266649e574943a805Logo-CNES-horizontal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78" y="142467"/>
            <a:ext cx="962526" cy="314733"/>
          </a:xfrm>
          <a:prstGeom prst="rect">
            <a:avLst/>
          </a:prstGeom>
        </p:spPr>
      </p:pic>
      <p:pic>
        <p:nvPicPr>
          <p:cNvPr id="18" name="Picture 17" descr="jaxa_logo.gif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84" y="163286"/>
            <a:ext cx="731520" cy="449397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>
          <a:xfrm>
            <a:off x="11757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284683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713873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7138737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2005265" y="1"/>
            <a:ext cx="5164771" cy="692498"/>
          </a:xfrm>
          <a:prstGeom prst="rect">
            <a:avLst/>
          </a:prstGeom>
          <a:noFill/>
        </p:spPr>
        <p:txBody>
          <a:bodyPr wrap="square" lIns="97969" tIns="48984" rIns="97969" bIns="48984" rtlCol="0">
            <a:spAutoFit/>
          </a:bodyPr>
          <a:lstStyle/>
          <a:p>
            <a:pPr algn="ctr"/>
            <a:r>
              <a:rPr lang="en-US" sz="2100" b="1" dirty="0">
                <a:latin typeface="Times New Roman"/>
                <a:cs typeface="Times New Roman"/>
              </a:rPr>
              <a:t>Mission Operations Working Group</a:t>
            </a:r>
          </a:p>
          <a:p>
            <a:pPr algn="ctr"/>
            <a:r>
              <a:rPr lang="en-US" sz="1700" b="1" dirty="0">
                <a:latin typeface="Times New Roman"/>
                <a:cs typeface="Times New Roman"/>
              </a:rPr>
              <a:t>September 29 – October 2, 2020</a:t>
            </a:r>
            <a:endParaRPr lang="en-US" sz="1500" b="1" dirty="0">
              <a:latin typeface="Times New Roman"/>
              <a:cs typeface="Times New Roman"/>
            </a:endParaRPr>
          </a:p>
        </p:txBody>
      </p:sp>
      <p:pic>
        <p:nvPicPr>
          <p:cNvPr id="1026" name="Picture 2" descr="http://quake.geo.berkeley.edu/NCEDC_template_images/USGS_logo.pn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70064" y="223714"/>
            <a:ext cx="859536" cy="2334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5052" y="621632"/>
            <a:ext cx="5213685" cy="550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364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hf hdr="0" ftr="0" dt="0"/>
  <p:txStyles>
    <p:titleStyle>
      <a:lvl1pPr algn="ctr" defTabSz="907399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3A3A3A"/>
          </a:solidFill>
          <a:latin typeface="+mj-lt"/>
          <a:ea typeface="ＭＳ Ｐゴシック" charset="0"/>
          <a:cs typeface="MS PGothic" charset="0"/>
        </a:defRPr>
      </a:lvl1pPr>
      <a:lvl2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2pPr>
      <a:lvl3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3pPr>
      <a:lvl4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4pPr>
      <a:lvl5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5pPr>
      <a:lvl6pPr marL="481272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6pPr>
      <a:lvl7pPr marL="962544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7pPr>
      <a:lvl8pPr marL="1443815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8pPr>
      <a:lvl9pPr marL="1925087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182880" indent="-182880" algn="l" defTabSz="907399" rtl="0" eaLnBrk="0" fontAlgn="base" hangingPunct="0">
        <a:spcBef>
          <a:spcPts val="0"/>
        </a:spcBef>
        <a:spcAft>
          <a:spcPct val="0"/>
        </a:spcAft>
        <a:buSzPct val="100000"/>
        <a:buChar char="•"/>
        <a:defRPr sz="2500">
          <a:solidFill>
            <a:schemeClr val="tx1"/>
          </a:solidFill>
          <a:latin typeface="+mn-lt"/>
          <a:ea typeface="ＭＳ Ｐゴシック" charset="0"/>
          <a:cs typeface="MS PGothic" charset="0"/>
        </a:defRPr>
      </a:lvl1pPr>
      <a:lvl2pPr marL="841248" indent="-365760" algn="l" defTabSz="907399" rtl="0" eaLnBrk="0" fontAlgn="base" hangingPunct="0">
        <a:spcBef>
          <a:spcPts val="0"/>
        </a:spcBef>
        <a:spcAft>
          <a:spcPct val="0"/>
        </a:spcAft>
        <a:buSzPct val="100000"/>
        <a:buFont typeface="Wingdings" panose="05000000000000000000" pitchFamily="2" charset="2"/>
        <a:buChar char="Ø"/>
        <a:defRPr sz="21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325880" indent="-365760" algn="l" defTabSz="907399" rtl="0" eaLnBrk="0" fontAlgn="base" hangingPunct="0">
        <a:spcBef>
          <a:spcPts val="0"/>
        </a:spcBef>
        <a:spcAft>
          <a:spcPct val="0"/>
        </a:spcAft>
        <a:buSzPct val="100000"/>
        <a:buFont typeface="Courier New" panose="02070309020205020404" pitchFamily="49" charset="0"/>
        <a:buChar char="o"/>
        <a:defRPr sz="19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587529" indent="-225597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42063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23334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3004606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85878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967150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272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2544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3815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5087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6359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7631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8903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0174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-6841" y="-25400"/>
            <a:ext cx="9162288" cy="14414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548" y="1271270"/>
            <a:ext cx="9162288" cy="14414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3025" y="2647951"/>
            <a:ext cx="9162288" cy="14414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48700" y="6629400"/>
            <a:ext cx="485774" cy="228599"/>
          </a:xfrm>
          <a:noFill/>
        </p:spPr>
        <p:txBody>
          <a:bodyPr/>
          <a:lstStyle/>
          <a:p>
            <a:fld id="{4F6F1E47-0D85-4008-B6AE-58460813C97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7" name="Rectangle 19"/>
          <p:cNvSpPr>
            <a:spLocks noChangeArrowheads="1"/>
          </p:cNvSpPr>
          <p:nvPr/>
        </p:nvSpPr>
        <p:spPr bwMode="auto">
          <a:xfrm>
            <a:off x="576" y="4418013"/>
            <a:ext cx="9151938" cy="2439988"/>
          </a:xfrm>
          <a:prstGeom prst="rect">
            <a:avLst/>
          </a:prstGeom>
          <a:gradFill rotWithShape="0">
            <a:gsLst>
              <a:gs pos="61000">
                <a:srgbClr val="66FFFF"/>
              </a:gs>
              <a:gs pos="3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101" y="4392613"/>
            <a:ext cx="9144001" cy="21236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000000"/>
                </a:solidFill>
                <a:latin typeface="Times" pitchFamily="18" charset="0"/>
              </a:rPr>
              <a:t>International Earth Science Constellation</a:t>
            </a:r>
          </a:p>
          <a:p>
            <a:pPr algn="ctr" eaLnBrk="0" hangingPunct="0"/>
            <a:r>
              <a:rPr lang="en-US" sz="2400" b="1" dirty="0">
                <a:solidFill>
                  <a:srgbClr val="000000"/>
                </a:solidFill>
                <a:latin typeface="Times" pitchFamily="18" charset="0"/>
              </a:rPr>
              <a:t>Mission Operations Working Group (MOWG)</a:t>
            </a:r>
          </a:p>
          <a:p>
            <a:pPr algn="ctr" eaLnBrk="0" hangingPunct="0"/>
            <a:r>
              <a:rPr lang="en-US" sz="2000" b="1" dirty="0">
                <a:latin typeface="Times" charset="0"/>
              </a:rPr>
              <a:t>September 29 – October 2, 2020</a:t>
            </a:r>
          </a:p>
          <a:p>
            <a:pPr algn="ctr" eaLnBrk="0" hangingPunct="0"/>
            <a:r>
              <a:rPr lang="en-US" sz="2400" b="1" dirty="0">
                <a:solidFill>
                  <a:srgbClr val="00009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Aqua </a:t>
            </a:r>
            <a:r>
              <a:rPr lang="en-US" sz="2400" b="1" dirty="0" smtClean="0">
                <a:solidFill>
                  <a:srgbClr val="00009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IAM Fall Series </a:t>
            </a:r>
            <a:r>
              <a:rPr lang="en-US" sz="2400" b="1" smtClean="0">
                <a:solidFill>
                  <a:srgbClr val="00009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2020 Updates</a:t>
            </a:r>
            <a:endParaRPr lang="en-US" sz="2400" b="1" dirty="0">
              <a:solidFill>
                <a:srgbClr val="00009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 eaLnBrk="0" hangingPunct="0"/>
            <a:r>
              <a:rPr lang="en-US" sz="2000" b="1" dirty="0">
                <a:latin typeface="Times" pitchFamily="18" charset="0"/>
              </a:rPr>
              <a:t>Nathaniel Johnson,</a:t>
            </a:r>
            <a:r>
              <a:rPr lang="en-US" sz="2000" b="1" dirty="0">
                <a:solidFill>
                  <a:srgbClr val="FF0000"/>
                </a:solidFill>
                <a:latin typeface="Times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Times" pitchFamily="18" charset="0"/>
              </a:rPr>
              <a:t>a.i.</a:t>
            </a:r>
            <a:r>
              <a:rPr lang="en-US" sz="2000" b="1" dirty="0">
                <a:solidFill>
                  <a:srgbClr val="000000"/>
                </a:solidFill>
                <a:latin typeface="Times" pitchFamily="18" charset="0"/>
              </a:rPr>
              <a:t> solutions</a:t>
            </a:r>
          </a:p>
          <a:p>
            <a:pPr algn="ctr" eaLnBrk="0" hangingPunct="0"/>
            <a:r>
              <a:rPr lang="en-US" sz="2000" b="1" dirty="0">
                <a:solidFill>
                  <a:srgbClr val="000000"/>
                </a:solidFill>
                <a:latin typeface="Times" pitchFamily="18" charset="0"/>
              </a:rPr>
              <a:t>EOS FDS, esmo-eos-fds@lists.nasa.gov, +1.301.614.5050</a:t>
            </a:r>
          </a:p>
        </p:txBody>
      </p:sp>
      <p:pic>
        <p:nvPicPr>
          <p:cNvPr id="9" name="Picture 12" descr="NASA Insign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85314" y="25400"/>
            <a:ext cx="9144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" y="4089401"/>
            <a:ext cx="9144000" cy="347767"/>
          </a:xfrm>
          <a:prstGeom prst="rect">
            <a:avLst/>
          </a:prstGeom>
        </p:spPr>
      </p:pic>
      <p:pic>
        <p:nvPicPr>
          <p:cNvPr id="20" name="Picture 19" descr="p4355_eeca90ce69796a9266649e574943a805Logo-CNES-horizont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94" y="190406"/>
            <a:ext cx="914400" cy="293751"/>
          </a:xfrm>
          <a:prstGeom prst="rect">
            <a:avLst/>
          </a:prstGeom>
        </p:spPr>
      </p:pic>
      <p:pic>
        <p:nvPicPr>
          <p:cNvPr id="21" name="Picture 20" descr="jaxa_logo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494" y="193644"/>
            <a:ext cx="728472" cy="439674"/>
          </a:xfrm>
          <a:prstGeom prst="rect">
            <a:avLst/>
          </a:prstGeom>
        </p:spPr>
      </p:pic>
      <p:pic>
        <p:nvPicPr>
          <p:cNvPr id="22" name="Picture 4" descr="C:\Documents and Settings\sjhoffma\Desktop\a-train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19660" y="48763"/>
            <a:ext cx="1038300" cy="5845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2" descr="http://quake.geo.berkeley.edu/NCEDC_template_images/USGS_logo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22356" y="236783"/>
            <a:ext cx="901662" cy="2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914" y="741645"/>
            <a:ext cx="5196173" cy="32606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561473" y="1584157"/>
            <a:ext cx="8214881" cy="4114487"/>
          </a:xfrm>
        </p:spPr>
        <p:txBody>
          <a:bodyPr/>
          <a:lstStyle/>
          <a:p>
            <a:r>
              <a:rPr lang="en-US" dirty="0"/>
              <a:t>Aqua Fall 2020 Inclination Adjust Maneuver (IAM) Campaign </a:t>
            </a:r>
          </a:p>
          <a:p>
            <a:pPr lvl="1"/>
            <a:r>
              <a:rPr lang="en-US" dirty="0"/>
              <a:t>Series Summary</a:t>
            </a:r>
          </a:p>
          <a:p>
            <a:pPr lvl="1"/>
            <a:r>
              <a:rPr lang="en-US" dirty="0"/>
              <a:t>Maneuver Results</a:t>
            </a:r>
          </a:p>
          <a:p>
            <a:pPr lvl="1"/>
            <a:r>
              <a:rPr lang="en-US" dirty="0"/>
              <a:t>Post-2020 IAM Mean Local Time (MLT) Evolution</a:t>
            </a:r>
          </a:p>
          <a:p>
            <a:r>
              <a:rPr lang="en-US" dirty="0"/>
              <a:t>Aqua’s Recent IAM Performance</a:t>
            </a:r>
          </a:p>
          <a:p>
            <a:r>
              <a:rPr lang="en-US" dirty="0"/>
              <a:t>Aqua Spring 2021 IAM Campaign Dates and Planning</a:t>
            </a:r>
          </a:p>
          <a:p>
            <a:r>
              <a:rPr lang="en-US" dirty="0"/>
              <a:t>Summary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82526" y="6590053"/>
            <a:ext cx="561474" cy="244929"/>
          </a:xfrm>
        </p:spPr>
        <p:txBody>
          <a:bodyPr/>
          <a:lstStyle/>
          <a:p>
            <a:fld id="{DB066B2E-3936-4145-93B6-0128C270E36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11B3196-7D5E-4255-90E9-231778407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560664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91886" y="1344761"/>
            <a:ext cx="8511483" cy="5088990"/>
          </a:xfrm>
        </p:spPr>
        <p:txBody>
          <a:bodyPr/>
          <a:lstStyle/>
          <a:p>
            <a:r>
              <a:rPr lang="en-US" dirty="0"/>
              <a:t>Aqua performed 3 inclination maneuvers, IAMs #71-73, on August 20</a:t>
            </a:r>
            <a:r>
              <a:rPr lang="en-US" baseline="30000" dirty="0"/>
              <a:t>th</a:t>
            </a:r>
            <a:r>
              <a:rPr lang="en-US" dirty="0"/>
              <a:t>, September 10</a:t>
            </a:r>
            <a:r>
              <a:rPr lang="en-US" baseline="30000" dirty="0"/>
              <a:t>th</a:t>
            </a:r>
            <a:r>
              <a:rPr lang="en-US" dirty="0"/>
              <a:t>, and September 17</a:t>
            </a:r>
            <a:r>
              <a:rPr lang="en-US" baseline="30000" dirty="0"/>
              <a:t>th</a:t>
            </a:r>
            <a:r>
              <a:rPr lang="en-US" dirty="0"/>
              <a:t>.  </a:t>
            </a:r>
            <a:r>
              <a:rPr lang="en-US" baseline="30000" dirty="0"/>
              <a:t> </a:t>
            </a:r>
            <a:endParaRPr lang="en-US" dirty="0"/>
          </a:p>
          <a:p>
            <a:r>
              <a:rPr lang="en-US" dirty="0"/>
              <a:t>The IAMs each used the 560-second burn duration set in 2018</a:t>
            </a:r>
          </a:p>
          <a:p>
            <a:pPr lvl="1"/>
            <a:r>
              <a:rPr lang="en-US" dirty="0"/>
              <a:t>Keeps Aqua within the “mission goal” MLT constraints.</a:t>
            </a:r>
          </a:p>
          <a:p>
            <a:r>
              <a:rPr lang="en-US" dirty="0"/>
              <a:t>Aqua continued to use the Reaction Wheel Assembly (RWA) to slew to perform the maneuvers.</a:t>
            </a:r>
          </a:p>
          <a:p>
            <a:r>
              <a:rPr lang="en-US" dirty="0"/>
              <a:t>Aqua yaw offset trend is maintained.</a:t>
            </a:r>
          </a:p>
          <a:p>
            <a:pPr lvl="1"/>
            <a:r>
              <a:rPr lang="en-US" dirty="0"/>
              <a:t>Yaw offset achieved of  -3.0453 degrees on August 20th IAM# 71</a:t>
            </a:r>
          </a:p>
          <a:p>
            <a:r>
              <a:rPr lang="en-US" dirty="0"/>
              <a:t>The total IAM series performance was 0.823% cold.</a:t>
            </a:r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82526" y="6590053"/>
            <a:ext cx="561474" cy="244929"/>
          </a:xfrm>
        </p:spPr>
        <p:txBody>
          <a:bodyPr/>
          <a:lstStyle/>
          <a:p>
            <a:fld id="{DB066B2E-3936-4145-93B6-0128C270E360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ACD44C6-B9FB-4ED5-BF9E-444D60BF9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326" y="641691"/>
            <a:ext cx="5339348" cy="550758"/>
          </a:xfrm>
        </p:spPr>
        <p:txBody>
          <a:bodyPr>
            <a:noAutofit/>
          </a:bodyPr>
          <a:lstStyle/>
          <a:p>
            <a:r>
              <a:rPr lang="en-US" dirty="0"/>
              <a:t>Aqua Fall 2020 Series Summary</a:t>
            </a:r>
          </a:p>
        </p:txBody>
      </p:sp>
    </p:spTree>
    <p:extLst>
      <p:ext uri="{BB962C8B-B14F-4D97-AF65-F5344CB8AC3E}">
        <p14:creationId xmlns:p14="http://schemas.microsoft.com/office/powerpoint/2010/main" val="4055298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240632" y="4256314"/>
            <a:ext cx="8119597" cy="1948543"/>
          </a:xfrm>
        </p:spPr>
        <p:txBody>
          <a:bodyPr>
            <a:normAutofit/>
          </a:bodyPr>
          <a:lstStyle/>
          <a:p>
            <a:r>
              <a:rPr lang="en-US" dirty="0"/>
              <a:t>Final % Error based on advertised series delta inclination from the Constellation Coordinated Plan (-0.018195 deg)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82526" y="6590053"/>
            <a:ext cx="561474" cy="244929"/>
          </a:xfrm>
        </p:spPr>
        <p:txBody>
          <a:bodyPr/>
          <a:lstStyle/>
          <a:p>
            <a:fld id="{DB066B2E-3936-4145-93B6-0128C270E360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6014172"/>
              </p:ext>
            </p:extLst>
          </p:nvPr>
        </p:nvGraphicFramePr>
        <p:xfrm>
          <a:off x="293328" y="1334235"/>
          <a:ext cx="8589405" cy="2604432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458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10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10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5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86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117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117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8117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206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IAM #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Date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Commanded Yaw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(</a:t>
                      </a:r>
                      <a:r>
                        <a:rPr lang="en-US" sz="1200" b="1" u="none" strike="noStrike" dirty="0" err="1">
                          <a:effectLst/>
                        </a:rPr>
                        <a:t>deg</a:t>
                      </a:r>
                      <a:r>
                        <a:rPr lang="en-US" sz="1200" b="1" u="none" strike="noStrike" dirty="0">
                          <a:effectLst/>
                        </a:rPr>
                        <a:t>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Achieved Yaw</a:t>
                      </a:r>
                    </a:p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(</a:t>
                      </a:r>
                      <a:r>
                        <a:rPr lang="en-US" sz="1200" b="1" i="0" u="none" strike="noStrike" dirty="0" err="1">
                          <a:effectLst/>
                          <a:latin typeface="+mn-lt"/>
                        </a:rPr>
                        <a:t>deg</a:t>
                      </a:r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Delta Velocity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(m/s)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Delta Inclination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(</a:t>
                      </a:r>
                      <a:r>
                        <a:rPr lang="en-US" sz="1200" b="1" u="none" strike="noStrike" dirty="0" err="1">
                          <a:effectLst/>
                        </a:rPr>
                        <a:t>deg</a:t>
                      </a:r>
                      <a:r>
                        <a:rPr lang="en-US" sz="1200" b="1" u="none" strike="noStrike" dirty="0">
                          <a:effectLst/>
                        </a:rPr>
                        <a:t>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Delta RAAN*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(</a:t>
                      </a:r>
                      <a:r>
                        <a:rPr lang="en-US" sz="1200" b="1" u="none" strike="noStrike" dirty="0" err="1">
                          <a:effectLst/>
                        </a:rPr>
                        <a:t>deg</a:t>
                      </a:r>
                      <a:r>
                        <a:rPr lang="en-US" sz="1200" b="1" u="none" strike="noStrike" dirty="0">
                          <a:effectLst/>
                        </a:rPr>
                        <a:t>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577">
                <a:tc gridSpan="3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Predicted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Definitive</a:t>
                      </a:r>
                    </a:p>
                  </a:txBody>
                  <a:tcPr marL="11814" marR="11814" marT="11814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Predicted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Definitive</a:t>
                      </a:r>
                    </a:p>
                  </a:txBody>
                  <a:tcPr marL="11814" marR="11814" marT="11814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Predicted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Definitive</a:t>
                      </a:r>
                    </a:p>
                  </a:txBody>
                  <a:tcPr marL="11814" marR="11814" marT="11814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Predicted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Definitive</a:t>
                      </a:r>
                    </a:p>
                  </a:txBody>
                  <a:tcPr marL="11814" marR="11814" marT="11814" marB="0" anchor="ctr"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5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dirty="0">
                          <a:solidFill>
                            <a:srgbClr val="323130"/>
                          </a:solidFill>
                          <a:effectLst/>
                          <a:latin typeface="+mn-lt"/>
                        </a:rPr>
                        <a:t>Aug 20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-79.4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-78.5059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-78.5519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0.8118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0.8033</a:t>
                      </a:r>
                    </a:p>
                  </a:txBody>
                  <a:tcPr marL="9525" marR="9525" marT="9525" marB="0" anchor="b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-0.006075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-0.006025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0.000359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0.000347</a:t>
                      </a:r>
                    </a:p>
                  </a:txBody>
                  <a:tcPr marL="11814" marR="11814" marT="11814" marB="0" anchor="ctr"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5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Sep 10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-79.0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-78.1151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-78.1151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0.8107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0.8022</a:t>
                      </a:r>
                    </a:p>
                  </a:txBody>
                  <a:tcPr marL="9525" marR="9525" marT="9525" marB="0" anchor="b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-0.006070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-0.006020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-0.000010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-0.000010</a:t>
                      </a:r>
                    </a:p>
                  </a:txBody>
                  <a:tcPr marL="11814" marR="11814" marT="11814" marB="0" anchor="ctr"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3531"/>
                  </a:ext>
                </a:extLst>
              </a:tr>
              <a:tr h="2585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73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Sep 17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-79.0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-78.1151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-78.1151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0.8087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0.8002</a:t>
                      </a:r>
                    </a:p>
                  </a:txBody>
                  <a:tcPr marL="9525" marR="9525" marT="9525" marB="0" anchor="b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-0.006050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-0.006000</a:t>
                      </a:r>
                    </a:p>
                  </a:txBody>
                  <a:tcPr marL="9525" marR="9525" marT="9525" marB="0" anchor="ctr"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-0.000010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-0.000010</a:t>
                      </a:r>
                    </a:p>
                  </a:txBody>
                  <a:tcPr marL="11814" marR="11814" marT="11814" marB="0" anchor="ctr"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749978"/>
                  </a:ext>
                </a:extLst>
              </a:tr>
              <a:tr h="410973">
                <a:tc rowSpan="2" gridSpan="7"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814" marR="11814" marT="11814" marB="0" anchor="ctr"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814" marR="11814" marT="11814" marB="0" anchor="ctr"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814" marR="11814" marT="11814" marB="0" anchor="ctr"/>
                </a:tc>
                <a:tc rowSpan="2"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Total: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effectLst/>
                          <a:latin typeface="+mn-lt"/>
                        </a:rPr>
                        <a:t>-0.018045</a:t>
                      </a:r>
                    </a:p>
                  </a:txBody>
                  <a:tcPr marL="11814" marR="11814" marT="1181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+mn-lt"/>
                        </a:rPr>
                        <a:t>Total:</a:t>
                      </a:r>
                    </a:p>
                  </a:txBody>
                  <a:tcPr marL="11814" marR="11814" marT="1181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+mn-lt"/>
                        </a:rPr>
                        <a:t>0.000327</a:t>
                      </a:r>
                    </a:p>
                  </a:txBody>
                  <a:tcPr marL="11814" marR="11814" marT="1181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754">
                <a:tc gridSpan="7"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 Error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effectLst/>
                          <a:latin typeface="+mn-lt"/>
                        </a:rPr>
                        <a:t>0.823 (Cold)</a:t>
                      </a:r>
                    </a:p>
                  </a:txBody>
                  <a:tcPr marL="11814" marR="11814" marT="11814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93328" y="3308534"/>
            <a:ext cx="49434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*Right Ascension of the Ascending Node (RAAN)</a:t>
            </a:r>
          </a:p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ABCFE95-3981-4F62-9F4C-1C27B4D1F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Aqua Fall 2020 Series Results</a:t>
            </a:r>
          </a:p>
        </p:txBody>
      </p:sp>
    </p:spTree>
    <p:extLst>
      <p:ext uri="{BB962C8B-B14F-4D97-AF65-F5344CB8AC3E}">
        <p14:creationId xmlns:p14="http://schemas.microsoft.com/office/powerpoint/2010/main" val="1325672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8CD974-2005-4362-A388-5DB7FEB82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" y="1312106"/>
            <a:ext cx="8878824" cy="532729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82526" y="6590053"/>
            <a:ext cx="561474" cy="244929"/>
          </a:xfrm>
        </p:spPr>
        <p:txBody>
          <a:bodyPr/>
          <a:lstStyle/>
          <a:p>
            <a:fld id="{DB066B2E-3936-4145-93B6-0128C270E360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FCAE92-B7F6-4EF6-8F9F-7AAA5F057AFF}"/>
              </a:ext>
            </a:extLst>
          </p:cNvPr>
          <p:cNvSpPr txBox="1"/>
          <p:nvPr/>
        </p:nvSpPr>
        <p:spPr>
          <a:xfrm>
            <a:off x="4205728" y="2459150"/>
            <a:ext cx="3982251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The achieved MLT rate changes will maintain Aqua within science MLT requirements until the spring 2021 IAM Series; delta-I performance matched predictions closely.</a:t>
            </a:r>
          </a:p>
        </p:txBody>
      </p:sp>
      <p:sp>
        <p:nvSpPr>
          <p:cNvPr id="19" name="Title 15">
            <a:extLst>
              <a:ext uri="{FF2B5EF4-FFF2-40B4-BE49-F238E27FC236}">
                <a16:creationId xmlns:a16="http://schemas.microsoft.com/office/drawing/2014/main" id="{DA108C64-A3A2-4BC6-B66C-311116319DE2}"/>
              </a:ext>
            </a:extLst>
          </p:cNvPr>
          <p:cNvSpPr txBox="1">
            <a:spLocks/>
          </p:cNvSpPr>
          <p:nvPr/>
        </p:nvSpPr>
        <p:spPr>
          <a:xfrm>
            <a:off x="1725330" y="633597"/>
            <a:ext cx="5693339" cy="550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3A3A"/>
                </a:solidFill>
                <a:latin typeface="+mj-lt"/>
                <a:ea typeface="ＭＳ Ｐゴシック" charset="0"/>
                <a:cs typeface="MS PGothic" charset="0"/>
              </a:defRPr>
            </a:lvl1pPr>
            <a:lvl2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2pPr>
            <a:lvl3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3pPr>
            <a:lvl4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4pPr>
            <a:lvl5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5pPr>
            <a:lvl6pPr marL="481272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62544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443815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925087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kern="0" dirty="0"/>
              <a:t>Aqua Post-2020 Series Predicted MLT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490137-6114-430E-81CF-1BBFDDB394A3}"/>
              </a:ext>
            </a:extLst>
          </p:cNvPr>
          <p:cNvSpPr txBox="1"/>
          <p:nvPr/>
        </p:nvSpPr>
        <p:spPr>
          <a:xfrm>
            <a:off x="1233993" y="2019382"/>
            <a:ext cx="740044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DA5B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Operational Upper Limit (13:36:30)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7F0296-E7B4-4B6E-A9DF-10F063FF0347}"/>
              </a:ext>
            </a:extLst>
          </p:cNvPr>
          <p:cNvSpPr txBox="1"/>
          <p:nvPr/>
        </p:nvSpPr>
        <p:spPr>
          <a:xfrm>
            <a:off x="1229392" y="5717878"/>
            <a:ext cx="740044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Operational Lower Limit (13:35:00)</a:t>
            </a:r>
          </a:p>
        </p:txBody>
      </p:sp>
    </p:spTree>
    <p:extLst>
      <p:ext uri="{BB962C8B-B14F-4D97-AF65-F5344CB8AC3E}">
        <p14:creationId xmlns:p14="http://schemas.microsoft.com/office/powerpoint/2010/main" val="2035674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0632" y="1143000"/>
            <a:ext cx="8662737" cy="5447053"/>
          </a:xfrm>
        </p:spPr>
        <p:txBody>
          <a:bodyPr>
            <a:normAutofit/>
          </a:bodyPr>
          <a:lstStyle/>
          <a:p>
            <a:r>
              <a:rPr lang="en-US" dirty="0"/>
              <a:t>Aqua successfully transitioned to using the Reaction Wheel Assembly (RWA) when slewing for the Spring 2020 inclination series and continued to use wheeled slews for the Fall 2020 inclination series. </a:t>
            </a:r>
          </a:p>
          <a:p>
            <a:pPr lvl="1"/>
            <a:r>
              <a:rPr lang="en-US" dirty="0"/>
              <a:t>RWA slews allow the spacecraft to burn on the node for all IAMs in the series and save fuel when slewing, increasing fuel efficiency.</a:t>
            </a:r>
          </a:p>
          <a:p>
            <a:r>
              <a:rPr lang="en-US" dirty="0" err="1"/>
              <a:t>Aqua’s</a:t>
            </a:r>
            <a:r>
              <a:rPr lang="en-US" dirty="0"/>
              <a:t> series performance was less cold than expected based on thruster test results and thruster degradation predictions.</a:t>
            </a:r>
          </a:p>
          <a:p>
            <a:pPr lvl="1"/>
            <a:r>
              <a:rPr lang="en-US" dirty="0"/>
              <a:t>A recent on-orbit thruster test fire confirms that there has been thruster degradation, but teams are still working to accurately predict its effects.</a:t>
            </a:r>
          </a:p>
          <a:p>
            <a:pPr lvl="1"/>
            <a:r>
              <a:rPr lang="en-US" dirty="0"/>
              <a:t>Data from the 2020 Fall Series will be used to more accurately predict performance of future maneuvers.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82526" y="6590053"/>
            <a:ext cx="561474" cy="244929"/>
          </a:xfrm>
        </p:spPr>
        <p:txBody>
          <a:bodyPr/>
          <a:lstStyle/>
          <a:p>
            <a:fld id="{DB066B2E-3936-4145-93B6-0128C270E360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E9F9874-BF5D-4785-8065-BEE21D368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Aqua’s</a:t>
            </a:r>
            <a:r>
              <a:rPr lang="en-US" dirty="0"/>
              <a:t> IAM Performance (1/3)</a:t>
            </a:r>
          </a:p>
        </p:txBody>
      </p:sp>
    </p:spTree>
    <p:extLst>
      <p:ext uri="{BB962C8B-B14F-4D97-AF65-F5344CB8AC3E}">
        <p14:creationId xmlns:p14="http://schemas.microsoft.com/office/powerpoint/2010/main" val="3366961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59F5270-F612-44F0-90B4-E0FDD663A7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0442367"/>
              </p:ext>
            </p:extLst>
          </p:nvPr>
        </p:nvGraphicFramePr>
        <p:xfrm>
          <a:off x="17318" y="1114650"/>
          <a:ext cx="9109363" cy="5495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82526" y="6590053"/>
            <a:ext cx="561474" cy="244929"/>
          </a:xfrm>
        </p:spPr>
        <p:txBody>
          <a:bodyPr/>
          <a:lstStyle/>
          <a:p>
            <a:fld id="{DB066B2E-3936-4145-93B6-0128C270E36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D434CDC-0E1B-4450-B7AD-EEC292EE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Aqua’s</a:t>
            </a:r>
            <a:r>
              <a:rPr lang="en-US" dirty="0"/>
              <a:t> IAM Performance (2/3)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A01360-D3BF-4043-9E3B-C75808C082BC}"/>
              </a:ext>
            </a:extLst>
          </p:cNvPr>
          <p:cNvSpPr txBox="1"/>
          <p:nvPr/>
        </p:nvSpPr>
        <p:spPr>
          <a:xfrm>
            <a:off x="742413" y="1508760"/>
            <a:ext cx="573380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latin typeface="+mn-lt"/>
              </a:rPr>
              <a:t>Roll and Pitch continue to drift from their historic mean but remain within family for the current trend. Yaw remains consistent with previous RWA IAMs.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42760B-E995-4F54-A33B-6AA18AC944C3}"/>
              </a:ext>
            </a:extLst>
          </p:cNvPr>
          <p:cNvSpPr/>
          <p:nvPr/>
        </p:nvSpPr>
        <p:spPr>
          <a:xfrm>
            <a:off x="7964293" y="1508760"/>
            <a:ext cx="590427" cy="4460240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8A2C6D50-CCD3-4190-86C6-E3722B93BCF5}"/>
              </a:ext>
            </a:extLst>
          </p:cNvPr>
          <p:cNvSpPr txBox="1"/>
          <p:nvPr/>
        </p:nvSpPr>
        <p:spPr>
          <a:xfrm>
            <a:off x="7700451" y="1231861"/>
            <a:ext cx="1049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400" b="1" dirty="0"/>
              <a:t>2020 IAMs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BBBFA1-EE33-4AA4-9C57-244EC750C430}"/>
              </a:ext>
            </a:extLst>
          </p:cNvPr>
          <p:cNvSpPr txBox="1"/>
          <p:nvPr/>
        </p:nvSpPr>
        <p:spPr>
          <a:xfrm>
            <a:off x="742413" y="4679045"/>
            <a:ext cx="521368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/>
              <a:t>RWA slewed IAMs have two values for yaw offset, the yaw error from telemetry (grey) and calibrated yaw (red). The calibrated yaw is the angle necessary to achieve the delta-SMA observed.</a:t>
            </a:r>
          </a:p>
        </p:txBody>
      </p:sp>
    </p:spTree>
    <p:extLst>
      <p:ext uri="{BB962C8B-B14F-4D97-AF65-F5344CB8AC3E}">
        <p14:creationId xmlns:p14="http://schemas.microsoft.com/office/powerpoint/2010/main" val="1590619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D63D11-1A76-4DCE-B60B-4379C455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CA867E-A001-486D-8BD1-D35260540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Aqua’s</a:t>
            </a:r>
            <a:r>
              <a:rPr lang="en-US" dirty="0"/>
              <a:t> IAM Performance (3/3)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ED22F1C-5079-4BBA-A8AD-4DD803E6F6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3885805"/>
              </p:ext>
            </p:extLst>
          </p:nvPr>
        </p:nvGraphicFramePr>
        <p:xfrm>
          <a:off x="17318" y="1209172"/>
          <a:ext cx="9109364" cy="5496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5664EE7D-DEBC-4B9A-A5CA-DD2D7AF69FD7}"/>
              </a:ext>
            </a:extLst>
          </p:cNvPr>
          <p:cNvSpPr/>
          <p:nvPr/>
        </p:nvSpPr>
        <p:spPr>
          <a:xfrm>
            <a:off x="7964293" y="1600200"/>
            <a:ext cx="590427" cy="4460240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A0CC1136-788F-4976-A2AF-6DDA4A9864A8}"/>
              </a:ext>
            </a:extLst>
          </p:cNvPr>
          <p:cNvSpPr txBox="1"/>
          <p:nvPr/>
        </p:nvSpPr>
        <p:spPr>
          <a:xfrm>
            <a:off x="7700451" y="1323301"/>
            <a:ext cx="1049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400" b="1" dirty="0"/>
              <a:t>2020 IAMs</a:t>
            </a: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ABB8F481-08CC-40E5-B112-3E84E0C6E754}"/>
              </a:ext>
            </a:extLst>
          </p:cNvPr>
          <p:cNvSpPr txBox="1"/>
          <p:nvPr/>
        </p:nvSpPr>
        <p:spPr>
          <a:xfrm>
            <a:off x="2216230" y="3714192"/>
            <a:ext cx="354915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Large jump in efficiency caused by switching to slewing on the Reaction Wheel Assembly</a:t>
            </a:r>
          </a:p>
        </p:txBody>
      </p:sp>
    </p:spTree>
    <p:extLst>
      <p:ext uri="{BB962C8B-B14F-4D97-AF65-F5344CB8AC3E}">
        <p14:creationId xmlns:p14="http://schemas.microsoft.com/office/powerpoint/2010/main" val="4204387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0632" y="1143000"/>
            <a:ext cx="8662737" cy="5447053"/>
          </a:xfrm>
        </p:spPr>
        <p:txBody>
          <a:bodyPr>
            <a:normAutofit/>
          </a:bodyPr>
          <a:lstStyle/>
          <a:p>
            <a:r>
              <a:rPr lang="en-US" sz="2600" dirty="0"/>
              <a:t>The Aqua Spring 2021 IAM plan consists of 4 inclination maneuvers.</a:t>
            </a:r>
          </a:p>
          <a:p>
            <a:pPr lvl="1"/>
            <a:r>
              <a:rPr lang="en-US" sz="2200" dirty="0"/>
              <a:t>Burns will continue to slew using the RWA</a:t>
            </a:r>
          </a:p>
          <a:p>
            <a:pPr lvl="1"/>
            <a:r>
              <a:rPr lang="en-US" sz="2400" dirty="0"/>
              <a:t>Since burn can be centered on node with RWA slewed maneuvers, the ideal date is no longer a factor in efficiency</a:t>
            </a:r>
          </a:p>
          <a:p>
            <a:pPr lvl="1"/>
            <a:r>
              <a:rPr lang="en-US" sz="2200" dirty="0"/>
              <a:t>Proposed Plan –</a:t>
            </a:r>
          </a:p>
          <a:p>
            <a:pPr lvl="2"/>
            <a:r>
              <a:rPr lang="en-US" sz="2000" dirty="0"/>
              <a:t>February 25 (IAM #74)</a:t>
            </a:r>
          </a:p>
          <a:p>
            <a:pPr lvl="2"/>
            <a:r>
              <a:rPr lang="en-US" sz="2000" dirty="0"/>
              <a:t>March 04 (IAM #75)</a:t>
            </a:r>
          </a:p>
          <a:p>
            <a:pPr lvl="2"/>
            <a:r>
              <a:rPr lang="en-US" sz="2000" dirty="0"/>
              <a:t>March 11 (IAM #76)</a:t>
            </a:r>
          </a:p>
          <a:p>
            <a:pPr lvl="2"/>
            <a:r>
              <a:rPr lang="en-US" sz="2000" dirty="0"/>
              <a:t>March 18 (IAM #77) </a:t>
            </a:r>
          </a:p>
          <a:p>
            <a:endParaRPr lang="en-US" sz="2200" dirty="0"/>
          </a:p>
          <a:p>
            <a:r>
              <a:rPr lang="en-US" sz="2600" dirty="0"/>
              <a:t>As planned, IAM #77 will be the final inclination maneuver performed before Constellation Exit in January 2022.</a:t>
            </a:r>
            <a:endParaRPr lang="en-US" sz="2200" dirty="0"/>
          </a:p>
          <a:p>
            <a:pPr marL="0" indent="0">
              <a:buNone/>
            </a:pPr>
            <a:endParaRPr lang="en-US" sz="2800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82526" y="6590053"/>
            <a:ext cx="561474" cy="244929"/>
          </a:xfrm>
        </p:spPr>
        <p:txBody>
          <a:bodyPr/>
          <a:lstStyle/>
          <a:p>
            <a:fld id="{DB066B2E-3936-4145-93B6-0128C270E360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8C370D6-0D69-4C96-B1B0-7CB7E2591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661" y="621632"/>
            <a:ext cx="7468677" cy="550758"/>
          </a:xfrm>
        </p:spPr>
        <p:txBody>
          <a:bodyPr>
            <a:normAutofit/>
          </a:bodyPr>
          <a:lstStyle/>
          <a:p>
            <a:r>
              <a:rPr lang="en-US" dirty="0"/>
              <a:t>Aqua Spring 2021 IAM Campaign Planning</a:t>
            </a:r>
          </a:p>
        </p:txBody>
      </p:sp>
    </p:spTree>
    <p:extLst>
      <p:ext uri="{BB962C8B-B14F-4D97-AF65-F5344CB8AC3E}">
        <p14:creationId xmlns:p14="http://schemas.microsoft.com/office/powerpoint/2010/main" val="3871649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82526" y="6590053"/>
            <a:ext cx="561474" cy="244929"/>
          </a:xfrm>
        </p:spPr>
        <p:txBody>
          <a:bodyPr/>
          <a:lstStyle/>
          <a:p>
            <a:fld id="{DB066B2E-3936-4145-93B6-0128C270E360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838" y="511953"/>
            <a:ext cx="8229600" cy="554006"/>
          </a:xfrm>
          <a:prstGeom prst="rect">
            <a:avLst/>
          </a:prstGeom>
        </p:spPr>
        <p:txBody>
          <a:bodyPr/>
          <a:lstStyle>
            <a:lvl1pPr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+mj-lt"/>
                <a:ea typeface="ＭＳ Ｐゴシック" charset="0"/>
                <a:cs typeface="MS PGothic" charset="0"/>
              </a:defRPr>
            </a:lvl1pPr>
            <a:lvl2pPr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2pPr>
            <a:lvl3pPr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3pPr>
            <a:lvl4pPr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4pPr>
            <a:lvl5pPr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5pPr>
            <a:lvl6pPr marL="484906"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69813"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454719"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939625"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 sz="2400" b="1" kern="1200" dirty="0">
              <a:solidFill>
                <a:srgbClr val="000090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072341"/>
            <a:ext cx="29409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* Spring Equinox on March 20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4679BE7-D69E-4595-A22C-BBD8CFCE3D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152606"/>
              </p:ext>
            </p:extLst>
          </p:nvPr>
        </p:nvGraphicFramePr>
        <p:xfrm>
          <a:off x="205944" y="1065958"/>
          <a:ext cx="8773300" cy="4919559"/>
        </p:xfrm>
        <a:graphic>
          <a:graphicData uri="http://schemas.openxmlformats.org/drawingml/2006/table">
            <a:tbl>
              <a:tblPr/>
              <a:tblGrid>
                <a:gridCol w="1251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1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1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1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87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87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1407"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5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8734" marR="8734" marT="87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February 21</a:t>
                      </a: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8127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22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Aura IAM #71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  <a:p>
                      <a:pPr marL="0" marR="0" lvl="0" indent="0" algn="l" defTabSz="48127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Aqua IAM#74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84906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84906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48127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  <a:p>
                      <a:pPr algn="l" fontAlgn="t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8127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March 1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Aura IAM#72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Aqua IAM#75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Aura IAM#73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Aqua IAM#76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Aura IAM#74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Aqua IAM#77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20*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Aura Back-up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Aqua Back-up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April 1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itle 9">
            <a:extLst>
              <a:ext uri="{FF2B5EF4-FFF2-40B4-BE49-F238E27FC236}">
                <a16:creationId xmlns:a16="http://schemas.microsoft.com/office/drawing/2014/main" id="{4DB19710-C744-491E-9E12-9B9A0A9A0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54" y="632909"/>
            <a:ext cx="7124680" cy="550758"/>
          </a:xfrm>
        </p:spPr>
        <p:txBody>
          <a:bodyPr>
            <a:normAutofit fontScale="90000"/>
          </a:bodyPr>
          <a:lstStyle/>
          <a:p>
            <a:r>
              <a:rPr lang="en-US" dirty="0"/>
              <a:t>Proposed Aqua/Aura 2021 Maneuver Schedule</a:t>
            </a:r>
          </a:p>
        </p:txBody>
      </p:sp>
    </p:spTree>
    <p:extLst>
      <p:ext uri="{BB962C8B-B14F-4D97-AF65-F5344CB8AC3E}">
        <p14:creationId xmlns:p14="http://schemas.microsoft.com/office/powerpoint/2010/main" val="1378743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4294967295"/>
          </p:nvPr>
        </p:nvSpPr>
        <p:spPr>
          <a:xfrm>
            <a:off x="349380" y="4099341"/>
            <a:ext cx="8662737" cy="1948543"/>
          </a:xfrm>
        </p:spPr>
        <p:txBody>
          <a:bodyPr>
            <a:normAutofit/>
          </a:bodyPr>
          <a:lstStyle/>
          <a:p>
            <a:r>
              <a:rPr lang="en-US" dirty="0"/>
              <a:t>Performance estimates based on average RWA data from the 2020 Spring IAM series.</a:t>
            </a:r>
          </a:p>
          <a:p>
            <a:pPr lvl="1"/>
            <a:r>
              <a:rPr lang="en-US" dirty="0"/>
              <a:t>Small number of RWA slewed IAMs limits ability to effectively trend data. Further predictions using the data from the Fall series will be used to form new predictions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82526" y="6590053"/>
            <a:ext cx="561474" cy="244929"/>
          </a:xfrm>
        </p:spPr>
        <p:txBody>
          <a:bodyPr/>
          <a:lstStyle/>
          <a:p>
            <a:fld id="{DB066B2E-3936-4145-93B6-0128C270E36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196" y="3444080"/>
            <a:ext cx="84471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cs typeface="ＭＳ Ｐゴシック" charset="0"/>
              </a:rPr>
              <a:t>*Preliminary angles</a:t>
            </a:r>
          </a:p>
          <a:p>
            <a:r>
              <a:rPr lang="en-US" sz="1200" b="1" dirty="0">
                <a:latin typeface="Calibri" panose="020F0502020204030204" pitchFamily="34" charset="0"/>
                <a:cs typeface="ＭＳ Ｐゴシック" charset="0"/>
              </a:rPr>
              <a:t>**Semi-Major Axis (SMA)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603129C-02E6-4E67-8CA2-A5359050D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668" y="621632"/>
            <a:ext cx="8736663" cy="550758"/>
          </a:xfrm>
        </p:spPr>
        <p:txBody>
          <a:bodyPr>
            <a:normAutofit fontScale="90000"/>
          </a:bodyPr>
          <a:lstStyle/>
          <a:p>
            <a:r>
              <a:rPr lang="en-US" dirty="0"/>
              <a:t>Predicted Maneuver Performance – Reaction Wheel Slewed </a:t>
            </a:r>
          </a:p>
        </p:txBody>
      </p:sp>
      <p:graphicFrame>
        <p:nvGraphicFramePr>
          <p:cNvPr id="2" name="Content Placeholder 5">
            <a:extLst>
              <a:ext uri="{FF2B5EF4-FFF2-40B4-BE49-F238E27FC236}">
                <a16:creationId xmlns:a16="http://schemas.microsoft.com/office/drawing/2014/main" id="{F2AFA3E2-39D7-47CD-BCE9-4C70E269B6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3884070"/>
              </p:ext>
            </p:extLst>
          </p:nvPr>
        </p:nvGraphicFramePr>
        <p:xfrm>
          <a:off x="436158" y="1164982"/>
          <a:ext cx="8338351" cy="2205335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492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3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39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4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03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402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175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337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IAM #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Date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Commanded Yaw*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(</a:t>
                      </a:r>
                      <a:r>
                        <a:rPr lang="en-US" sz="1200" b="1" u="none" strike="noStrike" dirty="0" err="1">
                          <a:effectLst/>
                        </a:rPr>
                        <a:t>deg</a:t>
                      </a:r>
                      <a:r>
                        <a:rPr lang="en-US" sz="1200" b="1" u="none" strike="noStrike" dirty="0">
                          <a:effectLst/>
                        </a:rPr>
                        <a:t>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Duration</a:t>
                      </a:r>
                    </a:p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(sec)</a:t>
                      </a: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Delta SMA**</a:t>
                      </a:r>
                    </a:p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(m)</a:t>
                      </a: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Delta Inclination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(</a:t>
                      </a:r>
                      <a:r>
                        <a:rPr lang="en-US" sz="1200" b="1" u="none" strike="noStrike" dirty="0" err="1">
                          <a:effectLst/>
                        </a:rPr>
                        <a:t>deg</a:t>
                      </a:r>
                      <a:r>
                        <a:rPr lang="en-US" sz="1200" b="1" u="none" strike="noStrike" dirty="0">
                          <a:effectLst/>
                        </a:rPr>
                        <a:t>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Delta RAAN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(</a:t>
                      </a:r>
                      <a:r>
                        <a:rPr lang="en-US" sz="1200" b="1" u="none" strike="noStrike" dirty="0" err="1">
                          <a:effectLst/>
                        </a:rPr>
                        <a:t>deg</a:t>
                      </a:r>
                      <a:r>
                        <a:rPr lang="en-US" sz="1200" b="1" u="none" strike="noStrike" dirty="0">
                          <a:effectLst/>
                        </a:rPr>
                        <a:t>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Delta Velocity</a:t>
                      </a:r>
                    </a:p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(m/s)</a:t>
                      </a: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2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74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Feb 25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u="none" strike="noStrike" dirty="0">
                          <a:effectLst/>
                        </a:rPr>
                        <a:t>-79.16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14" marR="11814" marT="11814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560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0.2145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-0.00590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0.00113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0.8030</a:t>
                      </a:r>
                    </a:p>
                  </a:txBody>
                  <a:tcPr marL="11814" marR="11814" marT="1181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2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Mar 04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u="none" strike="noStrike" dirty="0">
                          <a:effectLst/>
                        </a:rPr>
                        <a:t>-79.16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14" marR="11814" marT="11814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0.2145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-0.00594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0.00083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0.8011</a:t>
                      </a:r>
                    </a:p>
                  </a:txBody>
                  <a:tcPr marL="11814" marR="11814" marT="1181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2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Mar 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u="none" strike="noStrike" dirty="0">
                          <a:effectLst/>
                        </a:rPr>
                        <a:t>-79.16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14" marR="11814" marT="11814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 0.2174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-0.00596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0.00051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0.7991</a:t>
                      </a:r>
                    </a:p>
                  </a:txBody>
                  <a:tcPr marL="11814" marR="11814" marT="1181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2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Mar 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  </a:t>
                      </a:r>
                      <a:r>
                        <a:rPr lang="en-US" sz="1400" u="none" strike="noStrike" dirty="0">
                          <a:effectLst/>
                        </a:rPr>
                        <a:t>-79.16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200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 0.1805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-0.00216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-0.00001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0.2849</a:t>
                      </a:r>
                    </a:p>
                  </a:txBody>
                  <a:tcPr marL="11814" marR="11814" marT="1181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456">
                <a:tc gridSpan="4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/>
                        <a:t>Total: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-0.01996</a:t>
                      </a:r>
                    </a:p>
                  </a:txBody>
                  <a:tcPr marL="11814" marR="11814" marT="11814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2405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0632" y="1143000"/>
            <a:ext cx="8662737" cy="5447053"/>
          </a:xfrm>
        </p:spPr>
        <p:txBody>
          <a:bodyPr>
            <a:normAutofit/>
          </a:bodyPr>
          <a:lstStyle/>
          <a:p>
            <a:r>
              <a:rPr lang="en-US" dirty="0"/>
              <a:t>The 2020 Fall IAM series did not exhibit the same degrading performance observed in the Spring IAM series.</a:t>
            </a:r>
          </a:p>
          <a:p>
            <a:pPr lvl="1"/>
            <a:r>
              <a:rPr lang="en-US" dirty="0"/>
              <a:t>Further investigation by FDS and FOT is underway</a:t>
            </a:r>
          </a:p>
          <a:p>
            <a:r>
              <a:rPr lang="en-US" dirty="0"/>
              <a:t>Aqua is predicted to remain within the “mission goal” MLT constraint up to and during the 2021 IAM series.</a:t>
            </a:r>
          </a:p>
          <a:p>
            <a:r>
              <a:rPr lang="en-US" dirty="0"/>
              <a:t>The 2021 IAM series will have 4 maneuvers in the Spring and is predicted to push Aqua low in its MLT box.</a:t>
            </a:r>
          </a:p>
          <a:p>
            <a:pPr lvl="1"/>
            <a:r>
              <a:rPr lang="en-US" dirty="0"/>
              <a:t>The 2021 Spring Series will be the final IAM series until Constellation Exit.</a:t>
            </a:r>
          </a:p>
          <a:p>
            <a:r>
              <a:rPr lang="en-US" dirty="0"/>
              <a:t>The predicted 2021 IAM series may be updated after further analysis of the observed 2020 Fall IAM series and continued analysis of thruster degradation.</a:t>
            </a:r>
          </a:p>
          <a:p>
            <a:pPr lvl="1"/>
            <a:r>
              <a:rPr lang="en-US" dirty="0"/>
              <a:t>FDS predictions currently allow Aqua to remain in constellation through January 2022.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82526" y="6590053"/>
            <a:ext cx="561474" cy="244929"/>
          </a:xfrm>
        </p:spPr>
        <p:txBody>
          <a:bodyPr/>
          <a:lstStyle/>
          <a:p>
            <a:fld id="{DB066B2E-3936-4145-93B6-0128C270E360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AF6A849-CAFF-49ED-93FA-3F7E66C02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43923572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27729</TotalTime>
  <Words>1109</Words>
  <Application>Microsoft Office PowerPoint</Application>
  <PresentationFormat>On-screen Show (4:3)</PresentationFormat>
  <Paragraphs>266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MS PGothic</vt:lpstr>
      <vt:lpstr>MS PGothic</vt:lpstr>
      <vt:lpstr>Arial</vt:lpstr>
      <vt:lpstr>Calibri</vt:lpstr>
      <vt:lpstr>Courier New</vt:lpstr>
      <vt:lpstr>Times</vt:lpstr>
      <vt:lpstr>Times New Roman</vt:lpstr>
      <vt:lpstr>Wingdings</vt:lpstr>
      <vt:lpstr>Default Design</vt:lpstr>
      <vt:lpstr>PowerPoint Presentation</vt:lpstr>
      <vt:lpstr>Agenda</vt:lpstr>
      <vt:lpstr>Aqua Fall 2020 Series Summary</vt:lpstr>
      <vt:lpstr>Aqua Fall 2020 Series Results</vt:lpstr>
      <vt:lpstr>PowerPoint Presentation</vt:lpstr>
      <vt:lpstr>Aqua’s IAM Performance (1/3)</vt:lpstr>
      <vt:lpstr>Aqua’s IAM Performance (2/3)</vt:lpstr>
      <vt:lpstr>Aqua’s IAM Performance (3/3)</vt:lpstr>
      <vt:lpstr>Aqua Spring 2021 IAM Campaign Planning</vt:lpstr>
      <vt:lpstr>Proposed Aqua/Aura 2021 Maneuver Schedule</vt:lpstr>
      <vt:lpstr>Predicted Maneuver Performance – Reaction Wheel Slewed </vt:lpstr>
      <vt:lpstr>Summary</vt:lpstr>
    </vt:vector>
  </TitlesOfParts>
  <Company>HTSI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ehanka</dc:creator>
  <cp:lastModifiedBy>Trakas, Diane E. (GSFC-423.0)[ASRC FEDERAL SYSTEM SOLUTIONS]</cp:lastModifiedBy>
  <cp:revision>993</cp:revision>
  <cp:lastPrinted>2012-10-09T22:04:59Z</cp:lastPrinted>
  <dcterms:created xsi:type="dcterms:W3CDTF">2012-10-12T18:50:07Z</dcterms:created>
  <dcterms:modified xsi:type="dcterms:W3CDTF">2020-09-08T18:14:22Z</dcterms:modified>
</cp:coreProperties>
</file>