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028" r:id="rId2"/>
    <p:sldId id="1027" r:id="rId3"/>
    <p:sldId id="1029" r:id="rId4"/>
    <p:sldId id="1040" r:id="rId5"/>
    <p:sldId id="1030" r:id="rId6"/>
    <p:sldId id="1041" r:id="rId7"/>
    <p:sldId id="1043" r:id="rId8"/>
    <p:sldId id="1031" r:id="rId9"/>
    <p:sldId id="1035" r:id="rId10"/>
    <p:sldId id="1037" r:id="rId11"/>
    <p:sldId id="1038" r:id="rId12"/>
    <p:sldId id="1042" r:id="rId13"/>
    <p:sldId id="1044" r:id="rId14"/>
    <p:sldId id="1046" r:id="rId15"/>
    <p:sldId id="1045" r:id="rId16"/>
  </p:sldIdLst>
  <p:sldSz cx="9144000" cy="6858000" type="letter"/>
  <p:notesSz cx="69977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89844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79688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469532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959376" algn="l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688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J. Moore" initials="RJM" lastIdx="1" clrIdx="0">
    <p:extLst>
      <p:ext uri="{19B8F6BF-5375-455C-9EA6-DF929625EA0E}">
        <p15:presenceInfo xmlns:p15="http://schemas.microsoft.com/office/powerpoint/2012/main" userId="Ryan J. Moore" providerId="None"/>
      </p:ext>
    </p:extLst>
  </p:cmAuthor>
  <p:cmAuthor id="2" name="Benjamin B. Leser" initials="BBL" lastIdx="2" clrIdx="1">
    <p:extLst>
      <p:ext uri="{19B8F6BF-5375-455C-9EA6-DF929625EA0E}">
        <p15:presenceInfo xmlns:p15="http://schemas.microsoft.com/office/powerpoint/2012/main" userId="Benjamin B. Le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563C1"/>
    <a:srgbClr val="0000FF"/>
    <a:srgbClr val="57FF57"/>
    <a:srgbClr val="C27154"/>
    <a:srgbClr val="2E558C"/>
    <a:srgbClr val="E6B146"/>
    <a:srgbClr val="076F00"/>
    <a:srgbClr val="9D3A14"/>
    <a:srgbClr val="B2492E"/>
    <a:srgbClr val="A94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9889" autoAdjust="0"/>
  </p:normalViewPr>
  <p:slideViewPr>
    <p:cSldViewPr>
      <p:cViewPr varScale="1">
        <p:scale>
          <a:sx n="66" d="100"/>
          <a:sy n="66" d="100"/>
        </p:scale>
        <p:origin x="1216" y="36"/>
      </p:cViewPr>
      <p:guideLst>
        <p:guide orient="horz" pos="2016"/>
        <p:guide pos="2688"/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48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3025" y="776288"/>
            <a:ext cx="4318000" cy="3238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33888"/>
            <a:ext cx="5143500" cy="41227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600" tIns="45187" rIns="93600" bIns="45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340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MS PGothic" charset="0"/>
      </a:defRPr>
    </a:lvl1pPr>
    <a:lvl2pPr marL="4898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796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46953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95937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4" name="Text Placeholder 2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64470"/>
            <a:ext cx="9131300" cy="40753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 smtClean="0"/>
              <a:t>Organization</a:t>
            </a:r>
            <a:endParaRPr lang="en-US" dirty="0"/>
          </a:p>
        </p:txBody>
      </p:sp>
      <p:sp>
        <p:nvSpPr>
          <p:cNvPr id="25" name="Text Placeholder 2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804934"/>
            <a:ext cx="9131300" cy="3595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 smtClean="0"/>
              <a:t>Presenter</a:t>
            </a:r>
            <a:endParaRPr lang="en-US" dirty="0"/>
          </a:p>
        </p:txBody>
      </p:sp>
      <p:sp>
        <p:nvSpPr>
          <p:cNvPr id="26" name="Text Placeholder 20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979824"/>
            <a:ext cx="9131300" cy="41758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150566"/>
            <a:ext cx="9131300" cy="417580"/>
          </a:xfrm>
        </p:spPr>
        <p:txBody>
          <a:bodyPr anchor="ctr"/>
          <a:lstStyle>
            <a:lvl1pPr marL="0" indent="0" algn="ctr">
              <a:buNone/>
              <a:defRPr sz="3900" b="1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10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561474" y="1584157"/>
            <a:ext cx="8049126" cy="41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5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474" y="1584157"/>
            <a:ext cx="8021052" cy="41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526" y="6590053"/>
            <a:ext cx="561474" cy="2449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cs typeface="MS PGothic" charset="0"/>
              </a:defRPr>
            </a:lvl1pPr>
          </a:lstStyle>
          <a:p>
            <a:pPr>
              <a:defRPr/>
            </a:pPr>
            <a:fld id="{840AAC9F-208B-B346-AFFD-65BC474F6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6" name="Picture 32" descr="NASA Insignia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4355_eeca90ce69796a9266649e574943a805Logo-CNES-horizont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18" name="Picture 17" descr="jaxa_logo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 dirty="0" smtClean="0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 dirty="0" smtClean="0">
                <a:latin typeface="Times New Roman"/>
                <a:cs typeface="Times New Roman"/>
              </a:rPr>
              <a:t>September 29 – October 2, 2020</a:t>
            </a:r>
            <a:endParaRPr lang="en-US" sz="1500" b="1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0" r:id="rId2"/>
  </p:sldLayoutIdLst>
  <p:hf hdr="0" ftr="0" dt="0"/>
  <p:txStyles>
    <p:titleStyle>
      <a:lvl1pPr algn="ctr" defTabSz="9073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3A3A3A"/>
          </a:solidFill>
          <a:latin typeface="+mj-lt"/>
          <a:ea typeface="ＭＳ Ｐゴシック" charset="0"/>
          <a:cs typeface="MS PGothic" charset="0"/>
        </a:defRPr>
      </a:lvl1pPr>
      <a:lvl2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2pPr>
      <a:lvl3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3pPr>
      <a:lvl4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4pPr>
      <a:lvl5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5pPr>
      <a:lvl6pPr marL="481272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6pPr>
      <a:lvl7pPr marL="962544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7pPr>
      <a:lvl8pPr marL="1443815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8pPr>
      <a:lvl9pPr marL="1925087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182880" indent="-182880" algn="l" defTabSz="907399" rtl="0" eaLnBrk="0" fontAlgn="base" hangingPunct="0">
        <a:spcBef>
          <a:spcPts val="0"/>
        </a:spcBef>
        <a:spcAft>
          <a:spcPct val="0"/>
        </a:spcAft>
        <a:buSzPct val="100000"/>
        <a:buChar char="•"/>
        <a:defRPr sz="25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841248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Wingdings" panose="05000000000000000000" pitchFamily="2" charset="2"/>
        <a:buChar char="Ø"/>
        <a:defRPr sz="21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325880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Courier New" panose="02070309020205020404" pitchFamily="49" charset="0"/>
        <a:buChar char="o"/>
        <a:defRPr sz="19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87529" indent="-225597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42063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23334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0460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5878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67150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272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54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815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5087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6359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7631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8903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017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EOS FDS, esmo-eos-fds@lists.nasa.gov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Eliot Toumey, </a:t>
            </a:r>
            <a:r>
              <a:rPr lang="en-US" dirty="0" err="1" smtClean="0"/>
              <a:t>a.i</a:t>
            </a:r>
            <a:r>
              <a:rPr lang="en-US" dirty="0" smtClean="0"/>
              <a:t>. solutions, Inc.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September 29 – October 2, 2020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Aqua vs </a:t>
            </a:r>
            <a:r>
              <a:rPr lang="en-US" dirty="0" err="1" smtClean="0"/>
              <a:t>TanSat</a:t>
            </a:r>
            <a:r>
              <a:rPr lang="en-US" dirty="0" smtClean="0"/>
              <a:t> – Long-Term Analysis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62988" y="6526213"/>
            <a:ext cx="481012" cy="327025"/>
          </a:xfrm>
        </p:spPr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47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err="1" smtClean="0"/>
              <a:t>Schatten</a:t>
            </a:r>
            <a:r>
              <a:rPr lang="en-US" dirty="0" smtClean="0"/>
              <a:t> Solar Flux Predictions</a:t>
            </a:r>
          </a:p>
          <a:p>
            <a:r>
              <a:rPr lang="en-US" dirty="0" smtClean="0"/>
              <a:t>Predicted Phase Crossings</a:t>
            </a:r>
          </a:p>
          <a:p>
            <a:r>
              <a:rPr lang="en-US" dirty="0" smtClean="0"/>
              <a:t>Orbital Elements Comparison</a:t>
            </a:r>
          </a:p>
          <a:p>
            <a:r>
              <a:rPr lang="en-US" dirty="0" smtClean="0"/>
              <a:t>Synodic Period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582025" y="6589713"/>
            <a:ext cx="561975" cy="246062"/>
          </a:xfrm>
        </p:spPr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98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474" y="1581912"/>
            <a:ext cx="8049126" cy="4114488"/>
          </a:xfrm>
        </p:spPr>
        <p:txBody>
          <a:bodyPr/>
          <a:lstStyle/>
          <a:p>
            <a:r>
              <a:rPr lang="en-US" dirty="0" smtClean="0"/>
              <a:t>Long-term Aqua/</a:t>
            </a:r>
            <a:r>
              <a:rPr lang="en-US" dirty="0" err="1" smtClean="0"/>
              <a:t>TanSat</a:t>
            </a:r>
            <a:r>
              <a:rPr lang="en-US" dirty="0" smtClean="0"/>
              <a:t> assessment </a:t>
            </a:r>
          </a:p>
          <a:p>
            <a:r>
              <a:rPr lang="en-US" dirty="0" err="1" smtClean="0"/>
              <a:t>TanSat</a:t>
            </a:r>
            <a:r>
              <a:rPr lang="en-US" dirty="0" smtClean="0"/>
              <a:t> Ephemerides</a:t>
            </a:r>
          </a:p>
          <a:p>
            <a:pPr lvl="1"/>
            <a:r>
              <a:rPr lang="en-US" dirty="0" smtClean="0"/>
              <a:t>Generated by propagating state file from Aug 18 2020.</a:t>
            </a:r>
          </a:p>
          <a:p>
            <a:pPr lvl="1"/>
            <a:r>
              <a:rPr lang="en-US" dirty="0" smtClean="0"/>
              <a:t>State propagated for 3 years with May 2020 </a:t>
            </a:r>
            <a:r>
              <a:rPr lang="en-US" dirty="0" err="1" smtClean="0"/>
              <a:t>Schatten</a:t>
            </a:r>
            <a:r>
              <a:rPr lang="en-US" dirty="0" smtClean="0"/>
              <a:t> solar flux profiles:</a:t>
            </a:r>
          </a:p>
          <a:p>
            <a:pPr lvl="2"/>
            <a:r>
              <a:rPr lang="en-US" dirty="0"/>
              <a:t>Plus 2-</a:t>
            </a:r>
            <a:r>
              <a:rPr lang="el-GR" dirty="0"/>
              <a:t>σ</a:t>
            </a:r>
            <a:r>
              <a:rPr lang="en-US" dirty="0"/>
              <a:t>, Early (+2-</a:t>
            </a:r>
            <a:r>
              <a:rPr lang="el-GR" dirty="0"/>
              <a:t>σ</a:t>
            </a:r>
            <a:r>
              <a:rPr lang="en-US" dirty="0"/>
              <a:t> of uncertainty, early timing for next solar maximum)</a:t>
            </a:r>
          </a:p>
          <a:p>
            <a:pPr lvl="2"/>
            <a:r>
              <a:rPr lang="en-US" dirty="0"/>
              <a:t>Mean, Nominal (mean uncertainty with nominal timing for next solar maximum)</a:t>
            </a:r>
          </a:p>
          <a:p>
            <a:pPr lvl="2"/>
            <a:r>
              <a:rPr lang="en-US" dirty="0"/>
              <a:t>Minus 2-</a:t>
            </a:r>
            <a:r>
              <a:rPr lang="el-GR" dirty="0"/>
              <a:t>σ</a:t>
            </a:r>
            <a:r>
              <a:rPr lang="en-US" dirty="0"/>
              <a:t>, Late (-2-</a:t>
            </a:r>
            <a:r>
              <a:rPr lang="el-GR" dirty="0"/>
              <a:t>σ</a:t>
            </a:r>
            <a:r>
              <a:rPr lang="en-US" dirty="0"/>
              <a:t> of uncertainty, late timing for next solar maximum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Assumption of no maneuvers</a:t>
            </a:r>
          </a:p>
          <a:p>
            <a:pPr lvl="1"/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Aqua Lifetime Ephemeris from Spring 2020 lifetime and decommissioning analysis</a:t>
            </a:r>
          </a:p>
          <a:p>
            <a:pPr lvl="1"/>
            <a:r>
              <a:rPr lang="en-US" dirty="0"/>
              <a:t>Ground Track Error and Mean Local Time maintenance through nominal Constellation Exit in January 2022.</a:t>
            </a:r>
          </a:p>
          <a:p>
            <a:pPr lvl="1"/>
            <a:r>
              <a:rPr lang="en-US" dirty="0" smtClean="0"/>
              <a:t>May 2020 Mean</a:t>
            </a:r>
            <a:r>
              <a:rPr lang="en-US" dirty="0"/>
              <a:t>, Nominal </a:t>
            </a:r>
            <a:r>
              <a:rPr lang="en-US" dirty="0" err="1"/>
              <a:t>Schatten</a:t>
            </a:r>
            <a:r>
              <a:rPr lang="en-US" dirty="0"/>
              <a:t> </a:t>
            </a:r>
            <a:r>
              <a:rPr lang="en-US" dirty="0" smtClean="0"/>
              <a:t>solar flux profile</a:t>
            </a:r>
            <a:endParaRPr lang="en-US" dirty="0"/>
          </a:p>
          <a:p>
            <a:pPr lvl="1"/>
            <a:r>
              <a:rPr lang="en-US" dirty="0"/>
              <a:t>Fall 2020 Inclination Adjust Maneuvers (IAM) modeled according to the original plan </a:t>
            </a:r>
            <a:r>
              <a:rPr lang="en-US" dirty="0" smtClean="0"/>
              <a:t>(no waived maneuvers)</a:t>
            </a:r>
            <a:endParaRPr lang="en-US" dirty="0"/>
          </a:p>
          <a:p>
            <a:pPr lvl="2"/>
            <a:r>
              <a:rPr lang="en-US" dirty="0"/>
              <a:t>3 IAMs</a:t>
            </a:r>
          </a:p>
          <a:p>
            <a:pPr lvl="2"/>
            <a:r>
              <a:rPr lang="en-US" dirty="0"/>
              <a:t>Burn durations: 560 sec</a:t>
            </a:r>
          </a:p>
          <a:p>
            <a:pPr lvl="1"/>
            <a:r>
              <a:rPr lang="en-US" dirty="0"/>
              <a:t>Spring 2021 IAMs included</a:t>
            </a:r>
          </a:p>
          <a:p>
            <a:pPr lvl="2"/>
            <a:r>
              <a:rPr lang="en-US" dirty="0"/>
              <a:t>4 IAMs</a:t>
            </a:r>
          </a:p>
          <a:p>
            <a:pPr lvl="2"/>
            <a:r>
              <a:rPr lang="en-US" dirty="0"/>
              <a:t>Burn durations: 3 IAMs at 560 sec and 1 IAM at 200 </a:t>
            </a:r>
            <a:r>
              <a:rPr lang="en-US" dirty="0" smtClean="0"/>
              <a:t>sec</a:t>
            </a:r>
            <a:endParaRPr lang="en-US" dirty="0"/>
          </a:p>
          <a:p>
            <a:pPr marL="475488" lvl="1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8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Schatten</a:t>
            </a:r>
            <a:r>
              <a:rPr lang="en-US" dirty="0" smtClean="0"/>
              <a:t> Solar Flux Predictions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0" y="1295400"/>
            <a:ext cx="8381307" cy="508364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549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predicted crossing </a:t>
            </a:r>
            <a:r>
              <a:rPr lang="en-US" dirty="0"/>
              <a:t>in the analysis </a:t>
            </a:r>
            <a:r>
              <a:rPr lang="en-US" dirty="0" smtClean="0"/>
              <a:t>span before Aqua Constellation Exit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Past Crossings :       Future Predicted Crossings: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Phase Crossing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0DCFC2-55A5-4933-88B3-DAF882B69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90046"/>
              </p:ext>
            </p:extLst>
          </p:nvPr>
        </p:nvGraphicFramePr>
        <p:xfrm>
          <a:off x="1487703" y="3048000"/>
          <a:ext cx="6088381" cy="152400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042855">
                  <a:extLst>
                    <a:ext uri="{9D8B030D-6E8A-4147-A177-3AD203B41FA5}">
                      <a16:colId xmlns:a16="http://schemas.microsoft.com/office/drawing/2014/main" val="3770498701"/>
                    </a:ext>
                  </a:extLst>
                </a:gridCol>
                <a:gridCol w="2022763">
                  <a:extLst>
                    <a:ext uri="{9D8B030D-6E8A-4147-A177-3AD203B41FA5}">
                      <a16:colId xmlns:a16="http://schemas.microsoft.com/office/drawing/2014/main" val="188069193"/>
                    </a:ext>
                  </a:extLst>
                </a:gridCol>
                <a:gridCol w="2022763">
                  <a:extLst>
                    <a:ext uri="{9D8B030D-6E8A-4147-A177-3AD203B41FA5}">
                      <a16:colId xmlns:a16="http://schemas.microsoft.com/office/drawing/2014/main" val="929903252"/>
                    </a:ext>
                  </a:extLst>
                </a:gridCol>
              </a:tblGrid>
              <a:tr h="13620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Plus-Early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Mean-Nom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Minus-Late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526351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marR="0" lvl="0" indent="0" algn="ctr" defTabSz="4849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Sep 11 2019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673906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marR="0" lvl="0" indent="0" algn="ctr" defTabSz="4849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May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10 2020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711542"/>
                  </a:ext>
                </a:extLst>
              </a:tr>
              <a:tr h="370611">
                <a:tc>
                  <a:txBody>
                    <a:bodyPr/>
                    <a:lstStyle/>
                    <a:p>
                      <a:pPr marL="0" marR="0" lvl="0" indent="0" algn="ctr" defTabSz="4849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Mar 18 2021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Mar 05 2021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70C0"/>
                          </a:solidFill>
                        </a:rPr>
                        <a:t>Mar 03 2021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73078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FDCFBEB-7ADB-4484-90B9-FC33C348761F}"/>
              </a:ext>
            </a:extLst>
          </p:cNvPr>
          <p:cNvSpPr/>
          <p:nvPr/>
        </p:nvSpPr>
        <p:spPr bwMode="auto">
          <a:xfrm>
            <a:off x="3648075" y="2388870"/>
            <a:ext cx="342900" cy="35433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30E76B-ECF3-4F18-8802-2086736E3DD1}"/>
              </a:ext>
            </a:extLst>
          </p:cNvPr>
          <p:cNvSpPr/>
          <p:nvPr/>
        </p:nvSpPr>
        <p:spPr bwMode="auto">
          <a:xfrm>
            <a:off x="7696200" y="2388870"/>
            <a:ext cx="342900" cy="354330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4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42202"/>
            <a:ext cx="7621064" cy="571579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Frozen Orbit Comparison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029200" y="2514600"/>
            <a:ext cx="2427706" cy="6924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Frozen Orbit comparison prior to Aqua Constellation Exit and Perigee-Lowering Maneuvers</a:t>
            </a:r>
            <a:endParaRPr lang="en-US" b="1" dirty="0"/>
          </a:p>
        </p:txBody>
      </p:sp>
      <p:sp>
        <p:nvSpPr>
          <p:cNvPr id="7" name="Arrow: Right 4">
            <a:extLst>
              <a:ext uri="{FF2B5EF4-FFF2-40B4-BE49-F238E27FC236}">
                <a16:creationId xmlns:a16="http://schemas.microsoft.com/office/drawing/2014/main" id="{F524E50D-2D70-4833-979A-B85C71510CA8}"/>
              </a:ext>
            </a:extLst>
          </p:cNvPr>
          <p:cNvSpPr/>
          <p:nvPr/>
        </p:nvSpPr>
        <p:spPr bwMode="auto">
          <a:xfrm rot="14595418">
            <a:off x="3999035" y="3948657"/>
            <a:ext cx="914107" cy="133074"/>
          </a:xfrm>
          <a:prstGeom prst="rightArrow">
            <a:avLst/>
          </a:prstGeom>
          <a:solidFill>
            <a:srgbClr val="57FF5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2631319"/>
            <a:ext cx="685800" cy="292388"/>
          </a:xfrm>
          <a:prstGeom prst="rect">
            <a:avLst/>
          </a:prstGeom>
          <a:noFill/>
          <a:ln w="38100">
            <a:solidFill>
              <a:srgbClr val="57FF57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TanSat</a:t>
            </a:r>
            <a:endParaRPr lang="en-US" b="1" dirty="0"/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 bwMode="auto">
          <a:xfrm flipH="1" flipV="1">
            <a:off x="2514600" y="2631319"/>
            <a:ext cx="381000" cy="1461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57FF57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895600" y="4160912"/>
            <a:ext cx="590550" cy="29238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</a:t>
            </a:r>
            <a:endParaRPr lang="en-US" b="1" dirty="0"/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 bwMode="auto">
          <a:xfrm>
            <a:off x="3190875" y="4453300"/>
            <a:ext cx="9525" cy="6521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6744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43000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Semi-Major Axis Comparison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4579309" y="1943100"/>
            <a:ext cx="0" cy="3794760"/>
          </a:xfrm>
          <a:prstGeom prst="line">
            <a:avLst/>
          </a:prstGeom>
          <a:solidFill>
            <a:schemeClr val="accent1"/>
          </a:solidFill>
          <a:ln w="38100" cap="rnd" cmpd="sng" algn="ctr">
            <a:solidFill>
              <a:srgbClr val="FF00FF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567150" y="3469957"/>
            <a:ext cx="1494969" cy="492443"/>
          </a:xfrm>
          <a:prstGeom prst="rect">
            <a:avLst/>
          </a:prstGeom>
          <a:noFill/>
          <a:ln w="381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 Nominal Constellation Exit 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4123869" y="3716178"/>
            <a:ext cx="500954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6429831" y="1524000"/>
            <a:ext cx="1494969" cy="292388"/>
          </a:xfrm>
          <a:prstGeom prst="rect">
            <a:avLst/>
          </a:prstGeom>
          <a:noFill/>
          <a:ln w="38100">
            <a:solidFill>
              <a:srgbClr val="46B1C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-2</a:t>
            </a:r>
            <a:r>
              <a:rPr lang="el-GR" b="1" dirty="0" smtClean="0"/>
              <a:t>σ</a:t>
            </a:r>
            <a:r>
              <a:rPr lang="en-US" b="1" dirty="0" smtClean="0"/>
              <a:t>-Late Timing</a:t>
            </a:r>
            <a:endParaRPr lang="en-US" b="1" dirty="0"/>
          </a:p>
        </p:txBody>
      </p:sp>
      <p:cxnSp>
        <p:nvCxnSpPr>
          <p:cNvPr id="11" name="Straight Arrow Connector 10"/>
          <p:cNvCxnSpPr>
            <a:stCxn id="9" idx="2"/>
          </p:cNvCxnSpPr>
          <p:nvPr/>
        </p:nvCxnSpPr>
        <p:spPr bwMode="auto">
          <a:xfrm>
            <a:off x="7177316" y="1816388"/>
            <a:ext cx="0" cy="2410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46B1C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7620000" y="2438400"/>
            <a:ext cx="1447800" cy="492443"/>
          </a:xfrm>
          <a:prstGeom prst="rect">
            <a:avLst/>
          </a:prstGeom>
          <a:noFill/>
          <a:ln w="38100">
            <a:solidFill>
              <a:srgbClr val="2564C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Mean-Nominal Timing</a:t>
            </a:r>
            <a:endParaRPr lang="en-US" b="1" dirty="0"/>
          </a:p>
        </p:txBody>
      </p:sp>
      <p:cxnSp>
        <p:nvCxnSpPr>
          <p:cNvPr id="13" name="Straight Arrow Connector 12"/>
          <p:cNvCxnSpPr>
            <a:stCxn id="12" idx="0"/>
          </p:cNvCxnSpPr>
          <p:nvPr/>
        </p:nvCxnSpPr>
        <p:spPr bwMode="auto">
          <a:xfrm flipH="1" flipV="1">
            <a:off x="8001000" y="2286000"/>
            <a:ext cx="342900" cy="1524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564C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029200" y="2963191"/>
            <a:ext cx="1600201" cy="292388"/>
          </a:xfrm>
          <a:prstGeom prst="rect">
            <a:avLst/>
          </a:prstGeom>
          <a:noFill/>
          <a:ln w="38100">
            <a:solidFill>
              <a:srgbClr val="C638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+2</a:t>
            </a:r>
            <a:r>
              <a:rPr lang="el-GR" b="1" dirty="0" smtClean="0"/>
              <a:t>σ</a:t>
            </a:r>
            <a:r>
              <a:rPr lang="en-US" b="1" dirty="0" smtClean="0"/>
              <a:t>-Early  </a:t>
            </a:r>
            <a:r>
              <a:rPr lang="en-US" b="1" dirty="0"/>
              <a:t>Timing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 bwMode="auto">
          <a:xfrm flipV="1">
            <a:off x="5829301" y="2362200"/>
            <a:ext cx="3940" cy="60099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638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972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37749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Inclination Comparison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2057400"/>
            <a:ext cx="685800" cy="292388"/>
          </a:xfrm>
          <a:prstGeom prst="rect">
            <a:avLst/>
          </a:prstGeom>
          <a:noFill/>
          <a:ln w="38100">
            <a:solidFill>
              <a:srgbClr val="C27154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TanSat</a:t>
            </a:r>
            <a:endParaRPr lang="en-US" b="1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 bwMode="auto">
          <a:xfrm>
            <a:off x="3390900" y="2349788"/>
            <a:ext cx="0" cy="3934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2715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3143250" y="5181600"/>
            <a:ext cx="590550" cy="292388"/>
          </a:xfrm>
          <a:prstGeom prst="rect">
            <a:avLst/>
          </a:prstGeom>
          <a:noFill/>
          <a:ln w="38100">
            <a:solidFill>
              <a:srgbClr val="2E558C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</a:t>
            </a:r>
            <a:endParaRPr lang="en-US" b="1" dirty="0"/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 bwMode="auto">
          <a:xfrm flipH="1" flipV="1">
            <a:off x="2743200" y="5105400"/>
            <a:ext cx="400050" cy="2223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E558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3746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37749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 Local Time Comparison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3276600"/>
            <a:ext cx="685800" cy="292388"/>
          </a:xfrm>
          <a:prstGeom prst="rect">
            <a:avLst/>
          </a:prstGeom>
          <a:noFill/>
          <a:ln w="38100">
            <a:solidFill>
              <a:srgbClr val="C27154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TanSat</a:t>
            </a:r>
            <a:endParaRPr lang="en-US" b="1" dirty="0"/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 bwMode="auto">
          <a:xfrm>
            <a:off x="3848100" y="3568988"/>
            <a:ext cx="0" cy="3934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2715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5334000" y="4876800"/>
            <a:ext cx="590550" cy="292388"/>
          </a:xfrm>
          <a:prstGeom prst="rect">
            <a:avLst/>
          </a:prstGeom>
          <a:noFill/>
          <a:ln w="38100">
            <a:solidFill>
              <a:srgbClr val="2E558C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</a:t>
            </a:r>
            <a:endParaRPr lang="en-US" b="1" dirty="0"/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 bwMode="auto">
          <a:xfrm flipH="1" flipV="1">
            <a:off x="4933950" y="4800600"/>
            <a:ext cx="400050" cy="2223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E558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1990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37749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Perigee-Apogee Comparison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3200400"/>
            <a:ext cx="609600" cy="292388"/>
          </a:xfrm>
          <a:prstGeom prst="rect">
            <a:avLst/>
          </a:prstGeom>
          <a:noFill/>
          <a:ln w="38100">
            <a:solidFill>
              <a:srgbClr val="2E558C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</a:t>
            </a:r>
            <a:endParaRPr lang="en-US" b="1" dirty="0"/>
          </a:p>
        </p:txBody>
      </p:sp>
      <p:cxnSp>
        <p:nvCxnSpPr>
          <p:cNvPr id="7" name="Straight Arrow Connector 6"/>
          <p:cNvCxnSpPr>
            <a:stCxn id="6" idx="0"/>
          </p:cNvCxnSpPr>
          <p:nvPr/>
        </p:nvCxnSpPr>
        <p:spPr bwMode="auto">
          <a:xfrm flipV="1">
            <a:off x="3124200" y="2819400"/>
            <a:ext cx="26806" cy="3810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E558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>
            <a:stCxn id="6" idx="2"/>
          </p:cNvCxnSpPr>
          <p:nvPr/>
        </p:nvCxnSpPr>
        <p:spPr bwMode="auto">
          <a:xfrm>
            <a:off x="3124200" y="3492788"/>
            <a:ext cx="26806" cy="3840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E558C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17" idx="0"/>
          </p:cNvCxnSpPr>
          <p:nvPr/>
        </p:nvCxnSpPr>
        <p:spPr bwMode="auto">
          <a:xfrm flipV="1">
            <a:off x="6321459" y="2590800"/>
            <a:ext cx="231741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2715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stCxn id="17" idx="2"/>
          </p:cNvCxnSpPr>
          <p:nvPr/>
        </p:nvCxnSpPr>
        <p:spPr bwMode="auto">
          <a:xfrm>
            <a:off x="6321459" y="3187988"/>
            <a:ext cx="307941" cy="62201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27154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5943600" y="2895600"/>
            <a:ext cx="755718" cy="292388"/>
          </a:xfrm>
          <a:prstGeom prst="rect">
            <a:avLst/>
          </a:prstGeom>
          <a:noFill/>
          <a:ln w="38100">
            <a:solidFill>
              <a:srgbClr val="C27154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TanSat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5009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37749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Synodic Period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3352800"/>
            <a:ext cx="2076762" cy="892552"/>
          </a:xfrm>
          <a:prstGeom prst="rect">
            <a:avLst/>
          </a:prstGeom>
          <a:noFill/>
          <a:ln w="28575">
            <a:solidFill>
              <a:srgbClr val="2563C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Mean Nominal Synodic Period at Constellation Exit is approximately 550 days</a:t>
            </a:r>
            <a:endParaRPr lang="en-US" b="1" dirty="0"/>
          </a:p>
        </p:txBody>
      </p:sp>
      <p:cxnSp>
        <p:nvCxnSpPr>
          <p:cNvPr id="13" name="Straight Arrow Connector 12"/>
          <p:cNvCxnSpPr>
            <a:stCxn id="8" idx="1"/>
          </p:cNvCxnSpPr>
          <p:nvPr/>
        </p:nvCxnSpPr>
        <p:spPr bwMode="auto">
          <a:xfrm flipH="1" flipV="1">
            <a:off x="4572000" y="3733800"/>
            <a:ext cx="685800" cy="652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2563C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3165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TanSat</a:t>
            </a:r>
            <a:r>
              <a:rPr lang="en-US" dirty="0"/>
              <a:t> is predicted to cross Aqua </a:t>
            </a:r>
            <a:r>
              <a:rPr lang="en-US" dirty="0" smtClean="0"/>
              <a:t>one time </a:t>
            </a:r>
            <a:r>
              <a:rPr lang="en-US" dirty="0"/>
              <a:t>prior to </a:t>
            </a:r>
            <a:r>
              <a:rPr lang="en-US" dirty="0" err="1" smtClean="0"/>
              <a:t>Aqua’s</a:t>
            </a:r>
            <a:r>
              <a:rPr lang="en-US" dirty="0" smtClean="0"/>
              <a:t> Nominal Constellation Exit in January 2022</a:t>
            </a:r>
          </a:p>
          <a:p>
            <a:r>
              <a:rPr lang="en-US" dirty="0" smtClean="0"/>
              <a:t>There is no predicted </a:t>
            </a:r>
            <a:r>
              <a:rPr lang="en-US" dirty="0" err="1" smtClean="0"/>
              <a:t>TanSat</a:t>
            </a:r>
            <a:r>
              <a:rPr lang="en-US" dirty="0" smtClean="0"/>
              <a:t> phase crossing near </a:t>
            </a:r>
            <a:r>
              <a:rPr lang="en-US" dirty="0" err="1" smtClean="0"/>
              <a:t>Aqua’s</a:t>
            </a:r>
            <a:r>
              <a:rPr lang="en-US" dirty="0" smtClean="0"/>
              <a:t> Nominal Constellation Exit Date.</a:t>
            </a:r>
          </a:p>
          <a:p>
            <a:r>
              <a:rPr lang="en-US" dirty="0" smtClean="0"/>
              <a:t>The Mean Nominal Synodic period at </a:t>
            </a:r>
            <a:r>
              <a:rPr lang="en-US" dirty="0"/>
              <a:t>C</a:t>
            </a:r>
            <a:r>
              <a:rPr lang="en-US" dirty="0" smtClean="0"/>
              <a:t>onstellation Exit is around 550 days.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18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331" y="2971800"/>
            <a:ext cx="8049126" cy="1660045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dirty="0" smtClean="0"/>
              <a:t>Backup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59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2" y="1137749"/>
            <a:ext cx="7621064" cy="5715798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Synodic Period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1860069"/>
            <a:ext cx="1981200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Aqua Ephemeris with Ground Track Error Maintenance only used for reference SMA in the synodic period computation.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007741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2080529828</TotalTime>
  <Words>395</Words>
  <Application>Microsoft Office PowerPoint</Application>
  <PresentationFormat>Letter Paper (8.5x11 in)</PresentationFormat>
  <Paragraphs>88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MS PGothic</vt:lpstr>
      <vt:lpstr>MS PGothic</vt:lpstr>
      <vt:lpstr>Courier New</vt:lpstr>
      <vt:lpstr>Times New Roman</vt:lpstr>
      <vt:lpstr>Wingdings</vt:lpstr>
      <vt:lpstr>Default Design</vt:lpstr>
      <vt:lpstr>PowerPoint Presentation</vt:lpstr>
      <vt:lpstr>Agenda</vt:lpstr>
      <vt:lpstr>Background</vt:lpstr>
      <vt:lpstr>Background</vt:lpstr>
      <vt:lpstr>Schatten Solar Flux Predictions</vt:lpstr>
      <vt:lpstr>Next Phase Crossing</vt:lpstr>
      <vt:lpstr>Frozen Orbit Comparison</vt:lpstr>
      <vt:lpstr>Semi-Major Axis Comparison</vt:lpstr>
      <vt:lpstr>Inclination Comparison</vt:lpstr>
      <vt:lpstr>Mean Local Time Comparison</vt:lpstr>
      <vt:lpstr>Perigee-Apogee Comparison</vt:lpstr>
      <vt:lpstr>Synodic Period</vt:lpstr>
      <vt:lpstr>Conclusions</vt:lpstr>
      <vt:lpstr>PowerPoint Presentation</vt:lpstr>
      <vt:lpstr>Synodic Period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Douglas</dc:creator>
  <cp:lastModifiedBy>Trakas, Diane E. (GSFC-423.0)[ASRC FEDERAL SYSTEM SOLUTIONS]</cp:lastModifiedBy>
  <cp:revision>1403</cp:revision>
  <cp:lastPrinted>2014-03-31T19:30:39Z</cp:lastPrinted>
  <dcterms:modified xsi:type="dcterms:W3CDTF">2020-09-08T17:57:57Z</dcterms:modified>
</cp:coreProperties>
</file>