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14"/>
  </p:notesMasterIdLst>
  <p:handoutMasterIdLst>
    <p:handoutMasterId r:id="rId15"/>
  </p:handoutMasterIdLst>
  <p:sldIdLst>
    <p:sldId id="257" r:id="rId2"/>
    <p:sldId id="258" r:id="rId3"/>
    <p:sldId id="259" r:id="rId4"/>
    <p:sldId id="260" r:id="rId5"/>
    <p:sldId id="266" r:id="rId6"/>
    <p:sldId id="267" r:id="rId7"/>
    <p:sldId id="276" r:id="rId8"/>
    <p:sldId id="262" r:id="rId9"/>
    <p:sldId id="274" r:id="rId10"/>
    <p:sldId id="264" r:id="rId11"/>
    <p:sldId id="265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29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cy X. Hoang" initials="LXH" lastIdx="16" clrIdx="0"/>
  <p:cmAuthor id="1" name="Avery C. Ruèl" initials="ACR" lastIdx="3" clrIdx="1"/>
  <p:cmAuthor id="2" name="Shawn J. Hoffman" initials="SJH" lastIdx="4" clrIdx="2">
    <p:extLst>
      <p:ext uri="{19B8F6BF-5375-455C-9EA6-DF929625EA0E}">
        <p15:presenceInfo xmlns:p15="http://schemas.microsoft.com/office/powerpoint/2012/main" userId="S-1-5-21-1432088959-586038849-3257735792-1349" providerId="AD"/>
      </p:ext>
    </p:extLst>
  </p:cmAuthor>
  <p:cmAuthor id="3" name="Ryan J. Moore" initials="RJM" lastIdx="5" clrIdx="3">
    <p:extLst>
      <p:ext uri="{19B8F6BF-5375-455C-9EA6-DF929625EA0E}">
        <p15:presenceInfo xmlns:p15="http://schemas.microsoft.com/office/powerpoint/2012/main" userId="S-1-5-21-865672521-1475708268-755745104-11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E5F4"/>
    <a:srgbClr val="FFECAF"/>
    <a:srgbClr val="FFD966"/>
    <a:srgbClr val="BDD7EE"/>
    <a:srgbClr val="D9D9D9"/>
    <a:srgbClr val="FF9900"/>
    <a:srgbClr val="0A12FF"/>
    <a:srgbClr val="FF203E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143" autoAdjust="0"/>
    <p:restoredTop sz="94133" autoAdjust="0"/>
  </p:normalViewPr>
  <p:slideViewPr>
    <p:cSldViewPr snapToGrid="0" snapToObjects="1" showGuides="1">
      <p:cViewPr varScale="1">
        <p:scale>
          <a:sx n="66" d="100"/>
          <a:sy n="66" d="100"/>
        </p:scale>
        <p:origin x="1532" y="36"/>
      </p:cViewPr>
      <p:guideLst>
        <p:guide orient="horz" pos="2176"/>
        <p:guide pos="290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82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athaniel.johnson\Downloads\Aqua%20Fall%202020%20IAM%20Series%20Performanc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athaniel.johnson\Downloads\Aqua%20Fall%202020%20IAM%20Series%20Performanc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Roll, Pitch, and Yaw Error during INC</a:t>
            </a:r>
          </a:p>
        </c:rich>
      </c:tx>
      <c:layout>
        <c:manualLayout>
          <c:xMode val="edge"/>
          <c:yMode val="edge"/>
          <c:x val="0.32132063889315182"/>
          <c:y val="1.6079112818721621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0455099362579677E-2"/>
          <c:y val="7.1733453957446985E-2"/>
          <c:w val="0.89341394825646792"/>
          <c:h val="0.81235921660578925"/>
        </c:manualLayout>
      </c:layout>
      <c:scatterChart>
        <c:scatterStyle val="lineMarker"/>
        <c:varyColors val="0"/>
        <c:ser>
          <c:idx val="0"/>
          <c:order val="0"/>
          <c:tx>
            <c:strRef>
              <c:f>'Aura Trending'!$H$1</c:f>
              <c:strCache>
                <c:ptCount val="1"/>
                <c:pt idx="0">
                  <c:v>Roll</c:v>
                </c:pt>
              </c:strCache>
            </c:strRef>
          </c:tx>
          <c:spPr>
            <a:ln w="19050">
              <a:solidFill>
                <a:srgbClr val="000080"/>
              </a:solidFill>
            </a:ln>
          </c:spPr>
          <c:marker>
            <c:symbol val="diamond"/>
            <c:size val="5"/>
            <c:spPr>
              <a:solidFill>
                <a:srgbClr val="000080"/>
              </a:solidFill>
              <a:ln w="9525">
                <a:solidFill>
                  <a:srgbClr val="000080"/>
                </a:solidFill>
              </a:ln>
              <a:effectLst/>
            </c:spPr>
          </c:marker>
          <c:xVal>
            <c:numRef>
              <c:f>'Aura Trending'!$A$2:$A$69</c:f>
              <c:numCache>
                <c:formatCode>General</c:formatCode>
                <c:ptCount val="6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</c:numCache>
            </c:numRef>
          </c:xVal>
          <c:yVal>
            <c:numRef>
              <c:f>'Aura Trending'!$H$2:$H$69</c:f>
              <c:numCache>
                <c:formatCode>0.0000</c:formatCode>
                <c:ptCount val="68"/>
                <c:pt idx="0">
                  <c:v>0.30499999999999999</c:v>
                </c:pt>
                <c:pt idx="1">
                  <c:v>0.25620700000000002</c:v>
                </c:pt>
                <c:pt idx="2">
                  <c:v>0.27600000000000002</c:v>
                </c:pt>
                <c:pt idx="3">
                  <c:v>0.26469999999999999</c:v>
                </c:pt>
                <c:pt idx="4">
                  <c:v>0.20799999999999999</c:v>
                </c:pt>
                <c:pt idx="5">
                  <c:v>0.25</c:v>
                </c:pt>
                <c:pt idx="6">
                  <c:v>0.24099999999999999</c:v>
                </c:pt>
                <c:pt idx="7">
                  <c:v>0.23100000000000001</c:v>
                </c:pt>
                <c:pt idx="8">
                  <c:v>0.20499999999999999</c:v>
                </c:pt>
                <c:pt idx="9">
                  <c:v>0.23799999999999999</c:v>
                </c:pt>
                <c:pt idx="10">
                  <c:v>0.26500000000000001</c:v>
                </c:pt>
                <c:pt idx="11">
                  <c:v>0.26400000000000001</c:v>
                </c:pt>
                <c:pt idx="12">
                  <c:v>0.27700000000000002</c:v>
                </c:pt>
                <c:pt idx="13">
                  <c:v>0.252</c:v>
                </c:pt>
                <c:pt idx="14">
                  <c:v>0.26700000000000002</c:v>
                </c:pt>
                <c:pt idx="15">
                  <c:v>0.32200000000000001</c:v>
                </c:pt>
                <c:pt idx="16">
                  <c:v>0.30599999999999999</c:v>
                </c:pt>
                <c:pt idx="17">
                  <c:v>0.316</c:v>
                </c:pt>
                <c:pt idx="18">
                  <c:v>0.29899999999999999</c:v>
                </c:pt>
                <c:pt idx="19">
                  <c:v>0.33829366484504425</c:v>
                </c:pt>
                <c:pt idx="20">
                  <c:v>0.378</c:v>
                </c:pt>
                <c:pt idx="21">
                  <c:v>0.372</c:v>
                </c:pt>
                <c:pt idx="22">
                  <c:v>0.34799999999999998</c:v>
                </c:pt>
                <c:pt idx="23">
                  <c:v>0.36499999999999999</c:v>
                </c:pt>
                <c:pt idx="24">
                  <c:v>0.40799999999999997</c:v>
                </c:pt>
                <c:pt idx="25">
                  <c:v>0.42068655111037262</c:v>
                </c:pt>
                <c:pt idx="26">
                  <c:v>0.41199999999999998</c:v>
                </c:pt>
                <c:pt idx="27">
                  <c:v>0.38400000000000001</c:v>
                </c:pt>
                <c:pt idx="28">
                  <c:v>0.43609999999999999</c:v>
                </c:pt>
                <c:pt idx="29">
                  <c:v>0.23860000000000001</c:v>
                </c:pt>
                <c:pt idx="30">
                  <c:v>0.47699999999999998</c:v>
                </c:pt>
                <c:pt idx="31">
                  <c:v>0.45300000000000001</c:v>
                </c:pt>
                <c:pt idx="32">
                  <c:v>0.46210000000000001</c:v>
                </c:pt>
                <c:pt idx="33">
                  <c:v>0.46489999999999998</c:v>
                </c:pt>
                <c:pt idx="34">
                  <c:v>0.48299999999999998</c:v>
                </c:pt>
                <c:pt idx="35">
                  <c:v>0.4451</c:v>
                </c:pt>
                <c:pt idx="36">
                  <c:v>0.44400000000000001</c:v>
                </c:pt>
                <c:pt idx="37">
                  <c:v>0.44669999999999999</c:v>
                </c:pt>
                <c:pt idx="38">
                  <c:v>0.4647</c:v>
                </c:pt>
                <c:pt idx="39">
                  <c:v>0.45019999999999999</c:v>
                </c:pt>
                <c:pt idx="40">
                  <c:v>0.48049999999999998</c:v>
                </c:pt>
                <c:pt idx="41">
                  <c:v>0.46829999999999999</c:v>
                </c:pt>
                <c:pt idx="42">
                  <c:v>0.4919</c:v>
                </c:pt>
                <c:pt idx="43">
                  <c:v>0.52800000000000002</c:v>
                </c:pt>
                <c:pt idx="44">
                  <c:v>0.52990000000000004</c:v>
                </c:pt>
                <c:pt idx="45">
                  <c:v>0.53203898884170098</c:v>
                </c:pt>
                <c:pt idx="46">
                  <c:v>0.54338349503282846</c:v>
                </c:pt>
                <c:pt idx="47">
                  <c:v>0.58350439036356982</c:v>
                </c:pt>
                <c:pt idx="48">
                  <c:v>0.61890000000000001</c:v>
                </c:pt>
                <c:pt idx="49">
                  <c:v>0.64</c:v>
                </c:pt>
                <c:pt idx="50">
                  <c:v>0.68799999999999994</c:v>
                </c:pt>
                <c:pt idx="51">
                  <c:v>0.66520000000000001</c:v>
                </c:pt>
                <c:pt idx="52">
                  <c:v>0.67849999999999999</c:v>
                </c:pt>
                <c:pt idx="53">
                  <c:v>0.71299999999999997</c:v>
                </c:pt>
                <c:pt idx="54">
                  <c:v>0.72829999999999995</c:v>
                </c:pt>
                <c:pt idx="55">
                  <c:v>0.76400000000000001</c:v>
                </c:pt>
                <c:pt idx="56">
                  <c:v>0.81399999999999995</c:v>
                </c:pt>
                <c:pt idx="57">
                  <c:v>0.82628013</c:v>
                </c:pt>
                <c:pt idx="58">
                  <c:v>1.0621</c:v>
                </c:pt>
                <c:pt idx="59">
                  <c:v>1.0234000000000001</c:v>
                </c:pt>
                <c:pt idx="60">
                  <c:v>1.0605</c:v>
                </c:pt>
                <c:pt idx="61">
                  <c:v>1.0803</c:v>
                </c:pt>
                <c:pt idx="62">
                  <c:v>1.0586</c:v>
                </c:pt>
                <c:pt idx="63">
                  <c:v>1.0547</c:v>
                </c:pt>
                <c:pt idx="64">
                  <c:v>1.0732999999999999</c:v>
                </c:pt>
                <c:pt idx="65">
                  <c:v>1.0579000000000001</c:v>
                </c:pt>
                <c:pt idx="66">
                  <c:v>1.0738000000000001</c:v>
                </c:pt>
                <c:pt idx="67" formatCode="General">
                  <c:v>1.0309999999999999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D7F-40E3-9DAB-1D010B945E3B}"/>
            </c:ext>
          </c:extLst>
        </c:ser>
        <c:ser>
          <c:idx val="2"/>
          <c:order val="1"/>
          <c:tx>
            <c:strRef>
              <c:f>'Aura Trending'!$I$1</c:f>
              <c:strCache>
                <c:ptCount val="1"/>
                <c:pt idx="0">
                  <c:v>Pitch</c:v>
                </c:pt>
              </c:strCache>
            </c:strRef>
          </c:tx>
          <c:spPr>
            <a:ln w="19050">
              <a:solidFill>
                <a:srgbClr val="339966"/>
              </a:solidFill>
            </a:ln>
          </c:spPr>
          <c:marker>
            <c:spPr>
              <a:solidFill>
                <a:srgbClr val="339966"/>
              </a:solidFill>
              <a:ln>
                <a:solidFill>
                  <a:srgbClr val="339966"/>
                </a:solidFill>
              </a:ln>
            </c:spPr>
          </c:marker>
          <c:xVal>
            <c:numRef>
              <c:f>'Aura Trending'!$A$2:$A$69</c:f>
              <c:numCache>
                <c:formatCode>General</c:formatCode>
                <c:ptCount val="6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</c:numCache>
            </c:numRef>
          </c:xVal>
          <c:yVal>
            <c:numRef>
              <c:f>'Aura Trending'!$I$2:$I$69</c:f>
              <c:numCache>
                <c:formatCode>0.0000</c:formatCode>
                <c:ptCount val="68"/>
                <c:pt idx="0">
                  <c:v>0.79600000000000004</c:v>
                </c:pt>
                <c:pt idx="1">
                  <c:v>0.57798099999999997</c:v>
                </c:pt>
                <c:pt idx="2">
                  <c:v>0.56499999999999995</c:v>
                </c:pt>
                <c:pt idx="3">
                  <c:v>0.56789999999999996</c:v>
                </c:pt>
                <c:pt idx="4">
                  <c:v>0.69199999999999995</c:v>
                </c:pt>
                <c:pt idx="5">
                  <c:v>0.68500000000000005</c:v>
                </c:pt>
                <c:pt idx="6">
                  <c:v>0.76800000000000002</c:v>
                </c:pt>
                <c:pt idx="7">
                  <c:v>0.75600000000000001</c:v>
                </c:pt>
                <c:pt idx="8">
                  <c:v>0.74</c:v>
                </c:pt>
                <c:pt idx="9">
                  <c:v>0.70499999999999996</c:v>
                </c:pt>
                <c:pt idx="10">
                  <c:v>0.13800000000000001</c:v>
                </c:pt>
                <c:pt idx="11">
                  <c:v>0.16</c:v>
                </c:pt>
                <c:pt idx="12">
                  <c:v>0.71399999999999997</c:v>
                </c:pt>
                <c:pt idx="13">
                  <c:v>0.72699999999999998</c:v>
                </c:pt>
                <c:pt idx="14">
                  <c:v>0.70099999999999996</c:v>
                </c:pt>
                <c:pt idx="15">
                  <c:v>0.72899999999999998</c:v>
                </c:pt>
                <c:pt idx="16">
                  <c:v>0.76500000000000001</c:v>
                </c:pt>
                <c:pt idx="17">
                  <c:v>0.72099999999999997</c:v>
                </c:pt>
                <c:pt idx="18">
                  <c:v>0.70099999999999996</c:v>
                </c:pt>
                <c:pt idx="19">
                  <c:v>0.68686641621975764</c:v>
                </c:pt>
                <c:pt idx="20">
                  <c:v>0.72199999999999998</c:v>
                </c:pt>
                <c:pt idx="21">
                  <c:v>0.70699999999999996</c:v>
                </c:pt>
                <c:pt idx="22">
                  <c:v>0.70499999999999996</c:v>
                </c:pt>
                <c:pt idx="23">
                  <c:v>0.7</c:v>
                </c:pt>
                <c:pt idx="24">
                  <c:v>0.74299999999999999</c:v>
                </c:pt>
                <c:pt idx="25">
                  <c:v>0.75440508544227469</c:v>
                </c:pt>
                <c:pt idx="26">
                  <c:v>0.745</c:v>
                </c:pt>
                <c:pt idx="27">
                  <c:v>0.745</c:v>
                </c:pt>
                <c:pt idx="28">
                  <c:v>0.72660000000000002</c:v>
                </c:pt>
                <c:pt idx="29">
                  <c:v>0.38829999999999998</c:v>
                </c:pt>
                <c:pt idx="30">
                  <c:v>0.76400000000000001</c:v>
                </c:pt>
                <c:pt idx="31">
                  <c:v>0.752</c:v>
                </c:pt>
                <c:pt idx="32">
                  <c:v>0.745</c:v>
                </c:pt>
                <c:pt idx="33">
                  <c:v>0.75360000000000005</c:v>
                </c:pt>
                <c:pt idx="34">
                  <c:v>0.74099999999999999</c:v>
                </c:pt>
                <c:pt idx="35">
                  <c:v>0.71289999999999998</c:v>
                </c:pt>
                <c:pt idx="36">
                  <c:v>0.69199999999999995</c:v>
                </c:pt>
                <c:pt idx="37">
                  <c:v>0.67079999999999995</c:v>
                </c:pt>
                <c:pt idx="38">
                  <c:v>0.66749999999999998</c:v>
                </c:pt>
                <c:pt idx="39">
                  <c:v>0.6915</c:v>
                </c:pt>
                <c:pt idx="40">
                  <c:v>0.68220000000000003</c:v>
                </c:pt>
                <c:pt idx="41">
                  <c:v>0.69320000000000004</c:v>
                </c:pt>
                <c:pt idx="42">
                  <c:v>0.68479999999999996</c:v>
                </c:pt>
                <c:pt idx="43">
                  <c:v>0.69769999999999999</c:v>
                </c:pt>
                <c:pt idx="44">
                  <c:v>0.6603</c:v>
                </c:pt>
                <c:pt idx="45">
                  <c:v>0.62731969927077347</c:v>
                </c:pt>
                <c:pt idx="46">
                  <c:v>0.63755205519241342</c:v>
                </c:pt>
                <c:pt idx="47">
                  <c:v>0.61058389267093405</c:v>
                </c:pt>
                <c:pt idx="48">
                  <c:v>0.2261</c:v>
                </c:pt>
                <c:pt idx="49">
                  <c:v>0.47099999999999997</c:v>
                </c:pt>
                <c:pt idx="50">
                  <c:v>0.02</c:v>
                </c:pt>
                <c:pt idx="51">
                  <c:v>0.16250000000000001</c:v>
                </c:pt>
                <c:pt idx="52">
                  <c:v>-9.0899999999999995E-2</c:v>
                </c:pt>
                <c:pt idx="53">
                  <c:v>-0.28699999999999998</c:v>
                </c:pt>
                <c:pt idx="54">
                  <c:v>-0.78820000000000001</c:v>
                </c:pt>
                <c:pt idx="55">
                  <c:v>-0.61899999999999999</c:v>
                </c:pt>
                <c:pt idx="56">
                  <c:v>-1.125</c:v>
                </c:pt>
                <c:pt idx="57">
                  <c:v>-1.2457527070000001</c:v>
                </c:pt>
                <c:pt idx="58">
                  <c:v>-0.86580000000000001</c:v>
                </c:pt>
                <c:pt idx="59">
                  <c:v>-0.89419999999999999</c:v>
                </c:pt>
                <c:pt idx="60">
                  <c:v>-0.91049999999999998</c:v>
                </c:pt>
                <c:pt idx="61">
                  <c:v>-0.94010000000000005</c:v>
                </c:pt>
                <c:pt idx="62">
                  <c:v>-0.99060000000000004</c:v>
                </c:pt>
                <c:pt idx="63">
                  <c:v>-0.93669999999999998</c:v>
                </c:pt>
                <c:pt idx="64">
                  <c:v>-0.94479999999999997</c:v>
                </c:pt>
                <c:pt idx="65">
                  <c:v>-0.94489999999999996</c:v>
                </c:pt>
                <c:pt idx="66">
                  <c:v>-0.94979999999999998</c:v>
                </c:pt>
                <c:pt idx="67" formatCode="General">
                  <c:v>-0.78300000000000003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D7F-40E3-9DAB-1D010B945E3B}"/>
            </c:ext>
          </c:extLst>
        </c:ser>
        <c:ser>
          <c:idx val="3"/>
          <c:order val="2"/>
          <c:tx>
            <c:strRef>
              <c:f>'Aura Trending'!$J$1</c:f>
              <c:strCache>
                <c:ptCount val="1"/>
                <c:pt idx="0">
                  <c:v>Yaw</c:v>
                </c:pt>
              </c:strCache>
            </c:strRef>
          </c:tx>
          <c:spPr>
            <a:ln w="19050">
              <a:solidFill>
                <a:schemeClr val="bg1">
                  <a:lumMod val="65000"/>
                </a:schemeClr>
              </a:solidFill>
            </a:ln>
          </c:spPr>
          <c:marker>
            <c:symbol val="circle"/>
            <c:size val="5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c:spPr>
          </c:marker>
          <c:xVal>
            <c:numRef>
              <c:f>'Aura Trending'!$A$2:$A$69</c:f>
              <c:numCache>
                <c:formatCode>General</c:formatCode>
                <c:ptCount val="6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</c:numCache>
            </c:numRef>
          </c:xVal>
          <c:yVal>
            <c:numRef>
              <c:f>'Aura Trending'!$J$2:$J$69</c:f>
              <c:numCache>
                <c:formatCode>0.0000</c:formatCode>
                <c:ptCount val="68"/>
                <c:pt idx="0">
                  <c:v>-2.0330000000000013</c:v>
                </c:pt>
                <c:pt idx="1">
                  <c:v>-2.0649999999999977</c:v>
                </c:pt>
                <c:pt idx="2">
                  <c:v>-2.1460000000000008</c:v>
                </c:pt>
                <c:pt idx="3">
                  <c:v>-2.0287000000000006</c:v>
                </c:pt>
                <c:pt idx="4">
                  <c:v>-1.9380000000000024</c:v>
                </c:pt>
                <c:pt idx="5">
                  <c:v>-1.9860000000000042</c:v>
                </c:pt>
                <c:pt idx="6">
                  <c:v>-2.0290000000000106</c:v>
                </c:pt>
                <c:pt idx="7">
                  <c:v>-1.9470000000000027</c:v>
                </c:pt>
                <c:pt idx="8">
                  <c:v>-2.0319999999999965</c:v>
                </c:pt>
                <c:pt idx="9">
                  <c:v>-1.9989999999999952</c:v>
                </c:pt>
                <c:pt idx="10">
                  <c:v>-1.914999999999992</c:v>
                </c:pt>
                <c:pt idx="11">
                  <c:v>-2.0499999999999972</c:v>
                </c:pt>
                <c:pt idx="12">
                  <c:v>-1.9410000000000025</c:v>
                </c:pt>
                <c:pt idx="13">
                  <c:v>-2.0190000000000055</c:v>
                </c:pt>
                <c:pt idx="14">
                  <c:v>-1.9680000000000035</c:v>
                </c:pt>
                <c:pt idx="15">
                  <c:v>-2.0010000000000048</c:v>
                </c:pt>
                <c:pt idx="16">
                  <c:v>-2.0649999999999977</c:v>
                </c:pt>
                <c:pt idx="17">
                  <c:v>-2.0810000000000031</c:v>
                </c:pt>
                <c:pt idx="18">
                  <c:v>-2.0289999999999964</c:v>
                </c:pt>
                <c:pt idx="19">
                  <c:v>-1.9859579651018038</c:v>
                </c:pt>
                <c:pt idx="20">
                  <c:v>-2.0459999999999923</c:v>
                </c:pt>
                <c:pt idx="21">
                  <c:v>-2.0821064405668608</c:v>
                </c:pt>
                <c:pt idx="22">
                  <c:v>-2.1278000000000077</c:v>
                </c:pt>
                <c:pt idx="23">
                  <c:v>-2.0814000000000021</c:v>
                </c:pt>
                <c:pt idx="24">
                  <c:v>-2.0476050000000043</c:v>
                </c:pt>
                <c:pt idx="25">
                  <c:v>-2.0237784315987852</c:v>
                </c:pt>
                <c:pt idx="26">
                  <c:v>-1.9909999999999997</c:v>
                </c:pt>
                <c:pt idx="27">
                  <c:v>-1.9509999999999934</c:v>
                </c:pt>
                <c:pt idx="28">
                  <c:v>-2.0733999999999924</c:v>
                </c:pt>
                <c:pt idx="29">
                  <c:v>-2.0838999999999999</c:v>
                </c:pt>
                <c:pt idx="30">
                  <c:v>-2.0259999999999962</c:v>
                </c:pt>
                <c:pt idx="31">
                  <c:v>-2.1029999999999944</c:v>
                </c:pt>
                <c:pt idx="32">
                  <c:v>-2.0360000000000014</c:v>
                </c:pt>
                <c:pt idx="33">
                  <c:v>-1.9227000000000061</c:v>
                </c:pt>
                <c:pt idx="34">
                  <c:v>-1.8850000000000051</c:v>
                </c:pt>
                <c:pt idx="35">
                  <c:v>-1.9411999999999949</c:v>
                </c:pt>
                <c:pt idx="36">
                  <c:v>-1.7890000000000015</c:v>
                </c:pt>
                <c:pt idx="37">
                  <c:v>-1.8161000000000058</c:v>
                </c:pt>
                <c:pt idx="38">
                  <c:v>-1.720799999999997</c:v>
                </c:pt>
                <c:pt idx="39">
                  <c:v>-1.7593999999999994</c:v>
                </c:pt>
                <c:pt idx="40">
                  <c:v>-1.7395000000000067</c:v>
                </c:pt>
                <c:pt idx="41">
                  <c:v>-1.754400000000004</c:v>
                </c:pt>
                <c:pt idx="42">
                  <c:v>-1.758899999999997</c:v>
                </c:pt>
                <c:pt idx="43">
                  <c:v>-1.6914000000000016</c:v>
                </c:pt>
                <c:pt idx="44">
                  <c:v>-1.6587999999999994</c:v>
                </c:pt>
                <c:pt idx="45">
                  <c:v>-1.6089634756113753</c:v>
                </c:pt>
                <c:pt idx="46">
                  <c:v>-1.7150909978004165</c:v>
                </c:pt>
                <c:pt idx="47">
                  <c:v>-1.6525968470877928</c:v>
                </c:pt>
                <c:pt idx="48">
                  <c:v>-1.4337000000000018</c:v>
                </c:pt>
                <c:pt idx="49">
                  <c:v>-1.4309999999999974</c:v>
                </c:pt>
                <c:pt idx="50">
                  <c:v>-1.3469999999999942</c:v>
                </c:pt>
                <c:pt idx="51">
                  <c:v>-1.3829000000000065</c:v>
                </c:pt>
                <c:pt idx="52">
                  <c:v>-1.1646999999999963</c:v>
                </c:pt>
                <c:pt idx="53">
                  <c:v>-1.3569999999999993</c:v>
                </c:pt>
                <c:pt idx="54">
                  <c:v>-1.0741000000000014</c:v>
                </c:pt>
                <c:pt idx="55">
                  <c:v>-1.3470000000000084</c:v>
                </c:pt>
                <c:pt idx="56">
                  <c:v>-0.9129999999999967</c:v>
                </c:pt>
                <c:pt idx="57">
                  <c:v>-0.70942992999999888</c:v>
                </c:pt>
                <c:pt idx="58">
                  <c:v>-0.61230000000000473</c:v>
                </c:pt>
                <c:pt idx="59">
                  <c:v>-0.72140000000000271</c:v>
                </c:pt>
                <c:pt idx="60">
                  <c:v>-0.62510000000000332</c:v>
                </c:pt>
                <c:pt idx="61">
                  <c:v>0.930499999999995</c:v>
                </c:pt>
                <c:pt idx="62">
                  <c:v>1.0361000000000047</c:v>
                </c:pt>
                <c:pt idx="63">
                  <c:v>1.0754000000000019</c:v>
                </c:pt>
                <c:pt idx="64">
                  <c:v>1.0048999999999921</c:v>
                </c:pt>
                <c:pt idx="65">
                  <c:v>0.94499999999999318</c:v>
                </c:pt>
                <c:pt idx="66">
                  <c:v>1.0226000000000113</c:v>
                </c:pt>
                <c:pt idx="67">
                  <c:v>0.93160000000000309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CD7F-40E3-9DAB-1D010B945E3B}"/>
            </c:ext>
          </c:extLst>
        </c:ser>
        <c:ser>
          <c:idx val="1"/>
          <c:order val="3"/>
          <c:tx>
            <c:strRef>
              <c:f>'Aura Trending'!$K$1</c:f>
              <c:strCache>
                <c:ptCount val="1"/>
                <c:pt idx="0">
                  <c:v>Calibrated Yaw</c:v>
                </c:pt>
              </c:strCache>
            </c:strRef>
          </c:tx>
          <c:spPr>
            <a:ln w="19050">
              <a:solidFill>
                <a:srgbClr val="FF0000"/>
              </a:solidFill>
            </a:ln>
          </c:spPr>
          <c:marker>
            <c:symbol val="circle"/>
            <c:size val="5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'Aura Trending'!$A$2:$A$69</c:f>
              <c:numCache>
                <c:formatCode>General</c:formatCode>
                <c:ptCount val="6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</c:numCache>
            </c:numRef>
          </c:xVal>
          <c:yVal>
            <c:numRef>
              <c:f>'Aura Trending'!$K$2:$K$69</c:f>
              <c:numCache>
                <c:formatCode>0.0000</c:formatCode>
                <c:ptCount val="68"/>
                <c:pt idx="0">
                  <c:v>-2.0330000000000013</c:v>
                </c:pt>
                <c:pt idx="1">
                  <c:v>-2.0649999999999977</c:v>
                </c:pt>
                <c:pt idx="2">
                  <c:v>-2.1460000000000008</c:v>
                </c:pt>
                <c:pt idx="3">
                  <c:v>-2.0287000000000006</c:v>
                </c:pt>
                <c:pt idx="4">
                  <c:v>-1.9380000000000024</c:v>
                </c:pt>
                <c:pt idx="5">
                  <c:v>-1.9860000000000042</c:v>
                </c:pt>
                <c:pt idx="6">
                  <c:v>-2.0290000000000106</c:v>
                </c:pt>
                <c:pt idx="7">
                  <c:v>-1.9470000000000027</c:v>
                </c:pt>
                <c:pt idx="8">
                  <c:v>-2.0319999999999965</c:v>
                </c:pt>
                <c:pt idx="9">
                  <c:v>-1.9989999999999952</c:v>
                </c:pt>
                <c:pt idx="10">
                  <c:v>-1.914999999999992</c:v>
                </c:pt>
                <c:pt idx="11">
                  <c:v>-2.0499999999999972</c:v>
                </c:pt>
                <c:pt idx="12">
                  <c:v>-1.9410000000000025</c:v>
                </c:pt>
                <c:pt idx="13">
                  <c:v>-2.0190000000000055</c:v>
                </c:pt>
                <c:pt idx="14">
                  <c:v>-1.9680000000000035</c:v>
                </c:pt>
                <c:pt idx="15">
                  <c:v>-2.0010000000000048</c:v>
                </c:pt>
                <c:pt idx="16">
                  <c:v>-2.0649999999999977</c:v>
                </c:pt>
                <c:pt idx="17">
                  <c:v>-2.0810000000000031</c:v>
                </c:pt>
                <c:pt idx="18">
                  <c:v>-2.0289999999999964</c:v>
                </c:pt>
                <c:pt idx="19">
                  <c:v>-1.9859579651018038</c:v>
                </c:pt>
                <c:pt idx="20">
                  <c:v>-2.0459999999999923</c:v>
                </c:pt>
                <c:pt idx="21">
                  <c:v>-2.0821064405668608</c:v>
                </c:pt>
                <c:pt idx="22">
                  <c:v>-2.1278000000000077</c:v>
                </c:pt>
                <c:pt idx="23">
                  <c:v>-2.0814000000000021</c:v>
                </c:pt>
                <c:pt idx="24">
                  <c:v>-2.0476050000000043</c:v>
                </c:pt>
                <c:pt idx="25">
                  <c:v>-2.0237784315987852</c:v>
                </c:pt>
                <c:pt idx="26">
                  <c:v>-1.9909999999999997</c:v>
                </c:pt>
                <c:pt idx="27">
                  <c:v>-1.9509999999999934</c:v>
                </c:pt>
                <c:pt idx="28">
                  <c:v>-2.0733999999999924</c:v>
                </c:pt>
                <c:pt idx="29">
                  <c:v>-2.0838999999999999</c:v>
                </c:pt>
                <c:pt idx="30">
                  <c:v>-2.0259999999999962</c:v>
                </c:pt>
                <c:pt idx="31">
                  <c:v>-2.1029999999999944</c:v>
                </c:pt>
                <c:pt idx="32">
                  <c:v>-2.0360000000000014</c:v>
                </c:pt>
                <c:pt idx="33">
                  <c:v>-1.9227000000000061</c:v>
                </c:pt>
                <c:pt idx="34">
                  <c:v>-1.8850000000000051</c:v>
                </c:pt>
                <c:pt idx="35">
                  <c:v>-1.9411999999999949</c:v>
                </c:pt>
                <c:pt idx="36">
                  <c:v>-1.7890000000000015</c:v>
                </c:pt>
                <c:pt idx="37">
                  <c:v>-1.8161000000000058</c:v>
                </c:pt>
                <c:pt idx="38">
                  <c:v>-1.720799999999997</c:v>
                </c:pt>
                <c:pt idx="39">
                  <c:v>-1.7593999999999994</c:v>
                </c:pt>
                <c:pt idx="40">
                  <c:v>-1.7395000000000067</c:v>
                </c:pt>
                <c:pt idx="41">
                  <c:v>-1.754400000000004</c:v>
                </c:pt>
                <c:pt idx="42">
                  <c:v>-1.758899999999997</c:v>
                </c:pt>
                <c:pt idx="43">
                  <c:v>-1.6914000000000016</c:v>
                </c:pt>
                <c:pt idx="44">
                  <c:v>-1.6587999999999994</c:v>
                </c:pt>
                <c:pt idx="45">
                  <c:v>-1.6089634756113753</c:v>
                </c:pt>
                <c:pt idx="46">
                  <c:v>-1.7150909978004165</c:v>
                </c:pt>
                <c:pt idx="47">
                  <c:v>-1.6525968470877928</c:v>
                </c:pt>
                <c:pt idx="48">
                  <c:v>-1.4337000000000018</c:v>
                </c:pt>
                <c:pt idx="49">
                  <c:v>-1.4309999999999974</c:v>
                </c:pt>
                <c:pt idx="50">
                  <c:v>-1.3469999999999942</c:v>
                </c:pt>
                <c:pt idx="51">
                  <c:v>-1.3829000000000065</c:v>
                </c:pt>
                <c:pt idx="52">
                  <c:v>-1.1646999999999963</c:v>
                </c:pt>
                <c:pt idx="53">
                  <c:v>-1.3569999999999993</c:v>
                </c:pt>
                <c:pt idx="54">
                  <c:v>-1.0741000000000014</c:v>
                </c:pt>
                <c:pt idx="55">
                  <c:v>-1.3470000000000084</c:v>
                </c:pt>
                <c:pt idx="56">
                  <c:v>-0.9129999999999967</c:v>
                </c:pt>
                <c:pt idx="57">
                  <c:v>-0.70942992999999888</c:v>
                </c:pt>
                <c:pt idx="58">
                  <c:v>-1.3693840462699995</c:v>
                </c:pt>
                <c:pt idx="59">
                  <c:v>-1.5196116124700012</c:v>
                </c:pt>
                <c:pt idx="60">
                  <c:v>-1.4842252665540059</c:v>
                </c:pt>
                <c:pt idx="61">
                  <c:v>4.3418361698996932E-2</c:v>
                </c:pt>
                <c:pt idx="62">
                  <c:v>0.12594232468700284</c:v>
                </c:pt>
                <c:pt idx="63">
                  <c:v>0.1734029730479989</c:v>
                </c:pt>
                <c:pt idx="64">
                  <c:v>0.14541494111900022</c:v>
                </c:pt>
                <c:pt idx="65">
                  <c:v>8.0854359938996367E-2</c:v>
                </c:pt>
                <c:pt idx="66">
                  <c:v>0.16848524635000217</c:v>
                </c:pt>
                <c:pt idx="67">
                  <c:v>-1.41999999999598E-3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CD7F-40E3-9DAB-1D010B945E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4418936"/>
        <c:axId val="204419328"/>
      </c:scatterChart>
      <c:valAx>
        <c:axId val="204418936"/>
        <c:scaling>
          <c:orientation val="minMax"/>
          <c:max val="72"/>
          <c:min val="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4419328"/>
        <c:crossesAt val="-3.5"/>
        <c:crossBetween val="midCat"/>
        <c:majorUnit val="5"/>
      </c:valAx>
      <c:valAx>
        <c:axId val="204419328"/>
        <c:scaling>
          <c:orientation val="minMax"/>
          <c:max val="1.5"/>
          <c:min val="-2.5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Offset (deg)</a:t>
                </a:r>
              </a:p>
            </c:rich>
          </c:tx>
          <c:layout>
            <c:manualLayout>
              <c:xMode val="edge"/>
              <c:yMode val="edge"/>
              <c:x val="7.4181977252843392E-3"/>
              <c:y val="0.3990981335666375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.00" sourceLinked="0"/>
        <c:majorTickMark val="in"/>
        <c:minorTickMark val="in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4418936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33885691012761338"/>
          <c:y val="0.93952986377925241"/>
          <c:w val="0.40106959834048705"/>
          <c:h val="3.7845441844219348E-2"/>
        </c:manualLayout>
      </c:layout>
      <c:overlay val="0"/>
      <c:spPr>
        <a:noFill/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ysClr val="windowText" lastClr="000000"/>
      </a:solidFill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2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Efficiency</a:t>
            </a:r>
          </a:p>
        </c:rich>
      </c:tx>
      <c:layout>
        <c:manualLayout>
          <c:xMode val="edge"/>
          <c:yMode val="edge"/>
          <c:x val="0.48287947362228889"/>
          <c:y val="7.0628628514908991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0455099362579677E-2"/>
          <c:y val="7.1733453957446985E-2"/>
          <c:w val="0.89341394825646792"/>
          <c:h val="0.81235921660578925"/>
        </c:manualLayout>
      </c:layout>
      <c:scatterChart>
        <c:scatterStyle val="lineMarker"/>
        <c:varyColors val="0"/>
        <c:ser>
          <c:idx val="0"/>
          <c:order val="0"/>
          <c:tx>
            <c:strRef>
              <c:f>'Aura Trending'!$U$1</c:f>
              <c:strCache>
                <c:ptCount val="1"/>
                <c:pt idx="0">
                  <c:v>Efficiency</c:v>
                </c:pt>
              </c:strCache>
            </c:strRef>
          </c:tx>
          <c:spPr>
            <a:ln>
              <a:solidFill>
                <a:srgbClr val="000080"/>
              </a:solidFill>
            </a:ln>
          </c:spPr>
          <c:marker>
            <c:symbol val="diamond"/>
            <c:size val="5"/>
            <c:spPr>
              <a:solidFill>
                <a:srgbClr val="000080"/>
              </a:solidFill>
              <a:ln w="9525">
                <a:solidFill>
                  <a:srgbClr val="000080"/>
                </a:solidFill>
              </a:ln>
              <a:effectLst/>
            </c:spPr>
          </c:marker>
          <c:xVal>
            <c:numRef>
              <c:f>'Aura Trending'!$A$2:$A$69</c:f>
              <c:numCache>
                <c:formatCode>General</c:formatCode>
                <c:ptCount val="6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  <c:pt idx="60">
                  <c:v>61</c:v>
                </c:pt>
                <c:pt idx="61">
                  <c:v>62</c:v>
                </c:pt>
                <c:pt idx="62">
                  <c:v>63</c:v>
                </c:pt>
                <c:pt idx="63">
                  <c:v>64</c:v>
                </c:pt>
                <c:pt idx="64">
                  <c:v>65</c:v>
                </c:pt>
                <c:pt idx="65">
                  <c:v>66</c:v>
                </c:pt>
                <c:pt idx="66">
                  <c:v>67</c:v>
                </c:pt>
                <c:pt idx="67">
                  <c:v>68</c:v>
                </c:pt>
              </c:numCache>
            </c:numRef>
          </c:xVal>
          <c:yVal>
            <c:numRef>
              <c:f>'Aura Trending'!$U$2:$U$69</c:f>
              <c:numCache>
                <c:formatCode>0.000000</c:formatCode>
                <c:ptCount val="68"/>
                <c:pt idx="0">
                  <c:v>4.618136755520379E-3</c:v>
                </c:pt>
                <c:pt idx="1">
                  <c:v>4.6678845369889851E-3</c:v>
                </c:pt>
                <c:pt idx="2">
                  <c:v>4.6418539325842698E-3</c:v>
                </c:pt>
                <c:pt idx="3">
                  <c:v>4.5902320748181505E-3</c:v>
                </c:pt>
                <c:pt idx="4">
                  <c:v>4.538859522297785E-3</c:v>
                </c:pt>
                <c:pt idx="5">
                  <c:v>4.5603607296577173E-3</c:v>
                </c:pt>
                <c:pt idx="6">
                  <c:v>4.6209750000000003E-3</c:v>
                </c:pt>
                <c:pt idx="7">
                  <c:v>4.5816625101808535E-3</c:v>
                </c:pt>
                <c:pt idx="8">
                  <c:v>4.5525801533274641E-3</c:v>
                </c:pt>
                <c:pt idx="9">
                  <c:v>4.517044311263073E-3</c:v>
                </c:pt>
                <c:pt idx="10">
                  <c:v>4.4583496284708642E-3</c:v>
                </c:pt>
                <c:pt idx="11">
                  <c:v>4.4073076543492858E-3</c:v>
                </c:pt>
                <c:pt idx="12">
                  <c:v>4.5642001592123057E-3</c:v>
                </c:pt>
                <c:pt idx="13">
                  <c:v>4.5753407537456594E-3</c:v>
                </c:pt>
                <c:pt idx="14">
                  <c:v>4.5878492162874044E-3</c:v>
                </c:pt>
                <c:pt idx="15">
                  <c:v>4.6249074397030762E-3</c:v>
                </c:pt>
                <c:pt idx="16">
                  <c:v>4.5660475476019769E-3</c:v>
                </c:pt>
                <c:pt idx="17">
                  <c:v>4.5514569944537378E-3</c:v>
                </c:pt>
                <c:pt idx="18">
                  <c:v>4.4640848799022744E-3</c:v>
                </c:pt>
                <c:pt idx="19">
                  <c:v>4.4453455207583469E-3</c:v>
                </c:pt>
                <c:pt idx="20">
                  <c:v>4.4741144864066783E-3</c:v>
                </c:pt>
                <c:pt idx="21">
                  <c:v>4.5079593049263305E-3</c:v>
                </c:pt>
                <c:pt idx="22">
                  <c:v>4.4886635934802193E-3</c:v>
                </c:pt>
                <c:pt idx="23">
                  <c:v>4.5462666727016749E-3</c:v>
                </c:pt>
                <c:pt idx="24">
                  <c:v>4.6077357199762929E-3</c:v>
                </c:pt>
                <c:pt idx="25">
                  <c:v>4.5896353350212823E-3</c:v>
                </c:pt>
                <c:pt idx="26">
                  <c:v>4.601005919866898E-3</c:v>
                </c:pt>
                <c:pt idx="27">
                  <c:v>4.4537772433997733E-3</c:v>
                </c:pt>
                <c:pt idx="28">
                  <c:v>4.5371186062827147E-3</c:v>
                </c:pt>
                <c:pt idx="29">
                  <c:v>4.4664795623068441E-3</c:v>
                </c:pt>
                <c:pt idx="30">
                  <c:v>4.398092479992957E-3</c:v>
                </c:pt>
                <c:pt idx="31">
                  <c:v>4.533071559853317E-3</c:v>
                </c:pt>
                <c:pt idx="32">
                  <c:v>4.5317928989404826E-3</c:v>
                </c:pt>
                <c:pt idx="33">
                  <c:v>4.4696335475510104E-3</c:v>
                </c:pt>
                <c:pt idx="34">
                  <c:v>4.3794706163914768E-3</c:v>
                </c:pt>
                <c:pt idx="35">
                  <c:v>4.57755559523101E-3</c:v>
                </c:pt>
                <c:pt idx="36">
                  <c:v>4.5494620186825293E-3</c:v>
                </c:pt>
                <c:pt idx="37">
                  <c:v>4.5456221651322013E-3</c:v>
                </c:pt>
                <c:pt idx="38">
                  <c:v>4.4491637539508539E-3</c:v>
                </c:pt>
                <c:pt idx="39">
                  <c:v>4.545014520813166E-3</c:v>
                </c:pt>
                <c:pt idx="40">
                  <c:v>4.570315945263994E-3</c:v>
                </c:pt>
                <c:pt idx="41">
                  <c:v>4.5871132867146558E-3</c:v>
                </c:pt>
                <c:pt idx="42">
                  <c:v>4.5192661024175424E-3</c:v>
                </c:pt>
                <c:pt idx="43">
                  <c:v>4.4725364086641538E-3</c:v>
                </c:pt>
                <c:pt idx="44">
                  <c:v>4.5132025166064989E-3</c:v>
                </c:pt>
                <c:pt idx="45">
                  <c:v>4.5398580265500598E-3</c:v>
                </c:pt>
                <c:pt idx="46">
                  <c:v>4.5126154712383541E-3</c:v>
                </c:pt>
                <c:pt idx="47">
                  <c:v>4.4167181663159463E-3</c:v>
                </c:pt>
                <c:pt idx="48">
                  <c:v>4.4151171475538776E-3</c:v>
                </c:pt>
                <c:pt idx="49">
                  <c:v>4.4577520573571379E-3</c:v>
                </c:pt>
                <c:pt idx="50">
                  <c:v>4.4880534117404001E-3</c:v>
                </c:pt>
                <c:pt idx="51">
                  <c:v>4.5085172616826912E-3</c:v>
                </c:pt>
                <c:pt idx="52">
                  <c:v>4.362554140264303E-3</c:v>
                </c:pt>
                <c:pt idx="53">
                  <c:v>4.415889386789499E-3</c:v>
                </c:pt>
                <c:pt idx="54">
                  <c:v>4.344852610331555E-3</c:v>
                </c:pt>
                <c:pt idx="55">
                  <c:v>4.4392081010547219E-3</c:v>
                </c:pt>
                <c:pt idx="56">
                  <c:v>4.3945713811905469E-3</c:v>
                </c:pt>
                <c:pt idx="57">
                  <c:v>4.2346496006527559E-3</c:v>
                </c:pt>
                <c:pt idx="58">
                  <c:v>4.6875512255933035E-3</c:v>
                </c:pt>
                <c:pt idx="59">
                  <c:v>4.6542953224321349E-3</c:v>
                </c:pt>
                <c:pt idx="60">
                  <c:v>4.6407996267156248E-3</c:v>
                </c:pt>
                <c:pt idx="61">
                  <c:v>4.6898711734479114E-3</c:v>
                </c:pt>
                <c:pt idx="62">
                  <c:v>4.6632291323907525E-3</c:v>
                </c:pt>
                <c:pt idx="63">
                  <c:v>4.6504505126255848E-3</c:v>
                </c:pt>
                <c:pt idx="64">
                  <c:v>4.6810263528461425E-3</c:v>
                </c:pt>
                <c:pt idx="65">
                  <c:v>4.6805312722612421E-3</c:v>
                </c:pt>
                <c:pt idx="66">
                  <c:v>4.6845188973422729E-3</c:v>
                </c:pt>
                <c:pt idx="67" formatCode="0.000000000">
                  <c:v>4.6870000000000002E-3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D9E-4126-B078-F98E0D1031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4418936"/>
        <c:axId val="204419328"/>
      </c:scatterChart>
      <c:valAx>
        <c:axId val="204418936"/>
        <c:scaling>
          <c:orientation val="minMax"/>
          <c:max val="72"/>
          <c:min val="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b="1">
                    <a:latin typeface="Arial" panose="020B0604020202020204" pitchFamily="34" charset="0"/>
                    <a:cs typeface="Arial" panose="020B0604020202020204" pitchFamily="34" charset="0"/>
                  </a:rPr>
                  <a:t>Inclination Number</a:t>
                </a:r>
              </a:p>
            </c:rich>
          </c:tx>
          <c:overlay val="0"/>
        </c:title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4419328"/>
        <c:crosses val="autoZero"/>
        <c:crossBetween val="midCat"/>
        <c:majorUnit val="5"/>
      </c:valAx>
      <c:valAx>
        <c:axId val="204419328"/>
        <c:scaling>
          <c:orientation val="minMax"/>
          <c:min val="3.6000000000000012E-3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l-GR" sz="1000" b="1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Δ</a:t>
                </a:r>
                <a:r>
                  <a:rPr lang="en-US" sz="1000" b="1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INC Efficiency (deg/kg)</a:t>
                </a:r>
              </a:p>
            </c:rich>
          </c:tx>
          <c:layout>
            <c:manualLayout>
              <c:xMode val="edge"/>
              <c:yMode val="edge"/>
              <c:x val="4.6658430726835712E-3"/>
              <c:y val="0.3393331692358738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.0000" sourceLinked="0"/>
        <c:majorTickMark val="in"/>
        <c:minorTickMark val="in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4418936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solidFill>
        <a:sysClr val="windowText" lastClr="000000"/>
      </a:solidFill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2545D0-3085-46BC-9F5D-131DAE7781A8}" type="datetimeFigureOut">
              <a:rPr lang="en-US" smtClean="0"/>
              <a:t>9/8/2020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9DC128-8DC5-4959-BBA2-0D3AF6E07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3731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F0C551-BEA3-874B-A816-0F0D29DB5E0B}" type="datetimeFigureOut">
              <a:rPr lang="en-US" smtClean="0"/>
              <a:pPr/>
              <a:t>9/8/2020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0EC562-621B-594E-840C-A376ACBE67E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838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EC562-621B-594E-840C-A376ACBE67E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0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EC562-621B-594E-840C-A376ACBE67E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345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EC562-621B-594E-840C-A376ACBE67E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4740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EC562-621B-594E-840C-A376ACBE67E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579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EC562-621B-594E-840C-A376ACBE67E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12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0EC562-621B-594E-840C-A376ACBE67E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832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44C85054-53BC-4A59-B91D-D79F6BEBDA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582526" y="6590053"/>
            <a:ext cx="561474" cy="244929"/>
          </a:xfrm>
        </p:spPr>
        <p:txBody>
          <a:bodyPr/>
          <a:lstStyle/>
          <a:p>
            <a:pPr>
              <a:defRPr/>
            </a:pPr>
            <a:fld id="{840AAC9F-208B-B346-AFFD-65BC474F688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478C7DC2-AE23-4C32-AF85-B467AEB95F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64470"/>
            <a:ext cx="9131300" cy="407530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00090"/>
                </a:solidFill>
              </a:defRPr>
            </a:lvl1pPr>
          </a:lstStyle>
          <a:p>
            <a:pPr lvl="0"/>
            <a:r>
              <a:rPr lang="en-US" dirty="0"/>
              <a:t>Organization</a:t>
            </a: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D629F708-08C0-404B-BC0F-ED38CC4099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804934"/>
            <a:ext cx="9131300" cy="359536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00090"/>
                </a:solidFill>
              </a:defRPr>
            </a:lvl1pPr>
          </a:lstStyle>
          <a:p>
            <a:pPr lvl="0"/>
            <a:r>
              <a:rPr lang="en-US" dirty="0"/>
              <a:t>Presenter</a:t>
            </a:r>
          </a:p>
        </p:txBody>
      </p:sp>
      <p:sp>
        <p:nvSpPr>
          <p:cNvPr id="10" name="Text Placeholder 20">
            <a:extLst>
              <a:ext uri="{FF2B5EF4-FFF2-40B4-BE49-F238E27FC236}">
                <a16:creationId xmlns:a16="http://schemas.microsoft.com/office/drawing/2014/main" id="{805296B8-187F-4164-8570-A50F201A908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2979824"/>
            <a:ext cx="9131300" cy="417580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000090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1" name="Text Placeholder 20">
            <a:extLst>
              <a:ext uri="{FF2B5EF4-FFF2-40B4-BE49-F238E27FC236}">
                <a16:creationId xmlns:a16="http://schemas.microsoft.com/office/drawing/2014/main" id="{AE1471FF-88FE-43F9-BF98-C56E676670A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2150566"/>
            <a:ext cx="9131300" cy="417580"/>
          </a:xfrm>
        </p:spPr>
        <p:txBody>
          <a:bodyPr anchor="ctr"/>
          <a:lstStyle>
            <a:lvl1pPr marL="0" indent="0" algn="ctr">
              <a:buNone/>
              <a:defRPr sz="3900" b="1">
                <a:solidFill>
                  <a:srgbClr val="000090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186273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1">
            <a:extLst>
              <a:ext uri="{FF2B5EF4-FFF2-40B4-BE49-F238E27FC236}">
                <a16:creationId xmlns:a16="http://schemas.microsoft.com/office/drawing/2014/main" id="{5491C725-F33C-44F0-88AC-81ACC9B462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62737" y="6526976"/>
            <a:ext cx="481263" cy="326571"/>
          </a:xfr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E61B01ED-F2FF-4224-B496-6BBE8C6488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61474" y="1584157"/>
            <a:ext cx="5213684" cy="411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7969" tIns="48984" rIns="97969" bIns="489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C30D2F2D-272E-4A6F-B41A-999AE68B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052" y="621632"/>
            <a:ext cx="5213685" cy="5507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351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1474" y="1584157"/>
            <a:ext cx="5213684" cy="411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7969" tIns="48984" rIns="97969" bIns="489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82526" y="6590053"/>
            <a:ext cx="561474" cy="24492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7969" tIns="48984" rIns="97969" bIns="48984" numCol="1" anchor="t" anchorCtr="0" compatLnSpc="1">
            <a:prstTxWarp prst="textNoShape">
              <a:avLst/>
            </a:prstTxWarp>
          </a:bodyPr>
          <a:lstStyle>
            <a:lvl1pPr>
              <a:defRPr sz="1500" smtClean="0">
                <a:cs typeface="MS PGothic" charset="0"/>
              </a:defRPr>
            </a:lvl1pPr>
          </a:lstStyle>
          <a:p>
            <a:pPr>
              <a:defRPr/>
            </a:pPr>
            <a:fld id="{840AAC9F-208B-B346-AFFD-65BC474F68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6" name="Picture 32" descr="NASA Insignia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60960"/>
            <a:ext cx="651366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6" descr="p4355_eeca90ce69796a9266649e574943a805Logo-CNES-horizontal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78" y="142467"/>
            <a:ext cx="962526" cy="314733"/>
          </a:xfrm>
          <a:prstGeom prst="rect">
            <a:avLst/>
          </a:prstGeom>
        </p:spPr>
      </p:pic>
      <p:pic>
        <p:nvPicPr>
          <p:cNvPr id="18" name="Picture 17" descr="jaxa_logo.gif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684" y="163286"/>
            <a:ext cx="731520" cy="449397"/>
          </a:xfrm>
          <a:prstGeom prst="rect">
            <a:avLst/>
          </a:prstGeom>
        </p:spPr>
      </p:pic>
      <p:cxnSp>
        <p:nvCxnSpPr>
          <p:cNvPr id="19" name="Straight Connector 18"/>
          <p:cNvCxnSpPr/>
          <p:nvPr userDrawn="1"/>
        </p:nvCxnSpPr>
        <p:spPr>
          <a:xfrm>
            <a:off x="117577" y="661302"/>
            <a:ext cx="1822918" cy="1701"/>
          </a:xfrm>
          <a:prstGeom prst="line">
            <a:avLst/>
          </a:prstGeom>
          <a:ln w="57150" cap="flat" cmpd="thickThin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284683" y="715731"/>
            <a:ext cx="1655813" cy="1701"/>
          </a:xfrm>
          <a:prstGeom prst="line">
            <a:avLst/>
          </a:prstGeom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7138737" y="661302"/>
            <a:ext cx="1822918" cy="1701"/>
          </a:xfrm>
          <a:prstGeom prst="line">
            <a:avLst/>
          </a:prstGeom>
          <a:ln w="57150" cap="flat" cmpd="thickThin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>
            <a:off x="7138737" y="715731"/>
            <a:ext cx="1655813" cy="1701"/>
          </a:xfrm>
          <a:prstGeom prst="line">
            <a:avLst/>
          </a:prstGeom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 userDrawn="1"/>
        </p:nvSpPr>
        <p:spPr>
          <a:xfrm>
            <a:off x="2005265" y="1"/>
            <a:ext cx="5164771" cy="692498"/>
          </a:xfrm>
          <a:prstGeom prst="rect">
            <a:avLst/>
          </a:prstGeom>
          <a:noFill/>
        </p:spPr>
        <p:txBody>
          <a:bodyPr wrap="square" lIns="97969" tIns="48984" rIns="97969" bIns="48984" rtlCol="0">
            <a:spAutoFit/>
          </a:bodyPr>
          <a:lstStyle/>
          <a:p>
            <a:pPr algn="ctr"/>
            <a:r>
              <a:rPr lang="en-US" sz="2100" b="1" dirty="0">
                <a:latin typeface="Times New Roman"/>
                <a:cs typeface="Times New Roman"/>
              </a:rPr>
              <a:t>Mission Operations Working Group</a:t>
            </a:r>
          </a:p>
          <a:p>
            <a:pPr algn="ctr"/>
            <a:r>
              <a:rPr lang="en-US" sz="1700" b="1" dirty="0">
                <a:latin typeface="Times New Roman"/>
                <a:cs typeface="Times New Roman"/>
              </a:rPr>
              <a:t>September 29 – October 2, 2020</a:t>
            </a:r>
            <a:endParaRPr lang="en-US" sz="1500" b="1" dirty="0">
              <a:latin typeface="Times New Roman"/>
              <a:cs typeface="Times New Roman"/>
            </a:endParaRPr>
          </a:p>
        </p:txBody>
      </p:sp>
      <p:pic>
        <p:nvPicPr>
          <p:cNvPr id="1026" name="Picture 2" descr="http://quake.geo.berkeley.edu/NCEDC_template_images/USGS_logo.png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70064" y="223714"/>
            <a:ext cx="859536" cy="23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5052" y="621632"/>
            <a:ext cx="5213685" cy="5507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8308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</p:sldLayoutIdLst>
  <p:hf hdr="0" ftr="0" dt="0"/>
  <p:txStyles>
    <p:titleStyle>
      <a:lvl1pPr algn="ctr" defTabSz="907399" rtl="0" eaLnBrk="0" fontAlgn="base" hangingPunct="0">
        <a:spcBef>
          <a:spcPct val="0"/>
        </a:spcBef>
        <a:spcAft>
          <a:spcPct val="0"/>
        </a:spcAft>
        <a:defRPr sz="2900" b="1">
          <a:solidFill>
            <a:srgbClr val="3A3A3A"/>
          </a:solidFill>
          <a:latin typeface="+mj-lt"/>
          <a:ea typeface="ＭＳ Ｐゴシック" charset="0"/>
          <a:cs typeface="MS PGothic" charset="0"/>
        </a:defRPr>
      </a:lvl1pPr>
      <a:lvl2pPr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  <a:cs typeface="MS PGothic" charset="0"/>
        </a:defRPr>
      </a:lvl2pPr>
      <a:lvl3pPr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  <a:cs typeface="MS PGothic" charset="0"/>
        </a:defRPr>
      </a:lvl3pPr>
      <a:lvl4pPr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  <a:cs typeface="MS PGothic" charset="0"/>
        </a:defRPr>
      </a:lvl4pPr>
      <a:lvl5pPr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  <a:cs typeface="MS PGothic" charset="0"/>
        </a:defRPr>
      </a:lvl5pPr>
      <a:lvl6pPr marL="481272"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</a:defRPr>
      </a:lvl6pPr>
      <a:lvl7pPr marL="962544"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</a:defRPr>
      </a:lvl7pPr>
      <a:lvl8pPr marL="1443815"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</a:defRPr>
      </a:lvl8pPr>
      <a:lvl9pPr marL="1925087" algn="ctr" defTabSz="907399" rtl="0" eaLnBrk="0" fontAlgn="base" hangingPunct="0">
        <a:spcBef>
          <a:spcPct val="0"/>
        </a:spcBef>
        <a:spcAft>
          <a:spcPct val="0"/>
        </a:spcAft>
        <a:defRPr sz="23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182880" indent="-182880" algn="l" defTabSz="907399" rtl="0" eaLnBrk="0" fontAlgn="base" hangingPunct="0">
        <a:spcBef>
          <a:spcPts val="0"/>
        </a:spcBef>
        <a:spcAft>
          <a:spcPct val="0"/>
        </a:spcAft>
        <a:buSzPct val="100000"/>
        <a:buChar char="•"/>
        <a:defRPr sz="2500">
          <a:solidFill>
            <a:schemeClr val="tx1"/>
          </a:solidFill>
          <a:latin typeface="+mn-lt"/>
          <a:ea typeface="ＭＳ Ｐゴシック" charset="0"/>
          <a:cs typeface="MS PGothic" charset="0"/>
        </a:defRPr>
      </a:lvl1pPr>
      <a:lvl2pPr marL="841248" indent="-365760" algn="l" defTabSz="907399" rtl="0" eaLnBrk="0" fontAlgn="base" hangingPunct="0">
        <a:spcBef>
          <a:spcPts val="0"/>
        </a:spcBef>
        <a:spcAft>
          <a:spcPct val="0"/>
        </a:spcAft>
        <a:buSzPct val="100000"/>
        <a:buFont typeface="Wingdings" panose="05000000000000000000" pitchFamily="2" charset="2"/>
        <a:buChar char="Ø"/>
        <a:defRPr sz="21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325880" indent="-365760" algn="l" defTabSz="907399" rtl="0" eaLnBrk="0" fontAlgn="base" hangingPunct="0">
        <a:spcBef>
          <a:spcPts val="0"/>
        </a:spcBef>
        <a:spcAft>
          <a:spcPct val="0"/>
        </a:spcAft>
        <a:buSzPct val="100000"/>
        <a:buFont typeface="Courier New" panose="02070309020205020404" pitchFamily="49" charset="0"/>
        <a:buChar char="o"/>
        <a:defRPr sz="19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587529" indent="-225597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42063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23334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3004606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85878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967150" indent="-227268" algn="l" defTabSz="907399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272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2544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3815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5087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6359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7631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8903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0174" algn="l" defTabSz="48127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gif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-6841" y="-25400"/>
            <a:ext cx="9162288" cy="144145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1548" y="1416050"/>
            <a:ext cx="9142452" cy="144145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3025" y="2647951"/>
            <a:ext cx="9140975" cy="144145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8648700" y="6629400"/>
            <a:ext cx="485774" cy="228599"/>
          </a:xfrm>
          <a:noFill/>
        </p:spPr>
        <p:txBody>
          <a:bodyPr/>
          <a:lstStyle/>
          <a:p>
            <a:fld id="{4F6F1E47-0D85-4008-B6AE-58460813C97A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7" name="Rectangle 19"/>
          <p:cNvSpPr>
            <a:spLocks noChangeArrowheads="1"/>
          </p:cNvSpPr>
          <p:nvPr/>
        </p:nvSpPr>
        <p:spPr bwMode="auto">
          <a:xfrm>
            <a:off x="576" y="4418013"/>
            <a:ext cx="9151938" cy="2439988"/>
          </a:xfrm>
          <a:prstGeom prst="rect">
            <a:avLst/>
          </a:prstGeom>
          <a:gradFill rotWithShape="0">
            <a:gsLst>
              <a:gs pos="61000">
                <a:srgbClr val="66FFFF"/>
              </a:gs>
              <a:gs pos="3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8101" y="4392613"/>
            <a:ext cx="9144001" cy="212365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rgbClr val="000000"/>
                </a:solidFill>
                <a:latin typeface="Times" pitchFamily="18" charset="0"/>
              </a:rPr>
              <a:t>International Earth Science Constellation</a:t>
            </a:r>
          </a:p>
          <a:p>
            <a:pPr algn="ctr" eaLnBrk="0" hangingPunct="0"/>
            <a:r>
              <a:rPr lang="en-US" sz="2400" b="1" dirty="0">
                <a:solidFill>
                  <a:srgbClr val="000000"/>
                </a:solidFill>
                <a:latin typeface="Times" pitchFamily="18" charset="0"/>
              </a:rPr>
              <a:t>Mission Operations Working Group (MOWG)</a:t>
            </a:r>
          </a:p>
          <a:p>
            <a:pPr algn="ctr" eaLnBrk="0" hangingPunct="0"/>
            <a:r>
              <a:rPr lang="en-US" sz="2000" b="1" dirty="0">
                <a:latin typeface="Times" charset="0"/>
              </a:rPr>
              <a:t>September 29 – October 2, 2020</a:t>
            </a:r>
          </a:p>
          <a:p>
            <a:pPr algn="ctr" eaLnBrk="0" hangingPunct="0"/>
            <a:r>
              <a:rPr lang="en-US" sz="2400" b="1" dirty="0">
                <a:solidFill>
                  <a:srgbClr val="00009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Aura </a:t>
            </a:r>
            <a:r>
              <a:rPr lang="en-US" sz="2400" b="1" dirty="0" smtClean="0">
                <a:solidFill>
                  <a:srgbClr val="00009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IAM </a:t>
            </a:r>
            <a:r>
              <a:rPr lang="en-US" sz="2400" b="1" smtClean="0">
                <a:solidFill>
                  <a:srgbClr val="00009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Fall Series 2020 </a:t>
            </a:r>
            <a:r>
              <a:rPr lang="en-US" sz="2400" b="1" smtClean="0">
                <a:solidFill>
                  <a:srgbClr val="000090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Updates</a:t>
            </a:r>
            <a:endParaRPr lang="en-US" sz="2400" b="1" dirty="0">
              <a:solidFill>
                <a:srgbClr val="000090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algn="ctr" eaLnBrk="0" hangingPunct="0"/>
            <a:r>
              <a:rPr lang="en-US" sz="2000" b="1" dirty="0">
                <a:latin typeface="Times" pitchFamily="18" charset="0"/>
              </a:rPr>
              <a:t>Nathaniel Johnson, </a:t>
            </a:r>
            <a:r>
              <a:rPr lang="en-US" sz="2000" b="1" dirty="0" err="1">
                <a:latin typeface="Times" pitchFamily="18" charset="0"/>
              </a:rPr>
              <a:t>a.i.</a:t>
            </a:r>
            <a:r>
              <a:rPr lang="en-US" sz="2000" b="1" dirty="0">
                <a:latin typeface="Times" pitchFamily="18" charset="0"/>
              </a:rPr>
              <a:t> solutions</a:t>
            </a:r>
          </a:p>
          <a:p>
            <a:pPr algn="ctr" eaLnBrk="0" hangingPunct="0"/>
            <a:r>
              <a:rPr lang="en-US" sz="2000" b="1" dirty="0">
                <a:solidFill>
                  <a:srgbClr val="000000"/>
                </a:solidFill>
                <a:latin typeface="Times" pitchFamily="18" charset="0"/>
              </a:rPr>
              <a:t>EOS FDS, esmo-eos-fds@lists.nasa.gov, +1.301.416.5050</a:t>
            </a:r>
          </a:p>
        </p:txBody>
      </p:sp>
      <p:pic>
        <p:nvPicPr>
          <p:cNvPr id="9" name="Picture 12" descr="NASA Insign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85314" y="25400"/>
            <a:ext cx="91440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" y="4089401"/>
            <a:ext cx="9144000" cy="347767"/>
          </a:xfrm>
          <a:prstGeom prst="rect">
            <a:avLst/>
          </a:prstGeom>
        </p:spPr>
      </p:pic>
      <p:pic>
        <p:nvPicPr>
          <p:cNvPr id="20" name="Picture 19" descr="p4355_eeca90ce69796a9266649e574943a805Logo-CNES-horizonta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94" y="190406"/>
            <a:ext cx="914400" cy="293751"/>
          </a:xfrm>
          <a:prstGeom prst="rect">
            <a:avLst/>
          </a:prstGeom>
        </p:spPr>
      </p:pic>
      <p:pic>
        <p:nvPicPr>
          <p:cNvPr id="21" name="Picture 20" descr="jaxa_logo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6494" y="193644"/>
            <a:ext cx="728472" cy="439674"/>
          </a:xfrm>
          <a:prstGeom prst="rect">
            <a:avLst/>
          </a:prstGeom>
        </p:spPr>
      </p:pic>
      <p:pic>
        <p:nvPicPr>
          <p:cNvPr id="22" name="Picture 4" descr="C:\Documents and Settings\sjhoffma\Desktop\a-train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19660" y="48763"/>
            <a:ext cx="1038300" cy="5845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2" descr="http://quake.geo.berkeley.edu/NCEDC_template_images/USGS_logo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22356" y="236783"/>
            <a:ext cx="901662" cy="24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253" y="631158"/>
            <a:ext cx="5511114" cy="345824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6B2E-3936-4145-93B6-0128C270E360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43C4671A-347E-4FB4-9AF1-CC7C9FB013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473" y="1584157"/>
            <a:ext cx="8236297" cy="4114488"/>
          </a:xfrm>
        </p:spPr>
        <p:txBody>
          <a:bodyPr/>
          <a:lstStyle/>
          <a:p>
            <a:r>
              <a:rPr lang="en-US" dirty="0"/>
              <a:t>Recap Aura Fall 2020 Inclination Adjust Maneuver (IAM) Campaign </a:t>
            </a:r>
          </a:p>
          <a:p>
            <a:pPr lvl="1"/>
            <a:r>
              <a:rPr lang="en-US" dirty="0"/>
              <a:t>Series Summary</a:t>
            </a:r>
          </a:p>
          <a:p>
            <a:pPr lvl="1"/>
            <a:r>
              <a:rPr lang="en-US" dirty="0"/>
              <a:t>Maneuver Results</a:t>
            </a:r>
          </a:p>
          <a:p>
            <a:r>
              <a:rPr lang="en-US" dirty="0"/>
              <a:t>Aura’s IAM Performance Trends</a:t>
            </a:r>
          </a:p>
          <a:p>
            <a:r>
              <a:rPr lang="en-US" dirty="0"/>
              <a:t>2021 IAM Campaign Dates and Planning</a:t>
            </a:r>
          </a:p>
          <a:p>
            <a:r>
              <a:rPr lang="en-US" dirty="0"/>
              <a:t>Aura Latest Lifetime MLT Predictions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9519BF2-9EB2-485A-82EB-F4C61BE47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901479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6B2E-3936-4145-93B6-0128C270E360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197E1DA-DC56-47F0-A81F-62B1C28D0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472" y="1211831"/>
            <a:ext cx="8101265" cy="5646169"/>
          </a:xfrm>
        </p:spPr>
        <p:txBody>
          <a:bodyPr/>
          <a:lstStyle/>
          <a:p>
            <a:r>
              <a:rPr lang="en-US" dirty="0"/>
              <a:t>Aura performed three inclination maneuvers, IAMs #68-70, on August 19</a:t>
            </a:r>
            <a:r>
              <a:rPr lang="en-US" baseline="30000" dirty="0"/>
              <a:t>th</a:t>
            </a:r>
            <a:r>
              <a:rPr lang="en-US" dirty="0"/>
              <a:t>, September 9</a:t>
            </a:r>
            <a:r>
              <a:rPr lang="en-US" baseline="30000" dirty="0"/>
              <a:t>th</a:t>
            </a:r>
            <a:r>
              <a:rPr lang="en-US" dirty="0"/>
              <a:t>, and September 16</a:t>
            </a:r>
            <a:r>
              <a:rPr lang="en-US" baseline="30000" dirty="0"/>
              <a:t>th</a:t>
            </a:r>
            <a:r>
              <a:rPr lang="en-US" dirty="0"/>
              <a:t>. </a:t>
            </a:r>
          </a:p>
          <a:p>
            <a:r>
              <a:rPr lang="en-US" dirty="0"/>
              <a:t>As in the 2019 series, Aura’s Reaction Wheel Assembly (RWA) was successfully utilized to slew to the desired angle for the inclination maneuver.</a:t>
            </a:r>
          </a:p>
          <a:p>
            <a:r>
              <a:rPr lang="en-US" dirty="0"/>
              <a:t>For the Fall, results from the 2019 IAM Series were used as predictions.</a:t>
            </a:r>
          </a:p>
          <a:p>
            <a:r>
              <a:rPr lang="en-US" dirty="0"/>
              <a:t>The delta-inclination from IAM #68 was close to predictions and the maneuver was 0.788% cold.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C513C52-24A8-4867-B3AC-1CA12F2CF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Aura Fall 2020 Series Summary</a:t>
            </a:r>
          </a:p>
        </p:txBody>
      </p:sp>
    </p:spTree>
    <p:extLst>
      <p:ext uri="{BB962C8B-B14F-4D97-AF65-F5344CB8AC3E}">
        <p14:creationId xmlns:p14="http://schemas.microsoft.com/office/powerpoint/2010/main" val="1463626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6B2E-3936-4145-93B6-0128C270E360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561473" y="4249059"/>
            <a:ext cx="8101263" cy="1469761"/>
          </a:xfrm>
          <a:prstGeom prst="rect">
            <a:avLst/>
          </a:prstGeom>
        </p:spPr>
        <p:txBody>
          <a:bodyPr/>
          <a:lstStyle/>
          <a:p>
            <a:pPr marL="382059" indent="-382059">
              <a:defRPr/>
            </a:pPr>
            <a:r>
              <a:rPr lang="en-US" sz="2200" dirty="0"/>
              <a:t>Aura’s achieved delta-inclination for the series was 0.783% COLD, based on the Constellation Coordinated Plan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21D1DC1-086A-4227-9D00-403D0B571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graphicFrame>
        <p:nvGraphicFramePr>
          <p:cNvPr id="10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2990772"/>
              </p:ext>
            </p:extLst>
          </p:nvPr>
        </p:nvGraphicFramePr>
        <p:xfrm>
          <a:off x="375263" y="1543380"/>
          <a:ext cx="8393474" cy="2193459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484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4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4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74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06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06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92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2617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2617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2617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7206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IAM #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Date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+mn-lt"/>
                        </a:rPr>
                        <a:t>Burn  </a:t>
                      </a:r>
                      <a:r>
                        <a:rPr lang="en-US" sz="1200" b="1" i="0" u="none" strike="noStrike" dirty="0" err="1">
                          <a:effectLst/>
                          <a:latin typeface="+mn-lt"/>
                        </a:rPr>
                        <a:t>Dur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+mn-lt"/>
                        </a:rPr>
                        <a:t>(sec)</a:t>
                      </a:r>
                    </a:p>
                  </a:txBody>
                  <a:tcPr marL="11814" marR="11814" marT="11814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Commanded Yaw</a:t>
                      </a:r>
                    </a:p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(</a:t>
                      </a:r>
                      <a:r>
                        <a:rPr lang="en-US" sz="1200" b="1" u="none" strike="noStrike" dirty="0" err="1">
                          <a:effectLst/>
                          <a:latin typeface="+mn-lt"/>
                        </a:rPr>
                        <a:t>deg</a:t>
                      </a:r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)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FF99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+mn-lt"/>
                        </a:rPr>
                        <a:t>Achieved Yaw</a:t>
                      </a:r>
                    </a:p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+mn-lt"/>
                        </a:rPr>
                        <a:t>(</a:t>
                      </a:r>
                      <a:r>
                        <a:rPr lang="en-US" sz="1200" b="1" i="0" u="none" strike="noStrike" dirty="0" err="1">
                          <a:effectLst/>
                          <a:latin typeface="+mn-lt"/>
                        </a:rPr>
                        <a:t>deg</a:t>
                      </a:r>
                      <a:r>
                        <a:rPr lang="en-US" sz="1200" b="1" i="0" u="none" strike="noStrike" dirty="0"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11814" marR="11814" marT="11814" marB="0" anchor="ctr">
                    <a:solidFill>
                      <a:srgbClr val="FF99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6699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Delta Inclination</a:t>
                      </a:r>
                    </a:p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(</a:t>
                      </a:r>
                      <a:r>
                        <a:rPr lang="en-US" sz="1200" b="1" u="none" strike="noStrike" dirty="0" err="1">
                          <a:effectLst/>
                          <a:latin typeface="+mn-lt"/>
                        </a:rPr>
                        <a:t>deg</a:t>
                      </a:r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)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FF99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6699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Delta RAAN*</a:t>
                      </a:r>
                    </a:p>
                    <a:p>
                      <a:pPr algn="ctr" fontAlgn="ctr"/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(</a:t>
                      </a:r>
                      <a:r>
                        <a:rPr lang="en-US" sz="1200" b="1" u="none" strike="noStrike" dirty="0" err="1">
                          <a:effectLst/>
                          <a:latin typeface="+mn-lt"/>
                        </a:rPr>
                        <a:t>deg</a:t>
                      </a:r>
                      <a:r>
                        <a:rPr lang="en-US" sz="1200" b="1" u="none" strike="noStrike" dirty="0">
                          <a:effectLst/>
                          <a:latin typeface="+mn-lt"/>
                        </a:rPr>
                        <a:t>)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FF99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66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577"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Predicted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Definitive</a:t>
                      </a:r>
                    </a:p>
                  </a:txBody>
                  <a:tcPr marL="11814" marR="11814" marT="11814" marB="0" anchor="ctr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Predicted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Definitive</a:t>
                      </a:r>
                    </a:p>
                  </a:txBody>
                  <a:tcPr marL="11814" marR="11814" marT="11814" marB="0" anchor="ctr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Predicted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+mn-lt"/>
                        </a:rPr>
                        <a:t>Definitive</a:t>
                      </a:r>
                    </a:p>
                  </a:txBody>
                  <a:tcPr marL="11814" marR="11814" marT="11814" marB="0" anchor="ctr"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5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68</a:t>
                      </a:r>
                    </a:p>
                  </a:txBody>
                  <a:tcPr marL="10478" marR="10478" marT="1079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490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baseline="0" dirty="0">
                          <a:solidFill>
                            <a:schemeClr val="tx1"/>
                          </a:solidFill>
                          <a:latin typeface="+mn-lt"/>
                        </a:rPr>
                        <a:t>Aug 19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0478" marR="10478" marT="1079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200.0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-77.6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-75.7229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-75.5958</a:t>
                      </a:r>
                    </a:p>
                  </a:txBody>
                  <a:tcPr marL="9525" marR="9525" marT="9525" marB="0" anchor="ctr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-0.00358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-0.00355</a:t>
                      </a:r>
                    </a:p>
                  </a:txBody>
                  <a:tcPr marL="9525" marR="9525" marT="9525" marB="0" anchor="ctr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-0.00001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0.00001</a:t>
                      </a:r>
                    </a:p>
                  </a:txBody>
                  <a:tcPr marL="0" marR="0" marT="0" marB="0" anchor="b"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5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69</a:t>
                      </a:r>
                    </a:p>
                  </a:txBody>
                  <a:tcPr marL="10478" marR="10478" marT="1079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490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Sep 9</a:t>
                      </a:r>
                    </a:p>
                  </a:txBody>
                  <a:tcPr marL="10478" marR="10478" marT="1079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415.0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-75.3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-75.4048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-75.4048</a:t>
                      </a:r>
                    </a:p>
                  </a:txBody>
                  <a:tcPr marL="9525" marR="9525" marT="9525" marB="0" anchor="ctr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-0.00745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-0.00739</a:t>
                      </a:r>
                    </a:p>
                  </a:txBody>
                  <a:tcPr marL="9525" marR="9525" marT="9525" marB="0" anchor="ctr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812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-0.00001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4812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-0.00001</a:t>
                      </a:r>
                    </a:p>
                  </a:txBody>
                  <a:tcPr marL="0" marR="0" marT="0" marB="0" anchor="b"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533280"/>
                  </a:ext>
                </a:extLst>
              </a:tr>
              <a:tr h="2585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70</a:t>
                      </a:r>
                    </a:p>
                  </a:txBody>
                  <a:tcPr marL="10478" marR="10478" marT="10796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4906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Sep 16</a:t>
                      </a:r>
                    </a:p>
                  </a:txBody>
                  <a:tcPr marL="10478" marR="10478" marT="1079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415.0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-75.3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12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-75.4048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-75.4048</a:t>
                      </a:r>
                    </a:p>
                  </a:txBody>
                  <a:tcPr marL="9525" marR="9525" marT="9525" marB="0" anchor="ctr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-0.00743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-0.00737</a:t>
                      </a:r>
                    </a:p>
                  </a:txBody>
                  <a:tcPr marL="9525" marR="9525" marT="9525" marB="0" anchor="ctr"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812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-0.00001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4812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-0.00001</a:t>
                      </a:r>
                    </a:p>
                  </a:txBody>
                  <a:tcPr marL="0" marR="0" marT="0" marB="0" anchor="b"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9754808"/>
                  </a:ext>
                </a:extLst>
              </a:tr>
              <a:tr h="410973">
                <a:tc gridSpan="6">
                  <a:txBody>
                    <a:bodyPr/>
                    <a:lstStyle/>
                    <a:p>
                      <a:pPr marL="0" marR="0" lvl="0" indent="0" algn="l" defTabSz="4849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effectLst/>
                          <a:latin typeface="+mn-lt"/>
                        </a:rPr>
                        <a:t>*</a:t>
                      </a:r>
                      <a:r>
                        <a:rPr lang="en-US" sz="1200" b="0" i="0" u="none" strike="noStrike" dirty="0">
                          <a:effectLst/>
                          <a:latin typeface="+mn-lt"/>
                        </a:rPr>
                        <a:t>Right Ascension of the Ascending Node (RAAN)</a:t>
                      </a:r>
                    </a:p>
                  </a:txBody>
                  <a:tcPr marL="11814" marR="11814" marT="11814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814" marR="11814" marT="11814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49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Total: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49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-0.018314</a:t>
                      </a:r>
                    </a:p>
                  </a:txBody>
                  <a:tcPr marL="11814" marR="11814" marT="11814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481272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-0.00001</a:t>
                      </a:r>
                    </a:p>
                    <a:p>
                      <a:pPr algn="ctr" fontAlgn="ctr"/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5469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6B2E-3936-4145-93B6-0128C270E360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8CAEE39-016E-4193-A24B-70D67583E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473" y="1584157"/>
            <a:ext cx="8183032" cy="4114488"/>
          </a:xfrm>
        </p:spPr>
        <p:txBody>
          <a:bodyPr/>
          <a:lstStyle/>
          <a:p>
            <a:r>
              <a:rPr lang="en-US" dirty="0"/>
              <a:t>The roll and pitch attitude errors during the burn have continued the trend of previous maneuvers </a:t>
            </a:r>
          </a:p>
          <a:p>
            <a:r>
              <a:rPr lang="en-US" dirty="0"/>
              <a:t>The yaw offset has once again flipped signs from previous maneuvers but is much lower in magnitude.</a:t>
            </a:r>
          </a:p>
          <a:p>
            <a:pPr lvl="1"/>
            <a:r>
              <a:rPr lang="en-US" dirty="0"/>
              <a:t>More positive semi-major axis change was achieved than predicted </a:t>
            </a:r>
          </a:p>
          <a:p>
            <a:r>
              <a:rPr lang="en-US" dirty="0"/>
              <a:t>The delta-inclination efficiency of the Fall IAMs was in family with the Spring series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FC19F83-534B-4B82-AF46-F31C9EB5B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955" y="621632"/>
            <a:ext cx="5312089" cy="550758"/>
          </a:xfrm>
        </p:spPr>
        <p:txBody>
          <a:bodyPr>
            <a:normAutofit fontScale="90000"/>
          </a:bodyPr>
          <a:lstStyle/>
          <a:p>
            <a:r>
              <a:rPr lang="en-US" dirty="0"/>
              <a:t>Aura Fall 2020 Performance Trends</a:t>
            </a:r>
          </a:p>
        </p:txBody>
      </p:sp>
    </p:spTree>
    <p:extLst>
      <p:ext uri="{BB962C8B-B14F-4D97-AF65-F5344CB8AC3E}">
        <p14:creationId xmlns:p14="http://schemas.microsoft.com/office/powerpoint/2010/main" val="189743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C47D0570-B436-4DA5-B9A4-77B25655D4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0137944"/>
              </p:ext>
            </p:extLst>
          </p:nvPr>
        </p:nvGraphicFramePr>
        <p:xfrm>
          <a:off x="17318" y="1159553"/>
          <a:ext cx="9109363" cy="5463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6B2E-3936-4145-93B6-0128C270E360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20661" y="3532819"/>
            <a:ext cx="5324475" cy="107721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/>
              <a:t>RWA slewed IAMs have two values for yaw offset, the yaw error from telemetry (grey) and calibrated yaw (red). The calibrated yaw is the angle necessary to achieve the delta-SMA observed.</a:t>
            </a: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C2C1B838-1B52-40C5-8AE7-3F48FFF692B3}"/>
              </a:ext>
            </a:extLst>
          </p:cNvPr>
          <p:cNvSpPr txBox="1">
            <a:spLocks/>
          </p:cNvSpPr>
          <p:nvPr/>
        </p:nvSpPr>
        <p:spPr>
          <a:xfrm>
            <a:off x="1748200" y="1274511"/>
            <a:ext cx="5647600" cy="5507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3A3A3A"/>
                </a:solidFill>
                <a:latin typeface="+mj-lt"/>
                <a:ea typeface="ＭＳ Ｐゴシック" charset="0"/>
                <a:cs typeface="MS PGothic" charset="0"/>
              </a:defRPr>
            </a:lvl1pPr>
            <a:lvl2pPr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  <a:cs typeface="MS PGothic" charset="0"/>
              </a:defRPr>
            </a:lvl2pPr>
            <a:lvl3pPr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  <a:cs typeface="MS PGothic" charset="0"/>
              </a:defRPr>
            </a:lvl3pPr>
            <a:lvl4pPr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  <a:cs typeface="MS PGothic" charset="0"/>
              </a:defRPr>
            </a:lvl4pPr>
            <a:lvl5pPr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  <a:cs typeface="MS PGothic" charset="0"/>
              </a:defRPr>
            </a:lvl5pPr>
            <a:lvl6pPr marL="481272"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962544"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1443815"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1925087"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endParaRPr lang="en-US" kern="0" dirty="0"/>
          </a:p>
        </p:txBody>
      </p:sp>
      <p:sp>
        <p:nvSpPr>
          <p:cNvPr id="5" name="Rectangle 4"/>
          <p:cNvSpPr/>
          <p:nvPr/>
        </p:nvSpPr>
        <p:spPr>
          <a:xfrm>
            <a:off x="7923653" y="1545770"/>
            <a:ext cx="590427" cy="4434840"/>
          </a:xfrm>
          <a:prstGeom prst="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7" name="TextBox 9"/>
          <p:cNvSpPr txBox="1"/>
          <p:nvPr/>
        </p:nvSpPr>
        <p:spPr>
          <a:xfrm>
            <a:off x="7695371" y="1304431"/>
            <a:ext cx="10498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400" b="1" dirty="0"/>
              <a:t>2020 IAMs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5B2DCDB-8AFA-4698-B079-BB43E10AC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kern="0" dirty="0"/>
              <a:t>Aura’s IAM Performance (1/2)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2B7A26-D981-441C-B734-39229A39AB03}"/>
              </a:ext>
            </a:extLst>
          </p:cNvPr>
          <p:cNvSpPr/>
          <p:nvPr/>
        </p:nvSpPr>
        <p:spPr>
          <a:xfrm>
            <a:off x="820662" y="1545770"/>
            <a:ext cx="5324475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/>
              <a:t>INC #68’s yaw offset value has once again flipped signs.</a:t>
            </a:r>
          </a:p>
        </p:txBody>
      </p:sp>
    </p:spTree>
    <p:extLst>
      <p:ext uri="{BB962C8B-B14F-4D97-AF65-F5344CB8AC3E}">
        <p14:creationId xmlns:p14="http://schemas.microsoft.com/office/powerpoint/2010/main" val="18905173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479B453-314A-4C5E-B5F4-4DD13AA4C4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4351998"/>
              </p:ext>
            </p:extLst>
          </p:nvPr>
        </p:nvGraphicFramePr>
        <p:xfrm>
          <a:off x="17318" y="1172390"/>
          <a:ext cx="9109364" cy="5271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6B2E-3936-4145-93B6-0128C270E360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227C699-37C4-46A7-AD3C-CDBB530153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3A3A3A"/>
                </a:solidFill>
                <a:latin typeface="+mj-lt"/>
                <a:ea typeface="ＭＳ Ｐゴシック" charset="0"/>
                <a:cs typeface="MS PGothic" charset="0"/>
              </a:defRPr>
            </a:lvl1pPr>
            <a:lvl2pPr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  <a:cs typeface="MS PGothic" charset="0"/>
              </a:defRPr>
            </a:lvl2pPr>
            <a:lvl3pPr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  <a:cs typeface="MS PGothic" charset="0"/>
              </a:defRPr>
            </a:lvl3pPr>
            <a:lvl4pPr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  <a:cs typeface="MS PGothic" charset="0"/>
              </a:defRPr>
            </a:lvl4pPr>
            <a:lvl5pPr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  <a:cs typeface="MS PGothic" charset="0"/>
              </a:defRPr>
            </a:lvl5pPr>
            <a:lvl6pPr marL="481272"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962544"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1443815"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1925087"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kern="0" dirty="0"/>
              <a:t>Aura’s IAM Performance (2/2)</a:t>
            </a:r>
          </a:p>
        </p:txBody>
      </p:sp>
      <p:sp>
        <p:nvSpPr>
          <p:cNvPr id="7" name="Rectangle 6"/>
          <p:cNvSpPr/>
          <p:nvPr/>
        </p:nvSpPr>
        <p:spPr>
          <a:xfrm>
            <a:off x="7932420" y="1535827"/>
            <a:ext cx="556259" cy="4295378"/>
          </a:xfrm>
          <a:prstGeom prst="rect">
            <a:avLst/>
          </a:pr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8" name="TextBox 9"/>
          <p:cNvSpPr txBox="1"/>
          <p:nvPr/>
        </p:nvSpPr>
        <p:spPr>
          <a:xfrm>
            <a:off x="7666206" y="1200220"/>
            <a:ext cx="10498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400" b="1" dirty="0"/>
              <a:t>2020 IAMs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2542778" y="3634049"/>
            <a:ext cx="3549151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/>
              <a:t>The inclination efficiency has remained consistent with the previous RWA slewed IAMs</a:t>
            </a:r>
          </a:p>
        </p:txBody>
      </p:sp>
    </p:spTree>
    <p:extLst>
      <p:ext uri="{BB962C8B-B14F-4D97-AF65-F5344CB8AC3E}">
        <p14:creationId xmlns:p14="http://schemas.microsoft.com/office/powerpoint/2010/main" val="669310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6B2E-3936-4145-93B6-0128C270E360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C1A778-DD65-47DB-9A8A-0F7D6A0AA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473" y="1584157"/>
            <a:ext cx="8262931" cy="4736744"/>
          </a:xfrm>
        </p:spPr>
        <p:txBody>
          <a:bodyPr/>
          <a:lstStyle/>
          <a:p>
            <a:r>
              <a:rPr lang="en-US" dirty="0"/>
              <a:t>The Aura Spring 2021 IAM plan consists of 4 inclination maneuvers </a:t>
            </a:r>
          </a:p>
          <a:p>
            <a:r>
              <a:rPr lang="en-US" dirty="0"/>
              <a:t>Since burn can be centered on node with RWA slewed maneuvers, the ideal date is no longer a factor in efficiency</a:t>
            </a:r>
          </a:p>
          <a:p>
            <a:pPr lvl="1"/>
            <a:r>
              <a:rPr lang="en-US" dirty="0"/>
              <a:t>Proposed plan – </a:t>
            </a:r>
          </a:p>
          <a:p>
            <a:pPr lvl="2"/>
            <a:r>
              <a:rPr lang="en-US" dirty="0"/>
              <a:t>February 24 (IAM #71)</a:t>
            </a:r>
          </a:p>
          <a:p>
            <a:pPr lvl="2"/>
            <a:r>
              <a:rPr lang="en-US" dirty="0"/>
              <a:t>March 3 (IAM #72)</a:t>
            </a:r>
          </a:p>
          <a:p>
            <a:pPr lvl="2"/>
            <a:r>
              <a:rPr lang="en-US" dirty="0"/>
              <a:t>March 10 (IAM #73)</a:t>
            </a:r>
          </a:p>
          <a:p>
            <a:pPr lvl="2"/>
            <a:r>
              <a:rPr lang="en-US" dirty="0"/>
              <a:t>March 17 (IAM #74)</a:t>
            </a:r>
          </a:p>
          <a:p>
            <a:r>
              <a:rPr lang="en-US" dirty="0"/>
              <a:t>Dates are set so Aura maneuvers a day before Aqua</a:t>
            </a:r>
          </a:p>
          <a:p>
            <a:r>
              <a:rPr lang="en-US" dirty="0"/>
              <a:t>Five maneuvers are planned for the Fall 2021 IAM campaign in addition to the Spring 2021 IAMs.</a:t>
            </a:r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FFC3730-E6A9-42EE-8999-2617FFFF6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827" y="613292"/>
            <a:ext cx="6464346" cy="550758"/>
          </a:xfrm>
        </p:spPr>
        <p:txBody>
          <a:bodyPr>
            <a:normAutofit fontScale="90000"/>
          </a:bodyPr>
          <a:lstStyle/>
          <a:p>
            <a:r>
              <a:rPr lang="en-US" dirty="0"/>
              <a:t>Aura Spring 2021 IAM Campaign Planning</a:t>
            </a:r>
          </a:p>
        </p:txBody>
      </p:sp>
    </p:spTree>
    <p:extLst>
      <p:ext uri="{BB962C8B-B14F-4D97-AF65-F5344CB8AC3E}">
        <p14:creationId xmlns:p14="http://schemas.microsoft.com/office/powerpoint/2010/main" val="2792928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6B2E-3936-4145-93B6-0128C270E360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9F20-B8CA-40F3-8922-FF1B8B63BF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E695D61D-BE99-4367-AB2C-7C60C2564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2273" y="621632"/>
            <a:ext cx="6819453" cy="550758"/>
          </a:xfrm>
        </p:spPr>
        <p:txBody>
          <a:bodyPr>
            <a:normAutofit fontScale="90000"/>
          </a:bodyPr>
          <a:lstStyle/>
          <a:p>
            <a:r>
              <a:rPr lang="en-US" dirty="0"/>
              <a:t>Proposed Aqua/Aura 2021 Maneuver Schedule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17838" y="511953"/>
            <a:ext cx="8229600" cy="554006"/>
          </a:xfrm>
          <a:prstGeom prst="rect">
            <a:avLst/>
          </a:prstGeom>
        </p:spPr>
        <p:txBody>
          <a:bodyPr/>
          <a:lstStyle>
            <a:lvl1pPr algn="ctr" defTabSz="914251" rtl="0" eaLnBrk="1" fontAlgn="base" hangingPunct="1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+mj-lt"/>
                <a:ea typeface="ＭＳ Ｐゴシック" charset="0"/>
                <a:cs typeface="MS PGothic" charset="0"/>
              </a:defRPr>
            </a:lvl1pPr>
            <a:lvl2pPr algn="ctr" defTabSz="914251" rtl="0" eaLnBrk="1" fontAlgn="base" hangingPunct="1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  <a:cs typeface="MS PGothic" charset="0"/>
              </a:defRPr>
            </a:lvl2pPr>
            <a:lvl3pPr algn="ctr" defTabSz="914251" rtl="0" eaLnBrk="1" fontAlgn="base" hangingPunct="1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  <a:cs typeface="MS PGothic" charset="0"/>
              </a:defRPr>
            </a:lvl3pPr>
            <a:lvl4pPr algn="ctr" defTabSz="914251" rtl="0" eaLnBrk="1" fontAlgn="base" hangingPunct="1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  <a:cs typeface="MS PGothic" charset="0"/>
              </a:defRPr>
            </a:lvl4pPr>
            <a:lvl5pPr algn="ctr" defTabSz="914251" rtl="0" eaLnBrk="1" fontAlgn="base" hangingPunct="1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  <a:cs typeface="MS PGothic" charset="0"/>
              </a:defRPr>
            </a:lvl5pPr>
            <a:lvl6pPr marL="484906" algn="ctr" defTabSz="914251" rtl="0" eaLnBrk="1" fontAlgn="base" hangingPunct="1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969813" algn="ctr" defTabSz="914251" rtl="0" eaLnBrk="1" fontAlgn="base" hangingPunct="1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1454719" algn="ctr" defTabSz="914251" rtl="0" eaLnBrk="1" fontAlgn="base" hangingPunct="1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1939625" algn="ctr" defTabSz="914251" rtl="0" eaLnBrk="1" fontAlgn="base" hangingPunct="1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endParaRPr lang="en-US" sz="2400" b="1" kern="1200" dirty="0">
              <a:solidFill>
                <a:srgbClr val="000090"/>
              </a:solidFill>
              <a:latin typeface="Times New Roman" charset="0"/>
              <a:cs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6583" y="6112353"/>
            <a:ext cx="29409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*Spring Equinox on March 19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334B30B-A64B-4000-858A-81108FA48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4113463"/>
              </p:ext>
            </p:extLst>
          </p:nvPr>
        </p:nvGraphicFramePr>
        <p:xfrm>
          <a:off x="205944" y="1065958"/>
          <a:ext cx="8773300" cy="4919559"/>
        </p:xfrm>
        <a:graphic>
          <a:graphicData uri="http://schemas.openxmlformats.org/drawingml/2006/table">
            <a:tbl>
              <a:tblPr/>
              <a:tblGrid>
                <a:gridCol w="1251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1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1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1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11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587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87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41407"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5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Sunday</a:t>
                      </a:r>
                    </a:p>
                  </a:txBody>
                  <a:tcPr marL="8734" marR="8734" marT="873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Monday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Tuesday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Wednesday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Thursday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Friday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Saturday</a:t>
                      </a:r>
                    </a:p>
                  </a:txBody>
                  <a:tcPr marL="8734" marR="8734" marT="873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February 21</a:t>
                      </a:r>
                    </a:p>
                  </a:txBody>
                  <a:tcPr marL="8734" marR="8734" marT="873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81272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22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Aura IAM #71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  <a:p>
                      <a:pPr marL="0" marR="0" lvl="0" indent="0" algn="l" defTabSz="481272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Aqua IAM#74</a:t>
                      </a:r>
                    </a:p>
                    <a:p>
                      <a:pPr algn="l" fontAlgn="t"/>
                      <a:endParaRPr 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84906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484906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  <a:p>
                      <a:pPr algn="l" fontAlgn="t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marR="0" lvl="0" indent="0" algn="l" defTabSz="481272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  <a:p>
                      <a:pPr algn="l" fontAlgn="t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81272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March 1</a:t>
                      </a:r>
                    </a:p>
                    <a:p>
                      <a:pPr algn="l" fontAlgn="t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Aura IAM#72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Aqua IAM#75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734" marR="8734" marT="873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Aura IAM#73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Aqua IAM#76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b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b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734" marR="8734" marT="873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Aura IAM#74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Aqua IAM#77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  <a:p>
                      <a:pPr algn="l" fontAlgn="t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20*</a:t>
                      </a:r>
                    </a:p>
                    <a:p>
                      <a:pPr algn="l" fontAlgn="t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734" marR="8734" marT="873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Aura Back-up</a:t>
                      </a:r>
                    </a:p>
                    <a:p>
                      <a:pPr algn="l" fontAlgn="t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Aqua Back-up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  <a:p>
                      <a:pPr algn="l" fontAlgn="t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734" marR="8734" marT="873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April 1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  <a:p>
                      <a:pPr algn="l" fontAlgn="t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734" marR="8734" marT="873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734" marR="8734" marT="873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4008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7898924"/>
              </p:ext>
            </p:extLst>
          </p:nvPr>
        </p:nvGraphicFramePr>
        <p:xfrm>
          <a:off x="457200" y="1499024"/>
          <a:ext cx="8338351" cy="2165898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730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18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83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60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60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04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51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206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err="1">
                          <a:effectLst/>
                        </a:rPr>
                        <a:t>Inc</a:t>
                      </a:r>
                      <a:r>
                        <a:rPr lang="en-US" sz="1200" b="1" u="none" strike="noStrike" dirty="0">
                          <a:effectLst/>
                        </a:rPr>
                        <a:t> #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Date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Commanded Yaw*</a:t>
                      </a:r>
                    </a:p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(</a:t>
                      </a:r>
                      <a:r>
                        <a:rPr lang="en-US" sz="1200" b="1" u="none" strike="noStrike" dirty="0" err="1">
                          <a:effectLst/>
                        </a:rPr>
                        <a:t>deg</a:t>
                      </a:r>
                      <a:r>
                        <a:rPr lang="en-US" sz="1200" b="1" u="none" strike="noStrike" dirty="0">
                          <a:effectLst/>
                        </a:rPr>
                        <a:t>)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+mn-lt"/>
                        </a:rPr>
                        <a:t>Duration</a:t>
                      </a:r>
                    </a:p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+mn-lt"/>
                        </a:rPr>
                        <a:t>(sec)</a:t>
                      </a:r>
                    </a:p>
                  </a:txBody>
                  <a:tcPr marL="11814" marR="11814" marT="11814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+mn-lt"/>
                        </a:rPr>
                        <a:t>Delta SMA**</a:t>
                      </a:r>
                    </a:p>
                    <a:p>
                      <a:pPr algn="ctr" fontAlgn="ctr"/>
                      <a:r>
                        <a:rPr lang="en-US" sz="1200" b="1" i="0" u="none" strike="noStrike" dirty="0">
                          <a:effectLst/>
                          <a:latin typeface="+mn-lt"/>
                        </a:rPr>
                        <a:t>(m)</a:t>
                      </a:r>
                    </a:p>
                  </a:txBody>
                  <a:tcPr marL="11814" marR="11814" marT="11814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Delta </a:t>
                      </a:r>
                      <a:r>
                        <a:rPr lang="en-US" sz="1200" b="1" u="none" strike="noStrike" dirty="0" err="1">
                          <a:effectLst/>
                        </a:rPr>
                        <a:t>Inc</a:t>
                      </a:r>
                      <a:endParaRPr lang="en-US" sz="1200" b="1" u="none" strike="noStrike" dirty="0">
                        <a:effectLst/>
                      </a:endParaRPr>
                    </a:p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(</a:t>
                      </a:r>
                      <a:r>
                        <a:rPr lang="en-US" sz="1200" b="1" u="none" strike="noStrike" dirty="0" err="1">
                          <a:effectLst/>
                        </a:rPr>
                        <a:t>deg</a:t>
                      </a:r>
                      <a:r>
                        <a:rPr lang="en-US" sz="1200" b="1" u="none" strike="noStrike" dirty="0">
                          <a:effectLst/>
                        </a:rPr>
                        <a:t>)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Delta RAAN</a:t>
                      </a:r>
                    </a:p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(</a:t>
                      </a:r>
                      <a:r>
                        <a:rPr lang="en-US" sz="1200" b="1" u="none" strike="noStrike" dirty="0" err="1">
                          <a:effectLst/>
                        </a:rPr>
                        <a:t>deg</a:t>
                      </a:r>
                      <a:r>
                        <a:rPr lang="en-US" sz="1200" b="1" u="none" strike="noStrike" dirty="0">
                          <a:effectLst/>
                        </a:rPr>
                        <a:t>)</a:t>
                      </a:r>
                      <a:endParaRPr lang="en-US" sz="1200" b="1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>
                    <a:solidFill>
                      <a:srgbClr val="FF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5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71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Feb 24</a:t>
                      </a:r>
                    </a:p>
                  </a:txBody>
                  <a:tcPr marL="11814" marR="11814" marT="1181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-75.3</a:t>
                      </a:r>
                    </a:p>
                  </a:txBody>
                  <a:tcPr marL="11814" marR="11814" marT="11814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315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4.64771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-0.00559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49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-0.00001</a:t>
                      </a:r>
                    </a:p>
                  </a:txBody>
                  <a:tcPr marL="11814" marR="11814" marT="11814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5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72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Mar 03</a:t>
                      </a:r>
                    </a:p>
                  </a:txBody>
                  <a:tcPr marL="11814" marR="11814" marT="11814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4.64281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-0.00558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49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-0.00001</a:t>
                      </a:r>
                    </a:p>
                  </a:txBody>
                  <a:tcPr marL="11814" marR="11814" marT="1181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5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73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Mar 10</a:t>
                      </a:r>
                    </a:p>
                  </a:txBody>
                  <a:tcPr marL="11814" marR="11814" marT="11814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12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4.63728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-0.00557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49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-0.00001</a:t>
                      </a:r>
                    </a:p>
                  </a:txBody>
                  <a:tcPr marL="11814" marR="11814" marT="11814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5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74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Mar</a:t>
                      </a:r>
                      <a:r>
                        <a:rPr lang="en-US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17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1272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4.63204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-0.00556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49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-0.00001</a:t>
                      </a:r>
                    </a:p>
                  </a:txBody>
                  <a:tcPr marL="11814" marR="11814" marT="1181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973">
                <a:tc gridSpan="4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</a:txBody>
                  <a:tcPr marL="11814" marR="11814" marT="11814" marB="0"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Total: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49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-0.0223</a:t>
                      </a:r>
                    </a:p>
                  </a:txBody>
                  <a:tcPr marL="11814" marR="11814" marT="11814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849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-0.00004</a:t>
                      </a:r>
                    </a:p>
                  </a:txBody>
                  <a:tcPr marL="11814" marR="11814" marT="11814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6B2E-3936-4145-93B6-0128C270E360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8B5DBE5-B683-41EF-8246-58B2DF2AD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Predicted Maneuver Performance </a:t>
            </a:r>
          </a:p>
        </p:txBody>
      </p:sp>
      <p:sp>
        <p:nvSpPr>
          <p:cNvPr id="8" name="Rectangle 7"/>
          <p:cNvSpPr/>
          <p:nvPr/>
        </p:nvSpPr>
        <p:spPr>
          <a:xfrm>
            <a:off x="416160" y="3720086"/>
            <a:ext cx="84471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Calibri" panose="020F0502020204030204" pitchFamily="34" charset="0"/>
                <a:cs typeface="ＭＳ Ｐゴシック" charset="0"/>
              </a:rPr>
              <a:t>*Preliminary angles</a:t>
            </a:r>
          </a:p>
          <a:p>
            <a:r>
              <a:rPr lang="en-US" sz="1200" b="1" dirty="0">
                <a:latin typeface="Calibri" panose="020F0502020204030204" pitchFamily="34" charset="0"/>
                <a:cs typeface="ＭＳ Ｐゴシック" charset="0"/>
              </a:rPr>
              <a:t>**Semi-Major Axis (SMA)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2D7F9E6-361F-4AD2-9F1A-6F4A20AAB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474" y="4389506"/>
            <a:ext cx="8166366" cy="4114488"/>
          </a:xfrm>
        </p:spPr>
        <p:txBody>
          <a:bodyPr/>
          <a:lstStyle/>
          <a:p>
            <a:r>
              <a:rPr lang="en-US" dirty="0"/>
              <a:t>The above predictions are based on maintaining phasing with the nominal Aqua plan until Aura performs the 2021 Fall IAM series.</a:t>
            </a:r>
          </a:p>
        </p:txBody>
      </p:sp>
    </p:spTree>
    <p:extLst>
      <p:ext uri="{BB962C8B-B14F-4D97-AF65-F5344CB8AC3E}">
        <p14:creationId xmlns:p14="http://schemas.microsoft.com/office/powerpoint/2010/main" val="687892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3C8906-DE6D-4C72-A36A-05DD7312E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7087"/>
            <a:ext cx="9159434" cy="548902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6B2E-3936-4145-93B6-0128C270E360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52940" y="1473657"/>
            <a:ext cx="15359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Upper Phase Limit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753132"/>
            <a:ext cx="11657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Phase Center</a:t>
            </a:r>
          </a:p>
        </p:txBody>
      </p:sp>
      <p:cxnSp>
        <p:nvCxnSpPr>
          <p:cNvPr id="16" name="Straight Arrow Connector 15"/>
          <p:cNvCxnSpPr>
            <a:cxnSpLocks/>
          </p:cNvCxnSpPr>
          <p:nvPr/>
        </p:nvCxnSpPr>
        <p:spPr>
          <a:xfrm>
            <a:off x="1858514" y="2932176"/>
            <a:ext cx="0" cy="98145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68534" y="2831897"/>
            <a:ext cx="11558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/>
              <a:t>Target Range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1" y="1848401"/>
            <a:ext cx="388620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The Aura MLT phasing is predicted to be maintained through the next series</a:t>
            </a:r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7F69B97C-796B-4381-8E25-794A7E4B0665}"/>
              </a:ext>
            </a:extLst>
          </p:cNvPr>
          <p:cNvSpPr txBox="1">
            <a:spLocks/>
          </p:cNvSpPr>
          <p:nvPr/>
        </p:nvSpPr>
        <p:spPr>
          <a:xfrm>
            <a:off x="744323" y="621632"/>
            <a:ext cx="7360988" cy="55075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900" b="1">
                <a:solidFill>
                  <a:srgbClr val="3A3A3A"/>
                </a:solidFill>
                <a:latin typeface="+mj-lt"/>
                <a:ea typeface="ＭＳ Ｐゴシック" charset="0"/>
                <a:cs typeface="MS PGothic" charset="0"/>
              </a:defRPr>
            </a:lvl1pPr>
            <a:lvl2pPr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  <a:cs typeface="MS PGothic" charset="0"/>
              </a:defRPr>
            </a:lvl2pPr>
            <a:lvl3pPr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  <a:cs typeface="MS PGothic" charset="0"/>
              </a:defRPr>
            </a:lvl3pPr>
            <a:lvl4pPr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  <a:cs typeface="MS PGothic" charset="0"/>
              </a:defRPr>
            </a:lvl4pPr>
            <a:lvl5pPr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  <a:cs typeface="MS PGothic" charset="0"/>
              </a:defRPr>
            </a:lvl5pPr>
            <a:lvl6pPr marL="481272"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6pPr>
            <a:lvl7pPr marL="962544"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7pPr>
            <a:lvl8pPr marL="1443815"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8pPr>
            <a:lvl9pPr marL="1925087" algn="ctr" defTabSz="907399" rtl="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2"/>
                </a:solidFill>
                <a:latin typeface="Times New Roman" charset="0"/>
                <a:ea typeface="ＭＳ Ｐゴシック" charset="0"/>
              </a:defRPr>
            </a:lvl9pPr>
          </a:lstStyle>
          <a:p>
            <a:r>
              <a:rPr lang="en-US" sz="2600" kern="0" dirty="0"/>
              <a:t>Predicted Post- Fall 2020 IAM MLT</a:t>
            </a:r>
          </a:p>
        </p:txBody>
      </p:sp>
    </p:spTree>
    <p:extLst>
      <p:ext uri="{BB962C8B-B14F-4D97-AF65-F5344CB8AC3E}">
        <p14:creationId xmlns:p14="http://schemas.microsoft.com/office/powerpoint/2010/main" val="21517118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66B2E-3936-4145-93B6-0128C270E360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B62D7E-69CF-407D-BA9D-1723F01BB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474" y="1584157"/>
            <a:ext cx="8005477" cy="4114488"/>
          </a:xfrm>
        </p:spPr>
        <p:txBody>
          <a:bodyPr/>
          <a:lstStyle/>
          <a:p>
            <a:r>
              <a:rPr lang="en-US" dirty="0"/>
              <a:t>Similar to the Spring series and previous Fall series, Aura used the RWA to slew to the necessary angle for IAMs #68-70</a:t>
            </a:r>
          </a:p>
          <a:p>
            <a:r>
              <a:rPr lang="en-US" dirty="0"/>
              <a:t>Aura’s maneuver performance for the 2020 Fall IAM Series was 0.783% cold.</a:t>
            </a:r>
          </a:p>
          <a:p>
            <a:r>
              <a:rPr lang="en-US" dirty="0"/>
              <a:t>The Spring 2021 IAM series will have 4 maneuvers and is predicted to keep Aura near the middle of the MLT phasing control box prior to the Fall 2021 series.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723B4D6-A80A-44D7-BEC3-ECF5D0F25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216133455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19810</TotalTime>
  <Words>850</Words>
  <Application>Microsoft Office PowerPoint</Application>
  <PresentationFormat>On-screen Show (4:3)</PresentationFormat>
  <Paragraphs>235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MS PGothic</vt:lpstr>
      <vt:lpstr>MS PGothic</vt:lpstr>
      <vt:lpstr>Arial</vt:lpstr>
      <vt:lpstr>Calibri</vt:lpstr>
      <vt:lpstr>Courier New</vt:lpstr>
      <vt:lpstr>Times</vt:lpstr>
      <vt:lpstr>Times New Roman</vt:lpstr>
      <vt:lpstr>Wingdings</vt:lpstr>
      <vt:lpstr>1_Default Design</vt:lpstr>
      <vt:lpstr>PowerPoint Presentation</vt:lpstr>
      <vt:lpstr>Agenda</vt:lpstr>
      <vt:lpstr>Aura Fall 2020 Series Summary</vt:lpstr>
      <vt:lpstr>Results</vt:lpstr>
      <vt:lpstr>Aura Fall 2020 Performance Trends</vt:lpstr>
      <vt:lpstr>Aura’s IAM Performance (1/2)</vt:lpstr>
      <vt:lpstr>Aura’s IAM Performance (2/2)</vt:lpstr>
      <vt:lpstr>Aura Spring 2021 IAM Campaign Planning</vt:lpstr>
      <vt:lpstr>Proposed Aqua/Aura 2021 Maneuver Schedule</vt:lpstr>
      <vt:lpstr>Predicted Maneuver Performance </vt:lpstr>
      <vt:lpstr>PowerPoint Presentation</vt:lpstr>
      <vt:lpstr>Summary</vt:lpstr>
    </vt:vector>
  </TitlesOfParts>
  <Company>HTSI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ehanka</dc:creator>
  <cp:lastModifiedBy>Trakas, Diane E. (GSFC-423.0)[ASRC FEDERAL SYSTEM SOLUTIONS]</cp:lastModifiedBy>
  <cp:revision>879</cp:revision>
  <cp:lastPrinted>2012-10-09T22:04:59Z</cp:lastPrinted>
  <dcterms:created xsi:type="dcterms:W3CDTF">2012-10-12T18:50:07Z</dcterms:created>
  <dcterms:modified xsi:type="dcterms:W3CDTF">2020-09-08T18:11:31Z</dcterms:modified>
</cp:coreProperties>
</file>