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5"/>
  </p:sldMasterIdLst>
  <p:notesMasterIdLst>
    <p:notesMasterId r:id="rId32"/>
  </p:notesMasterIdLst>
  <p:handoutMasterIdLst>
    <p:handoutMasterId r:id="rId33"/>
  </p:handoutMasterIdLst>
  <p:sldIdLst>
    <p:sldId id="256" r:id="rId6"/>
    <p:sldId id="1921" r:id="rId7"/>
    <p:sldId id="5115" r:id="rId8"/>
    <p:sldId id="5131" r:id="rId9"/>
    <p:sldId id="5126" r:id="rId10"/>
    <p:sldId id="5121" r:id="rId11"/>
    <p:sldId id="1919" r:id="rId12"/>
    <p:sldId id="5114" r:id="rId13"/>
    <p:sldId id="3763" r:id="rId14"/>
    <p:sldId id="5132" r:id="rId15"/>
    <p:sldId id="3463" r:id="rId16"/>
    <p:sldId id="5123" r:id="rId17"/>
    <p:sldId id="5124" r:id="rId18"/>
    <p:sldId id="5106" r:id="rId19"/>
    <p:sldId id="5125" r:id="rId20"/>
    <p:sldId id="1920" r:id="rId21"/>
    <p:sldId id="5127" r:id="rId22"/>
    <p:sldId id="5117" r:id="rId23"/>
    <p:sldId id="5111" r:id="rId24"/>
    <p:sldId id="5109" r:id="rId25"/>
    <p:sldId id="5110" r:id="rId26"/>
    <p:sldId id="5130" r:id="rId27"/>
    <p:sldId id="5118" r:id="rId28"/>
    <p:sldId id="5105" r:id="rId29"/>
    <p:sldId id="5128" r:id="rId30"/>
    <p:sldId id="5133" r:id="rId3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tharine Lee" initials="KL" lastIdx="4" clrIdx="0"/>
  <p:cmAuthor id="1" name="Barmore, Bryan E. (LARC-D318)" initials="BBE(" lastIdx="12" clrIdx="1"/>
  <p:cmAuthor id="2" name="Paul Lee" initials="pl" lastIdx="2" clrIdx="2"/>
  <p:cmAuthor id="3" name="ODIN" initials="" lastIdx="13" clrIdx="3"/>
  <p:cmAuthor id="4" name="william chan" initials="wc" lastIdx="2" clrIdx="4"/>
  <p:cmAuthor id="5" name="Bryan Barmore" initials="BB" lastIdx="43" clrIdx="5"/>
  <p:cmAuthor id="6" name="Microsoft Office User" initials="Office" lastIdx="25" clrIdx="6"/>
  <p:cmAuthor id="7" name="Microsoft Office User" initials="Office [2]" lastIdx="1" clrIdx="7"/>
  <p:cmAuthor id="8" name="Microsoft Office User" initials="Office [3]" lastIdx="1" clrIdx="8"/>
  <p:cmAuthor id="9" name="Microsoft Office User" initials="Office [4]" lastIdx="1" clrIdx="9"/>
  <p:cmAuthor id="10" name="Barmore" initials="B" lastIdx="1" clrIdx="10"/>
  <p:cmAuthor id="11" name="Barmore" initials="B [2]" lastIdx="1" clrIdx="11"/>
  <p:cmAuthor id="12" name="Microsoft Office User" initials="MOU" lastIdx="2" clrIdx="12">
    <p:extLst>
      <p:ext uri="{19B8F6BF-5375-455C-9EA6-DF929625EA0E}">
        <p15:presenceInfo xmlns:p15="http://schemas.microsoft.com/office/powerpoint/2012/main" userId="Microsoft Office User" providerId="None"/>
      </p:ext>
    </p:extLst>
  </p:cmAuthor>
  <p:cmAuthor id="13" name="Thipphavong, David P. (ARC-AFT)" initials="TDP(" lastIdx="2" clrIdx="13">
    <p:extLst>
      <p:ext uri="{19B8F6BF-5375-455C-9EA6-DF929625EA0E}">
        <p15:presenceInfo xmlns:p15="http://schemas.microsoft.com/office/powerpoint/2012/main" userId="S::dthippha@ndc.nasa.gov::d056579a-579d-45d5-b6fe-e6f370ccd6d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FFFFFF"/>
    <a:srgbClr val="4BACC6"/>
    <a:srgbClr val="5DAFFF"/>
    <a:srgbClr val="558ED5"/>
    <a:srgbClr val="FF786F"/>
    <a:srgbClr val="5CADFF"/>
    <a:srgbClr val="33CCCC"/>
    <a:srgbClr val="5C49FF"/>
    <a:srgbClr val="003366"/>
    <a:srgbClr val="CAE2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76"/>
    <p:restoredTop sz="94626" autoAdjust="0"/>
  </p:normalViewPr>
  <p:slideViewPr>
    <p:cSldViewPr>
      <p:cViewPr varScale="1">
        <p:scale>
          <a:sx n="106" d="100"/>
          <a:sy n="106" d="100"/>
        </p:scale>
        <p:origin x="420" y="120"/>
      </p:cViewPr>
      <p:guideLst>
        <p:guide orient="horz" pos="2160"/>
        <p:guide pos="3840"/>
      </p:guideLst>
    </p:cSldViewPr>
  </p:slideViewPr>
  <p:notesTextViewPr>
    <p:cViewPr>
      <p:scale>
        <a:sx n="1" d="1"/>
        <a:sy n="1" d="1"/>
      </p:scale>
      <p:origin x="0" y="0"/>
    </p:cViewPr>
  </p:notesTextViewPr>
  <p:sorterViewPr>
    <p:cViewPr>
      <p:scale>
        <a:sx n="80" d="100"/>
        <a:sy n="80" d="100"/>
      </p:scale>
      <p:origin x="0" y="9824"/>
    </p:cViewPr>
  </p:sorterViewPr>
  <p:notesViewPr>
    <p:cSldViewPr snapToGrid="0" snapToObjects="1">
      <p:cViewPr varScale="1">
        <p:scale>
          <a:sx n="106" d="100"/>
          <a:sy n="106" d="100"/>
        </p:scale>
        <p:origin x="4168" y="19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6" dt="2020-08-13T12:39:46.223" idx="25">
    <p:pos x="10" y="10"/>
    <p:text>If you put UML on the slide they'll make you explain exactly what that is!  Would probably take too long.  Suggest just saying "near-term UAM operations"</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190339B-6983-DF45-B781-9B7D54483A06}" type="datetimeFigureOut">
              <a:rPr lang="en-US" smtClean="0"/>
              <a:pPr/>
              <a:t>9/10/2020</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2FFDBDF-EE2F-774D-9705-B4A8B4DF0822}" type="slidenum">
              <a:rPr lang="en-US" smtClean="0"/>
              <a:pPr/>
              <a:t>‹#›</a:t>
            </a:fld>
            <a:endParaRPr lang="en-US" dirty="0"/>
          </a:p>
        </p:txBody>
      </p:sp>
    </p:spTree>
    <p:extLst>
      <p:ext uri="{BB962C8B-B14F-4D97-AF65-F5344CB8AC3E}">
        <p14:creationId xmlns:p14="http://schemas.microsoft.com/office/powerpoint/2010/main" val="1092348057"/>
      </p:ext>
    </p:extLst>
  </p:cSld>
  <p:clrMap bg1="lt1" tx1="dk1" bg2="lt2" tx2="dk2" accent1="accent1" accent2="accent2" accent3="accent3" accent4="accent4" accent5="accent5" accent6="accent6" hlink="hlink" folHlink="folHlink"/>
  <p:hf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8-24T05:57:24.052"/>
    </inkml:context>
    <inkml:brush xml:id="br0">
      <inkml:brushProperty name="width" value="0.1" units="cm"/>
      <inkml:brushProperty name="height" value="0.1" units="cm"/>
      <inkml:brushProperty name="color" value="#00B050"/>
    </inkml:brush>
  </inkml:definitions>
  <inkml:trace contextRef="#ctx0" brushRef="#br0">0 410 24575,'0'11'0,"0"-1"0,0-2 0,0-1 0,0 1 0,3-1 0,2 0 0,-1 0 0,2 1 0,-2-1 0,4 1 0,0-1 0,-1 1 0,1-1 0,-4 1 0,2-1 0,-2-2 0,4 1 0,-5-2 0,4 3 0,-3 1 0,3-1 0,1 5 0,0 0 0,0 1 0,1 3 0,-5-8 0,3 4 0,-6-5 0,5 1 0,-5-1 0,6-3 0,-4 0 0,5-11 0,9-8 0,9-10 0,17-12 0,-4 4 0,14-5 0,0-1 0,5-2 0,12-2 0,-11-2 0,9 9 0,-8-9 0,8 9 0,-11-3 0,4 6 0,-7 5 0,-5-3 0,-3 13 0,-5-6 0,-1 13 0,-5-3 0,-3 4 0,-4 1 0,-6 4 0,0-3 0,-10 7 0,4-3 0,-7 4 0,2 0 0,-4 0 0,-2 0 0,-2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8-24T05:57:33.140"/>
    </inkml:context>
    <inkml:brush xml:id="br0">
      <inkml:brushProperty name="width" value="0.1" units="cm"/>
      <inkml:brushProperty name="height" value="0.1" units="cm"/>
      <inkml:brushProperty name="color" value="#00B050"/>
    </inkml:brush>
  </inkml:definitions>
  <inkml:trace contextRef="#ctx0" brushRef="#br0">0 410 24575,'0'11'0,"0"-1"0,0-2 0,0-1 0,0 1 0,3-1 0,2 0 0,-1 0 0,2 1 0,-2-1 0,4 1 0,0-1 0,-1 1 0,1-1 0,-4 1 0,2-1 0,-2-2 0,4 1 0,-5-2 0,4 3 0,-3 1 0,3-1 0,1 5 0,0 0 0,0 1 0,1 3 0,-5-8 0,3 4 0,-6-5 0,5 1 0,-5-1 0,6-3 0,-4 0 0,5-11 0,9-8 0,9-10 0,17-12 0,-4 4 0,14-5 0,0-1 0,5-2 0,12-2 0,-11-2 0,9 9 0,-8-9 0,8 9 0,-11-3 0,4 6 0,-7 5 0,-5-3 0,-3 13 0,-5-6 0,-1 13 0,-5-3 0,-3 4 0,-4 1 0,-6 4 0,0-3 0,-10 7 0,4-3 0,-7 4 0,2 0 0,-4 0 0,-2 0 0,-2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8-24T22:42:10.795"/>
    </inkml:context>
    <inkml:brush xml:id="br0">
      <inkml:brushProperty name="width" value="0.1" units="cm"/>
      <inkml:brushProperty name="height" value="0.1" units="cm"/>
      <inkml:brushProperty name="color" value="#00B050"/>
    </inkml:brush>
  </inkml:definitions>
  <inkml:trace contextRef="#ctx0" brushRef="#br0">0 410 24575,'0'11'0,"0"-1"0,0-2 0,0-1 0,0 1 0,3-1 0,2 0 0,-1 0 0,2 1 0,-2-1 0,4 1 0,0-1 0,-1 1 0,1-1 0,-4 1 0,2-1 0,-2-2 0,4 1 0,-5-2 0,4 3 0,-3 1 0,3-1 0,1 5 0,0 0 0,0 1 0,1 3 0,-5-8 0,3 4 0,-6-5 0,5 1 0,-5-1 0,6-3 0,-4 0 0,5-11 0,9-8 0,9-10 0,17-12 0,-4 4 0,14-5 0,0-1 0,5-2 0,12-2 0,-11-2 0,9 9 0,-8-9 0,8 9 0,-11-3 0,4 6 0,-7 5 0,-5-3 0,-3 13 0,-5-6 0,-1 13 0,-5-3 0,-3 4 0,-4 1 0,-6 4 0,0-3 0,-10 7 0,4-3 0,-7 4 0,2 0 0,-4 0 0,-2 0 0,-2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8-24T22:42:13.425"/>
    </inkml:context>
    <inkml:brush xml:id="br0">
      <inkml:brushProperty name="width" value="0.1" units="cm"/>
      <inkml:brushProperty name="height" value="0.1" units="cm"/>
      <inkml:brushProperty name="color" value="#8064A2"/>
    </inkml:brush>
  </inkml:definitions>
  <inkml:trace contextRef="#ctx0" brushRef="#br0">0 410 24575,'0'11'0,"0"-1"0,0-2 0,0-1 0,0 1 0,3-1 0,2 0 0,-1 0 0,2 1 0,-2-1 0,4 1 0,0-1 0,-1 1 0,1-1 0,-4 1 0,2-1 0,-2-2 0,4 1 0,-5-2 0,4 3 0,-3 1 0,3-1 0,1 5 0,0 0 0,0 1 0,1 3 0,-5-8 0,3 4 0,-6-5 0,5 1 0,-5-1 0,6-3 0,-4 0 0,5-11 0,9-8 0,9-10 0,17-12 0,-4 4 0,14-5 0,0-1 0,5-2 0,12-2 0,-11-2 0,9 9 0,-8-9 0,8 9 0,-11-3 0,4 6 0,-7 5 0,-5-3 0,-3 13 0,-5-6 0,-1 13 0,-5-3 0,-3 4 0,-4 1 0,-6 4 0,0-3 0,-10 7 0,4-3 0,-7 4 0,2 0 0,-4 0 0,-2 0 0,-2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8-24T22:42:49.162"/>
    </inkml:context>
    <inkml:brush xml:id="br0">
      <inkml:brushProperty name="width" value="0.1" units="cm"/>
      <inkml:brushProperty name="height" value="0.1" units="cm"/>
      <inkml:brushProperty name="color" value="#8064A2"/>
    </inkml:brush>
  </inkml:definitions>
  <inkml:trace contextRef="#ctx0" brushRef="#br0">0 410 24575,'0'11'0,"0"-1"0,0-2 0,0-1 0,0 1 0,3-1 0,2 0 0,-1 0 0,2 1 0,-2-1 0,4 1 0,0-1 0,-1 1 0,1-1 0,-4 1 0,2-1 0,-2-2 0,4 1 0,-5-2 0,4 3 0,-3 1 0,3-1 0,1 5 0,0 0 0,0 1 0,1 3 0,-5-8 0,3 4 0,-6-5 0,5 1 0,-5-1 0,6-3 0,-4 0 0,5-11 0,9-8 0,9-10 0,17-12 0,-4 4 0,14-5 0,0-1 0,5-2 0,12-2 0,-11-2 0,9 9 0,-8-9 0,8 9 0,-11-3 0,4 6 0,-7 5 0,-5-3 0,-3 13 0,-5-6 0,-1 13 0,-5-3 0,-3 4 0,-4 1 0,-6 4 0,0-3 0,-10 7 0,4-3 0,-7 4 0,2 0 0,-4 0 0,-2 0 0,-2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8-24T22:42:57.002"/>
    </inkml:context>
    <inkml:brush xml:id="br0">
      <inkml:brushProperty name="width" value="0.1" units="cm"/>
      <inkml:brushProperty name="height" value="0.1" units="cm"/>
      <inkml:brushProperty name="color" value="#8064A2"/>
    </inkml:brush>
  </inkml:definitions>
  <inkml:trace contextRef="#ctx0" brushRef="#br0">0 410 24575,'0'11'0,"0"-1"0,0-2 0,0-1 0,0 1 0,3-1 0,2 0 0,-1 0 0,2 1 0,-2-1 0,4 1 0,0-1 0,-1 1 0,1-1 0,-4 1 0,2-1 0,-2-2 0,4 1 0,-5-2 0,4 3 0,-3 1 0,3-1 0,1 5 0,0 0 0,0 1 0,1 3 0,-5-8 0,3 4 0,-6-5 0,5 1 0,-5-1 0,6-3 0,-4 0 0,5-11 0,9-8 0,9-10 0,17-12 0,-4 4 0,14-5 0,0-1 0,5-2 0,12-2 0,-11-2 0,9 9 0,-8-9 0,8 9 0,-11-3 0,4 6 0,-7 5 0,-5-3 0,-3 13 0,-5-6 0,-1 13 0,-5-3 0,-3 4 0,-4 1 0,-6 4 0,0-3 0,-10 7 0,4-3 0,-7 4 0,2 0 0,-4 0 0,-2 0 0,-2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8-24T22:43:18.442"/>
    </inkml:context>
    <inkml:brush xml:id="br0">
      <inkml:brushProperty name="width" value="0.1" units="cm"/>
      <inkml:brushProperty name="height" value="0.1" units="cm"/>
      <inkml:brushProperty name="color" value="#8064A2"/>
    </inkml:brush>
  </inkml:definitions>
  <inkml:trace contextRef="#ctx0" brushRef="#br0">0 410 24575,'0'11'0,"0"-1"0,0-2 0,0-1 0,0 1 0,3-1 0,2 0 0,-1 0 0,2 1 0,-2-1 0,4 1 0,0-1 0,-1 1 0,1-1 0,-4 1 0,2-1 0,-2-2 0,4 1 0,-5-2 0,4 3 0,-3 1 0,3-1 0,1 5 0,0 0 0,0 1 0,1 3 0,-5-8 0,3 4 0,-6-5 0,5 1 0,-5-1 0,6-3 0,-4 0 0,5-11 0,9-8 0,9-10 0,17-12 0,-4 4 0,14-5 0,0-1 0,5-2 0,12-2 0,-11-2 0,9 9 0,-8-9 0,8 9 0,-11-3 0,4 6 0,-7 5 0,-5-3 0,-3 13 0,-5-6 0,-1 13 0,-5-3 0,-3 4 0,-4 1 0,-6 4 0,0-3 0,-10 7 0,4-3 0,-7 4 0,2 0 0,-4 0 0,-2 0 0,-2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722CE48-6344-447F-807F-0791761DCECF}" type="datetimeFigureOut">
              <a:rPr lang="en-US" smtClean="0"/>
              <a:pPr/>
              <a:t>9/10/2020</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F9FF2B9-9815-4E82-99A1-55DA67C6BCE8}" type="slidenum">
              <a:rPr lang="en-US" smtClean="0"/>
              <a:pPr/>
              <a:t>‹#›</a:t>
            </a:fld>
            <a:endParaRPr lang="en-US" dirty="0"/>
          </a:p>
        </p:txBody>
      </p:sp>
    </p:spTree>
    <p:extLst>
      <p:ext uri="{BB962C8B-B14F-4D97-AF65-F5344CB8AC3E}">
        <p14:creationId xmlns:p14="http://schemas.microsoft.com/office/powerpoint/2010/main" val="268826067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Lag due to not seeing slides right away</a:t>
            </a:r>
          </a:p>
        </p:txBody>
      </p:sp>
      <p:sp>
        <p:nvSpPr>
          <p:cNvPr id="4" name="Slide Number Placeholder 3"/>
          <p:cNvSpPr>
            <a:spLocks noGrp="1"/>
          </p:cNvSpPr>
          <p:nvPr>
            <p:ph type="sldNum" sz="quarter" idx="5"/>
          </p:nvPr>
        </p:nvSpPr>
        <p:spPr/>
        <p:txBody>
          <a:bodyPr/>
          <a:lstStyle/>
          <a:p>
            <a:fld id="{90D12A7A-19B9-B949-81FF-665879DF3DBA}" type="slidenum">
              <a:rPr lang="en-US" smtClean="0"/>
              <a:t>1</a:t>
            </a:fld>
            <a:endParaRPr lang="en-US" dirty="0"/>
          </a:p>
        </p:txBody>
      </p:sp>
    </p:spTree>
    <p:extLst>
      <p:ext uri="{BB962C8B-B14F-4D97-AF65-F5344CB8AC3E}">
        <p14:creationId xmlns:p14="http://schemas.microsoft.com/office/powerpoint/2010/main" val="1918586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Acknowledge Software team</a:t>
            </a:r>
          </a:p>
        </p:txBody>
      </p:sp>
      <p:sp>
        <p:nvSpPr>
          <p:cNvPr id="4" name="Slide Number Placeholder 3"/>
          <p:cNvSpPr>
            <a:spLocks noGrp="1"/>
          </p:cNvSpPr>
          <p:nvPr>
            <p:ph type="sldNum" sz="quarter" idx="10"/>
          </p:nvPr>
        </p:nvSpPr>
        <p:spPr/>
        <p:txBody>
          <a:bodyPr/>
          <a:lstStyle/>
          <a:p>
            <a:fld id="{70591E02-C924-4C39-8F54-6BE3D9CD8BDF}" type="slidenum">
              <a:rPr lang="en-US" smtClean="0"/>
              <a:t>2</a:t>
            </a:fld>
            <a:endParaRPr lang="en-US" dirty="0"/>
          </a:p>
        </p:txBody>
      </p:sp>
    </p:spTree>
    <p:extLst>
      <p:ext uri="{BB962C8B-B14F-4D97-AF65-F5344CB8AC3E}">
        <p14:creationId xmlns:p14="http://schemas.microsoft.com/office/powerpoint/2010/main" val="3357746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UAM refers to operations in the metro area ranging from 25-50 miles and </a:t>
            </a:r>
          </a:p>
        </p:txBody>
      </p:sp>
      <p:sp>
        <p:nvSpPr>
          <p:cNvPr id="4" name="Slide Number Placeholder 3"/>
          <p:cNvSpPr>
            <a:spLocks noGrp="1"/>
          </p:cNvSpPr>
          <p:nvPr>
            <p:ph type="sldNum" sz="quarter" idx="5"/>
          </p:nvPr>
        </p:nvSpPr>
        <p:spPr/>
        <p:txBody>
          <a:bodyPr/>
          <a:lstStyle/>
          <a:p>
            <a:fld id="{DF9FF2B9-9815-4E82-99A1-55DA67C6BCE8}" type="slidenum">
              <a:rPr lang="en-US" smtClean="0"/>
              <a:pPr/>
              <a:t>4</a:t>
            </a:fld>
            <a:endParaRPr lang="en-US" dirty="0"/>
          </a:p>
        </p:txBody>
      </p:sp>
    </p:spTree>
    <p:extLst>
      <p:ext uri="{BB962C8B-B14F-4D97-AF65-F5344CB8AC3E}">
        <p14:creationId xmlns:p14="http://schemas.microsoft.com/office/powerpoint/2010/main" val="4004880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9FF2B9-9815-4E82-99A1-55DA67C6BCE8}" type="slidenum">
              <a:rPr lang="en-US" smtClean="0"/>
              <a:pPr/>
              <a:t>5</a:t>
            </a:fld>
            <a:endParaRPr lang="en-US" dirty="0"/>
          </a:p>
        </p:txBody>
      </p:sp>
    </p:spTree>
    <p:extLst>
      <p:ext uri="{BB962C8B-B14F-4D97-AF65-F5344CB8AC3E}">
        <p14:creationId xmlns:p14="http://schemas.microsoft.com/office/powerpoint/2010/main" val="1725081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These did not exist but most of these were used for assumptions for X2</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FAA's </a:t>
            </a:r>
            <a:r>
              <a:rPr lang="en-US" sz="1200" b="0" i="0" kern="1200" dirty="0" err="1">
                <a:solidFill>
                  <a:schemeClr val="tx1"/>
                </a:solidFill>
                <a:effectLst/>
                <a:latin typeface="+mn-lt"/>
                <a:ea typeface="+mn-ea"/>
                <a:cs typeface="+mn-cs"/>
              </a:rPr>
              <a:t>conops</a:t>
            </a:r>
            <a:r>
              <a:rPr lang="en-US" sz="1200" b="0" i="0" kern="1200" dirty="0">
                <a:solidFill>
                  <a:schemeClr val="tx1"/>
                </a:solidFill>
                <a:effectLst/>
                <a:latin typeface="+mn-lt"/>
                <a:ea typeface="+mn-ea"/>
                <a:cs typeface="+mn-cs"/>
              </a:rPr>
              <a:t> was developed in part through "round tables" with government/industry/academia, and what we learned in X2 was communicated during several of those round tables.  So alignment between the FAA’s and X2’s </a:t>
            </a:r>
            <a:r>
              <a:rPr lang="en-US" sz="1200" b="0" i="0" kern="1200" dirty="0" err="1">
                <a:solidFill>
                  <a:schemeClr val="tx1"/>
                </a:solidFill>
                <a:effectLst/>
                <a:latin typeface="+mn-lt"/>
                <a:ea typeface="+mn-ea"/>
                <a:cs typeface="+mn-cs"/>
              </a:rPr>
              <a:t>conops</a:t>
            </a:r>
            <a:r>
              <a:rPr lang="en-US" sz="1200" b="0" i="0" kern="1200" dirty="0">
                <a:solidFill>
                  <a:schemeClr val="tx1"/>
                </a:solidFill>
                <a:effectLst/>
                <a:latin typeface="+mn-lt"/>
                <a:ea typeface="+mn-ea"/>
                <a:cs typeface="+mn-cs"/>
              </a:rPr>
              <a:t> is not coincidental. </a:t>
            </a:r>
            <a:endParaRPr lang="en-US" sz="1200" dirty="0"/>
          </a:p>
          <a:p>
            <a:endParaRPr lang="en-US" sz="1200" dirty="0"/>
          </a:p>
          <a:p>
            <a:r>
              <a:rPr lang="en-US" sz="1200" dirty="0"/>
              <a:t>Original bullets:</a:t>
            </a:r>
          </a:p>
          <a:p>
            <a:r>
              <a:rPr lang="en-US" sz="1200" dirty="0"/>
              <a:t>The FAA retains regulatory authority and is responsible for establishing operational parameters and maintaining oversight</a:t>
            </a:r>
          </a:p>
          <a:p>
            <a:r>
              <a:rPr lang="en-US" sz="1200" dirty="0"/>
              <a:t>There will be high-density routes/corridors for UAM operations</a:t>
            </a:r>
          </a:p>
          <a:p>
            <a:r>
              <a:rPr lang="en-US" sz="1200" dirty="0"/>
              <a:t>The FAA will have on-demand access to information regarding UAM operations</a:t>
            </a:r>
          </a:p>
          <a:p>
            <a:r>
              <a:rPr lang="en-US" sz="1200" dirty="0"/>
              <a:t>The FAA reserves the right to increase individual aircraft operational performance requirements in order to optimize the capacity utilization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10"/>
          </p:nvPr>
        </p:nvSpPr>
        <p:spPr/>
        <p:txBody>
          <a:bodyPr/>
          <a:lstStyle/>
          <a:p>
            <a:fld id="{70591E02-C924-4C39-8F54-6BE3D9CD8BDF}" type="slidenum">
              <a:rPr lang="en-US" smtClean="0"/>
              <a:t>7</a:t>
            </a:fld>
            <a:endParaRPr lang="en-US" dirty="0"/>
          </a:p>
        </p:txBody>
      </p:sp>
    </p:spTree>
    <p:extLst>
      <p:ext uri="{BB962C8B-B14F-4D97-AF65-F5344CB8AC3E}">
        <p14:creationId xmlns:p14="http://schemas.microsoft.com/office/powerpoint/2010/main" val="2913176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9FF2B9-9815-4E82-99A1-55DA67C6BCE8}" type="slidenum">
              <a:rPr lang="en-US" smtClean="0"/>
              <a:pPr/>
              <a:t>8</a:t>
            </a:fld>
            <a:endParaRPr lang="en-US" dirty="0"/>
          </a:p>
        </p:txBody>
      </p:sp>
    </p:spTree>
    <p:extLst>
      <p:ext uri="{BB962C8B-B14F-4D97-AF65-F5344CB8AC3E}">
        <p14:creationId xmlns:p14="http://schemas.microsoft.com/office/powerpoint/2010/main" val="68976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Routes in Class B/D are for testing NASA and Uber services and are not representative of operational routes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Aircraft are equipped to navigate routes​</a:t>
            </a:r>
          </a:p>
          <a:p>
            <a:endParaRPr lang="en-US" sz="1200" dirty="0"/>
          </a:p>
          <a:p>
            <a:r>
              <a:rPr lang="en-US" sz="1200" dirty="0"/>
              <a:t>All operations will fly along these routes between sites that are known and acceptable to the local ANSP and communities</a:t>
            </a:r>
          </a:p>
          <a:p>
            <a:r>
              <a:rPr lang="en-US" sz="1200" dirty="0"/>
              <a:t>UAM operations can access Class B, C, or D airspace without first receiving a verbal clearance or making verbal contact with ATC</a:t>
            </a:r>
          </a:p>
          <a:p>
            <a:r>
              <a:rPr lang="en-US" sz="1200" dirty="0"/>
              <a:t>Aircraft are equipped to navigate routes​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defTabSz="1756068">
              <a:defRPr/>
            </a:pPr>
            <a:fld id="{70591E02-C924-4C39-8F54-6BE3D9CD8BDF}" type="slidenum">
              <a:rPr lang="en-US">
                <a:solidFill>
                  <a:prstClr val="black"/>
                </a:solidFill>
                <a:latin typeface="Calibri"/>
              </a:rPr>
              <a:pPr defTabSz="1756068">
                <a:defRPr/>
              </a:pPr>
              <a:t>9</a:t>
            </a:fld>
            <a:endParaRPr lang="en-US" dirty="0">
              <a:solidFill>
                <a:prstClr val="black"/>
              </a:solidFill>
              <a:latin typeface="Calibri"/>
            </a:endParaRPr>
          </a:p>
        </p:txBody>
      </p:sp>
    </p:spTree>
    <p:extLst>
      <p:ext uri="{BB962C8B-B14F-4D97-AF65-F5344CB8AC3E}">
        <p14:creationId xmlns:p14="http://schemas.microsoft.com/office/powerpoint/2010/main" val="3052619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t>Constraints in controlled airspace since operations are primarily in uncontrolled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t>Removed constraints in controlled airspace since operations will need access to controlled airspace</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70591E02-C924-4C39-8F54-6BE3D9CD8BDF}" type="slidenum">
              <a:rPr lang="en-US" smtClean="0"/>
              <a:t>10</a:t>
            </a:fld>
            <a:endParaRPr lang="en-US" dirty="0"/>
          </a:p>
        </p:txBody>
      </p:sp>
    </p:spTree>
    <p:extLst>
      <p:ext uri="{BB962C8B-B14F-4D97-AF65-F5344CB8AC3E}">
        <p14:creationId xmlns:p14="http://schemas.microsoft.com/office/powerpoint/2010/main" val="634896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We're exploring how UAM interoperate after authorization been granted, </a:t>
            </a:r>
          </a:p>
          <a:p>
            <a:endParaRPr lang="en-US">
              <a:cs typeface="Calibri"/>
            </a:endParaRPr>
          </a:p>
        </p:txBody>
      </p:sp>
      <p:sp>
        <p:nvSpPr>
          <p:cNvPr id="4" name="Slide Number Placeholder 3"/>
          <p:cNvSpPr>
            <a:spLocks noGrp="1"/>
          </p:cNvSpPr>
          <p:nvPr>
            <p:ph type="sldNum" sz="quarter" idx="10"/>
          </p:nvPr>
        </p:nvSpPr>
        <p:spPr/>
        <p:txBody>
          <a:bodyPr/>
          <a:lstStyle/>
          <a:p>
            <a:fld id="{70591E02-C924-4C39-8F54-6BE3D9CD8BDF}" type="slidenum">
              <a:rPr lang="en-US" smtClean="0"/>
              <a:t>11</a:t>
            </a:fld>
            <a:endParaRPr lang="en-US"/>
          </a:p>
        </p:txBody>
      </p:sp>
    </p:spTree>
    <p:extLst>
      <p:ext uri="{BB962C8B-B14F-4D97-AF65-F5344CB8AC3E}">
        <p14:creationId xmlns:p14="http://schemas.microsoft.com/office/powerpoint/2010/main" val="17935507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cs typeface="Calibri"/>
              </a:rPr>
              <a:t>The routes are all at 500 AGL and 1000 AGL in the opposite direction​</a:t>
            </a:r>
          </a:p>
          <a:p>
            <a:r>
              <a:rPr lang="en-US" dirty="0">
                <a:cs typeface="Calibri"/>
              </a:rPr>
              <a:t>Indicated airspeed is assumed to be between 110-140 knots​</a:t>
            </a:r>
          </a:p>
        </p:txBody>
      </p:sp>
      <p:sp>
        <p:nvSpPr>
          <p:cNvPr id="4" name="Slide Number Placeholder 3"/>
          <p:cNvSpPr>
            <a:spLocks noGrp="1"/>
          </p:cNvSpPr>
          <p:nvPr>
            <p:ph type="sldNum" sz="quarter" idx="5"/>
          </p:nvPr>
        </p:nvSpPr>
        <p:spPr/>
        <p:txBody>
          <a:bodyPr/>
          <a:lstStyle/>
          <a:p>
            <a:fld id="{5587B558-CE47-BC4B-ABC2-4D380F8A5412}" type="slidenum">
              <a:rPr lang="en-US" smtClean="0"/>
              <a:t>12</a:t>
            </a:fld>
            <a:endParaRPr lang="en-US"/>
          </a:p>
        </p:txBody>
      </p:sp>
    </p:spTree>
    <p:extLst>
      <p:ext uri="{BB962C8B-B14F-4D97-AF65-F5344CB8AC3E}">
        <p14:creationId xmlns:p14="http://schemas.microsoft.com/office/powerpoint/2010/main" val="1067007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indent="-342900">
              <a:buFont typeface="Arial" panose="020B0604020202020204" pitchFamily="34" charset="0"/>
              <a:buChar char="•"/>
            </a:pPr>
            <a:endParaRPr lang="en-US" sz="1200" dirty="0"/>
          </a:p>
          <a:p>
            <a:pPr marL="342900" indent="-342900">
              <a:buFont typeface="Arial" panose="020B0604020202020204" pitchFamily="34" charset="0"/>
              <a:buChar char="•"/>
            </a:pPr>
            <a:r>
              <a:rPr lang="en-US" sz="1200" dirty="0">
                <a:highlight>
                  <a:srgbClr val="FFFF00"/>
                </a:highlight>
              </a:rPr>
              <a:t>Take-away: implications for operations </a:t>
            </a:r>
          </a:p>
          <a:p>
            <a:pPr marL="342900" indent="-342900">
              <a:buFont typeface="Arial" panose="020B0604020202020204" pitchFamily="34" charset="0"/>
              <a:buChar char="•"/>
            </a:pPr>
            <a:endParaRPr lang="en-US" sz="1200" dirty="0"/>
          </a:p>
          <a:p>
            <a:pPr marL="342900" indent="-342900">
              <a:buFont typeface="Arial" panose="020B0604020202020204" pitchFamily="34" charset="0"/>
              <a:buChar char="•"/>
            </a:pPr>
            <a:r>
              <a:rPr lang="en-US" sz="1200" dirty="0"/>
              <a:t>Volume dimensions depend on RNP of UAM operations</a:t>
            </a:r>
          </a:p>
          <a:p>
            <a:pPr marL="342900" indent="-342900">
              <a:buFont typeface="Arial" panose="020B0604020202020204" pitchFamily="34" charset="0"/>
              <a:buChar char="•"/>
            </a:pPr>
            <a:r>
              <a:rPr lang="en-US" sz="1200" dirty="0">
                <a:ea typeface="+mn-lt"/>
                <a:cs typeface="+mn-lt"/>
              </a:rPr>
              <a:t>The length of the volume segment affects aircraft sequencing and impacts capacity on routes</a:t>
            </a:r>
          </a:p>
          <a:p>
            <a:endParaRPr lang="en-US" dirty="0"/>
          </a:p>
          <a:p>
            <a:endParaRPr lang="en-US" dirty="0"/>
          </a:p>
          <a:p>
            <a:endParaRPr lang="en-US" dirty="0"/>
          </a:p>
          <a:p>
            <a:r>
              <a:rPr lang="en-US" dirty="0"/>
              <a:t>RNP planned, length of time affects the sequence aircraft – capacity issues, </a:t>
            </a:r>
          </a:p>
          <a:p>
            <a:r>
              <a:rPr lang="en-US" dirty="0"/>
              <a:t>Flight planning vs. piloted vehicles</a:t>
            </a:r>
          </a:p>
          <a:p>
            <a:r>
              <a:rPr lang="en-US" dirty="0"/>
              <a:t>Notes:</a:t>
            </a:r>
          </a:p>
          <a:p>
            <a:r>
              <a:rPr lang="en-US" strike="sngStrike" dirty="0"/>
              <a:t>Each waypoint must be the start / end points of TBOV</a:t>
            </a:r>
            <a:r>
              <a:rPr lang="en-US" dirty="0"/>
              <a:t> no longer required</a:t>
            </a:r>
            <a:endParaRPr lang="en-US" dirty="0">
              <a:cs typeface="Calibri"/>
            </a:endParaRPr>
          </a:p>
          <a:p>
            <a:r>
              <a:rPr lang="en-US" dirty="0"/>
              <a:t>Each TBOV has buffers: default + conformance buffer (UTM param) + protective buffer (UTM param)</a:t>
            </a:r>
            <a:endParaRPr lang="en-US" dirty="0">
              <a:cs typeface="Calibri"/>
            </a:endParaRPr>
          </a:p>
          <a:p>
            <a:r>
              <a:rPr lang="en-US" dirty="0"/>
              <a:t>For consecutive waypoints farther than 1 minute apart, additional TBOVs need to be created</a:t>
            </a:r>
            <a:endParaRPr lang="en-US" dirty="0">
              <a:cs typeface="Calibri"/>
            </a:endParaRPr>
          </a:p>
          <a:p>
            <a:r>
              <a:rPr lang="en-US" dirty="0"/>
              <a:t>To account for turns at the waypoint, TBOVs should be in shape of trapezoid instead of rectangles (curve)</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8342228B-FB6D-F54F-A56D-EA6FD366B5CA}" type="slidenum">
              <a:rPr lang="en-US" smtClean="0"/>
              <a:t>13</a:t>
            </a:fld>
            <a:endParaRPr lang="en-US"/>
          </a:p>
        </p:txBody>
      </p:sp>
    </p:spTree>
    <p:extLst>
      <p:ext uri="{BB962C8B-B14F-4D97-AF65-F5344CB8AC3E}">
        <p14:creationId xmlns:p14="http://schemas.microsoft.com/office/powerpoint/2010/main" val="2466841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10"/>
          </p:nvPr>
        </p:nvSpPr>
        <p:spPr/>
        <p:txBody>
          <a:bodyPr/>
          <a:lstStyle/>
          <a:p>
            <a:fld id="{70591E02-C924-4C39-8F54-6BE3D9CD8BDF}" type="slidenum">
              <a:rPr lang="en-US" smtClean="0"/>
              <a:t>14</a:t>
            </a:fld>
            <a:endParaRPr lang="en-US" dirty="0"/>
          </a:p>
        </p:txBody>
      </p:sp>
    </p:spTree>
    <p:extLst>
      <p:ext uri="{BB962C8B-B14F-4D97-AF65-F5344CB8AC3E}">
        <p14:creationId xmlns:p14="http://schemas.microsoft.com/office/powerpoint/2010/main" val="27504195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Position messages exchanged between NASA and Uber at a rate of 1 </a:t>
            </a:r>
            <a:r>
              <a:rPr lang="en-US" sz="1200" dirty="0" err="1"/>
              <a:t>hz</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Disable the negotiation function, in order to leverage other separation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10"/>
          </p:nvPr>
        </p:nvSpPr>
        <p:spPr/>
        <p:txBody>
          <a:bodyPr/>
          <a:lstStyle/>
          <a:p>
            <a:fld id="{70591E02-C924-4C39-8F54-6BE3D9CD8BDF}" type="slidenum">
              <a:rPr lang="en-US" smtClean="0"/>
              <a:t>15</a:t>
            </a:fld>
            <a:endParaRPr lang="en-US" dirty="0"/>
          </a:p>
        </p:txBody>
      </p:sp>
    </p:spTree>
    <p:extLst>
      <p:ext uri="{BB962C8B-B14F-4D97-AF65-F5344CB8AC3E}">
        <p14:creationId xmlns:p14="http://schemas.microsoft.com/office/powerpoint/2010/main" val="11421495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See if I can create a table 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Arrival compression taken into account for the vertiport bubble</a:t>
            </a:r>
          </a:p>
        </p:txBody>
      </p:sp>
      <p:sp>
        <p:nvSpPr>
          <p:cNvPr id="4" name="Slide Number Placeholder 3"/>
          <p:cNvSpPr>
            <a:spLocks noGrp="1"/>
          </p:cNvSpPr>
          <p:nvPr>
            <p:ph type="sldNum" sz="quarter" idx="10"/>
          </p:nvPr>
        </p:nvSpPr>
        <p:spPr/>
        <p:txBody>
          <a:bodyPr/>
          <a:lstStyle/>
          <a:p>
            <a:fld id="{70591E02-C924-4C39-8F54-6BE3D9CD8BDF}" type="slidenum">
              <a:rPr lang="en-US" smtClean="0"/>
              <a:t>16</a:t>
            </a:fld>
            <a:endParaRPr lang="en-US" dirty="0"/>
          </a:p>
        </p:txBody>
      </p:sp>
    </p:spTree>
    <p:extLst>
      <p:ext uri="{BB962C8B-B14F-4D97-AF65-F5344CB8AC3E}">
        <p14:creationId xmlns:p14="http://schemas.microsoft.com/office/powerpoint/2010/main" val="2524098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t>Shuld</a:t>
            </a:r>
            <a:r>
              <a:rPr lang="en-US" sz="1200" dirty="0"/>
              <a:t> know the reasons for this: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400 ft </a:t>
            </a:r>
          </a:p>
        </p:txBody>
      </p:sp>
      <p:sp>
        <p:nvSpPr>
          <p:cNvPr id="4" name="Slide Number Placeholder 3"/>
          <p:cNvSpPr>
            <a:spLocks noGrp="1"/>
          </p:cNvSpPr>
          <p:nvPr>
            <p:ph type="sldNum" sz="quarter" idx="10"/>
          </p:nvPr>
        </p:nvSpPr>
        <p:spPr/>
        <p:txBody>
          <a:bodyPr/>
          <a:lstStyle/>
          <a:p>
            <a:fld id="{70591E02-C924-4C39-8F54-6BE3D9CD8BDF}" type="slidenum">
              <a:rPr lang="en-US" smtClean="0"/>
              <a:t>17</a:t>
            </a:fld>
            <a:endParaRPr lang="en-US" dirty="0"/>
          </a:p>
        </p:txBody>
      </p:sp>
    </p:spTree>
    <p:extLst>
      <p:ext uri="{BB962C8B-B14F-4D97-AF65-F5344CB8AC3E}">
        <p14:creationId xmlns:p14="http://schemas.microsoft.com/office/powerpoint/2010/main" val="9378539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Centered on volumes / TBOV and its differences </a:t>
            </a:r>
          </a:p>
        </p:txBody>
      </p:sp>
      <p:sp>
        <p:nvSpPr>
          <p:cNvPr id="4" name="Slide Number Placeholder 3"/>
          <p:cNvSpPr>
            <a:spLocks noGrp="1"/>
          </p:cNvSpPr>
          <p:nvPr>
            <p:ph type="sldNum" sz="quarter" idx="5"/>
          </p:nvPr>
        </p:nvSpPr>
        <p:spPr/>
        <p:txBody>
          <a:bodyPr/>
          <a:lstStyle/>
          <a:p>
            <a:fld id="{DF9FF2B9-9815-4E82-99A1-55DA67C6BCE8}" type="slidenum">
              <a:rPr lang="en-US" smtClean="0"/>
              <a:pPr/>
              <a:t>18</a:t>
            </a:fld>
            <a:endParaRPr lang="en-US" dirty="0"/>
          </a:p>
        </p:txBody>
      </p:sp>
    </p:spTree>
    <p:extLst>
      <p:ext uri="{BB962C8B-B14F-4D97-AF65-F5344CB8AC3E}">
        <p14:creationId xmlns:p14="http://schemas.microsoft.com/office/powerpoint/2010/main" val="41686636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dirty="0"/>
              <a:t>UAM ops will be on structured routes</a:t>
            </a:r>
          </a:p>
          <a:p>
            <a:pPr algn="l"/>
            <a:r>
              <a:rPr lang="en-US" sz="1200" dirty="0"/>
              <a:t>Number of volumes per operation per route proportional to the length of the route and depends on the route structure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Flight route length depends on the route structure;  a route with more turns is likely to have a greater number of waypoints and thus greater number of volumes generated around those waypoints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Uber had four flight routes (fewer volumes per route because volumes generated based on waypoints vs. NASA had more volumes per route because volumes generated for fixed flight time 60 seconds)</a:t>
            </a:r>
          </a:p>
        </p:txBody>
      </p:sp>
      <p:sp>
        <p:nvSpPr>
          <p:cNvPr id="4" name="Slide Number Placeholder 3"/>
          <p:cNvSpPr>
            <a:spLocks noGrp="1"/>
          </p:cNvSpPr>
          <p:nvPr>
            <p:ph type="sldNum" sz="quarter" idx="10"/>
          </p:nvPr>
        </p:nvSpPr>
        <p:spPr/>
        <p:txBody>
          <a:bodyPr/>
          <a:lstStyle/>
          <a:p>
            <a:fld id="{70591E02-C924-4C39-8F54-6BE3D9CD8BDF}" type="slidenum">
              <a:rPr lang="en-US" smtClean="0"/>
              <a:t>19</a:t>
            </a:fld>
            <a:endParaRPr lang="en-US" dirty="0"/>
          </a:p>
        </p:txBody>
      </p:sp>
    </p:spTree>
    <p:extLst>
      <p:ext uri="{BB962C8B-B14F-4D97-AF65-F5344CB8AC3E}">
        <p14:creationId xmlns:p14="http://schemas.microsoft.com/office/powerpoint/2010/main" val="16497417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Different operators in the real world will make different design choices- time based choices made by NASA (up to 60 sec) and waypoint based by Uber, that allowed overlapping</a:t>
            </a:r>
          </a:p>
          <a:p>
            <a:endParaRPr lang="en-US" sz="1200" dirty="0"/>
          </a:p>
          <a:p>
            <a:r>
              <a:rPr lang="en-US" sz="1200" dirty="0"/>
              <a:t>NASA operated on more routes than Uber</a:t>
            </a:r>
          </a:p>
          <a:p>
            <a:r>
              <a:rPr lang="en-US" sz="1200" dirty="0"/>
              <a:t>NASA and Uber differ in number of volumes per operation due to using different volume generation (e.g., lengths)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difference in the volume generation – less than 60 sec for volumes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Uber: Longer volumes based on waypoints, </a:t>
            </a:r>
          </a:p>
        </p:txBody>
      </p:sp>
      <p:sp>
        <p:nvSpPr>
          <p:cNvPr id="4" name="Slide Number Placeholder 3"/>
          <p:cNvSpPr>
            <a:spLocks noGrp="1"/>
          </p:cNvSpPr>
          <p:nvPr>
            <p:ph type="sldNum" sz="quarter" idx="10"/>
          </p:nvPr>
        </p:nvSpPr>
        <p:spPr/>
        <p:txBody>
          <a:bodyPr/>
          <a:lstStyle/>
          <a:p>
            <a:fld id="{70591E02-C924-4C39-8F54-6BE3D9CD8BDF}" type="slidenum">
              <a:rPr lang="en-US" smtClean="0"/>
              <a:t>20</a:t>
            </a:fld>
            <a:endParaRPr lang="en-US" dirty="0"/>
          </a:p>
        </p:txBody>
      </p:sp>
    </p:spTree>
    <p:extLst>
      <p:ext uri="{BB962C8B-B14F-4D97-AF65-F5344CB8AC3E}">
        <p14:creationId xmlns:p14="http://schemas.microsoft.com/office/powerpoint/2010/main" val="20664276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NASA used both scheduling and separation services to condition and manage NASA traffic, more volumes were submitted due to increased flight length and complexity, also due to resolution maneuvers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r>
              <a:rPr lang="en-US" sz="1200" dirty="0"/>
              <a:t>Pertinent to NASA operations only </a:t>
            </a:r>
          </a:p>
          <a:p>
            <a:r>
              <a:rPr lang="en-US" sz="1200" dirty="0"/>
              <a:t>NASA used both scheduling and separation services to condition flow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10"/>
          </p:nvPr>
        </p:nvSpPr>
        <p:spPr/>
        <p:txBody>
          <a:bodyPr/>
          <a:lstStyle/>
          <a:p>
            <a:fld id="{70591E02-C924-4C39-8F54-6BE3D9CD8BDF}" type="slidenum">
              <a:rPr lang="en-US" smtClean="0"/>
              <a:t>21</a:t>
            </a:fld>
            <a:endParaRPr lang="en-US" dirty="0"/>
          </a:p>
        </p:txBody>
      </p:sp>
    </p:spTree>
    <p:extLst>
      <p:ext uri="{BB962C8B-B14F-4D97-AF65-F5344CB8AC3E}">
        <p14:creationId xmlns:p14="http://schemas.microsoft.com/office/powerpoint/2010/main" val="24058219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10"/>
          </p:nvPr>
        </p:nvSpPr>
        <p:spPr/>
        <p:txBody>
          <a:bodyPr/>
          <a:lstStyle/>
          <a:p>
            <a:fld id="{70591E02-C924-4C39-8F54-6BE3D9CD8BDF}" type="slidenum">
              <a:rPr lang="en-US" smtClean="0"/>
              <a:t>22</a:t>
            </a:fld>
            <a:endParaRPr lang="en-US" dirty="0"/>
          </a:p>
        </p:txBody>
      </p:sp>
    </p:spTree>
    <p:extLst>
      <p:ext uri="{BB962C8B-B14F-4D97-AF65-F5344CB8AC3E}">
        <p14:creationId xmlns:p14="http://schemas.microsoft.com/office/powerpoint/2010/main" val="1370111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Separation: Time required to submit and receive authorization for the new operational volumes of a resolution maneuver on the order of several seconds could require the algorithm to take this delay into account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Next Steps: 1) Basic Services, 2) Advance Services, 3) concept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An alternative to pre-departure scheduling of volumes is the use of scheduled times of arrival at merge points and crossing points that could also be achieved tactically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is the use of scheduled times of arrival at merge points and crossing points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10"/>
          </p:nvPr>
        </p:nvSpPr>
        <p:spPr/>
        <p:txBody>
          <a:bodyPr/>
          <a:lstStyle/>
          <a:p>
            <a:fld id="{70591E02-C924-4C39-8F54-6BE3D9CD8BDF}" type="slidenum">
              <a:rPr lang="en-US" smtClean="0"/>
              <a:t>24</a:t>
            </a:fld>
            <a:endParaRPr lang="en-US" dirty="0"/>
          </a:p>
        </p:txBody>
      </p:sp>
    </p:spTree>
    <p:extLst>
      <p:ext uri="{BB962C8B-B14F-4D97-AF65-F5344CB8AC3E}">
        <p14:creationId xmlns:p14="http://schemas.microsoft.com/office/powerpoint/2010/main" val="31948424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9FF2B9-9815-4E82-99A1-55DA67C6BCE8}" type="slidenum">
              <a:rPr lang="en-US" smtClean="0"/>
              <a:pPr/>
              <a:t>25</a:t>
            </a:fld>
            <a:endParaRPr lang="en-US" dirty="0"/>
          </a:p>
        </p:txBody>
      </p:sp>
    </p:spTree>
    <p:extLst>
      <p:ext uri="{BB962C8B-B14F-4D97-AF65-F5344CB8AC3E}">
        <p14:creationId xmlns:p14="http://schemas.microsoft.com/office/powerpoint/2010/main" val="17002425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9FF2B9-9815-4E82-99A1-55DA67C6BCE8}" type="slidenum">
              <a:rPr lang="en-US" smtClean="0"/>
              <a:pPr/>
              <a:t>26</a:t>
            </a:fld>
            <a:endParaRPr lang="en-US" dirty="0"/>
          </a:p>
        </p:txBody>
      </p:sp>
    </p:spTree>
    <p:extLst>
      <p:ext uri="{BB962C8B-B14F-4D97-AF65-F5344CB8AC3E}">
        <p14:creationId xmlns:p14="http://schemas.microsoft.com/office/powerpoint/2010/main" val="402428675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z="1000">
                <a:solidFill>
                  <a:prstClr val="black"/>
                </a:solidFill>
                <a:latin typeface="Calibri" charset="0"/>
                <a:cs typeface="Arial" charset="0"/>
              </a:defRPr>
            </a:lvl1pPr>
          </a:lstStyle>
          <a:p>
            <a:pPr fontAlgn="base">
              <a:spcBef>
                <a:spcPct val="0"/>
              </a:spcBef>
              <a:spcAft>
                <a:spcPct val="0"/>
              </a:spcAft>
              <a:defRPr/>
            </a:pPr>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algn="ctr">
              <a:defRPr sz="1000">
                <a:solidFill>
                  <a:prstClr val="black"/>
                </a:solidFill>
                <a:latin typeface="Calibri" pitchFamily="-109" charset="0"/>
                <a:ea typeface="+mn-ea"/>
                <a:cs typeface="Arial" charset="0"/>
              </a:defRPr>
            </a:lvl1pPr>
          </a:lstStyle>
          <a:p>
            <a:pPr fontAlgn="base">
              <a:spcBef>
                <a:spcPct val="0"/>
              </a:spcBef>
              <a:spcAft>
                <a:spcPct val="0"/>
              </a:spcAft>
              <a:defRPr/>
            </a:pPr>
            <a:endParaRPr lang="en-US" dirty="0"/>
          </a:p>
        </p:txBody>
      </p:sp>
      <p:pic>
        <p:nvPicPr>
          <p:cNvPr id="6" name="Picture 5">
            <a:extLst>
              <a:ext uri="{FF2B5EF4-FFF2-40B4-BE49-F238E27FC236}">
                <a16:creationId xmlns:a16="http://schemas.microsoft.com/office/drawing/2014/main" id="{94149D66-0DA9-BE45-B6A3-551F6D0CA47C}"/>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10000" b="90000" l="10000" r="90000">
                        <a14:foregroundMark x1="39887" y1="36055" x2="39690" y2="62571"/>
                        <a14:foregroundMark x1="57111" y1="54325" x2="66289" y2="53880"/>
                        <a14:foregroundMark x1="66534" y1="49706" x2="66708" y2="46766"/>
                        <a14:foregroundMark x1="66708" y1="46766" x2="62648" y2="44462"/>
                        <a14:foregroundMark x1="62648" y1="44462" x2="58514" y2="46968"/>
                        <a14:foregroundMark x1="58514" y1="46968" x2="57308" y2="54163"/>
                        <a14:foregroundMark x1="57308" y1="54163" x2="58760" y2="60792"/>
                        <a14:foregroundMark x1="58760" y1="60792" x2="62500" y2="64349"/>
                        <a14:foregroundMark x1="62500" y1="64349" x2="67028" y2="63905"/>
                        <a14:foregroundMark x1="67028" y1="63905" x2="67741" y2="62369"/>
                        <a14:foregroundMark x1="73647" y1="45594" x2="73868" y2="58044"/>
                        <a14:foregroundMark x1="73868" y1="58044" x2="73844" y2="57922"/>
                        <a14:foregroundMark x1="73942" y1="48060" x2="78051" y2="45271"/>
                        <a14:foregroundMark x1="78051" y1="45271" x2="78273" y2="45271"/>
                        <a14:foregroundMark x1="20126" y1="45517" x2="20126" y2="45517"/>
                        <a14:backgroundMark x1="66437" y1="51536" x2="66437" y2="51536"/>
                        <a14:backgroundMark x1="66142" y1="51213" x2="65723" y2="51374"/>
                        <a14:backgroundMark x1="66043" y1="51698" x2="66142" y2="50687"/>
                        <a14:backgroundMark x1="66142" y1="50040" x2="66142" y2="50040"/>
                        <a14:backgroundMark x1="66142" y1="49879" x2="66339" y2="50849"/>
                        <a14:backgroundMark x1="65945" y1="49555" x2="65945" y2="49555"/>
                        <a14:backgroundMark x1="66339" y1="50040" x2="66339" y2="50040"/>
                        <a14:backgroundMark x1="66142" y1="49717" x2="66142" y2="49717"/>
                        <a14:backgroundMark x1="66142" y1="49717" x2="66339" y2="50687"/>
                        <a14:backgroundMark x1="66240" y1="50202" x2="66240" y2="50202"/>
                        <a14:backgroundMark x1="66240" y1="50202" x2="66240" y2="50202"/>
                        <a14:backgroundMark x1="66142" y1="49232" x2="66142" y2="49232"/>
                        <a14:backgroundMark x1="66142" y1="49232" x2="66142" y2="49232"/>
                        <a14:backgroundMark x1="66634" y1="48707" x2="66634" y2="48707"/>
                        <a14:backgroundMark x1="66339" y1="49070" x2="66535" y2="49879"/>
                        <a14:backgroundMark x1="66240" y1="49070" x2="66240" y2="49070"/>
                        <a14:backgroundMark x1="65822" y1="48707" x2="65822" y2="49232"/>
                        <a14:backgroundMark x1="66437" y1="49394" x2="66240" y2="50202"/>
                        <a14:backgroundMark x1="65428" y1="49555" x2="66437" y2="50364"/>
                      </a14:backgroundRemoval>
                    </a14:imgEffect>
                  </a14:imgLayer>
                </a14:imgProps>
              </a:ext>
              <a:ext uri="{28A0092B-C50C-407E-A947-70E740481C1C}">
                <a14:useLocalDpi xmlns:a14="http://schemas.microsoft.com/office/drawing/2010/main" val="0"/>
              </a:ext>
            </a:extLst>
          </a:blip>
          <a:stretch>
            <a:fillRect/>
          </a:stretch>
        </p:blipFill>
        <p:spPr>
          <a:xfrm>
            <a:off x="10363200" y="-228600"/>
            <a:ext cx="1981200" cy="1206164"/>
          </a:xfrm>
          <a:prstGeom prst="rect">
            <a:avLst/>
          </a:prstGeom>
        </p:spPr>
      </p:pic>
    </p:spTree>
    <p:extLst>
      <p:ext uri="{BB962C8B-B14F-4D97-AF65-F5344CB8AC3E}">
        <p14:creationId xmlns:p14="http://schemas.microsoft.com/office/powerpoint/2010/main" val="3104819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65B2731-089D-3242-B4A9-00DD5EA86E97}"/>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10000" b="90000" l="10000" r="90000">
                        <a14:foregroundMark x1="39887" y1="36055" x2="39690" y2="62571"/>
                        <a14:foregroundMark x1="57111" y1="54325" x2="66289" y2="53880"/>
                        <a14:foregroundMark x1="66534" y1="49706" x2="66708" y2="46766"/>
                        <a14:foregroundMark x1="66708" y1="46766" x2="62648" y2="44462"/>
                        <a14:foregroundMark x1="62648" y1="44462" x2="58514" y2="46968"/>
                        <a14:foregroundMark x1="58514" y1="46968" x2="57308" y2="54163"/>
                        <a14:foregroundMark x1="57308" y1="54163" x2="58760" y2="60792"/>
                        <a14:foregroundMark x1="58760" y1="60792" x2="62500" y2="64349"/>
                        <a14:foregroundMark x1="62500" y1="64349" x2="67028" y2="63905"/>
                        <a14:foregroundMark x1="67028" y1="63905" x2="67741" y2="62369"/>
                        <a14:foregroundMark x1="73647" y1="45594" x2="73868" y2="58044"/>
                        <a14:foregroundMark x1="73868" y1="58044" x2="73844" y2="57922"/>
                        <a14:foregroundMark x1="73942" y1="48060" x2="78051" y2="45271"/>
                        <a14:foregroundMark x1="78051" y1="45271" x2="78273" y2="45271"/>
                        <a14:foregroundMark x1="21593" y1="63103" x2="21593" y2="63103"/>
                        <a14:backgroundMark x1="66437" y1="51536" x2="66437" y2="51536"/>
                        <a14:backgroundMark x1="66142" y1="51213" x2="65723" y2="51374"/>
                        <a14:backgroundMark x1="66043" y1="51698" x2="66142" y2="50687"/>
                        <a14:backgroundMark x1="66142" y1="50040" x2="66142" y2="50040"/>
                        <a14:backgroundMark x1="66142" y1="49879" x2="66339" y2="50849"/>
                        <a14:backgroundMark x1="65945" y1="49555" x2="65945" y2="49555"/>
                        <a14:backgroundMark x1="66339" y1="50040" x2="66339" y2="50040"/>
                        <a14:backgroundMark x1="66142" y1="49717" x2="66142" y2="49717"/>
                        <a14:backgroundMark x1="66142" y1="49717" x2="66339" y2="50687"/>
                        <a14:backgroundMark x1="66240" y1="50202" x2="66240" y2="50202"/>
                        <a14:backgroundMark x1="66240" y1="50202" x2="66240" y2="50202"/>
                        <a14:backgroundMark x1="66142" y1="49232" x2="66142" y2="49232"/>
                        <a14:backgroundMark x1="66142" y1="49232" x2="66142" y2="49232"/>
                        <a14:backgroundMark x1="66634" y1="48707" x2="66634" y2="48707"/>
                        <a14:backgroundMark x1="66339" y1="49070" x2="66535" y2="49879"/>
                        <a14:backgroundMark x1="66240" y1="49070" x2="66240" y2="49070"/>
                        <a14:backgroundMark x1="65822" y1="48707" x2="65822" y2="49232"/>
                        <a14:backgroundMark x1="66437" y1="49394" x2="66240" y2="50202"/>
                        <a14:backgroundMark x1="65428" y1="49555" x2="66437" y2="50364"/>
                      </a14:backgroundRemoval>
                    </a14:imgEffect>
                  </a14:imgLayer>
                </a14:imgProps>
              </a:ext>
              <a:ext uri="{28A0092B-C50C-407E-A947-70E740481C1C}">
                <a14:useLocalDpi xmlns:a14="http://schemas.microsoft.com/office/drawing/2010/main" val="0"/>
              </a:ext>
            </a:extLst>
          </a:blip>
          <a:stretch>
            <a:fillRect/>
          </a:stretch>
        </p:blipFill>
        <p:spPr>
          <a:xfrm>
            <a:off x="10363200" y="-228600"/>
            <a:ext cx="1981200" cy="1206164"/>
          </a:xfrm>
          <a:prstGeom prst="rect">
            <a:avLst/>
          </a:prstGeom>
        </p:spPr>
      </p:pic>
    </p:spTree>
    <p:extLst>
      <p:ext uri="{BB962C8B-B14F-4D97-AF65-F5344CB8AC3E}">
        <p14:creationId xmlns:p14="http://schemas.microsoft.com/office/powerpoint/2010/main" val="393408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3B7F46-FB54-7F48-8FB5-B8FFBE622C84}"/>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10000" b="90000" l="10000" r="90000">
                        <a14:foregroundMark x1="39887" y1="36055" x2="39690" y2="62571"/>
                        <a14:foregroundMark x1="57111" y1="54325" x2="66289" y2="53880"/>
                        <a14:foregroundMark x1="66534" y1="49706" x2="66708" y2="46766"/>
                        <a14:foregroundMark x1="66708" y1="46766" x2="62648" y2="44462"/>
                        <a14:foregroundMark x1="62648" y1="44462" x2="58514" y2="46968"/>
                        <a14:foregroundMark x1="58514" y1="46968" x2="57308" y2="54163"/>
                        <a14:foregroundMark x1="57308" y1="54163" x2="58760" y2="60792"/>
                        <a14:foregroundMark x1="58760" y1="60792" x2="62500" y2="64349"/>
                        <a14:foregroundMark x1="62500" y1="64349" x2="67028" y2="63905"/>
                        <a14:foregroundMark x1="67028" y1="63905" x2="67741" y2="62369"/>
                        <a14:foregroundMark x1="73647" y1="45594" x2="73868" y2="58044"/>
                        <a14:foregroundMark x1="73868" y1="58044" x2="73844" y2="57922"/>
                        <a14:foregroundMark x1="73942" y1="48060" x2="78051" y2="45271"/>
                        <a14:foregroundMark x1="78051" y1="45271" x2="78273" y2="45271"/>
                        <a14:foregroundMark x1="21593" y1="63103" x2="21593" y2="63103"/>
                        <a14:backgroundMark x1="66437" y1="51536" x2="66437" y2="51536"/>
                        <a14:backgroundMark x1="66142" y1="51213" x2="65723" y2="51374"/>
                        <a14:backgroundMark x1="66043" y1="51698" x2="66142" y2="50687"/>
                        <a14:backgroundMark x1="66142" y1="50040" x2="66142" y2="50040"/>
                        <a14:backgroundMark x1="66142" y1="49879" x2="66339" y2="50849"/>
                        <a14:backgroundMark x1="65945" y1="49555" x2="65945" y2="49555"/>
                        <a14:backgroundMark x1="66339" y1="50040" x2="66339" y2="50040"/>
                        <a14:backgroundMark x1="66142" y1="49717" x2="66142" y2="49717"/>
                        <a14:backgroundMark x1="66142" y1="49717" x2="66339" y2="50687"/>
                        <a14:backgroundMark x1="66240" y1="50202" x2="66240" y2="50202"/>
                        <a14:backgroundMark x1="66240" y1="50202" x2="66240" y2="50202"/>
                        <a14:backgroundMark x1="66142" y1="49232" x2="66142" y2="49232"/>
                        <a14:backgroundMark x1="66142" y1="49232" x2="66142" y2="49232"/>
                        <a14:backgroundMark x1="66634" y1="48707" x2="66634" y2="48707"/>
                        <a14:backgroundMark x1="66339" y1="49070" x2="66535" y2="49879"/>
                        <a14:backgroundMark x1="66240" y1="49070" x2="66240" y2="49070"/>
                        <a14:backgroundMark x1="65822" y1="48707" x2="65822" y2="49232"/>
                        <a14:backgroundMark x1="66437" y1="49394" x2="66240" y2="50202"/>
                        <a14:backgroundMark x1="65428" y1="49555" x2="66437" y2="50364"/>
                      </a14:backgroundRemoval>
                    </a14:imgEffect>
                  </a14:imgLayer>
                </a14:imgProps>
              </a:ext>
              <a:ext uri="{28A0092B-C50C-407E-A947-70E740481C1C}">
                <a14:useLocalDpi xmlns:a14="http://schemas.microsoft.com/office/drawing/2010/main" val="0"/>
              </a:ext>
            </a:extLst>
          </a:blip>
          <a:stretch>
            <a:fillRect/>
          </a:stretch>
        </p:blipFill>
        <p:spPr>
          <a:xfrm>
            <a:off x="10363200" y="-228600"/>
            <a:ext cx="1981200" cy="1206164"/>
          </a:xfrm>
          <a:prstGeom prst="rect">
            <a:avLst/>
          </a:prstGeom>
        </p:spPr>
      </p:pic>
    </p:spTree>
    <p:extLst>
      <p:ext uri="{BB962C8B-B14F-4D97-AF65-F5344CB8AC3E}">
        <p14:creationId xmlns:p14="http://schemas.microsoft.com/office/powerpoint/2010/main" val="422691015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jpeg"/><Relationship Id="rId4" Type="http://schemas.openxmlformats.org/officeDocument/2006/relationships/theme" Target="../theme/theme1.xml"/><Relationship Id="rId9" Type="http://schemas.openxmlformats.org/officeDocument/2006/relationships/image" Target="../media/image3.tif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slide_sky.jpg"/>
          <p:cNvPicPr>
            <a:picLocks noChangeAspect="1"/>
          </p:cNvPicPr>
          <p:nvPr userDrawn="1"/>
        </p:nvPicPr>
        <p:blipFill>
          <a:blip r:embed="rId5" cstate="print">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9277" y="4"/>
            <a:ext cx="12201279" cy="7940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50" name="Title Placeholder 1"/>
          <p:cNvSpPr>
            <a:spLocks noGrp="1"/>
          </p:cNvSpPr>
          <p:nvPr>
            <p:ph type="title"/>
          </p:nvPr>
        </p:nvSpPr>
        <p:spPr bwMode="auto">
          <a:xfrm>
            <a:off x="604961" y="100373"/>
            <a:ext cx="10972800" cy="604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2051" name="Text Placeholder 2"/>
          <p:cNvSpPr>
            <a:spLocks noGrp="1"/>
          </p:cNvSpPr>
          <p:nvPr>
            <p:ph type="body" idx="1"/>
          </p:nvPr>
        </p:nvSpPr>
        <p:spPr bwMode="auto">
          <a:xfrm>
            <a:off x="551055" y="1373445"/>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3" name="TextBox 2"/>
          <p:cNvSpPr txBox="1"/>
          <p:nvPr/>
        </p:nvSpPr>
        <p:spPr>
          <a:xfrm>
            <a:off x="11868016" y="6672104"/>
            <a:ext cx="364202" cy="246221"/>
          </a:xfrm>
          <a:prstGeom prst="rect">
            <a:avLst/>
          </a:prstGeom>
          <a:noFill/>
        </p:spPr>
        <p:txBody>
          <a:bodyPr wrap="none" anchor="b">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fontAlgn="base" hangingPunct="1">
              <a:spcBef>
                <a:spcPct val="0"/>
              </a:spcBef>
              <a:spcAft>
                <a:spcPct val="0"/>
              </a:spcAft>
              <a:defRPr/>
            </a:pPr>
            <a:r>
              <a:rPr lang="en-US" sz="1000" dirty="0">
                <a:solidFill>
                  <a:prstClr val="black"/>
                </a:solidFill>
                <a:latin typeface="Calibri" charset="0"/>
                <a:cs typeface="Arial" charset="0"/>
              </a:rPr>
              <a:t> </a:t>
            </a:r>
            <a:fld id="{D44AAE72-5488-4E80-8FD1-D7DF62C285B2}" type="slidenum">
              <a:rPr lang="en-US" sz="1000">
                <a:solidFill>
                  <a:prstClr val="black"/>
                </a:solidFill>
                <a:latin typeface="Calibri" charset="0"/>
                <a:cs typeface="Arial" charset="0"/>
              </a:rPr>
              <a:pPr algn="r" eaLnBrk="1" fontAlgn="base" hangingPunct="1">
                <a:spcBef>
                  <a:spcPct val="0"/>
                </a:spcBef>
                <a:spcAft>
                  <a:spcPct val="0"/>
                </a:spcAft>
                <a:defRPr/>
              </a:pPr>
              <a:t>‹#›</a:t>
            </a:fld>
            <a:endParaRPr lang="en-US" sz="1000" dirty="0">
              <a:solidFill>
                <a:prstClr val="black"/>
              </a:solidFill>
              <a:latin typeface="Calibri" charset="0"/>
              <a:cs typeface="Arial" charset="0"/>
            </a:endParaRPr>
          </a:p>
        </p:txBody>
      </p:sp>
      <p:sp>
        <p:nvSpPr>
          <p:cNvPr id="2" name="TextBox 1"/>
          <p:cNvSpPr txBox="1"/>
          <p:nvPr/>
        </p:nvSpPr>
        <p:spPr>
          <a:xfrm>
            <a:off x="5492862" y="6667343"/>
            <a:ext cx="1640193" cy="246221"/>
          </a:xfrm>
          <a:prstGeom prst="rect">
            <a:avLst/>
          </a:prstGeom>
          <a:noFill/>
        </p:spPr>
        <p:txBody>
          <a:bodyPr wrap="none" anchor="b">
            <a:spAutoFit/>
          </a:bodyPr>
          <a:lstStyle>
            <a:lvl1pPr eaLnBrk="0" hangingPunct="0">
              <a:defRPr sz="2400">
                <a:solidFill>
                  <a:schemeClr val="tx1"/>
                </a:solidFill>
                <a:latin typeface="Arial" charset="0"/>
                <a:cs typeface="Arial" charset="0"/>
              </a:defRPr>
            </a:lvl1pPr>
            <a:lvl2pPr marL="37931725" indent="-37474525" eaLnBrk="0" hangingPunct="0">
              <a:defRPr sz="2400">
                <a:solidFill>
                  <a:schemeClr val="tx1"/>
                </a:solidFill>
                <a:latin typeface="Arial" charset="0"/>
                <a:cs typeface="Arial" charset="0"/>
              </a:defRPr>
            </a:lvl2pPr>
            <a:lvl3pPr eaLnBrk="0" hangingPunct="0">
              <a:defRPr sz="2400">
                <a:solidFill>
                  <a:schemeClr val="tx1"/>
                </a:solidFill>
                <a:latin typeface="Arial" charset="0"/>
                <a:cs typeface="Arial" charset="0"/>
              </a:defRPr>
            </a:lvl3pPr>
            <a:lvl4pPr eaLnBrk="0" hangingPunct="0">
              <a:defRPr sz="2400">
                <a:solidFill>
                  <a:schemeClr val="tx1"/>
                </a:solidFill>
                <a:latin typeface="Arial" charset="0"/>
                <a:cs typeface="Arial" charset="0"/>
              </a:defRPr>
            </a:lvl4pPr>
            <a:lvl5pPr eaLnBrk="0" hangingPunct="0">
              <a:defRPr sz="2400">
                <a:solidFill>
                  <a:schemeClr val="tx1"/>
                </a:solidFill>
                <a:latin typeface="Arial" charset="0"/>
                <a:cs typeface="Arial" charset="0"/>
              </a:defRPr>
            </a:lvl5pPr>
            <a:lvl6pPr marL="457200" eaLnBrk="0" fontAlgn="base" hangingPunct="0">
              <a:spcBef>
                <a:spcPct val="0"/>
              </a:spcBef>
              <a:spcAft>
                <a:spcPct val="0"/>
              </a:spcAft>
              <a:defRPr sz="2400">
                <a:solidFill>
                  <a:schemeClr val="tx1"/>
                </a:solidFill>
                <a:latin typeface="Arial" charset="0"/>
                <a:cs typeface="Arial" charset="0"/>
              </a:defRPr>
            </a:lvl6pPr>
            <a:lvl7pPr marL="914400" eaLnBrk="0" fontAlgn="base" hangingPunct="0">
              <a:spcBef>
                <a:spcPct val="0"/>
              </a:spcBef>
              <a:spcAft>
                <a:spcPct val="0"/>
              </a:spcAft>
              <a:defRPr sz="2400">
                <a:solidFill>
                  <a:schemeClr val="tx1"/>
                </a:solidFill>
                <a:latin typeface="Arial" charset="0"/>
                <a:cs typeface="Arial" charset="0"/>
              </a:defRPr>
            </a:lvl7pPr>
            <a:lvl8pPr marL="1371600" eaLnBrk="0" fontAlgn="base" hangingPunct="0">
              <a:spcBef>
                <a:spcPct val="0"/>
              </a:spcBef>
              <a:spcAft>
                <a:spcPct val="0"/>
              </a:spcAft>
              <a:defRPr sz="2400">
                <a:solidFill>
                  <a:schemeClr val="tx1"/>
                </a:solidFill>
                <a:latin typeface="Arial" charset="0"/>
                <a:cs typeface="Arial" charset="0"/>
              </a:defRPr>
            </a:lvl8pPr>
            <a:lvl9pPr marL="18288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0"/>
              </a:spcBef>
              <a:spcAft>
                <a:spcPct val="0"/>
              </a:spcAft>
              <a:defRPr/>
            </a:pPr>
            <a:r>
              <a:rPr lang="en-US" sz="1000" b="1" dirty="0">
                <a:solidFill>
                  <a:srgbClr val="FF0000"/>
                </a:solidFill>
                <a:latin typeface="Calibri" pitchFamily="-109" charset="0"/>
              </a:rPr>
              <a:t>For NASA Internal Use Only</a:t>
            </a:r>
          </a:p>
        </p:txBody>
      </p:sp>
      <p:pic>
        <p:nvPicPr>
          <p:cNvPr id="11" name="Picture 10" descr="slide_sky.jpg"/>
          <p:cNvPicPr>
            <a:picLocks noChangeAspect="1"/>
          </p:cNvPicPr>
          <p:nvPr userDrawn="1"/>
        </p:nvPicPr>
        <p:blipFill>
          <a:blip r:embed="rId5" cstate="print">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1" y="6553200"/>
            <a:ext cx="12201279" cy="304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Slide Number Placeholder 3"/>
          <p:cNvSpPr txBox="1">
            <a:spLocks/>
          </p:cNvSpPr>
          <p:nvPr userDrawn="1"/>
        </p:nvSpPr>
        <p:spPr>
          <a:xfrm>
            <a:off x="8610600" y="649287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887866-80AC-2F42-9AD1-8EE3C236D8D8}" type="slidenum">
              <a:rPr lang="en-US" sz="1200" smtClean="0">
                <a:solidFill>
                  <a:schemeClr val="bg1"/>
                </a:solidFill>
              </a:rPr>
              <a:pPr/>
              <a:t>‹#›</a:t>
            </a:fld>
            <a:endParaRPr lang="en-US" sz="1200" dirty="0">
              <a:solidFill>
                <a:schemeClr val="bg1"/>
              </a:solidFill>
            </a:endParaRPr>
          </a:p>
        </p:txBody>
      </p:sp>
      <p:pic>
        <p:nvPicPr>
          <p:cNvPr id="12" name="Picture 11">
            <a:extLst>
              <a:ext uri="{FF2B5EF4-FFF2-40B4-BE49-F238E27FC236}">
                <a16:creationId xmlns:a16="http://schemas.microsoft.com/office/drawing/2014/main" id="{AED68B7F-F84A-40DC-835F-2D5387A83A42}"/>
              </a:ext>
            </a:extLst>
          </p:cNvPr>
          <p:cNvPicPr>
            <a:picLocks noChangeAspect="1"/>
          </p:cNvPicPr>
          <p:nvPr userDrawn="1"/>
        </p:nvPicPr>
        <p:blipFill>
          <a:blip r:embed="rId7" cstate="print">
            <a:extLst>
              <a:ext uri="{BEBA8EAE-BF5A-486C-A8C5-ECC9F3942E4B}">
                <a14:imgProps xmlns:a14="http://schemas.microsoft.com/office/drawing/2010/main">
                  <a14:imgLayer r:embed="rId8">
                    <a14:imgEffect>
                      <a14:backgroundRemoval t="10000" b="90000" l="10000" r="90000">
                        <a14:foregroundMark x1="39887" y1="36055" x2="39690" y2="62571"/>
                        <a14:foregroundMark x1="57111" y1="54325" x2="66289" y2="53880"/>
                        <a14:foregroundMark x1="66534" y1="49706" x2="66708" y2="46766"/>
                        <a14:foregroundMark x1="66708" y1="46766" x2="62648" y2="44462"/>
                        <a14:foregroundMark x1="62648" y1="44462" x2="58514" y2="46968"/>
                        <a14:foregroundMark x1="58514" y1="46968" x2="57308" y2="54163"/>
                        <a14:foregroundMark x1="57308" y1="54163" x2="58760" y2="60792"/>
                        <a14:foregroundMark x1="58760" y1="60792" x2="62500" y2="64349"/>
                        <a14:foregroundMark x1="62500" y1="64349" x2="67028" y2="63905"/>
                        <a14:foregroundMark x1="67028" y1="63905" x2="67741" y2="62369"/>
                        <a14:foregroundMark x1="73647" y1="45594" x2="73868" y2="58044"/>
                        <a14:foregroundMark x1="73868" y1="58044" x2="73844" y2="57922"/>
                        <a14:foregroundMark x1="73942" y1="48060" x2="78051" y2="45271"/>
                        <a14:foregroundMark x1="78051" y1="45271" x2="78273" y2="45271"/>
                        <a14:backgroundMark x1="66437" y1="51536" x2="66437" y2="51536"/>
                        <a14:backgroundMark x1="66142" y1="51213" x2="65723" y2="51374"/>
                        <a14:backgroundMark x1="66043" y1="51698" x2="66142" y2="50687"/>
                        <a14:backgroundMark x1="66142" y1="50040" x2="66142" y2="50040"/>
                        <a14:backgroundMark x1="66142" y1="49879" x2="66339" y2="50849"/>
                        <a14:backgroundMark x1="65945" y1="49555" x2="65945" y2="49555"/>
                        <a14:backgroundMark x1="66339" y1="50040" x2="66339" y2="50040"/>
                        <a14:backgroundMark x1="66142" y1="49717" x2="66142" y2="49717"/>
                        <a14:backgroundMark x1="66142" y1="49717" x2="66339" y2="50687"/>
                        <a14:backgroundMark x1="66240" y1="50202" x2="66240" y2="50202"/>
                        <a14:backgroundMark x1="66240" y1="50202" x2="66240" y2="50202"/>
                        <a14:backgroundMark x1="66142" y1="49232" x2="66142" y2="49232"/>
                        <a14:backgroundMark x1="66142" y1="49232" x2="66142" y2="49232"/>
                        <a14:backgroundMark x1="66634" y1="48707" x2="66634" y2="48707"/>
                        <a14:backgroundMark x1="66339" y1="49070" x2="66535" y2="49879"/>
                        <a14:backgroundMark x1="66240" y1="49070" x2="66240" y2="49070"/>
                        <a14:backgroundMark x1="65822" y1="48707" x2="65822" y2="49232"/>
                        <a14:backgroundMark x1="66437" y1="49394" x2="66240" y2="50202"/>
                        <a14:backgroundMark x1="65428" y1="49555" x2="66437" y2="50364"/>
                      </a14:backgroundRemoval>
                    </a14:imgEffect>
                  </a14:imgLayer>
                </a14:imgProps>
              </a:ext>
              <a:ext uri="{28A0092B-C50C-407E-A947-70E740481C1C}">
                <a14:useLocalDpi xmlns:a14="http://schemas.microsoft.com/office/drawing/2010/main" val="0"/>
              </a:ext>
            </a:extLst>
          </a:blip>
          <a:stretch>
            <a:fillRect/>
          </a:stretch>
        </p:blipFill>
        <p:spPr>
          <a:xfrm>
            <a:off x="10363200" y="-228600"/>
            <a:ext cx="1981200" cy="1206164"/>
          </a:xfrm>
          <a:prstGeom prst="rect">
            <a:avLst/>
          </a:prstGeom>
        </p:spPr>
      </p:pic>
      <p:pic>
        <p:nvPicPr>
          <p:cNvPr id="4" name="Picture 3">
            <a:extLst>
              <a:ext uri="{FF2B5EF4-FFF2-40B4-BE49-F238E27FC236}">
                <a16:creationId xmlns:a16="http://schemas.microsoft.com/office/drawing/2014/main" id="{173E31E1-FA1F-AE45-9CC2-FFB741992A54}"/>
              </a:ext>
            </a:extLst>
          </p:cNvPr>
          <p:cNvPicPr>
            <a:picLocks noChangeAspect="1"/>
          </p:cNvPicPr>
          <p:nvPr userDrawn="1"/>
        </p:nvPicPr>
        <p:blipFill>
          <a:blip r:embed="rId9"/>
          <a:stretch>
            <a:fillRect/>
          </a:stretch>
        </p:blipFill>
        <p:spPr>
          <a:xfrm>
            <a:off x="271272" y="38632"/>
            <a:ext cx="795528" cy="682371"/>
          </a:xfrm>
          <a:prstGeom prst="rect">
            <a:avLst/>
          </a:prstGeom>
        </p:spPr>
      </p:pic>
    </p:spTree>
    <p:extLst>
      <p:ext uri="{BB962C8B-B14F-4D97-AF65-F5344CB8AC3E}">
        <p14:creationId xmlns:p14="http://schemas.microsoft.com/office/powerpoint/2010/main" val="636846806"/>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5" r:id="rId3"/>
  </p:sldLayoutIdLst>
  <p:hf sldNum="0" hdr="0" ftr="0" dt="0"/>
  <p:txStyles>
    <p:titleStyle>
      <a:lvl1pPr algn="ctr" defTabSz="457200" rtl="0" eaLnBrk="0" fontAlgn="base" hangingPunct="0">
        <a:spcBef>
          <a:spcPct val="0"/>
        </a:spcBef>
        <a:spcAft>
          <a:spcPct val="0"/>
        </a:spcAft>
        <a:defRPr lang="en-US" sz="2800" b="1" kern="1200" dirty="0">
          <a:solidFill>
            <a:srgbClr val="FFFFFF"/>
          </a:solidFill>
          <a:latin typeface="Arial" charset="0"/>
          <a:ea typeface="+mj-ea"/>
          <a:cs typeface="ＭＳ Ｐゴシック"/>
        </a:defRPr>
      </a:lvl1pPr>
      <a:lvl2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charset="0"/>
          <a:ea typeface="+mn-ea"/>
          <a:cs typeface="ＭＳ Ｐゴシック"/>
        </a:defRPr>
      </a:lvl1pPr>
      <a:lvl2pPr marL="742950" indent="-285750" algn="l" defTabSz="457200" rtl="0" eaLnBrk="0" fontAlgn="base" hangingPunct="0">
        <a:spcBef>
          <a:spcPct val="20000"/>
        </a:spcBef>
        <a:spcAft>
          <a:spcPct val="0"/>
        </a:spcAft>
        <a:buFont typeface="Arial" charset="0"/>
        <a:buChar char="–"/>
        <a:defRPr sz="2400" kern="1200">
          <a:solidFill>
            <a:schemeClr val="tx1"/>
          </a:solidFill>
          <a:latin typeface="Arial" charset="0"/>
          <a:ea typeface="ＭＳ Ｐゴシック"/>
          <a:cs typeface="ＭＳ Ｐゴシック"/>
        </a:defRPr>
      </a:lvl2pPr>
      <a:lvl3pPr marL="1143000" indent="-228600" algn="l" defTabSz="457200" rtl="0" eaLnBrk="0" fontAlgn="base" hangingPunct="0">
        <a:spcBef>
          <a:spcPct val="20000"/>
        </a:spcBef>
        <a:spcAft>
          <a:spcPct val="0"/>
        </a:spcAft>
        <a:buFont typeface="Arial" charset="0"/>
        <a:buChar char="•"/>
        <a:defRPr sz="2000" kern="1200">
          <a:solidFill>
            <a:schemeClr val="tx1"/>
          </a:solidFill>
          <a:latin typeface="Arial" charset="0"/>
          <a:ea typeface="ＭＳ Ｐゴシック"/>
          <a:cs typeface="ＭＳ Ｐゴシック"/>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charset="0"/>
          <a:ea typeface="ＭＳ Ｐゴシック"/>
          <a:cs typeface="ＭＳ Ｐゴシック"/>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charset="0"/>
          <a:ea typeface="ＭＳ Ｐゴシック"/>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customXml" Target="../ink/ink7.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customXml" Target="../ink/ink6.xml"/><Relationship Id="rId5" Type="http://schemas.openxmlformats.org/officeDocument/2006/relationships/customXml" Target="../ink/ink2.xml"/><Relationship Id="rId10" Type="http://schemas.openxmlformats.org/officeDocument/2006/relationships/customXml" Target="../ink/ink5.xml"/><Relationship Id="rId4" Type="http://schemas.openxmlformats.org/officeDocument/2006/relationships/image" Target="../media/image16.emf"/><Relationship Id="rId9" Type="http://schemas.openxmlformats.org/officeDocument/2006/relationships/image" Target="../media/image17.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savita.a.verma@nasa.gov"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mailto:cbosson@uber.com"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sfgate.com/traffic/article/bay-area-worlds-worst-traffic-study-2018-13614431.php"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F555DC-D6EB-F64E-93AF-B5C396E41DC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61892"/>
          </a:xfrm>
          <a:prstGeom prst="rect">
            <a:avLst/>
          </a:prstGeom>
        </p:spPr>
      </p:pic>
      <p:sp>
        <p:nvSpPr>
          <p:cNvPr id="9" name="TextBox 8">
            <a:extLst>
              <a:ext uri="{FF2B5EF4-FFF2-40B4-BE49-F238E27FC236}">
                <a16:creationId xmlns:a16="http://schemas.microsoft.com/office/drawing/2014/main" id="{F2BCFE0C-267C-6E4C-816A-F05D9063A880}"/>
              </a:ext>
            </a:extLst>
          </p:cNvPr>
          <p:cNvSpPr txBox="1"/>
          <p:nvPr/>
        </p:nvSpPr>
        <p:spPr>
          <a:xfrm>
            <a:off x="124570" y="5105400"/>
            <a:ext cx="6629400" cy="954107"/>
          </a:xfrm>
          <a:prstGeom prst="rect">
            <a:avLst/>
          </a:prstGeom>
          <a:noFill/>
        </p:spPr>
        <p:txBody>
          <a:bodyPr wrap="square" rtlCol="0">
            <a:spAutoFit/>
          </a:bodyPr>
          <a:lstStyle/>
          <a:p>
            <a:r>
              <a:rPr lang="en-US" sz="2800" dirty="0">
                <a:solidFill>
                  <a:srgbClr val="FFFF00"/>
                </a:solidFill>
              </a:rPr>
              <a:t>Lessons Learned: Using UTM paradigm for Urban Air Mobility Operations</a:t>
            </a:r>
          </a:p>
        </p:txBody>
      </p:sp>
      <p:sp>
        <p:nvSpPr>
          <p:cNvPr id="11" name="TextBox 10">
            <a:extLst>
              <a:ext uri="{FF2B5EF4-FFF2-40B4-BE49-F238E27FC236}">
                <a16:creationId xmlns:a16="http://schemas.microsoft.com/office/drawing/2014/main" id="{60900267-49B1-444A-B362-5DBDA13FAA8F}"/>
              </a:ext>
            </a:extLst>
          </p:cNvPr>
          <p:cNvSpPr txBox="1"/>
          <p:nvPr/>
        </p:nvSpPr>
        <p:spPr>
          <a:xfrm>
            <a:off x="124570" y="5950144"/>
            <a:ext cx="8592457" cy="584775"/>
          </a:xfrm>
          <a:prstGeom prst="rect">
            <a:avLst/>
          </a:prstGeom>
          <a:noFill/>
        </p:spPr>
        <p:txBody>
          <a:bodyPr wrap="square" rtlCol="0">
            <a:spAutoFit/>
          </a:bodyPr>
          <a:lstStyle/>
          <a:p>
            <a:r>
              <a:rPr lang="en-US" sz="1600" dirty="0">
                <a:solidFill>
                  <a:srgbClr val="FFFF00"/>
                </a:solidFill>
              </a:rPr>
              <a:t>Savvy Verma (NASA)</a:t>
            </a:r>
          </a:p>
          <a:p>
            <a:r>
              <a:rPr lang="en-US" sz="1600" dirty="0">
                <a:solidFill>
                  <a:srgbClr val="FFFF00"/>
                </a:solidFill>
              </a:rPr>
              <a:t>Christabelle Bosson (Uber)</a:t>
            </a:r>
          </a:p>
        </p:txBody>
      </p:sp>
      <p:pic>
        <p:nvPicPr>
          <p:cNvPr id="8" name="Picture 7">
            <a:extLst>
              <a:ext uri="{FF2B5EF4-FFF2-40B4-BE49-F238E27FC236}">
                <a16:creationId xmlns:a16="http://schemas.microsoft.com/office/drawing/2014/main" id="{93893BE6-D834-C843-8D4E-E39B6A339B5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411107" y="143804"/>
            <a:ext cx="668147" cy="552507"/>
          </a:xfrm>
          <a:prstGeom prst="rect">
            <a:avLst/>
          </a:prstGeom>
        </p:spPr>
      </p:pic>
      <p:pic>
        <p:nvPicPr>
          <p:cNvPr id="10" name="Picture 9">
            <a:extLst>
              <a:ext uri="{FF2B5EF4-FFF2-40B4-BE49-F238E27FC236}">
                <a16:creationId xmlns:a16="http://schemas.microsoft.com/office/drawing/2014/main" id="{87A5B47B-7C15-4FE7-AC91-17CBB8F9FABD}"/>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foregroundMark x1="39887" y1="36055" x2="39690" y2="62571"/>
                        <a14:foregroundMark x1="57111" y1="54325" x2="66289" y2="53880"/>
                        <a14:foregroundMark x1="66534" y1="49706" x2="66708" y2="46766"/>
                        <a14:foregroundMark x1="66708" y1="46766" x2="62648" y2="44462"/>
                        <a14:foregroundMark x1="62648" y1="44462" x2="58514" y2="46968"/>
                        <a14:foregroundMark x1="58514" y1="46968" x2="57308" y2="54163"/>
                        <a14:foregroundMark x1="57308" y1="54163" x2="58760" y2="60792"/>
                        <a14:foregroundMark x1="58760" y1="60792" x2="62500" y2="64349"/>
                        <a14:foregroundMark x1="62500" y1="64349" x2="67028" y2="63905"/>
                        <a14:foregroundMark x1="67028" y1="63905" x2="67741" y2="62369"/>
                        <a14:foregroundMark x1="73647" y1="45594" x2="73868" y2="58044"/>
                        <a14:foregroundMark x1="73868" y1="58044" x2="73844" y2="57922"/>
                        <a14:foregroundMark x1="73942" y1="48060" x2="78051" y2="45271"/>
                        <a14:foregroundMark x1="78051" y1="45271" x2="78273" y2="45271"/>
                        <a14:foregroundMark x1="21384" y1="46552" x2="21384" y2="46552"/>
                        <a14:backgroundMark x1="66437" y1="51536" x2="66437" y2="51536"/>
                        <a14:backgroundMark x1="66142" y1="51213" x2="65723" y2="51374"/>
                        <a14:backgroundMark x1="66043" y1="51698" x2="66142" y2="50687"/>
                        <a14:backgroundMark x1="66142" y1="50040" x2="66142" y2="50040"/>
                        <a14:backgroundMark x1="66142" y1="49879" x2="66339" y2="50849"/>
                        <a14:backgroundMark x1="65945" y1="49555" x2="65945" y2="49555"/>
                        <a14:backgroundMark x1="66339" y1="50040" x2="66339" y2="50040"/>
                        <a14:backgroundMark x1="66142" y1="49717" x2="66142" y2="49717"/>
                        <a14:backgroundMark x1="66142" y1="49717" x2="66339" y2="50687"/>
                        <a14:backgroundMark x1="66240" y1="50202" x2="66240" y2="50202"/>
                        <a14:backgroundMark x1="66240" y1="50202" x2="66240" y2="50202"/>
                        <a14:backgroundMark x1="66142" y1="49232" x2="66142" y2="49232"/>
                        <a14:backgroundMark x1="66142" y1="49232" x2="66142" y2="49232"/>
                        <a14:backgroundMark x1="66634" y1="48707" x2="66634" y2="48707"/>
                        <a14:backgroundMark x1="66339" y1="49070" x2="66535" y2="49879"/>
                        <a14:backgroundMark x1="66240" y1="49070" x2="66240" y2="49070"/>
                        <a14:backgroundMark x1="65822" y1="48707" x2="65822" y2="49232"/>
                        <a14:backgroundMark x1="66437" y1="49394" x2="66240" y2="50202"/>
                        <a14:backgroundMark x1="65428" y1="49555" x2="66437" y2="50364"/>
                      </a14:backgroundRemoval>
                    </a14:imgEffect>
                  </a14:imgLayer>
                </a14:imgProps>
              </a:ext>
              <a:ext uri="{28A0092B-C50C-407E-A947-70E740481C1C}">
                <a14:useLocalDpi xmlns:a14="http://schemas.microsoft.com/office/drawing/2010/main" val="0"/>
              </a:ext>
            </a:extLst>
          </a:blip>
          <a:stretch>
            <a:fillRect/>
          </a:stretch>
        </p:blipFill>
        <p:spPr>
          <a:xfrm>
            <a:off x="-228600" y="-183025"/>
            <a:ext cx="1981200" cy="1206164"/>
          </a:xfrm>
          <a:prstGeom prst="rect">
            <a:avLst/>
          </a:prstGeom>
        </p:spPr>
      </p:pic>
      <p:sp>
        <p:nvSpPr>
          <p:cNvPr id="2" name="Rectangle 1">
            <a:extLst>
              <a:ext uri="{FF2B5EF4-FFF2-40B4-BE49-F238E27FC236}">
                <a16:creationId xmlns:a16="http://schemas.microsoft.com/office/drawing/2014/main" id="{C8AD5176-B51E-42E3-8AE2-19BFE2B9B264}"/>
              </a:ext>
            </a:extLst>
          </p:cNvPr>
          <p:cNvSpPr/>
          <p:nvPr/>
        </p:nvSpPr>
        <p:spPr>
          <a:xfrm>
            <a:off x="3048000" y="6596904"/>
            <a:ext cx="5638800" cy="230832"/>
          </a:xfrm>
          <a:prstGeom prst="rect">
            <a:avLst/>
          </a:prstGeom>
        </p:spPr>
        <p:txBody>
          <a:bodyPr wrap="square">
            <a:spAutoFit/>
          </a:bodyPr>
          <a:lstStyle/>
          <a:p>
            <a:r>
              <a:rPr lang="en-US" sz="900" i="1" dirty="0">
                <a:solidFill>
                  <a:schemeClr val="bg1"/>
                </a:solidFill>
                <a:latin typeface="Segoe UI" panose="020B0502040204020203" pitchFamily="34" charset="0"/>
              </a:rPr>
              <a:t>This material is a work of the U.S. Government and is not subject to copyright protection in the United States.</a:t>
            </a:r>
            <a:endParaRPr lang="en-US" sz="900" b="0" i="1" dirty="0">
              <a:solidFill>
                <a:schemeClr val="bg1"/>
              </a:solidFill>
              <a:effectLst/>
              <a:latin typeface="Segoe UI" panose="020B0502040204020203" pitchFamily="34" charset="0"/>
            </a:endParaRPr>
          </a:p>
        </p:txBody>
      </p:sp>
    </p:spTree>
    <p:extLst>
      <p:ext uri="{BB962C8B-B14F-4D97-AF65-F5344CB8AC3E}">
        <p14:creationId xmlns:p14="http://schemas.microsoft.com/office/powerpoint/2010/main" val="268161566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19200" y="157162"/>
            <a:ext cx="9296400" cy="604838"/>
          </a:xfrm>
        </p:spPr>
        <p:txBody>
          <a:bodyPr/>
          <a:lstStyle/>
          <a:p>
            <a:r>
              <a:rPr lang="en-US" dirty="0"/>
              <a:t>Co-Authors</a:t>
            </a:r>
          </a:p>
        </p:txBody>
      </p:sp>
      <p:sp>
        <p:nvSpPr>
          <p:cNvPr id="6" name="Content Placeholder 5">
            <a:extLst>
              <a:ext uri="{FF2B5EF4-FFF2-40B4-BE49-F238E27FC236}">
                <a16:creationId xmlns:a16="http://schemas.microsoft.com/office/drawing/2014/main" id="{47CD967D-B397-BE4B-BB10-85772F012588}"/>
              </a:ext>
            </a:extLst>
          </p:cNvPr>
          <p:cNvSpPr>
            <a:spLocks noGrp="1"/>
          </p:cNvSpPr>
          <p:nvPr>
            <p:ph idx="4294967295"/>
          </p:nvPr>
        </p:nvSpPr>
        <p:spPr>
          <a:xfrm>
            <a:off x="2227455" y="1210849"/>
            <a:ext cx="3868545" cy="4951155"/>
          </a:xfrm>
        </p:spPr>
        <p:txBody>
          <a:bodyPr/>
          <a:lstStyle/>
          <a:p>
            <a:pPr marL="0" indent="0">
              <a:buNone/>
            </a:pPr>
            <a:r>
              <a:rPr lang="en-US" sz="2400" dirty="0"/>
              <a:t>NASA</a:t>
            </a:r>
          </a:p>
          <a:p>
            <a:r>
              <a:rPr lang="en-US" sz="2400" dirty="0"/>
              <a:t>Spencer </a:t>
            </a:r>
            <a:r>
              <a:rPr lang="en-US" sz="2400" dirty="0" err="1"/>
              <a:t>Monheim</a:t>
            </a:r>
            <a:endParaRPr lang="en-US" sz="2400" dirty="0"/>
          </a:p>
          <a:p>
            <a:r>
              <a:rPr lang="en-US" sz="2400" dirty="0"/>
              <a:t>Kushal </a:t>
            </a:r>
            <a:r>
              <a:rPr lang="en-US" sz="2400" dirty="0" err="1"/>
              <a:t>Moolchandani</a:t>
            </a:r>
            <a:endParaRPr lang="en-US" sz="2400" dirty="0"/>
          </a:p>
          <a:p>
            <a:r>
              <a:rPr lang="en-US" sz="2400" dirty="0"/>
              <a:t>Priyank Pradeep</a:t>
            </a:r>
          </a:p>
          <a:p>
            <a:r>
              <a:rPr lang="en-US" sz="2400" dirty="0"/>
              <a:t>Annie Cheng</a:t>
            </a:r>
          </a:p>
          <a:p>
            <a:r>
              <a:rPr lang="en-US" sz="2400" dirty="0"/>
              <a:t>David Thipphavong</a:t>
            </a:r>
          </a:p>
          <a:p>
            <a:r>
              <a:rPr lang="en-US" sz="2400" dirty="0"/>
              <a:t>Victoria </a:t>
            </a:r>
            <a:r>
              <a:rPr lang="en-US" sz="2400" dirty="0" err="1"/>
              <a:t>Dulchinos</a:t>
            </a:r>
            <a:endParaRPr lang="en-US" sz="2400" dirty="0"/>
          </a:p>
          <a:p>
            <a:r>
              <a:rPr lang="en-US" sz="2400" dirty="0"/>
              <a:t>Heather Arneson</a:t>
            </a:r>
          </a:p>
          <a:p>
            <a:r>
              <a:rPr lang="en-US" sz="2400" dirty="0"/>
              <a:t>Todd Lauderdale</a:t>
            </a:r>
          </a:p>
        </p:txBody>
      </p:sp>
      <p:sp>
        <p:nvSpPr>
          <p:cNvPr id="4" name="Content Placeholder 5">
            <a:extLst>
              <a:ext uri="{FF2B5EF4-FFF2-40B4-BE49-F238E27FC236}">
                <a16:creationId xmlns:a16="http://schemas.microsoft.com/office/drawing/2014/main" id="{37ADA40E-DCDA-3D44-A867-C3A84FCA66B1}"/>
              </a:ext>
            </a:extLst>
          </p:cNvPr>
          <p:cNvSpPr txBox="1">
            <a:spLocks/>
          </p:cNvSpPr>
          <p:nvPr/>
        </p:nvSpPr>
        <p:spPr bwMode="auto">
          <a:xfrm>
            <a:off x="7086600" y="1206673"/>
            <a:ext cx="3868545" cy="4951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charset="0"/>
                <a:ea typeface="+mn-ea"/>
                <a:cs typeface="ＭＳ Ｐゴシック"/>
              </a:defRPr>
            </a:lvl1pPr>
            <a:lvl2pPr marL="742950" indent="-285750" algn="l" defTabSz="457200" rtl="0" eaLnBrk="0" fontAlgn="base" hangingPunct="0">
              <a:spcBef>
                <a:spcPct val="20000"/>
              </a:spcBef>
              <a:spcAft>
                <a:spcPct val="0"/>
              </a:spcAft>
              <a:buFont typeface="Arial" charset="0"/>
              <a:buChar char="–"/>
              <a:defRPr sz="2400" kern="1200">
                <a:solidFill>
                  <a:schemeClr val="tx1"/>
                </a:solidFill>
                <a:latin typeface="Arial" charset="0"/>
                <a:ea typeface="ＭＳ Ｐゴシック"/>
                <a:cs typeface="ＭＳ Ｐゴシック"/>
              </a:defRPr>
            </a:lvl2pPr>
            <a:lvl3pPr marL="1143000" indent="-228600" algn="l" defTabSz="457200" rtl="0" eaLnBrk="0" fontAlgn="base" hangingPunct="0">
              <a:spcBef>
                <a:spcPct val="20000"/>
              </a:spcBef>
              <a:spcAft>
                <a:spcPct val="0"/>
              </a:spcAft>
              <a:buFont typeface="Arial" charset="0"/>
              <a:buChar char="•"/>
              <a:defRPr sz="2000" kern="1200">
                <a:solidFill>
                  <a:schemeClr val="tx1"/>
                </a:solidFill>
                <a:latin typeface="Arial" charset="0"/>
                <a:ea typeface="ＭＳ Ｐゴシック"/>
                <a:cs typeface="ＭＳ Ｐゴシック"/>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charset="0"/>
                <a:ea typeface="ＭＳ Ｐゴシック"/>
                <a:cs typeface="ＭＳ Ｐゴシック"/>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charset="0"/>
                <a:ea typeface="ＭＳ Ｐゴシック"/>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US" sz="2400" dirty="0"/>
              <a:t>Uber</a:t>
            </a:r>
          </a:p>
          <a:p>
            <a:r>
              <a:rPr lang="en-US" sz="2400" dirty="0"/>
              <a:t>Eric Mueller</a:t>
            </a:r>
          </a:p>
          <a:p>
            <a:r>
              <a:rPr lang="en-US" sz="2400" dirty="0" err="1"/>
              <a:t>Bogu</a:t>
            </a:r>
            <a:r>
              <a:rPr lang="en-US" sz="2400" dirty="0"/>
              <a:t> Wei</a:t>
            </a:r>
          </a:p>
        </p:txBody>
      </p:sp>
    </p:spTree>
    <p:extLst>
      <p:ext uri="{BB962C8B-B14F-4D97-AF65-F5344CB8AC3E}">
        <p14:creationId xmlns:p14="http://schemas.microsoft.com/office/powerpoint/2010/main" val="3621587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FA868C-4014-F448-B146-7CE20240011A}"/>
              </a:ext>
            </a:extLst>
          </p:cNvPr>
          <p:cNvSpPr>
            <a:spLocks noGrp="1"/>
          </p:cNvSpPr>
          <p:nvPr>
            <p:ph type="ctrTitle"/>
          </p:nvPr>
        </p:nvSpPr>
        <p:spPr/>
        <p:txBody>
          <a:bodyPr/>
          <a:lstStyle/>
          <a:p>
            <a:r>
              <a:rPr lang="en-US" sz="4000" dirty="0">
                <a:solidFill>
                  <a:schemeClr val="tx1"/>
                </a:solidFill>
              </a:rPr>
              <a:t>Background</a:t>
            </a:r>
          </a:p>
        </p:txBody>
      </p:sp>
      <p:sp>
        <p:nvSpPr>
          <p:cNvPr id="5" name="Subtitle 4">
            <a:extLst>
              <a:ext uri="{FF2B5EF4-FFF2-40B4-BE49-F238E27FC236}">
                <a16:creationId xmlns:a16="http://schemas.microsoft.com/office/drawing/2014/main" id="{1C042979-273D-914D-8C89-6BF70DEB5D85}"/>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615929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490E1C88-FD1B-1A4D-A193-88F294AC96DD}"/>
              </a:ext>
            </a:extLst>
          </p:cNvPr>
          <p:cNvSpPr txBox="1">
            <a:spLocks/>
          </p:cNvSpPr>
          <p:nvPr/>
        </p:nvSpPr>
        <p:spPr bwMode="auto">
          <a:xfrm>
            <a:off x="609600" y="1483789"/>
            <a:ext cx="5622344" cy="41110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ctr" defTabSz="457200" rtl="0" eaLnBrk="0" fontAlgn="base" hangingPunct="0">
              <a:spcBef>
                <a:spcPct val="20000"/>
              </a:spcBef>
              <a:spcAft>
                <a:spcPct val="0"/>
              </a:spcAft>
              <a:buFont typeface="Arial" charset="0"/>
              <a:buNone/>
              <a:defRPr sz="2800" kern="1200">
                <a:solidFill>
                  <a:schemeClr val="tx1">
                    <a:tint val="75000"/>
                  </a:schemeClr>
                </a:solidFill>
                <a:latin typeface="Arial" charset="0"/>
                <a:ea typeface="+mn-ea"/>
                <a:cs typeface="ＭＳ Ｐゴシック"/>
              </a:defRPr>
            </a:lvl1pPr>
            <a:lvl2pPr marL="457200" indent="0" algn="ctr" defTabSz="457200" rtl="0" eaLnBrk="0" fontAlgn="base" hangingPunct="0">
              <a:spcBef>
                <a:spcPct val="20000"/>
              </a:spcBef>
              <a:spcAft>
                <a:spcPct val="0"/>
              </a:spcAft>
              <a:buFont typeface="Arial" charset="0"/>
              <a:buNone/>
              <a:defRPr sz="2400" kern="1200">
                <a:solidFill>
                  <a:schemeClr val="tx1">
                    <a:tint val="75000"/>
                  </a:schemeClr>
                </a:solidFill>
                <a:latin typeface="Arial" charset="0"/>
                <a:ea typeface="ＭＳ Ｐゴシック"/>
                <a:cs typeface="ＭＳ Ｐゴシック"/>
              </a:defRPr>
            </a:lvl2pPr>
            <a:lvl3pPr marL="914400" indent="0" algn="ctr" defTabSz="457200" rtl="0" eaLnBrk="0" fontAlgn="base" hangingPunct="0">
              <a:spcBef>
                <a:spcPct val="20000"/>
              </a:spcBef>
              <a:spcAft>
                <a:spcPct val="0"/>
              </a:spcAft>
              <a:buFont typeface="Arial" charset="0"/>
              <a:buNone/>
              <a:defRPr sz="2000" kern="1200">
                <a:solidFill>
                  <a:schemeClr val="tx1">
                    <a:tint val="75000"/>
                  </a:schemeClr>
                </a:solidFill>
                <a:latin typeface="Arial" charset="0"/>
                <a:ea typeface="ＭＳ Ｐゴシック"/>
                <a:cs typeface="ＭＳ Ｐゴシック"/>
              </a:defRPr>
            </a:lvl3pPr>
            <a:lvl4pPr marL="1371600" indent="0" algn="ctr" defTabSz="457200" rtl="0" eaLnBrk="0" fontAlgn="base" hangingPunct="0">
              <a:spcBef>
                <a:spcPct val="20000"/>
              </a:spcBef>
              <a:spcAft>
                <a:spcPct val="0"/>
              </a:spcAft>
              <a:buFont typeface="Arial" charset="0"/>
              <a:buNone/>
              <a:defRPr kern="1200">
                <a:solidFill>
                  <a:schemeClr val="tx1">
                    <a:tint val="75000"/>
                  </a:schemeClr>
                </a:solidFill>
                <a:latin typeface="Arial" charset="0"/>
                <a:ea typeface="ＭＳ Ｐゴシック"/>
                <a:cs typeface="ＭＳ Ｐゴシック"/>
              </a:defRPr>
            </a:lvl4pPr>
            <a:lvl5pPr marL="1828800" indent="0" algn="ctr" defTabSz="457200" rtl="0" eaLnBrk="0" fontAlgn="base" hangingPunct="0">
              <a:spcBef>
                <a:spcPct val="20000"/>
              </a:spcBef>
              <a:spcAft>
                <a:spcPct val="0"/>
              </a:spcAft>
              <a:buFont typeface="Arial" charset="0"/>
              <a:buNone/>
              <a:defRPr kern="1200">
                <a:solidFill>
                  <a:schemeClr val="tx1">
                    <a:tint val="75000"/>
                  </a:schemeClr>
                </a:solidFill>
                <a:latin typeface="Arial" charset="0"/>
                <a:ea typeface="ＭＳ Ｐゴシック"/>
                <a:cs typeface="ＭＳ Ｐゴシック"/>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457200" indent="-457200" algn="l">
              <a:buFont typeface="Arial" panose="020B0604020202020204" pitchFamily="34" charset="0"/>
              <a:buChar char="•"/>
            </a:pPr>
            <a:r>
              <a:rPr lang="en-US" dirty="0">
                <a:solidFill>
                  <a:schemeClr val="tx1"/>
                </a:solidFill>
              </a:rPr>
              <a:t>Improve mobility</a:t>
            </a:r>
          </a:p>
          <a:p>
            <a:pPr marL="457200" indent="-457200" algn="l">
              <a:buFont typeface="Arial" panose="020B0604020202020204" pitchFamily="34" charset="0"/>
              <a:buChar char="•"/>
            </a:pPr>
            <a:r>
              <a:rPr lang="en-US" dirty="0">
                <a:solidFill>
                  <a:schemeClr val="tx1"/>
                </a:solidFill>
              </a:rPr>
              <a:t>Decongest Road traffic</a:t>
            </a:r>
          </a:p>
          <a:p>
            <a:pPr marL="457200" indent="-457200" algn="l">
              <a:buFont typeface="Arial" panose="020B0604020202020204" pitchFamily="34" charset="0"/>
              <a:buChar char="•"/>
            </a:pPr>
            <a:r>
              <a:rPr lang="en-US" dirty="0">
                <a:solidFill>
                  <a:schemeClr val="tx1"/>
                </a:solidFill>
              </a:rPr>
              <a:t>Reduce transport time</a:t>
            </a:r>
          </a:p>
          <a:p>
            <a:pPr marL="457200" indent="-457200" algn="l">
              <a:buFont typeface="Arial" panose="020B0604020202020204" pitchFamily="34" charset="0"/>
              <a:buChar char="•"/>
            </a:pPr>
            <a:r>
              <a:rPr lang="en-US" dirty="0">
                <a:solidFill>
                  <a:schemeClr val="tx1"/>
                </a:solidFill>
              </a:rPr>
              <a:t>Reduce strain on public transit systems</a:t>
            </a:r>
          </a:p>
          <a:p>
            <a:pPr marL="457200" indent="-457200" algn="l">
              <a:buFont typeface="Arial" panose="020B0604020202020204" pitchFamily="34" charset="0"/>
              <a:buChar char="•"/>
            </a:pPr>
            <a:r>
              <a:rPr lang="en-US" dirty="0">
                <a:solidFill>
                  <a:schemeClr val="tx1"/>
                </a:solidFill>
              </a:rPr>
              <a:t>Reduce traffic accidents</a:t>
            </a:r>
          </a:p>
          <a:p>
            <a:endParaRPr lang="en-US" dirty="0"/>
          </a:p>
          <a:p>
            <a:endParaRPr lang="en-US" dirty="0"/>
          </a:p>
        </p:txBody>
      </p:sp>
      <p:pic>
        <p:nvPicPr>
          <p:cNvPr id="7" name="Picture 6">
            <a:extLst>
              <a:ext uri="{FF2B5EF4-FFF2-40B4-BE49-F238E27FC236}">
                <a16:creationId xmlns:a16="http://schemas.microsoft.com/office/drawing/2014/main" id="{E2E04080-E569-9F4B-BC68-892930694183}"/>
              </a:ext>
            </a:extLst>
          </p:cNvPr>
          <p:cNvPicPr>
            <a:picLocks noChangeAspect="1"/>
          </p:cNvPicPr>
          <p:nvPr/>
        </p:nvPicPr>
        <p:blipFill>
          <a:blip r:embed="rId3"/>
          <a:stretch>
            <a:fillRect/>
          </a:stretch>
        </p:blipFill>
        <p:spPr>
          <a:xfrm>
            <a:off x="6835338" y="1447800"/>
            <a:ext cx="4203469" cy="3654541"/>
          </a:xfrm>
          <a:prstGeom prst="rect">
            <a:avLst/>
          </a:prstGeom>
        </p:spPr>
      </p:pic>
      <p:sp>
        <p:nvSpPr>
          <p:cNvPr id="8" name="TextBox 7">
            <a:extLst>
              <a:ext uri="{FF2B5EF4-FFF2-40B4-BE49-F238E27FC236}">
                <a16:creationId xmlns:a16="http://schemas.microsoft.com/office/drawing/2014/main" id="{F08AEB61-F3B1-0949-9435-EFE238C3B4D5}"/>
              </a:ext>
            </a:extLst>
          </p:cNvPr>
          <p:cNvSpPr txBox="1"/>
          <p:nvPr/>
        </p:nvSpPr>
        <p:spPr>
          <a:xfrm>
            <a:off x="7825229" y="5105400"/>
            <a:ext cx="2223686" cy="369332"/>
          </a:xfrm>
          <a:prstGeom prst="rect">
            <a:avLst/>
          </a:prstGeom>
          <a:noFill/>
        </p:spPr>
        <p:txBody>
          <a:bodyPr wrap="none" rtlCol="0">
            <a:spAutoFit/>
          </a:bodyPr>
          <a:lstStyle/>
          <a:p>
            <a:r>
              <a:rPr lang="en-US" dirty="0"/>
              <a:t>Photo: Noah Berger</a:t>
            </a:r>
          </a:p>
        </p:txBody>
      </p:sp>
      <p:sp>
        <p:nvSpPr>
          <p:cNvPr id="9" name="Title 1">
            <a:extLst>
              <a:ext uri="{FF2B5EF4-FFF2-40B4-BE49-F238E27FC236}">
                <a16:creationId xmlns:a16="http://schemas.microsoft.com/office/drawing/2014/main" id="{65E7B212-D6D3-3246-AC46-265215E15E3F}"/>
              </a:ext>
            </a:extLst>
          </p:cNvPr>
          <p:cNvSpPr txBox="1">
            <a:spLocks/>
          </p:cNvSpPr>
          <p:nvPr/>
        </p:nvSpPr>
        <p:spPr bwMode="auto">
          <a:xfrm>
            <a:off x="1219200" y="157162"/>
            <a:ext cx="9220200" cy="604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lang="en-US" sz="2800" b="1" kern="1200" dirty="0">
                <a:solidFill>
                  <a:srgbClr val="FFFFFF"/>
                </a:solidFill>
                <a:latin typeface="Arial" charset="0"/>
                <a:ea typeface="+mj-ea"/>
                <a:cs typeface="ＭＳ Ｐゴシック"/>
              </a:defRPr>
            </a:lvl1pPr>
            <a:lvl2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en-US" dirty="0"/>
              <a:t>Why Urban Air Mobility?</a:t>
            </a:r>
          </a:p>
        </p:txBody>
      </p:sp>
    </p:spTree>
    <p:extLst>
      <p:ext uri="{BB962C8B-B14F-4D97-AF65-F5344CB8AC3E}">
        <p14:creationId xmlns:p14="http://schemas.microsoft.com/office/powerpoint/2010/main" val="2351270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F0BCD-6298-4D08-9B35-0C9E34C40F5D}"/>
              </a:ext>
            </a:extLst>
          </p:cNvPr>
          <p:cNvSpPr>
            <a:spLocks noGrp="1"/>
          </p:cNvSpPr>
          <p:nvPr>
            <p:ph type="title" idx="4294967295"/>
          </p:nvPr>
        </p:nvSpPr>
        <p:spPr>
          <a:xfrm>
            <a:off x="1295400" y="152400"/>
            <a:ext cx="9220200" cy="604838"/>
          </a:xfrm>
        </p:spPr>
        <p:txBody>
          <a:bodyPr/>
          <a:lstStyle/>
          <a:p>
            <a:r>
              <a:rPr lang="en-US" dirty="0"/>
              <a:t>Problem Statement</a:t>
            </a:r>
          </a:p>
        </p:txBody>
      </p:sp>
      <p:sp>
        <p:nvSpPr>
          <p:cNvPr id="3" name="Content Placeholder 2">
            <a:extLst>
              <a:ext uri="{FF2B5EF4-FFF2-40B4-BE49-F238E27FC236}">
                <a16:creationId xmlns:a16="http://schemas.microsoft.com/office/drawing/2014/main" id="{EA48F46A-E3FC-4468-A54A-34EA13915CAF}"/>
              </a:ext>
            </a:extLst>
          </p:cNvPr>
          <p:cNvSpPr>
            <a:spLocks noGrp="1"/>
          </p:cNvSpPr>
          <p:nvPr>
            <p:ph idx="4294967295"/>
          </p:nvPr>
        </p:nvSpPr>
        <p:spPr>
          <a:xfrm>
            <a:off x="525418" y="1458686"/>
            <a:ext cx="6306945" cy="3274755"/>
          </a:xfrm>
        </p:spPr>
        <p:txBody>
          <a:bodyPr/>
          <a:lstStyle/>
          <a:p>
            <a:pPr marL="0" indent="0">
              <a:buNone/>
            </a:pPr>
            <a:r>
              <a:rPr lang="en-US" dirty="0"/>
              <a:t>Explored procedures for accessing controlled airspace using current day helicopter routes and procedures</a:t>
            </a:r>
          </a:p>
          <a:p>
            <a:pPr lvl="1"/>
            <a:r>
              <a:rPr lang="en-US" dirty="0"/>
              <a:t>Limitations in scalability</a:t>
            </a:r>
          </a:p>
          <a:p>
            <a:pPr lvl="1"/>
            <a:r>
              <a:rPr lang="en-US" dirty="0"/>
              <a:t>Digital communications change nature of workload not reduce workload </a:t>
            </a:r>
          </a:p>
          <a:p>
            <a:endParaRPr lang="en-US" sz="1800" dirty="0"/>
          </a:p>
          <a:p>
            <a:pPr marL="457200" lvl="1" indent="0">
              <a:buNone/>
            </a:pPr>
            <a:endParaRPr lang="en-US" dirty="0"/>
          </a:p>
          <a:p>
            <a:pPr marL="457200" lvl="1" indent="0">
              <a:buNone/>
            </a:pPr>
            <a:endParaRPr lang="en-US" dirty="0"/>
          </a:p>
          <a:p>
            <a:pPr lvl="1"/>
            <a:endParaRPr lang="en-US" dirty="0"/>
          </a:p>
        </p:txBody>
      </p:sp>
      <p:pic>
        <p:nvPicPr>
          <p:cNvPr id="4" name="Picture 3">
            <a:extLst>
              <a:ext uri="{FF2B5EF4-FFF2-40B4-BE49-F238E27FC236}">
                <a16:creationId xmlns:a16="http://schemas.microsoft.com/office/drawing/2014/main" id="{E1441578-08F4-49F3-81AE-1E7E864B1151}"/>
              </a:ext>
            </a:extLst>
          </p:cNvPr>
          <p:cNvPicPr>
            <a:picLocks noChangeAspect="1"/>
          </p:cNvPicPr>
          <p:nvPr/>
        </p:nvPicPr>
        <p:blipFill>
          <a:blip r:embed="rId3"/>
          <a:stretch>
            <a:fillRect/>
          </a:stretch>
        </p:blipFill>
        <p:spPr>
          <a:xfrm>
            <a:off x="7010400" y="1588060"/>
            <a:ext cx="4803965" cy="2885046"/>
          </a:xfrm>
          <a:prstGeom prst="rect">
            <a:avLst/>
          </a:prstGeom>
        </p:spPr>
      </p:pic>
      <p:sp>
        <p:nvSpPr>
          <p:cNvPr id="5" name="Rounded Rectangle 3">
            <a:extLst>
              <a:ext uri="{FF2B5EF4-FFF2-40B4-BE49-F238E27FC236}">
                <a16:creationId xmlns:a16="http://schemas.microsoft.com/office/drawing/2014/main" id="{99CBE678-E7DD-4BEC-9AEB-3AD91F5208DF}"/>
              </a:ext>
            </a:extLst>
          </p:cNvPr>
          <p:cNvSpPr/>
          <p:nvPr/>
        </p:nvSpPr>
        <p:spPr>
          <a:xfrm>
            <a:off x="1295400" y="5334001"/>
            <a:ext cx="9829800" cy="604838"/>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t>Need to explore alternative solutions that could scale UAM operations in the NAS</a:t>
            </a:r>
          </a:p>
        </p:txBody>
      </p:sp>
      <p:sp>
        <p:nvSpPr>
          <p:cNvPr id="7" name="TextBox 6">
            <a:extLst>
              <a:ext uri="{FF2B5EF4-FFF2-40B4-BE49-F238E27FC236}">
                <a16:creationId xmlns:a16="http://schemas.microsoft.com/office/drawing/2014/main" id="{8BD4D4C9-BE94-4AE1-9C97-C790C61D8894}"/>
              </a:ext>
            </a:extLst>
          </p:cNvPr>
          <p:cNvSpPr txBox="1"/>
          <p:nvPr/>
        </p:nvSpPr>
        <p:spPr>
          <a:xfrm>
            <a:off x="7620000" y="4492823"/>
            <a:ext cx="3646896" cy="307777"/>
          </a:xfrm>
          <a:prstGeom prst="rect">
            <a:avLst/>
          </a:prstGeom>
          <a:noFill/>
        </p:spPr>
        <p:txBody>
          <a:bodyPr wrap="none" rtlCol="0">
            <a:spAutoFit/>
          </a:bodyPr>
          <a:lstStyle/>
          <a:p>
            <a:r>
              <a:rPr lang="en-US" sz="1400" dirty="0"/>
              <a:t>Current day helicopter routes in Dallas Area</a:t>
            </a:r>
          </a:p>
        </p:txBody>
      </p:sp>
    </p:spTree>
    <p:extLst>
      <p:ext uri="{BB962C8B-B14F-4D97-AF65-F5344CB8AC3E}">
        <p14:creationId xmlns:p14="http://schemas.microsoft.com/office/powerpoint/2010/main" val="1638847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8F49E-A5C5-4E4A-8C05-70336E152C3A}"/>
              </a:ext>
            </a:extLst>
          </p:cNvPr>
          <p:cNvSpPr>
            <a:spLocks noGrp="1"/>
          </p:cNvSpPr>
          <p:nvPr>
            <p:ph type="title" idx="4294967295"/>
          </p:nvPr>
        </p:nvSpPr>
        <p:spPr>
          <a:xfrm>
            <a:off x="1295400" y="157162"/>
            <a:ext cx="9220200" cy="604838"/>
          </a:xfrm>
        </p:spPr>
        <p:txBody>
          <a:bodyPr/>
          <a:lstStyle/>
          <a:p>
            <a:r>
              <a:rPr lang="en-US" dirty="0"/>
              <a:t>Presentation Roadmap</a:t>
            </a:r>
          </a:p>
        </p:txBody>
      </p:sp>
      <p:sp>
        <p:nvSpPr>
          <p:cNvPr id="3" name="Content Placeholder 2">
            <a:extLst>
              <a:ext uri="{FF2B5EF4-FFF2-40B4-BE49-F238E27FC236}">
                <a16:creationId xmlns:a16="http://schemas.microsoft.com/office/drawing/2014/main" id="{ECF3B6CC-E5D8-6942-AE05-5D8E94C50D2B}"/>
              </a:ext>
            </a:extLst>
          </p:cNvPr>
          <p:cNvSpPr>
            <a:spLocks noGrp="1"/>
          </p:cNvSpPr>
          <p:nvPr>
            <p:ph idx="4294967295"/>
          </p:nvPr>
        </p:nvSpPr>
        <p:spPr>
          <a:xfrm>
            <a:off x="551055" y="1373445"/>
            <a:ext cx="10972800" cy="4525963"/>
          </a:xfrm>
        </p:spPr>
        <p:txBody>
          <a:bodyPr/>
          <a:lstStyle/>
          <a:p>
            <a:r>
              <a:rPr lang="en-US" dirty="0"/>
              <a:t>Background: FAA UAM Concept</a:t>
            </a:r>
          </a:p>
          <a:p>
            <a:r>
              <a:rPr lang="en-US" dirty="0"/>
              <a:t>Experiment Setup</a:t>
            </a:r>
          </a:p>
          <a:p>
            <a:r>
              <a:rPr lang="en-US" dirty="0"/>
              <a:t>Results</a:t>
            </a:r>
          </a:p>
          <a:p>
            <a:r>
              <a:rPr lang="en-US" dirty="0"/>
              <a:t>Summary and Next Steps</a:t>
            </a:r>
          </a:p>
        </p:txBody>
      </p:sp>
    </p:spTree>
    <p:extLst>
      <p:ext uri="{BB962C8B-B14F-4D97-AF65-F5344CB8AC3E}">
        <p14:creationId xmlns:p14="http://schemas.microsoft.com/office/powerpoint/2010/main" val="965704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71600" y="157162"/>
            <a:ext cx="9144000" cy="604838"/>
          </a:xfrm>
        </p:spPr>
        <p:txBody>
          <a:bodyPr/>
          <a:lstStyle/>
          <a:p>
            <a:r>
              <a:rPr lang="en-US" dirty="0">
                <a:solidFill>
                  <a:schemeClr val="bg1"/>
                </a:solidFill>
              </a:rPr>
              <a:t>FAA UAM Concept</a:t>
            </a:r>
          </a:p>
        </p:txBody>
      </p:sp>
      <p:sp>
        <p:nvSpPr>
          <p:cNvPr id="6" name="Content Placeholder 5">
            <a:extLst>
              <a:ext uri="{FF2B5EF4-FFF2-40B4-BE49-F238E27FC236}">
                <a16:creationId xmlns:a16="http://schemas.microsoft.com/office/drawing/2014/main" id="{47CD967D-B397-BE4B-BB10-85772F012588}"/>
              </a:ext>
            </a:extLst>
          </p:cNvPr>
          <p:cNvSpPr>
            <a:spLocks noGrp="1"/>
          </p:cNvSpPr>
          <p:nvPr>
            <p:ph idx="4294967295"/>
          </p:nvPr>
        </p:nvSpPr>
        <p:spPr>
          <a:xfrm>
            <a:off x="551055" y="1497250"/>
            <a:ext cx="4618891" cy="4751149"/>
          </a:xfrm>
        </p:spPr>
        <p:txBody>
          <a:bodyPr/>
          <a:lstStyle/>
          <a:p>
            <a:pPr>
              <a:spcBef>
                <a:spcPts val="1032"/>
              </a:spcBef>
            </a:pPr>
            <a:r>
              <a:rPr lang="en-US" sz="1800" dirty="0"/>
              <a:t>Air traffic management vision for near-term UAM operations</a:t>
            </a:r>
          </a:p>
          <a:p>
            <a:pPr>
              <a:spcBef>
                <a:spcPts val="1032"/>
              </a:spcBef>
            </a:pPr>
            <a:r>
              <a:rPr lang="en-US" sz="1800" dirty="0"/>
              <a:t>FAA-defined UAM corridors with specific performance requirements</a:t>
            </a:r>
          </a:p>
          <a:p>
            <a:pPr>
              <a:spcBef>
                <a:spcPts val="1032"/>
              </a:spcBef>
            </a:pPr>
            <a:r>
              <a:rPr lang="en-US" sz="1800" dirty="0"/>
              <a:t>Aircraft operator connection to a “Provider of Services for UAM” (PSU) will be required </a:t>
            </a:r>
          </a:p>
          <a:p>
            <a:pPr>
              <a:spcBef>
                <a:spcPts val="1032"/>
              </a:spcBef>
            </a:pPr>
            <a:r>
              <a:rPr lang="en-US" sz="1800" dirty="0"/>
              <a:t>Separation within corridors assigned to pilots, operators, and PSUs, not ATC</a:t>
            </a:r>
          </a:p>
          <a:p>
            <a:pPr>
              <a:spcBef>
                <a:spcPts val="1032"/>
              </a:spcBef>
            </a:pPr>
            <a:r>
              <a:rPr lang="en-US" sz="1800" dirty="0"/>
              <a:t>UAM operations will start with today’s rules and procedures and evolve to incorporate Community-Based Rules (CBRs)</a:t>
            </a:r>
          </a:p>
        </p:txBody>
      </p:sp>
      <p:pic>
        <p:nvPicPr>
          <p:cNvPr id="1026" name="Picture 2">
            <a:extLst>
              <a:ext uri="{FF2B5EF4-FFF2-40B4-BE49-F238E27FC236}">
                <a16:creationId xmlns:a16="http://schemas.microsoft.com/office/drawing/2014/main" id="{25955057-B11E-4941-87A5-E723C6B554E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847"/>
          <a:stretch/>
        </p:blipFill>
        <p:spPr bwMode="auto">
          <a:xfrm>
            <a:off x="5280608" y="1497251"/>
            <a:ext cx="6758992" cy="4141549"/>
          </a:xfrm>
          <a:prstGeom prst="rect">
            <a:avLst/>
          </a:prstGeom>
          <a:noFill/>
          <a:extLst>
            <a:ext uri="{909E8E84-426E-40DD-AFC4-6F175D3DCCD1}">
              <a14:hiddenFill xmlns:a14="http://schemas.microsoft.com/office/drawing/2010/main">
                <a:solidFill>
                  <a:srgbClr val="FFFFFF"/>
                </a:solidFill>
              </a14:hiddenFill>
            </a:ext>
          </a:extLst>
        </p:spPr>
      </p:pic>
      <p:sp>
        <p:nvSpPr>
          <p:cNvPr id="7" name="Rounded Rectangle 3">
            <a:extLst>
              <a:ext uri="{FF2B5EF4-FFF2-40B4-BE49-F238E27FC236}">
                <a16:creationId xmlns:a16="http://schemas.microsoft.com/office/drawing/2014/main" id="{1898E926-420B-41DF-9B89-079340A7799D}"/>
              </a:ext>
            </a:extLst>
          </p:cNvPr>
          <p:cNvSpPr/>
          <p:nvPr/>
        </p:nvSpPr>
        <p:spPr>
          <a:xfrm>
            <a:off x="2362200" y="5638800"/>
            <a:ext cx="8760690" cy="838200"/>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t>FAA </a:t>
            </a:r>
            <a:r>
              <a:rPr lang="en-US" sz="2000" dirty="0" err="1"/>
              <a:t>Conops</a:t>
            </a:r>
            <a:r>
              <a:rPr lang="en-US" sz="2000" dirty="0"/>
              <a:t> was published in June 2020, this study used assumptions that were built in collaboration with the FAA  </a:t>
            </a:r>
          </a:p>
        </p:txBody>
      </p:sp>
    </p:spTree>
    <p:extLst>
      <p:ext uri="{BB962C8B-B14F-4D97-AF65-F5344CB8AC3E}">
        <p14:creationId xmlns:p14="http://schemas.microsoft.com/office/powerpoint/2010/main" val="1052851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FA868C-4014-F448-B146-7CE20240011A}"/>
              </a:ext>
            </a:extLst>
          </p:cNvPr>
          <p:cNvSpPr>
            <a:spLocks noGrp="1"/>
          </p:cNvSpPr>
          <p:nvPr>
            <p:ph type="ctrTitle"/>
          </p:nvPr>
        </p:nvSpPr>
        <p:spPr/>
        <p:txBody>
          <a:bodyPr/>
          <a:lstStyle/>
          <a:p>
            <a:r>
              <a:rPr lang="en-US" sz="4000" dirty="0">
                <a:solidFill>
                  <a:schemeClr val="tx1"/>
                </a:solidFill>
              </a:rPr>
              <a:t>Experiment Setup</a:t>
            </a:r>
          </a:p>
        </p:txBody>
      </p:sp>
      <p:sp>
        <p:nvSpPr>
          <p:cNvPr id="5" name="Subtitle 4">
            <a:extLst>
              <a:ext uri="{FF2B5EF4-FFF2-40B4-BE49-F238E27FC236}">
                <a16:creationId xmlns:a16="http://schemas.microsoft.com/office/drawing/2014/main" id="{1C042979-273D-914D-8C89-6BF70DEB5D85}"/>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957993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19200" y="157162"/>
            <a:ext cx="9296400" cy="604838"/>
          </a:xfrm>
        </p:spPr>
        <p:txBody>
          <a:bodyPr/>
          <a:lstStyle/>
          <a:p>
            <a:r>
              <a:rPr lang="en-US" dirty="0">
                <a:solidFill>
                  <a:schemeClr val="bg1"/>
                </a:solidFill>
                <a:latin typeface="Arial"/>
              </a:rPr>
              <a:t>Overview of Engineering Evaluation</a:t>
            </a:r>
            <a:endParaRPr lang="en-US" dirty="0">
              <a:solidFill>
                <a:schemeClr val="bg1"/>
              </a:solidFill>
            </a:endParaRPr>
          </a:p>
        </p:txBody>
      </p:sp>
      <p:sp>
        <p:nvSpPr>
          <p:cNvPr id="3" name="Content Placeholder 5">
            <a:extLst>
              <a:ext uri="{FF2B5EF4-FFF2-40B4-BE49-F238E27FC236}">
                <a16:creationId xmlns:a16="http://schemas.microsoft.com/office/drawing/2014/main" id="{02E04CD2-C62F-EF43-9E16-9D59F8EE4564}"/>
              </a:ext>
            </a:extLst>
          </p:cNvPr>
          <p:cNvSpPr txBox="1">
            <a:spLocks/>
          </p:cNvSpPr>
          <p:nvPr/>
        </p:nvSpPr>
        <p:spPr bwMode="auto">
          <a:xfrm>
            <a:off x="228600" y="990600"/>
            <a:ext cx="11854044" cy="1447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charset="0"/>
                <a:ea typeface="+mn-ea"/>
                <a:cs typeface="ＭＳ Ｐゴシック"/>
              </a:defRPr>
            </a:lvl1pPr>
            <a:lvl2pPr marL="742950" indent="-285750" algn="l" defTabSz="457200" rtl="0" eaLnBrk="0" fontAlgn="base" hangingPunct="0">
              <a:spcBef>
                <a:spcPct val="20000"/>
              </a:spcBef>
              <a:spcAft>
                <a:spcPct val="0"/>
              </a:spcAft>
              <a:buFont typeface="Arial" charset="0"/>
              <a:buChar char="–"/>
              <a:defRPr sz="2400" kern="1200">
                <a:solidFill>
                  <a:schemeClr val="tx1"/>
                </a:solidFill>
                <a:latin typeface="Arial" charset="0"/>
                <a:ea typeface="ＭＳ Ｐゴシック"/>
                <a:cs typeface="ＭＳ Ｐゴシック"/>
              </a:defRPr>
            </a:lvl2pPr>
            <a:lvl3pPr marL="1143000" indent="-228600" algn="l" defTabSz="457200" rtl="0" eaLnBrk="0" fontAlgn="base" hangingPunct="0">
              <a:spcBef>
                <a:spcPct val="20000"/>
              </a:spcBef>
              <a:spcAft>
                <a:spcPct val="0"/>
              </a:spcAft>
              <a:buFont typeface="Arial" charset="0"/>
              <a:buChar char="•"/>
              <a:defRPr sz="2000" kern="1200">
                <a:solidFill>
                  <a:schemeClr val="tx1"/>
                </a:solidFill>
                <a:latin typeface="Arial" charset="0"/>
                <a:ea typeface="ＭＳ Ｐゴシック"/>
                <a:cs typeface="ＭＳ Ｐゴシック"/>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charset="0"/>
                <a:ea typeface="ＭＳ Ｐゴシック"/>
                <a:cs typeface="ＭＳ Ｐゴシック"/>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charset="0"/>
                <a:ea typeface="ＭＳ Ｐゴシック"/>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kumimoji="0" lang="en-US" sz="2000" b="1" strike="noStrike" kern="1200" cap="none" spc="0" normalizeH="0" baseline="0" noProof="0" dirty="0">
                <a:ln>
                  <a:noFill/>
                </a:ln>
                <a:solidFill>
                  <a:prstClr val="black"/>
                </a:solidFill>
                <a:effectLst/>
                <a:uLnTx/>
                <a:uFillTx/>
                <a:latin typeface="Arial" charset="0"/>
                <a:ea typeface="ＭＳ Ｐゴシック"/>
              </a:rPr>
              <a:t>Goal</a:t>
            </a:r>
            <a:r>
              <a:rPr lang="en-US" sz="2000" b="1" dirty="0">
                <a:solidFill>
                  <a:prstClr val="black"/>
                </a:solidFill>
                <a:ea typeface="ＭＳ Ｐゴシック"/>
              </a:rPr>
              <a:t>:</a:t>
            </a:r>
            <a:r>
              <a:rPr lang="en-US" sz="2000" dirty="0">
                <a:solidFill>
                  <a:prstClr val="black"/>
                </a:solidFill>
                <a:ea typeface="ＭＳ Ｐゴシック"/>
              </a:rPr>
              <a:t> </a:t>
            </a:r>
            <a:r>
              <a:rPr lang="en-US" sz="2000" dirty="0"/>
              <a:t>Develop a UAM airspace system extended from UTM TCL4 implementation and determine if it can enable the information exchange required between simultaneous UAM operations by multiple operators in shared airspace</a:t>
            </a:r>
          </a:p>
          <a:p>
            <a:pPr marL="0" indent="0">
              <a:buNone/>
            </a:pPr>
            <a:r>
              <a:rPr kumimoji="0" lang="en-US" sz="2000" b="1" i="0" strike="noStrike" kern="1200" cap="none" spc="0" normalizeH="0" baseline="0" noProof="0" dirty="0">
                <a:ln>
                  <a:noFill/>
                </a:ln>
                <a:solidFill>
                  <a:prstClr val="black"/>
                </a:solidFill>
                <a:effectLst/>
                <a:uLnTx/>
                <a:uFillTx/>
                <a:ea typeface="ＭＳ Ｐゴシック"/>
              </a:rPr>
              <a:t>Approach:</a:t>
            </a:r>
            <a:r>
              <a:rPr kumimoji="0" lang="en-US" sz="2000" b="0" i="0" u="none" strike="noStrike" kern="1200" cap="none" spc="0" normalizeH="0" baseline="0" noProof="0" dirty="0">
                <a:ln>
                  <a:noFill/>
                </a:ln>
                <a:solidFill>
                  <a:prstClr val="black"/>
                </a:solidFill>
                <a:effectLst/>
                <a:uLnTx/>
                <a:uFillTx/>
                <a:ea typeface="ＭＳ Ｐゴシック"/>
              </a:rPr>
              <a:t> </a:t>
            </a:r>
            <a:r>
              <a:rPr lang="en-US" sz="2000" dirty="0"/>
              <a:t>Conduct joint NASA-Uber lab evaluation using the UAM airspace system</a:t>
            </a:r>
          </a:p>
          <a:p>
            <a:pPr marL="0" indent="0">
              <a:buNone/>
            </a:pPr>
            <a:endParaRPr lang="en-US" sz="2000" dirty="0"/>
          </a:p>
        </p:txBody>
      </p:sp>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3400" y="2491132"/>
            <a:ext cx="5946887" cy="3538913"/>
          </a:xfrm>
          <a:prstGeom prst="rect">
            <a:avLst/>
          </a:prstGeom>
        </p:spPr>
      </p:pic>
      <p:sp>
        <p:nvSpPr>
          <p:cNvPr id="12" name="TextBox 11"/>
          <p:cNvSpPr txBox="1"/>
          <p:nvPr/>
        </p:nvSpPr>
        <p:spPr>
          <a:xfrm>
            <a:off x="4343400" y="2477845"/>
            <a:ext cx="2133600" cy="1076684"/>
          </a:xfrm>
          <a:prstGeom prst="rect">
            <a:avLst/>
          </a:prstGeom>
          <a:solidFill>
            <a:schemeClr val="accent6">
              <a:lumMod val="20000"/>
              <a:lumOff val="80000"/>
            </a:schemeClr>
          </a:solidFill>
          <a:scene3d>
            <a:camera prst="orthographicFront"/>
            <a:lightRig rig="threePt" dir="t"/>
          </a:scene3d>
          <a:sp3d>
            <a:bevelT/>
          </a:sp3d>
        </p:spPr>
        <p:txBody>
          <a:bodyPr wrap="square" rtlCol="0">
            <a:spAutoFit/>
          </a:bodyPr>
          <a:lstStyle/>
          <a:p>
            <a:r>
              <a:rPr lang="en-US" sz="1050" dirty="0"/>
              <a:t>NASA/Uber </a:t>
            </a:r>
            <a:r>
              <a:rPr lang="en-US" sz="1050" dirty="0" err="1"/>
              <a:t>Vertiport</a:t>
            </a:r>
            <a:r>
              <a:rPr lang="en-US" sz="1050" dirty="0"/>
              <a:t>/Routes</a:t>
            </a:r>
          </a:p>
          <a:p>
            <a:pPr marL="285750" indent="-285750">
              <a:buFont typeface="Arial" panose="020B0604020202020204" pitchFamily="34" charset="0"/>
              <a:buChar char="•"/>
            </a:pPr>
            <a:r>
              <a:rPr lang="en-US" sz="1050" dirty="0">
                <a:solidFill>
                  <a:srgbClr val="92D050"/>
                </a:solidFill>
              </a:rPr>
              <a:t>NASA-Light Green </a:t>
            </a:r>
          </a:p>
          <a:p>
            <a:pPr marL="285750" indent="-285750">
              <a:buFont typeface="Arial" panose="020B0604020202020204" pitchFamily="34" charset="0"/>
              <a:buChar char="•"/>
            </a:pPr>
            <a:r>
              <a:rPr lang="en-US" sz="1050" dirty="0">
                <a:solidFill>
                  <a:srgbClr val="0000FF"/>
                </a:solidFill>
              </a:rPr>
              <a:t>Uber-Blue</a:t>
            </a:r>
          </a:p>
          <a:p>
            <a:pPr marL="285750" indent="-285750">
              <a:buFont typeface="Arial" panose="020B0604020202020204" pitchFamily="34" charset="0"/>
              <a:buChar char="•"/>
            </a:pPr>
            <a:r>
              <a:rPr lang="en-US" sz="1050" dirty="0"/>
              <a:t>NASA route in light blue has shared resources  with Uber routes</a:t>
            </a:r>
          </a:p>
        </p:txBody>
      </p:sp>
      <p:sp>
        <p:nvSpPr>
          <p:cNvPr id="5" name="TextBox 4">
            <a:extLst>
              <a:ext uri="{FF2B5EF4-FFF2-40B4-BE49-F238E27FC236}">
                <a16:creationId xmlns:a16="http://schemas.microsoft.com/office/drawing/2014/main" id="{28A60521-3583-426E-BC81-CDE7F9888C14}"/>
              </a:ext>
            </a:extLst>
          </p:cNvPr>
          <p:cNvSpPr txBox="1"/>
          <p:nvPr/>
        </p:nvSpPr>
        <p:spPr>
          <a:xfrm>
            <a:off x="304800" y="5962102"/>
            <a:ext cx="6527800" cy="369332"/>
          </a:xfrm>
          <a:prstGeom prst="rect">
            <a:avLst/>
          </a:prstGeom>
          <a:noFill/>
        </p:spPr>
        <p:txBody>
          <a:bodyPr wrap="square" rtlCol="0">
            <a:spAutoFit/>
          </a:bodyPr>
          <a:lstStyle/>
          <a:p>
            <a:r>
              <a:rPr lang="en-US" dirty="0"/>
              <a:t>* </a:t>
            </a:r>
            <a:r>
              <a:rPr lang="en-US" sz="1400" dirty="0"/>
              <a:t>Routes were planned for testing only and are not representative of operations</a:t>
            </a:r>
          </a:p>
        </p:txBody>
      </p:sp>
      <p:pic>
        <p:nvPicPr>
          <p:cNvPr id="1026" name="Picture 2">
            <a:extLst>
              <a:ext uri="{FF2B5EF4-FFF2-40B4-BE49-F238E27FC236}">
                <a16:creationId xmlns:a16="http://schemas.microsoft.com/office/drawing/2014/main" id="{F555D035-E737-4A3A-8277-44990D7FD1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2514600"/>
            <a:ext cx="4724400" cy="353752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29EC6CF-1490-4660-AD32-D4264B6592C8}"/>
              </a:ext>
            </a:extLst>
          </p:cNvPr>
          <p:cNvSpPr txBox="1"/>
          <p:nvPr/>
        </p:nvSpPr>
        <p:spPr>
          <a:xfrm>
            <a:off x="7360919" y="6028171"/>
            <a:ext cx="4191001" cy="307777"/>
          </a:xfrm>
          <a:prstGeom prst="rect">
            <a:avLst/>
          </a:prstGeom>
          <a:noFill/>
        </p:spPr>
        <p:txBody>
          <a:bodyPr wrap="square" rtlCol="0">
            <a:spAutoFit/>
          </a:bodyPr>
          <a:lstStyle/>
          <a:p>
            <a:r>
              <a:rPr lang="en-US" sz="1400" dirty="0"/>
              <a:t>Engineering Evaluation conducted at NASA Ames</a:t>
            </a:r>
          </a:p>
        </p:txBody>
      </p:sp>
    </p:spTree>
    <p:extLst>
      <p:ext uri="{BB962C8B-B14F-4D97-AF65-F5344CB8AC3E}">
        <p14:creationId xmlns:p14="http://schemas.microsoft.com/office/powerpoint/2010/main" val="2795374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19200" y="157162"/>
            <a:ext cx="9296400" cy="604838"/>
          </a:xfrm>
        </p:spPr>
        <p:txBody>
          <a:bodyPr/>
          <a:lstStyle/>
          <a:p>
            <a:r>
              <a:rPr lang="en-US" dirty="0"/>
              <a:t>Extending UTM TCL4 Implementation to UAM</a:t>
            </a:r>
          </a:p>
        </p:txBody>
      </p:sp>
      <p:sp>
        <p:nvSpPr>
          <p:cNvPr id="3" name="TextBox 2">
            <a:extLst>
              <a:ext uri="{FF2B5EF4-FFF2-40B4-BE49-F238E27FC236}">
                <a16:creationId xmlns:a16="http://schemas.microsoft.com/office/drawing/2014/main" id="{6B988323-A918-4E32-88B5-7142D4116183}"/>
              </a:ext>
            </a:extLst>
          </p:cNvPr>
          <p:cNvSpPr txBox="1"/>
          <p:nvPr/>
        </p:nvSpPr>
        <p:spPr>
          <a:xfrm>
            <a:off x="7391400" y="6096000"/>
            <a:ext cx="3899529" cy="369332"/>
          </a:xfrm>
          <a:prstGeom prst="rect">
            <a:avLst/>
          </a:prstGeom>
          <a:noFill/>
        </p:spPr>
        <p:txBody>
          <a:bodyPr wrap="none" rtlCol="0">
            <a:spAutoFit/>
          </a:bodyPr>
          <a:lstStyle/>
          <a:p>
            <a:r>
              <a:rPr lang="en-US" dirty="0"/>
              <a:t>*TCL-4: Technical Capability Level-4</a:t>
            </a:r>
          </a:p>
        </p:txBody>
      </p:sp>
      <p:graphicFrame>
        <p:nvGraphicFramePr>
          <p:cNvPr id="5" name="Table 4">
            <a:extLst>
              <a:ext uri="{FF2B5EF4-FFF2-40B4-BE49-F238E27FC236}">
                <a16:creationId xmlns:a16="http://schemas.microsoft.com/office/drawing/2014/main" id="{D3FC2037-4968-2544-AA57-804F9C8C7837}"/>
              </a:ext>
            </a:extLst>
          </p:cNvPr>
          <p:cNvGraphicFramePr>
            <a:graphicFrameLocks noGrp="1"/>
          </p:cNvGraphicFramePr>
          <p:nvPr>
            <p:extLst>
              <p:ext uri="{D42A27DB-BD31-4B8C-83A1-F6EECF244321}">
                <p14:modId xmlns:p14="http://schemas.microsoft.com/office/powerpoint/2010/main" val="2871793386"/>
              </p:ext>
            </p:extLst>
          </p:nvPr>
        </p:nvGraphicFramePr>
        <p:xfrm>
          <a:off x="1295400" y="2529840"/>
          <a:ext cx="9753600" cy="1798320"/>
        </p:xfrm>
        <a:graphic>
          <a:graphicData uri="http://schemas.openxmlformats.org/drawingml/2006/table">
            <a:tbl>
              <a:tblPr firstRow="1" bandRow="1">
                <a:tableStyleId>{5C22544A-7EE6-4342-B048-85BDC9FD1C3A}</a:tableStyleId>
              </a:tblPr>
              <a:tblGrid>
                <a:gridCol w="4876800">
                  <a:extLst>
                    <a:ext uri="{9D8B030D-6E8A-4147-A177-3AD203B41FA5}">
                      <a16:colId xmlns:a16="http://schemas.microsoft.com/office/drawing/2014/main" val="3179818243"/>
                    </a:ext>
                  </a:extLst>
                </a:gridCol>
                <a:gridCol w="4876800">
                  <a:extLst>
                    <a:ext uri="{9D8B030D-6E8A-4147-A177-3AD203B41FA5}">
                      <a16:colId xmlns:a16="http://schemas.microsoft.com/office/drawing/2014/main" val="4115798181"/>
                    </a:ext>
                  </a:extLst>
                </a:gridCol>
              </a:tblGrid>
              <a:tr h="370840">
                <a:tc>
                  <a:txBody>
                    <a:bodyPr/>
                    <a:lstStyle/>
                    <a:p>
                      <a:pPr algn="ctr"/>
                      <a:r>
                        <a:rPr lang="en-US" sz="2000" dirty="0"/>
                        <a:t>UTM</a:t>
                      </a:r>
                    </a:p>
                  </a:txBody>
                  <a:tcPr/>
                </a:tc>
                <a:tc>
                  <a:txBody>
                    <a:bodyPr/>
                    <a:lstStyle/>
                    <a:p>
                      <a:pPr algn="ctr"/>
                      <a:r>
                        <a:rPr lang="en-US" sz="2000" dirty="0"/>
                        <a:t>UAM</a:t>
                      </a:r>
                    </a:p>
                  </a:txBody>
                  <a:tcPr/>
                </a:tc>
                <a:extLst>
                  <a:ext uri="{0D108BD9-81ED-4DB2-BD59-A6C34878D82A}">
                    <a16:rowId xmlns:a16="http://schemas.microsoft.com/office/drawing/2014/main" val="2618382273"/>
                  </a:ext>
                </a:extLst>
              </a:tr>
              <a:tr h="370840">
                <a:tc>
                  <a:txBody>
                    <a:bodyPr/>
                    <a:lstStyle/>
                    <a:p>
                      <a:pPr algn="ctr"/>
                      <a:r>
                        <a:rPr lang="en-US" sz="2000" dirty="0"/>
                        <a:t>Airspace access constrained in controlled airspace </a:t>
                      </a:r>
                    </a:p>
                  </a:txBody>
                  <a:tcPr/>
                </a:tc>
                <a:tc>
                  <a:txBody>
                    <a:bodyPr/>
                    <a:lstStyle/>
                    <a:p>
                      <a:pPr algn="ctr"/>
                      <a:r>
                        <a:rPr lang="en-US" sz="2000" dirty="0"/>
                        <a:t>Airspace access will be needed in controlled airspace</a:t>
                      </a:r>
                    </a:p>
                  </a:txBody>
                  <a:tcPr/>
                </a:tc>
                <a:extLst>
                  <a:ext uri="{0D108BD9-81ED-4DB2-BD59-A6C34878D82A}">
                    <a16:rowId xmlns:a16="http://schemas.microsoft.com/office/drawing/2014/main" val="1651669654"/>
                  </a:ext>
                </a:extLst>
              </a:tr>
              <a:tr h="370840">
                <a:tc>
                  <a:txBody>
                    <a:bodyPr/>
                    <a:lstStyle/>
                    <a:p>
                      <a:pPr algn="ctr"/>
                      <a:r>
                        <a:rPr lang="en-US" sz="2000" dirty="0"/>
                        <a:t>Length of Transit-Based Operational Volumes (TBOVs) : 6000 ft (~1 </a:t>
                      </a:r>
                      <a:r>
                        <a:rPr lang="en-US" sz="2000" dirty="0" err="1"/>
                        <a:t>nmi</a:t>
                      </a:r>
                      <a:r>
                        <a:rPr lang="en-US" sz="2000" dirty="0"/>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Length of TBOV: 100,000 ft (~ 16 </a:t>
                      </a:r>
                      <a:r>
                        <a:rPr lang="en-US" sz="2000" dirty="0" err="1"/>
                        <a:t>nmi</a:t>
                      </a:r>
                      <a:r>
                        <a:rPr lang="en-US" sz="2000" dirty="0"/>
                        <a:t>)</a:t>
                      </a:r>
                    </a:p>
                  </a:txBody>
                  <a:tcPr/>
                </a:tc>
                <a:extLst>
                  <a:ext uri="{0D108BD9-81ED-4DB2-BD59-A6C34878D82A}">
                    <a16:rowId xmlns:a16="http://schemas.microsoft.com/office/drawing/2014/main" val="4050307042"/>
                  </a:ext>
                </a:extLst>
              </a:tr>
            </a:tbl>
          </a:graphicData>
        </a:graphic>
      </p:graphicFrame>
      <p:sp>
        <p:nvSpPr>
          <p:cNvPr id="7" name="Rectangle 6">
            <a:extLst>
              <a:ext uri="{FF2B5EF4-FFF2-40B4-BE49-F238E27FC236}">
                <a16:creationId xmlns:a16="http://schemas.microsoft.com/office/drawing/2014/main" id="{261BEDD4-12AE-D543-91F8-72C92CD75BA0}"/>
              </a:ext>
            </a:extLst>
          </p:cNvPr>
          <p:cNvSpPr/>
          <p:nvPr/>
        </p:nvSpPr>
        <p:spPr>
          <a:xfrm>
            <a:off x="927729" y="1676400"/>
            <a:ext cx="10363200" cy="369332"/>
          </a:xfrm>
          <a:prstGeom prst="rect">
            <a:avLst/>
          </a:prstGeom>
        </p:spPr>
        <p:txBody>
          <a:bodyPr wrap="square">
            <a:spAutoFit/>
          </a:bodyPr>
          <a:lstStyle/>
          <a:p>
            <a:pPr algn="ctr"/>
            <a:r>
              <a:rPr lang="en-US" dirty="0"/>
              <a:t>Collaborated with UTM TCL4 team to identify issues and develop solutions for UAM Use Cases </a:t>
            </a:r>
          </a:p>
        </p:txBody>
      </p:sp>
    </p:spTree>
    <p:extLst>
      <p:ext uri="{BB962C8B-B14F-4D97-AF65-F5344CB8AC3E}">
        <p14:creationId xmlns:p14="http://schemas.microsoft.com/office/powerpoint/2010/main" val="1167925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7CD967D-B397-BE4B-BB10-85772F012588}"/>
              </a:ext>
            </a:extLst>
          </p:cNvPr>
          <p:cNvSpPr>
            <a:spLocks noGrp="1"/>
          </p:cNvSpPr>
          <p:nvPr>
            <p:ph idx="4294967295"/>
          </p:nvPr>
        </p:nvSpPr>
        <p:spPr>
          <a:xfrm>
            <a:off x="551055" y="2819399"/>
            <a:ext cx="10972800" cy="2990031"/>
          </a:xfrm>
        </p:spPr>
        <p:txBody>
          <a:bodyPr>
            <a:normAutofit/>
          </a:bodyPr>
          <a:lstStyle/>
          <a:p>
            <a:pPr marL="0" indent="0">
              <a:buNone/>
            </a:pPr>
            <a:r>
              <a:rPr lang="en-US" sz="2400" dirty="0">
                <a:latin typeface="+mn-lt"/>
                <a:cs typeface="Calibri" panose="020F0502020204030204" pitchFamily="34" charset="0"/>
              </a:rPr>
              <a:t>Multiple UAM operators in shared airspace</a:t>
            </a:r>
          </a:p>
          <a:p>
            <a:r>
              <a:rPr lang="en-US" sz="2400" dirty="0">
                <a:latin typeface="+mn-lt"/>
                <a:cs typeface="Calibri" panose="020F0502020204030204" pitchFamily="34" charset="0"/>
              </a:rPr>
              <a:t>A: Managing to separate constrained resources</a:t>
            </a:r>
          </a:p>
          <a:p>
            <a:r>
              <a:rPr lang="en-US" sz="2400" dirty="0">
                <a:latin typeface="+mn-lt"/>
                <a:cs typeface="Calibri" panose="020F0502020204030204" pitchFamily="34" charset="0"/>
              </a:rPr>
              <a:t>B: Managing to the same constrained resources in a strategic timeframe</a:t>
            </a:r>
          </a:p>
          <a:p>
            <a:r>
              <a:rPr lang="en-US" sz="2400" dirty="0">
                <a:latin typeface="+mn-lt"/>
                <a:cs typeface="Calibri" panose="020F0502020204030204" pitchFamily="34" charset="0"/>
              </a:rPr>
              <a:t>C: Managing to the same constrained resources in a tactical timeframe due to a contingency</a:t>
            </a:r>
          </a:p>
        </p:txBody>
      </p:sp>
      <p:sp>
        <p:nvSpPr>
          <p:cNvPr id="4" name="Rounded Rectangle 3">
            <a:extLst>
              <a:ext uri="{FF2B5EF4-FFF2-40B4-BE49-F238E27FC236}">
                <a16:creationId xmlns:a16="http://schemas.microsoft.com/office/drawing/2014/main" id="{0FA0FE53-1A74-884B-8493-062565E84B01}"/>
              </a:ext>
            </a:extLst>
          </p:cNvPr>
          <p:cNvSpPr/>
          <p:nvPr/>
        </p:nvSpPr>
        <p:spPr>
          <a:xfrm>
            <a:off x="1614055" y="1219201"/>
            <a:ext cx="8760690" cy="762000"/>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dirty="0"/>
              <a:t>Explore UAM operations in shared airspace conducting safe and efficient operations</a:t>
            </a:r>
          </a:p>
        </p:txBody>
      </p:sp>
      <p:sp>
        <p:nvSpPr>
          <p:cNvPr id="7" name="Title 1">
            <a:extLst>
              <a:ext uri="{FF2B5EF4-FFF2-40B4-BE49-F238E27FC236}">
                <a16:creationId xmlns:a16="http://schemas.microsoft.com/office/drawing/2014/main" id="{C8B0907F-E9B8-9746-9C86-409EEC109B72}"/>
              </a:ext>
            </a:extLst>
          </p:cNvPr>
          <p:cNvSpPr>
            <a:spLocks noGrp="1"/>
          </p:cNvSpPr>
          <p:nvPr>
            <p:ph type="title" idx="4294967295"/>
          </p:nvPr>
        </p:nvSpPr>
        <p:spPr>
          <a:xfrm>
            <a:off x="1447800" y="157162"/>
            <a:ext cx="8926945" cy="604838"/>
          </a:xfrm>
        </p:spPr>
        <p:txBody>
          <a:bodyPr/>
          <a:lstStyle/>
          <a:p>
            <a:r>
              <a:rPr lang="en-US" dirty="0"/>
              <a:t>Multiple UAM Operators: Use Cases</a:t>
            </a:r>
          </a:p>
        </p:txBody>
      </p:sp>
    </p:spTree>
    <p:extLst>
      <p:ext uri="{BB962C8B-B14F-4D97-AF65-F5344CB8AC3E}">
        <p14:creationId xmlns:p14="http://schemas.microsoft.com/office/powerpoint/2010/main" val="3368273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a:extLst>
              <a:ext uri="{FF2B5EF4-FFF2-40B4-BE49-F238E27FC236}">
                <a16:creationId xmlns:a16="http://schemas.microsoft.com/office/drawing/2014/main" id="{C75ACFA1-D9D8-4445-8619-3DFB0659D733}"/>
              </a:ext>
            </a:extLst>
          </p:cNvPr>
          <p:cNvSpPr txBox="1"/>
          <p:nvPr/>
        </p:nvSpPr>
        <p:spPr>
          <a:xfrm>
            <a:off x="609600" y="5444936"/>
            <a:ext cx="10972800" cy="923330"/>
          </a:xfrm>
          <a:prstGeom prst="rect">
            <a:avLst/>
          </a:prstGeom>
          <a:noFill/>
        </p:spPr>
        <p:txBody>
          <a:bodyPr wrap="square" rtlCol="0">
            <a:spAutoFit/>
          </a:bodyPr>
          <a:lstStyle/>
          <a:p>
            <a:pPr marL="285750" indent="-285750">
              <a:buFont typeface="Arial" panose="020B0604020202020204" pitchFamily="34" charset="0"/>
              <a:buChar char="•"/>
            </a:pPr>
            <a:r>
              <a:rPr lang="en-US" dirty="0"/>
              <a:t>Uber anticipates having high demand on the blue routes that intersect the cyan route</a:t>
            </a:r>
          </a:p>
          <a:p>
            <a:pPr marL="285750" indent="-285750">
              <a:buFont typeface="Arial" panose="020B0604020202020204" pitchFamily="34" charset="0"/>
              <a:buChar char="•"/>
            </a:pPr>
            <a:r>
              <a:rPr lang="en-US" dirty="0"/>
              <a:t>Both NASA and Uber need to schedule and separate their own flights and share operational information with each other</a:t>
            </a:r>
          </a:p>
        </p:txBody>
      </p:sp>
      <p:pic>
        <p:nvPicPr>
          <p:cNvPr id="4" name="Picture 3" descr="A close up of a map&#10;&#10;Description automatically generated">
            <a:extLst>
              <a:ext uri="{FF2B5EF4-FFF2-40B4-BE49-F238E27FC236}">
                <a16:creationId xmlns:a16="http://schemas.microsoft.com/office/drawing/2014/main" id="{98CD8A60-63D3-D644-B931-3B3AE4F576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4829" y="2229043"/>
            <a:ext cx="3843327" cy="3101332"/>
          </a:xfrm>
          <a:prstGeom prst="rect">
            <a:avLst/>
          </a:prstGeom>
        </p:spPr>
      </p:pic>
      <p:grpSp>
        <p:nvGrpSpPr>
          <p:cNvPr id="5" name="Group 4">
            <a:extLst>
              <a:ext uri="{FF2B5EF4-FFF2-40B4-BE49-F238E27FC236}">
                <a16:creationId xmlns:a16="http://schemas.microsoft.com/office/drawing/2014/main" id="{C82E0BE3-115D-3A47-8B0C-75222537267E}"/>
              </a:ext>
            </a:extLst>
          </p:cNvPr>
          <p:cNvGrpSpPr/>
          <p:nvPr/>
        </p:nvGrpSpPr>
        <p:grpSpPr>
          <a:xfrm>
            <a:off x="5867400" y="1828800"/>
            <a:ext cx="5406896" cy="3435794"/>
            <a:chOff x="6401784" y="1282262"/>
            <a:chExt cx="5406896" cy="3435794"/>
          </a:xfrm>
        </p:grpSpPr>
        <p:pic>
          <p:nvPicPr>
            <p:cNvPr id="24" name="Picture 23">
              <a:extLst>
                <a:ext uri="{FF2B5EF4-FFF2-40B4-BE49-F238E27FC236}">
                  <a16:creationId xmlns:a16="http://schemas.microsoft.com/office/drawing/2014/main" id="{6005BD3C-03FF-EC45-BC1C-632B6AE5DB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1784" y="1282262"/>
              <a:ext cx="5406896" cy="3435794"/>
            </a:xfrm>
            <a:prstGeom prst="rect">
              <a:avLst/>
            </a:prstGeom>
          </p:spPr>
        </p:pic>
        <p:sp>
          <p:nvSpPr>
            <p:cNvPr id="26" name="Oval 25">
              <a:extLst>
                <a:ext uri="{FF2B5EF4-FFF2-40B4-BE49-F238E27FC236}">
                  <a16:creationId xmlns:a16="http://schemas.microsoft.com/office/drawing/2014/main" id="{FC2A3179-8EFA-9A40-8A3A-74C988751C52}"/>
                </a:ext>
              </a:extLst>
            </p:cNvPr>
            <p:cNvSpPr/>
            <p:nvPr/>
          </p:nvSpPr>
          <p:spPr>
            <a:xfrm>
              <a:off x="8786648" y="1682505"/>
              <a:ext cx="287992" cy="2522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5A6AC6E5-B109-B749-A11F-6F9DDC874E20}"/>
                </a:ext>
              </a:extLst>
            </p:cNvPr>
            <p:cNvSpPr txBox="1"/>
            <p:nvPr/>
          </p:nvSpPr>
          <p:spPr>
            <a:xfrm>
              <a:off x="9598880" y="4256391"/>
              <a:ext cx="2209800" cy="461665"/>
            </a:xfrm>
            <a:prstGeom prst="rect">
              <a:avLst/>
            </a:prstGeom>
            <a:solidFill>
              <a:schemeClr val="accent6">
                <a:lumMod val="20000"/>
                <a:lumOff val="80000"/>
              </a:schemeClr>
            </a:solidFill>
            <a:scene3d>
              <a:camera prst="orthographicFront"/>
              <a:lightRig rig="threePt" dir="t"/>
            </a:scene3d>
            <a:sp3d>
              <a:bevelT/>
            </a:sp3d>
          </p:spPr>
          <p:txBody>
            <a:bodyPr wrap="square" rtlCol="0" anchor="t">
              <a:spAutoFit/>
            </a:bodyPr>
            <a:lstStyle/>
            <a:p>
              <a:pPr algn="ctr"/>
              <a:r>
                <a:rPr lang="en-US" sz="1200" dirty="0"/>
                <a:t>The cyan route allows for multiple NASA/Uber conflicts</a:t>
              </a:r>
              <a:endParaRPr lang="en-US" sz="1200" dirty="0">
                <a:cs typeface="Calibri"/>
              </a:endParaRPr>
            </a:p>
          </p:txBody>
        </p:sp>
        <p:sp>
          <p:nvSpPr>
            <p:cNvPr id="28" name="Oval 27">
              <a:extLst>
                <a:ext uri="{FF2B5EF4-FFF2-40B4-BE49-F238E27FC236}">
                  <a16:creationId xmlns:a16="http://schemas.microsoft.com/office/drawing/2014/main" id="{5F93B57C-033A-824C-8B27-94B5AA449ACD}"/>
                </a:ext>
              </a:extLst>
            </p:cNvPr>
            <p:cNvSpPr/>
            <p:nvPr/>
          </p:nvSpPr>
          <p:spPr>
            <a:xfrm>
              <a:off x="7101088" y="2194649"/>
              <a:ext cx="287992" cy="2522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ounded Rectangle 6">
            <a:extLst>
              <a:ext uri="{FF2B5EF4-FFF2-40B4-BE49-F238E27FC236}">
                <a16:creationId xmlns:a16="http://schemas.microsoft.com/office/drawing/2014/main" id="{327C2022-792C-7242-9BD6-DE1F2E6A9107}"/>
              </a:ext>
            </a:extLst>
          </p:cNvPr>
          <p:cNvSpPr/>
          <p:nvPr/>
        </p:nvSpPr>
        <p:spPr>
          <a:xfrm>
            <a:off x="1788551" y="1016758"/>
            <a:ext cx="9485745" cy="665018"/>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t>Use Case B: Multiple UAM operators managing to the same constrained resources in a strategic timeframe</a:t>
            </a:r>
          </a:p>
        </p:txBody>
      </p:sp>
      <p:sp>
        <p:nvSpPr>
          <p:cNvPr id="11" name="Title 1">
            <a:extLst>
              <a:ext uri="{FF2B5EF4-FFF2-40B4-BE49-F238E27FC236}">
                <a16:creationId xmlns:a16="http://schemas.microsoft.com/office/drawing/2014/main" id="{76F86133-2EAB-4E94-8C9A-9306F7376E41}"/>
              </a:ext>
            </a:extLst>
          </p:cNvPr>
          <p:cNvSpPr>
            <a:spLocks noGrp="1"/>
          </p:cNvSpPr>
          <p:nvPr>
            <p:ph type="title" idx="4294967295"/>
          </p:nvPr>
        </p:nvSpPr>
        <p:spPr>
          <a:xfrm>
            <a:off x="1219200" y="157162"/>
            <a:ext cx="9372600" cy="604838"/>
          </a:xfrm>
        </p:spPr>
        <p:txBody>
          <a:bodyPr/>
          <a:lstStyle/>
          <a:p>
            <a:r>
              <a:rPr lang="en-US" dirty="0"/>
              <a:t>Use Case B</a:t>
            </a:r>
          </a:p>
        </p:txBody>
      </p:sp>
    </p:spTree>
    <p:extLst>
      <p:ext uri="{BB962C8B-B14F-4D97-AF65-F5344CB8AC3E}">
        <p14:creationId xmlns:p14="http://schemas.microsoft.com/office/powerpoint/2010/main" val="1241246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1160938" y="116998"/>
            <a:ext cx="9368590" cy="604838"/>
          </a:xfrm>
        </p:spPr>
        <p:txBody>
          <a:bodyPr/>
          <a:lstStyle/>
          <a:p>
            <a:r>
              <a:rPr lang="en-US" dirty="0"/>
              <a:t>Operational Volume Parameters</a:t>
            </a:r>
          </a:p>
        </p:txBody>
      </p:sp>
      <p:grpSp>
        <p:nvGrpSpPr>
          <p:cNvPr id="62" name="Group 61">
            <a:extLst>
              <a:ext uri="{FF2B5EF4-FFF2-40B4-BE49-F238E27FC236}">
                <a16:creationId xmlns:a16="http://schemas.microsoft.com/office/drawing/2014/main" id="{1ECE9299-23A7-427C-B13D-2BCFA9E306C6}"/>
              </a:ext>
            </a:extLst>
          </p:cNvPr>
          <p:cNvGrpSpPr/>
          <p:nvPr/>
        </p:nvGrpSpPr>
        <p:grpSpPr>
          <a:xfrm>
            <a:off x="152400" y="1295400"/>
            <a:ext cx="11587185" cy="4040437"/>
            <a:chOff x="210641" y="1611355"/>
            <a:chExt cx="11587185" cy="4040437"/>
          </a:xfrm>
        </p:grpSpPr>
        <p:sp>
          <p:nvSpPr>
            <p:cNvPr id="37" name="Cube 36">
              <a:extLst>
                <a:ext uri="{FF2B5EF4-FFF2-40B4-BE49-F238E27FC236}">
                  <a16:creationId xmlns:a16="http://schemas.microsoft.com/office/drawing/2014/main" id="{530A0162-913F-4C07-B74C-9CE0DEB4FF96}"/>
                </a:ext>
              </a:extLst>
            </p:cNvPr>
            <p:cNvSpPr/>
            <p:nvPr/>
          </p:nvSpPr>
          <p:spPr>
            <a:xfrm rot="11860903">
              <a:off x="7184560" y="1869496"/>
              <a:ext cx="3438970" cy="1377574"/>
            </a:xfrm>
            <a:prstGeom prst="cube">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sp>
          <p:nvSpPr>
            <p:cNvPr id="34" name="Cube 33">
              <a:extLst>
                <a:ext uri="{FF2B5EF4-FFF2-40B4-BE49-F238E27FC236}">
                  <a16:creationId xmlns:a16="http://schemas.microsoft.com/office/drawing/2014/main" id="{A8233E78-823F-44F3-B674-9F813A67E3E1}"/>
                </a:ext>
              </a:extLst>
            </p:cNvPr>
            <p:cNvSpPr/>
            <p:nvPr/>
          </p:nvSpPr>
          <p:spPr>
            <a:xfrm rot="10351435">
              <a:off x="5511345" y="1611355"/>
              <a:ext cx="2305188" cy="1275149"/>
            </a:xfrm>
            <a:prstGeom prst="cube">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sp>
          <p:nvSpPr>
            <p:cNvPr id="33" name="Cube 32">
              <a:extLst>
                <a:ext uri="{FF2B5EF4-FFF2-40B4-BE49-F238E27FC236}">
                  <a16:creationId xmlns:a16="http://schemas.microsoft.com/office/drawing/2014/main" id="{4C9F5362-B2A0-49F6-9BE1-29F85216B66F}"/>
                </a:ext>
              </a:extLst>
            </p:cNvPr>
            <p:cNvSpPr/>
            <p:nvPr/>
          </p:nvSpPr>
          <p:spPr>
            <a:xfrm rot="9274466">
              <a:off x="4149472" y="2100758"/>
              <a:ext cx="1942327" cy="1216152"/>
            </a:xfrm>
            <a:prstGeom prst="cube">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sp>
          <p:nvSpPr>
            <p:cNvPr id="32" name="Cube 31">
              <a:extLst>
                <a:ext uri="{FF2B5EF4-FFF2-40B4-BE49-F238E27FC236}">
                  <a16:creationId xmlns:a16="http://schemas.microsoft.com/office/drawing/2014/main" id="{251CD3E4-E6FE-42B8-A221-37E84F808E02}"/>
                </a:ext>
              </a:extLst>
            </p:cNvPr>
            <p:cNvSpPr/>
            <p:nvPr/>
          </p:nvSpPr>
          <p:spPr>
            <a:xfrm rot="8990631">
              <a:off x="2866189" y="2823087"/>
              <a:ext cx="1804361" cy="1216152"/>
            </a:xfrm>
            <a:prstGeom prst="cube">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sp>
          <p:nvSpPr>
            <p:cNvPr id="9" name="Cube 8">
              <a:extLst>
                <a:ext uri="{FF2B5EF4-FFF2-40B4-BE49-F238E27FC236}">
                  <a16:creationId xmlns:a16="http://schemas.microsoft.com/office/drawing/2014/main" id="{9E60BE27-C9BB-44D9-8FD2-71AE191DEF40}"/>
                </a:ext>
              </a:extLst>
            </p:cNvPr>
            <p:cNvSpPr/>
            <p:nvPr/>
          </p:nvSpPr>
          <p:spPr>
            <a:xfrm rot="8890024">
              <a:off x="1447555" y="3637276"/>
              <a:ext cx="1950343" cy="1216152"/>
            </a:xfrm>
            <a:prstGeom prst="cube">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t> </a:t>
              </a:r>
            </a:p>
          </p:txBody>
        </p:sp>
        <p:sp>
          <p:nvSpPr>
            <p:cNvPr id="6" name="TextBox 5">
              <a:extLst>
                <a:ext uri="{FF2B5EF4-FFF2-40B4-BE49-F238E27FC236}">
                  <a16:creationId xmlns:a16="http://schemas.microsoft.com/office/drawing/2014/main" id="{BBA1D3D9-7CA2-46DB-A120-77919563C9FC}"/>
                </a:ext>
              </a:extLst>
            </p:cNvPr>
            <p:cNvSpPr txBox="1"/>
            <p:nvPr/>
          </p:nvSpPr>
          <p:spPr>
            <a:xfrm rot="19740000">
              <a:off x="3342377" y="4086220"/>
              <a:ext cx="143676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Length</a:t>
              </a:r>
            </a:p>
          </p:txBody>
        </p:sp>
        <p:cxnSp>
          <p:nvCxnSpPr>
            <p:cNvPr id="8" name="Straight Arrow Connector 7">
              <a:extLst>
                <a:ext uri="{FF2B5EF4-FFF2-40B4-BE49-F238E27FC236}">
                  <a16:creationId xmlns:a16="http://schemas.microsoft.com/office/drawing/2014/main" id="{97CDD017-606F-4C36-8A8D-026DB0E7D4D4}"/>
                </a:ext>
              </a:extLst>
            </p:cNvPr>
            <p:cNvCxnSpPr>
              <a:cxnSpLocks/>
            </p:cNvCxnSpPr>
            <p:nvPr/>
          </p:nvCxnSpPr>
          <p:spPr>
            <a:xfrm>
              <a:off x="5262226" y="1966222"/>
              <a:ext cx="391605" cy="82377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52" name="Oval 51">
              <a:extLst>
                <a:ext uri="{FF2B5EF4-FFF2-40B4-BE49-F238E27FC236}">
                  <a16:creationId xmlns:a16="http://schemas.microsoft.com/office/drawing/2014/main" id="{AA78E37C-6986-4D7F-BDF5-A50C3AA20B2F}"/>
                </a:ext>
              </a:extLst>
            </p:cNvPr>
            <p:cNvSpPr/>
            <p:nvPr/>
          </p:nvSpPr>
          <p:spPr>
            <a:xfrm>
              <a:off x="5862549" y="1996597"/>
              <a:ext cx="297711" cy="276447"/>
            </a:xfrm>
            <a:prstGeom prst="ellipse">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9C61878A-42FE-9B46-83AC-3DECE088083D}"/>
                </a:ext>
              </a:extLst>
            </p:cNvPr>
            <p:cNvGrpSpPr/>
            <p:nvPr/>
          </p:nvGrpSpPr>
          <p:grpSpPr>
            <a:xfrm>
              <a:off x="210641" y="1820260"/>
              <a:ext cx="11587185" cy="3831532"/>
              <a:chOff x="489274" y="2035230"/>
              <a:chExt cx="11587185" cy="3831532"/>
            </a:xfrm>
          </p:grpSpPr>
          <p:sp>
            <p:nvSpPr>
              <p:cNvPr id="39" name="Oval 38"/>
              <p:cNvSpPr/>
              <p:nvPr/>
            </p:nvSpPr>
            <p:spPr>
              <a:xfrm>
                <a:off x="10059380" y="2387750"/>
                <a:ext cx="2017079" cy="1910988"/>
              </a:xfrm>
              <a:prstGeom prst="ellipse">
                <a:avLst/>
              </a:prstGeom>
              <a:solidFill>
                <a:schemeClr val="accent1">
                  <a:alpha val="24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489274" y="3955774"/>
                <a:ext cx="2017079" cy="1910988"/>
              </a:xfrm>
              <a:prstGeom prst="ellipse">
                <a:avLst/>
              </a:prstGeom>
              <a:solidFill>
                <a:schemeClr val="accent1">
                  <a:alpha val="24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Oval 1"/>
              <p:cNvSpPr/>
              <p:nvPr/>
            </p:nvSpPr>
            <p:spPr>
              <a:xfrm>
                <a:off x="743802" y="4378015"/>
                <a:ext cx="1445180" cy="1066505"/>
              </a:xfrm>
              <a:prstGeom prst="ellipse">
                <a:avLst/>
              </a:prstGeom>
              <a:solidFill>
                <a:schemeClr val="accent5"/>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t>Vertiport A</a:t>
                </a:r>
              </a:p>
              <a:p>
                <a:pPr algn="ctr"/>
                <a:endParaRPr lang="en-US" sz="1400">
                  <a:cs typeface="Calibri"/>
                </a:endParaRPr>
              </a:p>
              <a:p>
                <a:pPr algn="ctr"/>
                <a:endParaRPr lang="en-US" sz="1400">
                  <a:cs typeface="Calibri"/>
                </a:endParaRPr>
              </a:p>
              <a:p>
                <a:pPr algn="ctr"/>
                <a:endParaRPr lang="en-US" sz="1400">
                  <a:cs typeface="Calibri"/>
                </a:endParaRPr>
              </a:p>
            </p:txBody>
          </p:sp>
          <p:sp>
            <p:nvSpPr>
              <p:cNvPr id="28" name="Oval 27"/>
              <p:cNvSpPr/>
              <p:nvPr/>
            </p:nvSpPr>
            <p:spPr>
              <a:xfrm>
                <a:off x="10337475" y="2761744"/>
                <a:ext cx="1460891" cy="1027226"/>
              </a:xfrm>
              <a:prstGeom prst="ellipse">
                <a:avLst/>
              </a:prstGeom>
              <a:solidFill>
                <a:schemeClr val="accent5"/>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t>Vertiport B</a:t>
                </a:r>
                <a:endParaRPr lang="en-US" sz="1400" err="1">
                  <a:cs typeface="Calibri"/>
                </a:endParaRPr>
              </a:p>
              <a:p>
                <a:pPr algn="ctr"/>
                <a:endParaRPr lang="en-US" sz="1400">
                  <a:cs typeface="Calibri"/>
                </a:endParaRPr>
              </a:p>
              <a:p>
                <a:pPr algn="ctr"/>
                <a:endParaRPr lang="en-US" sz="1400">
                  <a:cs typeface="Calibri"/>
                </a:endParaRPr>
              </a:p>
            </p:txBody>
          </p:sp>
          <p:sp>
            <p:nvSpPr>
              <p:cNvPr id="50" name="Oval 49"/>
              <p:cNvSpPr/>
              <p:nvPr/>
            </p:nvSpPr>
            <p:spPr>
              <a:xfrm>
                <a:off x="2930175" y="3976100"/>
                <a:ext cx="297711" cy="276447"/>
              </a:xfrm>
              <a:prstGeom prst="ellipse">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4608272" y="2899313"/>
                <a:ext cx="297711" cy="276447"/>
              </a:xfrm>
              <a:prstGeom prst="ellipse">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7979679" y="2035230"/>
                <a:ext cx="297711" cy="276447"/>
              </a:xfrm>
              <a:prstGeom prst="ellipse">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1348957" y="4773043"/>
                <a:ext cx="297711" cy="276447"/>
              </a:xfrm>
              <a:prstGeom prst="ellipse">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10866402" y="3137133"/>
                <a:ext cx="297711" cy="276447"/>
              </a:xfrm>
              <a:prstGeom prst="ellipse">
                <a:avLst/>
              </a:prstGeom>
              <a:solidFill>
                <a:schemeClr val="accent3">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a:cxnSpLocks/>
              </p:cNvCxnSpPr>
              <p:nvPr/>
            </p:nvCxnSpPr>
            <p:spPr>
              <a:xfrm flipV="1">
                <a:off x="1497812" y="4092915"/>
                <a:ext cx="1582408" cy="818354"/>
              </a:xfrm>
              <a:prstGeom prst="line">
                <a:avLst/>
              </a:prstGeom>
              <a:noFill/>
              <a:ln w="57150">
                <a:solidFill>
                  <a:schemeClr val="accent3"/>
                </a:solidFill>
              </a:ln>
            </p:spPr>
            <p:style>
              <a:lnRef idx="1">
                <a:schemeClr val="accent1"/>
              </a:lnRef>
              <a:fillRef idx="3">
                <a:schemeClr val="accent1"/>
              </a:fillRef>
              <a:effectRef idx="2">
                <a:schemeClr val="accent1"/>
              </a:effectRef>
              <a:fontRef idx="minor">
                <a:schemeClr val="lt1"/>
              </a:fontRef>
            </p:style>
          </p:cxnSp>
          <p:cxnSp>
            <p:nvCxnSpPr>
              <p:cNvPr id="35" name="Straight Connector 34"/>
              <p:cNvCxnSpPr>
                <a:cxnSpLocks/>
              </p:cNvCxnSpPr>
              <p:nvPr/>
            </p:nvCxnSpPr>
            <p:spPr>
              <a:xfrm flipV="1">
                <a:off x="3085150" y="3031816"/>
                <a:ext cx="1687200" cy="1053732"/>
              </a:xfrm>
              <a:prstGeom prst="line">
                <a:avLst/>
              </a:prstGeom>
              <a:noFill/>
              <a:ln w="57150">
                <a:solidFill>
                  <a:schemeClr val="accent3"/>
                </a:solidFill>
              </a:ln>
            </p:spPr>
            <p:style>
              <a:lnRef idx="1">
                <a:schemeClr val="accent1"/>
              </a:lnRef>
              <a:fillRef idx="3">
                <a:schemeClr val="accent1"/>
              </a:fillRef>
              <a:effectRef idx="2">
                <a:schemeClr val="accent1"/>
              </a:effectRef>
              <a:fontRef idx="minor">
                <a:schemeClr val="lt1"/>
              </a:fontRef>
            </p:style>
          </p:cxnSp>
          <p:cxnSp>
            <p:nvCxnSpPr>
              <p:cNvPr id="36" name="Straight Connector 35"/>
              <p:cNvCxnSpPr>
                <a:cxnSpLocks/>
              </p:cNvCxnSpPr>
              <p:nvPr/>
            </p:nvCxnSpPr>
            <p:spPr>
              <a:xfrm flipV="1">
                <a:off x="4792662" y="2356503"/>
                <a:ext cx="1485942" cy="674011"/>
              </a:xfrm>
              <a:prstGeom prst="line">
                <a:avLst/>
              </a:prstGeom>
              <a:noFill/>
              <a:ln w="57150">
                <a:solidFill>
                  <a:schemeClr val="accent3"/>
                </a:solidFill>
              </a:ln>
            </p:spPr>
            <p:style>
              <a:lnRef idx="1">
                <a:schemeClr val="accent1"/>
              </a:lnRef>
              <a:fillRef idx="3">
                <a:schemeClr val="accent1"/>
              </a:fillRef>
              <a:effectRef idx="2">
                <a:schemeClr val="accent1"/>
              </a:effectRef>
              <a:fontRef idx="minor">
                <a:schemeClr val="lt1"/>
              </a:fontRef>
            </p:style>
          </p:cxnSp>
          <p:cxnSp>
            <p:nvCxnSpPr>
              <p:cNvPr id="40" name="Straight Connector 39"/>
              <p:cNvCxnSpPr>
                <a:cxnSpLocks/>
                <a:endCxn id="29" idx="2"/>
              </p:cNvCxnSpPr>
              <p:nvPr/>
            </p:nvCxnSpPr>
            <p:spPr>
              <a:xfrm>
                <a:off x="8128534" y="2177905"/>
                <a:ext cx="2737868" cy="1097452"/>
              </a:xfrm>
              <a:prstGeom prst="line">
                <a:avLst/>
              </a:prstGeom>
              <a:noFill/>
              <a:ln w="57150">
                <a:solidFill>
                  <a:schemeClr val="accent3"/>
                </a:solidFill>
              </a:ln>
            </p:spPr>
            <p:style>
              <a:lnRef idx="1">
                <a:schemeClr val="accent1"/>
              </a:lnRef>
              <a:fillRef idx="3">
                <a:schemeClr val="accent1"/>
              </a:fillRef>
              <a:effectRef idx="2">
                <a:schemeClr val="accent1"/>
              </a:effectRef>
              <a:fontRef idx="minor">
                <a:schemeClr val="lt1"/>
              </a:fontRef>
            </p:style>
          </p:cxnSp>
          <p:cxnSp>
            <p:nvCxnSpPr>
              <p:cNvPr id="53" name="Straight Arrow Connector 52"/>
              <p:cNvCxnSpPr>
                <a:cxnSpLocks/>
              </p:cNvCxnSpPr>
              <p:nvPr/>
            </p:nvCxnSpPr>
            <p:spPr>
              <a:xfrm flipV="1">
                <a:off x="3616193" y="3959925"/>
                <a:ext cx="1289790" cy="760162"/>
              </a:xfrm>
              <a:prstGeom prst="straightConnector1">
                <a:avLst/>
              </a:prstGeom>
              <a:ln>
                <a:solidFill>
                  <a:schemeClr val="accent3">
                    <a:lumMod val="50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grpSp>
        <p:cxnSp>
          <p:nvCxnSpPr>
            <p:cNvPr id="55" name="Straight Connector 54">
              <a:extLst>
                <a:ext uri="{FF2B5EF4-FFF2-40B4-BE49-F238E27FC236}">
                  <a16:creationId xmlns:a16="http://schemas.microsoft.com/office/drawing/2014/main" id="{59D30CCC-1ACC-47B5-9F60-5B5166B67EE3}"/>
                </a:ext>
              </a:extLst>
            </p:cNvPr>
            <p:cNvCxnSpPr>
              <a:cxnSpLocks/>
            </p:cNvCxnSpPr>
            <p:nvPr/>
          </p:nvCxnSpPr>
          <p:spPr>
            <a:xfrm flipV="1">
              <a:off x="6004015" y="1962935"/>
              <a:ext cx="1845886" cy="196354"/>
            </a:xfrm>
            <a:prstGeom prst="line">
              <a:avLst/>
            </a:prstGeom>
            <a:noFill/>
            <a:ln w="57150">
              <a:solidFill>
                <a:schemeClr val="accent3"/>
              </a:solidFill>
            </a:ln>
          </p:spPr>
          <p:style>
            <a:lnRef idx="1">
              <a:schemeClr val="accent1"/>
            </a:lnRef>
            <a:fillRef idx="3">
              <a:schemeClr val="accent1"/>
            </a:fillRef>
            <a:effectRef idx="2">
              <a:schemeClr val="accent1"/>
            </a:effectRef>
            <a:fontRef idx="minor">
              <a:schemeClr val="lt1"/>
            </a:fontRef>
          </p:style>
        </p:cxnSp>
        <p:cxnSp>
          <p:nvCxnSpPr>
            <p:cNvPr id="56" name="Straight Arrow Connector 55">
              <a:extLst>
                <a:ext uri="{FF2B5EF4-FFF2-40B4-BE49-F238E27FC236}">
                  <a16:creationId xmlns:a16="http://schemas.microsoft.com/office/drawing/2014/main" id="{21216049-0B20-4744-9435-32B614937D6B}"/>
                </a:ext>
              </a:extLst>
            </p:cNvPr>
            <p:cNvCxnSpPr>
              <a:cxnSpLocks noChangeAspect="1"/>
            </p:cNvCxnSpPr>
            <p:nvPr/>
          </p:nvCxnSpPr>
          <p:spPr>
            <a:xfrm flipV="1">
              <a:off x="5112906" y="2970763"/>
              <a:ext cx="64628" cy="420624"/>
            </a:xfrm>
            <a:prstGeom prst="straightConnector1">
              <a:avLst/>
            </a:prstGeom>
            <a:ln>
              <a:solidFill>
                <a:schemeClr val="accent3">
                  <a:lumMod val="50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60" name="TextBox 59">
              <a:extLst>
                <a:ext uri="{FF2B5EF4-FFF2-40B4-BE49-F238E27FC236}">
                  <a16:creationId xmlns:a16="http://schemas.microsoft.com/office/drawing/2014/main" id="{0EE205C7-7790-49A4-B234-BE065F5C1B3A}"/>
                </a:ext>
              </a:extLst>
            </p:cNvPr>
            <p:cNvSpPr txBox="1"/>
            <p:nvPr/>
          </p:nvSpPr>
          <p:spPr>
            <a:xfrm rot="527818">
              <a:off x="5158534" y="2910304"/>
              <a:ext cx="89329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½ Height</a:t>
              </a:r>
            </a:p>
          </p:txBody>
        </p:sp>
        <p:sp>
          <p:nvSpPr>
            <p:cNvPr id="30" name="TextBox 29">
              <a:extLst>
                <a:ext uri="{FF2B5EF4-FFF2-40B4-BE49-F238E27FC236}">
                  <a16:creationId xmlns:a16="http://schemas.microsoft.com/office/drawing/2014/main" id="{C11FA6F0-ADE9-4113-B814-4600AC04DA97}"/>
                </a:ext>
              </a:extLst>
            </p:cNvPr>
            <p:cNvSpPr txBox="1"/>
            <p:nvPr/>
          </p:nvSpPr>
          <p:spPr>
            <a:xfrm rot="3825948">
              <a:off x="5208599" y="2116204"/>
              <a:ext cx="89711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t>Width</a:t>
              </a:r>
            </a:p>
          </p:txBody>
        </p:sp>
      </p:grpSp>
      <p:graphicFrame>
        <p:nvGraphicFramePr>
          <p:cNvPr id="7" name="Table 6">
            <a:extLst>
              <a:ext uri="{FF2B5EF4-FFF2-40B4-BE49-F238E27FC236}">
                <a16:creationId xmlns:a16="http://schemas.microsoft.com/office/drawing/2014/main" id="{10BB9B64-3629-E54D-88C7-5CCC599E07EF}"/>
              </a:ext>
            </a:extLst>
          </p:cNvPr>
          <p:cNvGraphicFramePr>
            <a:graphicFrameLocks noGrp="1"/>
          </p:cNvGraphicFramePr>
          <p:nvPr>
            <p:extLst>
              <p:ext uri="{D42A27DB-BD31-4B8C-83A1-F6EECF244321}">
                <p14:modId xmlns:p14="http://schemas.microsoft.com/office/powerpoint/2010/main" val="4002409629"/>
              </p:ext>
            </p:extLst>
          </p:nvPr>
        </p:nvGraphicFramePr>
        <p:xfrm>
          <a:off x="5379945" y="4740379"/>
          <a:ext cx="3969920" cy="1381760"/>
        </p:xfrm>
        <a:graphic>
          <a:graphicData uri="http://schemas.openxmlformats.org/drawingml/2006/table">
            <a:tbl>
              <a:tblPr firstRow="1" bandRow="1">
                <a:tableStyleId>{5C22544A-7EE6-4342-B048-85BDC9FD1C3A}</a:tableStyleId>
              </a:tblPr>
              <a:tblGrid>
                <a:gridCol w="845720">
                  <a:extLst>
                    <a:ext uri="{9D8B030D-6E8A-4147-A177-3AD203B41FA5}">
                      <a16:colId xmlns:a16="http://schemas.microsoft.com/office/drawing/2014/main" val="4087319087"/>
                    </a:ext>
                  </a:extLst>
                </a:gridCol>
                <a:gridCol w="1295400">
                  <a:extLst>
                    <a:ext uri="{9D8B030D-6E8A-4147-A177-3AD203B41FA5}">
                      <a16:colId xmlns:a16="http://schemas.microsoft.com/office/drawing/2014/main" val="381497317"/>
                    </a:ext>
                  </a:extLst>
                </a:gridCol>
                <a:gridCol w="914400">
                  <a:extLst>
                    <a:ext uri="{9D8B030D-6E8A-4147-A177-3AD203B41FA5}">
                      <a16:colId xmlns:a16="http://schemas.microsoft.com/office/drawing/2014/main" val="3756429981"/>
                    </a:ext>
                  </a:extLst>
                </a:gridCol>
                <a:gridCol w="914400">
                  <a:extLst>
                    <a:ext uri="{9D8B030D-6E8A-4147-A177-3AD203B41FA5}">
                      <a16:colId xmlns:a16="http://schemas.microsoft.com/office/drawing/2014/main" val="3511885307"/>
                    </a:ext>
                  </a:extLst>
                </a:gridCol>
              </a:tblGrid>
              <a:tr h="370840">
                <a:tc>
                  <a:txBody>
                    <a:bodyPr/>
                    <a:lstStyle/>
                    <a:p>
                      <a:endParaRPr lang="en-US" dirty="0"/>
                    </a:p>
                  </a:txBody>
                  <a:tcPr/>
                </a:tc>
                <a:tc>
                  <a:txBody>
                    <a:bodyPr/>
                    <a:lstStyle/>
                    <a:p>
                      <a:r>
                        <a:rPr lang="en-US" dirty="0"/>
                        <a:t>Length</a:t>
                      </a:r>
                    </a:p>
                  </a:txBody>
                  <a:tcPr/>
                </a:tc>
                <a:tc>
                  <a:txBody>
                    <a:bodyPr/>
                    <a:lstStyle/>
                    <a:p>
                      <a:r>
                        <a:rPr lang="en-US" dirty="0"/>
                        <a:t>Width</a:t>
                      </a:r>
                    </a:p>
                  </a:txBody>
                  <a:tcPr/>
                </a:tc>
                <a:tc>
                  <a:txBody>
                    <a:bodyPr/>
                    <a:lstStyle/>
                    <a:p>
                      <a:r>
                        <a:rPr lang="en-US" dirty="0"/>
                        <a:t>Height</a:t>
                      </a:r>
                    </a:p>
                  </a:txBody>
                  <a:tcPr/>
                </a:tc>
                <a:extLst>
                  <a:ext uri="{0D108BD9-81ED-4DB2-BD59-A6C34878D82A}">
                    <a16:rowId xmlns:a16="http://schemas.microsoft.com/office/drawing/2014/main" val="2328557065"/>
                  </a:ext>
                </a:extLst>
              </a:tr>
              <a:tr h="370840">
                <a:tc>
                  <a:txBody>
                    <a:bodyPr/>
                    <a:lstStyle/>
                    <a:p>
                      <a:r>
                        <a:rPr lang="en-US" dirty="0"/>
                        <a:t>NASA</a:t>
                      </a:r>
                    </a:p>
                  </a:txBody>
                  <a:tcPr/>
                </a:tc>
                <a:tc>
                  <a:txBody>
                    <a:bodyPr/>
                    <a:lstStyle/>
                    <a:p>
                      <a:r>
                        <a:rPr lang="en-US" dirty="0"/>
                        <a:t>60 sec</a:t>
                      </a:r>
                    </a:p>
                  </a:txBody>
                  <a:tcPr/>
                </a:tc>
                <a:tc>
                  <a:txBody>
                    <a:bodyPr/>
                    <a:lstStyle/>
                    <a:p>
                      <a:r>
                        <a:rPr lang="en-US" dirty="0"/>
                        <a:t>1500 ft</a:t>
                      </a:r>
                    </a:p>
                  </a:txBody>
                  <a:tcPr/>
                </a:tc>
                <a:tc>
                  <a:txBody>
                    <a:bodyPr/>
                    <a:lstStyle/>
                    <a:p>
                      <a:r>
                        <a:rPr lang="en-US" dirty="0"/>
                        <a:t>500 ft</a:t>
                      </a:r>
                    </a:p>
                  </a:txBody>
                  <a:tcPr/>
                </a:tc>
                <a:extLst>
                  <a:ext uri="{0D108BD9-81ED-4DB2-BD59-A6C34878D82A}">
                    <a16:rowId xmlns:a16="http://schemas.microsoft.com/office/drawing/2014/main" val="1372191197"/>
                  </a:ext>
                </a:extLst>
              </a:tr>
              <a:tr h="370840">
                <a:tc>
                  <a:txBody>
                    <a:bodyPr/>
                    <a:lstStyle/>
                    <a:p>
                      <a:r>
                        <a:rPr lang="en-US" dirty="0"/>
                        <a:t>Uber</a:t>
                      </a:r>
                    </a:p>
                  </a:txBody>
                  <a:tcPr/>
                </a:tc>
                <a:tc>
                  <a:txBody>
                    <a:bodyPr/>
                    <a:lstStyle/>
                    <a:p>
                      <a:r>
                        <a:rPr lang="en-US" dirty="0"/>
                        <a:t>Waypoint-dependent</a:t>
                      </a:r>
                    </a:p>
                  </a:txBody>
                  <a:tcPr/>
                </a:tc>
                <a:tc>
                  <a:txBody>
                    <a:bodyPr/>
                    <a:lstStyle/>
                    <a:p>
                      <a:r>
                        <a:rPr lang="en-US" dirty="0"/>
                        <a:t>150 ft</a:t>
                      </a:r>
                    </a:p>
                  </a:txBody>
                  <a:tcPr/>
                </a:tc>
                <a:tc>
                  <a:txBody>
                    <a:bodyPr/>
                    <a:lstStyle/>
                    <a:p>
                      <a:r>
                        <a:rPr lang="en-US" dirty="0"/>
                        <a:t>200ft</a:t>
                      </a:r>
                    </a:p>
                  </a:txBody>
                  <a:tcPr/>
                </a:tc>
                <a:extLst>
                  <a:ext uri="{0D108BD9-81ED-4DB2-BD59-A6C34878D82A}">
                    <a16:rowId xmlns:a16="http://schemas.microsoft.com/office/drawing/2014/main" val="3064716063"/>
                  </a:ext>
                </a:extLst>
              </a:tr>
            </a:tbl>
          </a:graphicData>
        </a:graphic>
      </p:graphicFrame>
    </p:spTree>
    <p:extLst>
      <p:ext uri="{BB962C8B-B14F-4D97-AF65-F5344CB8AC3E}">
        <p14:creationId xmlns:p14="http://schemas.microsoft.com/office/powerpoint/2010/main" val="4091319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43000" y="157162"/>
            <a:ext cx="9372600" cy="604838"/>
          </a:xfrm>
        </p:spPr>
        <p:txBody>
          <a:bodyPr/>
          <a:lstStyle/>
          <a:p>
            <a:r>
              <a:rPr lang="en-US" dirty="0"/>
              <a:t>Services</a:t>
            </a:r>
          </a:p>
        </p:txBody>
      </p:sp>
      <p:sp>
        <p:nvSpPr>
          <p:cNvPr id="6" name="Content Placeholder 5">
            <a:extLst>
              <a:ext uri="{FF2B5EF4-FFF2-40B4-BE49-F238E27FC236}">
                <a16:creationId xmlns:a16="http://schemas.microsoft.com/office/drawing/2014/main" id="{47CD967D-B397-BE4B-BB10-85772F012588}"/>
              </a:ext>
            </a:extLst>
          </p:cNvPr>
          <p:cNvSpPr>
            <a:spLocks noGrp="1"/>
          </p:cNvSpPr>
          <p:nvPr>
            <p:ph idx="4294967295"/>
          </p:nvPr>
        </p:nvSpPr>
        <p:spPr>
          <a:xfrm>
            <a:off x="551055" y="1373445"/>
            <a:ext cx="5087745" cy="4951155"/>
          </a:xfrm>
        </p:spPr>
        <p:txBody>
          <a:bodyPr/>
          <a:lstStyle/>
          <a:p>
            <a:pPr marL="0" indent="0">
              <a:buNone/>
            </a:pPr>
            <a:r>
              <a:rPr lang="en-US" sz="2400" b="1" dirty="0"/>
              <a:t>Uber USS/PSU </a:t>
            </a:r>
          </a:p>
          <a:p>
            <a:pPr marL="0" indent="0">
              <a:buNone/>
            </a:pPr>
            <a:r>
              <a:rPr lang="en-US" sz="2400" i="1" dirty="0"/>
              <a:t>Basic Services</a:t>
            </a:r>
          </a:p>
          <a:p>
            <a:r>
              <a:rPr lang="en-US" sz="2400" dirty="0"/>
              <a:t>Route Generation Service</a:t>
            </a:r>
          </a:p>
          <a:p>
            <a:r>
              <a:rPr lang="en-US" sz="2400" dirty="0"/>
              <a:t>Operation Management Service</a:t>
            </a:r>
          </a:p>
          <a:p>
            <a:r>
              <a:rPr lang="en-US" sz="2400" dirty="0"/>
              <a:t>Operation Volume Service</a:t>
            </a:r>
          </a:p>
          <a:p>
            <a:r>
              <a:rPr lang="en-US" sz="2400" dirty="0"/>
              <a:t>Flight Monitoring Service </a:t>
            </a:r>
          </a:p>
          <a:p>
            <a:r>
              <a:rPr lang="en-US" sz="2400" dirty="0"/>
              <a:t>Vehicle Integration Service</a:t>
            </a:r>
          </a:p>
          <a:p>
            <a:endParaRPr lang="en-US" sz="2400" dirty="0"/>
          </a:p>
          <a:p>
            <a:pPr marL="0" indent="0">
              <a:buNone/>
            </a:pPr>
            <a:endParaRPr lang="en-US" sz="2400" dirty="0"/>
          </a:p>
        </p:txBody>
      </p:sp>
      <p:sp>
        <p:nvSpPr>
          <p:cNvPr id="3" name="TextBox 2">
            <a:extLst>
              <a:ext uri="{FF2B5EF4-FFF2-40B4-BE49-F238E27FC236}">
                <a16:creationId xmlns:a16="http://schemas.microsoft.com/office/drawing/2014/main" id="{2BCA731D-CEFC-40D3-89C6-83C1EB0A1FD4}"/>
              </a:ext>
            </a:extLst>
          </p:cNvPr>
          <p:cNvSpPr txBox="1"/>
          <p:nvPr/>
        </p:nvSpPr>
        <p:spPr>
          <a:xfrm>
            <a:off x="7712821" y="6139933"/>
            <a:ext cx="3922869" cy="369332"/>
          </a:xfrm>
          <a:prstGeom prst="rect">
            <a:avLst/>
          </a:prstGeom>
          <a:noFill/>
        </p:spPr>
        <p:txBody>
          <a:bodyPr wrap="none" rtlCol="0">
            <a:spAutoFit/>
          </a:bodyPr>
          <a:lstStyle/>
          <a:p>
            <a:r>
              <a:rPr lang="en-US" dirty="0"/>
              <a:t>*PSU= Provider of Services for UAM</a:t>
            </a:r>
          </a:p>
        </p:txBody>
      </p:sp>
      <p:sp>
        <p:nvSpPr>
          <p:cNvPr id="5" name="Content Placeholder 5">
            <a:extLst>
              <a:ext uri="{FF2B5EF4-FFF2-40B4-BE49-F238E27FC236}">
                <a16:creationId xmlns:a16="http://schemas.microsoft.com/office/drawing/2014/main" id="{8FF36F33-1CE0-E24D-AE24-9CFF9321F1FC}"/>
              </a:ext>
            </a:extLst>
          </p:cNvPr>
          <p:cNvSpPr txBox="1">
            <a:spLocks/>
          </p:cNvSpPr>
          <p:nvPr/>
        </p:nvSpPr>
        <p:spPr bwMode="auto">
          <a:xfrm>
            <a:off x="6553200" y="1373444"/>
            <a:ext cx="5135454" cy="49511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charset="0"/>
                <a:ea typeface="+mn-ea"/>
                <a:cs typeface="ＭＳ Ｐゴシック"/>
              </a:defRPr>
            </a:lvl1pPr>
            <a:lvl2pPr marL="742950" indent="-285750" algn="l" defTabSz="457200" rtl="0" eaLnBrk="0" fontAlgn="base" hangingPunct="0">
              <a:spcBef>
                <a:spcPct val="20000"/>
              </a:spcBef>
              <a:spcAft>
                <a:spcPct val="0"/>
              </a:spcAft>
              <a:buFont typeface="Arial" charset="0"/>
              <a:buChar char="–"/>
              <a:defRPr sz="2400" kern="1200">
                <a:solidFill>
                  <a:schemeClr val="tx1"/>
                </a:solidFill>
                <a:latin typeface="Arial" charset="0"/>
                <a:ea typeface="ＭＳ Ｐゴシック"/>
                <a:cs typeface="ＭＳ Ｐゴシック"/>
              </a:defRPr>
            </a:lvl2pPr>
            <a:lvl3pPr marL="1143000" indent="-228600" algn="l" defTabSz="457200" rtl="0" eaLnBrk="0" fontAlgn="base" hangingPunct="0">
              <a:spcBef>
                <a:spcPct val="20000"/>
              </a:spcBef>
              <a:spcAft>
                <a:spcPct val="0"/>
              </a:spcAft>
              <a:buFont typeface="Arial" charset="0"/>
              <a:buChar char="•"/>
              <a:defRPr sz="2000" kern="1200">
                <a:solidFill>
                  <a:schemeClr val="tx1"/>
                </a:solidFill>
                <a:latin typeface="Arial" charset="0"/>
                <a:ea typeface="ＭＳ Ｐゴシック"/>
                <a:cs typeface="ＭＳ Ｐゴシック"/>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charset="0"/>
                <a:ea typeface="ＭＳ Ｐゴシック"/>
                <a:cs typeface="ＭＳ Ｐゴシック"/>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charset="0"/>
                <a:ea typeface="ＭＳ Ｐゴシック"/>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200" b="1" dirty="0"/>
              <a:t>NASA USS/PSU </a:t>
            </a:r>
          </a:p>
          <a:p>
            <a:pPr marL="0" indent="0">
              <a:buNone/>
            </a:pPr>
            <a:r>
              <a:rPr lang="en-US" sz="2200" i="1" dirty="0"/>
              <a:t>Basic Services </a:t>
            </a:r>
          </a:p>
          <a:p>
            <a:r>
              <a:rPr lang="en-US" sz="2200" dirty="0"/>
              <a:t>Target Generator </a:t>
            </a:r>
          </a:p>
          <a:p>
            <a:r>
              <a:rPr lang="en-US" sz="2200" dirty="0"/>
              <a:t>Fleet Operator (Operational Management and Volume Generation service)</a:t>
            </a:r>
          </a:p>
          <a:p>
            <a:pPr marL="0" indent="0">
              <a:buNone/>
            </a:pPr>
            <a:r>
              <a:rPr lang="en-US" sz="2200" i="1" dirty="0"/>
              <a:t>Additional/Optional Services</a:t>
            </a:r>
          </a:p>
          <a:p>
            <a:r>
              <a:rPr lang="en-US" sz="2200" dirty="0"/>
              <a:t>Scheduling Service (Network Scheduler or NS)</a:t>
            </a:r>
          </a:p>
          <a:p>
            <a:r>
              <a:rPr lang="en-US" sz="2200" dirty="0"/>
              <a:t>Separation Service (Auto Resolver or AR)</a:t>
            </a:r>
          </a:p>
          <a:p>
            <a:endParaRPr lang="en-US" sz="2400" dirty="0"/>
          </a:p>
        </p:txBody>
      </p:sp>
    </p:spTree>
    <p:extLst>
      <p:ext uri="{BB962C8B-B14F-4D97-AF65-F5344CB8AC3E}">
        <p14:creationId xmlns:p14="http://schemas.microsoft.com/office/powerpoint/2010/main" val="1510271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95400" y="157162"/>
            <a:ext cx="9220200" cy="604838"/>
          </a:xfrm>
        </p:spPr>
        <p:txBody>
          <a:bodyPr/>
          <a:lstStyle/>
          <a:p>
            <a:r>
              <a:rPr lang="en-US" dirty="0"/>
              <a:t>Experiment Setup</a:t>
            </a:r>
          </a:p>
        </p:txBody>
      </p:sp>
      <p:graphicFrame>
        <p:nvGraphicFramePr>
          <p:cNvPr id="3" name="Table 2">
            <a:extLst>
              <a:ext uri="{FF2B5EF4-FFF2-40B4-BE49-F238E27FC236}">
                <a16:creationId xmlns:a16="http://schemas.microsoft.com/office/drawing/2014/main" id="{839A5312-4C58-3347-B670-D2F04AF8E17E}"/>
              </a:ext>
            </a:extLst>
          </p:cNvPr>
          <p:cNvGraphicFramePr>
            <a:graphicFrameLocks noGrp="1"/>
          </p:cNvGraphicFramePr>
          <p:nvPr>
            <p:extLst>
              <p:ext uri="{D42A27DB-BD31-4B8C-83A1-F6EECF244321}">
                <p14:modId xmlns:p14="http://schemas.microsoft.com/office/powerpoint/2010/main" val="2381749323"/>
              </p:ext>
            </p:extLst>
          </p:nvPr>
        </p:nvGraphicFramePr>
        <p:xfrm>
          <a:off x="2048572" y="1371600"/>
          <a:ext cx="8094855" cy="2301240"/>
        </p:xfrm>
        <a:graphic>
          <a:graphicData uri="http://schemas.openxmlformats.org/drawingml/2006/table">
            <a:tbl>
              <a:tblPr firstRow="1" bandRow="1">
                <a:tableStyleId>{5C22544A-7EE6-4342-B048-85BDC9FD1C3A}</a:tableStyleId>
              </a:tblPr>
              <a:tblGrid>
                <a:gridCol w="1447801">
                  <a:extLst>
                    <a:ext uri="{9D8B030D-6E8A-4147-A177-3AD203B41FA5}">
                      <a16:colId xmlns:a16="http://schemas.microsoft.com/office/drawing/2014/main" val="54984844"/>
                    </a:ext>
                  </a:extLst>
                </a:gridCol>
                <a:gridCol w="1905000">
                  <a:extLst>
                    <a:ext uri="{9D8B030D-6E8A-4147-A177-3AD203B41FA5}">
                      <a16:colId xmlns:a16="http://schemas.microsoft.com/office/drawing/2014/main" val="2793714133"/>
                    </a:ext>
                  </a:extLst>
                </a:gridCol>
                <a:gridCol w="1600200">
                  <a:extLst>
                    <a:ext uri="{9D8B030D-6E8A-4147-A177-3AD203B41FA5}">
                      <a16:colId xmlns:a16="http://schemas.microsoft.com/office/drawing/2014/main" val="2457118869"/>
                    </a:ext>
                  </a:extLst>
                </a:gridCol>
                <a:gridCol w="1676400">
                  <a:extLst>
                    <a:ext uri="{9D8B030D-6E8A-4147-A177-3AD203B41FA5}">
                      <a16:colId xmlns:a16="http://schemas.microsoft.com/office/drawing/2014/main" val="2597251670"/>
                    </a:ext>
                  </a:extLst>
                </a:gridCol>
                <a:gridCol w="1465454">
                  <a:extLst>
                    <a:ext uri="{9D8B030D-6E8A-4147-A177-3AD203B41FA5}">
                      <a16:colId xmlns:a16="http://schemas.microsoft.com/office/drawing/2014/main" val="3783105768"/>
                    </a:ext>
                  </a:extLst>
                </a:gridCol>
              </a:tblGrid>
              <a:tr h="120904">
                <a:tc>
                  <a:txBody>
                    <a:bodyPr/>
                    <a:lstStyle/>
                    <a:p>
                      <a:endParaRPr lang="en-US" dirty="0"/>
                    </a:p>
                  </a:txBody>
                  <a:tcPr/>
                </a:tc>
                <a:tc>
                  <a:txBody>
                    <a:bodyPr/>
                    <a:lstStyle/>
                    <a:p>
                      <a:r>
                        <a:rPr lang="en-US" dirty="0"/>
                        <a:t>Basic Services only (Baseline)</a:t>
                      </a:r>
                    </a:p>
                  </a:txBody>
                  <a:tcPr/>
                </a:tc>
                <a:tc>
                  <a:txBody>
                    <a:bodyPr/>
                    <a:lstStyle/>
                    <a:p>
                      <a:r>
                        <a:rPr lang="en-US" dirty="0"/>
                        <a:t>NASA uses Scheduling Service (NS)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NASA uses Separation Service (AR)</a:t>
                      </a:r>
                    </a:p>
                    <a:p>
                      <a:endParaRPr lang="en-US" dirty="0"/>
                    </a:p>
                  </a:txBody>
                  <a:tcPr/>
                </a:tc>
                <a:tc>
                  <a:txBody>
                    <a:bodyPr/>
                    <a:lstStyle/>
                    <a:p>
                      <a:r>
                        <a:rPr lang="en-US" dirty="0"/>
                        <a:t>NASA uses NS and AR</a:t>
                      </a:r>
                    </a:p>
                  </a:txBody>
                  <a:tcPr/>
                </a:tc>
                <a:extLst>
                  <a:ext uri="{0D108BD9-81ED-4DB2-BD59-A6C34878D82A}">
                    <a16:rowId xmlns:a16="http://schemas.microsoft.com/office/drawing/2014/main" val="4168651251"/>
                  </a:ext>
                </a:extLst>
              </a:tr>
              <a:tr h="370840">
                <a:tc>
                  <a:txBody>
                    <a:bodyPr/>
                    <a:lstStyle/>
                    <a:p>
                      <a:r>
                        <a:rPr lang="en-US" dirty="0"/>
                        <a:t>Use Case A</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276144392"/>
                  </a:ext>
                </a:extLst>
              </a:tr>
              <a:tr h="370840">
                <a:tc>
                  <a:txBody>
                    <a:bodyPr/>
                    <a:lstStyle/>
                    <a:p>
                      <a:r>
                        <a:rPr lang="en-US" dirty="0"/>
                        <a:t>Use Case B</a:t>
                      </a:r>
                    </a:p>
                  </a:txBody>
                  <a:tcPr>
                    <a:solidFill>
                      <a:schemeClr val="accent1">
                        <a:lumMod val="40000"/>
                        <a:lumOff val="60000"/>
                      </a:schemeClr>
                    </a:solidFill>
                  </a:tcPr>
                </a:tc>
                <a:tc>
                  <a:txBody>
                    <a:bodyPr/>
                    <a:lstStyle/>
                    <a:p>
                      <a:endParaRPr lang="en-US" dirty="0">
                        <a:highlight>
                          <a:srgbClr val="FFFF00"/>
                        </a:highlight>
                      </a:endParaRPr>
                    </a:p>
                  </a:txBody>
                  <a:tcPr>
                    <a:solidFill>
                      <a:schemeClr val="accent1">
                        <a:lumMod val="40000"/>
                        <a:lumOff val="60000"/>
                      </a:schemeClr>
                    </a:solidFill>
                  </a:tcPr>
                </a:tc>
                <a:tc>
                  <a:txBody>
                    <a:bodyPr/>
                    <a:lstStyle/>
                    <a:p>
                      <a:endParaRPr lang="en-US" dirty="0">
                        <a:highlight>
                          <a:srgbClr val="FFFF00"/>
                        </a:highlight>
                      </a:endParaRPr>
                    </a:p>
                  </a:txBody>
                  <a:tcPr>
                    <a:solidFill>
                      <a:schemeClr val="accent1">
                        <a:lumMod val="40000"/>
                        <a:lumOff val="60000"/>
                      </a:schemeClr>
                    </a:solidFill>
                  </a:tcPr>
                </a:tc>
                <a:tc>
                  <a:txBody>
                    <a:bodyPr/>
                    <a:lstStyle/>
                    <a:p>
                      <a:endParaRPr lang="en-US" dirty="0">
                        <a:highlight>
                          <a:srgbClr val="FFFF00"/>
                        </a:highlight>
                      </a:endParaRPr>
                    </a:p>
                  </a:txBody>
                  <a:tcPr>
                    <a:solidFill>
                      <a:schemeClr val="accent1">
                        <a:lumMod val="40000"/>
                        <a:lumOff val="60000"/>
                      </a:schemeClr>
                    </a:solidFill>
                  </a:tcPr>
                </a:tc>
                <a:tc>
                  <a:txBody>
                    <a:bodyPr/>
                    <a:lstStyle/>
                    <a:p>
                      <a:endParaRPr lang="en-US" dirty="0">
                        <a:highlight>
                          <a:srgbClr val="FFFF00"/>
                        </a:highlight>
                      </a:endParaRPr>
                    </a:p>
                  </a:txBody>
                  <a:tcPr>
                    <a:solidFill>
                      <a:schemeClr val="accent1">
                        <a:lumMod val="40000"/>
                        <a:lumOff val="60000"/>
                      </a:schemeClr>
                    </a:solidFill>
                  </a:tcPr>
                </a:tc>
                <a:extLst>
                  <a:ext uri="{0D108BD9-81ED-4DB2-BD59-A6C34878D82A}">
                    <a16:rowId xmlns:a16="http://schemas.microsoft.com/office/drawing/2014/main" val="2888945802"/>
                  </a:ext>
                </a:extLst>
              </a:tr>
              <a:tr h="370840">
                <a:tc>
                  <a:txBody>
                    <a:bodyPr/>
                    <a:lstStyle/>
                    <a:p>
                      <a:r>
                        <a:rPr lang="en-US" dirty="0"/>
                        <a:t>Use Case C</a:t>
                      </a:r>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9246411"/>
                  </a:ext>
                </a:extLst>
              </a:tr>
            </a:tbl>
          </a:graphicData>
        </a:graphic>
      </p:graphicFrame>
      <p:sp>
        <p:nvSpPr>
          <p:cNvPr id="5" name="Content Placeholder 4">
            <a:extLst>
              <a:ext uri="{FF2B5EF4-FFF2-40B4-BE49-F238E27FC236}">
                <a16:creationId xmlns:a16="http://schemas.microsoft.com/office/drawing/2014/main" id="{9760C14D-6C9C-4756-9CC7-A0026C752A67}"/>
              </a:ext>
            </a:extLst>
          </p:cNvPr>
          <p:cNvSpPr>
            <a:spLocks noGrp="1"/>
          </p:cNvSpPr>
          <p:nvPr>
            <p:ph idx="4294967295"/>
          </p:nvPr>
        </p:nvSpPr>
        <p:spPr>
          <a:xfrm>
            <a:off x="3200400" y="4228336"/>
            <a:ext cx="6383145" cy="1784608"/>
          </a:xfrm>
        </p:spPr>
        <p:txBody>
          <a:bodyPr/>
          <a:lstStyle/>
          <a:p>
            <a:r>
              <a:rPr lang="en-US" sz="2400" dirty="0"/>
              <a:t>12 combinations of simulations</a:t>
            </a:r>
          </a:p>
          <a:p>
            <a:r>
              <a:rPr lang="en-US" sz="2400" dirty="0"/>
              <a:t>NASA and Uber agreed to </a:t>
            </a:r>
          </a:p>
          <a:p>
            <a:pPr lvl="1"/>
            <a:r>
              <a:rPr lang="en-US" sz="2000" dirty="0"/>
              <a:t>Overlap their operational 4D volumes </a:t>
            </a:r>
          </a:p>
          <a:p>
            <a:pPr lvl="1"/>
            <a:r>
              <a:rPr lang="en-US" sz="2000" dirty="0"/>
              <a:t>Disable the negotiation function</a:t>
            </a:r>
          </a:p>
          <a:p>
            <a:pPr marL="0" indent="0">
              <a:buNone/>
            </a:pPr>
            <a:endParaRPr lang="en-US" dirty="0"/>
          </a:p>
        </p:txBody>
      </p:sp>
      <p:sp>
        <p:nvSpPr>
          <p:cNvPr id="7" name="Oval 6">
            <a:extLst>
              <a:ext uri="{FF2B5EF4-FFF2-40B4-BE49-F238E27FC236}">
                <a16:creationId xmlns:a16="http://schemas.microsoft.com/office/drawing/2014/main" id="{F8E9F98C-173A-40A6-BE73-22E567ED7F73}"/>
              </a:ext>
            </a:extLst>
          </p:cNvPr>
          <p:cNvSpPr/>
          <p:nvPr/>
        </p:nvSpPr>
        <p:spPr>
          <a:xfrm>
            <a:off x="1905000" y="2819400"/>
            <a:ext cx="1600200" cy="533400"/>
          </a:xfrm>
          <a:prstGeom prst="ellipse">
            <a:avLst/>
          </a:prstGeom>
          <a:noFill/>
          <a:ln w="2222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3">
            <p14:nvContentPartPr>
              <p14:cNvPr id="11" name="Ink 10">
                <a:extLst>
                  <a:ext uri="{FF2B5EF4-FFF2-40B4-BE49-F238E27FC236}">
                    <a16:creationId xmlns:a16="http://schemas.microsoft.com/office/drawing/2014/main" id="{1B4BBC1B-8F8B-374C-9119-8AB852FDEDDC}"/>
                  </a:ext>
                </a:extLst>
              </p14:cNvPr>
              <p14:cNvContentPartPr/>
              <p14:nvPr/>
            </p14:nvContentPartPr>
            <p14:xfrm>
              <a:off x="4231169" y="2971800"/>
              <a:ext cx="478800" cy="243360"/>
            </p14:xfrm>
          </p:contentPart>
        </mc:Choice>
        <mc:Fallback xmlns="">
          <p:pic>
            <p:nvPicPr>
              <p:cNvPr id="11" name="Ink 10">
                <a:extLst>
                  <a:ext uri="{FF2B5EF4-FFF2-40B4-BE49-F238E27FC236}">
                    <a16:creationId xmlns:a16="http://schemas.microsoft.com/office/drawing/2014/main" id="{1B4BBC1B-8F8B-374C-9119-8AB852FDEDDC}"/>
                  </a:ext>
                </a:extLst>
              </p:cNvPr>
              <p:cNvPicPr/>
              <p:nvPr/>
            </p:nvPicPr>
            <p:blipFill>
              <a:blip r:embed="rId4"/>
              <a:stretch>
                <a:fillRect/>
              </a:stretch>
            </p:blipFill>
            <p:spPr>
              <a:xfrm>
                <a:off x="4213183" y="2953800"/>
                <a:ext cx="514413" cy="279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Ink 11">
                <a:extLst>
                  <a:ext uri="{FF2B5EF4-FFF2-40B4-BE49-F238E27FC236}">
                    <a16:creationId xmlns:a16="http://schemas.microsoft.com/office/drawing/2014/main" id="{B59A2632-24A1-CF45-ABA0-CAB39EFC67B4}"/>
                  </a:ext>
                </a:extLst>
              </p14:cNvPr>
              <p14:cNvContentPartPr/>
              <p14:nvPr/>
            </p14:nvContentPartPr>
            <p14:xfrm>
              <a:off x="9185826" y="2994613"/>
              <a:ext cx="478800" cy="243360"/>
            </p14:xfrm>
          </p:contentPart>
        </mc:Choice>
        <mc:Fallback xmlns="">
          <p:pic>
            <p:nvPicPr>
              <p:cNvPr id="12" name="Ink 11">
                <a:extLst>
                  <a:ext uri="{FF2B5EF4-FFF2-40B4-BE49-F238E27FC236}">
                    <a16:creationId xmlns:a16="http://schemas.microsoft.com/office/drawing/2014/main" id="{B59A2632-24A1-CF45-ABA0-CAB39EFC67B4}"/>
                  </a:ext>
                </a:extLst>
              </p:cNvPr>
              <p:cNvPicPr/>
              <p:nvPr/>
            </p:nvPicPr>
            <p:blipFill>
              <a:blip r:embed="rId6"/>
              <a:stretch>
                <a:fillRect/>
              </a:stretch>
            </p:blipFill>
            <p:spPr>
              <a:xfrm>
                <a:off x="9167826" y="2976613"/>
                <a:ext cx="514440" cy="279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2F30D7C8-05FB-4D7D-AFC2-EA22CD8B1E54}"/>
                  </a:ext>
                </a:extLst>
              </p14:cNvPr>
              <p14:cNvContentPartPr/>
              <p14:nvPr/>
            </p14:nvContentPartPr>
            <p14:xfrm>
              <a:off x="4231169" y="2980866"/>
              <a:ext cx="478800" cy="243360"/>
            </p14:xfrm>
          </p:contentPart>
        </mc:Choice>
        <mc:Fallback xmlns="">
          <p:pic>
            <p:nvPicPr>
              <p:cNvPr id="13" name="Ink 12">
                <a:extLst>
                  <a:ext uri="{FF2B5EF4-FFF2-40B4-BE49-F238E27FC236}">
                    <a16:creationId xmlns:a16="http://schemas.microsoft.com/office/drawing/2014/main" id="{2F30D7C8-05FB-4D7D-AFC2-EA22CD8B1E54}"/>
                  </a:ext>
                </a:extLst>
              </p:cNvPr>
              <p:cNvPicPr/>
              <p:nvPr/>
            </p:nvPicPr>
            <p:blipFill>
              <a:blip r:embed="rId4"/>
              <a:stretch>
                <a:fillRect/>
              </a:stretch>
            </p:blipFill>
            <p:spPr>
              <a:xfrm>
                <a:off x="4213183" y="2962866"/>
                <a:ext cx="514413" cy="279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4" name="Ink 13">
                <a:extLst>
                  <a:ext uri="{FF2B5EF4-FFF2-40B4-BE49-F238E27FC236}">
                    <a16:creationId xmlns:a16="http://schemas.microsoft.com/office/drawing/2014/main" id="{1D8CBD50-1CEB-47C8-8DA2-A9617FB96884}"/>
                  </a:ext>
                </a:extLst>
              </p14:cNvPr>
              <p14:cNvContentPartPr/>
              <p14:nvPr/>
            </p14:nvContentPartPr>
            <p14:xfrm>
              <a:off x="4209569" y="2611293"/>
              <a:ext cx="478800" cy="243360"/>
            </p14:xfrm>
          </p:contentPart>
        </mc:Choice>
        <mc:Fallback xmlns="">
          <p:pic>
            <p:nvPicPr>
              <p:cNvPr id="14" name="Ink 13">
                <a:extLst>
                  <a:ext uri="{FF2B5EF4-FFF2-40B4-BE49-F238E27FC236}">
                    <a16:creationId xmlns:a16="http://schemas.microsoft.com/office/drawing/2014/main" id="{1D8CBD50-1CEB-47C8-8DA2-A9617FB96884}"/>
                  </a:ext>
                </a:extLst>
              </p:cNvPr>
              <p:cNvPicPr/>
              <p:nvPr/>
            </p:nvPicPr>
            <p:blipFill>
              <a:blip r:embed="rId9"/>
              <a:stretch>
                <a:fillRect/>
              </a:stretch>
            </p:blipFill>
            <p:spPr>
              <a:xfrm>
                <a:off x="4191583" y="2593293"/>
                <a:ext cx="514413" cy="279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Ink 16">
                <a:extLst>
                  <a:ext uri="{FF2B5EF4-FFF2-40B4-BE49-F238E27FC236}">
                    <a16:creationId xmlns:a16="http://schemas.microsoft.com/office/drawing/2014/main" id="{3A168170-6207-4539-89B0-36BA3EE60EB8}"/>
                  </a:ext>
                </a:extLst>
              </p14:cNvPr>
              <p14:cNvContentPartPr/>
              <p14:nvPr/>
            </p14:nvContentPartPr>
            <p14:xfrm>
              <a:off x="4231169" y="3366577"/>
              <a:ext cx="478800" cy="243360"/>
            </p14:xfrm>
          </p:contentPart>
        </mc:Choice>
        <mc:Fallback xmlns="">
          <p:pic>
            <p:nvPicPr>
              <p:cNvPr id="17" name="Ink 16">
                <a:extLst>
                  <a:ext uri="{FF2B5EF4-FFF2-40B4-BE49-F238E27FC236}">
                    <a16:creationId xmlns:a16="http://schemas.microsoft.com/office/drawing/2014/main" id="{3A168170-6207-4539-89B0-36BA3EE60EB8}"/>
                  </a:ext>
                </a:extLst>
              </p:cNvPr>
              <p:cNvPicPr/>
              <p:nvPr/>
            </p:nvPicPr>
            <p:blipFill>
              <a:blip r:embed="rId9"/>
              <a:stretch>
                <a:fillRect/>
              </a:stretch>
            </p:blipFill>
            <p:spPr>
              <a:xfrm>
                <a:off x="4213183" y="3348577"/>
                <a:ext cx="514413" cy="279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8" name="Ink 17">
                <a:extLst>
                  <a:ext uri="{FF2B5EF4-FFF2-40B4-BE49-F238E27FC236}">
                    <a16:creationId xmlns:a16="http://schemas.microsoft.com/office/drawing/2014/main" id="{BB992EE1-F59C-48C5-A6A4-6FDB4750844A}"/>
                  </a:ext>
                </a:extLst>
              </p14:cNvPr>
              <p14:cNvContentPartPr/>
              <p14:nvPr/>
            </p14:nvContentPartPr>
            <p14:xfrm>
              <a:off x="5913172" y="2964420"/>
              <a:ext cx="478800" cy="243360"/>
            </p14:xfrm>
          </p:contentPart>
        </mc:Choice>
        <mc:Fallback xmlns="">
          <p:pic>
            <p:nvPicPr>
              <p:cNvPr id="18" name="Ink 17">
                <a:extLst>
                  <a:ext uri="{FF2B5EF4-FFF2-40B4-BE49-F238E27FC236}">
                    <a16:creationId xmlns:a16="http://schemas.microsoft.com/office/drawing/2014/main" id="{BB992EE1-F59C-48C5-A6A4-6FDB4750844A}"/>
                  </a:ext>
                </a:extLst>
              </p:cNvPr>
              <p:cNvPicPr/>
              <p:nvPr/>
            </p:nvPicPr>
            <p:blipFill>
              <a:blip r:embed="rId9"/>
              <a:stretch>
                <a:fillRect/>
              </a:stretch>
            </p:blipFill>
            <p:spPr>
              <a:xfrm>
                <a:off x="5895186" y="2946420"/>
                <a:ext cx="514413" cy="279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9" name="Ink 18">
                <a:extLst>
                  <a:ext uri="{FF2B5EF4-FFF2-40B4-BE49-F238E27FC236}">
                    <a16:creationId xmlns:a16="http://schemas.microsoft.com/office/drawing/2014/main" id="{6B81D45B-E025-4588-B920-2DACEE253CE6}"/>
                  </a:ext>
                </a:extLst>
              </p14:cNvPr>
              <p14:cNvContentPartPr/>
              <p14:nvPr/>
            </p14:nvContentPartPr>
            <p14:xfrm>
              <a:off x="7741657" y="2964420"/>
              <a:ext cx="478800" cy="243360"/>
            </p14:xfrm>
          </p:contentPart>
        </mc:Choice>
        <mc:Fallback xmlns="">
          <p:pic>
            <p:nvPicPr>
              <p:cNvPr id="19" name="Ink 18">
                <a:extLst>
                  <a:ext uri="{FF2B5EF4-FFF2-40B4-BE49-F238E27FC236}">
                    <a16:creationId xmlns:a16="http://schemas.microsoft.com/office/drawing/2014/main" id="{6B81D45B-E025-4588-B920-2DACEE253CE6}"/>
                  </a:ext>
                </a:extLst>
              </p:cNvPr>
              <p:cNvPicPr/>
              <p:nvPr/>
            </p:nvPicPr>
            <p:blipFill>
              <a:blip r:embed="rId9"/>
              <a:stretch>
                <a:fillRect/>
              </a:stretch>
            </p:blipFill>
            <p:spPr>
              <a:xfrm>
                <a:off x="7723671" y="2946420"/>
                <a:ext cx="514413" cy="279000"/>
              </a:xfrm>
              <a:prstGeom prst="rect">
                <a:avLst/>
              </a:prstGeom>
            </p:spPr>
          </p:pic>
        </mc:Fallback>
      </mc:AlternateContent>
    </p:spTree>
    <p:extLst>
      <p:ext uri="{BB962C8B-B14F-4D97-AF65-F5344CB8AC3E}">
        <p14:creationId xmlns:p14="http://schemas.microsoft.com/office/powerpoint/2010/main" val="2059046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7CD967D-B397-BE4B-BB10-85772F012588}"/>
              </a:ext>
            </a:extLst>
          </p:cNvPr>
          <p:cNvSpPr>
            <a:spLocks noGrp="1"/>
          </p:cNvSpPr>
          <p:nvPr>
            <p:ph idx="4294967295"/>
          </p:nvPr>
        </p:nvSpPr>
        <p:spPr>
          <a:xfrm>
            <a:off x="1447800" y="1410622"/>
            <a:ext cx="9735946" cy="4036755"/>
          </a:xfrm>
        </p:spPr>
        <p:txBody>
          <a:bodyPr/>
          <a:lstStyle/>
          <a:p>
            <a:r>
              <a:rPr lang="en-US" sz="2000" dirty="0"/>
              <a:t>Use Case B: </a:t>
            </a:r>
          </a:p>
          <a:p>
            <a:pPr lvl="1"/>
            <a:r>
              <a:rPr lang="en-US" sz="1800" dirty="0"/>
              <a:t>Uber submitted operational volumes on the crossing fixes about 6 min prior to departure time </a:t>
            </a:r>
          </a:p>
          <a:p>
            <a:pPr lvl="1"/>
            <a:r>
              <a:rPr lang="en-US" sz="1800" dirty="0"/>
              <a:t>NASA scheduling service conditioned the NASA traffic flows using the Uber operations as fixed constraints (pre-departure)</a:t>
            </a:r>
          </a:p>
          <a:p>
            <a:pPr marL="457200" lvl="1" indent="0">
              <a:buNone/>
            </a:pPr>
            <a:endParaRPr lang="en-US" sz="1600" dirty="0"/>
          </a:p>
          <a:p>
            <a:r>
              <a:rPr lang="en-US" sz="2000" dirty="0"/>
              <a:t>Traffic Scenarios</a:t>
            </a:r>
          </a:p>
          <a:p>
            <a:pPr lvl="1"/>
            <a:r>
              <a:rPr lang="en-US" sz="1800" dirty="0"/>
              <a:t>40 minutes per simulation run</a:t>
            </a:r>
          </a:p>
          <a:p>
            <a:pPr lvl="1"/>
            <a:r>
              <a:rPr lang="en-US" sz="1800" dirty="0"/>
              <a:t>110 NASA UAM operations</a:t>
            </a:r>
          </a:p>
          <a:p>
            <a:pPr lvl="1"/>
            <a:r>
              <a:rPr lang="en-US" sz="1800" dirty="0"/>
              <a:t>85 Uber UAM operations</a:t>
            </a:r>
          </a:p>
          <a:p>
            <a:pPr lvl="1"/>
            <a:r>
              <a:rPr lang="en-US" sz="1800" dirty="0"/>
              <a:t>No non-UAM traffic</a:t>
            </a:r>
          </a:p>
          <a:p>
            <a:pPr lvl="1"/>
            <a:r>
              <a:rPr lang="en-US" sz="1800" dirty="0"/>
              <a:t>Vertiports assumed to have a 1-nmi “bubble” around the vertiport </a:t>
            </a:r>
          </a:p>
          <a:p>
            <a:pPr marL="457200" lvl="1" indent="0">
              <a:buNone/>
            </a:pPr>
            <a:endParaRPr lang="en-US" sz="1600" dirty="0"/>
          </a:p>
        </p:txBody>
      </p:sp>
      <p:sp>
        <p:nvSpPr>
          <p:cNvPr id="2" name="Title 1"/>
          <p:cNvSpPr>
            <a:spLocks noGrp="1"/>
          </p:cNvSpPr>
          <p:nvPr>
            <p:ph type="title" idx="4294967295"/>
          </p:nvPr>
        </p:nvSpPr>
        <p:spPr>
          <a:xfrm>
            <a:off x="508000" y="157162"/>
            <a:ext cx="10007600" cy="604838"/>
          </a:xfrm>
        </p:spPr>
        <p:txBody>
          <a:bodyPr/>
          <a:lstStyle/>
          <a:p>
            <a:r>
              <a:rPr lang="en-US" dirty="0"/>
              <a:t>Experiment Setup</a:t>
            </a:r>
          </a:p>
        </p:txBody>
      </p:sp>
    </p:spTree>
    <p:extLst>
      <p:ext uri="{BB962C8B-B14F-4D97-AF65-F5344CB8AC3E}">
        <p14:creationId xmlns:p14="http://schemas.microsoft.com/office/powerpoint/2010/main" val="1329277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19200" y="157162"/>
            <a:ext cx="9296400" cy="604838"/>
          </a:xfrm>
        </p:spPr>
        <p:txBody>
          <a:bodyPr/>
          <a:lstStyle/>
          <a:p>
            <a:r>
              <a:rPr lang="en-US" dirty="0"/>
              <a:t>Separation Minima</a:t>
            </a:r>
          </a:p>
        </p:txBody>
      </p:sp>
      <p:graphicFrame>
        <p:nvGraphicFramePr>
          <p:cNvPr id="5" name="Table 6">
            <a:extLst>
              <a:ext uri="{FF2B5EF4-FFF2-40B4-BE49-F238E27FC236}">
                <a16:creationId xmlns:a16="http://schemas.microsoft.com/office/drawing/2014/main" id="{75497B82-50BE-4357-AC61-27DDD837390E}"/>
              </a:ext>
            </a:extLst>
          </p:cNvPr>
          <p:cNvGraphicFramePr>
            <a:graphicFrameLocks noGrp="1"/>
          </p:cNvGraphicFramePr>
          <p:nvPr>
            <p:ph idx="4294967295"/>
            <p:extLst>
              <p:ext uri="{D42A27DB-BD31-4B8C-83A1-F6EECF244321}">
                <p14:modId xmlns:p14="http://schemas.microsoft.com/office/powerpoint/2010/main" val="1254041561"/>
              </p:ext>
            </p:extLst>
          </p:nvPr>
        </p:nvGraphicFramePr>
        <p:xfrm>
          <a:off x="2057400" y="1981200"/>
          <a:ext cx="8305800" cy="2595880"/>
        </p:xfrm>
        <a:graphic>
          <a:graphicData uri="http://schemas.openxmlformats.org/drawingml/2006/table">
            <a:tbl>
              <a:tblPr firstRow="1" bandRow="1">
                <a:tableStyleId>{5C22544A-7EE6-4342-B048-85BDC9FD1C3A}</a:tableStyleId>
              </a:tblPr>
              <a:tblGrid>
                <a:gridCol w="2768600">
                  <a:extLst>
                    <a:ext uri="{9D8B030D-6E8A-4147-A177-3AD203B41FA5}">
                      <a16:colId xmlns:a16="http://schemas.microsoft.com/office/drawing/2014/main" val="2224269660"/>
                    </a:ext>
                  </a:extLst>
                </a:gridCol>
                <a:gridCol w="2614789">
                  <a:extLst>
                    <a:ext uri="{9D8B030D-6E8A-4147-A177-3AD203B41FA5}">
                      <a16:colId xmlns:a16="http://schemas.microsoft.com/office/drawing/2014/main" val="3959350921"/>
                    </a:ext>
                  </a:extLst>
                </a:gridCol>
                <a:gridCol w="2922411">
                  <a:extLst>
                    <a:ext uri="{9D8B030D-6E8A-4147-A177-3AD203B41FA5}">
                      <a16:colId xmlns:a16="http://schemas.microsoft.com/office/drawing/2014/main" val="3932301045"/>
                    </a:ext>
                  </a:extLst>
                </a:gridCol>
              </a:tblGrid>
              <a:tr h="370840">
                <a:tc>
                  <a:txBody>
                    <a:bodyPr/>
                    <a:lstStyle/>
                    <a:p>
                      <a:r>
                        <a:rPr lang="en-US" dirty="0"/>
                        <a:t>Service</a:t>
                      </a:r>
                    </a:p>
                  </a:txBody>
                  <a:tcPr>
                    <a:solidFill>
                      <a:schemeClr val="tx2"/>
                    </a:solidFill>
                  </a:tcPr>
                </a:tc>
                <a:tc>
                  <a:txBody>
                    <a:bodyPr/>
                    <a:lstStyle/>
                    <a:p>
                      <a:r>
                        <a:rPr lang="en-US" dirty="0"/>
                        <a:t>NASA to NASA flights</a:t>
                      </a:r>
                    </a:p>
                  </a:txBody>
                  <a:tcPr>
                    <a:solidFill>
                      <a:schemeClr val="tx2"/>
                    </a:solidFill>
                  </a:tcPr>
                </a:tc>
                <a:tc>
                  <a:txBody>
                    <a:bodyPr/>
                    <a:lstStyle/>
                    <a:p>
                      <a:r>
                        <a:rPr lang="en-US" dirty="0"/>
                        <a:t>NASA to Uber flights</a:t>
                      </a:r>
                    </a:p>
                  </a:txBody>
                  <a:tcPr>
                    <a:solidFill>
                      <a:schemeClr val="tx2"/>
                    </a:solidFill>
                  </a:tcPr>
                </a:tc>
                <a:extLst>
                  <a:ext uri="{0D108BD9-81ED-4DB2-BD59-A6C34878D82A}">
                    <a16:rowId xmlns:a16="http://schemas.microsoft.com/office/drawing/2014/main" val="470723398"/>
                  </a:ext>
                </a:extLst>
              </a:tr>
              <a:tr h="370840">
                <a:tc>
                  <a:txBody>
                    <a:bodyPr/>
                    <a:lstStyle/>
                    <a:p>
                      <a:r>
                        <a:rPr lang="en-US" b="1" dirty="0"/>
                        <a:t>Scheduling Service </a:t>
                      </a:r>
                    </a:p>
                  </a:txBody>
                  <a:tcPr>
                    <a:solidFill>
                      <a:schemeClr val="accent3">
                        <a:lumMod val="40000"/>
                        <a:lumOff val="60000"/>
                      </a:schemeClr>
                    </a:solidFill>
                  </a:tcPr>
                </a:tc>
                <a:tc>
                  <a:txBody>
                    <a:bodyPr/>
                    <a:lstStyle/>
                    <a:p>
                      <a:pPr algn="ctr"/>
                      <a:endParaRPr lang="en-US" dirty="0"/>
                    </a:p>
                  </a:txBody>
                  <a:tcPr>
                    <a:solidFill>
                      <a:schemeClr val="accent3">
                        <a:lumMod val="40000"/>
                        <a:lumOff val="60000"/>
                      </a:schemeClr>
                    </a:solidFill>
                  </a:tcPr>
                </a:tc>
                <a:tc>
                  <a:txBody>
                    <a:bodyPr/>
                    <a:lstStyle/>
                    <a:p>
                      <a:pPr algn="ctr"/>
                      <a:endParaRPr lang="en-US" dirty="0"/>
                    </a:p>
                  </a:txBody>
                  <a:tcPr>
                    <a:solidFill>
                      <a:schemeClr val="accent3">
                        <a:lumMod val="40000"/>
                        <a:lumOff val="60000"/>
                      </a:schemeClr>
                    </a:solidFill>
                  </a:tcPr>
                </a:tc>
                <a:extLst>
                  <a:ext uri="{0D108BD9-81ED-4DB2-BD59-A6C34878D82A}">
                    <a16:rowId xmlns:a16="http://schemas.microsoft.com/office/drawing/2014/main" val="568319760"/>
                  </a:ext>
                </a:extLst>
              </a:tr>
              <a:tr h="370840">
                <a:tc>
                  <a:txBody>
                    <a:bodyPr/>
                    <a:lstStyle/>
                    <a:p>
                      <a:r>
                        <a:rPr lang="en-US" dirty="0"/>
                        <a:t>In-trail </a:t>
                      </a:r>
                    </a:p>
                  </a:txBody>
                  <a:tcPr>
                    <a:solidFill>
                      <a:schemeClr val="accent3">
                        <a:lumMod val="40000"/>
                        <a:lumOff val="60000"/>
                      </a:schemeClr>
                    </a:solidFill>
                  </a:tcPr>
                </a:tc>
                <a:tc>
                  <a:txBody>
                    <a:bodyPr/>
                    <a:lstStyle/>
                    <a:p>
                      <a:pPr algn="ctr"/>
                      <a:r>
                        <a:rPr lang="en-US" dirty="0"/>
                        <a:t>45 sec</a:t>
                      </a:r>
                    </a:p>
                  </a:txBody>
                  <a:tcPr>
                    <a:solidFill>
                      <a:schemeClr val="accent3">
                        <a:lumMod val="40000"/>
                        <a:lumOff val="60000"/>
                      </a:schemeClr>
                    </a:solidFill>
                  </a:tcPr>
                </a:tc>
                <a:tc>
                  <a:txBody>
                    <a:bodyPr/>
                    <a:lstStyle/>
                    <a:p>
                      <a:pPr algn="ctr"/>
                      <a:r>
                        <a:rPr lang="en-US" dirty="0"/>
                        <a:t>NA</a:t>
                      </a:r>
                    </a:p>
                  </a:txBody>
                  <a:tcPr>
                    <a:solidFill>
                      <a:schemeClr val="accent3">
                        <a:lumMod val="40000"/>
                        <a:lumOff val="60000"/>
                      </a:schemeClr>
                    </a:solidFill>
                  </a:tcPr>
                </a:tc>
                <a:extLst>
                  <a:ext uri="{0D108BD9-81ED-4DB2-BD59-A6C34878D82A}">
                    <a16:rowId xmlns:a16="http://schemas.microsoft.com/office/drawing/2014/main" val="3340672519"/>
                  </a:ext>
                </a:extLst>
              </a:tr>
              <a:tr h="370840">
                <a:tc>
                  <a:txBody>
                    <a:bodyPr/>
                    <a:lstStyle/>
                    <a:p>
                      <a:r>
                        <a:rPr lang="en-US" dirty="0"/>
                        <a:t>Crossing points</a:t>
                      </a:r>
                    </a:p>
                  </a:txBody>
                  <a:tcPr>
                    <a:solidFill>
                      <a:schemeClr val="accent3">
                        <a:lumMod val="40000"/>
                        <a:lumOff val="60000"/>
                      </a:schemeClr>
                    </a:solidFill>
                  </a:tcPr>
                </a:tc>
                <a:tc>
                  <a:txBody>
                    <a:bodyPr/>
                    <a:lstStyle/>
                    <a:p>
                      <a:pPr algn="ctr"/>
                      <a:r>
                        <a:rPr lang="en-US" dirty="0"/>
                        <a:t>15 sec</a:t>
                      </a:r>
                    </a:p>
                  </a:txBody>
                  <a:tcPr>
                    <a:solidFill>
                      <a:schemeClr val="accent3">
                        <a:lumMod val="40000"/>
                        <a:lumOff val="60000"/>
                      </a:schemeClr>
                    </a:solidFill>
                  </a:tcPr>
                </a:tc>
                <a:tc>
                  <a:txBody>
                    <a:bodyPr/>
                    <a:lstStyle/>
                    <a:p>
                      <a:pPr algn="ctr"/>
                      <a:r>
                        <a:rPr lang="en-US" dirty="0"/>
                        <a:t>15 sec either side of op vol</a:t>
                      </a:r>
                    </a:p>
                  </a:txBody>
                  <a:tcPr>
                    <a:solidFill>
                      <a:schemeClr val="accent3">
                        <a:lumMod val="40000"/>
                        <a:lumOff val="60000"/>
                      </a:schemeClr>
                    </a:solidFill>
                  </a:tcPr>
                </a:tc>
                <a:extLst>
                  <a:ext uri="{0D108BD9-81ED-4DB2-BD59-A6C34878D82A}">
                    <a16:rowId xmlns:a16="http://schemas.microsoft.com/office/drawing/2014/main" val="2370551638"/>
                  </a:ext>
                </a:extLst>
              </a:tr>
              <a:tr h="370840">
                <a:tc>
                  <a:txBody>
                    <a:bodyPr/>
                    <a:lstStyle/>
                    <a:p>
                      <a:r>
                        <a:rPr lang="en-US" b="1" dirty="0"/>
                        <a:t>Separation Service</a:t>
                      </a:r>
                    </a:p>
                  </a:txBody>
                  <a:tcPr>
                    <a:solidFill>
                      <a:schemeClr val="accent4">
                        <a:lumMod val="20000"/>
                        <a:lumOff val="80000"/>
                      </a:schemeClr>
                    </a:solidFill>
                  </a:tcPr>
                </a:tc>
                <a:tc>
                  <a:txBody>
                    <a:bodyPr/>
                    <a:lstStyle/>
                    <a:p>
                      <a:pPr algn="ctr"/>
                      <a:endParaRPr lang="en-US" dirty="0"/>
                    </a:p>
                  </a:txBody>
                  <a:tcPr>
                    <a:solidFill>
                      <a:schemeClr val="accent4">
                        <a:lumMod val="20000"/>
                        <a:lumOff val="80000"/>
                      </a:schemeClr>
                    </a:solidFill>
                  </a:tcPr>
                </a:tc>
                <a:tc>
                  <a:txBody>
                    <a:bodyPr/>
                    <a:lstStyle/>
                    <a:p>
                      <a:pPr algn="ctr"/>
                      <a:endParaRPr lang="en-US" dirty="0"/>
                    </a:p>
                  </a:txBody>
                  <a:tcPr>
                    <a:solidFill>
                      <a:schemeClr val="accent4">
                        <a:lumMod val="20000"/>
                        <a:lumOff val="80000"/>
                      </a:schemeClr>
                    </a:solidFill>
                  </a:tcPr>
                </a:tc>
                <a:extLst>
                  <a:ext uri="{0D108BD9-81ED-4DB2-BD59-A6C34878D82A}">
                    <a16:rowId xmlns:a16="http://schemas.microsoft.com/office/drawing/2014/main" val="3336181040"/>
                  </a:ext>
                </a:extLst>
              </a:tr>
              <a:tr h="370840">
                <a:tc>
                  <a:txBody>
                    <a:bodyPr/>
                    <a:lstStyle/>
                    <a:p>
                      <a:r>
                        <a:rPr lang="en-US" dirty="0"/>
                        <a:t>Lateral </a:t>
                      </a:r>
                    </a:p>
                  </a:txBody>
                  <a:tcPr>
                    <a:solidFill>
                      <a:schemeClr val="accent4">
                        <a:lumMod val="20000"/>
                        <a:lumOff val="80000"/>
                      </a:schemeClr>
                    </a:solidFill>
                  </a:tcPr>
                </a:tc>
                <a:tc>
                  <a:txBody>
                    <a:bodyPr/>
                    <a:lstStyle/>
                    <a:p>
                      <a:pPr algn="ctr"/>
                      <a:r>
                        <a:rPr lang="en-US" dirty="0"/>
                        <a:t>1200 ft</a:t>
                      </a:r>
                    </a:p>
                  </a:txBody>
                  <a:tcPr>
                    <a:solidFill>
                      <a:schemeClr val="accent4">
                        <a:lumMod val="20000"/>
                        <a:lumOff val="80000"/>
                      </a:schemeClr>
                    </a:solidFill>
                  </a:tcPr>
                </a:tc>
                <a:tc>
                  <a:txBody>
                    <a:bodyPr/>
                    <a:lstStyle/>
                    <a:p>
                      <a:pPr algn="ctr"/>
                      <a:r>
                        <a:rPr lang="en-US" dirty="0"/>
                        <a:t>750 ft from op vol</a:t>
                      </a:r>
                    </a:p>
                  </a:txBody>
                  <a:tcPr>
                    <a:solidFill>
                      <a:schemeClr val="accent4">
                        <a:lumMod val="20000"/>
                        <a:lumOff val="80000"/>
                      </a:schemeClr>
                    </a:solidFill>
                  </a:tcPr>
                </a:tc>
                <a:extLst>
                  <a:ext uri="{0D108BD9-81ED-4DB2-BD59-A6C34878D82A}">
                    <a16:rowId xmlns:a16="http://schemas.microsoft.com/office/drawing/2014/main" val="1350700708"/>
                  </a:ext>
                </a:extLst>
              </a:tr>
              <a:tr h="370840">
                <a:tc>
                  <a:txBody>
                    <a:bodyPr/>
                    <a:lstStyle/>
                    <a:p>
                      <a:r>
                        <a:rPr lang="en-US" dirty="0"/>
                        <a:t>Vertical </a:t>
                      </a:r>
                    </a:p>
                  </a:txBody>
                  <a:tcPr>
                    <a:solidFill>
                      <a:schemeClr val="accent4">
                        <a:lumMod val="20000"/>
                        <a:lumOff val="80000"/>
                      </a:schemeClr>
                    </a:solidFill>
                  </a:tcPr>
                </a:tc>
                <a:tc>
                  <a:txBody>
                    <a:bodyPr/>
                    <a:lstStyle/>
                    <a:p>
                      <a:pPr algn="ctr"/>
                      <a:r>
                        <a:rPr lang="en-US" dirty="0"/>
                        <a:t>400 ft</a:t>
                      </a:r>
                    </a:p>
                  </a:txBody>
                  <a:tcPr>
                    <a:solidFill>
                      <a:schemeClr val="accent4">
                        <a:lumMod val="20000"/>
                        <a:lumOff val="80000"/>
                      </a:schemeClr>
                    </a:solidFill>
                  </a:tcPr>
                </a:tc>
                <a:tc>
                  <a:txBody>
                    <a:bodyPr/>
                    <a:lstStyle/>
                    <a:p>
                      <a:pPr algn="ctr"/>
                      <a:r>
                        <a:rPr lang="en-US" dirty="0"/>
                        <a:t>250 ft from op vol</a:t>
                      </a:r>
                    </a:p>
                  </a:txBody>
                  <a:tcPr>
                    <a:solidFill>
                      <a:schemeClr val="accent4">
                        <a:lumMod val="20000"/>
                        <a:lumOff val="80000"/>
                      </a:schemeClr>
                    </a:solidFill>
                  </a:tcPr>
                </a:tc>
                <a:extLst>
                  <a:ext uri="{0D108BD9-81ED-4DB2-BD59-A6C34878D82A}">
                    <a16:rowId xmlns:a16="http://schemas.microsoft.com/office/drawing/2014/main" val="1124986689"/>
                  </a:ext>
                </a:extLst>
              </a:tr>
            </a:tbl>
          </a:graphicData>
        </a:graphic>
      </p:graphicFrame>
    </p:spTree>
    <p:extLst>
      <p:ext uri="{BB962C8B-B14F-4D97-AF65-F5344CB8AC3E}">
        <p14:creationId xmlns:p14="http://schemas.microsoft.com/office/powerpoint/2010/main" val="727059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FA868C-4014-F448-B146-7CE20240011A}"/>
              </a:ext>
            </a:extLst>
          </p:cNvPr>
          <p:cNvSpPr>
            <a:spLocks noGrp="1"/>
          </p:cNvSpPr>
          <p:nvPr>
            <p:ph type="ctrTitle"/>
          </p:nvPr>
        </p:nvSpPr>
        <p:spPr/>
        <p:txBody>
          <a:bodyPr/>
          <a:lstStyle/>
          <a:p>
            <a:r>
              <a:rPr lang="en-US" sz="4000" dirty="0">
                <a:solidFill>
                  <a:schemeClr val="tx1"/>
                </a:solidFill>
              </a:rPr>
              <a:t>Results</a:t>
            </a:r>
          </a:p>
        </p:txBody>
      </p:sp>
      <p:sp>
        <p:nvSpPr>
          <p:cNvPr id="5" name="Subtitle 4">
            <a:extLst>
              <a:ext uri="{FF2B5EF4-FFF2-40B4-BE49-F238E27FC236}">
                <a16:creationId xmlns:a16="http://schemas.microsoft.com/office/drawing/2014/main" id="{1C042979-273D-914D-8C89-6BF70DEB5D85}"/>
              </a:ext>
            </a:extLst>
          </p:cNvPr>
          <p:cNvSpPr>
            <a:spLocks noGrp="1"/>
          </p:cNvSpPr>
          <p:nvPr>
            <p:ph type="subTitle" idx="1"/>
          </p:nvPr>
        </p:nvSpPr>
        <p:spPr/>
        <p:txBody>
          <a:bodyPr/>
          <a:lstStyle/>
          <a:p>
            <a:r>
              <a:rPr lang="en-US" dirty="0"/>
              <a:t>Use Case B Only</a:t>
            </a:r>
          </a:p>
        </p:txBody>
      </p:sp>
    </p:spTree>
    <p:extLst>
      <p:ext uri="{BB962C8B-B14F-4D97-AF65-F5344CB8AC3E}">
        <p14:creationId xmlns:p14="http://schemas.microsoft.com/office/powerpoint/2010/main" val="299845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19200" y="164345"/>
            <a:ext cx="9296400" cy="604838"/>
          </a:xfrm>
        </p:spPr>
        <p:txBody>
          <a:bodyPr/>
          <a:lstStyle/>
          <a:p>
            <a:r>
              <a:rPr lang="en-US" dirty="0"/>
              <a:t>Volumes per Operation per Route</a:t>
            </a:r>
          </a:p>
        </p:txBody>
      </p:sp>
      <p:sp>
        <p:nvSpPr>
          <p:cNvPr id="14" name="TextBox 13">
            <a:extLst>
              <a:ext uri="{FF2B5EF4-FFF2-40B4-BE49-F238E27FC236}">
                <a16:creationId xmlns:a16="http://schemas.microsoft.com/office/drawing/2014/main" id="{77CC8821-98E3-484D-8A11-F597946C6729}"/>
              </a:ext>
            </a:extLst>
          </p:cNvPr>
          <p:cNvSpPr txBox="1"/>
          <p:nvPr/>
        </p:nvSpPr>
        <p:spPr>
          <a:xfrm>
            <a:off x="2057400" y="1256268"/>
            <a:ext cx="3352800" cy="369332"/>
          </a:xfrm>
          <a:prstGeom prst="rect">
            <a:avLst/>
          </a:prstGeom>
          <a:solidFill>
            <a:schemeClr val="bg1">
              <a:alpha val="0"/>
            </a:schemeClr>
          </a:solidFill>
        </p:spPr>
        <p:txBody>
          <a:bodyPr wrap="square" rtlCol="0">
            <a:spAutoFit/>
          </a:bodyPr>
          <a:lstStyle/>
          <a:p>
            <a:pPr algn="ctr"/>
            <a:r>
              <a:rPr lang="en-US" dirty="0"/>
              <a:t>NASA</a:t>
            </a:r>
          </a:p>
        </p:txBody>
      </p:sp>
      <p:sp>
        <p:nvSpPr>
          <p:cNvPr id="15" name="TextBox 14">
            <a:extLst>
              <a:ext uri="{FF2B5EF4-FFF2-40B4-BE49-F238E27FC236}">
                <a16:creationId xmlns:a16="http://schemas.microsoft.com/office/drawing/2014/main" id="{96B0DA43-2076-B040-A06E-C3BE90350BBE}"/>
              </a:ext>
            </a:extLst>
          </p:cNvPr>
          <p:cNvSpPr txBox="1"/>
          <p:nvPr/>
        </p:nvSpPr>
        <p:spPr>
          <a:xfrm>
            <a:off x="7239000" y="1256268"/>
            <a:ext cx="3352800" cy="369332"/>
          </a:xfrm>
          <a:prstGeom prst="rect">
            <a:avLst/>
          </a:prstGeom>
          <a:solidFill>
            <a:schemeClr val="bg1">
              <a:alpha val="0"/>
            </a:schemeClr>
          </a:solidFill>
        </p:spPr>
        <p:txBody>
          <a:bodyPr wrap="square" rtlCol="0">
            <a:spAutoFit/>
          </a:bodyPr>
          <a:lstStyle/>
          <a:p>
            <a:pPr algn="ctr"/>
            <a:r>
              <a:rPr lang="en-US" dirty="0"/>
              <a:t>Uber</a:t>
            </a:r>
          </a:p>
        </p:txBody>
      </p:sp>
      <p:sp>
        <p:nvSpPr>
          <p:cNvPr id="8" name="Rounded Rectangle 6">
            <a:extLst>
              <a:ext uri="{FF2B5EF4-FFF2-40B4-BE49-F238E27FC236}">
                <a16:creationId xmlns:a16="http://schemas.microsoft.com/office/drawing/2014/main" id="{82E15206-1EFE-479A-8738-EA009A8CEDF5}"/>
              </a:ext>
            </a:extLst>
          </p:cNvPr>
          <p:cNvSpPr/>
          <p:nvPr/>
        </p:nvSpPr>
        <p:spPr>
          <a:xfrm>
            <a:off x="1493918" y="5269223"/>
            <a:ext cx="9485745" cy="665018"/>
          </a:xfrm>
          <a:prstGeom prst="roundRect">
            <a:avLst/>
          </a:prstGeom>
          <a:solidFill>
            <a:srgbClr val="4BACC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000" dirty="0"/>
              <a:t>UAM Operations will use pre-defined routes, thus length and structure of routes will impact number of operational volumes </a:t>
            </a:r>
          </a:p>
        </p:txBody>
      </p:sp>
      <p:pic>
        <p:nvPicPr>
          <p:cNvPr id="9" name="Picture 8">
            <a:extLst>
              <a:ext uri="{FF2B5EF4-FFF2-40B4-BE49-F238E27FC236}">
                <a16:creationId xmlns:a16="http://schemas.microsoft.com/office/drawing/2014/main" id="{04358C40-6FCF-E146-B09F-F4C86DE2E2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420" y="1627777"/>
            <a:ext cx="5016500" cy="3327400"/>
          </a:xfrm>
          <a:prstGeom prst="rect">
            <a:avLst/>
          </a:prstGeom>
        </p:spPr>
      </p:pic>
      <p:pic>
        <p:nvPicPr>
          <p:cNvPr id="10" name="Picture 9">
            <a:extLst>
              <a:ext uri="{FF2B5EF4-FFF2-40B4-BE49-F238E27FC236}">
                <a16:creationId xmlns:a16="http://schemas.microsoft.com/office/drawing/2014/main" id="{2CB54011-6512-F544-B4EA-58F53A8550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6791" y="1625600"/>
            <a:ext cx="5016500" cy="3327400"/>
          </a:xfrm>
          <a:prstGeom prst="rect">
            <a:avLst/>
          </a:prstGeom>
        </p:spPr>
      </p:pic>
    </p:spTree>
    <p:extLst>
      <p:ext uri="{BB962C8B-B14F-4D97-AF65-F5344CB8AC3E}">
        <p14:creationId xmlns:p14="http://schemas.microsoft.com/office/powerpoint/2010/main" val="2450362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9A28811-628C-CE4F-831C-799FC73049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6800" y="1765300"/>
            <a:ext cx="4978400" cy="3327400"/>
          </a:xfrm>
          <a:prstGeom prst="rect">
            <a:avLst/>
          </a:prstGeom>
        </p:spPr>
      </p:pic>
      <p:sp>
        <p:nvSpPr>
          <p:cNvPr id="2" name="Title 1"/>
          <p:cNvSpPr>
            <a:spLocks noGrp="1"/>
          </p:cNvSpPr>
          <p:nvPr>
            <p:ph type="title" idx="4294967295"/>
          </p:nvPr>
        </p:nvSpPr>
        <p:spPr>
          <a:xfrm>
            <a:off x="1066800" y="145936"/>
            <a:ext cx="9601200" cy="604838"/>
          </a:xfrm>
        </p:spPr>
        <p:txBody>
          <a:bodyPr/>
          <a:lstStyle/>
          <a:p>
            <a:r>
              <a:rPr lang="en-US" sz="2400" dirty="0"/>
              <a:t>Number of Volumes per Operation with Basic Services (Baseline)</a:t>
            </a:r>
          </a:p>
        </p:txBody>
      </p:sp>
      <p:sp>
        <p:nvSpPr>
          <p:cNvPr id="4" name="Rounded Rectangle 3">
            <a:extLst>
              <a:ext uri="{FF2B5EF4-FFF2-40B4-BE49-F238E27FC236}">
                <a16:creationId xmlns:a16="http://schemas.microsoft.com/office/drawing/2014/main" id="{586B61C3-DE91-4C4F-B0CD-0B34098C544A}"/>
              </a:ext>
            </a:extLst>
          </p:cNvPr>
          <p:cNvSpPr/>
          <p:nvPr/>
        </p:nvSpPr>
        <p:spPr>
          <a:xfrm>
            <a:off x="1371600" y="5376653"/>
            <a:ext cx="9639300" cy="566947"/>
          </a:xfrm>
          <a:prstGeom prst="roundRect">
            <a:avLst/>
          </a:prstGeom>
          <a:solidFill>
            <a:srgbClr val="4BACC6"/>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Different operators in the real world will make different design choices that will impact the number of volumes per operation </a:t>
            </a:r>
          </a:p>
        </p:txBody>
      </p:sp>
      <p:sp>
        <p:nvSpPr>
          <p:cNvPr id="3" name="Rectangle 2">
            <a:extLst>
              <a:ext uri="{FF2B5EF4-FFF2-40B4-BE49-F238E27FC236}">
                <a16:creationId xmlns:a16="http://schemas.microsoft.com/office/drawing/2014/main" id="{23D62005-18AA-45E5-AA36-B2256A9F2DE6}"/>
              </a:ext>
            </a:extLst>
          </p:cNvPr>
          <p:cNvSpPr/>
          <p:nvPr/>
        </p:nvSpPr>
        <p:spPr>
          <a:xfrm>
            <a:off x="4343400" y="2438400"/>
            <a:ext cx="914400" cy="266699"/>
          </a:xfrm>
          <a:prstGeom prst="rect">
            <a:avLst/>
          </a:prstGeom>
          <a:solidFill>
            <a:schemeClr val="bg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Uber</a:t>
            </a:r>
          </a:p>
        </p:txBody>
      </p:sp>
      <p:sp>
        <p:nvSpPr>
          <p:cNvPr id="7" name="Rectangle 6">
            <a:extLst>
              <a:ext uri="{FF2B5EF4-FFF2-40B4-BE49-F238E27FC236}">
                <a16:creationId xmlns:a16="http://schemas.microsoft.com/office/drawing/2014/main" id="{63503C4E-2F54-49B6-B303-A4FFD73AFB77}"/>
              </a:ext>
            </a:extLst>
          </p:cNvPr>
          <p:cNvSpPr/>
          <p:nvPr/>
        </p:nvSpPr>
        <p:spPr>
          <a:xfrm>
            <a:off x="7315200" y="2438400"/>
            <a:ext cx="914400" cy="341531"/>
          </a:xfrm>
          <a:prstGeom prst="rect">
            <a:avLst/>
          </a:prstGeom>
          <a:solidFill>
            <a:schemeClr val="bg1">
              <a:alpha val="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NASA</a:t>
            </a:r>
          </a:p>
        </p:txBody>
      </p:sp>
      <p:cxnSp>
        <p:nvCxnSpPr>
          <p:cNvPr id="10" name="Straight Arrow Connector 9">
            <a:extLst>
              <a:ext uri="{FF2B5EF4-FFF2-40B4-BE49-F238E27FC236}">
                <a16:creationId xmlns:a16="http://schemas.microsoft.com/office/drawing/2014/main" id="{99946C50-4887-4409-A7C8-7465E970AF1F}"/>
              </a:ext>
            </a:extLst>
          </p:cNvPr>
          <p:cNvCxnSpPr>
            <a:cxnSpLocks/>
            <a:stCxn id="3" idx="2"/>
          </p:cNvCxnSpPr>
          <p:nvPr/>
        </p:nvCxnSpPr>
        <p:spPr>
          <a:xfrm>
            <a:off x="4800600" y="2705099"/>
            <a:ext cx="626129" cy="723901"/>
          </a:xfrm>
          <a:prstGeom prst="straightConnector1">
            <a:avLst/>
          </a:prstGeom>
          <a:ln w="12700">
            <a:solidFill>
              <a:schemeClr val="tx1"/>
            </a:solidFill>
            <a:headEnd type="none" w="sm" len="med"/>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3CA39A29-9F98-40B8-82A1-F839236ED4A3}"/>
              </a:ext>
            </a:extLst>
          </p:cNvPr>
          <p:cNvCxnSpPr>
            <a:cxnSpLocks/>
          </p:cNvCxnSpPr>
          <p:nvPr/>
        </p:nvCxnSpPr>
        <p:spPr>
          <a:xfrm flipH="1">
            <a:off x="6858000" y="2707278"/>
            <a:ext cx="829491" cy="543605"/>
          </a:xfrm>
          <a:prstGeom prst="straightConnector1">
            <a:avLst/>
          </a:prstGeom>
          <a:ln w="12700">
            <a:solidFill>
              <a:schemeClr val="tx1"/>
            </a:solidFill>
            <a:headEnd type="none" w="sm" len="med"/>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9240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3CA726A-4422-384F-AE0F-CE457BAE0E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6800" y="1544605"/>
            <a:ext cx="5308600" cy="3548095"/>
          </a:xfrm>
          <a:prstGeom prst="rect">
            <a:avLst/>
          </a:prstGeom>
        </p:spPr>
      </p:pic>
      <p:sp>
        <p:nvSpPr>
          <p:cNvPr id="2" name="Title 1"/>
          <p:cNvSpPr>
            <a:spLocks noGrp="1"/>
          </p:cNvSpPr>
          <p:nvPr>
            <p:ph type="title" idx="4294967295"/>
          </p:nvPr>
        </p:nvSpPr>
        <p:spPr>
          <a:xfrm>
            <a:off x="1219200" y="107735"/>
            <a:ext cx="9372600" cy="604838"/>
          </a:xfrm>
        </p:spPr>
        <p:txBody>
          <a:bodyPr/>
          <a:lstStyle/>
          <a:p>
            <a:r>
              <a:rPr lang="en-US" sz="2400" dirty="0"/>
              <a:t>Number of Volumes per Operation with Additional Services</a:t>
            </a:r>
          </a:p>
        </p:txBody>
      </p:sp>
      <p:sp>
        <p:nvSpPr>
          <p:cNvPr id="5" name="Rounded Rectangle 4">
            <a:extLst>
              <a:ext uri="{FF2B5EF4-FFF2-40B4-BE49-F238E27FC236}">
                <a16:creationId xmlns:a16="http://schemas.microsoft.com/office/drawing/2014/main" id="{94163C41-8F27-594F-A4FF-DD36570D1B19}"/>
              </a:ext>
            </a:extLst>
          </p:cNvPr>
          <p:cNvSpPr/>
          <p:nvPr/>
        </p:nvSpPr>
        <p:spPr>
          <a:xfrm>
            <a:off x="1981200" y="5558754"/>
            <a:ext cx="9169400" cy="604839"/>
          </a:xfrm>
          <a:prstGeom prst="roundRect">
            <a:avLst/>
          </a:prstGeom>
          <a:solidFill>
            <a:srgbClr val="4BACC6"/>
          </a:solidFill>
        </p:spPr>
        <p:style>
          <a:lnRef idx="1">
            <a:schemeClr val="accent1"/>
          </a:lnRef>
          <a:fillRef idx="3">
            <a:schemeClr val="accent1"/>
          </a:fillRef>
          <a:effectRef idx="2">
            <a:schemeClr val="accent1"/>
          </a:effectRef>
          <a:fontRef idx="minor">
            <a:schemeClr val="lt1"/>
          </a:fontRef>
        </p:style>
        <p:txBody>
          <a:bodyPr rtlCol="0" anchor="ctr"/>
          <a:lstStyle/>
          <a:p>
            <a:r>
              <a:rPr lang="en-US" dirty="0"/>
              <a:t>Design of additional/optional services should account for the additional volumes per operation that would be submitted and communicated to other UAM operators</a:t>
            </a:r>
          </a:p>
        </p:txBody>
      </p:sp>
      <p:sp>
        <p:nvSpPr>
          <p:cNvPr id="3" name="Rectangle 2">
            <a:extLst>
              <a:ext uri="{FF2B5EF4-FFF2-40B4-BE49-F238E27FC236}">
                <a16:creationId xmlns:a16="http://schemas.microsoft.com/office/drawing/2014/main" id="{404D3CB2-8553-433D-891D-DF37DE208F8C}"/>
              </a:ext>
            </a:extLst>
          </p:cNvPr>
          <p:cNvSpPr/>
          <p:nvPr/>
        </p:nvSpPr>
        <p:spPr>
          <a:xfrm>
            <a:off x="4495800" y="2978331"/>
            <a:ext cx="914400" cy="45720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EA9D7C1-AC68-4562-B2CA-4B609A2CB7DB}"/>
              </a:ext>
            </a:extLst>
          </p:cNvPr>
          <p:cNvSpPr txBox="1"/>
          <p:nvPr/>
        </p:nvSpPr>
        <p:spPr>
          <a:xfrm>
            <a:off x="4724400" y="1206496"/>
            <a:ext cx="3352800" cy="369332"/>
          </a:xfrm>
          <a:prstGeom prst="rect">
            <a:avLst/>
          </a:prstGeom>
          <a:solidFill>
            <a:schemeClr val="bg1"/>
          </a:solidFill>
        </p:spPr>
        <p:txBody>
          <a:bodyPr wrap="square" rtlCol="0">
            <a:spAutoFit/>
          </a:bodyPr>
          <a:lstStyle/>
          <a:p>
            <a:pPr algn="ctr"/>
            <a:r>
              <a:rPr lang="en-US"/>
              <a:t>NASA Only</a:t>
            </a:r>
            <a:endParaRPr lang="en-US" dirty="0"/>
          </a:p>
        </p:txBody>
      </p:sp>
      <p:sp>
        <p:nvSpPr>
          <p:cNvPr id="8" name="Rectangle 7">
            <a:extLst>
              <a:ext uri="{FF2B5EF4-FFF2-40B4-BE49-F238E27FC236}">
                <a16:creationId xmlns:a16="http://schemas.microsoft.com/office/drawing/2014/main" id="{7BBE4006-FA1B-46B1-95ED-CD72E0F47F80}"/>
              </a:ext>
            </a:extLst>
          </p:cNvPr>
          <p:cNvSpPr/>
          <p:nvPr/>
        </p:nvSpPr>
        <p:spPr>
          <a:xfrm>
            <a:off x="4289156" y="2231173"/>
            <a:ext cx="1618705" cy="69370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Basic Services</a:t>
            </a:r>
          </a:p>
        </p:txBody>
      </p:sp>
      <p:sp>
        <p:nvSpPr>
          <p:cNvPr id="9" name="Rectangle 8">
            <a:extLst>
              <a:ext uri="{FF2B5EF4-FFF2-40B4-BE49-F238E27FC236}">
                <a16:creationId xmlns:a16="http://schemas.microsoft.com/office/drawing/2014/main" id="{ECDD903C-7EAD-4675-BD92-4590298EBA64}"/>
              </a:ext>
            </a:extLst>
          </p:cNvPr>
          <p:cNvSpPr/>
          <p:nvPr/>
        </p:nvSpPr>
        <p:spPr>
          <a:xfrm>
            <a:off x="7554962" y="2077772"/>
            <a:ext cx="1360438" cy="542329"/>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Scheduling &amp;  Separation Services</a:t>
            </a:r>
          </a:p>
        </p:txBody>
      </p:sp>
      <p:cxnSp>
        <p:nvCxnSpPr>
          <p:cNvPr id="10" name="Straight Arrow Connector 9">
            <a:extLst>
              <a:ext uri="{FF2B5EF4-FFF2-40B4-BE49-F238E27FC236}">
                <a16:creationId xmlns:a16="http://schemas.microsoft.com/office/drawing/2014/main" id="{5C70288C-BB10-4968-B5FC-6897680CABE9}"/>
              </a:ext>
            </a:extLst>
          </p:cNvPr>
          <p:cNvCxnSpPr>
            <a:cxnSpLocks/>
          </p:cNvCxnSpPr>
          <p:nvPr/>
        </p:nvCxnSpPr>
        <p:spPr>
          <a:xfrm>
            <a:off x="5410200" y="2743200"/>
            <a:ext cx="1143000" cy="685800"/>
          </a:xfrm>
          <a:prstGeom prst="straightConnector1">
            <a:avLst/>
          </a:prstGeom>
          <a:ln w="12700">
            <a:solidFill>
              <a:schemeClr val="tx1"/>
            </a:solidFill>
            <a:headEnd type="none" w="sm" len="med"/>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B7B00D8C-095E-43DC-A142-0945F17B86C2}"/>
              </a:ext>
            </a:extLst>
          </p:cNvPr>
          <p:cNvCxnSpPr>
            <a:cxnSpLocks/>
          </p:cNvCxnSpPr>
          <p:nvPr/>
        </p:nvCxnSpPr>
        <p:spPr>
          <a:xfrm flipH="1">
            <a:off x="7674244" y="2743200"/>
            <a:ext cx="624611" cy="1295400"/>
          </a:xfrm>
          <a:prstGeom prst="straightConnector1">
            <a:avLst/>
          </a:prstGeom>
          <a:ln w="12700">
            <a:solidFill>
              <a:schemeClr val="tx1"/>
            </a:solidFill>
            <a:headEnd type="none" w="sm" len="med"/>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4694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43000" y="157162"/>
            <a:ext cx="9372600" cy="604838"/>
          </a:xfrm>
        </p:spPr>
        <p:txBody>
          <a:bodyPr/>
          <a:lstStyle/>
          <a:p>
            <a:r>
              <a:rPr lang="en-US" dirty="0"/>
              <a:t>Considerations for Design of Operational Volumes</a:t>
            </a:r>
          </a:p>
        </p:txBody>
      </p:sp>
      <p:sp>
        <p:nvSpPr>
          <p:cNvPr id="6" name="Content Placeholder 5">
            <a:extLst>
              <a:ext uri="{FF2B5EF4-FFF2-40B4-BE49-F238E27FC236}">
                <a16:creationId xmlns:a16="http://schemas.microsoft.com/office/drawing/2014/main" id="{47CD967D-B397-BE4B-BB10-85772F012588}"/>
              </a:ext>
            </a:extLst>
          </p:cNvPr>
          <p:cNvSpPr>
            <a:spLocks noGrp="1"/>
          </p:cNvSpPr>
          <p:nvPr>
            <p:ph idx="4294967295"/>
          </p:nvPr>
        </p:nvSpPr>
        <p:spPr>
          <a:xfrm>
            <a:off x="914400" y="1219200"/>
            <a:ext cx="10668000" cy="4114800"/>
          </a:xfrm>
        </p:spPr>
        <p:txBody>
          <a:bodyPr/>
          <a:lstStyle/>
          <a:p>
            <a:r>
              <a:rPr lang="en-US" sz="2400" dirty="0"/>
              <a:t>UAM operational volumes are built around pre-defined routes </a:t>
            </a:r>
          </a:p>
          <a:p>
            <a:r>
              <a:rPr lang="en-US" sz="2400" dirty="0"/>
              <a:t>The size and number of operational volumes are inversely proportional</a:t>
            </a:r>
          </a:p>
          <a:p>
            <a:r>
              <a:rPr lang="en-US" sz="2400" dirty="0"/>
              <a:t>Small size volumes pose challenge for conformance monitoring</a:t>
            </a:r>
          </a:p>
          <a:p>
            <a:r>
              <a:rPr lang="en-US" sz="2400" dirty="0"/>
              <a:t>Operators can make different design choices: </a:t>
            </a:r>
          </a:p>
          <a:p>
            <a:pPr lvl="1"/>
            <a:r>
              <a:rPr lang="en-US" dirty="0"/>
              <a:t>Time-based vs. Waypoint-based </a:t>
            </a:r>
          </a:p>
          <a:p>
            <a:pPr lvl="1"/>
            <a:r>
              <a:rPr lang="en-US" dirty="0"/>
              <a:t>Overlapping volumes allows for longer volumes shared between operations</a:t>
            </a:r>
          </a:p>
          <a:p>
            <a:r>
              <a:rPr lang="en-US" sz="2400" dirty="0"/>
              <a:t>Recommend hybrid approach where longer volumes are built on straight route segments, time-based volumes are designed over crossing points</a:t>
            </a:r>
          </a:p>
          <a:p>
            <a:pPr marL="0" indent="0">
              <a:buNone/>
            </a:pPr>
            <a:endParaRPr lang="en-US" sz="1600" dirty="0"/>
          </a:p>
        </p:txBody>
      </p:sp>
    </p:spTree>
    <p:extLst>
      <p:ext uri="{BB962C8B-B14F-4D97-AF65-F5344CB8AC3E}">
        <p14:creationId xmlns:p14="http://schemas.microsoft.com/office/powerpoint/2010/main" val="2123282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FA868C-4014-F448-B146-7CE20240011A}"/>
              </a:ext>
            </a:extLst>
          </p:cNvPr>
          <p:cNvSpPr>
            <a:spLocks noGrp="1"/>
          </p:cNvSpPr>
          <p:nvPr>
            <p:ph type="ctrTitle"/>
          </p:nvPr>
        </p:nvSpPr>
        <p:spPr/>
        <p:txBody>
          <a:bodyPr/>
          <a:lstStyle/>
          <a:p>
            <a:r>
              <a:rPr lang="en-US" sz="4000" dirty="0">
                <a:solidFill>
                  <a:schemeClr val="tx1"/>
                </a:solidFill>
              </a:rPr>
              <a:t>Summary</a:t>
            </a:r>
          </a:p>
        </p:txBody>
      </p:sp>
      <p:sp>
        <p:nvSpPr>
          <p:cNvPr id="5" name="Subtitle 4">
            <a:extLst>
              <a:ext uri="{FF2B5EF4-FFF2-40B4-BE49-F238E27FC236}">
                <a16:creationId xmlns:a16="http://schemas.microsoft.com/office/drawing/2014/main" id="{1C042979-273D-914D-8C89-6BF70DEB5D85}"/>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6019853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95400" y="157162"/>
            <a:ext cx="9220200" cy="604838"/>
          </a:xfrm>
        </p:spPr>
        <p:txBody>
          <a:bodyPr/>
          <a:lstStyle/>
          <a:p>
            <a:r>
              <a:rPr lang="en-US" dirty="0"/>
              <a:t>Summary and Next Steps</a:t>
            </a:r>
          </a:p>
        </p:txBody>
      </p:sp>
      <p:sp>
        <p:nvSpPr>
          <p:cNvPr id="6" name="Content Placeholder 5">
            <a:extLst>
              <a:ext uri="{FF2B5EF4-FFF2-40B4-BE49-F238E27FC236}">
                <a16:creationId xmlns:a16="http://schemas.microsoft.com/office/drawing/2014/main" id="{47CD967D-B397-BE4B-BB10-85772F012588}"/>
              </a:ext>
            </a:extLst>
          </p:cNvPr>
          <p:cNvSpPr>
            <a:spLocks noGrp="1"/>
          </p:cNvSpPr>
          <p:nvPr>
            <p:ph idx="4294967295"/>
          </p:nvPr>
        </p:nvSpPr>
        <p:spPr>
          <a:xfrm>
            <a:off x="551054" y="1066799"/>
            <a:ext cx="11488545" cy="5257801"/>
          </a:xfrm>
        </p:spPr>
        <p:txBody>
          <a:bodyPr/>
          <a:lstStyle/>
          <a:p>
            <a:pPr marL="0" indent="0">
              <a:buNone/>
            </a:pPr>
            <a:r>
              <a:rPr lang="en-US" sz="2000" dirty="0"/>
              <a:t>Summary</a:t>
            </a:r>
          </a:p>
          <a:p>
            <a:r>
              <a:rPr lang="en-US" sz="2000" dirty="0"/>
              <a:t>This engineering evaluation demonstrated that the UTM architecture is scalable for UAM operations</a:t>
            </a:r>
          </a:p>
          <a:p>
            <a:r>
              <a:rPr lang="en-US" sz="2000" dirty="0"/>
              <a:t>NASA and Uber were able to conduct simultaneous UAM operations in shared airspace using their own respective services</a:t>
            </a:r>
          </a:p>
          <a:p>
            <a:r>
              <a:rPr lang="en-US" sz="2000" dirty="0"/>
              <a:t>The design of the operational volumes is likely to have an effect on system performance </a:t>
            </a:r>
          </a:p>
          <a:p>
            <a:pPr marL="0" indent="0">
              <a:buNone/>
            </a:pPr>
            <a:endParaRPr lang="en-US" sz="2000" dirty="0"/>
          </a:p>
          <a:p>
            <a:pPr marL="0" indent="0">
              <a:buNone/>
            </a:pPr>
            <a:r>
              <a:rPr lang="en-US" sz="2000" dirty="0"/>
              <a:t>Future Research:</a:t>
            </a:r>
          </a:p>
          <a:p>
            <a:r>
              <a:rPr lang="en-US" sz="2000" dirty="0"/>
              <a:t>Identify data exchanges between different actors in UAM ecosystem</a:t>
            </a:r>
          </a:p>
          <a:p>
            <a:r>
              <a:rPr lang="en-US" sz="2000" dirty="0"/>
              <a:t>Explore the use of a pointer to a pre-defined set of frequently-used 3D volumes</a:t>
            </a:r>
          </a:p>
          <a:p>
            <a:r>
              <a:rPr lang="en-US" sz="2000" dirty="0"/>
              <a:t>Investigate use of Scheduled Time of Arrival (STA) as an alternative to scheduling of volumes</a:t>
            </a:r>
          </a:p>
          <a:p>
            <a:r>
              <a:rPr lang="en-US" sz="2000" dirty="0"/>
              <a:t>Interactions with non-UAM (e.g., small Unmanned aircraft, General Aviation)</a:t>
            </a:r>
          </a:p>
          <a:p>
            <a:r>
              <a:rPr lang="en-US" sz="2000" dirty="0"/>
              <a:t>Explore interactions with ATC and pilots</a:t>
            </a:r>
          </a:p>
        </p:txBody>
      </p:sp>
    </p:spTree>
    <p:extLst>
      <p:ext uri="{BB962C8B-B14F-4D97-AF65-F5344CB8AC3E}">
        <p14:creationId xmlns:p14="http://schemas.microsoft.com/office/powerpoint/2010/main" val="208528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C3615A-009D-6E4F-9E0B-36EFF47BCD3E}"/>
              </a:ext>
            </a:extLst>
          </p:cNvPr>
          <p:cNvSpPr>
            <a:spLocks noGrp="1"/>
          </p:cNvSpPr>
          <p:nvPr>
            <p:ph idx="4294967295"/>
          </p:nvPr>
        </p:nvSpPr>
        <p:spPr>
          <a:xfrm>
            <a:off x="508000" y="1166018"/>
            <a:ext cx="10972800" cy="4525963"/>
          </a:xfrm>
        </p:spPr>
        <p:txBody>
          <a:bodyPr/>
          <a:lstStyle/>
          <a:p>
            <a:pPr marL="0" indent="0">
              <a:buNone/>
            </a:pPr>
            <a:endParaRPr lang="en-US" dirty="0"/>
          </a:p>
          <a:p>
            <a:pPr marL="0" indent="0">
              <a:buNone/>
            </a:pPr>
            <a:endParaRPr lang="en-US" dirty="0"/>
          </a:p>
          <a:p>
            <a:pPr marL="0" indent="0" algn="ctr">
              <a:buNone/>
            </a:pPr>
            <a:r>
              <a:rPr lang="en-US" dirty="0"/>
              <a:t>Thank you !</a:t>
            </a:r>
          </a:p>
          <a:p>
            <a:pPr marL="0" indent="0" algn="ctr">
              <a:buNone/>
            </a:pPr>
            <a:r>
              <a:rPr lang="en-US" dirty="0">
                <a:hlinkClick r:id="rId3"/>
              </a:rPr>
              <a:t>s</a:t>
            </a:r>
            <a:r>
              <a:rPr lang="en-US">
                <a:hlinkClick r:id="rId3"/>
              </a:rPr>
              <a:t>avita</a:t>
            </a:r>
            <a:r>
              <a:rPr lang="en-US" dirty="0">
                <a:hlinkClick r:id="rId3"/>
              </a:rPr>
              <a:t>.a.verma@nasa.gov</a:t>
            </a:r>
            <a:endParaRPr lang="en-US" dirty="0"/>
          </a:p>
          <a:p>
            <a:pPr marL="0" indent="0" algn="ctr">
              <a:buNone/>
            </a:pPr>
            <a:r>
              <a:rPr lang="en-US" dirty="0">
                <a:hlinkClick r:id="rId4"/>
              </a:rPr>
              <a:t>cbosson@uber.com</a:t>
            </a:r>
            <a:endParaRPr lang="en-US" dirty="0"/>
          </a:p>
          <a:p>
            <a:pPr marL="0" indent="0">
              <a:buNone/>
            </a:pPr>
            <a:endParaRPr lang="en-US" dirty="0"/>
          </a:p>
        </p:txBody>
      </p:sp>
      <p:sp>
        <p:nvSpPr>
          <p:cNvPr id="5" name="Title 4">
            <a:extLst>
              <a:ext uri="{FF2B5EF4-FFF2-40B4-BE49-F238E27FC236}">
                <a16:creationId xmlns:a16="http://schemas.microsoft.com/office/drawing/2014/main" id="{54E6AC26-53E7-4042-9D48-44211E6A960A}"/>
              </a:ext>
            </a:extLst>
          </p:cNvPr>
          <p:cNvSpPr>
            <a:spLocks noGrp="1"/>
          </p:cNvSpPr>
          <p:nvPr>
            <p:ph type="title" idx="4294967295"/>
          </p:nvPr>
        </p:nvSpPr>
        <p:spPr>
          <a:xfrm>
            <a:off x="508000" y="157162"/>
            <a:ext cx="10007600" cy="604838"/>
          </a:xfrm>
        </p:spPr>
        <p:txBody>
          <a:bodyPr/>
          <a:lstStyle/>
          <a:p>
            <a:r>
              <a:rPr lang="en-US" dirty="0"/>
              <a:t/>
            </a:r>
            <a:br>
              <a:rPr lang="en-US" dirty="0"/>
            </a:br>
            <a:endParaRPr lang="en-US" dirty="0"/>
          </a:p>
        </p:txBody>
      </p:sp>
    </p:spTree>
    <p:extLst>
      <p:ext uri="{BB962C8B-B14F-4D97-AF65-F5344CB8AC3E}">
        <p14:creationId xmlns:p14="http://schemas.microsoft.com/office/powerpoint/2010/main" val="31120028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E6AC26-53E7-4042-9D48-44211E6A960A}"/>
              </a:ext>
            </a:extLst>
          </p:cNvPr>
          <p:cNvSpPr>
            <a:spLocks noGrp="1"/>
          </p:cNvSpPr>
          <p:nvPr>
            <p:ph type="title" idx="4294967295"/>
          </p:nvPr>
        </p:nvSpPr>
        <p:spPr>
          <a:xfrm>
            <a:off x="508000" y="157162"/>
            <a:ext cx="10007600" cy="604838"/>
          </a:xfrm>
        </p:spPr>
        <p:txBody>
          <a:bodyPr/>
          <a:lstStyle/>
          <a:p>
            <a:r>
              <a:rPr lang="en-US" dirty="0"/>
              <a:t/>
            </a:r>
            <a:br>
              <a:rPr lang="en-US" dirty="0"/>
            </a:br>
            <a:endParaRPr lang="en-US" dirty="0"/>
          </a:p>
        </p:txBody>
      </p:sp>
      <p:sp>
        <p:nvSpPr>
          <p:cNvPr id="6" name="Content Placeholder 2">
            <a:extLst>
              <a:ext uri="{FF2B5EF4-FFF2-40B4-BE49-F238E27FC236}">
                <a16:creationId xmlns:a16="http://schemas.microsoft.com/office/drawing/2014/main" id="{794AFF8F-6EE4-6E4C-9895-7D1CA4A33687}"/>
              </a:ext>
            </a:extLst>
          </p:cNvPr>
          <p:cNvSpPr txBox="1">
            <a:spLocks/>
          </p:cNvSpPr>
          <p:nvPr/>
        </p:nvSpPr>
        <p:spPr>
          <a:xfrm>
            <a:off x="551055" y="1373445"/>
            <a:ext cx="10972800" cy="4525963"/>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2800" kern="1200">
                <a:solidFill>
                  <a:schemeClr val="tx1"/>
                </a:solidFill>
                <a:latin typeface="Arial" charset="0"/>
                <a:ea typeface="+mn-ea"/>
                <a:cs typeface="ＭＳ Ｐゴシック"/>
              </a:defRPr>
            </a:lvl1pPr>
            <a:lvl2pPr marL="742950" indent="-285750" algn="l" defTabSz="457200" rtl="0" eaLnBrk="0" fontAlgn="base" hangingPunct="0">
              <a:spcBef>
                <a:spcPct val="20000"/>
              </a:spcBef>
              <a:spcAft>
                <a:spcPct val="0"/>
              </a:spcAft>
              <a:buFont typeface="Arial" charset="0"/>
              <a:buChar char="–"/>
              <a:defRPr sz="2400" kern="1200">
                <a:solidFill>
                  <a:schemeClr val="tx1"/>
                </a:solidFill>
                <a:latin typeface="Arial" charset="0"/>
                <a:ea typeface="ＭＳ Ｐゴシック"/>
                <a:cs typeface="ＭＳ Ｐゴシック"/>
              </a:defRPr>
            </a:lvl2pPr>
            <a:lvl3pPr marL="1143000" indent="-228600" algn="l" defTabSz="457200" rtl="0" eaLnBrk="0" fontAlgn="base" hangingPunct="0">
              <a:spcBef>
                <a:spcPct val="20000"/>
              </a:spcBef>
              <a:spcAft>
                <a:spcPct val="0"/>
              </a:spcAft>
              <a:buFont typeface="Arial" charset="0"/>
              <a:buChar char="•"/>
              <a:defRPr sz="2000" kern="1200">
                <a:solidFill>
                  <a:schemeClr val="tx1"/>
                </a:solidFill>
                <a:latin typeface="Arial" charset="0"/>
                <a:ea typeface="ＭＳ Ｐゴシック"/>
                <a:cs typeface="ＭＳ Ｐゴシック"/>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charset="0"/>
                <a:ea typeface="ＭＳ Ｐゴシック"/>
                <a:cs typeface="ＭＳ Ｐゴシック"/>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charset="0"/>
                <a:ea typeface="ＭＳ Ｐゴシック"/>
                <a:cs typeface="ＭＳ Ｐゴシック"/>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US" smtClean="0"/>
              <a:t>San Francisco Traffic by Noah Berger, </a:t>
            </a:r>
            <a:r>
              <a:rPr lang="en-US" smtClean="0">
                <a:hlinkClick r:id="rId3"/>
              </a:rPr>
              <a:t>Source: https://www.sfgate.com/traffic/article/bay-area-worlds-worst-traffic-study-2018-13614431.php</a:t>
            </a:r>
            <a:r>
              <a:rPr lang="en-US" smtClean="0"/>
              <a:t>. Image used by permission of creator, text applied on bottom of image on slide 4.</a:t>
            </a:r>
          </a:p>
          <a:p>
            <a:pPr marL="0" indent="0">
              <a:buFont typeface="Arial" charset="0"/>
              <a:buNone/>
            </a:pPr>
            <a:endParaRPr lang="en-US" dirty="0"/>
          </a:p>
        </p:txBody>
      </p:sp>
      <p:sp>
        <p:nvSpPr>
          <p:cNvPr id="7" name="Title 1">
            <a:extLst>
              <a:ext uri="{FF2B5EF4-FFF2-40B4-BE49-F238E27FC236}">
                <a16:creationId xmlns:a16="http://schemas.microsoft.com/office/drawing/2014/main" id="{1594A464-F3D5-8946-A22B-030D85D30EF9}"/>
              </a:ext>
            </a:extLst>
          </p:cNvPr>
          <p:cNvSpPr txBox="1">
            <a:spLocks/>
          </p:cNvSpPr>
          <p:nvPr/>
        </p:nvSpPr>
        <p:spPr>
          <a:xfrm>
            <a:off x="508000" y="157162"/>
            <a:ext cx="10972800" cy="604838"/>
          </a:xfrm>
          <a:prstGeom prst="rect">
            <a:avLst/>
          </a:prstGeom>
        </p:spPr>
        <p:txBody>
          <a:bodyPr/>
          <a:lstStyle>
            <a:lvl1pPr algn="ctr" defTabSz="457200" rtl="0" eaLnBrk="0" fontAlgn="base" hangingPunct="0">
              <a:spcBef>
                <a:spcPct val="0"/>
              </a:spcBef>
              <a:spcAft>
                <a:spcPct val="0"/>
              </a:spcAft>
              <a:defRPr lang="en-US" sz="2800" b="1" kern="1200" dirty="0">
                <a:solidFill>
                  <a:srgbClr val="FFFFFF"/>
                </a:solidFill>
                <a:latin typeface="Arial" charset="0"/>
                <a:ea typeface="+mj-ea"/>
                <a:cs typeface="ＭＳ Ｐゴシック"/>
              </a:defRPr>
            </a:lvl1pPr>
            <a:lvl2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2pPr>
            <a:lvl3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3pPr>
            <a:lvl4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4pPr>
            <a:lvl5pPr algn="ctr" defTabSz="457200" rtl="0" eaLnBrk="0" fontAlgn="base" hangingPunct="0">
              <a:spcBef>
                <a:spcPct val="0"/>
              </a:spcBef>
              <a:spcAft>
                <a:spcPct val="0"/>
              </a:spcAft>
              <a:defRPr sz="2800" b="1">
                <a:solidFill>
                  <a:srgbClr val="000090"/>
                </a:solidFill>
                <a:latin typeface="Arial" charset="0"/>
                <a:ea typeface="ＭＳ Ｐゴシック" pitchFamily="28" charset="-128"/>
                <a:cs typeface="ＭＳ Ｐゴシック"/>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en-US" smtClean="0"/>
              <a:t>Bibliography (Images)</a:t>
            </a:r>
            <a:endParaRPr lang="en-US"/>
          </a:p>
        </p:txBody>
      </p:sp>
    </p:spTree>
    <p:extLst>
      <p:ext uri="{BB962C8B-B14F-4D97-AF65-F5344CB8AC3E}">
        <p14:creationId xmlns:p14="http://schemas.microsoft.com/office/powerpoint/2010/main" val="1307404548"/>
      </p:ext>
    </p:extLst>
  </p:cSld>
  <p:clrMapOvr>
    <a:masterClrMapping/>
  </p:clrMapOvr>
</p:sld>
</file>

<file path=ppt/theme/theme1.xml><?xml version="1.0" encoding="utf-8"?>
<a:theme xmlns:a="http://schemas.openxmlformats.org/drawingml/2006/main" name="1_nasa_asp_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a:solidFill>
            <a:schemeClr val="tx1"/>
          </a:solidFill>
          <a:headEnd type="triangle"/>
          <a:tailEnd type="triangle"/>
        </a:ln>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PublishingStartDate xmlns="http://schemas.microsoft.com/sharepoint/v3" xsi:nil="true"/>
    <PublishingExpirationDate xmlns="http://schemas.microsoft.com/sharepoint/v3" xsi:nil="true"/>
    <_dlc_DocId xmlns="f9b2ab3b-77be-4076-a623-4fd9f30c9762">H2JY75MYSXVM-5-148</_dlc_DocId>
    <_dlc_DocIdUrl xmlns="f9b2ab3b-77be-4076-a623-4fd9f30c9762">
      <Url>https://teams.share.nasa.gov/arc/atmx/_layouts/15/DocIdRedir.aspx?ID=H2JY75MYSXVM-5-148</Url>
      <Description>H2JY75MYSXVM-5-148</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6C947B0DEDF1224D9A8B1C2D94980E8D" ma:contentTypeVersion="2" ma:contentTypeDescription="Create a new document." ma:contentTypeScope="" ma:versionID="e2591e3a8b7f22601471326b93dd483a">
  <xsd:schema xmlns:xsd="http://www.w3.org/2001/XMLSchema" xmlns:xs="http://www.w3.org/2001/XMLSchema" xmlns:p="http://schemas.microsoft.com/office/2006/metadata/properties" xmlns:ns1="http://schemas.microsoft.com/sharepoint/v3" xmlns:ns2="f9b2ab3b-77be-4076-a623-4fd9f30c9762" targetNamespace="http://schemas.microsoft.com/office/2006/metadata/properties" ma:root="true" ma:fieldsID="6ee845e5b36af8cc645c5a9c73a1d397" ns1:_="" ns2:_="">
    <xsd:import namespace="http://schemas.microsoft.com/sharepoint/v3"/>
    <xsd:import namespace="f9b2ab3b-77be-4076-a623-4fd9f30c9762"/>
    <xsd:element name="properties">
      <xsd:complexType>
        <xsd:sequence>
          <xsd:element name="documentManagement">
            <xsd:complexType>
              <xsd:all>
                <xsd:element ref="ns2:_dlc_DocId" minOccurs="0"/>
                <xsd:element ref="ns2:_dlc_DocIdUrl" minOccurs="0"/>
                <xsd:element ref="ns2: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1"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2"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9b2ab3b-77be-4076-a623-4fd9f30c976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28A8B3-F0B8-4CD0-A8B7-67B40A636129}">
  <ds:schemaRefs>
    <ds:schemaRef ds:uri="http://schemas.microsoft.com/sharepoint/v3/contenttype/forms"/>
  </ds:schemaRefs>
</ds:datastoreItem>
</file>

<file path=customXml/itemProps2.xml><?xml version="1.0" encoding="utf-8"?>
<ds:datastoreItem xmlns:ds="http://schemas.openxmlformats.org/officeDocument/2006/customXml" ds:itemID="{C0F97C95-A4E4-4A94-A19B-2AA425DAF81B}">
  <ds:schemaRefs>
    <ds:schemaRef ds:uri="http://schemas.microsoft.com/sharepoint/events"/>
  </ds:schemaRefs>
</ds:datastoreItem>
</file>

<file path=customXml/itemProps3.xml><?xml version="1.0" encoding="utf-8"?>
<ds:datastoreItem xmlns:ds="http://schemas.openxmlformats.org/officeDocument/2006/customXml" ds:itemID="{E8AFFB38-39A1-4812-BE96-7C9C59FB0B5C}">
  <ds:schemaRefs>
    <ds:schemaRef ds:uri="http://schemas.microsoft.com/office/2006/metadata/properties"/>
    <ds:schemaRef ds:uri="http://schemas.microsoft.com/office/infopath/2007/PartnerControls"/>
    <ds:schemaRef ds:uri="http://schemas.microsoft.com/sharepoint/v3"/>
    <ds:schemaRef ds:uri="f9b2ab3b-77be-4076-a623-4fd9f30c9762"/>
  </ds:schemaRefs>
</ds:datastoreItem>
</file>

<file path=customXml/itemProps4.xml><?xml version="1.0" encoding="utf-8"?>
<ds:datastoreItem xmlns:ds="http://schemas.openxmlformats.org/officeDocument/2006/customXml" ds:itemID="{88EBE59F-D6FA-42A3-923F-23D157C45E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f9b2ab3b-77be-4076-a623-4fd9f30c97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309372</TotalTime>
  <Words>1900</Words>
  <Application>Microsoft Office PowerPoint</Application>
  <PresentationFormat>Widescreen</PresentationFormat>
  <Paragraphs>294</Paragraphs>
  <Slides>26</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MS PGothic</vt:lpstr>
      <vt:lpstr>Arial</vt:lpstr>
      <vt:lpstr>Calibri</vt:lpstr>
      <vt:lpstr>Segoe UI</vt:lpstr>
      <vt:lpstr>1_nasa_asp_presentation</vt:lpstr>
      <vt:lpstr>PowerPoint Presentation</vt:lpstr>
      <vt:lpstr>Co-Authors</vt:lpstr>
      <vt:lpstr>Background</vt:lpstr>
      <vt:lpstr>PowerPoint Presentation</vt:lpstr>
      <vt:lpstr>Problem Statement</vt:lpstr>
      <vt:lpstr>Presentation Roadmap</vt:lpstr>
      <vt:lpstr>FAA UAM Concept</vt:lpstr>
      <vt:lpstr>Experiment Setup</vt:lpstr>
      <vt:lpstr>Overview of Engineering Evaluation</vt:lpstr>
      <vt:lpstr>Extending UTM TCL4 Implementation to UAM</vt:lpstr>
      <vt:lpstr>Multiple UAM Operators: Use Cases</vt:lpstr>
      <vt:lpstr>Use Case B</vt:lpstr>
      <vt:lpstr>Operational Volume Parameters</vt:lpstr>
      <vt:lpstr>Services</vt:lpstr>
      <vt:lpstr>Experiment Setup</vt:lpstr>
      <vt:lpstr>Experiment Setup</vt:lpstr>
      <vt:lpstr>Separation Minima</vt:lpstr>
      <vt:lpstr>Results</vt:lpstr>
      <vt:lpstr>Volumes per Operation per Route</vt:lpstr>
      <vt:lpstr>Number of Volumes per Operation with Basic Services (Baseline)</vt:lpstr>
      <vt:lpstr>Number of Volumes per Operation with Additional Services</vt:lpstr>
      <vt:lpstr>Considerations for Design of Operational Volumes</vt:lpstr>
      <vt:lpstr>Summary</vt:lpstr>
      <vt:lpstr>Summary and Next Steps</vt:lpstr>
      <vt:lpstr> </vt:lpstr>
      <vt:lpstr>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Contents</dc:title>
  <dc:creator>rrosen</dc:creator>
  <cp:lastModifiedBy>Andro-Avila, Bonnie J. (ARC-AF)[MIRACORP, INC]</cp:lastModifiedBy>
  <cp:revision>4723</cp:revision>
  <cp:lastPrinted>2018-06-24T14:31:14Z</cp:lastPrinted>
  <dcterms:created xsi:type="dcterms:W3CDTF">2015-10-26T12:44:38Z</dcterms:created>
  <dcterms:modified xsi:type="dcterms:W3CDTF">2020-09-10T19:22:16Z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b37f0c11-8817-4a89-b3f4-35578b7871c0</vt:lpwstr>
  </property>
  <property fmtid="{D5CDD505-2E9C-101B-9397-08002B2CF9AE}" pid="3" name="ContentTypeId">
    <vt:lpwstr>0x0101006C947B0DEDF1224D9A8B1C2D94980E8D</vt:lpwstr>
  </property>
</Properties>
</file>