
<file path=[Content_Types].xml><?xml version="1.0" encoding="utf-8"?>
<Types xmlns="http://schemas.openxmlformats.org/package/2006/content-types">
  <Default Extension="avi" ContentType="video/x-msvideo"/>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424" r:id="rId4"/>
  </p:sldMasterIdLst>
  <p:notesMasterIdLst>
    <p:notesMasterId r:id="rId31"/>
  </p:notesMasterIdLst>
  <p:handoutMasterIdLst>
    <p:handoutMasterId r:id="rId32"/>
  </p:handoutMasterIdLst>
  <p:sldIdLst>
    <p:sldId id="396" r:id="rId5"/>
    <p:sldId id="373" r:id="rId6"/>
    <p:sldId id="1814" r:id="rId7"/>
    <p:sldId id="409" r:id="rId8"/>
    <p:sldId id="378" r:id="rId9"/>
    <p:sldId id="406" r:id="rId10"/>
    <p:sldId id="1815" r:id="rId11"/>
    <p:sldId id="1818" r:id="rId12"/>
    <p:sldId id="411" r:id="rId13"/>
    <p:sldId id="410" r:id="rId14"/>
    <p:sldId id="546" r:id="rId15"/>
    <p:sldId id="1816" r:id="rId16"/>
    <p:sldId id="1819" r:id="rId17"/>
    <p:sldId id="1820" r:id="rId18"/>
    <p:sldId id="1821" r:id="rId19"/>
    <p:sldId id="1822" r:id="rId20"/>
    <p:sldId id="380" r:id="rId21"/>
    <p:sldId id="382" r:id="rId22"/>
    <p:sldId id="544" r:id="rId23"/>
    <p:sldId id="1823" r:id="rId24"/>
    <p:sldId id="407" r:id="rId25"/>
    <p:sldId id="1824" r:id="rId26"/>
    <p:sldId id="401" r:id="rId27"/>
    <p:sldId id="399" r:id="rId28"/>
    <p:sldId id="403" r:id="rId29"/>
    <p:sldId id="386" r:id="rId30"/>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S PGothic" charset="-128"/>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p:defaultTextStyle>
  <p:extLst>
    <p:ext uri="{EFAFB233-063F-42B5-8137-9DF3F51BA10A}">
      <p15:sldGuideLst xmlns:p15="http://schemas.microsoft.com/office/powerpoint/2012/main">
        <p15:guide id="1" orient="horz" pos="2952" userDrawn="1">
          <p15:clr>
            <a:srgbClr val="A4A3A4"/>
          </p15:clr>
        </p15:guide>
        <p15:guide id="2" pos="3840" userDrawn="1">
          <p15:clr>
            <a:srgbClr val="A4A3A4"/>
          </p15:clr>
        </p15:guide>
        <p15:guide id="4" pos="7552" userDrawn="1">
          <p15:clr>
            <a:srgbClr val="A4A3A4"/>
          </p15:clr>
        </p15:guide>
        <p15:guide id="5" orient="horz" pos="4104" userDrawn="1">
          <p15:clr>
            <a:srgbClr val="A4A3A4"/>
          </p15:clr>
        </p15:guide>
        <p15:guide id="6" orient="horz" pos="4176" userDrawn="1">
          <p15:clr>
            <a:srgbClr val="A4A3A4"/>
          </p15:clr>
        </p15:guide>
        <p15:guide id="7" pos="128" userDrawn="1">
          <p15:clr>
            <a:srgbClr val="A4A3A4"/>
          </p15:clr>
        </p15:guide>
        <p15:guide id="9" orient="horz" pos="1128" userDrawn="1">
          <p15:clr>
            <a:srgbClr val="A4A3A4"/>
          </p15:clr>
        </p15:guide>
        <p15:guide id="10" orient="horz" pos="2832" userDrawn="1">
          <p15:clr>
            <a:srgbClr val="A4A3A4"/>
          </p15:clr>
        </p15:guide>
        <p15:guide id="11" pos="6624" userDrawn="1">
          <p15:clr>
            <a:srgbClr val="A4A3A4"/>
          </p15:clr>
        </p15:guide>
        <p15:guide id="12" pos="4064" userDrawn="1">
          <p15:clr>
            <a:srgbClr val="A4A3A4"/>
          </p15:clr>
        </p15:guide>
        <p15:guide id="13" pos="4128" userDrawn="1">
          <p15:clr>
            <a:srgbClr val="A4A3A4"/>
          </p15:clr>
        </p15:guide>
        <p15:guide id="14" pos="4224" userDrawn="1">
          <p15:clr>
            <a:srgbClr val="A4A3A4"/>
          </p15:clr>
        </p15:guide>
        <p15:guide id="15" orient="horz" pos="3024" userDrawn="1">
          <p15:clr>
            <a:srgbClr val="A4A3A4"/>
          </p15:clr>
        </p15:guide>
        <p15:guide id="16" pos="6688" userDrawn="1">
          <p15:clr>
            <a:srgbClr val="A4A3A4"/>
          </p15:clr>
        </p15:guide>
        <p15:guide id="17" pos="684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0432FF"/>
    <a:srgbClr val="00FDFF"/>
    <a:srgbClr val="FF33CC"/>
    <a:srgbClr val="FFD579"/>
    <a:srgbClr val="2D8B75"/>
    <a:srgbClr val="3333CC"/>
    <a:srgbClr val="92BBFA"/>
    <a:srgbClr val="4BACC6"/>
    <a:srgbClr val="FFCC66"/>
    <a:srgbClr val="00BE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097" autoAdjust="0"/>
    <p:restoredTop sz="92849" autoAdjust="0"/>
  </p:normalViewPr>
  <p:slideViewPr>
    <p:cSldViewPr snapToGrid="0" showGuides="1">
      <p:cViewPr varScale="1">
        <p:scale>
          <a:sx n="136" d="100"/>
          <a:sy n="136" d="100"/>
        </p:scale>
        <p:origin x="632" y="200"/>
      </p:cViewPr>
      <p:guideLst>
        <p:guide orient="horz" pos="2952"/>
        <p:guide pos="3840"/>
        <p:guide pos="7552"/>
        <p:guide orient="horz" pos="4104"/>
        <p:guide orient="horz" pos="4176"/>
        <p:guide pos="128"/>
        <p:guide orient="horz" pos="1128"/>
        <p:guide orient="horz" pos="2832"/>
        <p:guide pos="6624"/>
        <p:guide pos="4064"/>
        <p:guide pos="4128"/>
        <p:guide pos="4224"/>
        <p:guide orient="horz" pos="3024"/>
        <p:guide pos="6688"/>
        <p:guide pos="6848"/>
      </p:guideLst>
    </p:cSldViewPr>
  </p:slideViewPr>
  <p:outlineViewPr>
    <p:cViewPr>
      <p:scale>
        <a:sx n="33" d="100"/>
        <a:sy n="33" d="100"/>
      </p:scale>
      <p:origin x="0" y="-1752"/>
    </p:cViewPr>
  </p:outlineViewPr>
  <p:notesTextViewPr>
    <p:cViewPr>
      <p:scale>
        <a:sx n="3" d="2"/>
        <a:sy n="3" d="2"/>
      </p:scale>
      <p:origin x="0" y="0"/>
    </p:cViewPr>
  </p:notesTextViewPr>
  <p:sorterViewPr>
    <p:cViewPr>
      <p:scale>
        <a:sx n="160" d="100"/>
        <a:sy n="160" d="100"/>
      </p:scale>
      <p:origin x="0" y="-6912"/>
    </p:cViewPr>
  </p:sorterViewPr>
  <p:notesViewPr>
    <p:cSldViewPr snapToGrid="0" showGuides="1">
      <p:cViewPr varScale="1">
        <p:scale>
          <a:sx n="115" d="100"/>
          <a:sy n="115" d="100"/>
        </p:scale>
        <p:origin x="3072" y="2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F277E75D-796E-544A-918E-932386311232}" type="datetimeFigureOut">
              <a:rPr lang="en-US"/>
              <a:pPr>
                <a:defRPr/>
              </a:pPr>
              <a:t>9/9/20</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a:defRPr/>
            </a:pPr>
            <a:fld id="{CEB6B351-6F3D-EC46-A184-8530CFA3CBE7}" type="slidenum">
              <a:rPr lang="en-US"/>
              <a:pPr>
                <a:defRPr/>
              </a:pPr>
              <a:t>‹#›</a:t>
            </a:fld>
            <a:endParaRPr lang="en-US" dirty="0"/>
          </a:p>
        </p:txBody>
      </p:sp>
    </p:spTree>
    <p:extLst>
      <p:ext uri="{BB962C8B-B14F-4D97-AF65-F5344CB8AC3E}">
        <p14:creationId xmlns:p14="http://schemas.microsoft.com/office/powerpoint/2010/main" val="29066430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charset="0"/>
              </a:defRPr>
            </a:lvl1pPr>
          </a:lstStyle>
          <a:p>
            <a:pPr>
              <a:defRPr/>
            </a:pPr>
            <a:fld id="{4DFE72E3-EEB0-5E49-804D-DD1262D95E69}" type="datetimeFigureOut">
              <a:rPr lang="en-US" altLang="x-none"/>
              <a:pPr>
                <a:defRPr/>
              </a:pPr>
              <a:t>9/9/20</a:t>
            </a:fld>
            <a:endParaRPr lang="en-US" altLang="x-none"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charset="0"/>
              </a:defRPr>
            </a:lvl1pPr>
          </a:lstStyle>
          <a:p>
            <a:pPr>
              <a:defRPr/>
            </a:pPr>
            <a:fld id="{83AEBCAE-0345-1F4B-AF5B-AFC84B023E8C}" type="slidenum">
              <a:rPr lang="en-US" altLang="x-none"/>
              <a:pPr>
                <a:defRPr/>
              </a:pPr>
              <a:t>‹#›</a:t>
            </a:fld>
            <a:endParaRPr lang="en-US" altLang="x-none" dirty="0"/>
          </a:p>
        </p:txBody>
      </p:sp>
    </p:spTree>
    <p:extLst>
      <p:ext uri="{BB962C8B-B14F-4D97-AF65-F5344CB8AC3E}">
        <p14:creationId xmlns:p14="http://schemas.microsoft.com/office/powerpoint/2010/main" val="379463412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1DDCF2-9B85-7E48-A229-6803093FC2E2}" type="slidenum">
              <a:rPr lang="en-US" smtClean="0"/>
              <a:t>1</a:t>
            </a:fld>
            <a:endParaRPr lang="en-US" dirty="0"/>
          </a:p>
        </p:txBody>
      </p:sp>
    </p:spTree>
    <p:extLst>
      <p:ext uri="{BB962C8B-B14F-4D97-AF65-F5344CB8AC3E}">
        <p14:creationId xmlns:p14="http://schemas.microsoft.com/office/powerpoint/2010/main" val="38907635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2</a:t>
            </a:fld>
            <a:endParaRPr lang="en-US" altLang="x-none" dirty="0"/>
          </a:p>
        </p:txBody>
      </p:sp>
    </p:spTree>
    <p:extLst>
      <p:ext uri="{BB962C8B-B14F-4D97-AF65-F5344CB8AC3E}">
        <p14:creationId xmlns:p14="http://schemas.microsoft.com/office/powerpoint/2010/main" val="21510860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3</a:t>
            </a:fld>
            <a:endParaRPr lang="en-US" altLang="x-none" dirty="0"/>
          </a:p>
        </p:txBody>
      </p:sp>
    </p:spTree>
    <p:extLst>
      <p:ext uri="{BB962C8B-B14F-4D97-AF65-F5344CB8AC3E}">
        <p14:creationId xmlns:p14="http://schemas.microsoft.com/office/powerpoint/2010/main" val="26426716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4</a:t>
            </a:fld>
            <a:endParaRPr lang="en-US" altLang="x-none" dirty="0"/>
          </a:p>
        </p:txBody>
      </p:sp>
    </p:spTree>
    <p:extLst>
      <p:ext uri="{BB962C8B-B14F-4D97-AF65-F5344CB8AC3E}">
        <p14:creationId xmlns:p14="http://schemas.microsoft.com/office/powerpoint/2010/main" val="17436279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5</a:t>
            </a:fld>
            <a:endParaRPr lang="en-US" altLang="x-none" dirty="0"/>
          </a:p>
        </p:txBody>
      </p:sp>
    </p:spTree>
    <p:extLst>
      <p:ext uri="{BB962C8B-B14F-4D97-AF65-F5344CB8AC3E}">
        <p14:creationId xmlns:p14="http://schemas.microsoft.com/office/powerpoint/2010/main" val="37594432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6</a:t>
            </a:fld>
            <a:endParaRPr lang="en-US" altLang="x-none" dirty="0"/>
          </a:p>
        </p:txBody>
      </p:sp>
    </p:spTree>
    <p:extLst>
      <p:ext uri="{BB962C8B-B14F-4D97-AF65-F5344CB8AC3E}">
        <p14:creationId xmlns:p14="http://schemas.microsoft.com/office/powerpoint/2010/main" val="19670390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7</a:t>
            </a:fld>
            <a:endParaRPr lang="en-US" altLang="x-none" dirty="0"/>
          </a:p>
        </p:txBody>
      </p:sp>
    </p:spTree>
    <p:extLst>
      <p:ext uri="{BB962C8B-B14F-4D97-AF65-F5344CB8AC3E}">
        <p14:creationId xmlns:p14="http://schemas.microsoft.com/office/powerpoint/2010/main" val="30800552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8</a:t>
            </a:fld>
            <a:endParaRPr lang="en-US" altLang="x-none" dirty="0"/>
          </a:p>
        </p:txBody>
      </p:sp>
    </p:spTree>
    <p:extLst>
      <p:ext uri="{BB962C8B-B14F-4D97-AF65-F5344CB8AC3E}">
        <p14:creationId xmlns:p14="http://schemas.microsoft.com/office/powerpoint/2010/main" val="6974188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9</a:t>
            </a:fld>
            <a:endParaRPr lang="en-US" altLang="x-none" dirty="0"/>
          </a:p>
        </p:txBody>
      </p:sp>
    </p:spTree>
    <p:extLst>
      <p:ext uri="{BB962C8B-B14F-4D97-AF65-F5344CB8AC3E}">
        <p14:creationId xmlns:p14="http://schemas.microsoft.com/office/powerpoint/2010/main" val="14478466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10</a:t>
            </a:fld>
            <a:endParaRPr lang="en-US" altLang="x-none" dirty="0"/>
          </a:p>
        </p:txBody>
      </p:sp>
    </p:spTree>
    <p:extLst>
      <p:ext uri="{BB962C8B-B14F-4D97-AF65-F5344CB8AC3E}">
        <p14:creationId xmlns:p14="http://schemas.microsoft.com/office/powerpoint/2010/main" val="8022699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11</a:t>
            </a:fld>
            <a:endParaRPr lang="en-US" altLang="x-none" dirty="0"/>
          </a:p>
        </p:txBody>
      </p:sp>
    </p:spTree>
    <p:extLst>
      <p:ext uri="{BB962C8B-B14F-4D97-AF65-F5344CB8AC3E}">
        <p14:creationId xmlns:p14="http://schemas.microsoft.com/office/powerpoint/2010/main" val="13702765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S PGothic" panose="020B0600070205080204" pitchFamily="34" charset="-128"/>
                <a:cs typeface="MS PGothic" charset="0"/>
              </a:rPr>
              <a:t>python </a:t>
            </a:r>
            <a:r>
              <a:rPr lang="en-US" sz="1200" kern="1200" dirty="0" err="1">
                <a:solidFill>
                  <a:schemeClr val="tx1"/>
                </a:solidFill>
                <a:effectLst/>
                <a:latin typeface="+mn-lt"/>
                <a:ea typeface="MS PGothic" panose="020B0600070205080204" pitchFamily="34" charset="-128"/>
                <a:cs typeface="MS PGothic" charset="0"/>
              </a:rPr>
              <a:t>aetc_report.py</a:t>
            </a:r>
            <a:r>
              <a:rPr lang="en-US" sz="1200" kern="1200" dirty="0">
                <a:solidFill>
                  <a:schemeClr val="tx1"/>
                </a:solidFill>
                <a:effectLst/>
                <a:latin typeface="+mn-lt"/>
                <a:ea typeface="MS PGothic" panose="020B0600070205080204" pitchFamily="34" charset="-128"/>
                <a:cs typeface="MS PGothic" charset="0"/>
              </a:rPr>
              <a:t> </a:t>
            </a:r>
            <a:r>
              <a:rPr lang="en-US" sz="1200" kern="1200" dirty="0" err="1">
                <a:solidFill>
                  <a:schemeClr val="tx1"/>
                </a:solidFill>
                <a:effectLst/>
                <a:latin typeface="+mn-lt"/>
                <a:ea typeface="MS PGothic" panose="020B0600070205080204" pitchFamily="34" charset="-128"/>
                <a:cs typeface="MS PGothic" charset="0"/>
              </a:rPr>
              <a:t>cfd_file</a:t>
            </a:r>
            <a:r>
              <a:rPr lang="en-US" sz="1200" kern="1200" dirty="0">
                <a:solidFill>
                  <a:schemeClr val="tx1"/>
                </a:solidFill>
                <a:effectLst/>
                <a:latin typeface="+mn-lt"/>
                <a:ea typeface="MS PGothic" panose="020B0600070205080204" pitchFamily="34" charset="-128"/>
                <a:cs typeface="MS PGothic" charset="0"/>
              </a:rPr>
              <a:t>=DSS_AETC_PD_Pre-Test_CFD_Logbook_MS_Teams_090220.csv cases=m01_c05,m1a_c05 omit=f3d,a05,a10 </a:t>
            </a:r>
            <a:r>
              <a:rPr lang="en-US" sz="1200" kern="1200" dirty="0" err="1">
                <a:solidFill>
                  <a:schemeClr val="tx1"/>
                </a:solidFill>
                <a:effectLst/>
                <a:latin typeface="+mn-lt"/>
                <a:ea typeface="MS PGothic" panose="020B0600070205080204" pitchFamily="34" charset="-128"/>
                <a:cs typeface="MS PGothic" charset="0"/>
              </a:rPr>
              <a:t>ct_axis</a:t>
            </a:r>
            <a:r>
              <a:rPr lang="en-US" sz="1200" kern="1200" dirty="0">
                <a:solidFill>
                  <a:schemeClr val="tx1"/>
                </a:solidFill>
                <a:effectLst/>
                <a:latin typeface="+mn-lt"/>
                <a:ea typeface="MS PGothic" panose="020B0600070205080204" pitchFamily="34" charset="-128"/>
                <a:cs typeface="MS PGothic" charset="0"/>
              </a:rPr>
              <a:t>=-0.5,3 </a:t>
            </a:r>
            <a:r>
              <a:rPr lang="en-US" sz="1200" kern="1200" dirty="0" err="1">
                <a:solidFill>
                  <a:schemeClr val="tx1"/>
                </a:solidFill>
                <a:effectLst/>
                <a:latin typeface="+mn-lt"/>
                <a:ea typeface="MS PGothic" panose="020B0600070205080204" pitchFamily="34" charset="-128"/>
                <a:cs typeface="MS PGothic" charset="0"/>
              </a:rPr>
              <a:t>cfx_axis</a:t>
            </a:r>
            <a:r>
              <a:rPr lang="en-US" sz="1200" kern="1200" dirty="0">
                <a:solidFill>
                  <a:schemeClr val="tx1"/>
                </a:solidFill>
                <a:effectLst/>
                <a:latin typeface="+mn-lt"/>
                <a:ea typeface="MS PGothic" panose="020B0600070205080204" pitchFamily="34" charset="-128"/>
                <a:cs typeface="MS PGothic" charset="0"/>
              </a:rPr>
              <a:t>=-0.5,2.5 </a:t>
            </a:r>
            <a:r>
              <a:rPr lang="en-US" sz="1200" kern="1200" dirty="0" err="1">
                <a:solidFill>
                  <a:schemeClr val="tx1"/>
                </a:solidFill>
                <a:effectLst/>
                <a:latin typeface="+mn-lt"/>
                <a:ea typeface="MS PGothic" panose="020B0600070205080204" pitchFamily="34" charset="-128"/>
                <a:cs typeface="MS PGothic" charset="0"/>
              </a:rPr>
              <a:t>cf_ct_axis</a:t>
            </a:r>
            <a:r>
              <a:rPr lang="en-US" sz="1200" kern="1200" dirty="0">
                <a:solidFill>
                  <a:schemeClr val="tx1"/>
                </a:solidFill>
                <a:effectLst/>
                <a:latin typeface="+mn-lt"/>
                <a:ea typeface="MS PGothic" panose="020B0600070205080204" pitchFamily="34" charset="-128"/>
                <a:cs typeface="MS PGothic" charset="0"/>
              </a:rPr>
              <a:t>=-0.5,3 </a:t>
            </a:r>
            <a:r>
              <a:rPr lang="en-US" sz="1200" kern="1200" dirty="0" err="1">
                <a:solidFill>
                  <a:schemeClr val="tx1"/>
                </a:solidFill>
                <a:effectLst/>
                <a:latin typeface="+mn-lt"/>
                <a:ea typeface="MS PGothic" panose="020B0600070205080204" pitchFamily="34" charset="-128"/>
                <a:cs typeface="MS PGothic" charset="0"/>
              </a:rPr>
              <a:t>pc_axis</a:t>
            </a:r>
            <a:r>
              <a:rPr lang="en-US" sz="1200" kern="1200" dirty="0">
                <a:solidFill>
                  <a:schemeClr val="tx1"/>
                </a:solidFill>
                <a:effectLst/>
                <a:latin typeface="+mn-lt"/>
                <a:ea typeface="MS PGothic" panose="020B0600070205080204" pitchFamily="34" charset="-128"/>
                <a:cs typeface="MS PGothic" charset="0"/>
              </a:rPr>
              <a:t>=0,500 title='Effect of Nozzle Thrust'</a:t>
            </a:r>
          </a:p>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12</a:t>
            </a:fld>
            <a:endParaRPr lang="en-US" altLang="x-none" dirty="0"/>
          </a:p>
        </p:txBody>
      </p:sp>
    </p:spTree>
    <p:extLst>
      <p:ext uri="{BB962C8B-B14F-4D97-AF65-F5344CB8AC3E}">
        <p14:creationId xmlns:p14="http://schemas.microsoft.com/office/powerpoint/2010/main" val="10123846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MS PGothic" panose="020B0600070205080204" pitchFamily="34" charset="-128"/>
                <a:cs typeface="MS PGothic" charset="0"/>
              </a:rPr>
              <a:t>python </a:t>
            </a:r>
            <a:r>
              <a:rPr lang="en-US" sz="1200" kern="1200" dirty="0" err="1">
                <a:solidFill>
                  <a:schemeClr val="tx1"/>
                </a:solidFill>
                <a:effectLst/>
                <a:latin typeface="+mn-lt"/>
                <a:ea typeface="MS PGothic" panose="020B0600070205080204" pitchFamily="34" charset="-128"/>
                <a:cs typeface="MS PGothic" charset="0"/>
              </a:rPr>
              <a:t>aetc_report.py</a:t>
            </a:r>
            <a:r>
              <a:rPr lang="en-US" sz="1200" kern="1200" dirty="0">
                <a:solidFill>
                  <a:schemeClr val="tx1"/>
                </a:solidFill>
                <a:effectLst/>
                <a:latin typeface="+mn-lt"/>
                <a:ea typeface="MS PGothic" panose="020B0600070205080204" pitchFamily="34" charset="-128"/>
                <a:cs typeface="MS PGothic" charset="0"/>
              </a:rPr>
              <a:t> </a:t>
            </a:r>
            <a:r>
              <a:rPr lang="en-US" sz="1200" kern="1200" dirty="0" err="1">
                <a:solidFill>
                  <a:schemeClr val="tx1"/>
                </a:solidFill>
                <a:effectLst/>
                <a:latin typeface="+mn-lt"/>
                <a:ea typeface="MS PGothic" panose="020B0600070205080204" pitchFamily="34" charset="-128"/>
                <a:cs typeface="MS PGothic" charset="0"/>
              </a:rPr>
              <a:t>cfd_file</a:t>
            </a:r>
            <a:r>
              <a:rPr lang="en-US" sz="1200" kern="1200" dirty="0">
                <a:solidFill>
                  <a:schemeClr val="tx1"/>
                </a:solidFill>
                <a:effectLst/>
                <a:latin typeface="+mn-lt"/>
                <a:ea typeface="MS PGothic" panose="020B0600070205080204" pitchFamily="34" charset="-128"/>
                <a:cs typeface="MS PGothic" charset="0"/>
              </a:rPr>
              <a:t>=DSS_AETC_PD_Pre-Test_CFD_Logbook_MS_Teams_090220.csv cases=m01,m1a_c05,m1b_c05 omit=f3d,a05,a10 </a:t>
            </a:r>
            <a:r>
              <a:rPr lang="en-US" sz="1200" kern="1200" dirty="0" err="1">
                <a:solidFill>
                  <a:schemeClr val="tx1"/>
                </a:solidFill>
                <a:effectLst/>
                <a:latin typeface="+mn-lt"/>
                <a:ea typeface="MS PGothic" panose="020B0600070205080204" pitchFamily="34" charset="-128"/>
                <a:cs typeface="MS PGothic" charset="0"/>
              </a:rPr>
              <a:t>ct_axis</a:t>
            </a:r>
            <a:r>
              <a:rPr lang="en-US" sz="1200" kern="1200" dirty="0">
                <a:solidFill>
                  <a:schemeClr val="tx1"/>
                </a:solidFill>
                <a:effectLst/>
                <a:latin typeface="+mn-lt"/>
                <a:ea typeface="MS PGothic" panose="020B0600070205080204" pitchFamily="34" charset="-128"/>
                <a:cs typeface="MS PGothic" charset="0"/>
              </a:rPr>
              <a:t>=-0.5,3 </a:t>
            </a:r>
            <a:r>
              <a:rPr lang="en-US" sz="1200" kern="1200" dirty="0" err="1">
                <a:solidFill>
                  <a:schemeClr val="tx1"/>
                </a:solidFill>
                <a:effectLst/>
                <a:latin typeface="+mn-lt"/>
                <a:ea typeface="MS PGothic" panose="020B0600070205080204" pitchFamily="34" charset="-128"/>
                <a:cs typeface="MS PGothic" charset="0"/>
              </a:rPr>
              <a:t>cfx_axis</a:t>
            </a:r>
            <a:r>
              <a:rPr lang="en-US" sz="1200" kern="1200" dirty="0">
                <a:solidFill>
                  <a:schemeClr val="tx1"/>
                </a:solidFill>
                <a:effectLst/>
                <a:latin typeface="+mn-lt"/>
                <a:ea typeface="MS PGothic" panose="020B0600070205080204" pitchFamily="34" charset="-128"/>
                <a:cs typeface="MS PGothic" charset="0"/>
              </a:rPr>
              <a:t>=-0.5,2.5 </a:t>
            </a:r>
            <a:r>
              <a:rPr lang="en-US" sz="1200" kern="1200" dirty="0" err="1">
                <a:solidFill>
                  <a:schemeClr val="tx1"/>
                </a:solidFill>
                <a:effectLst/>
                <a:latin typeface="+mn-lt"/>
                <a:ea typeface="MS PGothic" panose="020B0600070205080204" pitchFamily="34" charset="-128"/>
                <a:cs typeface="MS PGothic" charset="0"/>
              </a:rPr>
              <a:t>cf_ct_axis</a:t>
            </a:r>
            <a:r>
              <a:rPr lang="en-US" sz="1200" kern="1200" dirty="0">
                <a:solidFill>
                  <a:schemeClr val="tx1"/>
                </a:solidFill>
                <a:effectLst/>
                <a:latin typeface="+mn-lt"/>
                <a:ea typeface="MS PGothic" panose="020B0600070205080204" pitchFamily="34" charset="-128"/>
                <a:cs typeface="MS PGothic" charset="0"/>
              </a:rPr>
              <a:t>=-0.5,3 </a:t>
            </a:r>
            <a:r>
              <a:rPr lang="en-US" sz="1200" kern="1200" dirty="0" err="1">
                <a:solidFill>
                  <a:schemeClr val="tx1"/>
                </a:solidFill>
                <a:effectLst/>
                <a:latin typeface="+mn-lt"/>
                <a:ea typeface="MS PGothic" panose="020B0600070205080204" pitchFamily="34" charset="-128"/>
                <a:cs typeface="MS PGothic" charset="0"/>
              </a:rPr>
              <a:t>pc_axis</a:t>
            </a:r>
            <a:r>
              <a:rPr lang="en-US" sz="1200" kern="1200" dirty="0">
                <a:solidFill>
                  <a:schemeClr val="tx1"/>
                </a:solidFill>
                <a:effectLst/>
                <a:latin typeface="+mn-lt"/>
                <a:ea typeface="MS PGothic" panose="020B0600070205080204" pitchFamily="34" charset="-128"/>
                <a:cs typeface="MS PGothic" charset="0"/>
              </a:rPr>
              <a:t>=0,500 title='Effect of Nozzle Cant Angle'</a:t>
            </a:r>
          </a:p>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13</a:t>
            </a:fld>
            <a:endParaRPr lang="en-US" altLang="x-none" dirty="0"/>
          </a:p>
        </p:txBody>
      </p:sp>
    </p:spTree>
    <p:extLst>
      <p:ext uri="{BB962C8B-B14F-4D97-AF65-F5344CB8AC3E}">
        <p14:creationId xmlns:p14="http://schemas.microsoft.com/office/powerpoint/2010/main" val="10911812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MS PGothic" panose="020B0600070205080204" pitchFamily="34" charset="-128"/>
                <a:cs typeface="MS PGothic" charset="0"/>
              </a:rPr>
              <a:t>python </a:t>
            </a:r>
            <a:r>
              <a:rPr lang="en-US" sz="1200" kern="1200" dirty="0" err="1">
                <a:solidFill>
                  <a:schemeClr val="tx1"/>
                </a:solidFill>
                <a:effectLst/>
                <a:latin typeface="+mn-lt"/>
                <a:ea typeface="MS PGothic" panose="020B0600070205080204" pitchFamily="34" charset="-128"/>
                <a:cs typeface="MS PGothic" charset="0"/>
              </a:rPr>
              <a:t>aetc_report.py</a:t>
            </a:r>
            <a:r>
              <a:rPr lang="en-US" sz="1200" kern="1200" dirty="0">
                <a:solidFill>
                  <a:schemeClr val="tx1"/>
                </a:solidFill>
                <a:effectLst/>
                <a:latin typeface="+mn-lt"/>
                <a:ea typeface="MS PGothic" panose="020B0600070205080204" pitchFamily="34" charset="-128"/>
                <a:cs typeface="MS PGothic" charset="0"/>
              </a:rPr>
              <a:t> </a:t>
            </a:r>
            <a:r>
              <a:rPr lang="en-US" sz="1200" kern="1200" dirty="0" err="1">
                <a:solidFill>
                  <a:schemeClr val="tx1"/>
                </a:solidFill>
                <a:effectLst/>
                <a:latin typeface="+mn-lt"/>
                <a:ea typeface="MS PGothic" panose="020B0600070205080204" pitchFamily="34" charset="-128"/>
                <a:cs typeface="MS PGothic" charset="0"/>
              </a:rPr>
              <a:t>cfd_file</a:t>
            </a:r>
            <a:r>
              <a:rPr lang="en-US" sz="1200" kern="1200" dirty="0">
                <a:solidFill>
                  <a:schemeClr val="tx1"/>
                </a:solidFill>
                <a:effectLst/>
                <a:latin typeface="+mn-lt"/>
                <a:ea typeface="MS PGothic" panose="020B0600070205080204" pitchFamily="34" charset="-128"/>
                <a:cs typeface="MS PGothic" charset="0"/>
              </a:rPr>
              <a:t>=DSS_AETC_PD_Pre-Test_CFD_Logbook_MS_Teams_090220.csv cases=m01_c05_g11_lc,m1b_c05_g11_lc,m1e_c05_g01_f3d omit=a05,a10,std </a:t>
            </a:r>
            <a:r>
              <a:rPr lang="en-US" sz="1200" kern="1200" dirty="0" err="1">
                <a:solidFill>
                  <a:schemeClr val="tx1"/>
                </a:solidFill>
                <a:effectLst/>
                <a:latin typeface="+mn-lt"/>
                <a:ea typeface="MS PGothic" panose="020B0600070205080204" pitchFamily="34" charset="-128"/>
                <a:cs typeface="MS PGothic" charset="0"/>
              </a:rPr>
              <a:t>ct_axis</a:t>
            </a:r>
            <a:r>
              <a:rPr lang="en-US" sz="1200" kern="1200" dirty="0">
                <a:solidFill>
                  <a:schemeClr val="tx1"/>
                </a:solidFill>
                <a:effectLst/>
                <a:latin typeface="+mn-lt"/>
                <a:ea typeface="MS PGothic" panose="020B0600070205080204" pitchFamily="34" charset="-128"/>
                <a:cs typeface="MS PGothic" charset="0"/>
              </a:rPr>
              <a:t>=-0.5,3 </a:t>
            </a:r>
            <a:r>
              <a:rPr lang="en-US" sz="1200" kern="1200" dirty="0" err="1">
                <a:solidFill>
                  <a:schemeClr val="tx1"/>
                </a:solidFill>
                <a:effectLst/>
                <a:latin typeface="+mn-lt"/>
                <a:ea typeface="MS PGothic" panose="020B0600070205080204" pitchFamily="34" charset="-128"/>
                <a:cs typeface="MS PGothic" charset="0"/>
              </a:rPr>
              <a:t>cfx_axis</a:t>
            </a:r>
            <a:r>
              <a:rPr lang="en-US" sz="1200" kern="1200" dirty="0">
                <a:solidFill>
                  <a:schemeClr val="tx1"/>
                </a:solidFill>
                <a:effectLst/>
                <a:latin typeface="+mn-lt"/>
                <a:ea typeface="MS PGothic" panose="020B0600070205080204" pitchFamily="34" charset="-128"/>
                <a:cs typeface="MS PGothic" charset="0"/>
              </a:rPr>
              <a:t>=-0.5,2.5 </a:t>
            </a:r>
            <a:r>
              <a:rPr lang="en-US" sz="1200" kern="1200" dirty="0" err="1">
                <a:solidFill>
                  <a:schemeClr val="tx1"/>
                </a:solidFill>
                <a:effectLst/>
                <a:latin typeface="+mn-lt"/>
                <a:ea typeface="MS PGothic" panose="020B0600070205080204" pitchFamily="34" charset="-128"/>
                <a:cs typeface="MS PGothic" charset="0"/>
              </a:rPr>
              <a:t>cf_ct_axis</a:t>
            </a:r>
            <a:r>
              <a:rPr lang="en-US" sz="1200" kern="1200" dirty="0">
                <a:solidFill>
                  <a:schemeClr val="tx1"/>
                </a:solidFill>
                <a:effectLst/>
                <a:latin typeface="+mn-lt"/>
                <a:ea typeface="MS PGothic" panose="020B0600070205080204" pitchFamily="34" charset="-128"/>
                <a:cs typeface="MS PGothic" charset="0"/>
              </a:rPr>
              <a:t>=-0.5,3 </a:t>
            </a:r>
            <a:r>
              <a:rPr lang="en-US" sz="1200" kern="1200" dirty="0" err="1">
                <a:solidFill>
                  <a:schemeClr val="tx1"/>
                </a:solidFill>
                <a:effectLst/>
                <a:latin typeface="+mn-lt"/>
                <a:ea typeface="MS PGothic" panose="020B0600070205080204" pitchFamily="34" charset="-128"/>
                <a:cs typeface="MS PGothic" charset="0"/>
              </a:rPr>
              <a:t>pc_axis</a:t>
            </a:r>
            <a:r>
              <a:rPr lang="en-US" sz="1200" kern="1200" dirty="0">
                <a:solidFill>
                  <a:schemeClr val="tx1"/>
                </a:solidFill>
                <a:effectLst/>
                <a:latin typeface="+mn-lt"/>
                <a:ea typeface="MS PGothic" panose="020B0600070205080204" pitchFamily="34" charset="-128"/>
                <a:cs typeface="MS PGothic" charset="0"/>
              </a:rPr>
              <a:t>=0,500 title='Effect of Nozzle Location'</a:t>
            </a:r>
          </a:p>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14</a:t>
            </a:fld>
            <a:endParaRPr lang="en-US" altLang="x-none" dirty="0"/>
          </a:p>
        </p:txBody>
      </p:sp>
    </p:spTree>
    <p:extLst>
      <p:ext uri="{BB962C8B-B14F-4D97-AF65-F5344CB8AC3E}">
        <p14:creationId xmlns:p14="http://schemas.microsoft.com/office/powerpoint/2010/main" val="36206847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MS PGothic" panose="020B0600070205080204" pitchFamily="34" charset="-128"/>
                <a:cs typeface="MS PGothic" charset="0"/>
              </a:rPr>
              <a:t>python </a:t>
            </a:r>
            <a:r>
              <a:rPr lang="en-US" sz="1200" kern="1200" dirty="0" err="1">
                <a:solidFill>
                  <a:schemeClr val="tx1"/>
                </a:solidFill>
                <a:effectLst/>
                <a:latin typeface="+mn-lt"/>
                <a:ea typeface="MS PGothic" panose="020B0600070205080204" pitchFamily="34" charset="-128"/>
                <a:cs typeface="MS PGothic" charset="0"/>
              </a:rPr>
              <a:t>aetc_report.py</a:t>
            </a:r>
            <a:r>
              <a:rPr lang="en-US" sz="1200" kern="1200" dirty="0">
                <a:solidFill>
                  <a:schemeClr val="tx1"/>
                </a:solidFill>
                <a:effectLst/>
                <a:latin typeface="+mn-lt"/>
                <a:ea typeface="MS PGothic" panose="020B0600070205080204" pitchFamily="34" charset="-128"/>
                <a:cs typeface="MS PGothic" charset="0"/>
              </a:rPr>
              <a:t> </a:t>
            </a:r>
            <a:r>
              <a:rPr lang="en-US" sz="1200" kern="1200" dirty="0" err="1">
                <a:solidFill>
                  <a:schemeClr val="tx1"/>
                </a:solidFill>
                <a:effectLst/>
                <a:latin typeface="+mn-lt"/>
                <a:ea typeface="MS PGothic" panose="020B0600070205080204" pitchFamily="34" charset="-128"/>
                <a:cs typeface="MS PGothic" charset="0"/>
              </a:rPr>
              <a:t>cfd_file</a:t>
            </a:r>
            <a:r>
              <a:rPr lang="en-US" sz="1200" kern="1200" dirty="0">
                <a:solidFill>
                  <a:schemeClr val="tx1"/>
                </a:solidFill>
                <a:effectLst/>
                <a:latin typeface="+mn-lt"/>
                <a:ea typeface="MS PGothic" panose="020B0600070205080204" pitchFamily="34" charset="-128"/>
                <a:cs typeface="MS PGothic" charset="0"/>
              </a:rPr>
              <a:t>=DSS_AETC_PD_Pre-Test_CFD_Logbook_MS_Teams_090220.csv cases=m01_c05_g11_lc,m1a_c05_g11_lc,m1c_c05 omit=a05,a10 </a:t>
            </a:r>
            <a:r>
              <a:rPr lang="en-US" sz="1200" kern="1200" dirty="0" err="1">
                <a:solidFill>
                  <a:schemeClr val="tx1"/>
                </a:solidFill>
                <a:effectLst/>
                <a:latin typeface="+mn-lt"/>
                <a:ea typeface="MS PGothic" panose="020B0600070205080204" pitchFamily="34" charset="-128"/>
                <a:cs typeface="MS PGothic" charset="0"/>
              </a:rPr>
              <a:t>ct_axis</a:t>
            </a:r>
            <a:r>
              <a:rPr lang="en-US" sz="1200" kern="1200" dirty="0">
                <a:solidFill>
                  <a:schemeClr val="tx1"/>
                </a:solidFill>
                <a:effectLst/>
                <a:latin typeface="+mn-lt"/>
                <a:ea typeface="MS PGothic" panose="020B0600070205080204" pitchFamily="34" charset="-128"/>
                <a:cs typeface="MS PGothic" charset="0"/>
              </a:rPr>
              <a:t>=-0.5,3 </a:t>
            </a:r>
            <a:r>
              <a:rPr lang="en-US" sz="1200" kern="1200" dirty="0" err="1">
                <a:solidFill>
                  <a:schemeClr val="tx1"/>
                </a:solidFill>
                <a:effectLst/>
                <a:latin typeface="+mn-lt"/>
                <a:ea typeface="MS PGothic" panose="020B0600070205080204" pitchFamily="34" charset="-128"/>
                <a:cs typeface="MS PGothic" charset="0"/>
              </a:rPr>
              <a:t>cfx_axis</a:t>
            </a:r>
            <a:r>
              <a:rPr lang="en-US" sz="1200" kern="1200" dirty="0">
                <a:solidFill>
                  <a:schemeClr val="tx1"/>
                </a:solidFill>
                <a:effectLst/>
                <a:latin typeface="+mn-lt"/>
                <a:ea typeface="MS PGothic" panose="020B0600070205080204" pitchFamily="34" charset="-128"/>
                <a:cs typeface="MS PGothic" charset="0"/>
              </a:rPr>
              <a:t>=-0.5,2.5 </a:t>
            </a:r>
            <a:r>
              <a:rPr lang="en-US" sz="1200" kern="1200" dirty="0" err="1">
                <a:solidFill>
                  <a:schemeClr val="tx1"/>
                </a:solidFill>
                <a:effectLst/>
                <a:latin typeface="+mn-lt"/>
                <a:ea typeface="MS PGothic" panose="020B0600070205080204" pitchFamily="34" charset="-128"/>
                <a:cs typeface="MS PGothic" charset="0"/>
              </a:rPr>
              <a:t>cf_ct_axis</a:t>
            </a:r>
            <a:r>
              <a:rPr lang="en-US" sz="1200" kern="1200" dirty="0">
                <a:solidFill>
                  <a:schemeClr val="tx1"/>
                </a:solidFill>
                <a:effectLst/>
                <a:latin typeface="+mn-lt"/>
                <a:ea typeface="MS PGothic" panose="020B0600070205080204" pitchFamily="34" charset="-128"/>
                <a:cs typeface="MS PGothic" charset="0"/>
              </a:rPr>
              <a:t>=-0.5,3 </a:t>
            </a:r>
            <a:r>
              <a:rPr lang="en-US" sz="1200" kern="1200" dirty="0" err="1">
                <a:solidFill>
                  <a:schemeClr val="tx1"/>
                </a:solidFill>
                <a:effectLst/>
                <a:latin typeface="+mn-lt"/>
                <a:ea typeface="MS PGothic" panose="020B0600070205080204" pitchFamily="34" charset="-128"/>
                <a:cs typeface="MS PGothic" charset="0"/>
              </a:rPr>
              <a:t>pc_axis</a:t>
            </a:r>
            <a:r>
              <a:rPr lang="en-US" sz="1200" kern="1200" dirty="0">
                <a:solidFill>
                  <a:schemeClr val="tx1"/>
                </a:solidFill>
                <a:effectLst/>
                <a:latin typeface="+mn-lt"/>
                <a:ea typeface="MS PGothic" panose="020B0600070205080204" pitchFamily="34" charset="-128"/>
                <a:cs typeface="MS PGothic" charset="0"/>
              </a:rPr>
              <a:t>=0,500 title='Effect of Nozzle Size'</a:t>
            </a:r>
          </a:p>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15</a:t>
            </a:fld>
            <a:endParaRPr lang="en-US" altLang="x-none" dirty="0"/>
          </a:p>
        </p:txBody>
      </p:sp>
    </p:spTree>
    <p:extLst>
      <p:ext uri="{BB962C8B-B14F-4D97-AF65-F5344CB8AC3E}">
        <p14:creationId xmlns:p14="http://schemas.microsoft.com/office/powerpoint/2010/main" val="20968778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MS PGothic" panose="020B0600070205080204" pitchFamily="34" charset="-128"/>
                <a:cs typeface="MS PGothic" charset="0"/>
              </a:rPr>
              <a:t>python </a:t>
            </a:r>
            <a:r>
              <a:rPr lang="en-US" sz="1200" kern="1200" dirty="0" err="1">
                <a:solidFill>
                  <a:schemeClr val="tx1"/>
                </a:solidFill>
                <a:effectLst/>
                <a:latin typeface="+mn-lt"/>
                <a:ea typeface="MS PGothic" panose="020B0600070205080204" pitchFamily="34" charset="-128"/>
                <a:cs typeface="MS PGothic" charset="0"/>
              </a:rPr>
              <a:t>aetc_report.py</a:t>
            </a:r>
            <a:r>
              <a:rPr lang="en-US" sz="1200" kern="1200" dirty="0">
                <a:solidFill>
                  <a:schemeClr val="tx1"/>
                </a:solidFill>
                <a:effectLst/>
                <a:latin typeface="+mn-lt"/>
                <a:ea typeface="MS PGothic" panose="020B0600070205080204" pitchFamily="34" charset="-128"/>
                <a:cs typeface="MS PGothic" charset="0"/>
              </a:rPr>
              <a:t> </a:t>
            </a:r>
            <a:r>
              <a:rPr lang="en-US" sz="1200" kern="1200" dirty="0" err="1">
                <a:solidFill>
                  <a:schemeClr val="tx1"/>
                </a:solidFill>
                <a:effectLst/>
                <a:latin typeface="+mn-lt"/>
                <a:ea typeface="MS PGothic" panose="020B0600070205080204" pitchFamily="34" charset="-128"/>
                <a:cs typeface="MS PGothic" charset="0"/>
              </a:rPr>
              <a:t>cfd_file</a:t>
            </a:r>
            <a:r>
              <a:rPr lang="en-US" sz="1200" kern="1200" dirty="0">
                <a:solidFill>
                  <a:schemeClr val="tx1"/>
                </a:solidFill>
                <a:effectLst/>
                <a:latin typeface="+mn-lt"/>
                <a:ea typeface="MS PGothic" panose="020B0600070205080204" pitchFamily="34" charset="-128"/>
                <a:cs typeface="MS PGothic" charset="0"/>
              </a:rPr>
              <a:t>=DSS_AETC_PD_Pre-Test_CFD_Logbook_MS_Teams_090220.csv cases=m01_c05_g11_lc,m1a_c05_g11_lc,m1c_c05 omit=a05,a10 </a:t>
            </a:r>
            <a:r>
              <a:rPr lang="en-US" sz="1200" kern="1200" dirty="0" err="1">
                <a:solidFill>
                  <a:schemeClr val="tx1"/>
                </a:solidFill>
                <a:effectLst/>
                <a:latin typeface="+mn-lt"/>
                <a:ea typeface="MS PGothic" panose="020B0600070205080204" pitchFamily="34" charset="-128"/>
                <a:cs typeface="MS PGothic" charset="0"/>
              </a:rPr>
              <a:t>ct_axis</a:t>
            </a:r>
            <a:r>
              <a:rPr lang="en-US" sz="1200" kern="1200" dirty="0">
                <a:solidFill>
                  <a:schemeClr val="tx1"/>
                </a:solidFill>
                <a:effectLst/>
                <a:latin typeface="+mn-lt"/>
                <a:ea typeface="MS PGothic" panose="020B0600070205080204" pitchFamily="34" charset="-128"/>
                <a:cs typeface="MS PGothic" charset="0"/>
              </a:rPr>
              <a:t>=-0.5,3 </a:t>
            </a:r>
            <a:r>
              <a:rPr lang="en-US" sz="1200" kern="1200" dirty="0" err="1">
                <a:solidFill>
                  <a:schemeClr val="tx1"/>
                </a:solidFill>
                <a:effectLst/>
                <a:latin typeface="+mn-lt"/>
                <a:ea typeface="MS PGothic" panose="020B0600070205080204" pitchFamily="34" charset="-128"/>
                <a:cs typeface="MS PGothic" charset="0"/>
              </a:rPr>
              <a:t>cfx_axis</a:t>
            </a:r>
            <a:r>
              <a:rPr lang="en-US" sz="1200" kern="1200" dirty="0">
                <a:solidFill>
                  <a:schemeClr val="tx1"/>
                </a:solidFill>
                <a:effectLst/>
                <a:latin typeface="+mn-lt"/>
                <a:ea typeface="MS PGothic" panose="020B0600070205080204" pitchFamily="34" charset="-128"/>
                <a:cs typeface="MS PGothic" charset="0"/>
              </a:rPr>
              <a:t>=-0.5,2.5 </a:t>
            </a:r>
            <a:r>
              <a:rPr lang="en-US" sz="1200" kern="1200" dirty="0" err="1">
                <a:solidFill>
                  <a:schemeClr val="tx1"/>
                </a:solidFill>
                <a:effectLst/>
                <a:latin typeface="+mn-lt"/>
                <a:ea typeface="MS PGothic" panose="020B0600070205080204" pitchFamily="34" charset="-128"/>
                <a:cs typeface="MS PGothic" charset="0"/>
              </a:rPr>
              <a:t>cf_ct_axis</a:t>
            </a:r>
            <a:r>
              <a:rPr lang="en-US" sz="1200" kern="1200" dirty="0">
                <a:solidFill>
                  <a:schemeClr val="tx1"/>
                </a:solidFill>
                <a:effectLst/>
                <a:latin typeface="+mn-lt"/>
                <a:ea typeface="MS PGothic" panose="020B0600070205080204" pitchFamily="34" charset="-128"/>
                <a:cs typeface="MS PGothic" charset="0"/>
              </a:rPr>
              <a:t>=-0.5,3 </a:t>
            </a:r>
            <a:r>
              <a:rPr lang="en-US" sz="1200" kern="1200" dirty="0" err="1">
                <a:solidFill>
                  <a:schemeClr val="tx1"/>
                </a:solidFill>
                <a:effectLst/>
                <a:latin typeface="+mn-lt"/>
                <a:ea typeface="MS PGothic" panose="020B0600070205080204" pitchFamily="34" charset="-128"/>
                <a:cs typeface="MS PGothic" charset="0"/>
              </a:rPr>
              <a:t>pc_axis</a:t>
            </a:r>
            <a:r>
              <a:rPr lang="en-US" sz="1200" kern="1200" dirty="0">
                <a:solidFill>
                  <a:schemeClr val="tx1"/>
                </a:solidFill>
                <a:effectLst/>
                <a:latin typeface="+mn-lt"/>
                <a:ea typeface="MS PGothic" panose="020B0600070205080204" pitchFamily="34" charset="-128"/>
                <a:cs typeface="MS PGothic" charset="0"/>
              </a:rPr>
              <a:t>=0,500 title='Effect of Nozzle Size'</a:t>
            </a:r>
          </a:p>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16</a:t>
            </a:fld>
            <a:endParaRPr lang="en-US" altLang="x-none" dirty="0"/>
          </a:p>
        </p:txBody>
      </p:sp>
    </p:spTree>
    <p:extLst>
      <p:ext uri="{BB962C8B-B14F-4D97-AF65-F5344CB8AC3E}">
        <p14:creationId xmlns:p14="http://schemas.microsoft.com/office/powerpoint/2010/main" val="18206672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17</a:t>
            </a:fld>
            <a:endParaRPr lang="en-US" altLang="x-none" dirty="0"/>
          </a:p>
        </p:txBody>
      </p:sp>
    </p:spTree>
    <p:extLst>
      <p:ext uri="{BB962C8B-B14F-4D97-AF65-F5344CB8AC3E}">
        <p14:creationId xmlns:p14="http://schemas.microsoft.com/office/powerpoint/2010/main" val="18387481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18</a:t>
            </a:fld>
            <a:endParaRPr lang="en-US" altLang="x-none" dirty="0"/>
          </a:p>
        </p:txBody>
      </p:sp>
    </p:spTree>
    <p:extLst>
      <p:ext uri="{BB962C8B-B14F-4D97-AF65-F5344CB8AC3E}">
        <p14:creationId xmlns:p14="http://schemas.microsoft.com/office/powerpoint/2010/main" val="9193246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F5692C22-4803-FD48-930F-E55C874D444D}" type="slidenum">
              <a:rPr lang="en-US">
                <a:solidFill>
                  <a:prstClr val="black"/>
                </a:solidFill>
              </a:rPr>
              <a:pPr/>
              <a:t>19</a:t>
            </a:fld>
            <a:endParaRPr lang="en-US" dirty="0">
              <a:solidFill>
                <a:prstClr val="black"/>
              </a:solidFill>
            </a:endParaRPr>
          </a:p>
        </p:txBody>
      </p:sp>
      <p:sp>
        <p:nvSpPr>
          <p:cNvPr id="36867" name="Rectangle 2"/>
          <p:cNvSpPr>
            <a:spLocks noGrp="1" noRot="1" noChangeAspect="1" noChangeArrowheads="1" noTextEdit="1"/>
          </p:cNvSpPr>
          <p:nvPr>
            <p:ph type="sldImg"/>
          </p:nvPr>
        </p:nvSpPr>
        <p:spPr>
          <a:xfrm>
            <a:off x="398463" y="693738"/>
            <a:ext cx="6188075" cy="3481387"/>
          </a:xfrm>
          <a:ln/>
        </p:spPr>
      </p:sp>
      <p:sp>
        <p:nvSpPr>
          <p:cNvPr id="36868" name="Rectangle 3"/>
          <p:cNvSpPr>
            <a:spLocks noGrp="1" noChangeArrowheads="1"/>
          </p:cNvSpPr>
          <p:nvPr>
            <p:ph type="body" idx="1"/>
          </p:nvPr>
        </p:nvSpPr>
        <p:spPr>
          <a:noFill/>
          <a:ln/>
        </p:spPr>
        <p:txBody>
          <a:bodyPr/>
          <a:lstStyle/>
          <a:p>
            <a:pPr eaLnBrk="1" hangingPunct="1"/>
            <a:endParaRPr lang="en-US" dirty="0">
              <a:latin typeface="Arial" pitchFamily="-111" charset="0"/>
            </a:endParaRPr>
          </a:p>
        </p:txBody>
      </p:sp>
    </p:spTree>
    <p:extLst>
      <p:ext uri="{BB962C8B-B14F-4D97-AF65-F5344CB8AC3E}">
        <p14:creationId xmlns:p14="http://schemas.microsoft.com/office/powerpoint/2010/main" val="21343366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20</a:t>
            </a:fld>
            <a:endParaRPr lang="en-US" altLang="x-none" dirty="0"/>
          </a:p>
        </p:txBody>
      </p:sp>
    </p:spTree>
    <p:extLst>
      <p:ext uri="{BB962C8B-B14F-4D97-AF65-F5344CB8AC3E}">
        <p14:creationId xmlns:p14="http://schemas.microsoft.com/office/powerpoint/2010/main" val="35052379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21</a:t>
            </a:fld>
            <a:endParaRPr lang="en-US" altLang="x-none" dirty="0"/>
          </a:p>
        </p:txBody>
      </p:sp>
    </p:spTree>
    <p:extLst>
      <p:ext uri="{BB962C8B-B14F-4D97-AF65-F5344CB8AC3E}">
        <p14:creationId xmlns:p14="http://schemas.microsoft.com/office/powerpoint/2010/main" val="24143745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22</a:t>
            </a:fld>
            <a:endParaRPr lang="en-US" altLang="x-none" dirty="0"/>
          </a:p>
        </p:txBody>
      </p:sp>
    </p:spTree>
    <p:extLst>
      <p:ext uri="{BB962C8B-B14F-4D97-AF65-F5344CB8AC3E}">
        <p14:creationId xmlns:p14="http://schemas.microsoft.com/office/powerpoint/2010/main" val="16065377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23</a:t>
            </a:fld>
            <a:endParaRPr lang="en-US" altLang="x-none" dirty="0"/>
          </a:p>
        </p:txBody>
      </p:sp>
    </p:spTree>
    <p:extLst>
      <p:ext uri="{BB962C8B-B14F-4D97-AF65-F5344CB8AC3E}">
        <p14:creationId xmlns:p14="http://schemas.microsoft.com/office/powerpoint/2010/main" val="14783236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24</a:t>
            </a:fld>
            <a:endParaRPr lang="en-US" altLang="x-none" dirty="0"/>
          </a:p>
        </p:txBody>
      </p:sp>
    </p:spTree>
    <p:extLst>
      <p:ext uri="{BB962C8B-B14F-4D97-AF65-F5344CB8AC3E}">
        <p14:creationId xmlns:p14="http://schemas.microsoft.com/office/powerpoint/2010/main" val="42364315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26</a:t>
            </a:fld>
            <a:endParaRPr lang="en-US" altLang="x-none" dirty="0"/>
          </a:p>
        </p:txBody>
      </p:sp>
    </p:spTree>
    <p:extLst>
      <p:ext uri="{BB962C8B-B14F-4D97-AF65-F5344CB8AC3E}">
        <p14:creationId xmlns:p14="http://schemas.microsoft.com/office/powerpoint/2010/main" val="5259807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bg1"/>
                </a:solidFill>
                <a:latin typeface="Arial Bold" charset="0"/>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dirty="0">
              <a:solidFill>
                <a:schemeClr val="bg1">
                  <a:lumMod val="95000"/>
                  <a:lumOff val="5000"/>
                </a:schemeClr>
              </a:solidFill>
            </a:endParaRP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34067" y="0"/>
            <a:ext cx="9144000" cy="1066800"/>
          </a:xfrm>
          <a:prstGeom prst="rect">
            <a:avLst/>
          </a:prstGeom>
        </p:spPr>
        <p:txBody>
          <a:bodyPr anchor="ctr"/>
          <a:lstStyle>
            <a:lvl1pPr>
              <a:defRPr sz="2400" baseline="0">
                <a:solidFill>
                  <a:schemeClr val="bg1"/>
                </a:solidFill>
                <a:latin typeface="Arial Bold" charset="0"/>
              </a:defRPr>
            </a:lvl1pPr>
          </a:lstStyle>
          <a:p>
            <a:r>
              <a:rPr lang="en-US" dirty="0"/>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bg1"/>
                </a:solidFill>
                <a:latin typeface="arial" charset="0"/>
              </a:defRPr>
            </a:lvl1pPr>
            <a:lvl2pPr marL="279400" indent="-165100">
              <a:lnSpc>
                <a:spcPct val="95000"/>
              </a:lnSpc>
              <a:spcBef>
                <a:spcPts val="500"/>
              </a:spcBef>
              <a:buFont typeface="Arial" charset="0"/>
              <a:buChar char="•"/>
              <a:tabLst/>
              <a:defRPr sz="1800" baseline="0">
                <a:solidFill>
                  <a:schemeClr val="bg1"/>
                </a:solidFill>
                <a:latin typeface="arial" charset="0"/>
              </a:defRPr>
            </a:lvl2pPr>
            <a:lvl3pPr marL="571500" indent="-228600">
              <a:lnSpc>
                <a:spcPct val="95000"/>
              </a:lnSpc>
              <a:spcBef>
                <a:spcPts val="500"/>
              </a:spcBef>
              <a:buFont typeface=".AppleSystemUIFont" charset="-120"/>
              <a:buChar char="‒"/>
              <a:tabLst/>
              <a:defRPr sz="1800" baseline="0">
                <a:solidFill>
                  <a:schemeClr val="bg1"/>
                </a:solidFill>
                <a:latin typeface="arial" charset="0"/>
              </a:defRPr>
            </a:lvl3pPr>
            <a:lvl4pPr>
              <a:lnSpc>
                <a:spcPct val="95000"/>
              </a:lnSpc>
              <a:spcBef>
                <a:spcPts val="500"/>
              </a:spcBef>
              <a:defRPr sz="1800" baseline="0">
                <a:solidFill>
                  <a:schemeClr val="bg1"/>
                </a:solidFill>
                <a:latin typeface="arial" charset="0"/>
              </a:defRPr>
            </a:lvl4pPr>
            <a:lvl5pPr>
              <a:lnSpc>
                <a:spcPct val="95000"/>
              </a:lnSpc>
              <a:spcBef>
                <a:spcPts val="500"/>
              </a:spcBef>
              <a:defRPr sz="1800" baseline="0">
                <a:solidFill>
                  <a:schemeClr val="bg1"/>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cSld>
  <p:clrMapOvr>
    <a:masterClrMapping/>
  </p:clrMapOvr>
  <p:extLst>
    <p:ext uri="{DCECCB84-F9BA-43D5-87BE-67443E8EF086}">
      <p15:sldGuideLst xmlns:p15="http://schemas.microsoft.com/office/powerpoint/2012/main">
        <p15:guide id="1" orient="horz" pos="816" userDrawn="1">
          <p15:clr>
            <a:srgbClr val="FBAE40"/>
          </p15:clr>
        </p15:guide>
        <p15:guide id="2" pos="3840" userDrawn="1">
          <p15:clr>
            <a:srgbClr val="FBAE40"/>
          </p15:clr>
        </p15:guide>
        <p15:guide id="3" pos="678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0"/>
          </p:nvPr>
        </p:nvSpPr>
        <p:spPr>
          <a:xfrm>
            <a:off x="609600" y="6173788"/>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6" name="Footer Placeholder 4"/>
          <p:cNvSpPr>
            <a:spLocks noGrp="1"/>
          </p:cNvSpPr>
          <p:nvPr>
            <p:ph type="ftr" sz="quarter" idx="11"/>
          </p:nvPr>
        </p:nvSpPr>
        <p:spPr>
          <a:xfrm>
            <a:off x="4064000" y="616192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126164"/>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8" name="Footer Placeholder 4"/>
          <p:cNvSpPr>
            <a:spLocks noGrp="1"/>
          </p:cNvSpPr>
          <p:nvPr>
            <p:ph type="ftr" sz="quarter" idx="11"/>
          </p:nvPr>
        </p:nvSpPr>
        <p:spPr>
          <a:xfrm>
            <a:off x="4165600" y="612616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10"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11" name="TextBox 10"/>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dirty="0"/>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dirty="0"/>
              <a:t>Click to edit Master title style</a:t>
            </a: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chemeClr val="tx1"/>
                </a:solidFill>
              </a:rPr>
              <a:t>GCD FY20</a:t>
            </a:r>
            <a:r>
              <a:rPr lang="en-US" sz="800" baseline="0" dirty="0">
                <a:solidFill>
                  <a:schemeClr val="tx1"/>
                </a:solidFill>
              </a:rPr>
              <a:t> Annual Review</a:t>
            </a:r>
            <a:endParaRPr lang="en-US" sz="800" dirty="0">
              <a:solidFill>
                <a:schemeClr val="tx1"/>
              </a:solidFill>
            </a:endParaRPr>
          </a:p>
        </p:txBody>
      </p:sp>
    </p:spTree>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6" name="TextBox 5"/>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1445127"/>
            <a:ext cx="4011084" cy="872288"/>
          </a:xfrm>
          <a:prstGeom prst="rect">
            <a:avLst/>
          </a:prstGeo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4766733" y="1445127"/>
            <a:ext cx="6815667" cy="4393616"/>
          </a:xfrm>
          <a:prstGeom prst="rect">
            <a:avLst/>
          </a:prstGeo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599" y="2500560"/>
            <a:ext cx="4011084" cy="3521328"/>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chemeClr val="tx1"/>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1548063"/>
            <a:ext cx="7315200" cy="3179512"/>
          </a:xfrm>
          <a:prstGeom prst="rect">
            <a:avLst/>
          </a:prstGeom>
          <a:solidFill>
            <a:schemeClr val="tx1"/>
          </a:solidFill>
        </p:spPr>
        <p:txBody>
          <a:bodyPr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a:prstGeom prst="rect">
            <a:avLst/>
          </a:prstGeom>
          <a:solidFill>
            <a:schemeClr val="tx1"/>
          </a:solidFill>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8" name="TextBox 7"/>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Picture 2" descr="Banner OCT template.jpg"/>
          <p:cNvPicPr>
            <a:picLocks noChangeAspect="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0" y="1"/>
            <a:ext cx="12192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811" y="-1"/>
            <a:ext cx="12192000" cy="1127125"/>
          </a:xfrm>
          <a:prstGeom prst="rect">
            <a:avLst/>
          </a:prstGeom>
        </p:spPr>
      </p:pic>
    </p:spTree>
    <p:extLst>
      <p:ext uri="{BB962C8B-B14F-4D97-AF65-F5344CB8AC3E}">
        <p14:creationId xmlns:p14="http://schemas.microsoft.com/office/powerpoint/2010/main" val="840372861"/>
      </p:ext>
    </p:extLst>
  </p:cSld>
  <p:clrMap bg1="dk1" tx1="lt1" bg2="dk2" tx2="lt2" accent1="accent1" accent2="accent2" accent3="accent3" accent4="accent4" accent5="accent5" accent6="accent6" hlink="hlink" folHlink="folHlink"/>
  <p:sldLayoutIdLst>
    <p:sldLayoutId id="2147484425" r:id="rId1"/>
    <p:sldLayoutId id="2147484426" r:id="rId2"/>
    <p:sldLayoutId id="2147484428" r:id="rId3"/>
    <p:sldLayoutId id="2147484429" r:id="rId4"/>
    <p:sldLayoutId id="2147484430" r:id="rId5"/>
    <p:sldLayoutId id="2147484431" r:id="rId6"/>
    <p:sldLayoutId id="2147484432" r:id="rId7"/>
    <p:sldLayoutId id="2147484433" r:id="rId8"/>
    <p:sldLayoutId id="2147484434" r:id="rId9"/>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10.png"/><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4.png"/><Relationship Id="rId18" Type="http://schemas.openxmlformats.org/officeDocument/2006/relationships/image" Target="../media/image29.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3.png"/><Relationship Id="rId17" Type="http://schemas.openxmlformats.org/officeDocument/2006/relationships/image" Target="../media/image28.png"/><Relationship Id="rId2" Type="http://schemas.openxmlformats.org/officeDocument/2006/relationships/notesSlide" Target="../notesSlides/notesSlide7.xml"/><Relationship Id="rId16" Type="http://schemas.openxmlformats.org/officeDocument/2006/relationships/image" Target="../media/image27.png"/><Relationship Id="rId20" Type="http://schemas.openxmlformats.org/officeDocument/2006/relationships/image" Target="../media/image31.jpeg"/><Relationship Id="rId1" Type="http://schemas.openxmlformats.org/officeDocument/2006/relationships/slideLayout" Target="../slideLayouts/slideLayout5.xml"/><Relationship Id="rId6" Type="http://schemas.openxmlformats.org/officeDocument/2006/relationships/image" Target="../media/image18.png"/><Relationship Id="rId11" Type="http://schemas.openxmlformats.org/officeDocument/2006/relationships/image" Target="../media/image22.png"/><Relationship Id="rId5" Type="http://schemas.openxmlformats.org/officeDocument/2006/relationships/image" Target="../media/image17.png"/><Relationship Id="rId15" Type="http://schemas.openxmlformats.org/officeDocument/2006/relationships/image" Target="../media/image26.png"/><Relationship Id="rId10" Type="http://schemas.openxmlformats.org/officeDocument/2006/relationships/image" Target="../media/image21.png"/><Relationship Id="rId19" Type="http://schemas.openxmlformats.org/officeDocument/2006/relationships/image" Target="../media/image30.jpeg"/><Relationship Id="rId4" Type="http://schemas.openxmlformats.org/officeDocument/2006/relationships/image" Target="../media/image16.png"/><Relationship Id="rId9" Type="http://schemas.openxmlformats.org/officeDocument/2006/relationships/image" Target="../media/image10.png"/><Relationship Id="rId1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33.tiff"/><Relationship Id="rId5" Type="http://schemas.openxmlformats.org/officeDocument/2006/relationships/image" Target="../media/image15.png"/><Relationship Id="rId4" Type="http://schemas.openxmlformats.org/officeDocument/2006/relationships/image" Target="../media/image32.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8" Type="http://schemas.openxmlformats.org/officeDocument/2006/relationships/image" Target="../media/image34.png"/><Relationship Id="rId3" Type="http://schemas.microsoft.com/office/2007/relationships/media" Target="../media/media2.mp4"/><Relationship Id="rId7" Type="http://schemas.openxmlformats.org/officeDocument/2006/relationships/image" Target="../media/image10.png"/><Relationship Id="rId2" Type="http://schemas.openxmlformats.org/officeDocument/2006/relationships/video" Target="../media/media1.avi"/><Relationship Id="rId1" Type="http://schemas.microsoft.com/office/2007/relationships/media" Target="../media/media1.avi"/><Relationship Id="rId6" Type="http://schemas.openxmlformats.org/officeDocument/2006/relationships/notesSlide" Target="../notesSlides/notesSlide10.xml"/><Relationship Id="rId5" Type="http://schemas.openxmlformats.org/officeDocument/2006/relationships/slideLayout" Target="../slideLayouts/slideLayout5.xml"/><Relationship Id="rId10" Type="http://schemas.openxmlformats.org/officeDocument/2006/relationships/image" Target="../media/image36.png"/><Relationship Id="rId4" Type="http://schemas.openxmlformats.org/officeDocument/2006/relationships/video" Target="../media/media2.mp4"/><Relationship Id="rId9" Type="http://schemas.openxmlformats.org/officeDocument/2006/relationships/image" Target="../media/image35.png"/></Relationships>
</file>

<file path=ppt/slides/_rels/slide11.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10.png"/><Relationship Id="rId7" Type="http://schemas.openxmlformats.org/officeDocument/2006/relationships/image" Target="../media/image39.pn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microsoft.com/office/2007/relationships/hdphoto" Target="../media/hdphoto1.wdp"/><Relationship Id="rId5" Type="http://schemas.openxmlformats.org/officeDocument/2006/relationships/image" Target="../media/image38.png"/><Relationship Id="rId10" Type="http://schemas.openxmlformats.org/officeDocument/2006/relationships/image" Target="../media/image42.png"/><Relationship Id="rId4" Type="http://schemas.openxmlformats.org/officeDocument/2006/relationships/image" Target="../media/image37.emf"/><Relationship Id="rId9" Type="http://schemas.openxmlformats.org/officeDocument/2006/relationships/image" Target="../media/image41.png"/></Relationships>
</file>

<file path=ppt/slides/_rels/slide12.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10.png"/><Relationship Id="rId7" Type="http://schemas.openxmlformats.org/officeDocument/2006/relationships/image" Target="../media/image43.png"/><Relationship Id="rId12" Type="http://schemas.openxmlformats.org/officeDocument/2006/relationships/image" Target="../media/image48.pn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9.png"/><Relationship Id="rId11" Type="http://schemas.openxmlformats.org/officeDocument/2006/relationships/image" Target="../media/image47.png"/><Relationship Id="rId5" Type="http://schemas.openxmlformats.org/officeDocument/2006/relationships/image" Target="../media/image24.png"/><Relationship Id="rId10" Type="http://schemas.openxmlformats.org/officeDocument/2006/relationships/image" Target="../media/image46.png"/><Relationship Id="rId4" Type="http://schemas.openxmlformats.org/officeDocument/2006/relationships/image" Target="../media/image15.png"/><Relationship Id="rId9" Type="http://schemas.openxmlformats.org/officeDocument/2006/relationships/image" Target="../media/image45.emf"/></Relationships>
</file>

<file path=ppt/slides/_rels/slide13.xml.rels><?xml version="1.0" encoding="UTF-8" standalone="yes"?>
<Relationships xmlns="http://schemas.openxmlformats.org/package/2006/relationships"><Relationship Id="rId8" Type="http://schemas.openxmlformats.org/officeDocument/2006/relationships/image" Target="../media/image49.emf"/><Relationship Id="rId3" Type="http://schemas.openxmlformats.org/officeDocument/2006/relationships/image" Target="../media/image10.png"/><Relationship Id="rId7"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16.png"/><Relationship Id="rId5" Type="http://schemas.openxmlformats.org/officeDocument/2006/relationships/image" Target="../media/image24.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8" Type="http://schemas.openxmlformats.org/officeDocument/2006/relationships/image" Target="../media/image50.emf"/><Relationship Id="rId3" Type="http://schemas.openxmlformats.org/officeDocument/2006/relationships/image" Target="../media/image10.png"/><Relationship Id="rId7"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16.png"/><Relationship Id="rId5" Type="http://schemas.openxmlformats.org/officeDocument/2006/relationships/image" Target="../media/image28.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0.png"/><Relationship Id="rId7"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24.png"/><Relationship Id="rId5" Type="http://schemas.openxmlformats.org/officeDocument/2006/relationships/image" Target="../media/image15.png"/><Relationship Id="rId4" Type="http://schemas.openxmlformats.org/officeDocument/2006/relationships/image" Target="../media/image51.emf"/></Relationships>
</file>

<file path=ppt/slides/_rels/slide16.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slideLayout" Target="../slideLayouts/slideLayout5.xml"/><Relationship Id="rId7" Type="http://schemas.openxmlformats.org/officeDocument/2006/relationships/image" Target="../media/image53.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52.png"/><Relationship Id="rId5" Type="http://schemas.openxmlformats.org/officeDocument/2006/relationships/image" Target="../media/image10.png"/><Relationship Id="rId4" Type="http://schemas.openxmlformats.org/officeDocument/2006/relationships/notesSlide" Target="../notesSlides/notesSlide16.xml"/><Relationship Id="rId9" Type="http://schemas.openxmlformats.org/officeDocument/2006/relationships/image" Target="../media/image55.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56.jpg"/></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jpg"/><Relationship Id="rId1" Type="http://schemas.openxmlformats.org/officeDocument/2006/relationships/slideLayout" Target="../slideLayouts/slideLayout5.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F8FF917-5495-2B40-9F4F-35B3547594A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 y="0"/>
            <a:ext cx="12192001" cy="6858000"/>
          </a:xfrm>
          <a:prstGeom prst="rect">
            <a:avLst/>
          </a:prstGeom>
        </p:spPr>
      </p:pic>
      <p:sp>
        <p:nvSpPr>
          <p:cNvPr id="11" name="TextBox 10"/>
          <p:cNvSpPr txBox="1"/>
          <p:nvPr/>
        </p:nvSpPr>
        <p:spPr>
          <a:xfrm>
            <a:off x="232012" y="5515550"/>
            <a:ext cx="8468436" cy="707886"/>
          </a:xfrm>
          <a:prstGeom prst="rect">
            <a:avLst/>
          </a:prstGeom>
          <a:noFill/>
        </p:spPr>
        <p:txBody>
          <a:bodyPr wrap="square" rtlCol="0" anchor="ctr" anchorCtr="0">
            <a:spAutoFit/>
          </a:bodyPr>
          <a:lstStyle/>
          <a:p>
            <a:pPr>
              <a:lnSpc>
                <a:spcPts val="2400"/>
              </a:lnSpc>
            </a:pPr>
            <a:r>
              <a:rPr lang="en-US" sz="2400" b="1" dirty="0">
                <a:solidFill>
                  <a:prstClr val="white"/>
                </a:solidFill>
                <a:latin typeface="Helvetica Neue" charset="0"/>
                <a:ea typeface="Helvetica Neue" charset="0"/>
                <a:cs typeface="Helvetica Neue" charset="0"/>
              </a:rPr>
              <a:t>Space Technology Mission Directorate</a:t>
            </a:r>
          </a:p>
          <a:p>
            <a:pPr>
              <a:lnSpc>
                <a:spcPts val="2400"/>
              </a:lnSpc>
            </a:pPr>
            <a:r>
              <a:rPr lang="en-US" sz="2100" b="1" dirty="0">
                <a:solidFill>
                  <a:prstClr val="white"/>
                </a:solidFill>
                <a:latin typeface="Helvetica Neue" charset="0"/>
                <a:ea typeface="Helvetica Neue" charset="0"/>
                <a:cs typeface="Helvetica Neue" charset="0"/>
              </a:rPr>
              <a:t>Game Changing Development Program</a:t>
            </a:r>
          </a:p>
        </p:txBody>
      </p:sp>
      <p:sp>
        <p:nvSpPr>
          <p:cNvPr id="12" name="TextBox 11"/>
          <p:cNvSpPr txBox="1"/>
          <p:nvPr/>
        </p:nvSpPr>
        <p:spPr>
          <a:xfrm>
            <a:off x="234286" y="6182796"/>
            <a:ext cx="10507508" cy="307777"/>
          </a:xfrm>
          <a:prstGeom prst="rect">
            <a:avLst/>
          </a:prstGeom>
          <a:noFill/>
        </p:spPr>
        <p:txBody>
          <a:bodyPr wrap="square" rtlCol="0" anchor="ctr" anchorCtr="0">
            <a:spAutoFit/>
          </a:bodyPr>
          <a:lstStyle/>
          <a:p>
            <a:r>
              <a:rPr lang="en-US" sz="1400" dirty="0">
                <a:solidFill>
                  <a:prstClr val="white"/>
                </a:solidFill>
                <a:latin typeface="Helvetica Neue" charset="0"/>
                <a:ea typeface="Helvetica Neue" charset="0"/>
                <a:cs typeface="Helvetica Neue" charset="0"/>
              </a:rPr>
              <a:t>Karl Edquist, NASA </a:t>
            </a:r>
            <a:r>
              <a:rPr lang="en-US" sz="1400" dirty="0" err="1">
                <a:solidFill>
                  <a:prstClr val="white"/>
                </a:solidFill>
                <a:latin typeface="Helvetica Neue" charset="0"/>
                <a:ea typeface="Helvetica Neue" charset="0"/>
                <a:cs typeface="Helvetica Neue" charset="0"/>
              </a:rPr>
              <a:t>LaRC</a:t>
            </a:r>
            <a:r>
              <a:rPr lang="en-US" sz="1400" dirty="0">
                <a:solidFill>
                  <a:prstClr val="white"/>
                </a:solidFill>
                <a:latin typeface="Helvetica Neue" charset="0"/>
                <a:ea typeface="Helvetica Neue" charset="0"/>
                <a:cs typeface="Helvetica Neue" charset="0"/>
              </a:rPr>
              <a:t>  |  Ashley </a:t>
            </a:r>
            <a:r>
              <a:rPr lang="en-US" sz="1400" dirty="0" err="1">
                <a:solidFill>
                  <a:prstClr val="white"/>
                </a:solidFill>
                <a:latin typeface="Helvetica Neue" charset="0"/>
                <a:ea typeface="Helvetica Neue" charset="0"/>
                <a:cs typeface="Helvetica Neue" charset="0"/>
              </a:rPr>
              <a:t>Korzun</a:t>
            </a:r>
            <a:r>
              <a:rPr lang="en-US" sz="1400" dirty="0">
                <a:solidFill>
                  <a:prstClr val="white"/>
                </a:solidFill>
                <a:latin typeface="Helvetica Neue" charset="0"/>
                <a:ea typeface="Helvetica Neue" charset="0"/>
                <a:cs typeface="Helvetica Neue" charset="0"/>
              </a:rPr>
              <a:t>, NASA </a:t>
            </a:r>
            <a:r>
              <a:rPr lang="en-US" sz="1400" dirty="0" err="1">
                <a:solidFill>
                  <a:prstClr val="white"/>
                </a:solidFill>
                <a:latin typeface="Helvetica Neue" charset="0"/>
                <a:ea typeface="Helvetica Neue" charset="0"/>
                <a:cs typeface="Helvetica Neue" charset="0"/>
              </a:rPr>
              <a:t>LaRC</a:t>
            </a:r>
            <a:r>
              <a:rPr lang="en-US" sz="1400" dirty="0">
                <a:solidFill>
                  <a:prstClr val="white"/>
                </a:solidFill>
                <a:latin typeface="Helvetica Neue" charset="0"/>
                <a:ea typeface="Helvetica Neue" charset="0"/>
                <a:cs typeface="Helvetica Neue" charset="0"/>
              </a:rPr>
              <a:t>  |  FY20 Descent Systems Study Annual Review Presentation  |  09.17.20</a:t>
            </a:r>
          </a:p>
        </p:txBody>
      </p:sp>
      <p:pic>
        <p:nvPicPr>
          <p:cNvPr id="6" name="Picture 5" descr="HIAD_Entry_Poster_02042016 small copy.jpg">
            <a:extLst>
              <a:ext uri="{FF2B5EF4-FFF2-40B4-BE49-F238E27FC236}">
                <a16:creationId xmlns:a16="http://schemas.microsoft.com/office/drawing/2014/main" id="{EFFB56D6-DCCD-C446-B9EC-C2E49028756A}"/>
              </a:ext>
            </a:extLst>
          </p:cNvPr>
          <p:cNvPicPr>
            <a:picLocks noChangeAspect="1"/>
          </p:cNvPicPr>
          <p:nvPr/>
        </p:nvPicPr>
        <p:blipFill rotWithShape="1">
          <a:blip r:embed="rId4">
            <a:extLst>
              <a:ext uri="{28A0092B-C50C-407E-A947-70E740481C1C}">
                <a14:useLocalDpi xmlns:a14="http://schemas.microsoft.com/office/drawing/2010/main" val="0"/>
              </a:ext>
            </a:extLst>
          </a:blip>
          <a:srcRect l="11078" t="41736" r="64100" b="34289"/>
          <a:stretch/>
        </p:blipFill>
        <p:spPr>
          <a:xfrm>
            <a:off x="5462283" y="1407244"/>
            <a:ext cx="1806766" cy="1090670"/>
          </a:xfrm>
          <a:prstGeom prst="rect">
            <a:avLst/>
          </a:prstGeom>
          <a:effectLst>
            <a:glow>
              <a:schemeClr val="accent1"/>
            </a:glow>
            <a:outerShdw blurRad="50800" dist="38100" dir="2700000" algn="tl" rotWithShape="0">
              <a:prstClr val="black">
                <a:alpha val="40000"/>
              </a:prstClr>
            </a:outerShdw>
            <a:softEdge rad="50800"/>
          </a:effectLst>
        </p:spPr>
      </p:pic>
      <p:pic>
        <p:nvPicPr>
          <p:cNvPr id="7" name="Picture 6" descr="CobraMRVLandingPhases_v2 with distortion.png">
            <a:extLst>
              <a:ext uri="{FF2B5EF4-FFF2-40B4-BE49-F238E27FC236}">
                <a16:creationId xmlns:a16="http://schemas.microsoft.com/office/drawing/2014/main" id="{35F46DEF-1CB1-CA49-AA39-613955CD54A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39777" t="18196" r="38892" b="47374"/>
          <a:stretch/>
        </p:blipFill>
        <p:spPr>
          <a:xfrm flipH="1">
            <a:off x="7452894" y="3294557"/>
            <a:ext cx="1772128" cy="1586429"/>
          </a:xfrm>
          <a:prstGeom prst="rect">
            <a:avLst/>
          </a:prstGeom>
          <a:effectLst>
            <a:glow>
              <a:schemeClr val="accent1"/>
            </a:glow>
            <a:outerShdw blurRad="50800" dist="38100" dir="2700000" algn="tl" rotWithShape="0">
              <a:prstClr val="black">
                <a:alpha val="40000"/>
              </a:prstClr>
            </a:outerShdw>
            <a:softEdge rad="50800"/>
          </a:effectLst>
        </p:spPr>
      </p:pic>
      <p:pic>
        <p:nvPicPr>
          <p:cNvPr id="8" name="Picture 7">
            <a:extLst>
              <a:ext uri="{FF2B5EF4-FFF2-40B4-BE49-F238E27FC236}">
                <a16:creationId xmlns:a16="http://schemas.microsoft.com/office/drawing/2014/main" id="{FB42AE79-E90E-C540-88D4-F77E970589F4}"/>
              </a:ext>
            </a:extLst>
          </p:cNvPr>
          <p:cNvPicPr>
            <a:picLocks noChangeAspect="1"/>
          </p:cNvPicPr>
          <p:nvPr/>
        </p:nvPicPr>
        <p:blipFill rotWithShape="1">
          <a:blip r:embed="rId6">
            <a:extLst>
              <a:ext uri="{28A0092B-C50C-407E-A947-70E740481C1C}">
                <a14:useLocalDpi xmlns:a14="http://schemas.microsoft.com/office/drawing/2010/main" val="0"/>
              </a:ext>
            </a:extLst>
          </a:blip>
          <a:srcRect l="11772" r="14154"/>
          <a:stretch/>
        </p:blipFill>
        <p:spPr>
          <a:xfrm>
            <a:off x="2341754" y="921225"/>
            <a:ext cx="1920240" cy="1137742"/>
          </a:xfrm>
          <a:prstGeom prst="rect">
            <a:avLst/>
          </a:prstGeom>
          <a:effectLst>
            <a:glow>
              <a:schemeClr val="accent1"/>
            </a:glow>
            <a:outerShdw blurRad="50800" dist="38100" dir="2700000" algn="tl" rotWithShape="0">
              <a:prstClr val="black">
                <a:alpha val="40000"/>
              </a:prstClr>
            </a:outerShdw>
            <a:softEdge rad="50800"/>
          </a:effectLst>
        </p:spPr>
      </p:pic>
      <p:pic>
        <p:nvPicPr>
          <p:cNvPr id="5" name="Picture 4" descr="A picture containing indoor, table, sitting, small&#10;&#10;Description automatically generated">
            <a:extLst>
              <a:ext uri="{FF2B5EF4-FFF2-40B4-BE49-F238E27FC236}">
                <a16:creationId xmlns:a16="http://schemas.microsoft.com/office/drawing/2014/main" id="{8E4F49FF-01FD-0140-BAA3-FA6B42166AA7}"/>
              </a:ext>
            </a:extLst>
          </p:cNvPr>
          <p:cNvPicPr>
            <a:picLocks noChangeAspect="1"/>
          </p:cNvPicPr>
          <p:nvPr/>
        </p:nvPicPr>
        <p:blipFill rotWithShape="1">
          <a:blip r:embed="rId7">
            <a:extLst>
              <a:ext uri="{28A0092B-C50C-407E-A947-70E740481C1C}">
                <a14:useLocalDpi xmlns:a14="http://schemas.microsoft.com/office/drawing/2010/main" val="0"/>
              </a:ext>
            </a:extLst>
          </a:blip>
          <a:srcRect l="8518" t="9253" r="29151" b="3787"/>
          <a:stretch/>
        </p:blipFill>
        <p:spPr>
          <a:xfrm>
            <a:off x="8741524" y="1533159"/>
            <a:ext cx="1463040" cy="1360768"/>
          </a:xfrm>
          <a:prstGeom prst="rect">
            <a:avLst/>
          </a:prstGeom>
          <a:effectLst>
            <a:glow>
              <a:schemeClr val="accent1"/>
            </a:glow>
            <a:outerShdw blurRad="50800" dist="38100" dir="2700000" algn="tl" rotWithShape="0">
              <a:prstClr val="black">
                <a:alpha val="40000"/>
              </a:prstClr>
            </a:outerShdw>
            <a:softEdge rad="50800"/>
          </a:effectLst>
        </p:spPr>
      </p:pic>
      <p:pic>
        <p:nvPicPr>
          <p:cNvPr id="16" name="Picture 15" descr="A picture containing indoor, table, sitting, desk&#10;&#10;Description automatically generated">
            <a:extLst>
              <a:ext uri="{FF2B5EF4-FFF2-40B4-BE49-F238E27FC236}">
                <a16:creationId xmlns:a16="http://schemas.microsoft.com/office/drawing/2014/main" id="{34D6E8CA-933C-6D4B-8EF9-7A8763454C4E}"/>
              </a:ext>
            </a:extLst>
          </p:cNvPr>
          <p:cNvPicPr>
            <a:picLocks noChangeAspect="1"/>
          </p:cNvPicPr>
          <p:nvPr/>
        </p:nvPicPr>
        <p:blipFill rotWithShape="1">
          <a:blip r:embed="rId8">
            <a:extLst>
              <a:ext uri="{28A0092B-C50C-407E-A947-70E740481C1C}">
                <a14:useLocalDpi xmlns:a14="http://schemas.microsoft.com/office/drawing/2010/main" val="0"/>
              </a:ext>
            </a:extLst>
          </a:blip>
          <a:srcRect l="26079" t="1625" r="44761" b="11417"/>
          <a:stretch/>
        </p:blipFill>
        <p:spPr>
          <a:xfrm rot="5400000">
            <a:off x="5756085" y="3471396"/>
            <a:ext cx="1097280" cy="2181465"/>
          </a:xfrm>
          <a:prstGeom prst="rect">
            <a:avLst/>
          </a:prstGeom>
          <a:effectLst>
            <a:glow>
              <a:schemeClr val="accent1"/>
            </a:glow>
            <a:outerShdw blurRad="50800" dist="38100" dir="2700000" algn="tl" rotWithShape="0">
              <a:prstClr val="black">
                <a:alpha val="40000"/>
              </a:prstClr>
            </a:outerShdw>
            <a:softEdge rad="50800"/>
          </a:effectLst>
        </p:spPr>
      </p:pic>
      <p:pic>
        <p:nvPicPr>
          <p:cNvPr id="13" name="Picture 12">
            <a:extLst>
              <a:ext uri="{FF2B5EF4-FFF2-40B4-BE49-F238E27FC236}">
                <a16:creationId xmlns:a16="http://schemas.microsoft.com/office/drawing/2014/main" id="{B75D9F45-941C-724F-9DD0-71E9B3874AC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497023" y="2541631"/>
            <a:ext cx="1371600" cy="1939838"/>
          </a:xfrm>
          <a:prstGeom prst="rect">
            <a:avLst/>
          </a:prstGeom>
          <a:effectLst>
            <a:softEdge rad="50800"/>
          </a:effectLst>
        </p:spPr>
      </p:pic>
    </p:spTree>
    <p:extLst>
      <p:ext uri="{BB962C8B-B14F-4D97-AF65-F5344CB8AC3E}">
        <p14:creationId xmlns:p14="http://schemas.microsoft.com/office/powerpoint/2010/main" val="38866429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4822" y="37282"/>
            <a:ext cx="6858000" cy="1066800"/>
          </a:xfrm>
        </p:spPr>
        <p:txBody>
          <a:bodyPr/>
          <a:lstStyle/>
          <a:p>
            <a:r>
              <a:rPr lang="en-US" sz="4000" dirty="0">
                <a:solidFill>
                  <a:schemeClr val="bg1">
                    <a:lumMod val="85000"/>
                  </a:schemeClr>
                </a:solidFill>
              </a:rPr>
              <a:t>Technology Overview</a:t>
            </a:r>
          </a:p>
        </p:txBody>
      </p:sp>
      <p:sp>
        <p:nvSpPr>
          <p:cNvPr id="6" name="Content Placeholder 2"/>
          <p:cNvSpPr txBox="1">
            <a:spLocks/>
          </p:cNvSpPr>
          <p:nvPr/>
        </p:nvSpPr>
        <p:spPr>
          <a:xfrm>
            <a:off x="202223" y="1119042"/>
            <a:ext cx="11937981" cy="5129358"/>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Wingdings" panose="05000000000000000000" pitchFamily="2" charset="2"/>
              <a:buChar char="§"/>
            </a:pPr>
            <a:r>
              <a:rPr lang="en-US" sz="1800" dirty="0">
                <a:latin typeface="Arial" panose="020B0604020202020204" pitchFamily="34" charset="0"/>
                <a:cs typeface="Arial" panose="020B0604020202020204" pitchFamily="34" charset="0"/>
              </a:rPr>
              <a:t>Using </a:t>
            </a:r>
            <a:r>
              <a:rPr lang="en-US" sz="1800" u="sng" dirty="0">
                <a:latin typeface="Arial" panose="020B0604020202020204" pitchFamily="34" charset="0"/>
                <a:cs typeface="Arial" panose="020B0604020202020204" pitchFamily="34" charset="0"/>
              </a:rPr>
              <a:t>propulsive descent</a:t>
            </a:r>
            <a:r>
              <a:rPr lang="en-US" sz="1800" dirty="0">
                <a:latin typeface="Arial" panose="020B0604020202020204" pitchFamily="34" charset="0"/>
                <a:cs typeface="Arial" panose="020B0604020202020204" pitchFamily="34" charset="0"/>
              </a:rPr>
              <a:t> (PD) retro-rockets starting at supersonic conditions at Mars would enable landing human payloads (~4K-20K kg payloads) within 50 meters of a target – current capability is ~1K kg</a:t>
            </a:r>
          </a:p>
          <a:p>
            <a:pPr>
              <a:buFont typeface="Wingdings" panose="05000000000000000000" pitchFamily="2" charset="2"/>
              <a:buChar char="§"/>
            </a:pPr>
            <a:r>
              <a:rPr lang="en-US" sz="1800" dirty="0">
                <a:latin typeface="Arial" panose="020B0604020202020204" pitchFamily="34" charset="0"/>
                <a:cs typeface="Arial" panose="020B0604020202020204" pitchFamily="34" charset="0"/>
              </a:rPr>
              <a:t>Technology Goal: To inform STMD investments that will enable Mars human scale EDL</a:t>
            </a:r>
          </a:p>
          <a:p>
            <a:pPr>
              <a:buFont typeface="Wingdings" panose="05000000000000000000" pitchFamily="2" charset="2"/>
              <a:buChar char="§"/>
            </a:pPr>
            <a:r>
              <a:rPr lang="en-US" sz="1800" dirty="0">
                <a:latin typeface="Arial" panose="020B0604020202020204" pitchFamily="34" charset="0"/>
                <a:cs typeface="Arial" panose="020B0604020202020204" pitchFamily="34" charset="0"/>
              </a:rPr>
              <a:t>Descent Systems Study (DSS) is an extension and continuation of the Entry, Descent and Landing (EDL) Architecture Study (EDLAS) task that STMD started funding in FY16		</a:t>
            </a:r>
          </a:p>
        </p:txBody>
      </p:sp>
      <p:pic>
        <p:nvPicPr>
          <p:cNvPr id="9" name="Picture 8"/>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49898" y="158594"/>
            <a:ext cx="990306" cy="824176"/>
          </a:xfrm>
          <a:prstGeom prst="rect">
            <a:avLst/>
          </a:prstGeom>
        </p:spPr>
      </p:pic>
      <p:sp>
        <p:nvSpPr>
          <p:cNvPr id="4" name="Slide Number Placeholder 3"/>
          <p:cNvSpPr>
            <a:spLocks noGrp="1"/>
          </p:cNvSpPr>
          <p:nvPr>
            <p:ph type="sldNum" sz="quarter" idx="10"/>
          </p:nvPr>
        </p:nvSpPr>
        <p:spPr/>
        <p:txBody>
          <a:bodyPr/>
          <a:lstStyle/>
          <a:p>
            <a:pPr>
              <a:defRPr/>
            </a:pPr>
            <a:fld id="{75D13D49-2B6F-174C-9E1E-1013A06E5C50}" type="slidenum">
              <a:rPr lang="uk-UA" smtClean="0"/>
              <a:pPr>
                <a:defRPr/>
              </a:pPr>
              <a:t>2</a:t>
            </a:fld>
            <a:endParaRPr lang="uk-UA" dirty="0"/>
          </a:p>
        </p:txBody>
      </p:sp>
      <p:pic>
        <p:nvPicPr>
          <p:cNvPr id="7" name="Picture 6">
            <a:extLst>
              <a:ext uri="{FF2B5EF4-FFF2-40B4-BE49-F238E27FC236}">
                <a16:creationId xmlns:a16="http://schemas.microsoft.com/office/drawing/2014/main" id="{DDBA0852-8C3A-0242-A670-52AFEBECA778}"/>
              </a:ext>
            </a:extLst>
          </p:cNvPr>
          <p:cNvPicPr>
            <a:picLocks noChangeAspect="1"/>
          </p:cNvPicPr>
          <p:nvPr/>
        </p:nvPicPr>
        <p:blipFill>
          <a:blip r:embed="rId4"/>
          <a:stretch>
            <a:fillRect/>
          </a:stretch>
        </p:blipFill>
        <p:spPr>
          <a:xfrm>
            <a:off x="609600" y="2870690"/>
            <a:ext cx="10972800" cy="3723743"/>
          </a:xfrm>
          <a:prstGeom prst="rect">
            <a:avLst/>
          </a:prstGeom>
        </p:spPr>
      </p:pic>
      <p:sp>
        <p:nvSpPr>
          <p:cNvPr id="10" name="TextBox 9">
            <a:extLst>
              <a:ext uri="{FF2B5EF4-FFF2-40B4-BE49-F238E27FC236}">
                <a16:creationId xmlns:a16="http://schemas.microsoft.com/office/drawing/2014/main" id="{8EBA5676-C745-6D48-BFD2-E8EBEFDD9089}"/>
              </a:ext>
            </a:extLst>
          </p:cNvPr>
          <p:cNvSpPr txBox="1"/>
          <p:nvPr/>
        </p:nvSpPr>
        <p:spPr>
          <a:xfrm>
            <a:off x="608176" y="2874408"/>
            <a:ext cx="2452916" cy="338554"/>
          </a:xfrm>
          <a:prstGeom prst="rect">
            <a:avLst/>
          </a:prstGeom>
          <a:solidFill>
            <a:schemeClr val="bg1"/>
          </a:solidFill>
        </p:spPr>
        <p:txBody>
          <a:bodyPr wrap="none" rtlCol="0">
            <a:spAutoFit/>
          </a:bodyPr>
          <a:lstStyle/>
          <a:p>
            <a:pPr algn="ctr"/>
            <a:r>
              <a:rPr lang="en-US" sz="1600" b="1" dirty="0">
                <a:solidFill>
                  <a:schemeClr val="tx2">
                    <a:lumMod val="60000"/>
                    <a:lumOff val="40000"/>
                  </a:schemeClr>
                </a:solidFill>
              </a:rPr>
              <a:t>Low-L/D Entry Concept</a:t>
            </a:r>
          </a:p>
        </p:txBody>
      </p:sp>
      <p:sp>
        <p:nvSpPr>
          <p:cNvPr id="11" name="TextBox 10">
            <a:extLst>
              <a:ext uri="{FF2B5EF4-FFF2-40B4-BE49-F238E27FC236}">
                <a16:creationId xmlns:a16="http://schemas.microsoft.com/office/drawing/2014/main" id="{3C65C019-76C0-1642-B901-58643C9B965D}"/>
              </a:ext>
            </a:extLst>
          </p:cNvPr>
          <p:cNvSpPr txBox="1"/>
          <p:nvPr/>
        </p:nvSpPr>
        <p:spPr>
          <a:xfrm>
            <a:off x="5592762" y="2874408"/>
            <a:ext cx="2396810" cy="338554"/>
          </a:xfrm>
          <a:prstGeom prst="rect">
            <a:avLst/>
          </a:prstGeom>
          <a:solidFill>
            <a:schemeClr val="bg1"/>
          </a:solidFill>
        </p:spPr>
        <p:txBody>
          <a:bodyPr wrap="none" rtlCol="0">
            <a:spAutoFit/>
          </a:bodyPr>
          <a:lstStyle/>
          <a:p>
            <a:pPr algn="ctr"/>
            <a:r>
              <a:rPr lang="en-US" sz="1600" b="1" dirty="0">
                <a:solidFill>
                  <a:schemeClr val="tx2">
                    <a:lumMod val="60000"/>
                    <a:lumOff val="40000"/>
                  </a:schemeClr>
                </a:solidFill>
              </a:rPr>
              <a:t>Mid-L/D Entry Concept</a:t>
            </a:r>
          </a:p>
        </p:txBody>
      </p:sp>
    </p:spTree>
    <p:extLst>
      <p:ext uri="{BB962C8B-B14F-4D97-AF65-F5344CB8AC3E}">
        <p14:creationId xmlns:p14="http://schemas.microsoft.com/office/powerpoint/2010/main" val="8722499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EBD1603-C79A-1F43-9DDD-BFD48E2988C3}"/>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l="12749" r="12900" b="12769"/>
          <a:stretch/>
        </p:blipFill>
        <p:spPr>
          <a:xfrm>
            <a:off x="1372759" y="5020293"/>
            <a:ext cx="3474720" cy="1789203"/>
          </a:xfrm>
          <a:prstGeom prst="rect">
            <a:avLst/>
          </a:prstGeom>
        </p:spPr>
      </p:pic>
      <p:sp>
        <p:nvSpPr>
          <p:cNvPr id="14" name="TextBox 13">
            <a:extLst>
              <a:ext uri="{FF2B5EF4-FFF2-40B4-BE49-F238E27FC236}">
                <a16:creationId xmlns:a16="http://schemas.microsoft.com/office/drawing/2014/main" id="{2D709082-8864-9D44-97F0-6238B631E301}"/>
              </a:ext>
            </a:extLst>
          </p:cNvPr>
          <p:cNvSpPr txBox="1"/>
          <p:nvPr/>
        </p:nvSpPr>
        <p:spPr>
          <a:xfrm>
            <a:off x="998868" y="2429474"/>
            <a:ext cx="4222503" cy="338554"/>
          </a:xfrm>
          <a:prstGeom prst="rect">
            <a:avLst/>
          </a:prstGeom>
          <a:noFill/>
        </p:spPr>
        <p:txBody>
          <a:bodyPr wrap="none" rtlCol="0">
            <a:spAutoFit/>
          </a:bodyPr>
          <a:lstStyle/>
          <a:p>
            <a:pPr algn="ctr"/>
            <a:r>
              <a:rPr lang="en-US" sz="1600" b="1" dirty="0">
                <a:solidFill>
                  <a:schemeClr val="tx2">
                    <a:lumMod val="60000"/>
                    <a:lumOff val="40000"/>
                  </a:schemeClr>
                </a:solidFill>
              </a:rPr>
              <a:t>Low-L/D Flight Vehicle &amp; CFD Calculation</a:t>
            </a:r>
          </a:p>
        </p:txBody>
      </p:sp>
      <p:pic>
        <p:nvPicPr>
          <p:cNvPr id="21" name="Picture 20">
            <a:extLst>
              <a:ext uri="{FF2B5EF4-FFF2-40B4-BE49-F238E27FC236}">
                <a16:creationId xmlns:a16="http://schemas.microsoft.com/office/drawing/2014/main" id="{B3515614-FC48-B740-ABA2-34DB699CBE06}"/>
              </a:ext>
            </a:extLst>
          </p:cNvPr>
          <p:cNvPicPr>
            <a:picLocks noChangeAspect="1"/>
          </p:cNvPicPr>
          <p:nvPr/>
        </p:nvPicPr>
        <p:blipFill>
          <a:blip r:embed="rId4"/>
          <a:stretch>
            <a:fillRect/>
          </a:stretch>
        </p:blipFill>
        <p:spPr>
          <a:xfrm>
            <a:off x="5030680" y="2836286"/>
            <a:ext cx="5486400" cy="2230898"/>
          </a:xfrm>
          <a:prstGeom prst="rect">
            <a:avLst/>
          </a:prstGeom>
        </p:spPr>
      </p:pic>
      <p:sp>
        <p:nvSpPr>
          <p:cNvPr id="17" name="TextBox 16">
            <a:extLst>
              <a:ext uri="{FF2B5EF4-FFF2-40B4-BE49-F238E27FC236}">
                <a16:creationId xmlns:a16="http://schemas.microsoft.com/office/drawing/2014/main" id="{791F4520-3B4D-774B-8544-4140E910E585}"/>
              </a:ext>
            </a:extLst>
          </p:cNvPr>
          <p:cNvSpPr txBox="1"/>
          <p:nvPr/>
        </p:nvSpPr>
        <p:spPr>
          <a:xfrm>
            <a:off x="7026244" y="2423478"/>
            <a:ext cx="4763420" cy="338554"/>
          </a:xfrm>
          <a:prstGeom prst="rect">
            <a:avLst/>
          </a:prstGeom>
          <a:noFill/>
        </p:spPr>
        <p:txBody>
          <a:bodyPr wrap="none" rtlCol="0">
            <a:spAutoFit/>
          </a:bodyPr>
          <a:lstStyle/>
          <a:p>
            <a:pPr algn="ctr"/>
            <a:r>
              <a:rPr lang="en-US" sz="1600" b="1" dirty="0">
                <a:solidFill>
                  <a:schemeClr val="tx2">
                    <a:lumMod val="60000"/>
                    <a:lumOff val="40000"/>
                  </a:schemeClr>
                </a:solidFill>
              </a:rPr>
              <a:t>Low-L/D Wind Tunnel Model &amp; CFD Calculation</a:t>
            </a:r>
          </a:p>
        </p:txBody>
      </p:sp>
      <p:pic>
        <p:nvPicPr>
          <p:cNvPr id="12" name="Picture 11">
            <a:extLst>
              <a:ext uri="{FF2B5EF4-FFF2-40B4-BE49-F238E27FC236}">
                <a16:creationId xmlns:a16="http://schemas.microsoft.com/office/drawing/2014/main" id="{D6DBA000-418C-7F40-8035-7725B02060DD}"/>
              </a:ext>
            </a:extLst>
          </p:cNvPr>
          <p:cNvPicPr>
            <a:picLocks noChangeAspect="1"/>
          </p:cNvPicPr>
          <p:nvPr/>
        </p:nvPicPr>
        <p:blipFill>
          <a:blip r:embed="rId5"/>
          <a:stretch>
            <a:fillRect/>
          </a:stretch>
        </p:blipFill>
        <p:spPr>
          <a:xfrm>
            <a:off x="1464199" y="2828184"/>
            <a:ext cx="3291840" cy="2158230"/>
          </a:xfrm>
          <a:prstGeom prst="rect">
            <a:avLst/>
          </a:prstGeom>
        </p:spPr>
      </p:pic>
      <p:sp>
        <p:nvSpPr>
          <p:cNvPr id="18" name="TextBox 17">
            <a:extLst>
              <a:ext uri="{FF2B5EF4-FFF2-40B4-BE49-F238E27FC236}">
                <a16:creationId xmlns:a16="http://schemas.microsoft.com/office/drawing/2014/main" id="{AAE54DF3-8EBD-5741-83DD-D03F3E40FC69}"/>
              </a:ext>
            </a:extLst>
          </p:cNvPr>
          <p:cNvSpPr txBox="1"/>
          <p:nvPr/>
        </p:nvSpPr>
        <p:spPr>
          <a:xfrm rot="1326842">
            <a:off x="2437437" y="4299604"/>
            <a:ext cx="697627" cy="369332"/>
          </a:xfrm>
          <a:prstGeom prst="rect">
            <a:avLst/>
          </a:prstGeom>
          <a:noFill/>
        </p:spPr>
        <p:txBody>
          <a:bodyPr wrap="none" rtlCol="0">
            <a:spAutoFit/>
          </a:bodyPr>
          <a:lstStyle/>
          <a:p>
            <a:pPr algn="ctr"/>
            <a:r>
              <a:rPr lang="en-US" dirty="0">
                <a:solidFill>
                  <a:schemeClr val="bg1"/>
                </a:solidFill>
              </a:rPr>
              <a:t>16 m</a:t>
            </a:r>
          </a:p>
        </p:txBody>
      </p:sp>
      <p:cxnSp>
        <p:nvCxnSpPr>
          <p:cNvPr id="19" name="Straight Arrow Connector 18">
            <a:extLst>
              <a:ext uri="{FF2B5EF4-FFF2-40B4-BE49-F238E27FC236}">
                <a16:creationId xmlns:a16="http://schemas.microsoft.com/office/drawing/2014/main" id="{331B3746-80E3-124D-A9D1-5BCD6501F98F}"/>
              </a:ext>
            </a:extLst>
          </p:cNvPr>
          <p:cNvCxnSpPr>
            <a:cxnSpLocks/>
          </p:cNvCxnSpPr>
          <p:nvPr/>
        </p:nvCxnSpPr>
        <p:spPr>
          <a:xfrm>
            <a:off x="1478414" y="3476182"/>
            <a:ext cx="2983831" cy="1411393"/>
          </a:xfrm>
          <a:prstGeom prst="straightConnector1">
            <a:avLst/>
          </a:prstGeom>
          <a:ln>
            <a:solidFill>
              <a:schemeClr val="bg1"/>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2664822" y="37282"/>
            <a:ext cx="6858000" cy="1066800"/>
          </a:xfrm>
        </p:spPr>
        <p:txBody>
          <a:bodyPr/>
          <a:lstStyle/>
          <a:p>
            <a:r>
              <a:rPr lang="en-US" sz="4000" dirty="0">
                <a:solidFill>
                  <a:schemeClr val="bg1">
                    <a:lumMod val="85000"/>
                  </a:schemeClr>
                </a:solidFill>
              </a:rPr>
              <a:t>Technology Overview</a:t>
            </a:r>
          </a:p>
        </p:txBody>
      </p:sp>
      <p:sp>
        <p:nvSpPr>
          <p:cNvPr id="6" name="Content Placeholder 2"/>
          <p:cNvSpPr txBox="1">
            <a:spLocks/>
          </p:cNvSpPr>
          <p:nvPr/>
        </p:nvSpPr>
        <p:spPr>
          <a:xfrm>
            <a:off x="202223" y="1137961"/>
            <a:ext cx="11937981" cy="5110439"/>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Wingdings" panose="05000000000000000000" pitchFamily="2" charset="2"/>
              <a:buChar char="Ø"/>
            </a:pPr>
            <a:r>
              <a:rPr lang="en-US" sz="1800" dirty="0">
                <a:latin typeface="Arial" panose="020B0604020202020204" pitchFamily="34" charset="0"/>
                <a:cs typeface="Arial" panose="020B0604020202020204" pitchFamily="34" charset="0"/>
              </a:rPr>
              <a:t>DSS (computational modeling) is partnering with ARMD’s </a:t>
            </a:r>
            <a:r>
              <a:rPr lang="en-US" sz="1800" dirty="0" err="1">
                <a:latin typeface="Arial" panose="020B0604020202020204" pitchFamily="34" charset="0"/>
                <a:cs typeface="Arial" panose="020B0604020202020204" pitchFamily="34" charset="0"/>
              </a:rPr>
              <a:t>Aerosciences</a:t>
            </a:r>
            <a:r>
              <a:rPr lang="en-US" sz="1800" dirty="0">
                <a:latin typeface="Arial" panose="020B0604020202020204" pitchFamily="34" charset="0"/>
                <a:cs typeface="Arial" panose="020B0604020202020204" pitchFamily="34" charset="0"/>
              </a:rPr>
              <a:t> Evaluation Test Capability (AETC) (wind tunnel testing) to advance the PD technology</a:t>
            </a:r>
          </a:p>
          <a:p>
            <a:pPr>
              <a:buFont typeface="Wingdings" panose="05000000000000000000" pitchFamily="2" charset="2"/>
              <a:buChar char="Ø"/>
            </a:pPr>
            <a:r>
              <a:rPr lang="en-US" sz="1800" dirty="0">
                <a:latin typeface="Arial" panose="020B0604020202020204" pitchFamily="34" charset="0"/>
                <a:cs typeface="Arial" panose="020B0604020202020204" pitchFamily="34" charset="0"/>
              </a:rPr>
              <a:t>The sole FY20 task is to complete a matrix of computational fluid dynamics (CFD) solutions at expected test conditions in the Langley Unitary Plan Wind Tunnel (UPWT) environment</a:t>
            </a:r>
          </a:p>
          <a:p>
            <a:pPr marL="0" indent="0">
              <a:buNone/>
            </a:pPr>
            <a:endParaRPr lang="en-US" sz="1800" dirty="0">
              <a:latin typeface="Arial" panose="020B0604020202020204" pitchFamily="34" charset="0"/>
              <a:cs typeface="Arial" panose="020B0604020202020204" pitchFamily="34" charset="0"/>
            </a:endParaRPr>
          </a:p>
          <a:p>
            <a:pPr marL="457200" lvl="1" indent="0">
              <a:buNone/>
            </a:pPr>
            <a:endParaRPr lang="en-US" sz="1800" dirty="0">
              <a:latin typeface="Arial" panose="020B0604020202020204" pitchFamily="34" charset="0"/>
              <a:cs typeface="Arial" panose="020B0604020202020204" pitchFamily="34" charset="0"/>
            </a:endParaRPr>
          </a:p>
          <a:p>
            <a:pPr marL="0" indent="0">
              <a:buNone/>
            </a:pPr>
            <a:r>
              <a:rPr lang="en-US" sz="1800" dirty="0">
                <a:latin typeface="Arial" panose="020B0604020202020204" pitchFamily="34" charset="0"/>
                <a:cs typeface="Arial" panose="020B0604020202020204" pitchFamily="34" charset="0"/>
              </a:rPr>
              <a:t>			</a:t>
            </a:r>
          </a:p>
        </p:txBody>
      </p:sp>
      <p:pic>
        <p:nvPicPr>
          <p:cNvPr id="9" name="Picture 8"/>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49898" y="158594"/>
            <a:ext cx="990306" cy="824176"/>
          </a:xfrm>
          <a:prstGeom prst="rect">
            <a:avLst/>
          </a:prstGeom>
        </p:spPr>
      </p:pic>
      <p:sp>
        <p:nvSpPr>
          <p:cNvPr id="4" name="Slide Number Placeholder 3"/>
          <p:cNvSpPr>
            <a:spLocks noGrp="1"/>
          </p:cNvSpPr>
          <p:nvPr>
            <p:ph type="sldNum" sz="quarter" idx="10"/>
          </p:nvPr>
        </p:nvSpPr>
        <p:spPr/>
        <p:txBody>
          <a:bodyPr/>
          <a:lstStyle/>
          <a:p>
            <a:pPr>
              <a:defRPr/>
            </a:pPr>
            <a:fld id="{75D13D49-2B6F-174C-9E1E-1013A06E5C50}" type="slidenum">
              <a:rPr lang="uk-UA" smtClean="0"/>
              <a:pPr>
                <a:defRPr/>
              </a:pPr>
              <a:t>3</a:t>
            </a:fld>
            <a:endParaRPr lang="uk-UA" dirty="0"/>
          </a:p>
        </p:txBody>
      </p:sp>
      <p:pic>
        <p:nvPicPr>
          <p:cNvPr id="20" name="Picture 19">
            <a:extLst>
              <a:ext uri="{FF2B5EF4-FFF2-40B4-BE49-F238E27FC236}">
                <a16:creationId xmlns:a16="http://schemas.microsoft.com/office/drawing/2014/main" id="{6260E745-AEB4-884B-9631-017FA2F7A54B}"/>
              </a:ext>
            </a:extLst>
          </p:cNvPr>
          <p:cNvPicPr>
            <a:picLocks noChangeAspect="1"/>
          </p:cNvPicPr>
          <p:nvPr/>
        </p:nvPicPr>
        <p:blipFill rotWithShape="1">
          <a:blip r:embed="rId7" cstate="hqprint">
            <a:alphaModFix/>
            <a:extLst>
              <a:ext uri="{28A0092B-C50C-407E-A947-70E740481C1C}">
                <a14:useLocalDpi xmlns:a14="http://schemas.microsoft.com/office/drawing/2010/main" val="0"/>
              </a:ext>
            </a:extLst>
          </a:blip>
          <a:srcRect r="27345"/>
          <a:stretch/>
        </p:blipFill>
        <p:spPr>
          <a:xfrm>
            <a:off x="8595611" y="4035766"/>
            <a:ext cx="3383280" cy="2822234"/>
          </a:xfrm>
          <a:prstGeom prst="rect">
            <a:avLst/>
          </a:prstGeom>
          <a:ln w="38100" cap="sq">
            <a:noFill/>
            <a:prstDash val="solid"/>
            <a:miter lim="800000"/>
          </a:ln>
          <a:effectLst/>
        </p:spPr>
      </p:pic>
      <p:sp>
        <p:nvSpPr>
          <p:cNvPr id="3" name="Rectangle 2">
            <a:extLst>
              <a:ext uri="{FF2B5EF4-FFF2-40B4-BE49-F238E27FC236}">
                <a16:creationId xmlns:a16="http://schemas.microsoft.com/office/drawing/2014/main" id="{18B52667-844C-A84B-A171-ACEF754C0D9D}"/>
              </a:ext>
            </a:extLst>
          </p:cNvPr>
          <p:cNvSpPr/>
          <p:nvPr/>
        </p:nvSpPr>
        <p:spPr>
          <a:xfrm>
            <a:off x="1688969" y="5169192"/>
            <a:ext cx="8814062" cy="646331"/>
          </a:xfrm>
          <a:prstGeom prst="rect">
            <a:avLst/>
          </a:prstGeom>
          <a:solidFill>
            <a:srgbClr val="00FDFF"/>
          </a:solidFill>
          <a:ln>
            <a:solidFill>
              <a:schemeClr val="tx1"/>
            </a:solidFill>
          </a:ln>
        </p:spPr>
        <p:txBody>
          <a:bodyPr wrap="square">
            <a:spAutoFit/>
          </a:bodyPr>
          <a:lstStyle/>
          <a:p>
            <a:r>
              <a:rPr lang="en-US" b="1" dirty="0">
                <a:highlight>
                  <a:srgbClr val="00FFFF"/>
                </a:highlight>
                <a:latin typeface="Arial" panose="020B0604020202020204" pitchFamily="34" charset="0"/>
                <a:cs typeface="Arial" panose="020B0604020202020204" pitchFamily="34" charset="0"/>
              </a:rPr>
              <a:t>The ability to test and computationally model PD aerodynamics must improve in order to reduce the risks of using the technology for future Mars missions</a:t>
            </a:r>
          </a:p>
        </p:txBody>
      </p:sp>
    </p:spTree>
    <p:extLst>
      <p:ext uri="{BB962C8B-B14F-4D97-AF65-F5344CB8AC3E}">
        <p14:creationId xmlns:p14="http://schemas.microsoft.com/office/powerpoint/2010/main" val="660397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1037" y="121312"/>
            <a:ext cx="8250115" cy="1066800"/>
          </a:xfrm>
        </p:spPr>
        <p:txBody>
          <a:bodyPr/>
          <a:lstStyle/>
          <a:p>
            <a:r>
              <a:rPr lang="en-US" sz="4000" dirty="0">
                <a:solidFill>
                  <a:schemeClr val="bg1">
                    <a:lumMod val="85000"/>
                  </a:schemeClr>
                </a:solidFill>
              </a:rPr>
              <a:t>Mission Infusion &amp; Partnerships  </a:t>
            </a:r>
          </a:p>
        </p:txBody>
      </p:sp>
      <p:sp>
        <p:nvSpPr>
          <p:cNvPr id="4" name="Content Placeholder 2"/>
          <p:cNvSpPr txBox="1">
            <a:spLocks/>
          </p:cNvSpPr>
          <p:nvPr/>
        </p:nvSpPr>
        <p:spPr>
          <a:xfrm>
            <a:off x="140677" y="1248508"/>
            <a:ext cx="11895992" cy="4999892"/>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Wingdings" panose="05000000000000000000" pitchFamily="2" charset="2"/>
              <a:buChar char="Ø"/>
            </a:pPr>
            <a:r>
              <a:rPr lang="en-US" sz="2400" dirty="0"/>
              <a:t>Contributing partners and/or stakeholders </a:t>
            </a:r>
          </a:p>
          <a:p>
            <a:pPr lvl="1">
              <a:buFont typeface="Wingdings" panose="05000000000000000000" pitchFamily="2" charset="2"/>
              <a:buChar char="§"/>
            </a:pPr>
            <a:r>
              <a:rPr lang="en-US" sz="2400" dirty="0">
                <a:cs typeface="ＭＳ Ｐゴシック" charset="-128"/>
              </a:rPr>
              <a:t>ARMD’s </a:t>
            </a:r>
            <a:r>
              <a:rPr lang="en-US" sz="2400" dirty="0" err="1">
                <a:cs typeface="ＭＳ Ｐゴシック" charset="-128"/>
              </a:rPr>
              <a:t>Aerosciences</a:t>
            </a:r>
            <a:r>
              <a:rPr lang="en-US" sz="2400" dirty="0">
                <a:cs typeface="ＭＳ Ｐゴシック" charset="-128"/>
              </a:rPr>
              <a:t> Evaluation and Test Capabilities (AETC) is funding a PD test in the Langley Unitary Plan Wind Tunnel (UPWT) to provide aerodynamics data on Mars-relevant sub-scale models</a:t>
            </a:r>
          </a:p>
          <a:p>
            <a:pPr lvl="1">
              <a:buFont typeface="Wingdings" panose="05000000000000000000" pitchFamily="2" charset="2"/>
              <a:buChar char="§"/>
            </a:pPr>
            <a:r>
              <a:rPr lang="en-US" sz="2400" dirty="0">
                <a:cs typeface="ＭＳ Ｐゴシック" charset="-128"/>
              </a:rPr>
              <a:t>AETC is paying for the wind tunnel models and facility time and will provide all data to DSS</a:t>
            </a:r>
          </a:p>
          <a:p>
            <a:pPr marL="457200" lvl="1" indent="0">
              <a:buNone/>
            </a:pPr>
            <a:endParaRPr lang="en-US" sz="2400" dirty="0">
              <a:cs typeface="ＭＳ Ｐゴシック" charset="-128"/>
            </a:endParaRPr>
          </a:p>
          <a:p>
            <a:pPr>
              <a:buFont typeface="Wingdings" panose="05000000000000000000" pitchFamily="2" charset="2"/>
              <a:buChar char="Ø"/>
            </a:pPr>
            <a:r>
              <a:rPr lang="en-US" sz="2400" dirty="0"/>
              <a:t>Infusion/transition plan</a:t>
            </a:r>
          </a:p>
          <a:p>
            <a:pPr lvl="1">
              <a:buFont typeface="Wingdings" panose="05000000000000000000" pitchFamily="2" charset="2"/>
              <a:buChar char="§"/>
            </a:pPr>
            <a:r>
              <a:rPr lang="en-US" sz="2400" dirty="0"/>
              <a:t>STMD Earth sub-orbital flight testing to advance TRL</a:t>
            </a:r>
          </a:p>
          <a:p>
            <a:pPr lvl="1">
              <a:buFont typeface="Wingdings" panose="05000000000000000000" pitchFamily="2" charset="2"/>
              <a:buChar char="§"/>
            </a:pPr>
            <a:r>
              <a:rPr lang="en-US" sz="2400" dirty="0"/>
              <a:t>HEOMD Mars precursor and human missions</a:t>
            </a:r>
          </a:p>
          <a:p>
            <a:pPr lvl="1">
              <a:buFont typeface="Wingdings" panose="05000000000000000000" pitchFamily="2" charset="2"/>
              <a:buChar char="§"/>
            </a:pPr>
            <a:r>
              <a:rPr lang="en-US" sz="2400" dirty="0"/>
              <a:t>HLS testing may be impacted by what we learn, mostly in terms of GN&amp;C and plume/surface interaction</a:t>
            </a:r>
            <a:endParaRPr lang="en-US" sz="2000" dirty="0"/>
          </a:p>
          <a:p>
            <a:pPr>
              <a:buFont typeface="Wingdings" panose="05000000000000000000" pitchFamily="2" charset="2"/>
              <a:buChar char="Ø"/>
            </a:pPr>
            <a:endParaRPr lang="en-US" sz="1100" dirty="0"/>
          </a:p>
        </p:txBody>
      </p:sp>
      <p:pic>
        <p:nvPicPr>
          <p:cNvPr id="5" name="Picture 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4</a:t>
            </a:fld>
            <a:endParaRPr lang="uk-UA" dirty="0"/>
          </a:p>
        </p:txBody>
      </p:sp>
    </p:spTree>
    <p:extLst>
      <p:ext uri="{BB962C8B-B14F-4D97-AF65-F5344CB8AC3E}">
        <p14:creationId xmlns:p14="http://schemas.microsoft.com/office/powerpoint/2010/main" val="15256534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2743" y="0"/>
            <a:ext cx="9926514" cy="1066800"/>
          </a:xfrm>
        </p:spPr>
        <p:txBody>
          <a:bodyPr/>
          <a:lstStyle/>
          <a:p>
            <a:r>
              <a:rPr lang="en-US" sz="3600" dirty="0">
                <a:solidFill>
                  <a:schemeClr val="bg1">
                    <a:lumMod val="85000"/>
                  </a:schemeClr>
                </a:solidFill>
              </a:rPr>
              <a:t>Descent Systems Study</a:t>
            </a:r>
            <a:br>
              <a:rPr lang="en-US" sz="3600" dirty="0">
                <a:solidFill>
                  <a:schemeClr val="bg1">
                    <a:lumMod val="85000"/>
                  </a:schemeClr>
                </a:solidFill>
              </a:rPr>
            </a:br>
            <a:r>
              <a:rPr lang="en-US" sz="3600" dirty="0">
                <a:solidFill>
                  <a:schemeClr val="bg1">
                    <a:lumMod val="85000"/>
                  </a:schemeClr>
                </a:solidFill>
              </a:rPr>
              <a:t> Technology Goals &amp; Project Objectives</a:t>
            </a:r>
          </a:p>
        </p:txBody>
      </p:sp>
      <p:graphicFrame>
        <p:nvGraphicFramePr>
          <p:cNvPr id="4" name="Table 3"/>
          <p:cNvGraphicFramePr>
            <a:graphicFrameLocks noGrp="1"/>
          </p:cNvGraphicFramePr>
          <p:nvPr>
            <p:extLst>
              <p:ext uri="{D42A27DB-BD31-4B8C-83A1-F6EECF244321}">
                <p14:modId xmlns:p14="http://schemas.microsoft.com/office/powerpoint/2010/main" val="427064885"/>
              </p:ext>
            </p:extLst>
          </p:nvPr>
        </p:nvGraphicFramePr>
        <p:xfrm>
          <a:off x="622789" y="1356599"/>
          <a:ext cx="10946423" cy="2557897"/>
        </p:xfrm>
        <a:graphic>
          <a:graphicData uri="http://schemas.openxmlformats.org/drawingml/2006/table">
            <a:tbl>
              <a:tblPr/>
              <a:tblGrid>
                <a:gridCol w="1366726">
                  <a:extLst>
                    <a:ext uri="{9D8B030D-6E8A-4147-A177-3AD203B41FA5}">
                      <a16:colId xmlns:a16="http://schemas.microsoft.com/office/drawing/2014/main" val="20000"/>
                    </a:ext>
                  </a:extLst>
                </a:gridCol>
                <a:gridCol w="9579697">
                  <a:extLst>
                    <a:ext uri="{9D8B030D-6E8A-4147-A177-3AD203B41FA5}">
                      <a16:colId xmlns:a16="http://schemas.microsoft.com/office/drawing/2014/main" val="20001"/>
                    </a:ext>
                  </a:extLst>
                </a:gridCol>
              </a:tblGrid>
              <a:tr h="329195">
                <a:tc gridSpan="2">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2400" b="1" i="0" u="none" strike="noStrike" dirty="0">
                          <a:solidFill>
                            <a:schemeClr val="bg1"/>
                          </a:solidFill>
                          <a:effectLst/>
                          <a:latin typeface="Arial" panose="020B0604020202020204" pitchFamily="34" charset="0"/>
                          <a:cs typeface="Arial" panose="020B0604020202020204" pitchFamily="34" charset="0"/>
                        </a:rPr>
                        <a:t>Technology Goals</a:t>
                      </a:r>
                    </a:p>
                  </a:txBody>
                  <a:tcPr marL="9525" marR="9525" marT="9525" marB="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00000"/>
                    </a:solidFill>
                  </a:tcPr>
                </a:tc>
                <a:tc hMerge="1">
                  <a:txBody>
                    <a:bodyPr/>
                    <a:lstStyle/>
                    <a:p>
                      <a:endParaRPr lang="en-US"/>
                    </a:p>
                  </a:txBody>
                  <a:tcPr/>
                </a:tc>
                <a:extLst>
                  <a:ext uri="{0D108BD9-81ED-4DB2-BD59-A6C34878D82A}">
                    <a16:rowId xmlns:a16="http://schemas.microsoft.com/office/drawing/2014/main" val="10000"/>
                  </a:ext>
                </a:extLst>
              </a:tr>
              <a:tr h="545653">
                <a:tc>
                  <a:txBody>
                    <a:bodyPr/>
                    <a:lstStyle/>
                    <a:p>
                      <a:pPr marL="0" indent="0" algn="r" defTabSz="731520" rtl="0" eaLnBrk="1" fontAlgn="b" latinLnBrk="0" hangingPunct="1">
                        <a:buFont typeface="Arial" panose="020B0604020202020204" pitchFamily="34" charset="0"/>
                        <a:buNone/>
                      </a:pPr>
                      <a:r>
                        <a:rPr lang="en-US" sz="1600" b="1" i="0" u="none" strike="noStrike" kern="1200" dirty="0">
                          <a:solidFill>
                            <a:srgbClr val="000000"/>
                          </a:solidFill>
                          <a:effectLst/>
                          <a:latin typeface="Arial" panose="020B0604020202020204" pitchFamily="34" charset="0"/>
                          <a:ea typeface="+mn-ea"/>
                          <a:cs typeface="Arial" panose="020B0604020202020204" pitchFamily="34" charset="0"/>
                        </a:rPr>
                        <a:t>Goal #1</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b="0" i="0" u="none" strike="noStrike" kern="1200" baseline="0" dirty="0">
                          <a:solidFill>
                            <a:srgbClr val="000000"/>
                          </a:solidFill>
                          <a:effectLst/>
                          <a:latin typeface="Arial" panose="020B0604020202020204" pitchFamily="34" charset="0"/>
                          <a:ea typeface="+mn-ea"/>
                          <a:cs typeface="Arial" panose="020B0604020202020204" pitchFamily="34" charset="0"/>
                        </a:rPr>
                        <a:t>Improve methods for Earth-based testing of PD systems</a:t>
                      </a:r>
                      <a:endParaRPr lang="en-US" sz="1600" b="0" i="0" u="none" strike="noStrike" kern="1200" dirty="0">
                        <a:solidFill>
                          <a:srgbClr val="FF0000"/>
                        </a:solidFill>
                        <a:effectLst/>
                        <a:latin typeface="Arial" panose="020B0604020202020204" pitchFamily="34" charset="0"/>
                        <a:ea typeface="+mn-ea"/>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45653">
                <a:tc>
                  <a:txBody>
                    <a:bodyPr/>
                    <a:lstStyle/>
                    <a:p>
                      <a:pPr marL="0" indent="0" algn="r" defTabSz="731520" rtl="0" eaLnBrk="1" fontAlgn="b" latinLnBrk="0" hangingPunct="1">
                        <a:buFont typeface="Arial" panose="020B0604020202020204" pitchFamily="34" charset="0"/>
                        <a:buNone/>
                      </a:pPr>
                      <a:r>
                        <a:rPr lang="en-US" sz="1600" b="1" i="0" u="none" strike="noStrike" kern="1200" dirty="0">
                          <a:solidFill>
                            <a:srgbClr val="000000"/>
                          </a:solidFill>
                          <a:effectLst/>
                          <a:latin typeface="Arial" panose="020B0604020202020204" pitchFamily="34" charset="0"/>
                          <a:ea typeface="+mn-ea"/>
                          <a:cs typeface="Arial" panose="020B0604020202020204" pitchFamily="34" charset="0"/>
                        </a:rPr>
                        <a:t>Goal #2</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b="0" i="0" u="none" strike="noStrike" kern="1200" baseline="0" dirty="0">
                          <a:solidFill>
                            <a:srgbClr val="000000"/>
                          </a:solidFill>
                          <a:effectLst/>
                          <a:latin typeface="Arial" panose="020B0604020202020204" pitchFamily="34" charset="0"/>
                          <a:ea typeface="+mn-ea"/>
                          <a:cs typeface="Arial" panose="020B0604020202020204" pitchFamily="34" charset="0"/>
                        </a:rPr>
                        <a:t>Develop best practices for calculating CFD-based PD aerodynamics at Mars conditions</a:t>
                      </a:r>
                      <a:endParaRPr lang="en-US" sz="1600" b="0" i="0" u="none" strike="noStrike" kern="1200" dirty="0">
                        <a:solidFill>
                          <a:srgbClr val="FF0000"/>
                        </a:solidFill>
                        <a:effectLst/>
                        <a:latin typeface="Arial" panose="020B0604020202020204" pitchFamily="34" charset="0"/>
                        <a:ea typeface="+mn-ea"/>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45653">
                <a:tc>
                  <a:txBody>
                    <a:bodyPr/>
                    <a:lstStyle/>
                    <a:p>
                      <a:pPr marL="0" indent="0" algn="r" defTabSz="731520" rtl="0" eaLnBrk="1" fontAlgn="b" latinLnBrk="0" hangingPunct="1">
                        <a:buFont typeface="Arial" panose="020B0604020202020204" pitchFamily="34" charset="0"/>
                        <a:buNone/>
                      </a:pPr>
                      <a:r>
                        <a:rPr lang="en-US" sz="1600" b="1" i="0" u="none" strike="noStrike" kern="1200" dirty="0">
                          <a:solidFill>
                            <a:srgbClr val="000000"/>
                          </a:solidFill>
                          <a:effectLst/>
                          <a:latin typeface="Arial" panose="020B0604020202020204" pitchFamily="34" charset="0"/>
                          <a:ea typeface="+mn-ea"/>
                          <a:cs typeface="Arial" panose="020B0604020202020204" pitchFamily="34" charset="0"/>
                        </a:rPr>
                        <a:t>Goal #3</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b="0" i="0" u="none" strike="noStrike" kern="1200" dirty="0">
                          <a:solidFill>
                            <a:srgbClr val="000000"/>
                          </a:solidFill>
                          <a:effectLst/>
                          <a:latin typeface="Arial" panose="020B0604020202020204" pitchFamily="34" charset="0"/>
                          <a:ea typeface="+mn-ea"/>
                          <a:cs typeface="Arial" panose="020B0604020202020204" pitchFamily="34" charset="0"/>
                        </a:rPr>
                        <a:t>Establish baseline uncertainties for CFD-based </a:t>
                      </a:r>
                      <a:r>
                        <a:rPr lang="en-US" sz="1600" b="0" i="0" u="none" strike="noStrike" kern="1200" baseline="0" dirty="0">
                          <a:solidFill>
                            <a:srgbClr val="000000"/>
                          </a:solidFill>
                          <a:effectLst/>
                          <a:latin typeface="Arial" panose="020B0604020202020204" pitchFamily="34" charset="0"/>
                          <a:ea typeface="+mn-ea"/>
                          <a:cs typeface="Arial" panose="020B0604020202020204" pitchFamily="34" charset="0"/>
                        </a:rPr>
                        <a:t>PD aerodynamics models</a:t>
                      </a:r>
                      <a:endParaRPr lang="en-US" sz="16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68695337"/>
                  </a:ext>
                </a:extLst>
              </a:tr>
              <a:tr h="545653">
                <a:tc>
                  <a:txBody>
                    <a:bodyPr/>
                    <a:lstStyle/>
                    <a:p>
                      <a:pPr marL="0" marR="0" lvl="0" indent="0" algn="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b="1" i="0" u="none" strike="noStrike" kern="1200" dirty="0">
                          <a:solidFill>
                            <a:srgbClr val="000000"/>
                          </a:solidFill>
                          <a:effectLst/>
                          <a:latin typeface="Arial" panose="020B0604020202020204" pitchFamily="34" charset="0"/>
                          <a:ea typeface="+mn-ea"/>
                          <a:cs typeface="Arial" panose="020B0604020202020204" pitchFamily="34" charset="0"/>
                        </a:rPr>
                        <a:t>Goal #4</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b="0" i="0" u="none" strike="noStrike" kern="1200" dirty="0">
                          <a:solidFill>
                            <a:srgbClr val="000000"/>
                          </a:solidFill>
                          <a:effectLst/>
                          <a:latin typeface="Arial" panose="020B0604020202020204" pitchFamily="34" charset="0"/>
                          <a:ea typeface="+mn-ea"/>
                          <a:cs typeface="Arial" panose="020B0604020202020204" pitchFamily="34" charset="0"/>
                        </a:rPr>
                        <a:t>Reduce overall high-mass Mars EDL risks associated with </a:t>
                      </a:r>
                      <a:r>
                        <a:rPr lang="en-US" sz="1600" b="0" i="0" u="none" strike="noStrike" kern="1200" baseline="0" dirty="0">
                          <a:solidFill>
                            <a:srgbClr val="000000"/>
                          </a:solidFill>
                          <a:effectLst/>
                          <a:latin typeface="Arial" panose="020B0604020202020204" pitchFamily="34" charset="0"/>
                          <a:ea typeface="+mn-ea"/>
                          <a:cs typeface="Arial" panose="020B0604020202020204" pitchFamily="34" charset="0"/>
                        </a:rPr>
                        <a:t>PD</a:t>
                      </a:r>
                      <a:endParaRPr lang="en-US" sz="16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84811395"/>
                  </a:ext>
                </a:extLst>
              </a:tr>
            </a:tbl>
          </a:graphicData>
        </a:graphic>
      </p:graphicFrame>
      <p:pic>
        <p:nvPicPr>
          <p:cNvPr id="6" name="Picture 5"/>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
        <p:nvSpPr>
          <p:cNvPr id="7" name="Slide Number Placeholder 6"/>
          <p:cNvSpPr>
            <a:spLocks noGrp="1"/>
          </p:cNvSpPr>
          <p:nvPr>
            <p:ph type="sldNum" sz="quarter" idx="10"/>
          </p:nvPr>
        </p:nvSpPr>
        <p:spPr/>
        <p:txBody>
          <a:bodyPr/>
          <a:lstStyle/>
          <a:p>
            <a:pPr>
              <a:defRPr/>
            </a:pPr>
            <a:fld id="{75D13D49-2B6F-174C-9E1E-1013A06E5C50}" type="slidenum">
              <a:rPr lang="uk-UA" smtClean="0"/>
              <a:pPr>
                <a:defRPr/>
              </a:pPr>
              <a:t>5</a:t>
            </a:fld>
            <a:endParaRPr lang="uk-UA" dirty="0"/>
          </a:p>
        </p:txBody>
      </p:sp>
      <p:graphicFrame>
        <p:nvGraphicFramePr>
          <p:cNvPr id="9" name="Table 8"/>
          <p:cNvGraphicFramePr>
            <a:graphicFrameLocks noGrp="1"/>
          </p:cNvGraphicFramePr>
          <p:nvPr>
            <p:extLst>
              <p:ext uri="{D42A27DB-BD31-4B8C-83A1-F6EECF244321}">
                <p14:modId xmlns:p14="http://schemas.microsoft.com/office/powerpoint/2010/main" val="572981311"/>
              </p:ext>
            </p:extLst>
          </p:nvPr>
        </p:nvGraphicFramePr>
        <p:xfrm>
          <a:off x="586856" y="4233283"/>
          <a:ext cx="11018289" cy="2289551"/>
        </p:xfrm>
        <a:graphic>
          <a:graphicData uri="http://schemas.openxmlformats.org/drawingml/2006/table">
            <a:tbl>
              <a:tblPr/>
              <a:tblGrid>
                <a:gridCol w="1438593">
                  <a:extLst>
                    <a:ext uri="{9D8B030D-6E8A-4147-A177-3AD203B41FA5}">
                      <a16:colId xmlns:a16="http://schemas.microsoft.com/office/drawing/2014/main" val="20000"/>
                    </a:ext>
                  </a:extLst>
                </a:gridCol>
                <a:gridCol w="9579696">
                  <a:extLst>
                    <a:ext uri="{9D8B030D-6E8A-4147-A177-3AD203B41FA5}">
                      <a16:colId xmlns:a16="http://schemas.microsoft.com/office/drawing/2014/main" val="20001"/>
                    </a:ext>
                  </a:extLst>
                </a:gridCol>
              </a:tblGrid>
              <a:tr h="329195">
                <a:tc gridSpan="2">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2400" b="1" i="0" u="none" strike="noStrike" dirty="0">
                          <a:solidFill>
                            <a:schemeClr val="bg1"/>
                          </a:solidFill>
                          <a:effectLst/>
                          <a:latin typeface="Arial" panose="020B0604020202020204" pitchFamily="34" charset="0"/>
                          <a:cs typeface="Arial" panose="020B0604020202020204" pitchFamily="34" charset="0"/>
                        </a:rPr>
                        <a:t>Project Objectives </a:t>
                      </a:r>
                    </a:p>
                  </a:txBody>
                  <a:tcPr marL="9525" marR="9525" marT="9525" marB="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00000"/>
                    </a:solidFill>
                  </a:tcPr>
                </a:tc>
                <a:tc hMerge="1">
                  <a:txBody>
                    <a:bodyPr/>
                    <a:lstStyle/>
                    <a:p>
                      <a:endParaRPr lang="en-US"/>
                    </a:p>
                  </a:txBody>
                  <a:tcPr/>
                </a:tc>
                <a:extLst>
                  <a:ext uri="{0D108BD9-81ED-4DB2-BD59-A6C34878D82A}">
                    <a16:rowId xmlns:a16="http://schemas.microsoft.com/office/drawing/2014/main" val="10000"/>
                  </a:ext>
                </a:extLst>
              </a:tr>
              <a:tr h="545653">
                <a:tc>
                  <a:txBody>
                    <a:bodyPr/>
                    <a:lstStyle/>
                    <a:p>
                      <a:pPr marL="0" indent="0" algn="r" defTabSz="731520" rtl="0" eaLnBrk="1" fontAlgn="b" latinLnBrk="0" hangingPunct="1">
                        <a:buFont typeface="Arial" panose="020B0604020202020204" pitchFamily="34" charset="0"/>
                        <a:buNone/>
                      </a:pPr>
                      <a:r>
                        <a:rPr lang="en-US" sz="1600" b="1" i="0" u="none" strike="noStrike" kern="1200" dirty="0">
                          <a:solidFill>
                            <a:srgbClr val="000000"/>
                          </a:solidFill>
                          <a:effectLst/>
                          <a:latin typeface="Arial" panose="020B0604020202020204" pitchFamily="34" charset="0"/>
                          <a:ea typeface="+mn-ea"/>
                          <a:cs typeface="Arial" panose="020B0604020202020204" pitchFamily="34" charset="0"/>
                        </a:rPr>
                        <a:t>Objective</a:t>
                      </a:r>
                      <a:r>
                        <a:rPr lang="en-US" sz="1600" b="1" i="0" u="none" strike="noStrike" kern="1200" baseline="0" dirty="0">
                          <a:solidFill>
                            <a:srgbClr val="000000"/>
                          </a:solidFill>
                          <a:effectLst/>
                          <a:latin typeface="Arial" panose="020B0604020202020204" pitchFamily="34" charset="0"/>
                          <a:ea typeface="+mn-ea"/>
                          <a:cs typeface="Arial" panose="020B0604020202020204" pitchFamily="34" charset="0"/>
                        </a:rPr>
                        <a:t> </a:t>
                      </a:r>
                      <a:r>
                        <a:rPr lang="en-US" sz="1600" b="1" i="0" u="none" strike="noStrike" kern="1200" dirty="0">
                          <a:solidFill>
                            <a:srgbClr val="000000"/>
                          </a:solidFill>
                          <a:effectLst/>
                          <a:latin typeface="Arial" panose="020B0604020202020204" pitchFamily="34" charset="0"/>
                          <a:ea typeface="+mn-ea"/>
                          <a:cs typeface="Arial" panose="020B0604020202020204" pitchFamily="34" charset="0"/>
                        </a:rPr>
                        <a:t>#1</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b="0" i="0" u="none" strike="noStrike" kern="1200" dirty="0">
                          <a:solidFill>
                            <a:srgbClr val="000000"/>
                          </a:solidFill>
                          <a:effectLst/>
                          <a:latin typeface="Arial" panose="020B0604020202020204" pitchFamily="34" charset="0"/>
                          <a:ea typeface="+mn-ea"/>
                          <a:cs typeface="Arial" panose="020B0604020202020204" pitchFamily="34" charset="0"/>
                        </a:rPr>
                        <a:t>Complete CFD analysis to support AETC wind tunnel model and test matrix design</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45653">
                <a:tc>
                  <a:txBody>
                    <a:bodyPr/>
                    <a:lstStyle/>
                    <a:p>
                      <a:pPr marL="0" indent="0" algn="r" defTabSz="731520" rtl="0" eaLnBrk="1" fontAlgn="b" latinLnBrk="0" hangingPunct="1">
                        <a:buFont typeface="Arial" panose="020B0604020202020204" pitchFamily="34" charset="0"/>
                        <a:buNone/>
                      </a:pPr>
                      <a:r>
                        <a:rPr lang="en-US" sz="1600" b="1" i="0" u="none" strike="noStrike" kern="1200" dirty="0">
                          <a:solidFill>
                            <a:srgbClr val="000000"/>
                          </a:solidFill>
                          <a:effectLst/>
                          <a:latin typeface="Arial" panose="020B0604020202020204" pitchFamily="34" charset="0"/>
                          <a:ea typeface="+mn-ea"/>
                          <a:cs typeface="Arial" panose="020B0604020202020204" pitchFamily="34" charset="0"/>
                        </a:rPr>
                        <a:t>Objective #2</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b="0" i="0" u="none" strike="noStrike" kern="1200" dirty="0">
                          <a:solidFill>
                            <a:srgbClr val="000000"/>
                          </a:solidFill>
                          <a:effectLst/>
                          <a:latin typeface="Arial" panose="020B0604020202020204" pitchFamily="34" charset="0"/>
                          <a:ea typeface="+mn-ea"/>
                          <a:cs typeface="Arial" panose="020B0604020202020204" pitchFamily="34" charset="0"/>
                        </a:rPr>
                        <a:t>Complete CFD solutions of Low-L/D and Mid-L/D propulsive descent wind tunnel models for a range of planned conditions in the Langley UPWT environment (model configurations, tunnel Mach number, model attitude, and model thrust)</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45653">
                <a:tc>
                  <a:txBody>
                    <a:bodyPr/>
                    <a:lstStyle/>
                    <a:p>
                      <a:pPr marL="0" marR="0" lvl="0" indent="0" algn="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b="1" i="0" u="none" strike="noStrike" kern="1200" dirty="0">
                          <a:solidFill>
                            <a:srgbClr val="000000"/>
                          </a:solidFill>
                          <a:effectLst/>
                          <a:latin typeface="Arial" panose="020B0604020202020204" pitchFamily="34" charset="0"/>
                          <a:ea typeface="+mn-ea"/>
                          <a:cs typeface="Arial" panose="020B0604020202020204" pitchFamily="34" charset="0"/>
                        </a:rPr>
                        <a:t>Objective #3</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kern="1200" dirty="0">
                          <a:solidFill>
                            <a:schemeClr val="tx1"/>
                          </a:solidFill>
                          <a:effectLst/>
                          <a:latin typeface="Arial" panose="020B0604020202020204" pitchFamily="34" charset="0"/>
                          <a:ea typeface="+mn-ea"/>
                          <a:cs typeface="Arial" panose="020B0604020202020204" pitchFamily="34" charset="0"/>
                        </a:rPr>
                        <a:t>Quantify the differences between the CFD results and wind tunnel data</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72266047"/>
                  </a:ext>
                </a:extLst>
              </a:tr>
            </a:tbl>
          </a:graphicData>
        </a:graphic>
      </p:graphicFrame>
    </p:spTree>
    <p:extLst>
      <p:ext uri="{BB962C8B-B14F-4D97-AF65-F5344CB8AC3E}">
        <p14:creationId xmlns:p14="http://schemas.microsoft.com/office/powerpoint/2010/main" val="24700906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1037" y="121312"/>
            <a:ext cx="8250115" cy="1066800"/>
          </a:xfrm>
        </p:spPr>
        <p:txBody>
          <a:bodyPr/>
          <a:lstStyle/>
          <a:p>
            <a:r>
              <a:rPr lang="en-US" sz="4000" dirty="0">
                <a:solidFill>
                  <a:schemeClr val="bg1">
                    <a:lumMod val="85000"/>
                  </a:schemeClr>
                </a:solidFill>
              </a:rPr>
              <a:t>Accomplishments - Overview</a:t>
            </a:r>
          </a:p>
        </p:txBody>
      </p:sp>
      <p:sp>
        <p:nvSpPr>
          <p:cNvPr id="4" name="Content Placeholder 2"/>
          <p:cNvSpPr txBox="1">
            <a:spLocks/>
          </p:cNvSpPr>
          <p:nvPr/>
        </p:nvSpPr>
        <p:spPr>
          <a:xfrm>
            <a:off x="140677" y="1248508"/>
            <a:ext cx="11895992" cy="4999892"/>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Wingdings" panose="05000000000000000000" pitchFamily="2" charset="2"/>
              <a:buChar char="Ø"/>
            </a:pPr>
            <a:r>
              <a:rPr lang="en-US" sz="2400" dirty="0">
                <a:latin typeface="Arial" panose="020B0604020202020204" pitchFamily="34" charset="0"/>
                <a:cs typeface="Arial" panose="020B0604020202020204" pitchFamily="34" charset="0"/>
              </a:rPr>
              <a:t>Presented 11 papers at 2020 AIAA SciTech conference</a:t>
            </a:r>
          </a:p>
          <a:p>
            <a:pPr lvl="1">
              <a:buFont typeface="Wingdings" panose="05000000000000000000" pitchFamily="2" charset="2"/>
              <a:buChar char="Ø"/>
            </a:pPr>
            <a:r>
              <a:rPr lang="en-US" sz="2000" dirty="0">
                <a:latin typeface="Arial" panose="020B0604020202020204" pitchFamily="34" charset="0"/>
                <a:cs typeface="Arial" panose="020B0604020202020204" pitchFamily="34" charset="0"/>
              </a:rPr>
              <a:t>Covered FY19 tasks and status of AETC PD test &amp; DSS CFD</a:t>
            </a:r>
          </a:p>
          <a:p>
            <a:pPr>
              <a:buFont typeface="Wingdings" panose="05000000000000000000" pitchFamily="2" charset="2"/>
              <a:buChar char="Ø"/>
            </a:pPr>
            <a:r>
              <a:rPr lang="en-US" sz="2400" dirty="0">
                <a:latin typeface="Arial" panose="020B0604020202020204" pitchFamily="34" charset="0"/>
                <a:cs typeface="Arial" panose="020B0604020202020204" pitchFamily="34" charset="0"/>
              </a:rPr>
              <a:t>Supported AETC PD wind tunnel model design</a:t>
            </a:r>
          </a:p>
          <a:p>
            <a:pPr lvl="1">
              <a:buFont typeface="Wingdings" panose="05000000000000000000" pitchFamily="2" charset="2"/>
              <a:buChar char="Ø"/>
            </a:pPr>
            <a:r>
              <a:rPr lang="en-US" sz="2000" dirty="0">
                <a:latin typeface="Arial" panose="020B0604020202020204" pitchFamily="34" charset="0"/>
                <a:cs typeface="Arial" panose="020B0604020202020204" pitchFamily="34" charset="0"/>
              </a:rPr>
              <a:t>Ran CFD analysis to optimize wind tunnel model internal flow paths and instrumentation locations</a:t>
            </a:r>
          </a:p>
          <a:p>
            <a:pPr lvl="1">
              <a:buFont typeface="Wingdings" panose="05000000000000000000" pitchFamily="2" charset="2"/>
              <a:buChar char="Ø"/>
            </a:pPr>
            <a:r>
              <a:rPr lang="en-US" sz="2000" dirty="0">
                <a:latin typeface="Arial" panose="020B0604020202020204" pitchFamily="34" charset="0"/>
                <a:cs typeface="Arial" panose="020B0604020202020204" pitchFamily="34" charset="0"/>
              </a:rPr>
              <a:t>Supplied CFD-based wind tunnel model aerodynamics loads for model safety certification</a:t>
            </a:r>
          </a:p>
          <a:p>
            <a:pPr>
              <a:buFont typeface="Wingdings" panose="05000000000000000000" pitchFamily="2" charset="2"/>
              <a:buChar char="Ø"/>
            </a:pPr>
            <a:r>
              <a:rPr lang="en-US" sz="2400" dirty="0">
                <a:latin typeface="Arial" panose="020B0604020202020204" pitchFamily="34" charset="0"/>
                <a:cs typeface="Arial" panose="020B0604020202020204" pitchFamily="34" charset="0"/>
              </a:rPr>
              <a:t>Presented DSS overview at AETC “CFD as Surrogate for High Supersonic Mach Numbers” TIM</a:t>
            </a:r>
          </a:p>
          <a:p>
            <a:pPr>
              <a:buFont typeface="Wingdings" panose="05000000000000000000" pitchFamily="2" charset="2"/>
              <a:buChar char="Ø"/>
            </a:pPr>
            <a:r>
              <a:rPr lang="en-US" sz="2400" dirty="0">
                <a:latin typeface="Arial" panose="020B0604020202020204" pitchFamily="34" charset="0"/>
                <a:cs typeface="Arial" panose="020B0604020202020204" pitchFamily="34" charset="0"/>
              </a:rPr>
              <a:t>Completed ~105 CFD cases at the planned AETC PD wind tunnel test conditions</a:t>
            </a:r>
          </a:p>
          <a:p>
            <a:pPr>
              <a:buFont typeface="Wingdings" panose="05000000000000000000" pitchFamily="2" charset="2"/>
              <a:buChar char="Ø"/>
            </a:pPr>
            <a:r>
              <a:rPr lang="en-US" sz="2400" dirty="0">
                <a:latin typeface="Arial" panose="020B0604020202020204" pitchFamily="34" charset="0"/>
                <a:cs typeface="Arial" panose="020B0604020202020204" pitchFamily="34" charset="0"/>
              </a:rPr>
              <a:t>Numerous invited presentations for High Performance Computing (HPC) audiences, including High-End Computing Needs Assessment (HECNA) workshop</a:t>
            </a:r>
            <a:endParaRPr lang="en-US" sz="2000" dirty="0">
              <a:latin typeface="Arial" panose="020B0604020202020204" pitchFamily="34" charset="0"/>
              <a:cs typeface="Arial" panose="020B0604020202020204" pitchFamily="34" charset="0"/>
            </a:endParaRPr>
          </a:p>
          <a:p>
            <a:pPr marL="0" indent="0">
              <a:buNone/>
            </a:pPr>
            <a:endParaRPr lang="en-US" sz="2400" dirty="0">
              <a:latin typeface="Arial" panose="020B0604020202020204" pitchFamily="34" charset="0"/>
              <a:cs typeface="Arial" panose="020B0604020202020204" pitchFamily="34" charset="0"/>
            </a:endParaRPr>
          </a:p>
          <a:p>
            <a:pPr>
              <a:buFont typeface="Wingdings" panose="05000000000000000000" pitchFamily="2" charset="2"/>
              <a:buChar char="Ø"/>
            </a:pPr>
            <a:endParaRPr lang="en-US" sz="2400" dirty="0">
              <a:latin typeface="Arial" panose="020B0604020202020204" pitchFamily="34" charset="0"/>
              <a:cs typeface="Arial" panose="020B0604020202020204" pitchFamily="34" charset="0"/>
            </a:endParaRPr>
          </a:p>
          <a:p>
            <a:pPr>
              <a:buFont typeface="Wingdings" panose="05000000000000000000" pitchFamily="2" charset="2"/>
              <a:buChar char="Ø"/>
            </a:pPr>
            <a:endParaRPr lang="en-US" sz="2000"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6</a:t>
            </a:fld>
            <a:endParaRPr lang="uk-UA" dirty="0"/>
          </a:p>
        </p:txBody>
      </p:sp>
    </p:spTree>
    <p:extLst>
      <p:ext uri="{BB962C8B-B14F-4D97-AF65-F5344CB8AC3E}">
        <p14:creationId xmlns:p14="http://schemas.microsoft.com/office/powerpoint/2010/main" val="28790046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a:extLst>
              <a:ext uri="{FF2B5EF4-FFF2-40B4-BE49-F238E27FC236}">
                <a16:creationId xmlns:a16="http://schemas.microsoft.com/office/drawing/2014/main" id="{CEE5890E-408D-9849-9FCE-28BE6927BAFB}"/>
              </a:ext>
            </a:extLst>
          </p:cNvPr>
          <p:cNvPicPr>
            <a:picLocks noChangeAspect="1"/>
          </p:cNvPicPr>
          <p:nvPr/>
        </p:nvPicPr>
        <p:blipFill rotWithShape="1">
          <a:blip r:embed="rId3">
            <a:extLst>
              <a:ext uri="{28A0092B-C50C-407E-A947-70E740481C1C}">
                <a14:useLocalDpi xmlns:a14="http://schemas.microsoft.com/office/drawing/2010/main" val="0"/>
              </a:ext>
            </a:extLst>
          </a:blip>
          <a:srcRect l="25754" r="27371"/>
          <a:stretch/>
        </p:blipFill>
        <p:spPr>
          <a:xfrm rot="16200000">
            <a:off x="82806" y="5096060"/>
            <a:ext cx="1645920" cy="1517904"/>
          </a:xfrm>
          <a:prstGeom prst="rect">
            <a:avLst/>
          </a:prstGeom>
        </p:spPr>
      </p:pic>
      <p:pic>
        <p:nvPicPr>
          <p:cNvPr id="39" name="Picture 38">
            <a:extLst>
              <a:ext uri="{FF2B5EF4-FFF2-40B4-BE49-F238E27FC236}">
                <a16:creationId xmlns:a16="http://schemas.microsoft.com/office/drawing/2014/main" id="{438ECE1D-A32A-8149-9B61-757941108183}"/>
              </a:ext>
            </a:extLst>
          </p:cNvPr>
          <p:cNvPicPr>
            <a:picLocks noChangeAspect="1"/>
          </p:cNvPicPr>
          <p:nvPr/>
        </p:nvPicPr>
        <p:blipFill rotWithShape="1">
          <a:blip r:embed="rId4">
            <a:extLst>
              <a:ext uri="{28A0092B-C50C-407E-A947-70E740481C1C}">
                <a14:useLocalDpi xmlns:a14="http://schemas.microsoft.com/office/drawing/2010/main" val="0"/>
              </a:ext>
            </a:extLst>
          </a:blip>
          <a:srcRect l="25760" r="27378"/>
          <a:stretch/>
        </p:blipFill>
        <p:spPr>
          <a:xfrm rot="16200000">
            <a:off x="1822273" y="5096059"/>
            <a:ext cx="1645920" cy="1517904"/>
          </a:xfrm>
          <a:prstGeom prst="rect">
            <a:avLst/>
          </a:prstGeom>
        </p:spPr>
      </p:pic>
      <p:pic>
        <p:nvPicPr>
          <p:cNvPr id="40" name="Picture 39">
            <a:extLst>
              <a:ext uri="{FF2B5EF4-FFF2-40B4-BE49-F238E27FC236}">
                <a16:creationId xmlns:a16="http://schemas.microsoft.com/office/drawing/2014/main" id="{8C43AC81-6679-8E48-9D58-289A3D00A49C}"/>
              </a:ext>
            </a:extLst>
          </p:cNvPr>
          <p:cNvPicPr>
            <a:picLocks noChangeAspect="1"/>
          </p:cNvPicPr>
          <p:nvPr/>
        </p:nvPicPr>
        <p:blipFill rotWithShape="1">
          <a:blip r:embed="rId5">
            <a:extLst>
              <a:ext uri="{28A0092B-C50C-407E-A947-70E740481C1C}">
                <a14:useLocalDpi xmlns:a14="http://schemas.microsoft.com/office/drawing/2010/main" val="0"/>
              </a:ext>
            </a:extLst>
          </a:blip>
          <a:srcRect l="25760" r="27377"/>
          <a:stretch/>
        </p:blipFill>
        <p:spPr>
          <a:xfrm rot="16200000">
            <a:off x="3561740" y="5096059"/>
            <a:ext cx="1645920" cy="1517904"/>
          </a:xfrm>
          <a:prstGeom prst="rect">
            <a:avLst/>
          </a:prstGeom>
        </p:spPr>
      </p:pic>
      <p:pic>
        <p:nvPicPr>
          <p:cNvPr id="41" name="Picture 40">
            <a:extLst>
              <a:ext uri="{FF2B5EF4-FFF2-40B4-BE49-F238E27FC236}">
                <a16:creationId xmlns:a16="http://schemas.microsoft.com/office/drawing/2014/main" id="{97EE8238-BCF7-3E4E-8496-ACD9C61A5F3A}"/>
              </a:ext>
            </a:extLst>
          </p:cNvPr>
          <p:cNvPicPr>
            <a:picLocks noChangeAspect="1"/>
          </p:cNvPicPr>
          <p:nvPr/>
        </p:nvPicPr>
        <p:blipFill rotWithShape="1">
          <a:blip r:embed="rId6">
            <a:extLst>
              <a:ext uri="{28A0092B-C50C-407E-A947-70E740481C1C}">
                <a14:useLocalDpi xmlns:a14="http://schemas.microsoft.com/office/drawing/2010/main" val="0"/>
              </a:ext>
            </a:extLst>
          </a:blip>
          <a:srcRect l="25760" r="27377"/>
          <a:stretch/>
        </p:blipFill>
        <p:spPr>
          <a:xfrm rot="16200000">
            <a:off x="5301207" y="5096059"/>
            <a:ext cx="1645920" cy="1517904"/>
          </a:xfrm>
          <a:prstGeom prst="rect">
            <a:avLst/>
          </a:prstGeom>
        </p:spPr>
      </p:pic>
      <p:pic>
        <p:nvPicPr>
          <p:cNvPr id="42" name="Picture 41">
            <a:extLst>
              <a:ext uri="{FF2B5EF4-FFF2-40B4-BE49-F238E27FC236}">
                <a16:creationId xmlns:a16="http://schemas.microsoft.com/office/drawing/2014/main" id="{FB577C47-F11D-EB42-A17B-0D8A9E5218E2}"/>
              </a:ext>
            </a:extLst>
          </p:cNvPr>
          <p:cNvPicPr>
            <a:picLocks noChangeAspect="1"/>
          </p:cNvPicPr>
          <p:nvPr/>
        </p:nvPicPr>
        <p:blipFill rotWithShape="1">
          <a:blip r:embed="rId7">
            <a:extLst>
              <a:ext uri="{28A0092B-C50C-407E-A947-70E740481C1C}">
                <a14:useLocalDpi xmlns:a14="http://schemas.microsoft.com/office/drawing/2010/main" val="0"/>
              </a:ext>
            </a:extLst>
          </a:blip>
          <a:srcRect l="25760" r="27377"/>
          <a:stretch/>
        </p:blipFill>
        <p:spPr>
          <a:xfrm rot="16200000">
            <a:off x="7040674" y="5096059"/>
            <a:ext cx="1645920" cy="1517904"/>
          </a:xfrm>
          <a:prstGeom prst="rect">
            <a:avLst/>
          </a:prstGeom>
        </p:spPr>
      </p:pic>
      <p:pic>
        <p:nvPicPr>
          <p:cNvPr id="43" name="Picture 42">
            <a:extLst>
              <a:ext uri="{FF2B5EF4-FFF2-40B4-BE49-F238E27FC236}">
                <a16:creationId xmlns:a16="http://schemas.microsoft.com/office/drawing/2014/main" id="{E8075EF1-107D-CC45-9B6F-E1C6B5B073C3}"/>
              </a:ext>
            </a:extLst>
          </p:cNvPr>
          <p:cNvPicPr>
            <a:picLocks noChangeAspect="1"/>
          </p:cNvPicPr>
          <p:nvPr/>
        </p:nvPicPr>
        <p:blipFill rotWithShape="1">
          <a:blip r:embed="rId8">
            <a:extLst>
              <a:ext uri="{28A0092B-C50C-407E-A947-70E740481C1C}">
                <a14:useLocalDpi xmlns:a14="http://schemas.microsoft.com/office/drawing/2010/main" val="0"/>
              </a:ext>
            </a:extLst>
          </a:blip>
          <a:srcRect l="25760" r="27378"/>
          <a:stretch/>
        </p:blipFill>
        <p:spPr>
          <a:xfrm rot="16200000">
            <a:off x="8780140" y="5096059"/>
            <a:ext cx="1645920" cy="1517904"/>
          </a:xfrm>
          <a:prstGeom prst="rect">
            <a:avLst/>
          </a:prstGeom>
        </p:spPr>
      </p:pic>
      <p:graphicFrame>
        <p:nvGraphicFramePr>
          <p:cNvPr id="5" name="Table 6">
            <a:extLst>
              <a:ext uri="{FF2B5EF4-FFF2-40B4-BE49-F238E27FC236}">
                <a16:creationId xmlns:a16="http://schemas.microsoft.com/office/drawing/2014/main" id="{77F48E2C-5C37-6140-8CED-074ED5589E50}"/>
              </a:ext>
            </a:extLst>
          </p:cNvPr>
          <p:cNvGraphicFramePr>
            <a:graphicFrameLocks noGrp="1"/>
          </p:cNvGraphicFramePr>
          <p:nvPr/>
        </p:nvGraphicFramePr>
        <p:xfrm>
          <a:off x="0" y="4705023"/>
          <a:ext cx="12191998" cy="335280"/>
        </p:xfrm>
        <a:graphic>
          <a:graphicData uri="http://schemas.openxmlformats.org/drawingml/2006/table">
            <a:tbl>
              <a:tblPr firstRow="1" bandRow="1">
                <a:tableStyleId>{5940675A-B579-460E-94D1-54222C63F5DA}</a:tableStyleId>
              </a:tblPr>
              <a:tblGrid>
                <a:gridCol w="1741714">
                  <a:extLst>
                    <a:ext uri="{9D8B030D-6E8A-4147-A177-3AD203B41FA5}">
                      <a16:colId xmlns:a16="http://schemas.microsoft.com/office/drawing/2014/main" val="77267501"/>
                    </a:ext>
                  </a:extLst>
                </a:gridCol>
                <a:gridCol w="1741714">
                  <a:extLst>
                    <a:ext uri="{9D8B030D-6E8A-4147-A177-3AD203B41FA5}">
                      <a16:colId xmlns:a16="http://schemas.microsoft.com/office/drawing/2014/main" val="1063049358"/>
                    </a:ext>
                  </a:extLst>
                </a:gridCol>
                <a:gridCol w="1741714">
                  <a:extLst>
                    <a:ext uri="{9D8B030D-6E8A-4147-A177-3AD203B41FA5}">
                      <a16:colId xmlns:a16="http://schemas.microsoft.com/office/drawing/2014/main" val="2365434059"/>
                    </a:ext>
                  </a:extLst>
                </a:gridCol>
                <a:gridCol w="1741714">
                  <a:extLst>
                    <a:ext uri="{9D8B030D-6E8A-4147-A177-3AD203B41FA5}">
                      <a16:colId xmlns:a16="http://schemas.microsoft.com/office/drawing/2014/main" val="658683739"/>
                    </a:ext>
                  </a:extLst>
                </a:gridCol>
                <a:gridCol w="1741714">
                  <a:extLst>
                    <a:ext uri="{9D8B030D-6E8A-4147-A177-3AD203B41FA5}">
                      <a16:colId xmlns:a16="http://schemas.microsoft.com/office/drawing/2014/main" val="2996434023"/>
                    </a:ext>
                  </a:extLst>
                </a:gridCol>
                <a:gridCol w="1741714">
                  <a:extLst>
                    <a:ext uri="{9D8B030D-6E8A-4147-A177-3AD203B41FA5}">
                      <a16:colId xmlns:a16="http://schemas.microsoft.com/office/drawing/2014/main" val="1132794817"/>
                    </a:ext>
                  </a:extLst>
                </a:gridCol>
                <a:gridCol w="1741714">
                  <a:extLst>
                    <a:ext uri="{9D8B030D-6E8A-4147-A177-3AD203B41FA5}">
                      <a16:colId xmlns:a16="http://schemas.microsoft.com/office/drawing/2014/main" val="984815565"/>
                    </a:ext>
                  </a:extLst>
                </a:gridCol>
              </a:tblGrid>
              <a:tr h="228600">
                <a:tc>
                  <a:txBody>
                    <a:bodyPr/>
                    <a:lstStyle/>
                    <a:p>
                      <a:pPr algn="ctr"/>
                      <a:r>
                        <a:rPr lang="en-US" sz="1600" b="1" dirty="0">
                          <a:solidFill>
                            <a:schemeClr val="tx2">
                              <a:lumMod val="60000"/>
                              <a:lumOff val="40000"/>
                            </a:schemeClr>
                          </a:solidFill>
                        </a:rPr>
                        <a:t>1A</a:t>
                      </a: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600" b="1" dirty="0">
                          <a:solidFill>
                            <a:schemeClr val="tx2">
                              <a:lumMod val="60000"/>
                              <a:lumOff val="40000"/>
                            </a:schemeClr>
                          </a:solidFill>
                        </a:rPr>
                        <a:t>1B</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600" b="1" dirty="0">
                          <a:solidFill>
                            <a:schemeClr val="tx2">
                              <a:lumMod val="60000"/>
                              <a:lumOff val="40000"/>
                            </a:schemeClr>
                          </a:solidFill>
                        </a:rPr>
                        <a:t>1C</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600" b="1" dirty="0">
                          <a:solidFill>
                            <a:schemeClr val="tx2">
                              <a:lumMod val="60000"/>
                              <a:lumOff val="40000"/>
                            </a:schemeClr>
                          </a:solidFill>
                        </a:rPr>
                        <a:t>1D</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600" b="1" dirty="0">
                          <a:solidFill>
                            <a:schemeClr val="tx2">
                              <a:lumMod val="60000"/>
                              <a:lumOff val="40000"/>
                            </a:schemeClr>
                          </a:solidFill>
                        </a:rPr>
                        <a:t>1E</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600" b="1" dirty="0">
                          <a:solidFill>
                            <a:schemeClr val="tx2">
                              <a:lumMod val="60000"/>
                              <a:lumOff val="40000"/>
                            </a:schemeClr>
                          </a:solidFill>
                        </a:rPr>
                        <a:t>1F</a:t>
                      </a:r>
                    </a:p>
                  </a:txBody>
                  <a:tcP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600" b="1" dirty="0">
                          <a:solidFill>
                            <a:srgbClr val="FF0000"/>
                          </a:solidFill>
                        </a:rPr>
                        <a:t>2A</a:t>
                      </a: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710160432"/>
                  </a:ext>
                </a:extLst>
              </a:tr>
            </a:tbl>
          </a:graphicData>
        </a:graphic>
      </p:graphicFrame>
      <p:sp>
        <p:nvSpPr>
          <p:cNvPr id="2" name="Title 1"/>
          <p:cNvSpPr>
            <a:spLocks noGrp="1"/>
          </p:cNvSpPr>
          <p:nvPr>
            <p:ph type="title"/>
          </p:nvPr>
        </p:nvSpPr>
        <p:spPr>
          <a:xfrm>
            <a:off x="2664822" y="37282"/>
            <a:ext cx="6858000" cy="1066800"/>
          </a:xfrm>
        </p:spPr>
        <p:txBody>
          <a:bodyPr/>
          <a:lstStyle/>
          <a:p>
            <a:r>
              <a:rPr lang="en-US" sz="4000" dirty="0">
                <a:solidFill>
                  <a:schemeClr val="bg1">
                    <a:lumMod val="85000"/>
                  </a:schemeClr>
                </a:solidFill>
              </a:rPr>
              <a:t>AETC Wind Tunnel Models</a:t>
            </a:r>
          </a:p>
        </p:txBody>
      </p:sp>
      <p:pic>
        <p:nvPicPr>
          <p:cNvPr id="9" name="Picture 8"/>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11149898" y="158594"/>
            <a:ext cx="990306" cy="824176"/>
          </a:xfrm>
          <a:prstGeom prst="rect">
            <a:avLst/>
          </a:prstGeom>
        </p:spPr>
      </p:pic>
      <p:sp>
        <p:nvSpPr>
          <p:cNvPr id="4" name="Slide Number Placeholder 3"/>
          <p:cNvSpPr>
            <a:spLocks noGrp="1"/>
          </p:cNvSpPr>
          <p:nvPr>
            <p:ph type="sldNum" sz="quarter" idx="10"/>
          </p:nvPr>
        </p:nvSpPr>
        <p:spPr/>
        <p:txBody>
          <a:bodyPr/>
          <a:lstStyle/>
          <a:p>
            <a:pPr>
              <a:defRPr/>
            </a:pPr>
            <a:fld id="{75D13D49-2B6F-174C-9E1E-1013A06E5C50}" type="slidenum">
              <a:rPr lang="uk-UA" smtClean="0"/>
              <a:pPr>
                <a:defRPr/>
              </a:pPr>
              <a:t>7</a:t>
            </a:fld>
            <a:endParaRPr lang="uk-UA" dirty="0"/>
          </a:p>
        </p:txBody>
      </p:sp>
      <p:pic>
        <p:nvPicPr>
          <p:cNvPr id="46" name="Picture 45">
            <a:extLst>
              <a:ext uri="{FF2B5EF4-FFF2-40B4-BE49-F238E27FC236}">
                <a16:creationId xmlns:a16="http://schemas.microsoft.com/office/drawing/2014/main" id="{FD5A0AE3-281B-6047-A2EF-49EE5A9F2664}"/>
              </a:ext>
            </a:extLst>
          </p:cNvPr>
          <p:cNvPicPr>
            <a:picLocks noChangeAspect="1"/>
          </p:cNvPicPr>
          <p:nvPr/>
        </p:nvPicPr>
        <p:blipFill>
          <a:blip r:embed="rId10"/>
          <a:stretch>
            <a:fillRect/>
          </a:stretch>
        </p:blipFill>
        <p:spPr>
          <a:xfrm>
            <a:off x="0" y="1069088"/>
            <a:ext cx="6067579" cy="2679192"/>
          </a:xfrm>
          <a:prstGeom prst="rect">
            <a:avLst/>
          </a:prstGeom>
          <a:ln w="28575">
            <a:solidFill>
              <a:schemeClr val="tx2">
                <a:lumMod val="60000"/>
                <a:lumOff val="40000"/>
              </a:schemeClr>
            </a:solidFill>
          </a:ln>
        </p:spPr>
      </p:pic>
      <p:pic>
        <p:nvPicPr>
          <p:cNvPr id="47" name="Picture 46">
            <a:extLst>
              <a:ext uri="{FF2B5EF4-FFF2-40B4-BE49-F238E27FC236}">
                <a16:creationId xmlns:a16="http://schemas.microsoft.com/office/drawing/2014/main" id="{02908921-30E9-7248-A7ED-40787E89C14E}"/>
              </a:ext>
            </a:extLst>
          </p:cNvPr>
          <p:cNvPicPr>
            <a:picLocks noChangeAspect="1"/>
          </p:cNvPicPr>
          <p:nvPr/>
        </p:nvPicPr>
        <p:blipFill>
          <a:blip r:embed="rId11"/>
          <a:stretch>
            <a:fillRect/>
          </a:stretch>
        </p:blipFill>
        <p:spPr>
          <a:xfrm>
            <a:off x="6248400" y="1069088"/>
            <a:ext cx="5943600" cy="2681712"/>
          </a:xfrm>
          <a:prstGeom prst="rect">
            <a:avLst/>
          </a:prstGeom>
          <a:ln w="28575">
            <a:solidFill>
              <a:srgbClr val="FF0000"/>
            </a:solidFill>
          </a:ln>
        </p:spPr>
      </p:pic>
      <p:sp>
        <p:nvSpPr>
          <p:cNvPr id="48" name="TextBox 47">
            <a:extLst>
              <a:ext uri="{FF2B5EF4-FFF2-40B4-BE49-F238E27FC236}">
                <a16:creationId xmlns:a16="http://schemas.microsoft.com/office/drawing/2014/main" id="{193EC1DA-7621-BB42-93B0-97A008BAA509}"/>
              </a:ext>
            </a:extLst>
          </p:cNvPr>
          <p:cNvSpPr txBox="1"/>
          <p:nvPr/>
        </p:nvSpPr>
        <p:spPr>
          <a:xfrm>
            <a:off x="0" y="1069088"/>
            <a:ext cx="1645002" cy="338554"/>
          </a:xfrm>
          <a:prstGeom prst="rect">
            <a:avLst/>
          </a:prstGeom>
          <a:solidFill>
            <a:schemeClr val="bg1"/>
          </a:solidFill>
        </p:spPr>
        <p:txBody>
          <a:bodyPr wrap="none" rtlCol="0">
            <a:spAutoFit/>
          </a:bodyPr>
          <a:lstStyle/>
          <a:p>
            <a:pPr algn="ctr"/>
            <a:r>
              <a:rPr lang="en-US" sz="1600" b="1" dirty="0">
                <a:solidFill>
                  <a:schemeClr val="tx2">
                    <a:lumMod val="60000"/>
                    <a:lumOff val="40000"/>
                  </a:schemeClr>
                </a:solidFill>
              </a:rPr>
              <a:t>Low-L/D Model</a:t>
            </a:r>
          </a:p>
        </p:txBody>
      </p:sp>
      <p:sp>
        <p:nvSpPr>
          <p:cNvPr id="49" name="TextBox 48">
            <a:extLst>
              <a:ext uri="{FF2B5EF4-FFF2-40B4-BE49-F238E27FC236}">
                <a16:creationId xmlns:a16="http://schemas.microsoft.com/office/drawing/2014/main" id="{02FA99EC-48B7-604C-A9C9-EAEB164D26A1}"/>
              </a:ext>
            </a:extLst>
          </p:cNvPr>
          <p:cNvSpPr txBox="1"/>
          <p:nvPr/>
        </p:nvSpPr>
        <p:spPr>
          <a:xfrm>
            <a:off x="6248400" y="1069088"/>
            <a:ext cx="1588898" cy="338554"/>
          </a:xfrm>
          <a:prstGeom prst="rect">
            <a:avLst/>
          </a:prstGeom>
          <a:solidFill>
            <a:schemeClr val="bg1"/>
          </a:solidFill>
        </p:spPr>
        <p:txBody>
          <a:bodyPr wrap="none" rtlCol="0">
            <a:spAutoFit/>
          </a:bodyPr>
          <a:lstStyle/>
          <a:p>
            <a:pPr algn="ctr"/>
            <a:r>
              <a:rPr lang="en-US" sz="1600" b="1" dirty="0">
                <a:solidFill>
                  <a:srgbClr val="FF0000"/>
                </a:solidFill>
              </a:rPr>
              <a:t>Mid-L/D Model</a:t>
            </a:r>
          </a:p>
        </p:txBody>
      </p:sp>
      <p:sp>
        <p:nvSpPr>
          <p:cNvPr id="7" name="Rectangle 6">
            <a:extLst>
              <a:ext uri="{FF2B5EF4-FFF2-40B4-BE49-F238E27FC236}">
                <a16:creationId xmlns:a16="http://schemas.microsoft.com/office/drawing/2014/main" id="{45BC0FF2-CC3D-9446-89AC-8108329611EE}"/>
              </a:ext>
            </a:extLst>
          </p:cNvPr>
          <p:cNvSpPr/>
          <p:nvPr/>
        </p:nvSpPr>
        <p:spPr>
          <a:xfrm>
            <a:off x="0" y="4731378"/>
            <a:ext cx="10597415" cy="1936968"/>
          </a:xfrm>
          <a:prstGeom prst="rect">
            <a:avLst/>
          </a:prstGeom>
          <a:noFill/>
          <a:ln w="28575">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57465D75-31DD-C243-81D5-363543E257AE}"/>
              </a:ext>
            </a:extLst>
          </p:cNvPr>
          <p:cNvSpPr/>
          <p:nvPr/>
        </p:nvSpPr>
        <p:spPr>
          <a:xfrm>
            <a:off x="10619232" y="4731378"/>
            <a:ext cx="1572768" cy="2107120"/>
          </a:xfrm>
          <a:prstGeom prst="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1" name="Picture 50">
            <a:extLst>
              <a:ext uri="{FF2B5EF4-FFF2-40B4-BE49-F238E27FC236}">
                <a16:creationId xmlns:a16="http://schemas.microsoft.com/office/drawing/2014/main" id="{96424E9F-3E90-8F4E-B7F5-73F61191EE6B}"/>
              </a:ext>
            </a:extLst>
          </p:cNvPr>
          <p:cNvPicPr>
            <a:picLocks noChangeAspect="1"/>
          </p:cNvPicPr>
          <p:nvPr/>
        </p:nvPicPr>
        <p:blipFill rotWithShape="1">
          <a:blip r:embed="rId12">
            <a:extLst>
              <a:ext uri="{28A0092B-C50C-407E-A947-70E740481C1C}">
                <a14:useLocalDpi xmlns:a14="http://schemas.microsoft.com/office/drawing/2010/main" val="0"/>
              </a:ext>
            </a:extLst>
          </a:blip>
          <a:srcRect l="4375" r="3964"/>
          <a:stretch/>
        </p:blipFill>
        <p:spPr>
          <a:xfrm rot="16200000">
            <a:off x="10413969" y="5449586"/>
            <a:ext cx="1828800" cy="862274"/>
          </a:xfrm>
          <a:prstGeom prst="rect">
            <a:avLst/>
          </a:prstGeom>
        </p:spPr>
      </p:pic>
      <p:pic>
        <p:nvPicPr>
          <p:cNvPr id="52" name="Picture 51">
            <a:extLst>
              <a:ext uri="{FF2B5EF4-FFF2-40B4-BE49-F238E27FC236}">
                <a16:creationId xmlns:a16="http://schemas.microsoft.com/office/drawing/2014/main" id="{B6D6DFBB-BE5B-9A42-80E2-18095316C84E}"/>
              </a:ext>
            </a:extLst>
          </p:cNvPr>
          <p:cNvPicPr>
            <a:picLocks noChangeAspect="1"/>
          </p:cNvPicPr>
          <p:nvPr/>
        </p:nvPicPr>
        <p:blipFill rotWithShape="1">
          <a:blip r:embed="rId13"/>
          <a:srcRect b="22844"/>
          <a:stretch/>
        </p:blipFill>
        <p:spPr>
          <a:xfrm>
            <a:off x="270814" y="3794393"/>
            <a:ext cx="1269903" cy="914400"/>
          </a:xfrm>
          <a:prstGeom prst="rect">
            <a:avLst/>
          </a:prstGeom>
          <a:ln w="28575">
            <a:solidFill>
              <a:schemeClr val="tx2">
                <a:lumMod val="60000"/>
                <a:lumOff val="40000"/>
              </a:schemeClr>
            </a:solidFill>
          </a:ln>
        </p:spPr>
      </p:pic>
      <p:pic>
        <p:nvPicPr>
          <p:cNvPr id="53" name="Picture 52">
            <a:extLst>
              <a:ext uri="{FF2B5EF4-FFF2-40B4-BE49-F238E27FC236}">
                <a16:creationId xmlns:a16="http://schemas.microsoft.com/office/drawing/2014/main" id="{03FB2B8B-6464-5840-951E-26B6DA2387AD}"/>
              </a:ext>
            </a:extLst>
          </p:cNvPr>
          <p:cNvPicPr>
            <a:picLocks noChangeAspect="1"/>
          </p:cNvPicPr>
          <p:nvPr/>
        </p:nvPicPr>
        <p:blipFill rotWithShape="1">
          <a:blip r:embed="rId14"/>
          <a:srcRect b="22844"/>
          <a:stretch/>
        </p:blipFill>
        <p:spPr>
          <a:xfrm>
            <a:off x="2019711" y="3794393"/>
            <a:ext cx="1247592" cy="914400"/>
          </a:xfrm>
          <a:prstGeom prst="rect">
            <a:avLst/>
          </a:prstGeom>
          <a:ln w="28575">
            <a:solidFill>
              <a:schemeClr val="tx2">
                <a:lumMod val="60000"/>
                <a:lumOff val="40000"/>
              </a:schemeClr>
            </a:solidFill>
          </a:ln>
        </p:spPr>
      </p:pic>
      <p:pic>
        <p:nvPicPr>
          <p:cNvPr id="54" name="Picture 53">
            <a:extLst>
              <a:ext uri="{FF2B5EF4-FFF2-40B4-BE49-F238E27FC236}">
                <a16:creationId xmlns:a16="http://schemas.microsoft.com/office/drawing/2014/main" id="{4F7DB52E-3094-894F-A163-30DF685D1D8C}"/>
              </a:ext>
            </a:extLst>
          </p:cNvPr>
          <p:cNvPicPr>
            <a:picLocks noChangeAspect="1"/>
          </p:cNvPicPr>
          <p:nvPr/>
        </p:nvPicPr>
        <p:blipFill rotWithShape="1">
          <a:blip r:embed="rId15"/>
          <a:srcRect b="22844"/>
          <a:stretch/>
        </p:blipFill>
        <p:spPr>
          <a:xfrm>
            <a:off x="3746297" y="3794393"/>
            <a:ext cx="1268905" cy="914400"/>
          </a:xfrm>
          <a:prstGeom prst="rect">
            <a:avLst/>
          </a:prstGeom>
          <a:ln w="28575">
            <a:solidFill>
              <a:schemeClr val="tx2">
                <a:lumMod val="60000"/>
                <a:lumOff val="40000"/>
              </a:schemeClr>
            </a:solidFill>
          </a:ln>
        </p:spPr>
      </p:pic>
      <p:pic>
        <p:nvPicPr>
          <p:cNvPr id="55" name="Picture 54">
            <a:extLst>
              <a:ext uri="{FF2B5EF4-FFF2-40B4-BE49-F238E27FC236}">
                <a16:creationId xmlns:a16="http://schemas.microsoft.com/office/drawing/2014/main" id="{B5187835-EBC3-6740-840E-72F07CBF5FDA}"/>
              </a:ext>
            </a:extLst>
          </p:cNvPr>
          <p:cNvPicPr>
            <a:picLocks noChangeAspect="1"/>
          </p:cNvPicPr>
          <p:nvPr/>
        </p:nvPicPr>
        <p:blipFill rotWithShape="1">
          <a:blip r:embed="rId16"/>
          <a:srcRect b="24775"/>
          <a:stretch/>
        </p:blipFill>
        <p:spPr>
          <a:xfrm>
            <a:off x="5437861" y="3794393"/>
            <a:ext cx="1316276" cy="914400"/>
          </a:xfrm>
          <a:prstGeom prst="rect">
            <a:avLst/>
          </a:prstGeom>
          <a:ln w="28575">
            <a:solidFill>
              <a:schemeClr val="tx2">
                <a:lumMod val="60000"/>
                <a:lumOff val="40000"/>
              </a:schemeClr>
            </a:solidFill>
          </a:ln>
        </p:spPr>
      </p:pic>
      <p:pic>
        <p:nvPicPr>
          <p:cNvPr id="56" name="Picture 55">
            <a:extLst>
              <a:ext uri="{FF2B5EF4-FFF2-40B4-BE49-F238E27FC236}">
                <a16:creationId xmlns:a16="http://schemas.microsoft.com/office/drawing/2014/main" id="{8748C8FC-0DB5-B64F-9ED1-84293F560ED1}"/>
              </a:ext>
            </a:extLst>
          </p:cNvPr>
          <p:cNvPicPr>
            <a:picLocks noChangeAspect="1"/>
          </p:cNvPicPr>
          <p:nvPr/>
        </p:nvPicPr>
        <p:blipFill rotWithShape="1">
          <a:blip r:embed="rId17"/>
          <a:srcRect b="24775"/>
          <a:stretch/>
        </p:blipFill>
        <p:spPr>
          <a:xfrm>
            <a:off x="7215457" y="3794393"/>
            <a:ext cx="1296353" cy="914400"/>
          </a:xfrm>
          <a:prstGeom prst="rect">
            <a:avLst/>
          </a:prstGeom>
          <a:ln w="28575">
            <a:solidFill>
              <a:schemeClr val="tx2">
                <a:lumMod val="60000"/>
                <a:lumOff val="40000"/>
              </a:schemeClr>
            </a:solidFill>
          </a:ln>
        </p:spPr>
      </p:pic>
      <p:pic>
        <p:nvPicPr>
          <p:cNvPr id="57" name="Picture 56">
            <a:extLst>
              <a:ext uri="{FF2B5EF4-FFF2-40B4-BE49-F238E27FC236}">
                <a16:creationId xmlns:a16="http://schemas.microsoft.com/office/drawing/2014/main" id="{3CFC7C7A-92CB-AB4C-BBDA-3898212D6A22}"/>
              </a:ext>
            </a:extLst>
          </p:cNvPr>
          <p:cNvPicPr>
            <a:picLocks noChangeAspect="1"/>
          </p:cNvPicPr>
          <p:nvPr/>
        </p:nvPicPr>
        <p:blipFill>
          <a:blip r:embed="rId18"/>
          <a:stretch>
            <a:fillRect/>
          </a:stretch>
        </p:blipFill>
        <p:spPr>
          <a:xfrm>
            <a:off x="8823028" y="3794393"/>
            <a:ext cx="1560144" cy="914400"/>
          </a:xfrm>
          <a:prstGeom prst="rect">
            <a:avLst/>
          </a:prstGeom>
          <a:ln w="28575">
            <a:solidFill>
              <a:schemeClr val="tx2">
                <a:lumMod val="60000"/>
                <a:lumOff val="40000"/>
              </a:schemeClr>
            </a:solidFill>
          </a:ln>
        </p:spPr>
      </p:pic>
      <p:sp>
        <p:nvSpPr>
          <p:cNvPr id="8" name="TextBox 7">
            <a:extLst>
              <a:ext uri="{FF2B5EF4-FFF2-40B4-BE49-F238E27FC236}">
                <a16:creationId xmlns:a16="http://schemas.microsoft.com/office/drawing/2014/main" id="{02CC2F2D-36B9-3E49-A3BA-B2DBF6CF284D}"/>
              </a:ext>
            </a:extLst>
          </p:cNvPr>
          <p:cNvSpPr txBox="1"/>
          <p:nvPr/>
        </p:nvSpPr>
        <p:spPr>
          <a:xfrm>
            <a:off x="3267303" y="3154412"/>
            <a:ext cx="2781467" cy="369332"/>
          </a:xfrm>
          <a:prstGeom prst="rect">
            <a:avLst/>
          </a:prstGeom>
          <a:noFill/>
        </p:spPr>
        <p:txBody>
          <a:bodyPr wrap="none" rtlCol="0">
            <a:spAutoFit/>
          </a:bodyPr>
          <a:lstStyle/>
          <a:p>
            <a:r>
              <a:rPr lang="en-US" b="1" dirty="0">
                <a:solidFill>
                  <a:schemeClr val="tx2">
                    <a:lumMod val="60000"/>
                    <a:lumOff val="40000"/>
                  </a:schemeClr>
                </a:solidFill>
              </a:rPr>
              <a:t>HPA = high pressure air</a:t>
            </a:r>
          </a:p>
        </p:txBody>
      </p:sp>
      <p:pic>
        <p:nvPicPr>
          <p:cNvPr id="13" name="Picture 12" descr="A picture containing indoor, table, sitting, bicycle&#10;&#10;Description automatically generated">
            <a:extLst>
              <a:ext uri="{FF2B5EF4-FFF2-40B4-BE49-F238E27FC236}">
                <a16:creationId xmlns:a16="http://schemas.microsoft.com/office/drawing/2014/main" id="{B2B238D5-4B2E-EA47-8AFA-A606ABD249C0}"/>
              </a:ext>
            </a:extLst>
          </p:cNvPr>
          <p:cNvPicPr>
            <a:picLocks noChangeAspect="1"/>
          </p:cNvPicPr>
          <p:nvPr/>
        </p:nvPicPr>
        <p:blipFill rotWithShape="1">
          <a:blip r:embed="rId19">
            <a:extLst>
              <a:ext uri="{28A0092B-C50C-407E-A947-70E740481C1C}">
                <a14:useLocalDpi xmlns:a14="http://schemas.microsoft.com/office/drawing/2010/main" val="0"/>
              </a:ext>
            </a:extLst>
          </a:blip>
          <a:srcRect t="28244"/>
          <a:stretch/>
        </p:blipFill>
        <p:spPr>
          <a:xfrm flipH="1">
            <a:off x="0" y="2202475"/>
            <a:ext cx="5943600" cy="2843263"/>
          </a:xfrm>
          <a:prstGeom prst="rect">
            <a:avLst/>
          </a:prstGeom>
          <a:ln>
            <a:solidFill>
              <a:schemeClr val="tx1"/>
            </a:solidFill>
          </a:ln>
        </p:spPr>
      </p:pic>
      <p:pic>
        <p:nvPicPr>
          <p:cNvPr id="60" name="Picture 59" descr="A picture containing indoor, table, sitting, food&#10;&#10;Description automatically generated">
            <a:extLst>
              <a:ext uri="{FF2B5EF4-FFF2-40B4-BE49-F238E27FC236}">
                <a16:creationId xmlns:a16="http://schemas.microsoft.com/office/drawing/2014/main" id="{0D6D1209-2077-884A-8464-CB893C7111C5}"/>
              </a:ext>
            </a:extLst>
          </p:cNvPr>
          <p:cNvPicPr>
            <a:picLocks noChangeAspect="1"/>
          </p:cNvPicPr>
          <p:nvPr/>
        </p:nvPicPr>
        <p:blipFill rotWithShape="1">
          <a:blip r:embed="rId20">
            <a:extLst>
              <a:ext uri="{28A0092B-C50C-407E-A947-70E740481C1C}">
                <a14:useLocalDpi xmlns:a14="http://schemas.microsoft.com/office/drawing/2010/main" val="0"/>
              </a:ext>
            </a:extLst>
          </a:blip>
          <a:srcRect t="17118" b="11263"/>
          <a:stretch/>
        </p:blipFill>
        <p:spPr>
          <a:xfrm>
            <a:off x="6248400" y="2202476"/>
            <a:ext cx="5943600" cy="2837828"/>
          </a:xfrm>
          <a:prstGeom prst="rect">
            <a:avLst/>
          </a:prstGeom>
          <a:ln>
            <a:solidFill>
              <a:schemeClr val="tx1"/>
            </a:solidFill>
          </a:ln>
        </p:spPr>
      </p:pic>
    </p:spTree>
    <p:extLst>
      <p:ext uri="{BB962C8B-B14F-4D97-AF65-F5344CB8AC3E}">
        <p14:creationId xmlns:p14="http://schemas.microsoft.com/office/powerpoint/2010/main" val="3532112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1037" y="121312"/>
            <a:ext cx="8250115" cy="1066800"/>
          </a:xfrm>
        </p:spPr>
        <p:txBody>
          <a:bodyPr/>
          <a:lstStyle/>
          <a:p>
            <a:r>
              <a:rPr lang="en-US" sz="4000" dirty="0">
                <a:solidFill>
                  <a:schemeClr val="bg1">
                    <a:lumMod val="85000"/>
                  </a:schemeClr>
                </a:solidFill>
              </a:rPr>
              <a:t>Model Design Support</a:t>
            </a:r>
          </a:p>
        </p:txBody>
      </p:sp>
      <p:sp>
        <p:nvSpPr>
          <p:cNvPr id="4" name="Content Placeholder 2"/>
          <p:cNvSpPr txBox="1">
            <a:spLocks/>
          </p:cNvSpPr>
          <p:nvPr/>
        </p:nvSpPr>
        <p:spPr>
          <a:xfrm>
            <a:off x="140677" y="1248508"/>
            <a:ext cx="11895992" cy="4999892"/>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Wingdings" panose="05000000000000000000" pitchFamily="2" charset="2"/>
              <a:buChar char="Ø"/>
            </a:pPr>
            <a:r>
              <a:rPr lang="en-US" sz="2400" dirty="0">
                <a:latin typeface="Arial" panose="020B0604020202020204" pitchFamily="34" charset="0"/>
                <a:cs typeface="Arial" panose="020B0604020202020204" pitchFamily="34" charset="0"/>
              </a:rPr>
              <a:t>Supported AETC wind tunnel model design</a:t>
            </a:r>
          </a:p>
          <a:p>
            <a:pPr lvl="1">
              <a:buFont typeface="Wingdings" panose="05000000000000000000" pitchFamily="2" charset="2"/>
              <a:buChar char="Ø"/>
            </a:pPr>
            <a:r>
              <a:rPr lang="en-US" sz="2000" dirty="0">
                <a:latin typeface="Arial" panose="020B0604020202020204" pitchFamily="34" charset="0"/>
                <a:cs typeface="Arial" panose="020B0604020202020204" pitchFamily="34" charset="0"/>
              </a:rPr>
              <a:t>Ran CFD analysis to optimize wind tunnel model internal flow paths and instrumentation locations</a:t>
            </a:r>
          </a:p>
          <a:p>
            <a:pPr lvl="1">
              <a:buFont typeface="Wingdings" panose="05000000000000000000" pitchFamily="2" charset="2"/>
              <a:buChar char="Ø"/>
            </a:pPr>
            <a:r>
              <a:rPr lang="en-US" sz="2000" dirty="0">
                <a:latin typeface="Arial" panose="020B0604020202020204" pitchFamily="34" charset="0"/>
                <a:cs typeface="Arial" panose="020B0604020202020204" pitchFamily="34" charset="0"/>
              </a:rPr>
              <a:t>Supplied CFD-based worst-case aerodynamics loads for model safety certification</a:t>
            </a:r>
          </a:p>
          <a:p>
            <a:pPr>
              <a:buFont typeface="Wingdings" panose="05000000000000000000" pitchFamily="2" charset="2"/>
              <a:buChar char="Ø"/>
            </a:pPr>
            <a:endParaRPr lang="en-US" sz="2000"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8</a:t>
            </a:fld>
            <a:endParaRPr lang="uk-UA" dirty="0"/>
          </a:p>
        </p:txBody>
      </p:sp>
      <p:pic>
        <p:nvPicPr>
          <p:cNvPr id="8" name="Picture 7">
            <a:extLst>
              <a:ext uri="{FF2B5EF4-FFF2-40B4-BE49-F238E27FC236}">
                <a16:creationId xmlns:a16="http://schemas.microsoft.com/office/drawing/2014/main" id="{D60AB434-959B-DD49-9CF2-F4DC40E5A6BD}"/>
              </a:ext>
            </a:extLst>
          </p:cNvPr>
          <p:cNvPicPr>
            <a:picLocks noChangeAspect="1"/>
          </p:cNvPicPr>
          <p:nvPr/>
        </p:nvPicPr>
        <p:blipFill>
          <a:blip r:embed="rId4"/>
          <a:stretch>
            <a:fillRect/>
          </a:stretch>
        </p:blipFill>
        <p:spPr>
          <a:xfrm>
            <a:off x="1035694" y="2523919"/>
            <a:ext cx="9144000" cy="2419088"/>
          </a:xfrm>
          <a:prstGeom prst="rect">
            <a:avLst/>
          </a:prstGeom>
        </p:spPr>
      </p:pic>
      <p:sp>
        <p:nvSpPr>
          <p:cNvPr id="9" name="TextBox 8">
            <a:extLst>
              <a:ext uri="{FF2B5EF4-FFF2-40B4-BE49-F238E27FC236}">
                <a16:creationId xmlns:a16="http://schemas.microsoft.com/office/drawing/2014/main" id="{8325C8FE-5028-864C-AE12-2801A04D129A}"/>
              </a:ext>
            </a:extLst>
          </p:cNvPr>
          <p:cNvSpPr txBox="1"/>
          <p:nvPr/>
        </p:nvSpPr>
        <p:spPr>
          <a:xfrm>
            <a:off x="1816355" y="2523919"/>
            <a:ext cx="2307042" cy="338554"/>
          </a:xfrm>
          <a:prstGeom prst="rect">
            <a:avLst/>
          </a:prstGeom>
          <a:solidFill>
            <a:schemeClr val="bg1"/>
          </a:solidFill>
        </p:spPr>
        <p:txBody>
          <a:bodyPr wrap="none" rtlCol="0">
            <a:spAutoFit/>
          </a:bodyPr>
          <a:lstStyle/>
          <a:p>
            <a:pPr algn="ctr"/>
            <a:r>
              <a:rPr lang="en-US" sz="1600" b="1" dirty="0">
                <a:solidFill>
                  <a:schemeClr val="tx2">
                    <a:lumMod val="60000"/>
                    <a:lumOff val="40000"/>
                  </a:schemeClr>
                </a:solidFill>
              </a:rPr>
              <a:t>Internal Flow Contour</a:t>
            </a:r>
          </a:p>
        </p:txBody>
      </p:sp>
      <p:cxnSp>
        <p:nvCxnSpPr>
          <p:cNvPr id="10" name="Straight Arrow Connector 9">
            <a:extLst>
              <a:ext uri="{FF2B5EF4-FFF2-40B4-BE49-F238E27FC236}">
                <a16:creationId xmlns:a16="http://schemas.microsoft.com/office/drawing/2014/main" id="{A1B1EC23-0604-D14F-993C-3A0275ED3E9B}"/>
              </a:ext>
            </a:extLst>
          </p:cNvPr>
          <p:cNvCxnSpPr>
            <a:stCxn id="9" idx="2"/>
          </p:cNvCxnSpPr>
          <p:nvPr/>
        </p:nvCxnSpPr>
        <p:spPr>
          <a:xfrm flipH="1">
            <a:off x="2211351" y="2862473"/>
            <a:ext cx="758525" cy="571182"/>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A826149C-3D4F-6141-81DF-1331E4066D01}"/>
              </a:ext>
            </a:extLst>
          </p:cNvPr>
          <p:cNvSpPr txBox="1"/>
          <p:nvPr/>
        </p:nvSpPr>
        <p:spPr>
          <a:xfrm>
            <a:off x="62021" y="2523919"/>
            <a:ext cx="787396" cy="338554"/>
          </a:xfrm>
          <a:prstGeom prst="rect">
            <a:avLst/>
          </a:prstGeom>
          <a:solidFill>
            <a:schemeClr val="bg1"/>
          </a:solidFill>
        </p:spPr>
        <p:txBody>
          <a:bodyPr wrap="none" rtlCol="0">
            <a:spAutoFit/>
          </a:bodyPr>
          <a:lstStyle/>
          <a:p>
            <a:pPr algn="ctr"/>
            <a:r>
              <a:rPr lang="en-US" sz="1600" b="1" dirty="0">
                <a:solidFill>
                  <a:schemeClr val="tx2">
                    <a:lumMod val="60000"/>
                    <a:lumOff val="40000"/>
                  </a:schemeClr>
                </a:solidFill>
              </a:rPr>
              <a:t>Loads</a:t>
            </a:r>
          </a:p>
        </p:txBody>
      </p:sp>
      <p:cxnSp>
        <p:nvCxnSpPr>
          <p:cNvPr id="12" name="Straight Arrow Connector 11">
            <a:extLst>
              <a:ext uri="{FF2B5EF4-FFF2-40B4-BE49-F238E27FC236}">
                <a16:creationId xmlns:a16="http://schemas.microsoft.com/office/drawing/2014/main" id="{3B751D14-CF76-4047-83E0-4DD7BC7CAF75}"/>
              </a:ext>
            </a:extLst>
          </p:cNvPr>
          <p:cNvCxnSpPr>
            <a:cxnSpLocks/>
            <a:stCxn id="11" idx="2"/>
          </p:cNvCxnSpPr>
          <p:nvPr/>
        </p:nvCxnSpPr>
        <p:spPr>
          <a:xfrm>
            <a:off x="455719" y="2862473"/>
            <a:ext cx="783876" cy="468545"/>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56A39DC9-BAAC-4F41-BB92-C4CB673D19CC}"/>
              </a:ext>
            </a:extLst>
          </p:cNvPr>
          <p:cNvSpPr txBox="1"/>
          <p:nvPr/>
        </p:nvSpPr>
        <p:spPr>
          <a:xfrm>
            <a:off x="6601407" y="2492812"/>
            <a:ext cx="2521396" cy="338554"/>
          </a:xfrm>
          <a:prstGeom prst="rect">
            <a:avLst/>
          </a:prstGeom>
          <a:solidFill>
            <a:schemeClr val="bg1"/>
          </a:solidFill>
        </p:spPr>
        <p:txBody>
          <a:bodyPr wrap="none" rtlCol="0">
            <a:spAutoFit/>
          </a:bodyPr>
          <a:lstStyle/>
          <a:p>
            <a:pPr algn="ctr"/>
            <a:r>
              <a:rPr lang="en-US" sz="1600" b="1" dirty="0">
                <a:solidFill>
                  <a:schemeClr val="tx2">
                    <a:lumMod val="60000"/>
                    <a:lumOff val="40000"/>
                  </a:schemeClr>
                </a:solidFill>
              </a:rPr>
              <a:t>High Pressure Air (HPA)</a:t>
            </a:r>
          </a:p>
        </p:txBody>
      </p:sp>
      <p:cxnSp>
        <p:nvCxnSpPr>
          <p:cNvPr id="15" name="Straight Arrow Connector 14">
            <a:extLst>
              <a:ext uri="{FF2B5EF4-FFF2-40B4-BE49-F238E27FC236}">
                <a16:creationId xmlns:a16="http://schemas.microsoft.com/office/drawing/2014/main" id="{A0F8C74D-C38F-2342-9D1A-53E186BA1021}"/>
              </a:ext>
            </a:extLst>
          </p:cNvPr>
          <p:cNvCxnSpPr>
            <a:cxnSpLocks/>
            <a:stCxn id="14" idx="2"/>
          </p:cNvCxnSpPr>
          <p:nvPr/>
        </p:nvCxnSpPr>
        <p:spPr>
          <a:xfrm flipH="1">
            <a:off x="7439727" y="2831366"/>
            <a:ext cx="422378" cy="499652"/>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pic>
        <p:nvPicPr>
          <p:cNvPr id="19" name="Picture 18">
            <a:extLst>
              <a:ext uri="{FF2B5EF4-FFF2-40B4-BE49-F238E27FC236}">
                <a16:creationId xmlns:a16="http://schemas.microsoft.com/office/drawing/2014/main" id="{0AC53115-AEFF-7541-967D-3A5D22C4AC50}"/>
              </a:ext>
            </a:extLst>
          </p:cNvPr>
          <p:cNvPicPr>
            <a:picLocks noChangeAspect="1"/>
          </p:cNvPicPr>
          <p:nvPr/>
        </p:nvPicPr>
        <p:blipFill rotWithShape="1">
          <a:blip r:embed="rId5">
            <a:extLst>
              <a:ext uri="{28A0092B-C50C-407E-A947-70E740481C1C}">
                <a14:useLocalDpi xmlns:a14="http://schemas.microsoft.com/office/drawing/2010/main" val="0"/>
              </a:ext>
            </a:extLst>
          </a:blip>
          <a:srcRect l="25754" r="27371"/>
          <a:stretch/>
        </p:blipFill>
        <p:spPr>
          <a:xfrm rot="16200000">
            <a:off x="8465232" y="3146468"/>
            <a:ext cx="3291840" cy="3035808"/>
          </a:xfrm>
          <a:prstGeom prst="rect">
            <a:avLst/>
          </a:prstGeom>
          <a:ln>
            <a:solidFill>
              <a:schemeClr val="tx2">
                <a:lumMod val="60000"/>
                <a:lumOff val="40000"/>
              </a:schemeClr>
            </a:solidFill>
          </a:ln>
        </p:spPr>
      </p:pic>
      <p:cxnSp>
        <p:nvCxnSpPr>
          <p:cNvPr id="23" name="Straight Arrow Connector 22">
            <a:extLst>
              <a:ext uri="{FF2B5EF4-FFF2-40B4-BE49-F238E27FC236}">
                <a16:creationId xmlns:a16="http://schemas.microsoft.com/office/drawing/2014/main" id="{3C7FCF2C-C0A0-F447-BA5D-234EC9A3FD08}"/>
              </a:ext>
            </a:extLst>
          </p:cNvPr>
          <p:cNvCxnSpPr>
            <a:cxnSpLocks/>
            <a:stCxn id="30" idx="0"/>
          </p:cNvCxnSpPr>
          <p:nvPr/>
        </p:nvCxnSpPr>
        <p:spPr>
          <a:xfrm flipV="1">
            <a:off x="8333763" y="5609492"/>
            <a:ext cx="808609" cy="775537"/>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pic>
        <p:nvPicPr>
          <p:cNvPr id="25" name="Picture 24">
            <a:extLst>
              <a:ext uri="{FF2B5EF4-FFF2-40B4-BE49-F238E27FC236}">
                <a16:creationId xmlns:a16="http://schemas.microsoft.com/office/drawing/2014/main" id="{5015BE51-1837-844F-844A-6BD94D0B8811}"/>
              </a:ext>
            </a:extLst>
          </p:cNvPr>
          <p:cNvPicPr>
            <a:picLocks noChangeAspect="1"/>
          </p:cNvPicPr>
          <p:nvPr/>
        </p:nvPicPr>
        <p:blipFill rotWithShape="1">
          <a:blip r:embed="rId6"/>
          <a:srcRect t="4150" b="48158"/>
          <a:stretch/>
        </p:blipFill>
        <p:spPr>
          <a:xfrm>
            <a:off x="1567177" y="5212397"/>
            <a:ext cx="5943600" cy="1646460"/>
          </a:xfrm>
          <a:prstGeom prst="rect">
            <a:avLst/>
          </a:prstGeom>
        </p:spPr>
      </p:pic>
      <p:sp>
        <p:nvSpPr>
          <p:cNvPr id="29" name="Rectangle 28">
            <a:extLst>
              <a:ext uri="{FF2B5EF4-FFF2-40B4-BE49-F238E27FC236}">
                <a16:creationId xmlns:a16="http://schemas.microsoft.com/office/drawing/2014/main" id="{6E5161E5-EEF5-C848-B769-7B3009E99126}"/>
              </a:ext>
            </a:extLst>
          </p:cNvPr>
          <p:cNvSpPr/>
          <p:nvPr/>
        </p:nvSpPr>
        <p:spPr>
          <a:xfrm>
            <a:off x="2116300" y="5112404"/>
            <a:ext cx="4845353" cy="307777"/>
          </a:xfrm>
          <a:prstGeom prst="rect">
            <a:avLst/>
          </a:prstGeom>
        </p:spPr>
        <p:txBody>
          <a:bodyPr wrap="square">
            <a:spAutoFit/>
          </a:bodyPr>
          <a:lstStyle/>
          <a:p>
            <a:pPr algn="ctr"/>
            <a:r>
              <a:rPr lang="en-US" sz="1400" b="1" dirty="0">
                <a:solidFill>
                  <a:schemeClr val="tx2">
                    <a:lumMod val="60000"/>
                    <a:lumOff val="40000"/>
                  </a:schemeClr>
                </a:solidFill>
              </a:rPr>
              <a:t>Star-CCM+ Solution (Veronica Hawke, NASA ARC STC</a:t>
            </a:r>
          </a:p>
        </p:txBody>
      </p:sp>
      <p:sp>
        <p:nvSpPr>
          <p:cNvPr id="30" name="TextBox 29">
            <a:extLst>
              <a:ext uri="{FF2B5EF4-FFF2-40B4-BE49-F238E27FC236}">
                <a16:creationId xmlns:a16="http://schemas.microsoft.com/office/drawing/2014/main" id="{8D12FB96-B229-504C-B36E-711DC22A25BB}"/>
              </a:ext>
            </a:extLst>
          </p:cNvPr>
          <p:cNvSpPr txBox="1"/>
          <p:nvPr/>
        </p:nvSpPr>
        <p:spPr>
          <a:xfrm>
            <a:off x="7169020" y="6385029"/>
            <a:ext cx="2329485" cy="338554"/>
          </a:xfrm>
          <a:prstGeom prst="rect">
            <a:avLst/>
          </a:prstGeom>
          <a:solidFill>
            <a:schemeClr val="bg1"/>
          </a:solidFill>
        </p:spPr>
        <p:txBody>
          <a:bodyPr wrap="none" rtlCol="0">
            <a:spAutoFit/>
          </a:bodyPr>
          <a:lstStyle/>
          <a:p>
            <a:pPr algn="ctr"/>
            <a:r>
              <a:rPr lang="en-US" sz="1600" b="1" dirty="0">
                <a:solidFill>
                  <a:schemeClr val="tx2">
                    <a:lumMod val="60000"/>
                    <a:lumOff val="40000"/>
                  </a:schemeClr>
                </a:solidFill>
              </a:rPr>
              <a:t>Instrument Placement</a:t>
            </a:r>
          </a:p>
        </p:txBody>
      </p:sp>
    </p:spTree>
    <p:extLst>
      <p:ext uri="{BB962C8B-B14F-4D97-AF65-F5344CB8AC3E}">
        <p14:creationId xmlns:p14="http://schemas.microsoft.com/office/powerpoint/2010/main" val="40646827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1037" y="121312"/>
            <a:ext cx="8250115" cy="1066800"/>
          </a:xfrm>
        </p:spPr>
        <p:txBody>
          <a:bodyPr/>
          <a:lstStyle/>
          <a:p>
            <a:r>
              <a:rPr lang="en-US" sz="4000" dirty="0">
                <a:solidFill>
                  <a:schemeClr val="bg1">
                    <a:lumMod val="85000"/>
                  </a:schemeClr>
                </a:solidFill>
              </a:rPr>
              <a:t>Pre-Test CFD Case Matrix</a:t>
            </a:r>
          </a:p>
        </p:txBody>
      </p:sp>
      <p:sp>
        <p:nvSpPr>
          <p:cNvPr id="4" name="Content Placeholder 2"/>
          <p:cNvSpPr txBox="1">
            <a:spLocks/>
          </p:cNvSpPr>
          <p:nvPr/>
        </p:nvSpPr>
        <p:spPr>
          <a:xfrm>
            <a:off x="140677" y="1188088"/>
            <a:ext cx="3077558" cy="5060312"/>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Wingdings" panose="05000000000000000000" pitchFamily="2" charset="2"/>
              <a:buChar char="Ø"/>
            </a:pPr>
            <a:r>
              <a:rPr lang="en-US" sz="2000" dirty="0">
                <a:solidFill>
                  <a:srgbClr val="FF0000"/>
                </a:solidFill>
                <a:latin typeface="Arial" panose="020B0604020202020204" pitchFamily="34" charset="0"/>
                <a:cs typeface="Arial" panose="020B0604020202020204" pitchFamily="34" charset="0"/>
              </a:rPr>
              <a:t>9 models</a:t>
            </a:r>
            <a:r>
              <a:rPr lang="en-US" sz="2000" dirty="0">
                <a:latin typeface="Arial" panose="020B0604020202020204" pitchFamily="34" charset="0"/>
                <a:cs typeface="Arial" panose="020B0604020202020204" pitchFamily="34" charset="0"/>
              </a:rPr>
              <a:t>, </a:t>
            </a:r>
            <a:r>
              <a:rPr lang="en-US" sz="2000" dirty="0">
                <a:solidFill>
                  <a:srgbClr val="0432FF"/>
                </a:solidFill>
                <a:latin typeface="Arial" panose="020B0604020202020204" pitchFamily="34" charset="0"/>
                <a:cs typeface="Arial" panose="020B0604020202020204" pitchFamily="34" charset="0"/>
              </a:rPr>
              <a:t>3 angles of attack</a:t>
            </a:r>
            <a:r>
              <a:rPr lang="en-US" sz="2000" dirty="0">
                <a:latin typeface="Arial" panose="020B0604020202020204" pitchFamily="34" charset="0"/>
                <a:cs typeface="Arial" panose="020B0604020202020204" pitchFamily="34" charset="0"/>
              </a:rPr>
              <a:t>, </a:t>
            </a:r>
            <a:r>
              <a:rPr lang="en-US" sz="2000" dirty="0">
                <a:solidFill>
                  <a:srgbClr val="FF33CC"/>
                </a:solidFill>
                <a:latin typeface="Arial" panose="020B0604020202020204" pitchFamily="34" charset="0"/>
                <a:cs typeface="Arial" panose="020B0604020202020204" pitchFamily="34" charset="0"/>
              </a:rPr>
              <a:t>4 thrust levels</a:t>
            </a:r>
            <a:r>
              <a:rPr lang="en-US" sz="2000" dirty="0">
                <a:latin typeface="Arial" panose="020B0604020202020204" pitchFamily="34" charset="0"/>
                <a:cs typeface="Arial" panose="020B0604020202020204" pitchFamily="34" charset="0"/>
              </a:rPr>
              <a:t>, </a:t>
            </a:r>
            <a:r>
              <a:rPr lang="en-US" sz="2000" dirty="0">
                <a:solidFill>
                  <a:schemeClr val="bg2">
                    <a:lumMod val="75000"/>
                  </a:schemeClr>
                </a:solidFill>
                <a:latin typeface="Arial" panose="020B0604020202020204" pitchFamily="34" charset="0"/>
                <a:cs typeface="Arial" panose="020B0604020202020204" pitchFamily="34" charset="0"/>
              </a:rPr>
              <a:t>3 tunnel Mach numbers</a:t>
            </a:r>
            <a:r>
              <a:rPr lang="en-US" sz="2000" dirty="0">
                <a:latin typeface="Arial" panose="020B0604020202020204" pitchFamily="34" charset="0"/>
                <a:cs typeface="Arial" panose="020B0604020202020204" pitchFamily="34" charset="0"/>
              </a:rPr>
              <a:t>, </a:t>
            </a:r>
            <a:r>
              <a:rPr lang="en-US" sz="2000" dirty="0">
                <a:solidFill>
                  <a:srgbClr val="00FDFF"/>
                </a:solidFill>
                <a:latin typeface="Arial" panose="020B0604020202020204" pitchFamily="34" charset="0"/>
                <a:cs typeface="Arial" panose="020B0604020202020204" pitchFamily="34" charset="0"/>
              </a:rPr>
              <a:t>3 CFD codes </a:t>
            </a:r>
            <a:r>
              <a:rPr lang="en-US" sz="2000" dirty="0">
                <a:latin typeface="Arial" panose="020B0604020202020204" pitchFamily="34" charset="0"/>
                <a:cs typeface="Arial" panose="020B0604020202020204" pitchFamily="34" charset="0"/>
              </a:rPr>
              <a:t>= </a:t>
            </a:r>
            <a:r>
              <a:rPr lang="en-US" sz="2000" dirty="0">
                <a:solidFill>
                  <a:srgbClr val="FFC000"/>
                </a:solidFill>
                <a:latin typeface="Arial" panose="020B0604020202020204" pitchFamily="34" charset="0"/>
                <a:cs typeface="Arial" panose="020B0604020202020204" pitchFamily="34" charset="0"/>
              </a:rPr>
              <a:t>168 primary cases </a:t>
            </a:r>
            <a:r>
              <a:rPr lang="en-US" sz="2000" dirty="0">
                <a:latin typeface="Arial" panose="020B0604020202020204" pitchFamily="34" charset="0"/>
                <a:cs typeface="Arial" panose="020B0604020202020204" pitchFamily="34" charset="0"/>
              </a:rPr>
              <a:t>and </a:t>
            </a:r>
            <a:r>
              <a:rPr lang="en-US" sz="2000" dirty="0">
                <a:solidFill>
                  <a:srgbClr val="92D050"/>
                </a:solidFill>
                <a:latin typeface="Arial" panose="020B0604020202020204" pitchFamily="34" charset="0"/>
                <a:cs typeface="Arial" panose="020B0604020202020204" pitchFamily="34" charset="0"/>
              </a:rPr>
              <a:t>303 bonus cases</a:t>
            </a:r>
          </a:p>
          <a:p>
            <a:pPr>
              <a:buFont typeface="Wingdings" panose="05000000000000000000" pitchFamily="2" charset="2"/>
              <a:buChar char="Ø"/>
            </a:pPr>
            <a:r>
              <a:rPr lang="en-US" sz="2000" dirty="0">
                <a:latin typeface="Arial" panose="020B0604020202020204" pitchFamily="34" charset="0"/>
                <a:cs typeface="Arial" panose="020B0604020202020204" pitchFamily="34" charset="0"/>
              </a:rPr>
              <a:t>Threshold: complete 50% of primary cases</a:t>
            </a:r>
          </a:p>
          <a:p>
            <a:pPr>
              <a:buFont typeface="Wingdings" panose="05000000000000000000" pitchFamily="2" charset="2"/>
              <a:buChar char="Ø"/>
            </a:pPr>
            <a:r>
              <a:rPr lang="en-US" sz="2000" dirty="0">
                <a:latin typeface="Arial" panose="020B0604020202020204" pitchFamily="34" charset="0"/>
                <a:cs typeface="Arial" panose="020B0604020202020204" pitchFamily="34" charset="0"/>
              </a:rPr>
              <a:t>Goal: complete 75% of primary cases and 25% of bonus cases</a:t>
            </a:r>
          </a:p>
          <a:p>
            <a:pPr>
              <a:buFont typeface="Wingdings" panose="05000000000000000000" pitchFamily="2" charset="2"/>
              <a:buChar char="Ø"/>
            </a:pPr>
            <a:r>
              <a:rPr lang="en-US" sz="2000" dirty="0">
                <a:latin typeface="Arial" panose="020B0604020202020204" pitchFamily="34" charset="0"/>
                <a:cs typeface="Arial" panose="020B0604020202020204" pitchFamily="34" charset="0"/>
              </a:rPr>
              <a:t>To date, have completed 41% of primary cases and 12% of bonus cases</a:t>
            </a:r>
          </a:p>
          <a:p>
            <a:pPr>
              <a:buFont typeface="Wingdings" panose="05000000000000000000" pitchFamily="2" charset="2"/>
              <a:buChar char="Ø"/>
            </a:pPr>
            <a:endParaRPr lang="en-US" sz="2000" dirty="0">
              <a:latin typeface="Arial" panose="020B0604020202020204" pitchFamily="34" charset="0"/>
              <a:cs typeface="Arial" panose="020B0604020202020204" pitchFamily="34" charset="0"/>
            </a:endParaRPr>
          </a:p>
          <a:p>
            <a:pPr>
              <a:buFont typeface="Wingdings" panose="05000000000000000000" pitchFamily="2" charset="2"/>
              <a:buChar char="Ø"/>
            </a:pPr>
            <a:endParaRPr lang="en-US" sz="2000" dirty="0">
              <a:latin typeface="Arial" panose="020B0604020202020204" pitchFamily="34" charset="0"/>
              <a:cs typeface="Arial" panose="020B0604020202020204" pitchFamily="34" charset="0"/>
            </a:endParaRPr>
          </a:p>
          <a:p>
            <a:pPr>
              <a:buFont typeface="Wingdings" panose="05000000000000000000" pitchFamily="2" charset="2"/>
              <a:buChar char="Ø"/>
            </a:pPr>
            <a:endParaRPr lang="en-US" sz="1800"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9</a:t>
            </a:fld>
            <a:endParaRPr lang="uk-UA" dirty="0"/>
          </a:p>
        </p:txBody>
      </p:sp>
      <p:graphicFrame>
        <p:nvGraphicFramePr>
          <p:cNvPr id="3" name="Table 2">
            <a:extLst>
              <a:ext uri="{FF2B5EF4-FFF2-40B4-BE49-F238E27FC236}">
                <a16:creationId xmlns:a16="http://schemas.microsoft.com/office/drawing/2014/main" id="{30D8626A-0518-6942-A735-E28119FB3C8D}"/>
              </a:ext>
            </a:extLst>
          </p:cNvPr>
          <p:cNvGraphicFramePr>
            <a:graphicFrameLocks noGrp="1"/>
          </p:cNvGraphicFramePr>
          <p:nvPr>
            <p:extLst>
              <p:ext uri="{D42A27DB-BD31-4B8C-83A1-F6EECF244321}">
                <p14:modId xmlns:p14="http://schemas.microsoft.com/office/powerpoint/2010/main" val="3647157698"/>
              </p:ext>
            </p:extLst>
          </p:nvPr>
        </p:nvGraphicFramePr>
        <p:xfrm>
          <a:off x="3222702" y="1159808"/>
          <a:ext cx="8964855" cy="5488436"/>
        </p:xfrm>
        <a:graphic>
          <a:graphicData uri="http://schemas.openxmlformats.org/drawingml/2006/table">
            <a:tbl>
              <a:tblPr/>
              <a:tblGrid>
                <a:gridCol w="303588">
                  <a:extLst>
                    <a:ext uri="{9D8B030D-6E8A-4147-A177-3AD203B41FA5}">
                      <a16:colId xmlns:a16="http://schemas.microsoft.com/office/drawing/2014/main" val="923541735"/>
                    </a:ext>
                  </a:extLst>
                </a:gridCol>
                <a:gridCol w="263727">
                  <a:extLst>
                    <a:ext uri="{9D8B030D-6E8A-4147-A177-3AD203B41FA5}">
                      <a16:colId xmlns:a16="http://schemas.microsoft.com/office/drawing/2014/main" val="3158148277"/>
                    </a:ext>
                  </a:extLst>
                </a:gridCol>
                <a:gridCol w="233265">
                  <a:extLst>
                    <a:ext uri="{9D8B030D-6E8A-4147-A177-3AD203B41FA5}">
                      <a16:colId xmlns:a16="http://schemas.microsoft.com/office/drawing/2014/main" val="1906683907"/>
                    </a:ext>
                  </a:extLst>
                </a:gridCol>
                <a:gridCol w="233265">
                  <a:extLst>
                    <a:ext uri="{9D8B030D-6E8A-4147-A177-3AD203B41FA5}">
                      <a16:colId xmlns:a16="http://schemas.microsoft.com/office/drawing/2014/main" val="958015804"/>
                    </a:ext>
                  </a:extLst>
                </a:gridCol>
                <a:gridCol w="233265">
                  <a:extLst>
                    <a:ext uri="{9D8B030D-6E8A-4147-A177-3AD203B41FA5}">
                      <a16:colId xmlns:a16="http://schemas.microsoft.com/office/drawing/2014/main" val="844349219"/>
                    </a:ext>
                  </a:extLst>
                </a:gridCol>
                <a:gridCol w="233265">
                  <a:extLst>
                    <a:ext uri="{9D8B030D-6E8A-4147-A177-3AD203B41FA5}">
                      <a16:colId xmlns:a16="http://schemas.microsoft.com/office/drawing/2014/main" val="2713969810"/>
                    </a:ext>
                  </a:extLst>
                </a:gridCol>
                <a:gridCol w="233265">
                  <a:extLst>
                    <a:ext uri="{9D8B030D-6E8A-4147-A177-3AD203B41FA5}">
                      <a16:colId xmlns:a16="http://schemas.microsoft.com/office/drawing/2014/main" val="2463856113"/>
                    </a:ext>
                  </a:extLst>
                </a:gridCol>
                <a:gridCol w="233265">
                  <a:extLst>
                    <a:ext uri="{9D8B030D-6E8A-4147-A177-3AD203B41FA5}">
                      <a16:colId xmlns:a16="http://schemas.microsoft.com/office/drawing/2014/main" val="2685659061"/>
                    </a:ext>
                  </a:extLst>
                </a:gridCol>
                <a:gridCol w="233265">
                  <a:extLst>
                    <a:ext uri="{9D8B030D-6E8A-4147-A177-3AD203B41FA5}">
                      <a16:colId xmlns:a16="http://schemas.microsoft.com/office/drawing/2014/main" val="1409983894"/>
                    </a:ext>
                  </a:extLst>
                </a:gridCol>
                <a:gridCol w="233265">
                  <a:extLst>
                    <a:ext uri="{9D8B030D-6E8A-4147-A177-3AD203B41FA5}">
                      <a16:colId xmlns:a16="http://schemas.microsoft.com/office/drawing/2014/main" val="528674606"/>
                    </a:ext>
                  </a:extLst>
                </a:gridCol>
                <a:gridCol w="233265">
                  <a:extLst>
                    <a:ext uri="{9D8B030D-6E8A-4147-A177-3AD203B41FA5}">
                      <a16:colId xmlns:a16="http://schemas.microsoft.com/office/drawing/2014/main" val="2528048429"/>
                    </a:ext>
                  </a:extLst>
                </a:gridCol>
                <a:gridCol w="233265">
                  <a:extLst>
                    <a:ext uri="{9D8B030D-6E8A-4147-A177-3AD203B41FA5}">
                      <a16:colId xmlns:a16="http://schemas.microsoft.com/office/drawing/2014/main" val="932812355"/>
                    </a:ext>
                  </a:extLst>
                </a:gridCol>
                <a:gridCol w="233265">
                  <a:extLst>
                    <a:ext uri="{9D8B030D-6E8A-4147-A177-3AD203B41FA5}">
                      <a16:colId xmlns:a16="http://schemas.microsoft.com/office/drawing/2014/main" val="1596097143"/>
                    </a:ext>
                  </a:extLst>
                </a:gridCol>
                <a:gridCol w="233265">
                  <a:extLst>
                    <a:ext uri="{9D8B030D-6E8A-4147-A177-3AD203B41FA5}">
                      <a16:colId xmlns:a16="http://schemas.microsoft.com/office/drawing/2014/main" val="2730716384"/>
                    </a:ext>
                  </a:extLst>
                </a:gridCol>
                <a:gridCol w="233265">
                  <a:extLst>
                    <a:ext uri="{9D8B030D-6E8A-4147-A177-3AD203B41FA5}">
                      <a16:colId xmlns:a16="http://schemas.microsoft.com/office/drawing/2014/main" val="2224614235"/>
                    </a:ext>
                  </a:extLst>
                </a:gridCol>
                <a:gridCol w="233265">
                  <a:extLst>
                    <a:ext uri="{9D8B030D-6E8A-4147-A177-3AD203B41FA5}">
                      <a16:colId xmlns:a16="http://schemas.microsoft.com/office/drawing/2014/main" val="3300712093"/>
                    </a:ext>
                  </a:extLst>
                </a:gridCol>
                <a:gridCol w="233265">
                  <a:extLst>
                    <a:ext uri="{9D8B030D-6E8A-4147-A177-3AD203B41FA5}">
                      <a16:colId xmlns:a16="http://schemas.microsoft.com/office/drawing/2014/main" val="3169235530"/>
                    </a:ext>
                  </a:extLst>
                </a:gridCol>
                <a:gridCol w="233265">
                  <a:extLst>
                    <a:ext uri="{9D8B030D-6E8A-4147-A177-3AD203B41FA5}">
                      <a16:colId xmlns:a16="http://schemas.microsoft.com/office/drawing/2014/main" val="3103932346"/>
                    </a:ext>
                  </a:extLst>
                </a:gridCol>
                <a:gridCol w="233265">
                  <a:extLst>
                    <a:ext uri="{9D8B030D-6E8A-4147-A177-3AD203B41FA5}">
                      <a16:colId xmlns:a16="http://schemas.microsoft.com/office/drawing/2014/main" val="4272573797"/>
                    </a:ext>
                  </a:extLst>
                </a:gridCol>
                <a:gridCol w="233265">
                  <a:extLst>
                    <a:ext uri="{9D8B030D-6E8A-4147-A177-3AD203B41FA5}">
                      <a16:colId xmlns:a16="http://schemas.microsoft.com/office/drawing/2014/main" val="3798695443"/>
                    </a:ext>
                  </a:extLst>
                </a:gridCol>
                <a:gridCol w="233265">
                  <a:extLst>
                    <a:ext uri="{9D8B030D-6E8A-4147-A177-3AD203B41FA5}">
                      <a16:colId xmlns:a16="http://schemas.microsoft.com/office/drawing/2014/main" val="1005837605"/>
                    </a:ext>
                  </a:extLst>
                </a:gridCol>
                <a:gridCol w="233265">
                  <a:extLst>
                    <a:ext uri="{9D8B030D-6E8A-4147-A177-3AD203B41FA5}">
                      <a16:colId xmlns:a16="http://schemas.microsoft.com/office/drawing/2014/main" val="1727880680"/>
                    </a:ext>
                  </a:extLst>
                </a:gridCol>
                <a:gridCol w="233265">
                  <a:extLst>
                    <a:ext uri="{9D8B030D-6E8A-4147-A177-3AD203B41FA5}">
                      <a16:colId xmlns:a16="http://schemas.microsoft.com/office/drawing/2014/main" val="1416228696"/>
                    </a:ext>
                  </a:extLst>
                </a:gridCol>
                <a:gridCol w="233265">
                  <a:extLst>
                    <a:ext uri="{9D8B030D-6E8A-4147-A177-3AD203B41FA5}">
                      <a16:colId xmlns:a16="http://schemas.microsoft.com/office/drawing/2014/main" val="4244972640"/>
                    </a:ext>
                  </a:extLst>
                </a:gridCol>
                <a:gridCol w="233265">
                  <a:extLst>
                    <a:ext uri="{9D8B030D-6E8A-4147-A177-3AD203B41FA5}">
                      <a16:colId xmlns:a16="http://schemas.microsoft.com/office/drawing/2014/main" val="2284205323"/>
                    </a:ext>
                  </a:extLst>
                </a:gridCol>
                <a:gridCol w="233265">
                  <a:extLst>
                    <a:ext uri="{9D8B030D-6E8A-4147-A177-3AD203B41FA5}">
                      <a16:colId xmlns:a16="http://schemas.microsoft.com/office/drawing/2014/main" val="2001957289"/>
                    </a:ext>
                  </a:extLst>
                </a:gridCol>
                <a:gridCol w="233265">
                  <a:extLst>
                    <a:ext uri="{9D8B030D-6E8A-4147-A177-3AD203B41FA5}">
                      <a16:colId xmlns:a16="http://schemas.microsoft.com/office/drawing/2014/main" val="103983060"/>
                    </a:ext>
                  </a:extLst>
                </a:gridCol>
                <a:gridCol w="233265">
                  <a:extLst>
                    <a:ext uri="{9D8B030D-6E8A-4147-A177-3AD203B41FA5}">
                      <a16:colId xmlns:a16="http://schemas.microsoft.com/office/drawing/2014/main" val="3976726782"/>
                    </a:ext>
                  </a:extLst>
                </a:gridCol>
                <a:gridCol w="233265">
                  <a:extLst>
                    <a:ext uri="{9D8B030D-6E8A-4147-A177-3AD203B41FA5}">
                      <a16:colId xmlns:a16="http://schemas.microsoft.com/office/drawing/2014/main" val="1055363917"/>
                    </a:ext>
                  </a:extLst>
                </a:gridCol>
                <a:gridCol w="233265">
                  <a:extLst>
                    <a:ext uri="{9D8B030D-6E8A-4147-A177-3AD203B41FA5}">
                      <a16:colId xmlns:a16="http://schemas.microsoft.com/office/drawing/2014/main" val="3765122546"/>
                    </a:ext>
                  </a:extLst>
                </a:gridCol>
                <a:gridCol w="233265">
                  <a:extLst>
                    <a:ext uri="{9D8B030D-6E8A-4147-A177-3AD203B41FA5}">
                      <a16:colId xmlns:a16="http://schemas.microsoft.com/office/drawing/2014/main" val="3729753331"/>
                    </a:ext>
                  </a:extLst>
                </a:gridCol>
                <a:gridCol w="233265">
                  <a:extLst>
                    <a:ext uri="{9D8B030D-6E8A-4147-A177-3AD203B41FA5}">
                      <a16:colId xmlns:a16="http://schemas.microsoft.com/office/drawing/2014/main" val="1125420227"/>
                    </a:ext>
                  </a:extLst>
                </a:gridCol>
                <a:gridCol w="233265">
                  <a:extLst>
                    <a:ext uri="{9D8B030D-6E8A-4147-A177-3AD203B41FA5}">
                      <a16:colId xmlns:a16="http://schemas.microsoft.com/office/drawing/2014/main" val="1979656296"/>
                    </a:ext>
                  </a:extLst>
                </a:gridCol>
                <a:gridCol w="233265">
                  <a:extLst>
                    <a:ext uri="{9D8B030D-6E8A-4147-A177-3AD203B41FA5}">
                      <a16:colId xmlns:a16="http://schemas.microsoft.com/office/drawing/2014/main" val="2156569131"/>
                    </a:ext>
                  </a:extLst>
                </a:gridCol>
                <a:gridCol w="233265">
                  <a:extLst>
                    <a:ext uri="{9D8B030D-6E8A-4147-A177-3AD203B41FA5}">
                      <a16:colId xmlns:a16="http://schemas.microsoft.com/office/drawing/2014/main" val="816516437"/>
                    </a:ext>
                  </a:extLst>
                </a:gridCol>
                <a:gridCol w="233265">
                  <a:extLst>
                    <a:ext uri="{9D8B030D-6E8A-4147-A177-3AD203B41FA5}">
                      <a16:colId xmlns:a16="http://schemas.microsoft.com/office/drawing/2014/main" val="1867875557"/>
                    </a:ext>
                  </a:extLst>
                </a:gridCol>
                <a:gridCol w="233265">
                  <a:extLst>
                    <a:ext uri="{9D8B030D-6E8A-4147-A177-3AD203B41FA5}">
                      <a16:colId xmlns:a16="http://schemas.microsoft.com/office/drawing/2014/main" val="3250779342"/>
                    </a:ext>
                  </a:extLst>
                </a:gridCol>
                <a:gridCol w="233265">
                  <a:extLst>
                    <a:ext uri="{9D8B030D-6E8A-4147-A177-3AD203B41FA5}">
                      <a16:colId xmlns:a16="http://schemas.microsoft.com/office/drawing/2014/main" val="225568889"/>
                    </a:ext>
                  </a:extLst>
                </a:gridCol>
              </a:tblGrid>
              <a:tr h="181074">
                <a:tc gridSpan="2">
                  <a:txBody>
                    <a:bodyPr/>
                    <a:lstStyle/>
                    <a:p>
                      <a:pPr algn="ctr" rtl="0" fontAlgn="ctr"/>
                      <a:r>
                        <a:rPr lang="en-US" sz="800" b="1" i="0" u="none" strike="noStrike">
                          <a:solidFill>
                            <a:srgbClr val="000000"/>
                          </a:solidFill>
                          <a:effectLst/>
                          <a:latin typeface="Calibri" panose="020F0502020204030204" pitchFamily="34"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lnL w="12700" cap="flat" cmpd="sng" algn="ctr">
                      <a:solidFill>
                        <a:srgbClr val="000000"/>
                      </a:solidFill>
                      <a:prstDash val="solid"/>
                      <a:round/>
                      <a:headEnd type="none" w="med" len="med"/>
                      <a:tailEnd type="none" w="med" len="med"/>
                    </a:lnL>
                  </a:tcPr>
                </a:tc>
                <a:tc gridSpan="12">
                  <a:txBody>
                    <a:bodyPr/>
                    <a:lstStyle/>
                    <a:p>
                      <a:pPr algn="ctr" rtl="0" fontAlgn="ctr"/>
                      <a:r>
                        <a:rPr lang="en-US" sz="800" b="1" i="0" u="none" strike="noStrike" dirty="0">
                          <a:solidFill>
                            <a:srgbClr val="000000"/>
                          </a:solidFill>
                          <a:effectLst/>
                          <a:latin typeface="Calibri" panose="020F0502020204030204" pitchFamily="34" charset="0"/>
                        </a:rPr>
                        <a:t>Condition #5 (Mach = 2.386, Re = 1e6 / ft)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7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12">
                  <a:txBody>
                    <a:bodyPr/>
                    <a:lstStyle/>
                    <a:p>
                      <a:pPr algn="ctr" rtl="0" fontAlgn="ctr"/>
                      <a:r>
                        <a:rPr lang="en-US" sz="800" b="1" i="0" u="none" strike="noStrike" dirty="0">
                          <a:solidFill>
                            <a:srgbClr val="000000"/>
                          </a:solidFill>
                          <a:effectLst/>
                          <a:latin typeface="Calibri" panose="020F0502020204030204" pitchFamily="34" charset="0"/>
                        </a:rPr>
                        <a:t>Condition #20 (Mach = 3.477, Re = 1e6 / ft)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7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12">
                  <a:txBody>
                    <a:bodyPr/>
                    <a:lstStyle/>
                    <a:p>
                      <a:pPr algn="ctr" rtl="0" fontAlgn="ctr"/>
                      <a:r>
                        <a:rPr lang="en-US" sz="800" b="1" i="0" u="none" strike="noStrike" dirty="0">
                          <a:solidFill>
                            <a:srgbClr val="000000"/>
                          </a:solidFill>
                          <a:effectLst/>
                          <a:latin typeface="Calibri" panose="020F0502020204030204" pitchFamily="34" charset="0"/>
                        </a:rPr>
                        <a:t>Condition #35 (Mach = 4.568, Re = 1.5e6 / ft)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7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195390790"/>
                  </a:ext>
                </a:extLst>
              </a:tr>
              <a:tr h="197294">
                <a:tc>
                  <a:txBody>
                    <a:bodyPr/>
                    <a:lstStyle/>
                    <a:p>
                      <a:pPr algn="ctr" rtl="0" fontAlgn="ctr"/>
                      <a:r>
                        <a:rPr lang="en-US" sz="800" b="1" i="0" u="none" strike="noStrike" dirty="0">
                          <a:solidFill>
                            <a:srgbClr val="000000"/>
                          </a:solidFill>
                          <a:effectLst/>
                          <a:latin typeface="Calibri" panose="020F0502020204030204" pitchFamily="34" charset="0"/>
                        </a:rPr>
                        <a:t>Model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rtl="0" fontAlgn="ctr"/>
                      <a:r>
                        <a:rPr lang="en-US" sz="800" b="1" i="0" u="none" strike="noStrike" dirty="0">
                          <a:solidFill>
                            <a:schemeClr val="bg1"/>
                          </a:solidFill>
                          <a:effectLst/>
                          <a:latin typeface="Symbol" pitchFamily="2" charset="2"/>
                        </a:rPr>
                        <a:t>a</a:t>
                      </a:r>
                      <a:r>
                        <a:rPr lang="en-US" sz="800" b="1" i="0" u="none" strike="noStrike" dirty="0">
                          <a:solidFill>
                            <a:schemeClr val="bg1"/>
                          </a:solidFill>
                          <a:effectLst/>
                          <a:latin typeface="Calibri" panose="020F0502020204030204" pitchFamily="34" charset="0"/>
                        </a:rPr>
                        <a:t> \ C</a:t>
                      </a:r>
                      <a:r>
                        <a:rPr lang="en-US" sz="800" b="1" i="0" u="none" strike="noStrike" baseline="-25000" dirty="0">
                          <a:solidFill>
                            <a:schemeClr val="bg1"/>
                          </a:solidFill>
                          <a:effectLst/>
                          <a:latin typeface="Calibri" panose="020F0502020204030204" pitchFamily="34" charset="0"/>
                        </a:rPr>
                        <a:t>T</a:t>
                      </a:r>
                      <a:endParaRPr lang="en-US" sz="800" b="1" i="0" u="none" strike="noStrike" dirty="0">
                        <a:solidFill>
                          <a:schemeClr val="bg1"/>
                        </a:solidFill>
                        <a:effectLst/>
                        <a:latin typeface="Symbol" pitchFamily="2" charset="2"/>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0432FF"/>
                    </a:solidFill>
                  </a:tcPr>
                </a:tc>
                <a:tc>
                  <a:txBody>
                    <a:bodyPr/>
                    <a:lstStyle/>
                    <a:p>
                      <a:pPr algn="ctr" rtl="0" fontAlgn="ctr"/>
                      <a:r>
                        <a:rPr lang="en-US" sz="800" b="1" i="0" u="none" strike="noStrike" dirty="0">
                          <a:solidFill>
                            <a:schemeClr val="tx1"/>
                          </a:solidFill>
                          <a:effectLst/>
                          <a:latin typeface="Calibri" panose="020F0502020204030204" pitchFamily="34" charset="0"/>
                        </a:rPr>
                        <a:t>0.0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0.0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0.5</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0.5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0.5</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1.0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1.0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2.5</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2.5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2.5</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0.0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0.0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0.5</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0.5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0.5</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1.0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1.0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2.5</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2.5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2.5</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0.0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0.0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0.5</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0.5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0.5</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1.0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1.0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2.5</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2.5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tc>
                  <a:txBody>
                    <a:bodyPr/>
                    <a:lstStyle/>
                    <a:p>
                      <a:pPr algn="ctr" rtl="0" fontAlgn="ctr"/>
                      <a:r>
                        <a:rPr lang="en-US" sz="800" b="1" i="0" u="none" strike="noStrike" dirty="0">
                          <a:solidFill>
                            <a:schemeClr val="tx1"/>
                          </a:solidFill>
                          <a:effectLst/>
                          <a:latin typeface="Calibri" panose="020F0502020204030204" pitchFamily="34" charset="0"/>
                        </a:rPr>
                        <a:t>2.5</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33CC"/>
                    </a:solidFill>
                  </a:tcPr>
                </a:tc>
                <a:extLst>
                  <a:ext uri="{0D108BD9-81ED-4DB2-BD59-A6C34878D82A}">
                    <a16:rowId xmlns:a16="http://schemas.microsoft.com/office/drawing/2014/main" val="2973970558"/>
                  </a:ext>
                </a:extLst>
              </a:tr>
              <a:tr h="191073">
                <a:tc>
                  <a:txBody>
                    <a:bodyPr/>
                    <a:lstStyle/>
                    <a:p>
                      <a:pPr algn="ctr" rtl="0" fontAlgn="ctr"/>
                      <a:r>
                        <a:rPr lang="en-US" sz="800" b="1" i="0" u="none" strike="noStrike" dirty="0">
                          <a:solidFill>
                            <a:srgbClr val="000000"/>
                          </a:solidFill>
                          <a:effectLst/>
                          <a:latin typeface="Calibri" panose="020F0502020204030204" pitchFamily="34"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rtl="0" fontAlgn="ctr"/>
                      <a:r>
                        <a:rPr lang="en-US" sz="800" b="1" i="0" u="none" strike="noStrike" dirty="0">
                          <a:solidFill>
                            <a:schemeClr val="bg1"/>
                          </a:solidFill>
                          <a:effectLst/>
                          <a:latin typeface="Symbol" pitchFamily="2" charset="2"/>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432FF"/>
                    </a:solidFill>
                  </a:tcPr>
                </a:tc>
                <a:tc>
                  <a:txBody>
                    <a:bodyPr/>
                    <a:lstStyle/>
                    <a:p>
                      <a:pPr algn="ctr" rtl="0" fontAlgn="ctr"/>
                      <a:r>
                        <a:rPr lang="en-US" sz="800" b="1" i="0" u="none" strike="noStrike" dirty="0">
                          <a:solidFill>
                            <a:schemeClr val="tx1"/>
                          </a:solidFill>
                          <a:effectLst/>
                          <a:latin typeface="Calibri" panose="020F0502020204030204" pitchFamily="34" charset="0"/>
                        </a:rPr>
                        <a:t>LC</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F3D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OF</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LC</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F3D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OF</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LC</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F3D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OF</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LC</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F3D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OF</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LC</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F3D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OF</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LC</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F3D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OF</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LC</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F3D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OF</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LC</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F3D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OF</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LC</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F3D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OF</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LC</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F3D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OF</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LC</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F3D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OF</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LC</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F3D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tc>
                  <a:txBody>
                    <a:bodyPr/>
                    <a:lstStyle/>
                    <a:p>
                      <a:pPr algn="ctr" rtl="0" fontAlgn="ctr"/>
                      <a:r>
                        <a:rPr lang="en-US" sz="800" b="1" i="0" u="none" strike="noStrike" dirty="0">
                          <a:solidFill>
                            <a:schemeClr val="tx1"/>
                          </a:solidFill>
                          <a:effectLst/>
                          <a:latin typeface="Calibri" panose="020F0502020204030204" pitchFamily="34" charset="0"/>
                        </a:rPr>
                        <a:t>OF</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DFF"/>
                    </a:solidFill>
                  </a:tcPr>
                </a:tc>
                <a:extLst>
                  <a:ext uri="{0D108BD9-81ED-4DB2-BD59-A6C34878D82A}">
                    <a16:rowId xmlns:a16="http://schemas.microsoft.com/office/drawing/2014/main" val="3087708903"/>
                  </a:ext>
                </a:extLst>
              </a:tr>
              <a:tr h="191073">
                <a:tc>
                  <a:txBody>
                    <a:bodyPr/>
                    <a:lstStyle/>
                    <a:p>
                      <a:pPr algn="ctr" rtl="0" fontAlgn="ctr"/>
                      <a:r>
                        <a:rPr lang="en-US" sz="800" b="1" i="0" u="none" strike="noStrike" dirty="0">
                          <a:solidFill>
                            <a:srgbClr val="000000"/>
                          </a:solidFill>
                          <a:effectLst/>
                          <a:latin typeface="Calibri" panose="020F0502020204030204" pitchFamily="34" charset="0"/>
                        </a:rPr>
                        <a:t>01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rtl="0" fontAlgn="ctr"/>
                      <a:r>
                        <a:rPr lang="en-US" sz="800" b="1" i="0" u="none" strike="noStrike" dirty="0">
                          <a:solidFill>
                            <a:schemeClr val="bg1"/>
                          </a:solidFill>
                          <a:effectLst/>
                          <a:latin typeface="Calibri" panose="020F0502020204030204" pitchFamily="34" charset="0"/>
                        </a:rPr>
                        <a:t>00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432FF"/>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dirty="0">
                          <a:solidFill>
                            <a:schemeClr val="tx1"/>
                          </a:solidFill>
                          <a:effectLst/>
                          <a:latin typeface="Calibri (Body)"/>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581737247"/>
                  </a:ext>
                </a:extLst>
              </a:tr>
              <a:tr h="181074">
                <a:tc>
                  <a:txBody>
                    <a:bodyPr/>
                    <a:lstStyle/>
                    <a:p>
                      <a:pPr algn="ctr" rtl="0" fontAlgn="ctr"/>
                      <a:r>
                        <a:rPr lang="en-US" sz="800" b="1" i="0" u="none" strike="noStrike" dirty="0">
                          <a:solidFill>
                            <a:srgbClr val="000000"/>
                          </a:solidFill>
                          <a:effectLst/>
                          <a:latin typeface="Calibri" panose="020F0502020204030204" pitchFamily="34" charset="0"/>
                        </a:rPr>
                        <a:t>01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0000"/>
                    </a:solidFill>
                  </a:tcPr>
                </a:tc>
                <a:tc>
                  <a:txBody>
                    <a:bodyPr/>
                    <a:lstStyle/>
                    <a:p>
                      <a:pPr algn="ctr" rtl="0" fontAlgn="ctr"/>
                      <a:r>
                        <a:rPr lang="en-US" sz="800" b="1" i="0" u="none" strike="noStrike" dirty="0">
                          <a:solidFill>
                            <a:schemeClr val="bg1"/>
                          </a:solidFill>
                          <a:effectLst/>
                          <a:latin typeface="Calibri" panose="020F0502020204030204" pitchFamily="34" charset="0"/>
                        </a:rPr>
                        <a:t>05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432FF"/>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dirty="0">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544466401"/>
                  </a:ext>
                </a:extLst>
              </a:tr>
              <a:tr h="181074">
                <a:tc>
                  <a:txBody>
                    <a:bodyPr/>
                    <a:lstStyle/>
                    <a:p>
                      <a:pPr algn="ctr" rtl="0" fontAlgn="ctr"/>
                      <a:r>
                        <a:rPr lang="en-US" sz="800" b="1" i="0" u="none" strike="noStrike" dirty="0">
                          <a:solidFill>
                            <a:srgbClr val="000000"/>
                          </a:solidFill>
                          <a:effectLst/>
                          <a:latin typeface="Calibri" panose="020F0502020204030204" pitchFamily="34" charset="0"/>
                        </a:rPr>
                        <a:t>01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0000"/>
                    </a:solidFill>
                  </a:tcPr>
                </a:tc>
                <a:tc>
                  <a:txBody>
                    <a:bodyPr/>
                    <a:lstStyle/>
                    <a:p>
                      <a:pPr algn="ctr" rtl="0" fontAlgn="ctr"/>
                      <a:r>
                        <a:rPr lang="en-US" sz="800" b="1" i="0" u="none" strike="noStrike" dirty="0">
                          <a:solidFill>
                            <a:schemeClr val="bg1"/>
                          </a:solidFill>
                          <a:effectLst/>
                          <a:latin typeface="Calibri" panose="020F0502020204030204" pitchFamily="34" charset="0"/>
                        </a:rPr>
                        <a:t>10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432FF"/>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dirty="0">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FDFF"/>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FDFF"/>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FDFF"/>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FDFF"/>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FDFF"/>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FDFF"/>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FDFF"/>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FDFF"/>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FDFF"/>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FDFF"/>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FDFF"/>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FDFF"/>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FDFF"/>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FDFF"/>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FDFF"/>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214185352"/>
                  </a:ext>
                </a:extLst>
              </a:tr>
              <a:tr h="181074">
                <a:tc>
                  <a:txBody>
                    <a:bodyPr/>
                    <a:lstStyle/>
                    <a:p>
                      <a:pPr algn="ctr" rtl="0" fontAlgn="ctr"/>
                      <a:r>
                        <a:rPr lang="en-US" sz="800" b="1" i="0" u="none" strike="noStrike" dirty="0">
                          <a:solidFill>
                            <a:srgbClr val="000000"/>
                          </a:solidFill>
                          <a:effectLst/>
                          <a:latin typeface="Calibri" panose="020F0502020204030204" pitchFamily="34" charset="0"/>
                        </a:rPr>
                        <a:t>1A</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0000"/>
                    </a:solidFill>
                  </a:tcPr>
                </a:tc>
                <a:tc>
                  <a:txBody>
                    <a:bodyPr/>
                    <a:lstStyle/>
                    <a:p>
                      <a:pPr algn="ctr" rtl="0" fontAlgn="ctr"/>
                      <a:r>
                        <a:rPr lang="en-US" sz="800" b="1" i="0" u="none" strike="noStrike" dirty="0">
                          <a:solidFill>
                            <a:schemeClr val="bg1"/>
                          </a:solidFill>
                          <a:effectLst/>
                          <a:latin typeface="Calibri" panose="020F0502020204030204" pitchFamily="34" charset="0"/>
                        </a:rPr>
                        <a:t>00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432FF"/>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dirty="0">
                          <a:solidFill>
                            <a:schemeClr val="tx1"/>
                          </a:solidFill>
                          <a:effectLst/>
                          <a:latin typeface="Calibri (Body)"/>
                        </a:rPr>
                        <a:t>1</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FD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FD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12700" cap="flat" cmpd="sng" algn="ctr">
                      <a:solidFill>
                        <a:srgbClr val="00FD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FD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FD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12700" cap="flat" cmpd="sng" algn="ctr">
                      <a:solidFill>
                        <a:srgbClr val="00FD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FD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FD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12700" cap="flat" cmpd="sng" algn="ctr">
                      <a:solidFill>
                        <a:srgbClr val="00FD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FD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FD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FD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FD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FD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FD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698164052"/>
                  </a:ext>
                </a:extLst>
              </a:tr>
              <a:tr h="181074">
                <a:tc>
                  <a:txBody>
                    <a:bodyPr/>
                    <a:lstStyle/>
                    <a:p>
                      <a:pPr algn="ctr" rtl="0" fontAlgn="ctr"/>
                      <a:r>
                        <a:rPr lang="en-US" sz="800" b="1" i="0" u="none" strike="noStrike" dirty="0">
                          <a:solidFill>
                            <a:srgbClr val="000000"/>
                          </a:solidFill>
                          <a:effectLst/>
                          <a:latin typeface="Calibri" panose="020F0502020204030204" pitchFamily="34" charset="0"/>
                        </a:rPr>
                        <a:t>1A</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0000"/>
                    </a:solidFill>
                  </a:tcPr>
                </a:tc>
                <a:tc>
                  <a:txBody>
                    <a:bodyPr/>
                    <a:lstStyle/>
                    <a:p>
                      <a:pPr algn="ctr" rtl="0" fontAlgn="ctr"/>
                      <a:r>
                        <a:rPr lang="en-US" sz="800" b="1" i="0" u="none" strike="noStrike" dirty="0">
                          <a:solidFill>
                            <a:schemeClr val="bg1"/>
                          </a:solidFill>
                          <a:effectLst/>
                          <a:latin typeface="Calibri" panose="020F0502020204030204" pitchFamily="34" charset="0"/>
                        </a:rPr>
                        <a:t>05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432FF"/>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dirty="0">
                          <a:solidFill>
                            <a:schemeClr val="tx1"/>
                          </a:solidFill>
                          <a:effectLst/>
                          <a:latin typeface="Calibri (Body)"/>
                        </a:rPr>
                        <a:t>0</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557267347"/>
                  </a:ext>
                </a:extLst>
              </a:tr>
              <a:tr h="181074">
                <a:tc>
                  <a:txBody>
                    <a:bodyPr/>
                    <a:lstStyle/>
                    <a:p>
                      <a:pPr algn="ctr" rtl="0" fontAlgn="ctr"/>
                      <a:r>
                        <a:rPr lang="en-US" sz="800" b="1" i="0" u="none" strike="noStrike" dirty="0">
                          <a:solidFill>
                            <a:srgbClr val="000000"/>
                          </a:solidFill>
                          <a:effectLst/>
                          <a:latin typeface="Calibri" panose="020F0502020204030204" pitchFamily="34" charset="0"/>
                        </a:rPr>
                        <a:t>1A</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0000"/>
                    </a:solidFill>
                  </a:tcPr>
                </a:tc>
                <a:tc>
                  <a:txBody>
                    <a:bodyPr/>
                    <a:lstStyle/>
                    <a:p>
                      <a:pPr algn="ctr" rtl="0" fontAlgn="ctr"/>
                      <a:r>
                        <a:rPr lang="en-US" sz="800" b="1" i="0" u="none" strike="noStrike" dirty="0">
                          <a:solidFill>
                            <a:schemeClr val="bg1"/>
                          </a:solidFill>
                          <a:effectLst/>
                          <a:latin typeface="Calibri" panose="020F0502020204030204" pitchFamily="34" charset="0"/>
                        </a:rPr>
                        <a:t>10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432FF"/>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dirty="0">
                          <a:solidFill>
                            <a:schemeClr val="tx1"/>
                          </a:solidFill>
                          <a:effectLst/>
                          <a:latin typeface="Calibri (Body)"/>
                        </a:rPr>
                        <a:t>1</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FDFF"/>
                      </a:solidFill>
                      <a:prstDash val="solid"/>
                      <a:round/>
                      <a:headEnd type="none" w="med" len="med"/>
                      <a:tailEnd type="none" w="med" len="med"/>
                    </a:lnB>
                    <a:solidFill>
                      <a:srgbClr val="FFC000"/>
                    </a:solidFill>
                  </a:tcPr>
                </a:tc>
                <a:tc>
                  <a:txBody>
                    <a:bodyPr/>
                    <a:lstStyle/>
                    <a:p>
                      <a:pPr algn="ctr" rtl="0" fontAlgn="ctr"/>
                      <a:r>
                        <a:rPr lang="en-US" sz="800" b="1" i="0" u="none" strike="noStrike" dirty="0">
                          <a:solidFill>
                            <a:schemeClr val="tx1"/>
                          </a:solidFill>
                          <a:effectLst/>
                          <a:latin typeface="Calibri (Body)"/>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FDFF"/>
                      </a:solidFill>
                      <a:prstDash val="solid"/>
                      <a:round/>
                      <a:headEnd type="none" w="med" len="med"/>
                      <a:tailEnd type="none" w="med" len="med"/>
                    </a:lnB>
                    <a:solidFill>
                      <a:srgbClr val="FFC000"/>
                    </a:solidFill>
                  </a:tcPr>
                </a:tc>
                <a:tc>
                  <a:txBody>
                    <a:bodyPr/>
                    <a:lstStyle/>
                    <a:p>
                      <a:pPr algn="ctr" rtl="0" fontAlgn="ctr"/>
                      <a:r>
                        <a:rPr lang="en-US" sz="800" b="1" i="0" u="none" strike="noStrike" dirty="0">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FDFF"/>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FDFF"/>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FDFF"/>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FDFF"/>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572539348"/>
                  </a:ext>
                </a:extLst>
              </a:tr>
              <a:tr h="181074">
                <a:tc>
                  <a:txBody>
                    <a:bodyPr/>
                    <a:lstStyle/>
                    <a:p>
                      <a:pPr algn="ctr" rtl="0" fontAlgn="ctr"/>
                      <a:r>
                        <a:rPr lang="en-US" sz="800" b="1" i="0" u="none" strike="noStrike" dirty="0">
                          <a:solidFill>
                            <a:srgbClr val="000000"/>
                          </a:solidFill>
                          <a:effectLst/>
                          <a:latin typeface="Calibri" panose="020F0502020204030204" pitchFamily="34" charset="0"/>
                        </a:rPr>
                        <a:t>1B</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0000"/>
                    </a:solidFill>
                  </a:tcPr>
                </a:tc>
                <a:tc>
                  <a:txBody>
                    <a:bodyPr/>
                    <a:lstStyle/>
                    <a:p>
                      <a:pPr algn="ctr" rtl="0" fontAlgn="ctr"/>
                      <a:r>
                        <a:rPr lang="en-US" sz="800" b="1" i="0" u="none" strike="noStrike" dirty="0">
                          <a:solidFill>
                            <a:schemeClr val="bg1"/>
                          </a:solidFill>
                          <a:effectLst/>
                          <a:latin typeface="Calibri" panose="020F0502020204030204" pitchFamily="34" charset="0"/>
                        </a:rPr>
                        <a:t>00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432FF"/>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dirty="0">
                          <a:solidFill>
                            <a:schemeClr val="tx1"/>
                          </a:solidFill>
                          <a:effectLst/>
                          <a:latin typeface="Calibri (Body)"/>
                        </a:rPr>
                        <a:t>1</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FD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FD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FD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FD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FD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FD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dirty="0">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468570405"/>
                  </a:ext>
                </a:extLst>
              </a:tr>
              <a:tr h="181074">
                <a:tc>
                  <a:txBody>
                    <a:bodyPr/>
                    <a:lstStyle/>
                    <a:p>
                      <a:pPr algn="ctr" rtl="0" fontAlgn="ctr"/>
                      <a:r>
                        <a:rPr lang="en-US" sz="800" b="1" i="0" u="none" strike="noStrike" dirty="0">
                          <a:solidFill>
                            <a:srgbClr val="000000"/>
                          </a:solidFill>
                          <a:effectLst/>
                          <a:latin typeface="Calibri" panose="020F0502020204030204" pitchFamily="34" charset="0"/>
                        </a:rPr>
                        <a:t>1B</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0000"/>
                    </a:solidFill>
                  </a:tcPr>
                </a:tc>
                <a:tc>
                  <a:txBody>
                    <a:bodyPr/>
                    <a:lstStyle/>
                    <a:p>
                      <a:pPr algn="ctr" rtl="0" fontAlgn="ctr"/>
                      <a:r>
                        <a:rPr lang="en-US" sz="800" b="1" i="0" u="none" strike="noStrike" dirty="0">
                          <a:solidFill>
                            <a:schemeClr val="bg1"/>
                          </a:solidFill>
                          <a:effectLst/>
                          <a:latin typeface="Calibri" panose="020F0502020204030204" pitchFamily="34" charset="0"/>
                        </a:rPr>
                        <a:t>05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432FF"/>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497310967"/>
                  </a:ext>
                </a:extLst>
              </a:tr>
              <a:tr h="181074">
                <a:tc>
                  <a:txBody>
                    <a:bodyPr/>
                    <a:lstStyle/>
                    <a:p>
                      <a:pPr algn="ctr" rtl="0" fontAlgn="ctr"/>
                      <a:r>
                        <a:rPr lang="en-US" sz="800" b="1" i="0" u="none" strike="noStrike" dirty="0">
                          <a:solidFill>
                            <a:srgbClr val="000000"/>
                          </a:solidFill>
                          <a:effectLst/>
                          <a:latin typeface="Calibri" panose="020F0502020204030204" pitchFamily="34" charset="0"/>
                        </a:rPr>
                        <a:t>1B</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0000"/>
                    </a:solidFill>
                  </a:tcPr>
                </a:tc>
                <a:tc>
                  <a:txBody>
                    <a:bodyPr/>
                    <a:lstStyle/>
                    <a:p>
                      <a:pPr algn="ctr" rtl="0" fontAlgn="ctr"/>
                      <a:r>
                        <a:rPr lang="en-US" sz="800" b="1" i="0" u="none" strike="noStrike" dirty="0">
                          <a:solidFill>
                            <a:schemeClr val="bg1"/>
                          </a:solidFill>
                          <a:effectLst/>
                          <a:latin typeface="Calibri" panose="020F0502020204030204" pitchFamily="34" charset="0"/>
                        </a:rPr>
                        <a:t>10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432FF"/>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dirty="0">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dirty="0">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4286764996"/>
                  </a:ext>
                </a:extLst>
              </a:tr>
              <a:tr h="181074">
                <a:tc>
                  <a:txBody>
                    <a:bodyPr/>
                    <a:lstStyle/>
                    <a:p>
                      <a:pPr algn="ctr" rtl="0" fontAlgn="ctr"/>
                      <a:r>
                        <a:rPr lang="en-US" sz="800" b="1" i="0" u="none" strike="noStrike" dirty="0">
                          <a:solidFill>
                            <a:srgbClr val="000000"/>
                          </a:solidFill>
                          <a:effectLst/>
                          <a:latin typeface="Calibri" panose="020F0502020204030204" pitchFamily="34" charset="0"/>
                        </a:rPr>
                        <a:t>1C</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0000"/>
                    </a:solidFill>
                  </a:tcPr>
                </a:tc>
                <a:tc>
                  <a:txBody>
                    <a:bodyPr/>
                    <a:lstStyle/>
                    <a:p>
                      <a:pPr algn="ctr" rtl="0" fontAlgn="ctr"/>
                      <a:r>
                        <a:rPr lang="en-US" sz="800" b="1" i="0" u="none" strike="noStrike" dirty="0">
                          <a:solidFill>
                            <a:schemeClr val="bg1"/>
                          </a:solidFill>
                          <a:effectLst/>
                          <a:latin typeface="Calibri" panose="020F0502020204030204" pitchFamily="34" charset="0"/>
                        </a:rPr>
                        <a:t>00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432FF"/>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67402061"/>
                  </a:ext>
                </a:extLst>
              </a:tr>
              <a:tr h="181074">
                <a:tc>
                  <a:txBody>
                    <a:bodyPr/>
                    <a:lstStyle/>
                    <a:p>
                      <a:pPr algn="ctr" rtl="0" fontAlgn="ctr"/>
                      <a:r>
                        <a:rPr lang="en-US" sz="800" b="1" i="0" u="none" strike="noStrike" dirty="0">
                          <a:solidFill>
                            <a:srgbClr val="000000"/>
                          </a:solidFill>
                          <a:effectLst/>
                          <a:latin typeface="Calibri" panose="020F0502020204030204" pitchFamily="34" charset="0"/>
                        </a:rPr>
                        <a:t>1C</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0000"/>
                    </a:solidFill>
                  </a:tcPr>
                </a:tc>
                <a:tc>
                  <a:txBody>
                    <a:bodyPr/>
                    <a:lstStyle/>
                    <a:p>
                      <a:pPr algn="ctr" rtl="0" fontAlgn="ctr"/>
                      <a:r>
                        <a:rPr lang="en-US" sz="800" b="1" i="0" u="none" strike="noStrike" dirty="0">
                          <a:solidFill>
                            <a:schemeClr val="bg1"/>
                          </a:solidFill>
                          <a:effectLst/>
                          <a:latin typeface="Calibri" panose="020F0502020204030204" pitchFamily="34" charset="0"/>
                        </a:rPr>
                        <a:t>05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432FF"/>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073199222"/>
                  </a:ext>
                </a:extLst>
              </a:tr>
              <a:tr h="181074">
                <a:tc>
                  <a:txBody>
                    <a:bodyPr/>
                    <a:lstStyle/>
                    <a:p>
                      <a:pPr algn="ctr" rtl="0" fontAlgn="ctr"/>
                      <a:r>
                        <a:rPr lang="en-US" sz="800" b="1" i="0" u="none" strike="noStrike" dirty="0">
                          <a:solidFill>
                            <a:srgbClr val="000000"/>
                          </a:solidFill>
                          <a:effectLst/>
                          <a:latin typeface="Calibri" panose="020F0502020204030204" pitchFamily="34" charset="0"/>
                        </a:rPr>
                        <a:t>1C</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0000"/>
                    </a:solidFill>
                  </a:tcPr>
                </a:tc>
                <a:tc>
                  <a:txBody>
                    <a:bodyPr/>
                    <a:lstStyle/>
                    <a:p>
                      <a:pPr algn="ctr" rtl="0" fontAlgn="ctr"/>
                      <a:r>
                        <a:rPr lang="en-US" sz="800" b="1" i="0" u="none" strike="noStrike" dirty="0">
                          <a:solidFill>
                            <a:schemeClr val="bg1"/>
                          </a:solidFill>
                          <a:effectLst/>
                          <a:latin typeface="Calibri" panose="020F0502020204030204" pitchFamily="34" charset="0"/>
                        </a:rPr>
                        <a:t>10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432FF"/>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653731689"/>
                  </a:ext>
                </a:extLst>
              </a:tr>
              <a:tr h="181074">
                <a:tc>
                  <a:txBody>
                    <a:bodyPr/>
                    <a:lstStyle/>
                    <a:p>
                      <a:pPr algn="ctr" rtl="0" fontAlgn="ctr"/>
                      <a:r>
                        <a:rPr lang="en-US" sz="800" b="1" i="0" u="none" strike="noStrike" dirty="0">
                          <a:solidFill>
                            <a:srgbClr val="000000"/>
                          </a:solidFill>
                          <a:effectLst/>
                          <a:latin typeface="Calibri" panose="020F0502020204030204" pitchFamily="34" charset="0"/>
                        </a:rPr>
                        <a:t>1D</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0000"/>
                    </a:solidFill>
                  </a:tcPr>
                </a:tc>
                <a:tc>
                  <a:txBody>
                    <a:bodyPr/>
                    <a:lstStyle/>
                    <a:p>
                      <a:pPr algn="ctr" rtl="0" fontAlgn="ctr"/>
                      <a:r>
                        <a:rPr lang="en-US" sz="800" b="1" i="0" u="none" strike="noStrike" dirty="0">
                          <a:solidFill>
                            <a:schemeClr val="bg1"/>
                          </a:solidFill>
                          <a:effectLst/>
                          <a:latin typeface="Calibri" panose="020F0502020204030204" pitchFamily="34" charset="0"/>
                        </a:rPr>
                        <a:t>00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432FF"/>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4054413706"/>
                  </a:ext>
                </a:extLst>
              </a:tr>
              <a:tr h="181074">
                <a:tc>
                  <a:txBody>
                    <a:bodyPr/>
                    <a:lstStyle/>
                    <a:p>
                      <a:pPr algn="ctr" rtl="0" fontAlgn="ctr"/>
                      <a:r>
                        <a:rPr lang="en-US" sz="800" b="1" i="0" u="none" strike="noStrike" dirty="0">
                          <a:solidFill>
                            <a:srgbClr val="000000"/>
                          </a:solidFill>
                          <a:effectLst/>
                          <a:latin typeface="Calibri" panose="020F0502020204030204" pitchFamily="34" charset="0"/>
                        </a:rPr>
                        <a:t>1D</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0000"/>
                    </a:solidFill>
                  </a:tcPr>
                </a:tc>
                <a:tc>
                  <a:txBody>
                    <a:bodyPr/>
                    <a:lstStyle/>
                    <a:p>
                      <a:pPr algn="ctr" rtl="0" fontAlgn="ctr"/>
                      <a:r>
                        <a:rPr lang="en-US" sz="800" b="1" i="0" u="none" strike="noStrike" dirty="0">
                          <a:solidFill>
                            <a:schemeClr val="bg1"/>
                          </a:solidFill>
                          <a:effectLst/>
                          <a:latin typeface="Calibri" panose="020F0502020204030204" pitchFamily="34" charset="0"/>
                        </a:rPr>
                        <a:t>05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432FF"/>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dirty="0">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996947601"/>
                  </a:ext>
                </a:extLst>
              </a:tr>
              <a:tr h="181074">
                <a:tc>
                  <a:txBody>
                    <a:bodyPr/>
                    <a:lstStyle/>
                    <a:p>
                      <a:pPr algn="ctr" rtl="0" fontAlgn="ctr"/>
                      <a:r>
                        <a:rPr lang="en-US" sz="800" b="1" i="0" u="none" strike="noStrike" dirty="0">
                          <a:solidFill>
                            <a:srgbClr val="000000"/>
                          </a:solidFill>
                          <a:effectLst/>
                          <a:latin typeface="Calibri" panose="020F0502020204030204" pitchFamily="34" charset="0"/>
                        </a:rPr>
                        <a:t>1D</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0000"/>
                    </a:solidFill>
                  </a:tcPr>
                </a:tc>
                <a:tc>
                  <a:txBody>
                    <a:bodyPr/>
                    <a:lstStyle/>
                    <a:p>
                      <a:pPr algn="ctr" rtl="0" fontAlgn="ctr"/>
                      <a:r>
                        <a:rPr lang="en-US" sz="800" b="1" i="0" u="none" strike="noStrike" dirty="0">
                          <a:solidFill>
                            <a:schemeClr val="bg1"/>
                          </a:solidFill>
                          <a:effectLst/>
                          <a:latin typeface="Calibri" panose="020F0502020204030204" pitchFamily="34" charset="0"/>
                        </a:rPr>
                        <a:t>10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432FF"/>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dirty="0">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627014819"/>
                  </a:ext>
                </a:extLst>
              </a:tr>
              <a:tr h="181074">
                <a:tc>
                  <a:txBody>
                    <a:bodyPr/>
                    <a:lstStyle/>
                    <a:p>
                      <a:pPr algn="ctr" rtl="0" fontAlgn="ctr"/>
                      <a:r>
                        <a:rPr lang="en-US" sz="800" b="1" i="0" u="none" strike="noStrike" dirty="0">
                          <a:solidFill>
                            <a:srgbClr val="000000"/>
                          </a:solidFill>
                          <a:effectLst/>
                          <a:latin typeface="Calibri" panose="020F0502020204030204" pitchFamily="34" charset="0"/>
                        </a:rPr>
                        <a:t>1E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0000"/>
                    </a:solidFill>
                  </a:tcPr>
                </a:tc>
                <a:tc>
                  <a:txBody>
                    <a:bodyPr/>
                    <a:lstStyle/>
                    <a:p>
                      <a:pPr algn="ctr" rtl="0" fontAlgn="ctr"/>
                      <a:r>
                        <a:rPr lang="en-US" sz="800" b="1" i="0" u="none" strike="noStrike" dirty="0">
                          <a:solidFill>
                            <a:schemeClr val="bg1"/>
                          </a:solidFill>
                          <a:effectLst/>
                          <a:latin typeface="Calibri" panose="020F0502020204030204" pitchFamily="34" charset="0"/>
                        </a:rPr>
                        <a:t>00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432FF"/>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541850809"/>
                  </a:ext>
                </a:extLst>
              </a:tr>
              <a:tr h="181074">
                <a:tc>
                  <a:txBody>
                    <a:bodyPr/>
                    <a:lstStyle/>
                    <a:p>
                      <a:pPr algn="ctr" rtl="0" fontAlgn="ctr"/>
                      <a:r>
                        <a:rPr lang="en-US" sz="800" b="1" i="0" u="none" strike="noStrike" dirty="0">
                          <a:solidFill>
                            <a:srgbClr val="000000"/>
                          </a:solidFill>
                          <a:effectLst/>
                          <a:latin typeface="Calibri" panose="020F0502020204030204" pitchFamily="34" charset="0"/>
                        </a:rPr>
                        <a:t>1E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0000"/>
                    </a:solidFill>
                  </a:tcPr>
                </a:tc>
                <a:tc>
                  <a:txBody>
                    <a:bodyPr/>
                    <a:lstStyle/>
                    <a:p>
                      <a:pPr algn="ctr" rtl="0" fontAlgn="ctr"/>
                      <a:r>
                        <a:rPr lang="en-US" sz="800" b="1" i="0" u="none" strike="noStrike" dirty="0">
                          <a:solidFill>
                            <a:schemeClr val="bg1"/>
                          </a:solidFill>
                          <a:effectLst/>
                          <a:latin typeface="Calibri" panose="020F0502020204030204" pitchFamily="34" charset="0"/>
                        </a:rPr>
                        <a:t>05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432FF"/>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2527602328"/>
                  </a:ext>
                </a:extLst>
              </a:tr>
              <a:tr h="181074">
                <a:tc>
                  <a:txBody>
                    <a:bodyPr/>
                    <a:lstStyle/>
                    <a:p>
                      <a:pPr algn="ctr" rtl="0" fontAlgn="ctr"/>
                      <a:r>
                        <a:rPr lang="en-US" sz="800" b="1" i="0" u="none" strike="noStrike" dirty="0">
                          <a:solidFill>
                            <a:srgbClr val="000000"/>
                          </a:solidFill>
                          <a:effectLst/>
                          <a:latin typeface="Calibri" panose="020F0502020204030204" pitchFamily="34" charset="0"/>
                        </a:rPr>
                        <a:t>1E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0000"/>
                    </a:solidFill>
                  </a:tcPr>
                </a:tc>
                <a:tc>
                  <a:txBody>
                    <a:bodyPr/>
                    <a:lstStyle/>
                    <a:p>
                      <a:pPr algn="ctr" rtl="0" fontAlgn="ctr"/>
                      <a:r>
                        <a:rPr lang="en-US" sz="800" b="1" i="0" u="none" strike="noStrike" dirty="0">
                          <a:solidFill>
                            <a:schemeClr val="bg1"/>
                          </a:solidFill>
                          <a:effectLst/>
                          <a:latin typeface="Calibri" panose="020F0502020204030204" pitchFamily="34" charset="0"/>
                        </a:rPr>
                        <a:t>10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432FF"/>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dirty="0">
                          <a:solidFill>
                            <a:schemeClr val="tx1"/>
                          </a:solidFill>
                          <a:effectLst/>
                          <a:latin typeface="Calibri (Body)"/>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dirty="0">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4162305124"/>
                  </a:ext>
                </a:extLst>
              </a:tr>
              <a:tr h="181074">
                <a:tc>
                  <a:txBody>
                    <a:bodyPr/>
                    <a:lstStyle/>
                    <a:p>
                      <a:pPr algn="ctr" rtl="0" fontAlgn="ctr"/>
                      <a:r>
                        <a:rPr lang="en-US" sz="800" b="1" i="0" u="none" strike="noStrike" dirty="0">
                          <a:solidFill>
                            <a:srgbClr val="000000"/>
                          </a:solidFill>
                          <a:effectLst/>
                          <a:latin typeface="Calibri" panose="020F0502020204030204" pitchFamily="34" charset="0"/>
                        </a:rPr>
                        <a:t>1F</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0000"/>
                    </a:solidFill>
                  </a:tcPr>
                </a:tc>
                <a:tc>
                  <a:txBody>
                    <a:bodyPr/>
                    <a:lstStyle/>
                    <a:p>
                      <a:pPr algn="ctr" rtl="0" fontAlgn="ctr"/>
                      <a:r>
                        <a:rPr lang="en-US" sz="800" b="1" i="0" u="none" strike="noStrike" dirty="0">
                          <a:solidFill>
                            <a:schemeClr val="bg1"/>
                          </a:solidFill>
                          <a:effectLst/>
                          <a:latin typeface="Calibri" panose="020F0502020204030204" pitchFamily="34" charset="0"/>
                        </a:rPr>
                        <a:t>00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432FF"/>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dirty="0">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941965064"/>
                  </a:ext>
                </a:extLst>
              </a:tr>
              <a:tr h="181074">
                <a:tc>
                  <a:txBody>
                    <a:bodyPr/>
                    <a:lstStyle/>
                    <a:p>
                      <a:pPr algn="ctr" rtl="0" fontAlgn="ctr"/>
                      <a:r>
                        <a:rPr lang="en-US" sz="800" b="1" i="0" u="none" strike="noStrike" dirty="0">
                          <a:solidFill>
                            <a:srgbClr val="000000"/>
                          </a:solidFill>
                          <a:effectLst/>
                          <a:latin typeface="Calibri" panose="020F0502020204030204" pitchFamily="34" charset="0"/>
                        </a:rPr>
                        <a:t>1F</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0000"/>
                    </a:solidFill>
                  </a:tcPr>
                </a:tc>
                <a:tc>
                  <a:txBody>
                    <a:bodyPr/>
                    <a:lstStyle/>
                    <a:p>
                      <a:pPr algn="ctr" rtl="0" fontAlgn="ctr"/>
                      <a:r>
                        <a:rPr lang="en-US" sz="800" b="1" i="0" u="none" strike="noStrike" dirty="0">
                          <a:solidFill>
                            <a:schemeClr val="bg1"/>
                          </a:solidFill>
                          <a:effectLst/>
                          <a:latin typeface="Calibri" panose="020F0502020204030204" pitchFamily="34" charset="0"/>
                        </a:rPr>
                        <a:t>05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432FF"/>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800" b="0" i="0" u="none" strike="noStrike" dirty="0">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dirty="0">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278534541"/>
                  </a:ext>
                </a:extLst>
              </a:tr>
              <a:tr h="191073">
                <a:tc>
                  <a:txBody>
                    <a:bodyPr/>
                    <a:lstStyle/>
                    <a:p>
                      <a:pPr algn="ctr" rtl="0" fontAlgn="ctr"/>
                      <a:r>
                        <a:rPr lang="en-US" sz="800" b="1" i="0" u="none" strike="noStrike" dirty="0">
                          <a:solidFill>
                            <a:srgbClr val="000000"/>
                          </a:solidFill>
                          <a:effectLst/>
                          <a:latin typeface="Calibri" panose="020F0502020204030204" pitchFamily="34" charset="0"/>
                        </a:rPr>
                        <a:t>1F</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0000"/>
                    </a:solidFill>
                  </a:tcPr>
                </a:tc>
                <a:tc>
                  <a:txBody>
                    <a:bodyPr/>
                    <a:lstStyle/>
                    <a:p>
                      <a:pPr algn="ctr" rtl="0" fontAlgn="ctr"/>
                      <a:r>
                        <a:rPr lang="en-US" sz="800" b="1" i="0" u="none" strike="noStrike" dirty="0">
                          <a:solidFill>
                            <a:schemeClr val="bg1"/>
                          </a:solidFill>
                          <a:effectLst/>
                          <a:latin typeface="Calibri" panose="020F0502020204030204" pitchFamily="34" charset="0"/>
                        </a:rPr>
                        <a:t>10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432FF"/>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dirty="0">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dirty="0">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ctr"/>
                      <a:r>
                        <a:rPr lang="en-US" sz="800" b="0"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261561454"/>
                  </a:ext>
                </a:extLst>
              </a:tr>
              <a:tr h="181074">
                <a:tc>
                  <a:txBody>
                    <a:bodyPr/>
                    <a:lstStyle/>
                    <a:p>
                      <a:pPr algn="ctr" rtl="0" fontAlgn="ctr"/>
                      <a:r>
                        <a:rPr lang="en-US" sz="800" b="1" i="0" u="none" strike="noStrike" dirty="0">
                          <a:solidFill>
                            <a:srgbClr val="000000"/>
                          </a:solidFill>
                          <a:effectLst/>
                          <a:latin typeface="Calibri" panose="020F0502020204030204" pitchFamily="34" charset="0"/>
                        </a:rPr>
                        <a:t>02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0000"/>
                    </a:solidFill>
                  </a:tcPr>
                </a:tc>
                <a:tc>
                  <a:txBody>
                    <a:bodyPr/>
                    <a:lstStyle/>
                    <a:p>
                      <a:pPr algn="ctr" rtl="0" fontAlgn="ctr"/>
                      <a:r>
                        <a:rPr lang="en-US" sz="800" b="1" i="0" u="none" strike="noStrike" dirty="0">
                          <a:solidFill>
                            <a:schemeClr val="bg1"/>
                          </a:solidFill>
                          <a:effectLst/>
                          <a:latin typeface="Calibri" panose="020F0502020204030204" pitchFamily="34" charset="0"/>
                        </a:rPr>
                        <a:t>90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432FF"/>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dirty="0">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80212701"/>
                  </a:ext>
                </a:extLst>
              </a:tr>
              <a:tr h="181074">
                <a:tc>
                  <a:txBody>
                    <a:bodyPr/>
                    <a:lstStyle/>
                    <a:p>
                      <a:pPr algn="ctr" rtl="0" fontAlgn="ctr"/>
                      <a:r>
                        <a:rPr lang="en-US" sz="800" b="1" i="0" u="none" strike="noStrike" dirty="0">
                          <a:solidFill>
                            <a:srgbClr val="000000"/>
                          </a:solidFill>
                          <a:effectLst/>
                          <a:latin typeface="Calibri" panose="020F0502020204030204" pitchFamily="34" charset="0"/>
                        </a:rPr>
                        <a:t>02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0000"/>
                    </a:solidFill>
                  </a:tcPr>
                </a:tc>
                <a:tc>
                  <a:txBody>
                    <a:bodyPr/>
                    <a:lstStyle/>
                    <a:p>
                      <a:pPr algn="ctr" rtl="0" fontAlgn="ctr"/>
                      <a:r>
                        <a:rPr lang="en-US" sz="800" b="1" i="0" u="none" strike="noStrike" dirty="0">
                          <a:solidFill>
                            <a:schemeClr val="bg1"/>
                          </a:solidFill>
                          <a:effectLst/>
                          <a:latin typeface="Calibri" panose="020F0502020204030204" pitchFamily="34" charset="0"/>
                        </a:rPr>
                        <a:t>85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432FF"/>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dirty="0">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478014653"/>
                  </a:ext>
                </a:extLst>
              </a:tr>
              <a:tr h="181074">
                <a:tc>
                  <a:txBody>
                    <a:bodyPr/>
                    <a:lstStyle/>
                    <a:p>
                      <a:pPr algn="ctr" rtl="0" fontAlgn="ctr"/>
                      <a:r>
                        <a:rPr lang="en-US" sz="800" b="1" i="0" u="none" strike="noStrike" dirty="0">
                          <a:solidFill>
                            <a:srgbClr val="000000"/>
                          </a:solidFill>
                          <a:effectLst/>
                          <a:latin typeface="Calibri" panose="020F0502020204030204" pitchFamily="34" charset="0"/>
                        </a:rPr>
                        <a:t>02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0000"/>
                    </a:solidFill>
                  </a:tcPr>
                </a:tc>
                <a:tc>
                  <a:txBody>
                    <a:bodyPr/>
                    <a:lstStyle/>
                    <a:p>
                      <a:pPr algn="ctr" rtl="0" fontAlgn="ctr"/>
                      <a:r>
                        <a:rPr lang="en-US" sz="800" b="1" i="0" u="none" strike="noStrike" dirty="0">
                          <a:solidFill>
                            <a:schemeClr val="bg1"/>
                          </a:solidFill>
                          <a:effectLst/>
                          <a:latin typeface="Calibri" panose="020F0502020204030204" pitchFamily="34" charset="0"/>
                        </a:rPr>
                        <a:t>80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432FF"/>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FDFF"/>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FDFF"/>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FDFF"/>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FDFF"/>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FDFF"/>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FDFF"/>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dirty="0">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852618943"/>
                  </a:ext>
                </a:extLst>
              </a:tr>
              <a:tr h="181074">
                <a:tc>
                  <a:txBody>
                    <a:bodyPr/>
                    <a:lstStyle/>
                    <a:p>
                      <a:pPr algn="ctr" rtl="0" fontAlgn="ctr"/>
                      <a:r>
                        <a:rPr lang="en-US" sz="800" b="1" i="0" u="none" strike="noStrike" dirty="0">
                          <a:solidFill>
                            <a:srgbClr val="000000"/>
                          </a:solidFill>
                          <a:effectLst/>
                          <a:latin typeface="Calibri" panose="020F0502020204030204" pitchFamily="34" charset="0"/>
                        </a:rPr>
                        <a:t>2A</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0000"/>
                    </a:solidFill>
                  </a:tcPr>
                </a:tc>
                <a:tc>
                  <a:txBody>
                    <a:bodyPr/>
                    <a:lstStyle/>
                    <a:p>
                      <a:pPr algn="ctr" rtl="0" fontAlgn="ctr"/>
                      <a:r>
                        <a:rPr lang="en-US" sz="800" b="1" i="0" u="none" strike="noStrike" dirty="0">
                          <a:solidFill>
                            <a:schemeClr val="bg1"/>
                          </a:solidFill>
                          <a:effectLst/>
                          <a:latin typeface="Calibri" panose="020F0502020204030204" pitchFamily="34" charset="0"/>
                        </a:rPr>
                        <a:t>90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432FF"/>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FD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FD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12700" cap="flat" cmpd="sng" algn="ctr">
                      <a:solidFill>
                        <a:srgbClr val="00FD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FD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FD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12700" cap="flat" cmpd="sng" algn="ctr">
                      <a:solidFill>
                        <a:srgbClr val="00FD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dirty="0">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3588438824"/>
                  </a:ext>
                </a:extLst>
              </a:tr>
              <a:tr h="181074">
                <a:tc>
                  <a:txBody>
                    <a:bodyPr/>
                    <a:lstStyle/>
                    <a:p>
                      <a:pPr algn="ctr" rtl="0" fontAlgn="ctr"/>
                      <a:r>
                        <a:rPr lang="en-US" sz="800" b="1" i="0" u="none" strike="noStrike" dirty="0">
                          <a:solidFill>
                            <a:srgbClr val="000000"/>
                          </a:solidFill>
                          <a:effectLst/>
                          <a:latin typeface="Calibri" panose="020F0502020204030204" pitchFamily="34" charset="0"/>
                        </a:rPr>
                        <a:t>2A</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0000"/>
                    </a:solidFill>
                  </a:tcPr>
                </a:tc>
                <a:tc>
                  <a:txBody>
                    <a:bodyPr/>
                    <a:lstStyle/>
                    <a:p>
                      <a:pPr algn="ctr" rtl="0" fontAlgn="ctr"/>
                      <a:r>
                        <a:rPr lang="en-US" sz="800" b="1" i="0" u="none" strike="noStrike" dirty="0">
                          <a:solidFill>
                            <a:schemeClr val="bg1"/>
                          </a:solidFill>
                          <a:effectLst/>
                          <a:latin typeface="Calibri" panose="020F0502020204030204" pitchFamily="34" charset="0"/>
                        </a:rPr>
                        <a:t>85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432FF"/>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dirty="0">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dirty="0">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4279352083"/>
                  </a:ext>
                </a:extLst>
              </a:tr>
              <a:tr h="191073">
                <a:tc>
                  <a:txBody>
                    <a:bodyPr/>
                    <a:lstStyle/>
                    <a:p>
                      <a:pPr algn="ctr" rtl="0" fontAlgn="ctr"/>
                      <a:r>
                        <a:rPr lang="en-US" sz="800" b="1" i="0" u="none" strike="noStrike" dirty="0">
                          <a:solidFill>
                            <a:srgbClr val="000000"/>
                          </a:solidFill>
                          <a:effectLst/>
                          <a:latin typeface="Calibri" panose="020F0502020204030204" pitchFamily="34" charset="0"/>
                        </a:rPr>
                        <a:t>2A</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0000"/>
                    </a:solidFill>
                  </a:tcPr>
                </a:tc>
                <a:tc>
                  <a:txBody>
                    <a:bodyPr/>
                    <a:lstStyle/>
                    <a:p>
                      <a:pPr algn="ctr" rtl="0" fontAlgn="ctr"/>
                      <a:r>
                        <a:rPr lang="en-US" sz="800" b="1" i="0" u="none" strike="noStrike" dirty="0">
                          <a:solidFill>
                            <a:schemeClr val="bg1"/>
                          </a:solidFill>
                          <a:effectLst/>
                          <a:latin typeface="Calibri" panose="020F0502020204030204" pitchFamily="34" charset="0"/>
                        </a:rPr>
                        <a:t>80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432FF"/>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FDF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FDF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a:solidFill>
                            <a:schemeClr val="tx1"/>
                          </a:solidFill>
                          <a:effectLst/>
                          <a:latin typeface="Calibri (Body)"/>
                        </a:rPr>
                        <a:t>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dirty="0">
                          <a:solidFill>
                            <a:schemeClr val="tx1"/>
                          </a:solidFill>
                          <a:effectLst/>
                          <a:latin typeface="Calibri (Body)"/>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800" b="1" i="0" u="none" strike="noStrike" dirty="0">
                          <a:solidFill>
                            <a:schemeClr val="tx1"/>
                          </a:solidFill>
                          <a:effectLst/>
                          <a:latin typeface="Calibri (Body)"/>
                        </a:rPr>
                        <a:t>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2571723437"/>
                  </a:ext>
                </a:extLst>
              </a:tr>
            </a:tbl>
          </a:graphicData>
        </a:graphic>
      </p:graphicFrame>
    </p:spTree>
    <p:extLst>
      <p:ext uri="{BB962C8B-B14F-4D97-AF65-F5344CB8AC3E}">
        <p14:creationId xmlns:p14="http://schemas.microsoft.com/office/powerpoint/2010/main" val="40949405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1037" y="121312"/>
            <a:ext cx="8250115" cy="1066800"/>
          </a:xfrm>
        </p:spPr>
        <p:txBody>
          <a:bodyPr/>
          <a:lstStyle/>
          <a:p>
            <a:r>
              <a:rPr lang="en-US" sz="4000" dirty="0">
                <a:solidFill>
                  <a:schemeClr val="bg1">
                    <a:lumMod val="85000"/>
                  </a:schemeClr>
                </a:solidFill>
              </a:rPr>
              <a:t>Computer Resources</a:t>
            </a:r>
          </a:p>
        </p:txBody>
      </p:sp>
      <p:sp>
        <p:nvSpPr>
          <p:cNvPr id="4" name="Content Placeholder 2"/>
          <p:cNvSpPr txBox="1">
            <a:spLocks/>
          </p:cNvSpPr>
          <p:nvPr/>
        </p:nvSpPr>
        <p:spPr>
          <a:xfrm>
            <a:off x="140677" y="1248508"/>
            <a:ext cx="7771682" cy="4999892"/>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Wingdings" panose="05000000000000000000" pitchFamily="2" charset="2"/>
              <a:buChar char="Ø"/>
            </a:pPr>
            <a:r>
              <a:rPr lang="en-US" sz="2400" dirty="0">
                <a:latin typeface="Arial" panose="020B0604020202020204" pitchFamily="34" charset="0"/>
                <a:cs typeface="Arial" panose="020B0604020202020204" pitchFamily="34" charset="0"/>
              </a:rPr>
              <a:t>Modeling PD using CFD is especially challenging</a:t>
            </a:r>
          </a:p>
          <a:p>
            <a:pPr lvl="1">
              <a:buFont typeface="Wingdings" panose="05000000000000000000" pitchFamily="2" charset="2"/>
              <a:buChar char="Ø"/>
            </a:pPr>
            <a:r>
              <a:rPr lang="en-US" sz="2000" dirty="0">
                <a:latin typeface="Arial" panose="020B0604020202020204" pitchFamily="34" charset="0"/>
                <a:cs typeface="Arial" panose="020B0604020202020204" pitchFamily="34" charset="0"/>
              </a:rPr>
              <a:t>Unsteady problem, sensitivity to grid and turbulence model settings, very large grids (disk space &amp; memory), difficult to achieve numerical convergence, long run times</a:t>
            </a:r>
          </a:p>
          <a:p>
            <a:pPr>
              <a:buFont typeface="Wingdings" panose="05000000000000000000" pitchFamily="2" charset="2"/>
              <a:buChar char="Ø"/>
            </a:pPr>
            <a:r>
              <a:rPr lang="en-US" sz="2400" dirty="0">
                <a:latin typeface="Arial" panose="020B0604020202020204" pitchFamily="34" charset="0"/>
                <a:cs typeface="Arial" panose="020B0604020202020204" pitchFamily="34" charset="0"/>
              </a:rPr>
              <a:t>The UPWT environment adds complexity</a:t>
            </a:r>
          </a:p>
          <a:p>
            <a:pPr lvl="1">
              <a:buFont typeface="Wingdings" panose="05000000000000000000" pitchFamily="2" charset="2"/>
              <a:buChar char="Ø"/>
            </a:pPr>
            <a:r>
              <a:rPr lang="en-US" sz="2000" dirty="0">
                <a:latin typeface="Arial" panose="020B0604020202020204" pitchFamily="34" charset="0"/>
                <a:cs typeface="Arial" panose="020B0604020202020204" pitchFamily="34" charset="0"/>
              </a:rPr>
              <a:t>Non-uniform test section flow, tunnel walls, model support system</a:t>
            </a:r>
          </a:p>
          <a:p>
            <a:pPr>
              <a:buFont typeface="Wingdings" panose="05000000000000000000" pitchFamily="2" charset="2"/>
              <a:buChar char="Ø"/>
            </a:pPr>
            <a:r>
              <a:rPr lang="en-US" sz="2400" dirty="0">
                <a:latin typeface="Arial" panose="020B0604020202020204" pitchFamily="34" charset="0"/>
                <a:cs typeface="Arial" panose="020B0604020202020204" pitchFamily="34" charset="0"/>
              </a:rPr>
              <a:t>NASA Advanced Supercomputing (NAS) resources are needed to run most of the PD problems because of the resources required</a:t>
            </a:r>
          </a:p>
          <a:p>
            <a:pPr lvl="1">
              <a:buFont typeface="Wingdings" panose="05000000000000000000" pitchFamily="2" charset="2"/>
              <a:buChar char="Ø"/>
            </a:pPr>
            <a:r>
              <a:rPr lang="en-US" sz="2000" dirty="0">
                <a:latin typeface="Arial" panose="020B0604020202020204" pitchFamily="34" charset="0"/>
                <a:cs typeface="Arial" panose="020B0604020202020204" pitchFamily="34" charset="0"/>
              </a:rPr>
              <a:t>Unpredictably long queue wait times (sometimes days) if higher-priority (HEOMD) users are online</a:t>
            </a:r>
          </a:p>
          <a:p>
            <a:pPr>
              <a:buFont typeface="Wingdings" panose="05000000000000000000" pitchFamily="2" charset="2"/>
              <a:buChar char="Ø"/>
            </a:pPr>
            <a:r>
              <a:rPr lang="en-US" sz="2400" dirty="0">
                <a:latin typeface="Arial" panose="020B0604020202020204" pitchFamily="34" charset="0"/>
                <a:cs typeface="Arial" panose="020B0604020202020204" pitchFamily="34" charset="0"/>
              </a:rPr>
              <a:t>FY20 NAS resource request: 16M CPU hours, ~50% used to date</a:t>
            </a:r>
          </a:p>
          <a:p>
            <a:pPr>
              <a:buFont typeface="Wingdings" panose="05000000000000000000" pitchFamily="2" charset="2"/>
              <a:buChar char="Ø"/>
            </a:pPr>
            <a:endParaRPr lang="en-US" sz="2400" dirty="0">
              <a:latin typeface="Arial" panose="020B0604020202020204" pitchFamily="34" charset="0"/>
              <a:cs typeface="Arial" panose="020B0604020202020204" pitchFamily="34" charset="0"/>
            </a:endParaRPr>
          </a:p>
          <a:p>
            <a:pPr>
              <a:buFont typeface="Wingdings" panose="05000000000000000000" pitchFamily="2" charset="2"/>
              <a:buChar char="Ø"/>
            </a:pPr>
            <a:endParaRPr lang="en-US" sz="2000"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10</a:t>
            </a:fld>
            <a:endParaRPr lang="uk-UA" dirty="0"/>
          </a:p>
        </p:txBody>
      </p:sp>
      <p:pic>
        <p:nvPicPr>
          <p:cNvPr id="7" name="Tri_M4_A0_R262_subtitles.avi">
            <a:hlinkClick r:id="" action="ppaction://media"/>
            <a:extLst>
              <a:ext uri="{FF2B5EF4-FFF2-40B4-BE49-F238E27FC236}">
                <a16:creationId xmlns:a16="http://schemas.microsoft.com/office/drawing/2014/main" id="{316D452E-6828-F244-B30E-2FC8891B45FB}"/>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8"/>
          <a:srcRect l="43194" t="24081" r="20608" b="12148"/>
          <a:stretch/>
        </p:blipFill>
        <p:spPr>
          <a:xfrm>
            <a:off x="8268808" y="1489100"/>
            <a:ext cx="1612730" cy="2232423"/>
          </a:xfrm>
          <a:prstGeom prst="rect">
            <a:avLst/>
          </a:prstGeom>
        </p:spPr>
      </p:pic>
      <p:pic>
        <p:nvPicPr>
          <p:cNvPr id="8" name="OF_run262.mp4">
            <a:hlinkClick r:id="" action="ppaction://media"/>
            <a:extLst>
              <a:ext uri="{FF2B5EF4-FFF2-40B4-BE49-F238E27FC236}">
                <a16:creationId xmlns:a16="http://schemas.microsoft.com/office/drawing/2014/main" id="{6648D938-FC74-EB4D-B818-141AA76F0C6E}"/>
              </a:ext>
            </a:extLst>
          </p:cNvPr>
          <p:cNvPicPr>
            <a:picLocks noChangeAspect="1"/>
          </p:cNvPicPr>
          <p:nvPr>
            <a:videoFile r:link="rId4"/>
            <p:extLst>
              <p:ext uri="{DAA4B4D4-6D71-4841-9C94-3DE7FCFB9230}">
                <p14:media xmlns:p14="http://schemas.microsoft.com/office/powerpoint/2010/main" r:embed="rId3"/>
              </p:ext>
            </p:extLst>
          </p:nvPr>
        </p:nvPicPr>
        <p:blipFill rotWithShape="1">
          <a:blip r:embed="rId9"/>
          <a:srcRect l="9391" t="8202" r="72339" b="55991"/>
          <a:stretch/>
        </p:blipFill>
        <p:spPr>
          <a:xfrm>
            <a:off x="10071605" y="1486024"/>
            <a:ext cx="1567898" cy="2232424"/>
          </a:xfrm>
          <a:prstGeom prst="rect">
            <a:avLst/>
          </a:prstGeom>
        </p:spPr>
      </p:pic>
      <p:cxnSp>
        <p:nvCxnSpPr>
          <p:cNvPr id="9" name="Straight Arrow Connector 8">
            <a:extLst>
              <a:ext uri="{FF2B5EF4-FFF2-40B4-BE49-F238E27FC236}">
                <a16:creationId xmlns:a16="http://schemas.microsoft.com/office/drawing/2014/main" id="{91A05ABA-F2F0-334B-8E9A-516FB0C8EBB5}"/>
              </a:ext>
            </a:extLst>
          </p:cNvPr>
          <p:cNvCxnSpPr/>
          <p:nvPr/>
        </p:nvCxnSpPr>
        <p:spPr bwMode="auto">
          <a:xfrm>
            <a:off x="9401121" y="2054700"/>
            <a:ext cx="0" cy="322335"/>
          </a:xfrm>
          <a:prstGeom prst="straightConnector1">
            <a:avLst/>
          </a:prstGeom>
          <a:solidFill>
            <a:schemeClr val="accent1"/>
          </a:solidFill>
          <a:ln w="28575" cap="flat" cmpd="sng" algn="ctr">
            <a:solidFill>
              <a:schemeClr val="bg1"/>
            </a:solidFill>
            <a:prstDash val="solid"/>
            <a:round/>
            <a:headEnd type="none" w="med" len="med"/>
            <a:tailEnd type="triangle"/>
          </a:ln>
          <a:effectLst/>
        </p:spPr>
      </p:cxnSp>
      <p:cxnSp>
        <p:nvCxnSpPr>
          <p:cNvPr id="10" name="Straight Arrow Connector 9">
            <a:extLst>
              <a:ext uri="{FF2B5EF4-FFF2-40B4-BE49-F238E27FC236}">
                <a16:creationId xmlns:a16="http://schemas.microsoft.com/office/drawing/2014/main" id="{27314E4D-6559-3D41-A5D4-0DB55BFC7B84}"/>
              </a:ext>
            </a:extLst>
          </p:cNvPr>
          <p:cNvCxnSpPr>
            <a:cxnSpLocks/>
          </p:cNvCxnSpPr>
          <p:nvPr/>
        </p:nvCxnSpPr>
        <p:spPr bwMode="auto">
          <a:xfrm flipV="1">
            <a:off x="9407606" y="2849324"/>
            <a:ext cx="0" cy="320040"/>
          </a:xfrm>
          <a:prstGeom prst="straightConnector1">
            <a:avLst/>
          </a:prstGeom>
          <a:solidFill>
            <a:schemeClr val="accent1"/>
          </a:solidFill>
          <a:ln w="28575" cap="flat" cmpd="sng" algn="ctr">
            <a:solidFill>
              <a:schemeClr val="bg1"/>
            </a:solidFill>
            <a:prstDash val="solid"/>
            <a:round/>
            <a:headEnd type="none" w="med" len="med"/>
            <a:tailEnd type="triangle"/>
          </a:ln>
          <a:effectLst/>
        </p:spPr>
      </p:cxnSp>
      <p:sp>
        <p:nvSpPr>
          <p:cNvPr id="11" name="TextBox 10">
            <a:extLst>
              <a:ext uri="{FF2B5EF4-FFF2-40B4-BE49-F238E27FC236}">
                <a16:creationId xmlns:a16="http://schemas.microsoft.com/office/drawing/2014/main" id="{F541A719-836C-814F-906F-EFF2C110353B}"/>
              </a:ext>
            </a:extLst>
          </p:cNvPr>
          <p:cNvSpPr txBox="1"/>
          <p:nvPr/>
        </p:nvSpPr>
        <p:spPr>
          <a:xfrm>
            <a:off x="9129324" y="2435554"/>
            <a:ext cx="556564" cy="369332"/>
          </a:xfrm>
          <a:prstGeom prst="rect">
            <a:avLst/>
          </a:prstGeom>
          <a:noFill/>
        </p:spPr>
        <p:txBody>
          <a:bodyPr wrap="none" rtlCol="0">
            <a:spAutoFit/>
          </a:bodyPr>
          <a:lstStyle/>
          <a:p>
            <a:pPr algn="ctr"/>
            <a:r>
              <a:rPr lang="en-US" dirty="0">
                <a:solidFill>
                  <a:schemeClr val="bg1"/>
                </a:solidFill>
              </a:rPr>
              <a:t>5 in</a:t>
            </a:r>
          </a:p>
        </p:txBody>
      </p:sp>
      <p:sp>
        <p:nvSpPr>
          <p:cNvPr id="12" name="TextBox 11">
            <a:extLst>
              <a:ext uri="{FF2B5EF4-FFF2-40B4-BE49-F238E27FC236}">
                <a16:creationId xmlns:a16="http://schemas.microsoft.com/office/drawing/2014/main" id="{C50B779D-7F4E-4C4C-A3A4-D65EF548E7C6}"/>
              </a:ext>
            </a:extLst>
          </p:cNvPr>
          <p:cNvSpPr txBox="1"/>
          <p:nvPr/>
        </p:nvSpPr>
        <p:spPr>
          <a:xfrm>
            <a:off x="8530847" y="1483904"/>
            <a:ext cx="1107997" cy="338554"/>
          </a:xfrm>
          <a:prstGeom prst="rect">
            <a:avLst/>
          </a:prstGeom>
          <a:solidFill>
            <a:schemeClr val="bg1"/>
          </a:solidFill>
        </p:spPr>
        <p:txBody>
          <a:bodyPr wrap="none" rtlCol="0">
            <a:spAutoFit/>
          </a:bodyPr>
          <a:lstStyle/>
          <a:p>
            <a:pPr algn="ctr"/>
            <a:r>
              <a:rPr lang="en-US" sz="1600" b="1" dirty="0">
                <a:solidFill>
                  <a:schemeClr val="tx2">
                    <a:lumMod val="60000"/>
                    <a:lumOff val="40000"/>
                  </a:schemeClr>
                </a:solidFill>
              </a:rPr>
              <a:t>Schlieren</a:t>
            </a:r>
          </a:p>
        </p:txBody>
      </p:sp>
      <p:sp>
        <p:nvSpPr>
          <p:cNvPr id="14" name="TextBox 13">
            <a:extLst>
              <a:ext uri="{FF2B5EF4-FFF2-40B4-BE49-F238E27FC236}">
                <a16:creationId xmlns:a16="http://schemas.microsoft.com/office/drawing/2014/main" id="{FA65FA2E-9D06-B747-92EF-7A7396723F47}"/>
              </a:ext>
            </a:extLst>
          </p:cNvPr>
          <p:cNvSpPr txBox="1"/>
          <p:nvPr/>
        </p:nvSpPr>
        <p:spPr>
          <a:xfrm>
            <a:off x="9011333" y="1136540"/>
            <a:ext cx="1962910" cy="369332"/>
          </a:xfrm>
          <a:prstGeom prst="rect">
            <a:avLst/>
          </a:prstGeom>
          <a:noFill/>
        </p:spPr>
        <p:txBody>
          <a:bodyPr wrap="none" rtlCol="0">
            <a:spAutoFit/>
          </a:bodyPr>
          <a:lstStyle/>
          <a:p>
            <a:pPr algn="ctr"/>
            <a:r>
              <a:rPr lang="en-US" b="1" dirty="0">
                <a:solidFill>
                  <a:schemeClr val="tx2">
                    <a:lumMod val="60000"/>
                    <a:lumOff val="40000"/>
                  </a:schemeClr>
                </a:solidFill>
              </a:rPr>
              <a:t>2010 UPWT Test</a:t>
            </a:r>
          </a:p>
        </p:txBody>
      </p:sp>
      <p:sp>
        <p:nvSpPr>
          <p:cNvPr id="15" name="Rectangle 14">
            <a:extLst>
              <a:ext uri="{FF2B5EF4-FFF2-40B4-BE49-F238E27FC236}">
                <a16:creationId xmlns:a16="http://schemas.microsoft.com/office/drawing/2014/main" id="{64D36AEA-CE6C-C64C-A887-DEF2A6AA1DC0}"/>
              </a:ext>
            </a:extLst>
          </p:cNvPr>
          <p:cNvSpPr/>
          <p:nvPr/>
        </p:nvSpPr>
        <p:spPr bwMode="auto">
          <a:xfrm>
            <a:off x="10081273" y="1432448"/>
            <a:ext cx="186857" cy="323116"/>
          </a:xfrm>
          <a:prstGeom prst="rect">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342900" marR="0" indent="-342900" algn="l" defTabSz="914400" rtl="0" eaLnBrk="1" fontAlgn="base" latinLnBrk="0" hangingPunct="1">
              <a:lnSpc>
                <a:spcPct val="90000"/>
              </a:lnSpc>
              <a:spcBef>
                <a:spcPct val="20000"/>
              </a:spcBef>
              <a:spcAft>
                <a:spcPct val="0"/>
              </a:spcAft>
              <a:buClr>
                <a:srgbClr val="FFCC00"/>
              </a:buClr>
              <a:buSzPct val="150000"/>
              <a:buFontTx/>
              <a:buChar char="•"/>
              <a:tabLst/>
            </a:pPr>
            <a:endParaRPr kumimoji="0" lang="en-US" sz="1600" b="0" i="0" u="none" strike="noStrike" cap="none" normalizeH="0" baseline="0">
              <a:ln>
                <a:noFill/>
              </a:ln>
              <a:solidFill>
                <a:schemeClr val="tx2">
                  <a:lumMod val="60000"/>
                  <a:lumOff val="40000"/>
                </a:schemeClr>
              </a:solidFill>
              <a:effectLst/>
              <a:latin typeface="Arial" pitchFamily="-109" charset="0"/>
            </a:endParaRPr>
          </a:p>
        </p:txBody>
      </p:sp>
      <p:sp>
        <p:nvSpPr>
          <p:cNvPr id="16" name="Rectangle 15">
            <a:extLst>
              <a:ext uri="{FF2B5EF4-FFF2-40B4-BE49-F238E27FC236}">
                <a16:creationId xmlns:a16="http://schemas.microsoft.com/office/drawing/2014/main" id="{8633D3D3-B9B6-664C-85E2-992C70444EA4}"/>
              </a:ext>
            </a:extLst>
          </p:cNvPr>
          <p:cNvSpPr/>
          <p:nvPr/>
        </p:nvSpPr>
        <p:spPr>
          <a:xfrm>
            <a:off x="8060605" y="3756100"/>
            <a:ext cx="3864359" cy="276999"/>
          </a:xfrm>
          <a:prstGeom prst="rect">
            <a:avLst/>
          </a:prstGeom>
        </p:spPr>
        <p:txBody>
          <a:bodyPr wrap="square">
            <a:spAutoFit/>
          </a:bodyPr>
          <a:lstStyle/>
          <a:p>
            <a:pPr algn="ctr"/>
            <a:r>
              <a:rPr lang="en-US" sz="1200" b="1" dirty="0">
                <a:solidFill>
                  <a:schemeClr val="tx2">
                    <a:lumMod val="60000"/>
                    <a:lumOff val="40000"/>
                  </a:schemeClr>
                </a:solidFill>
              </a:rPr>
              <a:t>Journal of Spacecraft and Rockets, Vol. 51, No. 3</a:t>
            </a:r>
          </a:p>
        </p:txBody>
      </p:sp>
      <p:sp>
        <p:nvSpPr>
          <p:cNvPr id="17" name="TextBox 16">
            <a:extLst>
              <a:ext uri="{FF2B5EF4-FFF2-40B4-BE49-F238E27FC236}">
                <a16:creationId xmlns:a16="http://schemas.microsoft.com/office/drawing/2014/main" id="{885B160C-794A-E74A-9452-DD2DCAA00E69}"/>
              </a:ext>
            </a:extLst>
          </p:cNvPr>
          <p:cNvSpPr txBox="1"/>
          <p:nvPr/>
        </p:nvSpPr>
        <p:spPr>
          <a:xfrm>
            <a:off x="9932066" y="1483904"/>
            <a:ext cx="1846980" cy="338554"/>
          </a:xfrm>
          <a:prstGeom prst="rect">
            <a:avLst/>
          </a:prstGeom>
          <a:solidFill>
            <a:schemeClr val="bg1"/>
          </a:solidFill>
        </p:spPr>
        <p:txBody>
          <a:bodyPr wrap="none" rtlCol="0">
            <a:spAutoFit/>
          </a:bodyPr>
          <a:lstStyle/>
          <a:p>
            <a:pPr algn="ctr"/>
            <a:r>
              <a:rPr lang="en-US" sz="1600" b="1" dirty="0">
                <a:solidFill>
                  <a:schemeClr val="tx2">
                    <a:lumMod val="60000"/>
                    <a:lumOff val="40000"/>
                  </a:schemeClr>
                </a:solidFill>
              </a:rPr>
              <a:t>OVERFLOW CFD</a:t>
            </a:r>
          </a:p>
        </p:txBody>
      </p:sp>
      <p:pic>
        <p:nvPicPr>
          <p:cNvPr id="18" name="Picture 17" descr="A picture containing food, computer&#10;&#10;Description automatically generated">
            <a:extLst>
              <a:ext uri="{FF2B5EF4-FFF2-40B4-BE49-F238E27FC236}">
                <a16:creationId xmlns:a16="http://schemas.microsoft.com/office/drawing/2014/main" id="{EF696886-AAF5-4948-B557-BAA2B38B6B8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524000" y="1317868"/>
            <a:ext cx="9144000" cy="5143500"/>
          </a:xfrm>
          <a:prstGeom prst="rect">
            <a:avLst/>
          </a:prstGeom>
        </p:spPr>
      </p:pic>
      <p:sp>
        <p:nvSpPr>
          <p:cNvPr id="19" name="TextBox 18">
            <a:extLst>
              <a:ext uri="{FF2B5EF4-FFF2-40B4-BE49-F238E27FC236}">
                <a16:creationId xmlns:a16="http://schemas.microsoft.com/office/drawing/2014/main" id="{2661CADD-62A9-3344-AFC5-F797643AEE56}"/>
              </a:ext>
            </a:extLst>
          </p:cNvPr>
          <p:cNvSpPr txBox="1"/>
          <p:nvPr/>
        </p:nvSpPr>
        <p:spPr>
          <a:xfrm>
            <a:off x="8696242" y="6168210"/>
            <a:ext cx="1971758" cy="307777"/>
          </a:xfrm>
          <a:prstGeom prst="rect">
            <a:avLst/>
          </a:prstGeom>
          <a:solidFill>
            <a:schemeClr val="bg1"/>
          </a:solidFill>
        </p:spPr>
        <p:txBody>
          <a:bodyPr wrap="none" rtlCol="0">
            <a:spAutoFit/>
          </a:bodyPr>
          <a:lstStyle/>
          <a:p>
            <a:pPr algn="ctr"/>
            <a:r>
              <a:rPr lang="en-US" sz="1400" b="1" dirty="0" err="1">
                <a:solidFill>
                  <a:schemeClr val="tx2">
                    <a:lumMod val="60000"/>
                    <a:lumOff val="40000"/>
                  </a:schemeClr>
                </a:solidFill>
              </a:rPr>
              <a:t>Bil</a:t>
            </a:r>
            <a:r>
              <a:rPr lang="en-US" sz="1400" b="1" dirty="0">
                <a:solidFill>
                  <a:schemeClr val="tx2">
                    <a:lumMod val="60000"/>
                    <a:lumOff val="40000"/>
                  </a:schemeClr>
                </a:solidFill>
              </a:rPr>
              <a:t> </a:t>
            </a:r>
            <a:r>
              <a:rPr lang="en-US" sz="1400" b="1" dirty="0" err="1">
                <a:solidFill>
                  <a:schemeClr val="tx2">
                    <a:lumMod val="60000"/>
                    <a:lumOff val="40000"/>
                  </a:schemeClr>
                </a:solidFill>
              </a:rPr>
              <a:t>Kleb</a:t>
            </a:r>
            <a:r>
              <a:rPr lang="en-US" sz="1400" b="1" dirty="0">
                <a:solidFill>
                  <a:schemeClr val="tx2">
                    <a:lumMod val="60000"/>
                    <a:lumOff val="40000"/>
                  </a:schemeClr>
                </a:solidFill>
              </a:rPr>
              <a:t>, NASA </a:t>
            </a:r>
            <a:r>
              <a:rPr lang="en-US" sz="1400" b="1" dirty="0" err="1">
                <a:solidFill>
                  <a:schemeClr val="tx2">
                    <a:lumMod val="60000"/>
                    <a:lumOff val="40000"/>
                  </a:schemeClr>
                </a:solidFill>
              </a:rPr>
              <a:t>LaRC</a:t>
            </a:r>
            <a:endParaRPr lang="en-US" sz="1400" b="1" dirty="0">
              <a:solidFill>
                <a:schemeClr val="tx2">
                  <a:lumMod val="60000"/>
                  <a:lumOff val="40000"/>
                </a:schemeClr>
              </a:solidFill>
            </a:endParaRPr>
          </a:p>
        </p:txBody>
      </p:sp>
    </p:spTree>
    <p:extLst>
      <p:ext uri="{BB962C8B-B14F-4D97-AF65-F5344CB8AC3E}">
        <p14:creationId xmlns:p14="http://schemas.microsoft.com/office/powerpoint/2010/main" val="1909292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0030" fill="hold"/>
                                        <p:tgtEl>
                                          <p:spTgt spid="7"/>
                                        </p:tgtEl>
                                      </p:cBhvr>
                                    </p:cmd>
                                  </p:childTnLst>
                                </p:cTn>
                              </p:par>
                              <p:par>
                                <p:cTn id="7" presetID="1" presetClass="mediacall" presetSubtype="0" fill="hold" nodeType="withEffect">
                                  <p:stCondLst>
                                    <p:cond delay="0"/>
                                  </p:stCondLst>
                                  <p:childTnLst>
                                    <p:cmd type="call" cmd="playFrom(0.0)">
                                      <p:cBhvr>
                                        <p:cTn id="8" dur="22500" fill="hold"/>
                                        <p:tgtEl>
                                          <p:spTgt spid="8"/>
                                        </p:tgtEl>
                                      </p:cBhvr>
                                    </p:cmd>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7"/>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7"/>
                                        </p:tgtEl>
                                      </p:cBhvr>
                                    </p:cmd>
                                  </p:childTnLst>
                                </p:cTn>
                              </p:par>
                            </p:childTnLst>
                          </p:cTn>
                        </p:par>
                      </p:childTnLst>
                    </p:cTn>
                  </p:par>
                </p:childTnLst>
              </p:cTn>
              <p:nextCondLst>
                <p:cond evt="onClick" delay="0">
                  <p:tgtEl>
                    <p:spTgt spid="7"/>
                  </p:tgtEl>
                </p:cond>
              </p:nextCondLst>
            </p:seq>
            <p:seq concurrent="1" nextAc="seek">
              <p:cTn id="20" restart="whenNotActive" fill="hold" evtFilter="cancelBubble" nodeType="interactiveSeq">
                <p:stCondLst>
                  <p:cond evt="onClick" delay="0">
                    <p:tgtEl>
                      <p:spTgt spid="8"/>
                    </p:tgtEl>
                  </p:cond>
                </p:stCondLst>
                <p:endSync evt="end" delay="0">
                  <p:rtn val="all"/>
                </p:endSync>
                <p:childTnLst>
                  <p:par>
                    <p:cTn id="21" fill="hold">
                      <p:stCondLst>
                        <p:cond delay="0"/>
                      </p:stCondLst>
                      <p:childTnLst>
                        <p:par>
                          <p:cTn id="22" fill="hold">
                            <p:stCondLst>
                              <p:cond delay="0"/>
                            </p:stCondLst>
                            <p:childTnLst>
                              <p:par>
                                <p:cTn id="23" presetID="2" presetClass="mediacall" presetSubtype="0" fill="hold" nodeType="clickEffect">
                                  <p:stCondLst>
                                    <p:cond delay="0"/>
                                  </p:stCondLst>
                                  <p:childTnLst>
                                    <p:cmd type="call" cmd="togglePause">
                                      <p:cBhvr>
                                        <p:cTn id="24" dur="1" fill="hold"/>
                                        <p:tgtEl>
                                          <p:spTgt spid="8"/>
                                        </p:tgtEl>
                                      </p:cBhvr>
                                    </p:cmd>
                                  </p:childTnLst>
                                </p:cTn>
                              </p:par>
                            </p:childTnLst>
                          </p:cTn>
                        </p:par>
                      </p:childTnLst>
                    </p:cTn>
                  </p:par>
                </p:childTnLst>
              </p:cTn>
              <p:nextCondLst>
                <p:cond evt="onClick" delay="0">
                  <p:tgtEl>
                    <p:spTgt spid="8"/>
                  </p:tgtEl>
                </p:cond>
              </p:nextCondLst>
            </p:seq>
            <p:video>
              <p:cMediaNode vol="80000">
                <p:cTn id="25" repeatCount="indefinite" fill="hold" display="0">
                  <p:stCondLst>
                    <p:cond delay="indefinite"/>
                  </p:stCondLst>
                </p:cTn>
                <p:tgtEl>
                  <p:spTgt spid="7"/>
                </p:tgtEl>
              </p:cMediaNode>
            </p:video>
            <p:video>
              <p:cMediaNode vol="80000">
                <p:cTn id="26" repeatCount="indefinite" fill="hold" display="0">
                  <p:stCondLst>
                    <p:cond delay="indefinite"/>
                  </p:stCondLst>
                </p:cTn>
                <p:tgtEl>
                  <p:spTgt spid="8"/>
                </p:tgtEl>
              </p:cMediaNode>
            </p:video>
          </p:childTnLst>
        </p:cTn>
      </p:par>
    </p:tnLst>
    <p:bldLst>
      <p:bldP spid="1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1037" y="121312"/>
            <a:ext cx="8250115" cy="1066800"/>
          </a:xfrm>
        </p:spPr>
        <p:txBody>
          <a:bodyPr/>
          <a:lstStyle/>
          <a:p>
            <a:r>
              <a:rPr lang="en-US" sz="4000" dirty="0">
                <a:solidFill>
                  <a:schemeClr val="bg1">
                    <a:lumMod val="85000"/>
                  </a:schemeClr>
                </a:solidFill>
              </a:rPr>
              <a:t>CFD Grids</a:t>
            </a:r>
          </a:p>
        </p:txBody>
      </p:sp>
      <p:sp>
        <p:nvSpPr>
          <p:cNvPr id="4" name="Content Placeholder 2"/>
          <p:cNvSpPr txBox="1">
            <a:spLocks/>
          </p:cNvSpPr>
          <p:nvPr/>
        </p:nvSpPr>
        <p:spPr>
          <a:xfrm>
            <a:off x="140677" y="1061502"/>
            <a:ext cx="11942466" cy="5186898"/>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Wingdings" panose="05000000000000000000" pitchFamily="2" charset="2"/>
              <a:buChar char="Ø"/>
            </a:pPr>
            <a:r>
              <a:rPr lang="en-US" sz="2000" dirty="0">
                <a:latin typeface="Arial" panose="020B0604020202020204" pitchFamily="34" charset="0"/>
                <a:cs typeface="Arial" panose="020B0604020202020204" pitchFamily="34" charset="0"/>
              </a:rPr>
              <a:t>Grids require 10s to 100s of millions of points to resolve all length scales</a:t>
            </a:r>
          </a:p>
          <a:p>
            <a:pPr>
              <a:buFont typeface="Wingdings" panose="05000000000000000000" pitchFamily="2" charset="2"/>
              <a:buChar char="Ø"/>
            </a:pPr>
            <a:r>
              <a:rPr lang="en-US" sz="2000" dirty="0">
                <a:latin typeface="Arial" panose="020B0604020202020204" pitchFamily="34" charset="0"/>
                <a:cs typeface="Arial" panose="020B0604020202020204" pitchFamily="34" charset="0"/>
              </a:rPr>
              <a:t>Generating a single grid can take days to complete </a:t>
            </a:r>
          </a:p>
          <a:p>
            <a:pPr>
              <a:buFont typeface="Wingdings" panose="05000000000000000000" pitchFamily="2" charset="2"/>
              <a:buChar char="Ø"/>
            </a:pPr>
            <a:endParaRPr lang="en-US" sz="1800"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11</a:t>
            </a:fld>
            <a:endParaRPr lang="uk-UA" dirty="0"/>
          </a:p>
        </p:txBody>
      </p:sp>
      <p:pic>
        <p:nvPicPr>
          <p:cNvPr id="16" name="Picture 15">
            <a:extLst>
              <a:ext uri="{FF2B5EF4-FFF2-40B4-BE49-F238E27FC236}">
                <a16:creationId xmlns:a16="http://schemas.microsoft.com/office/drawing/2014/main" id="{265F6AFA-9845-8548-BB44-47ECEAC72DB0}"/>
              </a:ext>
            </a:extLst>
          </p:cNvPr>
          <p:cNvPicPr>
            <a:picLocks noChangeAspect="1"/>
          </p:cNvPicPr>
          <p:nvPr/>
        </p:nvPicPr>
        <p:blipFill>
          <a:blip r:embed="rId4"/>
          <a:stretch>
            <a:fillRect/>
          </a:stretch>
        </p:blipFill>
        <p:spPr>
          <a:xfrm>
            <a:off x="0" y="1809961"/>
            <a:ext cx="5486400" cy="4732175"/>
          </a:xfrm>
          <a:prstGeom prst="rect">
            <a:avLst/>
          </a:prstGeom>
          <a:ln>
            <a:solidFill>
              <a:schemeClr val="tx2">
                <a:lumMod val="60000"/>
                <a:lumOff val="40000"/>
              </a:schemeClr>
            </a:solidFill>
          </a:ln>
        </p:spPr>
      </p:pic>
      <p:pic>
        <p:nvPicPr>
          <p:cNvPr id="17" name="Picture 16">
            <a:extLst>
              <a:ext uri="{FF2B5EF4-FFF2-40B4-BE49-F238E27FC236}">
                <a16:creationId xmlns:a16="http://schemas.microsoft.com/office/drawing/2014/main" id="{2B8D63B1-06A2-3B46-902B-F8AC103DEC45}"/>
              </a:ext>
            </a:extLst>
          </p:cNvPr>
          <p:cNvPicPr>
            <a:picLocks noChangeAspect="1"/>
          </p:cNvPicPr>
          <p:nvPr/>
        </p:nvPicPr>
        <p:blipFill rotWithShape="1">
          <a:blip r:embed="rId5">
            <a:extLst>
              <a:ext uri="{BEBA8EAE-BF5A-486C-A8C5-ECC9F3942E4B}">
                <a14:imgProps xmlns:a14="http://schemas.microsoft.com/office/drawing/2010/main">
                  <a14:imgLayer r:embed="rId6">
                    <a14:imgEffect>
                      <a14:brightnessContrast bright="40000" contrast="-40000"/>
                    </a14:imgEffect>
                  </a14:imgLayer>
                </a14:imgProps>
              </a:ext>
            </a:extLst>
          </a:blip>
          <a:srcRect t="16760" r="-2" b="8654"/>
          <a:stretch/>
        </p:blipFill>
        <p:spPr>
          <a:xfrm>
            <a:off x="4401633" y="1807409"/>
            <a:ext cx="2286000" cy="3157413"/>
          </a:xfrm>
          <a:prstGeom prst="rect">
            <a:avLst/>
          </a:prstGeom>
          <a:ln>
            <a:solidFill>
              <a:schemeClr val="tx2">
                <a:lumMod val="60000"/>
                <a:lumOff val="40000"/>
              </a:schemeClr>
            </a:solidFill>
          </a:ln>
        </p:spPr>
      </p:pic>
      <p:sp>
        <p:nvSpPr>
          <p:cNvPr id="18" name="TextBox 17">
            <a:extLst>
              <a:ext uri="{FF2B5EF4-FFF2-40B4-BE49-F238E27FC236}">
                <a16:creationId xmlns:a16="http://schemas.microsoft.com/office/drawing/2014/main" id="{1B886FDF-F521-1D41-A292-8CDB9C4DEFF1}"/>
              </a:ext>
            </a:extLst>
          </p:cNvPr>
          <p:cNvSpPr txBox="1"/>
          <p:nvPr/>
        </p:nvSpPr>
        <p:spPr>
          <a:xfrm>
            <a:off x="0" y="1816740"/>
            <a:ext cx="3433953" cy="338554"/>
          </a:xfrm>
          <a:prstGeom prst="rect">
            <a:avLst/>
          </a:prstGeom>
          <a:solidFill>
            <a:schemeClr val="bg1"/>
          </a:solidFill>
        </p:spPr>
        <p:txBody>
          <a:bodyPr wrap="none" rtlCol="0">
            <a:spAutoFit/>
          </a:bodyPr>
          <a:lstStyle/>
          <a:p>
            <a:r>
              <a:rPr lang="en-US" sz="1600" b="1" dirty="0">
                <a:solidFill>
                  <a:schemeClr val="tx2">
                    <a:lumMod val="60000"/>
                    <a:lumOff val="40000"/>
                  </a:schemeClr>
                </a:solidFill>
              </a:rPr>
              <a:t>52M node FUN3D grid (no tunnel)</a:t>
            </a:r>
          </a:p>
        </p:txBody>
      </p:sp>
      <p:pic>
        <p:nvPicPr>
          <p:cNvPr id="19" name="Picture 18">
            <a:extLst>
              <a:ext uri="{FF2B5EF4-FFF2-40B4-BE49-F238E27FC236}">
                <a16:creationId xmlns:a16="http://schemas.microsoft.com/office/drawing/2014/main" id="{F05C8C7D-11AD-8E47-97C6-82CFDEA9B3AE}"/>
              </a:ext>
            </a:extLst>
          </p:cNvPr>
          <p:cNvPicPr>
            <a:picLocks noChangeAspect="1"/>
          </p:cNvPicPr>
          <p:nvPr/>
        </p:nvPicPr>
        <p:blipFill rotWithShape="1">
          <a:blip r:embed="rId7"/>
          <a:srcRect l="13536" t="20577" r="413" b="1316"/>
          <a:stretch/>
        </p:blipFill>
        <p:spPr>
          <a:xfrm>
            <a:off x="2897204" y="5235764"/>
            <a:ext cx="3657600" cy="1580868"/>
          </a:xfrm>
          <a:prstGeom prst="rect">
            <a:avLst/>
          </a:prstGeom>
          <a:ln>
            <a:solidFill>
              <a:schemeClr val="tx2">
                <a:lumMod val="60000"/>
                <a:lumOff val="40000"/>
              </a:schemeClr>
            </a:solidFill>
          </a:ln>
        </p:spPr>
      </p:pic>
      <p:sp>
        <p:nvSpPr>
          <p:cNvPr id="20" name="TextBox 19">
            <a:extLst>
              <a:ext uri="{FF2B5EF4-FFF2-40B4-BE49-F238E27FC236}">
                <a16:creationId xmlns:a16="http://schemas.microsoft.com/office/drawing/2014/main" id="{AC1BB225-923B-794F-AA8F-D71B2AEB9234}"/>
              </a:ext>
            </a:extLst>
          </p:cNvPr>
          <p:cNvSpPr txBox="1"/>
          <p:nvPr/>
        </p:nvSpPr>
        <p:spPr>
          <a:xfrm>
            <a:off x="0" y="6274260"/>
            <a:ext cx="2393156" cy="276999"/>
          </a:xfrm>
          <a:prstGeom prst="rect">
            <a:avLst/>
          </a:prstGeom>
          <a:solidFill>
            <a:schemeClr val="bg1"/>
          </a:solidFill>
        </p:spPr>
        <p:txBody>
          <a:bodyPr wrap="none" rtlCol="0">
            <a:spAutoFit/>
          </a:bodyPr>
          <a:lstStyle/>
          <a:p>
            <a:r>
              <a:rPr lang="en-US" sz="1200" b="1" dirty="0">
                <a:solidFill>
                  <a:schemeClr val="tx2">
                    <a:lumMod val="60000"/>
                    <a:lumOff val="40000"/>
                  </a:schemeClr>
                </a:solidFill>
              </a:rPr>
              <a:t>Justin </a:t>
            </a:r>
            <a:r>
              <a:rPr lang="en-US" sz="1200" b="1" dirty="0" err="1">
                <a:solidFill>
                  <a:schemeClr val="tx2">
                    <a:lumMod val="60000"/>
                    <a:lumOff val="40000"/>
                  </a:schemeClr>
                </a:solidFill>
              </a:rPr>
              <a:t>Shafner</a:t>
            </a:r>
            <a:r>
              <a:rPr lang="en-US" sz="1200" b="1" dirty="0">
                <a:solidFill>
                  <a:schemeClr val="tx2">
                    <a:lumMod val="60000"/>
                    <a:lumOff val="40000"/>
                  </a:schemeClr>
                </a:solidFill>
              </a:rPr>
              <a:t>, U. of Maryland</a:t>
            </a:r>
          </a:p>
        </p:txBody>
      </p:sp>
      <p:pic>
        <p:nvPicPr>
          <p:cNvPr id="21" name="Picture 20">
            <a:extLst>
              <a:ext uri="{FF2B5EF4-FFF2-40B4-BE49-F238E27FC236}">
                <a16:creationId xmlns:a16="http://schemas.microsoft.com/office/drawing/2014/main" id="{B0BD7134-751B-8D48-B743-010931AC7C7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01145" y="1809961"/>
            <a:ext cx="5486400" cy="3148370"/>
          </a:xfrm>
          <a:prstGeom prst="rect">
            <a:avLst/>
          </a:prstGeom>
          <a:ln>
            <a:solidFill>
              <a:schemeClr val="tx2">
                <a:lumMod val="60000"/>
                <a:lumOff val="40000"/>
              </a:schemeClr>
            </a:solidFill>
          </a:ln>
        </p:spPr>
      </p:pic>
      <p:pic>
        <p:nvPicPr>
          <p:cNvPr id="22" name="Picture 21">
            <a:extLst>
              <a:ext uri="{FF2B5EF4-FFF2-40B4-BE49-F238E27FC236}">
                <a16:creationId xmlns:a16="http://schemas.microsoft.com/office/drawing/2014/main" id="{642FA523-D971-F848-8FE6-D94F476E6DA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529945" y="4496634"/>
            <a:ext cx="3657600" cy="2176934"/>
          </a:xfrm>
          <a:prstGeom prst="rect">
            <a:avLst/>
          </a:prstGeom>
          <a:ln w="12700" cap="sq">
            <a:solidFill>
              <a:schemeClr val="tx2">
                <a:lumMod val="60000"/>
                <a:lumOff val="40000"/>
              </a:schemeClr>
            </a:solidFill>
            <a:prstDash val="solid"/>
            <a:miter lim="800000"/>
          </a:ln>
          <a:effectLst/>
        </p:spPr>
      </p:pic>
      <p:sp>
        <p:nvSpPr>
          <p:cNvPr id="23" name="TextBox 22">
            <a:extLst>
              <a:ext uri="{FF2B5EF4-FFF2-40B4-BE49-F238E27FC236}">
                <a16:creationId xmlns:a16="http://schemas.microsoft.com/office/drawing/2014/main" id="{B7E856AE-BB68-4048-8120-D81E5263B730}"/>
              </a:ext>
            </a:extLst>
          </p:cNvPr>
          <p:cNvSpPr txBox="1"/>
          <p:nvPr/>
        </p:nvSpPr>
        <p:spPr>
          <a:xfrm>
            <a:off x="6701145" y="1798078"/>
            <a:ext cx="4121641" cy="338554"/>
          </a:xfrm>
          <a:prstGeom prst="rect">
            <a:avLst/>
          </a:prstGeom>
          <a:solidFill>
            <a:schemeClr val="bg1"/>
          </a:solidFill>
          <a:ln>
            <a:solidFill>
              <a:schemeClr val="tx2">
                <a:lumMod val="60000"/>
                <a:lumOff val="40000"/>
              </a:schemeClr>
            </a:solidFill>
          </a:ln>
        </p:spPr>
        <p:txBody>
          <a:bodyPr wrap="none" rtlCol="0">
            <a:spAutoFit/>
          </a:bodyPr>
          <a:lstStyle/>
          <a:p>
            <a:r>
              <a:rPr lang="en-US" sz="1600" b="1" dirty="0">
                <a:solidFill>
                  <a:schemeClr val="tx2">
                    <a:lumMod val="60000"/>
                    <a:lumOff val="40000"/>
                  </a:schemeClr>
                </a:solidFill>
              </a:rPr>
              <a:t>195M node Loci-CHEM grid (with tunnel)</a:t>
            </a:r>
          </a:p>
        </p:txBody>
      </p:sp>
      <p:sp>
        <p:nvSpPr>
          <p:cNvPr id="24" name="TextBox 23">
            <a:extLst>
              <a:ext uri="{FF2B5EF4-FFF2-40B4-BE49-F238E27FC236}">
                <a16:creationId xmlns:a16="http://schemas.microsoft.com/office/drawing/2014/main" id="{B7FC1A8F-1E7F-7A44-8414-ADA10B1251A7}"/>
              </a:ext>
            </a:extLst>
          </p:cNvPr>
          <p:cNvSpPr txBox="1"/>
          <p:nvPr/>
        </p:nvSpPr>
        <p:spPr>
          <a:xfrm>
            <a:off x="9640950" y="4196931"/>
            <a:ext cx="2546595" cy="276999"/>
          </a:xfrm>
          <a:prstGeom prst="rect">
            <a:avLst/>
          </a:prstGeom>
          <a:noFill/>
        </p:spPr>
        <p:txBody>
          <a:bodyPr wrap="none" rtlCol="0">
            <a:spAutoFit/>
          </a:bodyPr>
          <a:lstStyle/>
          <a:p>
            <a:r>
              <a:rPr lang="en-US" sz="1200" b="1" dirty="0">
                <a:solidFill>
                  <a:schemeClr val="tx2">
                    <a:lumMod val="60000"/>
                    <a:lumOff val="40000"/>
                  </a:schemeClr>
                </a:solidFill>
              </a:rPr>
              <a:t>Francisco </a:t>
            </a:r>
            <a:r>
              <a:rPr lang="en-US" sz="1200" b="1" dirty="0" err="1">
                <a:solidFill>
                  <a:schemeClr val="tx2">
                    <a:lumMod val="60000"/>
                    <a:lumOff val="40000"/>
                  </a:schemeClr>
                </a:solidFill>
              </a:rPr>
              <a:t>Canabal</a:t>
            </a:r>
            <a:r>
              <a:rPr lang="en-US" sz="1200" b="1" dirty="0">
                <a:solidFill>
                  <a:schemeClr val="tx2">
                    <a:lumMod val="60000"/>
                    <a:lumOff val="40000"/>
                  </a:schemeClr>
                </a:solidFill>
              </a:rPr>
              <a:t>, NASA MSFC</a:t>
            </a:r>
          </a:p>
        </p:txBody>
      </p:sp>
      <p:pic>
        <p:nvPicPr>
          <p:cNvPr id="25" name="Picture 24">
            <a:extLst>
              <a:ext uri="{FF2B5EF4-FFF2-40B4-BE49-F238E27FC236}">
                <a16:creationId xmlns:a16="http://schemas.microsoft.com/office/drawing/2014/main" id="{A3DD24E2-76FF-DC42-B513-64ADCBC1734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779623" y="5037677"/>
            <a:ext cx="1645920" cy="1451566"/>
          </a:xfrm>
          <a:prstGeom prst="rect">
            <a:avLst/>
          </a:prstGeom>
          <a:ln w="12700" cap="sq">
            <a:solidFill>
              <a:schemeClr val="tx2">
                <a:lumMod val="60000"/>
                <a:lumOff val="40000"/>
              </a:schemeClr>
            </a:solidFill>
            <a:prstDash val="solid"/>
            <a:miter lim="800000"/>
          </a:ln>
          <a:effectLst/>
        </p:spPr>
      </p:pic>
    </p:spTree>
    <p:extLst>
      <p:ext uri="{BB962C8B-B14F-4D97-AF65-F5344CB8AC3E}">
        <p14:creationId xmlns:p14="http://schemas.microsoft.com/office/powerpoint/2010/main" val="16610433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9714" y="121312"/>
            <a:ext cx="9657183" cy="1066800"/>
          </a:xfrm>
        </p:spPr>
        <p:txBody>
          <a:bodyPr/>
          <a:lstStyle/>
          <a:p>
            <a:r>
              <a:rPr lang="en-US" sz="4000" dirty="0">
                <a:solidFill>
                  <a:schemeClr val="bg1">
                    <a:lumMod val="85000"/>
                  </a:schemeClr>
                </a:solidFill>
              </a:rPr>
              <a:t>CFD Results: Effect of Nozzle Thrust</a:t>
            </a:r>
          </a:p>
        </p:txBody>
      </p:sp>
      <p:sp>
        <p:nvSpPr>
          <p:cNvPr id="4" name="Content Placeholder 2"/>
          <p:cNvSpPr txBox="1">
            <a:spLocks/>
          </p:cNvSpPr>
          <p:nvPr/>
        </p:nvSpPr>
        <p:spPr>
          <a:xfrm>
            <a:off x="140677" y="1188112"/>
            <a:ext cx="11942466" cy="5060288"/>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Wingdings" panose="05000000000000000000" pitchFamily="2" charset="2"/>
              <a:buChar char="Ø"/>
            </a:pPr>
            <a:r>
              <a:rPr lang="en-US" sz="1800" dirty="0">
                <a:latin typeface="Arial" panose="020B0604020202020204" pitchFamily="34" charset="0"/>
                <a:cs typeface="Arial" panose="020B0604020202020204" pitchFamily="34" charset="0"/>
              </a:rPr>
              <a:t>How does nozzle thrust affect aerodynamics?</a:t>
            </a:r>
          </a:p>
          <a:p>
            <a:pPr>
              <a:buFont typeface="Wingdings" panose="05000000000000000000" pitchFamily="2" charset="2"/>
              <a:buChar char="Ø"/>
            </a:pPr>
            <a:r>
              <a:rPr lang="en-US" sz="1800" dirty="0">
                <a:latin typeface="Arial" panose="020B0604020202020204" pitchFamily="34" charset="0"/>
                <a:cs typeface="Arial" panose="020B0604020202020204" pitchFamily="34" charset="0"/>
              </a:rPr>
              <a:t>Aerodynamic axial force (drag) decreases non-linearly with increasing thrust and vanishes near </a:t>
            </a:r>
            <a:r>
              <a:rPr lang="en-US" sz="1800" dirty="0" err="1">
                <a:latin typeface="Arial" panose="020B0604020202020204" pitchFamily="34" charset="0"/>
                <a:cs typeface="Arial" panose="020B0604020202020204" pitchFamily="34" charset="0"/>
              </a:rPr>
              <a:t>C</a:t>
            </a:r>
            <a:r>
              <a:rPr lang="en-US" sz="1800" baseline="-25000" dirty="0" err="1">
                <a:latin typeface="Arial" panose="020B0604020202020204" pitchFamily="34" charset="0"/>
                <a:cs typeface="Arial" panose="020B0604020202020204" pitchFamily="34" charset="0"/>
              </a:rPr>
              <a:t>T,vac</a:t>
            </a:r>
            <a:r>
              <a:rPr lang="en-US" sz="1800" dirty="0">
                <a:latin typeface="Arial" panose="020B0604020202020204" pitchFamily="34" charset="0"/>
                <a:cs typeface="Arial" panose="020B0604020202020204" pitchFamily="34" charset="0"/>
              </a:rPr>
              <a:t> = 2.5</a:t>
            </a:r>
          </a:p>
          <a:p>
            <a:pPr>
              <a:buFont typeface="Wingdings" panose="05000000000000000000" pitchFamily="2" charset="2"/>
              <a:buChar char="Ø"/>
            </a:pPr>
            <a:endParaRPr lang="en-US" sz="1600"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12</a:t>
            </a:fld>
            <a:endParaRPr lang="uk-UA" dirty="0"/>
          </a:p>
        </p:txBody>
      </p:sp>
      <p:pic>
        <p:nvPicPr>
          <p:cNvPr id="26" name="Picture 25">
            <a:extLst>
              <a:ext uri="{FF2B5EF4-FFF2-40B4-BE49-F238E27FC236}">
                <a16:creationId xmlns:a16="http://schemas.microsoft.com/office/drawing/2014/main" id="{AAEDF276-40A4-8C42-B85B-73BC6C4B0DC9}"/>
              </a:ext>
            </a:extLst>
          </p:cNvPr>
          <p:cNvPicPr>
            <a:picLocks noChangeAspect="1"/>
          </p:cNvPicPr>
          <p:nvPr/>
        </p:nvPicPr>
        <p:blipFill rotWithShape="1">
          <a:blip r:embed="rId4">
            <a:extLst>
              <a:ext uri="{28A0092B-C50C-407E-A947-70E740481C1C}">
                <a14:useLocalDpi xmlns:a14="http://schemas.microsoft.com/office/drawing/2010/main" val="0"/>
              </a:ext>
            </a:extLst>
          </a:blip>
          <a:srcRect l="25754" r="27371"/>
          <a:stretch/>
        </p:blipFill>
        <p:spPr>
          <a:xfrm rot="16200000">
            <a:off x="2167798" y="1971495"/>
            <a:ext cx="1645920" cy="1517904"/>
          </a:xfrm>
          <a:prstGeom prst="rect">
            <a:avLst/>
          </a:prstGeom>
        </p:spPr>
      </p:pic>
      <p:pic>
        <p:nvPicPr>
          <p:cNvPr id="28" name="Picture 27">
            <a:extLst>
              <a:ext uri="{FF2B5EF4-FFF2-40B4-BE49-F238E27FC236}">
                <a16:creationId xmlns:a16="http://schemas.microsoft.com/office/drawing/2014/main" id="{89BB96A9-1D90-334A-94B2-B98B91F046F0}"/>
              </a:ext>
            </a:extLst>
          </p:cNvPr>
          <p:cNvPicPr>
            <a:picLocks noChangeAspect="1"/>
          </p:cNvPicPr>
          <p:nvPr/>
        </p:nvPicPr>
        <p:blipFill rotWithShape="1">
          <a:blip r:embed="rId5"/>
          <a:srcRect b="22844"/>
          <a:stretch/>
        </p:blipFill>
        <p:spPr>
          <a:xfrm>
            <a:off x="3883200" y="2273246"/>
            <a:ext cx="1269903" cy="914400"/>
          </a:xfrm>
          <a:prstGeom prst="rect">
            <a:avLst/>
          </a:prstGeom>
          <a:ln w="28575">
            <a:noFill/>
          </a:ln>
        </p:spPr>
      </p:pic>
      <p:pic>
        <p:nvPicPr>
          <p:cNvPr id="30" name="Picture 29">
            <a:extLst>
              <a:ext uri="{FF2B5EF4-FFF2-40B4-BE49-F238E27FC236}">
                <a16:creationId xmlns:a16="http://schemas.microsoft.com/office/drawing/2014/main" id="{91254AAF-8406-2541-8BAB-C083C9A3B8B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77028" y="3876869"/>
            <a:ext cx="1939635" cy="2743200"/>
          </a:xfrm>
          <a:prstGeom prst="rect">
            <a:avLst/>
          </a:prstGeom>
        </p:spPr>
      </p:pic>
      <p:pic>
        <p:nvPicPr>
          <p:cNvPr id="31" name="Picture 30">
            <a:extLst>
              <a:ext uri="{FF2B5EF4-FFF2-40B4-BE49-F238E27FC236}">
                <a16:creationId xmlns:a16="http://schemas.microsoft.com/office/drawing/2014/main" id="{DE75ECE6-0FA1-9745-9E8A-E000AB06EC4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37393" y="3876869"/>
            <a:ext cx="1939635" cy="2743200"/>
          </a:xfrm>
          <a:prstGeom prst="rect">
            <a:avLst/>
          </a:prstGeom>
        </p:spPr>
      </p:pic>
      <p:pic>
        <p:nvPicPr>
          <p:cNvPr id="32" name="Picture 31">
            <a:extLst>
              <a:ext uri="{FF2B5EF4-FFF2-40B4-BE49-F238E27FC236}">
                <a16:creationId xmlns:a16="http://schemas.microsoft.com/office/drawing/2014/main" id="{63F5D160-0EA8-1244-AE57-65DE8A49A10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97758" y="3876869"/>
            <a:ext cx="1939635" cy="2743200"/>
          </a:xfrm>
          <a:prstGeom prst="rect">
            <a:avLst/>
          </a:prstGeom>
        </p:spPr>
      </p:pic>
      <p:sp>
        <p:nvSpPr>
          <p:cNvPr id="37" name="TextBox 36">
            <a:extLst>
              <a:ext uri="{FF2B5EF4-FFF2-40B4-BE49-F238E27FC236}">
                <a16:creationId xmlns:a16="http://schemas.microsoft.com/office/drawing/2014/main" id="{F224BEDA-C78A-344C-A611-CE2E685B798B}"/>
              </a:ext>
            </a:extLst>
          </p:cNvPr>
          <p:cNvSpPr txBox="1"/>
          <p:nvPr/>
        </p:nvSpPr>
        <p:spPr>
          <a:xfrm>
            <a:off x="1254823" y="3506916"/>
            <a:ext cx="1963999" cy="338554"/>
          </a:xfrm>
          <a:prstGeom prst="rect">
            <a:avLst/>
          </a:prstGeom>
          <a:solidFill>
            <a:schemeClr val="bg1"/>
          </a:solidFill>
          <a:ln>
            <a:noFill/>
          </a:ln>
        </p:spPr>
        <p:txBody>
          <a:bodyPr wrap="none" rtlCol="0">
            <a:spAutoFit/>
          </a:bodyPr>
          <a:lstStyle/>
          <a:p>
            <a:pPr algn="ctr"/>
            <a:r>
              <a:rPr lang="en-US" sz="1600" b="1" dirty="0">
                <a:solidFill>
                  <a:schemeClr val="tx2">
                    <a:lumMod val="60000"/>
                    <a:lumOff val="40000"/>
                  </a:schemeClr>
                </a:solidFill>
              </a:rPr>
              <a:t>Increasing Thrust</a:t>
            </a:r>
          </a:p>
        </p:txBody>
      </p:sp>
      <p:pic>
        <p:nvPicPr>
          <p:cNvPr id="59" name="Picture 58">
            <a:extLst>
              <a:ext uri="{FF2B5EF4-FFF2-40B4-BE49-F238E27FC236}">
                <a16:creationId xmlns:a16="http://schemas.microsoft.com/office/drawing/2014/main" id="{A39A5EBB-9F16-9E41-92EC-43D178D8BC8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248400" y="1920240"/>
            <a:ext cx="5943600" cy="4655820"/>
          </a:xfrm>
          <a:prstGeom prst="rect">
            <a:avLst/>
          </a:prstGeom>
        </p:spPr>
      </p:pic>
      <p:cxnSp>
        <p:nvCxnSpPr>
          <p:cNvPr id="40" name="Straight Arrow Connector 39">
            <a:extLst>
              <a:ext uri="{FF2B5EF4-FFF2-40B4-BE49-F238E27FC236}">
                <a16:creationId xmlns:a16="http://schemas.microsoft.com/office/drawing/2014/main" id="{4F66F359-880F-B749-BBC8-083862F93DB7}"/>
              </a:ext>
            </a:extLst>
          </p:cNvPr>
          <p:cNvCxnSpPr>
            <a:stCxn id="37" idx="3"/>
          </p:cNvCxnSpPr>
          <p:nvPr/>
        </p:nvCxnSpPr>
        <p:spPr>
          <a:xfrm>
            <a:off x="3218822" y="3676193"/>
            <a:ext cx="877310" cy="0"/>
          </a:xfrm>
          <a:prstGeom prst="straightConnector1">
            <a:avLst/>
          </a:prstGeom>
          <a:ln>
            <a:solidFill>
              <a:schemeClr val="tx2">
                <a:lumMod val="60000"/>
                <a:lumOff val="4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42" name="TextBox 41">
            <a:extLst>
              <a:ext uri="{FF2B5EF4-FFF2-40B4-BE49-F238E27FC236}">
                <a16:creationId xmlns:a16="http://schemas.microsoft.com/office/drawing/2014/main" id="{B7285BB6-C699-2A40-9D5F-563F0AE448E2}"/>
              </a:ext>
            </a:extLst>
          </p:cNvPr>
          <p:cNvSpPr txBox="1"/>
          <p:nvPr/>
        </p:nvSpPr>
        <p:spPr>
          <a:xfrm>
            <a:off x="8033949" y="5586317"/>
            <a:ext cx="1963999" cy="338554"/>
          </a:xfrm>
          <a:prstGeom prst="rect">
            <a:avLst/>
          </a:prstGeom>
          <a:solidFill>
            <a:schemeClr val="bg1"/>
          </a:solidFill>
          <a:ln>
            <a:noFill/>
          </a:ln>
        </p:spPr>
        <p:txBody>
          <a:bodyPr wrap="none" rtlCol="0">
            <a:spAutoFit/>
          </a:bodyPr>
          <a:lstStyle/>
          <a:p>
            <a:pPr algn="ctr"/>
            <a:r>
              <a:rPr lang="en-US" sz="1600" b="1" dirty="0">
                <a:solidFill>
                  <a:schemeClr val="tx2">
                    <a:lumMod val="60000"/>
                    <a:lumOff val="40000"/>
                  </a:schemeClr>
                </a:solidFill>
              </a:rPr>
              <a:t>Increasing Thrust</a:t>
            </a:r>
          </a:p>
        </p:txBody>
      </p:sp>
      <p:cxnSp>
        <p:nvCxnSpPr>
          <p:cNvPr id="43" name="Straight Arrow Connector 42">
            <a:extLst>
              <a:ext uri="{FF2B5EF4-FFF2-40B4-BE49-F238E27FC236}">
                <a16:creationId xmlns:a16="http://schemas.microsoft.com/office/drawing/2014/main" id="{4B8DFAAF-9678-2C4F-A3DD-47986F1B15AA}"/>
              </a:ext>
            </a:extLst>
          </p:cNvPr>
          <p:cNvCxnSpPr>
            <a:cxnSpLocks/>
            <a:stCxn id="42" idx="3"/>
          </p:cNvCxnSpPr>
          <p:nvPr/>
        </p:nvCxnSpPr>
        <p:spPr>
          <a:xfrm>
            <a:off x="9997948" y="5755594"/>
            <a:ext cx="732256" cy="0"/>
          </a:xfrm>
          <a:prstGeom prst="straightConnector1">
            <a:avLst/>
          </a:prstGeom>
          <a:ln>
            <a:solidFill>
              <a:schemeClr val="tx2">
                <a:lumMod val="60000"/>
                <a:lumOff val="4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48" name="TextBox 47">
            <a:extLst>
              <a:ext uri="{FF2B5EF4-FFF2-40B4-BE49-F238E27FC236}">
                <a16:creationId xmlns:a16="http://schemas.microsoft.com/office/drawing/2014/main" id="{08DEFD28-7CD7-C04E-A703-39489552572E}"/>
              </a:ext>
            </a:extLst>
          </p:cNvPr>
          <p:cNvSpPr txBox="1"/>
          <p:nvPr/>
        </p:nvSpPr>
        <p:spPr>
          <a:xfrm>
            <a:off x="958012" y="2561169"/>
            <a:ext cx="1096775" cy="338554"/>
          </a:xfrm>
          <a:prstGeom prst="rect">
            <a:avLst/>
          </a:prstGeom>
          <a:solidFill>
            <a:schemeClr val="bg1"/>
          </a:solidFill>
          <a:ln>
            <a:noFill/>
          </a:ln>
        </p:spPr>
        <p:txBody>
          <a:bodyPr wrap="none" rtlCol="0">
            <a:spAutoFit/>
          </a:bodyPr>
          <a:lstStyle/>
          <a:p>
            <a:pPr algn="ctr"/>
            <a:r>
              <a:rPr lang="en-US" sz="1600" b="1" dirty="0">
                <a:solidFill>
                  <a:schemeClr val="tx2">
                    <a:lumMod val="60000"/>
                    <a:lumOff val="40000"/>
                  </a:schemeClr>
                </a:solidFill>
              </a:rPr>
              <a:t>Model 1A</a:t>
            </a:r>
          </a:p>
        </p:txBody>
      </p:sp>
      <p:sp>
        <p:nvSpPr>
          <p:cNvPr id="49" name="TextBox 48">
            <a:extLst>
              <a:ext uri="{FF2B5EF4-FFF2-40B4-BE49-F238E27FC236}">
                <a16:creationId xmlns:a16="http://schemas.microsoft.com/office/drawing/2014/main" id="{A31776FF-223B-AD43-9719-EEDEF915BCFA}"/>
              </a:ext>
            </a:extLst>
          </p:cNvPr>
          <p:cNvSpPr txBox="1"/>
          <p:nvPr/>
        </p:nvSpPr>
        <p:spPr>
          <a:xfrm>
            <a:off x="299279" y="3876869"/>
            <a:ext cx="1062663" cy="307777"/>
          </a:xfrm>
          <a:prstGeom prst="rect">
            <a:avLst/>
          </a:prstGeom>
          <a:solidFill>
            <a:schemeClr val="bg1"/>
          </a:solidFill>
          <a:ln>
            <a:noFill/>
          </a:ln>
        </p:spPr>
        <p:txBody>
          <a:bodyPr wrap="none" rtlCol="0">
            <a:spAutoFit/>
          </a:bodyPr>
          <a:lstStyle/>
          <a:p>
            <a:r>
              <a:rPr lang="en-US" sz="1400" b="1" dirty="0" err="1">
                <a:solidFill>
                  <a:schemeClr val="tx2">
                    <a:lumMod val="60000"/>
                    <a:lumOff val="40000"/>
                  </a:schemeClr>
                </a:solidFill>
              </a:rPr>
              <a:t>C</a:t>
            </a:r>
            <a:r>
              <a:rPr lang="en-US" sz="1400" b="1" baseline="-25000" dirty="0" err="1">
                <a:solidFill>
                  <a:schemeClr val="tx2">
                    <a:lumMod val="60000"/>
                    <a:lumOff val="40000"/>
                  </a:schemeClr>
                </a:solidFill>
              </a:rPr>
              <a:t>T,vac</a:t>
            </a:r>
            <a:r>
              <a:rPr lang="en-US" sz="1400" b="1" dirty="0">
                <a:solidFill>
                  <a:schemeClr val="tx2">
                    <a:lumMod val="60000"/>
                    <a:lumOff val="40000"/>
                  </a:schemeClr>
                </a:solidFill>
              </a:rPr>
              <a:t> = 0.5</a:t>
            </a:r>
          </a:p>
        </p:txBody>
      </p:sp>
      <p:sp>
        <p:nvSpPr>
          <p:cNvPr id="50" name="TextBox 49">
            <a:extLst>
              <a:ext uri="{FF2B5EF4-FFF2-40B4-BE49-F238E27FC236}">
                <a16:creationId xmlns:a16="http://schemas.microsoft.com/office/drawing/2014/main" id="{82C9A517-071A-3046-A9C4-F250695C30E2}"/>
              </a:ext>
            </a:extLst>
          </p:cNvPr>
          <p:cNvSpPr txBox="1"/>
          <p:nvPr/>
        </p:nvSpPr>
        <p:spPr>
          <a:xfrm>
            <a:off x="2225210" y="3876869"/>
            <a:ext cx="913583" cy="307777"/>
          </a:xfrm>
          <a:prstGeom prst="rect">
            <a:avLst/>
          </a:prstGeom>
          <a:solidFill>
            <a:schemeClr val="bg1"/>
          </a:solidFill>
          <a:ln>
            <a:noFill/>
          </a:ln>
        </p:spPr>
        <p:txBody>
          <a:bodyPr wrap="none" rtlCol="0">
            <a:spAutoFit/>
          </a:bodyPr>
          <a:lstStyle/>
          <a:p>
            <a:r>
              <a:rPr lang="en-US" sz="1400" b="1" dirty="0" err="1">
                <a:solidFill>
                  <a:schemeClr val="tx2">
                    <a:lumMod val="60000"/>
                    <a:lumOff val="40000"/>
                  </a:schemeClr>
                </a:solidFill>
              </a:rPr>
              <a:t>C</a:t>
            </a:r>
            <a:r>
              <a:rPr lang="en-US" sz="1400" b="1" baseline="-25000" dirty="0" err="1">
                <a:solidFill>
                  <a:schemeClr val="tx2">
                    <a:lumMod val="60000"/>
                    <a:lumOff val="40000"/>
                  </a:schemeClr>
                </a:solidFill>
              </a:rPr>
              <a:t>T,vac</a:t>
            </a:r>
            <a:r>
              <a:rPr lang="en-US" sz="1400" b="1" dirty="0">
                <a:solidFill>
                  <a:schemeClr val="tx2">
                    <a:lumMod val="60000"/>
                    <a:lumOff val="40000"/>
                  </a:schemeClr>
                </a:solidFill>
              </a:rPr>
              <a:t> = 1</a:t>
            </a:r>
          </a:p>
        </p:txBody>
      </p:sp>
      <p:sp>
        <p:nvSpPr>
          <p:cNvPr id="51" name="TextBox 50">
            <a:extLst>
              <a:ext uri="{FF2B5EF4-FFF2-40B4-BE49-F238E27FC236}">
                <a16:creationId xmlns:a16="http://schemas.microsoft.com/office/drawing/2014/main" id="{9E682D25-26A9-664C-BC15-B213AD8D322C}"/>
              </a:ext>
            </a:extLst>
          </p:cNvPr>
          <p:cNvSpPr txBox="1"/>
          <p:nvPr/>
        </p:nvSpPr>
        <p:spPr>
          <a:xfrm>
            <a:off x="4177028" y="3876869"/>
            <a:ext cx="1062663" cy="307777"/>
          </a:xfrm>
          <a:prstGeom prst="rect">
            <a:avLst/>
          </a:prstGeom>
          <a:solidFill>
            <a:schemeClr val="bg1"/>
          </a:solidFill>
          <a:ln>
            <a:noFill/>
          </a:ln>
        </p:spPr>
        <p:txBody>
          <a:bodyPr wrap="none" rtlCol="0">
            <a:spAutoFit/>
          </a:bodyPr>
          <a:lstStyle/>
          <a:p>
            <a:r>
              <a:rPr lang="en-US" sz="1400" b="1" dirty="0" err="1">
                <a:solidFill>
                  <a:schemeClr val="tx2">
                    <a:lumMod val="60000"/>
                    <a:lumOff val="40000"/>
                  </a:schemeClr>
                </a:solidFill>
              </a:rPr>
              <a:t>C</a:t>
            </a:r>
            <a:r>
              <a:rPr lang="en-US" sz="1400" b="1" baseline="-25000" dirty="0" err="1">
                <a:solidFill>
                  <a:schemeClr val="tx2">
                    <a:lumMod val="60000"/>
                    <a:lumOff val="40000"/>
                  </a:schemeClr>
                </a:solidFill>
              </a:rPr>
              <a:t>T,vac</a:t>
            </a:r>
            <a:r>
              <a:rPr lang="en-US" sz="1400" b="1" dirty="0">
                <a:solidFill>
                  <a:schemeClr val="tx2">
                    <a:lumMod val="60000"/>
                    <a:lumOff val="40000"/>
                  </a:schemeClr>
                </a:solidFill>
              </a:rPr>
              <a:t> = 2.5</a:t>
            </a:r>
          </a:p>
        </p:txBody>
      </p:sp>
      <p:pic>
        <p:nvPicPr>
          <p:cNvPr id="52" name="Picture 51">
            <a:extLst>
              <a:ext uri="{FF2B5EF4-FFF2-40B4-BE49-F238E27FC236}">
                <a16:creationId xmlns:a16="http://schemas.microsoft.com/office/drawing/2014/main" id="{3390FEB3-7592-734D-AFE9-B732469CD6C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322993" y="3872677"/>
            <a:ext cx="914400" cy="914400"/>
          </a:xfrm>
          <a:prstGeom prst="rect">
            <a:avLst/>
          </a:prstGeom>
        </p:spPr>
      </p:pic>
      <p:pic>
        <p:nvPicPr>
          <p:cNvPr id="53" name="Picture 52">
            <a:extLst>
              <a:ext uri="{FF2B5EF4-FFF2-40B4-BE49-F238E27FC236}">
                <a16:creationId xmlns:a16="http://schemas.microsoft.com/office/drawing/2014/main" id="{98082E80-0FE5-CB47-969B-9B373DECA10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275628" y="3872677"/>
            <a:ext cx="914400" cy="914400"/>
          </a:xfrm>
          <a:prstGeom prst="rect">
            <a:avLst/>
          </a:prstGeom>
        </p:spPr>
      </p:pic>
      <p:pic>
        <p:nvPicPr>
          <p:cNvPr id="54" name="Picture 53">
            <a:extLst>
              <a:ext uri="{FF2B5EF4-FFF2-40B4-BE49-F238E27FC236}">
                <a16:creationId xmlns:a16="http://schemas.microsoft.com/office/drawing/2014/main" id="{ADB77E18-F4E0-9644-8DC7-F5EC4EFC636F}"/>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202263" y="3873853"/>
            <a:ext cx="914400" cy="914400"/>
          </a:xfrm>
          <a:prstGeom prst="rect">
            <a:avLst/>
          </a:prstGeom>
        </p:spPr>
      </p:pic>
      <p:sp>
        <p:nvSpPr>
          <p:cNvPr id="61" name="Rectangle 60">
            <a:extLst>
              <a:ext uri="{FF2B5EF4-FFF2-40B4-BE49-F238E27FC236}">
                <a16:creationId xmlns:a16="http://schemas.microsoft.com/office/drawing/2014/main" id="{BA696CD9-371A-1942-BC6D-517B4F3528AA}"/>
              </a:ext>
            </a:extLst>
          </p:cNvPr>
          <p:cNvSpPr/>
          <p:nvPr/>
        </p:nvSpPr>
        <p:spPr>
          <a:xfrm>
            <a:off x="297758" y="3845470"/>
            <a:ext cx="1939636" cy="2743200"/>
          </a:xfrm>
          <a:prstGeom prst="rect">
            <a:avLst/>
          </a:prstGeom>
          <a:noFill/>
          <a:ln>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ABC95733-401E-254D-899A-FF49C76E1E75}"/>
              </a:ext>
            </a:extLst>
          </p:cNvPr>
          <p:cNvSpPr/>
          <p:nvPr/>
        </p:nvSpPr>
        <p:spPr>
          <a:xfrm>
            <a:off x="2241079" y="3846431"/>
            <a:ext cx="1939636" cy="2743200"/>
          </a:xfrm>
          <a:prstGeom prst="rect">
            <a:avLst/>
          </a:prstGeom>
          <a:noFill/>
          <a:ln>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2044BA91-F3AA-F542-8C9C-BA66BACBC4FB}"/>
              </a:ext>
            </a:extLst>
          </p:cNvPr>
          <p:cNvSpPr/>
          <p:nvPr/>
        </p:nvSpPr>
        <p:spPr>
          <a:xfrm>
            <a:off x="4177027" y="3846569"/>
            <a:ext cx="1939636" cy="2743200"/>
          </a:xfrm>
          <a:prstGeom prst="rect">
            <a:avLst/>
          </a:prstGeom>
          <a:noFill/>
          <a:ln>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 name="TextBox 63">
            <a:extLst>
              <a:ext uri="{FF2B5EF4-FFF2-40B4-BE49-F238E27FC236}">
                <a16:creationId xmlns:a16="http://schemas.microsoft.com/office/drawing/2014/main" id="{B3EAE7E4-9362-BA45-BD10-E0CF3F908D9A}"/>
              </a:ext>
            </a:extLst>
          </p:cNvPr>
          <p:cNvSpPr txBox="1"/>
          <p:nvPr/>
        </p:nvSpPr>
        <p:spPr>
          <a:xfrm>
            <a:off x="3655685" y="6581001"/>
            <a:ext cx="2546595" cy="276999"/>
          </a:xfrm>
          <a:prstGeom prst="rect">
            <a:avLst/>
          </a:prstGeom>
          <a:noFill/>
        </p:spPr>
        <p:txBody>
          <a:bodyPr wrap="none" rtlCol="0">
            <a:spAutoFit/>
          </a:bodyPr>
          <a:lstStyle/>
          <a:p>
            <a:r>
              <a:rPr lang="en-US" sz="1200" b="1" dirty="0">
                <a:solidFill>
                  <a:schemeClr val="tx2">
                    <a:lumMod val="60000"/>
                    <a:lumOff val="40000"/>
                  </a:schemeClr>
                </a:solidFill>
              </a:rPr>
              <a:t>Francisco </a:t>
            </a:r>
            <a:r>
              <a:rPr lang="en-US" sz="1200" b="1" dirty="0" err="1">
                <a:solidFill>
                  <a:schemeClr val="tx2">
                    <a:lumMod val="60000"/>
                    <a:lumOff val="40000"/>
                  </a:schemeClr>
                </a:solidFill>
              </a:rPr>
              <a:t>Canabal</a:t>
            </a:r>
            <a:r>
              <a:rPr lang="en-US" sz="1200" b="1" dirty="0">
                <a:solidFill>
                  <a:schemeClr val="tx2">
                    <a:lumMod val="60000"/>
                    <a:lumOff val="40000"/>
                  </a:schemeClr>
                </a:solidFill>
              </a:rPr>
              <a:t>, NASA MSFC</a:t>
            </a:r>
          </a:p>
        </p:txBody>
      </p:sp>
      <p:sp>
        <p:nvSpPr>
          <p:cNvPr id="65" name="TextBox 64">
            <a:extLst>
              <a:ext uri="{FF2B5EF4-FFF2-40B4-BE49-F238E27FC236}">
                <a16:creationId xmlns:a16="http://schemas.microsoft.com/office/drawing/2014/main" id="{19D8908F-136E-6F48-B88A-F3428EBF188A}"/>
              </a:ext>
            </a:extLst>
          </p:cNvPr>
          <p:cNvSpPr txBox="1"/>
          <p:nvPr/>
        </p:nvSpPr>
        <p:spPr>
          <a:xfrm rot="16200000">
            <a:off x="6508498" y="4570785"/>
            <a:ext cx="1734770" cy="338554"/>
          </a:xfrm>
          <a:prstGeom prst="rect">
            <a:avLst/>
          </a:prstGeom>
          <a:solidFill>
            <a:schemeClr val="bg1"/>
          </a:solidFill>
          <a:ln>
            <a:noFill/>
          </a:ln>
        </p:spPr>
        <p:txBody>
          <a:bodyPr wrap="none" rtlCol="0">
            <a:spAutoFit/>
          </a:bodyPr>
          <a:lstStyle/>
          <a:p>
            <a:pPr algn="ctr"/>
            <a:r>
              <a:rPr lang="en-US" sz="1600" b="1" dirty="0">
                <a:solidFill>
                  <a:schemeClr val="tx2">
                    <a:lumMod val="60000"/>
                    <a:lumOff val="40000"/>
                  </a:schemeClr>
                </a:solidFill>
              </a:rPr>
              <a:t>Increasing Drag</a:t>
            </a:r>
          </a:p>
        </p:txBody>
      </p:sp>
      <p:cxnSp>
        <p:nvCxnSpPr>
          <p:cNvPr id="66" name="Straight Arrow Connector 65">
            <a:extLst>
              <a:ext uri="{FF2B5EF4-FFF2-40B4-BE49-F238E27FC236}">
                <a16:creationId xmlns:a16="http://schemas.microsoft.com/office/drawing/2014/main" id="{FA3A6C15-D072-E444-A4C1-C1FE0FB914C9}"/>
              </a:ext>
            </a:extLst>
          </p:cNvPr>
          <p:cNvCxnSpPr>
            <a:cxnSpLocks/>
            <a:stCxn id="65" idx="3"/>
          </p:cNvCxnSpPr>
          <p:nvPr/>
        </p:nvCxnSpPr>
        <p:spPr>
          <a:xfrm flipV="1">
            <a:off x="7375883" y="3140548"/>
            <a:ext cx="0" cy="732129"/>
          </a:xfrm>
          <a:prstGeom prst="straightConnector1">
            <a:avLst/>
          </a:prstGeom>
          <a:ln>
            <a:solidFill>
              <a:schemeClr val="tx2">
                <a:lumMod val="60000"/>
                <a:lumOff val="40000"/>
              </a:schemeClr>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873713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242" y="121312"/>
            <a:ext cx="10319656" cy="1066800"/>
          </a:xfrm>
        </p:spPr>
        <p:txBody>
          <a:bodyPr/>
          <a:lstStyle/>
          <a:p>
            <a:r>
              <a:rPr lang="en-US" sz="4000" dirty="0">
                <a:solidFill>
                  <a:schemeClr val="bg1">
                    <a:lumMod val="85000"/>
                  </a:schemeClr>
                </a:solidFill>
              </a:rPr>
              <a:t>CFD Results: Effect of Nozzle Cant Angle</a:t>
            </a:r>
          </a:p>
        </p:txBody>
      </p:sp>
      <p:sp>
        <p:nvSpPr>
          <p:cNvPr id="4" name="Content Placeholder 2"/>
          <p:cNvSpPr txBox="1">
            <a:spLocks/>
          </p:cNvSpPr>
          <p:nvPr/>
        </p:nvSpPr>
        <p:spPr>
          <a:xfrm>
            <a:off x="140677" y="1188112"/>
            <a:ext cx="5028482" cy="5060288"/>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Wingdings" panose="05000000000000000000" pitchFamily="2" charset="2"/>
              <a:buChar char="Ø"/>
            </a:pPr>
            <a:r>
              <a:rPr lang="en-US" sz="1800" dirty="0">
                <a:latin typeface="Arial" panose="020B0604020202020204" pitchFamily="34" charset="0"/>
                <a:cs typeface="Arial" panose="020B0604020202020204" pitchFamily="34" charset="0"/>
              </a:rPr>
              <a:t>How does nozzle cant angle (pointing direction) affect aerodynamics?</a:t>
            </a:r>
          </a:p>
          <a:p>
            <a:pPr>
              <a:buFont typeface="Wingdings" panose="05000000000000000000" pitchFamily="2" charset="2"/>
              <a:buChar char="Ø"/>
            </a:pPr>
            <a:r>
              <a:rPr lang="en-US" sz="1800" dirty="0">
                <a:latin typeface="Arial" panose="020B0604020202020204" pitchFamily="34" charset="0"/>
                <a:cs typeface="Arial" panose="020B0604020202020204" pitchFamily="34" charset="0"/>
              </a:rPr>
              <a:t>Pointing the nozzles outward 20-deg rather than forward increases aerodynamic axial force (drag) at all thrust levels</a:t>
            </a:r>
          </a:p>
          <a:p>
            <a:pPr lvl="1">
              <a:buFont typeface="Wingdings" panose="05000000000000000000" pitchFamily="2" charset="2"/>
              <a:buChar char="Ø"/>
            </a:pPr>
            <a:r>
              <a:rPr lang="en-US" sz="1400" dirty="0">
                <a:latin typeface="Arial" panose="020B0604020202020204" pitchFamily="34" charset="0"/>
                <a:cs typeface="Arial" panose="020B0604020202020204" pitchFamily="34" charset="0"/>
              </a:rPr>
              <a:t>Axial thrust decreases by 6%</a:t>
            </a:r>
          </a:p>
        </p:txBody>
      </p:sp>
      <p:pic>
        <p:nvPicPr>
          <p:cNvPr id="5" name="Picture 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13</a:t>
            </a:fld>
            <a:endParaRPr lang="uk-UA" dirty="0"/>
          </a:p>
        </p:txBody>
      </p:sp>
      <p:pic>
        <p:nvPicPr>
          <p:cNvPr id="26" name="Picture 25">
            <a:extLst>
              <a:ext uri="{FF2B5EF4-FFF2-40B4-BE49-F238E27FC236}">
                <a16:creationId xmlns:a16="http://schemas.microsoft.com/office/drawing/2014/main" id="{AAEDF276-40A4-8C42-B85B-73BC6C4B0DC9}"/>
              </a:ext>
            </a:extLst>
          </p:cNvPr>
          <p:cNvPicPr>
            <a:picLocks noChangeAspect="1"/>
          </p:cNvPicPr>
          <p:nvPr/>
        </p:nvPicPr>
        <p:blipFill rotWithShape="1">
          <a:blip r:embed="rId4">
            <a:extLst>
              <a:ext uri="{28A0092B-C50C-407E-A947-70E740481C1C}">
                <a14:useLocalDpi xmlns:a14="http://schemas.microsoft.com/office/drawing/2010/main" val="0"/>
              </a:ext>
            </a:extLst>
          </a:blip>
          <a:srcRect l="25754" r="27371"/>
          <a:stretch/>
        </p:blipFill>
        <p:spPr>
          <a:xfrm rot="16200000">
            <a:off x="1659077" y="3099833"/>
            <a:ext cx="1645920" cy="1517904"/>
          </a:xfrm>
          <a:prstGeom prst="rect">
            <a:avLst/>
          </a:prstGeom>
        </p:spPr>
      </p:pic>
      <p:pic>
        <p:nvPicPr>
          <p:cNvPr id="28" name="Picture 27">
            <a:extLst>
              <a:ext uri="{FF2B5EF4-FFF2-40B4-BE49-F238E27FC236}">
                <a16:creationId xmlns:a16="http://schemas.microsoft.com/office/drawing/2014/main" id="{89BB96A9-1D90-334A-94B2-B98B91F046F0}"/>
              </a:ext>
            </a:extLst>
          </p:cNvPr>
          <p:cNvPicPr>
            <a:picLocks noChangeAspect="1"/>
          </p:cNvPicPr>
          <p:nvPr/>
        </p:nvPicPr>
        <p:blipFill rotWithShape="1">
          <a:blip r:embed="rId5"/>
          <a:srcRect b="22844"/>
          <a:stretch/>
        </p:blipFill>
        <p:spPr>
          <a:xfrm>
            <a:off x="3372505" y="3401584"/>
            <a:ext cx="1269903" cy="914400"/>
          </a:xfrm>
          <a:prstGeom prst="rect">
            <a:avLst/>
          </a:prstGeom>
          <a:ln w="28575">
            <a:noFill/>
          </a:ln>
        </p:spPr>
      </p:pic>
      <p:sp>
        <p:nvSpPr>
          <p:cNvPr id="48" name="TextBox 47">
            <a:extLst>
              <a:ext uri="{FF2B5EF4-FFF2-40B4-BE49-F238E27FC236}">
                <a16:creationId xmlns:a16="http://schemas.microsoft.com/office/drawing/2014/main" id="{08DEFD28-7CD7-C04E-A703-39489552572E}"/>
              </a:ext>
            </a:extLst>
          </p:cNvPr>
          <p:cNvSpPr txBox="1"/>
          <p:nvPr/>
        </p:nvSpPr>
        <p:spPr>
          <a:xfrm>
            <a:off x="391883" y="3689507"/>
            <a:ext cx="1096775" cy="338554"/>
          </a:xfrm>
          <a:prstGeom prst="rect">
            <a:avLst/>
          </a:prstGeom>
          <a:solidFill>
            <a:schemeClr val="bg1"/>
          </a:solidFill>
          <a:ln>
            <a:noFill/>
          </a:ln>
        </p:spPr>
        <p:txBody>
          <a:bodyPr wrap="none" rtlCol="0">
            <a:spAutoFit/>
          </a:bodyPr>
          <a:lstStyle/>
          <a:p>
            <a:pPr algn="ctr"/>
            <a:r>
              <a:rPr lang="en-US" sz="1600" b="1" dirty="0">
                <a:solidFill>
                  <a:schemeClr val="tx2">
                    <a:lumMod val="60000"/>
                    <a:lumOff val="40000"/>
                  </a:schemeClr>
                </a:solidFill>
              </a:rPr>
              <a:t>Model 1A</a:t>
            </a:r>
          </a:p>
        </p:txBody>
      </p:sp>
      <p:pic>
        <p:nvPicPr>
          <p:cNvPr id="22" name="Picture 21">
            <a:extLst>
              <a:ext uri="{FF2B5EF4-FFF2-40B4-BE49-F238E27FC236}">
                <a16:creationId xmlns:a16="http://schemas.microsoft.com/office/drawing/2014/main" id="{55DD7216-352C-4B41-8E7F-FC19CAE73BD5}"/>
              </a:ext>
            </a:extLst>
          </p:cNvPr>
          <p:cNvPicPr>
            <a:picLocks noChangeAspect="1"/>
          </p:cNvPicPr>
          <p:nvPr/>
        </p:nvPicPr>
        <p:blipFill rotWithShape="1">
          <a:blip r:embed="rId6">
            <a:extLst>
              <a:ext uri="{28A0092B-C50C-407E-A947-70E740481C1C}">
                <a14:useLocalDpi xmlns:a14="http://schemas.microsoft.com/office/drawing/2010/main" val="0"/>
              </a:ext>
            </a:extLst>
          </a:blip>
          <a:srcRect l="25760" r="27378"/>
          <a:stretch/>
        </p:blipFill>
        <p:spPr>
          <a:xfrm rot="16200000">
            <a:off x="1659077" y="4825115"/>
            <a:ext cx="1645920" cy="1517904"/>
          </a:xfrm>
          <a:prstGeom prst="rect">
            <a:avLst/>
          </a:prstGeom>
        </p:spPr>
      </p:pic>
      <p:pic>
        <p:nvPicPr>
          <p:cNvPr id="23" name="Picture 22">
            <a:extLst>
              <a:ext uri="{FF2B5EF4-FFF2-40B4-BE49-F238E27FC236}">
                <a16:creationId xmlns:a16="http://schemas.microsoft.com/office/drawing/2014/main" id="{18BA9F92-F893-274D-B3EC-55DE4AED59B7}"/>
              </a:ext>
            </a:extLst>
          </p:cNvPr>
          <p:cNvPicPr>
            <a:picLocks noChangeAspect="1"/>
          </p:cNvPicPr>
          <p:nvPr/>
        </p:nvPicPr>
        <p:blipFill rotWithShape="1">
          <a:blip r:embed="rId7"/>
          <a:srcRect b="22844"/>
          <a:stretch/>
        </p:blipFill>
        <p:spPr>
          <a:xfrm>
            <a:off x="3383660" y="5126867"/>
            <a:ext cx="1247592" cy="914400"/>
          </a:xfrm>
          <a:prstGeom prst="rect">
            <a:avLst/>
          </a:prstGeom>
          <a:ln w="28575">
            <a:noFill/>
          </a:ln>
        </p:spPr>
      </p:pic>
      <p:sp>
        <p:nvSpPr>
          <p:cNvPr id="24" name="TextBox 23">
            <a:extLst>
              <a:ext uri="{FF2B5EF4-FFF2-40B4-BE49-F238E27FC236}">
                <a16:creationId xmlns:a16="http://schemas.microsoft.com/office/drawing/2014/main" id="{B8F2CE39-D462-2243-B757-82042FC2560C}"/>
              </a:ext>
            </a:extLst>
          </p:cNvPr>
          <p:cNvSpPr txBox="1"/>
          <p:nvPr/>
        </p:nvSpPr>
        <p:spPr>
          <a:xfrm>
            <a:off x="391883" y="5414790"/>
            <a:ext cx="1096775" cy="338554"/>
          </a:xfrm>
          <a:prstGeom prst="rect">
            <a:avLst/>
          </a:prstGeom>
          <a:solidFill>
            <a:schemeClr val="bg1"/>
          </a:solidFill>
          <a:ln>
            <a:noFill/>
          </a:ln>
        </p:spPr>
        <p:txBody>
          <a:bodyPr wrap="none" rtlCol="0">
            <a:spAutoFit/>
          </a:bodyPr>
          <a:lstStyle/>
          <a:p>
            <a:pPr algn="ctr"/>
            <a:r>
              <a:rPr lang="en-US" sz="1600" b="1" dirty="0">
                <a:solidFill>
                  <a:schemeClr val="tx2">
                    <a:lumMod val="60000"/>
                    <a:lumOff val="40000"/>
                  </a:schemeClr>
                </a:solidFill>
              </a:rPr>
              <a:t>Model 1B</a:t>
            </a:r>
          </a:p>
        </p:txBody>
      </p:sp>
      <p:sp>
        <p:nvSpPr>
          <p:cNvPr id="8" name="Rectangle 7">
            <a:extLst>
              <a:ext uri="{FF2B5EF4-FFF2-40B4-BE49-F238E27FC236}">
                <a16:creationId xmlns:a16="http://schemas.microsoft.com/office/drawing/2014/main" id="{8B547EC8-E0E4-2546-ACFB-47F57B027DB0}"/>
              </a:ext>
            </a:extLst>
          </p:cNvPr>
          <p:cNvSpPr/>
          <p:nvPr/>
        </p:nvSpPr>
        <p:spPr>
          <a:xfrm>
            <a:off x="4966158" y="3723890"/>
            <a:ext cx="274320" cy="274320"/>
          </a:xfrm>
          <a:prstGeom prst="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riangle 8">
            <a:extLst>
              <a:ext uri="{FF2B5EF4-FFF2-40B4-BE49-F238E27FC236}">
                <a16:creationId xmlns:a16="http://schemas.microsoft.com/office/drawing/2014/main" id="{71DD6487-11F2-154E-8561-A07AC97621B0}"/>
              </a:ext>
            </a:extLst>
          </p:cNvPr>
          <p:cNvSpPr/>
          <p:nvPr/>
        </p:nvSpPr>
        <p:spPr>
          <a:xfrm>
            <a:off x="4966158" y="5446907"/>
            <a:ext cx="274320" cy="274320"/>
          </a:xfrm>
          <a:prstGeom prst="triangl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25353C7E-4335-C847-90B8-5CCDB379374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34000" y="1280160"/>
            <a:ext cx="6858000" cy="5372100"/>
          </a:xfrm>
          <a:prstGeom prst="rect">
            <a:avLst/>
          </a:prstGeom>
        </p:spPr>
      </p:pic>
    </p:spTree>
    <p:extLst>
      <p:ext uri="{BB962C8B-B14F-4D97-AF65-F5344CB8AC3E}">
        <p14:creationId xmlns:p14="http://schemas.microsoft.com/office/powerpoint/2010/main" val="14690444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242" y="121312"/>
            <a:ext cx="10319656" cy="1066800"/>
          </a:xfrm>
        </p:spPr>
        <p:txBody>
          <a:bodyPr/>
          <a:lstStyle/>
          <a:p>
            <a:r>
              <a:rPr lang="en-US" sz="4000" dirty="0">
                <a:solidFill>
                  <a:schemeClr val="bg1">
                    <a:lumMod val="85000"/>
                  </a:schemeClr>
                </a:solidFill>
              </a:rPr>
              <a:t>CFD Results: Effect of Nozzle Location</a:t>
            </a:r>
          </a:p>
        </p:txBody>
      </p:sp>
      <p:sp>
        <p:nvSpPr>
          <p:cNvPr id="4" name="Content Placeholder 2"/>
          <p:cNvSpPr txBox="1">
            <a:spLocks/>
          </p:cNvSpPr>
          <p:nvPr/>
        </p:nvSpPr>
        <p:spPr>
          <a:xfrm>
            <a:off x="140677" y="1188112"/>
            <a:ext cx="5028482" cy="5060288"/>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Wingdings" panose="05000000000000000000" pitchFamily="2" charset="2"/>
              <a:buChar char="Ø"/>
            </a:pPr>
            <a:r>
              <a:rPr lang="en-US" sz="1800" dirty="0">
                <a:latin typeface="Arial" panose="020B0604020202020204" pitchFamily="34" charset="0"/>
                <a:cs typeface="Arial" panose="020B0604020202020204" pitchFamily="34" charset="0"/>
              </a:rPr>
              <a:t>How does nozzle location affect aerodynamics?</a:t>
            </a:r>
          </a:p>
          <a:p>
            <a:pPr>
              <a:buFont typeface="Wingdings" panose="05000000000000000000" pitchFamily="2" charset="2"/>
              <a:buChar char="Ø"/>
            </a:pPr>
            <a:r>
              <a:rPr lang="en-US" sz="1800" dirty="0">
                <a:latin typeface="Arial" panose="020B0604020202020204" pitchFamily="34" charset="0"/>
                <a:cs typeface="Arial" panose="020B0604020202020204" pitchFamily="34" charset="0"/>
              </a:rPr>
              <a:t>Putting the nozzles farther outward on the heatshield increases aerodynamic axial force (drag), especially at higher thrust</a:t>
            </a:r>
          </a:p>
        </p:txBody>
      </p:sp>
      <p:pic>
        <p:nvPicPr>
          <p:cNvPr id="5" name="Picture 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14</a:t>
            </a:fld>
            <a:endParaRPr lang="uk-UA" dirty="0"/>
          </a:p>
        </p:txBody>
      </p:sp>
      <p:sp>
        <p:nvSpPr>
          <p:cNvPr id="48" name="TextBox 47">
            <a:extLst>
              <a:ext uri="{FF2B5EF4-FFF2-40B4-BE49-F238E27FC236}">
                <a16:creationId xmlns:a16="http://schemas.microsoft.com/office/drawing/2014/main" id="{08DEFD28-7CD7-C04E-A703-39489552572E}"/>
              </a:ext>
            </a:extLst>
          </p:cNvPr>
          <p:cNvSpPr txBox="1"/>
          <p:nvPr/>
        </p:nvSpPr>
        <p:spPr>
          <a:xfrm>
            <a:off x="403104" y="5415678"/>
            <a:ext cx="1074333" cy="338554"/>
          </a:xfrm>
          <a:prstGeom prst="rect">
            <a:avLst/>
          </a:prstGeom>
          <a:solidFill>
            <a:schemeClr val="bg1"/>
          </a:solidFill>
          <a:ln>
            <a:noFill/>
          </a:ln>
        </p:spPr>
        <p:txBody>
          <a:bodyPr wrap="none" rtlCol="0">
            <a:spAutoFit/>
          </a:bodyPr>
          <a:lstStyle/>
          <a:p>
            <a:pPr algn="ctr"/>
            <a:r>
              <a:rPr lang="en-US" sz="1600" b="1" dirty="0">
                <a:solidFill>
                  <a:schemeClr val="tx2">
                    <a:lumMod val="60000"/>
                    <a:lumOff val="40000"/>
                  </a:schemeClr>
                </a:solidFill>
              </a:rPr>
              <a:t>Model 1F</a:t>
            </a:r>
          </a:p>
        </p:txBody>
      </p:sp>
      <p:pic>
        <p:nvPicPr>
          <p:cNvPr id="15" name="Picture 14">
            <a:extLst>
              <a:ext uri="{FF2B5EF4-FFF2-40B4-BE49-F238E27FC236}">
                <a16:creationId xmlns:a16="http://schemas.microsoft.com/office/drawing/2014/main" id="{EE54C739-887F-CA41-8015-C1295A4D7A4A}"/>
              </a:ext>
            </a:extLst>
          </p:cNvPr>
          <p:cNvPicPr>
            <a:picLocks noChangeAspect="1"/>
          </p:cNvPicPr>
          <p:nvPr/>
        </p:nvPicPr>
        <p:blipFill rotWithShape="1">
          <a:blip r:embed="rId4">
            <a:extLst>
              <a:ext uri="{28A0092B-C50C-407E-A947-70E740481C1C}">
                <a14:useLocalDpi xmlns:a14="http://schemas.microsoft.com/office/drawing/2010/main" val="0"/>
              </a:ext>
            </a:extLst>
          </a:blip>
          <a:srcRect l="25760" r="27377"/>
          <a:stretch/>
        </p:blipFill>
        <p:spPr>
          <a:xfrm rot="16200000">
            <a:off x="1659076" y="4826003"/>
            <a:ext cx="1645920" cy="1517904"/>
          </a:xfrm>
          <a:prstGeom prst="rect">
            <a:avLst/>
          </a:prstGeom>
          <a:ln>
            <a:noFill/>
          </a:ln>
        </p:spPr>
      </p:pic>
      <p:pic>
        <p:nvPicPr>
          <p:cNvPr id="16" name="Picture 15">
            <a:extLst>
              <a:ext uri="{FF2B5EF4-FFF2-40B4-BE49-F238E27FC236}">
                <a16:creationId xmlns:a16="http://schemas.microsoft.com/office/drawing/2014/main" id="{94DF8808-0B83-754D-BDB0-A73B1F6C87BA}"/>
              </a:ext>
            </a:extLst>
          </p:cNvPr>
          <p:cNvPicPr>
            <a:picLocks noChangeAspect="1"/>
          </p:cNvPicPr>
          <p:nvPr/>
        </p:nvPicPr>
        <p:blipFill rotWithShape="1">
          <a:blip r:embed="rId5"/>
          <a:srcRect b="24775"/>
          <a:stretch/>
        </p:blipFill>
        <p:spPr>
          <a:xfrm>
            <a:off x="3359279" y="5127755"/>
            <a:ext cx="1296353" cy="914400"/>
          </a:xfrm>
          <a:prstGeom prst="rect">
            <a:avLst/>
          </a:prstGeom>
          <a:ln w="28575">
            <a:noFill/>
          </a:ln>
        </p:spPr>
      </p:pic>
      <p:pic>
        <p:nvPicPr>
          <p:cNvPr id="17" name="Picture 16">
            <a:extLst>
              <a:ext uri="{FF2B5EF4-FFF2-40B4-BE49-F238E27FC236}">
                <a16:creationId xmlns:a16="http://schemas.microsoft.com/office/drawing/2014/main" id="{26C71230-F718-DD48-BC7A-95023FA8785A}"/>
              </a:ext>
            </a:extLst>
          </p:cNvPr>
          <p:cNvPicPr>
            <a:picLocks noChangeAspect="1"/>
          </p:cNvPicPr>
          <p:nvPr/>
        </p:nvPicPr>
        <p:blipFill rotWithShape="1">
          <a:blip r:embed="rId6">
            <a:extLst>
              <a:ext uri="{28A0092B-C50C-407E-A947-70E740481C1C}">
                <a14:useLocalDpi xmlns:a14="http://schemas.microsoft.com/office/drawing/2010/main" val="0"/>
              </a:ext>
            </a:extLst>
          </a:blip>
          <a:srcRect l="25760" r="27378"/>
          <a:stretch/>
        </p:blipFill>
        <p:spPr>
          <a:xfrm rot="16200000">
            <a:off x="1659077" y="3098944"/>
            <a:ext cx="1645920" cy="1517904"/>
          </a:xfrm>
          <a:prstGeom prst="rect">
            <a:avLst/>
          </a:prstGeom>
        </p:spPr>
      </p:pic>
      <p:pic>
        <p:nvPicPr>
          <p:cNvPr id="18" name="Picture 17">
            <a:extLst>
              <a:ext uri="{FF2B5EF4-FFF2-40B4-BE49-F238E27FC236}">
                <a16:creationId xmlns:a16="http://schemas.microsoft.com/office/drawing/2014/main" id="{A1AFD3CF-4A74-8747-B4D3-1C61E524C034}"/>
              </a:ext>
            </a:extLst>
          </p:cNvPr>
          <p:cNvPicPr>
            <a:picLocks noChangeAspect="1"/>
          </p:cNvPicPr>
          <p:nvPr/>
        </p:nvPicPr>
        <p:blipFill rotWithShape="1">
          <a:blip r:embed="rId7"/>
          <a:srcRect b="22844"/>
          <a:stretch/>
        </p:blipFill>
        <p:spPr>
          <a:xfrm>
            <a:off x="3383660" y="3400696"/>
            <a:ext cx="1247592" cy="914400"/>
          </a:xfrm>
          <a:prstGeom prst="rect">
            <a:avLst/>
          </a:prstGeom>
          <a:ln w="28575">
            <a:noFill/>
          </a:ln>
        </p:spPr>
      </p:pic>
      <p:sp>
        <p:nvSpPr>
          <p:cNvPr id="19" name="TextBox 18">
            <a:extLst>
              <a:ext uri="{FF2B5EF4-FFF2-40B4-BE49-F238E27FC236}">
                <a16:creationId xmlns:a16="http://schemas.microsoft.com/office/drawing/2014/main" id="{7E104F3C-D246-8C47-A0BA-2F3F63881197}"/>
              </a:ext>
            </a:extLst>
          </p:cNvPr>
          <p:cNvSpPr txBox="1"/>
          <p:nvPr/>
        </p:nvSpPr>
        <p:spPr>
          <a:xfrm>
            <a:off x="391883" y="3688619"/>
            <a:ext cx="1096775" cy="338554"/>
          </a:xfrm>
          <a:prstGeom prst="rect">
            <a:avLst/>
          </a:prstGeom>
          <a:solidFill>
            <a:schemeClr val="bg1"/>
          </a:solidFill>
          <a:ln>
            <a:noFill/>
          </a:ln>
        </p:spPr>
        <p:txBody>
          <a:bodyPr wrap="none" rtlCol="0">
            <a:spAutoFit/>
          </a:bodyPr>
          <a:lstStyle/>
          <a:p>
            <a:pPr algn="ctr"/>
            <a:r>
              <a:rPr lang="en-US" sz="1600" b="1" dirty="0">
                <a:solidFill>
                  <a:schemeClr val="tx2">
                    <a:lumMod val="60000"/>
                    <a:lumOff val="40000"/>
                  </a:schemeClr>
                </a:solidFill>
              </a:rPr>
              <a:t>Model 1B</a:t>
            </a:r>
          </a:p>
        </p:txBody>
      </p:sp>
      <p:sp>
        <p:nvSpPr>
          <p:cNvPr id="25" name="Triangle 24">
            <a:extLst>
              <a:ext uri="{FF2B5EF4-FFF2-40B4-BE49-F238E27FC236}">
                <a16:creationId xmlns:a16="http://schemas.microsoft.com/office/drawing/2014/main" id="{41CB7FC5-61D5-884E-B778-1A0ADB8E272A}"/>
              </a:ext>
            </a:extLst>
          </p:cNvPr>
          <p:cNvSpPr/>
          <p:nvPr/>
        </p:nvSpPr>
        <p:spPr>
          <a:xfrm>
            <a:off x="4966158" y="3720736"/>
            <a:ext cx="274320" cy="274320"/>
          </a:xfrm>
          <a:prstGeom prst="triangl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Triangle 26">
            <a:extLst>
              <a:ext uri="{FF2B5EF4-FFF2-40B4-BE49-F238E27FC236}">
                <a16:creationId xmlns:a16="http://schemas.microsoft.com/office/drawing/2014/main" id="{FF6D44CB-4A52-744B-9976-8C06F027A90F}"/>
              </a:ext>
            </a:extLst>
          </p:cNvPr>
          <p:cNvSpPr/>
          <p:nvPr/>
        </p:nvSpPr>
        <p:spPr>
          <a:xfrm rot="10800000">
            <a:off x="4966158" y="5447795"/>
            <a:ext cx="274320" cy="274320"/>
          </a:xfrm>
          <a:prstGeom prst="triangl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6" name="Picture 35">
            <a:extLst>
              <a:ext uri="{FF2B5EF4-FFF2-40B4-BE49-F238E27FC236}">
                <a16:creationId xmlns:a16="http://schemas.microsoft.com/office/drawing/2014/main" id="{8873982B-4FD3-6745-8083-FC221091CEC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34000" y="1280160"/>
            <a:ext cx="6858000" cy="5372100"/>
          </a:xfrm>
          <a:prstGeom prst="rect">
            <a:avLst/>
          </a:prstGeom>
        </p:spPr>
      </p:pic>
    </p:spTree>
    <p:extLst>
      <p:ext uri="{BB962C8B-B14F-4D97-AF65-F5344CB8AC3E}">
        <p14:creationId xmlns:p14="http://schemas.microsoft.com/office/powerpoint/2010/main" val="29207982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242" y="121312"/>
            <a:ext cx="10319656" cy="1066800"/>
          </a:xfrm>
        </p:spPr>
        <p:txBody>
          <a:bodyPr/>
          <a:lstStyle/>
          <a:p>
            <a:r>
              <a:rPr lang="en-US" sz="4000" dirty="0">
                <a:solidFill>
                  <a:schemeClr val="bg1">
                    <a:lumMod val="85000"/>
                  </a:schemeClr>
                </a:solidFill>
              </a:rPr>
              <a:t>CFD Results: Effect of Nozzle Size</a:t>
            </a:r>
          </a:p>
        </p:txBody>
      </p:sp>
      <p:sp>
        <p:nvSpPr>
          <p:cNvPr id="4" name="Content Placeholder 2"/>
          <p:cNvSpPr txBox="1">
            <a:spLocks/>
          </p:cNvSpPr>
          <p:nvPr/>
        </p:nvSpPr>
        <p:spPr>
          <a:xfrm>
            <a:off x="140677" y="1188112"/>
            <a:ext cx="5028482" cy="5060288"/>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Wingdings" panose="05000000000000000000" pitchFamily="2" charset="2"/>
              <a:buChar char="Ø"/>
            </a:pPr>
            <a:r>
              <a:rPr lang="en-US" sz="1800" dirty="0">
                <a:latin typeface="Arial" panose="020B0604020202020204" pitchFamily="34" charset="0"/>
                <a:cs typeface="Arial" panose="020B0604020202020204" pitchFamily="34" charset="0"/>
              </a:rPr>
              <a:t>How does nozzle size affect aerodynamics?</a:t>
            </a:r>
          </a:p>
          <a:p>
            <a:pPr>
              <a:buFont typeface="Wingdings" panose="05000000000000000000" pitchFamily="2" charset="2"/>
              <a:buChar char="Ø"/>
            </a:pPr>
            <a:r>
              <a:rPr lang="en-US" sz="1800" dirty="0">
                <a:latin typeface="Arial" panose="020B0604020202020204" pitchFamily="34" charset="0"/>
                <a:cs typeface="Arial" panose="020B0604020202020204" pitchFamily="34" charset="0"/>
              </a:rPr>
              <a:t>Using larger nozzles causes small changes in aerodynamic drag, the direction of which depends on thrust</a:t>
            </a:r>
          </a:p>
        </p:txBody>
      </p:sp>
      <p:pic>
        <p:nvPicPr>
          <p:cNvPr id="5" name="Picture 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15</a:t>
            </a:fld>
            <a:endParaRPr lang="uk-UA" dirty="0"/>
          </a:p>
        </p:txBody>
      </p:sp>
      <p:sp>
        <p:nvSpPr>
          <p:cNvPr id="48" name="TextBox 47">
            <a:extLst>
              <a:ext uri="{FF2B5EF4-FFF2-40B4-BE49-F238E27FC236}">
                <a16:creationId xmlns:a16="http://schemas.microsoft.com/office/drawing/2014/main" id="{08DEFD28-7CD7-C04E-A703-39489552572E}"/>
              </a:ext>
            </a:extLst>
          </p:cNvPr>
          <p:cNvSpPr txBox="1"/>
          <p:nvPr/>
        </p:nvSpPr>
        <p:spPr>
          <a:xfrm>
            <a:off x="391883" y="5415678"/>
            <a:ext cx="1096775" cy="338554"/>
          </a:xfrm>
          <a:prstGeom prst="rect">
            <a:avLst/>
          </a:prstGeom>
          <a:solidFill>
            <a:schemeClr val="bg1"/>
          </a:solidFill>
          <a:ln>
            <a:noFill/>
          </a:ln>
        </p:spPr>
        <p:txBody>
          <a:bodyPr wrap="none" rtlCol="0">
            <a:spAutoFit/>
          </a:bodyPr>
          <a:lstStyle/>
          <a:p>
            <a:pPr algn="ctr"/>
            <a:r>
              <a:rPr lang="en-US" sz="1600" b="1" dirty="0">
                <a:solidFill>
                  <a:schemeClr val="tx2">
                    <a:lumMod val="60000"/>
                    <a:lumOff val="40000"/>
                  </a:schemeClr>
                </a:solidFill>
              </a:rPr>
              <a:t>Model 1C</a:t>
            </a:r>
          </a:p>
        </p:txBody>
      </p:sp>
      <p:sp>
        <p:nvSpPr>
          <p:cNvPr id="27" name="Triangle 26">
            <a:extLst>
              <a:ext uri="{FF2B5EF4-FFF2-40B4-BE49-F238E27FC236}">
                <a16:creationId xmlns:a16="http://schemas.microsoft.com/office/drawing/2014/main" id="{FF6D44CB-4A52-744B-9976-8C06F027A90F}"/>
              </a:ext>
            </a:extLst>
          </p:cNvPr>
          <p:cNvSpPr/>
          <p:nvPr/>
        </p:nvSpPr>
        <p:spPr>
          <a:xfrm rot="16200000">
            <a:off x="4966158" y="5447795"/>
            <a:ext cx="274320" cy="274320"/>
          </a:xfrm>
          <a:prstGeom prst="triangl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00DF79DE-7C10-9147-B415-DBF2A02A0E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4000" y="1280160"/>
            <a:ext cx="6858000" cy="5372100"/>
          </a:xfrm>
          <a:prstGeom prst="rect">
            <a:avLst/>
          </a:prstGeom>
        </p:spPr>
      </p:pic>
      <p:pic>
        <p:nvPicPr>
          <p:cNvPr id="30" name="Picture 29">
            <a:extLst>
              <a:ext uri="{FF2B5EF4-FFF2-40B4-BE49-F238E27FC236}">
                <a16:creationId xmlns:a16="http://schemas.microsoft.com/office/drawing/2014/main" id="{0F5080C4-462F-F340-A72B-2FEAA036E9E3}"/>
              </a:ext>
            </a:extLst>
          </p:cNvPr>
          <p:cNvPicPr>
            <a:picLocks noChangeAspect="1"/>
          </p:cNvPicPr>
          <p:nvPr/>
        </p:nvPicPr>
        <p:blipFill rotWithShape="1">
          <a:blip r:embed="rId5">
            <a:extLst>
              <a:ext uri="{28A0092B-C50C-407E-A947-70E740481C1C}">
                <a14:useLocalDpi xmlns:a14="http://schemas.microsoft.com/office/drawing/2010/main" val="0"/>
              </a:ext>
            </a:extLst>
          </a:blip>
          <a:srcRect l="25754" r="27371"/>
          <a:stretch/>
        </p:blipFill>
        <p:spPr>
          <a:xfrm rot="16200000">
            <a:off x="1659077" y="3099833"/>
            <a:ext cx="1645920" cy="1517904"/>
          </a:xfrm>
          <a:prstGeom prst="rect">
            <a:avLst/>
          </a:prstGeom>
        </p:spPr>
      </p:pic>
      <p:pic>
        <p:nvPicPr>
          <p:cNvPr id="31" name="Picture 30">
            <a:extLst>
              <a:ext uri="{FF2B5EF4-FFF2-40B4-BE49-F238E27FC236}">
                <a16:creationId xmlns:a16="http://schemas.microsoft.com/office/drawing/2014/main" id="{2D70DC95-4FDE-AE4F-984E-D44C3BD461FD}"/>
              </a:ext>
            </a:extLst>
          </p:cNvPr>
          <p:cNvPicPr>
            <a:picLocks noChangeAspect="1"/>
          </p:cNvPicPr>
          <p:nvPr/>
        </p:nvPicPr>
        <p:blipFill rotWithShape="1">
          <a:blip r:embed="rId6"/>
          <a:srcRect b="22844"/>
          <a:stretch/>
        </p:blipFill>
        <p:spPr>
          <a:xfrm>
            <a:off x="3372505" y="3401584"/>
            <a:ext cx="1269903" cy="914400"/>
          </a:xfrm>
          <a:prstGeom prst="rect">
            <a:avLst/>
          </a:prstGeom>
          <a:ln w="28575">
            <a:noFill/>
          </a:ln>
        </p:spPr>
      </p:pic>
      <p:sp>
        <p:nvSpPr>
          <p:cNvPr id="32" name="TextBox 31">
            <a:extLst>
              <a:ext uri="{FF2B5EF4-FFF2-40B4-BE49-F238E27FC236}">
                <a16:creationId xmlns:a16="http://schemas.microsoft.com/office/drawing/2014/main" id="{80801DEB-34F0-1744-8A2A-3F012B34C2A8}"/>
              </a:ext>
            </a:extLst>
          </p:cNvPr>
          <p:cNvSpPr txBox="1"/>
          <p:nvPr/>
        </p:nvSpPr>
        <p:spPr>
          <a:xfrm>
            <a:off x="391883" y="3689507"/>
            <a:ext cx="1096775" cy="338554"/>
          </a:xfrm>
          <a:prstGeom prst="rect">
            <a:avLst/>
          </a:prstGeom>
          <a:solidFill>
            <a:schemeClr val="bg1"/>
          </a:solidFill>
          <a:ln>
            <a:noFill/>
          </a:ln>
        </p:spPr>
        <p:txBody>
          <a:bodyPr wrap="none" rtlCol="0">
            <a:spAutoFit/>
          </a:bodyPr>
          <a:lstStyle/>
          <a:p>
            <a:pPr algn="ctr"/>
            <a:r>
              <a:rPr lang="en-US" sz="1600" b="1" dirty="0">
                <a:solidFill>
                  <a:schemeClr val="tx2">
                    <a:lumMod val="60000"/>
                    <a:lumOff val="40000"/>
                  </a:schemeClr>
                </a:solidFill>
              </a:rPr>
              <a:t>Model 1A</a:t>
            </a:r>
          </a:p>
        </p:txBody>
      </p:sp>
      <p:sp>
        <p:nvSpPr>
          <p:cNvPr id="33" name="Rectangle 32">
            <a:extLst>
              <a:ext uri="{FF2B5EF4-FFF2-40B4-BE49-F238E27FC236}">
                <a16:creationId xmlns:a16="http://schemas.microsoft.com/office/drawing/2014/main" id="{1CA5FDAB-517C-1646-ADD7-3CA84309A9F8}"/>
              </a:ext>
            </a:extLst>
          </p:cNvPr>
          <p:cNvSpPr/>
          <p:nvPr/>
        </p:nvSpPr>
        <p:spPr>
          <a:xfrm>
            <a:off x="4966158" y="3723890"/>
            <a:ext cx="274320" cy="274320"/>
          </a:xfrm>
          <a:prstGeom prst="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4" name="Picture 33">
            <a:extLst>
              <a:ext uri="{FF2B5EF4-FFF2-40B4-BE49-F238E27FC236}">
                <a16:creationId xmlns:a16="http://schemas.microsoft.com/office/drawing/2014/main" id="{63909E2A-F584-3448-A901-9EC25CF1A5BA}"/>
              </a:ext>
            </a:extLst>
          </p:cNvPr>
          <p:cNvPicPr>
            <a:picLocks noChangeAspect="1"/>
          </p:cNvPicPr>
          <p:nvPr/>
        </p:nvPicPr>
        <p:blipFill rotWithShape="1">
          <a:blip r:embed="rId7">
            <a:extLst>
              <a:ext uri="{28A0092B-C50C-407E-A947-70E740481C1C}">
                <a14:useLocalDpi xmlns:a14="http://schemas.microsoft.com/office/drawing/2010/main" val="0"/>
              </a:ext>
            </a:extLst>
          </a:blip>
          <a:srcRect l="25760" r="27377"/>
          <a:stretch/>
        </p:blipFill>
        <p:spPr>
          <a:xfrm rot="16200000">
            <a:off x="1659077" y="4826002"/>
            <a:ext cx="1645920" cy="1517904"/>
          </a:xfrm>
          <a:prstGeom prst="rect">
            <a:avLst/>
          </a:prstGeom>
        </p:spPr>
      </p:pic>
      <p:pic>
        <p:nvPicPr>
          <p:cNvPr id="35" name="Picture 34">
            <a:extLst>
              <a:ext uri="{FF2B5EF4-FFF2-40B4-BE49-F238E27FC236}">
                <a16:creationId xmlns:a16="http://schemas.microsoft.com/office/drawing/2014/main" id="{37148750-5175-D749-8863-505077373173}"/>
              </a:ext>
            </a:extLst>
          </p:cNvPr>
          <p:cNvPicPr>
            <a:picLocks noChangeAspect="1"/>
          </p:cNvPicPr>
          <p:nvPr/>
        </p:nvPicPr>
        <p:blipFill rotWithShape="1">
          <a:blip r:embed="rId8"/>
          <a:srcRect b="22844"/>
          <a:stretch/>
        </p:blipFill>
        <p:spPr>
          <a:xfrm>
            <a:off x="3373003" y="5127754"/>
            <a:ext cx="1268905" cy="914400"/>
          </a:xfrm>
          <a:prstGeom prst="rect">
            <a:avLst/>
          </a:prstGeom>
          <a:ln w="28575">
            <a:noFill/>
          </a:ln>
        </p:spPr>
      </p:pic>
    </p:spTree>
    <p:extLst>
      <p:ext uri="{BB962C8B-B14F-4D97-AF65-F5344CB8AC3E}">
        <p14:creationId xmlns:p14="http://schemas.microsoft.com/office/powerpoint/2010/main" val="30636010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242" y="121312"/>
            <a:ext cx="10319656" cy="1066800"/>
          </a:xfrm>
        </p:spPr>
        <p:txBody>
          <a:bodyPr/>
          <a:lstStyle/>
          <a:p>
            <a:r>
              <a:rPr lang="en-US" sz="4000" dirty="0">
                <a:solidFill>
                  <a:schemeClr val="bg1">
                    <a:lumMod val="85000"/>
                  </a:schemeClr>
                </a:solidFill>
              </a:rPr>
              <a:t>CFD Gallery</a:t>
            </a:r>
          </a:p>
        </p:txBody>
      </p:sp>
      <p:sp>
        <p:nvSpPr>
          <p:cNvPr id="4" name="Content Placeholder 2"/>
          <p:cNvSpPr txBox="1">
            <a:spLocks/>
          </p:cNvSpPr>
          <p:nvPr/>
        </p:nvSpPr>
        <p:spPr>
          <a:xfrm>
            <a:off x="140677" y="1188112"/>
            <a:ext cx="11942466" cy="5060288"/>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Wingdings" panose="05000000000000000000" pitchFamily="2" charset="2"/>
              <a:buChar char="Ø"/>
            </a:pPr>
            <a:endParaRPr lang="en-US" sz="1800"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16</a:t>
            </a:fld>
            <a:endParaRPr lang="uk-UA" dirty="0"/>
          </a:p>
        </p:txBody>
      </p:sp>
      <p:pic>
        <p:nvPicPr>
          <p:cNvPr id="15" name="uvel.v02.mp4" descr="uvel.v02.mp4">
            <a:hlinkClick r:id="" action="ppaction://media"/>
            <a:extLst>
              <a:ext uri="{FF2B5EF4-FFF2-40B4-BE49-F238E27FC236}">
                <a16:creationId xmlns:a16="http://schemas.microsoft.com/office/drawing/2014/main" id="{78F40BF1-13B5-C048-A240-ACEEA28920CC}"/>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455" y="1011147"/>
            <a:ext cx="5943600" cy="3343275"/>
          </a:xfrm>
          <a:prstGeom prst="rect">
            <a:avLst/>
          </a:prstGeom>
        </p:spPr>
      </p:pic>
      <p:pic>
        <p:nvPicPr>
          <p:cNvPr id="16" name="Content Placeholder 8" descr="A picture containing indoor, monitor, computer, sitting&#10;&#10;Description automatically generated">
            <a:extLst>
              <a:ext uri="{FF2B5EF4-FFF2-40B4-BE49-F238E27FC236}">
                <a16:creationId xmlns:a16="http://schemas.microsoft.com/office/drawing/2014/main" id="{3FBD8685-DCB1-F24D-A3A8-06ADA30B7B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48400" y="1011147"/>
            <a:ext cx="5943600" cy="3343275"/>
          </a:xfrm>
          <a:prstGeom prst="rect">
            <a:avLst/>
          </a:prstGeom>
        </p:spPr>
      </p:pic>
      <p:sp>
        <p:nvSpPr>
          <p:cNvPr id="17" name="TextBox 16">
            <a:extLst>
              <a:ext uri="{FF2B5EF4-FFF2-40B4-BE49-F238E27FC236}">
                <a16:creationId xmlns:a16="http://schemas.microsoft.com/office/drawing/2014/main" id="{AE59FBE3-D525-9B46-B1E9-ACA80B703B91}"/>
              </a:ext>
            </a:extLst>
          </p:cNvPr>
          <p:cNvSpPr txBox="1"/>
          <p:nvPr/>
        </p:nvSpPr>
        <p:spPr>
          <a:xfrm>
            <a:off x="4851276" y="3831202"/>
            <a:ext cx="2521268" cy="523220"/>
          </a:xfrm>
          <a:prstGeom prst="rect">
            <a:avLst/>
          </a:prstGeom>
          <a:solidFill>
            <a:schemeClr val="bg1"/>
          </a:solidFill>
        </p:spPr>
        <p:txBody>
          <a:bodyPr wrap="none" rtlCol="0">
            <a:spAutoFit/>
          </a:bodyPr>
          <a:lstStyle/>
          <a:p>
            <a:r>
              <a:rPr lang="en-US" sz="1400" b="1" dirty="0" err="1">
                <a:solidFill>
                  <a:schemeClr val="tx2">
                    <a:lumMod val="60000"/>
                    <a:lumOff val="40000"/>
                  </a:schemeClr>
                </a:solidFill>
              </a:rPr>
              <a:t>Bil</a:t>
            </a:r>
            <a:r>
              <a:rPr lang="en-US" sz="1400" b="1" dirty="0">
                <a:solidFill>
                  <a:schemeClr val="tx2">
                    <a:lumMod val="60000"/>
                    <a:lumOff val="40000"/>
                  </a:schemeClr>
                </a:solidFill>
              </a:rPr>
              <a:t> </a:t>
            </a:r>
            <a:r>
              <a:rPr lang="en-US" sz="1400" b="1" dirty="0" err="1">
                <a:solidFill>
                  <a:schemeClr val="tx2">
                    <a:lumMod val="60000"/>
                    <a:lumOff val="40000"/>
                  </a:schemeClr>
                </a:solidFill>
              </a:rPr>
              <a:t>Kleb</a:t>
            </a:r>
            <a:r>
              <a:rPr lang="en-US" sz="1400" b="1" dirty="0">
                <a:solidFill>
                  <a:schemeClr val="tx2">
                    <a:lumMod val="60000"/>
                    <a:lumOff val="40000"/>
                  </a:schemeClr>
                </a:solidFill>
              </a:rPr>
              <a:t>, NASA </a:t>
            </a:r>
            <a:r>
              <a:rPr lang="en-US" sz="1400" b="1" dirty="0" err="1">
                <a:solidFill>
                  <a:schemeClr val="tx2">
                    <a:lumMod val="60000"/>
                    <a:lumOff val="40000"/>
                  </a:schemeClr>
                </a:solidFill>
              </a:rPr>
              <a:t>LaRC</a:t>
            </a:r>
            <a:endParaRPr lang="en-US" sz="1400" b="1" dirty="0">
              <a:solidFill>
                <a:schemeClr val="tx2">
                  <a:lumMod val="60000"/>
                  <a:lumOff val="40000"/>
                </a:schemeClr>
              </a:solidFill>
            </a:endParaRPr>
          </a:p>
          <a:p>
            <a:r>
              <a:rPr lang="en-US" sz="1400" b="1" dirty="0">
                <a:solidFill>
                  <a:schemeClr val="tx2">
                    <a:lumMod val="60000"/>
                    <a:lumOff val="40000"/>
                  </a:schemeClr>
                </a:solidFill>
              </a:rPr>
              <a:t>Tim Sandstrom, NASA ARC</a:t>
            </a:r>
          </a:p>
        </p:txBody>
      </p:sp>
      <p:pic>
        <p:nvPicPr>
          <p:cNvPr id="18" name="Picture 17" descr="A close up of a logo&#10;&#10;Description automatically generated">
            <a:extLst>
              <a:ext uri="{FF2B5EF4-FFF2-40B4-BE49-F238E27FC236}">
                <a16:creationId xmlns:a16="http://schemas.microsoft.com/office/drawing/2014/main" id="{4355A9B9-A9A1-004C-A933-9203A83D3502}"/>
              </a:ext>
            </a:extLst>
          </p:cNvPr>
          <p:cNvPicPr>
            <a:picLocks noChangeAspect="1"/>
          </p:cNvPicPr>
          <p:nvPr/>
        </p:nvPicPr>
        <p:blipFill rotWithShape="1">
          <a:blip r:embed="rId8">
            <a:extLst>
              <a:ext uri="{28A0092B-C50C-407E-A947-70E740481C1C}">
                <a14:useLocalDpi xmlns:a14="http://schemas.microsoft.com/office/drawing/2010/main" val="0"/>
              </a:ext>
            </a:extLst>
          </a:blip>
          <a:srcRect l="32997" t="10436" r="31062" b="5408"/>
          <a:stretch/>
        </p:blipFill>
        <p:spPr>
          <a:xfrm rot="5400000">
            <a:off x="8165073" y="3379746"/>
            <a:ext cx="1976438" cy="4114800"/>
          </a:xfrm>
          <a:prstGeom prst="rect">
            <a:avLst/>
          </a:prstGeom>
        </p:spPr>
      </p:pic>
      <p:pic>
        <p:nvPicPr>
          <p:cNvPr id="19" name="Picture 18" descr="A picture containing indoor, table, sitting, black&#10;&#10;Description automatically generated">
            <a:extLst>
              <a:ext uri="{FF2B5EF4-FFF2-40B4-BE49-F238E27FC236}">
                <a16:creationId xmlns:a16="http://schemas.microsoft.com/office/drawing/2014/main" id="{921F3822-A8C8-F245-A774-35CD4EE27D80}"/>
              </a:ext>
            </a:extLst>
          </p:cNvPr>
          <p:cNvPicPr>
            <a:picLocks noChangeAspect="1"/>
          </p:cNvPicPr>
          <p:nvPr/>
        </p:nvPicPr>
        <p:blipFill rotWithShape="1">
          <a:blip r:embed="rId9">
            <a:extLst>
              <a:ext uri="{28A0092B-C50C-407E-A947-70E740481C1C}">
                <a14:useLocalDpi xmlns:a14="http://schemas.microsoft.com/office/drawing/2010/main" val="0"/>
              </a:ext>
            </a:extLst>
          </a:blip>
          <a:srcRect l="32432" r="24324"/>
          <a:stretch/>
        </p:blipFill>
        <p:spPr>
          <a:xfrm rot="16200000">
            <a:off x="2829946" y="3136900"/>
            <a:ext cx="2438400" cy="5003800"/>
          </a:xfrm>
          <a:prstGeom prst="rect">
            <a:avLst/>
          </a:prstGeom>
        </p:spPr>
      </p:pic>
      <p:sp>
        <p:nvSpPr>
          <p:cNvPr id="20" name="TextBox 19">
            <a:extLst>
              <a:ext uri="{FF2B5EF4-FFF2-40B4-BE49-F238E27FC236}">
                <a16:creationId xmlns:a16="http://schemas.microsoft.com/office/drawing/2014/main" id="{B23626BF-217E-AB41-BED5-ED4012F1E403}"/>
              </a:ext>
            </a:extLst>
          </p:cNvPr>
          <p:cNvSpPr txBox="1"/>
          <p:nvPr/>
        </p:nvSpPr>
        <p:spPr>
          <a:xfrm>
            <a:off x="6591535" y="6339068"/>
            <a:ext cx="2801857" cy="523220"/>
          </a:xfrm>
          <a:prstGeom prst="rect">
            <a:avLst/>
          </a:prstGeom>
          <a:solidFill>
            <a:schemeClr val="bg1"/>
          </a:solidFill>
        </p:spPr>
        <p:txBody>
          <a:bodyPr wrap="none" rtlCol="0">
            <a:spAutoFit/>
          </a:bodyPr>
          <a:lstStyle/>
          <a:p>
            <a:r>
              <a:rPr lang="en-US" sz="1400" b="1" dirty="0">
                <a:solidFill>
                  <a:schemeClr val="tx2">
                    <a:lumMod val="60000"/>
                    <a:lumOff val="40000"/>
                  </a:schemeClr>
                </a:solidFill>
              </a:rPr>
              <a:t>Robert Childs, NASA ARC STC</a:t>
            </a:r>
          </a:p>
          <a:p>
            <a:r>
              <a:rPr lang="en-US" sz="1400" b="1" dirty="0">
                <a:solidFill>
                  <a:schemeClr val="tx2">
                    <a:lumMod val="60000"/>
                    <a:lumOff val="40000"/>
                  </a:schemeClr>
                </a:solidFill>
              </a:rPr>
              <a:t>Kristen </a:t>
            </a:r>
            <a:r>
              <a:rPr lang="en-US" sz="1400" b="1" dirty="0" err="1">
                <a:solidFill>
                  <a:schemeClr val="tx2">
                    <a:lumMod val="60000"/>
                    <a:lumOff val="40000"/>
                  </a:schemeClr>
                </a:solidFill>
              </a:rPr>
              <a:t>Matsuno</a:t>
            </a:r>
            <a:r>
              <a:rPr lang="en-US" sz="1400" b="1" dirty="0">
                <a:solidFill>
                  <a:schemeClr val="tx2">
                    <a:lumMod val="60000"/>
                    <a:lumOff val="40000"/>
                  </a:schemeClr>
                </a:solidFill>
              </a:rPr>
              <a:t>, NASA ARC</a:t>
            </a:r>
          </a:p>
        </p:txBody>
      </p:sp>
    </p:spTree>
    <p:extLst>
      <p:ext uri="{BB962C8B-B14F-4D97-AF65-F5344CB8AC3E}">
        <p14:creationId xmlns:p14="http://schemas.microsoft.com/office/powerpoint/2010/main" val="1546226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292" fill="hold"/>
                                        <p:tgtEl>
                                          <p:spTgt spid="15"/>
                                        </p:tgtEl>
                                      </p:cBhvr>
                                    </p:cmd>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repeatCount="indefinite" fill="hold" display="0">
                  <p:stCondLst>
                    <p:cond delay="indefinite"/>
                  </p:stCondLst>
                </p:cTn>
                <p:tgtEl>
                  <p:spTgt spid="15"/>
                </p:tgtEl>
              </p:cMediaNode>
            </p:video>
          </p:childTnLst>
        </p:cTn>
      </p:par>
    </p:tnLst>
    <p:bldLst>
      <p:bldP spid="17" grpId="0" animBg="1"/>
      <p:bldP spid="2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27007" y="94935"/>
            <a:ext cx="7737985" cy="1066800"/>
          </a:xfrm>
        </p:spPr>
        <p:txBody>
          <a:bodyPr/>
          <a:lstStyle/>
          <a:p>
            <a:r>
              <a:rPr lang="en-US" sz="4000" dirty="0">
                <a:solidFill>
                  <a:schemeClr val="bg1">
                    <a:lumMod val="85000"/>
                  </a:schemeClr>
                </a:solidFill>
              </a:rPr>
              <a:t>Project Assessment Summary</a:t>
            </a:r>
          </a:p>
        </p:txBody>
      </p:sp>
      <p:graphicFrame>
        <p:nvGraphicFramePr>
          <p:cNvPr id="5" name="Table 4"/>
          <p:cNvGraphicFramePr>
            <a:graphicFrameLocks noGrp="1"/>
          </p:cNvGraphicFramePr>
          <p:nvPr>
            <p:extLst>
              <p:ext uri="{D42A27DB-BD31-4B8C-83A1-F6EECF244321}">
                <p14:modId xmlns:p14="http://schemas.microsoft.com/office/powerpoint/2010/main" val="3191368601"/>
              </p:ext>
            </p:extLst>
          </p:nvPr>
        </p:nvGraphicFramePr>
        <p:xfrm>
          <a:off x="502846" y="1528080"/>
          <a:ext cx="11140514" cy="3482914"/>
        </p:xfrm>
        <a:graphic>
          <a:graphicData uri="http://schemas.openxmlformats.org/drawingml/2006/table">
            <a:tbl>
              <a:tblPr/>
              <a:tblGrid>
                <a:gridCol w="1504661">
                  <a:extLst>
                    <a:ext uri="{9D8B030D-6E8A-4147-A177-3AD203B41FA5}">
                      <a16:colId xmlns:a16="http://schemas.microsoft.com/office/drawing/2014/main" val="20000"/>
                    </a:ext>
                  </a:extLst>
                </a:gridCol>
                <a:gridCol w="458243">
                  <a:extLst>
                    <a:ext uri="{9D8B030D-6E8A-4147-A177-3AD203B41FA5}">
                      <a16:colId xmlns:a16="http://schemas.microsoft.com/office/drawing/2014/main" val="3885110848"/>
                    </a:ext>
                  </a:extLst>
                </a:gridCol>
                <a:gridCol w="458243">
                  <a:extLst>
                    <a:ext uri="{9D8B030D-6E8A-4147-A177-3AD203B41FA5}">
                      <a16:colId xmlns:a16="http://schemas.microsoft.com/office/drawing/2014/main" val="3130830848"/>
                    </a:ext>
                  </a:extLst>
                </a:gridCol>
                <a:gridCol w="458243">
                  <a:extLst>
                    <a:ext uri="{9D8B030D-6E8A-4147-A177-3AD203B41FA5}">
                      <a16:colId xmlns:a16="http://schemas.microsoft.com/office/drawing/2014/main" val="260731836"/>
                    </a:ext>
                  </a:extLst>
                </a:gridCol>
                <a:gridCol w="458243">
                  <a:extLst>
                    <a:ext uri="{9D8B030D-6E8A-4147-A177-3AD203B41FA5}">
                      <a16:colId xmlns:a16="http://schemas.microsoft.com/office/drawing/2014/main" val="1853114543"/>
                    </a:ext>
                  </a:extLst>
                </a:gridCol>
                <a:gridCol w="7802881">
                  <a:extLst>
                    <a:ext uri="{9D8B030D-6E8A-4147-A177-3AD203B41FA5}">
                      <a16:colId xmlns:a16="http://schemas.microsoft.com/office/drawing/2014/main" val="20005"/>
                    </a:ext>
                  </a:extLst>
                </a:gridCol>
              </a:tblGrid>
              <a:tr h="565963">
                <a:tc rowSpan="2">
                  <a:txBody>
                    <a:bodyPr/>
                    <a:lstStyle/>
                    <a:p>
                      <a:pPr algn="ctr" rtl="0" fontAlgn="ctr"/>
                      <a:r>
                        <a:rPr lang="en-US" sz="1600" b="1" i="0" u="none" strike="noStrike" dirty="0">
                          <a:solidFill>
                            <a:srgbClr val="FFFFFF"/>
                          </a:solidFill>
                          <a:effectLst/>
                          <a:latin typeface="Arial" panose="020B0604020202020204" pitchFamily="34" charset="0"/>
                          <a:cs typeface="Arial" panose="020B0604020202020204" pitchFamily="34" charset="0"/>
                        </a:rPr>
                        <a:t>Project Name </a:t>
                      </a:r>
                    </a:p>
                  </a:txBody>
                  <a:tcPr marL="8193" marR="8193" marT="8193" marB="0" anchor="ctr">
                    <a:lnL w="38100" cap="flat" cmpd="sng" algn="ctr">
                      <a:solidFill>
                        <a:schemeClr val="tx1"/>
                      </a:solidFill>
                      <a:prstDash val="solid"/>
                      <a:round/>
                      <a:headEnd type="none" w="med" len="med"/>
                      <a:tailEnd type="none" w="med" len="med"/>
                    </a:lnL>
                    <a:lnR w="6350" cap="flat" cmpd="sng" algn="ctr">
                      <a:solidFill>
                        <a:srgbClr val="FFFFFF"/>
                      </a:solidFill>
                      <a:prstDash val="solid"/>
                      <a:round/>
                      <a:headEnd type="none" w="med" len="med"/>
                      <a:tailEnd type="none" w="med" len="med"/>
                    </a:lnR>
                    <a:lnT w="381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gridSpan="4">
                  <a:txBody>
                    <a:bodyPr/>
                    <a:lstStyle/>
                    <a:p>
                      <a:pPr marL="0" algn="ctr" defTabSz="457200" rtl="0" eaLnBrk="1" fontAlgn="ctr" latinLnBrk="0" hangingPunct="1"/>
                      <a:r>
                        <a:rPr lang="en-US" sz="1400" b="1" i="0" u="none" strike="noStrike" kern="1200" baseline="0" dirty="0">
                          <a:solidFill>
                            <a:schemeClr val="bg1"/>
                          </a:solidFill>
                          <a:effectLst/>
                          <a:latin typeface="Arial" panose="020B0604020202020204" pitchFamily="34" charset="0"/>
                          <a:ea typeface="+mn-ea"/>
                          <a:cs typeface="Arial" panose="020B0604020202020204" pitchFamily="34" charset="0"/>
                        </a:rPr>
                        <a:t>Performance </a:t>
                      </a:r>
                      <a:endParaRPr lang="en-US" sz="1400" b="1" i="0" u="none" strike="noStrike" kern="1200" dirty="0">
                        <a:solidFill>
                          <a:schemeClr val="bg1"/>
                        </a:solidFill>
                        <a:effectLst/>
                        <a:latin typeface="Arial" panose="020B0604020202020204" pitchFamily="34" charset="0"/>
                        <a:ea typeface="+mn-ea"/>
                        <a:cs typeface="Arial" panose="020B0604020202020204" pitchFamily="34" charset="0"/>
                      </a:endParaRPr>
                    </a:p>
                  </a:txBody>
                  <a:tcPr marL="8193" marR="8193" marT="8193" marB="0" anchor="ctr">
                    <a:lnL w="6350" cap="flat" cmpd="sng" algn="ctr">
                      <a:solidFill>
                        <a:srgbClr val="FFFFFF"/>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hMerge="1">
                  <a:txBody>
                    <a:bodyPr/>
                    <a:lstStyle/>
                    <a:p>
                      <a:pPr marL="0" algn="ctr" defTabSz="457200" rtl="0" eaLnBrk="1" fontAlgn="ctr" latinLnBrk="0" hangingPunct="1"/>
                      <a:endParaRPr lang="en-US" sz="1200" b="0" i="0" u="none" strike="noStrike" kern="1200" dirty="0">
                        <a:solidFill>
                          <a:schemeClr val="bg1"/>
                        </a:solidFill>
                        <a:effectLst/>
                        <a:latin typeface="Arial" panose="020B0604020202020204" pitchFamily="34" charset="0"/>
                        <a:ea typeface="+mn-ea"/>
                        <a:cs typeface="Arial" panose="020B0604020202020204" pitchFamily="34" charset="0"/>
                      </a:endParaRP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rowSpan="2">
                  <a:txBody>
                    <a:bodyPr/>
                    <a:lstStyle/>
                    <a:p>
                      <a:pPr algn="ctr" rtl="0" fontAlgn="ctr"/>
                      <a:r>
                        <a:rPr lang="en-US" sz="1800" b="1" i="0" u="none" strike="noStrike" dirty="0">
                          <a:solidFill>
                            <a:srgbClr val="FFFFFF"/>
                          </a:solidFill>
                          <a:effectLst/>
                          <a:latin typeface="Arial" panose="020B0604020202020204" pitchFamily="34" charset="0"/>
                          <a:cs typeface="Arial" panose="020B0604020202020204" pitchFamily="34" charset="0"/>
                        </a:rPr>
                        <a:t>Comments</a:t>
                      </a:r>
                    </a:p>
                  </a:txBody>
                  <a:tcPr marL="8193" marR="8193" marT="8193" marB="0" anchor="ctr">
                    <a:lnL w="12700" cap="flat" cmpd="sng" algn="ctr">
                      <a:solidFill>
                        <a:schemeClr val="bg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10000"/>
                  </a:ext>
                </a:extLst>
              </a:tr>
              <a:tr h="295671">
                <a:tc vMerge="1">
                  <a:txBody>
                    <a:bodyPr/>
                    <a:lstStyle/>
                    <a:p>
                      <a:endParaRPr lang="en-US"/>
                    </a:p>
                  </a:txBody>
                  <a:tcPr/>
                </a:tc>
                <a:tc>
                  <a:txBody>
                    <a:bodyPr/>
                    <a:lstStyle/>
                    <a:p>
                      <a:pPr marL="0" algn="ctr" defTabSz="457200" rtl="0" eaLnBrk="1" fontAlgn="ctr" latinLnBrk="0" hangingPunct="1"/>
                      <a:r>
                        <a:rPr lang="en-US" sz="1600" b="1" i="0" u="none" strike="noStrike" kern="1200" dirty="0">
                          <a:solidFill>
                            <a:schemeClr val="bg1"/>
                          </a:solidFill>
                          <a:effectLst/>
                          <a:latin typeface="Arial" panose="020B0604020202020204" pitchFamily="34" charset="0"/>
                          <a:ea typeface="+mn-ea"/>
                          <a:cs typeface="Arial" panose="020B0604020202020204" pitchFamily="34" charset="0"/>
                        </a:rPr>
                        <a:t>C</a:t>
                      </a: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a:txBody>
                    <a:bodyPr/>
                    <a:lstStyle/>
                    <a:p>
                      <a:pPr marL="0" algn="ctr" defTabSz="457200" rtl="0" eaLnBrk="1" fontAlgn="ctr" latinLnBrk="0" hangingPunct="1"/>
                      <a:r>
                        <a:rPr lang="en-US" sz="1600" b="1" i="0" u="none" strike="noStrike" kern="1200" dirty="0">
                          <a:solidFill>
                            <a:schemeClr val="bg1"/>
                          </a:solidFill>
                          <a:effectLst/>
                          <a:latin typeface="Arial" panose="020B0604020202020204" pitchFamily="34" charset="0"/>
                          <a:ea typeface="+mn-ea"/>
                          <a:cs typeface="Arial" panose="020B0604020202020204" pitchFamily="34" charset="0"/>
                        </a:rPr>
                        <a:t>S</a:t>
                      </a: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a:txBody>
                    <a:bodyPr/>
                    <a:lstStyle/>
                    <a:p>
                      <a:pPr marL="0" algn="ctr" defTabSz="457200" rtl="0" eaLnBrk="1" fontAlgn="ctr" latinLnBrk="0" hangingPunct="1"/>
                      <a:r>
                        <a:rPr lang="en-US" sz="1600" b="1" i="0" u="none" strike="noStrike" kern="1200" dirty="0">
                          <a:solidFill>
                            <a:schemeClr val="bg1"/>
                          </a:solidFill>
                          <a:effectLst/>
                          <a:latin typeface="Arial" panose="020B0604020202020204" pitchFamily="34" charset="0"/>
                          <a:ea typeface="+mn-ea"/>
                          <a:cs typeface="Arial" panose="020B0604020202020204" pitchFamily="34" charset="0"/>
                        </a:rPr>
                        <a:t>T</a:t>
                      </a: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a:txBody>
                    <a:bodyPr/>
                    <a:lstStyle/>
                    <a:p>
                      <a:pPr marL="0" algn="ctr" defTabSz="457200" rtl="0" eaLnBrk="1" fontAlgn="ctr" latinLnBrk="0" hangingPunct="1"/>
                      <a:r>
                        <a:rPr lang="en-US" sz="1600" b="1" i="0" u="none" strike="noStrike" kern="1200" dirty="0">
                          <a:solidFill>
                            <a:schemeClr val="bg1"/>
                          </a:solidFill>
                          <a:effectLst/>
                          <a:latin typeface="Arial" panose="020B0604020202020204" pitchFamily="34" charset="0"/>
                          <a:ea typeface="+mn-ea"/>
                          <a:cs typeface="Arial" panose="020B0604020202020204" pitchFamily="34" charset="0"/>
                        </a:rPr>
                        <a:t>P</a:t>
                      </a: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vMerge="1">
                  <a:txBody>
                    <a:bodyPr/>
                    <a:lstStyle/>
                    <a:p>
                      <a:endParaRPr lang="en-US"/>
                    </a:p>
                  </a:txBody>
                  <a:tcPr/>
                </a:tc>
                <a:extLst>
                  <a:ext uri="{0D108BD9-81ED-4DB2-BD59-A6C34878D82A}">
                    <a16:rowId xmlns:a16="http://schemas.microsoft.com/office/drawing/2014/main" val="167343537"/>
                  </a:ext>
                </a:extLst>
              </a:tr>
              <a:tr h="833544">
                <a:tc>
                  <a:txBody>
                    <a:bodyPr/>
                    <a:lstStyle/>
                    <a:p>
                      <a:pPr algn="ctr" rtl="0" fontAlgn="ctr"/>
                      <a:r>
                        <a:rPr lang="en-US" sz="1800" b="1" i="0" u="none" strike="noStrike" dirty="0">
                          <a:solidFill>
                            <a:srgbClr val="FFFFFF"/>
                          </a:solidFill>
                          <a:effectLst/>
                          <a:latin typeface="Arial" panose="020B0604020202020204" pitchFamily="34" charset="0"/>
                          <a:cs typeface="Arial" panose="020B0604020202020204" pitchFamily="34" charset="0"/>
                        </a:rPr>
                        <a:t>Mid Year</a:t>
                      </a:r>
                    </a:p>
                  </a:txBody>
                  <a:tcPr marL="8193" marR="8193" marT="8193"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rtl="0" fontAlgn="ctr"/>
                      <a:endParaRPr lang="en-US" sz="1800" b="0" i="0" u="none" strike="noStrike" dirty="0">
                        <a:solidFill>
                          <a:srgbClr val="000000"/>
                        </a:solidFill>
                        <a:effectLst/>
                        <a:latin typeface="+mn-lt"/>
                        <a:cs typeface="Arial" panose="020B0604020202020204" pitchFamily="34" charset="0"/>
                      </a:endParaRPr>
                    </a:p>
                  </a:txBody>
                  <a:tcPr marL="8193" marR="8193" marT="819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endParaRPr lang="en-US" sz="1800" b="0" i="0" u="none" strike="noStrike" dirty="0">
                        <a:solidFill>
                          <a:srgbClr val="000000"/>
                        </a:solidFill>
                        <a:effectLst/>
                        <a:latin typeface="+mn-lt"/>
                        <a:cs typeface="Arial" panose="020B0604020202020204" pitchFamily="34" charset="0"/>
                      </a:endParaRPr>
                    </a:p>
                  </a:txBody>
                  <a:tcPr marL="8193" marR="8193" marT="819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endParaRPr lang="en-US" sz="1800" b="0" i="0" u="none" strike="noStrike" dirty="0">
                        <a:solidFill>
                          <a:srgbClr val="000000"/>
                        </a:solidFill>
                        <a:effectLst/>
                        <a:latin typeface="+mn-lt"/>
                        <a:cs typeface="Arial" panose="020B0604020202020204" pitchFamily="34" charset="0"/>
                      </a:endParaRPr>
                    </a:p>
                  </a:txBody>
                  <a:tcPr marL="8193" marR="8193" marT="819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endParaRPr lang="en-US" sz="1800" b="0" i="0" u="none" strike="noStrike" dirty="0">
                        <a:solidFill>
                          <a:srgbClr val="000000"/>
                        </a:solidFill>
                        <a:effectLst/>
                        <a:latin typeface="+mn-lt"/>
                        <a:cs typeface="Arial" panose="020B0604020202020204" pitchFamily="34" charset="0"/>
                      </a:endParaRPr>
                    </a:p>
                  </a:txBody>
                  <a:tcPr marL="8193" marR="8193" marT="819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l" rtl="0" fontAlgn="b"/>
                      <a:r>
                        <a:rPr lang="en-US" sz="1600" b="0" i="0" u="none" strike="noStrike" baseline="0" dirty="0">
                          <a:solidFill>
                            <a:srgbClr val="000000"/>
                          </a:solidFill>
                          <a:effectLst/>
                          <a:latin typeface="Arial" panose="020B0604020202020204" pitchFamily="34" charset="0"/>
                          <a:cs typeface="Arial" panose="020B0604020202020204" pitchFamily="34" charset="0"/>
                        </a:rPr>
                        <a:t>C: No issues</a:t>
                      </a:r>
                    </a:p>
                    <a:p>
                      <a:pPr algn="l" rtl="0" fontAlgn="b"/>
                      <a:r>
                        <a:rPr lang="en-US" sz="1600" b="0" i="0" u="none" strike="noStrike" baseline="0" dirty="0">
                          <a:solidFill>
                            <a:srgbClr val="000000"/>
                          </a:solidFill>
                          <a:effectLst/>
                          <a:latin typeface="Arial" panose="020B0604020202020204" pitchFamily="34" charset="0"/>
                          <a:cs typeface="Arial" panose="020B0604020202020204" pitchFamily="34" charset="0"/>
                        </a:rPr>
                        <a:t>S: Partner project’s schedule had not yet been impacted by COVID-19</a:t>
                      </a:r>
                    </a:p>
                    <a:p>
                      <a:pPr algn="l" rtl="0" fontAlgn="b"/>
                      <a:r>
                        <a:rPr lang="en-US" sz="1600" b="0" i="0" u="none" strike="noStrike" baseline="0" dirty="0">
                          <a:solidFill>
                            <a:srgbClr val="000000"/>
                          </a:solidFill>
                          <a:effectLst/>
                          <a:latin typeface="Arial" panose="020B0604020202020204" pitchFamily="34" charset="0"/>
                          <a:cs typeface="Arial" panose="020B0604020202020204" pitchFamily="34" charset="0"/>
                        </a:rPr>
                        <a:t>T: Often competing with higher-priority users for NAS supercomputer resources, not predictable but usually able to work around it</a:t>
                      </a:r>
                    </a:p>
                    <a:p>
                      <a:pPr algn="l" rtl="0" fontAlgn="b"/>
                      <a:r>
                        <a:rPr lang="en-US" sz="1600" b="0" i="0" u="none" strike="noStrike" baseline="0" dirty="0">
                          <a:solidFill>
                            <a:srgbClr val="000000"/>
                          </a:solidFill>
                          <a:effectLst/>
                          <a:latin typeface="Arial" panose="020B0604020202020204" pitchFamily="34" charset="0"/>
                          <a:cs typeface="Arial" panose="020B0604020202020204" pitchFamily="34" charset="0"/>
                        </a:rPr>
                        <a:t>P: No issues</a:t>
                      </a:r>
                    </a:p>
                  </a:txBody>
                  <a:tcPr marL="45720" marR="45720">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833544">
                <a:tc>
                  <a:txBody>
                    <a:bodyPr/>
                    <a:lstStyle/>
                    <a:p>
                      <a:pPr algn="ctr" rtl="0" fontAlgn="ctr"/>
                      <a:r>
                        <a:rPr lang="en-US" sz="1800" b="1" i="0" u="none" strike="noStrike" dirty="0">
                          <a:solidFill>
                            <a:srgbClr val="FFFFFF"/>
                          </a:solidFill>
                          <a:effectLst/>
                          <a:latin typeface="Arial" panose="020B0604020202020204" pitchFamily="34" charset="0"/>
                          <a:cs typeface="Arial" panose="020B0604020202020204" pitchFamily="34" charset="0"/>
                        </a:rPr>
                        <a:t>Annual</a:t>
                      </a:r>
                    </a:p>
                  </a:txBody>
                  <a:tcPr marL="8193" marR="8193" marT="8193"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70C0"/>
                    </a:solidFill>
                  </a:tcPr>
                </a:tc>
                <a:tc>
                  <a:txBody>
                    <a:bodyPr/>
                    <a:lstStyle/>
                    <a:p>
                      <a:pPr marL="0" algn="ctr" defTabSz="457200" rtl="0" eaLnBrk="1" fontAlgn="ctr" latinLnBrk="0" hangingPunct="1"/>
                      <a:endParaRPr lang="en-US" sz="16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pPr marL="0" algn="ctr" defTabSz="457200" rtl="0" eaLnBrk="1" fontAlgn="ctr" latinLnBrk="0" hangingPunct="1"/>
                      <a:endParaRPr lang="en-US" sz="16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endParaRPr lang="en-US" sz="2400" dirty="0">
                        <a:latin typeface="Arial" panose="020B0604020202020204" pitchFamily="34" charset="0"/>
                        <a:cs typeface="Arial" panose="020B0604020202020204" pitchFamily="34" charset="0"/>
                      </a:endParaRP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endParaRPr lang="en-US" sz="2400" dirty="0">
                        <a:latin typeface="Arial" panose="020B0604020202020204" pitchFamily="34" charset="0"/>
                        <a:cs typeface="Arial" panose="020B0604020202020204" pitchFamily="34" charset="0"/>
                      </a:endParaRP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algn="l" rtl="0" fontAlgn="b"/>
                      <a:r>
                        <a:rPr lang="en-US" sz="1600" b="0" i="0" u="none" strike="noStrike" baseline="0" dirty="0">
                          <a:solidFill>
                            <a:srgbClr val="000000"/>
                          </a:solidFill>
                          <a:effectLst/>
                          <a:latin typeface="Arial" panose="020B0604020202020204" pitchFamily="34" charset="0"/>
                          <a:cs typeface="Arial" panose="020B0604020202020204" pitchFamily="34" charset="0"/>
                        </a:rPr>
                        <a:t>C: Labor charges are at guideline</a:t>
                      </a:r>
                    </a:p>
                    <a:p>
                      <a:pPr algn="l" rtl="0" fontAlgn="b"/>
                      <a:r>
                        <a:rPr lang="en-US" sz="1600" b="0" i="0" u="none" strike="noStrike" baseline="0" dirty="0">
                          <a:solidFill>
                            <a:srgbClr val="000000"/>
                          </a:solidFill>
                          <a:effectLst/>
                          <a:latin typeface="Arial" panose="020B0604020202020204" pitchFamily="34" charset="0"/>
                          <a:cs typeface="Arial" panose="020B0604020202020204" pitchFamily="34" charset="0"/>
                        </a:rPr>
                        <a:t>S: Partner project’s wind tunnel test delayed by ~4 months due to COVID-19 and model fabrication delays.  2 AIAA SciTech 2021 papers were withdrawn.</a:t>
                      </a:r>
                    </a:p>
                    <a:p>
                      <a:pPr algn="l" rtl="0" fontAlgn="b"/>
                      <a:r>
                        <a:rPr lang="en-US" sz="1600" b="0" i="0" u="none" strike="noStrike" baseline="0" dirty="0">
                          <a:solidFill>
                            <a:srgbClr val="000000"/>
                          </a:solidFill>
                          <a:effectLst/>
                          <a:latin typeface="Arial" panose="020B0604020202020204" pitchFamily="34" charset="0"/>
                          <a:cs typeface="Arial" panose="020B0604020202020204" pitchFamily="34" charset="0"/>
                        </a:rPr>
                        <a:t>T: See above</a:t>
                      </a:r>
                    </a:p>
                    <a:p>
                      <a:pPr algn="l" rtl="0" fontAlgn="b"/>
                      <a:r>
                        <a:rPr lang="en-US" sz="1600" b="0" i="0" u="none" strike="noStrike" baseline="0" dirty="0">
                          <a:solidFill>
                            <a:srgbClr val="000000"/>
                          </a:solidFill>
                          <a:effectLst/>
                          <a:latin typeface="Arial" panose="020B0604020202020204" pitchFamily="34" charset="0"/>
                          <a:cs typeface="Arial" panose="020B0604020202020204" pitchFamily="34" charset="0"/>
                        </a:rPr>
                        <a:t>P: Delays in wind tunnel test will push FY21 milestones to the right by ~4 months</a:t>
                      </a:r>
                    </a:p>
                  </a:txBody>
                  <a:tcPr marL="45720" marR="45720">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30043784"/>
                  </a:ext>
                </a:extLst>
              </a:tr>
            </a:tbl>
          </a:graphicData>
        </a:graphic>
      </p:graphicFrame>
      <p:pic>
        <p:nvPicPr>
          <p:cNvPr id="9" name="Picture 8"/>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
        <p:nvSpPr>
          <p:cNvPr id="10" name="Slide Number Placeholder 9"/>
          <p:cNvSpPr>
            <a:spLocks noGrp="1"/>
          </p:cNvSpPr>
          <p:nvPr>
            <p:ph type="sldNum" sz="quarter" idx="10"/>
          </p:nvPr>
        </p:nvSpPr>
        <p:spPr/>
        <p:txBody>
          <a:bodyPr/>
          <a:lstStyle/>
          <a:p>
            <a:pPr>
              <a:defRPr/>
            </a:pPr>
            <a:fld id="{75D13D49-2B6F-174C-9E1E-1013A06E5C50}" type="slidenum">
              <a:rPr lang="uk-UA" smtClean="0"/>
              <a:pPr>
                <a:defRPr/>
              </a:pPr>
              <a:t>17</a:t>
            </a:fld>
            <a:endParaRPr lang="uk-UA" dirty="0"/>
          </a:p>
        </p:txBody>
      </p:sp>
    </p:spTree>
    <p:extLst>
      <p:ext uri="{BB962C8B-B14F-4D97-AF65-F5344CB8AC3E}">
        <p14:creationId xmlns:p14="http://schemas.microsoft.com/office/powerpoint/2010/main" val="33768531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5100" y="66528"/>
            <a:ext cx="6858000" cy="1066800"/>
          </a:xfrm>
        </p:spPr>
        <p:txBody>
          <a:bodyPr/>
          <a:lstStyle/>
          <a:p>
            <a:r>
              <a:rPr lang="en-US" sz="4000" dirty="0">
                <a:solidFill>
                  <a:schemeClr val="bg1">
                    <a:lumMod val="85000"/>
                  </a:schemeClr>
                </a:solidFill>
              </a:rPr>
              <a:t>EPO Update</a:t>
            </a:r>
          </a:p>
        </p:txBody>
      </p:sp>
      <p:sp>
        <p:nvSpPr>
          <p:cNvPr id="4" name="Content Placeholder 2"/>
          <p:cNvSpPr txBox="1">
            <a:spLocks/>
          </p:cNvSpPr>
          <p:nvPr/>
        </p:nvSpPr>
        <p:spPr>
          <a:xfrm>
            <a:off x="72429" y="1220112"/>
            <a:ext cx="11986788" cy="4953000"/>
          </a:xfrm>
          <a:prstGeom prst="rect">
            <a:avLst/>
          </a:prstGeom>
        </p:spPr>
        <p:txBody>
          <a:bodyPr>
            <a:normAutofit/>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Wingdings" panose="05000000000000000000" pitchFamily="2" charset="2"/>
              <a:buChar char="Ø"/>
            </a:pPr>
            <a:r>
              <a:rPr lang="en-US" dirty="0">
                <a:latin typeface="Arial" panose="020B0604020202020204" pitchFamily="34" charset="0"/>
                <a:cs typeface="Arial" panose="020B0604020202020204" pitchFamily="34" charset="0"/>
              </a:rPr>
              <a:t>Summary of Education and Public Outreach</a:t>
            </a:r>
            <a:endParaRPr lang="en-US" sz="1800" i="1" dirty="0">
              <a:latin typeface="Arial" panose="020B0604020202020204" pitchFamily="34" charset="0"/>
              <a:cs typeface="Arial" panose="020B0604020202020204" pitchFamily="34" charset="0"/>
            </a:endParaRPr>
          </a:p>
          <a:p>
            <a:pPr>
              <a:buFont typeface="Wingdings" panose="05000000000000000000" pitchFamily="2" charset="2"/>
              <a:buChar char="Ø"/>
            </a:pPr>
            <a:r>
              <a:rPr lang="en-US" sz="1800" i="1" dirty="0">
                <a:latin typeface="Arial" panose="020B0604020202020204" pitchFamily="34" charset="0"/>
                <a:cs typeface="Arial" panose="020B0604020202020204" pitchFamily="34" charset="0"/>
              </a:rPr>
              <a:t>AIAA SciTech 2020 conference</a:t>
            </a:r>
          </a:p>
          <a:p>
            <a:pPr lvl="1">
              <a:buFont typeface="Wingdings" pitchFamily="2" charset="2"/>
              <a:buChar char="§"/>
            </a:pPr>
            <a:r>
              <a:rPr lang="en-US" sz="1400" i="1" dirty="0">
                <a:latin typeface="Arial" panose="020B0604020202020204" pitchFamily="34" charset="0"/>
                <a:cs typeface="Arial" panose="020B0604020202020204" pitchFamily="34" charset="0"/>
              </a:rPr>
              <a:t>Mars Human Entry, Descent and Landing Systems special session (6 presentations on FY19 tasks)</a:t>
            </a:r>
          </a:p>
          <a:p>
            <a:pPr lvl="1">
              <a:buFont typeface="Wingdings" pitchFamily="2" charset="2"/>
              <a:buChar char="§"/>
            </a:pPr>
            <a:r>
              <a:rPr lang="en-US" sz="1400" i="1" dirty="0">
                <a:latin typeface="Arial" panose="020B0604020202020204" pitchFamily="34" charset="0"/>
                <a:cs typeface="Arial" panose="020B0604020202020204" pitchFamily="34" charset="0"/>
              </a:rPr>
              <a:t>SPLICE/other sessions (4 presentations on FY19 tasks)</a:t>
            </a:r>
            <a:endParaRPr lang="en-US" sz="1400" b="1" i="1" dirty="0">
              <a:latin typeface="Arial" panose="020B0604020202020204" pitchFamily="34" charset="0"/>
              <a:cs typeface="Arial" panose="020B0604020202020204" pitchFamily="34" charset="0"/>
            </a:endParaRPr>
          </a:p>
          <a:p>
            <a:pPr lvl="1">
              <a:buFont typeface="Wingdings" pitchFamily="2" charset="2"/>
              <a:buChar char="§"/>
            </a:pPr>
            <a:r>
              <a:rPr lang="en-US" sz="1400" i="1" dirty="0">
                <a:latin typeface="Arial" panose="020B0604020202020204" pitchFamily="34" charset="0"/>
                <a:cs typeface="Arial" panose="020B0604020202020204" pitchFamily="34" charset="0"/>
              </a:rPr>
              <a:t>DSS FY20 task preview (1 presentations on FY20 results)</a:t>
            </a:r>
            <a:endParaRPr lang="en-US" sz="1400" b="1" i="1" dirty="0">
              <a:latin typeface="Arial" panose="020B0604020202020204" pitchFamily="34" charset="0"/>
              <a:cs typeface="Arial" panose="020B0604020202020204" pitchFamily="34" charset="0"/>
            </a:endParaRPr>
          </a:p>
          <a:p>
            <a:pPr>
              <a:buFont typeface="Wingdings" panose="05000000000000000000" pitchFamily="2" charset="2"/>
              <a:buChar char="Ø"/>
            </a:pPr>
            <a:r>
              <a:rPr lang="en-US" sz="1800" i="1" dirty="0">
                <a:latin typeface="Arial" panose="020B0604020202020204" pitchFamily="34" charset="0"/>
                <a:cs typeface="Arial" panose="020B0604020202020204" pitchFamily="34" charset="0"/>
              </a:rPr>
              <a:t>Mentored (A. </a:t>
            </a:r>
            <a:r>
              <a:rPr lang="en-US" sz="1800" i="1" dirty="0" err="1">
                <a:latin typeface="Arial" panose="020B0604020202020204" pitchFamily="34" charset="0"/>
                <a:cs typeface="Arial" panose="020B0604020202020204" pitchFamily="34" charset="0"/>
              </a:rPr>
              <a:t>Korzun</a:t>
            </a:r>
            <a:r>
              <a:rPr lang="en-US" sz="1800" i="1" dirty="0">
                <a:latin typeface="Arial" panose="020B0604020202020204" pitchFamily="34" charset="0"/>
                <a:cs typeface="Arial" panose="020B0604020202020204" pitchFamily="34" charset="0"/>
              </a:rPr>
              <a:t>) Langley summer graduate student (Justin </a:t>
            </a:r>
            <a:r>
              <a:rPr lang="en-US" sz="1800" i="1" dirty="0" err="1">
                <a:latin typeface="Arial" panose="020B0604020202020204" pitchFamily="34" charset="0"/>
                <a:cs typeface="Arial" panose="020B0604020202020204" pitchFamily="34" charset="0"/>
              </a:rPr>
              <a:t>Shafner</a:t>
            </a:r>
            <a:r>
              <a:rPr lang="en-US" sz="1800" i="1" dirty="0">
                <a:latin typeface="Arial" panose="020B0604020202020204" pitchFamily="34" charset="0"/>
                <a:cs typeface="Arial" panose="020B0604020202020204" pitchFamily="34" charset="0"/>
              </a:rPr>
              <a:t>) </a:t>
            </a:r>
          </a:p>
          <a:p>
            <a:pPr>
              <a:buFont typeface="Wingdings" panose="05000000000000000000" pitchFamily="2" charset="2"/>
              <a:buChar char="Ø"/>
            </a:pPr>
            <a:r>
              <a:rPr lang="en-US" sz="1800" i="1" dirty="0">
                <a:latin typeface="Arial" panose="020B0604020202020204" pitchFamily="34" charset="0"/>
                <a:cs typeface="Arial" panose="020B0604020202020204" pitchFamily="34" charset="0"/>
              </a:rPr>
              <a:t>Supporting Ames Pathways student (Kristen </a:t>
            </a:r>
            <a:r>
              <a:rPr lang="en-US" sz="1800" i="1" dirty="0" err="1">
                <a:latin typeface="Arial" panose="020B0604020202020204" pitchFamily="34" charset="0"/>
                <a:cs typeface="Arial" panose="020B0604020202020204" pitchFamily="34" charset="0"/>
              </a:rPr>
              <a:t>Matsuno</a:t>
            </a:r>
            <a:r>
              <a:rPr lang="en-US" sz="1800" i="1" dirty="0">
                <a:latin typeface="Arial" panose="020B0604020202020204" pitchFamily="34" charset="0"/>
                <a:cs typeface="Arial" panose="020B0604020202020204" pitchFamily="34" charset="0"/>
              </a:rPr>
              <a:t>)</a:t>
            </a:r>
          </a:p>
          <a:p>
            <a:pPr>
              <a:buFont typeface="Wingdings" panose="05000000000000000000" pitchFamily="2" charset="2"/>
              <a:buChar char="Ø"/>
            </a:pPr>
            <a:r>
              <a:rPr lang="en-US" sz="1800" i="1" dirty="0">
                <a:latin typeface="Arial" panose="020B0604020202020204" pitchFamily="34" charset="0"/>
                <a:cs typeface="Arial" panose="020B0604020202020204" pitchFamily="34" charset="0"/>
              </a:rPr>
              <a:t>Research Collaborator (A. </a:t>
            </a:r>
            <a:r>
              <a:rPr lang="en-US" sz="1800" i="1" dirty="0" err="1">
                <a:latin typeface="Arial" panose="020B0604020202020204" pitchFamily="34" charset="0"/>
                <a:cs typeface="Arial" panose="020B0604020202020204" pitchFamily="34" charset="0"/>
              </a:rPr>
              <a:t>Korzun</a:t>
            </a:r>
            <a:r>
              <a:rPr lang="en-US" sz="1800" i="1" dirty="0">
                <a:latin typeface="Arial" panose="020B0604020202020204" pitchFamily="34" charset="0"/>
                <a:cs typeface="Arial" panose="020B0604020202020204" pitchFamily="34" charset="0"/>
              </a:rPr>
              <a:t>) for new NSTGRO Fellow (Emily Jewell, Stanford)</a:t>
            </a:r>
          </a:p>
          <a:p>
            <a:pPr>
              <a:buFont typeface="Wingdings" panose="05000000000000000000" pitchFamily="2" charset="2"/>
              <a:buChar char="Ø"/>
            </a:pPr>
            <a:r>
              <a:rPr lang="en-US" sz="1800" i="1" dirty="0">
                <a:latin typeface="Arial" panose="020B0604020202020204" pitchFamily="34" charset="0"/>
                <a:cs typeface="Arial" panose="020B0604020202020204" pitchFamily="34" charset="0"/>
              </a:rPr>
              <a:t>Numerous presentations targeted at High Performance Computing (HPC) audiences</a:t>
            </a:r>
          </a:p>
          <a:p>
            <a:endParaRPr lang="en-US" dirty="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18</a:t>
            </a:fld>
            <a:endParaRPr lang="uk-UA" dirty="0"/>
          </a:p>
        </p:txBody>
      </p:sp>
    </p:spTree>
    <p:extLst>
      <p:ext uri="{BB962C8B-B14F-4D97-AF65-F5344CB8AC3E}">
        <p14:creationId xmlns:p14="http://schemas.microsoft.com/office/powerpoint/2010/main" val="14761742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
          <p:cNvSpPr txBox="1">
            <a:spLocks/>
          </p:cNvSpPr>
          <p:nvPr/>
        </p:nvSpPr>
        <p:spPr>
          <a:xfrm>
            <a:off x="222864" y="1269548"/>
            <a:ext cx="11641395" cy="5341147"/>
          </a:xfrm>
          <a:prstGeom prst="rect">
            <a:avLst/>
          </a:prstGeom>
        </p:spPr>
        <p:txBody>
          <a:bodyPr lIns="90919" tIns="45459" rIns="90919" bIns="45459">
            <a:noAutofit/>
          </a:bodyPr>
          <a:lstStyle>
            <a:lvl1pPr marL="171415" indent="-171415" algn="l" defTabSz="457106" rtl="0" eaLnBrk="1" fontAlgn="base" hangingPunct="1">
              <a:spcBef>
                <a:spcPct val="20000"/>
              </a:spcBef>
              <a:spcAft>
                <a:spcPct val="0"/>
              </a:spcAft>
              <a:buFont typeface="Arial" pitchFamily="-105" charset="0"/>
              <a:buChar char="•"/>
              <a:defRPr sz="2000" b="1" kern="1200">
                <a:solidFill>
                  <a:schemeClr val="tx1"/>
                </a:solidFill>
                <a:latin typeface="Arial"/>
                <a:ea typeface="ヒラギノ角ゴ Pro W3" pitchFamily="-65" charset="-128"/>
                <a:cs typeface="Arial"/>
              </a:defRPr>
            </a:lvl1pPr>
            <a:lvl2pPr marL="342829" indent="-171415" algn="l" defTabSz="457106" rtl="0" eaLnBrk="1" fontAlgn="base" hangingPunct="1">
              <a:spcBef>
                <a:spcPct val="20000"/>
              </a:spcBef>
              <a:spcAft>
                <a:spcPct val="0"/>
              </a:spcAft>
              <a:buFont typeface="Arial" pitchFamily="-105" charset="0"/>
              <a:buChar char="–"/>
              <a:defRPr sz="1800" kern="1200">
                <a:solidFill>
                  <a:schemeClr val="tx1"/>
                </a:solidFill>
                <a:latin typeface="Arial"/>
                <a:ea typeface="ヒラギノ角ゴ Pro W3" pitchFamily="-65" charset="-128"/>
                <a:cs typeface="Arial"/>
              </a:defRPr>
            </a:lvl2pPr>
            <a:lvl3pPr marL="514244" indent="-171415" algn="l" defTabSz="457106" rtl="0" eaLnBrk="1" fontAlgn="base" hangingPunct="1">
              <a:spcBef>
                <a:spcPct val="20000"/>
              </a:spcBef>
              <a:spcAft>
                <a:spcPct val="0"/>
              </a:spcAft>
              <a:buFont typeface="Arial" pitchFamily="-105" charset="0"/>
              <a:buChar char="•"/>
              <a:defRPr sz="1600" kern="1200">
                <a:solidFill>
                  <a:schemeClr val="tx1"/>
                </a:solidFill>
                <a:latin typeface="Arial"/>
                <a:ea typeface="ヒラギノ角ゴ Pro W3" pitchFamily="-65" charset="-128"/>
                <a:cs typeface="Arial"/>
              </a:defRPr>
            </a:lvl3pPr>
            <a:lvl4pPr marL="685658" indent="-171415" algn="l" defTabSz="457106" rtl="0" eaLnBrk="1" fontAlgn="base" hangingPunct="1">
              <a:spcBef>
                <a:spcPct val="20000"/>
              </a:spcBef>
              <a:spcAft>
                <a:spcPct val="0"/>
              </a:spcAft>
              <a:buFont typeface="Arial" pitchFamily="-105" charset="0"/>
              <a:buChar char="–"/>
              <a:defRPr sz="1400" kern="1200">
                <a:solidFill>
                  <a:schemeClr val="tx1"/>
                </a:solidFill>
                <a:latin typeface="Arial"/>
                <a:ea typeface="ヒラギノ角ゴ Pro W3" pitchFamily="-65" charset="-128"/>
                <a:cs typeface="Arial"/>
              </a:defRPr>
            </a:lvl4pPr>
            <a:lvl5pPr marL="858661" indent="-173002" algn="l" defTabSz="457106" rtl="0" eaLnBrk="1" fontAlgn="base" hangingPunct="1">
              <a:spcBef>
                <a:spcPct val="20000"/>
              </a:spcBef>
              <a:spcAft>
                <a:spcPct val="0"/>
              </a:spcAft>
              <a:buFont typeface="Arial" pitchFamily="-105" charset="0"/>
              <a:buChar char="»"/>
              <a:defRPr sz="1400" kern="1200">
                <a:solidFill>
                  <a:schemeClr val="tx1"/>
                </a:solidFill>
                <a:latin typeface="Arial"/>
                <a:ea typeface="ヒラギノ角ゴ Pro W3" pitchFamily="-65" charset="-128"/>
                <a:cs typeface="Arial"/>
              </a:defRPr>
            </a:lvl5pPr>
            <a:lvl6pPr marL="2514082" indent="-228553" algn="l" defTabSz="457106" rtl="0" eaLnBrk="1" latinLnBrk="0" hangingPunct="1">
              <a:spcBef>
                <a:spcPct val="20000"/>
              </a:spcBef>
              <a:buFont typeface="Arial"/>
              <a:buChar char="•"/>
              <a:defRPr sz="2000" kern="1200">
                <a:solidFill>
                  <a:schemeClr val="tx1"/>
                </a:solidFill>
                <a:latin typeface="+mn-lt"/>
                <a:ea typeface="+mn-ea"/>
                <a:cs typeface="+mn-cs"/>
              </a:defRPr>
            </a:lvl6pPr>
            <a:lvl7pPr marL="2971188" indent="-228553" algn="l" defTabSz="457106" rtl="0" eaLnBrk="1" latinLnBrk="0" hangingPunct="1">
              <a:spcBef>
                <a:spcPct val="20000"/>
              </a:spcBef>
              <a:buFont typeface="Arial"/>
              <a:buChar char="•"/>
              <a:defRPr sz="2000" kern="1200">
                <a:solidFill>
                  <a:schemeClr val="tx1"/>
                </a:solidFill>
                <a:latin typeface="+mn-lt"/>
                <a:ea typeface="+mn-ea"/>
                <a:cs typeface="+mn-cs"/>
              </a:defRPr>
            </a:lvl7pPr>
            <a:lvl8pPr marL="3428294" indent="-228553" algn="l" defTabSz="457106" rtl="0" eaLnBrk="1" latinLnBrk="0" hangingPunct="1">
              <a:spcBef>
                <a:spcPct val="20000"/>
              </a:spcBef>
              <a:buFont typeface="Arial"/>
              <a:buChar char="•"/>
              <a:defRPr sz="2000" kern="1200">
                <a:solidFill>
                  <a:schemeClr val="tx1"/>
                </a:solidFill>
                <a:latin typeface="+mn-lt"/>
                <a:ea typeface="+mn-ea"/>
                <a:cs typeface="+mn-cs"/>
              </a:defRPr>
            </a:lvl8pPr>
            <a:lvl9pPr marL="3885398" indent="-228553" algn="l" defTabSz="457106" rtl="0" eaLnBrk="1" latinLnBrk="0" hangingPunct="1">
              <a:spcBef>
                <a:spcPct val="20000"/>
              </a:spcBef>
              <a:buFont typeface="Arial"/>
              <a:buChar char="•"/>
              <a:defRPr sz="2000" kern="1200">
                <a:solidFill>
                  <a:schemeClr val="tx1"/>
                </a:solidFill>
                <a:latin typeface="+mn-lt"/>
                <a:ea typeface="+mn-ea"/>
                <a:cs typeface="+mn-cs"/>
              </a:defRPr>
            </a:lvl9pPr>
          </a:lstStyle>
          <a:p>
            <a:pPr marL="457161" lvl="1" indent="-285750">
              <a:buFont typeface="Wingdings" pitchFamily="2" charset="2"/>
              <a:buChar char="Ø"/>
            </a:pPr>
            <a:r>
              <a:rPr lang="en-US" sz="1467" dirty="0"/>
              <a:t>Mars Human Entry, Descent and Landing Systems Special Session</a:t>
            </a:r>
          </a:p>
          <a:p>
            <a:pPr marL="685708" lvl="2" indent="-285750">
              <a:buFont typeface="Wingdings" pitchFamily="2" charset="2"/>
              <a:buChar char="§"/>
            </a:pPr>
            <a:r>
              <a:rPr lang="en-US" sz="1333" dirty="0"/>
              <a:t>Cianciolo, A. D., </a:t>
            </a:r>
            <a:r>
              <a:rPr lang="en-US" sz="1333" dirty="0" err="1"/>
              <a:t>Korzun</a:t>
            </a:r>
            <a:r>
              <a:rPr lang="en-US" sz="1333" dirty="0"/>
              <a:t>, A., Edquist, K., </a:t>
            </a:r>
            <a:r>
              <a:rPr lang="en-US" sz="1333" dirty="0" err="1"/>
              <a:t>Samareh</a:t>
            </a:r>
            <a:r>
              <a:rPr lang="en-US" sz="1333" dirty="0"/>
              <a:t>, J., </a:t>
            </a:r>
            <a:r>
              <a:rPr lang="en-US" sz="1333" dirty="0" err="1"/>
              <a:t>Sostaric</a:t>
            </a:r>
            <a:r>
              <a:rPr lang="en-US" sz="1333" dirty="0"/>
              <a:t>, R., Calderon, D., Garcia, J. A. “Human Mars Entry, Descent and Landing Architecture Study: Phase 3 Summary.”  </a:t>
            </a:r>
          </a:p>
          <a:p>
            <a:pPr marL="685708" lvl="2" indent="-285750">
              <a:buFont typeface="Wingdings" pitchFamily="2" charset="2"/>
              <a:buChar char="§"/>
            </a:pPr>
            <a:r>
              <a:rPr lang="en-US" sz="1333" dirty="0" err="1"/>
              <a:t>Korzun</a:t>
            </a:r>
            <a:r>
              <a:rPr lang="en-US" sz="1333" dirty="0"/>
              <a:t>, A., </a:t>
            </a:r>
            <a:r>
              <a:rPr lang="en-US" sz="1333" dirty="0" err="1"/>
              <a:t>Canabal</a:t>
            </a:r>
            <a:r>
              <a:rPr lang="en-US" sz="1333" dirty="0"/>
              <a:t>, F., Tang, C., Childs, R., Van Norman, J., </a:t>
            </a:r>
            <a:r>
              <a:rPr lang="en-US" sz="1333" dirty="0" err="1"/>
              <a:t>Tynis</a:t>
            </a:r>
            <a:r>
              <a:rPr lang="en-US" sz="1333" dirty="0"/>
              <a:t>, J., Bibb, K. “Powered Descent Aerodynamics for Low and Mid Lift-to-Drag Human Mars Entry, Descent and Landing Vehicles.”  </a:t>
            </a:r>
          </a:p>
          <a:p>
            <a:pPr marL="685708" lvl="2" indent="-285750">
              <a:buFont typeface="Wingdings" pitchFamily="2" charset="2"/>
              <a:buChar char="§"/>
            </a:pPr>
            <a:r>
              <a:rPr lang="en-US" sz="1333" dirty="0"/>
              <a:t>Johnson, B., </a:t>
            </a:r>
            <a:r>
              <a:rPr lang="en-US" sz="1333" dirty="0" err="1"/>
              <a:t>Sostaric</a:t>
            </a:r>
            <a:r>
              <a:rPr lang="en-US" sz="1333" dirty="0"/>
              <a:t>, R., Lu, P. “Mid Lift-to-Drag Rigid Vehicle 6-DoF Performance for Human Mars Entry, Descent, and Landing.”  </a:t>
            </a:r>
          </a:p>
          <a:p>
            <a:pPr marL="685708" lvl="2" indent="-285750">
              <a:buFont typeface="Wingdings" pitchFamily="2" charset="2"/>
              <a:buChar char="§"/>
            </a:pPr>
            <a:r>
              <a:rPr lang="en-US" sz="1333" dirty="0"/>
              <a:t>Calderon, D., </a:t>
            </a:r>
            <a:r>
              <a:rPr lang="en-US" sz="1333" dirty="0" err="1"/>
              <a:t>Sostaric</a:t>
            </a:r>
            <a:r>
              <a:rPr lang="en-US" sz="1333" dirty="0"/>
              <a:t>, R., Garcia, J., Bowles, J., Gaytan, C., Newton, H., Amar, J., Wiens, Z. “Structural Mass Optimization with Manifest Packaging, and Outer Mold Line Updates of a Rigid Mid Lift-to-Drag Mars Entry Lander Vehicle.”  </a:t>
            </a:r>
          </a:p>
          <a:p>
            <a:pPr marL="685708" lvl="2" indent="-285750">
              <a:buFont typeface="Wingdings" pitchFamily="2" charset="2"/>
              <a:buChar char="§"/>
            </a:pPr>
            <a:r>
              <a:rPr lang="en-US" sz="1333" dirty="0" err="1"/>
              <a:t>Samareh</a:t>
            </a:r>
            <a:r>
              <a:rPr lang="en-US" sz="1333" dirty="0"/>
              <a:t>, J. A., Behrend, M. P., Poteet, C. C., </a:t>
            </a:r>
            <a:r>
              <a:rPr lang="en-US" sz="1333" dirty="0" err="1"/>
              <a:t>Komar</a:t>
            </a:r>
            <a:r>
              <a:rPr lang="en-US" sz="1333" dirty="0"/>
              <a:t>, D. R., </a:t>
            </a:r>
            <a:r>
              <a:rPr lang="en-US" sz="1333" dirty="0" err="1"/>
              <a:t>Theisinger</a:t>
            </a:r>
            <a:r>
              <a:rPr lang="en-US" sz="1333" dirty="0"/>
              <a:t>, J. E., Lugo, R. A., Bowles, J. V. “Parametric Systems Analysis of a Mid-Lift/Drag Entry System for Human Mars Missions.”   </a:t>
            </a:r>
          </a:p>
          <a:p>
            <a:pPr marL="685708" lvl="2" indent="-285750">
              <a:buFont typeface="Wingdings" pitchFamily="2" charset="2"/>
              <a:buChar char="§"/>
            </a:pPr>
            <a:r>
              <a:rPr lang="en-US" sz="1333" dirty="0" err="1"/>
              <a:t>Friz</a:t>
            </a:r>
            <a:r>
              <a:rPr lang="en-US" sz="1333" dirty="0"/>
              <a:t>, P. “Parametric cost estimates of three 20-ton payload Mars EDL vehicle concepts.”  </a:t>
            </a:r>
          </a:p>
          <a:p>
            <a:pPr marL="457161" lvl="1" indent="-285750">
              <a:buFont typeface="Wingdings" pitchFamily="2" charset="2"/>
              <a:buChar char="Ø"/>
            </a:pPr>
            <a:r>
              <a:rPr lang="en-US" sz="1467" dirty="0"/>
              <a:t>SPLICE Special Session</a:t>
            </a:r>
          </a:p>
          <a:p>
            <a:pPr marL="685708" lvl="2" indent="-285750">
              <a:buFont typeface="Wingdings" pitchFamily="2" charset="2"/>
              <a:buChar char="§"/>
            </a:pPr>
            <a:r>
              <a:rPr lang="en-US" sz="1333" dirty="0"/>
              <a:t>Cianciolo, A. D., Lugo, R. A., Dutta, D., Williams, A., Chen, P. “A Simulation Framework for Precision Landing and Hazard Avoidance Technology Assessments.”</a:t>
            </a:r>
          </a:p>
          <a:p>
            <a:pPr marL="685708" lvl="2" indent="-285750">
              <a:buFont typeface="Wingdings" pitchFamily="2" charset="2"/>
              <a:buChar char="§"/>
            </a:pPr>
            <a:r>
              <a:rPr lang="en-US" sz="1333" dirty="0"/>
              <a:t>Lugo, R. A., Powell, R. W., “Overview of a Generalized Numerical Predictor-Corrector Waypoint Guidance with Application to Human-Scale Mars Entry, Descent, and Landing.”  </a:t>
            </a:r>
          </a:p>
          <a:p>
            <a:pPr marL="685708" lvl="2" indent="-285750">
              <a:buFont typeface="Wingdings" pitchFamily="2" charset="2"/>
              <a:buChar char="§"/>
            </a:pPr>
            <a:r>
              <a:rPr lang="en-US" sz="1333" dirty="0"/>
              <a:t>Williams, J., </a:t>
            </a:r>
            <a:r>
              <a:rPr lang="en-US" sz="1333" dirty="0" err="1"/>
              <a:t>Woffinden</a:t>
            </a:r>
            <a:r>
              <a:rPr lang="en-US" sz="1333" dirty="0"/>
              <a:t>, D., Putnam, Z. “Mars Entry Guidance and Navigation Analysis Using Linear Covariance Analysis Techniques for the Safe and Precise Landing – Integrated Capabilities Evolution (SPLICE) Project.”  </a:t>
            </a:r>
          </a:p>
          <a:p>
            <a:pPr marL="457161" lvl="1" indent="-285750">
              <a:buFont typeface="Wingdings" pitchFamily="2" charset="2"/>
              <a:buChar char="Ø"/>
            </a:pPr>
            <a:r>
              <a:rPr lang="en-US" sz="1467" dirty="0"/>
              <a:t>Other</a:t>
            </a:r>
          </a:p>
          <a:p>
            <a:pPr marL="685708" lvl="2" indent="-285750">
              <a:buFont typeface="Wingdings" pitchFamily="2" charset="2"/>
              <a:buChar char="§"/>
            </a:pPr>
            <a:r>
              <a:rPr lang="en-US" sz="1333" dirty="0"/>
              <a:t>Cianciolo, A. D., </a:t>
            </a:r>
            <a:r>
              <a:rPr lang="en-US" sz="1333" dirty="0" err="1"/>
              <a:t>Korzun</a:t>
            </a:r>
            <a:r>
              <a:rPr lang="en-US" sz="1333" dirty="0"/>
              <a:t>, A., Lugo, R. A., </a:t>
            </a:r>
            <a:r>
              <a:rPr lang="en-US" sz="1333" dirty="0" err="1"/>
              <a:t>Slagel</a:t>
            </a:r>
            <a:r>
              <a:rPr lang="en-US" sz="1333" dirty="0"/>
              <a:t>, A., Queen, E., </a:t>
            </a:r>
            <a:r>
              <a:rPr lang="en-US" sz="1333" dirty="0" err="1"/>
              <a:t>Dillman</a:t>
            </a:r>
            <a:r>
              <a:rPr lang="en-US" sz="1333" dirty="0"/>
              <a:t>, R., Powell, R. “Low Lift-to-Drag Morphing Shape Design.” </a:t>
            </a:r>
          </a:p>
          <a:p>
            <a:pPr marL="685708" lvl="2" indent="-285750">
              <a:buFont typeface="Wingdings" pitchFamily="2" charset="2"/>
              <a:buChar char="§"/>
            </a:pPr>
            <a:r>
              <a:rPr lang="en-US" sz="1333" dirty="0"/>
              <a:t>Edquist, K. “Model Design and Pre-Test CFD Analysis for a Supersonic </a:t>
            </a:r>
            <a:r>
              <a:rPr lang="en-US" sz="1333" dirty="0" err="1"/>
              <a:t>Retropropulsion</a:t>
            </a:r>
            <a:r>
              <a:rPr lang="en-US" sz="1333" dirty="0"/>
              <a:t> Wind Tunnel Test.”  </a:t>
            </a:r>
          </a:p>
        </p:txBody>
      </p:sp>
      <p:sp>
        <p:nvSpPr>
          <p:cNvPr id="6" name="Date Placeholder 3">
            <a:extLst>
              <a:ext uri="{FF2B5EF4-FFF2-40B4-BE49-F238E27FC236}">
                <a16:creationId xmlns:a16="http://schemas.microsoft.com/office/drawing/2014/main" id="{D06AE64F-F4F3-714C-8782-C61B5227900B}"/>
              </a:ext>
            </a:extLst>
          </p:cNvPr>
          <p:cNvSpPr>
            <a:spLocks noGrp="1"/>
          </p:cNvSpPr>
          <p:nvPr>
            <p:ph type="dt" sz="half" idx="10"/>
          </p:nvPr>
        </p:nvSpPr>
        <p:spPr>
          <a:xfrm>
            <a:off x="8521" y="6623369"/>
            <a:ext cx="2844800" cy="230257"/>
          </a:xfrm>
        </p:spPr>
        <p:txBody>
          <a:bodyPr/>
          <a:lstStyle/>
          <a:p>
            <a:fld id="{036624E5-0837-CD41-91AD-681BE4C1443D}" type="datetime5">
              <a:rPr lang="en-US" smtClean="0">
                <a:solidFill>
                  <a:prstClr val="black">
                    <a:tint val="75000"/>
                  </a:prstClr>
                </a:solidFill>
              </a:rPr>
              <a:t>9-Sep-20</a:t>
            </a:fld>
            <a:endParaRPr lang="en-US" dirty="0">
              <a:solidFill>
                <a:prstClr val="black">
                  <a:tint val="75000"/>
                </a:prstClr>
              </a:solidFill>
            </a:endParaRPr>
          </a:p>
        </p:txBody>
      </p:sp>
      <p:sp>
        <p:nvSpPr>
          <p:cNvPr id="7" name="Slide Number Placeholder 4">
            <a:extLst>
              <a:ext uri="{FF2B5EF4-FFF2-40B4-BE49-F238E27FC236}">
                <a16:creationId xmlns:a16="http://schemas.microsoft.com/office/drawing/2014/main" id="{11122999-4FF1-C84F-949F-74A59085567C}"/>
              </a:ext>
            </a:extLst>
          </p:cNvPr>
          <p:cNvSpPr>
            <a:spLocks noGrp="1"/>
          </p:cNvSpPr>
          <p:nvPr>
            <p:ph type="sldNum" sz="quarter" idx="12"/>
          </p:nvPr>
        </p:nvSpPr>
        <p:spPr>
          <a:xfrm>
            <a:off x="7010400" y="4967473"/>
            <a:ext cx="2133600" cy="176027"/>
          </a:xfrm>
          <a:prstGeom prst="rect">
            <a:avLst/>
          </a:prstGeom>
        </p:spPr>
        <p:txBody>
          <a:bodyPr lIns="90783" tIns="45391" rIns="90783" bIns="45391" anchor="ctr"/>
          <a:lstStyle>
            <a:defPPr>
              <a:defRPr lang="en-US"/>
            </a:defPPr>
            <a:lvl1pPr marL="0" algn="r" defTabSz="340224" rtl="0" eaLnBrk="1" latinLnBrk="0" hangingPunct="1">
              <a:defRPr sz="675" kern="1200">
                <a:solidFill>
                  <a:schemeClr val="tx1"/>
                </a:solidFill>
                <a:latin typeface="Arial"/>
                <a:ea typeface="+mn-ea"/>
                <a:cs typeface="Arial"/>
              </a:defRPr>
            </a:lvl1pPr>
            <a:lvl2pPr marL="340224" algn="l" defTabSz="340224" rtl="0" eaLnBrk="1" latinLnBrk="0" hangingPunct="1">
              <a:defRPr sz="1350" kern="1200">
                <a:solidFill>
                  <a:schemeClr val="tx1"/>
                </a:solidFill>
                <a:latin typeface="+mn-lt"/>
                <a:ea typeface="+mn-ea"/>
                <a:cs typeface="+mn-cs"/>
              </a:defRPr>
            </a:lvl2pPr>
            <a:lvl3pPr marL="680457" algn="l" defTabSz="340224" rtl="0" eaLnBrk="1" latinLnBrk="0" hangingPunct="1">
              <a:defRPr sz="1350" kern="1200">
                <a:solidFill>
                  <a:schemeClr val="tx1"/>
                </a:solidFill>
                <a:latin typeface="+mn-lt"/>
                <a:ea typeface="+mn-ea"/>
                <a:cs typeface="+mn-cs"/>
              </a:defRPr>
            </a:lvl3pPr>
            <a:lvl4pPr marL="1020676" algn="l" defTabSz="340224" rtl="0" eaLnBrk="1" latinLnBrk="0" hangingPunct="1">
              <a:defRPr sz="1350" kern="1200">
                <a:solidFill>
                  <a:schemeClr val="tx1"/>
                </a:solidFill>
                <a:latin typeface="+mn-lt"/>
                <a:ea typeface="+mn-ea"/>
                <a:cs typeface="+mn-cs"/>
              </a:defRPr>
            </a:lvl4pPr>
            <a:lvl5pPr marL="1360901" algn="l" defTabSz="340224" rtl="0" eaLnBrk="1" latinLnBrk="0" hangingPunct="1">
              <a:defRPr sz="1350" kern="1200">
                <a:solidFill>
                  <a:schemeClr val="tx1"/>
                </a:solidFill>
                <a:latin typeface="+mn-lt"/>
                <a:ea typeface="+mn-ea"/>
                <a:cs typeface="+mn-cs"/>
              </a:defRPr>
            </a:lvl5pPr>
            <a:lvl6pPr marL="1701119" algn="l" defTabSz="340224" rtl="0" eaLnBrk="1" latinLnBrk="0" hangingPunct="1">
              <a:defRPr sz="1350" kern="1200">
                <a:solidFill>
                  <a:schemeClr val="tx1"/>
                </a:solidFill>
                <a:latin typeface="+mn-lt"/>
                <a:ea typeface="+mn-ea"/>
                <a:cs typeface="+mn-cs"/>
              </a:defRPr>
            </a:lvl6pPr>
            <a:lvl7pPr marL="2041348" algn="l" defTabSz="340224" rtl="0" eaLnBrk="1" latinLnBrk="0" hangingPunct="1">
              <a:defRPr sz="1350" kern="1200">
                <a:solidFill>
                  <a:schemeClr val="tx1"/>
                </a:solidFill>
                <a:latin typeface="+mn-lt"/>
                <a:ea typeface="+mn-ea"/>
                <a:cs typeface="+mn-cs"/>
              </a:defRPr>
            </a:lvl7pPr>
            <a:lvl8pPr marL="2381571" algn="l" defTabSz="340224" rtl="0" eaLnBrk="1" latinLnBrk="0" hangingPunct="1">
              <a:defRPr sz="1350" kern="1200">
                <a:solidFill>
                  <a:schemeClr val="tx1"/>
                </a:solidFill>
                <a:latin typeface="+mn-lt"/>
                <a:ea typeface="+mn-ea"/>
                <a:cs typeface="+mn-cs"/>
              </a:defRPr>
            </a:lvl8pPr>
            <a:lvl9pPr marL="2721797" algn="l" defTabSz="340224" rtl="0" eaLnBrk="1" latinLnBrk="0" hangingPunct="1">
              <a:defRPr sz="1350" kern="1200">
                <a:solidFill>
                  <a:schemeClr val="tx1"/>
                </a:solidFill>
                <a:latin typeface="+mn-lt"/>
                <a:ea typeface="+mn-ea"/>
                <a:cs typeface="+mn-cs"/>
              </a:defRPr>
            </a:lvl9pPr>
          </a:lstStyle>
          <a:p>
            <a:fld id="{1B4934D2-0F03-0845-B5F2-EB5434C8A2A7}" type="slidenum">
              <a:rPr lang="en-US" smtClean="0">
                <a:solidFill>
                  <a:prstClr val="black">
                    <a:tint val="75000"/>
                  </a:prstClr>
                </a:solidFill>
              </a:rPr>
              <a:pPr/>
              <a:t>19</a:t>
            </a:fld>
            <a:endParaRPr lang="en-US" dirty="0">
              <a:solidFill>
                <a:prstClr val="black">
                  <a:tint val="75000"/>
                </a:prstClr>
              </a:solidFill>
            </a:endParaRPr>
          </a:p>
        </p:txBody>
      </p:sp>
      <p:sp>
        <p:nvSpPr>
          <p:cNvPr id="8" name="Footer Placeholder 3">
            <a:extLst>
              <a:ext uri="{FF2B5EF4-FFF2-40B4-BE49-F238E27FC236}">
                <a16:creationId xmlns:a16="http://schemas.microsoft.com/office/drawing/2014/main" id="{A983BA56-139A-EA47-B903-35F257590499}"/>
              </a:ext>
            </a:extLst>
          </p:cNvPr>
          <p:cNvSpPr>
            <a:spLocks noGrp="1"/>
          </p:cNvSpPr>
          <p:nvPr>
            <p:ph type="ftr" sz="quarter" idx="4294967295"/>
          </p:nvPr>
        </p:nvSpPr>
        <p:spPr>
          <a:xfrm>
            <a:off x="3124206" y="5001364"/>
            <a:ext cx="2895600" cy="138803"/>
          </a:xfrm>
          <a:prstGeom prst="rect">
            <a:avLst/>
          </a:prstGeom>
        </p:spPr>
        <p:txBody>
          <a:bodyPr vert="horz" lIns="90695" tIns="45349" rIns="90695" bIns="45349" rtlCol="0" anchor="ctr"/>
          <a:lstStyle>
            <a:defPPr>
              <a:defRPr lang="en-US"/>
            </a:defPPr>
            <a:lvl1pPr marL="0" algn="ctr" defTabSz="340224" rtl="0" eaLnBrk="1" fontAlgn="auto" latinLnBrk="0" hangingPunct="1">
              <a:spcBef>
                <a:spcPts val="0"/>
              </a:spcBef>
              <a:spcAft>
                <a:spcPts val="0"/>
              </a:spcAft>
              <a:buNone/>
              <a:defRPr sz="675" kern="1200">
                <a:solidFill>
                  <a:schemeClr val="tx1">
                    <a:tint val="75000"/>
                  </a:schemeClr>
                </a:solidFill>
                <a:latin typeface="Arial"/>
                <a:ea typeface="+mn-ea"/>
                <a:cs typeface="Arial"/>
              </a:defRPr>
            </a:lvl1pPr>
            <a:lvl2pPr marL="340224" algn="l" defTabSz="340224" rtl="0" eaLnBrk="1" latinLnBrk="0" hangingPunct="1">
              <a:defRPr sz="1350" kern="1200">
                <a:solidFill>
                  <a:schemeClr val="tx1"/>
                </a:solidFill>
                <a:latin typeface="+mn-lt"/>
                <a:ea typeface="+mn-ea"/>
                <a:cs typeface="+mn-cs"/>
              </a:defRPr>
            </a:lvl2pPr>
            <a:lvl3pPr marL="680457" algn="l" defTabSz="340224" rtl="0" eaLnBrk="1" latinLnBrk="0" hangingPunct="1">
              <a:defRPr sz="1350" kern="1200">
                <a:solidFill>
                  <a:schemeClr val="tx1"/>
                </a:solidFill>
                <a:latin typeface="+mn-lt"/>
                <a:ea typeface="+mn-ea"/>
                <a:cs typeface="+mn-cs"/>
              </a:defRPr>
            </a:lvl3pPr>
            <a:lvl4pPr marL="1020676" algn="l" defTabSz="340224" rtl="0" eaLnBrk="1" latinLnBrk="0" hangingPunct="1">
              <a:defRPr sz="1350" kern="1200">
                <a:solidFill>
                  <a:schemeClr val="tx1"/>
                </a:solidFill>
                <a:latin typeface="+mn-lt"/>
                <a:ea typeface="+mn-ea"/>
                <a:cs typeface="+mn-cs"/>
              </a:defRPr>
            </a:lvl4pPr>
            <a:lvl5pPr marL="1360901" algn="l" defTabSz="340224" rtl="0" eaLnBrk="1" latinLnBrk="0" hangingPunct="1">
              <a:defRPr sz="1350" kern="1200">
                <a:solidFill>
                  <a:schemeClr val="tx1"/>
                </a:solidFill>
                <a:latin typeface="+mn-lt"/>
                <a:ea typeface="+mn-ea"/>
                <a:cs typeface="+mn-cs"/>
              </a:defRPr>
            </a:lvl5pPr>
            <a:lvl6pPr marL="1701119" algn="l" defTabSz="340224" rtl="0" eaLnBrk="1" latinLnBrk="0" hangingPunct="1">
              <a:defRPr sz="1350" kern="1200">
                <a:solidFill>
                  <a:schemeClr val="tx1"/>
                </a:solidFill>
                <a:latin typeface="+mn-lt"/>
                <a:ea typeface="+mn-ea"/>
                <a:cs typeface="+mn-cs"/>
              </a:defRPr>
            </a:lvl6pPr>
            <a:lvl7pPr marL="2041348" algn="l" defTabSz="340224" rtl="0" eaLnBrk="1" latinLnBrk="0" hangingPunct="1">
              <a:defRPr sz="1350" kern="1200">
                <a:solidFill>
                  <a:schemeClr val="tx1"/>
                </a:solidFill>
                <a:latin typeface="+mn-lt"/>
                <a:ea typeface="+mn-ea"/>
                <a:cs typeface="+mn-cs"/>
              </a:defRPr>
            </a:lvl7pPr>
            <a:lvl8pPr marL="2381571" algn="l" defTabSz="340224" rtl="0" eaLnBrk="1" latinLnBrk="0" hangingPunct="1">
              <a:defRPr sz="1350" kern="1200">
                <a:solidFill>
                  <a:schemeClr val="tx1"/>
                </a:solidFill>
                <a:latin typeface="+mn-lt"/>
                <a:ea typeface="+mn-ea"/>
                <a:cs typeface="+mn-cs"/>
              </a:defRPr>
            </a:lvl8pPr>
            <a:lvl9pPr marL="2721797" algn="l" defTabSz="340224" rtl="0" eaLnBrk="1" latinLnBrk="0" hangingPunct="1">
              <a:defRPr sz="1350" kern="1200">
                <a:solidFill>
                  <a:schemeClr val="tx1"/>
                </a:solidFill>
                <a:latin typeface="+mn-lt"/>
                <a:ea typeface="+mn-ea"/>
                <a:cs typeface="+mn-cs"/>
              </a:defRPr>
            </a:lvl9pPr>
          </a:lstStyle>
          <a:p>
            <a:pPr defTabSz="907253">
              <a:defRPr/>
            </a:pPr>
            <a:r>
              <a:rPr lang="en-US">
                <a:solidFill>
                  <a:prstClr val="black">
                    <a:tint val="75000"/>
                  </a:prstClr>
                </a:solidFill>
              </a:rPr>
              <a:t>STED Monthly Management Review</a:t>
            </a:r>
            <a:endParaRPr lang="en-US" dirty="0">
              <a:solidFill>
                <a:prstClr val="black">
                  <a:tint val="75000"/>
                </a:prstClr>
              </a:solidFill>
            </a:endParaRPr>
          </a:p>
        </p:txBody>
      </p:sp>
      <p:sp>
        <p:nvSpPr>
          <p:cNvPr id="9" name="Title 1">
            <a:extLst>
              <a:ext uri="{FF2B5EF4-FFF2-40B4-BE49-F238E27FC236}">
                <a16:creationId xmlns:a16="http://schemas.microsoft.com/office/drawing/2014/main" id="{5DCC51B5-51BD-7248-B996-E57DBD9930EC}"/>
              </a:ext>
            </a:extLst>
          </p:cNvPr>
          <p:cNvSpPr txBox="1">
            <a:spLocks/>
          </p:cNvSpPr>
          <p:nvPr/>
        </p:nvSpPr>
        <p:spPr>
          <a:xfrm>
            <a:off x="2705100" y="66528"/>
            <a:ext cx="6858000" cy="1066800"/>
          </a:xfrm>
          <a:prstGeom prst="rect">
            <a:avLst/>
          </a:prstGeom>
        </p:spPr>
        <p:txBody>
          <a:bodyPr anchor="ct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r>
              <a:rPr lang="en-US" sz="4000" dirty="0">
                <a:solidFill>
                  <a:schemeClr val="bg1">
                    <a:lumMod val="85000"/>
                  </a:schemeClr>
                </a:solidFill>
              </a:rPr>
              <a:t>AIAA SciTech 2020 Papers</a:t>
            </a:r>
          </a:p>
        </p:txBody>
      </p:sp>
      <p:sp>
        <p:nvSpPr>
          <p:cNvPr id="10" name="Slide Number Placeholder 5">
            <a:extLst>
              <a:ext uri="{FF2B5EF4-FFF2-40B4-BE49-F238E27FC236}">
                <a16:creationId xmlns:a16="http://schemas.microsoft.com/office/drawing/2014/main" id="{7A269EB8-E40E-6544-A93C-9270859BA980}"/>
              </a:ext>
            </a:extLst>
          </p:cNvPr>
          <p:cNvSpPr txBox="1">
            <a:spLocks/>
          </p:cNvSpPr>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800" kern="1200" baseline="0" smtClean="0">
                <a:solidFill>
                  <a:schemeClr val="tx1"/>
                </a:solidFill>
                <a:latin typeface="Arial" charset="0"/>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75D13D49-2B6F-174C-9E1E-1013A06E5C50}" type="slidenum">
              <a:rPr lang="uk-UA" smtClean="0"/>
              <a:pPr>
                <a:defRPr/>
              </a:pPr>
              <a:t>19</a:t>
            </a:fld>
            <a:endParaRPr lang="uk-UA" dirty="0"/>
          </a:p>
        </p:txBody>
      </p:sp>
    </p:spTree>
    <p:extLst>
      <p:ext uri="{BB962C8B-B14F-4D97-AF65-F5344CB8AC3E}">
        <p14:creationId xmlns:p14="http://schemas.microsoft.com/office/powerpoint/2010/main" val="23222426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511" y="66528"/>
            <a:ext cx="10671143" cy="1066800"/>
          </a:xfrm>
        </p:spPr>
        <p:txBody>
          <a:bodyPr/>
          <a:lstStyle/>
          <a:p>
            <a:r>
              <a:rPr lang="en-US" sz="3600" dirty="0">
                <a:solidFill>
                  <a:schemeClr val="bg1">
                    <a:lumMod val="85000"/>
                  </a:schemeClr>
                </a:solidFill>
              </a:rPr>
              <a:t>High-Performance Computing (HPC) Presentations</a:t>
            </a:r>
          </a:p>
        </p:txBody>
      </p:sp>
      <p:sp>
        <p:nvSpPr>
          <p:cNvPr id="4" name="Content Placeholder 2"/>
          <p:cNvSpPr txBox="1">
            <a:spLocks/>
          </p:cNvSpPr>
          <p:nvPr/>
        </p:nvSpPr>
        <p:spPr>
          <a:xfrm>
            <a:off x="72429" y="1220112"/>
            <a:ext cx="11986788" cy="4953000"/>
          </a:xfrm>
          <a:prstGeom prst="rect">
            <a:avLst/>
          </a:prstGeom>
        </p:spPr>
        <p:txBody>
          <a:bodyPr>
            <a:normAutofit/>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Wingdings" pitchFamily="2" charset="2"/>
              <a:buChar char="Ø"/>
            </a:pPr>
            <a:r>
              <a:rPr lang="en-US" sz="1800" i="1" dirty="0">
                <a:latin typeface="Arial" panose="020B0604020202020204" pitchFamily="34" charset="0"/>
                <a:cs typeface="Arial" panose="020B0604020202020204" pitchFamily="34" charset="0"/>
              </a:rPr>
              <a:t>Humans to Mars Summit 2020:  Human EDL Panel (A. </a:t>
            </a:r>
            <a:r>
              <a:rPr lang="en-US" sz="1800" i="1" dirty="0" err="1">
                <a:latin typeface="Arial" panose="020B0604020202020204" pitchFamily="34" charset="0"/>
                <a:cs typeface="Arial" panose="020B0604020202020204" pitchFamily="34" charset="0"/>
              </a:rPr>
              <a:t>Korzun</a:t>
            </a:r>
            <a:r>
              <a:rPr lang="en-US" sz="1800" i="1" dirty="0">
                <a:latin typeface="Arial" panose="020B0604020202020204" pitchFamily="34" charset="0"/>
                <a:cs typeface="Arial" panose="020B0604020202020204" pitchFamily="34" charset="0"/>
              </a:rPr>
              <a:t>), 2 Sept 2020</a:t>
            </a:r>
          </a:p>
          <a:p>
            <a:pPr>
              <a:buFont typeface="Wingdings" pitchFamily="2" charset="2"/>
              <a:buChar char="Ø"/>
            </a:pPr>
            <a:r>
              <a:rPr lang="en-US" sz="1800" i="1" dirty="0">
                <a:latin typeface="Arial" panose="020B0604020202020204" pitchFamily="34" charset="0"/>
                <a:cs typeface="Arial" panose="020B0604020202020204" pitchFamily="34" charset="0"/>
              </a:rPr>
              <a:t>Briefing to Jim Reuter (STMD) on </a:t>
            </a:r>
            <a:r>
              <a:rPr lang="en-US" sz="1800" i="1" dirty="0" err="1">
                <a:latin typeface="Arial" panose="020B0604020202020204" pitchFamily="34" charset="0"/>
                <a:cs typeface="Arial" panose="020B0604020202020204" pitchFamily="34" charset="0"/>
              </a:rPr>
              <a:t>Retropropulsion</a:t>
            </a:r>
            <a:r>
              <a:rPr lang="en-US" sz="1800" i="1" dirty="0">
                <a:latin typeface="Arial" panose="020B0604020202020204" pitchFamily="34" charset="0"/>
                <a:cs typeface="Arial" panose="020B0604020202020204" pitchFamily="34" charset="0"/>
              </a:rPr>
              <a:t> CFD and HPC Experience (A. </a:t>
            </a:r>
            <a:r>
              <a:rPr lang="en-US" sz="1800" i="1" dirty="0" err="1">
                <a:latin typeface="Arial" panose="020B0604020202020204" pitchFamily="34" charset="0"/>
                <a:cs typeface="Arial" panose="020B0604020202020204" pitchFamily="34" charset="0"/>
              </a:rPr>
              <a:t>Korzun</a:t>
            </a:r>
            <a:r>
              <a:rPr lang="en-US" sz="1800" i="1" dirty="0">
                <a:latin typeface="Arial" panose="020B0604020202020204" pitchFamily="34" charset="0"/>
                <a:cs typeface="Arial" panose="020B0604020202020204" pitchFamily="34" charset="0"/>
              </a:rPr>
              <a:t> and E. Nielsen), 20 Aug 2020</a:t>
            </a:r>
          </a:p>
          <a:p>
            <a:pPr>
              <a:buFont typeface="Wingdings" pitchFamily="2" charset="2"/>
              <a:buChar char="Ø"/>
            </a:pPr>
            <a:r>
              <a:rPr lang="en-US" sz="1800" i="1" dirty="0">
                <a:latin typeface="Arial" panose="020B0604020202020204" pitchFamily="34" charset="0"/>
                <a:cs typeface="Arial" panose="020B0604020202020204" pitchFamily="34" charset="0"/>
              </a:rPr>
              <a:t>White House Office of Science and Technology Policy Convening (Panel – Future Advanced Computing Ecosystem) (A. </a:t>
            </a:r>
            <a:r>
              <a:rPr lang="en-US" sz="1800" i="1" dirty="0" err="1">
                <a:latin typeface="Arial" panose="020B0604020202020204" pitchFamily="34" charset="0"/>
                <a:cs typeface="Arial" panose="020B0604020202020204" pitchFamily="34" charset="0"/>
              </a:rPr>
              <a:t>Korzun</a:t>
            </a:r>
            <a:r>
              <a:rPr lang="en-US" sz="1800" i="1" dirty="0">
                <a:latin typeface="Arial" panose="020B0604020202020204" pitchFamily="34" charset="0"/>
                <a:cs typeface="Arial" panose="020B0604020202020204" pitchFamily="34" charset="0"/>
              </a:rPr>
              <a:t>), 17 Aug 2020</a:t>
            </a:r>
          </a:p>
          <a:p>
            <a:pPr>
              <a:buFont typeface="Wingdings" pitchFamily="2" charset="2"/>
              <a:buChar char="Ø"/>
            </a:pPr>
            <a:r>
              <a:rPr lang="en-US" sz="1800" i="1" dirty="0">
                <a:latin typeface="Arial" panose="020B0604020202020204" pitchFamily="34" charset="0"/>
                <a:cs typeface="Arial" panose="020B0604020202020204" pitchFamily="34" charset="0"/>
              </a:rPr>
              <a:t>AFESB Summer Student Seminar Series:  Propulsive Descent and Landing (A. </a:t>
            </a:r>
            <a:r>
              <a:rPr lang="en-US" sz="1800" i="1" dirty="0" err="1">
                <a:latin typeface="Arial" panose="020B0604020202020204" pitchFamily="34" charset="0"/>
                <a:cs typeface="Arial" panose="020B0604020202020204" pitchFamily="34" charset="0"/>
              </a:rPr>
              <a:t>Korzun</a:t>
            </a:r>
            <a:r>
              <a:rPr lang="en-US" sz="1800" i="1" dirty="0">
                <a:latin typeface="Arial" panose="020B0604020202020204" pitchFamily="34" charset="0"/>
                <a:cs typeface="Arial" panose="020B0604020202020204" pitchFamily="34" charset="0"/>
              </a:rPr>
              <a:t>), 27 July 2020</a:t>
            </a:r>
          </a:p>
          <a:p>
            <a:pPr>
              <a:buFont typeface="Wingdings" pitchFamily="2" charset="2"/>
              <a:buChar char="Ø"/>
            </a:pPr>
            <a:r>
              <a:rPr lang="en-US" sz="1800" i="1" dirty="0">
                <a:latin typeface="Arial" panose="020B0604020202020204" pitchFamily="34" charset="0"/>
                <a:cs typeface="Arial" panose="020B0604020202020204" pitchFamily="34" charset="0"/>
              </a:rPr>
              <a:t>EDL SCLT F2F:  EDL HPC – Summit Experience and Looking Ahead, SRP Use Case (A. </a:t>
            </a:r>
            <a:r>
              <a:rPr lang="en-US" sz="1800" i="1" dirty="0" err="1">
                <a:latin typeface="Arial" panose="020B0604020202020204" pitchFamily="34" charset="0"/>
                <a:cs typeface="Arial" panose="020B0604020202020204" pitchFamily="34" charset="0"/>
              </a:rPr>
              <a:t>Korzun</a:t>
            </a:r>
            <a:r>
              <a:rPr lang="en-US" sz="1800" i="1" dirty="0">
                <a:latin typeface="Arial" panose="020B0604020202020204" pitchFamily="34" charset="0"/>
                <a:cs typeface="Arial" panose="020B0604020202020204" pitchFamily="34" charset="0"/>
              </a:rPr>
              <a:t>), 23 July 2020</a:t>
            </a:r>
          </a:p>
          <a:p>
            <a:pPr>
              <a:buFont typeface="Wingdings" pitchFamily="2" charset="2"/>
              <a:buChar char="Ø"/>
            </a:pPr>
            <a:r>
              <a:rPr lang="en-US" sz="1800" i="1" dirty="0">
                <a:latin typeface="Arial" panose="020B0604020202020204" pitchFamily="34" charset="0"/>
                <a:cs typeface="Arial" panose="020B0604020202020204" pitchFamily="34" charset="0"/>
              </a:rPr>
              <a:t>HECNA Use Case Presentation:  Supersonic </a:t>
            </a:r>
            <a:r>
              <a:rPr lang="en-US" sz="1800" i="1" dirty="0" err="1">
                <a:latin typeface="Arial" panose="020B0604020202020204" pitchFamily="34" charset="0"/>
                <a:cs typeface="Arial" panose="020B0604020202020204" pitchFamily="34" charset="0"/>
              </a:rPr>
              <a:t>Retropropulsion</a:t>
            </a:r>
            <a:r>
              <a:rPr lang="en-US" sz="1800" i="1" dirty="0">
                <a:latin typeface="Arial" panose="020B0604020202020204" pitchFamily="34" charset="0"/>
                <a:cs typeface="Arial" panose="020B0604020202020204" pitchFamily="34" charset="0"/>
              </a:rPr>
              <a:t> CFD &amp; </a:t>
            </a:r>
            <a:r>
              <a:rPr lang="en-US" sz="1800" i="1" dirty="0" err="1">
                <a:latin typeface="Arial" panose="020B0604020202020204" pitchFamily="34" charset="0"/>
                <a:cs typeface="Arial" panose="020B0604020202020204" pitchFamily="34" charset="0"/>
              </a:rPr>
              <a:t>Retropropulsion</a:t>
            </a:r>
            <a:r>
              <a:rPr lang="en-US" sz="1800" i="1" dirty="0">
                <a:latin typeface="Arial" panose="020B0604020202020204" pitchFamily="34" charset="0"/>
                <a:cs typeface="Arial" panose="020B0604020202020204" pitchFamily="34" charset="0"/>
              </a:rPr>
              <a:t> for Atmospheric Environments (K. Edquist and A. </a:t>
            </a:r>
            <a:r>
              <a:rPr lang="en-US" sz="1800" i="1" dirty="0" err="1">
                <a:latin typeface="Arial" panose="020B0604020202020204" pitchFamily="34" charset="0"/>
                <a:cs typeface="Arial" panose="020B0604020202020204" pitchFamily="34" charset="0"/>
              </a:rPr>
              <a:t>Korzun</a:t>
            </a:r>
            <a:r>
              <a:rPr lang="en-US" sz="1800" i="1" dirty="0">
                <a:latin typeface="Arial" panose="020B0604020202020204" pitchFamily="34" charset="0"/>
                <a:cs typeface="Arial" panose="020B0604020202020204" pitchFamily="34" charset="0"/>
              </a:rPr>
              <a:t>), 2 June 2020</a:t>
            </a:r>
          </a:p>
          <a:p>
            <a:pPr>
              <a:buFont typeface="Wingdings" pitchFamily="2" charset="2"/>
              <a:buChar char="Ø"/>
            </a:pPr>
            <a:r>
              <a:rPr lang="en-US" sz="1800" i="1" dirty="0">
                <a:latin typeface="Arial" panose="020B0604020202020204" pitchFamily="34" charset="0"/>
                <a:cs typeface="Arial" panose="020B0604020202020204" pitchFamily="34" charset="0"/>
              </a:rPr>
              <a:t>Work featured in NVIDIA Keynote Address at SC19 (A. </a:t>
            </a:r>
            <a:r>
              <a:rPr lang="en-US" sz="1800" i="1" dirty="0" err="1">
                <a:latin typeface="Arial" panose="020B0604020202020204" pitchFamily="34" charset="0"/>
                <a:cs typeface="Arial" panose="020B0604020202020204" pitchFamily="34" charset="0"/>
              </a:rPr>
              <a:t>Korzun</a:t>
            </a:r>
            <a:r>
              <a:rPr lang="en-US" sz="1800" i="1" dirty="0">
                <a:latin typeface="Arial" panose="020B0604020202020204" pitchFamily="34" charset="0"/>
                <a:cs typeface="Arial" panose="020B0604020202020204" pitchFamily="34" charset="0"/>
              </a:rPr>
              <a:t>), Nov. 2019</a:t>
            </a:r>
          </a:p>
          <a:p>
            <a:pPr>
              <a:buFont typeface="Wingdings" pitchFamily="2" charset="2"/>
              <a:buChar char="Ø"/>
            </a:pPr>
            <a:r>
              <a:rPr lang="en-US" sz="1800" i="1" dirty="0">
                <a:latin typeface="Arial" panose="020B0604020202020204" pitchFamily="34" charset="0"/>
                <a:cs typeface="Arial" panose="020B0604020202020204" pitchFamily="34" charset="0"/>
              </a:rPr>
              <a:t>SC19 Visualization Showcase Finalist (A. </a:t>
            </a:r>
            <a:r>
              <a:rPr lang="en-US" sz="1800" i="1" dirty="0" err="1">
                <a:latin typeface="Arial" panose="020B0604020202020204" pitchFamily="34" charset="0"/>
                <a:cs typeface="Arial" panose="020B0604020202020204" pitchFamily="34" charset="0"/>
              </a:rPr>
              <a:t>Korzun</a:t>
            </a:r>
            <a:r>
              <a:rPr lang="en-US" sz="1800" i="1" dirty="0">
                <a:latin typeface="Arial" panose="020B0604020202020204" pitchFamily="34" charset="0"/>
                <a:cs typeface="Arial" panose="020B0604020202020204" pitchFamily="34" charset="0"/>
              </a:rPr>
              <a:t> and Team), Nov. 2019</a:t>
            </a:r>
          </a:p>
          <a:p>
            <a:pPr>
              <a:buFont typeface="Wingdings" pitchFamily="2" charset="2"/>
              <a:buChar char="Ø"/>
            </a:pPr>
            <a:r>
              <a:rPr lang="en-US" sz="1800" i="1" dirty="0">
                <a:latin typeface="Arial" panose="020B0604020202020204" pitchFamily="34" charset="0"/>
                <a:cs typeface="Arial" panose="020B0604020202020204" pitchFamily="34" charset="0"/>
              </a:rPr>
              <a:t>Briefing to Lori Glaze (Planetary Science Division) (A. </a:t>
            </a:r>
            <a:r>
              <a:rPr lang="en-US" sz="1800" i="1" dirty="0" err="1">
                <a:latin typeface="Arial" panose="020B0604020202020204" pitchFamily="34" charset="0"/>
                <a:cs typeface="Arial" panose="020B0604020202020204" pitchFamily="34" charset="0"/>
              </a:rPr>
              <a:t>Korzun</a:t>
            </a:r>
            <a:r>
              <a:rPr lang="en-US" sz="1800" i="1" dirty="0">
                <a:latin typeface="Arial" panose="020B0604020202020204" pitchFamily="34" charset="0"/>
                <a:cs typeface="Arial" panose="020B0604020202020204" pitchFamily="34" charset="0"/>
              </a:rPr>
              <a:t>), Nov. 2019)</a:t>
            </a:r>
          </a:p>
          <a:p>
            <a:pPr>
              <a:buFont typeface="Wingdings" pitchFamily="2" charset="2"/>
              <a:buChar char="Ø"/>
            </a:pPr>
            <a:r>
              <a:rPr lang="en-US" sz="1800" i="1" dirty="0">
                <a:latin typeface="Arial" panose="020B0604020202020204" pitchFamily="34" charset="0"/>
                <a:cs typeface="Arial" panose="020B0604020202020204" pitchFamily="34" charset="0"/>
              </a:rPr>
              <a:t>NASA </a:t>
            </a:r>
            <a:r>
              <a:rPr lang="en-US" sz="1800" i="1" dirty="0" err="1">
                <a:latin typeface="Arial" panose="020B0604020202020204" pitchFamily="34" charset="0"/>
                <a:cs typeface="Arial" panose="020B0604020202020204" pitchFamily="34" charset="0"/>
              </a:rPr>
              <a:t>LaRC</a:t>
            </a:r>
            <a:r>
              <a:rPr lang="en-US" sz="1800" i="1" dirty="0">
                <a:latin typeface="Arial" panose="020B0604020202020204" pitchFamily="34" charset="0"/>
                <a:cs typeface="Arial" panose="020B0604020202020204" pitchFamily="34" charset="0"/>
              </a:rPr>
              <a:t> Center Leadership Council Presentation (A. </a:t>
            </a:r>
            <a:r>
              <a:rPr lang="en-US" sz="1800" i="1" dirty="0" err="1">
                <a:latin typeface="Arial" panose="020B0604020202020204" pitchFamily="34" charset="0"/>
                <a:cs typeface="Arial" panose="020B0604020202020204" pitchFamily="34" charset="0"/>
              </a:rPr>
              <a:t>Korzun</a:t>
            </a:r>
            <a:r>
              <a:rPr lang="en-US" sz="1800" i="1" dirty="0">
                <a:latin typeface="Arial" panose="020B0604020202020204" pitchFamily="34" charset="0"/>
                <a:cs typeface="Arial" panose="020B0604020202020204" pitchFamily="34" charset="0"/>
              </a:rPr>
              <a:t> and E. Nielsen):  23 Sept 2019</a:t>
            </a:r>
            <a:endParaRPr lang="en-US" dirty="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20</a:t>
            </a:fld>
            <a:endParaRPr lang="uk-UA" dirty="0"/>
          </a:p>
        </p:txBody>
      </p:sp>
    </p:spTree>
    <p:extLst>
      <p:ext uri="{BB962C8B-B14F-4D97-AF65-F5344CB8AC3E}">
        <p14:creationId xmlns:p14="http://schemas.microsoft.com/office/powerpoint/2010/main" val="41601709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1037" y="121312"/>
            <a:ext cx="8250115" cy="1066800"/>
          </a:xfrm>
        </p:spPr>
        <p:txBody>
          <a:bodyPr/>
          <a:lstStyle/>
          <a:p>
            <a:r>
              <a:rPr lang="en-US" sz="4000" dirty="0">
                <a:solidFill>
                  <a:schemeClr val="bg1">
                    <a:lumMod val="85000"/>
                  </a:schemeClr>
                </a:solidFill>
              </a:rPr>
              <a:t>Summary </a:t>
            </a:r>
          </a:p>
        </p:txBody>
      </p:sp>
      <p:sp>
        <p:nvSpPr>
          <p:cNvPr id="4" name="Content Placeholder 2"/>
          <p:cNvSpPr txBox="1">
            <a:spLocks/>
          </p:cNvSpPr>
          <p:nvPr/>
        </p:nvSpPr>
        <p:spPr>
          <a:xfrm>
            <a:off x="140677" y="1248508"/>
            <a:ext cx="11895992" cy="4999892"/>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Wingdings" panose="05000000000000000000" pitchFamily="2" charset="2"/>
              <a:buChar char="Ø"/>
            </a:pPr>
            <a:r>
              <a:rPr lang="en-US" sz="2400" dirty="0">
                <a:latin typeface="Arial" panose="020B0604020202020204" pitchFamily="34" charset="0"/>
                <a:cs typeface="Arial" panose="020B0604020202020204" pitchFamily="34" charset="0"/>
              </a:rPr>
              <a:t>Accomplishments for the Year</a:t>
            </a:r>
          </a:p>
          <a:p>
            <a:pPr lvl="1">
              <a:buFont typeface="Wingdings" pitchFamily="2" charset="2"/>
              <a:buChar char="§"/>
            </a:pPr>
            <a:r>
              <a:rPr lang="en-US" sz="2000" dirty="0">
                <a:latin typeface="Arial" panose="020B0604020202020204" pitchFamily="34" charset="0"/>
                <a:cs typeface="Arial" panose="020B0604020202020204" pitchFamily="34" charset="0"/>
              </a:rPr>
              <a:t>Presented 11 papers at 2020 AIAA SciTech conference</a:t>
            </a:r>
          </a:p>
          <a:p>
            <a:pPr lvl="1">
              <a:buFont typeface="Wingdings" pitchFamily="2" charset="2"/>
              <a:buChar char="§"/>
            </a:pPr>
            <a:r>
              <a:rPr lang="en-US" sz="2000" dirty="0">
                <a:latin typeface="Arial" panose="020B0604020202020204" pitchFamily="34" charset="0"/>
                <a:cs typeface="Arial" panose="020B0604020202020204" pitchFamily="34" charset="0"/>
              </a:rPr>
              <a:t>Supported AETC PD wind tunnel model design</a:t>
            </a:r>
          </a:p>
          <a:p>
            <a:pPr lvl="1">
              <a:buFont typeface="Wingdings" pitchFamily="2" charset="2"/>
              <a:buChar char="§"/>
            </a:pPr>
            <a:r>
              <a:rPr lang="en-US" sz="2000" dirty="0">
                <a:latin typeface="Arial" panose="020B0604020202020204" pitchFamily="34" charset="0"/>
                <a:cs typeface="Arial" panose="020B0604020202020204" pitchFamily="34" charset="0"/>
              </a:rPr>
              <a:t>Presented at AETC “CFD as Surrogate for High Supersonic Mach Numbers” TIM</a:t>
            </a:r>
          </a:p>
          <a:p>
            <a:pPr lvl="1">
              <a:buFont typeface="Wingdings" pitchFamily="2" charset="2"/>
              <a:buChar char="§"/>
            </a:pPr>
            <a:r>
              <a:rPr lang="en-US" sz="2000" dirty="0">
                <a:latin typeface="Arial" panose="020B0604020202020204" pitchFamily="34" charset="0"/>
                <a:cs typeface="Arial" panose="020B0604020202020204" pitchFamily="34" charset="0"/>
              </a:rPr>
              <a:t>Completed ~80 CFD cases at the planned AETC PD wind tunnel test conditions</a:t>
            </a:r>
          </a:p>
          <a:p>
            <a:pPr lvl="1">
              <a:buFont typeface="Wingdings" pitchFamily="2" charset="2"/>
              <a:buChar char="§"/>
            </a:pPr>
            <a:r>
              <a:rPr lang="en-US" sz="2000" dirty="0">
                <a:latin typeface="Arial" panose="020B0604020202020204" pitchFamily="34" charset="0"/>
                <a:cs typeface="Arial" panose="020B0604020202020204" pitchFamily="34" charset="0"/>
              </a:rPr>
              <a:t>Numerous invited presentations to High Performance Computing (HPC) audiences, including High-End Computing Needs Assessment (HECNA) workshop</a:t>
            </a:r>
            <a:endParaRPr lang="en-US" sz="2400" dirty="0">
              <a:latin typeface="Arial" panose="020B0604020202020204" pitchFamily="34" charset="0"/>
              <a:cs typeface="Arial" panose="020B0604020202020204" pitchFamily="34" charset="0"/>
            </a:endParaRPr>
          </a:p>
          <a:p>
            <a:pPr>
              <a:buFont typeface="Wingdings" panose="05000000000000000000" pitchFamily="2" charset="2"/>
              <a:buChar char="Ø"/>
            </a:pPr>
            <a:r>
              <a:rPr lang="en-US" sz="2400" dirty="0">
                <a:latin typeface="Arial" panose="020B0604020202020204" pitchFamily="34" charset="0"/>
                <a:cs typeface="Arial" panose="020B0604020202020204" pitchFamily="34" charset="0"/>
              </a:rPr>
              <a:t>Plans Forward (FY21)</a:t>
            </a:r>
            <a:endParaRPr lang="en-US" sz="2000" dirty="0">
              <a:latin typeface="Arial" panose="020B0604020202020204" pitchFamily="34" charset="0"/>
              <a:cs typeface="Arial" panose="020B0604020202020204" pitchFamily="34" charset="0"/>
            </a:endParaRPr>
          </a:p>
          <a:p>
            <a:pPr lvl="1">
              <a:buFont typeface="Wingdings" pitchFamily="2" charset="2"/>
              <a:buChar char="§"/>
            </a:pPr>
            <a:r>
              <a:rPr lang="en-US" sz="2000" dirty="0">
                <a:latin typeface="Arial" panose="020B0604020202020204" pitchFamily="34" charset="0"/>
                <a:cs typeface="Arial" panose="020B0604020202020204" pitchFamily="34" charset="0"/>
              </a:rPr>
              <a:t>Proposed budget was approved</a:t>
            </a:r>
          </a:p>
          <a:p>
            <a:pPr lvl="1">
              <a:buFont typeface="Wingdings" pitchFamily="2" charset="2"/>
              <a:buChar char="§"/>
            </a:pPr>
            <a:r>
              <a:rPr lang="en-US" sz="2000" dirty="0">
                <a:latin typeface="Arial" panose="020B0604020202020204" pitchFamily="34" charset="0"/>
                <a:cs typeface="Arial" panose="020B0604020202020204" pitchFamily="34" charset="0"/>
              </a:rPr>
              <a:t>Complete the remaining primary CFD cases prior to the start of the AETC PD test (estimated to start in December)</a:t>
            </a:r>
          </a:p>
          <a:p>
            <a:pPr lvl="1">
              <a:buFont typeface="Wingdings" pitchFamily="2" charset="2"/>
              <a:buChar char="§"/>
            </a:pPr>
            <a:r>
              <a:rPr lang="en-US" sz="2000" dirty="0">
                <a:latin typeface="Arial" panose="020B0604020202020204" pitchFamily="34" charset="0"/>
                <a:cs typeface="Arial" panose="020B0604020202020204" pitchFamily="34" charset="0"/>
              </a:rPr>
              <a:t>Make any needed adjustments to existing cases once the test data are collected and the conditions are known</a:t>
            </a:r>
          </a:p>
          <a:p>
            <a:pPr lvl="1">
              <a:buFont typeface="Wingdings" pitchFamily="2" charset="2"/>
              <a:buChar char="§"/>
            </a:pPr>
            <a:r>
              <a:rPr lang="en-US" sz="2000" dirty="0">
                <a:latin typeface="Arial" panose="020B0604020202020204" pitchFamily="34" charset="0"/>
                <a:cs typeface="Arial" panose="020B0604020202020204" pitchFamily="34" charset="0"/>
              </a:rPr>
              <a:t>Complete an Uncertainty Quantification (UQ) of the CFD results compared to the test data</a:t>
            </a:r>
          </a:p>
          <a:p>
            <a:pPr lvl="1">
              <a:buFont typeface="Wingdings" pitchFamily="2" charset="2"/>
              <a:buChar char="§"/>
            </a:pPr>
            <a:r>
              <a:rPr lang="en-US" sz="2000" dirty="0">
                <a:latin typeface="Arial" panose="020B0604020202020204" pitchFamily="34" charset="0"/>
                <a:cs typeface="Arial" panose="020B0604020202020204" pitchFamily="34" charset="0"/>
              </a:rPr>
              <a:t>Present test data and UQ results at the 2021 AIAA Aviation conference</a:t>
            </a:r>
          </a:p>
        </p:txBody>
      </p:sp>
      <p:pic>
        <p:nvPicPr>
          <p:cNvPr id="5" name="Picture 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21</a:t>
            </a:fld>
            <a:endParaRPr lang="uk-UA" dirty="0"/>
          </a:p>
        </p:txBody>
      </p:sp>
    </p:spTree>
    <p:extLst>
      <p:ext uri="{BB962C8B-B14F-4D97-AF65-F5344CB8AC3E}">
        <p14:creationId xmlns:p14="http://schemas.microsoft.com/office/powerpoint/2010/main" val="12133993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1037" y="121312"/>
            <a:ext cx="8250115" cy="1066800"/>
          </a:xfrm>
        </p:spPr>
        <p:txBody>
          <a:bodyPr/>
          <a:lstStyle/>
          <a:p>
            <a:r>
              <a:rPr lang="en-US" sz="4000" dirty="0">
                <a:solidFill>
                  <a:schemeClr val="bg1">
                    <a:lumMod val="85000"/>
                  </a:schemeClr>
                </a:solidFill>
              </a:rPr>
              <a:t>AETC/DSS FY20 Team </a:t>
            </a:r>
          </a:p>
        </p:txBody>
      </p:sp>
      <p:sp>
        <p:nvSpPr>
          <p:cNvPr id="4" name="Content Placeholder 2"/>
          <p:cNvSpPr txBox="1">
            <a:spLocks/>
          </p:cNvSpPr>
          <p:nvPr/>
        </p:nvSpPr>
        <p:spPr>
          <a:xfrm>
            <a:off x="140677" y="1248508"/>
            <a:ext cx="11895992" cy="4999892"/>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Wingdings" panose="05000000000000000000" pitchFamily="2" charset="2"/>
              <a:buChar char="Ø"/>
            </a:pPr>
            <a:r>
              <a:rPr lang="en-US" sz="1800" dirty="0">
                <a:latin typeface="Arial" panose="020B0604020202020204" pitchFamily="34" charset="0"/>
                <a:cs typeface="Arial" panose="020B0604020202020204" pitchFamily="34" charset="0"/>
              </a:rPr>
              <a:t>Karl Edquist, </a:t>
            </a:r>
            <a:r>
              <a:rPr lang="en-US" sz="1800" dirty="0" err="1">
                <a:latin typeface="Arial" panose="020B0604020202020204" pitchFamily="34" charset="0"/>
                <a:cs typeface="Arial" panose="020B0604020202020204" pitchFamily="34" charset="0"/>
              </a:rPr>
              <a:t>LaRC</a:t>
            </a:r>
            <a:r>
              <a:rPr lang="en-US" sz="1800" dirty="0">
                <a:latin typeface="Arial" panose="020B0604020202020204" pitchFamily="34" charset="0"/>
                <a:cs typeface="Arial" panose="020B0604020202020204" pitchFamily="34" charset="0"/>
              </a:rPr>
              <a:t> (PI)</a:t>
            </a:r>
          </a:p>
          <a:p>
            <a:pPr>
              <a:buFont typeface="Wingdings" panose="05000000000000000000" pitchFamily="2" charset="2"/>
              <a:buChar char="Ø"/>
            </a:pPr>
            <a:r>
              <a:rPr lang="en-US" sz="1800" dirty="0">
                <a:latin typeface="Arial" panose="020B0604020202020204" pitchFamily="34" charset="0"/>
                <a:cs typeface="Arial" panose="020B0604020202020204" pitchFamily="34" charset="0"/>
              </a:rPr>
              <a:t>Facility &amp; Test Planning</a:t>
            </a:r>
          </a:p>
          <a:p>
            <a:pPr lvl="1">
              <a:buFont typeface="Wingdings" panose="05000000000000000000" pitchFamily="2" charset="2"/>
              <a:buChar char="Ø"/>
            </a:pPr>
            <a:r>
              <a:rPr lang="en-US" sz="1400" dirty="0">
                <a:latin typeface="Arial" panose="020B0604020202020204" pitchFamily="34" charset="0"/>
                <a:cs typeface="Arial" panose="020B0604020202020204" pitchFamily="34" charset="0"/>
              </a:rPr>
              <a:t>Bryan </a:t>
            </a:r>
            <a:r>
              <a:rPr lang="en-US" sz="1400" dirty="0" err="1">
                <a:latin typeface="Arial" panose="020B0604020202020204" pitchFamily="34" charset="0"/>
                <a:cs typeface="Arial" panose="020B0604020202020204" pitchFamily="34" charset="0"/>
              </a:rPr>
              <a:t>Falman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LaRC</a:t>
            </a:r>
            <a:endParaRPr lang="en-US" sz="1400" dirty="0">
              <a:latin typeface="Arial" panose="020B0604020202020204" pitchFamily="34" charset="0"/>
              <a:cs typeface="Arial" panose="020B0604020202020204" pitchFamily="34" charset="0"/>
            </a:endParaRPr>
          </a:p>
          <a:p>
            <a:pPr lvl="1">
              <a:buFont typeface="Wingdings" panose="05000000000000000000" pitchFamily="2" charset="2"/>
              <a:buChar char="Ø"/>
            </a:pPr>
            <a:r>
              <a:rPr lang="en-US" sz="1400" dirty="0">
                <a:latin typeface="Arial" panose="020B0604020202020204" pitchFamily="34" charset="0"/>
                <a:cs typeface="Arial" panose="020B0604020202020204" pitchFamily="34" charset="0"/>
              </a:rPr>
              <a:t>Matt Rhode, </a:t>
            </a:r>
            <a:r>
              <a:rPr lang="en-US" sz="1400" dirty="0" err="1">
                <a:latin typeface="Arial" panose="020B0604020202020204" pitchFamily="34" charset="0"/>
                <a:cs typeface="Arial" panose="020B0604020202020204" pitchFamily="34" charset="0"/>
              </a:rPr>
              <a:t>LaRC</a:t>
            </a:r>
            <a:endParaRPr lang="en-US" sz="1400" dirty="0">
              <a:latin typeface="Arial" panose="020B0604020202020204" pitchFamily="34" charset="0"/>
              <a:cs typeface="Arial" panose="020B0604020202020204" pitchFamily="34" charset="0"/>
            </a:endParaRPr>
          </a:p>
          <a:p>
            <a:pPr>
              <a:buFont typeface="Wingdings" panose="05000000000000000000" pitchFamily="2" charset="2"/>
              <a:buChar char="Ø"/>
            </a:pPr>
            <a:r>
              <a:rPr lang="en-US" sz="1800" dirty="0">
                <a:latin typeface="Arial" panose="020B0604020202020204" pitchFamily="34" charset="0"/>
                <a:cs typeface="Arial" panose="020B0604020202020204" pitchFamily="34" charset="0"/>
              </a:rPr>
              <a:t>Model Design</a:t>
            </a:r>
          </a:p>
          <a:p>
            <a:pPr lvl="1">
              <a:buFont typeface="Wingdings" panose="05000000000000000000" pitchFamily="2" charset="2"/>
              <a:buChar char="Ø"/>
            </a:pPr>
            <a:r>
              <a:rPr lang="en-US" sz="1400" dirty="0">
                <a:latin typeface="Arial" panose="020B0604020202020204" pitchFamily="34" charset="0"/>
                <a:cs typeface="Arial" panose="020B0604020202020204" pitchFamily="34" charset="0"/>
              </a:rPr>
              <a:t>Don </a:t>
            </a:r>
            <a:r>
              <a:rPr lang="en-US" sz="1400" dirty="0" err="1">
                <a:latin typeface="Arial" panose="020B0604020202020204" pitchFamily="34" charset="0"/>
                <a:cs typeface="Arial" panose="020B0604020202020204" pitchFamily="34" charset="0"/>
              </a:rPr>
              <a:t>Morr</a:t>
            </a:r>
            <a:r>
              <a:rPr lang="en-US" sz="1400" dirty="0">
                <a:latin typeface="Arial" panose="020B0604020202020204" pitchFamily="34" charset="0"/>
                <a:cs typeface="Arial" panose="020B0604020202020204" pitchFamily="34" charset="0"/>
              </a:rPr>
              <a:t>, ARC </a:t>
            </a:r>
            <a:r>
              <a:rPr lang="en-US" sz="1400" dirty="0" err="1">
                <a:latin typeface="Arial" panose="020B0604020202020204" pitchFamily="34" charset="0"/>
                <a:cs typeface="Arial" panose="020B0604020202020204" pitchFamily="34" charset="0"/>
              </a:rPr>
              <a:t>Millenium</a:t>
            </a:r>
            <a:endParaRPr lang="en-US" sz="1400" dirty="0">
              <a:latin typeface="Arial" panose="020B0604020202020204" pitchFamily="34" charset="0"/>
              <a:cs typeface="Arial" panose="020B0604020202020204" pitchFamily="34" charset="0"/>
            </a:endParaRPr>
          </a:p>
          <a:p>
            <a:pPr>
              <a:buFont typeface="Wingdings" panose="05000000000000000000" pitchFamily="2" charset="2"/>
              <a:buChar char="Ø"/>
            </a:pPr>
            <a:r>
              <a:rPr lang="en-US" sz="1800" dirty="0">
                <a:latin typeface="Arial" panose="020B0604020202020204" pitchFamily="34" charset="0"/>
                <a:cs typeface="Arial" panose="020B0604020202020204" pitchFamily="34" charset="0"/>
              </a:rPr>
              <a:t>CFD Pre-Processing, Analysis &amp; Post-Processing</a:t>
            </a:r>
          </a:p>
          <a:p>
            <a:pPr lvl="1">
              <a:buFont typeface="Wingdings" panose="05000000000000000000" pitchFamily="2" charset="2"/>
              <a:buChar char="Ø"/>
            </a:pPr>
            <a:r>
              <a:rPr lang="en-US" sz="1400" dirty="0">
                <a:latin typeface="Arial" panose="020B0604020202020204" pitchFamily="34" charset="0"/>
                <a:cs typeface="Arial" panose="020B0604020202020204" pitchFamily="34" charset="0"/>
              </a:rPr>
              <a:t>Steve Alter, </a:t>
            </a:r>
            <a:r>
              <a:rPr lang="en-US" sz="1400" dirty="0" err="1">
                <a:latin typeface="Arial" panose="020B0604020202020204" pitchFamily="34" charset="0"/>
                <a:cs typeface="Arial" panose="020B0604020202020204" pitchFamily="34" charset="0"/>
              </a:rPr>
              <a:t>LaRC</a:t>
            </a:r>
            <a:endParaRPr lang="en-US" sz="1400" dirty="0">
              <a:latin typeface="Arial" panose="020B0604020202020204" pitchFamily="34" charset="0"/>
              <a:cs typeface="Arial" panose="020B0604020202020204" pitchFamily="34" charset="0"/>
            </a:endParaRPr>
          </a:p>
          <a:p>
            <a:pPr lvl="1">
              <a:buFont typeface="Wingdings" panose="05000000000000000000" pitchFamily="2" charset="2"/>
              <a:buChar char="Ø"/>
            </a:pPr>
            <a:r>
              <a:rPr lang="en-US" sz="1400" dirty="0">
                <a:latin typeface="Arial" panose="020B0604020202020204" pitchFamily="34" charset="0"/>
                <a:cs typeface="Arial" panose="020B0604020202020204" pitchFamily="34" charset="0"/>
              </a:rPr>
              <a:t>Francisco </a:t>
            </a:r>
            <a:r>
              <a:rPr lang="en-US" sz="1400" dirty="0" err="1">
                <a:latin typeface="Arial" panose="020B0604020202020204" pitchFamily="34" charset="0"/>
                <a:cs typeface="Arial" panose="020B0604020202020204" pitchFamily="34" charset="0"/>
              </a:rPr>
              <a:t>Canabal</a:t>
            </a:r>
            <a:r>
              <a:rPr lang="en-US" sz="1400" dirty="0">
                <a:latin typeface="Arial" panose="020B0604020202020204" pitchFamily="34" charset="0"/>
                <a:cs typeface="Arial" panose="020B0604020202020204" pitchFamily="34" charset="0"/>
              </a:rPr>
              <a:t>, MSFC</a:t>
            </a:r>
          </a:p>
          <a:p>
            <a:pPr lvl="1">
              <a:buFont typeface="Wingdings" panose="05000000000000000000" pitchFamily="2" charset="2"/>
              <a:buChar char="Ø"/>
            </a:pPr>
            <a:r>
              <a:rPr lang="en-US" sz="1400" dirty="0">
                <a:latin typeface="Arial" panose="020B0604020202020204" pitchFamily="34" charset="0"/>
                <a:cs typeface="Arial" panose="020B0604020202020204" pitchFamily="34" charset="0"/>
              </a:rPr>
              <a:t>Robert Childs, ARC STC</a:t>
            </a:r>
          </a:p>
          <a:p>
            <a:pPr lvl="1">
              <a:buFont typeface="Wingdings" panose="05000000000000000000" pitchFamily="2" charset="2"/>
              <a:buChar char="Ø"/>
            </a:pPr>
            <a:r>
              <a:rPr lang="en-US" sz="1400" dirty="0">
                <a:latin typeface="Arial" panose="020B0604020202020204" pitchFamily="34" charset="0"/>
                <a:cs typeface="Arial" panose="020B0604020202020204" pitchFamily="34" charset="0"/>
              </a:rPr>
              <a:t>Joseph Garcia, ARC</a:t>
            </a:r>
          </a:p>
          <a:p>
            <a:pPr lvl="1">
              <a:buFont typeface="Wingdings" panose="05000000000000000000" pitchFamily="2" charset="2"/>
              <a:buChar char="Ø"/>
            </a:pPr>
            <a:r>
              <a:rPr lang="en-US" sz="1400" dirty="0">
                <a:latin typeface="Arial" panose="020B0604020202020204" pitchFamily="34" charset="0"/>
                <a:cs typeface="Arial" panose="020B0604020202020204" pitchFamily="34" charset="0"/>
              </a:rPr>
              <a:t>Chris Glass, </a:t>
            </a:r>
            <a:r>
              <a:rPr lang="en-US" sz="1400" dirty="0" err="1">
                <a:latin typeface="Arial" panose="020B0604020202020204" pitchFamily="34" charset="0"/>
                <a:cs typeface="Arial" panose="020B0604020202020204" pitchFamily="34" charset="0"/>
              </a:rPr>
              <a:t>LaRC</a:t>
            </a:r>
            <a:endParaRPr lang="en-US" sz="1400" dirty="0">
              <a:latin typeface="Arial" panose="020B0604020202020204" pitchFamily="34" charset="0"/>
              <a:cs typeface="Arial" panose="020B0604020202020204" pitchFamily="34" charset="0"/>
            </a:endParaRPr>
          </a:p>
          <a:p>
            <a:pPr lvl="1">
              <a:buFont typeface="Wingdings" panose="05000000000000000000" pitchFamily="2" charset="2"/>
              <a:buChar char="Ø"/>
            </a:pPr>
            <a:r>
              <a:rPr lang="en-US" sz="1400" dirty="0">
                <a:latin typeface="Arial" panose="020B0604020202020204" pitchFamily="34" charset="0"/>
                <a:cs typeface="Arial" panose="020B0604020202020204" pitchFamily="34" charset="0"/>
              </a:rPr>
              <a:t>Veronica Hawke, ARC STC</a:t>
            </a:r>
          </a:p>
          <a:p>
            <a:pPr lvl="1">
              <a:buFont typeface="Wingdings" panose="05000000000000000000" pitchFamily="2" charset="2"/>
              <a:buChar char="Ø"/>
            </a:pPr>
            <a:r>
              <a:rPr lang="en-US" sz="1400" dirty="0" err="1">
                <a:latin typeface="Arial" panose="020B0604020202020204" pitchFamily="34" charset="0"/>
                <a:cs typeface="Arial" panose="020B0604020202020204" pitchFamily="34" charset="0"/>
              </a:rPr>
              <a:t>Bil</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Kleb</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LaRC</a:t>
            </a:r>
            <a:endParaRPr lang="en-US" sz="1400" dirty="0">
              <a:latin typeface="Arial" panose="020B0604020202020204" pitchFamily="34" charset="0"/>
              <a:cs typeface="Arial" panose="020B0604020202020204" pitchFamily="34" charset="0"/>
            </a:endParaRPr>
          </a:p>
          <a:p>
            <a:pPr lvl="1">
              <a:buFont typeface="Wingdings" panose="05000000000000000000" pitchFamily="2" charset="2"/>
              <a:buChar char="Ø"/>
            </a:pPr>
            <a:r>
              <a:rPr lang="en-US" sz="1400" dirty="0">
                <a:latin typeface="Arial" panose="020B0604020202020204" pitchFamily="34" charset="0"/>
                <a:cs typeface="Arial" panose="020B0604020202020204" pitchFamily="34" charset="0"/>
              </a:rPr>
              <a:t>Ashley </a:t>
            </a:r>
            <a:r>
              <a:rPr lang="en-US" sz="1400" dirty="0" err="1">
                <a:latin typeface="Arial" panose="020B0604020202020204" pitchFamily="34" charset="0"/>
                <a:cs typeface="Arial" panose="020B0604020202020204" pitchFamily="34" charset="0"/>
              </a:rPr>
              <a:t>Korzun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LaRC</a:t>
            </a:r>
            <a:endParaRPr lang="en-US" sz="1400" dirty="0">
              <a:latin typeface="Arial" panose="020B0604020202020204" pitchFamily="34" charset="0"/>
              <a:cs typeface="Arial" panose="020B0604020202020204" pitchFamily="34" charset="0"/>
            </a:endParaRPr>
          </a:p>
          <a:p>
            <a:pPr lvl="1">
              <a:buFont typeface="Wingdings" panose="05000000000000000000" pitchFamily="2" charset="2"/>
              <a:buChar char="Ø"/>
            </a:pPr>
            <a:r>
              <a:rPr lang="en-US" sz="1400" dirty="0">
                <a:latin typeface="Arial" panose="020B0604020202020204" pitchFamily="34" charset="0"/>
                <a:cs typeface="Arial" panose="020B0604020202020204" pitchFamily="34" charset="0"/>
              </a:rPr>
              <a:t>Kristen </a:t>
            </a:r>
            <a:r>
              <a:rPr lang="en-US" sz="1400" dirty="0" err="1">
                <a:latin typeface="Arial" panose="020B0604020202020204" pitchFamily="34" charset="0"/>
                <a:cs typeface="Arial" panose="020B0604020202020204" pitchFamily="34" charset="0"/>
              </a:rPr>
              <a:t>Matsuno</a:t>
            </a:r>
            <a:r>
              <a:rPr lang="en-US" sz="1400" dirty="0">
                <a:latin typeface="Arial" panose="020B0604020202020204" pitchFamily="34" charset="0"/>
                <a:cs typeface="Arial" panose="020B0604020202020204" pitchFamily="34" charset="0"/>
              </a:rPr>
              <a:t>, ARC AA</a:t>
            </a:r>
          </a:p>
          <a:p>
            <a:pPr lvl="1">
              <a:buFont typeface="Wingdings" panose="05000000000000000000" pitchFamily="2" charset="2"/>
              <a:buChar char="Ø"/>
            </a:pPr>
            <a:r>
              <a:rPr lang="en-US" sz="1400" dirty="0">
                <a:latin typeface="Arial" panose="020B0604020202020204" pitchFamily="34" charset="0"/>
                <a:cs typeface="Arial" panose="020B0604020202020204" pitchFamily="34" charset="0"/>
              </a:rPr>
              <a:t>Justin </a:t>
            </a:r>
            <a:r>
              <a:rPr lang="en-US" sz="1400" dirty="0" err="1">
                <a:latin typeface="Arial" panose="020B0604020202020204" pitchFamily="34" charset="0"/>
                <a:cs typeface="Arial" panose="020B0604020202020204" pitchFamily="34" charset="0"/>
              </a:rPr>
              <a:t>Shafner</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LaRC</a:t>
            </a:r>
            <a:r>
              <a:rPr lang="en-US" sz="1400" dirty="0">
                <a:latin typeface="Arial" panose="020B0604020202020204" pitchFamily="34" charset="0"/>
                <a:cs typeface="Arial" panose="020B0604020202020204" pitchFamily="34" charset="0"/>
              </a:rPr>
              <a:t> summer student</a:t>
            </a:r>
          </a:p>
          <a:p>
            <a:pPr lvl="1">
              <a:buFont typeface="Wingdings" panose="05000000000000000000" pitchFamily="2" charset="2"/>
              <a:buChar char="Ø"/>
            </a:pPr>
            <a:r>
              <a:rPr lang="en-US" sz="1400" dirty="0">
                <a:latin typeface="Arial" panose="020B0604020202020204" pitchFamily="34" charset="0"/>
                <a:cs typeface="Arial" panose="020B0604020202020204" pitchFamily="34" charset="0"/>
              </a:rPr>
              <a:t>Paul </a:t>
            </a:r>
            <a:r>
              <a:rPr lang="en-US" sz="1400" dirty="0" err="1">
                <a:latin typeface="Arial" panose="020B0604020202020204" pitchFamily="34" charset="0"/>
                <a:cs typeface="Arial" panose="020B0604020202020204" pitchFamily="34" charset="0"/>
              </a:rPr>
              <a:t>Stremel</a:t>
            </a:r>
            <a:r>
              <a:rPr lang="en-US" sz="1400" dirty="0">
                <a:latin typeface="Arial" panose="020B0604020202020204" pitchFamily="34" charset="0"/>
                <a:cs typeface="Arial" panose="020B0604020202020204" pitchFamily="34" charset="0"/>
              </a:rPr>
              <a:t>, ARC STC</a:t>
            </a:r>
          </a:p>
          <a:p>
            <a:pPr lvl="1">
              <a:buFont typeface="Wingdings" panose="05000000000000000000" pitchFamily="2" charset="2"/>
              <a:buChar char="Ø"/>
            </a:pPr>
            <a:r>
              <a:rPr lang="en-US" sz="1400" dirty="0">
                <a:latin typeface="Arial" panose="020B0604020202020204" pitchFamily="34" charset="0"/>
                <a:cs typeface="Arial" panose="020B0604020202020204" pitchFamily="34" charset="0"/>
              </a:rPr>
              <a:t>Bill Wood, </a:t>
            </a:r>
            <a:r>
              <a:rPr lang="en-US" sz="1400" dirty="0" err="1">
                <a:latin typeface="Arial" panose="020B0604020202020204" pitchFamily="34" charset="0"/>
                <a:cs typeface="Arial" panose="020B0604020202020204" pitchFamily="34" charset="0"/>
              </a:rPr>
              <a:t>LaRC</a:t>
            </a:r>
            <a:endParaRPr lang="en-US" sz="1400"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22</a:t>
            </a:fld>
            <a:endParaRPr lang="uk-UA" dirty="0"/>
          </a:p>
        </p:txBody>
      </p:sp>
    </p:spTree>
    <p:extLst>
      <p:ext uri="{BB962C8B-B14F-4D97-AF65-F5344CB8AC3E}">
        <p14:creationId xmlns:p14="http://schemas.microsoft.com/office/powerpoint/2010/main" val="493969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78470" y="1992100"/>
            <a:ext cx="5158741" cy="356834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6" name="Rectangle 5"/>
          <p:cNvSpPr/>
          <p:nvPr/>
        </p:nvSpPr>
        <p:spPr>
          <a:xfrm>
            <a:off x="3365110" y="4686301"/>
            <a:ext cx="4431323" cy="65063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BACKUP </a:t>
            </a:r>
          </a:p>
        </p:txBody>
      </p:sp>
      <p:sp>
        <p:nvSpPr>
          <p:cNvPr id="7" name="Slide Number Placeholder 6"/>
          <p:cNvSpPr>
            <a:spLocks noGrp="1"/>
          </p:cNvSpPr>
          <p:nvPr>
            <p:ph type="sldNum" sz="quarter" idx="10"/>
          </p:nvPr>
        </p:nvSpPr>
        <p:spPr/>
        <p:txBody>
          <a:bodyPr/>
          <a:lstStyle/>
          <a:p>
            <a:pPr>
              <a:defRPr/>
            </a:pPr>
            <a:fld id="{75D13D49-2B6F-174C-9E1E-1013A06E5C50}" type="slidenum">
              <a:rPr lang="uk-UA" smtClean="0"/>
              <a:pPr>
                <a:defRPr/>
              </a:pPr>
              <a:t>23</a:t>
            </a:fld>
            <a:endParaRPr lang="uk-UA" dirty="0"/>
          </a:p>
        </p:txBody>
      </p:sp>
    </p:spTree>
    <p:extLst>
      <p:ext uri="{BB962C8B-B14F-4D97-AF65-F5344CB8AC3E}">
        <p14:creationId xmlns:p14="http://schemas.microsoft.com/office/powerpoint/2010/main" val="972192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5100" y="66528"/>
            <a:ext cx="6858000" cy="1066800"/>
          </a:xfrm>
        </p:spPr>
        <p:txBody>
          <a:bodyPr/>
          <a:lstStyle/>
          <a:p>
            <a:r>
              <a:rPr lang="en-US" sz="4000" dirty="0">
                <a:solidFill>
                  <a:schemeClr val="bg1">
                    <a:lumMod val="85000"/>
                  </a:schemeClr>
                </a:solidFill>
              </a:rPr>
              <a:t>EPO Summary Chart </a:t>
            </a:r>
          </a:p>
        </p:txBody>
      </p:sp>
      <p:sp>
        <p:nvSpPr>
          <p:cNvPr id="4" name="Content Placeholder 2"/>
          <p:cNvSpPr txBox="1">
            <a:spLocks/>
          </p:cNvSpPr>
          <p:nvPr/>
        </p:nvSpPr>
        <p:spPr>
          <a:xfrm>
            <a:off x="52812" y="1199856"/>
            <a:ext cx="11986788" cy="4953000"/>
          </a:xfrm>
          <a:prstGeom prst="rect">
            <a:avLst/>
          </a:prstGeom>
        </p:spPr>
        <p:txBody>
          <a:bodyPr>
            <a:normAutofit/>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Wingdings" panose="05000000000000000000" pitchFamily="2" charset="2"/>
              <a:buChar char="Ø"/>
            </a:pPr>
            <a:r>
              <a:rPr lang="en-US" sz="1600" dirty="0">
                <a:latin typeface="Arial" panose="020B0604020202020204" pitchFamily="34" charset="0"/>
                <a:cs typeface="Arial" panose="020B0604020202020204" pitchFamily="34" charset="0"/>
              </a:rPr>
              <a:t>Conferences attended</a:t>
            </a:r>
          </a:p>
          <a:p>
            <a:pPr>
              <a:buFont typeface="Wingdings" panose="05000000000000000000" pitchFamily="2" charset="2"/>
              <a:buChar char="Ø"/>
            </a:pPr>
            <a:endParaRPr lang="en-US" sz="1600" dirty="0">
              <a:latin typeface="Arial" panose="020B0604020202020204" pitchFamily="34" charset="0"/>
              <a:cs typeface="Arial" panose="020B0604020202020204" pitchFamily="34" charset="0"/>
            </a:endParaRPr>
          </a:p>
          <a:p>
            <a:pPr>
              <a:buFont typeface="Wingdings" panose="05000000000000000000" pitchFamily="2" charset="2"/>
              <a:buChar char="Ø"/>
            </a:pPr>
            <a:endParaRPr lang="en-US" sz="1600" dirty="0">
              <a:latin typeface="Arial" panose="020B0604020202020204" pitchFamily="34" charset="0"/>
              <a:cs typeface="Arial" panose="020B0604020202020204" pitchFamily="34" charset="0"/>
            </a:endParaRPr>
          </a:p>
          <a:p>
            <a:pPr>
              <a:buFont typeface="Wingdings" panose="05000000000000000000" pitchFamily="2" charset="2"/>
              <a:buChar char="Ø"/>
            </a:pPr>
            <a:endParaRPr lang="en-US" sz="1600" dirty="0">
              <a:latin typeface="Arial" panose="020B0604020202020204" pitchFamily="34" charset="0"/>
              <a:cs typeface="Arial" panose="020B0604020202020204" pitchFamily="34" charset="0"/>
            </a:endParaRPr>
          </a:p>
          <a:p>
            <a:pPr>
              <a:buFont typeface="Wingdings" panose="05000000000000000000" pitchFamily="2" charset="2"/>
              <a:buChar char="Ø"/>
            </a:pPr>
            <a:endParaRPr lang="en-US" sz="1600" dirty="0">
              <a:latin typeface="Arial" panose="020B0604020202020204" pitchFamily="34" charset="0"/>
              <a:cs typeface="Arial" panose="020B0604020202020204" pitchFamily="34" charset="0"/>
            </a:endParaRPr>
          </a:p>
          <a:p>
            <a:pPr>
              <a:buFont typeface="Wingdings" panose="05000000000000000000" pitchFamily="2" charset="2"/>
              <a:buChar char="Ø"/>
            </a:pPr>
            <a:endParaRPr lang="en-US" sz="1600" dirty="0">
              <a:latin typeface="Arial" panose="020B0604020202020204" pitchFamily="34" charset="0"/>
              <a:cs typeface="Arial" panose="020B0604020202020204" pitchFamily="34" charset="0"/>
            </a:endParaRPr>
          </a:p>
          <a:p>
            <a:pPr>
              <a:buFont typeface="Wingdings" panose="05000000000000000000" pitchFamily="2" charset="2"/>
              <a:buChar char="Ø"/>
            </a:pPr>
            <a:endParaRPr lang="en-US" sz="1600" dirty="0">
              <a:latin typeface="Arial" panose="020B0604020202020204" pitchFamily="34" charset="0"/>
              <a:cs typeface="Arial" panose="020B0604020202020204" pitchFamily="34" charset="0"/>
            </a:endParaRPr>
          </a:p>
          <a:p>
            <a:pPr>
              <a:buFont typeface="Wingdings" panose="05000000000000000000" pitchFamily="2" charset="2"/>
              <a:buChar char="Ø"/>
            </a:pPr>
            <a:endParaRPr lang="en-US" sz="1600" dirty="0">
              <a:latin typeface="Arial" panose="020B0604020202020204" pitchFamily="34" charset="0"/>
              <a:cs typeface="Arial" panose="020B0604020202020204" pitchFamily="34" charset="0"/>
            </a:endParaRPr>
          </a:p>
          <a:p>
            <a:pPr>
              <a:buFont typeface="Wingdings" panose="05000000000000000000" pitchFamily="2" charset="2"/>
              <a:buChar char="Ø"/>
            </a:pPr>
            <a:endParaRPr lang="en-US" sz="1600" dirty="0">
              <a:latin typeface="Arial" panose="020B0604020202020204" pitchFamily="34" charset="0"/>
              <a:cs typeface="Arial" panose="020B0604020202020204" pitchFamily="34" charset="0"/>
            </a:endParaRPr>
          </a:p>
          <a:p>
            <a:pPr marL="0" indent="0">
              <a:buNone/>
            </a:pPr>
            <a:endParaRPr lang="en-US" sz="1600" dirty="0">
              <a:latin typeface="Arial" panose="020B0604020202020204" pitchFamily="34" charset="0"/>
              <a:cs typeface="Arial" panose="020B0604020202020204" pitchFamily="34" charset="0"/>
            </a:endParaRPr>
          </a:p>
          <a:p>
            <a:pPr marL="0" indent="0">
              <a:buNone/>
            </a:pPr>
            <a:endParaRPr lang="en-US" sz="1600" dirty="0">
              <a:latin typeface="Arial" panose="020B0604020202020204" pitchFamily="34" charset="0"/>
              <a:cs typeface="Arial" panose="020B0604020202020204" pitchFamily="34" charset="0"/>
            </a:endParaRPr>
          </a:p>
          <a:p>
            <a:pPr>
              <a:buFont typeface="Wingdings" panose="05000000000000000000" pitchFamily="2" charset="2"/>
              <a:buChar char="Ø"/>
            </a:pPr>
            <a:endParaRPr lang="en-US" sz="1600" dirty="0">
              <a:latin typeface="Arial" panose="020B0604020202020204" pitchFamily="34" charset="0"/>
              <a:cs typeface="Arial" panose="020B0604020202020204" pitchFamily="34" charset="0"/>
            </a:endParaRPr>
          </a:p>
          <a:p>
            <a:pPr>
              <a:buFont typeface="Wingdings" panose="05000000000000000000" pitchFamily="2" charset="2"/>
              <a:buChar char="Ø"/>
            </a:pPr>
            <a:endParaRPr lang="en-US" sz="1600" dirty="0">
              <a:latin typeface="Arial" panose="020B0604020202020204" pitchFamily="34" charset="0"/>
              <a:cs typeface="Arial" panose="020B0604020202020204" pitchFamily="34" charset="0"/>
            </a:endParaRPr>
          </a:p>
          <a:p>
            <a:pPr marL="0" indent="0">
              <a:buNone/>
            </a:pPr>
            <a:endParaRPr lang="en-US" sz="1600" dirty="0">
              <a:latin typeface="Arial" panose="020B0604020202020204" pitchFamily="34" charset="0"/>
              <a:cs typeface="Arial" panose="020B0604020202020204" pitchFamily="34" charset="0"/>
            </a:endParaRPr>
          </a:p>
          <a:p>
            <a:pPr>
              <a:buFont typeface="Wingdings" panose="05000000000000000000" pitchFamily="2" charset="2"/>
              <a:buChar char="Ø"/>
            </a:pPr>
            <a:r>
              <a:rPr lang="en-US" sz="1600" dirty="0">
                <a:latin typeface="Arial" panose="020B0604020202020204" pitchFamily="34" charset="0"/>
                <a:cs typeface="Arial" panose="020B0604020202020204" pitchFamily="34" charset="0"/>
              </a:rPr>
              <a:t>Academic involvement</a:t>
            </a:r>
            <a:endParaRPr lang="en-US" sz="1600" i="1" dirty="0">
              <a:latin typeface="Arial" panose="020B0604020202020204" pitchFamily="34" charset="0"/>
              <a:cs typeface="Arial" panose="020B0604020202020204" pitchFamily="34" charset="0"/>
            </a:endParaRPr>
          </a:p>
          <a:p>
            <a:endParaRPr lang="en-US" sz="1600" dirty="0">
              <a:latin typeface="Arial" panose="020B0604020202020204" pitchFamily="34" charset="0"/>
              <a:cs typeface="Arial" panose="020B0604020202020204" pitchFamily="34" charset="0"/>
            </a:endParaRPr>
          </a:p>
          <a:p>
            <a:pPr marL="0" indent="0">
              <a:buNone/>
            </a:pPr>
            <a:endParaRPr lang="en-US" sz="1600" dirty="0">
              <a:latin typeface="Arial" panose="020B0604020202020204" pitchFamily="34" charset="0"/>
              <a:cs typeface="Arial" panose="020B0604020202020204" pitchFamily="34" charset="0"/>
            </a:endParaRPr>
          </a:p>
          <a:p>
            <a:pPr marL="0" indent="0">
              <a:buNone/>
            </a:pPr>
            <a:endParaRPr lang="en-US" sz="1600"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24</a:t>
            </a:fld>
            <a:endParaRPr lang="uk-UA" dirty="0"/>
          </a:p>
        </p:txBody>
      </p:sp>
      <p:graphicFrame>
        <p:nvGraphicFramePr>
          <p:cNvPr id="3" name="Table 2"/>
          <p:cNvGraphicFramePr>
            <a:graphicFrameLocks noGrp="1"/>
          </p:cNvGraphicFramePr>
          <p:nvPr>
            <p:extLst>
              <p:ext uri="{D42A27DB-BD31-4B8C-83A1-F6EECF244321}">
                <p14:modId xmlns:p14="http://schemas.microsoft.com/office/powerpoint/2010/main" val="1423606579"/>
              </p:ext>
            </p:extLst>
          </p:nvPr>
        </p:nvGraphicFramePr>
        <p:xfrm>
          <a:off x="152400" y="1506176"/>
          <a:ext cx="11887200" cy="3749040"/>
        </p:xfrm>
        <a:graphic>
          <a:graphicData uri="http://schemas.openxmlformats.org/drawingml/2006/table">
            <a:tbl>
              <a:tblPr firstRow="1" bandRow="1">
                <a:tableStyleId>{073A0DAA-6AF3-43AB-8588-CEC1D06C72B9}</a:tableStyleId>
              </a:tblPr>
              <a:tblGrid>
                <a:gridCol w="1548289">
                  <a:extLst>
                    <a:ext uri="{9D8B030D-6E8A-4147-A177-3AD203B41FA5}">
                      <a16:colId xmlns:a16="http://schemas.microsoft.com/office/drawing/2014/main" val="4286298847"/>
                    </a:ext>
                  </a:extLst>
                </a:gridCol>
                <a:gridCol w="10338911">
                  <a:extLst>
                    <a:ext uri="{9D8B030D-6E8A-4147-A177-3AD203B41FA5}">
                      <a16:colId xmlns:a16="http://schemas.microsoft.com/office/drawing/2014/main" val="2053922913"/>
                    </a:ext>
                  </a:extLst>
                </a:gridCol>
              </a:tblGrid>
              <a:tr h="245276">
                <a:tc>
                  <a:txBody>
                    <a:bodyPr/>
                    <a:lstStyle/>
                    <a:p>
                      <a:pPr algn="ctr"/>
                      <a:r>
                        <a:rPr lang="en-US" dirty="0">
                          <a:latin typeface="Arial" panose="020B0604020202020204" pitchFamily="34" charset="0"/>
                          <a:cs typeface="Arial" panose="020B0604020202020204" pitchFamily="34" charset="0"/>
                        </a:rPr>
                        <a:t>Conference</a:t>
                      </a:r>
                    </a:p>
                  </a:txBody>
                  <a:tcP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tc>
                  <a:txBody>
                    <a:bodyPr/>
                    <a:lstStyle/>
                    <a:p>
                      <a:pPr algn="ctr"/>
                      <a:r>
                        <a:rPr lang="en-US" dirty="0">
                          <a:latin typeface="Arial" panose="020B0604020202020204" pitchFamily="34" charset="0"/>
                          <a:cs typeface="Arial" panose="020B0604020202020204" pitchFamily="34" charset="0"/>
                        </a:rPr>
                        <a:t>Papers</a:t>
                      </a:r>
                      <a:r>
                        <a:rPr lang="en-US" baseline="0" dirty="0">
                          <a:latin typeface="Arial" panose="020B0604020202020204" pitchFamily="34" charset="0"/>
                          <a:cs typeface="Arial" panose="020B0604020202020204" pitchFamily="34" charset="0"/>
                        </a:rPr>
                        <a:t>/Posters/Panel Discussions </a:t>
                      </a:r>
                      <a:endParaRPr lang="en-US" dirty="0">
                        <a:latin typeface="Arial" panose="020B0604020202020204" pitchFamily="34" charset="0"/>
                        <a:cs typeface="Arial" panose="020B0604020202020204" pitchFamily="34" charset="0"/>
                      </a:endParaRPr>
                    </a:p>
                  </a:txBody>
                  <a:tcP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729967516"/>
                  </a:ext>
                </a:extLst>
              </a:tr>
              <a:tr h="347474">
                <a:tc>
                  <a:txBody>
                    <a:bodyPr/>
                    <a:lstStyle/>
                    <a:p>
                      <a:pPr algn="ctr"/>
                      <a:r>
                        <a:rPr lang="en-US" sz="1400" dirty="0">
                          <a:latin typeface="Arial" panose="020B0604020202020204" pitchFamily="34" charset="0"/>
                          <a:cs typeface="Arial" panose="020B0604020202020204" pitchFamily="34" charset="0"/>
                        </a:rPr>
                        <a:t>2020 AIAA</a:t>
                      </a:r>
                    </a:p>
                    <a:p>
                      <a:pPr algn="ctr"/>
                      <a:r>
                        <a:rPr lang="en-US" sz="1400" dirty="0">
                          <a:latin typeface="Arial" panose="020B0604020202020204" pitchFamily="34" charset="0"/>
                          <a:cs typeface="Arial" panose="020B0604020202020204" pitchFamily="34" charset="0"/>
                        </a:rPr>
                        <a:t>SciTech</a:t>
                      </a:r>
                    </a:p>
                  </a:txBody>
                  <a:tcPr>
                    <a:lnL w="38100" cap="flat" cmpd="sng" algn="ctr">
                      <a:solidFill>
                        <a:schemeClr val="tx1"/>
                      </a:solidFill>
                      <a:prstDash val="solid"/>
                      <a:round/>
                      <a:headEnd type="none" w="med" len="med"/>
                      <a:tailEnd type="none" w="med" len="med"/>
                    </a:lnL>
                  </a:tcPr>
                </a:tc>
                <a:tc>
                  <a:txBody>
                    <a:bodyPr/>
                    <a:lstStyle/>
                    <a:p>
                      <a:pPr marL="685708" lvl="2" indent="-285750">
                        <a:buFont typeface="Arial" panose="020B0604020202020204" pitchFamily="34" charset="0"/>
                        <a:buChar char="•"/>
                      </a:pPr>
                      <a:r>
                        <a:rPr lang="en-US" sz="1200" dirty="0"/>
                        <a:t>Cianciolo, A. D., </a:t>
                      </a:r>
                      <a:r>
                        <a:rPr lang="en-US" sz="1200" dirty="0" err="1"/>
                        <a:t>Korzun</a:t>
                      </a:r>
                      <a:r>
                        <a:rPr lang="en-US" sz="1200" dirty="0"/>
                        <a:t>, A., Edquist, K., </a:t>
                      </a:r>
                      <a:r>
                        <a:rPr lang="en-US" sz="1200" dirty="0" err="1"/>
                        <a:t>Samareh</a:t>
                      </a:r>
                      <a:r>
                        <a:rPr lang="en-US" sz="1200" dirty="0"/>
                        <a:t>, J., </a:t>
                      </a:r>
                      <a:r>
                        <a:rPr lang="en-US" sz="1200" dirty="0" err="1"/>
                        <a:t>Sostaric</a:t>
                      </a:r>
                      <a:r>
                        <a:rPr lang="en-US" sz="1200" dirty="0"/>
                        <a:t>, R., Calderon, D., Garcia, J. A. “Human Mars Entry, Descent and Landing Architecture Study: Phase 3 Summary.”</a:t>
                      </a:r>
                    </a:p>
                    <a:p>
                      <a:pPr marL="685708" lvl="2" indent="-285750">
                        <a:buFont typeface="Arial" panose="020B0604020202020204" pitchFamily="34" charset="0"/>
                        <a:buChar char="•"/>
                      </a:pPr>
                      <a:r>
                        <a:rPr lang="en-US" sz="1200" dirty="0" err="1"/>
                        <a:t>Korzun</a:t>
                      </a:r>
                      <a:r>
                        <a:rPr lang="en-US" sz="1200" dirty="0"/>
                        <a:t>, A., </a:t>
                      </a:r>
                      <a:r>
                        <a:rPr lang="en-US" sz="1200" dirty="0" err="1"/>
                        <a:t>Canabal</a:t>
                      </a:r>
                      <a:r>
                        <a:rPr lang="en-US" sz="1200" dirty="0"/>
                        <a:t>, F., Tang, C., Childs, R., Van Norman, J., </a:t>
                      </a:r>
                      <a:r>
                        <a:rPr lang="en-US" sz="1200" dirty="0" err="1"/>
                        <a:t>Tynis</a:t>
                      </a:r>
                      <a:r>
                        <a:rPr lang="en-US" sz="1200" dirty="0"/>
                        <a:t>, J., Bibb, K. “Powered Descent Aerodynamics for Low and Mid Lift-to-Drag Human Mars Entry, Descent and Landing Vehicles.”  </a:t>
                      </a:r>
                    </a:p>
                    <a:p>
                      <a:pPr marL="685708" lvl="2" indent="-285750">
                        <a:buFont typeface="Arial" panose="020B0604020202020204" pitchFamily="34" charset="0"/>
                        <a:buChar char="•"/>
                      </a:pPr>
                      <a:r>
                        <a:rPr lang="en-US" sz="1200" dirty="0"/>
                        <a:t>Johnson, B., </a:t>
                      </a:r>
                      <a:r>
                        <a:rPr lang="en-US" sz="1200" dirty="0" err="1"/>
                        <a:t>Sostaric</a:t>
                      </a:r>
                      <a:r>
                        <a:rPr lang="en-US" sz="1200" dirty="0"/>
                        <a:t>, R., Lu, P. “Mid Lift-to-Drag Rigid Vehicle 6-DoF Performance for Human Mars Entry, Descent, and Landing.”  </a:t>
                      </a:r>
                    </a:p>
                    <a:p>
                      <a:pPr marL="685708" lvl="2" indent="-285750">
                        <a:buFont typeface="Arial" panose="020B0604020202020204" pitchFamily="34" charset="0"/>
                        <a:buChar char="•"/>
                      </a:pPr>
                      <a:r>
                        <a:rPr lang="en-US" sz="1200" dirty="0"/>
                        <a:t>Calderon, D., </a:t>
                      </a:r>
                      <a:r>
                        <a:rPr lang="en-US" sz="1200" dirty="0" err="1"/>
                        <a:t>Sostaric</a:t>
                      </a:r>
                      <a:r>
                        <a:rPr lang="en-US" sz="1200" dirty="0"/>
                        <a:t>, R., Garcia, J., Bowles, J., Gaytan, C., Newton, H., Amar, J., Wiens, Z. “Structural Mass Optimization with Manifest Packaging, and Outer Mold Line Updates of a Rigid Mid Lift-to-Drag Mars Entry Lander Vehicle.”  </a:t>
                      </a:r>
                    </a:p>
                    <a:p>
                      <a:pPr marL="685708" lvl="2" indent="-285750">
                        <a:buFont typeface="Arial" panose="020B0604020202020204" pitchFamily="34" charset="0"/>
                        <a:buChar char="•"/>
                      </a:pPr>
                      <a:r>
                        <a:rPr lang="en-US" sz="1200" dirty="0" err="1"/>
                        <a:t>Samareh</a:t>
                      </a:r>
                      <a:r>
                        <a:rPr lang="en-US" sz="1200" dirty="0"/>
                        <a:t>, J. A., Behrend, M. P., Poteet, C. C., </a:t>
                      </a:r>
                      <a:r>
                        <a:rPr lang="en-US" sz="1200" dirty="0" err="1"/>
                        <a:t>Komar</a:t>
                      </a:r>
                      <a:r>
                        <a:rPr lang="en-US" sz="1200" dirty="0"/>
                        <a:t>, D. R., </a:t>
                      </a:r>
                      <a:r>
                        <a:rPr lang="en-US" sz="1200" dirty="0" err="1"/>
                        <a:t>Theisinger</a:t>
                      </a:r>
                      <a:r>
                        <a:rPr lang="en-US" sz="1200" dirty="0"/>
                        <a:t>, J. E., Lugo, R. A., Bowles, J. V. “Parametric Systems Analysis of a Mid-Lift/Drag Entry System for Human Mars Missions.”   </a:t>
                      </a:r>
                    </a:p>
                    <a:p>
                      <a:pPr marL="685708" lvl="2" indent="-285750">
                        <a:buFont typeface="Arial" panose="020B0604020202020204" pitchFamily="34" charset="0"/>
                        <a:buChar char="•"/>
                      </a:pPr>
                      <a:r>
                        <a:rPr lang="en-US" sz="1200" dirty="0" err="1"/>
                        <a:t>Friz</a:t>
                      </a:r>
                      <a:r>
                        <a:rPr lang="en-US" sz="1200" dirty="0"/>
                        <a:t>, P. “Parametric cost estimates of three 20-ton payload Mars EDL vehicle concepts.”  </a:t>
                      </a:r>
                    </a:p>
                    <a:p>
                      <a:pPr marL="685708" lvl="2" indent="-285750">
                        <a:buFont typeface="Arial" panose="020B0604020202020204" pitchFamily="34" charset="0"/>
                        <a:buChar char="•"/>
                      </a:pPr>
                      <a:r>
                        <a:rPr lang="en-US" sz="1200" dirty="0"/>
                        <a:t>Cianciolo, A. D., Lugo, R. A., Dutta, D., Williams, A., Chen, P. “A Simulation Framework for Precision Landing and Hazard Avoidance Technology Assessments.”</a:t>
                      </a:r>
                    </a:p>
                    <a:p>
                      <a:pPr marL="685708" lvl="2" indent="-285750">
                        <a:buFont typeface="Arial" panose="020B0604020202020204" pitchFamily="34" charset="0"/>
                        <a:buChar char="•"/>
                      </a:pPr>
                      <a:r>
                        <a:rPr lang="en-US" sz="1200" dirty="0"/>
                        <a:t>Lugo, R. A., Powell, R. W., “Overview of a Generalized Numerical Predictor-Corrector Waypoint Guidance with Application to Human-Scale Mars Entry, Descent, and Landing.”  </a:t>
                      </a:r>
                    </a:p>
                    <a:p>
                      <a:pPr marL="685708" lvl="2" indent="-285750">
                        <a:buFont typeface="Arial" panose="020B0604020202020204" pitchFamily="34" charset="0"/>
                        <a:buChar char="•"/>
                      </a:pPr>
                      <a:r>
                        <a:rPr lang="en-US" sz="1200" dirty="0"/>
                        <a:t>Williams, J., </a:t>
                      </a:r>
                      <a:r>
                        <a:rPr lang="en-US" sz="1200" dirty="0" err="1"/>
                        <a:t>Woffinden</a:t>
                      </a:r>
                      <a:r>
                        <a:rPr lang="en-US" sz="1200" dirty="0"/>
                        <a:t>, D., Putnam, Z. “Mars Entry Guidance and Navigation Analysis Using Linear Covariance Analysis Techniques for the Safe and Precise Landing – Integrated Capabilities Evolution (SPLICE) Project.”  </a:t>
                      </a:r>
                    </a:p>
                    <a:p>
                      <a:pPr marL="685708" lvl="2" indent="-285750">
                        <a:buFont typeface="Arial" panose="020B0604020202020204" pitchFamily="34" charset="0"/>
                        <a:buChar char="•"/>
                      </a:pPr>
                      <a:r>
                        <a:rPr lang="en-US" sz="1200" dirty="0"/>
                        <a:t>Cianciolo, A. D., </a:t>
                      </a:r>
                      <a:r>
                        <a:rPr lang="en-US" sz="1200" dirty="0" err="1"/>
                        <a:t>Korzun</a:t>
                      </a:r>
                      <a:r>
                        <a:rPr lang="en-US" sz="1200" dirty="0"/>
                        <a:t>, A., Lugo, R. A., </a:t>
                      </a:r>
                      <a:r>
                        <a:rPr lang="en-US" sz="1200" dirty="0" err="1"/>
                        <a:t>Slagel</a:t>
                      </a:r>
                      <a:r>
                        <a:rPr lang="en-US" sz="1200" dirty="0"/>
                        <a:t>, A., Queen, E., </a:t>
                      </a:r>
                      <a:r>
                        <a:rPr lang="en-US" sz="1200" dirty="0" err="1"/>
                        <a:t>Dillman</a:t>
                      </a:r>
                      <a:r>
                        <a:rPr lang="en-US" sz="1200" dirty="0"/>
                        <a:t>, R., Powell, R. “Low Lift-to-Drag Morphing Shape Design.” </a:t>
                      </a:r>
                    </a:p>
                    <a:p>
                      <a:pPr marL="685708" lvl="2" indent="-285750">
                        <a:buFont typeface="Arial" panose="020B0604020202020204" pitchFamily="34" charset="0"/>
                        <a:buChar char="•"/>
                      </a:pPr>
                      <a:r>
                        <a:rPr lang="en-US" sz="1200" dirty="0"/>
                        <a:t>Edquist, K. “Model Design and Pre-Test CFD Analysis for a Supersonic </a:t>
                      </a:r>
                      <a:r>
                        <a:rPr lang="en-US" sz="1200" dirty="0" err="1"/>
                        <a:t>Retropropulsion</a:t>
                      </a:r>
                      <a:r>
                        <a:rPr lang="en-US" sz="1200" dirty="0"/>
                        <a:t> Wind Tunnel Test.”  </a:t>
                      </a:r>
                    </a:p>
                  </a:txBody>
                  <a:tcP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286381976"/>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4105132538"/>
              </p:ext>
            </p:extLst>
          </p:nvPr>
        </p:nvGraphicFramePr>
        <p:xfrm>
          <a:off x="2736930" y="5379720"/>
          <a:ext cx="8955462" cy="1249680"/>
        </p:xfrm>
        <a:graphic>
          <a:graphicData uri="http://schemas.openxmlformats.org/drawingml/2006/table">
            <a:tbl>
              <a:tblPr firstRow="1" bandRow="1">
                <a:tableStyleId>{073A0DAA-6AF3-43AB-8588-CEC1D06C72B9}</a:tableStyleId>
              </a:tblPr>
              <a:tblGrid>
                <a:gridCol w="3521040">
                  <a:extLst>
                    <a:ext uri="{9D8B030D-6E8A-4147-A177-3AD203B41FA5}">
                      <a16:colId xmlns:a16="http://schemas.microsoft.com/office/drawing/2014/main" val="4286298847"/>
                    </a:ext>
                  </a:extLst>
                </a:gridCol>
                <a:gridCol w="2807615">
                  <a:extLst>
                    <a:ext uri="{9D8B030D-6E8A-4147-A177-3AD203B41FA5}">
                      <a16:colId xmlns:a16="http://schemas.microsoft.com/office/drawing/2014/main" val="2053922913"/>
                    </a:ext>
                  </a:extLst>
                </a:gridCol>
                <a:gridCol w="2626807">
                  <a:extLst>
                    <a:ext uri="{9D8B030D-6E8A-4147-A177-3AD203B41FA5}">
                      <a16:colId xmlns:a16="http://schemas.microsoft.com/office/drawing/2014/main" val="1065448345"/>
                    </a:ext>
                  </a:extLst>
                </a:gridCol>
              </a:tblGrid>
              <a:tr h="253092">
                <a:tc>
                  <a:txBody>
                    <a:bodyPr/>
                    <a:lstStyle/>
                    <a:p>
                      <a:pPr algn="ctr"/>
                      <a:r>
                        <a:rPr lang="en-US" sz="1600" dirty="0">
                          <a:latin typeface="Arial" panose="020B0604020202020204" pitchFamily="34" charset="0"/>
                          <a:cs typeface="Arial" panose="020B0604020202020204" pitchFamily="34" charset="0"/>
                        </a:rPr>
                        <a:t>Student</a:t>
                      </a:r>
                    </a:p>
                  </a:txBody>
                  <a:tcP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tc>
                  <a:txBody>
                    <a:bodyPr/>
                    <a:lstStyle/>
                    <a:p>
                      <a:pPr algn="ctr"/>
                      <a:r>
                        <a:rPr lang="en-US" sz="1600" dirty="0">
                          <a:latin typeface="Arial" panose="020B0604020202020204" pitchFamily="34" charset="0"/>
                          <a:cs typeface="Arial" panose="020B0604020202020204" pitchFamily="34" charset="0"/>
                        </a:rPr>
                        <a:t>Education Level </a:t>
                      </a:r>
                    </a:p>
                  </a:txBody>
                  <a:tcPr>
                    <a:lnT w="38100" cap="flat" cmpd="sng" algn="ctr">
                      <a:solidFill>
                        <a:schemeClr val="tx1"/>
                      </a:solidFill>
                      <a:prstDash val="solid"/>
                      <a:round/>
                      <a:headEnd type="none" w="med" len="med"/>
                      <a:tailEnd type="none" w="med" len="med"/>
                    </a:lnT>
                  </a:tcPr>
                </a:tc>
                <a:tc>
                  <a:txBody>
                    <a:bodyPr/>
                    <a:lstStyle/>
                    <a:p>
                      <a:pPr algn="ctr"/>
                      <a:r>
                        <a:rPr lang="en-US" sz="1600" dirty="0">
                          <a:latin typeface="Arial" panose="020B0604020202020204" pitchFamily="34" charset="0"/>
                          <a:cs typeface="Arial" panose="020B0604020202020204" pitchFamily="34" charset="0"/>
                        </a:rPr>
                        <a:t>School Name</a:t>
                      </a:r>
                    </a:p>
                  </a:txBody>
                  <a:tcP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729967516"/>
                  </a:ext>
                </a:extLst>
              </a:tr>
              <a:tr h="230083">
                <a:tc>
                  <a:txBody>
                    <a:bodyPr/>
                    <a:lstStyle/>
                    <a:p>
                      <a:pPr algn="ctr"/>
                      <a:r>
                        <a:rPr lang="en-US" sz="1400" dirty="0">
                          <a:latin typeface="Arial" panose="020B0604020202020204" pitchFamily="34" charset="0"/>
                          <a:cs typeface="Arial" panose="020B0604020202020204" pitchFamily="34" charset="0"/>
                        </a:rPr>
                        <a:t>Justin </a:t>
                      </a:r>
                      <a:r>
                        <a:rPr lang="en-US" sz="1400" dirty="0" err="1">
                          <a:latin typeface="Arial" panose="020B0604020202020204" pitchFamily="34" charset="0"/>
                          <a:cs typeface="Arial" panose="020B0604020202020204" pitchFamily="34" charset="0"/>
                        </a:rPr>
                        <a:t>Shafner</a:t>
                      </a:r>
                      <a:r>
                        <a:rPr lang="en-US" sz="1400" dirty="0">
                          <a:latin typeface="Arial" panose="020B0604020202020204" pitchFamily="34" charset="0"/>
                          <a:cs typeface="Arial" panose="020B0604020202020204" pitchFamily="34" charset="0"/>
                        </a:rPr>
                        <a:t> (Langley summer)</a:t>
                      </a:r>
                    </a:p>
                  </a:txBody>
                  <a:tcPr>
                    <a:lnL w="38100" cap="flat" cmpd="sng" algn="ctr">
                      <a:solidFill>
                        <a:schemeClr val="tx1"/>
                      </a:solidFill>
                      <a:prstDash val="solid"/>
                      <a:round/>
                      <a:headEnd type="none" w="med" len="med"/>
                      <a:tailEnd type="none" w="med" len="med"/>
                    </a:lnL>
                  </a:tcPr>
                </a:tc>
                <a:tc>
                  <a:txBody>
                    <a:bodyPr/>
                    <a:lstStyle/>
                    <a:p>
                      <a:pPr algn="ctr"/>
                      <a:r>
                        <a:rPr lang="en-US" sz="1400" dirty="0">
                          <a:latin typeface="Arial" panose="020B0604020202020204" pitchFamily="34" charset="0"/>
                          <a:cs typeface="Arial" panose="020B0604020202020204" pitchFamily="34" charset="0"/>
                        </a:rPr>
                        <a:t>Graduate Student</a:t>
                      </a:r>
                    </a:p>
                  </a:txBody>
                  <a:tcPr/>
                </a:tc>
                <a:tc>
                  <a:txBody>
                    <a:bodyPr/>
                    <a:lstStyle/>
                    <a:p>
                      <a:pPr algn="ctr"/>
                      <a:r>
                        <a:rPr lang="en-US" sz="1400" dirty="0">
                          <a:latin typeface="Arial" panose="020B0604020202020204" pitchFamily="34" charset="0"/>
                          <a:cs typeface="Arial" panose="020B0604020202020204" pitchFamily="34" charset="0"/>
                        </a:rPr>
                        <a:t>University of Maryland</a:t>
                      </a:r>
                    </a:p>
                  </a:txBody>
                  <a:tcP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286381976"/>
                  </a:ext>
                </a:extLst>
              </a:tr>
              <a:tr h="230083">
                <a:tc>
                  <a:txBody>
                    <a:bodyPr/>
                    <a:lstStyle/>
                    <a:p>
                      <a:pPr algn="ctr"/>
                      <a:r>
                        <a:rPr lang="en-US" sz="1400" dirty="0">
                          <a:latin typeface="Arial" panose="020B0604020202020204" pitchFamily="34" charset="0"/>
                          <a:cs typeface="Arial" panose="020B0604020202020204" pitchFamily="34" charset="0"/>
                        </a:rPr>
                        <a:t>Kristen </a:t>
                      </a:r>
                      <a:r>
                        <a:rPr lang="en-US" sz="1400" dirty="0" err="1">
                          <a:latin typeface="Arial" panose="020B0604020202020204" pitchFamily="34" charset="0"/>
                          <a:cs typeface="Arial" panose="020B0604020202020204" pitchFamily="34" charset="0"/>
                        </a:rPr>
                        <a:t>Matsuno</a:t>
                      </a:r>
                      <a:r>
                        <a:rPr lang="en-US" sz="1400" dirty="0">
                          <a:latin typeface="Arial" panose="020B0604020202020204" pitchFamily="34" charset="0"/>
                          <a:cs typeface="Arial" panose="020B0604020202020204" pitchFamily="34" charset="0"/>
                        </a:rPr>
                        <a:t> (Ames Pathways)</a:t>
                      </a:r>
                    </a:p>
                  </a:txBody>
                  <a:tcPr>
                    <a:lnL w="38100" cap="flat" cmpd="sng" algn="ctr">
                      <a:solidFill>
                        <a:schemeClr val="tx1"/>
                      </a:solidFill>
                      <a:prstDash val="solid"/>
                      <a:round/>
                      <a:headEnd type="none" w="med" len="med"/>
                      <a:tailEnd type="none" w="med" len="med"/>
                    </a:ln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latin typeface="Arial" panose="020B0604020202020204" pitchFamily="34" charset="0"/>
                          <a:cs typeface="Arial" panose="020B0604020202020204" pitchFamily="34" charset="0"/>
                        </a:rPr>
                        <a:t>Graduate Student</a:t>
                      </a:r>
                    </a:p>
                  </a:txBody>
                  <a:tcPr/>
                </a:tc>
                <a:tc>
                  <a:txBody>
                    <a:bodyPr/>
                    <a:lstStyle/>
                    <a:p>
                      <a:pPr algn="ctr"/>
                      <a:r>
                        <a:rPr lang="en-US" sz="1400" dirty="0">
                          <a:latin typeface="Arial" panose="020B0604020202020204" pitchFamily="34" charset="0"/>
                          <a:cs typeface="Arial" panose="020B0604020202020204" pitchFamily="34" charset="0"/>
                        </a:rPr>
                        <a:t>Stanford University</a:t>
                      </a:r>
                    </a:p>
                  </a:txBody>
                  <a:tcP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872441936"/>
                  </a:ext>
                </a:extLst>
              </a:tr>
              <a:tr h="230083">
                <a:tc>
                  <a:txBody>
                    <a:bodyPr/>
                    <a:lstStyle/>
                    <a:p>
                      <a:pPr algn="ctr"/>
                      <a:r>
                        <a:rPr lang="en-US" sz="1400" dirty="0">
                          <a:latin typeface="Arial" panose="020B0604020202020204" pitchFamily="34" charset="0"/>
                          <a:cs typeface="Arial" panose="020B0604020202020204" pitchFamily="34" charset="0"/>
                        </a:rPr>
                        <a:t>Emily Jewell (NSTRGO)</a:t>
                      </a:r>
                    </a:p>
                  </a:txBody>
                  <a:tcPr>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latin typeface="Arial" panose="020B0604020202020204" pitchFamily="34" charset="0"/>
                          <a:cs typeface="Arial" panose="020B0604020202020204" pitchFamily="34" charset="0"/>
                        </a:rPr>
                        <a:t>Graduate Student</a:t>
                      </a:r>
                    </a:p>
                  </a:txBody>
                  <a:tcPr>
                    <a:lnB w="38100" cap="flat" cmpd="sng" algn="ctr">
                      <a:solidFill>
                        <a:schemeClr val="tx1"/>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latin typeface="Arial" panose="020B0604020202020204" pitchFamily="34" charset="0"/>
                          <a:cs typeface="Arial" panose="020B0604020202020204" pitchFamily="34" charset="0"/>
                        </a:rPr>
                        <a:t>Stanford University</a:t>
                      </a:r>
                    </a:p>
                  </a:txBody>
                  <a:tcPr>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58948184"/>
                  </a:ext>
                </a:extLst>
              </a:tr>
            </a:tbl>
          </a:graphicData>
        </a:graphic>
      </p:graphicFrame>
    </p:spTree>
    <p:extLst>
      <p:ext uri="{BB962C8B-B14F-4D97-AF65-F5344CB8AC3E}">
        <p14:creationId xmlns:p14="http://schemas.microsoft.com/office/powerpoint/2010/main" val="22817966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D963C98-70ED-4414-9C32-2E678E440931}"/>
              </a:ext>
            </a:extLst>
          </p:cNvPr>
          <p:cNvSpPr>
            <a:spLocks noGrp="1"/>
          </p:cNvSpPr>
          <p:nvPr>
            <p:ph type="sldNum" sz="quarter" idx="10"/>
          </p:nvPr>
        </p:nvSpPr>
        <p:spPr/>
        <p:txBody>
          <a:bodyPr/>
          <a:lstStyle/>
          <a:p>
            <a:pPr>
              <a:defRPr/>
            </a:pPr>
            <a:fld id="{75D13D49-2B6F-174C-9E1E-1013A06E5C50}" type="slidenum">
              <a:rPr lang="uk-UA" smtClean="0"/>
              <a:pPr>
                <a:defRPr/>
              </a:pPr>
              <a:t>25</a:t>
            </a:fld>
            <a:endParaRPr lang="uk-UA" dirty="0"/>
          </a:p>
        </p:txBody>
      </p:sp>
      <p:sp>
        <p:nvSpPr>
          <p:cNvPr id="3" name="Title 2">
            <a:extLst>
              <a:ext uri="{FF2B5EF4-FFF2-40B4-BE49-F238E27FC236}">
                <a16:creationId xmlns:a16="http://schemas.microsoft.com/office/drawing/2014/main" id="{1880A860-999D-45D5-B293-7361F946D53E}"/>
              </a:ext>
            </a:extLst>
          </p:cNvPr>
          <p:cNvSpPr>
            <a:spLocks noGrp="1"/>
          </p:cNvSpPr>
          <p:nvPr>
            <p:ph type="title"/>
          </p:nvPr>
        </p:nvSpPr>
        <p:spPr/>
        <p:txBody>
          <a:bodyPr/>
          <a:lstStyle/>
          <a:p>
            <a:r>
              <a:rPr lang="en-US" dirty="0"/>
              <a:t>Descent Systems Study – Annotated Cover Pictures</a:t>
            </a:r>
          </a:p>
        </p:txBody>
      </p:sp>
      <p:sp>
        <p:nvSpPr>
          <p:cNvPr id="7" name="TextBox 6">
            <a:extLst>
              <a:ext uri="{FF2B5EF4-FFF2-40B4-BE49-F238E27FC236}">
                <a16:creationId xmlns:a16="http://schemas.microsoft.com/office/drawing/2014/main" id="{8476509D-629D-4437-91CD-9B00F95F375D}"/>
              </a:ext>
            </a:extLst>
          </p:cNvPr>
          <p:cNvSpPr txBox="1"/>
          <p:nvPr/>
        </p:nvSpPr>
        <p:spPr>
          <a:xfrm>
            <a:off x="312767" y="3054884"/>
            <a:ext cx="2682145" cy="461665"/>
          </a:xfrm>
          <a:prstGeom prst="rect">
            <a:avLst/>
          </a:prstGeom>
          <a:noFill/>
        </p:spPr>
        <p:txBody>
          <a:bodyPr wrap="none" rtlCol="0">
            <a:spAutoFit/>
          </a:bodyPr>
          <a:lstStyle/>
          <a:p>
            <a:pPr algn="ctr"/>
            <a:r>
              <a:rPr lang="en-US" sz="1200" dirty="0"/>
              <a:t>CFD calculation of Low-L/D powered</a:t>
            </a:r>
          </a:p>
          <a:p>
            <a:pPr algn="ctr"/>
            <a:r>
              <a:rPr lang="en-US" sz="1200" dirty="0"/>
              <a:t>descent vehicle at Mars conditions</a:t>
            </a:r>
          </a:p>
        </p:txBody>
      </p:sp>
      <p:sp>
        <p:nvSpPr>
          <p:cNvPr id="9" name="TextBox 8">
            <a:extLst>
              <a:ext uri="{FF2B5EF4-FFF2-40B4-BE49-F238E27FC236}">
                <a16:creationId xmlns:a16="http://schemas.microsoft.com/office/drawing/2014/main" id="{90823FDB-EEDC-4903-A638-81B81F601C34}"/>
              </a:ext>
            </a:extLst>
          </p:cNvPr>
          <p:cNvSpPr txBox="1"/>
          <p:nvPr/>
        </p:nvSpPr>
        <p:spPr>
          <a:xfrm>
            <a:off x="4802652" y="3054884"/>
            <a:ext cx="2606803" cy="461665"/>
          </a:xfrm>
          <a:prstGeom prst="rect">
            <a:avLst/>
          </a:prstGeom>
          <a:noFill/>
        </p:spPr>
        <p:txBody>
          <a:bodyPr wrap="none" rtlCol="0">
            <a:spAutoFit/>
          </a:bodyPr>
          <a:lstStyle/>
          <a:p>
            <a:pPr algn="ctr"/>
            <a:r>
              <a:rPr lang="en-US" sz="1200" dirty="0"/>
              <a:t>Artist depiction of Low-L/D powered</a:t>
            </a:r>
          </a:p>
          <a:p>
            <a:pPr algn="ctr"/>
            <a:r>
              <a:rPr lang="en-US" sz="1200" dirty="0"/>
              <a:t>descent vehicle at Mars</a:t>
            </a:r>
          </a:p>
        </p:txBody>
      </p:sp>
      <p:sp>
        <p:nvSpPr>
          <p:cNvPr id="11" name="TextBox 10">
            <a:extLst>
              <a:ext uri="{FF2B5EF4-FFF2-40B4-BE49-F238E27FC236}">
                <a16:creationId xmlns:a16="http://schemas.microsoft.com/office/drawing/2014/main" id="{3CFC528B-E747-4677-BA6E-1E31D8EBDFB3}"/>
              </a:ext>
            </a:extLst>
          </p:cNvPr>
          <p:cNvSpPr txBox="1"/>
          <p:nvPr/>
        </p:nvSpPr>
        <p:spPr>
          <a:xfrm>
            <a:off x="8599451" y="3054884"/>
            <a:ext cx="3227167" cy="276999"/>
          </a:xfrm>
          <a:prstGeom prst="rect">
            <a:avLst/>
          </a:prstGeom>
          <a:noFill/>
        </p:spPr>
        <p:txBody>
          <a:bodyPr wrap="none" rtlCol="0">
            <a:spAutoFit/>
          </a:bodyPr>
          <a:lstStyle/>
          <a:p>
            <a:pPr algn="ctr"/>
            <a:r>
              <a:rPr lang="en-US" sz="1200" dirty="0"/>
              <a:t>AETC Low-L/D wind tunnel model heatshield</a:t>
            </a:r>
          </a:p>
        </p:txBody>
      </p:sp>
      <p:sp>
        <p:nvSpPr>
          <p:cNvPr id="13" name="TextBox 12">
            <a:extLst>
              <a:ext uri="{FF2B5EF4-FFF2-40B4-BE49-F238E27FC236}">
                <a16:creationId xmlns:a16="http://schemas.microsoft.com/office/drawing/2014/main" id="{4A1EFA8C-6CF0-44FC-9B2A-E7740F713FFE}"/>
              </a:ext>
            </a:extLst>
          </p:cNvPr>
          <p:cNvSpPr txBox="1"/>
          <p:nvPr/>
        </p:nvSpPr>
        <p:spPr>
          <a:xfrm>
            <a:off x="4509294" y="6083544"/>
            <a:ext cx="3193503" cy="276999"/>
          </a:xfrm>
          <a:prstGeom prst="rect">
            <a:avLst/>
          </a:prstGeom>
          <a:noFill/>
        </p:spPr>
        <p:txBody>
          <a:bodyPr wrap="none" rtlCol="0" anchor="b">
            <a:spAutoFit/>
          </a:bodyPr>
          <a:lstStyle/>
          <a:p>
            <a:pPr algn="ctr"/>
            <a:r>
              <a:rPr lang="en-US" sz="1200" dirty="0"/>
              <a:t>AETC Mid-L/D wind tunnel model heatshield</a:t>
            </a:r>
          </a:p>
        </p:txBody>
      </p:sp>
      <p:sp>
        <p:nvSpPr>
          <p:cNvPr id="15" name="TextBox 14">
            <a:extLst>
              <a:ext uri="{FF2B5EF4-FFF2-40B4-BE49-F238E27FC236}">
                <a16:creationId xmlns:a16="http://schemas.microsoft.com/office/drawing/2014/main" id="{FFA32E35-8DE3-4C89-864B-BDCD4793B946}"/>
              </a:ext>
            </a:extLst>
          </p:cNvPr>
          <p:cNvSpPr txBox="1"/>
          <p:nvPr/>
        </p:nvSpPr>
        <p:spPr>
          <a:xfrm>
            <a:off x="8926464" y="6083544"/>
            <a:ext cx="2573141" cy="461665"/>
          </a:xfrm>
          <a:prstGeom prst="rect">
            <a:avLst/>
          </a:prstGeom>
          <a:noFill/>
        </p:spPr>
        <p:txBody>
          <a:bodyPr wrap="none" rtlCol="0" anchor="b">
            <a:spAutoFit/>
          </a:bodyPr>
          <a:lstStyle/>
          <a:p>
            <a:pPr algn="ctr"/>
            <a:r>
              <a:rPr lang="en-US" sz="1200" dirty="0"/>
              <a:t>Artist depiction of Mid-L/D powered</a:t>
            </a:r>
          </a:p>
          <a:p>
            <a:pPr algn="ctr"/>
            <a:r>
              <a:rPr lang="en-US" sz="1200" dirty="0"/>
              <a:t>descent vehicle at Mars</a:t>
            </a:r>
          </a:p>
        </p:txBody>
      </p:sp>
      <p:sp>
        <p:nvSpPr>
          <p:cNvPr id="17" name="TextBox 16">
            <a:extLst>
              <a:ext uri="{FF2B5EF4-FFF2-40B4-BE49-F238E27FC236}">
                <a16:creationId xmlns:a16="http://schemas.microsoft.com/office/drawing/2014/main" id="{C3AA3B70-3802-419F-9424-F011D667D18D}"/>
              </a:ext>
            </a:extLst>
          </p:cNvPr>
          <p:cNvSpPr txBox="1"/>
          <p:nvPr/>
        </p:nvSpPr>
        <p:spPr>
          <a:xfrm>
            <a:off x="202160" y="6083544"/>
            <a:ext cx="2903360" cy="461665"/>
          </a:xfrm>
          <a:prstGeom prst="rect">
            <a:avLst/>
          </a:prstGeom>
          <a:noFill/>
        </p:spPr>
        <p:txBody>
          <a:bodyPr wrap="none" rtlCol="0" anchor="b">
            <a:spAutoFit/>
          </a:bodyPr>
          <a:lstStyle/>
          <a:p>
            <a:pPr algn="ctr"/>
            <a:r>
              <a:rPr lang="en-US" sz="1200" dirty="0"/>
              <a:t>CFD calculation of Low-L/D powered</a:t>
            </a:r>
          </a:p>
          <a:p>
            <a:pPr algn="ctr"/>
            <a:r>
              <a:rPr lang="en-US" sz="1200" dirty="0"/>
              <a:t>descent model at wind tunnel conditions</a:t>
            </a:r>
          </a:p>
        </p:txBody>
      </p:sp>
      <p:pic>
        <p:nvPicPr>
          <p:cNvPr id="18" name="Picture 17" descr="HIAD_Entry_Poster_02042016 small copy.jpg">
            <a:extLst>
              <a:ext uri="{FF2B5EF4-FFF2-40B4-BE49-F238E27FC236}">
                <a16:creationId xmlns:a16="http://schemas.microsoft.com/office/drawing/2014/main" id="{447F27DE-1E5A-244A-96A0-01BC652A6814}"/>
              </a:ext>
            </a:extLst>
          </p:cNvPr>
          <p:cNvPicPr>
            <a:picLocks noChangeAspect="1"/>
          </p:cNvPicPr>
          <p:nvPr/>
        </p:nvPicPr>
        <p:blipFill rotWithShape="1">
          <a:blip r:embed="rId2">
            <a:extLst>
              <a:ext uri="{28A0092B-C50C-407E-A947-70E740481C1C}">
                <a14:useLocalDpi xmlns:a14="http://schemas.microsoft.com/office/drawing/2010/main" val="0"/>
              </a:ext>
            </a:extLst>
          </a:blip>
          <a:srcRect l="11078" t="41736" r="64100" b="34289"/>
          <a:stretch/>
        </p:blipFill>
        <p:spPr>
          <a:xfrm>
            <a:off x="4953000" y="1456228"/>
            <a:ext cx="2286000" cy="1379966"/>
          </a:xfrm>
          <a:prstGeom prst="rect">
            <a:avLst/>
          </a:prstGeom>
          <a:effectLst>
            <a:glow>
              <a:schemeClr val="accent1"/>
            </a:glow>
            <a:outerShdw blurRad="50800" dist="38100" dir="2700000" algn="tl" rotWithShape="0">
              <a:prstClr val="black">
                <a:alpha val="40000"/>
              </a:prstClr>
            </a:outerShdw>
            <a:softEdge rad="50800"/>
          </a:effectLst>
        </p:spPr>
      </p:pic>
      <p:pic>
        <p:nvPicPr>
          <p:cNvPr id="19" name="Picture 18" descr="CobraMRVLandingPhases_v2 with distortion.png">
            <a:extLst>
              <a:ext uri="{FF2B5EF4-FFF2-40B4-BE49-F238E27FC236}">
                <a16:creationId xmlns:a16="http://schemas.microsoft.com/office/drawing/2014/main" id="{BAB32B6E-6B26-2C48-AC4B-FC9B6E4E65D5}"/>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39777" t="18196" r="38892" b="47374"/>
          <a:stretch/>
        </p:blipFill>
        <p:spPr>
          <a:xfrm flipH="1">
            <a:off x="9326970" y="4043410"/>
            <a:ext cx="1772128" cy="1586429"/>
          </a:xfrm>
          <a:prstGeom prst="rect">
            <a:avLst/>
          </a:prstGeom>
          <a:effectLst>
            <a:glow>
              <a:schemeClr val="accent1"/>
            </a:glow>
            <a:outerShdw blurRad="50800" dist="38100" dir="2700000" algn="tl" rotWithShape="0">
              <a:prstClr val="black">
                <a:alpha val="40000"/>
              </a:prstClr>
            </a:outerShdw>
            <a:softEdge rad="50800"/>
          </a:effectLst>
        </p:spPr>
      </p:pic>
      <p:pic>
        <p:nvPicPr>
          <p:cNvPr id="20" name="Picture 19">
            <a:extLst>
              <a:ext uri="{FF2B5EF4-FFF2-40B4-BE49-F238E27FC236}">
                <a16:creationId xmlns:a16="http://schemas.microsoft.com/office/drawing/2014/main" id="{971B679F-ED63-3C48-AB36-0B15FEB98EDF}"/>
              </a:ext>
            </a:extLst>
          </p:cNvPr>
          <p:cNvPicPr>
            <a:picLocks noChangeAspect="1"/>
          </p:cNvPicPr>
          <p:nvPr/>
        </p:nvPicPr>
        <p:blipFill rotWithShape="1">
          <a:blip r:embed="rId4">
            <a:extLst>
              <a:ext uri="{28A0092B-C50C-407E-A947-70E740481C1C}">
                <a14:useLocalDpi xmlns:a14="http://schemas.microsoft.com/office/drawing/2010/main" val="0"/>
              </a:ext>
            </a:extLst>
          </a:blip>
          <a:srcRect l="11772" r="14154"/>
          <a:stretch/>
        </p:blipFill>
        <p:spPr>
          <a:xfrm>
            <a:off x="510839" y="1468984"/>
            <a:ext cx="2286000" cy="1354454"/>
          </a:xfrm>
          <a:prstGeom prst="rect">
            <a:avLst/>
          </a:prstGeom>
          <a:effectLst>
            <a:glow>
              <a:schemeClr val="accent1"/>
            </a:glow>
            <a:outerShdw blurRad="50800" dist="38100" dir="2700000" algn="tl" rotWithShape="0">
              <a:prstClr val="black">
                <a:alpha val="40000"/>
              </a:prstClr>
            </a:outerShdw>
            <a:softEdge rad="50800"/>
          </a:effectLst>
        </p:spPr>
      </p:pic>
      <p:pic>
        <p:nvPicPr>
          <p:cNvPr id="21" name="Picture 20" descr="A picture containing indoor, table, sitting, small&#10;&#10;Description automatically generated">
            <a:extLst>
              <a:ext uri="{FF2B5EF4-FFF2-40B4-BE49-F238E27FC236}">
                <a16:creationId xmlns:a16="http://schemas.microsoft.com/office/drawing/2014/main" id="{78F5ED31-303D-F144-94A6-4044BE49344C}"/>
              </a:ext>
            </a:extLst>
          </p:cNvPr>
          <p:cNvPicPr>
            <a:picLocks noChangeAspect="1"/>
          </p:cNvPicPr>
          <p:nvPr/>
        </p:nvPicPr>
        <p:blipFill rotWithShape="1">
          <a:blip r:embed="rId5">
            <a:extLst>
              <a:ext uri="{28A0092B-C50C-407E-A947-70E740481C1C}">
                <a14:useLocalDpi xmlns:a14="http://schemas.microsoft.com/office/drawing/2010/main" val="0"/>
              </a:ext>
            </a:extLst>
          </a:blip>
          <a:srcRect l="8518" t="9253" r="29151" b="3787"/>
          <a:stretch/>
        </p:blipFill>
        <p:spPr>
          <a:xfrm>
            <a:off x="9298634" y="1295731"/>
            <a:ext cx="1828800" cy="1700960"/>
          </a:xfrm>
          <a:prstGeom prst="rect">
            <a:avLst/>
          </a:prstGeom>
          <a:effectLst>
            <a:glow>
              <a:schemeClr val="accent1"/>
            </a:glow>
            <a:outerShdw blurRad="50800" dist="38100" dir="2700000" algn="tl" rotWithShape="0">
              <a:prstClr val="black">
                <a:alpha val="40000"/>
              </a:prstClr>
            </a:outerShdw>
            <a:softEdge rad="50800"/>
          </a:effectLst>
        </p:spPr>
      </p:pic>
      <p:pic>
        <p:nvPicPr>
          <p:cNvPr id="22" name="Picture 21" descr="A picture containing indoor, table, sitting, desk&#10;&#10;Description automatically generated">
            <a:extLst>
              <a:ext uri="{FF2B5EF4-FFF2-40B4-BE49-F238E27FC236}">
                <a16:creationId xmlns:a16="http://schemas.microsoft.com/office/drawing/2014/main" id="{E71DEED1-7F42-0F43-B1A8-66D895C2A8F0}"/>
              </a:ext>
            </a:extLst>
          </p:cNvPr>
          <p:cNvPicPr>
            <a:picLocks noChangeAspect="1"/>
          </p:cNvPicPr>
          <p:nvPr/>
        </p:nvPicPr>
        <p:blipFill rotWithShape="1">
          <a:blip r:embed="rId6">
            <a:extLst>
              <a:ext uri="{28A0092B-C50C-407E-A947-70E740481C1C}">
                <a14:useLocalDpi xmlns:a14="http://schemas.microsoft.com/office/drawing/2010/main" val="0"/>
              </a:ext>
            </a:extLst>
          </a:blip>
          <a:srcRect l="26079" t="1625" r="44761" b="11417"/>
          <a:stretch/>
        </p:blipFill>
        <p:spPr>
          <a:xfrm rot="5400000">
            <a:off x="5273040" y="3200525"/>
            <a:ext cx="1645920" cy="3272199"/>
          </a:xfrm>
          <a:prstGeom prst="rect">
            <a:avLst/>
          </a:prstGeom>
          <a:effectLst>
            <a:glow>
              <a:schemeClr val="accent1"/>
            </a:glow>
            <a:outerShdw blurRad="50800" dist="38100" dir="2700000" algn="tl" rotWithShape="0">
              <a:prstClr val="black">
                <a:alpha val="40000"/>
              </a:prstClr>
            </a:outerShdw>
            <a:softEdge rad="50800"/>
          </a:effectLst>
        </p:spPr>
      </p:pic>
      <p:pic>
        <p:nvPicPr>
          <p:cNvPr id="23" name="Picture 22">
            <a:extLst>
              <a:ext uri="{FF2B5EF4-FFF2-40B4-BE49-F238E27FC236}">
                <a16:creationId xmlns:a16="http://schemas.microsoft.com/office/drawing/2014/main" id="{70479EB3-8E9B-FA46-977C-823B2FA26BE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56920" y="3608059"/>
            <a:ext cx="1737360" cy="2457130"/>
          </a:xfrm>
          <a:prstGeom prst="rect">
            <a:avLst/>
          </a:prstGeom>
          <a:effectLst>
            <a:softEdge rad="50800"/>
          </a:effectLst>
        </p:spPr>
      </p:pic>
    </p:spTree>
    <p:extLst>
      <p:ext uri="{BB962C8B-B14F-4D97-AF65-F5344CB8AC3E}">
        <p14:creationId xmlns:p14="http://schemas.microsoft.com/office/powerpoint/2010/main" val="25253742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9097" y="238199"/>
            <a:ext cx="8476488" cy="1066800"/>
          </a:xfrm>
        </p:spPr>
        <p:txBody>
          <a:bodyPr/>
          <a:lstStyle/>
          <a:p>
            <a:r>
              <a:rPr lang="en-US" sz="2800" dirty="0">
                <a:solidFill>
                  <a:schemeClr val="bg1">
                    <a:lumMod val="85000"/>
                  </a:schemeClr>
                </a:solidFill>
              </a:rPr>
              <a:t>GCD Project Performance Evaluation Criteria</a:t>
            </a:r>
          </a:p>
        </p:txBody>
      </p:sp>
      <p:sp>
        <p:nvSpPr>
          <p:cNvPr id="4" name="TextBox 3"/>
          <p:cNvSpPr txBox="1"/>
          <p:nvPr/>
        </p:nvSpPr>
        <p:spPr>
          <a:xfrm>
            <a:off x="3201271" y="6605200"/>
            <a:ext cx="7086600" cy="276999"/>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Source: BPR Assessment Criteria for NASA R&amp;T Projects, OCE/S. Hirshorn, 09/17/2015</a:t>
            </a:r>
          </a:p>
        </p:txBody>
      </p:sp>
      <p:graphicFrame>
        <p:nvGraphicFramePr>
          <p:cNvPr id="6" name="Table 5"/>
          <p:cNvGraphicFramePr>
            <a:graphicFrameLocks noGrp="1"/>
          </p:cNvGraphicFramePr>
          <p:nvPr>
            <p:extLst>
              <p:ext uri="{D42A27DB-BD31-4B8C-83A1-F6EECF244321}">
                <p14:modId xmlns:p14="http://schemas.microsoft.com/office/powerpoint/2010/main" val="3819939563"/>
              </p:ext>
            </p:extLst>
          </p:nvPr>
        </p:nvGraphicFramePr>
        <p:xfrm>
          <a:off x="69525" y="1236250"/>
          <a:ext cx="12052950" cy="4962005"/>
        </p:xfrm>
        <a:graphic>
          <a:graphicData uri="http://schemas.openxmlformats.org/drawingml/2006/table">
            <a:tbl>
              <a:tblPr firstRow="1" bandRow="1">
                <a:tableStyleId>{5C22544A-7EE6-4342-B048-85BDC9FD1C3A}</a:tableStyleId>
              </a:tblPr>
              <a:tblGrid>
                <a:gridCol w="708562">
                  <a:extLst>
                    <a:ext uri="{9D8B030D-6E8A-4147-A177-3AD203B41FA5}">
                      <a16:colId xmlns:a16="http://schemas.microsoft.com/office/drawing/2014/main" val="3531019113"/>
                    </a:ext>
                  </a:extLst>
                </a:gridCol>
                <a:gridCol w="11344388">
                  <a:extLst>
                    <a:ext uri="{9D8B030D-6E8A-4147-A177-3AD203B41FA5}">
                      <a16:colId xmlns:a16="http://schemas.microsoft.com/office/drawing/2014/main" val="1013515901"/>
                    </a:ext>
                  </a:extLst>
                </a:gridCol>
              </a:tblGrid>
              <a:tr h="117765">
                <a:tc>
                  <a:txBody>
                    <a:bodyPr/>
                    <a:lstStyle/>
                    <a:p>
                      <a:pPr algn="l"/>
                      <a:endParaRPr lang="en-US" sz="1100" dirty="0">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l"/>
                      <a:r>
                        <a:rPr lang="en-US" sz="1100" dirty="0">
                          <a:latin typeface="Arial" panose="020B0604020202020204" pitchFamily="34" charset="0"/>
                          <a:cs typeface="Arial" panose="020B0604020202020204" pitchFamily="34" charset="0"/>
                        </a:rPr>
                        <a:t>Technical/Performance</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4170498542"/>
                  </a:ext>
                </a:extLst>
              </a:tr>
              <a:tr h="0">
                <a:tc>
                  <a:txBody>
                    <a:bodyPr/>
                    <a:lstStyle/>
                    <a:p>
                      <a:pPr algn="ctr"/>
                      <a:r>
                        <a:rPr lang="en-US" sz="1100" b="1" dirty="0">
                          <a:latin typeface="Arial" panose="020B0604020202020204" pitchFamily="34" charset="0"/>
                          <a:cs typeface="Arial" panose="020B0604020202020204" pitchFamily="34" charset="0"/>
                        </a:rPr>
                        <a:t>Green</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l"/>
                      <a:r>
                        <a:rPr lang="en-US" sz="1100" dirty="0">
                          <a:latin typeface="Arial" panose="020B0604020202020204" pitchFamily="34" charset="0"/>
                          <a:cs typeface="Arial" panose="020B0604020202020204" pitchFamily="34" charset="0"/>
                        </a:rPr>
                        <a:t>Project is demonstrably making progress</a:t>
                      </a:r>
                      <a:r>
                        <a:rPr lang="en-US" sz="1100" baseline="0" dirty="0">
                          <a:latin typeface="Arial" panose="020B0604020202020204" pitchFamily="34" charset="0"/>
                          <a:cs typeface="Arial" panose="020B0604020202020204" pitchFamily="34" charset="0"/>
                        </a:rPr>
                        <a:t> on the Learning Trajectory (e.g. milestones met, knowledge advanced) or advancing TRL.  Project is on track to meet L1 requirements. </a:t>
                      </a:r>
                      <a:endParaRPr lang="en-US" sz="1100" dirty="0">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19692845"/>
                  </a:ext>
                </a:extLst>
              </a:tr>
              <a:tr h="0">
                <a:tc>
                  <a:txBody>
                    <a:bodyPr/>
                    <a:lstStyle/>
                    <a:p>
                      <a:pPr algn="ctr"/>
                      <a:r>
                        <a:rPr lang="en-US" sz="1100" b="1" dirty="0">
                          <a:latin typeface="Arial" panose="020B0604020202020204" pitchFamily="34" charset="0"/>
                          <a:cs typeface="Arial" panose="020B0604020202020204" pitchFamily="34" charset="0"/>
                        </a:rPr>
                        <a:t>Yellow</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l"/>
                      <a:r>
                        <a:rPr lang="en-US" sz="1100" dirty="0">
                          <a:latin typeface="Arial" panose="020B0604020202020204" pitchFamily="34" charset="0"/>
                          <a:cs typeface="Arial" panose="020B0604020202020204" pitchFamily="34" charset="0"/>
                        </a:rPr>
                        <a:t>Project is making</a:t>
                      </a:r>
                      <a:r>
                        <a:rPr lang="en-US" sz="1100" baseline="0" dirty="0">
                          <a:latin typeface="Arial" panose="020B0604020202020204" pitchFamily="34" charset="0"/>
                          <a:cs typeface="Arial" panose="020B0604020202020204" pitchFamily="34" charset="0"/>
                        </a:rPr>
                        <a:t> progress on the Learning Trajectory or advancing TRL with issues.  Project is on track to meet L1 requirements but issues exist that may threaten achievement. </a:t>
                      </a:r>
                      <a:endParaRPr lang="en-US" sz="1100" dirty="0">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34956337"/>
                  </a:ext>
                </a:extLst>
              </a:tr>
              <a:tr h="0">
                <a:tc>
                  <a:txBody>
                    <a:bodyPr/>
                    <a:lstStyle/>
                    <a:p>
                      <a:pPr algn="ctr"/>
                      <a:r>
                        <a:rPr lang="en-US" sz="1100" b="1" dirty="0">
                          <a:solidFill>
                            <a:schemeClr val="bg1"/>
                          </a:solidFill>
                          <a:latin typeface="Arial" panose="020B0604020202020204" pitchFamily="34" charset="0"/>
                          <a:cs typeface="Arial" panose="020B0604020202020204" pitchFamily="34" charset="0"/>
                        </a:rPr>
                        <a:t>Red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tc>
                  <a:txBody>
                    <a:bodyPr/>
                    <a:lstStyle/>
                    <a:p>
                      <a:pPr algn="l"/>
                      <a:r>
                        <a:rPr lang="en-US" sz="1100" dirty="0">
                          <a:latin typeface="Arial" panose="020B0604020202020204" pitchFamily="34" charset="0"/>
                          <a:cs typeface="Arial" panose="020B0604020202020204" pitchFamily="34" charset="0"/>
                        </a:rPr>
                        <a:t>Project has ceased to make progress</a:t>
                      </a:r>
                      <a:r>
                        <a:rPr lang="en-US" sz="1100" baseline="0" dirty="0">
                          <a:latin typeface="Arial" panose="020B0604020202020204" pitchFamily="34" charset="0"/>
                          <a:cs typeface="Arial" panose="020B0604020202020204" pitchFamily="34" charset="0"/>
                        </a:rPr>
                        <a:t> on the Learning Trajectory or advance TRL. Project is unable to meet one or more L1 requirements. </a:t>
                      </a:r>
                      <a:endParaRPr lang="en-US" sz="1100" dirty="0">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77401420"/>
                  </a:ext>
                </a:extLst>
              </a:tr>
              <a:tr h="176645">
                <a:tc>
                  <a:txBody>
                    <a:bodyPr/>
                    <a:lstStyle/>
                    <a:p>
                      <a:pPr algn="ctr"/>
                      <a:endParaRPr lang="en-US" sz="400" dirty="0">
                        <a:latin typeface="Arial" panose="020B0604020202020204" pitchFamily="34" charset="0"/>
                        <a:cs typeface="Arial" panose="020B060402020202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sz="400" dirty="0">
                        <a:latin typeface="Arial" panose="020B0604020202020204" pitchFamily="34" charset="0"/>
                        <a:cs typeface="Arial" panose="020B060402020202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15589179"/>
                  </a:ext>
                </a:extLst>
              </a:tr>
              <a:tr h="127517">
                <a:tc>
                  <a:txBody>
                    <a:bodyPr/>
                    <a:lstStyle/>
                    <a:p>
                      <a:pPr marL="0" algn="ctr" defTabSz="457200" rtl="0" eaLnBrk="1" latinLnBrk="0" hangingPunct="1"/>
                      <a:endParaRPr lang="en-US" sz="1100" b="1" kern="1200" dirty="0">
                        <a:solidFill>
                          <a:schemeClr val="lt1"/>
                        </a:solidFill>
                        <a:latin typeface="Arial" panose="020B0604020202020204" pitchFamily="34" charset="0"/>
                        <a:ea typeface="+mn-ea"/>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marL="0" algn="l" defTabSz="457200" rtl="0" eaLnBrk="1" latinLnBrk="0" hangingPunct="1"/>
                      <a:r>
                        <a:rPr lang="en-US" sz="1100" b="1" kern="1200" dirty="0">
                          <a:solidFill>
                            <a:schemeClr val="lt1"/>
                          </a:solidFill>
                          <a:latin typeface="Arial" panose="020B0604020202020204" pitchFamily="34" charset="0"/>
                          <a:ea typeface="+mn-ea"/>
                          <a:cs typeface="Arial" panose="020B0604020202020204" pitchFamily="34" charset="0"/>
                        </a:rPr>
                        <a:t>Cost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1104002033"/>
                  </a:ext>
                </a:extLst>
              </a:tr>
              <a:tr h="222474">
                <a:tc>
                  <a:txBody>
                    <a:bodyPr/>
                    <a:lstStyle/>
                    <a:p>
                      <a:pPr algn="ctr"/>
                      <a:r>
                        <a:rPr lang="en-US" sz="1100" b="1" dirty="0">
                          <a:latin typeface="Arial" panose="020B0604020202020204" pitchFamily="34" charset="0"/>
                          <a:cs typeface="Arial" panose="020B0604020202020204" pitchFamily="34" charset="0"/>
                        </a:rPr>
                        <a:t>Green</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l"/>
                      <a:r>
                        <a:rPr lang="en-US" sz="1100" dirty="0">
                          <a:latin typeface="Arial" panose="020B0604020202020204" pitchFamily="34" charset="0"/>
                          <a:cs typeface="Arial" panose="020B0604020202020204" pitchFamily="34" charset="0"/>
                        </a:rPr>
                        <a:t>Project can meet its commitments</a:t>
                      </a:r>
                      <a:r>
                        <a:rPr lang="en-US" sz="1100" baseline="0" dirty="0">
                          <a:latin typeface="Arial" panose="020B0604020202020204" pitchFamily="34" charset="0"/>
                          <a:cs typeface="Arial" panose="020B0604020202020204" pitchFamily="34" charset="0"/>
                        </a:rPr>
                        <a:t> with its planned/allocated budget.</a:t>
                      </a:r>
                      <a:endParaRPr lang="en-US" sz="1100" dirty="0">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17349128"/>
                  </a:ext>
                </a:extLst>
              </a:tr>
              <a:tr h="150377">
                <a:tc>
                  <a:txBody>
                    <a:bodyPr/>
                    <a:lstStyle/>
                    <a:p>
                      <a:pPr algn="ctr"/>
                      <a:r>
                        <a:rPr lang="en-US" sz="1100" b="1" dirty="0">
                          <a:latin typeface="Arial" panose="020B0604020202020204" pitchFamily="34" charset="0"/>
                          <a:cs typeface="Arial" panose="020B0604020202020204" pitchFamily="34" charset="0"/>
                        </a:rPr>
                        <a:t>Yellow</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l"/>
                      <a:r>
                        <a:rPr lang="en-US" sz="1100" dirty="0">
                          <a:latin typeface="Arial" panose="020B0604020202020204" pitchFamily="34" charset="0"/>
                          <a:cs typeface="Arial" panose="020B0604020202020204" pitchFamily="34" charset="0"/>
                        </a:rPr>
                        <a:t>Project cannot</a:t>
                      </a:r>
                      <a:r>
                        <a:rPr lang="en-US" sz="1100" baseline="0" dirty="0">
                          <a:latin typeface="Arial" panose="020B0604020202020204" pitchFamily="34" charset="0"/>
                          <a:cs typeface="Arial" panose="020B0604020202020204" pitchFamily="34" charset="0"/>
                        </a:rPr>
                        <a:t> meet its commitments within its planned/allocated budget but will not be requesting additional budget from Program.  Mitigation plans have been developed.  </a:t>
                      </a:r>
                      <a:endParaRPr lang="en-US" sz="1100" dirty="0">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57675253"/>
                  </a:ext>
                </a:extLst>
              </a:tr>
              <a:tr h="0">
                <a:tc>
                  <a:txBody>
                    <a:bodyPr/>
                    <a:lstStyle/>
                    <a:p>
                      <a:pPr algn="ctr"/>
                      <a:r>
                        <a:rPr lang="en-US" sz="1100" b="1" dirty="0">
                          <a:solidFill>
                            <a:schemeClr val="bg1"/>
                          </a:solidFill>
                          <a:latin typeface="Arial" panose="020B0604020202020204" pitchFamily="34" charset="0"/>
                          <a:cs typeface="Arial" panose="020B0604020202020204" pitchFamily="34" charset="0"/>
                        </a:rPr>
                        <a:t>Red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tc>
                  <a:txBody>
                    <a:bodyPr/>
                    <a:lstStyle/>
                    <a:p>
                      <a:pPr algn="l"/>
                      <a:r>
                        <a:rPr lang="en-US" sz="1100" dirty="0">
                          <a:latin typeface="Arial" panose="020B0604020202020204" pitchFamily="34" charset="0"/>
                          <a:cs typeface="Arial" panose="020B0604020202020204" pitchFamily="34" charset="0"/>
                        </a:rPr>
                        <a:t>Project cannot meet its commitments</a:t>
                      </a:r>
                      <a:r>
                        <a:rPr lang="en-US" sz="1100" baseline="0" dirty="0">
                          <a:latin typeface="Arial" panose="020B0604020202020204" pitchFamily="34" charset="0"/>
                          <a:cs typeface="Arial" panose="020B0604020202020204" pitchFamily="34" charset="0"/>
                        </a:rPr>
                        <a:t> within its planned/allocated budget and will be requesting additional budget from Program. </a:t>
                      </a:r>
                      <a:endParaRPr lang="en-US" sz="1100" dirty="0">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90304174"/>
                  </a:ext>
                </a:extLst>
              </a:tr>
              <a:tr h="0">
                <a:tc>
                  <a:txBody>
                    <a:bodyPr/>
                    <a:lstStyle/>
                    <a:p>
                      <a:pPr algn="ctr"/>
                      <a:endParaRPr lang="en-US" sz="400" dirty="0">
                        <a:latin typeface="Arial" panose="020B0604020202020204" pitchFamily="34" charset="0"/>
                        <a:cs typeface="Arial" panose="020B060402020202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lang="en-US" sz="400" dirty="0">
                        <a:latin typeface="Arial" panose="020B0604020202020204" pitchFamily="34" charset="0"/>
                        <a:cs typeface="Arial" panose="020B060402020202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63204536"/>
                  </a:ext>
                </a:extLst>
              </a:tr>
              <a:tr h="163859">
                <a:tc>
                  <a:txBody>
                    <a:bodyPr/>
                    <a:lstStyle/>
                    <a:p>
                      <a:pPr marL="0" algn="ctr" defTabSz="457200" rtl="0" eaLnBrk="1" latinLnBrk="0" hangingPunct="1"/>
                      <a:endParaRPr lang="en-US" sz="1100" kern="1200" dirty="0">
                        <a:solidFill>
                          <a:schemeClr val="bg1"/>
                        </a:solidFill>
                        <a:latin typeface="Arial" panose="020B0604020202020204" pitchFamily="34" charset="0"/>
                        <a:ea typeface="+mn-ea"/>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marL="0" algn="l" defTabSz="457200" rtl="0" eaLnBrk="1" latinLnBrk="0" hangingPunct="1"/>
                      <a:r>
                        <a:rPr lang="en-US" sz="1100" b="1" kern="1200" dirty="0">
                          <a:solidFill>
                            <a:schemeClr val="bg1"/>
                          </a:solidFill>
                          <a:latin typeface="Arial" panose="020B0604020202020204" pitchFamily="34" charset="0"/>
                          <a:ea typeface="+mn-ea"/>
                          <a:cs typeface="Arial" panose="020B0604020202020204" pitchFamily="34" charset="0"/>
                        </a:rPr>
                        <a:t>Schedule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398961438"/>
                  </a:ext>
                </a:extLst>
              </a:tr>
              <a:tr h="0">
                <a:tc>
                  <a:txBody>
                    <a:bodyPr/>
                    <a:lstStyle/>
                    <a:p>
                      <a:pPr marL="0" algn="ctr" defTabSz="457200" rtl="0" eaLnBrk="1" latinLnBrk="0" hangingPunct="1"/>
                      <a:r>
                        <a:rPr lang="en-US" sz="1100" b="1" kern="1200" dirty="0">
                          <a:solidFill>
                            <a:schemeClr val="dk1"/>
                          </a:solidFill>
                          <a:latin typeface="Arial" panose="020B0604020202020204" pitchFamily="34" charset="0"/>
                          <a:ea typeface="+mn-ea"/>
                          <a:cs typeface="Arial" panose="020B0604020202020204" pitchFamily="34" charset="0"/>
                        </a:rPr>
                        <a:t>Green</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marL="0" algn="l" defTabSz="457200" rtl="0" eaLnBrk="1" latinLnBrk="0" hangingPunct="1"/>
                      <a:r>
                        <a:rPr lang="en-US" sz="1100" kern="1200" dirty="0">
                          <a:solidFill>
                            <a:schemeClr val="dk1"/>
                          </a:solidFill>
                          <a:latin typeface="Arial" panose="020B0604020202020204" pitchFamily="34" charset="0"/>
                          <a:ea typeface="+mn-ea"/>
                          <a:cs typeface="Arial" panose="020B0604020202020204" pitchFamily="34" charset="0"/>
                        </a:rPr>
                        <a:t>Project can meet its commitments within its planned/allocated schedule baseline for critical milestones.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60469045"/>
                  </a:ext>
                </a:extLst>
              </a:tr>
              <a:tr h="0">
                <a:tc>
                  <a:txBody>
                    <a:bodyPr/>
                    <a:lstStyle/>
                    <a:p>
                      <a:pPr marL="0" algn="ctr" defTabSz="457200" rtl="0" eaLnBrk="1" latinLnBrk="0" hangingPunct="1"/>
                      <a:r>
                        <a:rPr lang="en-US" sz="1100" b="1" kern="1200" dirty="0">
                          <a:solidFill>
                            <a:schemeClr val="dk1"/>
                          </a:solidFill>
                          <a:latin typeface="Arial" panose="020B0604020202020204" pitchFamily="34" charset="0"/>
                          <a:ea typeface="+mn-ea"/>
                          <a:cs typeface="Arial" panose="020B0604020202020204" pitchFamily="34" charset="0"/>
                        </a:rPr>
                        <a:t>Yellow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l" defTabSz="457200" rtl="0" eaLnBrk="1" latinLnBrk="0" hangingPunct="1"/>
                      <a:r>
                        <a:rPr lang="en-US" sz="1100" kern="1200" dirty="0">
                          <a:solidFill>
                            <a:schemeClr val="dk1"/>
                          </a:solidFill>
                          <a:latin typeface="Arial" panose="020B0604020202020204" pitchFamily="34" charset="0"/>
                          <a:ea typeface="+mn-ea"/>
                          <a:cs typeface="Arial" panose="020B0604020202020204" pitchFamily="34" charset="0"/>
                        </a:rPr>
                        <a:t>Project cannot meet its commitments within its planned/allocated schedule baseline but mitigation plans have been developed to pull it back in.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93942142"/>
                  </a:ext>
                </a:extLst>
              </a:tr>
              <a:tr h="0">
                <a:tc>
                  <a:txBody>
                    <a:bodyPr/>
                    <a:lstStyle/>
                    <a:p>
                      <a:pPr marL="0" algn="ctr" defTabSz="457200" rtl="0" eaLnBrk="1" latinLnBrk="0" hangingPunct="1"/>
                      <a:r>
                        <a:rPr lang="en-US" sz="1100" b="1" kern="1200" dirty="0">
                          <a:solidFill>
                            <a:schemeClr val="bg1"/>
                          </a:solidFill>
                          <a:latin typeface="Arial" panose="020B0604020202020204" pitchFamily="34" charset="0"/>
                          <a:ea typeface="+mn-ea"/>
                          <a:cs typeface="Arial" panose="020B0604020202020204" pitchFamily="34" charset="0"/>
                        </a:rPr>
                        <a:t>Red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tc>
                  <a:txBody>
                    <a:bodyPr/>
                    <a:lstStyle/>
                    <a:p>
                      <a:pPr marL="0" algn="l" defTabSz="457200" rtl="0" eaLnBrk="1" latinLnBrk="0" hangingPunct="1"/>
                      <a:r>
                        <a:rPr lang="en-US" sz="1100" kern="1200" dirty="0">
                          <a:solidFill>
                            <a:schemeClr val="dk1"/>
                          </a:solidFill>
                          <a:latin typeface="Arial" panose="020B0604020202020204" pitchFamily="34" charset="0"/>
                          <a:ea typeface="+mn-ea"/>
                          <a:cs typeface="Arial" panose="020B0604020202020204" pitchFamily="34" charset="0"/>
                        </a:rPr>
                        <a:t>Project cannot meet its commitments within its planned/allocated schedule baseline.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67211985"/>
                  </a:ext>
                </a:extLst>
              </a:tr>
              <a:tr h="137533">
                <a:tc>
                  <a:txBody>
                    <a:bodyPr/>
                    <a:lstStyle/>
                    <a:p>
                      <a:pPr algn="ctr"/>
                      <a:endParaRPr lang="en-US" sz="400" dirty="0">
                        <a:latin typeface="Arial" panose="020B0604020202020204" pitchFamily="34" charset="0"/>
                        <a:cs typeface="Arial" panose="020B060402020202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lang="en-US" sz="400" dirty="0">
                        <a:latin typeface="Arial" panose="020B0604020202020204" pitchFamily="34" charset="0"/>
                        <a:cs typeface="Arial" panose="020B060402020202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0699284"/>
                  </a:ext>
                </a:extLst>
              </a:tr>
              <a:tr h="0">
                <a:tc>
                  <a:txBody>
                    <a:bodyPr/>
                    <a:lstStyle/>
                    <a:p>
                      <a:pPr algn="ctr"/>
                      <a:endParaRPr lang="en-US" sz="1100" b="1" dirty="0">
                        <a:solidFill>
                          <a:schemeClr val="bg1"/>
                        </a:solidFill>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l"/>
                      <a:r>
                        <a:rPr lang="en-US" sz="1100" b="1" dirty="0">
                          <a:solidFill>
                            <a:schemeClr val="bg1"/>
                          </a:solidFill>
                          <a:latin typeface="Arial" panose="020B0604020202020204" pitchFamily="34" charset="0"/>
                          <a:cs typeface="Arial" panose="020B0604020202020204" pitchFamily="34" charset="0"/>
                        </a:rPr>
                        <a:t>Programmatic (Institutional,</a:t>
                      </a:r>
                      <a:r>
                        <a:rPr lang="en-US" sz="1100" b="1" baseline="0" dirty="0">
                          <a:solidFill>
                            <a:schemeClr val="bg1"/>
                          </a:solidFill>
                          <a:latin typeface="Arial" panose="020B0604020202020204" pitchFamily="34" charset="0"/>
                          <a:cs typeface="Arial" panose="020B0604020202020204" pitchFamily="34" charset="0"/>
                        </a:rPr>
                        <a:t> Internal/External Dependencies **)</a:t>
                      </a:r>
                      <a:endParaRPr lang="en-US" sz="1100" b="1" dirty="0">
                        <a:solidFill>
                          <a:schemeClr val="bg1"/>
                        </a:solidFill>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2988725104"/>
                  </a:ext>
                </a:extLst>
              </a:tr>
              <a:tr h="128103">
                <a:tc>
                  <a:txBody>
                    <a:bodyPr/>
                    <a:lstStyle/>
                    <a:p>
                      <a:pPr algn="ctr"/>
                      <a:r>
                        <a:rPr lang="en-US" sz="1100" b="1" dirty="0">
                          <a:latin typeface="Arial" panose="020B0604020202020204" pitchFamily="34" charset="0"/>
                          <a:cs typeface="Arial" panose="020B0604020202020204" pitchFamily="34" charset="0"/>
                        </a:rPr>
                        <a:t>Green</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l"/>
                      <a:r>
                        <a:rPr lang="en-US" sz="1100" dirty="0">
                          <a:latin typeface="Arial" panose="020B0604020202020204" pitchFamily="34" charset="0"/>
                          <a:cs typeface="Arial" panose="020B0604020202020204" pitchFamily="34" charset="0"/>
                        </a:rPr>
                        <a:t>Relevance of technology to stakeholders and/or technology infusion path is maintained.</a:t>
                      </a:r>
                      <a:r>
                        <a:rPr lang="en-US" sz="1100" baseline="0" dirty="0">
                          <a:latin typeface="Arial" panose="020B0604020202020204" pitchFamily="34" charset="0"/>
                          <a:cs typeface="Arial" panose="020B0604020202020204" pitchFamily="34" charset="0"/>
                        </a:rPr>
                        <a:t>  Mission sponsor still actively interested.  No issues exist with workforce, test facilities, etc. </a:t>
                      </a:r>
                      <a:endParaRPr lang="en-US" sz="1100" dirty="0">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83032794"/>
                  </a:ext>
                </a:extLst>
              </a:tr>
              <a:tr h="293399">
                <a:tc>
                  <a:txBody>
                    <a:bodyPr/>
                    <a:lstStyle/>
                    <a:p>
                      <a:pPr algn="ctr"/>
                      <a:r>
                        <a:rPr lang="en-US" sz="1100" b="1" dirty="0">
                          <a:latin typeface="Arial" panose="020B0604020202020204" pitchFamily="34" charset="0"/>
                          <a:cs typeface="Arial" panose="020B0604020202020204" pitchFamily="34" charset="0"/>
                        </a:rPr>
                        <a:t>Yellow</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l"/>
                      <a:r>
                        <a:rPr lang="en-US" sz="1100" dirty="0">
                          <a:latin typeface="Arial" panose="020B0604020202020204" pitchFamily="34" charset="0"/>
                          <a:cs typeface="Arial" panose="020B0604020202020204" pitchFamily="34" charset="0"/>
                        </a:rPr>
                        <a:t>Relevance of technology to stakeholders</a:t>
                      </a:r>
                      <a:r>
                        <a:rPr lang="en-US" sz="1100" baseline="0" dirty="0">
                          <a:latin typeface="Arial" panose="020B0604020202020204" pitchFamily="34" charset="0"/>
                          <a:cs typeface="Arial" panose="020B0604020202020204" pitchFamily="34" charset="0"/>
                        </a:rPr>
                        <a:t> and/or technology infusion path are threatened.  Mission sponsor backing off. Issues exist with workforce, test facilities, etc. but plans to mitigate are available. </a:t>
                      </a:r>
                      <a:endParaRPr lang="en-US" sz="1100" dirty="0">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04687194"/>
                  </a:ext>
                </a:extLst>
              </a:tr>
              <a:tr h="370840">
                <a:tc>
                  <a:txBody>
                    <a:bodyPr/>
                    <a:lstStyle/>
                    <a:p>
                      <a:pPr algn="ctr"/>
                      <a:r>
                        <a:rPr lang="en-US" sz="1100" b="1" dirty="0">
                          <a:solidFill>
                            <a:schemeClr val="bg1"/>
                          </a:solidFill>
                          <a:latin typeface="Arial" panose="020B0604020202020204" pitchFamily="34" charset="0"/>
                          <a:cs typeface="Arial" panose="020B0604020202020204" pitchFamily="34" charset="0"/>
                        </a:rPr>
                        <a:t>Red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tc>
                  <a:txBody>
                    <a:bodyPr/>
                    <a:lstStyle/>
                    <a:p>
                      <a:pPr algn="l"/>
                      <a:r>
                        <a:rPr lang="en-US" sz="1100" dirty="0">
                          <a:latin typeface="Arial" panose="020B0604020202020204" pitchFamily="34" charset="0"/>
                          <a:cs typeface="Arial" panose="020B0604020202020204" pitchFamily="34" charset="0"/>
                        </a:rPr>
                        <a:t>Relevance of technology to stakeholders</a:t>
                      </a:r>
                      <a:r>
                        <a:rPr lang="en-US" sz="1100" baseline="0" dirty="0">
                          <a:latin typeface="Arial" panose="020B0604020202020204" pitchFamily="34" charset="0"/>
                          <a:cs typeface="Arial" panose="020B0604020202020204" pitchFamily="34" charset="0"/>
                        </a:rPr>
                        <a:t> and/or technology infusion path are not projected to be met, or has lost relevance to stakeholders.  Mission sponsor cancelled interest. Issues pertaining to workforce, test facilities, etc. are preventing progress along the Learning Trajectory. </a:t>
                      </a:r>
                      <a:endParaRPr lang="en-US" sz="1100" dirty="0">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04108704"/>
                  </a:ext>
                </a:extLst>
              </a:tr>
            </a:tbl>
          </a:graphicData>
        </a:graphic>
      </p:graphicFrame>
      <p:pic>
        <p:nvPicPr>
          <p:cNvPr id="7" name="Picture 6"/>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
        <p:nvSpPr>
          <p:cNvPr id="5" name="Slide Number Placeholder 4"/>
          <p:cNvSpPr>
            <a:spLocks noGrp="1"/>
          </p:cNvSpPr>
          <p:nvPr>
            <p:ph type="sldNum" sz="quarter" idx="10"/>
          </p:nvPr>
        </p:nvSpPr>
        <p:spPr/>
        <p:txBody>
          <a:bodyPr/>
          <a:lstStyle/>
          <a:p>
            <a:pPr>
              <a:defRPr/>
            </a:pPr>
            <a:fld id="{75D13D49-2B6F-174C-9E1E-1013A06E5C50}" type="slidenum">
              <a:rPr lang="uk-UA" smtClean="0"/>
              <a:pPr>
                <a:defRPr/>
              </a:pPr>
              <a:t>26</a:t>
            </a:fld>
            <a:endParaRPr lang="uk-UA" dirty="0"/>
          </a:p>
        </p:txBody>
      </p:sp>
    </p:spTree>
    <p:extLst>
      <p:ext uri="{BB962C8B-B14F-4D97-AF65-F5344CB8AC3E}">
        <p14:creationId xmlns:p14="http://schemas.microsoft.com/office/powerpoint/2010/main" val="1808075088"/>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78E6CDEB8ED8541B7C710E57D5FF30F" ma:contentTypeVersion="10" ma:contentTypeDescription="Create a new document." ma:contentTypeScope="" ma:versionID="14e6e0af0f3a7632cdc5ba05ebf848de">
  <xsd:schema xmlns:xsd="http://www.w3.org/2001/XMLSchema" xmlns:xs="http://www.w3.org/2001/XMLSchema" xmlns:p="http://schemas.microsoft.com/office/2006/metadata/properties" xmlns:ns2="03a717bf-a043-4f37-8853-ec6ae64f71a0" xmlns:ns3="20c9bcb8-1af8-4526-a796-b3a4bc6d2e17" targetNamespace="http://schemas.microsoft.com/office/2006/metadata/properties" ma:root="true" ma:fieldsID="d89b50c78498d8a221156baa73719ddf" ns2:_="" ns3:_="">
    <xsd:import namespace="03a717bf-a043-4f37-8853-ec6ae64f71a0"/>
    <xsd:import namespace="20c9bcb8-1af8-4526-a796-b3a4bc6d2e1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MediaServiceOCR"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3a717bf-a043-4f37-8853-ec6ae64f71a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0c9bcb8-1af8-4526-a796-b3a4bc6d2e17"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7F6CF94-3835-4291-A7F5-6B61552363F6}">
  <ds:schemaRefs>
    <ds:schemaRef ds:uri="http://schemas.openxmlformats.org/package/2006/metadata/core-properties"/>
    <ds:schemaRef ds:uri="http://purl.org/dc/elements/1.1/"/>
    <ds:schemaRef ds:uri="http://purl.org/dc/dcmitype/"/>
    <ds:schemaRef ds:uri="http://schemas.microsoft.com/office/infopath/2007/PartnerControls"/>
    <ds:schemaRef ds:uri="http://schemas.microsoft.com/office/2006/documentManagement/types"/>
    <ds:schemaRef ds:uri="http://schemas.microsoft.com/office/2006/metadata/properties"/>
    <ds:schemaRef ds:uri="20c9bcb8-1af8-4526-a796-b3a4bc6d2e17"/>
    <ds:schemaRef ds:uri="03a717bf-a043-4f37-8853-ec6ae64f71a0"/>
    <ds:schemaRef ds:uri="http://www.w3.org/XML/1998/namespace"/>
    <ds:schemaRef ds:uri="http://purl.org/dc/terms/"/>
  </ds:schemaRefs>
</ds:datastoreItem>
</file>

<file path=customXml/itemProps2.xml><?xml version="1.0" encoding="utf-8"?>
<ds:datastoreItem xmlns:ds="http://schemas.openxmlformats.org/officeDocument/2006/customXml" ds:itemID="{69BB8CE4-1EBB-4F1C-9BBE-57A7E9A86AF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3a717bf-a043-4f37-8853-ec6ae64f71a0"/>
    <ds:schemaRef ds:uri="20c9bcb8-1af8-4526-a796-b3a4bc6d2e1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7AE54FD-935F-41B7-A2AD-D82757891F9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37635</TotalTime>
  <Words>4729</Words>
  <Application>Microsoft Macintosh PowerPoint</Application>
  <PresentationFormat>Widescreen</PresentationFormat>
  <Paragraphs>1472</Paragraphs>
  <Slides>26</Slides>
  <Notes>25</Notes>
  <HiddenSlides>0</HiddenSlides>
  <MMClips>3</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26</vt:i4>
      </vt:variant>
    </vt:vector>
  </HeadingPairs>
  <TitlesOfParts>
    <vt:vector size="36" baseType="lpstr">
      <vt:lpstr>.AppleSystemUIFont</vt:lpstr>
      <vt:lpstr>Arial</vt:lpstr>
      <vt:lpstr>Arial</vt:lpstr>
      <vt:lpstr>Arial Bold</vt:lpstr>
      <vt:lpstr>Calibri</vt:lpstr>
      <vt:lpstr>Calibri (Body)</vt:lpstr>
      <vt:lpstr>Helvetica Neue</vt:lpstr>
      <vt:lpstr>Symbol</vt:lpstr>
      <vt:lpstr>Wingdings</vt:lpstr>
      <vt:lpstr>2_Office Theme</vt:lpstr>
      <vt:lpstr>PowerPoint Presentation</vt:lpstr>
      <vt:lpstr>Technology Overview</vt:lpstr>
      <vt:lpstr>Technology Overview</vt:lpstr>
      <vt:lpstr>Mission Infusion &amp; Partnerships  </vt:lpstr>
      <vt:lpstr>Descent Systems Study  Technology Goals &amp; Project Objectives</vt:lpstr>
      <vt:lpstr>Accomplishments - Overview</vt:lpstr>
      <vt:lpstr>AETC Wind Tunnel Models</vt:lpstr>
      <vt:lpstr>Model Design Support</vt:lpstr>
      <vt:lpstr>Pre-Test CFD Case Matrix</vt:lpstr>
      <vt:lpstr>Computer Resources</vt:lpstr>
      <vt:lpstr>CFD Grids</vt:lpstr>
      <vt:lpstr>CFD Results: Effect of Nozzle Thrust</vt:lpstr>
      <vt:lpstr>CFD Results: Effect of Nozzle Cant Angle</vt:lpstr>
      <vt:lpstr>CFD Results: Effect of Nozzle Location</vt:lpstr>
      <vt:lpstr>CFD Results: Effect of Nozzle Size</vt:lpstr>
      <vt:lpstr>CFD Gallery</vt:lpstr>
      <vt:lpstr>Project Assessment Summary</vt:lpstr>
      <vt:lpstr>EPO Update</vt:lpstr>
      <vt:lpstr>PowerPoint Presentation</vt:lpstr>
      <vt:lpstr>High-Performance Computing (HPC) Presentations</vt:lpstr>
      <vt:lpstr>Summary </vt:lpstr>
      <vt:lpstr>AETC/DSS FY20 Team </vt:lpstr>
      <vt:lpstr>PowerPoint Presentation</vt:lpstr>
      <vt:lpstr>EPO Summary Chart </vt:lpstr>
      <vt:lpstr>Descent Systems Study – Annotated Cover Pictures</vt:lpstr>
      <vt:lpstr>GCD Project Performance Evaluation Criteria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Lee</dc:creator>
  <cp:lastModifiedBy>Edquist, Karl T. (LARC-D205)</cp:lastModifiedBy>
  <cp:revision>975</cp:revision>
  <cp:lastPrinted>2017-06-09T12:17:02Z</cp:lastPrinted>
  <dcterms:created xsi:type="dcterms:W3CDTF">2011-06-13T11:07:26Z</dcterms:created>
  <dcterms:modified xsi:type="dcterms:W3CDTF">2020-09-09T18:04:10Z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0x010100378E6CDEB8ED8541B7C710E57D5FF30F</vt:lpwstr>
  </property>
  <property fmtid="{D5CDD505-2E9C-101B-9397-08002B2CF9AE}" pid="3" name="Order">
    <vt:r8>939900</vt:r8>
  </property>
  <property fmtid="{D5CDD505-2E9C-101B-9397-08002B2CF9AE}" pid="4" name="ComplianceAssetId">
    <vt:lpwstr/>
  </property>
</Properties>
</file>