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307" r:id="rId4"/>
    <p:sldId id="257" r:id="rId5"/>
    <p:sldId id="303" r:id="rId6"/>
    <p:sldId id="285" r:id="rId7"/>
    <p:sldId id="308" r:id="rId8"/>
    <p:sldId id="305" r:id="rId9"/>
    <p:sldId id="318" r:id="rId10"/>
    <p:sldId id="313" r:id="rId11"/>
    <p:sldId id="314" r:id="rId12"/>
    <p:sldId id="315" r:id="rId13"/>
    <p:sldId id="260" r:id="rId14"/>
    <p:sldId id="261" r:id="rId15"/>
    <p:sldId id="262" r:id="rId16"/>
    <p:sldId id="317" r:id="rId17"/>
    <p:sldId id="263" r:id="rId18"/>
    <p:sldId id="268" r:id="rId19"/>
    <p:sldId id="264" r:id="rId20"/>
    <p:sldId id="311" r:id="rId21"/>
    <p:sldId id="309" r:id="rId22"/>
    <p:sldId id="266" r:id="rId23"/>
    <p:sldId id="269" r:id="rId24"/>
    <p:sldId id="271" r:id="rId25"/>
    <p:sldId id="31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o, Roberto J. (LARC-D307)" initials="C(" lastIdx="13" clrIdx="0">
    <p:extLst>
      <p:ext uri="{19B8F6BF-5375-455C-9EA6-DF929625EA0E}">
        <p15:presenceInfo xmlns:p15="http://schemas.microsoft.com/office/powerpoint/2012/main" userId="S::rcano@ndc.nasa.gov::96e68fb2-056d-4a33-a963-a8fcade2934b" providerId="AD"/>
      </p:ext>
    </p:extLst>
  </p:cmAuthor>
  <p:cmAuthor id="2" name="Lin, Yi (LARC-D307)[NATIONAL INSTITUTE OF AEROSPACE]" initials="LY(IOA" lastIdx="12" clrIdx="1">
    <p:extLst>
      <p:ext uri="{19B8F6BF-5375-455C-9EA6-DF929625EA0E}">
        <p15:presenceInfo xmlns:p15="http://schemas.microsoft.com/office/powerpoint/2012/main" userId="S::ylin2@ndc.nasa.gov::f0b6f72c-cb1f-4692-b23c-13b18c8bff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503FA-D1F0-A948-9B7B-6A4280DF0E36}" v="8" dt="2020-09-08T18:19:07.234"/>
    <p1510:client id="{670541F2-CF75-B32E-AAAB-03BBD25B940E}" v="56" dt="2020-09-08T15:54:17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90"/>
    <p:restoredTop sz="94694"/>
  </p:normalViewPr>
  <p:slideViewPr>
    <p:cSldViewPr snapToGrid="0" snapToObjects="1">
      <p:cViewPr varScale="1">
        <p:scale>
          <a:sx n="153" d="100"/>
          <a:sy n="153" d="100"/>
        </p:scale>
        <p:origin x="3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70541F2-CF75-B32E-AAAB-03BBD25B940E}"/>
    <pc:docChg chg="modSld">
      <pc:chgData name="" userId="" providerId="" clId="Web-{670541F2-CF75-B32E-AAAB-03BBD25B940E}" dt="2020-09-08T15:54:17.285" v="55"/>
      <pc:docMkLst>
        <pc:docMk/>
      </pc:docMkLst>
      <pc:sldChg chg="modSp addCm">
        <pc:chgData name="" userId="" providerId="" clId="Web-{670541F2-CF75-B32E-AAAB-03BBD25B940E}" dt="2020-09-08T15:29:45.366" v="7" actId="20577"/>
        <pc:sldMkLst>
          <pc:docMk/>
          <pc:sldMk cId="2567609902" sldId="257"/>
        </pc:sldMkLst>
        <pc:spChg chg="mod">
          <ac:chgData name="" userId="" providerId="" clId="Web-{670541F2-CF75-B32E-AAAB-03BBD25B940E}" dt="2020-09-08T15:29:45.366" v="7" actId="20577"/>
          <ac:spMkLst>
            <pc:docMk/>
            <pc:sldMk cId="2567609902" sldId="257"/>
            <ac:spMk id="17" creationId="{9A9199EC-493A-AE40-8D7B-8B6D3A76B461}"/>
          </ac:spMkLst>
        </pc:spChg>
      </pc:sldChg>
      <pc:sldChg chg="addCm">
        <pc:chgData name="" userId="" providerId="" clId="Web-{670541F2-CF75-B32E-AAAB-03BBD25B940E}" dt="2020-09-08T15:42:08.498" v="26"/>
        <pc:sldMkLst>
          <pc:docMk/>
          <pc:sldMk cId="676549437" sldId="261"/>
        </pc:sldMkLst>
      </pc:sldChg>
      <pc:sldChg chg="addCm">
        <pc:chgData name="" userId="" providerId="" clId="Web-{670541F2-CF75-B32E-AAAB-03BBD25B940E}" dt="2020-09-08T15:43:56.802" v="27"/>
        <pc:sldMkLst>
          <pc:docMk/>
          <pc:sldMk cId="3616250850" sldId="263"/>
        </pc:sldMkLst>
      </pc:sldChg>
      <pc:sldChg chg="addCm">
        <pc:chgData name="" userId="" providerId="" clId="Web-{670541F2-CF75-B32E-AAAB-03BBD25B940E}" dt="2020-09-08T15:44:49.291" v="28"/>
        <pc:sldMkLst>
          <pc:docMk/>
          <pc:sldMk cId="10230715" sldId="268"/>
        </pc:sldMkLst>
      </pc:sldChg>
      <pc:sldChg chg="modSp addCm">
        <pc:chgData name="" userId="" providerId="" clId="Web-{670541F2-CF75-B32E-AAAB-03BBD25B940E}" dt="2020-09-08T15:49:42.280" v="52" actId="20577"/>
        <pc:sldMkLst>
          <pc:docMk/>
          <pc:sldMk cId="2659233644" sldId="271"/>
        </pc:sldMkLst>
        <pc:spChg chg="mod">
          <ac:chgData name="" userId="" providerId="" clId="Web-{670541F2-CF75-B32E-AAAB-03BBD25B940E}" dt="2020-09-08T15:49:42.280" v="52" actId="20577"/>
          <ac:spMkLst>
            <pc:docMk/>
            <pc:sldMk cId="2659233644" sldId="271"/>
            <ac:spMk id="10" creationId="{4133AAE0-AF6D-DD44-99A2-34B27968A053}"/>
          </ac:spMkLst>
        </pc:spChg>
      </pc:sldChg>
      <pc:sldChg chg="modSp addCm">
        <pc:chgData name="" userId="" providerId="" clId="Web-{670541F2-CF75-B32E-AAAB-03BBD25B940E}" dt="2020-09-08T15:40:26.147" v="24" actId="20577"/>
        <pc:sldMkLst>
          <pc:docMk/>
          <pc:sldMk cId="3432297341" sldId="308"/>
        </pc:sldMkLst>
        <pc:spChg chg="mod">
          <ac:chgData name="" userId="" providerId="" clId="Web-{670541F2-CF75-B32E-AAAB-03BBD25B940E}" dt="2020-09-08T15:40:26.147" v="24" actId="20577"/>
          <ac:spMkLst>
            <pc:docMk/>
            <pc:sldMk cId="3432297341" sldId="308"/>
            <ac:spMk id="45" creationId="{B89F0D7F-0C7E-1A4F-981F-704FA9EBE298}"/>
          </ac:spMkLst>
        </pc:spChg>
      </pc:sldChg>
      <pc:sldChg chg="addCm">
        <pc:chgData name="" userId="" providerId="" clId="Web-{670541F2-CF75-B32E-AAAB-03BBD25B940E}" dt="2020-09-08T15:46:42.267" v="30"/>
        <pc:sldMkLst>
          <pc:docMk/>
          <pc:sldMk cId="3051947615" sldId="309"/>
        </pc:sldMkLst>
      </pc:sldChg>
      <pc:sldChg chg="addCm">
        <pc:chgData name="" userId="" providerId="" clId="Web-{670541F2-CF75-B32E-AAAB-03BBD25B940E}" dt="2020-09-08T15:45:57.514" v="29"/>
        <pc:sldMkLst>
          <pc:docMk/>
          <pc:sldMk cId="721984596" sldId="311"/>
        </pc:sldMkLst>
      </pc:sldChg>
      <pc:sldChg chg="addCm">
        <pc:chgData name="" userId="" providerId="" clId="Web-{670541F2-CF75-B32E-AAAB-03BBD25B940E}" dt="2020-09-08T15:54:17.285" v="55"/>
        <pc:sldMkLst>
          <pc:docMk/>
          <pc:sldMk cId="4227574250" sldId="313"/>
        </pc:sldMkLst>
      </pc:sldChg>
      <pc:sldChg chg="addCm">
        <pc:chgData name="" userId="" providerId="" clId="Web-{670541F2-CF75-B32E-AAAB-03BBD25B940E}" dt="2020-09-08T15:38:11.590" v="18"/>
        <pc:sldMkLst>
          <pc:docMk/>
          <pc:sldMk cId="3420312297" sldId="314"/>
        </pc:sldMkLst>
      </pc:sldChg>
      <pc:sldChg chg="modSp addCm">
        <pc:chgData name="" userId="" providerId="" clId="Web-{670541F2-CF75-B32E-AAAB-03BBD25B940E}" dt="2020-09-08T15:52:08.307" v="54"/>
        <pc:sldMkLst>
          <pc:docMk/>
          <pc:sldMk cId="1294220541" sldId="318"/>
        </pc:sldMkLst>
        <pc:spChg chg="mod">
          <ac:chgData name="" userId="" providerId="" clId="Web-{670541F2-CF75-B32E-AAAB-03BBD25B940E}" dt="2020-09-08T15:35:21.750" v="15" actId="20577"/>
          <ac:spMkLst>
            <pc:docMk/>
            <pc:sldMk cId="1294220541" sldId="318"/>
            <ac:spMk id="24" creationId="{4A087245-1BBE-044D-9BC6-D270F1931135}"/>
          </ac:spMkLst>
        </pc:spChg>
      </pc:sldChg>
    </pc:docChg>
  </pc:docChgLst>
  <pc:docChgLst>
    <pc:chgData name="Lin, Yi (LARC-D307)[NATIONAL INSTITUTE OF AEROSPACE]" userId="f0b6f72c-cb1f-4692-b23c-13b18c8bff99" providerId="ADAL" clId="{5D7503FA-D1F0-A948-9B7B-6A4280DF0E36}"/>
    <pc:docChg chg="custSel modSld sldOrd">
      <pc:chgData name="Lin, Yi (LARC-D307)[NATIONAL INSTITUTE OF AEROSPACE]" userId="f0b6f72c-cb1f-4692-b23c-13b18c8bff99" providerId="ADAL" clId="{5D7503FA-D1F0-A948-9B7B-6A4280DF0E36}" dt="2020-09-08T19:26:35.567" v="93" actId="1592"/>
      <pc:docMkLst>
        <pc:docMk/>
      </pc:docMkLst>
      <pc:sldChg chg="addCm delCm">
        <pc:chgData name="Lin, Yi (LARC-D307)[NATIONAL INSTITUTE OF AEROSPACE]" userId="f0b6f72c-cb1f-4692-b23c-13b18c8bff99" providerId="ADAL" clId="{5D7503FA-D1F0-A948-9B7B-6A4280DF0E36}" dt="2020-09-08T19:26:35.529" v="83" actId="1592"/>
        <pc:sldMkLst>
          <pc:docMk/>
          <pc:sldMk cId="2567609902" sldId="257"/>
        </pc:sldMkLst>
      </pc:sldChg>
      <pc:sldChg chg="addCm delCm modCm">
        <pc:chgData name="Lin, Yi (LARC-D307)[NATIONAL INSTITUTE OF AEROSPACE]" userId="f0b6f72c-cb1f-4692-b23c-13b18c8bff99" providerId="ADAL" clId="{5D7503FA-D1F0-A948-9B7B-6A4280DF0E36}" dt="2020-09-08T19:26:35.548" v="88" actId="1592"/>
        <pc:sldMkLst>
          <pc:docMk/>
          <pc:sldMk cId="676549437" sldId="261"/>
        </pc:sldMkLst>
      </pc:sldChg>
      <pc:sldChg chg="addCm delCm">
        <pc:chgData name="Lin, Yi (LARC-D307)[NATIONAL INSTITUTE OF AEROSPACE]" userId="f0b6f72c-cb1f-4692-b23c-13b18c8bff99" providerId="ADAL" clId="{5D7503FA-D1F0-A948-9B7B-6A4280DF0E36}" dt="2020-09-08T19:26:35.552" v="89" actId="1592"/>
        <pc:sldMkLst>
          <pc:docMk/>
          <pc:sldMk cId="3616250850" sldId="263"/>
        </pc:sldMkLst>
      </pc:sldChg>
      <pc:sldChg chg="modSp mod">
        <pc:chgData name="Lin, Yi (LARC-D307)[NATIONAL INSTITUTE OF AEROSPACE]" userId="f0b6f72c-cb1f-4692-b23c-13b18c8bff99" providerId="ADAL" clId="{5D7503FA-D1F0-A948-9B7B-6A4280DF0E36}" dt="2020-09-04T13:54:56.811" v="7" actId="20577"/>
        <pc:sldMkLst>
          <pc:docMk/>
          <pc:sldMk cId="2876948612" sldId="266"/>
        </pc:sldMkLst>
        <pc:spChg chg="mod">
          <ac:chgData name="Lin, Yi (LARC-D307)[NATIONAL INSTITUTE OF AEROSPACE]" userId="f0b6f72c-cb1f-4692-b23c-13b18c8bff99" providerId="ADAL" clId="{5D7503FA-D1F0-A948-9B7B-6A4280DF0E36}" dt="2020-09-04T13:54:56.811" v="7" actId="20577"/>
          <ac:spMkLst>
            <pc:docMk/>
            <pc:sldMk cId="2876948612" sldId="266"/>
            <ac:spMk id="22" creationId="{2BAB10DC-57E5-E642-B3CB-4A39ECA78B32}"/>
          </ac:spMkLst>
        </pc:spChg>
      </pc:sldChg>
      <pc:sldChg chg="addCm delCm">
        <pc:chgData name="Lin, Yi (LARC-D307)[NATIONAL INSTITUTE OF AEROSPACE]" userId="f0b6f72c-cb1f-4692-b23c-13b18c8bff99" providerId="ADAL" clId="{5D7503FA-D1F0-A948-9B7B-6A4280DF0E36}" dt="2020-09-08T19:26:35.555" v="90" actId="1592"/>
        <pc:sldMkLst>
          <pc:docMk/>
          <pc:sldMk cId="10230715" sldId="268"/>
        </pc:sldMkLst>
      </pc:sldChg>
      <pc:sldChg chg="addCm delCm">
        <pc:chgData name="Lin, Yi (LARC-D307)[NATIONAL INSTITUTE OF AEROSPACE]" userId="f0b6f72c-cb1f-4692-b23c-13b18c8bff99" providerId="ADAL" clId="{5D7503FA-D1F0-A948-9B7B-6A4280DF0E36}" dt="2020-09-08T19:26:35.567" v="93" actId="1592"/>
        <pc:sldMkLst>
          <pc:docMk/>
          <pc:sldMk cId="2659233644" sldId="271"/>
        </pc:sldMkLst>
      </pc:sldChg>
      <pc:sldChg chg="addCm delCm">
        <pc:chgData name="Lin, Yi (LARC-D307)[NATIONAL INSTITUTE OF AEROSPACE]" userId="f0b6f72c-cb1f-4692-b23c-13b18c8bff99" providerId="ADAL" clId="{5D7503FA-D1F0-A948-9B7B-6A4280DF0E36}" dt="2020-09-08T19:26:35.533" v="84" actId="1592"/>
        <pc:sldMkLst>
          <pc:docMk/>
          <pc:sldMk cId="3432297341" sldId="308"/>
        </pc:sldMkLst>
      </pc:sldChg>
      <pc:sldChg chg="modSp mod addCm delCm">
        <pc:chgData name="Lin, Yi (LARC-D307)[NATIONAL INSTITUTE OF AEROSPACE]" userId="f0b6f72c-cb1f-4692-b23c-13b18c8bff99" providerId="ADAL" clId="{5D7503FA-D1F0-A948-9B7B-6A4280DF0E36}" dt="2020-09-08T19:26:35.563" v="92" actId="1592"/>
        <pc:sldMkLst>
          <pc:docMk/>
          <pc:sldMk cId="3051947615" sldId="309"/>
        </pc:sldMkLst>
        <pc:spChg chg="mod">
          <ac:chgData name="Lin, Yi (LARC-D307)[NATIONAL INSTITUTE OF AEROSPACE]" userId="f0b6f72c-cb1f-4692-b23c-13b18c8bff99" providerId="ADAL" clId="{5D7503FA-D1F0-A948-9B7B-6A4280DF0E36}" dt="2020-09-04T13:55:32.445" v="36" actId="404"/>
          <ac:spMkLst>
            <pc:docMk/>
            <pc:sldMk cId="3051947615" sldId="309"/>
            <ac:spMk id="2" creationId="{AAD96583-6A7D-9243-9DE2-205FBE6EEC60}"/>
          </ac:spMkLst>
        </pc:spChg>
      </pc:sldChg>
      <pc:sldChg chg="ord">
        <pc:chgData name="Lin, Yi (LARC-D307)[NATIONAL INSTITUTE OF AEROSPACE]" userId="f0b6f72c-cb1f-4692-b23c-13b18c8bff99" providerId="ADAL" clId="{5D7503FA-D1F0-A948-9B7B-6A4280DF0E36}" dt="2020-09-04T14:11:09.163" v="37" actId="20578"/>
        <pc:sldMkLst>
          <pc:docMk/>
          <pc:sldMk cId="3357517097" sldId="310"/>
        </pc:sldMkLst>
      </pc:sldChg>
      <pc:sldChg chg="addCm delCm">
        <pc:chgData name="Lin, Yi (LARC-D307)[NATIONAL INSTITUTE OF AEROSPACE]" userId="f0b6f72c-cb1f-4692-b23c-13b18c8bff99" providerId="ADAL" clId="{5D7503FA-D1F0-A948-9B7B-6A4280DF0E36}" dt="2020-09-08T19:26:35.560" v="91" actId="1592"/>
        <pc:sldMkLst>
          <pc:docMk/>
          <pc:sldMk cId="721984596" sldId="311"/>
        </pc:sldMkLst>
      </pc:sldChg>
      <pc:sldChg chg="modSp mod addCm delCm modCm">
        <pc:chgData name="Lin, Yi (LARC-D307)[NATIONAL INSTITUTE OF AEROSPACE]" userId="f0b6f72c-cb1f-4692-b23c-13b18c8bff99" providerId="ADAL" clId="{5D7503FA-D1F0-A948-9B7B-6A4280DF0E36}" dt="2020-09-08T19:26:35.542" v="86" actId="1592"/>
        <pc:sldMkLst>
          <pc:docMk/>
          <pc:sldMk cId="4227574250" sldId="313"/>
        </pc:sldMkLst>
        <pc:spChg chg="mod">
          <ac:chgData name="Lin, Yi (LARC-D307)[NATIONAL INSTITUTE OF AEROSPACE]" userId="f0b6f72c-cb1f-4692-b23c-13b18c8bff99" providerId="ADAL" clId="{5D7503FA-D1F0-A948-9B7B-6A4280DF0E36}" dt="2020-09-08T18:16:45.964" v="74" actId="207"/>
          <ac:spMkLst>
            <pc:docMk/>
            <pc:sldMk cId="4227574250" sldId="313"/>
            <ac:spMk id="16" creationId="{25681176-BE38-F44B-A742-979B18AB476A}"/>
          </ac:spMkLst>
        </pc:spChg>
        <pc:picChg chg="mod">
          <ac:chgData name="Lin, Yi (LARC-D307)[NATIONAL INSTITUTE OF AEROSPACE]" userId="f0b6f72c-cb1f-4692-b23c-13b18c8bff99" providerId="ADAL" clId="{5D7503FA-D1F0-A948-9B7B-6A4280DF0E36}" dt="2020-09-08T18:16:31.846" v="71" actId="167"/>
          <ac:picMkLst>
            <pc:docMk/>
            <pc:sldMk cId="4227574250" sldId="313"/>
            <ac:picMk id="12" creationId="{226AF8A6-187D-104D-AA72-727DA64377E9}"/>
          </ac:picMkLst>
        </pc:picChg>
      </pc:sldChg>
      <pc:sldChg chg="addCm delCm modCm">
        <pc:chgData name="Lin, Yi (LARC-D307)[NATIONAL INSTITUTE OF AEROSPACE]" userId="f0b6f72c-cb1f-4692-b23c-13b18c8bff99" providerId="ADAL" clId="{5D7503FA-D1F0-A948-9B7B-6A4280DF0E36}" dt="2020-09-08T19:26:35.545" v="87" actId="1592"/>
        <pc:sldMkLst>
          <pc:docMk/>
          <pc:sldMk cId="3420312297" sldId="314"/>
        </pc:sldMkLst>
      </pc:sldChg>
      <pc:sldChg chg="modSp mod addCm delCm">
        <pc:chgData name="Lin, Yi (LARC-D307)[NATIONAL INSTITUTE OF AEROSPACE]" userId="f0b6f72c-cb1f-4692-b23c-13b18c8bff99" providerId="ADAL" clId="{5D7503FA-D1F0-A948-9B7B-6A4280DF0E36}" dt="2020-09-08T19:26:35.537" v="85" actId="1592"/>
        <pc:sldMkLst>
          <pc:docMk/>
          <pc:sldMk cId="1294220541" sldId="318"/>
        </pc:sldMkLst>
        <pc:spChg chg="mod">
          <ac:chgData name="Lin, Yi (LARC-D307)[NATIONAL INSTITUTE OF AEROSPACE]" userId="f0b6f72c-cb1f-4692-b23c-13b18c8bff99" providerId="ADAL" clId="{5D7503FA-D1F0-A948-9B7B-6A4280DF0E36}" dt="2020-09-04T13:54:39.850" v="4" actId="1076"/>
          <ac:spMkLst>
            <pc:docMk/>
            <pc:sldMk cId="1294220541" sldId="318"/>
            <ac:spMk id="22" creationId="{2BAB10DC-57E5-E642-B3CB-4A39ECA78B32}"/>
          </ac:spMkLst>
        </pc:spChg>
        <pc:spChg chg="mod">
          <ac:chgData name="Lin, Yi (LARC-D307)[NATIONAL INSTITUTE OF AEROSPACE]" userId="f0b6f72c-cb1f-4692-b23c-13b18c8bff99" providerId="ADAL" clId="{5D7503FA-D1F0-A948-9B7B-6A4280DF0E36}" dt="2020-09-08T18:10:34.226" v="59" actId="20577"/>
          <ac:spMkLst>
            <pc:docMk/>
            <pc:sldMk cId="1294220541" sldId="318"/>
            <ac:spMk id="24" creationId="{4A087245-1BBE-044D-9BC6-D270F1931135}"/>
          </ac:spMkLst>
        </pc:spChg>
      </pc:sldChg>
    </pc:docChg>
  </pc:docChgLst>
  <pc:docChgLst>
    <pc:chgData clId="Web-{F590AF34-C0C5-6304-5114-0FCFD437D221}"/>
    <pc:docChg chg="modSld">
      <pc:chgData name="" userId="" providerId="" clId="Web-{F590AF34-C0C5-6304-5114-0FCFD437D221}" dt="2020-09-04T11:34:42.833" v="35" actId="1076"/>
      <pc:docMkLst>
        <pc:docMk/>
      </pc:docMkLst>
      <pc:sldChg chg="modSp">
        <pc:chgData name="" userId="" providerId="" clId="Web-{F590AF34-C0C5-6304-5114-0FCFD437D221}" dt="2020-09-04T11:27:00.970" v="4" actId="20577"/>
        <pc:sldMkLst>
          <pc:docMk/>
          <pc:sldMk cId="217069527" sldId="264"/>
        </pc:sldMkLst>
        <pc:spChg chg="mod">
          <ac:chgData name="" userId="" providerId="" clId="Web-{F590AF34-C0C5-6304-5114-0FCFD437D221}" dt="2020-09-04T11:27:00.970" v="4" actId="20577"/>
          <ac:spMkLst>
            <pc:docMk/>
            <pc:sldMk cId="217069527" sldId="264"/>
            <ac:spMk id="2" creationId="{AAD96583-6A7D-9243-9DE2-205FBE6EEC60}"/>
          </ac:spMkLst>
        </pc:spChg>
      </pc:sldChg>
      <pc:sldChg chg="modSp">
        <pc:chgData name="" userId="" providerId="" clId="Web-{F590AF34-C0C5-6304-5114-0FCFD437D221}" dt="2020-09-04T11:31:45.007" v="19" actId="14100"/>
        <pc:sldMkLst>
          <pc:docMk/>
          <pc:sldMk cId="2876948612" sldId="266"/>
        </pc:sldMkLst>
        <pc:spChg chg="mod">
          <ac:chgData name="" userId="" providerId="" clId="Web-{F590AF34-C0C5-6304-5114-0FCFD437D221}" dt="2020-09-04T11:31:45.007" v="19" actId="14100"/>
          <ac:spMkLst>
            <pc:docMk/>
            <pc:sldMk cId="2876948612" sldId="266"/>
            <ac:spMk id="22" creationId="{2BAB10DC-57E5-E642-B3CB-4A39ECA78B32}"/>
          </ac:spMkLst>
        </pc:spChg>
      </pc:sldChg>
      <pc:sldChg chg="modSp">
        <pc:chgData name="" userId="" providerId="" clId="Web-{F590AF34-C0C5-6304-5114-0FCFD437D221}" dt="2020-09-04T11:28:27.133" v="9" actId="20577"/>
        <pc:sldMkLst>
          <pc:docMk/>
          <pc:sldMk cId="721984596" sldId="311"/>
        </pc:sldMkLst>
        <pc:spChg chg="mod">
          <ac:chgData name="" userId="" providerId="" clId="Web-{F590AF34-C0C5-6304-5114-0FCFD437D221}" dt="2020-09-04T11:28:27.133" v="9" actId="20577"/>
          <ac:spMkLst>
            <pc:docMk/>
            <pc:sldMk cId="721984596" sldId="311"/>
            <ac:spMk id="2" creationId="{AAD96583-6A7D-9243-9DE2-205FBE6EEC60}"/>
          </ac:spMkLst>
        </pc:spChg>
      </pc:sldChg>
      <pc:sldChg chg="modSp">
        <pc:chgData name="" userId="" providerId="" clId="Web-{F590AF34-C0C5-6304-5114-0FCFD437D221}" dt="2020-09-04T11:34:42.833" v="35" actId="1076"/>
        <pc:sldMkLst>
          <pc:docMk/>
          <pc:sldMk cId="1294220541" sldId="318"/>
        </pc:sldMkLst>
        <pc:spChg chg="mod">
          <ac:chgData name="" userId="" providerId="" clId="Web-{F590AF34-C0C5-6304-5114-0FCFD437D221}" dt="2020-09-04T11:34:42.833" v="35" actId="1076"/>
          <ac:spMkLst>
            <pc:docMk/>
            <pc:sldMk cId="1294220541" sldId="318"/>
            <ac:spMk id="22" creationId="{2BAB10DC-57E5-E642-B3CB-4A39ECA78B32}"/>
          </ac:spMkLst>
        </pc:spChg>
        <pc:grpChg chg="mod">
          <ac:chgData name="" userId="" providerId="" clId="Web-{F590AF34-C0C5-6304-5114-0FCFD437D221}" dt="2020-09-04T11:26:16.513" v="2" actId="14100"/>
          <ac:grpSpMkLst>
            <pc:docMk/>
            <pc:sldMk cId="1294220541" sldId="318"/>
            <ac:grpSpMk id="16" creationId="{AEB2DAF2-C351-E94D-BEB5-CCC3004B98DA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1809F-7D2C-874B-9ADF-E7A6636B9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A2204-837E-294D-8872-F6D44FEA3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A5B2-F7DB-314E-B8B3-F69422A6F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34D56-FA53-E640-8D8F-C0C56D1C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19BDB-98F2-1941-8946-7A05CD6E3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7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14BC-9255-454B-BEE0-9F3C7B5B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A71EE-4163-D147-9B84-B24029980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9C62A-8DDD-B34C-A351-B074C441E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D9BFC-BA3F-5E41-95B2-0874884B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10CB5-2A78-1C4E-8795-2DB7B3B0E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594E-C31F-4E45-8754-47F20FE3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131A6-2A84-7D43-A49A-CA603D505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F27B1-CE29-7648-B72C-2C51BC425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BD03A-B755-0840-9F53-0445FEDC4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26AA3-A8C4-CA46-ADEC-153C01AC4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8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1D6E6-110D-C840-A174-C1CA9E39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9D7B4-B107-A24A-9FB6-9D473856A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D2D1B-BF7A-0745-BDE7-430C063FC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CA814-8DD4-0349-9DDB-9472D79E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97B44-6BB8-B149-AA79-125207D4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7381A-3A82-3443-A235-A5EA2BB9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8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FB6AA-4E40-BB4F-87A3-30F92C46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962CC-97A3-824E-8DA0-6275043F7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1287A-969E-8742-896B-5E610B28A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02B96A-D0AD-0741-BF81-E01E8B4F9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22A86B-DDDE-4D4E-9D05-685A856E8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E7F760-1927-0C4F-A8B5-53D7C540C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56606A-8BAA-D048-AAE3-112998B6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C92317-B38D-0443-BAB1-0989D3A03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9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6DF6-8E5D-D741-B14F-D7FB0361E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6E8CB-3F07-B547-8B6E-DD7DCC9D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B0A35-12B7-EA41-9BDD-F5300D99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77C81-937C-C545-AC5A-C35D31AA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8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490761-228C-CC41-AFAF-602DC2108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E8EADE-7392-0B47-8BCE-1BF1780F6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53733-994E-0049-8CAD-CE475A3C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0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7D54-EFF7-4243-9F1D-DB6FC5D5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7A503-5F8F-944A-A54B-782A0D640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5C5EE-231D-BD41-90FF-1333BEFEA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3721D-CE40-3A4F-9609-1A190CCD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72167-E775-6C47-89BE-FFB1F20C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A2441-4313-FE43-83E2-17F7E39E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90B5-EBCF-FB42-ABE5-0ADD658E4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C8F03-8EE4-AE41-B342-1519283CB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66AD5-9037-5F4C-ACCD-77D279CD2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AB710-4B5C-5444-A473-EB6DD513A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3F6EE-8D7B-044F-9BC5-47AB58A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3B1E4-ADA4-CD45-A1B2-8D509B5D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4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9F21-4EBD-A746-BBBB-CF67690A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8AB742-9580-5C4C-9B2F-3B9E9DE81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5B381-0339-4F4A-8E15-4A15D02A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2CDDD-FFCB-3048-BE5E-B87F84DC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06E7F-4CB2-7445-9E10-22AB6256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1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1AFB4-EE74-E144-B56A-F0C745B878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037A7-74D8-9C40-AD85-9934C34DE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7644-51EC-BA4C-BE6F-9520FDED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BCFE9-8D19-6F45-8FD9-442C41D7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804A0-18DB-8040-99CC-59D2B4671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460D0-7BA6-694F-8A2B-C1181807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28D90-5022-C943-8085-D11A8E05C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C5C28-530A-DA43-BAD5-B93ADDACE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1F607-C76A-8641-AB04-94BE1390256C}" type="datetimeFigureOut">
              <a:rPr lang="en-US" smtClean="0"/>
              <a:t>9/8/20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28497-2D01-4A48-9A4A-970482BED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54444-5AD9-F345-B79D-ACCFB5F4D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E1245-7ADE-2244-B753-A5FD5906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0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t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DE9AF-7CD5-4943-8055-2F6726A46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462" y="796460"/>
            <a:ext cx="10417994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Layered Electrode Architectures Enabled by Holey Graphene Hosts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6450FA-AA17-0340-AAB5-E0C3CF5EF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93979"/>
            <a:ext cx="9144000" cy="3127535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Yi Lin</a:t>
            </a:r>
            <a:r>
              <a:rPr 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and John W. Connell</a:t>
            </a:r>
            <a:r>
              <a:rPr 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National Institute of Aerospace, Hampton, VA 23666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Advanced Materials &amp; Processing Branch, NASA Langley Research Center, Hampton, VA, 23681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32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PRiME</a:t>
            </a:r>
            <a:r>
              <a:rPr lang="en-US" altLang="en-US" sz="32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2020 (Virtual)</a:t>
            </a: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10/06/2020</a:t>
            </a:r>
            <a:endParaRPr lang="en-US" altLang="en-US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0C940C-4E5F-1745-A77F-339D79B73BCF}"/>
              </a:ext>
            </a:extLst>
          </p:cNvPr>
          <p:cNvCxnSpPr>
            <a:cxnSpLocks/>
          </p:cNvCxnSpPr>
          <p:nvPr/>
        </p:nvCxnSpPr>
        <p:spPr>
          <a:xfrm>
            <a:off x="0" y="796460"/>
            <a:ext cx="9858895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57DE90F3-CB13-8F4A-A5E6-C74A1FF5C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912" y="0"/>
            <a:ext cx="1641088" cy="139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C6AA1B-CF4D-134E-B7C7-3F69551C041C}"/>
              </a:ext>
            </a:extLst>
          </p:cNvPr>
          <p:cNvSpPr/>
          <p:nvPr/>
        </p:nvSpPr>
        <p:spPr>
          <a:xfrm>
            <a:off x="0" y="6488668"/>
            <a:ext cx="21375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# A02-0334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17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Batteries for Electric Aircraft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BDA96F-D276-F143-B718-FEA474DAA608}"/>
              </a:ext>
            </a:extLst>
          </p:cNvPr>
          <p:cNvSpPr/>
          <p:nvPr/>
        </p:nvSpPr>
        <p:spPr bwMode="auto">
          <a:xfrm>
            <a:off x="0" y="6133144"/>
            <a:ext cx="10552176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</a:rPr>
              <a:t>Solid-state Li-S batteries hold the best chance to meet NASA goal for electric aircraft batteries.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E51678-C55C-444C-88D6-9E42F3405D63}"/>
              </a:ext>
            </a:extLst>
          </p:cNvPr>
          <p:cNvGrpSpPr/>
          <p:nvPr/>
        </p:nvGrpSpPr>
        <p:grpSpPr>
          <a:xfrm>
            <a:off x="677673" y="1367408"/>
            <a:ext cx="9948165" cy="4693729"/>
            <a:chOff x="893431" y="1120085"/>
            <a:chExt cx="9948165" cy="4693729"/>
          </a:xfrm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7FAF5C26-32D0-4848-A9EA-CCD06B02E603}"/>
                </a:ext>
              </a:extLst>
            </p:cNvPr>
            <p:cNvSpPr/>
            <p:nvPr/>
          </p:nvSpPr>
          <p:spPr>
            <a:xfrm>
              <a:off x="2211165" y="3180328"/>
              <a:ext cx="8450476" cy="990600"/>
            </a:xfrm>
            <a:prstGeom prst="rightArrow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9000">
                  <a:schemeClr val="accent1">
                    <a:lumMod val="60000"/>
                    <a:lumOff val="40000"/>
                  </a:schemeClr>
                </a:gs>
                <a:gs pos="47000">
                  <a:schemeClr val="accent6">
                    <a:lumMod val="75000"/>
                  </a:schemeClr>
                </a:gs>
                <a:gs pos="6500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1E6C305-8EDC-4B4F-BA13-FB53A885B43D}"/>
                </a:ext>
              </a:extLst>
            </p:cNvPr>
            <p:cNvCxnSpPr/>
            <p:nvPr/>
          </p:nvCxnSpPr>
          <p:spPr>
            <a:xfrm>
              <a:off x="4324956" y="3125426"/>
              <a:ext cx="0" cy="990600"/>
            </a:xfrm>
            <a:prstGeom prst="line">
              <a:avLst/>
            </a:prstGeom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7BD11A-3E60-0347-8FB1-F367FB1F27CA}"/>
                </a:ext>
              </a:extLst>
            </p:cNvPr>
            <p:cNvCxnSpPr/>
            <p:nvPr/>
          </p:nvCxnSpPr>
          <p:spPr>
            <a:xfrm>
              <a:off x="5681266" y="3125426"/>
              <a:ext cx="0" cy="990600"/>
            </a:xfrm>
            <a:prstGeom prst="line">
              <a:avLst/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7C7BF78-B9AD-7344-89D1-624B7A3342A3}"/>
                </a:ext>
              </a:extLst>
            </p:cNvPr>
            <p:cNvCxnSpPr/>
            <p:nvPr/>
          </p:nvCxnSpPr>
          <p:spPr>
            <a:xfrm>
              <a:off x="8412770" y="3137028"/>
              <a:ext cx="0" cy="990600"/>
            </a:xfrm>
            <a:prstGeom prst="line">
              <a:avLst/>
            </a:prstGeom>
            <a:ln w="25400">
              <a:solidFill>
                <a:srgbClr val="FA8B0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BEA6EB-4316-3B48-B17F-B5FE184C432C}"/>
                </a:ext>
              </a:extLst>
            </p:cNvPr>
            <p:cNvSpPr txBox="1"/>
            <p:nvPr/>
          </p:nvSpPr>
          <p:spPr>
            <a:xfrm rot="16200000">
              <a:off x="8241164" y="3382913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500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3AB598-C5A4-3348-B936-FB36AD5DA2B3}"/>
                </a:ext>
              </a:extLst>
            </p:cNvPr>
            <p:cNvSpPr txBox="1"/>
            <p:nvPr/>
          </p:nvSpPr>
          <p:spPr>
            <a:xfrm rot="16200000">
              <a:off x="5468131" y="3373176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19918B-6669-934D-92D1-E5C1E71F1A6A}"/>
                </a:ext>
              </a:extLst>
            </p:cNvPr>
            <p:cNvSpPr txBox="1"/>
            <p:nvPr/>
          </p:nvSpPr>
          <p:spPr>
            <a:xfrm rot="16200000">
              <a:off x="4124013" y="3382913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200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8C21811-15BE-4D4C-B1A8-B65321B4E35A}"/>
                </a:ext>
              </a:extLst>
            </p:cNvPr>
            <p:cNvCxnSpPr/>
            <p:nvPr/>
          </p:nvCxnSpPr>
          <p:spPr>
            <a:xfrm>
              <a:off x="3016600" y="3158827"/>
              <a:ext cx="0" cy="99060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4A28BB-373C-934F-96DF-6656DE88B2B5}"/>
                </a:ext>
              </a:extLst>
            </p:cNvPr>
            <p:cNvSpPr txBox="1"/>
            <p:nvPr/>
          </p:nvSpPr>
          <p:spPr>
            <a:xfrm>
              <a:off x="893431" y="3268345"/>
              <a:ext cx="1598559" cy="81456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>
                <a:defRPr>
                  <a:solidFill>
                    <a:schemeClr val="lt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Arial" charset="0"/>
                  <a:cs typeface="Arial" panose="020B0604020202020204" pitchFamily="34" charset="0"/>
                </a:rPr>
                <a:t>Pack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Arial" charset="0"/>
                  <a:cs typeface="Arial" panose="020B0604020202020204" pitchFamily="34" charset="0"/>
                </a:rPr>
                <a:t>Specific Energy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Arial" charset="0"/>
                  <a:cs typeface="Arial" panose="020B0604020202020204" pitchFamily="34" charset="0"/>
                </a:rPr>
                <a:t>(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Arial" charset="0"/>
                  <a:cs typeface="Arial" panose="020B0604020202020204" pitchFamily="34" charset="0"/>
                </a:rPr>
                <a:t>Wh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Arial" charset="0"/>
                  <a:cs typeface="Arial" panose="020B0604020202020204" pitchFamily="34" charset="0"/>
                </a:rPr>
                <a:t>/kg) 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9A6ECBEA-1A47-9A4B-8059-A545D3023EC5}"/>
                </a:ext>
              </a:extLst>
            </p:cNvPr>
            <p:cNvSpPr/>
            <p:nvPr/>
          </p:nvSpPr>
          <p:spPr>
            <a:xfrm>
              <a:off x="3711757" y="4280192"/>
              <a:ext cx="767598" cy="483660"/>
            </a:xfrm>
            <a:prstGeom prst="round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Li-Ion SOA</a:t>
              </a:r>
            </a:p>
          </p:txBody>
        </p:sp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366F80BB-3177-D247-836F-C0DF6C72D8FD}"/>
                </a:ext>
              </a:extLst>
            </p:cNvPr>
            <p:cNvSpPr/>
            <p:nvPr/>
          </p:nvSpPr>
          <p:spPr>
            <a:xfrm flipV="1">
              <a:off x="4010150" y="3953741"/>
              <a:ext cx="178232" cy="29369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67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3A17308-8FA8-8640-A9CC-EAA28E53F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99791" y="3157874"/>
              <a:ext cx="11888" cy="958152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7FCC92F-BC83-1144-A22A-C513DAC80E8C}"/>
                </a:ext>
              </a:extLst>
            </p:cNvPr>
            <p:cNvCxnSpPr/>
            <p:nvPr/>
          </p:nvCxnSpPr>
          <p:spPr>
            <a:xfrm>
              <a:off x="7119747" y="3137028"/>
              <a:ext cx="0" cy="990600"/>
            </a:xfrm>
            <a:prstGeom prst="line">
              <a:avLst/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FCFDCE-E968-A24F-8DE2-52A2AD0AEF50}"/>
                </a:ext>
              </a:extLst>
            </p:cNvPr>
            <p:cNvSpPr txBox="1"/>
            <p:nvPr/>
          </p:nvSpPr>
          <p:spPr>
            <a:xfrm rot="16200000">
              <a:off x="6939031" y="3373176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23" name="Down Arrow 22">
              <a:extLst>
                <a:ext uri="{FF2B5EF4-FFF2-40B4-BE49-F238E27FC236}">
                  <a16:creationId xmlns:a16="http://schemas.microsoft.com/office/drawing/2014/main" id="{808B4A31-1A7D-E346-9D55-2B50F4B1076B}"/>
                </a:ext>
              </a:extLst>
            </p:cNvPr>
            <p:cNvSpPr/>
            <p:nvPr/>
          </p:nvSpPr>
          <p:spPr>
            <a:xfrm flipV="1">
              <a:off x="8246071" y="4170928"/>
              <a:ext cx="333397" cy="378273"/>
            </a:xfrm>
            <a:prstGeom prst="downArrow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">
                  <a:schemeClr val="accent2">
                    <a:lumMod val="60000"/>
                    <a:lumOff val="40000"/>
                  </a:schemeClr>
                </a:gs>
                <a:gs pos="37000">
                  <a:schemeClr val="accent2">
                    <a:lumMod val="75000"/>
                  </a:schemeClr>
                </a:gs>
                <a:gs pos="97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6FE5C6-11F0-7545-B4F9-18D042BCF821}"/>
                </a:ext>
              </a:extLst>
            </p:cNvPr>
            <p:cNvSpPr txBox="1"/>
            <p:nvPr/>
          </p:nvSpPr>
          <p:spPr>
            <a:xfrm rot="16200000">
              <a:off x="2835886" y="3382914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20C247-5F8A-1A4A-A0F0-9A5800EFF4ED}"/>
                </a:ext>
              </a:extLst>
            </p:cNvPr>
            <p:cNvSpPr txBox="1"/>
            <p:nvPr/>
          </p:nvSpPr>
          <p:spPr>
            <a:xfrm rot="16200000">
              <a:off x="6184348" y="3384234"/>
              <a:ext cx="762000" cy="379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26" name="Down Arrow 25">
              <a:extLst>
                <a:ext uri="{FF2B5EF4-FFF2-40B4-BE49-F238E27FC236}">
                  <a16:creationId xmlns:a16="http://schemas.microsoft.com/office/drawing/2014/main" id="{FE772046-58A8-734B-A65D-4AC570623829}"/>
                </a:ext>
              </a:extLst>
            </p:cNvPr>
            <p:cNvSpPr/>
            <p:nvPr/>
          </p:nvSpPr>
          <p:spPr>
            <a:xfrm rot="10800000">
              <a:off x="6954245" y="4172428"/>
              <a:ext cx="331003" cy="428487"/>
            </a:xfrm>
            <a:prstGeom prst="downArrow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">
                  <a:schemeClr val="accent2">
                    <a:lumMod val="60000"/>
                    <a:lumOff val="40000"/>
                  </a:schemeClr>
                </a:gs>
                <a:gs pos="24000">
                  <a:schemeClr val="accent2">
                    <a:lumMod val="60000"/>
                    <a:lumOff val="40000"/>
                  </a:schemeClr>
                </a:gs>
                <a:gs pos="97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7538EAC8-8BCD-7845-84C6-186F1BD9F848}"/>
                </a:ext>
              </a:extLst>
            </p:cNvPr>
            <p:cNvSpPr/>
            <p:nvPr/>
          </p:nvSpPr>
          <p:spPr>
            <a:xfrm>
              <a:off x="5568335" y="1120085"/>
              <a:ext cx="5273261" cy="629115"/>
            </a:xfrm>
            <a:prstGeom prst="rightArrow">
              <a:avLst/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  <a:gs pos="0">
                  <a:schemeClr val="accent6">
                    <a:lumMod val="75000"/>
                  </a:schemeClr>
                </a:gs>
                <a:gs pos="6200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Expansion of Electrified Aircraft Market</a:t>
              </a:r>
            </a:p>
          </p:txBody>
        </p: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AB733A75-059C-8249-A5CB-99D667E904D7}"/>
                </a:ext>
              </a:extLst>
            </p:cNvPr>
            <p:cNvSpPr/>
            <p:nvPr/>
          </p:nvSpPr>
          <p:spPr>
            <a:xfrm rot="16200000">
              <a:off x="5214839" y="3369670"/>
              <a:ext cx="448992" cy="1959104"/>
            </a:xfrm>
            <a:prstGeom prst="leftBrace">
              <a:avLst/>
            </a:prstGeom>
            <a:ln w="50800">
              <a:solidFill>
                <a:schemeClr val="accent6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D837D18-B0F4-164B-9A0A-7C2569ABE465}"/>
                </a:ext>
              </a:extLst>
            </p:cNvPr>
            <p:cNvSpPr/>
            <p:nvPr/>
          </p:nvSpPr>
          <p:spPr>
            <a:xfrm>
              <a:off x="4287205" y="4694049"/>
              <a:ext cx="2389542" cy="710774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solidFill>
                <a:schemeClr val="accent6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Current R&amp;D Focus for Automotive Sector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922F91A-D8EB-9F49-982D-8AD87A4B99FF}"/>
                </a:ext>
              </a:extLst>
            </p:cNvPr>
            <p:cNvGrpSpPr/>
            <p:nvPr/>
          </p:nvGrpSpPr>
          <p:grpSpPr>
            <a:xfrm>
              <a:off x="2706635" y="4872833"/>
              <a:ext cx="1444286" cy="894734"/>
              <a:chOff x="2665962" y="4711316"/>
              <a:chExt cx="1444286" cy="894734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0F16472-A351-F845-B916-248188F7D2C4}"/>
                  </a:ext>
                </a:extLst>
              </p:cNvPr>
              <p:cNvSpPr/>
              <p:nvPr/>
            </p:nvSpPr>
            <p:spPr>
              <a:xfrm>
                <a:off x="2665962" y="4711316"/>
                <a:ext cx="1444286" cy="8611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B904D37-420D-3143-8B10-DC0EAB1AC61A}"/>
                  </a:ext>
                </a:extLst>
              </p:cNvPr>
              <p:cNvGrpSpPr/>
              <p:nvPr/>
            </p:nvGrpSpPr>
            <p:grpSpPr>
              <a:xfrm>
                <a:off x="2721326" y="4736127"/>
                <a:ext cx="1333557" cy="869923"/>
                <a:chOff x="2721326" y="4736127"/>
                <a:chExt cx="1333557" cy="869923"/>
              </a:xfrm>
            </p:grpSpPr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D4B21065-C3D0-DB4A-AE76-C5F2DBFA5F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544" b="13295"/>
                <a:stretch/>
              </p:blipFill>
              <p:spPr>
                <a:xfrm>
                  <a:off x="2721326" y="4736127"/>
                  <a:ext cx="1333557" cy="620825"/>
                </a:xfrm>
                <a:prstGeom prst="rect">
                  <a:avLst/>
                </a:prstGeom>
              </p:spPr>
            </p:pic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CDD910C-8D06-0940-9911-C8E68F06EAF6}"/>
                    </a:ext>
                  </a:extLst>
                </p:cNvPr>
                <p:cNvSpPr/>
                <p:nvPr/>
              </p:nvSpPr>
              <p:spPr>
                <a:xfrm>
                  <a:off x="2787715" y="5329051"/>
                  <a:ext cx="1059457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63500" sx="102000" sy="102000" algn="ctr" rotWithShape="0">
                          <a:prstClr val="black">
                            <a:alpha val="40000"/>
                          </a:prstClr>
                        </a:outerShdw>
                      </a:effectLst>
                      <a:uLnTx/>
                      <a:uFillTx/>
                      <a:latin typeface="Calibri" panose="020F0502020204030204"/>
                      <a:ea typeface="+mn-ea"/>
                      <a:cs typeface="Arial" panose="020B0604020202020204" pitchFamily="34" charset="0"/>
                    </a:rPr>
                    <a:t>Tesla Model S</a:t>
                  </a:r>
                </a:p>
              </p:txBody>
            </p:sp>
          </p:grpSp>
        </p:grp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AF0404F-031B-694B-AAFC-B324671E5780}"/>
                </a:ext>
              </a:extLst>
            </p:cNvPr>
            <p:cNvSpPr/>
            <p:nvPr/>
          </p:nvSpPr>
          <p:spPr>
            <a:xfrm>
              <a:off x="7833396" y="4590083"/>
              <a:ext cx="2118892" cy="668855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">
                  <a:schemeClr val="accent2">
                    <a:lumMod val="60000"/>
                    <a:lumOff val="40000"/>
                  </a:schemeClr>
                </a:gs>
                <a:gs pos="37000">
                  <a:schemeClr val="accent2">
                    <a:lumMod val="75000"/>
                  </a:schemeClr>
                </a:gs>
                <a:gs pos="97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NASA Goal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159416B-8B12-3647-B72F-849054C4F1C2}"/>
                </a:ext>
              </a:extLst>
            </p:cNvPr>
            <p:cNvSpPr/>
            <p:nvPr/>
          </p:nvSpPr>
          <p:spPr>
            <a:xfrm>
              <a:off x="2938468" y="1748537"/>
              <a:ext cx="2314175" cy="6088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1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lin ang="0" scaled="1"/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Initial UAM Introduction with Limited Capability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D14FCD9D-6AA6-1247-A424-411B60AA3959}"/>
                </a:ext>
              </a:extLst>
            </p:cNvPr>
            <p:cNvSpPr/>
            <p:nvPr/>
          </p:nvSpPr>
          <p:spPr>
            <a:xfrm>
              <a:off x="6714499" y="1738567"/>
              <a:ext cx="3736934" cy="608799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">
                  <a:schemeClr val="accent2">
                    <a:lumMod val="60000"/>
                    <a:lumOff val="40000"/>
                  </a:schemeClr>
                </a:gs>
                <a:gs pos="37000">
                  <a:schemeClr val="accent2">
                    <a:lumMod val="75000"/>
                  </a:schemeClr>
                </a:gs>
                <a:gs pos="97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  <a:cs typeface="Arial" panose="020B0604020202020204" pitchFamily="34" charset="0"/>
                </a:rPr>
                <a:t>Desired Mission Capability for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eVTOL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and</a:t>
              </a:r>
              <a:r>
                <a:rPr kumimoji="0" lang="en-US" sz="1600" b="1" i="0" u="none" strike="noStrike" kern="1200" cap="none" spc="0" normalizeH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 Market Expansion to Regional Aircraft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7F108A2A-90C8-CC4C-B091-F26F6A1F549B}"/>
                </a:ext>
              </a:extLst>
            </p:cNvPr>
            <p:cNvSpPr/>
            <p:nvPr/>
          </p:nvSpPr>
          <p:spPr>
            <a:xfrm>
              <a:off x="6575815" y="4635560"/>
              <a:ext cx="1087862" cy="568911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">
                  <a:schemeClr val="accent2">
                    <a:lumMod val="60000"/>
                    <a:lumOff val="40000"/>
                  </a:schemeClr>
                </a:gs>
                <a:gs pos="24000">
                  <a:schemeClr val="accent2">
                    <a:lumMod val="60000"/>
                    <a:lumOff val="40000"/>
                  </a:schemeClr>
                </a:gs>
                <a:gs pos="97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Uber UAM Goal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6D186DD-5094-C44B-96AB-AA1099D78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9769" y="2442157"/>
              <a:ext cx="2286000" cy="595286"/>
            </a:xfrm>
            <a:prstGeom prst="rect">
              <a:avLst/>
            </a:prstGeom>
          </p:spPr>
        </p:pic>
        <p:sp>
          <p:nvSpPr>
            <p:cNvPr id="41" name="Down Arrow 40">
              <a:extLst>
                <a:ext uri="{FF2B5EF4-FFF2-40B4-BE49-F238E27FC236}">
                  <a16:creationId xmlns:a16="http://schemas.microsoft.com/office/drawing/2014/main" id="{8FB49574-446B-6740-9F6E-4427BB5FC5FA}"/>
                </a:ext>
              </a:extLst>
            </p:cNvPr>
            <p:cNvSpPr/>
            <p:nvPr/>
          </p:nvSpPr>
          <p:spPr>
            <a:xfrm>
              <a:off x="4012793" y="2961699"/>
              <a:ext cx="178232" cy="457200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67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D94E4B9-AB16-3847-B730-8E9AAB1E6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1" t="14724" r="2271" b="17660"/>
            <a:stretch/>
          </p:blipFill>
          <p:spPr>
            <a:xfrm>
              <a:off x="6436403" y="5258939"/>
              <a:ext cx="1371600" cy="55487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DB7C876-98D5-4844-8A49-6385F8D4D9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405" t="25498" r="63310" b="50937"/>
            <a:stretch/>
          </p:blipFill>
          <p:spPr>
            <a:xfrm>
              <a:off x="3295455" y="2390634"/>
              <a:ext cx="1600200" cy="506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0427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Holey Graphene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3" name="Holey Graphene for Presentation_no music" descr="Holey Graphene for Presentation_no music">
            <a:hlinkClick r:id="" action="ppaction://media"/>
            <a:extLst>
              <a:ext uri="{FF2B5EF4-FFF2-40B4-BE49-F238E27FC236}">
                <a16:creationId xmlns:a16="http://schemas.microsoft.com/office/drawing/2014/main" id="{8FF8ED11-7761-FE47-A7C6-7AB6D1CD35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6776" y="1510651"/>
            <a:ext cx="8347408" cy="469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>
            <a:extLst>
              <a:ext uri="{FF2B5EF4-FFF2-40B4-BE49-F238E27FC236}">
                <a16:creationId xmlns:a16="http://schemas.microsoft.com/office/drawing/2014/main" id="{35864DBB-36DF-B646-9877-917EC30BF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94" y="884384"/>
            <a:ext cx="4521441" cy="339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B7CDE0DC-F2FE-6B45-A263-3987FBDE5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359" y="976927"/>
            <a:ext cx="4521441" cy="339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63C16866-6537-FA47-8BDC-D882F41BC282}"/>
              </a:ext>
            </a:extLst>
          </p:cNvPr>
          <p:cNvSpPr/>
          <p:nvPr/>
        </p:nvSpPr>
        <p:spPr>
          <a:xfrm>
            <a:off x="5355131" y="2415534"/>
            <a:ext cx="1195731" cy="48047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Holey Graphene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9199EC-493A-AE40-8D7B-8B6D3A76B461}"/>
              </a:ext>
            </a:extLst>
          </p:cNvPr>
          <p:cNvSpPr/>
          <p:nvPr/>
        </p:nvSpPr>
        <p:spPr>
          <a:xfrm>
            <a:off x="894283" y="4409398"/>
            <a:ext cx="8033207" cy="1764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indent="-285750" eaLnBrk="1" hangingPunct="1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en-US" sz="2000" u="sng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In-plane porosity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: Improves ion transport path, reduces tortuosity</a:t>
            </a:r>
          </a:p>
          <a:p>
            <a:pPr marL="285750" indent="-285750" eaLnBrk="1" hangingPunct="1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en-US" sz="2000" u="sng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Accessible surface area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: Improves gravimetric capacitance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en-US" sz="2000" u="sng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Volume reduction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: Mitigates need to create large pores/spacing 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285750" indent="-285750" eaLnBrk="1" hangingPunct="1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en-US" sz="2000" u="sng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Hole-edge functionalities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: Improves mesoscale wetting</a:t>
            </a:r>
          </a:p>
          <a:p>
            <a:pPr marL="285750" indent="-285750" eaLnBrk="1" hangingPunct="1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altLang="en-US" sz="2000" u="sng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Electrical Conductivity</a:t>
            </a:r>
            <a:r>
              <a:rPr lang="en-US" altLang="en-US" sz="2000" dirty="0">
                <a:solidFill>
                  <a:schemeClr val="tx1"/>
                </a:solidFill>
                <a:latin typeface="Arial"/>
                <a:ea typeface="MS PGothic"/>
                <a:cs typeface="Arial"/>
              </a:rPr>
              <a:t>: Retains graphitic crystallinity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3DA854-E91A-384D-840B-EEAF8693B381}"/>
              </a:ext>
            </a:extLst>
          </p:cNvPr>
          <p:cNvSpPr txBox="1"/>
          <p:nvPr/>
        </p:nvSpPr>
        <p:spPr>
          <a:xfrm>
            <a:off x="1635295" y="3725264"/>
            <a:ext cx="2386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Intact Graphene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C12FBB-BC21-5245-9ED4-316E077B8BCE}"/>
              </a:ext>
            </a:extLst>
          </p:cNvPr>
          <p:cNvSpPr txBox="1"/>
          <p:nvPr/>
        </p:nvSpPr>
        <p:spPr>
          <a:xfrm>
            <a:off x="8004252" y="3722522"/>
            <a:ext cx="21776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eaLnBrk="1" hangingPunct="1">
              <a:defRPr b="1">
                <a:solidFill>
                  <a:schemeClr val="accent5">
                    <a:lumMod val="50000"/>
                  </a:schemeClr>
                </a:solidFill>
                <a:cs typeface="Arial" charset="0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Holey Graphene</a:t>
            </a:r>
          </a:p>
        </p:txBody>
      </p:sp>
    </p:spTree>
    <p:extLst>
      <p:ext uri="{BB962C8B-B14F-4D97-AF65-F5344CB8AC3E}">
        <p14:creationId xmlns:p14="http://schemas.microsoft.com/office/powerpoint/2010/main" val="256760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E2F5C064-3936-B949-8B12-BA149C6B27D9}"/>
              </a:ext>
            </a:extLst>
          </p:cNvPr>
          <p:cNvSpPr txBox="1"/>
          <p:nvPr/>
        </p:nvSpPr>
        <p:spPr>
          <a:xfrm>
            <a:off x="3031087" y="4482147"/>
            <a:ext cx="5811667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Wingdings" panose="05000000000000000000" pitchFamily="2" charset="2"/>
              <a:buChar char="q"/>
              <a:defRPr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defRPr>
            </a:lvl1pPr>
            <a:lvl2pPr>
              <a:defRPr>
                <a:latin typeface="Arial" charset="0"/>
                <a:cs typeface="+mn-cs"/>
              </a:defRPr>
            </a:lvl2pPr>
            <a:lvl3pPr>
              <a:defRPr>
                <a:latin typeface="Arial" charset="0"/>
                <a:cs typeface="+mn-cs"/>
              </a:defRPr>
            </a:lvl3pPr>
            <a:lvl4pPr>
              <a:defRPr>
                <a:latin typeface="Arial" charset="0"/>
                <a:cs typeface="+mn-cs"/>
              </a:defRPr>
            </a:lvl4pPr>
            <a:lvl5pPr>
              <a:defRPr>
                <a:latin typeface="Arial" charset="0"/>
                <a:cs typeface="+mn-cs"/>
              </a:defRPr>
            </a:lvl5pPr>
            <a:lvl6pPr>
              <a:defRPr>
                <a:latin typeface="Arial" charset="0"/>
                <a:cs typeface="+mn-cs"/>
              </a:defRPr>
            </a:lvl6pPr>
            <a:lvl7pPr>
              <a:defRPr>
                <a:latin typeface="Arial" charset="0"/>
                <a:cs typeface="+mn-cs"/>
              </a:defRPr>
            </a:lvl7pPr>
            <a:lvl8pPr>
              <a:defRPr>
                <a:latin typeface="Arial" charset="0"/>
                <a:cs typeface="+mn-cs"/>
              </a:defRPr>
            </a:lvl8pPr>
            <a:lvl9pPr>
              <a:defRPr>
                <a:latin typeface="Arial" charset="0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400" dirty="0"/>
              <a:t>Inherit nearly all properties of graphene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Facile through-plane ion transport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Enhanced edge functionalization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E679B3F-BDB9-154A-B6E6-0B34BB75D924}"/>
              </a:ext>
            </a:extLst>
          </p:cNvPr>
          <p:cNvGrpSpPr/>
          <p:nvPr/>
        </p:nvGrpSpPr>
        <p:grpSpPr>
          <a:xfrm>
            <a:off x="0" y="3890769"/>
            <a:ext cx="12185540" cy="2697414"/>
            <a:chOff x="0" y="3927942"/>
            <a:chExt cx="12185540" cy="269741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3DB888C-144E-9C45-A9E7-EE9B1E4A21CF}"/>
                </a:ext>
              </a:extLst>
            </p:cNvPr>
            <p:cNvSpPr/>
            <p:nvPr/>
          </p:nvSpPr>
          <p:spPr>
            <a:xfrm>
              <a:off x="15765" y="3927942"/>
              <a:ext cx="12169775" cy="269741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 Box 7">
              <a:extLst>
                <a:ext uri="{FF2B5EF4-FFF2-40B4-BE49-F238E27FC236}">
                  <a16:creationId xmlns:a16="http://schemas.microsoft.com/office/drawing/2014/main" id="{3CB1836E-4887-974E-8491-25DE0F6EA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259031"/>
              <a:ext cx="37997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u="sng" dirty="0">
                  <a:solidFill>
                    <a:srgbClr val="FF0000"/>
                  </a:solidFill>
                </a:rPr>
                <a:t>B,N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-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codoped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 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hG</a:t>
              </a:r>
              <a:endParaRPr lang="en-US" altLang="en-US" sz="1600" u="sng" dirty="0">
                <a:solidFill>
                  <a:srgbClr val="000000"/>
                </a:solidFill>
              </a:endParaRPr>
            </a:p>
          </p:txBody>
        </p:sp>
        <p:pic>
          <p:nvPicPr>
            <p:cNvPr id="34" name="Picture 1">
              <a:extLst>
                <a:ext uri="{FF2B5EF4-FFF2-40B4-BE49-F238E27FC236}">
                  <a16:creationId xmlns:a16="http://schemas.microsoft.com/office/drawing/2014/main" id="{9EF5CCB7-5E49-7F4C-9BEF-446430819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75" y="4505305"/>
              <a:ext cx="3480274" cy="14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B64A3B8-A570-4743-8B32-6EDEACA49B03}"/>
                </a:ext>
              </a:extLst>
            </p:cNvPr>
            <p:cNvSpPr/>
            <p:nvPr/>
          </p:nvSpPr>
          <p:spPr>
            <a:xfrm>
              <a:off x="338683" y="6022422"/>
              <a:ext cx="33528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 err="1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Angew</a:t>
              </a:r>
              <a:r>
                <a:rPr lang="en-US" sz="1200" i="1" dirty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. Chem. Int. Ed.</a:t>
              </a:r>
              <a:r>
                <a:rPr lang="en-US" sz="1200" dirty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2017</a:t>
              </a:r>
              <a:r>
                <a:rPr lang="en-US" sz="1200" dirty="0"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, 56, 6970.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CF9ED9-6F10-A546-A529-7813F499AD75}"/>
                </a:ext>
              </a:extLst>
            </p:cNvPr>
            <p:cNvSpPr/>
            <p:nvPr/>
          </p:nvSpPr>
          <p:spPr>
            <a:xfrm>
              <a:off x="4871041" y="3963210"/>
              <a:ext cx="19495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Li-CO</a:t>
              </a:r>
              <a:r>
                <a:rPr lang="en-US" altLang="en-US" b="1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Batteries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5FCCC0C-F2A9-464F-9CA1-814CCB0B65D9}"/>
                </a:ext>
              </a:extLst>
            </p:cNvPr>
            <p:cNvSpPr/>
            <p:nvPr/>
          </p:nvSpPr>
          <p:spPr>
            <a:xfrm>
              <a:off x="11052497" y="3928364"/>
              <a:ext cx="9733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Liming Dai</a:t>
              </a:r>
            </a:p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(CWRU)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802E95-8ECD-B14F-9DBE-D7B71E6B3116}"/>
              </a:ext>
            </a:extLst>
          </p:cNvPr>
          <p:cNvSpPr txBox="1">
            <a:spLocks/>
          </p:cNvSpPr>
          <p:nvPr/>
        </p:nvSpPr>
        <p:spPr>
          <a:xfrm>
            <a:off x="387985" y="208073"/>
            <a:ext cx="10515600" cy="79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Holey Graphene: An Advanced Electrode Material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6BA083-F92E-C84E-9DB1-F02F76C1A0EA}"/>
              </a:ext>
            </a:extLst>
          </p:cNvPr>
          <p:cNvCxnSpPr>
            <a:cxnSpLocks/>
          </p:cNvCxnSpPr>
          <p:nvPr/>
        </p:nvCxnSpPr>
        <p:spPr>
          <a:xfrm>
            <a:off x="0" y="107927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5FBC8E-EB18-7441-9A99-DF8C1B594540}"/>
              </a:ext>
            </a:extLst>
          </p:cNvPr>
          <p:cNvGrpSpPr/>
          <p:nvPr/>
        </p:nvGrpSpPr>
        <p:grpSpPr>
          <a:xfrm>
            <a:off x="-25793" y="1161382"/>
            <a:ext cx="4822832" cy="2694016"/>
            <a:chOff x="-62578" y="1161382"/>
            <a:chExt cx="4822832" cy="2694016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6DB5DE17-D49F-E946-8C15-DF0B16A70D35}"/>
                </a:ext>
              </a:extLst>
            </p:cNvPr>
            <p:cNvSpPr/>
            <p:nvPr/>
          </p:nvSpPr>
          <p:spPr>
            <a:xfrm>
              <a:off x="-39528" y="1161382"/>
              <a:ext cx="4799782" cy="2694016"/>
            </a:xfrm>
            <a:prstGeom prst="round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9B7A5BF-8D68-7546-BA62-78AEADC0993C}"/>
                </a:ext>
              </a:extLst>
            </p:cNvPr>
            <p:cNvGrpSpPr/>
            <p:nvPr/>
          </p:nvGrpSpPr>
          <p:grpSpPr>
            <a:xfrm>
              <a:off x="-62578" y="1705354"/>
              <a:ext cx="4769849" cy="1556086"/>
              <a:chOff x="3923535" y="1559602"/>
              <a:chExt cx="4769849" cy="1556086"/>
            </a:xfrm>
          </p:grpSpPr>
          <p:pic>
            <p:nvPicPr>
              <p:cNvPr id="24" name="Picture 8">
                <a:extLst>
                  <a:ext uri="{FF2B5EF4-FFF2-40B4-BE49-F238E27FC236}">
                    <a16:creationId xmlns:a16="http://schemas.microsoft.com/office/drawing/2014/main" id="{1EF489E3-1053-8B43-AB1F-F00310972A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65" b="9065"/>
              <a:stretch/>
            </p:blipFill>
            <p:spPr bwMode="auto">
              <a:xfrm>
                <a:off x="6428833" y="1559602"/>
                <a:ext cx="2264551" cy="1335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34C22158-9D68-1143-83C4-590A3068A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144" b="9287"/>
              <a:stretch/>
            </p:blipFill>
            <p:spPr bwMode="auto">
              <a:xfrm>
                <a:off x="3999567" y="1559603"/>
                <a:ext cx="2264551" cy="1335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ight Arrow 24">
                <a:extLst>
                  <a:ext uri="{FF2B5EF4-FFF2-40B4-BE49-F238E27FC236}">
                    <a16:creationId xmlns:a16="http://schemas.microsoft.com/office/drawing/2014/main" id="{A3F1802F-7C7D-5E4D-87C7-48EF18332BF8}"/>
                  </a:ext>
                </a:extLst>
              </p:cNvPr>
              <p:cNvSpPr/>
              <p:nvPr/>
            </p:nvSpPr>
            <p:spPr>
              <a:xfrm>
                <a:off x="6225382" y="2136133"/>
                <a:ext cx="300935" cy="27031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endParaRPr lang="en-US" altLang="en-US" sz="1800" dirty="0">
                  <a:solidFill>
                    <a:srgbClr val="FFFFFF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8AF46EE-B35F-094C-A996-0AD85D289FAD}"/>
                  </a:ext>
                </a:extLst>
              </p:cNvPr>
              <p:cNvSpPr txBox="1"/>
              <p:nvPr/>
            </p:nvSpPr>
            <p:spPr>
              <a:xfrm>
                <a:off x="3923535" y="2854078"/>
                <a:ext cx="1324652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1100" b="1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Intact Graphene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9190A74-61CA-0D4B-B413-FF07023340AE}"/>
                  </a:ext>
                </a:extLst>
              </p:cNvPr>
              <p:cNvSpPr txBox="1"/>
              <p:nvPr/>
            </p:nvSpPr>
            <p:spPr>
              <a:xfrm>
                <a:off x="6264118" y="2853863"/>
                <a:ext cx="139578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ctr" eaLnBrk="1" hangingPunct="1">
                  <a:defRPr b="1">
                    <a:solidFill>
                      <a:schemeClr val="accent5">
                        <a:lumMod val="50000"/>
                      </a:schemeClr>
                    </a:solidFill>
                    <a:cs typeface="Arial" charset="0"/>
                  </a:defRPr>
                </a:lvl1pPr>
              </a:lstStyle>
              <a:p>
                <a:r>
                  <a:rPr lang="en-US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Holey Graphene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A07E309-4073-8842-8461-6EBCD8B0CF71}"/>
                </a:ext>
              </a:extLst>
            </p:cNvPr>
            <p:cNvSpPr/>
            <p:nvPr/>
          </p:nvSpPr>
          <p:spPr>
            <a:xfrm>
              <a:off x="1385887" y="3285212"/>
              <a:ext cx="19335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ACS Nano </a:t>
              </a:r>
              <a:r>
                <a:rPr lang="en-US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r>
                <a:rPr lang="en-US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, 8255.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0CF272E-F019-5F42-A3E5-3B64C8C43911}"/>
                </a:ext>
              </a:extLst>
            </p:cNvPr>
            <p:cNvSpPr/>
            <p:nvPr/>
          </p:nvSpPr>
          <p:spPr>
            <a:xfrm>
              <a:off x="1356231" y="1219396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Supercapacitors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Text Box 7">
            <a:extLst>
              <a:ext uri="{FF2B5EF4-FFF2-40B4-BE49-F238E27FC236}">
                <a16:creationId xmlns:a16="http://schemas.microsoft.com/office/drawing/2014/main" id="{06BD7FC8-F9AC-264D-9FB2-30D61F69D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32" y="3506118"/>
            <a:ext cx="37997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u="sng" dirty="0">
                <a:solidFill>
                  <a:srgbClr val="000000"/>
                </a:solidFill>
              </a:rPr>
              <a:t>As-Prepared </a:t>
            </a:r>
            <a:r>
              <a:rPr lang="en-US" altLang="en-US" sz="1600" u="sng" dirty="0" err="1">
                <a:solidFill>
                  <a:srgbClr val="000000"/>
                </a:solidFill>
              </a:rPr>
              <a:t>hG</a:t>
            </a:r>
            <a:endParaRPr lang="en-US" altLang="en-US" sz="1600" u="sng" dirty="0">
              <a:solidFill>
                <a:srgbClr val="00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2144EF5-B909-1B47-9FB0-32ED9CB47EE0}"/>
              </a:ext>
            </a:extLst>
          </p:cNvPr>
          <p:cNvSpPr/>
          <p:nvPr/>
        </p:nvSpPr>
        <p:spPr>
          <a:xfrm>
            <a:off x="3408623" y="3317702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Liangbing</a:t>
            </a:r>
            <a:r>
              <a:rPr lang="en-US" alt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</a:t>
            </a:r>
          </a:p>
          <a:p>
            <a:pPr algn="ctr"/>
            <a:r>
              <a:rPr lang="en-US" alt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 Maryland)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6B85052-6E2D-3641-BC61-F9D8CF99A1AD}"/>
              </a:ext>
            </a:extLst>
          </p:cNvPr>
          <p:cNvGrpSpPr/>
          <p:nvPr/>
        </p:nvGrpSpPr>
        <p:grpSpPr>
          <a:xfrm>
            <a:off x="4730313" y="1161382"/>
            <a:ext cx="3981247" cy="2695019"/>
            <a:chOff x="4730313" y="1161382"/>
            <a:chExt cx="3981247" cy="2695019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5FBDA8BA-5857-484F-907A-7BED60560224}"/>
                </a:ext>
              </a:extLst>
            </p:cNvPr>
            <p:cNvSpPr/>
            <p:nvPr/>
          </p:nvSpPr>
          <p:spPr>
            <a:xfrm>
              <a:off x="4845704" y="1161382"/>
              <a:ext cx="3865856" cy="2694016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858EA38-2F02-224B-ABD6-BA36A4976BB1}"/>
                </a:ext>
              </a:extLst>
            </p:cNvPr>
            <p:cNvSpPr/>
            <p:nvPr/>
          </p:nvSpPr>
          <p:spPr>
            <a:xfrm>
              <a:off x="5508242" y="1219396"/>
              <a:ext cx="26084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Li-Ion Battery (Anode)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B5DE63-19BE-544E-9C96-31604CA22120}"/>
                </a:ext>
              </a:extLst>
            </p:cNvPr>
            <p:cNvSpPr/>
            <p:nvPr/>
          </p:nvSpPr>
          <p:spPr>
            <a:xfrm>
              <a:off x="5854691" y="3285212"/>
              <a:ext cx="16656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Small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2015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11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6179.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 Box 7">
              <a:extLst>
                <a:ext uri="{FF2B5EF4-FFF2-40B4-BE49-F238E27FC236}">
                  <a16:creationId xmlns:a16="http://schemas.microsoft.com/office/drawing/2014/main" id="{9C88DD3C-BF5B-D242-92F1-BDA622B157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0313" y="3517847"/>
              <a:ext cx="37997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u="sng" dirty="0">
                  <a:solidFill>
                    <a:srgbClr val="FF0000"/>
                  </a:solidFill>
                </a:rPr>
                <a:t>N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-doped 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hG</a:t>
              </a:r>
              <a:endParaRPr lang="en-US" altLang="en-US" sz="1600" u="sng" dirty="0">
                <a:solidFill>
                  <a:srgbClr val="000000"/>
                </a:solidFill>
              </a:endParaRPr>
            </a:p>
          </p:txBody>
        </p:sp>
        <p:pic>
          <p:nvPicPr>
            <p:cNvPr id="51" name="图片 1">
              <a:extLst>
                <a:ext uri="{FF2B5EF4-FFF2-40B4-BE49-F238E27FC236}">
                  <a16:creationId xmlns:a16="http://schemas.microsoft.com/office/drawing/2014/main" id="{57122A4E-800E-E74A-B6C1-F42F6BADA394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89" r="7858" b="68898"/>
            <a:stretch/>
          </p:blipFill>
          <p:spPr bwMode="auto">
            <a:xfrm>
              <a:off x="4887597" y="1861153"/>
              <a:ext cx="3799715" cy="11155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B5FA574-257C-C546-AC11-C22A738CF7BE}"/>
                </a:ext>
              </a:extLst>
            </p:cNvPr>
            <p:cNvSpPr/>
            <p:nvPr/>
          </p:nvSpPr>
          <p:spPr>
            <a:xfrm>
              <a:off x="7673942" y="3316296"/>
              <a:ext cx="9733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Liming Dai</a:t>
              </a:r>
            </a:p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(CWRU)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C73E5C5-7973-944D-B339-DB31604E038B}"/>
              </a:ext>
            </a:extLst>
          </p:cNvPr>
          <p:cNvGrpSpPr/>
          <p:nvPr/>
        </p:nvGrpSpPr>
        <p:grpSpPr>
          <a:xfrm>
            <a:off x="8578693" y="783536"/>
            <a:ext cx="3799715" cy="3110384"/>
            <a:chOff x="8578693" y="783536"/>
            <a:chExt cx="3799715" cy="3110384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23363108-08FD-C54E-BD65-48A23A5B7878}"/>
                </a:ext>
              </a:extLst>
            </p:cNvPr>
            <p:cNvSpPr/>
            <p:nvPr/>
          </p:nvSpPr>
          <p:spPr>
            <a:xfrm>
              <a:off x="8764543" y="783536"/>
              <a:ext cx="3402184" cy="3110384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47027EE-6E09-0643-8708-B1A02DEC5DB1}"/>
                </a:ext>
              </a:extLst>
            </p:cNvPr>
            <p:cNvSpPr/>
            <p:nvPr/>
          </p:nvSpPr>
          <p:spPr>
            <a:xfrm>
              <a:off x="9016124" y="876739"/>
              <a:ext cx="17828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Li-O</a:t>
              </a:r>
              <a:r>
                <a:rPr lang="en-US" altLang="en-US" b="1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Batteries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0D068D4-9F32-E941-8DB2-B599887CC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75746" y="1280627"/>
              <a:ext cx="2011634" cy="1936624"/>
            </a:xfrm>
            <a:prstGeom prst="rect">
              <a:avLst/>
            </a:prstGeom>
          </p:spPr>
        </p:pic>
        <p:sp>
          <p:nvSpPr>
            <p:cNvPr id="48" name="Text Box 7">
              <a:extLst>
                <a:ext uri="{FF2B5EF4-FFF2-40B4-BE49-F238E27FC236}">
                  <a16:creationId xmlns:a16="http://schemas.microsoft.com/office/drawing/2014/main" id="{3BE1D84E-52D9-524B-9E23-85B8D9781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8693" y="3520810"/>
              <a:ext cx="37997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u="sng" dirty="0">
                  <a:solidFill>
                    <a:srgbClr val="FF0000"/>
                  </a:solidFill>
                </a:rPr>
                <a:t>N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-doped 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hG</a:t>
              </a:r>
              <a:endParaRPr lang="en-US" altLang="en-US" sz="1600" u="sng" dirty="0">
                <a:solidFill>
                  <a:srgbClr val="000000"/>
                </a:solidFill>
              </a:endParaRPr>
            </a:p>
          </p:txBody>
        </p:sp>
        <p:sp>
          <p:nvSpPr>
            <p:cNvPr id="49" name="TextBox 26">
              <a:extLst>
                <a:ext uri="{FF2B5EF4-FFF2-40B4-BE49-F238E27FC236}">
                  <a16:creationId xmlns:a16="http://schemas.microsoft.com/office/drawing/2014/main" id="{D0A97ECA-0038-744B-800E-237F71DD87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80209" y="3290500"/>
              <a:ext cx="23708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 dirty="0"/>
                <a:t>ACS Energy Lett </a:t>
              </a:r>
              <a:r>
                <a:rPr lang="en-US" altLang="en-US" sz="1200" b="1" dirty="0"/>
                <a:t>2016</a:t>
              </a:r>
              <a:r>
                <a:rPr lang="en-US" altLang="en-US" sz="1200" dirty="0"/>
                <a:t>, </a:t>
              </a:r>
              <a:r>
                <a:rPr lang="en-US" altLang="en-US" sz="1200" i="1" dirty="0"/>
                <a:t>1</a:t>
              </a:r>
              <a:r>
                <a:rPr lang="en-US" altLang="en-US" sz="1200" dirty="0"/>
                <a:t>, 260. 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13D64D6-76D9-4B40-9218-6D46A173E590}"/>
                </a:ext>
              </a:extLst>
            </p:cNvPr>
            <p:cNvSpPr/>
            <p:nvPr/>
          </p:nvSpPr>
          <p:spPr>
            <a:xfrm>
              <a:off x="11156439" y="844463"/>
              <a:ext cx="9733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Liming Dai</a:t>
              </a:r>
            </a:p>
            <a:p>
              <a:pPr algn="ctr"/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(CWRU)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5CA9F0B-E99E-344E-961E-C1EDCC0CA028}"/>
              </a:ext>
            </a:extLst>
          </p:cNvPr>
          <p:cNvGrpSpPr/>
          <p:nvPr/>
        </p:nvGrpSpPr>
        <p:grpSpPr>
          <a:xfrm>
            <a:off x="3758441" y="4278681"/>
            <a:ext cx="4090282" cy="2321502"/>
            <a:chOff x="3758441" y="4278681"/>
            <a:chExt cx="4090282" cy="2321502"/>
          </a:xfrm>
        </p:grpSpPr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id="{0FE84094-C48F-9847-A8DE-F4FE0372F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1086" y="6261629"/>
              <a:ext cx="35293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u="sng" dirty="0">
                  <a:solidFill>
                    <a:srgbClr val="FF0000"/>
                  </a:solidFill>
                </a:rPr>
                <a:t>Carbon Dot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-Supported on 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hG</a:t>
              </a:r>
              <a:endParaRPr lang="en-US" altLang="en-US" sz="1600" u="sng" dirty="0">
                <a:solidFill>
                  <a:srgbClr val="000000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9BE6AF8-4C22-4928-8274-FE6AADD864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4455" b="21194"/>
            <a:stretch/>
          </p:blipFill>
          <p:spPr>
            <a:xfrm>
              <a:off x="3758441" y="4278681"/>
              <a:ext cx="4090282" cy="183792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C0F56B-32A3-AE45-9FE3-DBAA57BFA140}"/>
                </a:ext>
              </a:extLst>
            </p:cNvPr>
            <p:cNvSpPr/>
            <p:nvPr/>
          </p:nvSpPr>
          <p:spPr>
            <a:xfrm>
              <a:off x="4260293" y="6024682"/>
              <a:ext cx="279807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Adv. </a:t>
              </a:r>
              <a:r>
                <a:rPr lang="en-US" sz="1200" i="1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Func</a:t>
              </a:r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. Mater.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2018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28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1804630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C473DB5-3060-F34D-B9B4-DB614105BB7A}"/>
              </a:ext>
            </a:extLst>
          </p:cNvPr>
          <p:cNvGrpSpPr/>
          <p:nvPr/>
        </p:nvGrpSpPr>
        <p:grpSpPr>
          <a:xfrm>
            <a:off x="7894630" y="4450995"/>
            <a:ext cx="4235152" cy="2140339"/>
            <a:chOff x="7894630" y="4450995"/>
            <a:chExt cx="4235152" cy="2140339"/>
          </a:xfrm>
        </p:grpSpPr>
        <p:sp>
          <p:nvSpPr>
            <p:cNvPr id="22" name="Text Box 7">
              <a:extLst>
                <a:ext uri="{FF2B5EF4-FFF2-40B4-BE49-F238E27FC236}">
                  <a16:creationId xmlns:a16="http://schemas.microsoft.com/office/drawing/2014/main" id="{2DBFBA29-2543-424D-BA42-2FFD3719A8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4630" y="6252780"/>
              <a:ext cx="4235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600" u="sng" dirty="0">
                  <a:solidFill>
                    <a:srgbClr val="FF0000"/>
                  </a:solidFill>
                </a:rPr>
                <a:t>Single Fe Atom</a:t>
              </a:r>
              <a:r>
                <a:rPr lang="en-US" altLang="en-US" sz="1600" u="sng" dirty="0">
                  <a:solidFill>
                    <a:srgbClr val="000000"/>
                  </a:solidFill>
                </a:rPr>
                <a:t> Catalysts Supported on </a:t>
              </a:r>
              <a:r>
                <a:rPr lang="en-US" altLang="en-US" sz="1600" u="sng" dirty="0" err="1">
                  <a:solidFill>
                    <a:srgbClr val="000000"/>
                  </a:solidFill>
                </a:rPr>
                <a:t>hG</a:t>
              </a:r>
              <a:endParaRPr lang="en-US" altLang="en-US" sz="1600" u="sng" dirty="0">
                <a:solidFill>
                  <a:srgbClr val="000000"/>
                </a:solidFill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CFD9B56-FE00-0E43-AAFA-62692261F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3849" y="4450995"/>
              <a:ext cx="4101991" cy="1428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F436F04-72FE-0B41-8386-3E48F5D7D912}"/>
                </a:ext>
              </a:extLst>
            </p:cNvPr>
            <p:cNvSpPr/>
            <p:nvPr/>
          </p:nvSpPr>
          <p:spPr>
            <a:xfrm>
              <a:off x="8913550" y="6024682"/>
              <a:ext cx="240533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Adv. Mater.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2020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2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32</a:t>
              </a:r>
              <a:r>
                <a:rPr lang="en-US" sz="12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1907436.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14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802E95-8ECD-B14F-9DBE-D7B71E6B3116}"/>
              </a:ext>
            </a:extLst>
          </p:cNvPr>
          <p:cNvSpPr txBox="1">
            <a:spLocks/>
          </p:cNvSpPr>
          <p:nvPr/>
        </p:nvSpPr>
        <p:spPr>
          <a:xfrm>
            <a:off x="387985" y="208073"/>
            <a:ext cx="10515600" cy="79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 New Narrative: Holey Graphene is Dry Compressible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6BA083-F92E-C84E-9DB1-F02F76C1A0EA}"/>
              </a:ext>
            </a:extLst>
          </p:cNvPr>
          <p:cNvCxnSpPr>
            <a:cxnSpLocks/>
          </p:cNvCxnSpPr>
          <p:nvPr/>
        </p:nvCxnSpPr>
        <p:spPr>
          <a:xfrm>
            <a:off x="0" y="107927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D252ACA-DBC3-D243-A16A-FD5C1E003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165" y="1562100"/>
            <a:ext cx="8545669" cy="3733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8F6A41-765D-C046-A58E-6BD30888F70D}"/>
              </a:ext>
            </a:extLst>
          </p:cNvPr>
          <p:cNvSpPr txBox="1"/>
          <p:nvPr/>
        </p:nvSpPr>
        <p:spPr>
          <a:xfrm>
            <a:off x="1910632" y="4686300"/>
            <a:ext cx="22860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1" hangingPunct="1">
              <a:defRPr b="1">
                <a:solidFill>
                  <a:schemeClr val="accent5">
                    <a:lumMod val="50000"/>
                  </a:schemeClr>
                </a:solidFill>
                <a:cs typeface="Arial" charset="0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Holey Graphene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EE1B5-0BF3-9949-BAD7-AFB166D1D9D8}"/>
              </a:ext>
            </a:extLst>
          </p:cNvPr>
          <p:cNvSpPr txBox="1"/>
          <p:nvPr/>
        </p:nvSpPr>
        <p:spPr>
          <a:xfrm>
            <a:off x="6139732" y="4686300"/>
            <a:ext cx="36957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1" hangingPunct="1">
              <a:defRPr b="1">
                <a:solidFill>
                  <a:schemeClr val="accent5">
                    <a:lumMod val="50000"/>
                  </a:schemeClr>
                </a:solidFill>
                <a:cs typeface="Arial" charset="0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Holey Graphene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Monolithic Architectures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8B26EF39-AC05-0D4F-9F99-9C24A242A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032" y="6250558"/>
            <a:ext cx="5867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400" i="1" dirty="0"/>
              <a:t>ACS Nano </a:t>
            </a:r>
            <a:r>
              <a:rPr lang="en-US" altLang="en-US" sz="1400" b="1" dirty="0"/>
              <a:t>2017</a:t>
            </a:r>
            <a:r>
              <a:rPr lang="en-US" altLang="en-US" sz="1400" dirty="0"/>
              <a:t>, </a:t>
            </a:r>
            <a:r>
              <a:rPr lang="en-US" altLang="en-US" sz="1400" i="1" dirty="0"/>
              <a:t>11</a:t>
            </a:r>
            <a:r>
              <a:rPr lang="en-US" altLang="en-US" sz="1400" dirty="0"/>
              <a:t>, 3189. (In collaboration with Prof. </a:t>
            </a:r>
            <a:r>
              <a:rPr lang="en-US" altLang="en-US" sz="1400" dirty="0" err="1"/>
              <a:t>Liangbing</a:t>
            </a:r>
            <a:r>
              <a:rPr lang="en-US" altLang="en-US" sz="1400" dirty="0"/>
              <a:t> Hu)</a:t>
            </a:r>
          </a:p>
        </p:txBody>
      </p:sp>
    </p:spTree>
    <p:extLst>
      <p:ext uri="{BB962C8B-B14F-4D97-AF65-F5344CB8AC3E}">
        <p14:creationId xmlns:p14="http://schemas.microsoft.com/office/powerpoint/2010/main" val="4113176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802E95-8ECD-B14F-9DBE-D7B71E6B3116}"/>
              </a:ext>
            </a:extLst>
          </p:cNvPr>
          <p:cNvSpPr txBox="1">
            <a:spLocks/>
          </p:cNvSpPr>
          <p:nvPr/>
        </p:nvSpPr>
        <p:spPr>
          <a:xfrm>
            <a:off x="387985" y="208073"/>
            <a:ext cx="10515600" cy="79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 Game Changer in Electrode Preparation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6BA083-F92E-C84E-9DB1-F02F76C1A0EA}"/>
              </a:ext>
            </a:extLst>
          </p:cNvPr>
          <p:cNvCxnSpPr>
            <a:cxnSpLocks/>
          </p:cNvCxnSpPr>
          <p:nvPr/>
        </p:nvCxnSpPr>
        <p:spPr>
          <a:xfrm>
            <a:off x="0" y="107927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0A9D39C-215A-6547-BB50-33497E1657AA}"/>
              </a:ext>
            </a:extLst>
          </p:cNvPr>
          <p:cNvGrpSpPr/>
          <p:nvPr/>
        </p:nvGrpSpPr>
        <p:grpSpPr>
          <a:xfrm>
            <a:off x="788826" y="1479440"/>
            <a:ext cx="3850689" cy="1833541"/>
            <a:chOff x="3047690" y="1601734"/>
            <a:chExt cx="3850689" cy="183354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C767AB-8DF5-214A-B7F0-DE9E01450BE6}"/>
                </a:ext>
              </a:extLst>
            </p:cNvPr>
            <p:cNvGrpSpPr/>
            <p:nvPr/>
          </p:nvGrpSpPr>
          <p:grpSpPr>
            <a:xfrm>
              <a:off x="3398302" y="1916681"/>
              <a:ext cx="914400" cy="1219978"/>
              <a:chOff x="375431" y="1013958"/>
              <a:chExt cx="914400" cy="121997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3CCD55A-1256-D74B-9B7D-E31D131382E7}"/>
                  </a:ext>
                </a:extLst>
              </p:cNvPr>
              <p:cNvSpPr/>
              <p:nvPr/>
            </p:nvSpPr>
            <p:spPr>
              <a:xfrm>
                <a:off x="375431" y="1013958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27000" contourW="12700" prstMaterial="powder">
                <a:extrusionClr>
                  <a:srgbClr val="000000"/>
                </a:extrusionClr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C0C65C6-04EE-BA40-BC39-8386AAE3A486}"/>
                  </a:ext>
                </a:extLst>
              </p:cNvPr>
              <p:cNvSpPr/>
              <p:nvPr/>
            </p:nvSpPr>
            <p:spPr>
              <a:xfrm>
                <a:off x="591631" y="1864604"/>
                <a:ext cx="5052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err="1">
                    <a:latin typeface="Helvetica" panose="020B0604020202020204" pitchFamily="34" charset="0"/>
                    <a:cs typeface="Helvetica" panose="020B0604020202020204" pitchFamily="34" charset="0"/>
                  </a:rPr>
                  <a:t>hG</a:t>
                </a:r>
                <a:endParaRPr lang="en-US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FB66FDF-95F4-FE43-8FDD-43C59D19D4AE}"/>
                </a:ext>
              </a:extLst>
            </p:cNvPr>
            <p:cNvGrpSpPr/>
            <p:nvPr/>
          </p:nvGrpSpPr>
          <p:grpSpPr>
            <a:xfrm>
              <a:off x="4957834" y="1899131"/>
              <a:ext cx="1940544" cy="1237529"/>
              <a:chOff x="1645445" y="1232285"/>
              <a:chExt cx="1940544" cy="1237529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18B76E85-0860-0141-AA8D-3C5D8166D354}"/>
                  </a:ext>
                </a:extLst>
              </p:cNvPr>
              <p:cNvSpPr/>
              <p:nvPr/>
            </p:nvSpPr>
            <p:spPr>
              <a:xfrm>
                <a:off x="2082440" y="1232285"/>
                <a:ext cx="914400" cy="914400"/>
              </a:xfrm>
              <a:prstGeom prst="ellipse">
                <a:avLst/>
              </a:prstGeom>
              <a:blipFill>
                <a:blip r:embed="rId3">
                  <a:duotone>
                    <a:prstClr val="black"/>
                    <a:srgbClr val="7030A0">
                      <a:tint val="45000"/>
                      <a:satMod val="400000"/>
                    </a:srgbClr>
                  </a:duotone>
                </a:blip>
                <a:tile tx="0" ty="0" sx="100000" sy="100000" flip="none" algn="tl"/>
              </a:blipFill>
              <a:ln>
                <a:noFill/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27000" contourW="12700" prstMaterial="softEdge"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2370A1A-A794-4746-9703-555B0ED60964}"/>
                  </a:ext>
                </a:extLst>
              </p:cNvPr>
              <p:cNvSpPr/>
              <p:nvPr/>
            </p:nvSpPr>
            <p:spPr>
              <a:xfrm>
                <a:off x="1645445" y="2100482"/>
                <a:ext cx="194054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7030A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N-doped </a:t>
                </a:r>
                <a:r>
                  <a:rPr lang="en-US" b="1" dirty="0" err="1">
                    <a:solidFill>
                      <a:srgbClr val="7030A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hG</a:t>
                </a:r>
                <a:endParaRPr lang="en-US" b="1" dirty="0">
                  <a:solidFill>
                    <a:srgbClr val="7030A0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34B7143-239D-4C43-A863-56C2F952E817}"/>
                </a:ext>
              </a:extLst>
            </p:cNvPr>
            <p:cNvGrpSpPr/>
            <p:nvPr/>
          </p:nvGrpSpPr>
          <p:grpSpPr>
            <a:xfrm>
              <a:off x="3047690" y="1601734"/>
              <a:ext cx="3850689" cy="1833541"/>
              <a:chOff x="3047690" y="1601734"/>
              <a:chExt cx="3850689" cy="1833541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7D198AF-959B-FF47-89C5-EBB51E61751A}"/>
                  </a:ext>
                </a:extLst>
              </p:cNvPr>
              <p:cNvSpPr/>
              <p:nvPr/>
            </p:nvSpPr>
            <p:spPr>
              <a:xfrm>
                <a:off x="3047690" y="1716379"/>
                <a:ext cx="3850689" cy="1718896"/>
              </a:xfrm>
              <a:prstGeom prst="roundRect">
                <a:avLst/>
              </a:prstGeom>
              <a:solidFill>
                <a:schemeClr val="accent1">
                  <a:alpha val="9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1835F64-138D-DF4A-8E01-35F8204139BE}"/>
                  </a:ext>
                </a:extLst>
              </p:cNvPr>
              <p:cNvSpPr txBox="1"/>
              <p:nvPr/>
            </p:nvSpPr>
            <p:spPr>
              <a:xfrm>
                <a:off x="3436092" y="1601734"/>
                <a:ext cx="3020950" cy="36933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Monolithic Electrodes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BD0DEF-20BC-3E4D-B5CF-DDB66CCB0347}"/>
              </a:ext>
            </a:extLst>
          </p:cNvPr>
          <p:cNvGrpSpPr/>
          <p:nvPr/>
        </p:nvGrpSpPr>
        <p:grpSpPr>
          <a:xfrm>
            <a:off x="754384" y="1542117"/>
            <a:ext cx="5677561" cy="3506614"/>
            <a:chOff x="2987041" y="1745086"/>
            <a:chExt cx="5677561" cy="3506614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969A928-14D1-9D40-AD07-C9026B3CD681}"/>
                </a:ext>
              </a:extLst>
            </p:cNvPr>
            <p:cNvSpPr/>
            <p:nvPr/>
          </p:nvSpPr>
          <p:spPr>
            <a:xfrm>
              <a:off x="2987041" y="1745086"/>
              <a:ext cx="5617029" cy="3209730"/>
            </a:xfrm>
            <a:custGeom>
              <a:avLst/>
              <a:gdLst>
                <a:gd name="connsiteX0" fmla="*/ 4366727 w 5617029"/>
                <a:gd name="connsiteY0" fmla="*/ 0 h 3209730"/>
                <a:gd name="connsiteX1" fmla="*/ 4170784 w 5617029"/>
                <a:gd name="connsiteY1" fmla="*/ 93306 h 3209730"/>
                <a:gd name="connsiteX2" fmla="*/ 4124131 w 5617029"/>
                <a:gd name="connsiteY2" fmla="*/ 1838130 h 3209730"/>
                <a:gd name="connsiteX3" fmla="*/ 4012163 w 5617029"/>
                <a:gd name="connsiteY3" fmla="*/ 1903445 h 3209730"/>
                <a:gd name="connsiteX4" fmla="*/ 111967 w 5617029"/>
                <a:gd name="connsiteY4" fmla="*/ 1875453 h 3209730"/>
                <a:gd name="connsiteX5" fmla="*/ 0 w 5617029"/>
                <a:gd name="connsiteY5" fmla="*/ 2006081 h 3209730"/>
                <a:gd name="connsiteX6" fmla="*/ 0 w 5617029"/>
                <a:gd name="connsiteY6" fmla="*/ 3107094 h 3209730"/>
                <a:gd name="connsiteX7" fmla="*/ 111967 w 5617029"/>
                <a:gd name="connsiteY7" fmla="*/ 3209730 h 3209730"/>
                <a:gd name="connsiteX8" fmla="*/ 5495731 w 5617029"/>
                <a:gd name="connsiteY8" fmla="*/ 3209730 h 3209730"/>
                <a:gd name="connsiteX9" fmla="*/ 5589037 w 5617029"/>
                <a:gd name="connsiteY9" fmla="*/ 3079102 h 3209730"/>
                <a:gd name="connsiteX10" fmla="*/ 5617029 w 5617029"/>
                <a:gd name="connsiteY10" fmla="*/ 139959 h 3209730"/>
                <a:gd name="connsiteX11" fmla="*/ 5439747 w 5617029"/>
                <a:gd name="connsiteY11" fmla="*/ 18661 h 3209730"/>
                <a:gd name="connsiteX12" fmla="*/ 4366727 w 5617029"/>
                <a:gd name="connsiteY12" fmla="*/ 0 h 320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17029" h="3209730">
                  <a:moveTo>
                    <a:pt x="4366727" y="0"/>
                  </a:moveTo>
                  <a:lnTo>
                    <a:pt x="4170784" y="93306"/>
                  </a:lnTo>
                  <a:lnTo>
                    <a:pt x="4124131" y="1838130"/>
                  </a:lnTo>
                  <a:lnTo>
                    <a:pt x="4012163" y="1903445"/>
                  </a:lnTo>
                  <a:lnTo>
                    <a:pt x="111967" y="1875453"/>
                  </a:lnTo>
                  <a:lnTo>
                    <a:pt x="0" y="2006081"/>
                  </a:lnTo>
                  <a:lnTo>
                    <a:pt x="0" y="3107094"/>
                  </a:lnTo>
                  <a:lnTo>
                    <a:pt x="111967" y="3209730"/>
                  </a:lnTo>
                  <a:lnTo>
                    <a:pt x="5495731" y="3209730"/>
                  </a:lnTo>
                  <a:lnTo>
                    <a:pt x="5589037" y="3079102"/>
                  </a:lnTo>
                  <a:lnTo>
                    <a:pt x="5617029" y="139959"/>
                  </a:lnTo>
                  <a:lnTo>
                    <a:pt x="5439747" y="18661"/>
                  </a:lnTo>
                  <a:lnTo>
                    <a:pt x="4366727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58E5CF-147B-8248-97A8-7678C0BA5445}"/>
                </a:ext>
              </a:extLst>
            </p:cNvPr>
            <p:cNvSpPr/>
            <p:nvPr/>
          </p:nvSpPr>
          <p:spPr>
            <a:xfrm>
              <a:off x="3153211" y="4408718"/>
              <a:ext cx="1486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“Sandwich”</a:t>
              </a:r>
              <a:endParaRPr lang="en-US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726D265-050C-6343-8DFC-F7E3070592E4}"/>
                </a:ext>
              </a:extLst>
            </p:cNvPr>
            <p:cNvGrpSpPr/>
            <p:nvPr/>
          </p:nvGrpSpPr>
          <p:grpSpPr>
            <a:xfrm>
              <a:off x="7015234" y="1849563"/>
              <a:ext cx="1649368" cy="1287097"/>
              <a:chOff x="5513942" y="1183048"/>
              <a:chExt cx="1649368" cy="1287097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995E1F8-1183-9644-9BBA-933FD733C1F9}"/>
                  </a:ext>
                </a:extLst>
              </p:cNvPr>
              <p:cNvSpPr/>
              <p:nvPr/>
            </p:nvSpPr>
            <p:spPr>
              <a:xfrm>
                <a:off x="5922961" y="1183048"/>
                <a:ext cx="822960" cy="822960"/>
              </a:xfrm>
              <a:prstGeom prst="ellipse">
                <a:avLst/>
              </a:prstGeom>
              <a:blipFill>
                <a:blip r:embed="rId4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Cement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254000" contourW="12700" prstMaterial="softEdge"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E2ADE94-00AF-B24D-9B77-99DD795A7CB4}"/>
                  </a:ext>
                </a:extLst>
              </p:cNvPr>
              <p:cNvSpPr/>
              <p:nvPr/>
            </p:nvSpPr>
            <p:spPr>
              <a:xfrm>
                <a:off x="5513942" y="2100813"/>
                <a:ext cx="16493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70C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Simple Mix</a:t>
                </a:r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4A54B71-17BD-3F42-9857-56794387CF35}"/>
                </a:ext>
              </a:extLst>
            </p:cNvPr>
            <p:cNvGrpSpPr/>
            <p:nvPr/>
          </p:nvGrpSpPr>
          <p:grpSpPr>
            <a:xfrm>
              <a:off x="5071672" y="3342928"/>
              <a:ext cx="1550424" cy="1573622"/>
              <a:chOff x="1365631" y="2241496"/>
              <a:chExt cx="1550424" cy="157362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7A8264B-B52E-394E-8C2F-EB8FDD1D94E4}"/>
                  </a:ext>
                </a:extLst>
              </p:cNvPr>
              <p:cNvGrpSpPr/>
              <p:nvPr/>
            </p:nvGrpSpPr>
            <p:grpSpPr>
              <a:xfrm>
                <a:off x="1679324" y="2241496"/>
                <a:ext cx="914400" cy="1051291"/>
                <a:chOff x="3239267" y="3091492"/>
                <a:chExt cx="914400" cy="1051291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F2A63789-A5DC-5246-A07A-4EBB3BA5C858}"/>
                    </a:ext>
                  </a:extLst>
                </p:cNvPr>
                <p:cNvSpPr/>
                <p:nvPr/>
              </p:nvSpPr>
              <p:spPr>
                <a:xfrm>
                  <a:off x="3239267" y="3228383"/>
                  <a:ext cx="914400" cy="914400"/>
                </a:xfrm>
                <a:prstGeom prst="ellipse">
                  <a:avLst/>
                </a:prstGeom>
                <a:blipFill>
                  <a:blip r:embed="rId4">
                    <a:duotone>
                      <a:schemeClr val="accent5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artisticCement/>
                            </a14:imgEffect>
                          </a14:imgLayer>
                        </a14:imgProps>
                      </a:ext>
                    </a:extLst>
                  </a:blip>
                  <a:tile tx="0" ty="0" sx="100000" sy="100000" flip="none" algn="tl"/>
                </a:blipFill>
                <a:ln>
                  <a:noFill/>
                </a:ln>
                <a:scene3d>
                  <a:camera prst="isometricOffAxis1Top">
                    <a:rot lat="17827246" lon="17266537" rev="4444448"/>
                  </a:camera>
                  <a:lightRig rig="threePt" dir="t"/>
                </a:scene3d>
                <a:sp3d extrusionH="127000" contourW="19050" prstMaterial="softEdge">
                  <a:contourClr>
                    <a:schemeClr val="accent6">
                      <a:lumMod val="75000"/>
                    </a:schemeClr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3BFE8EE-31DC-3843-A71A-80637C89FE94}"/>
                    </a:ext>
                  </a:extLst>
                </p:cNvPr>
                <p:cNvSpPr/>
                <p:nvPr/>
              </p:nvSpPr>
              <p:spPr>
                <a:xfrm>
                  <a:off x="3239267" y="3091492"/>
                  <a:ext cx="914400" cy="914400"/>
                </a:xfrm>
                <a:prstGeom prst="ellipse">
                  <a:avLst/>
                </a:prstGeom>
                <a:blipFill>
                  <a:blip r:embed="rId3">
                    <a:duotone>
                      <a:prstClr val="black"/>
                      <a:srgbClr val="7030A0">
                        <a:tint val="45000"/>
                        <a:satMod val="400000"/>
                      </a:srgbClr>
                    </a:duotone>
                  </a:blip>
                  <a:tile tx="0" ty="0" sx="100000" sy="100000" flip="none" algn="tl"/>
                </a:blipFill>
                <a:ln>
                  <a:noFill/>
                </a:ln>
                <a:scene3d>
                  <a:camera prst="isometricOffAxis1Top">
                    <a:rot lat="17827246" lon="17266537" rev="4444448"/>
                  </a:camera>
                  <a:lightRig rig="threePt" dir="t"/>
                </a:scene3d>
                <a:sp3d extrusionH="127000" contourW="19050" prstMaterial="softEdge">
                  <a:contourClr>
                    <a:schemeClr val="accent6">
                      <a:lumMod val="75000"/>
                    </a:schemeClr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FFF3136-8D02-DE42-82F9-CB4258E33143}"/>
                  </a:ext>
                </a:extLst>
              </p:cNvPr>
              <p:cNvSpPr/>
              <p:nvPr/>
            </p:nvSpPr>
            <p:spPr>
              <a:xfrm>
                <a:off x="1365631" y="3168787"/>
                <a:ext cx="15504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“Open-Face </a:t>
                </a:r>
              </a:p>
              <a:p>
                <a:pPr algn="ctr"/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Sandwich”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D819300-83BB-8F40-8F88-89982B3632F2}"/>
                </a:ext>
              </a:extLst>
            </p:cNvPr>
            <p:cNvSpPr/>
            <p:nvPr/>
          </p:nvSpPr>
          <p:spPr>
            <a:xfrm>
              <a:off x="7259308" y="4330226"/>
              <a:ext cx="13003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“Big Mac”</a:t>
              </a:r>
              <a:endParaRPr lang="en-US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239DE3A-E509-5A49-B237-19386ECA67B1}"/>
                </a:ext>
              </a:extLst>
            </p:cNvPr>
            <p:cNvGrpSpPr/>
            <p:nvPr/>
          </p:nvGrpSpPr>
          <p:grpSpPr>
            <a:xfrm>
              <a:off x="7377573" y="3113572"/>
              <a:ext cx="914400" cy="1371600"/>
              <a:chOff x="4879273" y="3765010"/>
              <a:chExt cx="914400" cy="137160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369AC15-FEF7-974C-B05F-E3155E6776C0}"/>
                  </a:ext>
                </a:extLst>
              </p:cNvPr>
              <p:cNvSpPr/>
              <p:nvPr/>
            </p:nvSpPr>
            <p:spPr>
              <a:xfrm>
                <a:off x="4879273" y="4222210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01600" contourW="12700" prstMaterial="powder">
                <a:extrusionClr>
                  <a:schemeClr val="tx1"/>
                </a:extrusionClr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C5C82B7-F931-9148-8BF8-4A4D478CA056}"/>
                  </a:ext>
                </a:extLst>
              </p:cNvPr>
              <p:cNvSpPr/>
              <p:nvPr/>
            </p:nvSpPr>
            <p:spPr>
              <a:xfrm>
                <a:off x="4924993" y="4144239"/>
                <a:ext cx="822960" cy="822960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Cement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27000" contourW="12700" prstMaterial="softEdge"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BB613F6-183B-CE40-83A4-31D94D945B94}"/>
                  </a:ext>
                </a:extLst>
              </p:cNvPr>
              <p:cNvSpPr/>
              <p:nvPr/>
            </p:nvSpPr>
            <p:spPr>
              <a:xfrm>
                <a:off x="4879273" y="3994366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01600" contourW="12700" prstMaterial="powder">
                <a:extrusionClr>
                  <a:schemeClr val="tx1"/>
                </a:extrusionClr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1C88979-66D1-494F-8E27-5B8DB422822F}"/>
                  </a:ext>
                </a:extLst>
              </p:cNvPr>
              <p:cNvSpPr/>
              <p:nvPr/>
            </p:nvSpPr>
            <p:spPr>
              <a:xfrm>
                <a:off x="4924993" y="3924175"/>
                <a:ext cx="822960" cy="822960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Cement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27000" contourW="12700" prstMaterial="softEdge"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8B81A24-42D0-8242-918C-B9001E131AC5}"/>
                  </a:ext>
                </a:extLst>
              </p:cNvPr>
              <p:cNvSpPr/>
              <p:nvPr/>
            </p:nvSpPr>
            <p:spPr>
              <a:xfrm>
                <a:off x="4879273" y="3765010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01600" contourW="12700" prstMaterial="powder">
                <a:extrusionClr>
                  <a:schemeClr val="tx1"/>
                </a:extrusionClr>
                <a:contourClr>
                  <a:schemeClr val="bg1">
                    <a:lumMod val="50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9904F19-1802-AD44-B3C8-811263B9671B}"/>
                </a:ext>
              </a:extLst>
            </p:cNvPr>
            <p:cNvGrpSpPr/>
            <p:nvPr/>
          </p:nvGrpSpPr>
          <p:grpSpPr>
            <a:xfrm>
              <a:off x="3393157" y="3330491"/>
              <a:ext cx="914400" cy="1100713"/>
              <a:chOff x="7460972" y="3080047"/>
              <a:chExt cx="914400" cy="1100713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495138C-A28E-0646-BAE7-0A77E51F1CEA}"/>
                  </a:ext>
                </a:extLst>
              </p:cNvPr>
              <p:cNvSpPr/>
              <p:nvPr/>
            </p:nvSpPr>
            <p:spPr>
              <a:xfrm>
                <a:off x="7460972" y="3266360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63500" contourW="6350" prstMaterial="powder">
                <a:extrusionClr>
                  <a:schemeClr val="tx1"/>
                </a:extrusionClr>
                <a:contourClr>
                  <a:srgbClr val="FF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2F5C0AD-0516-5946-B54F-CDB47C6400EE}"/>
                  </a:ext>
                </a:extLst>
              </p:cNvPr>
              <p:cNvSpPr/>
              <p:nvPr/>
            </p:nvSpPr>
            <p:spPr>
              <a:xfrm>
                <a:off x="7503907" y="3184831"/>
                <a:ext cx="822960" cy="822960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Cement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127000" contourW="6350" prstMaterial="softEdge">
                <a:contourClr>
                  <a:srgbClr val="FF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45364DC-2C62-384B-8D60-D4A1D21230A2}"/>
                  </a:ext>
                </a:extLst>
              </p:cNvPr>
              <p:cNvSpPr/>
              <p:nvPr/>
            </p:nvSpPr>
            <p:spPr>
              <a:xfrm>
                <a:off x="7460972" y="3080047"/>
                <a:ext cx="914400" cy="914400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000000"/>
                </a:solidFill>
              </a:ln>
              <a:scene3d>
                <a:camera prst="isometricOffAxis1Top">
                  <a:rot lat="17827246" lon="17266537" rev="4444448"/>
                </a:camera>
                <a:lightRig rig="threePt" dir="t"/>
              </a:scene3d>
              <a:sp3d extrusionH="63500" contourW="6350" prstMaterial="powder">
                <a:extrusionClr>
                  <a:srgbClr val="000000"/>
                </a:extrusionClr>
                <a:contourClr>
                  <a:srgbClr val="FF0000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5F783-1B4C-544C-9085-D3C8E889558F}"/>
                </a:ext>
              </a:extLst>
            </p:cNvPr>
            <p:cNvSpPr txBox="1"/>
            <p:nvPr/>
          </p:nvSpPr>
          <p:spPr>
            <a:xfrm>
              <a:off x="4321713" y="4882368"/>
              <a:ext cx="3020950" cy="36933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Composite Electrodes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C7D6959-608F-0A4B-AEED-CB6FCAD45620}"/>
              </a:ext>
            </a:extLst>
          </p:cNvPr>
          <p:cNvSpPr txBox="1"/>
          <p:nvPr/>
        </p:nvSpPr>
        <p:spPr>
          <a:xfrm>
            <a:off x="754384" y="5329516"/>
            <a:ext cx="5791200" cy="907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600"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285750" indent="-285750" algn="l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Matrix (compressible): </a:t>
            </a:r>
            <a:r>
              <a:rPr lang="en-US" b="0" dirty="0">
                <a:solidFill>
                  <a:schemeClr val="tx1"/>
                </a:solidFill>
              </a:rPr>
              <a:t>Holey graphene</a:t>
            </a:r>
          </a:p>
          <a:p>
            <a:pPr marL="285750" indent="-285750" algn="l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Filler (non-compressible): </a:t>
            </a:r>
            <a:r>
              <a:rPr lang="en-US" b="0" dirty="0">
                <a:solidFill>
                  <a:schemeClr val="tx1"/>
                </a:solidFill>
              </a:rPr>
              <a:t>Active or auxiliary components (e.g. catalysts, active electrode materials, other additives)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B89F0D7F-0C7E-1A4F-981F-704FA9EBE29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2088" y="4442556"/>
            <a:ext cx="4154424" cy="18517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Solvent-free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Binder-free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Completion within minutes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Scalable: High mass loading</a:t>
            </a:r>
            <a:endParaRPr lang="en-US" sz="1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/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Enable complex architectures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E14547-E6C4-AB4B-A228-CB8B611DFC8C}"/>
              </a:ext>
            </a:extLst>
          </p:cNvPr>
          <p:cNvGrpSpPr/>
          <p:nvPr/>
        </p:nvGrpSpPr>
        <p:grpSpPr>
          <a:xfrm>
            <a:off x="7187422" y="1233333"/>
            <a:ext cx="4056879" cy="3055161"/>
            <a:chOff x="7187422" y="1233333"/>
            <a:chExt cx="4056879" cy="305516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280261C-D513-5940-970E-149C268F006B}"/>
                </a:ext>
              </a:extLst>
            </p:cNvPr>
            <p:cNvGrpSpPr/>
            <p:nvPr/>
          </p:nvGrpSpPr>
          <p:grpSpPr>
            <a:xfrm>
              <a:off x="7187422" y="1233333"/>
              <a:ext cx="4056879" cy="3055161"/>
              <a:chOff x="72464" y="1151812"/>
              <a:chExt cx="4056879" cy="3055161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3591F6F6-1CEE-C241-9BED-2ABB4DBC1F28}"/>
                  </a:ext>
                </a:extLst>
              </p:cNvPr>
              <p:cNvSpPr/>
              <p:nvPr/>
            </p:nvSpPr>
            <p:spPr>
              <a:xfrm>
                <a:off x="72464" y="1151812"/>
                <a:ext cx="4056879" cy="3055161"/>
              </a:xfrm>
              <a:prstGeom prst="roundRect">
                <a:avLst/>
              </a:prstGeom>
              <a:solidFill>
                <a:schemeClr val="accent6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BA938DD-A679-6540-A844-AF9AFCB5BE7E}"/>
                  </a:ext>
                </a:extLst>
              </p:cNvPr>
              <p:cNvSpPr/>
              <p:nvPr/>
            </p:nvSpPr>
            <p:spPr>
              <a:xfrm>
                <a:off x="513802" y="1212027"/>
                <a:ext cx="327482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 Ion Batteries (Cathode)</a:t>
                </a:r>
                <a:endPara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Rectangle 21">
              <a:extLst>
                <a:ext uri="{FF2B5EF4-FFF2-40B4-BE49-F238E27FC236}">
                  <a16:creationId xmlns:a16="http://schemas.microsoft.com/office/drawing/2014/main" id="{77DA0FC3-08FB-7D45-94A7-121C9DFAE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4766" y="3920458"/>
              <a:ext cx="38229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i="1" dirty="0">
                  <a:latin typeface="Arial" panose="020B0604020202020204" pitchFamily="34" charset="0"/>
                </a:rPr>
                <a:t>ACS Appl. Energy Mater. </a:t>
              </a:r>
              <a:r>
                <a:rPr lang="en-US" altLang="en-US" sz="1400" b="1" dirty="0">
                  <a:latin typeface="Arial" panose="020B0604020202020204" pitchFamily="34" charset="0"/>
                </a:rPr>
                <a:t>2019</a:t>
              </a:r>
              <a:r>
                <a:rPr lang="en-US" altLang="en-US" sz="1400" dirty="0">
                  <a:latin typeface="Arial" panose="020B0604020202020204" pitchFamily="34" charset="0"/>
                </a:rPr>
                <a:t>, </a:t>
              </a:r>
              <a:r>
                <a:rPr lang="en-US" altLang="en-US" sz="1400" i="1" dirty="0">
                  <a:latin typeface="Arial" panose="020B0604020202020204" pitchFamily="34" charset="0"/>
                </a:rPr>
                <a:t>2</a:t>
              </a:r>
              <a:r>
                <a:rPr lang="en-US" altLang="en-US" sz="1400" dirty="0">
                  <a:latin typeface="Arial" panose="020B0604020202020204" pitchFamily="34" charset="0"/>
                </a:rPr>
                <a:t>, 2990-2997.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D183716B-3888-444B-9615-36B5242DEF6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588" r="2836" b="866"/>
          <a:stretch/>
        </p:blipFill>
        <p:spPr bwMode="auto">
          <a:xfrm>
            <a:off x="7668879" y="1662880"/>
            <a:ext cx="3093964" cy="22182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229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802E95-8ECD-B14F-9DBE-D7B71E6B3116}"/>
              </a:ext>
            </a:extLst>
          </p:cNvPr>
          <p:cNvSpPr txBox="1">
            <a:spLocks/>
          </p:cNvSpPr>
          <p:nvPr/>
        </p:nvSpPr>
        <p:spPr>
          <a:xfrm>
            <a:off x="387985" y="208073"/>
            <a:ext cx="10515600" cy="79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 Game Changer in Electrode Preparation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6BA083-F92E-C84E-9DB1-F02F76C1A0EA}"/>
              </a:ext>
            </a:extLst>
          </p:cNvPr>
          <p:cNvCxnSpPr>
            <a:cxnSpLocks/>
          </p:cNvCxnSpPr>
          <p:nvPr/>
        </p:nvCxnSpPr>
        <p:spPr>
          <a:xfrm>
            <a:off x="0" y="107927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83930-9C33-8E42-88E7-2D201962443C}"/>
              </a:ext>
            </a:extLst>
          </p:cNvPr>
          <p:cNvGrpSpPr/>
          <p:nvPr/>
        </p:nvGrpSpPr>
        <p:grpSpPr>
          <a:xfrm>
            <a:off x="72465" y="4196559"/>
            <a:ext cx="5610664" cy="2433875"/>
            <a:chOff x="72465" y="4196559"/>
            <a:chExt cx="5610664" cy="2433875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4445E7A8-CD04-9041-BF9C-F5737CCCB386}"/>
                </a:ext>
              </a:extLst>
            </p:cNvPr>
            <p:cNvSpPr/>
            <p:nvPr/>
          </p:nvSpPr>
          <p:spPr>
            <a:xfrm>
              <a:off x="72465" y="4196559"/>
              <a:ext cx="5610664" cy="2433875"/>
            </a:xfrm>
            <a:prstGeom prst="roundRect">
              <a:avLst/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A776FF-BE0C-794C-BCAE-59D265D1F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921" y="4782406"/>
              <a:ext cx="5176654" cy="127259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AEDB4C9-751C-9D44-BD6E-FA8F6C75128F}"/>
                </a:ext>
              </a:extLst>
            </p:cNvPr>
            <p:cNvSpPr/>
            <p:nvPr/>
          </p:nvSpPr>
          <p:spPr>
            <a:xfrm>
              <a:off x="1793673" y="4278858"/>
              <a:ext cx="1672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Li-S Batteries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9DA49C8-31C4-8C43-8D45-C42E612B5F5B}"/>
                </a:ext>
              </a:extLst>
            </p:cNvPr>
            <p:cNvSpPr/>
            <p:nvPr/>
          </p:nvSpPr>
          <p:spPr>
            <a:xfrm>
              <a:off x="1477716" y="6322493"/>
              <a:ext cx="311976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Batteries &amp; </a:t>
              </a:r>
              <a:r>
                <a:rPr lang="en-US" sz="1400" i="1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Supercaps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2019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774.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DEDBAF-8B49-E542-BDB7-3479EED013E3}"/>
              </a:ext>
            </a:extLst>
          </p:cNvPr>
          <p:cNvGrpSpPr/>
          <p:nvPr/>
        </p:nvGrpSpPr>
        <p:grpSpPr>
          <a:xfrm>
            <a:off x="4196803" y="1151811"/>
            <a:ext cx="7856404" cy="2999741"/>
            <a:chOff x="4196803" y="1151811"/>
            <a:chExt cx="7856404" cy="2999741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0F6AAE0B-19AC-724E-BB70-DE95557A9342}"/>
                </a:ext>
              </a:extLst>
            </p:cNvPr>
            <p:cNvSpPr/>
            <p:nvPr/>
          </p:nvSpPr>
          <p:spPr>
            <a:xfrm>
              <a:off x="4196803" y="1151811"/>
              <a:ext cx="7856404" cy="2999741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21">
              <a:extLst>
                <a:ext uri="{FF2B5EF4-FFF2-40B4-BE49-F238E27FC236}">
                  <a16:creationId xmlns:a16="http://schemas.microsoft.com/office/drawing/2014/main" id="{91CEF175-850B-3047-9983-7293CB363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615" y="3782094"/>
              <a:ext cx="33661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i="1" dirty="0">
                  <a:latin typeface="Arial" panose="020B0604020202020204" pitchFamily="34" charset="0"/>
                </a:rPr>
                <a:t>ACS Appl. Energy Mater. </a:t>
              </a:r>
              <a:r>
                <a:rPr lang="en-US" altLang="en-US" sz="1400" b="1" dirty="0">
                  <a:latin typeface="Arial" panose="020B0604020202020204" pitchFamily="34" charset="0"/>
                </a:rPr>
                <a:t>2019</a:t>
              </a:r>
              <a:r>
                <a:rPr lang="en-US" altLang="en-US" sz="1400" dirty="0">
                  <a:latin typeface="Arial" panose="020B0604020202020204" pitchFamily="34" charset="0"/>
                </a:rPr>
                <a:t>, </a:t>
              </a:r>
              <a:r>
                <a:rPr lang="en-US" altLang="en-US" sz="1400" i="1" dirty="0">
                  <a:latin typeface="Arial" panose="020B0604020202020204" pitchFamily="34" charset="0"/>
                </a:rPr>
                <a:t>2</a:t>
              </a:r>
              <a:r>
                <a:rPr lang="en-US" altLang="en-US" sz="1400" dirty="0">
                  <a:latin typeface="Arial" panose="020B0604020202020204" pitchFamily="34" charset="0"/>
                </a:rPr>
                <a:t>, 2990.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31DC27D-FCE5-3343-A587-6FACE0101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7481" y="1758169"/>
              <a:ext cx="2792141" cy="1858345"/>
            </a:xfrm>
            <a:prstGeom prst="rect">
              <a:avLst/>
            </a:prstGeom>
          </p:spPr>
        </p:pic>
        <p:pic>
          <p:nvPicPr>
            <p:cNvPr id="22" name="Picture 21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AF7C0586-F89F-BA4D-8F05-8BC51178B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3927" y="1737963"/>
              <a:ext cx="4033838" cy="1898756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776501-A74B-554B-8C56-EC19AFB48222}"/>
                </a:ext>
              </a:extLst>
            </p:cNvPr>
            <p:cNvSpPr/>
            <p:nvPr/>
          </p:nvSpPr>
          <p:spPr>
            <a:xfrm>
              <a:off x="6861621" y="1165410"/>
              <a:ext cx="18646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Li-Ion Batteries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3BB027-63A9-0349-9287-B263B6D0865D}"/>
                </a:ext>
              </a:extLst>
            </p:cNvPr>
            <p:cNvSpPr/>
            <p:nvPr/>
          </p:nvSpPr>
          <p:spPr>
            <a:xfrm>
              <a:off x="5683128" y="1347891"/>
              <a:ext cx="6206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i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LFP</a:t>
              </a:r>
              <a:endParaRPr lang="en-US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0DAC343-BE17-504B-83CF-BB143008240A}"/>
                </a:ext>
              </a:extLst>
            </p:cNvPr>
            <p:cNvSpPr/>
            <p:nvPr/>
          </p:nvSpPr>
          <p:spPr>
            <a:xfrm>
              <a:off x="9455621" y="1347891"/>
              <a:ext cx="7104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i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NCM</a:t>
              </a:r>
              <a:endParaRPr lang="en-US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21">
              <a:extLst>
                <a:ext uri="{FF2B5EF4-FFF2-40B4-BE49-F238E27FC236}">
                  <a16:creationId xmlns:a16="http://schemas.microsoft.com/office/drawing/2014/main" id="{B241D81F-4B40-AF48-BA0E-BE3F471E7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3743" y="3782532"/>
              <a:ext cx="22044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i="1" dirty="0">
                  <a:latin typeface="Arial" panose="020B0604020202020204" pitchFamily="34" charset="0"/>
                </a:rPr>
                <a:t>Submitted for publication.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975D82-2E07-AF45-B9AD-EEE1263EE389}"/>
              </a:ext>
            </a:extLst>
          </p:cNvPr>
          <p:cNvGrpSpPr/>
          <p:nvPr/>
        </p:nvGrpSpPr>
        <p:grpSpPr>
          <a:xfrm>
            <a:off x="72464" y="1151812"/>
            <a:ext cx="4056879" cy="3055161"/>
            <a:chOff x="72464" y="1151812"/>
            <a:chExt cx="4056879" cy="3055161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48055524-F5C4-A843-B2EE-6EF1FD798C1B}"/>
                </a:ext>
              </a:extLst>
            </p:cNvPr>
            <p:cNvSpPr/>
            <p:nvPr/>
          </p:nvSpPr>
          <p:spPr>
            <a:xfrm>
              <a:off x="72464" y="1151812"/>
              <a:ext cx="4056879" cy="3055161"/>
            </a:xfrm>
            <a:prstGeom prst="round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A close up of a clock&#10;&#10;Description automatically generated">
              <a:extLst>
                <a:ext uri="{FF2B5EF4-FFF2-40B4-BE49-F238E27FC236}">
                  <a16:creationId xmlns:a16="http://schemas.microsoft.com/office/drawing/2014/main" id="{20A86AEF-AAA0-0446-8DE3-1C8FC0FFC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889" y="1805259"/>
              <a:ext cx="3822970" cy="170772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E87D4CE-EAAF-BD4D-B896-F5C30A89AB7D}"/>
                </a:ext>
              </a:extLst>
            </p:cNvPr>
            <p:cNvSpPr/>
            <p:nvPr/>
          </p:nvSpPr>
          <p:spPr>
            <a:xfrm>
              <a:off x="983395" y="1267631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Supercapacitors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A6BAD1-2F3B-AA46-95A9-C505080F9D75}"/>
                </a:ext>
              </a:extLst>
            </p:cNvPr>
            <p:cNvSpPr/>
            <p:nvPr/>
          </p:nvSpPr>
          <p:spPr>
            <a:xfrm>
              <a:off x="234302" y="3782094"/>
              <a:ext cx="373320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ACS Appl. Mater. Interfaces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2016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8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29478.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9EDC33F-898E-9949-9085-D75C27901B28}"/>
              </a:ext>
            </a:extLst>
          </p:cNvPr>
          <p:cNvSpPr txBox="1"/>
          <p:nvPr/>
        </p:nvSpPr>
        <p:spPr>
          <a:xfrm>
            <a:off x="9284044" y="928751"/>
            <a:ext cx="245386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Wingdings" panose="05000000000000000000" pitchFamily="2" charset="2"/>
              <a:buChar char="q"/>
              <a:defRPr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defRPr>
            </a:lvl1pPr>
            <a:lvl2pPr>
              <a:defRPr>
                <a:latin typeface="Arial" charset="0"/>
                <a:cs typeface="+mn-cs"/>
              </a:defRPr>
            </a:lvl2pPr>
            <a:lvl3pPr>
              <a:defRPr>
                <a:latin typeface="Arial" charset="0"/>
                <a:cs typeface="+mn-cs"/>
              </a:defRPr>
            </a:lvl3pPr>
            <a:lvl4pPr>
              <a:defRPr>
                <a:latin typeface="Arial" charset="0"/>
                <a:cs typeface="+mn-cs"/>
              </a:defRPr>
            </a:lvl4pPr>
            <a:lvl5pPr>
              <a:defRPr>
                <a:latin typeface="Arial" charset="0"/>
                <a:cs typeface="+mn-cs"/>
              </a:defRPr>
            </a:lvl5pPr>
            <a:lvl6pPr>
              <a:defRPr>
                <a:latin typeface="Arial" charset="0"/>
                <a:cs typeface="+mn-cs"/>
              </a:defRPr>
            </a:lvl6pPr>
            <a:lvl7pPr>
              <a:defRPr>
                <a:latin typeface="Arial" charset="0"/>
                <a:cs typeface="+mn-cs"/>
              </a:defRPr>
            </a:lvl7pPr>
            <a:lvl8pPr>
              <a:defRPr>
                <a:latin typeface="Arial" charset="0"/>
                <a:cs typeface="+mn-cs"/>
              </a:defRPr>
            </a:lvl8pPr>
            <a:lvl9pPr>
              <a:defRPr>
                <a:latin typeface="Arial" charset="0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Versatile Applications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79E443-6D17-CF4C-ABE6-1F3C7FE227FC}"/>
              </a:ext>
            </a:extLst>
          </p:cNvPr>
          <p:cNvGrpSpPr/>
          <p:nvPr/>
        </p:nvGrpSpPr>
        <p:grpSpPr>
          <a:xfrm>
            <a:off x="5850551" y="4165025"/>
            <a:ext cx="6202655" cy="2465409"/>
            <a:chOff x="5850551" y="4165025"/>
            <a:chExt cx="6202655" cy="2465409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1453B2B0-EA4C-F645-ABCC-3D4A7083662A}"/>
                </a:ext>
              </a:extLst>
            </p:cNvPr>
            <p:cNvSpPr/>
            <p:nvPr/>
          </p:nvSpPr>
          <p:spPr>
            <a:xfrm>
              <a:off x="5850551" y="4165025"/>
              <a:ext cx="6202655" cy="2433875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 descr="A close up of a device&#10;&#10;Description automatically generated">
              <a:extLst>
                <a:ext uri="{FF2B5EF4-FFF2-40B4-BE49-F238E27FC236}">
                  <a16:creationId xmlns:a16="http://schemas.microsoft.com/office/drawing/2014/main" id="{8D91C6CB-37DE-0343-AFDC-28AF513FC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50969" y="4686688"/>
              <a:ext cx="5787001" cy="1715485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6ED2FF-76C2-C14B-924E-FBA8B2C0503D}"/>
                </a:ext>
              </a:extLst>
            </p:cNvPr>
            <p:cNvSpPr/>
            <p:nvPr/>
          </p:nvSpPr>
          <p:spPr>
            <a:xfrm>
              <a:off x="7834301" y="6322657"/>
              <a:ext cx="236154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Nano Lett.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2017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</a:t>
              </a:r>
              <a:r>
                <a:rPr lang="en-US" sz="1400" i="1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17</a:t>
              </a:r>
              <a:r>
                <a:rPr lang="en-US" sz="14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, 3252.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E7B684-02D2-1640-8B81-7222553BCE61}"/>
                </a:ext>
              </a:extLst>
            </p:cNvPr>
            <p:cNvSpPr/>
            <p:nvPr/>
          </p:nvSpPr>
          <p:spPr>
            <a:xfrm>
              <a:off x="8131400" y="4282813"/>
              <a:ext cx="18261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Li-O</a:t>
              </a:r>
              <a:r>
                <a:rPr lang="en-US" altLang="en-US" b="1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Batteries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20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Interest in Li-S, Se, and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36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Battery Chemistry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B2DAF2-C351-E94D-BEB5-CCC3004B98DA}"/>
              </a:ext>
            </a:extLst>
          </p:cNvPr>
          <p:cNvGrpSpPr/>
          <p:nvPr/>
        </p:nvGrpSpPr>
        <p:grpSpPr>
          <a:xfrm>
            <a:off x="998858" y="1518973"/>
            <a:ext cx="1981176" cy="3228455"/>
            <a:chOff x="232023" y="2119069"/>
            <a:chExt cx="1981176" cy="3170948"/>
          </a:xfrm>
        </p:grpSpPr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4D35F603-8752-C54B-BD24-13A4FB595C3B}"/>
                </a:ext>
              </a:extLst>
            </p:cNvPr>
            <p:cNvSpPr/>
            <p:nvPr/>
          </p:nvSpPr>
          <p:spPr>
            <a:xfrm>
              <a:off x="1606807" y="2233690"/>
              <a:ext cx="606392" cy="3056327"/>
            </a:xfrm>
            <a:prstGeom prst="downArrow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74000">
                  <a:schemeClr val="accent2">
                    <a:lumMod val="89000"/>
                  </a:schemeClr>
                </a:gs>
                <a:gs pos="86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Power</a:t>
              </a:r>
            </a:p>
          </p:txBody>
        </p:sp>
        <p:sp>
          <p:nvSpPr>
            <p:cNvPr id="18" name="Down Arrow 17">
              <a:extLst>
                <a:ext uri="{FF2B5EF4-FFF2-40B4-BE49-F238E27FC236}">
                  <a16:creationId xmlns:a16="http://schemas.microsoft.com/office/drawing/2014/main" id="{D422C94D-7773-AD4E-B7EB-9FC58C2FF8DA}"/>
                </a:ext>
              </a:extLst>
            </p:cNvPr>
            <p:cNvSpPr/>
            <p:nvPr/>
          </p:nvSpPr>
          <p:spPr>
            <a:xfrm flipV="1">
              <a:off x="232023" y="2233690"/>
              <a:ext cx="606392" cy="3056327"/>
            </a:xfrm>
            <a:prstGeom prst="downArrow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75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Energy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9D2F45E-0CD9-B847-A89A-A045F4DC274C}"/>
                </a:ext>
              </a:extLst>
            </p:cNvPr>
            <p:cNvSpPr/>
            <p:nvPr/>
          </p:nvSpPr>
          <p:spPr>
            <a:xfrm>
              <a:off x="884299" y="2562005"/>
              <a:ext cx="690310" cy="855171"/>
            </a:xfrm>
            <a:prstGeom prst="roundRect">
              <a:avLst/>
            </a:prstGeom>
            <a:solidFill>
              <a:srgbClr val="0ABDF8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8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O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Oxygen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15.9994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0AA52F3-F54D-1A41-9FF6-FDE0DA403E69}"/>
                </a:ext>
              </a:extLst>
            </p:cNvPr>
            <p:cNvSpPr/>
            <p:nvPr/>
          </p:nvSpPr>
          <p:spPr>
            <a:xfrm>
              <a:off x="881573" y="3476380"/>
              <a:ext cx="687234" cy="85517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16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S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Sulfur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32.066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90F311ED-FA10-6346-B3AF-B987902B6DE9}"/>
                </a:ext>
              </a:extLst>
            </p:cNvPr>
            <p:cNvSpPr/>
            <p:nvPr/>
          </p:nvSpPr>
          <p:spPr>
            <a:xfrm>
              <a:off x="878496" y="4383007"/>
              <a:ext cx="690311" cy="85517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34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Se</a:t>
              </a:r>
              <a:endParaRPr lang="en-US" sz="1600" b="1" dirty="0">
                <a:latin typeface="Abadi MT Condensed Light" panose="020B0306030101010103" pitchFamily="34" charset="77"/>
              </a:endParaRP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Selenium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78.96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AB10DC-57E5-E642-B3CB-4A39ECA78B32}"/>
                </a:ext>
              </a:extLst>
            </p:cNvPr>
            <p:cNvSpPr txBox="1"/>
            <p:nvPr/>
          </p:nvSpPr>
          <p:spPr>
            <a:xfrm>
              <a:off x="838415" y="2119069"/>
              <a:ext cx="815943" cy="3627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badi MT Condensed Light"/>
                </a:rPr>
                <a:t>VI A</a:t>
              </a:r>
              <a:endParaRPr lang="en-US" dirty="0"/>
            </a:p>
          </p:txBody>
        </p:sp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065F4A0-C476-F243-8073-2D9E685B1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49093"/>
              </p:ext>
            </p:extLst>
          </p:nvPr>
        </p:nvGraphicFramePr>
        <p:xfrm>
          <a:off x="145916" y="5227255"/>
          <a:ext cx="3687061" cy="131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439">
                  <a:extLst>
                    <a:ext uri="{9D8B030D-6E8A-4147-A177-3AD203B41FA5}">
                      <a16:colId xmlns:a16="http://schemas.microsoft.com/office/drawing/2014/main" val="3430383674"/>
                    </a:ext>
                  </a:extLst>
                </a:gridCol>
                <a:gridCol w="1355635">
                  <a:extLst>
                    <a:ext uri="{9D8B030D-6E8A-4147-A177-3AD203B41FA5}">
                      <a16:colId xmlns:a16="http://schemas.microsoft.com/office/drawing/2014/main" val="2483085786"/>
                    </a:ext>
                  </a:extLst>
                </a:gridCol>
                <a:gridCol w="1807987">
                  <a:extLst>
                    <a:ext uri="{9D8B030D-6E8A-4147-A177-3AD203B41FA5}">
                      <a16:colId xmlns:a16="http://schemas.microsoft.com/office/drawing/2014/main" val="1320236542"/>
                    </a:ext>
                  </a:extLst>
                </a:gridCol>
              </a:tblGrid>
              <a:tr h="362546"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Conductivity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(S/cm)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Capacity (mAh/g)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912249"/>
                  </a:ext>
                </a:extLst>
              </a:tr>
              <a:tr h="397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x 10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-30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1675</a:t>
                      </a:r>
                      <a:endParaRPr lang="en-US" sz="1400" b="1" baseline="30000" dirty="0">
                        <a:solidFill>
                          <a:schemeClr val="bg1"/>
                        </a:solidFill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585503"/>
                  </a:ext>
                </a:extLst>
              </a:tr>
              <a:tr h="397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32272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4A087245-1BBE-044D-9BC6-D270F1931135}"/>
              </a:ext>
            </a:extLst>
          </p:cNvPr>
          <p:cNvSpPr txBox="1"/>
          <p:nvPr/>
        </p:nvSpPr>
        <p:spPr>
          <a:xfrm>
            <a:off x="4321138" y="5468040"/>
            <a:ext cx="7724946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Li-S (sulfur) and Li-Se (selenium) pairs are similar in battery chemistry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S/Se compounds are intermediate species between S and Se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S/Se hybrid chemistry may be used to achieve both energy (S) and power (Se)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3F53ABA-9F1D-9D4A-85BE-1F7BF8A74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837" y="1452303"/>
            <a:ext cx="6218014" cy="368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20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26AF8A6-187D-104D-AA72-727DA6437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91"/>
          <a:stretch/>
        </p:blipFill>
        <p:spPr bwMode="auto">
          <a:xfrm>
            <a:off x="8548129" y="1295400"/>
            <a:ext cx="2485822" cy="25933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Dry Pressed S Cathodes Enabled by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A79C24F-10BA-974B-A2AF-3D78322A58D6}"/>
              </a:ext>
            </a:extLst>
          </p:cNvPr>
          <p:cNvGrpSpPr>
            <a:grpSpLocks noChangeAspect="1"/>
          </p:cNvGrpSpPr>
          <p:nvPr/>
        </p:nvGrpSpPr>
        <p:grpSpPr>
          <a:xfrm>
            <a:off x="734129" y="1585472"/>
            <a:ext cx="7173572" cy="3995525"/>
            <a:chOff x="15768" y="1752600"/>
            <a:chExt cx="6156432" cy="3429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7E61950C-4872-114E-AE2E-DDD50D52274E}"/>
                </a:ext>
              </a:extLst>
            </p:cNvPr>
            <p:cNvSpPr/>
            <p:nvPr/>
          </p:nvSpPr>
          <p:spPr>
            <a:xfrm>
              <a:off x="15768" y="1752600"/>
              <a:ext cx="6156432" cy="34290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9901B25-BB65-7942-88C7-938927691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2040629"/>
              <a:ext cx="5862829" cy="28625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6436CAF-5A75-B740-8048-A44190DC09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9"/>
          <a:stretch/>
        </p:blipFill>
        <p:spPr bwMode="auto">
          <a:xfrm>
            <a:off x="8641830" y="3888766"/>
            <a:ext cx="2464424" cy="2551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4A9C68-4F00-5646-A4D1-1BE3F14DA0E7}"/>
              </a:ext>
            </a:extLst>
          </p:cNvPr>
          <p:cNvSpPr txBox="1"/>
          <p:nvPr/>
        </p:nvSpPr>
        <p:spPr>
          <a:xfrm>
            <a:off x="0" y="5825956"/>
            <a:ext cx="8641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Wingdings" panose="05000000000000000000" pitchFamily="2" charset="2"/>
              <a:buChar char="q"/>
              <a:defRPr>
                <a:effectLst/>
                <a:latin typeface="Arial" charset="0"/>
              </a:defRPr>
            </a:lvl1pPr>
            <a:lvl2pPr>
              <a:defRPr>
                <a:latin typeface="Arial" charset="0"/>
              </a:defRPr>
            </a:lvl2pPr>
            <a:lvl3pPr>
              <a:defRPr>
                <a:latin typeface="Arial" charset="0"/>
              </a:defRPr>
            </a:lvl3pPr>
            <a:lvl4pPr>
              <a:defRPr>
                <a:latin typeface="Arial" charset="0"/>
              </a:defRPr>
            </a:lvl4pPr>
            <a:lvl5pPr>
              <a:defRPr>
                <a:latin typeface="Arial" charset="0"/>
              </a:defRPr>
            </a:lvl5pPr>
            <a:lvl6pPr>
              <a:defRPr>
                <a:latin typeface="Arial" charset="0"/>
              </a:defRPr>
            </a:lvl6pPr>
            <a:lvl7pPr>
              <a:defRPr>
                <a:latin typeface="Arial" charset="0"/>
              </a:defRPr>
            </a:lvl7pPr>
            <a:lvl8pPr>
              <a:defRPr>
                <a:latin typeface="Arial" charset="0"/>
              </a:defRPr>
            </a:lvl8pPr>
            <a:lvl9pPr>
              <a:defRPr>
                <a:latin typeface="Arial" charset="0"/>
              </a:defRPr>
            </a:lvl9pPr>
          </a:lstStyle>
          <a:p>
            <a:r>
              <a:rPr lang="en-US" dirty="0"/>
              <a:t>Facile solvent-free preparation of high S content, high mass loading S cathodes.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EA0DF3D-86B4-CA4D-96A9-5A9F2D96A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6225" y="6174355"/>
            <a:ext cx="34676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Arial" panose="020B0604020202020204" pitchFamily="34" charset="0"/>
              </a:rPr>
              <a:t>Batteries &amp; </a:t>
            </a:r>
            <a:r>
              <a:rPr lang="en-US" altLang="en-US" sz="1400" i="1" dirty="0" err="1">
                <a:latin typeface="Arial" panose="020B0604020202020204" pitchFamily="34" charset="0"/>
              </a:rPr>
              <a:t>Supercaps</a:t>
            </a:r>
            <a:r>
              <a:rPr lang="en-US" altLang="en-US" sz="1400" i="1" dirty="0">
                <a:latin typeface="Arial" panose="020B0604020202020204" pitchFamily="34" charset="0"/>
              </a:rPr>
              <a:t>, </a:t>
            </a:r>
            <a:r>
              <a:rPr lang="en-US" altLang="en-US" sz="1400" b="1" dirty="0">
                <a:latin typeface="Arial" panose="020B0604020202020204" pitchFamily="34" charset="0"/>
              </a:rPr>
              <a:t>2019</a:t>
            </a:r>
            <a:r>
              <a:rPr lang="en-US" altLang="en-US" sz="1400" i="1" dirty="0">
                <a:latin typeface="Arial" panose="020B0604020202020204" pitchFamily="34" charset="0"/>
              </a:rPr>
              <a:t>, 2</a:t>
            </a:r>
            <a:r>
              <a:rPr lang="en-US" altLang="en-US" sz="1400" dirty="0">
                <a:latin typeface="Arial" panose="020B0604020202020204" pitchFamily="34" charset="0"/>
              </a:rPr>
              <a:t>, 774-783.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81176-BE38-F44B-A742-979B18AB476A}"/>
              </a:ext>
            </a:extLst>
          </p:cNvPr>
          <p:cNvSpPr/>
          <p:nvPr/>
        </p:nvSpPr>
        <p:spPr>
          <a:xfrm>
            <a:off x="10408356" y="1428299"/>
            <a:ext cx="468131" cy="49278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57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High Performance S/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Composite Cathodes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A04681-20E0-5946-AD88-80EDAD9FE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33" y="1793460"/>
            <a:ext cx="5417267" cy="39503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21">
            <a:extLst>
              <a:ext uri="{FF2B5EF4-FFF2-40B4-BE49-F238E27FC236}">
                <a16:creationId xmlns:a16="http://schemas.microsoft.com/office/drawing/2014/main" id="{436B9246-7D70-4846-834D-300DE43B4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616" y="6338985"/>
            <a:ext cx="34676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Arial" panose="020B0604020202020204" pitchFamily="34" charset="0"/>
              </a:rPr>
              <a:t>Batteries &amp; </a:t>
            </a:r>
            <a:r>
              <a:rPr lang="en-US" altLang="en-US" sz="1400" i="1" dirty="0" err="1">
                <a:latin typeface="Arial" panose="020B0604020202020204" pitchFamily="34" charset="0"/>
              </a:rPr>
              <a:t>Supercaps</a:t>
            </a:r>
            <a:r>
              <a:rPr lang="en-US" altLang="en-US" sz="1400" i="1" dirty="0">
                <a:latin typeface="Arial" panose="020B0604020202020204" pitchFamily="34" charset="0"/>
              </a:rPr>
              <a:t>, </a:t>
            </a:r>
            <a:r>
              <a:rPr lang="en-US" altLang="en-US" sz="1400" b="1" dirty="0">
                <a:latin typeface="Arial" panose="020B0604020202020204" pitchFamily="34" charset="0"/>
              </a:rPr>
              <a:t>2019</a:t>
            </a:r>
            <a:r>
              <a:rPr lang="en-US" altLang="en-US" sz="1400" i="1" dirty="0">
                <a:latin typeface="Arial" panose="020B0604020202020204" pitchFamily="34" charset="0"/>
              </a:rPr>
              <a:t>, 2</a:t>
            </a:r>
            <a:r>
              <a:rPr lang="en-US" altLang="en-US" sz="1400" dirty="0">
                <a:latin typeface="Arial" panose="020B0604020202020204" pitchFamily="34" charset="0"/>
              </a:rPr>
              <a:t>, 774-783.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C8926-F392-864E-B80D-741AD4C8D161}"/>
              </a:ext>
            </a:extLst>
          </p:cNvPr>
          <p:cNvSpPr txBox="1"/>
          <p:nvPr/>
        </p:nvSpPr>
        <p:spPr>
          <a:xfrm>
            <a:off x="15767" y="5907167"/>
            <a:ext cx="10295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>
              <a:buFont typeface="Wingdings" panose="05000000000000000000" pitchFamily="2" charset="2"/>
              <a:buNone/>
              <a:defRPr sz="18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defRPr>
            </a:lvl1pPr>
            <a:lvl2pPr>
              <a:defRPr>
                <a:latin typeface="Arial" charset="0"/>
                <a:cs typeface="+mn-cs"/>
              </a:defRPr>
            </a:lvl2pPr>
            <a:lvl3pPr>
              <a:defRPr>
                <a:latin typeface="Arial" charset="0"/>
                <a:cs typeface="+mn-cs"/>
              </a:defRPr>
            </a:lvl3pPr>
            <a:lvl4pPr>
              <a:defRPr>
                <a:latin typeface="Arial" charset="0"/>
                <a:cs typeface="+mn-cs"/>
              </a:defRPr>
            </a:lvl4pPr>
            <a:lvl5pPr>
              <a:defRPr>
                <a:latin typeface="Arial" charset="0"/>
                <a:cs typeface="+mn-cs"/>
              </a:defRPr>
            </a:lvl5pPr>
            <a:lvl6pPr>
              <a:defRPr>
                <a:latin typeface="Arial" charset="0"/>
                <a:cs typeface="+mn-cs"/>
              </a:defRPr>
            </a:lvl6pPr>
            <a:lvl7pPr>
              <a:defRPr>
                <a:latin typeface="Arial" charset="0"/>
                <a:cs typeface="+mn-cs"/>
              </a:defRPr>
            </a:lvl7pPr>
            <a:lvl8pPr>
              <a:defRPr>
                <a:latin typeface="Arial" charset="0"/>
                <a:cs typeface="+mn-cs"/>
              </a:defRPr>
            </a:lvl8pPr>
            <a:lvl9pPr>
              <a:defRPr>
                <a:latin typeface="Arial" charset="0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effectLst/>
              </a:rPr>
              <a:t>Dry-pressed S/</a:t>
            </a:r>
            <a:r>
              <a:rPr lang="en-US" dirty="0" err="1">
                <a:solidFill>
                  <a:schemeClr val="tx1"/>
                </a:solidFill>
                <a:effectLst/>
              </a:rPr>
              <a:t>hG</a:t>
            </a:r>
            <a:r>
              <a:rPr lang="en-US" dirty="0">
                <a:solidFill>
                  <a:schemeClr val="tx1"/>
                </a:solidFill>
                <a:effectLst/>
              </a:rPr>
              <a:t> composite cathodes exhibited </a:t>
            </a:r>
            <a:r>
              <a:rPr lang="en-US" b="1" dirty="0">
                <a:solidFill>
                  <a:schemeClr val="tx1"/>
                </a:solidFill>
                <a:effectLst/>
              </a:rPr>
              <a:t>ultrahigh areal and volumetric performance </a:t>
            </a:r>
            <a:r>
              <a:rPr lang="en-US" dirty="0">
                <a:solidFill>
                  <a:schemeClr val="tx1"/>
                </a:solidFill>
                <a:effectLst/>
              </a:rPr>
              <a:t>with </a:t>
            </a:r>
            <a:r>
              <a:rPr lang="en-US" b="1" dirty="0">
                <a:solidFill>
                  <a:schemeClr val="tx1"/>
                </a:solidFill>
                <a:effectLst/>
              </a:rPr>
              <a:t>high S utilization efficiency</a:t>
            </a:r>
            <a:r>
              <a:rPr lang="en-US" dirty="0">
                <a:solidFill>
                  <a:schemeClr val="tx1"/>
                </a:solidFill>
                <a:effectLst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FB2247-4774-D740-87ED-89F351221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53" y="2612612"/>
            <a:ext cx="5321254" cy="22513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FAC5649-D930-794E-BA46-D736043D0B84}"/>
              </a:ext>
            </a:extLst>
          </p:cNvPr>
          <p:cNvSpPr/>
          <p:nvPr/>
        </p:nvSpPr>
        <p:spPr>
          <a:xfrm>
            <a:off x="1255060" y="4040785"/>
            <a:ext cx="329902" cy="172122"/>
          </a:xfrm>
          <a:custGeom>
            <a:avLst/>
            <a:gdLst>
              <a:gd name="connsiteX0" fmla="*/ 0 w 329902"/>
              <a:gd name="connsiteY0" fmla="*/ 86061 h 172122"/>
              <a:gd name="connsiteX1" fmla="*/ 164951 w 329902"/>
              <a:gd name="connsiteY1" fmla="*/ 0 h 172122"/>
              <a:gd name="connsiteX2" fmla="*/ 329902 w 329902"/>
              <a:gd name="connsiteY2" fmla="*/ 86061 h 172122"/>
              <a:gd name="connsiteX3" fmla="*/ 164951 w 329902"/>
              <a:gd name="connsiteY3" fmla="*/ 172122 h 172122"/>
              <a:gd name="connsiteX4" fmla="*/ 0 w 329902"/>
              <a:gd name="connsiteY4" fmla="*/ 86061 h 17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902" h="172122" fill="none" extrusionOk="0">
                <a:moveTo>
                  <a:pt x="0" y="86061"/>
                </a:moveTo>
                <a:cubicBezTo>
                  <a:pt x="6210" y="39268"/>
                  <a:pt x="83760" y="-20393"/>
                  <a:pt x="164951" y="0"/>
                </a:cubicBezTo>
                <a:cubicBezTo>
                  <a:pt x="251364" y="-718"/>
                  <a:pt x="325043" y="43106"/>
                  <a:pt x="329902" y="86061"/>
                </a:cubicBezTo>
                <a:cubicBezTo>
                  <a:pt x="329705" y="131708"/>
                  <a:pt x="241724" y="192033"/>
                  <a:pt x="164951" y="172122"/>
                </a:cubicBezTo>
                <a:cubicBezTo>
                  <a:pt x="85548" y="178671"/>
                  <a:pt x="3338" y="134394"/>
                  <a:pt x="0" y="86061"/>
                </a:cubicBezTo>
                <a:close/>
              </a:path>
              <a:path w="329902" h="172122" stroke="0" extrusionOk="0">
                <a:moveTo>
                  <a:pt x="0" y="86061"/>
                </a:moveTo>
                <a:cubicBezTo>
                  <a:pt x="-8868" y="33061"/>
                  <a:pt x="61857" y="4502"/>
                  <a:pt x="164951" y="0"/>
                </a:cubicBezTo>
                <a:cubicBezTo>
                  <a:pt x="262016" y="1256"/>
                  <a:pt x="320152" y="38841"/>
                  <a:pt x="329902" y="86061"/>
                </a:cubicBezTo>
                <a:cubicBezTo>
                  <a:pt x="318629" y="144599"/>
                  <a:pt x="254268" y="181976"/>
                  <a:pt x="164951" y="172122"/>
                </a:cubicBezTo>
                <a:cubicBezTo>
                  <a:pt x="72696" y="171490"/>
                  <a:pt x="6233" y="136569"/>
                  <a:pt x="0" y="86061"/>
                </a:cubicBezTo>
                <a:close/>
              </a:path>
            </a:pathLst>
          </a:custGeom>
          <a:solidFill>
            <a:srgbClr val="C00000">
              <a:alpha val="24000"/>
            </a:srgbClr>
          </a:solidFill>
          <a:ln>
            <a:solidFill>
              <a:srgbClr val="C000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75B5D63-4A98-534B-B66F-B0C3E84066D3}"/>
              </a:ext>
            </a:extLst>
          </p:cNvPr>
          <p:cNvSpPr/>
          <p:nvPr/>
        </p:nvSpPr>
        <p:spPr>
          <a:xfrm>
            <a:off x="1308511" y="3787239"/>
            <a:ext cx="165287" cy="265355"/>
          </a:xfrm>
          <a:custGeom>
            <a:avLst/>
            <a:gdLst>
              <a:gd name="connsiteX0" fmla="*/ 3922 w 165287"/>
              <a:gd name="connsiteY0" fmla="*/ 265355 h 265355"/>
              <a:gd name="connsiteX1" fmla="*/ 7508 w 165287"/>
              <a:gd name="connsiteY1" fmla="*/ 175708 h 265355"/>
              <a:gd name="connsiteX2" fmla="*/ 72054 w 165287"/>
              <a:gd name="connsiteY2" fmla="*/ 111162 h 265355"/>
              <a:gd name="connsiteX3" fmla="*/ 89983 w 165287"/>
              <a:gd name="connsiteY3" fmla="*/ 39445 h 265355"/>
              <a:gd name="connsiteX4" fmla="*/ 165287 w 165287"/>
              <a:gd name="connsiteY4" fmla="*/ 0 h 26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287" h="265355">
                <a:moveTo>
                  <a:pt x="3922" y="265355"/>
                </a:moveTo>
                <a:cubicBezTo>
                  <a:pt x="37" y="233381"/>
                  <a:pt x="-3847" y="201407"/>
                  <a:pt x="7508" y="175708"/>
                </a:cubicBezTo>
                <a:cubicBezTo>
                  <a:pt x="18863" y="150009"/>
                  <a:pt x="58308" y="133872"/>
                  <a:pt x="72054" y="111162"/>
                </a:cubicBezTo>
                <a:cubicBezTo>
                  <a:pt x="85800" y="88452"/>
                  <a:pt x="74444" y="57972"/>
                  <a:pt x="89983" y="39445"/>
                </a:cubicBezTo>
                <a:cubicBezTo>
                  <a:pt x="105522" y="20918"/>
                  <a:pt x="135404" y="10459"/>
                  <a:pt x="165287" y="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0D57E3-4E0C-3045-848B-1D6DE151EAFF}"/>
              </a:ext>
            </a:extLst>
          </p:cNvPr>
          <p:cNvSpPr txBox="1"/>
          <p:nvPr/>
        </p:nvSpPr>
        <p:spPr>
          <a:xfrm>
            <a:off x="1391154" y="3677005"/>
            <a:ext cx="17411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85% S utilization</a:t>
            </a:r>
          </a:p>
        </p:txBody>
      </p:sp>
    </p:spTree>
    <p:extLst>
      <p:ext uri="{BB962C8B-B14F-4D97-AF65-F5344CB8AC3E}">
        <p14:creationId xmlns:p14="http://schemas.microsoft.com/office/powerpoint/2010/main" val="34203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Layered Cathode Architecture Improves Performance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6" name="Rectangle: Rounded Corners 84">
            <a:extLst>
              <a:ext uri="{FF2B5EF4-FFF2-40B4-BE49-F238E27FC236}">
                <a16:creationId xmlns:a16="http://schemas.microsoft.com/office/drawing/2014/main" id="{DFD6A82E-D5AB-2348-8F34-4676CC2415C9}"/>
              </a:ext>
            </a:extLst>
          </p:cNvPr>
          <p:cNvSpPr/>
          <p:nvPr/>
        </p:nvSpPr>
        <p:spPr>
          <a:xfrm>
            <a:off x="2256003" y="2730488"/>
            <a:ext cx="3913670" cy="1164983"/>
          </a:xfrm>
          <a:custGeom>
            <a:avLst/>
            <a:gdLst>
              <a:gd name="connsiteX0" fmla="*/ 0 w 3913670"/>
              <a:gd name="connsiteY0" fmla="*/ 194168 h 1164983"/>
              <a:gd name="connsiteX1" fmla="*/ 194168 w 3913670"/>
              <a:gd name="connsiteY1" fmla="*/ 0 h 1164983"/>
              <a:gd name="connsiteX2" fmla="*/ 852230 w 3913670"/>
              <a:gd name="connsiteY2" fmla="*/ 0 h 1164983"/>
              <a:gd name="connsiteX3" fmla="*/ 1334026 w 3913670"/>
              <a:gd name="connsiteY3" fmla="*/ 0 h 1164983"/>
              <a:gd name="connsiteX4" fmla="*/ 1851075 w 3913670"/>
              <a:gd name="connsiteY4" fmla="*/ 0 h 1164983"/>
              <a:gd name="connsiteX5" fmla="*/ 2438631 w 3913670"/>
              <a:gd name="connsiteY5" fmla="*/ 0 h 1164983"/>
              <a:gd name="connsiteX6" fmla="*/ 2955680 w 3913670"/>
              <a:gd name="connsiteY6" fmla="*/ 0 h 1164983"/>
              <a:gd name="connsiteX7" fmla="*/ 3719502 w 3913670"/>
              <a:gd name="connsiteY7" fmla="*/ 0 h 1164983"/>
              <a:gd name="connsiteX8" fmla="*/ 3913670 w 3913670"/>
              <a:gd name="connsiteY8" fmla="*/ 194168 h 1164983"/>
              <a:gd name="connsiteX9" fmla="*/ 3913670 w 3913670"/>
              <a:gd name="connsiteY9" fmla="*/ 582492 h 1164983"/>
              <a:gd name="connsiteX10" fmla="*/ 3913670 w 3913670"/>
              <a:gd name="connsiteY10" fmla="*/ 970815 h 1164983"/>
              <a:gd name="connsiteX11" fmla="*/ 3719502 w 3913670"/>
              <a:gd name="connsiteY11" fmla="*/ 1164983 h 1164983"/>
              <a:gd name="connsiteX12" fmla="*/ 3167200 w 3913670"/>
              <a:gd name="connsiteY12" fmla="*/ 1164983 h 1164983"/>
              <a:gd name="connsiteX13" fmla="*/ 2614897 w 3913670"/>
              <a:gd name="connsiteY13" fmla="*/ 1164983 h 1164983"/>
              <a:gd name="connsiteX14" fmla="*/ 2097848 w 3913670"/>
              <a:gd name="connsiteY14" fmla="*/ 1164983 h 1164983"/>
              <a:gd name="connsiteX15" fmla="*/ 1580799 w 3913670"/>
              <a:gd name="connsiteY15" fmla="*/ 1164983 h 1164983"/>
              <a:gd name="connsiteX16" fmla="*/ 993244 w 3913670"/>
              <a:gd name="connsiteY16" fmla="*/ 1164983 h 1164983"/>
              <a:gd name="connsiteX17" fmla="*/ 194168 w 3913670"/>
              <a:gd name="connsiteY17" fmla="*/ 1164983 h 1164983"/>
              <a:gd name="connsiteX18" fmla="*/ 0 w 3913670"/>
              <a:gd name="connsiteY18" fmla="*/ 970815 h 1164983"/>
              <a:gd name="connsiteX19" fmla="*/ 0 w 3913670"/>
              <a:gd name="connsiteY19" fmla="*/ 590258 h 1164983"/>
              <a:gd name="connsiteX20" fmla="*/ 0 w 3913670"/>
              <a:gd name="connsiteY20" fmla="*/ 194168 h 116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13670" h="1164983" extrusionOk="0">
                <a:moveTo>
                  <a:pt x="0" y="194168"/>
                </a:moveTo>
                <a:cubicBezTo>
                  <a:pt x="273" y="83932"/>
                  <a:pt x="89996" y="-1366"/>
                  <a:pt x="194168" y="0"/>
                </a:cubicBezTo>
                <a:cubicBezTo>
                  <a:pt x="344474" y="-67069"/>
                  <a:pt x="589786" y="32386"/>
                  <a:pt x="852230" y="0"/>
                </a:cubicBezTo>
                <a:cubicBezTo>
                  <a:pt x="1114674" y="-32386"/>
                  <a:pt x="1138138" y="37798"/>
                  <a:pt x="1334026" y="0"/>
                </a:cubicBezTo>
                <a:cubicBezTo>
                  <a:pt x="1529914" y="-37798"/>
                  <a:pt x="1656399" y="5439"/>
                  <a:pt x="1851075" y="0"/>
                </a:cubicBezTo>
                <a:cubicBezTo>
                  <a:pt x="2045751" y="-5439"/>
                  <a:pt x="2153319" y="1020"/>
                  <a:pt x="2438631" y="0"/>
                </a:cubicBezTo>
                <a:cubicBezTo>
                  <a:pt x="2723943" y="-1020"/>
                  <a:pt x="2718549" y="28357"/>
                  <a:pt x="2955680" y="0"/>
                </a:cubicBezTo>
                <a:cubicBezTo>
                  <a:pt x="3192811" y="-28357"/>
                  <a:pt x="3547687" y="23040"/>
                  <a:pt x="3719502" y="0"/>
                </a:cubicBezTo>
                <a:cubicBezTo>
                  <a:pt x="3796534" y="6124"/>
                  <a:pt x="3927975" y="71509"/>
                  <a:pt x="3913670" y="194168"/>
                </a:cubicBezTo>
                <a:cubicBezTo>
                  <a:pt x="3915327" y="353458"/>
                  <a:pt x="3891391" y="448502"/>
                  <a:pt x="3913670" y="582492"/>
                </a:cubicBezTo>
                <a:cubicBezTo>
                  <a:pt x="3935949" y="716482"/>
                  <a:pt x="3900323" y="876396"/>
                  <a:pt x="3913670" y="970815"/>
                </a:cubicBezTo>
                <a:cubicBezTo>
                  <a:pt x="3909278" y="1061808"/>
                  <a:pt x="3823740" y="1159780"/>
                  <a:pt x="3719502" y="1164983"/>
                </a:cubicBezTo>
                <a:cubicBezTo>
                  <a:pt x="3542806" y="1194250"/>
                  <a:pt x="3317431" y="1125051"/>
                  <a:pt x="3167200" y="1164983"/>
                </a:cubicBezTo>
                <a:cubicBezTo>
                  <a:pt x="3016969" y="1204915"/>
                  <a:pt x="2788059" y="1158649"/>
                  <a:pt x="2614897" y="1164983"/>
                </a:cubicBezTo>
                <a:cubicBezTo>
                  <a:pt x="2441735" y="1171317"/>
                  <a:pt x="2224944" y="1114878"/>
                  <a:pt x="2097848" y="1164983"/>
                </a:cubicBezTo>
                <a:cubicBezTo>
                  <a:pt x="1970752" y="1215088"/>
                  <a:pt x="1838584" y="1123989"/>
                  <a:pt x="1580799" y="1164983"/>
                </a:cubicBezTo>
                <a:cubicBezTo>
                  <a:pt x="1323014" y="1205977"/>
                  <a:pt x="1193009" y="1126291"/>
                  <a:pt x="993244" y="1164983"/>
                </a:cubicBezTo>
                <a:cubicBezTo>
                  <a:pt x="793479" y="1203675"/>
                  <a:pt x="444609" y="1076272"/>
                  <a:pt x="194168" y="1164983"/>
                </a:cubicBezTo>
                <a:cubicBezTo>
                  <a:pt x="100344" y="1145240"/>
                  <a:pt x="-1300" y="1073604"/>
                  <a:pt x="0" y="970815"/>
                </a:cubicBezTo>
                <a:cubicBezTo>
                  <a:pt x="-40049" y="825277"/>
                  <a:pt x="38045" y="723611"/>
                  <a:pt x="0" y="590258"/>
                </a:cubicBezTo>
                <a:cubicBezTo>
                  <a:pt x="-38045" y="456905"/>
                  <a:pt x="45862" y="288456"/>
                  <a:pt x="0" y="194168"/>
                </a:cubicBezTo>
                <a:close/>
              </a:path>
            </a:pathLst>
          </a:custGeom>
          <a:noFill/>
          <a:ln w="50800">
            <a:solidFill>
              <a:srgbClr val="00B05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440136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4E110F-812A-924C-A67A-6DCBA6EB9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5" y="4229062"/>
            <a:ext cx="4130297" cy="1054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CC158-60BD-8843-B02A-A7DF2AE4F8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4" t="1519" b="49812"/>
          <a:stretch/>
        </p:blipFill>
        <p:spPr>
          <a:xfrm>
            <a:off x="6544587" y="1531687"/>
            <a:ext cx="5263323" cy="43213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4661B0-2331-F041-8AC3-478FC2660A83}"/>
              </a:ext>
            </a:extLst>
          </p:cNvPr>
          <p:cNvSpPr txBox="1"/>
          <p:nvPr/>
        </p:nvSpPr>
        <p:spPr>
          <a:xfrm>
            <a:off x="4297046" y="4975829"/>
            <a:ext cx="165181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Al current collector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F7B02-A323-F649-9DB5-BA0998D63C8C}"/>
              </a:ext>
            </a:extLst>
          </p:cNvPr>
          <p:cNvSpPr txBox="1"/>
          <p:nvPr/>
        </p:nvSpPr>
        <p:spPr>
          <a:xfrm>
            <a:off x="4297046" y="4668052"/>
            <a:ext cx="1651819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”Interlayer”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228134-BC72-984F-BAFF-3A6F6537530D}"/>
              </a:ext>
            </a:extLst>
          </p:cNvPr>
          <p:cNvSpPr txBox="1"/>
          <p:nvPr/>
        </p:nvSpPr>
        <p:spPr>
          <a:xfrm>
            <a:off x="4297046" y="4360275"/>
            <a:ext cx="1651819" cy="307777"/>
          </a:xfrm>
          <a:prstGeom prst="rect">
            <a:avLst/>
          </a:prstGeom>
          <a:solidFill>
            <a:srgbClr val="ED7F3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</a:t>
            </a:r>
            <a:r>
              <a:rPr lang="en-US" sz="1400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14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Composite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5CAA3A46-D0BC-7B4B-86AF-DAE21C1B5FEE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850451" y="5042554"/>
            <a:ext cx="446595" cy="87164"/>
          </a:xfrm>
          <a:prstGeom prst="bentConnector3">
            <a:avLst>
              <a:gd name="adj1" fmla="val 5639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A4411686-51A3-8843-A76A-1AF561D21373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3844762" y="4821940"/>
            <a:ext cx="452285" cy="138335"/>
          </a:xfrm>
          <a:prstGeom prst="bentConnector3">
            <a:avLst>
              <a:gd name="adj1" fmla="val 4368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38D504EF-AE2F-234B-8F83-78AA79C894C0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 flipV="1">
            <a:off x="3844762" y="4514164"/>
            <a:ext cx="452284" cy="274444"/>
          </a:xfrm>
          <a:prstGeom prst="bentConnector3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1">
            <a:extLst>
              <a:ext uri="{FF2B5EF4-FFF2-40B4-BE49-F238E27FC236}">
                <a16:creationId xmlns:a16="http://schemas.microsoft.com/office/drawing/2014/main" id="{037D7194-E134-3F42-BD03-97CF388C3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3785" y="6246900"/>
            <a:ext cx="34676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i="1" dirty="0">
                <a:latin typeface="Arial" panose="020B0604020202020204" pitchFamily="34" charset="0"/>
              </a:rPr>
              <a:t>Batteries &amp; </a:t>
            </a:r>
            <a:r>
              <a:rPr lang="en-US" altLang="en-US" sz="1400" i="1" dirty="0" err="1">
                <a:latin typeface="Arial" panose="020B0604020202020204" pitchFamily="34" charset="0"/>
              </a:rPr>
              <a:t>Supercaps</a:t>
            </a:r>
            <a:r>
              <a:rPr lang="en-US" altLang="en-US" sz="1400" i="1" dirty="0">
                <a:latin typeface="Arial" panose="020B0604020202020204" pitchFamily="34" charset="0"/>
              </a:rPr>
              <a:t>, </a:t>
            </a:r>
            <a:r>
              <a:rPr lang="en-US" altLang="en-US" sz="1400" b="1" dirty="0">
                <a:latin typeface="Arial" panose="020B0604020202020204" pitchFamily="34" charset="0"/>
              </a:rPr>
              <a:t>2019</a:t>
            </a:r>
            <a:r>
              <a:rPr lang="en-US" altLang="en-US" sz="1400" i="1" dirty="0">
                <a:latin typeface="Arial" panose="020B0604020202020204" pitchFamily="34" charset="0"/>
              </a:rPr>
              <a:t>, 2</a:t>
            </a:r>
            <a:r>
              <a:rPr lang="en-US" altLang="en-US" sz="1400" dirty="0">
                <a:latin typeface="Arial" panose="020B0604020202020204" pitchFamily="34" charset="0"/>
              </a:rPr>
              <a:t>, 774-783.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6A742B-7B41-8E43-BDBC-C6910E23588F}"/>
              </a:ext>
            </a:extLst>
          </p:cNvPr>
          <p:cNvSpPr txBox="1"/>
          <p:nvPr/>
        </p:nvSpPr>
        <p:spPr>
          <a:xfrm>
            <a:off x="669101" y="5430548"/>
            <a:ext cx="5257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Lightweight conductive interlayer (~10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Improves current collector– cathode contact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Electrochemistry kinetics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Overpotential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339497-6911-A740-8548-8C836C8FB5B8}"/>
              </a:ext>
            </a:extLst>
          </p:cNvPr>
          <p:cNvGrpSpPr/>
          <p:nvPr/>
        </p:nvGrpSpPr>
        <p:grpSpPr>
          <a:xfrm>
            <a:off x="0" y="1644298"/>
            <a:ext cx="6057531" cy="2203985"/>
            <a:chOff x="169099" y="1803298"/>
            <a:chExt cx="6057531" cy="220398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2109144-2E01-894D-A009-248009F80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685" b="28473"/>
            <a:stretch/>
          </p:blipFill>
          <p:spPr>
            <a:xfrm>
              <a:off x="264706" y="1803298"/>
              <a:ext cx="5961924" cy="217555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7E13F88-DCF0-C249-AC3F-4BE52565A439}"/>
                </a:ext>
              </a:extLst>
            </p:cNvPr>
            <p:cNvSpPr/>
            <p:nvPr/>
          </p:nvSpPr>
          <p:spPr>
            <a:xfrm>
              <a:off x="321855" y="3783966"/>
              <a:ext cx="1932117" cy="1948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F6651B-E9BE-934D-B40F-97960CF598A6}"/>
                </a:ext>
              </a:extLst>
            </p:cNvPr>
            <p:cNvSpPr/>
            <p:nvPr/>
          </p:nvSpPr>
          <p:spPr>
            <a:xfrm>
              <a:off x="1988603" y="3656074"/>
              <a:ext cx="273763" cy="3512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83A7B0-CB0D-954A-B425-7A3D029B74AE}"/>
                </a:ext>
              </a:extLst>
            </p:cNvPr>
            <p:cNvSpPr/>
            <p:nvPr/>
          </p:nvSpPr>
          <p:spPr>
            <a:xfrm>
              <a:off x="169099" y="3645568"/>
              <a:ext cx="273763" cy="3512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9591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Composite, Layered, and Sandwich Electrodes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C0D62A-24AF-464C-B49F-6214696F341A}"/>
              </a:ext>
            </a:extLst>
          </p:cNvPr>
          <p:cNvSpPr txBox="1"/>
          <p:nvPr/>
        </p:nvSpPr>
        <p:spPr>
          <a:xfrm>
            <a:off x="392070" y="5780680"/>
            <a:ext cx="52578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active material content (up to 90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mass loading: high areal capacity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Excellent current collector– cathode contact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18F942-A490-6742-97BD-5E608F977ED5}"/>
              </a:ext>
            </a:extLst>
          </p:cNvPr>
          <p:cNvSpPr/>
          <p:nvPr/>
        </p:nvSpPr>
        <p:spPr>
          <a:xfrm>
            <a:off x="6154366" y="5919179"/>
            <a:ext cx="576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Extremely facile: single-step, no mixing needed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Widely applicable: S, Se,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Li</a:t>
            </a:r>
            <a:r>
              <a:rPr lang="en-US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B4B12F0-BC1B-C94A-8B35-F291CB4AA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688" y="1330597"/>
            <a:ext cx="8626364" cy="429014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DDF3741-EDFF-7A42-AD0C-BA88F01B2DCD}"/>
              </a:ext>
            </a:extLst>
          </p:cNvPr>
          <p:cNvSpPr/>
          <p:nvPr/>
        </p:nvSpPr>
        <p:spPr>
          <a:xfrm>
            <a:off x="2500009" y="4474723"/>
            <a:ext cx="7616757" cy="1146022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98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Starting Powders and Sandwich Discs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AE12E65-DA27-5043-99C1-A541B2B48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598" y="1712933"/>
            <a:ext cx="4675795" cy="4694998"/>
          </a:xfrm>
          <a:prstGeom prst="rect">
            <a:avLst/>
          </a:prstGeom>
        </p:spPr>
      </p:pic>
      <p:pic>
        <p:nvPicPr>
          <p:cNvPr id="10" name="Picture 9" descr="A picture containing photo, camera, device&#10;&#10;Description automatically generated">
            <a:extLst>
              <a:ext uri="{FF2B5EF4-FFF2-40B4-BE49-F238E27FC236}">
                <a16:creationId xmlns:a16="http://schemas.microsoft.com/office/drawing/2014/main" id="{E18F6942-6B69-1E46-9969-F519CFDB5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540" y="1715072"/>
            <a:ext cx="3328162" cy="47204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97AEED-24AD-5F4A-B23B-EC7BDF5C5229}"/>
              </a:ext>
            </a:extLst>
          </p:cNvPr>
          <p:cNvSpPr txBox="1"/>
          <p:nvPr/>
        </p:nvSpPr>
        <p:spPr>
          <a:xfrm>
            <a:off x="1708447" y="1372343"/>
            <a:ext cx="23860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vs.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C3FF3A-80D5-9442-AF27-3F732BDEC34D}"/>
              </a:ext>
            </a:extLst>
          </p:cNvPr>
          <p:cNvSpPr txBox="1"/>
          <p:nvPr/>
        </p:nvSpPr>
        <p:spPr>
          <a:xfrm>
            <a:off x="6030190" y="1372343"/>
            <a:ext cx="41346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/Se/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Sandwich Electrode</a:t>
            </a:r>
          </a:p>
        </p:txBody>
      </p:sp>
      <p:sp>
        <p:nvSpPr>
          <p:cNvPr id="13" name="Rectangle 21">
            <a:extLst>
              <a:ext uri="{FF2B5EF4-FFF2-40B4-BE49-F238E27FC236}">
                <a16:creationId xmlns:a16="http://schemas.microsoft.com/office/drawing/2014/main" id="{71ED33A9-C073-8045-BD39-AF8DC3AD2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549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Sandwich Electrode Performance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FA2E1102-BB7D-BD46-BFA2-CBBAAF3351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267"/>
          <a:stretch/>
        </p:blipFill>
        <p:spPr>
          <a:xfrm>
            <a:off x="838200" y="1458882"/>
            <a:ext cx="6373305" cy="2501900"/>
          </a:xfrm>
          <a:prstGeom prst="rect">
            <a:avLst/>
          </a:prstGeom>
        </p:spPr>
      </p:pic>
      <p:pic>
        <p:nvPicPr>
          <p:cNvPr id="9" name="Picture 8" descr="A picture containing building&#10;&#10;Description automatically generated">
            <a:extLst>
              <a:ext uri="{FF2B5EF4-FFF2-40B4-BE49-F238E27FC236}">
                <a16:creationId xmlns:a16="http://schemas.microsoft.com/office/drawing/2014/main" id="{6B7ACDBA-A195-5248-A543-3306177BD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4780" y="4011741"/>
            <a:ext cx="3050081" cy="2411692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BDB6D969-978E-0046-ADA5-5E91445C0A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22" r="381"/>
          <a:stretch/>
        </p:blipFill>
        <p:spPr>
          <a:xfrm>
            <a:off x="838201" y="3966637"/>
            <a:ext cx="3180008" cy="2501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3D1F3D-0B51-3A42-98B6-F79E8F118BCE}"/>
              </a:ext>
            </a:extLst>
          </p:cNvPr>
          <p:cNvSpPr txBox="1"/>
          <p:nvPr/>
        </p:nvSpPr>
        <p:spPr>
          <a:xfrm>
            <a:off x="4024852" y="3902299"/>
            <a:ext cx="35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E15099-6AE3-6C4A-8D15-FA79A5B0ED56}"/>
              </a:ext>
            </a:extLst>
          </p:cNvPr>
          <p:cNvSpPr txBox="1"/>
          <p:nvPr/>
        </p:nvSpPr>
        <p:spPr>
          <a:xfrm>
            <a:off x="7565469" y="3760091"/>
            <a:ext cx="4562271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mass loading: 17.3 mg/cm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Se content: 75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Se utilization: 88%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specific capacity: 598 mAh/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areal capacity: 10.4 mAh/cm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Excellent rate performance: &gt; 5 mA/cm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285750" indent="-285750">
              <a:spcAft>
                <a:spcPts val="500"/>
              </a:spcAft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Excellent reversibility</a:t>
            </a: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A73CBD9D-9FBC-9D4C-8159-60DB6C53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22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Composite vs. Sandwich Electrode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E24DE3-7EBE-F045-931B-86B443535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73" y="1587949"/>
            <a:ext cx="4572000" cy="3492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434306-F9B1-C349-979F-C3FA8CE1FE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33" t="41881" r="18478" b="28683"/>
          <a:stretch/>
        </p:blipFill>
        <p:spPr>
          <a:xfrm>
            <a:off x="4082617" y="2927980"/>
            <a:ext cx="1158088" cy="667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134F66-0D0D-6E48-8A7C-75536E07FC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33" t="72955" r="18478"/>
          <a:stretch/>
        </p:blipFill>
        <p:spPr>
          <a:xfrm>
            <a:off x="3163583" y="1960530"/>
            <a:ext cx="1260496" cy="6672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A56F3D-108E-4B48-8230-833DB4925F72}"/>
              </a:ext>
            </a:extLst>
          </p:cNvPr>
          <p:cNvSpPr txBox="1"/>
          <p:nvPr/>
        </p:nvSpPr>
        <p:spPr>
          <a:xfrm>
            <a:off x="2987773" y="5380672"/>
            <a:ext cx="617754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Sandwich vs. (layered) composite architectures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35000" indent="-29210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Similar performance: overpotential, utilization</a:t>
            </a:r>
          </a:p>
          <a:p>
            <a:pPr marL="635000" indent="-29210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Extremely facile preparation!</a:t>
            </a:r>
          </a:p>
          <a:p>
            <a:pPr marL="635000" indent="-29210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FE80A1-DFD3-9347-8E14-7CD6547FF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988" y="1655510"/>
            <a:ext cx="4572000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8F4B37-9792-F249-98E5-61C47ECFA9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33" t="41881" r="18478" b="28683"/>
          <a:stretch/>
        </p:blipFill>
        <p:spPr>
          <a:xfrm>
            <a:off x="7403821" y="3490081"/>
            <a:ext cx="1068333" cy="6155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A34CDC-9FB1-DF4E-BC1F-9001FFF825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133" t="72955" r="18478"/>
          <a:stretch/>
        </p:blipFill>
        <p:spPr>
          <a:xfrm>
            <a:off x="8472154" y="2620223"/>
            <a:ext cx="1162801" cy="61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63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223"/>
            <a:ext cx="10515600" cy="798656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Fate of Sandwiched Se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3ACC320D-CDDF-FA49-821B-5C0388E43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620" y="1961251"/>
            <a:ext cx="5486400" cy="2999374"/>
          </a:xfrm>
          <a:prstGeom prst="rect">
            <a:avLst/>
          </a:prstGeom>
        </p:spPr>
      </p:pic>
      <p:pic>
        <p:nvPicPr>
          <p:cNvPr id="15" name="Picture 14" descr="A picture containing photo, game&#10;&#10;Description automatically generated">
            <a:extLst>
              <a:ext uri="{FF2B5EF4-FFF2-40B4-BE49-F238E27FC236}">
                <a16:creationId xmlns:a16="http://schemas.microsoft.com/office/drawing/2014/main" id="{7821161C-64CE-DB41-B747-18E1CC675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26" y="1961251"/>
            <a:ext cx="5486400" cy="29993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0E32E1-E350-7346-B593-7A7276221CA6}"/>
              </a:ext>
            </a:extLst>
          </p:cNvPr>
          <p:cNvSpPr txBox="1"/>
          <p:nvPr/>
        </p:nvSpPr>
        <p:spPr>
          <a:xfrm>
            <a:off x="2568377" y="1449661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Discharge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306231-A181-044A-8883-330BE3B972BA}"/>
              </a:ext>
            </a:extLst>
          </p:cNvPr>
          <p:cNvSpPr txBox="1"/>
          <p:nvPr/>
        </p:nvSpPr>
        <p:spPr>
          <a:xfrm>
            <a:off x="8321893" y="1449661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</a:p>
        </p:txBody>
      </p:sp>
      <p:sp>
        <p:nvSpPr>
          <p:cNvPr id="21" name="Rectangle 21">
            <a:extLst>
              <a:ext uri="{FF2B5EF4-FFF2-40B4-BE49-F238E27FC236}">
                <a16:creationId xmlns:a16="http://schemas.microsoft.com/office/drawing/2014/main" id="{1FB87CFA-995D-1D4C-9638-2C75F8543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BB3A40-621B-234A-986B-78DCACAE40F7}"/>
              </a:ext>
            </a:extLst>
          </p:cNvPr>
          <p:cNvGrpSpPr/>
          <p:nvPr/>
        </p:nvGrpSpPr>
        <p:grpSpPr>
          <a:xfrm>
            <a:off x="2564062" y="5106966"/>
            <a:ext cx="6833182" cy="1340446"/>
            <a:chOff x="2563345" y="5205107"/>
            <a:chExt cx="6833182" cy="1340446"/>
          </a:xfrm>
        </p:grpSpPr>
        <p:pic>
          <p:nvPicPr>
            <p:cNvPr id="9" name="Picture 8" descr="A picture containing knife&#10;&#10;Description automatically generated">
              <a:extLst>
                <a:ext uri="{FF2B5EF4-FFF2-40B4-BE49-F238E27FC236}">
                  <a16:creationId xmlns:a16="http://schemas.microsoft.com/office/drawing/2014/main" id="{D8322346-698E-2745-9081-E2A4773915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5286" b="59227"/>
            <a:stretch/>
          </p:blipFill>
          <p:spPr>
            <a:xfrm>
              <a:off x="6672149" y="5246978"/>
              <a:ext cx="2724378" cy="1056336"/>
            </a:xfrm>
            <a:prstGeom prst="rect">
              <a:avLst/>
            </a:prstGeom>
          </p:spPr>
        </p:pic>
        <p:pic>
          <p:nvPicPr>
            <p:cNvPr id="10" name="Picture 9" descr="A picture containing knife&#10;&#10;Description automatically generated">
              <a:extLst>
                <a:ext uri="{FF2B5EF4-FFF2-40B4-BE49-F238E27FC236}">
                  <a16:creationId xmlns:a16="http://schemas.microsoft.com/office/drawing/2014/main" id="{22B9D2BD-3AD1-D746-96C5-CCE1FBBA9C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6462" t="30221" r="39081" b="41762"/>
            <a:stretch/>
          </p:blipFill>
          <p:spPr>
            <a:xfrm>
              <a:off x="2563345" y="5371398"/>
              <a:ext cx="2696067" cy="725863"/>
            </a:xfrm>
            <a:prstGeom prst="rect">
              <a:avLst/>
            </a:prstGeom>
          </p:spPr>
        </p:pic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DDDAFEC9-16E1-3647-A56E-12351DB906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" t="1318" r="76414" b="91147"/>
            <a:stretch/>
          </p:blipFill>
          <p:spPr>
            <a:xfrm>
              <a:off x="5317843" y="5775146"/>
              <a:ext cx="1260350" cy="288022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4817FF-97DD-EB40-854B-D845305F7C4E}"/>
                </a:ext>
              </a:extLst>
            </p:cNvPr>
            <p:cNvSpPr txBox="1"/>
            <p:nvPr/>
          </p:nvSpPr>
          <p:spPr>
            <a:xfrm>
              <a:off x="3164762" y="6114089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As-Prepared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B230C9-D8A6-A144-837C-8A3B1E14152C}"/>
                </a:ext>
              </a:extLst>
            </p:cNvPr>
            <p:cNvSpPr txBox="1"/>
            <p:nvPr/>
          </p:nvSpPr>
          <p:spPr>
            <a:xfrm>
              <a:off x="7140687" y="6176221"/>
              <a:ext cx="1967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After First Cycle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4E86C9-677F-D446-BE06-7700A316BCD7}"/>
                </a:ext>
              </a:extLst>
            </p:cNvPr>
            <p:cNvSpPr txBox="1"/>
            <p:nvPr/>
          </p:nvSpPr>
          <p:spPr>
            <a:xfrm>
              <a:off x="5024271" y="5205107"/>
              <a:ext cx="19385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Electrochemical Redistribution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625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Polyselenide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Shuttling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8" name="Picture 7" descr="A close up of food&#10;&#10;Description automatically generated">
            <a:extLst>
              <a:ext uri="{FF2B5EF4-FFF2-40B4-BE49-F238E27FC236}">
                <a16:creationId xmlns:a16="http://schemas.microsoft.com/office/drawing/2014/main" id="{4061FF84-BFCE-444B-8B4A-B29266500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44" y="1408129"/>
            <a:ext cx="4368800" cy="4978400"/>
          </a:xfrm>
          <a:prstGeom prst="rect">
            <a:avLst/>
          </a:prstGeom>
        </p:spPr>
      </p:pic>
      <p:pic>
        <p:nvPicPr>
          <p:cNvPr id="11" name="Picture 10" descr="A picture containing photo, different, board, colorful&#10;&#10;Description automatically generated">
            <a:extLst>
              <a:ext uri="{FF2B5EF4-FFF2-40B4-BE49-F238E27FC236}">
                <a16:creationId xmlns:a16="http://schemas.microsoft.com/office/drawing/2014/main" id="{37CFDABA-FDDF-294C-BBD8-0EE8E7657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420" y="1785542"/>
            <a:ext cx="4804310" cy="4431269"/>
          </a:xfrm>
          <a:prstGeom prst="rect">
            <a:avLst/>
          </a:prstGeom>
        </p:spPr>
      </p:pic>
      <p:sp>
        <p:nvSpPr>
          <p:cNvPr id="12" name="Rectangle 21">
            <a:extLst>
              <a:ext uri="{FF2B5EF4-FFF2-40B4-BE49-F238E27FC236}">
                <a16:creationId xmlns:a16="http://schemas.microsoft.com/office/drawing/2014/main" id="{58C132B2-9E36-3E4B-996F-A818F5383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34F8F8-5993-314C-8CD0-65DE11DFD33D}"/>
              </a:ext>
            </a:extLst>
          </p:cNvPr>
          <p:cNvSpPr txBox="1"/>
          <p:nvPr/>
        </p:nvSpPr>
        <p:spPr>
          <a:xfrm>
            <a:off x="6237034" y="1371476"/>
            <a:ext cx="5316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Li Anode (First Discharge, Cross-section)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6126C2-2D41-BF43-8783-EF96B075A4C0}"/>
              </a:ext>
            </a:extLst>
          </p:cNvPr>
          <p:cNvSpPr/>
          <p:nvPr/>
        </p:nvSpPr>
        <p:spPr>
          <a:xfrm>
            <a:off x="1585609" y="2885061"/>
            <a:ext cx="1225685" cy="1087877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/>
                <a:cs typeface="Arial"/>
              </a:rPr>
              <a:t>Exploration of </a:t>
            </a:r>
            <a:r>
              <a:rPr lang="en-US" b="1" dirty="0" err="1">
                <a:latin typeface="Arial"/>
                <a:cs typeface="Arial"/>
              </a:rPr>
              <a:t>Perfluorinated</a:t>
            </a:r>
            <a:r>
              <a:rPr lang="en-US" b="1" dirty="0">
                <a:latin typeface="Arial"/>
                <a:cs typeface="Arial"/>
              </a:rPr>
              <a:t> Solvents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34" name="Picture 4" descr="Image result for 1,1,2,2-Tetrafluoroethyl 2,2,3,3-Tetrafluoropropyl Ether">
            <a:extLst>
              <a:ext uri="{FF2B5EF4-FFF2-40B4-BE49-F238E27FC236}">
                <a16:creationId xmlns:a16="http://schemas.microsoft.com/office/drawing/2014/main" id="{2F330629-F855-F94D-AE6B-6626AE338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677" y="2434185"/>
            <a:ext cx="4002771" cy="19413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4D3BB72-5727-024B-BCEA-11EF7CC01FE0}"/>
              </a:ext>
            </a:extLst>
          </p:cNvPr>
          <p:cNvSpPr/>
          <p:nvPr/>
        </p:nvSpPr>
        <p:spPr>
          <a:xfrm>
            <a:off x="32331" y="4508576"/>
            <a:ext cx="737611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1,1,2,2-tetrafluoroethyl-2,2,3,3-tetrafluoropropyl ether (TTE)</a:t>
            </a:r>
          </a:p>
        </p:txBody>
      </p:sp>
      <p:pic>
        <p:nvPicPr>
          <p:cNvPr id="36" name="Picture 6">
            <a:extLst>
              <a:ext uri="{FF2B5EF4-FFF2-40B4-BE49-F238E27FC236}">
                <a16:creationId xmlns:a16="http://schemas.microsoft.com/office/drawing/2014/main" id="{CBC52D2D-553F-9942-882F-91F67FB29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647" y="2566765"/>
            <a:ext cx="2083676" cy="52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D2D174A-51FC-9046-AEA6-9975C4420567}"/>
              </a:ext>
            </a:extLst>
          </p:cNvPr>
          <p:cNvSpPr/>
          <p:nvPr/>
        </p:nvSpPr>
        <p:spPr>
          <a:xfrm>
            <a:off x="7659414" y="3349687"/>
            <a:ext cx="349994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1,2-dimethoxyethane (DME)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F07C513-437E-154D-85DD-3AA8120A5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678" y="4224343"/>
            <a:ext cx="1019418" cy="7704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029EEF96-8D4A-DA41-A67B-D042F054CB31}"/>
              </a:ext>
            </a:extLst>
          </p:cNvPr>
          <p:cNvSpPr/>
          <p:nvPr/>
        </p:nvSpPr>
        <p:spPr>
          <a:xfrm>
            <a:off x="7853855" y="5069269"/>
            <a:ext cx="349994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1,3-dioxolane (DOL)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1D158B-46EC-5D43-AF3D-E64D897BBE1D}"/>
              </a:ext>
            </a:extLst>
          </p:cNvPr>
          <p:cNvSpPr txBox="1"/>
          <p:nvPr/>
        </p:nvSpPr>
        <p:spPr>
          <a:xfrm>
            <a:off x="7156140" y="1785346"/>
            <a:ext cx="4831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Common Electrolyte Solvents</a:t>
            </a:r>
          </a:p>
        </p:txBody>
      </p:sp>
    </p:spTree>
    <p:extLst>
      <p:ext uri="{BB962C8B-B14F-4D97-AF65-F5344CB8AC3E}">
        <p14:creationId xmlns:p14="http://schemas.microsoft.com/office/powerpoint/2010/main" val="217069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/>
                <a:cs typeface="Arial"/>
              </a:rPr>
              <a:t>Exploration of </a:t>
            </a:r>
            <a:r>
              <a:rPr lang="en-US" b="1" dirty="0" err="1">
                <a:latin typeface="Arial"/>
                <a:cs typeface="Arial"/>
              </a:rPr>
              <a:t>Perfluorinated</a:t>
            </a:r>
            <a:r>
              <a:rPr lang="en-US" b="1" dirty="0">
                <a:latin typeface="Arial"/>
                <a:cs typeface="Arial"/>
              </a:rPr>
              <a:t> Solvents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E380B-B2CA-B349-AD2E-4E8B89936565}"/>
              </a:ext>
            </a:extLst>
          </p:cNvPr>
          <p:cNvSpPr txBox="1"/>
          <p:nvPr/>
        </p:nvSpPr>
        <p:spPr>
          <a:xfrm>
            <a:off x="7033098" y="4371653"/>
            <a:ext cx="533248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Fluorinated vs. conventional ether solvents: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5000" indent="-29210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Attenuated intermediate shuttling</a:t>
            </a:r>
          </a:p>
          <a:p>
            <a:pPr marL="635000" indent="-29210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Higher Columbic efficiency</a:t>
            </a:r>
          </a:p>
          <a:p>
            <a:pPr marL="635000" indent="-29210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Better cyclability</a:t>
            </a:r>
          </a:p>
          <a:p>
            <a:pPr marL="635000" indent="-292100">
              <a:buFont typeface="Wingdings" pitchFamily="2" charset="2"/>
              <a:buChar char="q"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Lower rate</a:t>
            </a: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AA2DD8AA-281D-E744-BB17-AF1CCA731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56" y="1427019"/>
            <a:ext cx="6653631" cy="4993231"/>
          </a:xfrm>
          <a:prstGeom prst="rect">
            <a:avLst/>
          </a:prstGeom>
        </p:spPr>
      </p:pic>
      <p:pic>
        <p:nvPicPr>
          <p:cNvPr id="16" name="Picture 4" descr="Image result for 1,1,2,2-Tetrafluoroethyl 2,2,3,3-Tetrafluoropropyl Ether">
            <a:extLst>
              <a:ext uri="{FF2B5EF4-FFF2-40B4-BE49-F238E27FC236}">
                <a16:creationId xmlns:a16="http://schemas.microsoft.com/office/drawing/2014/main" id="{886BC649-D66C-1342-9112-3E9192F5C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050" y="2211189"/>
            <a:ext cx="3046023" cy="147732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Rectangle 21">
            <a:extLst>
              <a:ext uri="{FF2B5EF4-FFF2-40B4-BE49-F238E27FC236}">
                <a16:creationId xmlns:a16="http://schemas.microsoft.com/office/drawing/2014/main" id="{8EA054C3-3ACB-084A-B50F-A9DBD5246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84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Electrode Morphology with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Perfluorinated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Solvent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6" name="Picture 5" descr="A picture containing photo, old, vintage, standing&#10;&#10;Description automatically generated">
            <a:extLst>
              <a:ext uri="{FF2B5EF4-FFF2-40B4-BE49-F238E27FC236}">
                <a16:creationId xmlns:a16="http://schemas.microsoft.com/office/drawing/2014/main" id="{09040860-85B2-E64C-A3EF-6F5C13EC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057093"/>
            <a:ext cx="5486400" cy="4114800"/>
          </a:xfrm>
          <a:prstGeom prst="rect">
            <a:avLst/>
          </a:prstGeom>
        </p:spPr>
      </p:pic>
      <p:pic>
        <p:nvPicPr>
          <p:cNvPr id="11" name="Picture 10" descr="A close up of a purple flower&#10;&#10;Description automatically generated">
            <a:extLst>
              <a:ext uri="{FF2B5EF4-FFF2-40B4-BE49-F238E27FC236}">
                <a16:creationId xmlns:a16="http://schemas.microsoft.com/office/drawing/2014/main" id="{D3B25C85-CAE0-E640-9AA4-4E4E0AB9C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17" y="1831632"/>
            <a:ext cx="4560640" cy="46612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ED5760-F8C9-1F4D-B1C7-5CB8E91C7DEA}"/>
              </a:ext>
            </a:extLst>
          </p:cNvPr>
          <p:cNvSpPr txBox="1"/>
          <p:nvPr/>
        </p:nvSpPr>
        <p:spPr>
          <a:xfrm>
            <a:off x="802508" y="1415277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 Cathode (Cross-section) with TTE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BE36DC-E52F-D34D-BDB1-CCA1AF0E1958}"/>
              </a:ext>
            </a:extLst>
          </p:cNvPr>
          <p:cNvSpPr txBox="1"/>
          <p:nvPr/>
        </p:nvSpPr>
        <p:spPr>
          <a:xfrm>
            <a:off x="6745554" y="1415277"/>
            <a:ext cx="3516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 Anode (&gt;80 cycles, Surface)</a:t>
            </a: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AE67E041-874E-224E-AFCA-C02698D48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575" y="6338985"/>
            <a:ext cx="3425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ACS Appl. Energy Mater.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3, 6374 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picture containing knife&#10;&#10;Description automatically generated">
            <a:extLst>
              <a:ext uri="{FF2B5EF4-FFF2-40B4-BE49-F238E27FC236}">
                <a16:creationId xmlns:a16="http://schemas.microsoft.com/office/drawing/2014/main" id="{31FE006A-354B-C941-92E9-5E1CB6F35C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710" t="56701" b="3629"/>
          <a:stretch/>
        </p:blipFill>
        <p:spPr>
          <a:xfrm>
            <a:off x="1171318" y="5134388"/>
            <a:ext cx="1338418" cy="5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4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 and SeS</a:t>
            </a:r>
            <a:r>
              <a:rPr lang="en-US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Sandwich Cathodes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BFABE45-DA3E-E84D-9231-87B09A6A6B05}"/>
              </a:ext>
            </a:extLst>
          </p:cNvPr>
          <p:cNvGrpSpPr/>
          <p:nvPr/>
        </p:nvGrpSpPr>
        <p:grpSpPr>
          <a:xfrm>
            <a:off x="3015490" y="1443930"/>
            <a:ext cx="9098502" cy="5145755"/>
            <a:chOff x="-265292" y="1418672"/>
            <a:chExt cx="9098502" cy="5145755"/>
          </a:xfrm>
        </p:grpSpPr>
        <p:pic>
          <p:nvPicPr>
            <p:cNvPr id="13" name="Picture 12" descr="A screenshot of text&#10;&#10;Description automatically generated">
              <a:extLst>
                <a:ext uri="{FF2B5EF4-FFF2-40B4-BE49-F238E27FC236}">
                  <a16:creationId xmlns:a16="http://schemas.microsoft.com/office/drawing/2014/main" id="{3FD6373B-3872-2848-940D-1DA6A09CE2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" b="-854"/>
            <a:stretch/>
          </p:blipFill>
          <p:spPr>
            <a:xfrm>
              <a:off x="-265292" y="1418672"/>
              <a:ext cx="5673077" cy="5037200"/>
            </a:xfrm>
            <a:prstGeom prst="rect">
              <a:avLst/>
            </a:prstGeom>
          </p:spPr>
        </p:pic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id="{12E7FB87-5A28-CB43-80CE-CC9957DE4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5" y="6256650"/>
              <a:ext cx="342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ACS Appl. Energy Mater.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, 3, 6374 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B2DAF2-C351-E94D-BEB5-CCC3004B98DA}"/>
              </a:ext>
            </a:extLst>
          </p:cNvPr>
          <p:cNvGrpSpPr/>
          <p:nvPr/>
        </p:nvGrpSpPr>
        <p:grpSpPr>
          <a:xfrm>
            <a:off x="455471" y="2118368"/>
            <a:ext cx="1981176" cy="3318859"/>
            <a:chOff x="232023" y="1971158"/>
            <a:chExt cx="1981176" cy="3318859"/>
          </a:xfrm>
        </p:grpSpPr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4D35F603-8752-C54B-BD24-13A4FB595C3B}"/>
                </a:ext>
              </a:extLst>
            </p:cNvPr>
            <p:cNvSpPr/>
            <p:nvPr/>
          </p:nvSpPr>
          <p:spPr>
            <a:xfrm>
              <a:off x="1606807" y="2233690"/>
              <a:ext cx="606392" cy="3056327"/>
            </a:xfrm>
            <a:prstGeom prst="downArrow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74000">
                  <a:schemeClr val="accent2">
                    <a:lumMod val="89000"/>
                  </a:schemeClr>
                </a:gs>
                <a:gs pos="86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Power</a:t>
              </a:r>
            </a:p>
          </p:txBody>
        </p:sp>
        <p:sp>
          <p:nvSpPr>
            <p:cNvPr id="18" name="Down Arrow 17">
              <a:extLst>
                <a:ext uri="{FF2B5EF4-FFF2-40B4-BE49-F238E27FC236}">
                  <a16:creationId xmlns:a16="http://schemas.microsoft.com/office/drawing/2014/main" id="{D422C94D-7773-AD4E-B7EB-9FC58C2FF8DA}"/>
                </a:ext>
              </a:extLst>
            </p:cNvPr>
            <p:cNvSpPr/>
            <p:nvPr/>
          </p:nvSpPr>
          <p:spPr>
            <a:xfrm flipV="1">
              <a:off x="232023" y="2233690"/>
              <a:ext cx="606392" cy="3056327"/>
            </a:xfrm>
            <a:prstGeom prst="downArrow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75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Energy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9D2F45E-0CD9-B847-A89A-A045F4DC274C}"/>
                </a:ext>
              </a:extLst>
            </p:cNvPr>
            <p:cNvSpPr/>
            <p:nvPr/>
          </p:nvSpPr>
          <p:spPr>
            <a:xfrm>
              <a:off x="884299" y="2562005"/>
              <a:ext cx="690310" cy="855171"/>
            </a:xfrm>
            <a:prstGeom prst="roundRect">
              <a:avLst/>
            </a:prstGeom>
            <a:solidFill>
              <a:srgbClr val="0ABDF8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8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O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Oxygen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15.9994</a:t>
              </a: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0AA52F3-F54D-1A41-9FF6-FDE0DA403E69}"/>
                </a:ext>
              </a:extLst>
            </p:cNvPr>
            <p:cNvSpPr/>
            <p:nvPr/>
          </p:nvSpPr>
          <p:spPr>
            <a:xfrm>
              <a:off x="881573" y="3476380"/>
              <a:ext cx="687234" cy="85517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16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S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Sulfur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32.066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90F311ED-FA10-6346-B3AF-B987902B6DE9}"/>
                </a:ext>
              </a:extLst>
            </p:cNvPr>
            <p:cNvSpPr/>
            <p:nvPr/>
          </p:nvSpPr>
          <p:spPr>
            <a:xfrm>
              <a:off x="878496" y="4383007"/>
              <a:ext cx="690311" cy="85517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latin typeface="Abadi MT Condensed Light" panose="020B0306030101010103" pitchFamily="34" charset="77"/>
                </a:rPr>
                <a:t>34</a:t>
              </a:r>
            </a:p>
            <a:p>
              <a:r>
                <a:rPr lang="en-US" b="1" dirty="0">
                  <a:latin typeface="Abadi MT Condensed Light" panose="020B0306030101010103" pitchFamily="34" charset="77"/>
                </a:rPr>
                <a:t>Se</a:t>
              </a:r>
              <a:endParaRPr lang="en-US" sz="1600" b="1" dirty="0">
                <a:latin typeface="Abadi MT Condensed Light" panose="020B0306030101010103" pitchFamily="34" charset="77"/>
              </a:endParaRP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Selenium</a:t>
              </a:r>
            </a:p>
            <a:p>
              <a:r>
                <a:rPr lang="en-US" sz="1100" dirty="0">
                  <a:latin typeface="Abadi MT Condensed Light" panose="020B0306030101010103" pitchFamily="34" charset="77"/>
                </a:rPr>
                <a:t>78.96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AB10DC-57E5-E642-B3CB-4A39ECA78B32}"/>
                </a:ext>
              </a:extLst>
            </p:cNvPr>
            <p:cNvSpPr txBox="1"/>
            <p:nvPr/>
          </p:nvSpPr>
          <p:spPr>
            <a:xfrm>
              <a:off x="838415" y="1971158"/>
              <a:ext cx="78894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badi MT Condensed Light"/>
                </a:rPr>
                <a:t>VI A</a:t>
              </a:r>
              <a:endParaRPr lang="en-US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badi MT Condensed Light" panose="020B03060301010101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94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Layered Air Cathodes for Li-O</a:t>
            </a:r>
            <a:r>
              <a:rPr lang="en-US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Batteries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3B3F2-6E37-5A48-A2A0-D6F309D08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13" y="2021736"/>
            <a:ext cx="6973824" cy="30958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00D30C-9568-E947-B9F0-876AC6931DBB}"/>
              </a:ext>
            </a:extLst>
          </p:cNvPr>
          <p:cNvSpPr txBox="1"/>
          <p:nvPr/>
        </p:nvSpPr>
        <p:spPr>
          <a:xfrm>
            <a:off x="7644980" y="4494494"/>
            <a:ext cx="399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An Ideal Cathode Architecture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2EFBFA5E-93EA-704A-91EE-92C553645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907" y="2225331"/>
            <a:ext cx="2925337" cy="21552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ADF5B3-A58B-7845-BFDE-9AB2B707A57D}"/>
              </a:ext>
            </a:extLst>
          </p:cNvPr>
          <p:cNvSpPr/>
          <p:nvPr/>
        </p:nvSpPr>
        <p:spPr>
          <a:xfrm>
            <a:off x="-13186" y="5984546"/>
            <a:ext cx="9785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# A02-0489 (10/8/2020)</a:t>
            </a:r>
          </a:p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“Ultrahigh Areal Capacity Holey Graphene Air Cathodes for Li-O</a:t>
            </a:r>
            <a:r>
              <a:rPr lang="en-US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Li-CO</a:t>
            </a:r>
            <a:r>
              <a:rPr lang="en-US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Batteries”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660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pic>
        <p:nvPicPr>
          <p:cNvPr id="9" name="Content Placeholder 8" descr="A picture containing table, indoor, sitting, small&#10;&#10;Description automatically generated">
            <a:extLst>
              <a:ext uri="{FF2B5EF4-FFF2-40B4-BE49-F238E27FC236}">
                <a16:creationId xmlns:a16="http://schemas.microsoft.com/office/drawing/2014/main" id="{BA542A95-254D-AB4F-9EF5-26F034E3D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20146" y="1562240"/>
            <a:ext cx="4767054" cy="4937018"/>
          </a:xfr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29540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33AAE0-AF6D-DD44-99A2-34B27968A053}"/>
              </a:ext>
            </a:extLst>
          </p:cNvPr>
          <p:cNvSpPr txBox="1"/>
          <p:nvPr/>
        </p:nvSpPr>
        <p:spPr>
          <a:xfrm>
            <a:off x="304800" y="1368481"/>
            <a:ext cx="6534791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b="1" dirty="0">
                <a:latin typeface="Arial"/>
                <a:cs typeface="Arial"/>
              </a:rPr>
              <a:t>Holey graphene </a:t>
            </a:r>
            <a:r>
              <a:rPr lang="en-US" sz="2000" dirty="0">
                <a:latin typeface="Arial"/>
                <a:cs typeface="Arial"/>
              </a:rPr>
              <a:t>enables extremely facile, binder-free, solvent-free, scalable electrode fabrication via </a:t>
            </a:r>
            <a:r>
              <a:rPr lang="en-US" sz="2000" b="1" dirty="0">
                <a:latin typeface="Arial"/>
                <a:cs typeface="Arial"/>
              </a:rPr>
              <a:t>dry-press.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b="1" dirty="0">
                <a:latin typeface="Arial"/>
                <a:cs typeface="Arial"/>
              </a:rPr>
              <a:t>High mass loading </a:t>
            </a:r>
            <a:r>
              <a:rPr lang="en-US" sz="2000" dirty="0">
                <a:latin typeface="Arial"/>
                <a:cs typeface="Arial"/>
              </a:rPr>
              <a:t>and </a:t>
            </a:r>
            <a:r>
              <a:rPr lang="en-US" sz="2000" b="1" dirty="0">
                <a:latin typeface="Arial"/>
                <a:cs typeface="Arial"/>
              </a:rPr>
              <a:t>high areal capacity </a:t>
            </a:r>
            <a:r>
              <a:rPr lang="en-US" sz="2000" dirty="0">
                <a:latin typeface="Arial"/>
                <a:cs typeface="Arial"/>
              </a:rPr>
              <a:t>electrodes can be conveniently achieved.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/>
                <a:cs typeface="Arial"/>
              </a:rPr>
              <a:t>The dry process procedure allows fabrication of </a:t>
            </a:r>
            <a:r>
              <a:rPr lang="en-US" sz="2000" b="1" dirty="0">
                <a:latin typeface="Arial"/>
                <a:cs typeface="Arial"/>
              </a:rPr>
              <a:t>layered electrode architectures </a:t>
            </a:r>
            <a:r>
              <a:rPr lang="en-US" sz="2000" dirty="0">
                <a:latin typeface="Arial"/>
                <a:cs typeface="Arial"/>
              </a:rPr>
              <a:t>where raw active material can be directly used (</a:t>
            </a:r>
            <a:r>
              <a:rPr lang="en-US" sz="2000" b="1" dirty="0">
                <a:latin typeface="Arial"/>
                <a:cs typeface="Arial"/>
              </a:rPr>
              <a:t>sandwich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b="1" dirty="0">
                <a:latin typeface="Arial"/>
                <a:cs typeface="Arial"/>
              </a:rPr>
              <a:t>electrodes</a:t>
            </a:r>
            <a:r>
              <a:rPr lang="en-US" sz="2000" dirty="0">
                <a:latin typeface="Arial"/>
                <a:cs typeface="Arial"/>
              </a:rPr>
              <a:t>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/>
                <a:cs typeface="Arial"/>
              </a:rPr>
              <a:t>Sandwich electrodes exhibit excellent performance with </a:t>
            </a:r>
            <a:r>
              <a:rPr lang="en-US" sz="2000" b="1" dirty="0">
                <a:latin typeface="Arial"/>
                <a:cs typeface="Arial"/>
              </a:rPr>
              <a:t>electrochemical redistribution </a:t>
            </a:r>
            <a:r>
              <a:rPr lang="en-US" sz="2000" dirty="0">
                <a:latin typeface="Arial"/>
                <a:cs typeface="Arial"/>
              </a:rPr>
              <a:t>of raw materials after first discharge.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/>
                <a:cs typeface="Arial"/>
              </a:rPr>
              <a:t>The process is </a:t>
            </a:r>
            <a:r>
              <a:rPr lang="en-US" sz="2000" b="1" dirty="0">
                <a:latin typeface="Arial"/>
                <a:cs typeface="Arial"/>
              </a:rPr>
              <a:t>widely applicable </a:t>
            </a:r>
            <a:r>
              <a:rPr lang="en-US" sz="2000" dirty="0">
                <a:latin typeface="Arial"/>
                <a:cs typeface="Arial"/>
              </a:rPr>
              <a:t>to various active materials including, but not limited to, S, Se, SeS</a:t>
            </a:r>
            <a:r>
              <a:rPr lang="en-US" sz="2000" baseline="-25000" dirty="0">
                <a:latin typeface="Arial"/>
                <a:cs typeface="Arial"/>
              </a:rPr>
              <a:t>2</a:t>
            </a:r>
            <a:r>
              <a:rPr lang="en-US" sz="2000" dirty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9233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6583-6A7D-9243-9DE2-205FBE6E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05" y="200651"/>
            <a:ext cx="10515600" cy="79865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91B806-703E-BF4F-A3F6-FF3984B100E9}"/>
              </a:ext>
            </a:extLst>
          </p:cNvPr>
          <p:cNvCxnSpPr>
            <a:cxnSpLocks/>
          </p:cNvCxnSpPr>
          <p:nvPr/>
        </p:nvCxnSpPr>
        <p:spPr>
          <a:xfrm>
            <a:off x="0" y="1079270"/>
            <a:ext cx="8503920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00px-NASA_logo.svg.png">
            <a:extLst>
              <a:ext uri="{FF2B5EF4-FFF2-40B4-BE49-F238E27FC236}">
                <a16:creationId xmlns:a16="http://schemas.microsoft.com/office/drawing/2014/main" id="{0E73E962-9279-2248-96F1-4B1B6B0E3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18257"/>
            <a:ext cx="815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DBCFBD-45A0-2C49-84B2-85013688E056}"/>
              </a:ext>
            </a:extLst>
          </p:cNvPr>
          <p:cNvSpPr txBox="1"/>
          <p:nvPr/>
        </p:nvSpPr>
        <p:spPr>
          <a:xfrm>
            <a:off x="0" y="6630877"/>
            <a:ext cx="12192000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Advanced Materials and Processing Branch							                NASA Langley Research Center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C1781B-9833-CA45-ADE5-094617625C67}"/>
              </a:ext>
            </a:extLst>
          </p:cNvPr>
          <p:cNvSpPr/>
          <p:nvPr/>
        </p:nvSpPr>
        <p:spPr>
          <a:xfrm>
            <a:off x="311005" y="4332180"/>
            <a:ext cx="1067152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Collaborators:</a:t>
            </a:r>
          </a:p>
          <a:p>
            <a:pPr marL="514350" lvl="2" indent="-282575" eaLnBrk="1" hangingPunct="1">
              <a:buFont typeface="Wingdings" panose="05000000000000000000" pitchFamily="2" charset="2"/>
              <a:buChar char="Ø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2" indent="-282575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Liangbing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Hu (U. of Maryland – College Park)</a:t>
            </a:r>
          </a:p>
          <a:p>
            <a:pPr marL="514350" lvl="2" indent="-282575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Prof. Liming Dai (Case Western Reserve University – now at U. New South Wales)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CC2E1-25B3-9647-A730-C6F21B862D3A}"/>
              </a:ext>
            </a:extLst>
          </p:cNvPr>
          <p:cNvSpPr/>
          <p:nvPr/>
        </p:nvSpPr>
        <p:spPr>
          <a:xfrm>
            <a:off x="6548056" y="1650068"/>
            <a:ext cx="508622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Student Interns:</a:t>
            </a: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Evan Walsh</a:t>
            </a: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Steven Lacey (2018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Ph.D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@ UMD) </a:t>
            </a: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Brandon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Moitoso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Francisco Mendez Sosa</a:t>
            </a: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Louisa Greenburg</a:t>
            </a:r>
          </a:p>
          <a:p>
            <a:pPr marL="742950" lvl="2" indent="-342900" eaLnBrk="1" hangingPunct="1">
              <a:buFont typeface="Wingdings" panose="05000000000000000000" pitchFamily="2" charset="2"/>
              <a:buChar char="Ø"/>
            </a:pPr>
            <a:r>
              <a:rPr lang="en-US" altLang="en-US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Christian Plaza-Rivera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FDE2CA-F0CC-DF42-BF0F-4D28EE3DC164}"/>
              </a:ext>
            </a:extLst>
          </p:cNvPr>
          <p:cNvSpPr/>
          <p:nvPr/>
        </p:nvSpPr>
        <p:spPr>
          <a:xfrm>
            <a:off x="311005" y="1650068"/>
            <a:ext cx="657617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  <a:p>
            <a:pPr marL="514350" lvl="2" indent="-282575" eaLnBrk="1" hangingPunct="1">
              <a:buFont typeface="Wingdings" panose="05000000000000000000" pitchFamily="2" charset="2"/>
              <a:buChar char="Ø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NASA Convergent Aeronautics Solutions (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7388" lvl="1" indent="-230188">
              <a:buFont typeface="Wingdings" pitchFamily="2" charset="2"/>
              <a:buChar char="Ø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NASA Langley Internal Research and Development (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IRAD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) Program and Center Innovation Fund (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CIF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1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14979</TotalTime>
  <Words>1628</Words>
  <Application>Microsoft Macintosh PowerPoint</Application>
  <PresentationFormat>Widescreen</PresentationFormat>
  <Paragraphs>274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Abadi MT Condensed Light</vt:lpstr>
      <vt:lpstr>Arial</vt:lpstr>
      <vt:lpstr>Calibri</vt:lpstr>
      <vt:lpstr>Calibri Light</vt:lpstr>
      <vt:lpstr>Helvetica</vt:lpstr>
      <vt:lpstr>Wingdings</vt:lpstr>
      <vt:lpstr>Office Theme</vt:lpstr>
      <vt:lpstr>Layered Electrode Architectures Enabled by Holey Graphene Hosts</vt:lpstr>
      <vt:lpstr>Batteries for Electric Aircraft</vt:lpstr>
      <vt:lpstr>Holey Graphene</vt:lpstr>
      <vt:lpstr>Holey Graphene</vt:lpstr>
      <vt:lpstr>PowerPoint Presentation</vt:lpstr>
      <vt:lpstr>PowerPoint Presentation</vt:lpstr>
      <vt:lpstr>PowerPoint Presentation</vt:lpstr>
      <vt:lpstr>PowerPoint Presentation</vt:lpstr>
      <vt:lpstr>Interest in Li-S, Se, and SeSx Battery Chemistry</vt:lpstr>
      <vt:lpstr>Dry Pressed S Cathodes Enabled by hG</vt:lpstr>
      <vt:lpstr>High Performance S/hG Composite Cathodes</vt:lpstr>
      <vt:lpstr>Layered Cathode Architecture Improves Performance</vt:lpstr>
      <vt:lpstr>Composite, Layered, and Sandwich Electrodes</vt:lpstr>
      <vt:lpstr>Starting Powders and Sandwich Discs</vt:lpstr>
      <vt:lpstr>Sandwich Electrode Performance</vt:lpstr>
      <vt:lpstr>Composite vs. Sandwich Electrode</vt:lpstr>
      <vt:lpstr>The Fate of Sandwiched Se</vt:lpstr>
      <vt:lpstr>Polyselenide Shuttling</vt:lpstr>
      <vt:lpstr>Exploration of Perfluorinated Solvents</vt:lpstr>
      <vt:lpstr>Exploration of Perfluorinated Solvents</vt:lpstr>
      <vt:lpstr>Electrode Morphology with Perfluorinated Solvent</vt:lpstr>
      <vt:lpstr>S and SeS2 Sandwich Cathodes</vt:lpstr>
      <vt:lpstr>Layered Air Cathodes for Li-O2 Batteries</vt:lpstr>
      <vt:lpstr>Summary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Electrode Architectures Enabled By Holey Graphene Hosts</dc:title>
  <dc:creator>Lin, Yi (LARC-D307)[NATIONAL INSTITUTE OF AEROSPACE]</dc:creator>
  <cp:lastModifiedBy>Lin, Yi (LARC-D307)[NATIONAL INSTITUTE OF AEROSPACE]</cp:lastModifiedBy>
  <cp:revision>99</cp:revision>
  <dcterms:created xsi:type="dcterms:W3CDTF">2020-08-24T15:06:15Z</dcterms:created>
  <dcterms:modified xsi:type="dcterms:W3CDTF">2020-09-08T19:26:43Z</dcterms:modified>
</cp:coreProperties>
</file>