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8" r:id="rId1"/>
  </p:sldMasterIdLst>
  <p:notesMasterIdLst>
    <p:notesMasterId r:id="rId26"/>
  </p:notesMasterIdLst>
  <p:handoutMasterIdLst>
    <p:handoutMasterId r:id="rId27"/>
  </p:handoutMasterIdLst>
  <p:sldIdLst>
    <p:sldId id="381" r:id="rId2"/>
    <p:sldId id="434" r:id="rId3"/>
    <p:sldId id="456" r:id="rId4"/>
    <p:sldId id="361" r:id="rId5"/>
    <p:sldId id="438" r:id="rId6"/>
    <p:sldId id="440" r:id="rId7"/>
    <p:sldId id="458" r:id="rId8"/>
    <p:sldId id="459" r:id="rId9"/>
    <p:sldId id="467" r:id="rId10"/>
    <p:sldId id="486" r:id="rId11"/>
    <p:sldId id="468" r:id="rId12"/>
    <p:sldId id="460" r:id="rId13"/>
    <p:sldId id="481" r:id="rId14"/>
    <p:sldId id="482" r:id="rId15"/>
    <p:sldId id="462" r:id="rId16"/>
    <p:sldId id="483" r:id="rId17"/>
    <p:sldId id="465" r:id="rId18"/>
    <p:sldId id="484" r:id="rId19"/>
    <p:sldId id="463" r:id="rId20"/>
    <p:sldId id="464" r:id="rId21"/>
    <p:sldId id="485" r:id="rId22"/>
    <p:sldId id="466" r:id="rId23"/>
    <p:sldId id="455" r:id="rId24"/>
    <p:sldId id="461" r:id="rId25"/>
  </p:sldIdLst>
  <p:sldSz cx="9144000" cy="6858000" type="screen4x3"/>
  <p:notesSz cx="9271000" cy="6997700"/>
  <p:custDataLst>
    <p:tags r:id="rId28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04">
          <p15:clr>
            <a:srgbClr val="A4A3A4"/>
          </p15:clr>
        </p15:guide>
        <p15:guide id="2" pos="291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DBD"/>
    <a:srgbClr val="7EB0DE"/>
    <a:srgbClr val="FFABAB"/>
    <a:srgbClr val="CA0216"/>
    <a:srgbClr val="0752FF"/>
    <a:srgbClr val="AE0537"/>
    <a:srgbClr val="94EAF0"/>
    <a:srgbClr val="00467A"/>
    <a:srgbClr val="003B68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13" autoAdjust="0"/>
    <p:restoredTop sz="94090"/>
  </p:normalViewPr>
  <p:slideViewPr>
    <p:cSldViewPr>
      <p:cViewPr varScale="1">
        <p:scale>
          <a:sx n="82" d="100"/>
          <a:sy n="82" d="100"/>
        </p:scale>
        <p:origin x="1733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>
      <p:cViewPr varScale="1">
        <p:scale>
          <a:sx n="108" d="100"/>
          <a:sy n="108" d="100"/>
        </p:scale>
        <p:origin x="-630" y="-96"/>
      </p:cViewPr>
      <p:guideLst>
        <p:guide orient="horz" pos="2204"/>
        <p:guide pos="291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17963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42" tIns="46471" rIns="92942" bIns="46471" numCol="1" anchor="t" anchorCtr="0" compatLnSpc="1">
            <a:prstTxWarp prst="textNoShape">
              <a:avLst/>
            </a:prstTxWarp>
          </a:bodyPr>
          <a:lstStyle>
            <a:lvl1pPr defTabSz="92710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53038" y="0"/>
            <a:ext cx="4017962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42" tIns="46471" rIns="92942" bIns="46471" numCol="1" anchor="t" anchorCtr="0" compatLnSpc="1">
            <a:prstTxWarp prst="textNoShape">
              <a:avLst/>
            </a:prstTxWarp>
          </a:bodyPr>
          <a:lstStyle>
            <a:lvl1pPr algn="r" defTabSz="92710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90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608763"/>
            <a:ext cx="4017963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42" tIns="46471" rIns="92942" bIns="46471" numCol="1" anchor="b" anchorCtr="0" compatLnSpc="1">
            <a:prstTxWarp prst="textNoShape">
              <a:avLst/>
            </a:prstTxWarp>
          </a:bodyPr>
          <a:lstStyle>
            <a:lvl1pPr defTabSz="92710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90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53038" y="6608763"/>
            <a:ext cx="4017962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42" tIns="46471" rIns="92942" bIns="46471" numCol="1" anchor="b" anchorCtr="0" compatLnSpc="1">
            <a:prstTxWarp prst="textNoShape">
              <a:avLst/>
            </a:prstTxWarp>
          </a:bodyPr>
          <a:lstStyle>
            <a:lvl1pPr algn="r" defTabSz="927100">
              <a:defRPr sz="1200">
                <a:latin typeface="Arial" charset="0"/>
              </a:defRPr>
            </a:lvl1pPr>
          </a:lstStyle>
          <a:p>
            <a:pPr>
              <a:defRPr/>
            </a:pPr>
            <a:fld id="{8EFDDCEE-1805-462B-BFFA-96790B509E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5483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17963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42" tIns="46471" rIns="92942" bIns="46471" numCol="1" anchor="t" anchorCtr="0" compatLnSpc="1">
            <a:prstTxWarp prst="textNoShape">
              <a:avLst/>
            </a:prstTxWarp>
          </a:bodyPr>
          <a:lstStyle>
            <a:lvl1pPr defTabSz="92710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53038" y="0"/>
            <a:ext cx="4017962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42" tIns="46471" rIns="92942" bIns="46471" numCol="1" anchor="t" anchorCtr="0" compatLnSpc="1">
            <a:prstTxWarp prst="textNoShape">
              <a:avLst/>
            </a:prstTxWarp>
          </a:bodyPr>
          <a:lstStyle>
            <a:lvl1pPr algn="r" defTabSz="92710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74963" y="544513"/>
            <a:ext cx="3524250" cy="26431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36663" y="3343275"/>
            <a:ext cx="6797675" cy="310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42" tIns="46471" rIns="92942" bIns="4647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608763"/>
            <a:ext cx="4017963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42" tIns="46471" rIns="92942" bIns="46471" numCol="1" anchor="b" anchorCtr="0" compatLnSpc="1">
            <a:prstTxWarp prst="textNoShape">
              <a:avLst/>
            </a:prstTxWarp>
          </a:bodyPr>
          <a:lstStyle>
            <a:lvl1pPr defTabSz="92710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53038" y="6608763"/>
            <a:ext cx="4017962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42" tIns="46471" rIns="92942" bIns="46471" numCol="1" anchor="b" anchorCtr="0" compatLnSpc="1">
            <a:prstTxWarp prst="textNoShape">
              <a:avLst/>
            </a:prstTxWarp>
          </a:bodyPr>
          <a:lstStyle>
            <a:lvl1pPr algn="r" defTabSz="927100">
              <a:defRPr sz="1200">
                <a:latin typeface="Arial" charset="0"/>
              </a:defRPr>
            </a:lvl1pPr>
          </a:lstStyle>
          <a:p>
            <a:pPr>
              <a:defRPr/>
            </a:pPr>
            <a:fld id="{69C9F2A5-926B-42AC-ABAF-CB16CFF67F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5569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D2AF9-7D93-477F-9E12-673136246A95}" type="datetime1">
              <a:rPr lang="en-US" smtClean="0"/>
              <a:t>9/14/2020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044BF-97CB-4848-B9C0-F1F94D7E8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822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86985-F86C-4E7A-8F99-73C72B03AEDC}" type="datetime1">
              <a:rPr lang="en-US" smtClean="0"/>
              <a:t>9/14/2020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F87A3-0BE5-4F47-A478-900F2A94D6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4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4A568-92EA-43D8-9EC2-DAD77706DC45}" type="datetime1">
              <a:rPr lang="en-US" smtClean="0"/>
              <a:t>9/14/2020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F87A3-0BE5-4F47-A478-900F2A94D6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835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1D35C-8159-4142-9AAD-4BDB219EF75D}" type="datetime1">
              <a:rPr lang="en-US" smtClean="0"/>
              <a:t>9/14/2020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044BF-97CB-4848-B9C0-F1F94D7E8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320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EB015-7176-4E1C-8CFE-4B4A67ADCE04}" type="datetime1">
              <a:rPr lang="en-US" smtClean="0"/>
              <a:t>9/14/2020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F87A3-0BE5-4F47-A478-900F2A94D6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799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38A17-3E1C-4F2D-A573-4CE5F718B4AA}" type="datetime1">
              <a:rPr lang="en-US" smtClean="0"/>
              <a:t>9/14/2020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044BF-97CB-4848-B9C0-F1F94D7E8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759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9C1D9-133A-4430-8CDA-DFB7DDE85D82}" type="datetime1">
              <a:rPr lang="en-US" smtClean="0"/>
              <a:t>9/14/2020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044BF-97CB-4848-B9C0-F1F94D7E8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907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A9F25-D366-47BD-A5DE-E90B2A5A21A2}" type="datetime1">
              <a:rPr lang="en-US" smtClean="0"/>
              <a:t>9/14/2020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F87A3-0BE5-4F47-A478-900F2A94D6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538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00586-5411-4414-9AB2-A3961184158D}" type="datetime1">
              <a:rPr lang="en-US" smtClean="0"/>
              <a:t>9/14/2020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F87A3-0BE5-4F47-A478-900F2A94D6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17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89366-FA1C-4435-8E69-691ADF8409FD}" type="datetime1">
              <a:rPr lang="en-US" smtClean="0"/>
              <a:t>9/14/2020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F87A3-0BE5-4F47-A478-900F2A94D6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198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252D0-86D5-4706-AD2B-64CFEAFE5238}" type="datetime1">
              <a:rPr lang="en-US" smtClean="0"/>
              <a:t>9/14/2020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F87A3-0BE5-4F47-A478-900F2A94D6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79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76201"/>
            <a:ext cx="8686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295400"/>
            <a:ext cx="8686800" cy="495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356351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07526-F578-41F3-A9CF-220BF8305832}" type="datetime1">
              <a:rPr lang="en-US" smtClean="0"/>
              <a:t>9/14/2020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F87A3-0BE5-4F47-A478-900F2A94D6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542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w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microsoft.com/office/2007/relationships/hdphoto" Target="../media/hdphoto2.wdp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41.jpe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emf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7.jpeg"/><Relationship Id="rId7" Type="http://schemas.openxmlformats.org/officeDocument/2006/relationships/image" Target="../media/image51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png"/><Relationship Id="rId4" Type="http://schemas.openxmlformats.org/officeDocument/2006/relationships/image" Target="../media/image4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sa.gov/stem/fellowships-scholarships/index.html" TargetMode="External"/><Relationship Id="rId2" Type="http://schemas.openxmlformats.org/officeDocument/2006/relationships/hyperlink" Target="https://www.nasa.gov/langley/education/internship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nasa.gov/careers/pathways-program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0956" y="4678680"/>
            <a:ext cx="6126244" cy="2026920"/>
          </a:xfrm>
        </p:spPr>
        <p:txBody>
          <a:bodyPr>
            <a:normAutofit/>
          </a:bodyPr>
          <a:lstStyle/>
          <a:p>
            <a:r>
              <a:rPr lang="en-US" sz="2600" b="0" dirty="0" smtClean="0">
                <a:solidFill>
                  <a:schemeClr val="tx1"/>
                </a:solidFill>
              </a:rPr>
              <a:t>Dr. Robin Hunt</a:t>
            </a:r>
            <a:br>
              <a:rPr lang="en-US" sz="2600" b="0" dirty="0" smtClean="0">
                <a:solidFill>
                  <a:schemeClr val="tx1"/>
                </a:solidFill>
              </a:rPr>
            </a:br>
            <a:r>
              <a:rPr lang="en-US" sz="2600" b="0" dirty="0" smtClean="0">
                <a:solidFill>
                  <a:schemeClr val="tx1"/>
                </a:solidFill>
              </a:rPr>
              <a:t>Research Aerospace Engineer</a:t>
            </a:r>
            <a:br>
              <a:rPr lang="en-US" sz="2600" b="0" dirty="0" smtClean="0">
                <a:solidFill>
                  <a:schemeClr val="tx1"/>
                </a:solidFill>
              </a:rPr>
            </a:br>
            <a:r>
              <a:rPr lang="en-US" sz="2600" b="0" dirty="0" smtClean="0">
                <a:solidFill>
                  <a:schemeClr val="tx1"/>
                </a:solidFill>
              </a:rPr>
              <a:t>Hypersonic </a:t>
            </a:r>
            <a:r>
              <a:rPr lang="en-US" sz="2600" b="0" dirty="0">
                <a:solidFill>
                  <a:schemeClr val="tx1"/>
                </a:solidFill>
              </a:rPr>
              <a:t>Airbreathing Propulsion Branch</a:t>
            </a:r>
            <a:br>
              <a:rPr lang="en-US" sz="2600" b="0" dirty="0">
                <a:solidFill>
                  <a:schemeClr val="tx1"/>
                </a:solidFill>
              </a:rPr>
            </a:br>
            <a:r>
              <a:rPr lang="en-US" sz="2600" b="0" dirty="0">
                <a:solidFill>
                  <a:schemeClr val="tx1"/>
                </a:solidFill>
              </a:rPr>
              <a:t>NASA Langley Research </a:t>
            </a:r>
            <a:r>
              <a:rPr lang="en-US" sz="2600" b="0" dirty="0" smtClean="0">
                <a:solidFill>
                  <a:schemeClr val="tx1"/>
                </a:solidFill>
              </a:rPr>
              <a:t>Center</a:t>
            </a:r>
            <a:endParaRPr lang="en-US" sz="2600" b="0" dirty="0">
              <a:solidFill>
                <a:schemeClr val="tx1"/>
              </a:solidFill>
            </a:endParaRPr>
          </a:p>
        </p:txBody>
      </p:sp>
      <p:pic>
        <p:nvPicPr>
          <p:cNvPr id="1026" name="Picture 2" descr="Image result for hypersonic">
            <a:extLst>
              <a:ext uri="{FF2B5EF4-FFF2-40B4-BE49-F238E27FC236}">
                <a16:creationId xmlns:a16="http://schemas.microsoft.com/office/drawing/2014/main" id="{45E29352-756E-7C41-B7EB-4A2087BC08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57" b="25441"/>
          <a:stretch/>
        </p:blipFill>
        <p:spPr bwMode="auto">
          <a:xfrm>
            <a:off x="0" y="1371600"/>
            <a:ext cx="9144000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342708" y="304800"/>
            <a:ext cx="8458584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en-US" sz="3600" b="1" dirty="0">
                <a:latin typeface="+mn-lt"/>
              </a:rPr>
              <a:t>Wind Tunnel Testing of Next-Generation High-Speed Engines</a:t>
            </a:r>
            <a:endParaRPr lang="en-US" sz="1800" b="1" dirty="0">
              <a:latin typeface="+mn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F87A3-0BE5-4F47-A478-900F2A94D677}" type="slidenum">
              <a:rPr lang="en-US" smtClean="0"/>
              <a:t>1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16" y="4951657"/>
            <a:ext cx="1784944" cy="1493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982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914400"/>
            <a:ext cx="9144000" cy="1600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93C620-F290-494E-B2AE-99945945F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000" b="1" dirty="0"/>
              <a:t>What is </a:t>
            </a:r>
            <a:r>
              <a:rPr lang="en-US" sz="3000" b="1" dirty="0" smtClean="0"/>
              <a:t>Supersonics? </a:t>
            </a:r>
            <a:r>
              <a:rPr lang="en-US" sz="3000" b="1" dirty="0" err="1" smtClean="0"/>
              <a:t>Hypersonics</a:t>
            </a:r>
            <a:r>
              <a:rPr lang="en-US" sz="3000" b="1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301E3F-6A89-9642-9859-E3489D9AB1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146048"/>
            <a:ext cx="8686800" cy="1279534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Mach number = speed of an object / speed of sound</a:t>
            </a:r>
          </a:p>
        </p:txBody>
      </p:sp>
      <p:sp>
        <p:nvSpPr>
          <p:cNvPr id="46" name="Slide Number Placeholder 5">
            <a:extLst>
              <a:ext uri="{FF2B5EF4-FFF2-40B4-BE49-F238E27FC236}">
                <a16:creationId xmlns:a16="http://schemas.microsoft.com/office/drawing/2014/main" id="{2B72E466-2995-4B43-A655-979816B8B4A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455664" y="6355080"/>
            <a:ext cx="2459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F87A3-0BE5-4F47-A478-900F2A94D677}" type="slidenum">
              <a:rPr lang="en-US" smtClean="0"/>
              <a:t>2</a:t>
            </a:fld>
            <a:endParaRPr lang="en-US" dirty="0"/>
          </a:p>
        </p:txBody>
      </p:sp>
      <p:sp>
        <p:nvSpPr>
          <p:cNvPr id="28" name="Right Arrow 15">
            <a:extLst>
              <a:ext uri="{FF2B5EF4-FFF2-40B4-BE49-F238E27FC236}">
                <a16:creationId xmlns:a16="http://schemas.microsoft.com/office/drawing/2014/main" id="{D0A49DF5-370A-764B-841A-AACCACF167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3894513"/>
            <a:ext cx="8763000" cy="649364"/>
          </a:xfrm>
          <a:prstGeom prst="rightArrow">
            <a:avLst>
              <a:gd name="adj1" fmla="val 50000"/>
              <a:gd name="adj2" fmla="val 50032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26000">
                <a:schemeClr val="accent1">
                  <a:lumMod val="40000"/>
                  <a:lumOff val="60000"/>
                </a:schemeClr>
              </a:gs>
              <a:gs pos="83000">
                <a:schemeClr val="accent4"/>
              </a:gs>
              <a:gs pos="100000">
                <a:srgbClr val="FF0000"/>
              </a:gs>
            </a:gsLst>
            <a:lin ang="0" scaled="0"/>
          </a:gradFill>
          <a:ln w="9525">
            <a:noFill/>
            <a:round/>
            <a:headEnd/>
            <a:tailEnd/>
          </a:ln>
        </p:spPr>
        <p:txBody>
          <a:bodyPr/>
          <a:lstStyle>
            <a:lvl1pPr>
              <a:lnSpc>
                <a:spcPct val="90000"/>
              </a:lnSpc>
              <a:spcBef>
                <a:spcPct val="20000"/>
              </a:spcBef>
              <a:buClr>
                <a:srgbClr val="0752FF"/>
              </a:buClr>
              <a:buSzPct val="125000"/>
              <a:buFont typeface="Times" pitchFamily="2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SzPct val="125000"/>
              <a:buFont typeface="Times" pitchFamily="2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9" name="TextBox 3">
            <a:extLst>
              <a:ext uri="{FF2B5EF4-FFF2-40B4-BE49-F238E27FC236}">
                <a16:creationId xmlns:a16="http://schemas.microsoft.com/office/drawing/2014/main" id="{9748C4E6-6F9C-6143-B73F-AE3C31148D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389" y="3718783"/>
            <a:ext cx="169451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rgbClr val="0752FF"/>
              </a:buClr>
              <a:buSzPct val="125000"/>
              <a:buFont typeface="Times" pitchFamily="2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SzPct val="125000"/>
              <a:buFont typeface="Times" pitchFamily="2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+mn-lt"/>
              </a:rPr>
              <a:t>Mach Number</a:t>
            </a:r>
          </a:p>
        </p:txBody>
      </p:sp>
      <p:sp>
        <p:nvSpPr>
          <p:cNvPr id="30" name="TextBox 8">
            <a:extLst>
              <a:ext uri="{FF2B5EF4-FFF2-40B4-BE49-F238E27FC236}">
                <a16:creationId xmlns:a16="http://schemas.microsoft.com/office/drawing/2014/main" id="{C689FCF9-1551-2F46-872D-60E7147CAF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1353" y="4020542"/>
            <a:ext cx="529312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rgbClr val="0752FF"/>
              </a:buClr>
              <a:buSzPct val="125000"/>
              <a:buFont typeface="Times" pitchFamily="2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SzPct val="125000"/>
              <a:buFont typeface="Times" pitchFamily="2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100" b="1" dirty="0">
                <a:latin typeface="+mn-lt"/>
                <a:cs typeface="Arial" panose="020B0604020202020204" pitchFamily="34" charset="0"/>
              </a:rPr>
              <a:t>1.0</a:t>
            </a:r>
          </a:p>
        </p:txBody>
      </p:sp>
      <p:sp>
        <p:nvSpPr>
          <p:cNvPr id="31" name="Left Brace 13">
            <a:extLst>
              <a:ext uri="{FF2B5EF4-FFF2-40B4-BE49-F238E27FC236}">
                <a16:creationId xmlns:a16="http://schemas.microsoft.com/office/drawing/2014/main" id="{FDA2F340-FF6E-6241-8B01-57344D5D49BE}"/>
              </a:ext>
            </a:extLst>
          </p:cNvPr>
          <p:cNvSpPr>
            <a:spLocks/>
          </p:cNvSpPr>
          <p:nvPr/>
        </p:nvSpPr>
        <p:spPr bwMode="auto">
          <a:xfrm rot="16200000">
            <a:off x="866776" y="3981836"/>
            <a:ext cx="228600" cy="1504949"/>
          </a:xfrm>
          <a:prstGeom prst="leftBrace">
            <a:avLst>
              <a:gd name="adj1" fmla="val 8269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20000"/>
              </a:spcBef>
              <a:buClr>
                <a:srgbClr val="0752FF"/>
              </a:buClr>
              <a:buSzPct val="125000"/>
              <a:buFont typeface="Times" pitchFamily="2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SzPct val="125000"/>
              <a:buFont typeface="Times" pitchFamily="2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3" name="TextBox 21">
            <a:extLst>
              <a:ext uri="{FF2B5EF4-FFF2-40B4-BE49-F238E27FC236}">
                <a16:creationId xmlns:a16="http://schemas.microsoft.com/office/drawing/2014/main" id="{185F9754-FD90-1E47-984F-449C9F0BFE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6297" y="4011975"/>
            <a:ext cx="529312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rgbClr val="0752FF"/>
              </a:buClr>
              <a:buSzPct val="125000"/>
              <a:buFont typeface="Times" pitchFamily="2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SzPct val="125000"/>
              <a:buFont typeface="Times" pitchFamily="2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100" b="1" dirty="0" smtClean="0">
                <a:latin typeface="+mn-lt"/>
                <a:cs typeface="Arial" panose="020B0604020202020204" pitchFamily="34" charset="0"/>
              </a:rPr>
              <a:t>5.0</a:t>
            </a:r>
            <a:endParaRPr lang="en-US" altLang="en-US" sz="21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4" name="TextBox 22">
            <a:extLst>
              <a:ext uri="{FF2B5EF4-FFF2-40B4-BE49-F238E27FC236}">
                <a16:creationId xmlns:a16="http://schemas.microsoft.com/office/drawing/2014/main" id="{357CF122-5B0F-CA45-803F-7538F6AD38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1288" y="4026892"/>
            <a:ext cx="529312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rgbClr val="0752FF"/>
              </a:buClr>
              <a:buSzPct val="125000"/>
              <a:buFont typeface="Times" pitchFamily="2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SzPct val="125000"/>
              <a:buFont typeface="Times" pitchFamily="2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100" b="1" dirty="0">
                <a:latin typeface="+mn-lt"/>
                <a:cs typeface="Arial" panose="020B0604020202020204" pitchFamily="34" charset="0"/>
              </a:rPr>
              <a:t>0.3</a:t>
            </a:r>
          </a:p>
        </p:txBody>
      </p:sp>
      <p:sp>
        <p:nvSpPr>
          <p:cNvPr id="35" name="TextBox 14">
            <a:extLst>
              <a:ext uri="{FF2B5EF4-FFF2-40B4-BE49-F238E27FC236}">
                <a16:creationId xmlns:a16="http://schemas.microsoft.com/office/drawing/2014/main" id="{7D6E3ACF-DF3B-204C-8F42-8DC7B78A85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3201" y="2657544"/>
            <a:ext cx="210601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rgbClr val="0752FF"/>
              </a:buClr>
              <a:buSzPct val="125000"/>
              <a:buFont typeface="Times" pitchFamily="2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SzPct val="125000"/>
              <a:buFont typeface="Times" pitchFamily="2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en-US" sz="1800" b="1" dirty="0" smtClean="0">
                <a:latin typeface="+mn-lt"/>
              </a:rPr>
              <a:t>Subsonic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en-US" sz="1800" dirty="0" smtClean="0">
                <a:latin typeface="+mn-lt"/>
              </a:rPr>
              <a:t>(Pressure </a:t>
            </a:r>
            <a:r>
              <a:rPr lang="en-US" altLang="en-US" sz="1800" dirty="0">
                <a:latin typeface="+mn-lt"/>
              </a:rPr>
              <a:t>waves travel </a:t>
            </a:r>
            <a:r>
              <a:rPr lang="en-US" altLang="en-US" sz="1800" dirty="0" smtClean="0">
                <a:latin typeface="+mn-lt"/>
              </a:rPr>
              <a:t>all directions)</a:t>
            </a:r>
            <a:endParaRPr lang="en-US" altLang="en-US" sz="1800" dirty="0">
              <a:latin typeface="+mn-lt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dirty="0">
              <a:latin typeface="+mn-lt"/>
            </a:endParaRPr>
          </a:p>
        </p:txBody>
      </p:sp>
      <p:sp>
        <p:nvSpPr>
          <p:cNvPr id="36" name="Left Brace 24">
            <a:extLst>
              <a:ext uri="{FF2B5EF4-FFF2-40B4-BE49-F238E27FC236}">
                <a16:creationId xmlns:a16="http://schemas.microsoft.com/office/drawing/2014/main" id="{0E42B294-7FF7-4F41-8FDB-0F16B4780782}"/>
              </a:ext>
            </a:extLst>
          </p:cNvPr>
          <p:cNvSpPr>
            <a:spLocks/>
          </p:cNvSpPr>
          <p:nvPr/>
        </p:nvSpPr>
        <p:spPr bwMode="auto">
          <a:xfrm rot="16200000">
            <a:off x="5221973" y="1216936"/>
            <a:ext cx="214312" cy="7029988"/>
          </a:xfrm>
          <a:prstGeom prst="leftBrace">
            <a:avLst>
              <a:gd name="adj1" fmla="val 821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20000"/>
              </a:spcBef>
              <a:buClr>
                <a:srgbClr val="0752FF"/>
              </a:buClr>
              <a:buSzPct val="125000"/>
              <a:buFont typeface="Times" pitchFamily="2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SzPct val="125000"/>
              <a:buFont typeface="Times" pitchFamily="2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37" name="TextBox 25">
            <a:extLst>
              <a:ext uri="{FF2B5EF4-FFF2-40B4-BE49-F238E27FC236}">
                <a16:creationId xmlns:a16="http://schemas.microsoft.com/office/drawing/2014/main" id="{8C3D341F-0740-DE46-8746-E59AC01B64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6873" y="2657544"/>
            <a:ext cx="212137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rgbClr val="0752FF"/>
              </a:buClr>
              <a:buSzPct val="125000"/>
              <a:buFont typeface="Times" pitchFamily="2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SzPct val="125000"/>
              <a:buFont typeface="Times" pitchFamily="2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 smtClean="0">
                <a:latin typeface="+mn-lt"/>
              </a:rPr>
              <a:t>Supersonic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latin typeface="+mn-lt"/>
              </a:rPr>
              <a:t>(Pressure waves travel downstream)</a:t>
            </a:r>
            <a:endParaRPr lang="en-US" altLang="en-US" sz="1800" dirty="0">
              <a:latin typeface="+mn-lt"/>
            </a:endParaRPr>
          </a:p>
        </p:txBody>
      </p:sp>
      <p:sp>
        <p:nvSpPr>
          <p:cNvPr id="38" name="TextBox 26">
            <a:extLst>
              <a:ext uri="{FF2B5EF4-FFF2-40B4-BE49-F238E27FC236}">
                <a16:creationId xmlns:a16="http://schemas.microsoft.com/office/drawing/2014/main" id="{3F8D5B66-B323-B646-8277-A39305F179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8551" y="4020542"/>
            <a:ext cx="529312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rgbClr val="0752FF"/>
              </a:buClr>
              <a:buSzPct val="125000"/>
              <a:buFont typeface="Times" pitchFamily="2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SzPct val="125000"/>
              <a:buFont typeface="Times" pitchFamily="2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100" b="1" dirty="0">
                <a:latin typeface="+mn-lt"/>
                <a:cs typeface="Arial" panose="020B0604020202020204" pitchFamily="34" charset="0"/>
              </a:rPr>
              <a:t>1.2</a:t>
            </a:r>
          </a:p>
        </p:txBody>
      </p:sp>
      <p:sp>
        <p:nvSpPr>
          <p:cNvPr id="39" name="TextBox 27">
            <a:extLst>
              <a:ext uri="{FF2B5EF4-FFF2-40B4-BE49-F238E27FC236}">
                <a16:creationId xmlns:a16="http://schemas.microsoft.com/office/drawing/2014/main" id="{421D18E6-FB7D-3A47-91F7-BD16EACAC8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4155" y="4026892"/>
            <a:ext cx="529312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rgbClr val="0752FF"/>
              </a:buClr>
              <a:buSzPct val="125000"/>
              <a:buFont typeface="Times" pitchFamily="2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SzPct val="125000"/>
              <a:buFont typeface="Times" pitchFamily="2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100" b="1" dirty="0">
                <a:latin typeface="+mn-lt"/>
                <a:cs typeface="Arial" panose="020B0604020202020204" pitchFamily="34" charset="0"/>
              </a:rPr>
              <a:t>0.8</a:t>
            </a:r>
          </a:p>
        </p:txBody>
      </p:sp>
      <p:sp>
        <p:nvSpPr>
          <p:cNvPr id="40" name="TextBox 29">
            <a:extLst>
              <a:ext uri="{FF2B5EF4-FFF2-40B4-BE49-F238E27FC236}">
                <a16:creationId xmlns:a16="http://schemas.microsoft.com/office/drawing/2014/main" id="{4C71D0D8-DE5C-C44E-B135-39CE4E41D6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2986" y="3115092"/>
            <a:ext cx="10910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rgbClr val="0752FF"/>
              </a:buClr>
              <a:buSzPct val="125000"/>
              <a:buFont typeface="Times" pitchFamily="2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SzPct val="125000"/>
              <a:buFont typeface="Times" pitchFamily="2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latin typeface="+mn-lt"/>
              </a:rPr>
              <a:t>Transonic</a:t>
            </a:r>
          </a:p>
        </p:txBody>
      </p:sp>
      <p:sp>
        <p:nvSpPr>
          <p:cNvPr id="41" name="Left Brace 30">
            <a:extLst>
              <a:ext uri="{FF2B5EF4-FFF2-40B4-BE49-F238E27FC236}">
                <a16:creationId xmlns:a16="http://schemas.microsoft.com/office/drawing/2014/main" id="{92C20FDC-35A8-E547-87E3-7588B8DE9BC7}"/>
              </a:ext>
            </a:extLst>
          </p:cNvPr>
          <p:cNvSpPr>
            <a:spLocks/>
          </p:cNvSpPr>
          <p:nvPr/>
        </p:nvSpPr>
        <p:spPr bwMode="auto">
          <a:xfrm rot="5400000">
            <a:off x="4268296" y="2796455"/>
            <a:ext cx="226408" cy="1447801"/>
          </a:xfrm>
          <a:prstGeom prst="leftBrace">
            <a:avLst>
              <a:gd name="adj1" fmla="val 8375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20000"/>
              </a:spcBef>
              <a:buClr>
                <a:srgbClr val="0752FF"/>
              </a:buClr>
              <a:buSzPct val="125000"/>
              <a:buFont typeface="Times" pitchFamily="2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SzPct val="125000"/>
              <a:buFont typeface="Times" pitchFamily="2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42" name="TextBox 31">
            <a:extLst>
              <a:ext uri="{FF2B5EF4-FFF2-40B4-BE49-F238E27FC236}">
                <a16:creationId xmlns:a16="http://schemas.microsoft.com/office/drawing/2014/main" id="{5E3E9EC9-F1E4-8747-BA9D-F7D13C68E1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85111"/>
            <a:ext cx="22860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rgbClr val="0752FF"/>
              </a:buClr>
              <a:buSzPct val="125000"/>
              <a:buFont typeface="Times" pitchFamily="2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SzPct val="125000"/>
              <a:buFont typeface="Times" pitchFamily="2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 smtClean="0">
                <a:latin typeface="+mn-lt"/>
              </a:rPr>
              <a:t>Nearly incompressible</a:t>
            </a:r>
            <a:endParaRPr lang="en-US" altLang="en-US" sz="1800" b="1" dirty="0">
              <a:latin typeface="+mn-lt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+mn-lt"/>
              </a:rPr>
              <a:t>(Air density is </a:t>
            </a:r>
            <a:r>
              <a:rPr lang="en-US" altLang="en-US" sz="1800" dirty="0" smtClean="0">
                <a:latin typeface="+mn-lt"/>
              </a:rPr>
              <a:t>roughly </a:t>
            </a:r>
            <a:r>
              <a:rPr lang="en-US" altLang="en-US" sz="1800" dirty="0">
                <a:latin typeface="+mn-lt"/>
              </a:rPr>
              <a:t>constant)</a:t>
            </a:r>
          </a:p>
        </p:txBody>
      </p:sp>
      <p:sp>
        <p:nvSpPr>
          <p:cNvPr id="43" name="Left Brace 32">
            <a:extLst>
              <a:ext uri="{FF2B5EF4-FFF2-40B4-BE49-F238E27FC236}">
                <a16:creationId xmlns:a16="http://schemas.microsoft.com/office/drawing/2014/main" id="{50FC4F75-9E94-1C4B-8FCF-7D7060313ECE}"/>
              </a:ext>
            </a:extLst>
          </p:cNvPr>
          <p:cNvSpPr>
            <a:spLocks/>
          </p:cNvSpPr>
          <p:nvPr/>
        </p:nvSpPr>
        <p:spPr bwMode="auto">
          <a:xfrm rot="5400000">
            <a:off x="2135426" y="1611550"/>
            <a:ext cx="342900" cy="4194452"/>
          </a:xfrm>
          <a:prstGeom prst="leftBrace">
            <a:avLst>
              <a:gd name="adj1" fmla="val 8359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20000"/>
              </a:spcBef>
              <a:buClr>
                <a:srgbClr val="0752FF"/>
              </a:buClr>
              <a:buSzPct val="125000"/>
              <a:buFont typeface="Times" pitchFamily="2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SzPct val="125000"/>
              <a:buFont typeface="Times" pitchFamily="2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44" name="TextBox 33">
            <a:extLst>
              <a:ext uri="{FF2B5EF4-FFF2-40B4-BE49-F238E27FC236}">
                <a16:creationId xmlns:a16="http://schemas.microsoft.com/office/drawing/2014/main" id="{BF51B7BC-3588-5C47-A80C-D00FE7AC34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0411" y="4785111"/>
            <a:ext cx="193014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rgbClr val="0752FF"/>
              </a:buClr>
              <a:buSzPct val="125000"/>
              <a:buFont typeface="Times" pitchFamily="2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SzPct val="125000"/>
              <a:buFont typeface="Times" pitchFamily="2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latin typeface="+mn-lt"/>
              </a:rPr>
              <a:t>Compressible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+mn-lt"/>
              </a:rPr>
              <a:t>(Air density varies)</a:t>
            </a:r>
          </a:p>
        </p:txBody>
      </p:sp>
      <p:sp>
        <p:nvSpPr>
          <p:cNvPr id="47" name="TextBox 37">
            <a:extLst>
              <a:ext uri="{FF2B5EF4-FFF2-40B4-BE49-F238E27FC236}">
                <a16:creationId xmlns:a16="http://schemas.microsoft.com/office/drawing/2014/main" id="{E22AA6E8-8AEC-324B-80C5-2D3C6412D2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36" y="4012605"/>
            <a:ext cx="320922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rgbClr val="0752FF"/>
              </a:buClr>
              <a:buSzPct val="125000"/>
              <a:buFont typeface="Times" pitchFamily="2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SzPct val="125000"/>
              <a:buFont typeface="Times" pitchFamily="2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100" b="1" dirty="0">
                <a:latin typeface="+mn-lt"/>
                <a:cs typeface="Arial" panose="020B0604020202020204" pitchFamily="34" charset="0"/>
              </a:rPr>
              <a:t>0</a:t>
            </a:r>
          </a:p>
        </p:txBody>
      </p:sp>
      <p:sp>
        <p:nvSpPr>
          <p:cNvPr id="48" name="Left Brace 38">
            <a:extLst>
              <a:ext uri="{FF2B5EF4-FFF2-40B4-BE49-F238E27FC236}">
                <a16:creationId xmlns:a16="http://schemas.microsoft.com/office/drawing/2014/main" id="{9EA92366-F2FC-AE4D-BC67-354DF64BC7C7}"/>
              </a:ext>
            </a:extLst>
          </p:cNvPr>
          <p:cNvSpPr>
            <a:spLocks/>
          </p:cNvSpPr>
          <p:nvPr/>
        </p:nvSpPr>
        <p:spPr bwMode="auto">
          <a:xfrm rot="5400000">
            <a:off x="6170081" y="1812125"/>
            <a:ext cx="334962" cy="3784076"/>
          </a:xfrm>
          <a:prstGeom prst="leftBrace">
            <a:avLst>
              <a:gd name="adj1" fmla="val 8326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20000"/>
              </a:spcBef>
              <a:buClr>
                <a:srgbClr val="0752FF"/>
              </a:buClr>
              <a:buSzPct val="125000"/>
              <a:buFont typeface="Times" pitchFamily="2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SzPct val="125000"/>
              <a:buFont typeface="Times" pitchFamily="2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50" name="TextBox 41">
            <a:extLst>
              <a:ext uri="{FF2B5EF4-FFF2-40B4-BE49-F238E27FC236}">
                <a16:creationId xmlns:a16="http://schemas.microsoft.com/office/drawing/2014/main" id="{DB9E595A-C1D6-1B49-84BC-3099470154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5949" y="5909102"/>
            <a:ext cx="5448301" cy="415498"/>
          </a:xfrm>
          <a:prstGeom prst="rect">
            <a:avLst/>
          </a:prstGeom>
          <a:solidFill>
            <a:srgbClr val="FFBDBD"/>
          </a:solidFill>
          <a:ln w="28575">
            <a:solidFill>
              <a:srgbClr val="FF0000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rgbClr val="0752FF"/>
              </a:buClr>
              <a:buSzPct val="125000"/>
              <a:buFont typeface="Times" pitchFamily="2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SzPct val="125000"/>
              <a:buFont typeface="Times" pitchFamily="2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100" dirty="0">
                <a:latin typeface="+mn-lt"/>
                <a:cs typeface="Arial" panose="020B0604020202020204" pitchFamily="34" charset="0"/>
              </a:rPr>
              <a:t>The </a:t>
            </a:r>
            <a:r>
              <a:rPr lang="en-US" altLang="en-US" sz="2100" dirty="0" smtClean="0">
                <a:latin typeface="+mn-lt"/>
                <a:cs typeface="Arial" panose="020B0604020202020204" pitchFamily="34" charset="0"/>
              </a:rPr>
              <a:t>flow physics depend </a:t>
            </a:r>
            <a:r>
              <a:rPr lang="en-US" altLang="en-US" sz="2100" dirty="0">
                <a:latin typeface="+mn-lt"/>
                <a:cs typeface="Arial" panose="020B0604020202020204" pitchFamily="34" charset="0"/>
              </a:rPr>
              <a:t>on the Mach </a:t>
            </a:r>
            <a:r>
              <a:rPr lang="en-US" altLang="en-US" sz="2100" dirty="0" smtClean="0">
                <a:latin typeface="+mn-lt"/>
                <a:cs typeface="Arial" panose="020B0604020202020204" pitchFamily="34" charset="0"/>
              </a:rPr>
              <a:t>number</a:t>
            </a:r>
            <a:endParaRPr lang="en-US" altLang="en-US" sz="21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44301E3F-6A89-9642-9859-E3489D9AB1A2}"/>
              </a:ext>
            </a:extLst>
          </p:cNvPr>
          <p:cNvSpPr txBox="1">
            <a:spLocks/>
          </p:cNvSpPr>
          <p:nvPr/>
        </p:nvSpPr>
        <p:spPr>
          <a:xfrm>
            <a:off x="5073179" y="1639886"/>
            <a:ext cx="4026841" cy="874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dirty="0"/>
              <a:t> the </a:t>
            </a:r>
            <a:r>
              <a:rPr lang="en-US" dirty="0" smtClean="0"/>
              <a:t>transmission speed </a:t>
            </a:r>
            <a:r>
              <a:rPr lang="en-US" dirty="0"/>
              <a:t>of </a:t>
            </a:r>
            <a:r>
              <a:rPr lang="en-US" dirty="0" smtClean="0"/>
              <a:t>a </a:t>
            </a:r>
            <a:r>
              <a:rPr lang="en-US" dirty="0"/>
              <a:t>small disturbance through </a:t>
            </a:r>
            <a:r>
              <a:rPr lang="en-US" dirty="0" smtClean="0"/>
              <a:t>some </a:t>
            </a:r>
            <a:r>
              <a:rPr lang="en-US" dirty="0"/>
              <a:t>medium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4285860" y="1502567"/>
            <a:ext cx="17510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5022850" y="1502567"/>
            <a:ext cx="158750" cy="2286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8260953" y="3382325"/>
            <a:ext cx="0" cy="4912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8260953" y="3507616"/>
            <a:ext cx="53832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25">
            <a:extLst>
              <a:ext uri="{FF2B5EF4-FFF2-40B4-BE49-F238E27FC236}">
                <a16:creationId xmlns:a16="http://schemas.microsoft.com/office/drawing/2014/main" id="{8C3D341F-0740-DE46-8746-E59AC01B64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2000" y="3067182"/>
            <a:ext cx="14478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rgbClr val="0752FF"/>
              </a:buClr>
              <a:buSzPct val="125000"/>
              <a:buFont typeface="Times" pitchFamily="2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SzPct val="125000"/>
              <a:buFont typeface="Times" pitchFamily="2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 smtClean="0">
                <a:latin typeface="+mn-lt"/>
              </a:rPr>
              <a:t>Hypersonic</a:t>
            </a:r>
            <a:endParaRPr lang="en-US" alt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34348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834F1-3DE5-1C40-B13E-1ADDA9D1D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000" dirty="0"/>
              <a:t>Supersonic Flow </a:t>
            </a:r>
            <a:r>
              <a:rPr lang="en-US" sz="3000" dirty="0" smtClean="0"/>
              <a:t>Physics: </a:t>
            </a:r>
            <a:r>
              <a:rPr lang="en-US" sz="3000" dirty="0"/>
              <a:t>Shockwaves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52A617-3554-B04F-85AD-EE38E2065D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69848"/>
            <a:ext cx="8153400" cy="4876800"/>
          </a:xfrm>
        </p:spPr>
        <p:txBody>
          <a:bodyPr>
            <a:normAutofit/>
          </a:bodyPr>
          <a:lstStyle/>
          <a:p>
            <a:pPr marL="347472" indent="-347472">
              <a:buSzPct val="125000"/>
            </a:pPr>
            <a:r>
              <a:rPr lang="en-US" dirty="0" smtClean="0"/>
              <a:t>For Mach numbers &gt; 1, </a:t>
            </a:r>
            <a:r>
              <a:rPr lang="en-US" dirty="0"/>
              <a:t>strong pressure waves (shock waves) </a:t>
            </a:r>
            <a:r>
              <a:rPr lang="en-US" dirty="0" smtClean="0"/>
              <a:t>form</a:t>
            </a:r>
          </a:p>
          <a:p>
            <a:pPr marL="347472" indent="-347472">
              <a:buSzPct val="125000"/>
            </a:pPr>
            <a:endParaRPr lang="en-US" sz="500" dirty="0"/>
          </a:p>
          <a:p>
            <a:pPr marL="347472" indent="-347472">
              <a:buSzPct val="125000"/>
            </a:pPr>
            <a:r>
              <a:rPr lang="en-US" dirty="0"/>
              <a:t>Across a shock wave: </a:t>
            </a:r>
          </a:p>
          <a:p>
            <a:pPr marL="804672" lvl="1" indent="-347472">
              <a:buSzPct val="125000"/>
              <a:buFont typeface="Calibri" panose="020F0502020204030204" pitchFamily="34" charset="0"/>
              <a:buChar char="-"/>
            </a:pPr>
            <a:r>
              <a:rPr lang="en-US" sz="2100" dirty="0"/>
              <a:t>Pressure and temperature increase</a:t>
            </a:r>
          </a:p>
          <a:p>
            <a:pPr marL="804672" lvl="1" indent="-347472">
              <a:buSzPct val="125000"/>
              <a:buFont typeface="Calibri" panose="020F0502020204030204" pitchFamily="34" charset="0"/>
              <a:buChar char="-"/>
            </a:pPr>
            <a:r>
              <a:rPr lang="en-US" sz="2100" dirty="0"/>
              <a:t>Mach number </a:t>
            </a:r>
            <a:r>
              <a:rPr lang="en-US" sz="2100" dirty="0" smtClean="0"/>
              <a:t>decreases</a:t>
            </a:r>
            <a:endParaRPr lang="en-US" sz="21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4FB1CA-64FC-E042-82B1-2686A3D0C9F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455664" y="6355080"/>
            <a:ext cx="2459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F87A3-0BE5-4F47-A478-900F2A94D677}" type="slidenum">
              <a:rPr lang="en-US" smtClean="0"/>
              <a:t>3</a:t>
            </a:fld>
            <a:endParaRPr lang="en-US"/>
          </a:p>
        </p:txBody>
      </p:sp>
      <p:pic>
        <p:nvPicPr>
          <p:cNvPr id="1026" name="Picture 2" descr="https://www.nasa.gov/sites/default/files/thumbnails/image/f4_p4_red_planedro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429000"/>
            <a:ext cx="4900356" cy="2663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41">
            <a:extLst>
              <a:ext uri="{FF2B5EF4-FFF2-40B4-BE49-F238E27FC236}">
                <a16:creationId xmlns:a16="http://schemas.microsoft.com/office/drawing/2014/main" id="{DB9E595A-C1D6-1B49-84BC-3099470154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5858217"/>
            <a:ext cx="4495800" cy="323165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rgbClr val="0752FF"/>
              </a:buClr>
              <a:buSzPct val="125000"/>
              <a:buFont typeface="Times" pitchFamily="2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SzPct val="125000"/>
              <a:buFont typeface="Times" pitchFamily="2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500" dirty="0" smtClean="0">
                <a:latin typeface="+mn-lt"/>
                <a:cs typeface="Arial" panose="020B0604020202020204" pitchFamily="34" charset="0"/>
              </a:rPr>
              <a:t>NASA’s </a:t>
            </a:r>
            <a:r>
              <a:rPr lang="en-US" sz="1500" dirty="0">
                <a:latin typeface="+mn-lt"/>
              </a:rPr>
              <a:t>Air-to-Air Background Oriented </a:t>
            </a:r>
            <a:r>
              <a:rPr lang="en-US" sz="1500" dirty="0" err="1">
                <a:latin typeface="+mn-lt"/>
              </a:rPr>
              <a:t>Schlieren</a:t>
            </a:r>
            <a:r>
              <a:rPr lang="en-US" sz="1500" dirty="0">
                <a:latin typeface="+mn-lt"/>
              </a:rPr>
              <a:t> flights</a:t>
            </a:r>
            <a:endParaRPr lang="en-US" altLang="en-US" sz="1500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1028" name="Picture 4" descr="https://www.nasa.gov/sites/default/files/styles/full_width_feature/public/thumbnails/image/flying_004_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8" t="22112" r="12488" b="16655"/>
          <a:stretch/>
        </p:blipFill>
        <p:spPr bwMode="auto">
          <a:xfrm>
            <a:off x="5029200" y="1524000"/>
            <a:ext cx="4057109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41">
            <a:extLst>
              <a:ext uri="{FF2B5EF4-FFF2-40B4-BE49-F238E27FC236}">
                <a16:creationId xmlns:a16="http://schemas.microsoft.com/office/drawing/2014/main" id="{DB9E595A-C1D6-1B49-84BC-3099470154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3561832"/>
            <a:ext cx="3657600" cy="784830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rgbClr val="0752FF"/>
              </a:buClr>
              <a:buSzPct val="125000"/>
              <a:buFont typeface="Times" pitchFamily="2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SzPct val="125000"/>
              <a:buFont typeface="Times" pitchFamily="2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500" dirty="0" smtClean="0">
                <a:latin typeface="+mn-lt"/>
                <a:cs typeface="Arial" panose="020B0604020202020204" pitchFamily="34" charset="0"/>
              </a:rPr>
              <a:t>Conceptual image of NASA’s </a:t>
            </a:r>
            <a:r>
              <a:rPr lang="en-US" altLang="en-US" sz="1500" dirty="0">
                <a:latin typeface="+mn-lt"/>
                <a:cs typeface="Arial" panose="020B0604020202020204" pitchFamily="34" charset="0"/>
              </a:rPr>
              <a:t>X-59 </a:t>
            </a:r>
            <a:r>
              <a:rPr lang="en-US" altLang="en-US" sz="1500" dirty="0" err="1">
                <a:latin typeface="+mn-lt"/>
                <a:cs typeface="Arial" panose="020B0604020202020204" pitchFamily="34" charset="0"/>
              </a:rPr>
              <a:t>QueSST</a:t>
            </a:r>
            <a:r>
              <a:rPr lang="en-US" altLang="en-US" sz="15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1500" dirty="0" smtClean="0">
                <a:latin typeface="+mn-lt"/>
                <a:cs typeface="Arial" panose="020B0604020202020204" pitchFamily="34" charset="0"/>
              </a:rPr>
              <a:t>Airplane (designed </a:t>
            </a:r>
            <a:r>
              <a:rPr lang="en-US" altLang="en-US" sz="1500" dirty="0">
                <a:latin typeface="+mn-lt"/>
                <a:cs typeface="Arial" panose="020B0604020202020204" pitchFamily="34" charset="0"/>
              </a:rPr>
              <a:t>to </a:t>
            </a:r>
            <a:r>
              <a:rPr lang="en-US" altLang="en-US" sz="1500" dirty="0" smtClean="0">
                <a:latin typeface="+mn-lt"/>
                <a:cs typeface="Arial" panose="020B0604020202020204" pitchFamily="34" charset="0"/>
              </a:rPr>
              <a:t>reduce </a:t>
            </a:r>
            <a:r>
              <a:rPr lang="en-US" altLang="en-US" sz="1500" dirty="0">
                <a:latin typeface="+mn-lt"/>
                <a:cs typeface="Arial" panose="020B0604020202020204" pitchFamily="34" charset="0"/>
              </a:rPr>
              <a:t>the loudness of a sonic boom to that of a gentle </a:t>
            </a:r>
            <a:r>
              <a:rPr lang="en-US" altLang="en-US" sz="1500" dirty="0" smtClean="0">
                <a:latin typeface="+mn-lt"/>
                <a:cs typeface="Arial" panose="020B0604020202020204" pitchFamily="34" charset="0"/>
              </a:rPr>
              <a:t>thump)</a:t>
            </a:r>
            <a:endParaRPr lang="en-US" altLang="en-US" sz="1500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5" name="Picture 4" descr="Shadowgraph of Gemini capsule model in flight-stability tests.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01" b="3876"/>
          <a:stretch/>
        </p:blipFill>
        <p:spPr bwMode="auto">
          <a:xfrm>
            <a:off x="5250468" y="4589765"/>
            <a:ext cx="2790825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5015450" y="6407820"/>
            <a:ext cx="3260859" cy="3231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500" dirty="0">
                <a:solidFill>
                  <a:srgbClr val="000000"/>
                </a:solidFill>
                <a:latin typeface="+mn-lt"/>
              </a:rPr>
              <a:t>Shadowgraph of Gemini capsule model</a:t>
            </a:r>
            <a:endParaRPr lang="en-US" sz="15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310547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RakeBefore.jpg">
            <a:extLst>
              <a:ext uri="{FF2B5EF4-FFF2-40B4-BE49-F238E27FC236}">
                <a16:creationId xmlns:a16="http://schemas.microsoft.com/office/drawing/2014/main" id="{65EB01AD-5772-154E-9964-2038FF78B5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4251" y="2057400"/>
            <a:ext cx="2895600" cy="231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RakeAfter.jpg">
            <a:extLst>
              <a:ext uri="{FF2B5EF4-FFF2-40B4-BE49-F238E27FC236}">
                <a16:creationId xmlns:a16="http://schemas.microsoft.com/office/drawing/2014/main" id="{E1F01CBC-5EF1-8C44-BD98-6CF0C59C9F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405313"/>
            <a:ext cx="2895600" cy="231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322834F1-3DE5-1C40-B13E-1ADDA9D1DF6A}"/>
              </a:ext>
            </a:extLst>
          </p:cNvPr>
          <p:cNvSpPr txBox="1">
            <a:spLocks/>
          </p:cNvSpPr>
          <p:nvPr/>
        </p:nvSpPr>
        <p:spPr>
          <a:xfrm>
            <a:off x="228600" y="76201"/>
            <a:ext cx="8686800" cy="990600"/>
          </a:xfrm>
          <a:prstGeom prst="rect">
            <a:avLst/>
          </a:prstGeom>
        </p:spPr>
        <p:txBody>
          <a:bodyPr anchor="ctr"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en-US" sz="3000" dirty="0" smtClean="0"/>
              <a:t>Hypersonic Flow Physics: High-Temperature Effects </a:t>
            </a:r>
            <a:endParaRPr lang="en-US" sz="30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FA60DCA-32B9-D94B-9500-5743AB92771D}"/>
              </a:ext>
            </a:extLst>
          </p:cNvPr>
          <p:cNvSpPr txBox="1">
            <a:spLocks/>
          </p:cNvSpPr>
          <p:nvPr/>
        </p:nvSpPr>
        <p:spPr>
          <a:xfrm>
            <a:off x="228600" y="1069848"/>
            <a:ext cx="8686800" cy="1342786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ts val="750"/>
              </a:spcBef>
              <a:buSzPct val="125000"/>
              <a:buFont typeface="Arial" panose="020B0604020202020204" pitchFamily="34" charset="0"/>
              <a:buChar char="•"/>
              <a:defRPr/>
            </a:pPr>
            <a:r>
              <a:rPr lang="en-US" sz="2100" kern="0" dirty="0">
                <a:latin typeface="+mn-lt"/>
              </a:rPr>
              <a:t>High speed means high velocity (V) and high kinetic energy (1/2 V</a:t>
            </a:r>
            <a:r>
              <a:rPr lang="en-US" sz="2100" kern="0" baseline="30000" dirty="0">
                <a:latin typeface="+mn-lt"/>
              </a:rPr>
              <a:t>2</a:t>
            </a:r>
            <a:r>
              <a:rPr lang="en-US" sz="2100" kern="0" dirty="0" smtClean="0">
                <a:latin typeface="+mn-lt"/>
              </a:rPr>
              <a:t>)</a:t>
            </a:r>
          </a:p>
          <a:p>
            <a:pPr marL="342900" indent="-342900">
              <a:lnSpc>
                <a:spcPct val="90000"/>
              </a:lnSpc>
              <a:spcBef>
                <a:spcPts val="750"/>
              </a:spcBef>
              <a:buSzPct val="125000"/>
              <a:buFont typeface="Arial" panose="020B0604020202020204" pitchFamily="34" charset="0"/>
              <a:buChar char="•"/>
              <a:defRPr/>
            </a:pPr>
            <a:endParaRPr lang="en-US" sz="500" kern="0" dirty="0">
              <a:latin typeface="+mn-lt"/>
            </a:endParaRPr>
          </a:p>
          <a:p>
            <a:pPr marL="342900" indent="-342900">
              <a:lnSpc>
                <a:spcPct val="90000"/>
              </a:lnSpc>
              <a:spcBef>
                <a:spcPts val="750"/>
              </a:spcBef>
              <a:buSzPct val="125000"/>
              <a:buFont typeface="Arial" panose="020B0604020202020204" pitchFamily="34" charset="0"/>
              <a:buChar char="•"/>
              <a:defRPr/>
            </a:pPr>
            <a:r>
              <a:rPr lang="en-US" sz="2100" kern="0" dirty="0" smtClean="0">
                <a:latin typeface="+mn-lt"/>
              </a:rPr>
              <a:t>As air flows around the vehicle, </a:t>
            </a:r>
            <a:r>
              <a:rPr lang="en-US" sz="2100" kern="0" dirty="0">
                <a:latin typeface="+mn-lt"/>
              </a:rPr>
              <a:t>s</a:t>
            </a:r>
            <a:r>
              <a:rPr lang="en-US" sz="2100" kern="0" dirty="0" smtClean="0">
                <a:latin typeface="+mn-lt"/>
              </a:rPr>
              <a:t>ome kinetic energy is converted to internal energy</a:t>
            </a:r>
            <a:r>
              <a:rPr lang="en-US" sz="2100" kern="0" dirty="0">
                <a:latin typeface="+mn-lt"/>
              </a:rPr>
              <a:t> </a:t>
            </a:r>
            <a:r>
              <a:rPr lang="en-US" sz="2100" kern="0" dirty="0" smtClean="0">
                <a:latin typeface="+mn-lt"/>
              </a:rPr>
              <a:t>= things </a:t>
            </a:r>
            <a:r>
              <a:rPr lang="en-US" sz="2100" kern="0" dirty="0">
                <a:latin typeface="+mn-lt"/>
              </a:rPr>
              <a:t>get very </a:t>
            </a:r>
            <a:r>
              <a:rPr lang="en-US" sz="2100" kern="0" dirty="0" smtClean="0">
                <a:latin typeface="+mn-lt"/>
              </a:rPr>
              <a:t>hot</a:t>
            </a:r>
            <a:endParaRPr lang="en-US" sz="2000" kern="0" dirty="0">
              <a:latin typeface="+mn-lt"/>
            </a:endParaRPr>
          </a:p>
        </p:txBody>
      </p:sp>
      <p:sp>
        <p:nvSpPr>
          <p:cNvPr id="11" name="TextBox 41">
            <a:extLst>
              <a:ext uri="{FF2B5EF4-FFF2-40B4-BE49-F238E27FC236}">
                <a16:creationId xmlns:a16="http://schemas.microsoft.com/office/drawing/2014/main" id="{DB9E595A-C1D6-1B49-84BC-3099470154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4592" y="4268526"/>
            <a:ext cx="1524000" cy="323165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rgbClr val="0752FF"/>
              </a:buClr>
              <a:buSzPct val="125000"/>
              <a:buFont typeface="Times" pitchFamily="2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SzPct val="125000"/>
              <a:buFont typeface="Times" pitchFamily="2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500" dirty="0" smtClean="0">
                <a:latin typeface="+mn-lt"/>
                <a:cs typeface="Arial" panose="020B0604020202020204" pitchFamily="34" charset="0"/>
              </a:rPr>
              <a:t>We melt metal!</a:t>
            </a:r>
            <a:endParaRPr lang="en-US" altLang="en-US" sz="15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FA60DCA-32B9-D94B-9500-5743AB92771D}"/>
              </a:ext>
            </a:extLst>
          </p:cNvPr>
          <p:cNvSpPr txBox="1">
            <a:spLocks/>
          </p:cNvSpPr>
          <p:nvPr/>
        </p:nvSpPr>
        <p:spPr>
          <a:xfrm>
            <a:off x="234149" y="2240280"/>
            <a:ext cx="5480851" cy="4379658"/>
          </a:xfrm>
          <a:prstGeom prst="rect">
            <a:avLst/>
          </a:prstGeom>
        </p:spPr>
        <p:txBody>
          <a:bodyPr/>
          <a:lstStyle/>
          <a:p>
            <a:pPr marL="800100" lvl="1" indent="-342900">
              <a:lnSpc>
                <a:spcPct val="90000"/>
              </a:lnSpc>
              <a:spcBef>
                <a:spcPct val="20000"/>
              </a:spcBef>
              <a:buSzPct val="125000"/>
              <a:buFont typeface="Calibri" panose="020F0502020204030204" pitchFamily="34" charset="0"/>
              <a:buChar char="-"/>
              <a:defRPr/>
            </a:pPr>
            <a:r>
              <a:rPr lang="en-US" sz="2100" kern="0" dirty="0">
                <a:latin typeface="+mn-lt"/>
              </a:rPr>
              <a:t>Vibrational energy states are </a:t>
            </a:r>
            <a:r>
              <a:rPr lang="en-US" sz="2100" kern="0" dirty="0" smtClean="0">
                <a:latin typeface="+mn-lt"/>
              </a:rPr>
              <a:t>excited</a:t>
            </a: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SzPct val="125000"/>
              <a:buFont typeface="Calibri" panose="020F0502020204030204" pitchFamily="34" charset="0"/>
              <a:buChar char="-"/>
              <a:defRPr/>
            </a:pPr>
            <a:r>
              <a:rPr lang="en-US" sz="2100" kern="0" dirty="0" smtClean="0">
                <a:latin typeface="+mn-lt"/>
              </a:rPr>
              <a:t>Chemical </a:t>
            </a:r>
            <a:r>
              <a:rPr lang="en-US" sz="2100" kern="0" dirty="0">
                <a:latin typeface="+mn-lt"/>
              </a:rPr>
              <a:t>reactions</a:t>
            </a: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SzPct val="125000"/>
              <a:buFont typeface="Calibri" panose="020F0502020204030204" pitchFamily="34" charset="0"/>
              <a:buChar char="-"/>
              <a:defRPr/>
            </a:pPr>
            <a:r>
              <a:rPr lang="en-US" sz="2100" kern="0" dirty="0" smtClean="0">
                <a:latin typeface="+mn-lt"/>
              </a:rPr>
              <a:t>Dissociation </a:t>
            </a:r>
            <a:r>
              <a:rPr lang="en-US" sz="2100" kern="0" dirty="0">
                <a:latin typeface="+mn-lt"/>
              </a:rPr>
              <a:t>(O2 -&gt; 2O, N2 -&gt; 2N)</a:t>
            </a: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SzPct val="125000"/>
              <a:buFont typeface="Calibri" panose="020F0502020204030204" pitchFamily="34" charset="0"/>
              <a:buChar char="-"/>
              <a:defRPr/>
            </a:pPr>
            <a:r>
              <a:rPr lang="en-US" sz="2100" kern="0" dirty="0">
                <a:latin typeface="+mn-lt"/>
              </a:rPr>
              <a:t>Ionization (+/- electrons</a:t>
            </a:r>
            <a:r>
              <a:rPr lang="en-US" sz="2100" kern="0" dirty="0" smtClean="0">
                <a:latin typeface="+mn-lt"/>
              </a:rPr>
              <a:t>)</a:t>
            </a: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SzPct val="125000"/>
              <a:buFont typeface="Calibri" panose="020F0502020204030204" pitchFamily="34" charset="0"/>
              <a:buChar char="-"/>
              <a:defRPr/>
            </a:pPr>
            <a:endParaRPr lang="en-US" sz="1000" dirty="0" smtClean="0">
              <a:latin typeface="+mn-lt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SzPct val="125000"/>
              <a:buFont typeface="Arial" panose="020B0604020202020204" pitchFamily="34" charset="0"/>
              <a:buChar char="•"/>
              <a:defRPr/>
            </a:pPr>
            <a:r>
              <a:rPr lang="en-US" sz="2100" dirty="0" smtClean="0">
                <a:latin typeface="+mn-lt"/>
              </a:rPr>
              <a:t>One </a:t>
            </a:r>
            <a:r>
              <a:rPr lang="en-US" sz="2100" dirty="0">
                <a:latin typeface="+mn-lt"/>
              </a:rPr>
              <a:t>major challenge is dealing with the </a:t>
            </a:r>
            <a:r>
              <a:rPr lang="en-US" sz="2100" dirty="0" smtClean="0">
                <a:latin typeface="+mn-lt"/>
              </a:rPr>
              <a:t>vehicle heating</a:t>
            </a:r>
            <a:endParaRPr lang="en-US" sz="2100" kern="0" dirty="0" smtClean="0">
              <a:latin typeface="+mn-lt"/>
            </a:endParaRPr>
          </a:p>
          <a:p>
            <a:pPr marL="800100" lvl="1" indent="-342900">
              <a:buSzPct val="125000"/>
              <a:buFont typeface="Calibri" panose="020F0502020204030204" pitchFamily="34" charset="0"/>
              <a:buChar char="-"/>
            </a:pPr>
            <a:r>
              <a:rPr lang="en-US" sz="2100" dirty="0">
                <a:latin typeface="+mn-lt"/>
              </a:rPr>
              <a:t>High temperature materials</a:t>
            </a:r>
          </a:p>
          <a:p>
            <a:pPr marL="800100" lvl="1" indent="-342900">
              <a:buSzPct val="125000"/>
              <a:buFont typeface="Calibri" panose="020F0502020204030204" pitchFamily="34" charset="0"/>
              <a:buChar char="-"/>
            </a:pPr>
            <a:r>
              <a:rPr lang="en-US" sz="2100" dirty="0">
                <a:latin typeface="+mn-lt"/>
              </a:rPr>
              <a:t>Active cooling </a:t>
            </a:r>
          </a:p>
          <a:p>
            <a:pPr marL="800100" lvl="1" indent="-342900">
              <a:buSzPct val="125000"/>
              <a:buFont typeface="Calibri" panose="020F0502020204030204" pitchFamily="34" charset="0"/>
              <a:buChar char="-"/>
            </a:pPr>
            <a:r>
              <a:rPr lang="en-US" sz="2100" dirty="0">
                <a:latin typeface="+mn-lt"/>
              </a:rPr>
              <a:t>Aerodynamic </a:t>
            </a:r>
            <a:r>
              <a:rPr lang="en-US" sz="2100" dirty="0" smtClean="0">
                <a:latin typeface="+mn-lt"/>
              </a:rPr>
              <a:t>shapes/design</a:t>
            </a:r>
          </a:p>
          <a:p>
            <a:pPr marL="800100" lvl="1" indent="-342900">
              <a:buSzPct val="125000"/>
              <a:buFont typeface="Calibri" panose="020F0502020204030204" pitchFamily="34" charset="0"/>
              <a:buChar char="-"/>
            </a:pPr>
            <a:endParaRPr lang="en-US" sz="1000" dirty="0">
              <a:latin typeface="+mn-lt"/>
            </a:endParaRPr>
          </a:p>
          <a:p>
            <a:pPr marL="342900" indent="-342900">
              <a:buSzPct val="125000"/>
              <a:buFont typeface="Arial" panose="020B0604020202020204" pitchFamily="34" charset="0"/>
              <a:buChar char="•"/>
            </a:pPr>
            <a:r>
              <a:rPr lang="en-US" sz="2100" dirty="0" smtClean="0">
                <a:latin typeface="+mn-lt"/>
              </a:rPr>
              <a:t>Other physics: low density flow, viscous interactions (friction), etc.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044BF-97CB-4848-B9C0-F1F94D7E8F6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947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CEAFE-2078-8645-B5BB-08C825732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99" y="76201"/>
            <a:ext cx="8814971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Why </a:t>
            </a:r>
            <a:r>
              <a:rPr lang="en-US" dirty="0" smtClean="0"/>
              <a:t>are these speed regimes important?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Access to space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ACBD0-5E25-C743-BE0C-D6938BD176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66800"/>
            <a:ext cx="8814970" cy="4724399"/>
          </a:xfrm>
        </p:spPr>
        <p:txBody>
          <a:bodyPr>
            <a:normAutofit/>
          </a:bodyPr>
          <a:lstStyle/>
          <a:p>
            <a:pPr marL="347472" indent="-347472">
              <a:buSzPct val="125000"/>
            </a:pPr>
            <a:r>
              <a:rPr lang="en-US" dirty="0"/>
              <a:t>Unpowered reentry to Earth or other planets for exploration</a:t>
            </a:r>
          </a:p>
          <a:p>
            <a:pPr marL="347472" indent="-347472">
              <a:buSzPct val="125000"/>
            </a:pPr>
            <a:r>
              <a:rPr lang="en-US" dirty="0" smtClean="0"/>
              <a:t>Rocket Launches</a:t>
            </a:r>
          </a:p>
          <a:p>
            <a:pPr marL="347472" indent="-347472">
              <a:buSzPct val="125000"/>
            </a:pPr>
            <a:r>
              <a:rPr lang="en-US" dirty="0" smtClean="0"/>
              <a:t>Ultimate goal: Air-Breathing </a:t>
            </a:r>
            <a:r>
              <a:rPr lang="en-US" dirty="0"/>
              <a:t>propulsion </a:t>
            </a:r>
            <a:r>
              <a:rPr lang="en-US" dirty="0" smtClean="0"/>
              <a:t>systems  </a:t>
            </a:r>
          </a:p>
          <a:p>
            <a:pPr marL="804672" lvl="1" indent="-347472">
              <a:buSzPct val="125000"/>
              <a:buFont typeface="Calibri" panose="020F0502020204030204" pitchFamily="34" charset="0"/>
              <a:buChar char="-"/>
            </a:pPr>
            <a:r>
              <a:rPr lang="en-US" sz="2100" dirty="0"/>
              <a:t>T</a:t>
            </a:r>
            <a:r>
              <a:rPr lang="en-US" sz="2100" dirty="0" smtClean="0"/>
              <a:t>wo-stage to orbit with airplane-like first stage</a:t>
            </a:r>
            <a:r>
              <a:rPr lang="en-US" sz="2100" dirty="0"/>
              <a:t> </a:t>
            </a:r>
            <a:r>
              <a:rPr lang="en-US" sz="2100" dirty="0" smtClean="0"/>
              <a:t>for routine</a:t>
            </a:r>
            <a:r>
              <a:rPr lang="en-US" sz="2100" dirty="0"/>
              <a:t>, affordable, safe access to </a:t>
            </a:r>
            <a:r>
              <a:rPr lang="en-US" sz="2100" dirty="0" smtClean="0"/>
              <a:t>space with increased </a:t>
            </a:r>
            <a:r>
              <a:rPr lang="en-US" sz="2100" dirty="0"/>
              <a:t>launch flexibility</a:t>
            </a:r>
          </a:p>
          <a:p>
            <a:pPr marL="804672" lvl="1" indent="-347472">
              <a:buSzPct val="125000"/>
              <a:buFont typeface="Calibri" panose="020F0502020204030204" pitchFamily="34" charset="0"/>
              <a:buChar char="-"/>
            </a:pPr>
            <a:r>
              <a:rPr lang="en-US" sz="2100" dirty="0" smtClean="0"/>
              <a:t>Planetary </a:t>
            </a:r>
            <a:r>
              <a:rPr lang="en-US" sz="2100" dirty="0"/>
              <a:t>atmospheric flight for exploration</a:t>
            </a:r>
          </a:p>
          <a:p>
            <a:endParaRPr lang="en-US" dirty="0"/>
          </a:p>
          <a:p>
            <a:pPr marL="457200" lvl="1" indent="0">
              <a:buNone/>
            </a:pPr>
            <a:endParaRPr lang="en-US" sz="2100" dirty="0"/>
          </a:p>
        </p:txBody>
      </p:sp>
      <p:pic>
        <p:nvPicPr>
          <p:cNvPr id="10" name="Picture 6" descr="Related image">
            <a:extLst>
              <a:ext uri="{FF2B5EF4-FFF2-40B4-BE49-F238E27FC236}">
                <a16:creationId xmlns:a16="http://schemas.microsoft.com/office/drawing/2014/main" id="{1BF1D101-7528-A94A-A608-5EB5AF0F9A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206" y="3277990"/>
            <a:ext cx="3896370" cy="2991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F87A3-0BE5-4F47-A478-900F2A94D677}" type="slidenum">
              <a:rPr lang="en-US" smtClean="0"/>
              <a:t>5</a:t>
            </a:fld>
            <a:endParaRPr lang="en-US"/>
          </a:p>
        </p:txBody>
      </p:sp>
      <p:pic>
        <p:nvPicPr>
          <p:cNvPr id="2050" name="Picture 2" descr="The SpaceX Falcon 9 rocket with the company’s Crew Dragon spacecraft onboard is seen taking off on Thursday, May 30. It docked with the International Space Station on May 31.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8" t="3687" r="48706" b="12668"/>
          <a:stretch/>
        </p:blipFill>
        <p:spPr bwMode="auto">
          <a:xfrm>
            <a:off x="6019800" y="2824190"/>
            <a:ext cx="2590800" cy="3897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127552" y="6235964"/>
            <a:ext cx="399502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500" dirty="0" smtClean="0">
                <a:latin typeface="+mn-lt"/>
              </a:rPr>
              <a:t>Artist’s sketch of Apollo 11 reentry vehicle</a:t>
            </a:r>
            <a:endParaRPr lang="en-US" sz="1500" dirty="0"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53210" y="6235964"/>
            <a:ext cx="3371330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500" dirty="0">
                <a:latin typeface="+mn-lt"/>
              </a:rPr>
              <a:t>NASA, </a:t>
            </a:r>
            <a:r>
              <a:rPr lang="en-US" sz="1500" dirty="0" err="1">
                <a:latin typeface="+mn-lt"/>
              </a:rPr>
              <a:t>SpaceX</a:t>
            </a:r>
            <a:r>
              <a:rPr lang="en-US" sz="1500" dirty="0">
                <a:latin typeface="+mn-lt"/>
              </a:rPr>
              <a:t> </a:t>
            </a:r>
            <a:r>
              <a:rPr lang="en-US" sz="1500" dirty="0" smtClean="0">
                <a:latin typeface="+mn-lt"/>
              </a:rPr>
              <a:t>launched first astronauts </a:t>
            </a:r>
            <a:r>
              <a:rPr lang="en-US" sz="1500" dirty="0">
                <a:latin typeface="+mn-lt"/>
              </a:rPr>
              <a:t>to Space Station from U.S. </a:t>
            </a:r>
            <a:r>
              <a:rPr lang="en-US" sz="1500" dirty="0" smtClean="0">
                <a:latin typeface="+mn-lt"/>
              </a:rPr>
              <a:t>since </a:t>
            </a:r>
            <a:r>
              <a:rPr lang="en-US" sz="1500" dirty="0">
                <a:latin typeface="+mn-lt"/>
              </a:rPr>
              <a:t>2011</a:t>
            </a:r>
          </a:p>
        </p:txBody>
      </p:sp>
    </p:spTree>
    <p:extLst>
      <p:ext uri="{BB962C8B-B14F-4D97-AF65-F5344CB8AC3E}">
        <p14:creationId xmlns:p14="http://schemas.microsoft.com/office/powerpoint/2010/main" val="3077753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2A9E4-5DA3-794B-A5FB-DB642659E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Why are these speed regimes </a:t>
            </a:r>
            <a:r>
              <a:rPr lang="en-US" dirty="0" smtClean="0"/>
              <a:t>important?</a:t>
            </a:r>
            <a:br>
              <a:rPr lang="en-US" dirty="0" smtClean="0"/>
            </a:br>
            <a:r>
              <a:rPr lang="en-US" dirty="0" smtClean="0"/>
              <a:t>Military applications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3AB149-2C52-D74D-9D50-55BB7D7BA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599" y="1069848"/>
            <a:ext cx="8724367" cy="2599516"/>
          </a:xfrm>
        </p:spPr>
        <p:txBody>
          <a:bodyPr>
            <a:noAutofit/>
          </a:bodyPr>
          <a:lstStyle/>
          <a:p>
            <a:pPr marL="347472" indent="-347472">
              <a:buSzPct val="125000"/>
            </a:pPr>
            <a:r>
              <a:rPr lang="en-US" dirty="0"/>
              <a:t>Missiles</a:t>
            </a:r>
          </a:p>
          <a:p>
            <a:pPr marL="804672" lvl="1" indent="-347472">
              <a:buSzPct val="125000"/>
              <a:buFont typeface="Calibri" panose="020F0502020204030204" pitchFamily="34" charset="0"/>
              <a:buChar char="-"/>
            </a:pPr>
            <a:r>
              <a:rPr lang="en-US" sz="2100" dirty="0" smtClean="0"/>
              <a:t>Ballistic: High-altitude or sub-orbital flight with predictable trajectory</a:t>
            </a:r>
            <a:endParaRPr lang="en-US" sz="2100" dirty="0"/>
          </a:p>
          <a:p>
            <a:pPr marL="804672" lvl="1" indent="-347472">
              <a:buSzPct val="125000"/>
              <a:buFont typeface="Calibri" panose="020F0502020204030204" pitchFamily="34" charset="0"/>
              <a:buChar char="-"/>
            </a:pPr>
            <a:r>
              <a:rPr lang="en-US" sz="2100" dirty="0" err="1" smtClean="0"/>
              <a:t>Nonballistic</a:t>
            </a:r>
            <a:r>
              <a:rPr lang="en-US" sz="2100" dirty="0"/>
              <a:t>:</a:t>
            </a:r>
            <a:r>
              <a:rPr lang="en-US" sz="2100" dirty="0" smtClean="0"/>
              <a:t> </a:t>
            </a:r>
            <a:r>
              <a:rPr lang="en-US" sz="2100" dirty="0"/>
              <a:t>Sustained, maneuverable atmospheric flight</a:t>
            </a:r>
          </a:p>
          <a:p>
            <a:pPr marL="1143000" lvl="2" indent="0">
              <a:buNone/>
            </a:pPr>
            <a:endParaRPr lang="en-US" sz="1000" dirty="0"/>
          </a:p>
          <a:p>
            <a:pPr marL="347472" indent="-347472">
              <a:buSzPct val="125000"/>
            </a:pPr>
            <a:r>
              <a:rPr lang="en-US" dirty="0"/>
              <a:t>Reusable Vehicles for ISR (Intelligence, Surveillance, Reconnaissance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241F37E-81DD-4949-B55F-7EB7CF5FD6B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648811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F87A3-0BE5-4F47-A478-900F2A94D677}" type="slidenum">
              <a:rPr lang="en-US" smtClean="0"/>
              <a:t>6</a:t>
            </a:fld>
            <a:endParaRPr lang="en-US" dirty="0"/>
          </a:p>
        </p:txBody>
      </p:sp>
      <p:pic>
        <p:nvPicPr>
          <p:cNvPr id="4" name="Picture 2" descr="USAF F-15C fires AIM-7 Sparrow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49" t="5326" b="32527"/>
          <a:stretch/>
        </p:blipFill>
        <p:spPr bwMode="auto">
          <a:xfrm>
            <a:off x="228598" y="2942662"/>
            <a:ext cx="5094718" cy="266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X-51A Waverid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7900" y="2798525"/>
            <a:ext cx="2857500" cy="240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sr71">
            <a:extLst>
              <a:ext uri="{FF2B5EF4-FFF2-40B4-BE49-F238E27FC236}">
                <a16:creationId xmlns:a16="http://schemas.microsoft.com/office/drawing/2014/main" id="{50F534C0-65FD-6B4C-8A04-3676680B0F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770" y="4097150"/>
            <a:ext cx="2418090" cy="2432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D07459D-4B97-2E46-936F-FE6F7DF01998}"/>
              </a:ext>
            </a:extLst>
          </p:cNvPr>
          <p:cNvSpPr txBox="1"/>
          <p:nvPr/>
        </p:nvSpPr>
        <p:spPr>
          <a:xfrm>
            <a:off x="4041121" y="6482238"/>
            <a:ext cx="279314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latin typeface="+mn-lt"/>
              </a:rPr>
              <a:t>SR-71 Blackbird </a:t>
            </a:r>
            <a:r>
              <a:rPr lang="en-US" sz="1500" dirty="0">
                <a:latin typeface="+mn-lt"/>
              </a:rPr>
              <a:t>- reconnaissance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D07459D-4B97-2E46-936F-FE6F7DF01998}"/>
              </a:ext>
            </a:extLst>
          </p:cNvPr>
          <p:cNvSpPr txBox="1"/>
          <p:nvPr/>
        </p:nvSpPr>
        <p:spPr>
          <a:xfrm>
            <a:off x="6951786" y="4875661"/>
            <a:ext cx="2001180" cy="3231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500" dirty="0" smtClean="0">
                <a:latin typeface="+mn-lt"/>
              </a:rPr>
              <a:t>Boeing X-51 </a:t>
            </a:r>
            <a:r>
              <a:rPr lang="en-US" sz="1500" dirty="0" err="1" smtClean="0">
                <a:latin typeface="+mn-lt"/>
              </a:rPr>
              <a:t>waverider</a:t>
            </a:r>
            <a:endParaRPr lang="en-US" sz="15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910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2A9E4-5DA3-794B-A5FB-DB642659E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Why are these speed regimes </a:t>
            </a:r>
            <a:r>
              <a:rPr lang="en-US" dirty="0" smtClean="0"/>
              <a:t>important?</a:t>
            </a:r>
            <a:br>
              <a:rPr lang="en-US" dirty="0" smtClean="0"/>
            </a:br>
            <a:r>
              <a:rPr lang="en-US" dirty="0" smtClean="0"/>
              <a:t>Commercial transport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3AB149-2C52-D74D-9D50-55BB7D7BA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599" y="1069848"/>
            <a:ext cx="3657601" cy="5257800"/>
          </a:xfrm>
        </p:spPr>
        <p:txBody>
          <a:bodyPr>
            <a:noAutofit/>
          </a:bodyPr>
          <a:lstStyle/>
          <a:p>
            <a:pPr marL="347472" indent="-347472">
              <a:buSzPct val="125000"/>
            </a:pPr>
            <a:r>
              <a:rPr lang="en-US" dirty="0" smtClean="0"/>
              <a:t>International day trips</a:t>
            </a:r>
          </a:p>
          <a:p>
            <a:pPr marL="347472" indent="-347472">
              <a:buSzPct val="125000"/>
            </a:pPr>
            <a:endParaRPr lang="en-US" sz="1000" dirty="0" smtClean="0"/>
          </a:p>
          <a:p>
            <a:pPr marL="347472" indent="-347472">
              <a:buSzPct val="125000"/>
            </a:pPr>
            <a:r>
              <a:rPr lang="en-US" dirty="0" smtClean="0"/>
              <a:t>Emerging market for a supersonic business jet?  </a:t>
            </a:r>
          </a:p>
          <a:p>
            <a:pPr marL="804672" lvl="1" indent="-347472">
              <a:buSzPct val="125000"/>
              <a:buFont typeface="Calibri" panose="020F0502020204030204" pitchFamily="34" charset="0"/>
              <a:buChar char="-"/>
            </a:pPr>
            <a:r>
              <a:rPr lang="en-US" sz="2100" dirty="0" smtClean="0"/>
              <a:t>Boeing</a:t>
            </a:r>
          </a:p>
          <a:p>
            <a:pPr marL="804672" lvl="1" indent="-347472">
              <a:buSzPct val="125000"/>
              <a:buFont typeface="Calibri" panose="020F0502020204030204" pitchFamily="34" charset="0"/>
              <a:buChar char="-"/>
            </a:pPr>
            <a:r>
              <a:rPr lang="en-US" sz="2100" dirty="0"/>
              <a:t>Lockheed Martin</a:t>
            </a:r>
          </a:p>
          <a:p>
            <a:pPr marL="804672" lvl="1" indent="-347472">
              <a:buSzPct val="125000"/>
              <a:buFont typeface="Calibri" panose="020F0502020204030204" pitchFamily="34" charset="0"/>
              <a:buChar char="-"/>
            </a:pPr>
            <a:r>
              <a:rPr lang="en-US" sz="2100" dirty="0" smtClean="0"/>
              <a:t>Boom Technology</a:t>
            </a:r>
          </a:p>
          <a:p>
            <a:pPr marL="804672" lvl="1" indent="-347472">
              <a:buSzPct val="125000"/>
              <a:buFont typeface="Calibri" panose="020F0502020204030204" pitchFamily="34" charset="0"/>
              <a:buChar char="-"/>
            </a:pPr>
            <a:r>
              <a:rPr lang="en-US" sz="2100" dirty="0" err="1" smtClean="0"/>
              <a:t>Aerion</a:t>
            </a:r>
            <a:r>
              <a:rPr lang="en-US" sz="2100" dirty="0" smtClean="0"/>
              <a:t> Supersonic</a:t>
            </a:r>
          </a:p>
          <a:p>
            <a:pPr marL="804672" lvl="1" indent="-347472">
              <a:buSzPct val="125000"/>
              <a:buFont typeface="Calibri" panose="020F0502020204030204" pitchFamily="34" charset="0"/>
              <a:buChar char="-"/>
            </a:pPr>
            <a:r>
              <a:rPr lang="en-US" sz="2100" dirty="0" smtClean="0"/>
              <a:t>Spike Aerospace</a:t>
            </a:r>
          </a:p>
          <a:p>
            <a:pPr marL="804672" lvl="1" indent="-347472">
              <a:buSzPct val="125000"/>
              <a:buFont typeface="Calibri" panose="020F0502020204030204" pitchFamily="34" charset="0"/>
              <a:buChar char="-"/>
            </a:pPr>
            <a:r>
              <a:rPr lang="en-US" sz="2100" dirty="0" smtClean="0"/>
              <a:t>The </a:t>
            </a:r>
            <a:r>
              <a:rPr lang="en-US" sz="2100" dirty="0"/>
              <a:t>Spaceship </a:t>
            </a:r>
            <a:r>
              <a:rPr lang="en-US" sz="2100" dirty="0" smtClean="0"/>
              <a:t>Company</a:t>
            </a:r>
          </a:p>
          <a:p>
            <a:pPr marL="804672" lvl="1" indent="-347472">
              <a:buSzPct val="125000"/>
              <a:buFont typeface="Calibri" panose="020F0502020204030204" pitchFamily="34" charset="0"/>
              <a:buChar char="-"/>
            </a:pPr>
            <a:r>
              <a:rPr lang="en-US" sz="2100" dirty="0" smtClean="0"/>
              <a:t>Gulfstream Aerospace</a:t>
            </a:r>
          </a:p>
          <a:p>
            <a:pPr marL="804672" lvl="1" indent="-347472">
              <a:buSzPct val="125000"/>
              <a:buFont typeface="Calibri" panose="020F0502020204030204" pitchFamily="34" charset="0"/>
              <a:buChar char="-"/>
            </a:pPr>
            <a:endParaRPr lang="en-US" sz="1000" dirty="0" smtClean="0"/>
          </a:p>
          <a:p>
            <a:pPr marL="461772" indent="-347472">
              <a:buSzPct val="125000"/>
            </a:pPr>
            <a:r>
              <a:rPr lang="en-US" dirty="0" smtClean="0"/>
              <a:t>Challenges:</a:t>
            </a:r>
          </a:p>
          <a:p>
            <a:pPr marL="804672" lvl="1" indent="-347472">
              <a:buSzPct val="125000"/>
              <a:buFont typeface="Calibri" panose="020F0502020204030204" pitchFamily="34" charset="0"/>
              <a:buChar char="-"/>
            </a:pPr>
            <a:r>
              <a:rPr lang="en-US" sz="2100" dirty="0" smtClean="0"/>
              <a:t>Costs</a:t>
            </a:r>
            <a:endParaRPr lang="en-US" sz="2100" dirty="0"/>
          </a:p>
          <a:p>
            <a:pPr marL="804672" lvl="1" indent="-347472">
              <a:buSzPct val="125000"/>
              <a:buFont typeface="Calibri" panose="020F0502020204030204" pitchFamily="34" charset="0"/>
              <a:buChar char="-"/>
            </a:pPr>
            <a:r>
              <a:rPr lang="en-US" sz="2100" dirty="0" smtClean="0"/>
              <a:t>Regulations </a:t>
            </a:r>
            <a:endParaRPr lang="en-US" sz="2100" dirty="0"/>
          </a:p>
          <a:p>
            <a:pPr marL="804672" lvl="1" indent="-347472">
              <a:buSzPct val="125000"/>
              <a:buFont typeface="Calibri" panose="020F0502020204030204" pitchFamily="34" charset="0"/>
              <a:buChar char="-"/>
            </a:pPr>
            <a:r>
              <a:rPr lang="en-US" sz="2100" dirty="0" smtClean="0"/>
              <a:t>Environmental impact</a:t>
            </a:r>
            <a:endParaRPr lang="en-US" sz="2100" dirty="0"/>
          </a:p>
          <a:p>
            <a:pPr marL="461772" indent="-347472">
              <a:buSzPct val="125000"/>
              <a:buFont typeface="Calibri" panose="020F0502020204030204" pitchFamily="34" charset="0"/>
              <a:buChar char="-"/>
            </a:pPr>
            <a:endParaRPr lang="en-US" dirty="0" smtClean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241F37E-81DD-4949-B55F-7EB7CF5FD6B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648811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F87A3-0BE5-4F47-A478-900F2A94D677}" type="slidenum">
              <a:rPr lang="en-US" smtClean="0"/>
              <a:t>7</a:t>
            </a:fld>
            <a:endParaRPr lang="en-US" dirty="0"/>
          </a:p>
        </p:txBody>
      </p:sp>
      <p:pic>
        <p:nvPicPr>
          <p:cNvPr id="1026" name="Picture 2" descr="Concorde - Wikipedi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t="16127" r="6282" b="23785"/>
          <a:stretch/>
        </p:blipFill>
        <p:spPr bwMode="auto">
          <a:xfrm>
            <a:off x="3962400" y="3876092"/>
            <a:ext cx="5029200" cy="229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41">
            <a:extLst>
              <a:ext uri="{FF2B5EF4-FFF2-40B4-BE49-F238E27FC236}">
                <a16:creationId xmlns:a16="http://schemas.microsoft.com/office/drawing/2014/main" id="{DB9E595A-C1D6-1B49-84BC-3099470154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9310" y="5960746"/>
            <a:ext cx="3048000" cy="553998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rgbClr val="0752FF"/>
              </a:buClr>
              <a:buSzPct val="125000"/>
              <a:buFont typeface="Times" pitchFamily="2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SzPct val="125000"/>
              <a:buFont typeface="Times" pitchFamily="2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500" dirty="0">
                <a:latin typeface="+mn-lt"/>
                <a:cs typeface="Arial" panose="020B0604020202020204" pitchFamily="34" charset="0"/>
              </a:rPr>
              <a:t>Concorde (1976-2003): </a:t>
            </a:r>
            <a:r>
              <a:rPr lang="en-US" altLang="en-US" sz="1500" dirty="0" smtClean="0">
                <a:latin typeface="+mn-lt"/>
                <a:cs typeface="Arial" panose="020B0604020202020204" pitchFamily="34" charset="0"/>
              </a:rPr>
              <a:t>Mach 2 British-French </a:t>
            </a:r>
            <a:r>
              <a:rPr lang="en-US" altLang="en-US" sz="1500" dirty="0">
                <a:latin typeface="+mn-lt"/>
                <a:cs typeface="Arial" panose="020B0604020202020204" pitchFamily="34" charset="0"/>
              </a:rPr>
              <a:t>passenger </a:t>
            </a:r>
            <a:r>
              <a:rPr lang="en-US" altLang="en-US" sz="1500" dirty="0" smtClean="0">
                <a:latin typeface="+mn-lt"/>
                <a:cs typeface="Arial" panose="020B0604020202020204" pitchFamily="34" charset="0"/>
              </a:rPr>
              <a:t>airliner</a:t>
            </a:r>
            <a:endParaRPr lang="en-US" altLang="en-US" sz="1500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4" name="Picture 2" descr="Tu-144 in flight (Credit: Science Photo Library)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2" t="21611" r="2778" b="9213"/>
          <a:stretch/>
        </p:blipFill>
        <p:spPr bwMode="auto">
          <a:xfrm>
            <a:off x="3810000" y="1219200"/>
            <a:ext cx="52578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41">
            <a:extLst>
              <a:ext uri="{FF2B5EF4-FFF2-40B4-BE49-F238E27FC236}">
                <a16:creationId xmlns:a16="http://schemas.microsoft.com/office/drawing/2014/main" id="{DB9E595A-C1D6-1B49-84BC-3099470154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8299" y="2874456"/>
            <a:ext cx="2286000" cy="553998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rgbClr val="0752FF"/>
              </a:buClr>
              <a:buSzPct val="125000"/>
              <a:buFont typeface="Times" pitchFamily="2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SzPct val="125000"/>
              <a:buFont typeface="Times" pitchFamily="2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500" dirty="0">
                <a:latin typeface="+mn-lt"/>
                <a:cs typeface="Arial" panose="020B0604020202020204" pitchFamily="34" charset="0"/>
              </a:rPr>
              <a:t>Tu-144 (1970s): Mach 2 Soviet passenger airliner</a:t>
            </a:r>
          </a:p>
        </p:txBody>
      </p:sp>
    </p:spTree>
    <p:extLst>
      <p:ext uri="{BB962C8B-B14F-4D97-AF65-F5344CB8AC3E}">
        <p14:creationId xmlns:p14="http://schemas.microsoft.com/office/powerpoint/2010/main" val="3301408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2A9E4-5DA3-794B-A5FB-DB642659E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000" dirty="0" smtClean="0"/>
              <a:t>Air-Breathing </a:t>
            </a:r>
            <a:r>
              <a:rPr lang="en-US" sz="3000" dirty="0"/>
              <a:t>Propulsion </a:t>
            </a:r>
            <a:r>
              <a:rPr lang="en-US" sz="3000" dirty="0" smtClean="0"/>
              <a:t>Options </a:t>
            </a:r>
            <a:endParaRPr lang="en-US" sz="300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241F37E-81DD-4949-B55F-7EB7CF5FD6B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648811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F87A3-0BE5-4F47-A478-900F2A94D677}" type="slidenum">
              <a:rPr lang="en-US" smtClean="0"/>
              <a:t>8</a:t>
            </a:fld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4301E3F-6A89-9642-9859-E3489D9AB1A2}"/>
              </a:ext>
            </a:extLst>
          </p:cNvPr>
          <p:cNvSpPr txBox="1">
            <a:spLocks/>
          </p:cNvSpPr>
          <p:nvPr/>
        </p:nvSpPr>
        <p:spPr>
          <a:xfrm>
            <a:off x="2137780" y="6093960"/>
            <a:ext cx="5618474" cy="653683"/>
          </a:xfrm>
          <a:prstGeom prst="rect">
            <a:avLst/>
          </a:prstGeom>
          <a:solidFill>
            <a:srgbClr val="FFBDBD"/>
          </a:solidFill>
          <a:ln w="28575">
            <a:solidFill>
              <a:srgbClr val="FF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I</a:t>
            </a:r>
            <a:r>
              <a:rPr lang="en-US" baseline="-25000" dirty="0" smtClean="0"/>
              <a:t>SP</a:t>
            </a:r>
            <a:r>
              <a:rPr lang="en-US" dirty="0" smtClean="0"/>
              <a:t> = Thrust force / fuel mass flow rate. </a:t>
            </a: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Higher ISP = larger range and payload capability</a:t>
            </a:r>
            <a:endParaRPr lang="en-US" dirty="0"/>
          </a:p>
        </p:txBody>
      </p:sp>
      <p:sp>
        <p:nvSpPr>
          <p:cNvPr id="154" name="Rectangle 3"/>
          <p:cNvSpPr>
            <a:spLocks noChangeArrowheads="1"/>
          </p:cNvSpPr>
          <p:nvPr/>
        </p:nvSpPr>
        <p:spPr bwMode="auto">
          <a:xfrm>
            <a:off x="1384300" y="5316538"/>
            <a:ext cx="6767513" cy="269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155" name="Freeform 4"/>
          <p:cNvSpPr>
            <a:spLocks/>
          </p:cNvSpPr>
          <p:nvPr/>
        </p:nvSpPr>
        <p:spPr bwMode="auto">
          <a:xfrm>
            <a:off x="2836863" y="3776663"/>
            <a:ext cx="5329237" cy="1400175"/>
          </a:xfrm>
          <a:custGeom>
            <a:avLst/>
            <a:gdLst>
              <a:gd name="T0" fmla="*/ 0 w 5444"/>
              <a:gd name="T1" fmla="*/ 0 h 1431"/>
              <a:gd name="T2" fmla="*/ 2147483646 w 5444"/>
              <a:gd name="T3" fmla="*/ 2147483646 h 1431"/>
              <a:gd name="T4" fmla="*/ 2147483646 w 5444"/>
              <a:gd name="T5" fmla="*/ 2147483646 h 1431"/>
              <a:gd name="T6" fmla="*/ 2147483646 w 5444"/>
              <a:gd name="T7" fmla="*/ 2147483646 h 1431"/>
              <a:gd name="T8" fmla="*/ 2147483646 w 5444"/>
              <a:gd name="T9" fmla="*/ 2147483646 h 1431"/>
              <a:gd name="T10" fmla="*/ 2147483646 w 5444"/>
              <a:gd name="T11" fmla="*/ 2147483646 h 1431"/>
              <a:gd name="T12" fmla="*/ 2147483646 w 5444"/>
              <a:gd name="T13" fmla="*/ 2147483646 h 1431"/>
              <a:gd name="T14" fmla="*/ 2147483646 w 5444"/>
              <a:gd name="T15" fmla="*/ 2147483646 h 1431"/>
              <a:gd name="T16" fmla="*/ 2147483646 w 5444"/>
              <a:gd name="T17" fmla="*/ 2147483646 h 1431"/>
              <a:gd name="T18" fmla="*/ 2147483646 w 5444"/>
              <a:gd name="T19" fmla="*/ 2147483646 h 1431"/>
              <a:gd name="T20" fmla="*/ 2147483646 w 5444"/>
              <a:gd name="T21" fmla="*/ 2147483646 h 1431"/>
              <a:gd name="T22" fmla="*/ 2147483646 w 5444"/>
              <a:gd name="T23" fmla="*/ 2147483646 h 143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5444"/>
              <a:gd name="T37" fmla="*/ 0 h 1431"/>
              <a:gd name="T38" fmla="*/ 5444 w 5444"/>
              <a:gd name="T39" fmla="*/ 1431 h 1431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5444" h="1431">
                <a:moveTo>
                  <a:pt x="0" y="0"/>
                </a:moveTo>
                <a:lnTo>
                  <a:pt x="424" y="11"/>
                </a:lnTo>
                <a:lnTo>
                  <a:pt x="819" y="112"/>
                </a:lnTo>
                <a:lnTo>
                  <a:pt x="1231" y="270"/>
                </a:lnTo>
                <a:lnTo>
                  <a:pt x="1728" y="466"/>
                </a:lnTo>
                <a:lnTo>
                  <a:pt x="2350" y="736"/>
                </a:lnTo>
                <a:lnTo>
                  <a:pt x="3032" y="1004"/>
                </a:lnTo>
                <a:lnTo>
                  <a:pt x="3528" y="1160"/>
                </a:lnTo>
                <a:lnTo>
                  <a:pt x="4068" y="1273"/>
                </a:lnTo>
                <a:lnTo>
                  <a:pt x="4607" y="1358"/>
                </a:lnTo>
                <a:lnTo>
                  <a:pt x="5061" y="1401"/>
                </a:lnTo>
                <a:lnTo>
                  <a:pt x="5444" y="1431"/>
                </a:lnTo>
              </a:path>
            </a:pathLst>
          </a:custGeom>
          <a:noFill/>
          <a:ln w="22225">
            <a:solidFill>
              <a:srgbClr val="DD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156" name="Group 5"/>
          <p:cNvGrpSpPr>
            <a:grpSpLocks/>
          </p:cNvGrpSpPr>
          <p:nvPr/>
        </p:nvGrpSpPr>
        <p:grpSpPr bwMode="auto">
          <a:xfrm>
            <a:off x="1327150" y="1006475"/>
            <a:ext cx="6880225" cy="4505325"/>
            <a:chOff x="1050" y="908"/>
            <a:chExt cx="3515" cy="2302"/>
          </a:xfrm>
        </p:grpSpPr>
        <p:sp>
          <p:nvSpPr>
            <p:cNvPr id="157" name="Rectangle 6"/>
            <p:cNvSpPr>
              <a:spLocks noChangeArrowheads="1"/>
            </p:cNvSpPr>
            <p:nvPr/>
          </p:nvSpPr>
          <p:spPr bwMode="auto">
            <a:xfrm>
              <a:off x="1050" y="920"/>
              <a:ext cx="3515" cy="2290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58" name="Line 7"/>
            <p:cNvSpPr>
              <a:spLocks noChangeShapeType="1"/>
            </p:cNvSpPr>
            <p:nvPr/>
          </p:nvSpPr>
          <p:spPr bwMode="auto">
            <a:xfrm>
              <a:off x="1050" y="2925"/>
              <a:ext cx="3487" cy="1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9" name="Line 8"/>
            <p:cNvSpPr>
              <a:spLocks noChangeShapeType="1"/>
            </p:cNvSpPr>
            <p:nvPr/>
          </p:nvSpPr>
          <p:spPr bwMode="auto">
            <a:xfrm>
              <a:off x="1050" y="2649"/>
              <a:ext cx="3487" cy="1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0" name="Line 9"/>
            <p:cNvSpPr>
              <a:spLocks noChangeShapeType="1"/>
            </p:cNvSpPr>
            <p:nvPr/>
          </p:nvSpPr>
          <p:spPr bwMode="auto">
            <a:xfrm>
              <a:off x="1050" y="2381"/>
              <a:ext cx="3487" cy="1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1" name="Line 10"/>
            <p:cNvSpPr>
              <a:spLocks noChangeShapeType="1"/>
            </p:cNvSpPr>
            <p:nvPr/>
          </p:nvSpPr>
          <p:spPr bwMode="auto">
            <a:xfrm>
              <a:off x="1057" y="2104"/>
              <a:ext cx="3487" cy="1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2" name="Line 11"/>
            <p:cNvSpPr>
              <a:spLocks noChangeShapeType="1"/>
            </p:cNvSpPr>
            <p:nvPr/>
          </p:nvSpPr>
          <p:spPr bwMode="auto">
            <a:xfrm>
              <a:off x="1057" y="1821"/>
              <a:ext cx="3487" cy="1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" name="Line 12"/>
            <p:cNvSpPr>
              <a:spLocks noChangeShapeType="1"/>
            </p:cNvSpPr>
            <p:nvPr/>
          </p:nvSpPr>
          <p:spPr bwMode="auto">
            <a:xfrm>
              <a:off x="1050" y="1537"/>
              <a:ext cx="3487" cy="1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" name="Line 13"/>
            <p:cNvSpPr>
              <a:spLocks noChangeShapeType="1"/>
            </p:cNvSpPr>
            <p:nvPr/>
          </p:nvSpPr>
          <p:spPr bwMode="auto">
            <a:xfrm>
              <a:off x="1057" y="1254"/>
              <a:ext cx="3487" cy="1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5" name="Line 14"/>
            <p:cNvSpPr>
              <a:spLocks noChangeShapeType="1"/>
            </p:cNvSpPr>
            <p:nvPr/>
          </p:nvSpPr>
          <p:spPr bwMode="auto">
            <a:xfrm flipV="1">
              <a:off x="1355" y="920"/>
              <a:ext cx="1" cy="2267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6" name="Line 15"/>
            <p:cNvSpPr>
              <a:spLocks noChangeShapeType="1"/>
            </p:cNvSpPr>
            <p:nvPr/>
          </p:nvSpPr>
          <p:spPr bwMode="auto">
            <a:xfrm flipV="1">
              <a:off x="1645" y="920"/>
              <a:ext cx="1" cy="2267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7" name="Line 16"/>
            <p:cNvSpPr>
              <a:spLocks noChangeShapeType="1"/>
            </p:cNvSpPr>
            <p:nvPr/>
          </p:nvSpPr>
          <p:spPr bwMode="auto">
            <a:xfrm flipV="1">
              <a:off x="1928" y="913"/>
              <a:ext cx="1" cy="2267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8" name="Line 17"/>
            <p:cNvSpPr>
              <a:spLocks noChangeShapeType="1"/>
            </p:cNvSpPr>
            <p:nvPr/>
          </p:nvSpPr>
          <p:spPr bwMode="auto">
            <a:xfrm flipV="1">
              <a:off x="2212" y="913"/>
              <a:ext cx="1" cy="2267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9" name="Line 18"/>
            <p:cNvSpPr>
              <a:spLocks noChangeShapeType="1"/>
            </p:cNvSpPr>
            <p:nvPr/>
          </p:nvSpPr>
          <p:spPr bwMode="auto">
            <a:xfrm flipV="1">
              <a:off x="2503" y="920"/>
              <a:ext cx="1" cy="2267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0" name="Line 19"/>
            <p:cNvSpPr>
              <a:spLocks noChangeShapeType="1"/>
            </p:cNvSpPr>
            <p:nvPr/>
          </p:nvSpPr>
          <p:spPr bwMode="auto">
            <a:xfrm flipV="1">
              <a:off x="2794" y="920"/>
              <a:ext cx="1" cy="2267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1" name="Line 20"/>
            <p:cNvSpPr>
              <a:spLocks noChangeShapeType="1"/>
            </p:cNvSpPr>
            <p:nvPr/>
          </p:nvSpPr>
          <p:spPr bwMode="auto">
            <a:xfrm flipV="1">
              <a:off x="3091" y="920"/>
              <a:ext cx="1" cy="2267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2" name="Line 21"/>
            <p:cNvSpPr>
              <a:spLocks noChangeShapeType="1"/>
            </p:cNvSpPr>
            <p:nvPr/>
          </p:nvSpPr>
          <p:spPr bwMode="auto">
            <a:xfrm flipV="1">
              <a:off x="3381" y="908"/>
              <a:ext cx="1" cy="2265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3" name="Line 22"/>
            <p:cNvSpPr>
              <a:spLocks noChangeShapeType="1"/>
            </p:cNvSpPr>
            <p:nvPr/>
          </p:nvSpPr>
          <p:spPr bwMode="auto">
            <a:xfrm flipV="1">
              <a:off x="3672" y="908"/>
              <a:ext cx="1" cy="2265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" name="Line 23"/>
            <p:cNvSpPr>
              <a:spLocks noChangeShapeType="1"/>
            </p:cNvSpPr>
            <p:nvPr/>
          </p:nvSpPr>
          <p:spPr bwMode="auto">
            <a:xfrm flipV="1">
              <a:off x="3969" y="920"/>
              <a:ext cx="1" cy="2267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5" name="Line 24"/>
            <p:cNvSpPr>
              <a:spLocks noChangeShapeType="1"/>
            </p:cNvSpPr>
            <p:nvPr/>
          </p:nvSpPr>
          <p:spPr bwMode="auto">
            <a:xfrm flipV="1">
              <a:off x="4260" y="920"/>
              <a:ext cx="1" cy="2267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6" name="Rectangle 25"/>
            <p:cNvSpPr>
              <a:spLocks noChangeArrowheads="1"/>
            </p:cNvSpPr>
            <p:nvPr/>
          </p:nvSpPr>
          <p:spPr bwMode="auto">
            <a:xfrm>
              <a:off x="1057" y="927"/>
              <a:ext cx="3501" cy="2277"/>
            </a:xfrm>
            <a:prstGeom prst="rect">
              <a:avLst/>
            </a:prstGeom>
            <a:noFill/>
            <a:ln w="44450">
              <a:solidFill>
                <a:srgbClr val="0000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</p:grpSp>
      <p:grpSp>
        <p:nvGrpSpPr>
          <p:cNvPr id="177" name="Group 26"/>
          <p:cNvGrpSpPr>
            <a:grpSpLocks/>
          </p:cNvGrpSpPr>
          <p:nvPr/>
        </p:nvGrpSpPr>
        <p:grpSpPr bwMode="auto">
          <a:xfrm>
            <a:off x="1354138" y="5294313"/>
            <a:ext cx="6784975" cy="106362"/>
            <a:chOff x="1064" y="3099"/>
            <a:chExt cx="3466" cy="54"/>
          </a:xfrm>
        </p:grpSpPr>
        <p:sp>
          <p:nvSpPr>
            <p:cNvPr id="178" name="Freeform 27" descr="Dark upward diagonal"/>
            <p:cNvSpPr>
              <a:spLocks/>
            </p:cNvSpPr>
            <p:nvPr/>
          </p:nvSpPr>
          <p:spPr bwMode="auto">
            <a:xfrm>
              <a:off x="1064" y="3099"/>
              <a:ext cx="3466" cy="54"/>
            </a:xfrm>
            <a:custGeom>
              <a:avLst/>
              <a:gdLst>
                <a:gd name="T0" fmla="*/ 0 w 6932"/>
                <a:gd name="T1" fmla="*/ 0 h 108"/>
                <a:gd name="T2" fmla="*/ 14 w 6932"/>
                <a:gd name="T3" fmla="*/ 0 h 108"/>
                <a:gd name="T4" fmla="*/ 14 w 6932"/>
                <a:gd name="T5" fmla="*/ 1 h 108"/>
                <a:gd name="T6" fmla="*/ 0 w 6932"/>
                <a:gd name="T7" fmla="*/ 1 h 108"/>
                <a:gd name="T8" fmla="*/ 0 w 6932"/>
                <a:gd name="T9" fmla="*/ 0 h 1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932"/>
                <a:gd name="T16" fmla="*/ 0 h 108"/>
                <a:gd name="T17" fmla="*/ 6932 w 6932"/>
                <a:gd name="T18" fmla="*/ 108 h 1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932" h="108">
                  <a:moveTo>
                    <a:pt x="0" y="0"/>
                  </a:moveTo>
                  <a:lnTo>
                    <a:pt x="6916" y="0"/>
                  </a:lnTo>
                  <a:lnTo>
                    <a:pt x="6932" y="108"/>
                  </a:lnTo>
                  <a:lnTo>
                    <a:pt x="0" y="108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2"/>
              <a:srcRect/>
              <a:tile tx="0" ty="0" sx="100000" sy="100000" flip="none" algn="tl"/>
            </a:blipFill>
            <a:ln w="9525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9" name="Freeform 28" descr="Dark upward diagonal"/>
            <p:cNvSpPr>
              <a:spLocks/>
            </p:cNvSpPr>
            <p:nvPr/>
          </p:nvSpPr>
          <p:spPr bwMode="auto">
            <a:xfrm>
              <a:off x="1064" y="3099"/>
              <a:ext cx="3466" cy="54"/>
            </a:xfrm>
            <a:custGeom>
              <a:avLst/>
              <a:gdLst>
                <a:gd name="T0" fmla="*/ 0 w 6932"/>
                <a:gd name="T1" fmla="*/ 0 h 108"/>
                <a:gd name="T2" fmla="*/ 14 w 6932"/>
                <a:gd name="T3" fmla="*/ 0 h 108"/>
                <a:gd name="T4" fmla="*/ 14 w 6932"/>
                <a:gd name="T5" fmla="*/ 1 h 108"/>
                <a:gd name="T6" fmla="*/ 0 w 6932"/>
                <a:gd name="T7" fmla="*/ 1 h 108"/>
                <a:gd name="T8" fmla="*/ 0 w 6932"/>
                <a:gd name="T9" fmla="*/ 0 h 1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932"/>
                <a:gd name="T16" fmla="*/ 0 h 108"/>
                <a:gd name="T17" fmla="*/ 6932 w 6932"/>
                <a:gd name="T18" fmla="*/ 108 h 1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932" h="108">
                  <a:moveTo>
                    <a:pt x="0" y="0"/>
                  </a:moveTo>
                  <a:lnTo>
                    <a:pt x="6916" y="0"/>
                  </a:lnTo>
                  <a:lnTo>
                    <a:pt x="6932" y="108"/>
                  </a:lnTo>
                  <a:lnTo>
                    <a:pt x="0" y="108"/>
                  </a:lnTo>
                  <a:lnTo>
                    <a:pt x="0" y="0"/>
                  </a:lnTo>
                </a:path>
              </a:pathLst>
            </a:custGeom>
            <a:blipFill dpi="0" rotWithShape="0">
              <a:blip r:embed="rId2"/>
              <a:srcRect/>
              <a:tile tx="0" ty="0" sx="100000" sy="100000" flip="none" algn="tl"/>
            </a:blipFill>
            <a:ln w="22225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80" name="Group 29"/>
          <p:cNvGrpSpPr>
            <a:grpSpLocks/>
          </p:cNvGrpSpPr>
          <p:nvPr/>
        </p:nvGrpSpPr>
        <p:grpSpPr bwMode="auto">
          <a:xfrm>
            <a:off x="1354138" y="5170488"/>
            <a:ext cx="6784975" cy="104775"/>
            <a:chOff x="1064" y="3035"/>
            <a:chExt cx="3466" cy="54"/>
          </a:xfrm>
        </p:grpSpPr>
        <p:sp>
          <p:nvSpPr>
            <p:cNvPr id="181" name="Freeform 30" descr="Narrow horizontal"/>
            <p:cNvSpPr>
              <a:spLocks/>
            </p:cNvSpPr>
            <p:nvPr/>
          </p:nvSpPr>
          <p:spPr bwMode="auto">
            <a:xfrm>
              <a:off x="1064" y="3035"/>
              <a:ext cx="3466" cy="54"/>
            </a:xfrm>
            <a:custGeom>
              <a:avLst/>
              <a:gdLst>
                <a:gd name="T0" fmla="*/ 0 w 6932"/>
                <a:gd name="T1" fmla="*/ 0 h 108"/>
                <a:gd name="T2" fmla="*/ 14 w 6932"/>
                <a:gd name="T3" fmla="*/ 0 h 108"/>
                <a:gd name="T4" fmla="*/ 14 w 6932"/>
                <a:gd name="T5" fmla="*/ 1 h 108"/>
                <a:gd name="T6" fmla="*/ 0 w 6932"/>
                <a:gd name="T7" fmla="*/ 1 h 108"/>
                <a:gd name="T8" fmla="*/ 0 w 6932"/>
                <a:gd name="T9" fmla="*/ 0 h 1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932"/>
                <a:gd name="T16" fmla="*/ 0 h 108"/>
                <a:gd name="T17" fmla="*/ 6932 w 6932"/>
                <a:gd name="T18" fmla="*/ 108 h 1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932" h="108">
                  <a:moveTo>
                    <a:pt x="0" y="0"/>
                  </a:moveTo>
                  <a:lnTo>
                    <a:pt x="6916" y="0"/>
                  </a:lnTo>
                  <a:lnTo>
                    <a:pt x="6932" y="108"/>
                  </a:lnTo>
                  <a:lnTo>
                    <a:pt x="0" y="108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2" name="Freeform 31" descr="Narrow horizontal"/>
            <p:cNvSpPr>
              <a:spLocks/>
            </p:cNvSpPr>
            <p:nvPr/>
          </p:nvSpPr>
          <p:spPr bwMode="auto">
            <a:xfrm>
              <a:off x="1064" y="3035"/>
              <a:ext cx="3466" cy="54"/>
            </a:xfrm>
            <a:custGeom>
              <a:avLst/>
              <a:gdLst>
                <a:gd name="T0" fmla="*/ 0 w 6932"/>
                <a:gd name="T1" fmla="*/ 0 h 108"/>
                <a:gd name="T2" fmla="*/ 14 w 6932"/>
                <a:gd name="T3" fmla="*/ 0 h 108"/>
                <a:gd name="T4" fmla="*/ 14 w 6932"/>
                <a:gd name="T5" fmla="*/ 1 h 108"/>
                <a:gd name="T6" fmla="*/ 0 w 6932"/>
                <a:gd name="T7" fmla="*/ 1 h 108"/>
                <a:gd name="T8" fmla="*/ 0 w 6932"/>
                <a:gd name="T9" fmla="*/ 0 h 1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932"/>
                <a:gd name="T16" fmla="*/ 0 h 108"/>
                <a:gd name="T17" fmla="*/ 6932 w 6932"/>
                <a:gd name="T18" fmla="*/ 108 h 1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932" h="108">
                  <a:moveTo>
                    <a:pt x="0" y="0"/>
                  </a:moveTo>
                  <a:lnTo>
                    <a:pt x="6916" y="0"/>
                  </a:lnTo>
                  <a:lnTo>
                    <a:pt x="6932" y="108"/>
                  </a:lnTo>
                  <a:lnTo>
                    <a:pt x="0" y="108"/>
                  </a:lnTo>
                  <a:lnTo>
                    <a:pt x="0" y="0"/>
                  </a:lnTo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 w="22225">
              <a:solidFill>
                <a:srgbClr val="CC33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83" name="Group 32"/>
          <p:cNvGrpSpPr>
            <a:grpSpLocks/>
          </p:cNvGrpSpPr>
          <p:nvPr/>
        </p:nvGrpSpPr>
        <p:grpSpPr bwMode="auto">
          <a:xfrm>
            <a:off x="1395413" y="1670050"/>
            <a:ext cx="1150937" cy="1524000"/>
            <a:chOff x="1085" y="1247"/>
            <a:chExt cx="588" cy="779"/>
          </a:xfrm>
        </p:grpSpPr>
        <p:sp>
          <p:nvSpPr>
            <p:cNvPr id="184" name="Freeform 33"/>
            <p:cNvSpPr>
              <a:spLocks/>
            </p:cNvSpPr>
            <p:nvPr/>
          </p:nvSpPr>
          <p:spPr bwMode="auto">
            <a:xfrm>
              <a:off x="1085" y="1247"/>
              <a:ext cx="588" cy="779"/>
            </a:xfrm>
            <a:custGeom>
              <a:avLst/>
              <a:gdLst>
                <a:gd name="T0" fmla="*/ 0 w 1176"/>
                <a:gd name="T1" fmla="*/ 0 h 1557"/>
                <a:gd name="T2" fmla="*/ 1 w 1176"/>
                <a:gd name="T3" fmla="*/ 1 h 1557"/>
                <a:gd name="T4" fmla="*/ 3 w 1176"/>
                <a:gd name="T5" fmla="*/ 4 h 1557"/>
                <a:gd name="T6" fmla="*/ 2 w 1176"/>
                <a:gd name="T7" fmla="*/ 3 h 1557"/>
                <a:gd name="T8" fmla="*/ 2 w 1176"/>
                <a:gd name="T9" fmla="*/ 3 h 1557"/>
                <a:gd name="T10" fmla="*/ 1 w 1176"/>
                <a:gd name="T11" fmla="*/ 3 h 1557"/>
                <a:gd name="T12" fmla="*/ 1 w 1176"/>
                <a:gd name="T13" fmla="*/ 3 h 1557"/>
                <a:gd name="T14" fmla="*/ 1 w 1176"/>
                <a:gd name="T15" fmla="*/ 3 h 1557"/>
                <a:gd name="T16" fmla="*/ 1 w 1176"/>
                <a:gd name="T17" fmla="*/ 3 h 1557"/>
                <a:gd name="T18" fmla="*/ 0 w 1176"/>
                <a:gd name="T19" fmla="*/ 3 h 1557"/>
                <a:gd name="T20" fmla="*/ 0 w 1176"/>
                <a:gd name="T21" fmla="*/ 0 h 155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176"/>
                <a:gd name="T34" fmla="*/ 0 h 1557"/>
                <a:gd name="T35" fmla="*/ 1176 w 1176"/>
                <a:gd name="T36" fmla="*/ 1557 h 155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176" h="1557">
                  <a:moveTo>
                    <a:pt x="0" y="0"/>
                  </a:moveTo>
                  <a:lnTo>
                    <a:pt x="467" y="27"/>
                  </a:lnTo>
                  <a:lnTo>
                    <a:pt x="1176" y="1557"/>
                  </a:lnTo>
                  <a:lnTo>
                    <a:pt x="1018" y="1513"/>
                  </a:lnTo>
                  <a:lnTo>
                    <a:pt x="907" y="1513"/>
                  </a:lnTo>
                  <a:lnTo>
                    <a:pt x="736" y="1385"/>
                  </a:lnTo>
                  <a:lnTo>
                    <a:pt x="538" y="1259"/>
                  </a:lnTo>
                  <a:lnTo>
                    <a:pt x="381" y="1186"/>
                  </a:lnTo>
                  <a:lnTo>
                    <a:pt x="169" y="1144"/>
                  </a:lnTo>
                  <a:lnTo>
                    <a:pt x="0" y="1144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5" name="Freeform 34"/>
            <p:cNvSpPr>
              <a:spLocks/>
            </p:cNvSpPr>
            <p:nvPr/>
          </p:nvSpPr>
          <p:spPr bwMode="auto">
            <a:xfrm>
              <a:off x="1085" y="1247"/>
              <a:ext cx="588" cy="779"/>
            </a:xfrm>
            <a:custGeom>
              <a:avLst/>
              <a:gdLst>
                <a:gd name="T0" fmla="*/ 0 w 1176"/>
                <a:gd name="T1" fmla="*/ 0 h 1557"/>
                <a:gd name="T2" fmla="*/ 1 w 1176"/>
                <a:gd name="T3" fmla="*/ 1 h 1557"/>
                <a:gd name="T4" fmla="*/ 3 w 1176"/>
                <a:gd name="T5" fmla="*/ 4 h 1557"/>
                <a:gd name="T6" fmla="*/ 2 w 1176"/>
                <a:gd name="T7" fmla="*/ 3 h 1557"/>
                <a:gd name="T8" fmla="*/ 2 w 1176"/>
                <a:gd name="T9" fmla="*/ 3 h 1557"/>
                <a:gd name="T10" fmla="*/ 1 w 1176"/>
                <a:gd name="T11" fmla="*/ 3 h 1557"/>
                <a:gd name="T12" fmla="*/ 1 w 1176"/>
                <a:gd name="T13" fmla="*/ 3 h 1557"/>
                <a:gd name="T14" fmla="*/ 1 w 1176"/>
                <a:gd name="T15" fmla="*/ 3 h 1557"/>
                <a:gd name="T16" fmla="*/ 1 w 1176"/>
                <a:gd name="T17" fmla="*/ 3 h 1557"/>
                <a:gd name="T18" fmla="*/ 0 w 1176"/>
                <a:gd name="T19" fmla="*/ 3 h 1557"/>
                <a:gd name="T20" fmla="*/ 0 w 1176"/>
                <a:gd name="T21" fmla="*/ 0 h 155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176"/>
                <a:gd name="T34" fmla="*/ 0 h 1557"/>
                <a:gd name="T35" fmla="*/ 1176 w 1176"/>
                <a:gd name="T36" fmla="*/ 1557 h 155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176" h="1557">
                  <a:moveTo>
                    <a:pt x="0" y="0"/>
                  </a:moveTo>
                  <a:lnTo>
                    <a:pt x="467" y="27"/>
                  </a:lnTo>
                  <a:lnTo>
                    <a:pt x="1176" y="1557"/>
                  </a:lnTo>
                  <a:lnTo>
                    <a:pt x="1018" y="1513"/>
                  </a:lnTo>
                  <a:lnTo>
                    <a:pt x="907" y="1513"/>
                  </a:lnTo>
                  <a:lnTo>
                    <a:pt x="736" y="1385"/>
                  </a:lnTo>
                  <a:lnTo>
                    <a:pt x="538" y="1259"/>
                  </a:lnTo>
                  <a:lnTo>
                    <a:pt x="381" y="1186"/>
                  </a:lnTo>
                  <a:lnTo>
                    <a:pt x="169" y="1144"/>
                  </a:lnTo>
                  <a:lnTo>
                    <a:pt x="0" y="1144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DD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86" name="Freeform 35"/>
          <p:cNvSpPr>
            <a:spLocks/>
          </p:cNvSpPr>
          <p:nvPr/>
        </p:nvSpPr>
        <p:spPr bwMode="auto">
          <a:xfrm>
            <a:off x="1395413" y="2794000"/>
            <a:ext cx="1039812" cy="566738"/>
          </a:xfrm>
          <a:custGeom>
            <a:avLst/>
            <a:gdLst>
              <a:gd name="T0" fmla="*/ 0 w 1063"/>
              <a:gd name="T1" fmla="*/ 0 h 580"/>
              <a:gd name="T2" fmla="*/ 2147483646 w 1063"/>
              <a:gd name="T3" fmla="*/ 0 h 580"/>
              <a:gd name="T4" fmla="*/ 2147483646 w 1063"/>
              <a:gd name="T5" fmla="*/ 2147483646 h 580"/>
              <a:gd name="T6" fmla="*/ 2147483646 w 1063"/>
              <a:gd name="T7" fmla="*/ 2147483646 h 580"/>
              <a:gd name="T8" fmla="*/ 2147483646 w 1063"/>
              <a:gd name="T9" fmla="*/ 2147483646 h 580"/>
              <a:gd name="T10" fmla="*/ 2147483646 w 1063"/>
              <a:gd name="T11" fmla="*/ 2147483646 h 580"/>
              <a:gd name="T12" fmla="*/ 2147483646 w 1063"/>
              <a:gd name="T13" fmla="*/ 2147483646 h 58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063"/>
              <a:gd name="T22" fmla="*/ 0 h 580"/>
              <a:gd name="T23" fmla="*/ 1063 w 1063"/>
              <a:gd name="T24" fmla="*/ 580 h 58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063" h="580">
                <a:moveTo>
                  <a:pt x="0" y="0"/>
                </a:moveTo>
                <a:lnTo>
                  <a:pt x="213" y="0"/>
                </a:lnTo>
                <a:lnTo>
                  <a:pt x="396" y="41"/>
                </a:lnTo>
                <a:lnTo>
                  <a:pt x="610" y="155"/>
                </a:lnTo>
                <a:lnTo>
                  <a:pt x="807" y="295"/>
                </a:lnTo>
                <a:lnTo>
                  <a:pt x="965" y="453"/>
                </a:lnTo>
                <a:lnTo>
                  <a:pt x="1063" y="580"/>
                </a:lnTo>
              </a:path>
            </a:pathLst>
          </a:custGeom>
          <a:noFill/>
          <a:ln w="22225">
            <a:solidFill>
              <a:srgbClr val="DD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7" name="Freeform 36"/>
          <p:cNvSpPr>
            <a:spLocks/>
          </p:cNvSpPr>
          <p:nvPr/>
        </p:nvSpPr>
        <p:spPr bwMode="auto">
          <a:xfrm>
            <a:off x="1408113" y="2803525"/>
            <a:ext cx="1039812" cy="569913"/>
          </a:xfrm>
          <a:custGeom>
            <a:avLst/>
            <a:gdLst>
              <a:gd name="T0" fmla="*/ 0 w 1063"/>
              <a:gd name="T1" fmla="*/ 0 h 582"/>
              <a:gd name="T2" fmla="*/ 2147483646 w 1063"/>
              <a:gd name="T3" fmla="*/ 0 h 582"/>
              <a:gd name="T4" fmla="*/ 2147483646 w 1063"/>
              <a:gd name="T5" fmla="*/ 2147483646 h 582"/>
              <a:gd name="T6" fmla="*/ 2147483646 w 1063"/>
              <a:gd name="T7" fmla="*/ 2147483646 h 582"/>
              <a:gd name="T8" fmla="*/ 2147483646 w 1063"/>
              <a:gd name="T9" fmla="*/ 2147483646 h 582"/>
              <a:gd name="T10" fmla="*/ 2147483646 w 1063"/>
              <a:gd name="T11" fmla="*/ 2147483646 h 582"/>
              <a:gd name="T12" fmla="*/ 2147483646 w 1063"/>
              <a:gd name="T13" fmla="*/ 2147483646 h 58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063"/>
              <a:gd name="T22" fmla="*/ 0 h 582"/>
              <a:gd name="T23" fmla="*/ 1063 w 1063"/>
              <a:gd name="T24" fmla="*/ 582 h 58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063" h="582">
                <a:moveTo>
                  <a:pt x="0" y="0"/>
                </a:moveTo>
                <a:lnTo>
                  <a:pt x="213" y="0"/>
                </a:lnTo>
                <a:lnTo>
                  <a:pt x="396" y="41"/>
                </a:lnTo>
                <a:lnTo>
                  <a:pt x="611" y="154"/>
                </a:lnTo>
                <a:lnTo>
                  <a:pt x="808" y="294"/>
                </a:lnTo>
                <a:lnTo>
                  <a:pt x="964" y="452"/>
                </a:lnTo>
                <a:lnTo>
                  <a:pt x="1063" y="582"/>
                </a:lnTo>
              </a:path>
            </a:pathLst>
          </a:custGeom>
          <a:noFill/>
          <a:ln w="22225">
            <a:solidFill>
              <a:srgbClr val="DD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188" name="Group 37"/>
          <p:cNvGrpSpPr>
            <a:grpSpLocks/>
          </p:cNvGrpSpPr>
          <p:nvPr/>
        </p:nvGrpSpPr>
        <p:grpSpPr bwMode="auto">
          <a:xfrm>
            <a:off x="2049463" y="3141663"/>
            <a:ext cx="1439862" cy="939800"/>
            <a:chOff x="1419" y="1999"/>
            <a:chExt cx="736" cy="480"/>
          </a:xfrm>
        </p:grpSpPr>
        <p:sp>
          <p:nvSpPr>
            <p:cNvPr id="189" name="Freeform 38"/>
            <p:cNvSpPr>
              <a:spLocks/>
            </p:cNvSpPr>
            <p:nvPr/>
          </p:nvSpPr>
          <p:spPr bwMode="auto">
            <a:xfrm>
              <a:off x="1419" y="1999"/>
              <a:ext cx="736" cy="480"/>
            </a:xfrm>
            <a:custGeom>
              <a:avLst/>
              <a:gdLst>
                <a:gd name="T0" fmla="*/ 0 w 1473"/>
                <a:gd name="T1" fmla="*/ 0 h 961"/>
                <a:gd name="T2" fmla="*/ 0 w 1473"/>
                <a:gd name="T3" fmla="*/ 0 h 961"/>
                <a:gd name="T4" fmla="*/ 1 w 1473"/>
                <a:gd name="T5" fmla="*/ 0 h 961"/>
                <a:gd name="T6" fmla="*/ 1 w 1473"/>
                <a:gd name="T7" fmla="*/ 0 h 961"/>
                <a:gd name="T8" fmla="*/ 2 w 1473"/>
                <a:gd name="T9" fmla="*/ 0 h 961"/>
                <a:gd name="T10" fmla="*/ 2 w 1473"/>
                <a:gd name="T11" fmla="*/ 1 h 961"/>
                <a:gd name="T12" fmla="*/ 2 w 1473"/>
                <a:gd name="T13" fmla="*/ 1 h 961"/>
                <a:gd name="T14" fmla="*/ 2 w 1473"/>
                <a:gd name="T15" fmla="*/ 1 h 961"/>
                <a:gd name="T16" fmla="*/ 1 w 1473"/>
                <a:gd name="T17" fmla="*/ 1 h 961"/>
                <a:gd name="T18" fmla="*/ 1 w 1473"/>
                <a:gd name="T19" fmla="*/ 0 h 961"/>
                <a:gd name="T20" fmla="*/ 0 w 1473"/>
                <a:gd name="T21" fmla="*/ 0 h 961"/>
                <a:gd name="T22" fmla="*/ 0 w 1473"/>
                <a:gd name="T23" fmla="*/ 0 h 961"/>
                <a:gd name="T24" fmla="*/ 0 w 1473"/>
                <a:gd name="T25" fmla="*/ 0 h 961"/>
                <a:gd name="T26" fmla="*/ 0 w 1473"/>
                <a:gd name="T27" fmla="*/ 0 h 96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473"/>
                <a:gd name="T43" fmla="*/ 0 h 961"/>
                <a:gd name="T44" fmla="*/ 1473 w 1473"/>
                <a:gd name="T45" fmla="*/ 961 h 961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473" h="961">
                  <a:moveTo>
                    <a:pt x="154" y="0"/>
                  </a:moveTo>
                  <a:lnTo>
                    <a:pt x="449" y="41"/>
                  </a:lnTo>
                  <a:lnTo>
                    <a:pt x="706" y="112"/>
                  </a:lnTo>
                  <a:lnTo>
                    <a:pt x="933" y="294"/>
                  </a:lnTo>
                  <a:lnTo>
                    <a:pt x="1159" y="493"/>
                  </a:lnTo>
                  <a:lnTo>
                    <a:pt x="1473" y="846"/>
                  </a:lnTo>
                  <a:lnTo>
                    <a:pt x="1244" y="961"/>
                  </a:lnTo>
                  <a:lnTo>
                    <a:pt x="1073" y="748"/>
                  </a:lnTo>
                  <a:lnTo>
                    <a:pt x="834" y="564"/>
                  </a:lnTo>
                  <a:lnTo>
                    <a:pt x="621" y="438"/>
                  </a:lnTo>
                  <a:lnTo>
                    <a:pt x="367" y="339"/>
                  </a:lnTo>
                  <a:lnTo>
                    <a:pt x="211" y="310"/>
                  </a:lnTo>
                  <a:lnTo>
                    <a:pt x="0" y="294"/>
                  </a:lnTo>
                  <a:lnTo>
                    <a:pt x="154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0" name="Freeform 39"/>
            <p:cNvSpPr>
              <a:spLocks/>
            </p:cNvSpPr>
            <p:nvPr/>
          </p:nvSpPr>
          <p:spPr bwMode="auto">
            <a:xfrm>
              <a:off x="1419" y="1999"/>
              <a:ext cx="736" cy="480"/>
            </a:xfrm>
            <a:custGeom>
              <a:avLst/>
              <a:gdLst>
                <a:gd name="T0" fmla="*/ 0 w 1473"/>
                <a:gd name="T1" fmla="*/ 0 h 961"/>
                <a:gd name="T2" fmla="*/ 0 w 1473"/>
                <a:gd name="T3" fmla="*/ 0 h 961"/>
                <a:gd name="T4" fmla="*/ 1 w 1473"/>
                <a:gd name="T5" fmla="*/ 0 h 961"/>
                <a:gd name="T6" fmla="*/ 1 w 1473"/>
                <a:gd name="T7" fmla="*/ 0 h 961"/>
                <a:gd name="T8" fmla="*/ 2 w 1473"/>
                <a:gd name="T9" fmla="*/ 0 h 961"/>
                <a:gd name="T10" fmla="*/ 2 w 1473"/>
                <a:gd name="T11" fmla="*/ 1 h 961"/>
                <a:gd name="T12" fmla="*/ 2 w 1473"/>
                <a:gd name="T13" fmla="*/ 1 h 961"/>
                <a:gd name="T14" fmla="*/ 2 w 1473"/>
                <a:gd name="T15" fmla="*/ 1 h 961"/>
                <a:gd name="T16" fmla="*/ 1 w 1473"/>
                <a:gd name="T17" fmla="*/ 1 h 961"/>
                <a:gd name="T18" fmla="*/ 1 w 1473"/>
                <a:gd name="T19" fmla="*/ 0 h 961"/>
                <a:gd name="T20" fmla="*/ 0 w 1473"/>
                <a:gd name="T21" fmla="*/ 0 h 961"/>
                <a:gd name="T22" fmla="*/ 0 w 1473"/>
                <a:gd name="T23" fmla="*/ 0 h 961"/>
                <a:gd name="T24" fmla="*/ 0 w 1473"/>
                <a:gd name="T25" fmla="*/ 0 h 961"/>
                <a:gd name="T26" fmla="*/ 0 w 1473"/>
                <a:gd name="T27" fmla="*/ 0 h 96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473"/>
                <a:gd name="T43" fmla="*/ 0 h 961"/>
                <a:gd name="T44" fmla="*/ 1473 w 1473"/>
                <a:gd name="T45" fmla="*/ 961 h 961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473" h="961">
                  <a:moveTo>
                    <a:pt x="154" y="0"/>
                  </a:moveTo>
                  <a:lnTo>
                    <a:pt x="449" y="41"/>
                  </a:lnTo>
                  <a:lnTo>
                    <a:pt x="706" y="112"/>
                  </a:lnTo>
                  <a:lnTo>
                    <a:pt x="933" y="294"/>
                  </a:lnTo>
                  <a:lnTo>
                    <a:pt x="1159" y="493"/>
                  </a:lnTo>
                  <a:lnTo>
                    <a:pt x="1473" y="846"/>
                  </a:lnTo>
                  <a:lnTo>
                    <a:pt x="1244" y="961"/>
                  </a:lnTo>
                  <a:lnTo>
                    <a:pt x="1073" y="748"/>
                  </a:lnTo>
                  <a:lnTo>
                    <a:pt x="834" y="564"/>
                  </a:lnTo>
                  <a:lnTo>
                    <a:pt x="621" y="438"/>
                  </a:lnTo>
                  <a:lnTo>
                    <a:pt x="367" y="339"/>
                  </a:lnTo>
                  <a:lnTo>
                    <a:pt x="211" y="310"/>
                  </a:lnTo>
                  <a:lnTo>
                    <a:pt x="0" y="294"/>
                  </a:lnTo>
                  <a:lnTo>
                    <a:pt x="154" y="0"/>
                  </a:lnTo>
                </a:path>
              </a:pathLst>
            </a:custGeom>
            <a:noFill/>
            <a:ln w="22225">
              <a:solidFill>
                <a:srgbClr val="DD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91" name="Freeform 40"/>
          <p:cNvSpPr>
            <a:spLocks/>
          </p:cNvSpPr>
          <p:nvPr/>
        </p:nvSpPr>
        <p:spPr bwMode="auto">
          <a:xfrm>
            <a:off x="2063750" y="3444875"/>
            <a:ext cx="1219200" cy="647700"/>
          </a:xfrm>
          <a:custGeom>
            <a:avLst/>
            <a:gdLst>
              <a:gd name="T0" fmla="*/ 0 w 1247"/>
              <a:gd name="T1" fmla="*/ 0 h 664"/>
              <a:gd name="T2" fmla="*/ 2147483646 w 1247"/>
              <a:gd name="T3" fmla="*/ 2147483646 h 664"/>
              <a:gd name="T4" fmla="*/ 2147483646 w 1247"/>
              <a:gd name="T5" fmla="*/ 2147483646 h 664"/>
              <a:gd name="T6" fmla="*/ 2147483646 w 1247"/>
              <a:gd name="T7" fmla="*/ 2147483646 h 664"/>
              <a:gd name="T8" fmla="*/ 2147483646 w 1247"/>
              <a:gd name="T9" fmla="*/ 2147483646 h 664"/>
              <a:gd name="T10" fmla="*/ 2147483646 w 1247"/>
              <a:gd name="T11" fmla="*/ 2147483646 h 66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47"/>
              <a:gd name="T19" fmla="*/ 0 h 664"/>
              <a:gd name="T20" fmla="*/ 1247 w 1247"/>
              <a:gd name="T21" fmla="*/ 664 h 66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47" h="664">
                <a:moveTo>
                  <a:pt x="0" y="0"/>
                </a:moveTo>
                <a:lnTo>
                  <a:pt x="295" y="11"/>
                </a:lnTo>
                <a:lnTo>
                  <a:pt x="607" y="112"/>
                </a:lnTo>
                <a:lnTo>
                  <a:pt x="863" y="266"/>
                </a:lnTo>
                <a:lnTo>
                  <a:pt x="1075" y="435"/>
                </a:lnTo>
                <a:lnTo>
                  <a:pt x="1247" y="664"/>
                </a:lnTo>
              </a:path>
            </a:pathLst>
          </a:custGeom>
          <a:noFill/>
          <a:ln w="22225">
            <a:solidFill>
              <a:srgbClr val="DD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2" name="Freeform 41"/>
          <p:cNvSpPr>
            <a:spLocks/>
          </p:cNvSpPr>
          <p:nvPr/>
        </p:nvSpPr>
        <p:spPr bwMode="auto">
          <a:xfrm>
            <a:off x="2257425" y="3154363"/>
            <a:ext cx="1220788" cy="815975"/>
          </a:xfrm>
          <a:custGeom>
            <a:avLst/>
            <a:gdLst>
              <a:gd name="T0" fmla="*/ 0 w 1247"/>
              <a:gd name="T1" fmla="*/ 0 h 836"/>
              <a:gd name="T2" fmla="*/ 2147483646 w 1247"/>
              <a:gd name="T3" fmla="*/ 2147483646 h 836"/>
              <a:gd name="T4" fmla="*/ 2147483646 w 1247"/>
              <a:gd name="T5" fmla="*/ 2147483646 h 836"/>
              <a:gd name="T6" fmla="*/ 2147483646 w 1247"/>
              <a:gd name="T7" fmla="*/ 2147483646 h 836"/>
              <a:gd name="T8" fmla="*/ 2147483646 w 1247"/>
              <a:gd name="T9" fmla="*/ 2147483646 h 836"/>
              <a:gd name="T10" fmla="*/ 2147483646 w 1247"/>
              <a:gd name="T11" fmla="*/ 2147483646 h 83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47"/>
              <a:gd name="T19" fmla="*/ 0 h 836"/>
              <a:gd name="T20" fmla="*/ 1247 w 1247"/>
              <a:gd name="T21" fmla="*/ 836 h 8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47" h="836">
                <a:moveTo>
                  <a:pt x="0" y="0"/>
                </a:moveTo>
                <a:lnTo>
                  <a:pt x="309" y="41"/>
                </a:lnTo>
                <a:lnTo>
                  <a:pt x="507" y="126"/>
                </a:lnTo>
                <a:lnTo>
                  <a:pt x="734" y="281"/>
                </a:lnTo>
                <a:lnTo>
                  <a:pt x="962" y="508"/>
                </a:lnTo>
                <a:lnTo>
                  <a:pt x="1247" y="836"/>
                </a:lnTo>
              </a:path>
            </a:pathLst>
          </a:custGeom>
          <a:noFill/>
          <a:ln w="22225">
            <a:solidFill>
              <a:srgbClr val="DD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193" name="Group 42"/>
          <p:cNvGrpSpPr>
            <a:grpSpLocks/>
          </p:cNvGrpSpPr>
          <p:nvPr/>
        </p:nvGrpSpPr>
        <p:grpSpPr bwMode="auto">
          <a:xfrm>
            <a:off x="2795588" y="3748088"/>
            <a:ext cx="5370512" cy="1624012"/>
            <a:chOff x="1800" y="2309"/>
            <a:chExt cx="2744" cy="829"/>
          </a:xfrm>
        </p:grpSpPr>
        <p:sp>
          <p:nvSpPr>
            <p:cNvPr id="194" name="Freeform 43"/>
            <p:cNvSpPr>
              <a:spLocks/>
            </p:cNvSpPr>
            <p:nvPr/>
          </p:nvSpPr>
          <p:spPr bwMode="auto">
            <a:xfrm>
              <a:off x="1800" y="2309"/>
              <a:ext cx="2744" cy="829"/>
            </a:xfrm>
            <a:custGeom>
              <a:avLst/>
              <a:gdLst>
                <a:gd name="T0" fmla="*/ 0 w 5487"/>
                <a:gd name="T1" fmla="*/ 0 h 1658"/>
                <a:gd name="T2" fmla="*/ 1 w 5487"/>
                <a:gd name="T3" fmla="*/ 0 h 1658"/>
                <a:gd name="T4" fmla="*/ 2 w 5487"/>
                <a:gd name="T5" fmla="*/ 1 h 1658"/>
                <a:gd name="T6" fmla="*/ 3 w 5487"/>
                <a:gd name="T7" fmla="*/ 1 h 1658"/>
                <a:gd name="T8" fmla="*/ 5 w 5487"/>
                <a:gd name="T9" fmla="*/ 2 h 1658"/>
                <a:gd name="T10" fmla="*/ 6 w 5487"/>
                <a:gd name="T11" fmla="*/ 2 h 1658"/>
                <a:gd name="T12" fmla="*/ 7 w 5487"/>
                <a:gd name="T13" fmla="*/ 3 h 1658"/>
                <a:gd name="T14" fmla="*/ 8 w 5487"/>
                <a:gd name="T15" fmla="*/ 3 h 1658"/>
                <a:gd name="T16" fmla="*/ 10 w 5487"/>
                <a:gd name="T17" fmla="*/ 3 h 1658"/>
                <a:gd name="T18" fmla="*/ 11 w 5487"/>
                <a:gd name="T19" fmla="*/ 3 h 1658"/>
                <a:gd name="T20" fmla="*/ 11 w 5487"/>
                <a:gd name="T21" fmla="*/ 3 h 1658"/>
                <a:gd name="T22" fmla="*/ 11 w 5487"/>
                <a:gd name="T23" fmla="*/ 3 h 1658"/>
                <a:gd name="T24" fmla="*/ 10 w 5487"/>
                <a:gd name="T25" fmla="*/ 3 h 1658"/>
                <a:gd name="T26" fmla="*/ 9 w 5487"/>
                <a:gd name="T27" fmla="*/ 3 h 1658"/>
                <a:gd name="T28" fmla="*/ 8 w 5487"/>
                <a:gd name="T29" fmla="*/ 3 h 1658"/>
                <a:gd name="T30" fmla="*/ 7 w 5487"/>
                <a:gd name="T31" fmla="*/ 3 h 1658"/>
                <a:gd name="T32" fmla="*/ 6 w 5487"/>
                <a:gd name="T33" fmla="*/ 3 h 1658"/>
                <a:gd name="T34" fmla="*/ 5 w 5487"/>
                <a:gd name="T35" fmla="*/ 2 h 1658"/>
                <a:gd name="T36" fmla="*/ 5 w 5487"/>
                <a:gd name="T37" fmla="*/ 2 h 1658"/>
                <a:gd name="T38" fmla="*/ 4 w 5487"/>
                <a:gd name="T39" fmla="*/ 2 h 1658"/>
                <a:gd name="T40" fmla="*/ 3 w 5487"/>
                <a:gd name="T41" fmla="*/ 1 h 1658"/>
                <a:gd name="T42" fmla="*/ 2 w 5487"/>
                <a:gd name="T43" fmla="*/ 1 h 1658"/>
                <a:gd name="T44" fmla="*/ 1 w 5487"/>
                <a:gd name="T45" fmla="*/ 1 h 1658"/>
                <a:gd name="T46" fmla="*/ 1 w 5487"/>
                <a:gd name="T47" fmla="*/ 1 h 1658"/>
                <a:gd name="T48" fmla="*/ 1 w 5487"/>
                <a:gd name="T49" fmla="*/ 1 h 1658"/>
                <a:gd name="T50" fmla="*/ 1 w 5487"/>
                <a:gd name="T51" fmla="*/ 1 h 1658"/>
                <a:gd name="T52" fmla="*/ 0 w 5487"/>
                <a:gd name="T53" fmla="*/ 0 h 165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5487"/>
                <a:gd name="T82" fmla="*/ 0 h 1658"/>
                <a:gd name="T83" fmla="*/ 5487 w 5487"/>
                <a:gd name="T84" fmla="*/ 1658 h 165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5487" h="1658">
                  <a:moveTo>
                    <a:pt x="0" y="0"/>
                  </a:moveTo>
                  <a:lnTo>
                    <a:pt x="367" y="0"/>
                  </a:lnTo>
                  <a:lnTo>
                    <a:pt x="765" y="83"/>
                  </a:lnTo>
                  <a:lnTo>
                    <a:pt x="1331" y="310"/>
                  </a:lnTo>
                  <a:lnTo>
                    <a:pt x="2083" y="608"/>
                  </a:lnTo>
                  <a:lnTo>
                    <a:pt x="2835" y="918"/>
                  </a:lnTo>
                  <a:lnTo>
                    <a:pt x="3403" y="1117"/>
                  </a:lnTo>
                  <a:lnTo>
                    <a:pt x="4052" y="1259"/>
                  </a:lnTo>
                  <a:lnTo>
                    <a:pt x="4719" y="1360"/>
                  </a:lnTo>
                  <a:lnTo>
                    <a:pt x="5145" y="1415"/>
                  </a:lnTo>
                  <a:lnTo>
                    <a:pt x="5487" y="1431"/>
                  </a:lnTo>
                  <a:lnTo>
                    <a:pt x="5471" y="1658"/>
                  </a:lnTo>
                  <a:lnTo>
                    <a:pt x="4916" y="1644"/>
                  </a:lnTo>
                  <a:lnTo>
                    <a:pt x="4480" y="1571"/>
                  </a:lnTo>
                  <a:lnTo>
                    <a:pt x="4040" y="1500"/>
                  </a:lnTo>
                  <a:lnTo>
                    <a:pt x="3499" y="1344"/>
                  </a:lnTo>
                  <a:lnTo>
                    <a:pt x="2863" y="1161"/>
                  </a:lnTo>
                  <a:lnTo>
                    <a:pt x="2494" y="989"/>
                  </a:lnTo>
                  <a:lnTo>
                    <a:pt x="2125" y="849"/>
                  </a:lnTo>
                  <a:lnTo>
                    <a:pt x="1559" y="636"/>
                  </a:lnTo>
                  <a:lnTo>
                    <a:pt x="1118" y="482"/>
                  </a:lnTo>
                  <a:lnTo>
                    <a:pt x="779" y="353"/>
                  </a:lnTo>
                  <a:lnTo>
                    <a:pt x="509" y="294"/>
                  </a:lnTo>
                  <a:lnTo>
                    <a:pt x="326" y="269"/>
                  </a:lnTo>
                  <a:lnTo>
                    <a:pt x="183" y="253"/>
                  </a:lnTo>
                  <a:lnTo>
                    <a:pt x="69" y="239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5" name="Freeform 44"/>
            <p:cNvSpPr>
              <a:spLocks/>
            </p:cNvSpPr>
            <p:nvPr/>
          </p:nvSpPr>
          <p:spPr bwMode="auto">
            <a:xfrm>
              <a:off x="1800" y="2309"/>
              <a:ext cx="2744" cy="829"/>
            </a:xfrm>
            <a:custGeom>
              <a:avLst/>
              <a:gdLst>
                <a:gd name="T0" fmla="*/ 0 w 5487"/>
                <a:gd name="T1" fmla="*/ 0 h 1658"/>
                <a:gd name="T2" fmla="*/ 1 w 5487"/>
                <a:gd name="T3" fmla="*/ 0 h 1658"/>
                <a:gd name="T4" fmla="*/ 2 w 5487"/>
                <a:gd name="T5" fmla="*/ 1 h 1658"/>
                <a:gd name="T6" fmla="*/ 3 w 5487"/>
                <a:gd name="T7" fmla="*/ 1 h 1658"/>
                <a:gd name="T8" fmla="*/ 5 w 5487"/>
                <a:gd name="T9" fmla="*/ 2 h 1658"/>
                <a:gd name="T10" fmla="*/ 6 w 5487"/>
                <a:gd name="T11" fmla="*/ 2 h 1658"/>
                <a:gd name="T12" fmla="*/ 7 w 5487"/>
                <a:gd name="T13" fmla="*/ 3 h 1658"/>
                <a:gd name="T14" fmla="*/ 8 w 5487"/>
                <a:gd name="T15" fmla="*/ 3 h 1658"/>
                <a:gd name="T16" fmla="*/ 10 w 5487"/>
                <a:gd name="T17" fmla="*/ 3 h 1658"/>
                <a:gd name="T18" fmla="*/ 11 w 5487"/>
                <a:gd name="T19" fmla="*/ 3 h 1658"/>
                <a:gd name="T20" fmla="*/ 11 w 5487"/>
                <a:gd name="T21" fmla="*/ 3 h 1658"/>
                <a:gd name="T22" fmla="*/ 11 w 5487"/>
                <a:gd name="T23" fmla="*/ 3 h 1658"/>
                <a:gd name="T24" fmla="*/ 10 w 5487"/>
                <a:gd name="T25" fmla="*/ 3 h 1658"/>
                <a:gd name="T26" fmla="*/ 9 w 5487"/>
                <a:gd name="T27" fmla="*/ 3 h 1658"/>
                <a:gd name="T28" fmla="*/ 8 w 5487"/>
                <a:gd name="T29" fmla="*/ 3 h 1658"/>
                <a:gd name="T30" fmla="*/ 7 w 5487"/>
                <a:gd name="T31" fmla="*/ 3 h 1658"/>
                <a:gd name="T32" fmla="*/ 6 w 5487"/>
                <a:gd name="T33" fmla="*/ 3 h 1658"/>
                <a:gd name="T34" fmla="*/ 5 w 5487"/>
                <a:gd name="T35" fmla="*/ 2 h 1658"/>
                <a:gd name="T36" fmla="*/ 5 w 5487"/>
                <a:gd name="T37" fmla="*/ 2 h 1658"/>
                <a:gd name="T38" fmla="*/ 4 w 5487"/>
                <a:gd name="T39" fmla="*/ 2 h 1658"/>
                <a:gd name="T40" fmla="*/ 3 w 5487"/>
                <a:gd name="T41" fmla="*/ 1 h 1658"/>
                <a:gd name="T42" fmla="*/ 2 w 5487"/>
                <a:gd name="T43" fmla="*/ 1 h 1658"/>
                <a:gd name="T44" fmla="*/ 1 w 5487"/>
                <a:gd name="T45" fmla="*/ 1 h 1658"/>
                <a:gd name="T46" fmla="*/ 1 w 5487"/>
                <a:gd name="T47" fmla="*/ 1 h 1658"/>
                <a:gd name="T48" fmla="*/ 1 w 5487"/>
                <a:gd name="T49" fmla="*/ 1 h 1658"/>
                <a:gd name="T50" fmla="*/ 1 w 5487"/>
                <a:gd name="T51" fmla="*/ 1 h 1658"/>
                <a:gd name="T52" fmla="*/ 0 w 5487"/>
                <a:gd name="T53" fmla="*/ 0 h 165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5487"/>
                <a:gd name="T82" fmla="*/ 0 h 1658"/>
                <a:gd name="T83" fmla="*/ 5487 w 5487"/>
                <a:gd name="T84" fmla="*/ 1658 h 165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5487" h="1658">
                  <a:moveTo>
                    <a:pt x="0" y="0"/>
                  </a:moveTo>
                  <a:lnTo>
                    <a:pt x="367" y="0"/>
                  </a:lnTo>
                  <a:lnTo>
                    <a:pt x="765" y="83"/>
                  </a:lnTo>
                  <a:lnTo>
                    <a:pt x="1331" y="310"/>
                  </a:lnTo>
                  <a:lnTo>
                    <a:pt x="2083" y="608"/>
                  </a:lnTo>
                  <a:lnTo>
                    <a:pt x="2835" y="918"/>
                  </a:lnTo>
                  <a:lnTo>
                    <a:pt x="3403" y="1117"/>
                  </a:lnTo>
                  <a:lnTo>
                    <a:pt x="4052" y="1259"/>
                  </a:lnTo>
                  <a:lnTo>
                    <a:pt x="4719" y="1360"/>
                  </a:lnTo>
                  <a:lnTo>
                    <a:pt x="5145" y="1415"/>
                  </a:lnTo>
                  <a:lnTo>
                    <a:pt x="5487" y="1431"/>
                  </a:lnTo>
                  <a:lnTo>
                    <a:pt x="5471" y="1658"/>
                  </a:lnTo>
                  <a:lnTo>
                    <a:pt x="4916" y="1644"/>
                  </a:lnTo>
                  <a:lnTo>
                    <a:pt x="4480" y="1571"/>
                  </a:lnTo>
                  <a:lnTo>
                    <a:pt x="4040" y="1500"/>
                  </a:lnTo>
                  <a:lnTo>
                    <a:pt x="3499" y="1344"/>
                  </a:lnTo>
                  <a:lnTo>
                    <a:pt x="2863" y="1161"/>
                  </a:lnTo>
                  <a:lnTo>
                    <a:pt x="2494" y="989"/>
                  </a:lnTo>
                  <a:lnTo>
                    <a:pt x="2125" y="849"/>
                  </a:lnTo>
                  <a:lnTo>
                    <a:pt x="1559" y="636"/>
                  </a:lnTo>
                  <a:lnTo>
                    <a:pt x="1118" y="482"/>
                  </a:lnTo>
                  <a:lnTo>
                    <a:pt x="779" y="353"/>
                  </a:lnTo>
                  <a:lnTo>
                    <a:pt x="509" y="294"/>
                  </a:lnTo>
                  <a:lnTo>
                    <a:pt x="326" y="269"/>
                  </a:lnTo>
                  <a:lnTo>
                    <a:pt x="183" y="253"/>
                  </a:lnTo>
                  <a:lnTo>
                    <a:pt x="69" y="239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DD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96" name="Freeform 45"/>
          <p:cNvSpPr>
            <a:spLocks/>
          </p:cNvSpPr>
          <p:nvPr/>
        </p:nvSpPr>
        <p:spPr bwMode="auto">
          <a:xfrm>
            <a:off x="1839913" y="1670050"/>
            <a:ext cx="720725" cy="1565275"/>
          </a:xfrm>
          <a:custGeom>
            <a:avLst/>
            <a:gdLst>
              <a:gd name="T0" fmla="*/ 0 w 736"/>
              <a:gd name="T1" fmla="*/ 0 h 1600"/>
              <a:gd name="T2" fmla="*/ 2147483646 w 736"/>
              <a:gd name="T3" fmla="*/ 2147483646 h 1600"/>
              <a:gd name="T4" fmla="*/ 2147483646 w 736"/>
              <a:gd name="T5" fmla="*/ 2147483646 h 1600"/>
              <a:gd name="T6" fmla="*/ 2147483646 w 736"/>
              <a:gd name="T7" fmla="*/ 2147483646 h 1600"/>
              <a:gd name="T8" fmla="*/ 0 60000 65536"/>
              <a:gd name="T9" fmla="*/ 0 60000 65536"/>
              <a:gd name="T10" fmla="*/ 0 60000 65536"/>
              <a:gd name="T11" fmla="*/ 0 60000 65536"/>
              <a:gd name="T12" fmla="*/ 0 w 736"/>
              <a:gd name="T13" fmla="*/ 0 h 1600"/>
              <a:gd name="T14" fmla="*/ 736 w 736"/>
              <a:gd name="T15" fmla="*/ 1600 h 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36" h="1600">
                <a:moveTo>
                  <a:pt x="0" y="0"/>
                </a:moveTo>
                <a:lnTo>
                  <a:pt x="298" y="635"/>
                </a:lnTo>
                <a:lnTo>
                  <a:pt x="550" y="1201"/>
                </a:lnTo>
                <a:lnTo>
                  <a:pt x="736" y="1600"/>
                </a:lnTo>
              </a:path>
            </a:pathLst>
          </a:custGeom>
          <a:noFill/>
          <a:ln w="22225">
            <a:solidFill>
              <a:srgbClr val="DD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7" name="Freeform 46"/>
          <p:cNvSpPr>
            <a:spLocks/>
          </p:cNvSpPr>
          <p:nvPr/>
        </p:nvSpPr>
        <p:spPr bwMode="auto">
          <a:xfrm>
            <a:off x="1854200" y="1685925"/>
            <a:ext cx="719138" cy="1563688"/>
          </a:xfrm>
          <a:custGeom>
            <a:avLst/>
            <a:gdLst>
              <a:gd name="T0" fmla="*/ 0 w 737"/>
              <a:gd name="T1" fmla="*/ 0 h 1600"/>
              <a:gd name="T2" fmla="*/ 2147483646 w 737"/>
              <a:gd name="T3" fmla="*/ 2147483646 h 1600"/>
              <a:gd name="T4" fmla="*/ 2147483646 w 737"/>
              <a:gd name="T5" fmla="*/ 2147483646 h 1600"/>
              <a:gd name="T6" fmla="*/ 2147483646 w 737"/>
              <a:gd name="T7" fmla="*/ 2147483646 h 1600"/>
              <a:gd name="T8" fmla="*/ 0 60000 65536"/>
              <a:gd name="T9" fmla="*/ 0 60000 65536"/>
              <a:gd name="T10" fmla="*/ 0 60000 65536"/>
              <a:gd name="T11" fmla="*/ 0 60000 65536"/>
              <a:gd name="T12" fmla="*/ 0 w 737"/>
              <a:gd name="T13" fmla="*/ 0 h 1600"/>
              <a:gd name="T14" fmla="*/ 737 w 737"/>
              <a:gd name="T15" fmla="*/ 1600 h 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37" h="1600">
                <a:moveTo>
                  <a:pt x="0" y="0"/>
                </a:moveTo>
                <a:lnTo>
                  <a:pt x="297" y="635"/>
                </a:lnTo>
                <a:lnTo>
                  <a:pt x="550" y="1201"/>
                </a:lnTo>
                <a:lnTo>
                  <a:pt x="737" y="1600"/>
                </a:lnTo>
              </a:path>
            </a:pathLst>
          </a:custGeom>
          <a:noFill/>
          <a:ln w="22225">
            <a:solidFill>
              <a:srgbClr val="DD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8" name="Freeform 47"/>
          <p:cNvSpPr>
            <a:spLocks/>
          </p:cNvSpPr>
          <p:nvPr/>
        </p:nvSpPr>
        <p:spPr bwMode="auto">
          <a:xfrm>
            <a:off x="1368425" y="3513138"/>
            <a:ext cx="1109663" cy="1330325"/>
          </a:xfrm>
          <a:custGeom>
            <a:avLst/>
            <a:gdLst>
              <a:gd name="T0" fmla="*/ 0 w 1133"/>
              <a:gd name="T1" fmla="*/ 0 h 1359"/>
              <a:gd name="T2" fmla="*/ 2147483646 w 1133"/>
              <a:gd name="T3" fmla="*/ 2147483646 h 1359"/>
              <a:gd name="T4" fmla="*/ 2147483646 w 1133"/>
              <a:gd name="T5" fmla="*/ 2147483646 h 1359"/>
              <a:gd name="T6" fmla="*/ 2147483646 w 1133"/>
              <a:gd name="T7" fmla="*/ 2147483646 h 1359"/>
              <a:gd name="T8" fmla="*/ 2147483646 w 1133"/>
              <a:gd name="T9" fmla="*/ 2147483646 h 1359"/>
              <a:gd name="T10" fmla="*/ 2147483646 w 1133"/>
              <a:gd name="T11" fmla="*/ 2147483646 h 1359"/>
              <a:gd name="T12" fmla="*/ 2147483646 w 1133"/>
              <a:gd name="T13" fmla="*/ 2147483646 h 1359"/>
              <a:gd name="T14" fmla="*/ 2147483646 w 1133"/>
              <a:gd name="T15" fmla="*/ 2147483646 h 1359"/>
              <a:gd name="T16" fmla="*/ 2147483646 w 1133"/>
              <a:gd name="T17" fmla="*/ 2147483646 h 1359"/>
              <a:gd name="T18" fmla="*/ 2147483646 w 1133"/>
              <a:gd name="T19" fmla="*/ 2147483646 h 1359"/>
              <a:gd name="T20" fmla="*/ 2147483646 w 1133"/>
              <a:gd name="T21" fmla="*/ 2147483646 h 1359"/>
              <a:gd name="T22" fmla="*/ 0 w 1133"/>
              <a:gd name="T23" fmla="*/ 2147483646 h 1359"/>
              <a:gd name="T24" fmla="*/ 0 w 1133"/>
              <a:gd name="T25" fmla="*/ 0 h 135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133"/>
              <a:gd name="T40" fmla="*/ 0 h 1359"/>
              <a:gd name="T41" fmla="*/ 1133 w 1133"/>
              <a:gd name="T42" fmla="*/ 1359 h 135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133" h="1359">
                <a:moveTo>
                  <a:pt x="0" y="0"/>
                </a:moveTo>
                <a:lnTo>
                  <a:pt x="409" y="252"/>
                </a:lnTo>
                <a:lnTo>
                  <a:pt x="665" y="451"/>
                </a:lnTo>
                <a:lnTo>
                  <a:pt x="864" y="720"/>
                </a:lnTo>
                <a:lnTo>
                  <a:pt x="1018" y="1063"/>
                </a:lnTo>
                <a:lnTo>
                  <a:pt x="1133" y="1272"/>
                </a:lnTo>
                <a:lnTo>
                  <a:pt x="1046" y="1359"/>
                </a:lnTo>
                <a:lnTo>
                  <a:pt x="821" y="1229"/>
                </a:lnTo>
                <a:lnTo>
                  <a:pt x="594" y="1130"/>
                </a:lnTo>
                <a:lnTo>
                  <a:pt x="326" y="1047"/>
                </a:lnTo>
                <a:lnTo>
                  <a:pt x="83" y="976"/>
                </a:lnTo>
                <a:lnTo>
                  <a:pt x="0" y="990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 r:embed="rId5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9" name="Freeform 48"/>
          <p:cNvSpPr>
            <a:spLocks/>
          </p:cNvSpPr>
          <p:nvPr/>
        </p:nvSpPr>
        <p:spPr bwMode="auto">
          <a:xfrm>
            <a:off x="1382713" y="3513138"/>
            <a:ext cx="1095375" cy="1260475"/>
          </a:xfrm>
          <a:custGeom>
            <a:avLst/>
            <a:gdLst>
              <a:gd name="T0" fmla="*/ 0 w 1119"/>
              <a:gd name="T1" fmla="*/ 0 h 1288"/>
              <a:gd name="T2" fmla="*/ 2147483646 w 1119"/>
              <a:gd name="T3" fmla="*/ 2147483646 h 1288"/>
              <a:gd name="T4" fmla="*/ 2147483646 w 1119"/>
              <a:gd name="T5" fmla="*/ 2147483646 h 1288"/>
              <a:gd name="T6" fmla="*/ 2147483646 w 1119"/>
              <a:gd name="T7" fmla="*/ 2147483646 h 1288"/>
              <a:gd name="T8" fmla="*/ 2147483646 w 1119"/>
              <a:gd name="T9" fmla="*/ 2147483646 h 1288"/>
              <a:gd name="T10" fmla="*/ 2147483646 w 1119"/>
              <a:gd name="T11" fmla="*/ 2147483646 h 1288"/>
              <a:gd name="T12" fmla="*/ 2147483646 w 1119"/>
              <a:gd name="T13" fmla="*/ 2147483646 h 1288"/>
              <a:gd name="T14" fmla="*/ 2147483646 w 1119"/>
              <a:gd name="T15" fmla="*/ 2147483646 h 128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119"/>
              <a:gd name="T25" fmla="*/ 0 h 1288"/>
              <a:gd name="T26" fmla="*/ 1119 w 1119"/>
              <a:gd name="T27" fmla="*/ 1288 h 128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119" h="1288">
                <a:moveTo>
                  <a:pt x="0" y="0"/>
                </a:moveTo>
                <a:lnTo>
                  <a:pt x="310" y="167"/>
                </a:lnTo>
                <a:lnTo>
                  <a:pt x="509" y="323"/>
                </a:lnTo>
                <a:lnTo>
                  <a:pt x="724" y="522"/>
                </a:lnTo>
                <a:lnTo>
                  <a:pt x="850" y="749"/>
                </a:lnTo>
                <a:lnTo>
                  <a:pt x="979" y="992"/>
                </a:lnTo>
                <a:lnTo>
                  <a:pt x="1075" y="1188"/>
                </a:lnTo>
                <a:lnTo>
                  <a:pt x="1119" y="1288"/>
                </a:lnTo>
              </a:path>
            </a:pathLst>
          </a:custGeom>
          <a:noFill/>
          <a:ln w="22225">
            <a:solidFill>
              <a:srgbClr val="0000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0" name="Freeform 49"/>
          <p:cNvSpPr>
            <a:spLocks/>
          </p:cNvSpPr>
          <p:nvPr/>
        </p:nvSpPr>
        <p:spPr bwMode="auto">
          <a:xfrm>
            <a:off x="1395413" y="3527425"/>
            <a:ext cx="1093787" cy="1258888"/>
          </a:xfrm>
          <a:custGeom>
            <a:avLst/>
            <a:gdLst>
              <a:gd name="T0" fmla="*/ 0 w 1118"/>
              <a:gd name="T1" fmla="*/ 0 h 1286"/>
              <a:gd name="T2" fmla="*/ 2147483646 w 1118"/>
              <a:gd name="T3" fmla="*/ 2147483646 h 1286"/>
              <a:gd name="T4" fmla="*/ 2147483646 w 1118"/>
              <a:gd name="T5" fmla="*/ 2147483646 h 1286"/>
              <a:gd name="T6" fmla="*/ 2147483646 w 1118"/>
              <a:gd name="T7" fmla="*/ 2147483646 h 1286"/>
              <a:gd name="T8" fmla="*/ 2147483646 w 1118"/>
              <a:gd name="T9" fmla="*/ 2147483646 h 1286"/>
              <a:gd name="T10" fmla="*/ 2147483646 w 1118"/>
              <a:gd name="T11" fmla="*/ 2147483646 h 1286"/>
              <a:gd name="T12" fmla="*/ 2147483646 w 1118"/>
              <a:gd name="T13" fmla="*/ 2147483646 h 1286"/>
              <a:gd name="T14" fmla="*/ 2147483646 w 1118"/>
              <a:gd name="T15" fmla="*/ 2147483646 h 12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118"/>
              <a:gd name="T25" fmla="*/ 0 h 1286"/>
              <a:gd name="T26" fmla="*/ 1118 w 1118"/>
              <a:gd name="T27" fmla="*/ 1286 h 128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118" h="1286">
                <a:moveTo>
                  <a:pt x="0" y="0"/>
                </a:moveTo>
                <a:lnTo>
                  <a:pt x="310" y="167"/>
                </a:lnTo>
                <a:lnTo>
                  <a:pt x="509" y="323"/>
                </a:lnTo>
                <a:lnTo>
                  <a:pt x="722" y="522"/>
                </a:lnTo>
                <a:lnTo>
                  <a:pt x="848" y="747"/>
                </a:lnTo>
                <a:lnTo>
                  <a:pt x="976" y="990"/>
                </a:lnTo>
                <a:lnTo>
                  <a:pt x="1073" y="1187"/>
                </a:lnTo>
                <a:lnTo>
                  <a:pt x="1118" y="1286"/>
                </a:lnTo>
              </a:path>
            </a:pathLst>
          </a:custGeom>
          <a:noFill/>
          <a:ln w="22225">
            <a:solidFill>
              <a:srgbClr val="0000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1" name="Freeform 50"/>
          <p:cNvSpPr>
            <a:spLocks/>
          </p:cNvSpPr>
          <p:nvPr/>
        </p:nvSpPr>
        <p:spPr bwMode="auto">
          <a:xfrm>
            <a:off x="1368425" y="4498975"/>
            <a:ext cx="1025525" cy="357188"/>
          </a:xfrm>
          <a:custGeom>
            <a:avLst/>
            <a:gdLst>
              <a:gd name="T0" fmla="*/ 0 w 1048"/>
              <a:gd name="T1" fmla="*/ 0 h 367"/>
              <a:gd name="T2" fmla="*/ 2147483646 w 1048"/>
              <a:gd name="T3" fmla="*/ 2147483646 h 367"/>
              <a:gd name="T4" fmla="*/ 2147483646 w 1048"/>
              <a:gd name="T5" fmla="*/ 2147483646 h 367"/>
              <a:gd name="T6" fmla="*/ 2147483646 w 1048"/>
              <a:gd name="T7" fmla="*/ 2147483646 h 367"/>
              <a:gd name="T8" fmla="*/ 2147483646 w 1048"/>
              <a:gd name="T9" fmla="*/ 2147483646 h 367"/>
              <a:gd name="T10" fmla="*/ 2147483646 w 1048"/>
              <a:gd name="T11" fmla="*/ 2147483646 h 36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048"/>
              <a:gd name="T19" fmla="*/ 0 h 367"/>
              <a:gd name="T20" fmla="*/ 1048 w 1048"/>
              <a:gd name="T21" fmla="*/ 367 h 36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048" h="367">
                <a:moveTo>
                  <a:pt x="0" y="0"/>
                </a:moveTo>
                <a:lnTo>
                  <a:pt x="267" y="10"/>
                </a:lnTo>
                <a:lnTo>
                  <a:pt x="495" y="69"/>
                </a:lnTo>
                <a:lnTo>
                  <a:pt x="693" y="166"/>
                </a:lnTo>
                <a:lnTo>
                  <a:pt x="906" y="266"/>
                </a:lnTo>
                <a:lnTo>
                  <a:pt x="1048" y="367"/>
                </a:lnTo>
              </a:path>
            </a:pathLst>
          </a:custGeom>
          <a:noFill/>
          <a:ln w="22225">
            <a:solidFill>
              <a:srgbClr val="0000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2" name="Freeform 51"/>
          <p:cNvSpPr>
            <a:spLocks/>
          </p:cNvSpPr>
          <p:nvPr/>
        </p:nvSpPr>
        <p:spPr bwMode="auto">
          <a:xfrm>
            <a:off x="1382713" y="4510088"/>
            <a:ext cx="1022350" cy="361950"/>
          </a:xfrm>
          <a:custGeom>
            <a:avLst/>
            <a:gdLst>
              <a:gd name="T0" fmla="*/ 0 w 1047"/>
              <a:gd name="T1" fmla="*/ 0 h 369"/>
              <a:gd name="T2" fmla="*/ 2147483646 w 1047"/>
              <a:gd name="T3" fmla="*/ 2147483646 h 369"/>
              <a:gd name="T4" fmla="*/ 2147483646 w 1047"/>
              <a:gd name="T5" fmla="*/ 2147483646 h 369"/>
              <a:gd name="T6" fmla="*/ 2147483646 w 1047"/>
              <a:gd name="T7" fmla="*/ 2147483646 h 369"/>
              <a:gd name="T8" fmla="*/ 2147483646 w 1047"/>
              <a:gd name="T9" fmla="*/ 2147483646 h 369"/>
              <a:gd name="T10" fmla="*/ 2147483646 w 1047"/>
              <a:gd name="T11" fmla="*/ 2147483646 h 3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047"/>
              <a:gd name="T19" fmla="*/ 0 h 369"/>
              <a:gd name="T20" fmla="*/ 1047 w 1047"/>
              <a:gd name="T21" fmla="*/ 369 h 36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047" h="369">
                <a:moveTo>
                  <a:pt x="0" y="0"/>
                </a:moveTo>
                <a:lnTo>
                  <a:pt x="268" y="13"/>
                </a:lnTo>
                <a:lnTo>
                  <a:pt x="493" y="71"/>
                </a:lnTo>
                <a:lnTo>
                  <a:pt x="693" y="169"/>
                </a:lnTo>
                <a:lnTo>
                  <a:pt x="906" y="268"/>
                </a:lnTo>
                <a:lnTo>
                  <a:pt x="1047" y="369"/>
                </a:lnTo>
              </a:path>
            </a:pathLst>
          </a:custGeom>
          <a:noFill/>
          <a:ln w="22225">
            <a:solidFill>
              <a:srgbClr val="0000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3" name="Freeform 52"/>
          <p:cNvSpPr>
            <a:spLocks/>
          </p:cNvSpPr>
          <p:nvPr/>
        </p:nvSpPr>
        <p:spPr bwMode="auto">
          <a:xfrm>
            <a:off x="2824163" y="3760788"/>
            <a:ext cx="5326062" cy="1401762"/>
          </a:xfrm>
          <a:custGeom>
            <a:avLst/>
            <a:gdLst>
              <a:gd name="T0" fmla="*/ 0 w 5441"/>
              <a:gd name="T1" fmla="*/ 0 h 1433"/>
              <a:gd name="T2" fmla="*/ 2147483646 w 5441"/>
              <a:gd name="T3" fmla="*/ 2147483646 h 1433"/>
              <a:gd name="T4" fmla="*/ 2147483646 w 5441"/>
              <a:gd name="T5" fmla="*/ 2147483646 h 1433"/>
              <a:gd name="T6" fmla="*/ 2147483646 w 5441"/>
              <a:gd name="T7" fmla="*/ 2147483646 h 1433"/>
              <a:gd name="T8" fmla="*/ 2147483646 w 5441"/>
              <a:gd name="T9" fmla="*/ 2147483646 h 1433"/>
              <a:gd name="T10" fmla="*/ 2147483646 w 5441"/>
              <a:gd name="T11" fmla="*/ 2147483646 h 1433"/>
              <a:gd name="T12" fmla="*/ 2147483646 w 5441"/>
              <a:gd name="T13" fmla="*/ 2147483646 h 1433"/>
              <a:gd name="T14" fmla="*/ 2147483646 w 5441"/>
              <a:gd name="T15" fmla="*/ 2147483646 h 1433"/>
              <a:gd name="T16" fmla="*/ 2147483646 w 5441"/>
              <a:gd name="T17" fmla="*/ 2147483646 h 1433"/>
              <a:gd name="T18" fmla="*/ 2147483646 w 5441"/>
              <a:gd name="T19" fmla="*/ 2147483646 h 1433"/>
              <a:gd name="T20" fmla="*/ 2147483646 w 5441"/>
              <a:gd name="T21" fmla="*/ 2147483646 h 1433"/>
              <a:gd name="T22" fmla="*/ 2147483646 w 5441"/>
              <a:gd name="T23" fmla="*/ 2147483646 h 143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5441"/>
              <a:gd name="T37" fmla="*/ 0 h 1433"/>
              <a:gd name="T38" fmla="*/ 5441 w 5441"/>
              <a:gd name="T39" fmla="*/ 1433 h 1433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5441" h="1433">
                <a:moveTo>
                  <a:pt x="0" y="0"/>
                </a:moveTo>
                <a:lnTo>
                  <a:pt x="410" y="11"/>
                </a:lnTo>
                <a:lnTo>
                  <a:pt x="804" y="112"/>
                </a:lnTo>
                <a:lnTo>
                  <a:pt x="1217" y="270"/>
                </a:lnTo>
                <a:lnTo>
                  <a:pt x="1728" y="468"/>
                </a:lnTo>
                <a:lnTo>
                  <a:pt x="2351" y="738"/>
                </a:lnTo>
                <a:lnTo>
                  <a:pt x="3016" y="1004"/>
                </a:lnTo>
                <a:lnTo>
                  <a:pt x="3511" y="1160"/>
                </a:lnTo>
                <a:lnTo>
                  <a:pt x="4051" y="1275"/>
                </a:lnTo>
                <a:lnTo>
                  <a:pt x="4604" y="1360"/>
                </a:lnTo>
                <a:lnTo>
                  <a:pt x="5058" y="1403"/>
                </a:lnTo>
                <a:lnTo>
                  <a:pt x="5441" y="1433"/>
                </a:lnTo>
              </a:path>
            </a:pathLst>
          </a:custGeom>
          <a:noFill/>
          <a:ln w="22225">
            <a:solidFill>
              <a:srgbClr val="DD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" name="Freeform 53"/>
          <p:cNvSpPr>
            <a:spLocks/>
          </p:cNvSpPr>
          <p:nvPr/>
        </p:nvSpPr>
        <p:spPr bwMode="auto">
          <a:xfrm>
            <a:off x="2879725" y="3998913"/>
            <a:ext cx="4135438" cy="1258887"/>
          </a:xfrm>
          <a:custGeom>
            <a:avLst/>
            <a:gdLst>
              <a:gd name="T0" fmla="*/ 0 w 4224"/>
              <a:gd name="T1" fmla="*/ 2147483646 h 1287"/>
              <a:gd name="T2" fmla="*/ 2147483646 w 4224"/>
              <a:gd name="T3" fmla="*/ 0 h 1287"/>
              <a:gd name="T4" fmla="*/ 2147483646 w 4224"/>
              <a:gd name="T5" fmla="*/ 0 h 1287"/>
              <a:gd name="T6" fmla="*/ 2147483646 w 4224"/>
              <a:gd name="T7" fmla="*/ 2147483646 h 1287"/>
              <a:gd name="T8" fmla="*/ 2147483646 w 4224"/>
              <a:gd name="T9" fmla="*/ 2147483646 h 1287"/>
              <a:gd name="T10" fmla="*/ 2147483646 w 4224"/>
              <a:gd name="T11" fmla="*/ 2147483646 h 1287"/>
              <a:gd name="T12" fmla="*/ 2147483646 w 4224"/>
              <a:gd name="T13" fmla="*/ 2147483646 h 1287"/>
              <a:gd name="T14" fmla="*/ 2147483646 w 4224"/>
              <a:gd name="T15" fmla="*/ 2147483646 h 1287"/>
              <a:gd name="T16" fmla="*/ 2147483646 w 4224"/>
              <a:gd name="T17" fmla="*/ 2147483646 h 1287"/>
              <a:gd name="T18" fmla="*/ 2147483646 w 4224"/>
              <a:gd name="T19" fmla="*/ 2147483646 h 1287"/>
              <a:gd name="T20" fmla="*/ 2147483646 w 4224"/>
              <a:gd name="T21" fmla="*/ 2147483646 h 1287"/>
              <a:gd name="T22" fmla="*/ 2147483646 w 4224"/>
              <a:gd name="T23" fmla="*/ 2147483646 h 1287"/>
              <a:gd name="T24" fmla="*/ 2147483646 w 4224"/>
              <a:gd name="T25" fmla="*/ 2147483646 h 1287"/>
              <a:gd name="T26" fmla="*/ 2147483646 w 4224"/>
              <a:gd name="T27" fmla="*/ 2147483646 h 1287"/>
              <a:gd name="T28" fmla="*/ 2147483646 w 4224"/>
              <a:gd name="T29" fmla="*/ 2147483646 h 1287"/>
              <a:gd name="T30" fmla="*/ 2147483646 w 4224"/>
              <a:gd name="T31" fmla="*/ 2147483646 h 1287"/>
              <a:gd name="T32" fmla="*/ 2147483646 w 4224"/>
              <a:gd name="T33" fmla="*/ 2147483646 h 1287"/>
              <a:gd name="T34" fmla="*/ 2147483646 w 4224"/>
              <a:gd name="T35" fmla="*/ 2147483646 h 1287"/>
              <a:gd name="T36" fmla="*/ 2147483646 w 4224"/>
              <a:gd name="T37" fmla="*/ 2147483646 h 1287"/>
              <a:gd name="T38" fmla="*/ 2147483646 w 4224"/>
              <a:gd name="T39" fmla="*/ 2147483646 h 1287"/>
              <a:gd name="T40" fmla="*/ 2147483646 w 4224"/>
              <a:gd name="T41" fmla="*/ 2147483646 h 1287"/>
              <a:gd name="T42" fmla="*/ 2147483646 w 4224"/>
              <a:gd name="T43" fmla="*/ 2147483646 h 1287"/>
              <a:gd name="T44" fmla="*/ 2147483646 w 4224"/>
              <a:gd name="T45" fmla="*/ 2147483646 h 1287"/>
              <a:gd name="T46" fmla="*/ 2147483646 w 4224"/>
              <a:gd name="T47" fmla="*/ 2147483646 h 1287"/>
              <a:gd name="T48" fmla="*/ 2147483646 w 4224"/>
              <a:gd name="T49" fmla="*/ 2147483646 h 1287"/>
              <a:gd name="T50" fmla="*/ 2147483646 w 4224"/>
              <a:gd name="T51" fmla="*/ 2147483646 h 1287"/>
              <a:gd name="T52" fmla="*/ 2147483646 w 4224"/>
              <a:gd name="T53" fmla="*/ 2147483646 h 1287"/>
              <a:gd name="T54" fmla="*/ 2147483646 w 4224"/>
              <a:gd name="T55" fmla="*/ 2147483646 h 1287"/>
              <a:gd name="T56" fmla="*/ 2147483646 w 4224"/>
              <a:gd name="T57" fmla="*/ 2147483646 h 1287"/>
              <a:gd name="T58" fmla="*/ 2147483646 w 4224"/>
              <a:gd name="T59" fmla="*/ 2147483646 h 1287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4224"/>
              <a:gd name="T91" fmla="*/ 0 h 1287"/>
              <a:gd name="T92" fmla="*/ 4224 w 4224"/>
              <a:gd name="T93" fmla="*/ 1287 h 1287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4224" h="1287">
                <a:moveTo>
                  <a:pt x="0" y="11"/>
                </a:moveTo>
                <a:lnTo>
                  <a:pt x="97" y="0"/>
                </a:lnTo>
                <a:lnTo>
                  <a:pt x="154" y="0"/>
                </a:lnTo>
                <a:lnTo>
                  <a:pt x="225" y="11"/>
                </a:lnTo>
                <a:lnTo>
                  <a:pt x="326" y="11"/>
                </a:lnTo>
                <a:lnTo>
                  <a:pt x="380" y="27"/>
                </a:lnTo>
                <a:lnTo>
                  <a:pt x="452" y="55"/>
                </a:lnTo>
                <a:lnTo>
                  <a:pt x="637" y="98"/>
                </a:lnTo>
                <a:lnTo>
                  <a:pt x="722" y="126"/>
                </a:lnTo>
                <a:lnTo>
                  <a:pt x="834" y="169"/>
                </a:lnTo>
                <a:lnTo>
                  <a:pt x="1047" y="225"/>
                </a:lnTo>
                <a:lnTo>
                  <a:pt x="1146" y="254"/>
                </a:lnTo>
                <a:lnTo>
                  <a:pt x="1203" y="270"/>
                </a:lnTo>
                <a:lnTo>
                  <a:pt x="1274" y="310"/>
                </a:lnTo>
                <a:lnTo>
                  <a:pt x="1472" y="381"/>
                </a:lnTo>
                <a:lnTo>
                  <a:pt x="1700" y="466"/>
                </a:lnTo>
                <a:lnTo>
                  <a:pt x="1927" y="552"/>
                </a:lnTo>
                <a:lnTo>
                  <a:pt x="2180" y="663"/>
                </a:lnTo>
                <a:lnTo>
                  <a:pt x="2393" y="747"/>
                </a:lnTo>
                <a:lnTo>
                  <a:pt x="2635" y="846"/>
                </a:lnTo>
                <a:lnTo>
                  <a:pt x="2847" y="917"/>
                </a:lnTo>
                <a:lnTo>
                  <a:pt x="3090" y="1004"/>
                </a:lnTo>
                <a:lnTo>
                  <a:pt x="3259" y="1061"/>
                </a:lnTo>
                <a:lnTo>
                  <a:pt x="3444" y="1115"/>
                </a:lnTo>
                <a:lnTo>
                  <a:pt x="3640" y="1158"/>
                </a:lnTo>
                <a:lnTo>
                  <a:pt x="3727" y="1172"/>
                </a:lnTo>
                <a:lnTo>
                  <a:pt x="3841" y="1215"/>
                </a:lnTo>
                <a:lnTo>
                  <a:pt x="4024" y="1243"/>
                </a:lnTo>
                <a:lnTo>
                  <a:pt x="4109" y="1257"/>
                </a:lnTo>
                <a:lnTo>
                  <a:pt x="4224" y="1287"/>
                </a:lnTo>
              </a:path>
            </a:pathLst>
          </a:custGeom>
          <a:noFill/>
          <a:ln w="22225">
            <a:solidFill>
              <a:srgbClr val="DD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" name="Freeform 54"/>
          <p:cNvSpPr>
            <a:spLocks/>
          </p:cNvSpPr>
          <p:nvPr/>
        </p:nvSpPr>
        <p:spPr bwMode="auto">
          <a:xfrm>
            <a:off x="7005638" y="5249863"/>
            <a:ext cx="33337" cy="31750"/>
          </a:xfrm>
          <a:custGeom>
            <a:avLst/>
            <a:gdLst>
              <a:gd name="T0" fmla="*/ 2147483646 w 34"/>
              <a:gd name="T1" fmla="*/ 2147483646 h 32"/>
              <a:gd name="T2" fmla="*/ 2147483646 w 34"/>
              <a:gd name="T3" fmla="*/ 2147483646 h 32"/>
              <a:gd name="T4" fmla="*/ 2147483646 w 34"/>
              <a:gd name="T5" fmla="*/ 0 h 32"/>
              <a:gd name="T6" fmla="*/ 0 w 34"/>
              <a:gd name="T7" fmla="*/ 2147483646 h 32"/>
              <a:gd name="T8" fmla="*/ 2147483646 w 34"/>
              <a:gd name="T9" fmla="*/ 2147483646 h 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"/>
              <a:gd name="T16" fmla="*/ 0 h 32"/>
              <a:gd name="T17" fmla="*/ 34 w 34"/>
              <a:gd name="T18" fmla="*/ 32 h 3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" h="32">
                <a:moveTo>
                  <a:pt x="13" y="32"/>
                </a:moveTo>
                <a:lnTo>
                  <a:pt x="34" y="14"/>
                </a:lnTo>
                <a:lnTo>
                  <a:pt x="22" y="0"/>
                </a:lnTo>
                <a:lnTo>
                  <a:pt x="0" y="17"/>
                </a:lnTo>
                <a:lnTo>
                  <a:pt x="13" y="32"/>
                </a:lnTo>
                <a:close/>
              </a:path>
            </a:pathLst>
          </a:custGeom>
          <a:solidFill>
            <a:srgbClr val="DD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6" name="Freeform 55"/>
          <p:cNvSpPr>
            <a:spLocks/>
          </p:cNvSpPr>
          <p:nvPr/>
        </p:nvSpPr>
        <p:spPr bwMode="auto">
          <a:xfrm>
            <a:off x="2049463" y="4443413"/>
            <a:ext cx="1303337" cy="581025"/>
          </a:xfrm>
          <a:custGeom>
            <a:avLst/>
            <a:gdLst>
              <a:gd name="T0" fmla="*/ 0 w 1332"/>
              <a:gd name="T1" fmla="*/ 0 h 594"/>
              <a:gd name="T2" fmla="*/ 2147483646 w 1332"/>
              <a:gd name="T3" fmla="*/ 2147483646 h 594"/>
              <a:gd name="T4" fmla="*/ 2147483646 w 1332"/>
              <a:gd name="T5" fmla="*/ 2147483646 h 594"/>
              <a:gd name="T6" fmla="*/ 2147483646 w 1332"/>
              <a:gd name="T7" fmla="*/ 2147483646 h 594"/>
              <a:gd name="T8" fmla="*/ 2147483646 w 1332"/>
              <a:gd name="T9" fmla="*/ 2147483646 h 594"/>
              <a:gd name="T10" fmla="*/ 2147483646 w 1332"/>
              <a:gd name="T11" fmla="*/ 2147483646 h 594"/>
              <a:gd name="T12" fmla="*/ 2147483646 w 1332"/>
              <a:gd name="T13" fmla="*/ 2147483646 h 594"/>
              <a:gd name="T14" fmla="*/ 2147483646 w 1332"/>
              <a:gd name="T15" fmla="*/ 2147483646 h 594"/>
              <a:gd name="T16" fmla="*/ 2147483646 w 1332"/>
              <a:gd name="T17" fmla="*/ 2147483646 h 594"/>
              <a:gd name="T18" fmla="*/ 2147483646 w 1332"/>
              <a:gd name="T19" fmla="*/ 2147483646 h 594"/>
              <a:gd name="T20" fmla="*/ 2147483646 w 1332"/>
              <a:gd name="T21" fmla="*/ 2147483646 h 594"/>
              <a:gd name="T22" fmla="*/ 2147483646 w 1332"/>
              <a:gd name="T23" fmla="*/ 2147483646 h 594"/>
              <a:gd name="T24" fmla="*/ 0 w 1332"/>
              <a:gd name="T25" fmla="*/ 0 h 59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332"/>
              <a:gd name="T40" fmla="*/ 0 h 594"/>
              <a:gd name="T41" fmla="*/ 1332 w 1332"/>
              <a:gd name="T42" fmla="*/ 594 h 594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332" h="594">
                <a:moveTo>
                  <a:pt x="0" y="0"/>
                </a:moveTo>
                <a:lnTo>
                  <a:pt x="394" y="71"/>
                </a:lnTo>
                <a:lnTo>
                  <a:pt x="722" y="153"/>
                </a:lnTo>
                <a:lnTo>
                  <a:pt x="1018" y="266"/>
                </a:lnTo>
                <a:lnTo>
                  <a:pt x="1246" y="408"/>
                </a:lnTo>
                <a:lnTo>
                  <a:pt x="1332" y="507"/>
                </a:lnTo>
                <a:lnTo>
                  <a:pt x="1104" y="594"/>
                </a:lnTo>
                <a:lnTo>
                  <a:pt x="932" y="436"/>
                </a:lnTo>
                <a:lnTo>
                  <a:pt x="706" y="309"/>
                </a:lnTo>
                <a:lnTo>
                  <a:pt x="463" y="238"/>
                </a:lnTo>
                <a:lnTo>
                  <a:pt x="309" y="209"/>
                </a:lnTo>
                <a:lnTo>
                  <a:pt x="138" y="167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 r:embed="rId5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7" name="Freeform 56"/>
          <p:cNvSpPr>
            <a:spLocks/>
          </p:cNvSpPr>
          <p:nvPr/>
        </p:nvSpPr>
        <p:spPr bwMode="auto">
          <a:xfrm>
            <a:off x="2063750" y="4457700"/>
            <a:ext cx="1289050" cy="482600"/>
          </a:xfrm>
          <a:custGeom>
            <a:avLst/>
            <a:gdLst>
              <a:gd name="T0" fmla="*/ 0 w 1318"/>
              <a:gd name="T1" fmla="*/ 0 h 495"/>
              <a:gd name="T2" fmla="*/ 2147483646 w 1318"/>
              <a:gd name="T3" fmla="*/ 2147483646 h 495"/>
              <a:gd name="T4" fmla="*/ 2147483646 w 1318"/>
              <a:gd name="T5" fmla="*/ 2147483646 h 495"/>
              <a:gd name="T6" fmla="*/ 2147483646 w 1318"/>
              <a:gd name="T7" fmla="*/ 2147483646 h 495"/>
              <a:gd name="T8" fmla="*/ 2147483646 w 1318"/>
              <a:gd name="T9" fmla="*/ 2147483646 h 495"/>
              <a:gd name="T10" fmla="*/ 2147483646 w 1318"/>
              <a:gd name="T11" fmla="*/ 2147483646 h 495"/>
              <a:gd name="T12" fmla="*/ 2147483646 w 1318"/>
              <a:gd name="T13" fmla="*/ 2147483646 h 49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318"/>
              <a:gd name="T22" fmla="*/ 0 h 495"/>
              <a:gd name="T23" fmla="*/ 1318 w 1318"/>
              <a:gd name="T24" fmla="*/ 495 h 49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318" h="495">
                <a:moveTo>
                  <a:pt x="0" y="0"/>
                </a:moveTo>
                <a:lnTo>
                  <a:pt x="449" y="71"/>
                </a:lnTo>
                <a:lnTo>
                  <a:pt x="735" y="140"/>
                </a:lnTo>
                <a:lnTo>
                  <a:pt x="1019" y="268"/>
                </a:lnTo>
                <a:lnTo>
                  <a:pt x="1189" y="366"/>
                </a:lnTo>
                <a:lnTo>
                  <a:pt x="1318" y="481"/>
                </a:lnTo>
                <a:lnTo>
                  <a:pt x="1318" y="495"/>
                </a:lnTo>
              </a:path>
            </a:pathLst>
          </a:custGeom>
          <a:noFill/>
          <a:ln w="22225">
            <a:solidFill>
              <a:srgbClr val="0000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8" name="Freeform 57"/>
          <p:cNvSpPr>
            <a:spLocks/>
          </p:cNvSpPr>
          <p:nvPr/>
        </p:nvSpPr>
        <p:spPr bwMode="auto">
          <a:xfrm>
            <a:off x="2074863" y="4470400"/>
            <a:ext cx="1293812" cy="484188"/>
          </a:xfrm>
          <a:custGeom>
            <a:avLst/>
            <a:gdLst>
              <a:gd name="T0" fmla="*/ 0 w 1321"/>
              <a:gd name="T1" fmla="*/ 0 h 495"/>
              <a:gd name="T2" fmla="*/ 2147483646 w 1321"/>
              <a:gd name="T3" fmla="*/ 2147483646 h 495"/>
              <a:gd name="T4" fmla="*/ 2147483646 w 1321"/>
              <a:gd name="T5" fmla="*/ 2147483646 h 495"/>
              <a:gd name="T6" fmla="*/ 2147483646 w 1321"/>
              <a:gd name="T7" fmla="*/ 2147483646 h 495"/>
              <a:gd name="T8" fmla="*/ 2147483646 w 1321"/>
              <a:gd name="T9" fmla="*/ 2147483646 h 495"/>
              <a:gd name="T10" fmla="*/ 2147483646 w 1321"/>
              <a:gd name="T11" fmla="*/ 2147483646 h 495"/>
              <a:gd name="T12" fmla="*/ 2147483646 w 1321"/>
              <a:gd name="T13" fmla="*/ 2147483646 h 49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321"/>
              <a:gd name="T22" fmla="*/ 0 h 495"/>
              <a:gd name="T23" fmla="*/ 1321 w 1321"/>
              <a:gd name="T24" fmla="*/ 495 h 49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321" h="495">
                <a:moveTo>
                  <a:pt x="0" y="0"/>
                </a:moveTo>
                <a:lnTo>
                  <a:pt x="452" y="71"/>
                </a:lnTo>
                <a:lnTo>
                  <a:pt x="738" y="140"/>
                </a:lnTo>
                <a:lnTo>
                  <a:pt x="1022" y="266"/>
                </a:lnTo>
                <a:lnTo>
                  <a:pt x="1192" y="366"/>
                </a:lnTo>
                <a:lnTo>
                  <a:pt x="1321" y="481"/>
                </a:lnTo>
                <a:lnTo>
                  <a:pt x="1321" y="495"/>
                </a:lnTo>
              </a:path>
            </a:pathLst>
          </a:custGeom>
          <a:noFill/>
          <a:ln w="22225">
            <a:solidFill>
              <a:srgbClr val="0000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9" name="Freeform 58"/>
          <p:cNvSpPr>
            <a:spLocks/>
          </p:cNvSpPr>
          <p:nvPr/>
        </p:nvSpPr>
        <p:spPr bwMode="auto">
          <a:xfrm>
            <a:off x="2201863" y="4621213"/>
            <a:ext cx="928687" cy="374650"/>
          </a:xfrm>
          <a:custGeom>
            <a:avLst/>
            <a:gdLst>
              <a:gd name="T0" fmla="*/ 0 w 949"/>
              <a:gd name="T1" fmla="*/ 0 h 383"/>
              <a:gd name="T2" fmla="*/ 2147483646 w 949"/>
              <a:gd name="T3" fmla="*/ 2147483646 h 383"/>
              <a:gd name="T4" fmla="*/ 2147483646 w 949"/>
              <a:gd name="T5" fmla="*/ 2147483646 h 383"/>
              <a:gd name="T6" fmla="*/ 2147483646 w 949"/>
              <a:gd name="T7" fmla="*/ 2147483646 h 383"/>
              <a:gd name="T8" fmla="*/ 2147483646 w 949"/>
              <a:gd name="T9" fmla="*/ 2147483646 h 383"/>
              <a:gd name="T10" fmla="*/ 2147483646 w 949"/>
              <a:gd name="T11" fmla="*/ 2147483646 h 38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949"/>
              <a:gd name="T19" fmla="*/ 0 h 383"/>
              <a:gd name="T20" fmla="*/ 949 w 949"/>
              <a:gd name="T21" fmla="*/ 383 h 38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949" h="383">
                <a:moveTo>
                  <a:pt x="0" y="0"/>
                </a:moveTo>
                <a:lnTo>
                  <a:pt x="266" y="40"/>
                </a:lnTo>
                <a:lnTo>
                  <a:pt x="479" y="126"/>
                </a:lnTo>
                <a:lnTo>
                  <a:pt x="749" y="239"/>
                </a:lnTo>
                <a:lnTo>
                  <a:pt x="877" y="324"/>
                </a:lnTo>
                <a:lnTo>
                  <a:pt x="949" y="383"/>
                </a:lnTo>
              </a:path>
            </a:pathLst>
          </a:custGeom>
          <a:noFill/>
          <a:ln w="22225">
            <a:solidFill>
              <a:srgbClr val="0000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10" name="Freeform 59"/>
          <p:cNvSpPr>
            <a:spLocks/>
          </p:cNvSpPr>
          <p:nvPr/>
        </p:nvSpPr>
        <p:spPr bwMode="auto">
          <a:xfrm>
            <a:off x="2216150" y="4637088"/>
            <a:ext cx="925513" cy="371475"/>
          </a:xfrm>
          <a:custGeom>
            <a:avLst/>
            <a:gdLst>
              <a:gd name="T0" fmla="*/ 0 w 948"/>
              <a:gd name="T1" fmla="*/ 0 h 381"/>
              <a:gd name="T2" fmla="*/ 2147483646 w 948"/>
              <a:gd name="T3" fmla="*/ 2147483646 h 381"/>
              <a:gd name="T4" fmla="*/ 2147483646 w 948"/>
              <a:gd name="T5" fmla="*/ 2147483646 h 381"/>
              <a:gd name="T6" fmla="*/ 2147483646 w 948"/>
              <a:gd name="T7" fmla="*/ 2147483646 h 381"/>
              <a:gd name="T8" fmla="*/ 2147483646 w 948"/>
              <a:gd name="T9" fmla="*/ 2147483646 h 381"/>
              <a:gd name="T10" fmla="*/ 2147483646 w 948"/>
              <a:gd name="T11" fmla="*/ 2147483646 h 38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948"/>
              <a:gd name="T19" fmla="*/ 0 h 381"/>
              <a:gd name="T20" fmla="*/ 948 w 948"/>
              <a:gd name="T21" fmla="*/ 381 h 38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948" h="381">
                <a:moveTo>
                  <a:pt x="0" y="0"/>
                </a:moveTo>
                <a:lnTo>
                  <a:pt x="267" y="40"/>
                </a:lnTo>
                <a:lnTo>
                  <a:pt x="478" y="126"/>
                </a:lnTo>
                <a:lnTo>
                  <a:pt x="747" y="239"/>
                </a:lnTo>
                <a:lnTo>
                  <a:pt x="875" y="322"/>
                </a:lnTo>
                <a:lnTo>
                  <a:pt x="948" y="381"/>
                </a:lnTo>
              </a:path>
            </a:pathLst>
          </a:custGeom>
          <a:noFill/>
          <a:ln w="22225">
            <a:solidFill>
              <a:srgbClr val="0000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11" name="Freeform 60"/>
          <p:cNvSpPr>
            <a:spLocks/>
          </p:cNvSpPr>
          <p:nvPr/>
        </p:nvSpPr>
        <p:spPr bwMode="auto">
          <a:xfrm>
            <a:off x="2644775" y="4830763"/>
            <a:ext cx="1162050" cy="261937"/>
          </a:xfrm>
          <a:custGeom>
            <a:avLst/>
            <a:gdLst>
              <a:gd name="T0" fmla="*/ 2147483646 w 1188"/>
              <a:gd name="T1" fmla="*/ 0 h 268"/>
              <a:gd name="T2" fmla="*/ 2147483646 w 1188"/>
              <a:gd name="T3" fmla="*/ 0 h 268"/>
              <a:gd name="T4" fmla="*/ 2147483646 w 1188"/>
              <a:gd name="T5" fmla="*/ 2147483646 h 268"/>
              <a:gd name="T6" fmla="*/ 2147483646 w 1188"/>
              <a:gd name="T7" fmla="*/ 2147483646 h 268"/>
              <a:gd name="T8" fmla="*/ 2147483646 w 1188"/>
              <a:gd name="T9" fmla="*/ 2147483646 h 268"/>
              <a:gd name="T10" fmla="*/ 2147483646 w 1188"/>
              <a:gd name="T11" fmla="*/ 2147483646 h 268"/>
              <a:gd name="T12" fmla="*/ 2147483646 w 1188"/>
              <a:gd name="T13" fmla="*/ 2147483646 h 268"/>
              <a:gd name="T14" fmla="*/ 2147483646 w 1188"/>
              <a:gd name="T15" fmla="*/ 2147483646 h 268"/>
              <a:gd name="T16" fmla="*/ 2147483646 w 1188"/>
              <a:gd name="T17" fmla="*/ 2147483646 h 268"/>
              <a:gd name="T18" fmla="*/ 0 w 1188"/>
              <a:gd name="T19" fmla="*/ 2147483646 h 268"/>
              <a:gd name="T20" fmla="*/ 2147483646 w 1188"/>
              <a:gd name="T21" fmla="*/ 0 h 26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188"/>
              <a:gd name="T34" fmla="*/ 0 h 268"/>
              <a:gd name="T35" fmla="*/ 1188 w 1188"/>
              <a:gd name="T36" fmla="*/ 268 h 26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188" h="268">
                <a:moveTo>
                  <a:pt x="24" y="0"/>
                </a:moveTo>
                <a:lnTo>
                  <a:pt x="337" y="0"/>
                </a:lnTo>
                <a:lnTo>
                  <a:pt x="663" y="27"/>
                </a:lnTo>
                <a:lnTo>
                  <a:pt x="919" y="41"/>
                </a:lnTo>
                <a:lnTo>
                  <a:pt x="1046" y="55"/>
                </a:lnTo>
                <a:lnTo>
                  <a:pt x="1188" y="268"/>
                </a:lnTo>
                <a:lnTo>
                  <a:pt x="892" y="224"/>
                </a:lnTo>
                <a:lnTo>
                  <a:pt x="594" y="181"/>
                </a:lnTo>
                <a:lnTo>
                  <a:pt x="282" y="155"/>
                </a:lnTo>
                <a:lnTo>
                  <a:pt x="0" y="155"/>
                </a:lnTo>
                <a:lnTo>
                  <a:pt x="24" y="0"/>
                </a:lnTo>
                <a:close/>
              </a:path>
            </a:pathLst>
          </a:cu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12" name="Freeform 61"/>
          <p:cNvSpPr>
            <a:spLocks/>
          </p:cNvSpPr>
          <p:nvPr/>
        </p:nvSpPr>
        <p:spPr bwMode="auto">
          <a:xfrm>
            <a:off x="2697163" y="4830763"/>
            <a:ext cx="973137" cy="55562"/>
          </a:xfrm>
          <a:custGeom>
            <a:avLst/>
            <a:gdLst>
              <a:gd name="T0" fmla="*/ 0 w 993"/>
              <a:gd name="T1" fmla="*/ 0 h 55"/>
              <a:gd name="T2" fmla="*/ 2147483646 w 993"/>
              <a:gd name="T3" fmla="*/ 2147483646 h 55"/>
              <a:gd name="T4" fmla="*/ 2147483646 w 993"/>
              <a:gd name="T5" fmla="*/ 2147483646 h 55"/>
              <a:gd name="T6" fmla="*/ 2147483646 w 993"/>
              <a:gd name="T7" fmla="*/ 2147483646 h 55"/>
              <a:gd name="T8" fmla="*/ 2147483646 w 993"/>
              <a:gd name="T9" fmla="*/ 2147483646 h 5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93"/>
              <a:gd name="T16" fmla="*/ 0 h 55"/>
              <a:gd name="T17" fmla="*/ 993 w 993"/>
              <a:gd name="T18" fmla="*/ 55 h 5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93" h="55">
                <a:moveTo>
                  <a:pt x="0" y="0"/>
                </a:moveTo>
                <a:lnTo>
                  <a:pt x="397" y="11"/>
                </a:lnTo>
                <a:lnTo>
                  <a:pt x="681" y="27"/>
                </a:lnTo>
                <a:lnTo>
                  <a:pt x="865" y="41"/>
                </a:lnTo>
                <a:lnTo>
                  <a:pt x="993" y="55"/>
                </a:lnTo>
              </a:path>
            </a:pathLst>
          </a:custGeom>
          <a:noFill/>
          <a:ln w="22225">
            <a:solidFill>
              <a:srgbClr val="0000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13" name="Freeform 62"/>
          <p:cNvSpPr>
            <a:spLocks/>
          </p:cNvSpPr>
          <p:nvPr/>
        </p:nvSpPr>
        <p:spPr bwMode="auto">
          <a:xfrm>
            <a:off x="2713038" y="4845050"/>
            <a:ext cx="971550" cy="53975"/>
          </a:xfrm>
          <a:custGeom>
            <a:avLst/>
            <a:gdLst>
              <a:gd name="T0" fmla="*/ 0 w 991"/>
              <a:gd name="T1" fmla="*/ 0 h 55"/>
              <a:gd name="T2" fmla="*/ 2147483646 w 991"/>
              <a:gd name="T3" fmla="*/ 2147483646 h 55"/>
              <a:gd name="T4" fmla="*/ 2147483646 w 991"/>
              <a:gd name="T5" fmla="*/ 2147483646 h 55"/>
              <a:gd name="T6" fmla="*/ 2147483646 w 991"/>
              <a:gd name="T7" fmla="*/ 2147483646 h 55"/>
              <a:gd name="T8" fmla="*/ 2147483646 w 991"/>
              <a:gd name="T9" fmla="*/ 2147483646 h 5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91"/>
              <a:gd name="T16" fmla="*/ 0 h 55"/>
              <a:gd name="T17" fmla="*/ 991 w 991"/>
              <a:gd name="T18" fmla="*/ 55 h 5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91" h="55">
                <a:moveTo>
                  <a:pt x="0" y="0"/>
                </a:moveTo>
                <a:lnTo>
                  <a:pt x="397" y="11"/>
                </a:lnTo>
                <a:lnTo>
                  <a:pt x="679" y="27"/>
                </a:lnTo>
                <a:lnTo>
                  <a:pt x="864" y="41"/>
                </a:lnTo>
                <a:lnTo>
                  <a:pt x="991" y="55"/>
                </a:lnTo>
              </a:path>
            </a:pathLst>
          </a:custGeom>
          <a:noFill/>
          <a:ln w="22225">
            <a:solidFill>
              <a:srgbClr val="0000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14" name="Freeform 63"/>
          <p:cNvSpPr>
            <a:spLocks/>
          </p:cNvSpPr>
          <p:nvPr/>
        </p:nvSpPr>
        <p:spPr bwMode="auto">
          <a:xfrm>
            <a:off x="2657475" y="4979988"/>
            <a:ext cx="1136650" cy="112712"/>
          </a:xfrm>
          <a:custGeom>
            <a:avLst/>
            <a:gdLst>
              <a:gd name="T0" fmla="*/ 0 w 1160"/>
              <a:gd name="T1" fmla="*/ 0 h 115"/>
              <a:gd name="T2" fmla="*/ 2147483646 w 1160"/>
              <a:gd name="T3" fmla="*/ 2147483646 h 115"/>
              <a:gd name="T4" fmla="*/ 2147483646 w 1160"/>
              <a:gd name="T5" fmla="*/ 2147483646 h 115"/>
              <a:gd name="T6" fmla="*/ 2147483646 w 1160"/>
              <a:gd name="T7" fmla="*/ 2147483646 h 115"/>
              <a:gd name="T8" fmla="*/ 2147483646 w 1160"/>
              <a:gd name="T9" fmla="*/ 2147483646 h 1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60"/>
              <a:gd name="T16" fmla="*/ 0 h 115"/>
              <a:gd name="T17" fmla="*/ 1160 w 1160"/>
              <a:gd name="T18" fmla="*/ 115 h 11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60" h="115">
                <a:moveTo>
                  <a:pt x="0" y="0"/>
                </a:moveTo>
                <a:lnTo>
                  <a:pt x="408" y="12"/>
                </a:lnTo>
                <a:lnTo>
                  <a:pt x="734" y="42"/>
                </a:lnTo>
                <a:lnTo>
                  <a:pt x="1031" y="85"/>
                </a:lnTo>
                <a:lnTo>
                  <a:pt x="1160" y="115"/>
                </a:lnTo>
              </a:path>
            </a:pathLst>
          </a:custGeom>
          <a:noFill/>
          <a:ln w="22225">
            <a:solidFill>
              <a:srgbClr val="0000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15" name="Freeform 64"/>
          <p:cNvSpPr>
            <a:spLocks/>
          </p:cNvSpPr>
          <p:nvPr/>
        </p:nvSpPr>
        <p:spPr bwMode="auto">
          <a:xfrm>
            <a:off x="2673350" y="4995863"/>
            <a:ext cx="1133475" cy="111125"/>
          </a:xfrm>
          <a:custGeom>
            <a:avLst/>
            <a:gdLst>
              <a:gd name="T0" fmla="*/ 0 w 1158"/>
              <a:gd name="T1" fmla="*/ 0 h 113"/>
              <a:gd name="T2" fmla="*/ 2147483646 w 1158"/>
              <a:gd name="T3" fmla="*/ 2147483646 h 113"/>
              <a:gd name="T4" fmla="*/ 2147483646 w 1158"/>
              <a:gd name="T5" fmla="*/ 2147483646 h 113"/>
              <a:gd name="T6" fmla="*/ 2147483646 w 1158"/>
              <a:gd name="T7" fmla="*/ 2147483646 h 113"/>
              <a:gd name="T8" fmla="*/ 2147483646 w 1158"/>
              <a:gd name="T9" fmla="*/ 2147483646 h 11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58"/>
              <a:gd name="T16" fmla="*/ 0 h 113"/>
              <a:gd name="T17" fmla="*/ 1158 w 1158"/>
              <a:gd name="T18" fmla="*/ 113 h 11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58" h="113">
                <a:moveTo>
                  <a:pt x="0" y="0"/>
                </a:moveTo>
                <a:lnTo>
                  <a:pt x="422" y="10"/>
                </a:lnTo>
                <a:lnTo>
                  <a:pt x="734" y="41"/>
                </a:lnTo>
                <a:lnTo>
                  <a:pt x="1029" y="85"/>
                </a:lnTo>
                <a:lnTo>
                  <a:pt x="1158" y="113"/>
                </a:lnTo>
              </a:path>
            </a:pathLst>
          </a:custGeom>
          <a:noFill/>
          <a:ln w="22225">
            <a:solidFill>
              <a:srgbClr val="0000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216" name="Group 65"/>
          <p:cNvGrpSpPr>
            <a:grpSpLocks/>
          </p:cNvGrpSpPr>
          <p:nvPr/>
        </p:nvGrpSpPr>
        <p:grpSpPr bwMode="auto">
          <a:xfrm>
            <a:off x="5349836" y="3031363"/>
            <a:ext cx="779463" cy="296862"/>
            <a:chOff x="2651" y="1047"/>
            <a:chExt cx="398" cy="151"/>
          </a:xfrm>
        </p:grpSpPr>
        <p:sp>
          <p:nvSpPr>
            <p:cNvPr id="217" name="Rectangle 66"/>
            <p:cNvSpPr>
              <a:spLocks noChangeArrowheads="1"/>
            </p:cNvSpPr>
            <p:nvPr/>
          </p:nvSpPr>
          <p:spPr bwMode="auto">
            <a:xfrm>
              <a:off x="2651" y="1047"/>
              <a:ext cx="397" cy="150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218" name="Rectangle 67"/>
            <p:cNvSpPr>
              <a:spLocks noChangeArrowheads="1"/>
            </p:cNvSpPr>
            <p:nvPr/>
          </p:nvSpPr>
          <p:spPr bwMode="auto">
            <a:xfrm>
              <a:off x="2651" y="1047"/>
              <a:ext cx="398" cy="151"/>
            </a:xfrm>
            <a:prstGeom prst="rect">
              <a:avLst/>
            </a:prstGeom>
            <a:noFill/>
            <a:ln w="22225">
              <a:solidFill>
                <a:srgbClr val="DD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</p:grpSp>
      <p:grpSp>
        <p:nvGrpSpPr>
          <p:cNvPr id="219" name="Group 68"/>
          <p:cNvGrpSpPr>
            <a:grpSpLocks/>
          </p:cNvGrpSpPr>
          <p:nvPr/>
        </p:nvGrpSpPr>
        <p:grpSpPr bwMode="auto">
          <a:xfrm>
            <a:off x="5349836" y="3450463"/>
            <a:ext cx="779463" cy="336550"/>
            <a:chOff x="2651" y="1261"/>
            <a:chExt cx="398" cy="172"/>
          </a:xfrm>
        </p:grpSpPr>
        <p:sp>
          <p:nvSpPr>
            <p:cNvPr id="220" name="Rectangle 69"/>
            <p:cNvSpPr>
              <a:spLocks noChangeArrowheads="1"/>
            </p:cNvSpPr>
            <p:nvPr/>
          </p:nvSpPr>
          <p:spPr bwMode="auto">
            <a:xfrm>
              <a:off x="2651" y="1261"/>
              <a:ext cx="397" cy="171"/>
            </a:xfrm>
            <a:prstGeom prst="rect">
              <a:avLst/>
            </a:prstGeom>
            <a:blipFill dpi="0" rotWithShape="0">
              <a:blip r:embed="rId7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221" name="Rectangle 70"/>
            <p:cNvSpPr>
              <a:spLocks noChangeArrowheads="1"/>
            </p:cNvSpPr>
            <p:nvPr/>
          </p:nvSpPr>
          <p:spPr bwMode="auto">
            <a:xfrm>
              <a:off x="2651" y="1261"/>
              <a:ext cx="398" cy="172"/>
            </a:xfrm>
            <a:prstGeom prst="rect">
              <a:avLst/>
            </a:prstGeom>
            <a:noFill/>
            <a:ln w="22225">
              <a:solidFill>
                <a:srgbClr val="0000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</p:grpSp>
      <p:sp>
        <p:nvSpPr>
          <p:cNvPr id="222" name="Rectangle 71"/>
          <p:cNvSpPr>
            <a:spLocks noChangeArrowheads="1"/>
          </p:cNvSpPr>
          <p:nvPr/>
        </p:nvSpPr>
        <p:spPr bwMode="auto">
          <a:xfrm>
            <a:off x="2109788" y="2049463"/>
            <a:ext cx="12065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223" name="Rectangle 72"/>
          <p:cNvSpPr>
            <a:spLocks noChangeArrowheads="1"/>
          </p:cNvSpPr>
          <p:nvPr/>
        </p:nvSpPr>
        <p:spPr bwMode="auto">
          <a:xfrm>
            <a:off x="2141538" y="2047875"/>
            <a:ext cx="9255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 b="1" dirty="0">
                <a:solidFill>
                  <a:srgbClr val="000000"/>
                </a:solidFill>
              </a:rPr>
              <a:t>Turbojets</a:t>
            </a:r>
            <a:endParaRPr lang="en-US" altLang="en-US" sz="1200" dirty="0"/>
          </a:p>
        </p:txBody>
      </p:sp>
      <p:sp>
        <p:nvSpPr>
          <p:cNvPr id="224" name="Rectangle 73"/>
          <p:cNvSpPr>
            <a:spLocks noChangeArrowheads="1"/>
          </p:cNvSpPr>
          <p:nvPr/>
        </p:nvSpPr>
        <p:spPr bwMode="auto">
          <a:xfrm>
            <a:off x="4689475" y="4000500"/>
            <a:ext cx="1263650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225" name="Rectangle 74"/>
          <p:cNvSpPr>
            <a:spLocks noChangeArrowheads="1"/>
          </p:cNvSpPr>
          <p:nvPr/>
        </p:nvSpPr>
        <p:spPr bwMode="auto">
          <a:xfrm>
            <a:off x="5139566" y="4195306"/>
            <a:ext cx="9715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 b="1" dirty="0">
                <a:solidFill>
                  <a:srgbClr val="000000"/>
                </a:solidFill>
              </a:rPr>
              <a:t>Scramjets</a:t>
            </a:r>
            <a:endParaRPr lang="en-US" altLang="en-US" sz="1200" dirty="0"/>
          </a:p>
        </p:txBody>
      </p:sp>
      <p:sp>
        <p:nvSpPr>
          <p:cNvPr id="226" name="Rectangle 75"/>
          <p:cNvSpPr>
            <a:spLocks noChangeArrowheads="1"/>
          </p:cNvSpPr>
          <p:nvPr/>
        </p:nvSpPr>
        <p:spPr bwMode="auto">
          <a:xfrm>
            <a:off x="2997200" y="3209925"/>
            <a:ext cx="10382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227" name="Rectangle 76"/>
          <p:cNvSpPr>
            <a:spLocks noChangeArrowheads="1"/>
          </p:cNvSpPr>
          <p:nvPr/>
        </p:nvSpPr>
        <p:spPr bwMode="auto">
          <a:xfrm>
            <a:off x="3030538" y="3208338"/>
            <a:ext cx="7905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 b="1" dirty="0">
                <a:solidFill>
                  <a:srgbClr val="000000"/>
                </a:solidFill>
              </a:rPr>
              <a:t>Ramjets</a:t>
            </a:r>
            <a:endParaRPr lang="en-US" altLang="en-US" sz="1200" dirty="0"/>
          </a:p>
        </p:txBody>
      </p:sp>
      <p:sp>
        <p:nvSpPr>
          <p:cNvPr id="228" name="Rectangle 77"/>
          <p:cNvSpPr>
            <a:spLocks noChangeArrowheads="1"/>
          </p:cNvSpPr>
          <p:nvPr/>
        </p:nvSpPr>
        <p:spPr bwMode="auto">
          <a:xfrm>
            <a:off x="2155825" y="4071938"/>
            <a:ext cx="1204913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229" name="Rectangle 78"/>
          <p:cNvSpPr>
            <a:spLocks noChangeArrowheads="1"/>
          </p:cNvSpPr>
          <p:nvPr/>
        </p:nvSpPr>
        <p:spPr bwMode="auto">
          <a:xfrm>
            <a:off x="2230438" y="4048125"/>
            <a:ext cx="9255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 b="1" dirty="0">
                <a:solidFill>
                  <a:srgbClr val="000000"/>
                </a:solidFill>
              </a:rPr>
              <a:t>Turbojets</a:t>
            </a:r>
            <a:endParaRPr lang="en-US" altLang="en-US" sz="1200" dirty="0"/>
          </a:p>
        </p:txBody>
      </p:sp>
      <p:sp>
        <p:nvSpPr>
          <p:cNvPr id="230" name="Rectangle 79"/>
          <p:cNvSpPr>
            <a:spLocks noChangeArrowheads="1"/>
          </p:cNvSpPr>
          <p:nvPr/>
        </p:nvSpPr>
        <p:spPr bwMode="auto">
          <a:xfrm>
            <a:off x="2941638" y="4386263"/>
            <a:ext cx="10414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231" name="Rectangle 80"/>
          <p:cNvSpPr>
            <a:spLocks noChangeArrowheads="1"/>
          </p:cNvSpPr>
          <p:nvPr/>
        </p:nvSpPr>
        <p:spPr bwMode="auto">
          <a:xfrm>
            <a:off x="2974975" y="4384675"/>
            <a:ext cx="7905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 b="1" dirty="0">
                <a:solidFill>
                  <a:srgbClr val="000000"/>
                </a:solidFill>
              </a:rPr>
              <a:t>Ramjets</a:t>
            </a:r>
            <a:endParaRPr lang="en-US" altLang="en-US" sz="1200" dirty="0"/>
          </a:p>
        </p:txBody>
      </p:sp>
      <p:sp>
        <p:nvSpPr>
          <p:cNvPr id="232" name="Rectangle 81"/>
          <p:cNvSpPr>
            <a:spLocks noChangeArrowheads="1"/>
          </p:cNvSpPr>
          <p:nvPr/>
        </p:nvSpPr>
        <p:spPr bwMode="auto">
          <a:xfrm>
            <a:off x="3719513" y="4789488"/>
            <a:ext cx="12620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233" name="Rectangle 82"/>
          <p:cNvSpPr>
            <a:spLocks noChangeArrowheads="1"/>
          </p:cNvSpPr>
          <p:nvPr/>
        </p:nvSpPr>
        <p:spPr bwMode="auto">
          <a:xfrm>
            <a:off x="3752850" y="4787900"/>
            <a:ext cx="9715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 b="1" dirty="0">
                <a:solidFill>
                  <a:srgbClr val="000000"/>
                </a:solidFill>
              </a:rPr>
              <a:t>Scramjets</a:t>
            </a:r>
            <a:endParaRPr lang="en-US" altLang="en-US" sz="1200" dirty="0"/>
          </a:p>
        </p:txBody>
      </p:sp>
      <p:sp>
        <p:nvSpPr>
          <p:cNvPr id="234" name="Rectangle 83"/>
          <p:cNvSpPr>
            <a:spLocks noChangeArrowheads="1"/>
          </p:cNvSpPr>
          <p:nvPr/>
        </p:nvSpPr>
        <p:spPr bwMode="auto">
          <a:xfrm>
            <a:off x="5243513" y="1630363"/>
            <a:ext cx="2344737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235" name="Rectangle 84"/>
          <p:cNvSpPr>
            <a:spLocks noChangeArrowheads="1"/>
          </p:cNvSpPr>
          <p:nvPr/>
        </p:nvSpPr>
        <p:spPr bwMode="auto">
          <a:xfrm>
            <a:off x="6210261" y="3493325"/>
            <a:ext cx="18494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 b="1" dirty="0">
                <a:solidFill>
                  <a:srgbClr val="000000"/>
                </a:solidFill>
              </a:rPr>
              <a:t>Hydrocarbon Fuels</a:t>
            </a:r>
            <a:endParaRPr lang="en-US" altLang="en-US" sz="1200" dirty="0"/>
          </a:p>
        </p:txBody>
      </p:sp>
      <p:sp>
        <p:nvSpPr>
          <p:cNvPr id="236" name="Rectangle 85"/>
          <p:cNvSpPr>
            <a:spLocks noChangeArrowheads="1"/>
          </p:cNvSpPr>
          <p:nvPr/>
        </p:nvSpPr>
        <p:spPr bwMode="auto">
          <a:xfrm>
            <a:off x="5243513" y="1185863"/>
            <a:ext cx="18192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237" name="Rectangle 86"/>
          <p:cNvSpPr>
            <a:spLocks noChangeArrowheads="1"/>
          </p:cNvSpPr>
          <p:nvPr/>
        </p:nvSpPr>
        <p:spPr bwMode="auto">
          <a:xfrm>
            <a:off x="6210261" y="3048825"/>
            <a:ext cx="142081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 b="1" dirty="0">
                <a:solidFill>
                  <a:srgbClr val="000000"/>
                </a:solidFill>
              </a:rPr>
              <a:t>Hydrogen Fuel</a:t>
            </a:r>
            <a:endParaRPr lang="en-US" altLang="en-US" sz="1200" dirty="0"/>
          </a:p>
        </p:txBody>
      </p:sp>
      <p:sp>
        <p:nvSpPr>
          <p:cNvPr id="238" name="Rectangle 87"/>
          <p:cNvSpPr>
            <a:spLocks noChangeArrowheads="1"/>
          </p:cNvSpPr>
          <p:nvPr/>
        </p:nvSpPr>
        <p:spPr bwMode="auto">
          <a:xfrm>
            <a:off x="1087438" y="5248275"/>
            <a:ext cx="207962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239" name="Rectangle 88"/>
          <p:cNvSpPr>
            <a:spLocks noChangeArrowheads="1"/>
          </p:cNvSpPr>
          <p:nvPr/>
        </p:nvSpPr>
        <p:spPr bwMode="auto">
          <a:xfrm>
            <a:off x="1120775" y="5246688"/>
            <a:ext cx="11271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 b="1" dirty="0">
                <a:solidFill>
                  <a:srgbClr val="000000"/>
                </a:solidFill>
              </a:rPr>
              <a:t>0</a:t>
            </a:r>
            <a:endParaRPr lang="en-US" altLang="en-US" sz="1200" dirty="0"/>
          </a:p>
        </p:txBody>
      </p:sp>
      <p:sp>
        <p:nvSpPr>
          <p:cNvPr id="240" name="Rectangle 89"/>
          <p:cNvSpPr>
            <a:spLocks noChangeArrowheads="1"/>
          </p:cNvSpPr>
          <p:nvPr/>
        </p:nvSpPr>
        <p:spPr bwMode="auto">
          <a:xfrm>
            <a:off x="673100" y="4210050"/>
            <a:ext cx="6223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241" name="Rectangle 90"/>
          <p:cNvSpPr>
            <a:spLocks noChangeArrowheads="1"/>
          </p:cNvSpPr>
          <p:nvPr/>
        </p:nvSpPr>
        <p:spPr bwMode="auto">
          <a:xfrm>
            <a:off x="706438" y="4208463"/>
            <a:ext cx="4508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 b="1" dirty="0">
                <a:solidFill>
                  <a:srgbClr val="000000"/>
                </a:solidFill>
              </a:rPr>
              <a:t>2000</a:t>
            </a:r>
            <a:endParaRPr lang="en-US" altLang="en-US" sz="1200" dirty="0"/>
          </a:p>
        </p:txBody>
      </p:sp>
      <p:sp>
        <p:nvSpPr>
          <p:cNvPr id="242" name="Rectangle 91"/>
          <p:cNvSpPr>
            <a:spLocks noChangeArrowheads="1"/>
          </p:cNvSpPr>
          <p:nvPr/>
        </p:nvSpPr>
        <p:spPr bwMode="auto">
          <a:xfrm>
            <a:off x="673100" y="3141663"/>
            <a:ext cx="6223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243" name="Rectangle 92"/>
          <p:cNvSpPr>
            <a:spLocks noChangeArrowheads="1"/>
          </p:cNvSpPr>
          <p:nvPr/>
        </p:nvSpPr>
        <p:spPr bwMode="auto">
          <a:xfrm>
            <a:off x="706438" y="3138488"/>
            <a:ext cx="4508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 b="1" dirty="0">
                <a:solidFill>
                  <a:srgbClr val="000000"/>
                </a:solidFill>
              </a:rPr>
              <a:t>4000</a:t>
            </a:r>
            <a:endParaRPr lang="en-US" altLang="en-US" sz="1200" dirty="0"/>
          </a:p>
        </p:txBody>
      </p:sp>
      <p:sp>
        <p:nvSpPr>
          <p:cNvPr id="244" name="Rectangle 93"/>
          <p:cNvSpPr>
            <a:spLocks noChangeArrowheads="1"/>
          </p:cNvSpPr>
          <p:nvPr/>
        </p:nvSpPr>
        <p:spPr bwMode="auto">
          <a:xfrm>
            <a:off x="673100" y="2005013"/>
            <a:ext cx="622300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245" name="Rectangle 94"/>
          <p:cNvSpPr>
            <a:spLocks noChangeArrowheads="1"/>
          </p:cNvSpPr>
          <p:nvPr/>
        </p:nvSpPr>
        <p:spPr bwMode="auto">
          <a:xfrm>
            <a:off x="706438" y="2003425"/>
            <a:ext cx="4508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 b="1" dirty="0">
                <a:solidFill>
                  <a:srgbClr val="000000"/>
                </a:solidFill>
              </a:rPr>
              <a:t>6000</a:t>
            </a:r>
            <a:endParaRPr lang="en-US" altLang="en-US" sz="1200" dirty="0"/>
          </a:p>
        </p:txBody>
      </p:sp>
      <p:sp>
        <p:nvSpPr>
          <p:cNvPr id="246" name="Rectangle 95"/>
          <p:cNvSpPr>
            <a:spLocks noChangeArrowheads="1"/>
          </p:cNvSpPr>
          <p:nvPr/>
        </p:nvSpPr>
        <p:spPr bwMode="auto">
          <a:xfrm>
            <a:off x="673100" y="839788"/>
            <a:ext cx="6223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247" name="Rectangle 96"/>
          <p:cNvSpPr>
            <a:spLocks noChangeArrowheads="1"/>
          </p:cNvSpPr>
          <p:nvPr/>
        </p:nvSpPr>
        <p:spPr bwMode="auto">
          <a:xfrm>
            <a:off x="706438" y="838200"/>
            <a:ext cx="4508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 b="1" dirty="0">
                <a:solidFill>
                  <a:srgbClr val="000000"/>
                </a:solidFill>
              </a:rPr>
              <a:t>8000</a:t>
            </a:r>
            <a:endParaRPr lang="en-US" altLang="en-US" sz="1200" dirty="0"/>
          </a:p>
        </p:txBody>
      </p:sp>
      <p:sp>
        <p:nvSpPr>
          <p:cNvPr id="248" name="Rectangle 97"/>
          <p:cNvSpPr>
            <a:spLocks noChangeArrowheads="1"/>
          </p:cNvSpPr>
          <p:nvPr/>
        </p:nvSpPr>
        <p:spPr bwMode="auto">
          <a:xfrm>
            <a:off x="1192213" y="5456238"/>
            <a:ext cx="2079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249" name="Rectangle 98"/>
          <p:cNvSpPr>
            <a:spLocks noChangeArrowheads="1"/>
          </p:cNvSpPr>
          <p:nvPr/>
        </p:nvSpPr>
        <p:spPr bwMode="auto">
          <a:xfrm>
            <a:off x="1225550" y="5508625"/>
            <a:ext cx="11271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 b="1" dirty="0">
                <a:solidFill>
                  <a:srgbClr val="000000"/>
                </a:solidFill>
              </a:rPr>
              <a:t>0</a:t>
            </a:r>
            <a:endParaRPr lang="en-US" altLang="en-US" sz="1200" dirty="0"/>
          </a:p>
        </p:txBody>
      </p:sp>
      <p:sp>
        <p:nvSpPr>
          <p:cNvPr id="250" name="Rectangle 99"/>
          <p:cNvSpPr>
            <a:spLocks noChangeArrowheads="1"/>
          </p:cNvSpPr>
          <p:nvPr/>
        </p:nvSpPr>
        <p:spPr bwMode="auto">
          <a:xfrm>
            <a:off x="4024313" y="5456238"/>
            <a:ext cx="3460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251" name="Rectangle 100"/>
          <p:cNvSpPr>
            <a:spLocks noChangeArrowheads="1"/>
          </p:cNvSpPr>
          <p:nvPr/>
        </p:nvSpPr>
        <p:spPr bwMode="auto">
          <a:xfrm>
            <a:off x="4057650" y="5508625"/>
            <a:ext cx="2254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 b="1" dirty="0">
                <a:solidFill>
                  <a:srgbClr val="000000"/>
                </a:solidFill>
              </a:rPr>
              <a:t>10</a:t>
            </a:r>
            <a:endParaRPr lang="en-US" altLang="en-US" sz="1200" dirty="0"/>
          </a:p>
        </p:txBody>
      </p:sp>
      <p:sp>
        <p:nvSpPr>
          <p:cNvPr id="252" name="Rectangle 101"/>
          <p:cNvSpPr>
            <a:spLocks noChangeArrowheads="1"/>
          </p:cNvSpPr>
          <p:nvPr/>
        </p:nvSpPr>
        <p:spPr bwMode="auto">
          <a:xfrm>
            <a:off x="6865938" y="5456238"/>
            <a:ext cx="34766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253" name="Rectangle 102"/>
          <p:cNvSpPr>
            <a:spLocks noChangeArrowheads="1"/>
          </p:cNvSpPr>
          <p:nvPr/>
        </p:nvSpPr>
        <p:spPr bwMode="auto">
          <a:xfrm>
            <a:off x="6899275" y="5508625"/>
            <a:ext cx="2254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 b="1" dirty="0">
                <a:solidFill>
                  <a:srgbClr val="000000"/>
                </a:solidFill>
              </a:rPr>
              <a:t>20</a:t>
            </a:r>
            <a:endParaRPr lang="en-US" altLang="en-US" sz="1200" dirty="0"/>
          </a:p>
        </p:txBody>
      </p:sp>
      <p:sp>
        <p:nvSpPr>
          <p:cNvPr id="254" name="Rectangle 103"/>
          <p:cNvSpPr>
            <a:spLocks noChangeArrowheads="1"/>
          </p:cNvSpPr>
          <p:nvPr/>
        </p:nvSpPr>
        <p:spPr bwMode="auto">
          <a:xfrm>
            <a:off x="3619500" y="6084888"/>
            <a:ext cx="19843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255" name="Rectangle 104"/>
          <p:cNvSpPr>
            <a:spLocks noChangeArrowheads="1"/>
          </p:cNvSpPr>
          <p:nvPr/>
        </p:nvSpPr>
        <p:spPr bwMode="auto">
          <a:xfrm>
            <a:off x="4373563" y="5699125"/>
            <a:ext cx="155416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 b="1" dirty="0">
                <a:solidFill>
                  <a:srgbClr val="000000"/>
                </a:solidFill>
              </a:rPr>
              <a:t>MACH NUMBER</a:t>
            </a:r>
            <a:endParaRPr lang="en-US" altLang="en-US" sz="1200" dirty="0"/>
          </a:p>
        </p:txBody>
      </p:sp>
      <p:sp>
        <p:nvSpPr>
          <p:cNvPr id="256" name="Freeform 105"/>
          <p:cNvSpPr>
            <a:spLocks/>
          </p:cNvSpPr>
          <p:nvPr/>
        </p:nvSpPr>
        <p:spPr bwMode="auto">
          <a:xfrm>
            <a:off x="7015163" y="5257800"/>
            <a:ext cx="1135062" cy="114300"/>
          </a:xfrm>
          <a:custGeom>
            <a:avLst/>
            <a:gdLst>
              <a:gd name="T0" fmla="*/ 0 w 1160"/>
              <a:gd name="T1" fmla="*/ 0 h 116"/>
              <a:gd name="T2" fmla="*/ 2147483646 w 1160"/>
              <a:gd name="T3" fmla="*/ 2147483646 h 116"/>
              <a:gd name="T4" fmla="*/ 2147483646 w 1160"/>
              <a:gd name="T5" fmla="*/ 2147483646 h 116"/>
              <a:gd name="T6" fmla="*/ 2147483646 w 1160"/>
              <a:gd name="T7" fmla="*/ 2147483646 h 116"/>
              <a:gd name="T8" fmla="*/ 0 60000 65536"/>
              <a:gd name="T9" fmla="*/ 0 60000 65536"/>
              <a:gd name="T10" fmla="*/ 0 60000 65536"/>
              <a:gd name="T11" fmla="*/ 0 60000 65536"/>
              <a:gd name="T12" fmla="*/ 0 w 1160"/>
              <a:gd name="T13" fmla="*/ 0 h 116"/>
              <a:gd name="T14" fmla="*/ 1160 w 1160"/>
              <a:gd name="T15" fmla="*/ 116 h 11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60" h="116">
                <a:moveTo>
                  <a:pt x="0" y="0"/>
                </a:moveTo>
                <a:lnTo>
                  <a:pt x="392" y="57"/>
                </a:lnTo>
                <a:lnTo>
                  <a:pt x="832" y="102"/>
                </a:lnTo>
                <a:lnTo>
                  <a:pt x="1160" y="116"/>
                </a:lnTo>
              </a:path>
            </a:pathLst>
          </a:custGeom>
          <a:noFill/>
          <a:ln w="22225">
            <a:solidFill>
              <a:srgbClr val="DD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57" name="Freeform 106"/>
          <p:cNvSpPr>
            <a:spLocks/>
          </p:cNvSpPr>
          <p:nvPr/>
        </p:nvSpPr>
        <p:spPr bwMode="auto">
          <a:xfrm>
            <a:off x="7029450" y="5273675"/>
            <a:ext cx="1136650" cy="125413"/>
          </a:xfrm>
          <a:custGeom>
            <a:avLst/>
            <a:gdLst>
              <a:gd name="T0" fmla="*/ 0 w 1162"/>
              <a:gd name="T1" fmla="*/ 0 h 128"/>
              <a:gd name="T2" fmla="*/ 2147483646 w 1162"/>
              <a:gd name="T3" fmla="*/ 2147483646 h 128"/>
              <a:gd name="T4" fmla="*/ 2147483646 w 1162"/>
              <a:gd name="T5" fmla="*/ 2147483646 h 128"/>
              <a:gd name="T6" fmla="*/ 2147483646 w 1162"/>
              <a:gd name="T7" fmla="*/ 2147483646 h 128"/>
              <a:gd name="T8" fmla="*/ 0 60000 65536"/>
              <a:gd name="T9" fmla="*/ 0 60000 65536"/>
              <a:gd name="T10" fmla="*/ 0 60000 65536"/>
              <a:gd name="T11" fmla="*/ 0 60000 65536"/>
              <a:gd name="T12" fmla="*/ 0 w 1162"/>
              <a:gd name="T13" fmla="*/ 0 h 128"/>
              <a:gd name="T14" fmla="*/ 1162 w 1162"/>
              <a:gd name="T15" fmla="*/ 128 h 1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62" h="128">
                <a:moveTo>
                  <a:pt x="0" y="0"/>
                </a:moveTo>
                <a:lnTo>
                  <a:pt x="394" y="70"/>
                </a:lnTo>
                <a:lnTo>
                  <a:pt x="834" y="114"/>
                </a:lnTo>
                <a:lnTo>
                  <a:pt x="1162" y="128"/>
                </a:lnTo>
              </a:path>
            </a:pathLst>
          </a:custGeom>
          <a:noFill/>
          <a:ln w="22225">
            <a:solidFill>
              <a:srgbClr val="DD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58" name="Rectangle 107"/>
          <p:cNvSpPr>
            <a:spLocks noChangeArrowheads="1"/>
          </p:cNvSpPr>
          <p:nvPr/>
        </p:nvSpPr>
        <p:spPr bwMode="auto">
          <a:xfrm>
            <a:off x="458788" y="2536825"/>
            <a:ext cx="74612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100" b="1" dirty="0">
                <a:solidFill>
                  <a:srgbClr val="000000"/>
                </a:solidFill>
              </a:rPr>
              <a:t>I</a:t>
            </a:r>
            <a:endParaRPr lang="en-US" altLang="en-US" sz="1200" dirty="0"/>
          </a:p>
        </p:txBody>
      </p:sp>
      <p:sp>
        <p:nvSpPr>
          <p:cNvPr id="259" name="Rectangle 108"/>
          <p:cNvSpPr>
            <a:spLocks noChangeArrowheads="1"/>
          </p:cNvSpPr>
          <p:nvPr/>
        </p:nvSpPr>
        <p:spPr bwMode="auto">
          <a:xfrm>
            <a:off x="546100" y="2654300"/>
            <a:ext cx="2365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 b="1" dirty="0">
                <a:solidFill>
                  <a:srgbClr val="000000"/>
                </a:solidFill>
              </a:rPr>
              <a:t>sp</a:t>
            </a:r>
            <a:endParaRPr lang="en-US" altLang="en-US" sz="1200" dirty="0"/>
          </a:p>
        </p:txBody>
      </p:sp>
      <p:sp>
        <p:nvSpPr>
          <p:cNvPr id="260" name="Rectangle 109"/>
          <p:cNvSpPr>
            <a:spLocks noChangeArrowheads="1"/>
          </p:cNvSpPr>
          <p:nvPr/>
        </p:nvSpPr>
        <p:spPr bwMode="auto">
          <a:xfrm>
            <a:off x="4878388" y="5106988"/>
            <a:ext cx="10382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261" name="Rectangle 110"/>
          <p:cNvSpPr>
            <a:spLocks noChangeArrowheads="1"/>
          </p:cNvSpPr>
          <p:nvPr/>
        </p:nvSpPr>
        <p:spPr bwMode="auto">
          <a:xfrm>
            <a:off x="4975225" y="4962525"/>
            <a:ext cx="7889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 b="1" dirty="0">
                <a:solidFill>
                  <a:srgbClr val="000000"/>
                </a:solidFill>
              </a:rPr>
              <a:t>Rockets</a:t>
            </a:r>
            <a:endParaRPr lang="en-US" altLang="en-US" sz="1200" dirty="0"/>
          </a:p>
        </p:txBody>
      </p:sp>
      <p:sp>
        <p:nvSpPr>
          <p:cNvPr id="262" name="Freeform 111"/>
          <p:cNvSpPr>
            <a:spLocks/>
          </p:cNvSpPr>
          <p:nvPr/>
        </p:nvSpPr>
        <p:spPr bwMode="auto">
          <a:xfrm>
            <a:off x="2270125" y="3167063"/>
            <a:ext cx="1219200" cy="815975"/>
          </a:xfrm>
          <a:custGeom>
            <a:avLst/>
            <a:gdLst>
              <a:gd name="T0" fmla="*/ 0 w 1246"/>
              <a:gd name="T1" fmla="*/ 0 h 835"/>
              <a:gd name="T2" fmla="*/ 2147483646 w 1246"/>
              <a:gd name="T3" fmla="*/ 2147483646 h 835"/>
              <a:gd name="T4" fmla="*/ 2147483646 w 1246"/>
              <a:gd name="T5" fmla="*/ 2147483646 h 835"/>
              <a:gd name="T6" fmla="*/ 2147483646 w 1246"/>
              <a:gd name="T7" fmla="*/ 2147483646 h 835"/>
              <a:gd name="T8" fmla="*/ 2147483646 w 1246"/>
              <a:gd name="T9" fmla="*/ 2147483646 h 835"/>
              <a:gd name="T10" fmla="*/ 2147483646 w 1246"/>
              <a:gd name="T11" fmla="*/ 2147483646 h 83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46"/>
              <a:gd name="T19" fmla="*/ 0 h 835"/>
              <a:gd name="T20" fmla="*/ 1246 w 1246"/>
              <a:gd name="T21" fmla="*/ 835 h 83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46" h="835">
                <a:moveTo>
                  <a:pt x="0" y="0"/>
                </a:moveTo>
                <a:lnTo>
                  <a:pt x="309" y="40"/>
                </a:lnTo>
                <a:lnTo>
                  <a:pt x="508" y="126"/>
                </a:lnTo>
                <a:lnTo>
                  <a:pt x="733" y="280"/>
                </a:lnTo>
                <a:lnTo>
                  <a:pt x="960" y="507"/>
                </a:lnTo>
                <a:lnTo>
                  <a:pt x="1246" y="835"/>
                </a:lnTo>
              </a:path>
            </a:pathLst>
          </a:custGeom>
          <a:noFill/>
          <a:ln w="22225">
            <a:solidFill>
              <a:srgbClr val="DD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3" name="Freeform 112"/>
          <p:cNvSpPr>
            <a:spLocks/>
          </p:cNvSpPr>
          <p:nvPr/>
        </p:nvSpPr>
        <p:spPr bwMode="auto">
          <a:xfrm>
            <a:off x="2074863" y="3460750"/>
            <a:ext cx="1220787" cy="647700"/>
          </a:xfrm>
          <a:custGeom>
            <a:avLst/>
            <a:gdLst>
              <a:gd name="T0" fmla="*/ 0 w 1249"/>
              <a:gd name="T1" fmla="*/ 0 h 664"/>
              <a:gd name="T2" fmla="*/ 2147483646 w 1249"/>
              <a:gd name="T3" fmla="*/ 2147483646 h 664"/>
              <a:gd name="T4" fmla="*/ 2147483646 w 1249"/>
              <a:gd name="T5" fmla="*/ 2147483646 h 664"/>
              <a:gd name="T6" fmla="*/ 2147483646 w 1249"/>
              <a:gd name="T7" fmla="*/ 2147483646 h 664"/>
              <a:gd name="T8" fmla="*/ 2147483646 w 1249"/>
              <a:gd name="T9" fmla="*/ 2147483646 h 664"/>
              <a:gd name="T10" fmla="*/ 2147483646 w 1249"/>
              <a:gd name="T11" fmla="*/ 2147483646 h 66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49"/>
              <a:gd name="T19" fmla="*/ 0 h 664"/>
              <a:gd name="T20" fmla="*/ 1249 w 1249"/>
              <a:gd name="T21" fmla="*/ 664 h 66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49" h="664">
                <a:moveTo>
                  <a:pt x="0" y="0"/>
                </a:moveTo>
                <a:lnTo>
                  <a:pt x="294" y="11"/>
                </a:lnTo>
                <a:lnTo>
                  <a:pt x="606" y="112"/>
                </a:lnTo>
                <a:lnTo>
                  <a:pt x="862" y="266"/>
                </a:lnTo>
                <a:lnTo>
                  <a:pt x="1077" y="437"/>
                </a:lnTo>
                <a:lnTo>
                  <a:pt x="1249" y="664"/>
                </a:lnTo>
              </a:path>
            </a:pathLst>
          </a:custGeom>
          <a:noFill/>
          <a:ln w="22225">
            <a:solidFill>
              <a:srgbClr val="DD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3" name="Rectangle 122"/>
          <p:cNvSpPr>
            <a:spLocks noChangeArrowheads="1"/>
          </p:cNvSpPr>
          <p:nvPr/>
        </p:nvSpPr>
        <p:spPr bwMode="auto">
          <a:xfrm>
            <a:off x="5370513" y="3160713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sz="1600" b="1" dirty="0">
              <a:solidFill>
                <a:srgbClr val="000000"/>
              </a:solidFill>
            </a:endParaRPr>
          </a:p>
        </p:txBody>
      </p:sp>
      <p:pic>
        <p:nvPicPr>
          <p:cNvPr id="1026" name="Picture 2" descr="How Does A Turbofan Engine Work? | Boldmetho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413" y="905236"/>
            <a:ext cx="2605088" cy="1736725"/>
          </a:xfrm>
          <a:prstGeom prst="rect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7" name="Rectangle 98"/>
          <p:cNvSpPr>
            <a:spLocks noChangeArrowheads="1"/>
          </p:cNvSpPr>
          <p:nvPr/>
        </p:nvSpPr>
        <p:spPr bwMode="auto">
          <a:xfrm>
            <a:off x="1863886" y="5509701"/>
            <a:ext cx="11271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 b="1" dirty="0" smtClean="0">
                <a:solidFill>
                  <a:srgbClr val="000000"/>
                </a:solidFill>
              </a:rPr>
              <a:t>2</a:t>
            </a:r>
            <a:endParaRPr lang="en-US" altLang="en-US" sz="1200" dirty="0"/>
          </a:p>
        </p:txBody>
      </p:sp>
      <p:sp>
        <p:nvSpPr>
          <p:cNvPr id="118" name="Rectangle 72"/>
          <p:cNvSpPr>
            <a:spLocks noChangeArrowheads="1"/>
          </p:cNvSpPr>
          <p:nvPr/>
        </p:nvSpPr>
        <p:spPr bwMode="auto">
          <a:xfrm>
            <a:off x="1735152" y="1418115"/>
            <a:ext cx="98661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 b="1" dirty="0" smtClean="0">
                <a:solidFill>
                  <a:srgbClr val="000000"/>
                </a:solidFill>
              </a:rPr>
              <a:t>Turbofans</a:t>
            </a:r>
            <a:endParaRPr lang="en-US" altLang="en-US" sz="1200" dirty="0"/>
          </a:p>
        </p:txBody>
      </p:sp>
      <p:sp>
        <p:nvSpPr>
          <p:cNvPr id="119" name="Right Arrow 118"/>
          <p:cNvSpPr/>
          <p:nvPr/>
        </p:nvSpPr>
        <p:spPr>
          <a:xfrm>
            <a:off x="2789496" y="1372808"/>
            <a:ext cx="720536" cy="349603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8631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2A9E4-5DA3-794B-A5FB-DB642659E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201"/>
            <a:ext cx="9144000" cy="990600"/>
          </a:xfrm>
        </p:spPr>
        <p:txBody>
          <a:bodyPr>
            <a:normAutofit/>
          </a:bodyPr>
          <a:lstStyle/>
          <a:p>
            <a:pPr algn="ctr"/>
            <a:r>
              <a:rPr lang="en-US" sz="3000" dirty="0" smtClean="0"/>
              <a:t>High-Speed Air-Breathing Engines: Ramjets &amp; Scramjets</a:t>
            </a:r>
            <a:endParaRPr lang="en-US" sz="300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241F37E-81DD-4949-B55F-7EB7CF5FD6B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648811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F87A3-0BE5-4F47-A478-900F2A94D677}" type="slidenum">
              <a:rPr lang="en-US" smtClean="0"/>
              <a:t>9</a:t>
            </a:fld>
            <a:endParaRPr lang="en-US" dirty="0"/>
          </a:p>
        </p:txBody>
      </p:sp>
      <p:pic>
        <p:nvPicPr>
          <p:cNvPr id="4098" name="Picture 2" descr="Ramjet - Wikipedia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9" r="8833"/>
          <a:stretch/>
        </p:blipFill>
        <p:spPr bwMode="auto">
          <a:xfrm>
            <a:off x="228600" y="1445510"/>
            <a:ext cx="3657600" cy="2448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44301E3F-6A89-9642-9859-E3489D9AB1A2}"/>
              </a:ext>
            </a:extLst>
          </p:cNvPr>
          <p:cNvSpPr txBox="1">
            <a:spLocks/>
          </p:cNvSpPr>
          <p:nvPr/>
        </p:nvSpPr>
        <p:spPr>
          <a:xfrm>
            <a:off x="228600" y="3850196"/>
            <a:ext cx="3698495" cy="5366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b="1" dirty="0" smtClean="0"/>
              <a:t>Ramjet (subsonic combustion)</a:t>
            </a:r>
            <a:endParaRPr lang="en-US" b="1" dirty="0"/>
          </a:p>
        </p:txBody>
      </p:sp>
      <p:sp>
        <p:nvSpPr>
          <p:cNvPr id="17" name="Right Arrow 16"/>
          <p:cNvSpPr/>
          <p:nvPr/>
        </p:nvSpPr>
        <p:spPr>
          <a:xfrm>
            <a:off x="124123" y="2478157"/>
            <a:ext cx="285152" cy="27062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45 Light" panose="020B0500000000000000" pitchFamily="34" charset="0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-80873" y="2799543"/>
            <a:ext cx="1245361" cy="5897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5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5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>
                <a:latin typeface="Helvetica" panose="020B0604020202020204" pitchFamily="34" charset="0"/>
                <a:cs typeface="Helvetica" panose="020B0604020202020204" pitchFamily="34" charset="0"/>
              </a:rPr>
              <a:t>Flow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A13AB149-2C52-D74D-9D50-55BB7D7BA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0677" y="990600"/>
            <a:ext cx="5000923" cy="5337048"/>
          </a:xfrm>
        </p:spPr>
        <p:txBody>
          <a:bodyPr>
            <a:noAutofit/>
          </a:bodyPr>
          <a:lstStyle/>
          <a:p>
            <a:pPr marL="347472" indent="-347472">
              <a:buSzPct val="125000"/>
            </a:pPr>
            <a:r>
              <a:rPr lang="en-US" dirty="0" smtClean="0"/>
              <a:t>Rely on shock waves created by the engine's </a:t>
            </a:r>
            <a:r>
              <a:rPr lang="en-US" dirty="0"/>
              <a:t>forward motion to compress incoming </a:t>
            </a:r>
            <a:r>
              <a:rPr lang="en-US" dirty="0" smtClean="0"/>
              <a:t>air. </a:t>
            </a:r>
            <a:endParaRPr lang="en-US" sz="1000" dirty="0" smtClean="0"/>
          </a:p>
          <a:p>
            <a:pPr marL="347472" indent="-347472">
              <a:buSzPct val="125000"/>
            </a:pPr>
            <a:r>
              <a:rPr lang="en-US" dirty="0" smtClean="0"/>
              <a:t>Cannot </a:t>
            </a:r>
            <a:r>
              <a:rPr lang="en-US" dirty="0"/>
              <a:t>produce thrust at zero </a:t>
            </a:r>
            <a:r>
              <a:rPr lang="en-US" dirty="0" smtClean="0"/>
              <a:t>airspeed!</a:t>
            </a:r>
            <a:endParaRPr lang="en-US" sz="1000" dirty="0"/>
          </a:p>
          <a:p>
            <a:pPr marL="347472" indent="-347472">
              <a:buSzPct val="125000"/>
            </a:pPr>
            <a:r>
              <a:rPr lang="en-US" u="sng" dirty="0" smtClean="0"/>
              <a:t>Dual mode ramjets</a:t>
            </a:r>
            <a:r>
              <a:rPr lang="en-US" dirty="0" smtClean="0"/>
              <a:t> capture both of these operating regimes to work over a wider range of Mach numbers.</a:t>
            </a:r>
          </a:p>
          <a:p>
            <a:pPr marL="347472" indent="-347472">
              <a:buSzPct val="125000"/>
            </a:pPr>
            <a:r>
              <a:rPr lang="en-US" u="sng" dirty="0" smtClean="0"/>
              <a:t>Challenges:</a:t>
            </a:r>
            <a:r>
              <a:rPr lang="en-US" dirty="0" smtClean="0"/>
              <a:t> Extending the Mach number range, fuel mixing, ignition, flame holding, engine control, keeping structures cool</a:t>
            </a: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467" y="4533449"/>
            <a:ext cx="8087978" cy="1770454"/>
          </a:xfrm>
          <a:prstGeom prst="rect">
            <a:avLst/>
          </a:prstGeom>
        </p:spPr>
      </p:pic>
      <p:sp>
        <p:nvSpPr>
          <p:cNvPr id="35" name="Content Placeholder 2"/>
          <p:cNvSpPr txBox="1">
            <a:spLocks/>
          </p:cNvSpPr>
          <p:nvPr/>
        </p:nvSpPr>
        <p:spPr>
          <a:xfrm>
            <a:off x="1752600" y="5104967"/>
            <a:ext cx="691285" cy="430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1500" smtClean="0">
                <a:latin typeface="Helvetica" panose="020B0604020202020204" pitchFamily="34" charset="0"/>
                <a:cs typeface="Helvetica" panose="020B0604020202020204" pitchFamily="34" charset="0"/>
              </a:rPr>
              <a:t>Inlet</a:t>
            </a:r>
            <a:endParaRPr lang="en-US" sz="15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6" name="Right Arrow 35"/>
          <p:cNvSpPr/>
          <p:nvPr/>
        </p:nvSpPr>
        <p:spPr>
          <a:xfrm>
            <a:off x="515496" y="5215330"/>
            <a:ext cx="285152" cy="27062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45 Light" panose="020B0500000000000000" pitchFamily="34" charset="0"/>
            </a:endParaRPr>
          </a:p>
        </p:txBody>
      </p:sp>
      <p:sp>
        <p:nvSpPr>
          <p:cNvPr id="37" name="Content Placeholder 2"/>
          <p:cNvSpPr txBox="1">
            <a:spLocks/>
          </p:cNvSpPr>
          <p:nvPr/>
        </p:nvSpPr>
        <p:spPr>
          <a:xfrm>
            <a:off x="5699687" y="4931625"/>
            <a:ext cx="1372843" cy="5897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5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5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>
                <a:latin typeface="Helvetica" panose="020B0604020202020204" pitchFamily="34" charset="0"/>
                <a:cs typeface="Helvetica" panose="020B0604020202020204" pitchFamily="34" charset="0"/>
              </a:rPr>
              <a:t>Combustor</a:t>
            </a: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6668946" y="5381430"/>
            <a:ext cx="1245361" cy="5897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5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5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>
                <a:latin typeface="Helvetica" panose="020B0604020202020204" pitchFamily="34" charset="0"/>
                <a:cs typeface="Helvetica" panose="020B0604020202020204" pitchFamily="34" charset="0"/>
              </a:rPr>
              <a:t>Nozzle</a:t>
            </a:r>
          </a:p>
        </p:txBody>
      </p:sp>
      <p:cxnSp>
        <p:nvCxnSpPr>
          <p:cNvPr id="39" name="Straight Arrow Connector 38"/>
          <p:cNvCxnSpPr/>
          <p:nvPr/>
        </p:nvCxnSpPr>
        <p:spPr>
          <a:xfrm flipH="1">
            <a:off x="6132292" y="5192035"/>
            <a:ext cx="159340" cy="36467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Content Placeholder 2"/>
          <p:cNvSpPr txBox="1">
            <a:spLocks/>
          </p:cNvSpPr>
          <p:nvPr/>
        </p:nvSpPr>
        <p:spPr>
          <a:xfrm>
            <a:off x="4438107" y="5086554"/>
            <a:ext cx="1245361" cy="5897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5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5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>
                <a:latin typeface="Helvetica" panose="020B0604020202020204" pitchFamily="34" charset="0"/>
                <a:cs typeface="Helvetica" panose="020B0604020202020204" pitchFamily="34" charset="0"/>
              </a:rPr>
              <a:t>Isolator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44301E3F-6A89-9642-9859-E3489D9AB1A2}"/>
              </a:ext>
            </a:extLst>
          </p:cNvPr>
          <p:cNvSpPr txBox="1">
            <a:spLocks/>
          </p:cNvSpPr>
          <p:nvPr/>
        </p:nvSpPr>
        <p:spPr>
          <a:xfrm>
            <a:off x="2209800" y="6168979"/>
            <a:ext cx="5333999" cy="5366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b="1" u="sng" dirty="0" smtClean="0"/>
              <a:t>Sc</a:t>
            </a:r>
            <a:r>
              <a:rPr lang="en-US" b="1" dirty="0" smtClean="0"/>
              <a:t>ramjet = </a:t>
            </a:r>
            <a:r>
              <a:rPr lang="en-US" b="1" u="sng" dirty="0" smtClean="0"/>
              <a:t>S</a:t>
            </a:r>
            <a:r>
              <a:rPr lang="en-US" b="1" dirty="0" smtClean="0"/>
              <a:t>upersonic </a:t>
            </a:r>
            <a:r>
              <a:rPr lang="en-US" b="1" u="sng" dirty="0" smtClean="0"/>
              <a:t>C</a:t>
            </a:r>
            <a:r>
              <a:rPr lang="en-US" b="1" dirty="0" smtClean="0"/>
              <a:t>ombustion Ramjet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38566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2A9E4-5DA3-794B-A5FB-DB642659E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000" dirty="0" smtClean="0"/>
              <a:t>Use a combined cycle engines for an even wider operating range</a:t>
            </a:r>
            <a:endParaRPr lang="en-US" sz="300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241F37E-81DD-4949-B55F-7EB7CF5FD6B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648811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F87A3-0BE5-4F47-A478-900F2A94D677}" type="slidenum">
              <a:rPr lang="en-US" smtClean="0"/>
              <a:t>10</a:t>
            </a:fld>
            <a:endParaRPr lang="en-US" dirty="0"/>
          </a:p>
        </p:txBody>
      </p:sp>
      <p:pic>
        <p:nvPicPr>
          <p:cNvPr id="4100" name="Picture 4" descr="Turbine-Based Engines: Turbojet, Turbofan, and Turboramjet Engines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7"/>
          <a:stretch/>
        </p:blipFill>
        <p:spPr bwMode="auto">
          <a:xfrm>
            <a:off x="2667000" y="3733800"/>
            <a:ext cx="4657295" cy="232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44301E3F-6A89-9642-9859-E3489D9AB1A2}"/>
              </a:ext>
            </a:extLst>
          </p:cNvPr>
          <p:cNvSpPr txBox="1">
            <a:spLocks/>
          </p:cNvSpPr>
          <p:nvPr/>
        </p:nvSpPr>
        <p:spPr>
          <a:xfrm>
            <a:off x="3241082" y="6137821"/>
            <a:ext cx="3752307" cy="5366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b="1" dirty="0" smtClean="0"/>
              <a:t>Combined-Cycle Engines</a:t>
            </a:r>
            <a:endParaRPr lang="en-US" b="1" dirty="0"/>
          </a:p>
        </p:txBody>
      </p:sp>
      <p:sp>
        <p:nvSpPr>
          <p:cNvPr id="25" name="Right Arrow 24"/>
          <p:cNvSpPr/>
          <p:nvPr/>
        </p:nvSpPr>
        <p:spPr>
          <a:xfrm>
            <a:off x="2340954" y="4170666"/>
            <a:ext cx="285152" cy="27062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45 Light" panose="020B0500000000000000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2135958" y="4492052"/>
            <a:ext cx="1245361" cy="5897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5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5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>
                <a:latin typeface="Helvetica" panose="020B0604020202020204" pitchFamily="34" charset="0"/>
                <a:cs typeface="Helvetica" panose="020B0604020202020204" pitchFamily="34" charset="0"/>
              </a:rPr>
              <a:t>Flow</a:t>
            </a:r>
          </a:p>
        </p:txBody>
      </p:sp>
      <p:sp>
        <p:nvSpPr>
          <p:cNvPr id="29" name="Right Arrow 28"/>
          <p:cNvSpPr/>
          <p:nvPr/>
        </p:nvSpPr>
        <p:spPr>
          <a:xfrm>
            <a:off x="2340954" y="5377688"/>
            <a:ext cx="285152" cy="27062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45 Light" panose="020B0500000000000000" pitchFamily="34" charset="0"/>
            </a:endParaRP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2135958" y="5699074"/>
            <a:ext cx="1245361" cy="5897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5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5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>
                <a:latin typeface="Helvetica" panose="020B0604020202020204" pitchFamily="34" charset="0"/>
                <a:cs typeface="Helvetica" panose="020B0604020202020204" pitchFamily="34" charset="0"/>
              </a:rPr>
              <a:t>Flow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A13AB149-2C52-D74D-9D50-55BB7D7BA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599" y="1069848"/>
            <a:ext cx="8686801" cy="5257800"/>
          </a:xfrm>
        </p:spPr>
        <p:txBody>
          <a:bodyPr>
            <a:noAutofit/>
          </a:bodyPr>
          <a:lstStyle/>
          <a:p>
            <a:pPr marL="347472" indent="-347472">
              <a:buSzPct val="125000"/>
            </a:pPr>
            <a:r>
              <a:rPr lang="en-US" dirty="0" smtClean="0"/>
              <a:t>Runway to supersonic / hypersonic</a:t>
            </a:r>
            <a:endParaRPr lang="en-US" dirty="0"/>
          </a:p>
          <a:p>
            <a:pPr marL="804672" indent="-347472">
              <a:buSzPct val="125000"/>
              <a:buFont typeface="Calibri" panose="020F0502020204030204" pitchFamily="34" charset="0"/>
              <a:buChar char="-"/>
            </a:pPr>
            <a:r>
              <a:rPr lang="en-US" dirty="0" smtClean="0"/>
              <a:t>Turbine-based combined cycle engine</a:t>
            </a:r>
            <a:endParaRPr lang="en-US" sz="1000" dirty="0" smtClean="0"/>
          </a:p>
          <a:p>
            <a:pPr marL="804672" indent="-347472">
              <a:buSzPct val="125000"/>
              <a:buFont typeface="Calibri" panose="020F0502020204030204" pitchFamily="34" charset="0"/>
              <a:buChar char="-"/>
            </a:pPr>
            <a:r>
              <a:rPr lang="en-US" dirty="0"/>
              <a:t>Rocket-based combined </a:t>
            </a:r>
            <a:r>
              <a:rPr lang="en-US" dirty="0" smtClean="0"/>
              <a:t>cycle</a:t>
            </a:r>
          </a:p>
          <a:p>
            <a:pPr marL="347472" indent="-347472">
              <a:buSzPct val="125000"/>
            </a:pPr>
            <a:endParaRPr lang="en-US" dirty="0"/>
          </a:p>
          <a:p>
            <a:pPr marL="347472" indent="-347472">
              <a:buSzPct val="125000"/>
            </a:pPr>
            <a:r>
              <a:rPr lang="en-US" u="sng" dirty="0" smtClean="0"/>
              <a:t>Challenges:</a:t>
            </a:r>
            <a:r>
              <a:rPr lang="en-US" dirty="0" smtClean="0"/>
              <a:t> transitioning while maintaining thrust, integration with the airframe + all the other issues associated with the different engine components</a:t>
            </a:r>
          </a:p>
        </p:txBody>
      </p:sp>
    </p:spTree>
    <p:extLst>
      <p:ext uri="{BB962C8B-B14F-4D97-AF65-F5344CB8AC3E}">
        <p14:creationId xmlns:p14="http://schemas.microsoft.com/office/powerpoint/2010/main" val="42579811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2A9E4-5DA3-794B-A5FB-DB642659E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000" dirty="0" smtClean="0"/>
              <a:t>Designing a High-Speed Air-Breathing Engine</a:t>
            </a:r>
            <a:endParaRPr lang="en-US" sz="300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241F37E-81DD-4949-B55F-7EB7CF5FD6B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648811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F87A3-0BE5-4F47-A478-900F2A94D677}" type="slidenum">
              <a:rPr lang="en-US" smtClean="0"/>
              <a:t>11</a:t>
            </a:fld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13AB149-2C52-D74D-9D50-55BB7D7BA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599" y="1143000"/>
            <a:ext cx="8686801" cy="5257800"/>
          </a:xfrm>
        </p:spPr>
        <p:txBody>
          <a:bodyPr>
            <a:noAutofit/>
          </a:bodyPr>
          <a:lstStyle/>
          <a:p>
            <a:pPr marL="0" indent="0">
              <a:buClr>
                <a:schemeClr val="bg1"/>
              </a:buClr>
              <a:buSzPct val="125000"/>
              <a:buNone/>
            </a:pPr>
            <a:r>
              <a:rPr lang="en-US" dirty="0" smtClean="0"/>
              <a:t>How do we design these engines?</a:t>
            </a:r>
          </a:p>
          <a:p>
            <a:pPr marL="690372" lvl="1" indent="-347472">
              <a:buClr>
                <a:schemeClr val="bg1"/>
              </a:buClr>
              <a:buSzPct val="125000"/>
            </a:pPr>
            <a:r>
              <a:rPr lang="en-US" sz="2100" dirty="0" smtClean="0"/>
              <a:t>Engineering Design and Analysis</a:t>
            </a:r>
          </a:p>
          <a:p>
            <a:pPr marL="690372" lvl="1" indent="-347472">
              <a:buSzPct val="125000"/>
              <a:buFont typeface="Calibri" panose="020F0502020204030204" pitchFamily="34" charset="0"/>
              <a:buChar char="+"/>
            </a:pPr>
            <a:r>
              <a:rPr lang="en-US" sz="2100" dirty="0" smtClean="0"/>
              <a:t>Computational Fluid Dynamics</a:t>
            </a:r>
          </a:p>
          <a:p>
            <a:pPr marL="690372" lvl="1" indent="-347472">
              <a:buSzPct val="125000"/>
              <a:buFont typeface="Calibri" panose="020F0502020204030204" pitchFamily="34" charset="0"/>
              <a:buChar char="+"/>
            </a:pPr>
            <a:r>
              <a:rPr lang="en-US" sz="2100" b="1" u="sng" dirty="0" smtClean="0"/>
              <a:t>Wind tunnel testing </a:t>
            </a:r>
          </a:p>
          <a:p>
            <a:pPr marL="690372" lvl="1" indent="-347472">
              <a:buClr>
                <a:schemeClr val="bg1"/>
              </a:buClr>
              <a:buSzPct val="125000"/>
              <a:buFont typeface="Calibri" panose="020F0502020204030204" pitchFamily="34" charset="0"/>
              <a:buChar char="+"/>
            </a:pPr>
            <a:r>
              <a:rPr lang="en-US" sz="2100" dirty="0" smtClean="0"/>
              <a:t>Rinse and repeat…</a:t>
            </a:r>
          </a:p>
          <a:p>
            <a:pPr marL="347472" indent="-347472">
              <a:buSzPct val="125000"/>
            </a:pPr>
            <a:endParaRPr lang="en-US" dirty="0" smtClean="0"/>
          </a:p>
        </p:txBody>
      </p:sp>
      <p:sp>
        <p:nvSpPr>
          <p:cNvPr id="10" name="Freeform 9"/>
          <p:cNvSpPr/>
          <p:nvPr/>
        </p:nvSpPr>
        <p:spPr>
          <a:xfrm>
            <a:off x="2713163" y="4346923"/>
            <a:ext cx="3162911" cy="572268"/>
          </a:xfrm>
          <a:custGeom>
            <a:avLst/>
            <a:gdLst>
              <a:gd name="connsiteX0" fmla="*/ 0 w 1113064"/>
              <a:gd name="connsiteY0" fmla="*/ 0 h 130389"/>
              <a:gd name="connsiteX1" fmla="*/ 62592 w 1113064"/>
              <a:gd name="connsiteY1" fmla="*/ 21772 h 130389"/>
              <a:gd name="connsiteX2" fmla="*/ 138792 w 1113064"/>
              <a:gd name="connsiteY2" fmla="*/ 84364 h 130389"/>
              <a:gd name="connsiteX3" fmla="*/ 193221 w 1113064"/>
              <a:gd name="connsiteY3" fmla="*/ 117022 h 130389"/>
              <a:gd name="connsiteX4" fmla="*/ 234042 w 1113064"/>
              <a:gd name="connsiteY4" fmla="*/ 127907 h 130389"/>
              <a:gd name="connsiteX5" fmla="*/ 293914 w 1113064"/>
              <a:gd name="connsiteY5" fmla="*/ 127907 h 130389"/>
              <a:gd name="connsiteX6" fmla="*/ 364671 w 1113064"/>
              <a:gd name="connsiteY6" fmla="*/ 100693 h 130389"/>
              <a:gd name="connsiteX7" fmla="*/ 489857 w 1113064"/>
              <a:gd name="connsiteY7" fmla="*/ 62593 h 130389"/>
              <a:gd name="connsiteX8" fmla="*/ 715735 w 1113064"/>
              <a:gd name="connsiteY8" fmla="*/ 29936 h 130389"/>
              <a:gd name="connsiteX9" fmla="*/ 952500 w 1113064"/>
              <a:gd name="connsiteY9" fmla="*/ 19050 h 130389"/>
              <a:gd name="connsiteX10" fmla="*/ 1113064 w 1113064"/>
              <a:gd name="connsiteY10" fmla="*/ 19050 h 130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13064" h="130389">
                <a:moveTo>
                  <a:pt x="0" y="0"/>
                </a:moveTo>
                <a:cubicBezTo>
                  <a:pt x="19730" y="3855"/>
                  <a:pt x="39460" y="7711"/>
                  <a:pt x="62592" y="21772"/>
                </a:cubicBezTo>
                <a:cubicBezTo>
                  <a:pt x="85724" y="35833"/>
                  <a:pt x="117020" y="68489"/>
                  <a:pt x="138792" y="84364"/>
                </a:cubicBezTo>
                <a:cubicBezTo>
                  <a:pt x="160564" y="100239"/>
                  <a:pt x="177346" y="109765"/>
                  <a:pt x="193221" y="117022"/>
                </a:cubicBezTo>
                <a:cubicBezTo>
                  <a:pt x="209096" y="124279"/>
                  <a:pt x="217260" y="126093"/>
                  <a:pt x="234042" y="127907"/>
                </a:cubicBezTo>
                <a:cubicBezTo>
                  <a:pt x="250824" y="129721"/>
                  <a:pt x="272143" y="132443"/>
                  <a:pt x="293914" y="127907"/>
                </a:cubicBezTo>
                <a:cubicBezTo>
                  <a:pt x="315685" y="123371"/>
                  <a:pt x="332014" y="111579"/>
                  <a:pt x="364671" y="100693"/>
                </a:cubicBezTo>
                <a:cubicBezTo>
                  <a:pt x="397328" y="89807"/>
                  <a:pt x="431346" y="74386"/>
                  <a:pt x="489857" y="62593"/>
                </a:cubicBezTo>
                <a:cubicBezTo>
                  <a:pt x="548368" y="50800"/>
                  <a:pt x="638628" y="37193"/>
                  <a:pt x="715735" y="29936"/>
                </a:cubicBezTo>
                <a:cubicBezTo>
                  <a:pt x="792842" y="22679"/>
                  <a:pt x="886279" y="20864"/>
                  <a:pt x="952500" y="19050"/>
                </a:cubicBezTo>
                <a:cubicBezTo>
                  <a:pt x="1018721" y="17236"/>
                  <a:pt x="1065892" y="18143"/>
                  <a:pt x="1113064" y="19050"/>
                </a:cubicBezTo>
              </a:path>
            </a:pathLst>
          </a:custGeom>
          <a:noFill/>
          <a:ln w="190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 10"/>
          <p:cNvSpPr/>
          <p:nvPr/>
        </p:nvSpPr>
        <p:spPr>
          <a:xfrm flipV="1">
            <a:off x="2733505" y="5189746"/>
            <a:ext cx="3162911" cy="572268"/>
          </a:xfrm>
          <a:custGeom>
            <a:avLst/>
            <a:gdLst>
              <a:gd name="connsiteX0" fmla="*/ 0 w 1113064"/>
              <a:gd name="connsiteY0" fmla="*/ 0 h 130389"/>
              <a:gd name="connsiteX1" fmla="*/ 62592 w 1113064"/>
              <a:gd name="connsiteY1" fmla="*/ 21772 h 130389"/>
              <a:gd name="connsiteX2" fmla="*/ 138792 w 1113064"/>
              <a:gd name="connsiteY2" fmla="*/ 84364 h 130389"/>
              <a:gd name="connsiteX3" fmla="*/ 193221 w 1113064"/>
              <a:gd name="connsiteY3" fmla="*/ 117022 h 130389"/>
              <a:gd name="connsiteX4" fmla="*/ 234042 w 1113064"/>
              <a:gd name="connsiteY4" fmla="*/ 127907 h 130389"/>
              <a:gd name="connsiteX5" fmla="*/ 293914 w 1113064"/>
              <a:gd name="connsiteY5" fmla="*/ 127907 h 130389"/>
              <a:gd name="connsiteX6" fmla="*/ 364671 w 1113064"/>
              <a:gd name="connsiteY6" fmla="*/ 100693 h 130389"/>
              <a:gd name="connsiteX7" fmla="*/ 489857 w 1113064"/>
              <a:gd name="connsiteY7" fmla="*/ 62593 h 130389"/>
              <a:gd name="connsiteX8" fmla="*/ 715735 w 1113064"/>
              <a:gd name="connsiteY8" fmla="*/ 29936 h 130389"/>
              <a:gd name="connsiteX9" fmla="*/ 952500 w 1113064"/>
              <a:gd name="connsiteY9" fmla="*/ 19050 h 130389"/>
              <a:gd name="connsiteX10" fmla="*/ 1113064 w 1113064"/>
              <a:gd name="connsiteY10" fmla="*/ 19050 h 130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13064" h="130389">
                <a:moveTo>
                  <a:pt x="0" y="0"/>
                </a:moveTo>
                <a:cubicBezTo>
                  <a:pt x="19730" y="3855"/>
                  <a:pt x="39460" y="7711"/>
                  <a:pt x="62592" y="21772"/>
                </a:cubicBezTo>
                <a:cubicBezTo>
                  <a:pt x="85724" y="35833"/>
                  <a:pt x="117020" y="68489"/>
                  <a:pt x="138792" y="84364"/>
                </a:cubicBezTo>
                <a:cubicBezTo>
                  <a:pt x="160564" y="100239"/>
                  <a:pt x="177346" y="109765"/>
                  <a:pt x="193221" y="117022"/>
                </a:cubicBezTo>
                <a:cubicBezTo>
                  <a:pt x="209096" y="124279"/>
                  <a:pt x="217260" y="126093"/>
                  <a:pt x="234042" y="127907"/>
                </a:cubicBezTo>
                <a:cubicBezTo>
                  <a:pt x="250824" y="129721"/>
                  <a:pt x="272143" y="132443"/>
                  <a:pt x="293914" y="127907"/>
                </a:cubicBezTo>
                <a:cubicBezTo>
                  <a:pt x="315685" y="123371"/>
                  <a:pt x="332014" y="111579"/>
                  <a:pt x="364671" y="100693"/>
                </a:cubicBezTo>
                <a:cubicBezTo>
                  <a:pt x="397328" y="89807"/>
                  <a:pt x="431346" y="74386"/>
                  <a:pt x="489857" y="62593"/>
                </a:cubicBezTo>
                <a:cubicBezTo>
                  <a:pt x="548368" y="50800"/>
                  <a:pt x="638628" y="37193"/>
                  <a:pt x="715735" y="29936"/>
                </a:cubicBezTo>
                <a:cubicBezTo>
                  <a:pt x="792842" y="22679"/>
                  <a:pt x="886279" y="20864"/>
                  <a:pt x="952500" y="19050"/>
                </a:cubicBezTo>
                <a:cubicBezTo>
                  <a:pt x="1018721" y="17236"/>
                  <a:pt x="1065892" y="18143"/>
                  <a:pt x="1113064" y="19050"/>
                </a:cubicBezTo>
              </a:path>
            </a:pathLst>
          </a:custGeom>
          <a:noFill/>
          <a:ln w="190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 flipH="1">
            <a:off x="1718637" y="4346923"/>
            <a:ext cx="1003623" cy="0"/>
          </a:xfrm>
          <a:prstGeom prst="line">
            <a:avLst/>
          </a:prstGeom>
          <a:ln w="190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1737107" y="5763614"/>
            <a:ext cx="1003623" cy="0"/>
          </a:xfrm>
          <a:prstGeom prst="line">
            <a:avLst/>
          </a:prstGeom>
          <a:ln w="190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ight Arrow 14"/>
          <p:cNvSpPr/>
          <p:nvPr/>
        </p:nvSpPr>
        <p:spPr>
          <a:xfrm>
            <a:off x="4863995" y="4873661"/>
            <a:ext cx="608458" cy="29522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5882242" y="4427482"/>
            <a:ext cx="2451475" cy="0"/>
          </a:xfrm>
          <a:prstGeom prst="line">
            <a:avLst/>
          </a:prstGeom>
          <a:ln w="190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896416" y="5681318"/>
            <a:ext cx="2451475" cy="0"/>
          </a:xfrm>
          <a:prstGeom prst="line">
            <a:avLst/>
          </a:prstGeom>
          <a:ln w="190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 rot="256623">
            <a:off x="6270798" y="4605982"/>
            <a:ext cx="319010" cy="1328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358015" y="4427482"/>
            <a:ext cx="186985" cy="5760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2895600" y="3200400"/>
            <a:ext cx="3034555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+mn-lt"/>
              </a:rPr>
              <a:t>Converging-diverging </a:t>
            </a:r>
            <a:r>
              <a:rPr lang="en-US" sz="1800" dirty="0">
                <a:latin typeface="+mn-lt"/>
              </a:rPr>
              <a:t>nozzle </a:t>
            </a:r>
            <a:r>
              <a:rPr lang="en-US" sz="1800" dirty="0" smtClean="0">
                <a:latin typeface="+mn-lt"/>
              </a:rPr>
              <a:t>delivers </a:t>
            </a:r>
            <a:r>
              <a:rPr lang="en-US" sz="1800" dirty="0">
                <a:latin typeface="+mn-lt"/>
              </a:rPr>
              <a:t>flow with desired </a:t>
            </a:r>
            <a:r>
              <a:rPr lang="en-US" sz="1800" dirty="0" smtClean="0">
                <a:latin typeface="+mn-lt"/>
              </a:rPr>
              <a:t>Mach number </a:t>
            </a:r>
            <a:r>
              <a:rPr lang="en-US" sz="1800" dirty="0">
                <a:latin typeface="+mn-lt"/>
              </a:rPr>
              <a:t>to test section</a:t>
            </a:r>
          </a:p>
          <a:p>
            <a:endParaRPr lang="en-US" sz="1800" dirty="0" smtClean="0">
              <a:latin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310819" y="5142063"/>
            <a:ext cx="189590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(Supersonic: M&gt;1)</a:t>
            </a:r>
          </a:p>
        </p:txBody>
      </p:sp>
      <p:sp>
        <p:nvSpPr>
          <p:cNvPr id="24" name="Left Brace 23"/>
          <p:cNvSpPr/>
          <p:nvPr/>
        </p:nvSpPr>
        <p:spPr>
          <a:xfrm rot="5400000">
            <a:off x="4247729" y="2646611"/>
            <a:ext cx="123974" cy="3137971"/>
          </a:xfrm>
          <a:prstGeom prst="leftBrac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Left Brace 24"/>
          <p:cNvSpPr/>
          <p:nvPr/>
        </p:nvSpPr>
        <p:spPr>
          <a:xfrm rot="5400000">
            <a:off x="7072074" y="3021061"/>
            <a:ext cx="123974" cy="2389072"/>
          </a:xfrm>
          <a:prstGeom prst="leftBrac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6483113" y="3811421"/>
            <a:ext cx="1301895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Test section</a:t>
            </a:r>
          </a:p>
        </p:txBody>
      </p:sp>
      <p:sp>
        <p:nvSpPr>
          <p:cNvPr id="27" name="Right Arrow 26"/>
          <p:cNvSpPr/>
          <p:nvPr/>
        </p:nvSpPr>
        <p:spPr>
          <a:xfrm>
            <a:off x="2290821" y="4876345"/>
            <a:ext cx="608458" cy="295223"/>
          </a:xfrm>
          <a:prstGeom prst="rightArrow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169808" y="4709670"/>
            <a:ext cx="211626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latin typeface="+mn-lt"/>
              </a:rPr>
              <a:t>Heated test gas</a:t>
            </a:r>
            <a:endParaRPr lang="en-US" sz="1800" dirty="0">
              <a:latin typeface="+mn-lt"/>
            </a:endParaRPr>
          </a:p>
          <a:p>
            <a:pPr algn="ctr"/>
            <a:r>
              <a:rPr lang="en-US" sz="1800" dirty="0" smtClean="0">
                <a:latin typeface="+mn-lt"/>
              </a:rPr>
              <a:t>(Subsonic: Mach &lt;1)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6235269" y="4830860"/>
            <a:ext cx="2449001" cy="476008"/>
            <a:chOff x="4038600" y="4143375"/>
            <a:chExt cx="2971800" cy="588963"/>
          </a:xfrm>
        </p:grpSpPr>
        <p:grpSp>
          <p:nvGrpSpPr>
            <p:cNvPr id="30" name="Group 29"/>
            <p:cNvGrpSpPr/>
            <p:nvPr/>
          </p:nvGrpSpPr>
          <p:grpSpPr>
            <a:xfrm>
              <a:off x="4038600" y="4191000"/>
              <a:ext cx="2971800" cy="533400"/>
              <a:chOff x="4038600" y="4191000"/>
              <a:chExt cx="2971800" cy="533400"/>
            </a:xfrm>
          </p:grpSpPr>
          <p:sp>
            <p:nvSpPr>
              <p:cNvPr id="33" name="Freeform 72"/>
              <p:cNvSpPr>
                <a:spLocks/>
              </p:cNvSpPr>
              <p:nvPr/>
            </p:nvSpPr>
            <p:spPr bwMode="auto">
              <a:xfrm rot="392209">
                <a:off x="4038600" y="4191000"/>
                <a:ext cx="2971800" cy="382588"/>
              </a:xfrm>
              <a:custGeom>
                <a:avLst/>
                <a:gdLst>
                  <a:gd name="T0" fmla="*/ 0 w 4783"/>
                  <a:gd name="T1" fmla="*/ 219 h 648"/>
                  <a:gd name="T2" fmla="*/ 1036 w 4783"/>
                  <a:gd name="T3" fmla="*/ 370 h 648"/>
                  <a:gd name="T4" fmla="*/ 1785 w 4783"/>
                  <a:gd name="T5" fmla="*/ 623 h 648"/>
                  <a:gd name="T6" fmla="*/ 2215 w 4783"/>
                  <a:gd name="T7" fmla="*/ 648 h 648"/>
                  <a:gd name="T8" fmla="*/ 2602 w 4783"/>
                  <a:gd name="T9" fmla="*/ 589 h 648"/>
                  <a:gd name="T10" fmla="*/ 3023 w 4783"/>
                  <a:gd name="T11" fmla="*/ 396 h 648"/>
                  <a:gd name="T12" fmla="*/ 3293 w 4783"/>
                  <a:gd name="T13" fmla="*/ 312 h 648"/>
                  <a:gd name="T14" fmla="*/ 3714 w 4783"/>
                  <a:gd name="T15" fmla="*/ 185 h 648"/>
                  <a:gd name="T16" fmla="*/ 4783 w 4783"/>
                  <a:gd name="T17" fmla="*/ 0 h 6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83" h="648">
                    <a:moveTo>
                      <a:pt x="0" y="219"/>
                    </a:moveTo>
                    <a:lnTo>
                      <a:pt x="1036" y="370"/>
                    </a:lnTo>
                    <a:lnTo>
                      <a:pt x="1785" y="623"/>
                    </a:lnTo>
                    <a:lnTo>
                      <a:pt x="2215" y="648"/>
                    </a:lnTo>
                    <a:lnTo>
                      <a:pt x="2602" y="589"/>
                    </a:lnTo>
                    <a:lnTo>
                      <a:pt x="3023" y="396"/>
                    </a:lnTo>
                    <a:lnTo>
                      <a:pt x="3293" y="312"/>
                    </a:lnTo>
                    <a:lnTo>
                      <a:pt x="3714" y="185"/>
                    </a:lnTo>
                    <a:lnTo>
                      <a:pt x="4783" y="0"/>
                    </a:lnTo>
                  </a:path>
                </a:pathLst>
              </a:custGeom>
              <a:solidFill>
                <a:schemeClr val="bg2"/>
              </a:solidFill>
              <a:ln w="28575" cmpd="sng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4" name="Freeform 153"/>
              <p:cNvSpPr>
                <a:spLocks/>
              </p:cNvSpPr>
              <p:nvPr/>
            </p:nvSpPr>
            <p:spPr bwMode="auto">
              <a:xfrm rot="80544">
                <a:off x="4576763" y="4648200"/>
                <a:ext cx="1719262" cy="76200"/>
              </a:xfrm>
              <a:custGeom>
                <a:avLst/>
                <a:gdLst>
                  <a:gd name="T0" fmla="*/ 0 w 1457"/>
                  <a:gd name="T1" fmla="*/ 0 h 84"/>
                  <a:gd name="T2" fmla="*/ 362 w 1457"/>
                  <a:gd name="T3" fmla="*/ 84 h 84"/>
                  <a:gd name="T4" fmla="*/ 1457 w 1457"/>
                  <a:gd name="T5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57" h="84">
                    <a:moveTo>
                      <a:pt x="0" y="0"/>
                    </a:moveTo>
                    <a:lnTo>
                      <a:pt x="362" y="84"/>
                    </a:lnTo>
                    <a:lnTo>
                      <a:pt x="1457" y="84"/>
                    </a:lnTo>
                  </a:path>
                </a:pathLst>
              </a:custGeom>
              <a:solidFill>
                <a:schemeClr val="bg2"/>
              </a:solidFill>
              <a:ln w="28575" cmpd="sng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31" name="Freeform 154"/>
            <p:cNvSpPr>
              <a:spLocks/>
            </p:cNvSpPr>
            <p:nvPr/>
          </p:nvSpPr>
          <p:spPr bwMode="auto">
            <a:xfrm rot="80544">
              <a:off x="4619625" y="4657725"/>
              <a:ext cx="1781175" cy="74613"/>
            </a:xfrm>
            <a:custGeom>
              <a:avLst/>
              <a:gdLst>
                <a:gd name="T0" fmla="*/ 0 w 1441"/>
                <a:gd name="T1" fmla="*/ 0 h 76"/>
                <a:gd name="T2" fmla="*/ 665 w 1441"/>
                <a:gd name="T3" fmla="*/ 0 h 76"/>
                <a:gd name="T4" fmla="*/ 1010 w 1441"/>
                <a:gd name="T5" fmla="*/ 17 h 76"/>
                <a:gd name="T6" fmla="*/ 1441 w 1441"/>
                <a:gd name="T7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1" h="76">
                  <a:moveTo>
                    <a:pt x="0" y="0"/>
                  </a:moveTo>
                  <a:lnTo>
                    <a:pt x="665" y="0"/>
                  </a:lnTo>
                  <a:lnTo>
                    <a:pt x="1010" y="17"/>
                  </a:lnTo>
                  <a:lnTo>
                    <a:pt x="1441" y="76"/>
                  </a:lnTo>
                </a:path>
              </a:pathLst>
            </a:custGeom>
            <a:solidFill>
              <a:schemeClr val="bg2"/>
            </a:solidFill>
            <a:ln w="28575" cmpd="sng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2" name="Line 178"/>
            <p:cNvSpPr>
              <a:spLocks noChangeShapeType="1"/>
            </p:cNvSpPr>
            <p:nvPr/>
          </p:nvSpPr>
          <p:spPr bwMode="auto">
            <a:xfrm>
              <a:off x="4038600" y="4143375"/>
              <a:ext cx="297180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4312298" y="4590207"/>
            <a:ext cx="1565108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Colder test gas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343845" y="5278663"/>
            <a:ext cx="211626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latin typeface="+mn-lt"/>
              </a:rPr>
              <a:t>Test model</a:t>
            </a:r>
          </a:p>
        </p:txBody>
      </p:sp>
    </p:spTree>
    <p:extLst>
      <p:ext uri="{BB962C8B-B14F-4D97-AF65-F5344CB8AC3E}">
        <p14:creationId xmlns:p14="http://schemas.microsoft.com/office/powerpoint/2010/main" val="8053068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Pratt &amp; Whitney Rocketdyne (PWR) of their hypersonic Ground Demonstrator Engine No. 2 at NASA LaRC tunnel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88" b="8792"/>
          <a:stretch/>
        </p:blipFill>
        <p:spPr bwMode="auto">
          <a:xfrm>
            <a:off x="1448238" y="3292875"/>
            <a:ext cx="4171322" cy="2310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AD2A9E4-5DA3-794B-A5FB-DB642659E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000" dirty="0" smtClean="0"/>
              <a:t>Why do we need wind tunnel tests?</a:t>
            </a:r>
            <a:endParaRPr lang="en-US" sz="300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241F37E-81DD-4949-B55F-7EB7CF5FD6B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648811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F87A3-0BE5-4F47-A478-900F2A94D677}" type="slidenum">
              <a:rPr lang="en-US" smtClean="0"/>
              <a:t>12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FA60DCA-32B9-D94B-9500-5743AB92771D}"/>
              </a:ext>
            </a:extLst>
          </p:cNvPr>
          <p:cNvSpPr txBox="1">
            <a:spLocks/>
          </p:cNvSpPr>
          <p:nvPr/>
        </p:nvSpPr>
        <p:spPr>
          <a:xfrm>
            <a:off x="228600" y="1143000"/>
            <a:ext cx="5740285" cy="5638800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ts val="750"/>
              </a:spcBef>
              <a:buSzPct val="125000"/>
              <a:buFont typeface="Arial" panose="020B0604020202020204" pitchFamily="34" charset="0"/>
              <a:buChar char="•"/>
              <a:defRPr/>
            </a:pPr>
            <a:r>
              <a:rPr lang="en-US" sz="2100" kern="0" dirty="0">
                <a:latin typeface="+mn-lt"/>
              </a:rPr>
              <a:t>Less </a:t>
            </a:r>
            <a:r>
              <a:rPr lang="en-US" sz="2100" kern="0" dirty="0" smtClean="0">
                <a:latin typeface="+mn-lt"/>
              </a:rPr>
              <a:t>risk and expense than </a:t>
            </a:r>
            <a:r>
              <a:rPr lang="en-US" sz="2100" kern="0" dirty="0">
                <a:latin typeface="+mn-lt"/>
              </a:rPr>
              <a:t>flight </a:t>
            </a:r>
            <a:r>
              <a:rPr lang="en-US" sz="2100" kern="0" dirty="0" smtClean="0">
                <a:latin typeface="+mn-lt"/>
              </a:rPr>
              <a:t>tests</a:t>
            </a:r>
          </a:p>
          <a:p>
            <a:pPr marL="342900" indent="-342900">
              <a:lnSpc>
                <a:spcPct val="90000"/>
              </a:lnSpc>
              <a:spcBef>
                <a:spcPts val="750"/>
              </a:spcBef>
              <a:buSzPct val="125000"/>
              <a:buFont typeface="Arial" panose="020B0604020202020204" pitchFamily="34" charset="0"/>
              <a:buChar char="•"/>
              <a:defRPr/>
            </a:pPr>
            <a:r>
              <a:rPr lang="en-US" sz="2100" kern="0" dirty="0" smtClean="0">
                <a:latin typeface="+mn-lt"/>
              </a:rPr>
              <a:t>Test models of the entire vehicle or its specific components (e.g., propulsion system)</a:t>
            </a:r>
          </a:p>
          <a:p>
            <a:pPr marL="342900" indent="-342900">
              <a:lnSpc>
                <a:spcPct val="90000"/>
              </a:lnSpc>
              <a:spcBef>
                <a:spcPts val="750"/>
              </a:spcBef>
              <a:buSzPct val="125000"/>
              <a:buFont typeface="Arial" panose="020B0604020202020204" pitchFamily="34" charset="0"/>
              <a:buChar char="•"/>
              <a:defRPr/>
            </a:pPr>
            <a:r>
              <a:rPr lang="en-US" sz="2100" kern="0" dirty="0" smtClean="0">
                <a:latin typeface="+mn-lt"/>
              </a:rPr>
              <a:t>Computational code </a:t>
            </a:r>
            <a:r>
              <a:rPr lang="en-US" sz="2100" kern="0" dirty="0">
                <a:latin typeface="+mn-lt"/>
              </a:rPr>
              <a:t>v</a:t>
            </a:r>
            <a:r>
              <a:rPr lang="en-US" sz="2100" kern="0" dirty="0" smtClean="0">
                <a:latin typeface="+mn-lt"/>
              </a:rPr>
              <a:t>alidation</a:t>
            </a:r>
          </a:p>
          <a:p>
            <a:pPr marL="342900" indent="-342900">
              <a:lnSpc>
                <a:spcPct val="90000"/>
              </a:lnSpc>
              <a:spcBef>
                <a:spcPts val="750"/>
              </a:spcBef>
              <a:buSzPct val="125000"/>
              <a:buFont typeface="Arial" panose="020B0604020202020204" pitchFamily="34" charset="0"/>
              <a:buChar char="•"/>
              <a:defRPr/>
            </a:pPr>
            <a:r>
              <a:rPr lang="en-US" sz="2100" kern="0" dirty="0" smtClean="0">
                <a:latin typeface="+mn-lt"/>
              </a:rPr>
              <a:t>Ability </a:t>
            </a:r>
            <a:r>
              <a:rPr lang="en-US" sz="2100" kern="0" dirty="0">
                <a:latin typeface="+mn-lt"/>
              </a:rPr>
              <a:t>to study of complex flow phenomena that cannot be assessed in computational </a:t>
            </a:r>
            <a:r>
              <a:rPr lang="en-US" sz="2100" kern="0" dirty="0" smtClean="0">
                <a:latin typeface="+mn-lt"/>
              </a:rPr>
              <a:t>codes</a:t>
            </a:r>
          </a:p>
        </p:txBody>
      </p:sp>
      <p:sp>
        <p:nvSpPr>
          <p:cNvPr id="8" name="TextBox 41">
            <a:extLst>
              <a:ext uri="{FF2B5EF4-FFF2-40B4-BE49-F238E27FC236}">
                <a16:creationId xmlns:a16="http://schemas.microsoft.com/office/drawing/2014/main" id="{DB9E595A-C1D6-1B49-84BC-3099470154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5705795"/>
            <a:ext cx="7240555" cy="964880"/>
          </a:xfrm>
          <a:prstGeom prst="rect">
            <a:avLst/>
          </a:prstGeom>
          <a:solidFill>
            <a:srgbClr val="FFBDBD"/>
          </a:solidFill>
          <a:ln w="28575">
            <a:solidFill>
              <a:srgbClr val="FF0000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rgbClr val="0752FF"/>
              </a:buClr>
              <a:buSzPct val="125000"/>
              <a:buFont typeface="Times" pitchFamily="2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SzPct val="125000"/>
              <a:buFont typeface="Times" pitchFamily="2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ts val="750"/>
              </a:spcBef>
              <a:buNone/>
              <a:defRPr/>
            </a:pPr>
            <a:r>
              <a:rPr lang="en-US" sz="2100" kern="0" dirty="0">
                <a:latin typeface="+mn-lt"/>
                <a:cs typeface="Arial" panose="020B0604020202020204" pitchFamily="34" charset="0"/>
              </a:rPr>
              <a:t>Ground testing has historically, is currently, and will continue to be a critical part of the design of hypersonic vehicles, alongside computational techniques and flight </a:t>
            </a:r>
            <a:r>
              <a:rPr lang="en-US" sz="2100" kern="0" dirty="0" smtClean="0">
                <a:latin typeface="+mn-lt"/>
                <a:cs typeface="Arial" panose="020B0604020202020204" pitchFamily="34" charset="0"/>
              </a:rPr>
              <a:t>testing.</a:t>
            </a:r>
            <a:endParaRPr lang="en-US" sz="2100" kern="0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9" name="Picture 6" descr="The NASA Fundamental Aeronautics Hypersonics project is focused on technologies for combined cycle, air-breathing&#10;propulsions systems to enable reusable launch systems for access to space.  Turbine Based Combined &#10;Cycle (TBCC) propulsion systems offer specific impulse (Isp) improvements over rocket-based propulsion systems &#10;in the subsonic takeoff and re&#10;turn mission segments and offer improved safety. The potential to realize more aircraft-like operations with expanded launch site capability and reduced system maintenance are additional &#10;benefits.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48" t="5852" r="6765" b="5005"/>
          <a:stretch/>
        </p:blipFill>
        <p:spPr bwMode="auto">
          <a:xfrm>
            <a:off x="6096000" y="1143000"/>
            <a:ext cx="2920885" cy="3829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41">
            <a:extLst>
              <a:ext uri="{FF2B5EF4-FFF2-40B4-BE49-F238E27FC236}">
                <a16:creationId xmlns:a16="http://schemas.microsoft.com/office/drawing/2014/main" id="{DB9E595A-C1D6-1B49-84BC-3099470154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7392" y="4589193"/>
            <a:ext cx="2486608" cy="784830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rgbClr val="0752FF"/>
              </a:buClr>
              <a:buSzPct val="125000"/>
              <a:buFont typeface="Times" pitchFamily="2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SzPct val="125000"/>
              <a:buFont typeface="Times" pitchFamily="2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500" dirty="0">
                <a:latin typeface="+mn-lt"/>
                <a:cs typeface="Arial" panose="020B0604020202020204" pitchFamily="34" charset="0"/>
              </a:rPr>
              <a:t>Combined </a:t>
            </a:r>
            <a:r>
              <a:rPr lang="en-US" altLang="en-US" sz="1500" dirty="0" smtClean="0">
                <a:latin typeface="+mn-lt"/>
                <a:cs typeface="Arial" panose="020B0604020202020204" pitchFamily="34" charset="0"/>
              </a:rPr>
              <a:t>cycle engine tested @ NASA Glenn 10 x 10 ft. supersonic wind tunnel</a:t>
            </a:r>
            <a:endParaRPr lang="en-US" altLang="en-US" sz="15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2" name="TextBox 41">
            <a:extLst>
              <a:ext uri="{FF2B5EF4-FFF2-40B4-BE49-F238E27FC236}">
                <a16:creationId xmlns:a16="http://schemas.microsoft.com/office/drawing/2014/main" id="{DB9E595A-C1D6-1B49-84BC-3099470154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1" y="5088039"/>
            <a:ext cx="4469707" cy="553998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rgbClr val="0752FF"/>
              </a:buClr>
              <a:buSzPct val="125000"/>
              <a:buFont typeface="Times" pitchFamily="2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SzPct val="125000"/>
              <a:buFont typeface="Times" pitchFamily="2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500" dirty="0" smtClean="0">
                <a:latin typeface="+mn-lt"/>
                <a:cs typeface="Arial" panose="020B0604020202020204" pitchFamily="34" charset="0"/>
              </a:rPr>
              <a:t>Hypersonic </a:t>
            </a:r>
            <a:r>
              <a:rPr lang="en-US" altLang="en-US" sz="1500" dirty="0">
                <a:latin typeface="+mn-lt"/>
                <a:cs typeface="Arial" panose="020B0604020202020204" pitchFamily="34" charset="0"/>
              </a:rPr>
              <a:t>Ground Demonstrator Engine No. 2 </a:t>
            </a:r>
            <a:r>
              <a:rPr lang="en-US" altLang="en-US" sz="1500" dirty="0" smtClean="0">
                <a:latin typeface="+mn-lt"/>
                <a:cs typeface="Arial" panose="020B0604020202020204" pitchFamily="34" charset="0"/>
              </a:rPr>
              <a:t>tested @ NASA Langley 8 ft. high-temperature tunnel</a:t>
            </a:r>
            <a:endParaRPr lang="en-US" altLang="en-US" sz="1500" dirty="0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03626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2A9E4-5DA3-794B-A5FB-DB642659E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000" dirty="0" smtClean="0"/>
              <a:t>Key hypersonic testing facilities @ NASA Langley</a:t>
            </a:r>
            <a:endParaRPr lang="en-US" sz="300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241F37E-81DD-4949-B55F-7EB7CF5FD6B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648811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F87A3-0BE5-4F47-A478-900F2A94D677}" type="slidenum">
              <a:rPr lang="en-US" smtClean="0"/>
              <a:t>13</a:t>
            </a:fld>
            <a:endParaRPr lang="en-US" dirty="0"/>
          </a:p>
        </p:txBody>
      </p:sp>
      <p:pic>
        <p:nvPicPr>
          <p:cNvPr id="13" name="Picture 3" descr="WG PR LaRC1.jpg                                                000638ACroger                          B8FCFB2E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838200"/>
            <a:ext cx="8115300" cy="5814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8686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2A9E4-5DA3-794B-A5FB-DB642659E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000" dirty="0"/>
              <a:t>8-Ft. High-Temperature </a:t>
            </a:r>
            <a:r>
              <a:rPr lang="en-US" sz="3000" dirty="0" smtClean="0"/>
              <a:t>Tunnel: Free-jet testing</a:t>
            </a:r>
            <a:endParaRPr lang="en-US" sz="300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241F37E-81DD-4949-B55F-7EB7CF5FD6B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648811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F87A3-0BE5-4F47-A478-900F2A94D677}" type="slidenum">
              <a:rPr lang="en-US" smtClean="0"/>
              <a:t>14</a:t>
            </a:fld>
            <a:endParaRPr lang="en-US" dirty="0"/>
          </a:p>
        </p:txBody>
      </p:sp>
      <p:grpSp>
        <p:nvGrpSpPr>
          <p:cNvPr id="63" name="Group 62"/>
          <p:cNvGrpSpPr/>
          <p:nvPr/>
        </p:nvGrpSpPr>
        <p:grpSpPr>
          <a:xfrm>
            <a:off x="3809901" y="1446026"/>
            <a:ext cx="5174875" cy="694965"/>
            <a:chOff x="3511924" y="1362435"/>
            <a:chExt cx="5174875" cy="694965"/>
          </a:xfrm>
        </p:grpSpPr>
        <p:sp>
          <p:nvSpPr>
            <p:cNvPr id="64" name="Freeform 63"/>
            <p:cNvSpPr/>
            <p:nvPr/>
          </p:nvSpPr>
          <p:spPr bwMode="auto">
            <a:xfrm>
              <a:off x="7256048" y="1473151"/>
              <a:ext cx="611348" cy="584248"/>
            </a:xfrm>
            <a:custGeom>
              <a:avLst/>
              <a:gdLst>
                <a:gd name="connsiteX0" fmla="*/ 0 w 2284830"/>
                <a:gd name="connsiteY0" fmla="*/ 762390 h 1377447"/>
                <a:gd name="connsiteX1" fmla="*/ 2284830 w 2284830"/>
                <a:gd name="connsiteY1" fmla="*/ 0 h 1377447"/>
                <a:gd name="connsiteX2" fmla="*/ 2268460 w 2284830"/>
                <a:gd name="connsiteY2" fmla="*/ 1377447 h 1377447"/>
                <a:gd name="connsiteX3" fmla="*/ 7016 w 2284830"/>
                <a:gd name="connsiteY3" fmla="*/ 1202050 h 1377447"/>
                <a:gd name="connsiteX4" fmla="*/ 0 w 2284830"/>
                <a:gd name="connsiteY4" fmla="*/ 762390 h 1377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4830" h="1377447">
                  <a:moveTo>
                    <a:pt x="0" y="762390"/>
                  </a:moveTo>
                  <a:lnTo>
                    <a:pt x="2284830" y="0"/>
                  </a:lnTo>
                  <a:lnTo>
                    <a:pt x="2268460" y="1377447"/>
                  </a:lnTo>
                  <a:lnTo>
                    <a:pt x="7016" y="1202050"/>
                  </a:lnTo>
                  <a:cubicBezTo>
                    <a:pt x="7795" y="1055497"/>
                    <a:pt x="8575" y="908943"/>
                    <a:pt x="0" y="76239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C66">
                    <a:tint val="66000"/>
                    <a:satMod val="160000"/>
                  </a:srgbClr>
                </a:gs>
                <a:gs pos="50000">
                  <a:srgbClr val="FFCC66">
                    <a:tint val="44500"/>
                    <a:satMod val="160000"/>
                  </a:srgbClr>
                </a:gs>
                <a:gs pos="100000">
                  <a:srgbClr val="FFCC66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8" charset="0"/>
              </a:endParaRPr>
            </a:p>
          </p:txBody>
        </p:sp>
        <p:pic>
          <p:nvPicPr>
            <p:cNvPr id="65" name="Picture 8" descr="Scramjet Physics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360" t="51337" r="21479" b="36329"/>
            <a:stretch/>
          </p:blipFill>
          <p:spPr bwMode="auto">
            <a:xfrm>
              <a:off x="6068206" y="1759739"/>
              <a:ext cx="1265530" cy="234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6" name="Freeform 65"/>
            <p:cNvSpPr/>
            <p:nvPr/>
          </p:nvSpPr>
          <p:spPr bwMode="auto">
            <a:xfrm>
              <a:off x="3511924" y="1362435"/>
              <a:ext cx="5174875" cy="449042"/>
            </a:xfrm>
            <a:custGeom>
              <a:avLst/>
              <a:gdLst>
                <a:gd name="connsiteX0" fmla="*/ 0 w 8666922"/>
                <a:gd name="connsiteY0" fmla="*/ 0 h 874643"/>
                <a:gd name="connsiteX1" fmla="*/ 1219200 w 8666922"/>
                <a:gd name="connsiteY1" fmla="*/ 139148 h 874643"/>
                <a:gd name="connsiteX2" fmla="*/ 2007705 w 8666922"/>
                <a:gd name="connsiteY2" fmla="*/ 318052 h 874643"/>
                <a:gd name="connsiteX3" fmla="*/ 3909392 w 8666922"/>
                <a:gd name="connsiteY3" fmla="*/ 868017 h 874643"/>
                <a:gd name="connsiteX4" fmla="*/ 4041913 w 8666922"/>
                <a:gd name="connsiteY4" fmla="*/ 874643 h 874643"/>
                <a:gd name="connsiteX5" fmla="*/ 6268279 w 8666922"/>
                <a:gd name="connsiteY5" fmla="*/ 834887 h 874643"/>
                <a:gd name="connsiteX6" fmla="*/ 8666922 w 8666922"/>
                <a:gd name="connsiteY6" fmla="*/ 26504 h 874643"/>
                <a:gd name="connsiteX7" fmla="*/ 0 w 8666922"/>
                <a:gd name="connsiteY7" fmla="*/ 0 h 874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66922" h="874643">
                  <a:moveTo>
                    <a:pt x="0" y="0"/>
                  </a:moveTo>
                  <a:lnTo>
                    <a:pt x="1219200" y="139148"/>
                  </a:lnTo>
                  <a:lnTo>
                    <a:pt x="2007705" y="318052"/>
                  </a:lnTo>
                  <a:lnTo>
                    <a:pt x="3909392" y="868017"/>
                  </a:lnTo>
                  <a:lnTo>
                    <a:pt x="4041913" y="874643"/>
                  </a:lnTo>
                  <a:lnTo>
                    <a:pt x="6268279" y="834887"/>
                  </a:lnTo>
                  <a:lnTo>
                    <a:pt x="8666922" y="265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CC">
                <a:lumMod val="20000"/>
                <a:lumOff val="80000"/>
              </a:srgbClr>
            </a:solidFill>
            <a:ln w="12700" cap="flat" cmpd="sng" algn="ctr">
              <a:solidFill>
                <a:srgbClr val="3333CC">
                  <a:lumMod val="75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8" charset="0"/>
              </a:endParaRPr>
            </a:p>
          </p:txBody>
        </p:sp>
        <p:sp>
          <p:nvSpPr>
            <p:cNvPr id="67" name="Freeform 66"/>
            <p:cNvSpPr/>
            <p:nvPr/>
          </p:nvSpPr>
          <p:spPr bwMode="auto">
            <a:xfrm>
              <a:off x="4902573" y="1856692"/>
              <a:ext cx="2977135" cy="200708"/>
            </a:xfrm>
            <a:custGeom>
              <a:avLst/>
              <a:gdLst>
                <a:gd name="connsiteX0" fmla="*/ 0 w 5983356"/>
                <a:gd name="connsiteY0" fmla="*/ 0 h 390939"/>
                <a:gd name="connsiteX1" fmla="*/ 728869 w 5983356"/>
                <a:gd name="connsiteY1" fmla="*/ 172279 h 390939"/>
                <a:gd name="connsiteX2" fmla="*/ 5214730 w 5983356"/>
                <a:gd name="connsiteY2" fmla="*/ 390939 h 390939"/>
                <a:gd name="connsiteX3" fmla="*/ 5983356 w 5983356"/>
                <a:gd name="connsiteY3" fmla="*/ 351183 h 390939"/>
                <a:gd name="connsiteX4" fmla="*/ 2504660 w 5983356"/>
                <a:gd name="connsiteY4" fmla="*/ 125896 h 390939"/>
                <a:gd name="connsiteX5" fmla="*/ 762000 w 5983356"/>
                <a:gd name="connsiteY5" fmla="*/ 92765 h 390939"/>
                <a:gd name="connsiteX6" fmla="*/ 0 w 5983356"/>
                <a:gd name="connsiteY6" fmla="*/ 0 h 390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83356" h="390939">
                  <a:moveTo>
                    <a:pt x="0" y="0"/>
                  </a:moveTo>
                  <a:lnTo>
                    <a:pt x="728869" y="172279"/>
                  </a:lnTo>
                  <a:lnTo>
                    <a:pt x="5214730" y="390939"/>
                  </a:lnTo>
                  <a:lnTo>
                    <a:pt x="5983356" y="351183"/>
                  </a:lnTo>
                  <a:lnTo>
                    <a:pt x="2504660" y="125896"/>
                  </a:lnTo>
                  <a:lnTo>
                    <a:pt x="762000" y="927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CC">
                <a:lumMod val="20000"/>
                <a:lumOff val="80000"/>
              </a:srgbClr>
            </a:solidFill>
            <a:ln w="12700" cap="flat" cmpd="sng" algn="ctr">
              <a:solidFill>
                <a:srgbClr val="3333CC">
                  <a:lumMod val="75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8" charset="0"/>
              </a:endParaRPr>
            </a:p>
          </p:txBody>
        </p:sp>
        <p:cxnSp>
          <p:nvCxnSpPr>
            <p:cNvPr id="68" name="Straight Connector 67"/>
            <p:cNvCxnSpPr>
              <a:stCxn id="66" idx="0"/>
            </p:cNvCxnSpPr>
            <p:nvPr/>
          </p:nvCxnSpPr>
          <p:spPr bwMode="auto">
            <a:xfrm>
              <a:off x="3511924" y="1362435"/>
              <a:ext cx="1455928" cy="648566"/>
            </a:xfrm>
            <a:prstGeom prst="line">
              <a:avLst/>
            </a:prstGeom>
            <a:solidFill>
              <a:srgbClr val="00CC99"/>
            </a:solidFill>
            <a:ln w="12700" cap="flat" cmpd="sng" algn="ctr">
              <a:solidFill>
                <a:srgbClr val="FF0000">
                  <a:alpha val="43922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9" name="Straight Connector 68"/>
            <p:cNvCxnSpPr>
              <a:stCxn id="66" idx="1"/>
              <a:endCxn id="67" idx="0"/>
            </p:cNvCxnSpPr>
            <p:nvPr/>
          </p:nvCxnSpPr>
          <p:spPr bwMode="auto">
            <a:xfrm>
              <a:off x="4239888" y="1433874"/>
              <a:ext cx="662685" cy="422818"/>
            </a:xfrm>
            <a:prstGeom prst="line">
              <a:avLst/>
            </a:prstGeom>
            <a:solidFill>
              <a:srgbClr val="00CC99"/>
            </a:solidFill>
            <a:ln w="12700" cap="flat" cmpd="sng" algn="ctr">
              <a:solidFill>
                <a:srgbClr val="FF0000">
                  <a:alpha val="43922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0" name="Straight Connector 69"/>
            <p:cNvCxnSpPr>
              <a:endCxn id="67" idx="0"/>
            </p:cNvCxnSpPr>
            <p:nvPr/>
          </p:nvCxnSpPr>
          <p:spPr bwMode="auto">
            <a:xfrm flipH="1">
              <a:off x="4902573" y="1736636"/>
              <a:ext cx="705779" cy="120056"/>
            </a:xfrm>
            <a:prstGeom prst="line">
              <a:avLst/>
            </a:prstGeom>
            <a:solidFill>
              <a:srgbClr val="00CC99"/>
            </a:solidFill>
            <a:ln w="12700" cap="flat" cmpd="sng" algn="ctr">
              <a:solidFill>
                <a:srgbClr val="FF0000">
                  <a:alpha val="43922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" name="Straight Connector 70"/>
            <p:cNvCxnSpPr>
              <a:stCxn id="66" idx="4"/>
            </p:cNvCxnSpPr>
            <p:nvPr/>
          </p:nvCxnSpPr>
          <p:spPr bwMode="auto">
            <a:xfrm flipH="1">
              <a:off x="5336404" y="1811477"/>
              <a:ext cx="588879" cy="98772"/>
            </a:xfrm>
            <a:prstGeom prst="line">
              <a:avLst/>
            </a:prstGeom>
            <a:solidFill>
              <a:srgbClr val="00CC99"/>
            </a:solidFill>
            <a:ln w="12700" cap="flat" cmpd="sng" algn="ctr">
              <a:solidFill>
                <a:srgbClr val="FF0000">
                  <a:alpha val="43922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2" name="Straight Connector 71"/>
            <p:cNvCxnSpPr/>
            <p:nvPr/>
          </p:nvCxnSpPr>
          <p:spPr bwMode="auto">
            <a:xfrm flipH="1" flipV="1">
              <a:off x="5608352" y="1746132"/>
              <a:ext cx="346113" cy="174919"/>
            </a:xfrm>
            <a:prstGeom prst="line">
              <a:avLst/>
            </a:prstGeom>
            <a:solidFill>
              <a:srgbClr val="00CC99"/>
            </a:solidFill>
            <a:ln w="12700" cap="flat" cmpd="sng" algn="ctr">
              <a:solidFill>
                <a:srgbClr val="FF0000">
                  <a:alpha val="43922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3" name="Straight Connector 72"/>
            <p:cNvCxnSpPr/>
            <p:nvPr/>
          </p:nvCxnSpPr>
          <p:spPr bwMode="auto">
            <a:xfrm flipV="1">
              <a:off x="5954465" y="1824375"/>
              <a:ext cx="157521" cy="96676"/>
            </a:xfrm>
            <a:prstGeom prst="line">
              <a:avLst/>
            </a:prstGeom>
            <a:solidFill>
              <a:srgbClr val="00CC99"/>
            </a:solidFill>
            <a:ln w="12700" cap="flat" cmpd="sng" algn="ctr">
              <a:solidFill>
                <a:srgbClr val="FF0000">
                  <a:alpha val="43922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4" name="Straight Connector 73"/>
            <p:cNvCxnSpPr/>
            <p:nvPr/>
          </p:nvCxnSpPr>
          <p:spPr bwMode="auto">
            <a:xfrm flipH="1" flipV="1">
              <a:off x="5925283" y="1808076"/>
              <a:ext cx="186703" cy="112975"/>
            </a:xfrm>
            <a:prstGeom prst="line">
              <a:avLst/>
            </a:prstGeom>
            <a:solidFill>
              <a:srgbClr val="00CC99"/>
            </a:solidFill>
            <a:ln w="12700" cap="flat" cmpd="sng" algn="ctr">
              <a:solidFill>
                <a:srgbClr val="FF0000">
                  <a:alpha val="43922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0" name="Group 79"/>
          <p:cNvGrpSpPr/>
          <p:nvPr/>
        </p:nvGrpSpPr>
        <p:grpSpPr>
          <a:xfrm>
            <a:off x="3816725" y="3321421"/>
            <a:ext cx="5174875" cy="694965"/>
            <a:chOff x="3733800" y="4181335"/>
            <a:chExt cx="5174875" cy="694965"/>
          </a:xfrm>
        </p:grpSpPr>
        <p:sp>
          <p:nvSpPr>
            <p:cNvPr id="81" name="Freeform 80"/>
            <p:cNvSpPr/>
            <p:nvPr/>
          </p:nvSpPr>
          <p:spPr bwMode="auto">
            <a:xfrm>
              <a:off x="7477924" y="4292051"/>
              <a:ext cx="611348" cy="584248"/>
            </a:xfrm>
            <a:custGeom>
              <a:avLst/>
              <a:gdLst>
                <a:gd name="connsiteX0" fmla="*/ 0 w 2284830"/>
                <a:gd name="connsiteY0" fmla="*/ 762390 h 1377447"/>
                <a:gd name="connsiteX1" fmla="*/ 2284830 w 2284830"/>
                <a:gd name="connsiteY1" fmla="*/ 0 h 1377447"/>
                <a:gd name="connsiteX2" fmla="*/ 2268460 w 2284830"/>
                <a:gd name="connsiteY2" fmla="*/ 1377447 h 1377447"/>
                <a:gd name="connsiteX3" fmla="*/ 7016 w 2284830"/>
                <a:gd name="connsiteY3" fmla="*/ 1202050 h 1377447"/>
                <a:gd name="connsiteX4" fmla="*/ 0 w 2284830"/>
                <a:gd name="connsiteY4" fmla="*/ 762390 h 1377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4830" h="1377447">
                  <a:moveTo>
                    <a:pt x="0" y="762390"/>
                  </a:moveTo>
                  <a:lnTo>
                    <a:pt x="2284830" y="0"/>
                  </a:lnTo>
                  <a:lnTo>
                    <a:pt x="2268460" y="1377447"/>
                  </a:lnTo>
                  <a:lnTo>
                    <a:pt x="7016" y="1202050"/>
                  </a:lnTo>
                  <a:cubicBezTo>
                    <a:pt x="7795" y="1055497"/>
                    <a:pt x="8575" y="908943"/>
                    <a:pt x="0" y="76239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C66">
                    <a:tint val="66000"/>
                    <a:satMod val="160000"/>
                  </a:srgbClr>
                </a:gs>
                <a:gs pos="50000">
                  <a:srgbClr val="FFCC66">
                    <a:tint val="44500"/>
                    <a:satMod val="160000"/>
                  </a:srgbClr>
                </a:gs>
                <a:gs pos="100000">
                  <a:srgbClr val="FFCC66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8" charset="0"/>
              </a:endParaRPr>
            </a:p>
          </p:txBody>
        </p:sp>
        <p:pic>
          <p:nvPicPr>
            <p:cNvPr id="82" name="Picture 8" descr="Scramjet Physics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360" t="51337" r="21479" b="36329"/>
            <a:stretch/>
          </p:blipFill>
          <p:spPr bwMode="auto">
            <a:xfrm>
              <a:off x="6290082" y="4578639"/>
              <a:ext cx="1265530" cy="234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3" name="Freeform 82"/>
            <p:cNvSpPr/>
            <p:nvPr/>
          </p:nvSpPr>
          <p:spPr bwMode="auto">
            <a:xfrm>
              <a:off x="3733800" y="4181335"/>
              <a:ext cx="5174875" cy="449042"/>
            </a:xfrm>
            <a:custGeom>
              <a:avLst/>
              <a:gdLst>
                <a:gd name="connsiteX0" fmla="*/ 0 w 8666922"/>
                <a:gd name="connsiteY0" fmla="*/ 0 h 874643"/>
                <a:gd name="connsiteX1" fmla="*/ 1219200 w 8666922"/>
                <a:gd name="connsiteY1" fmla="*/ 139148 h 874643"/>
                <a:gd name="connsiteX2" fmla="*/ 2007705 w 8666922"/>
                <a:gd name="connsiteY2" fmla="*/ 318052 h 874643"/>
                <a:gd name="connsiteX3" fmla="*/ 3909392 w 8666922"/>
                <a:gd name="connsiteY3" fmla="*/ 868017 h 874643"/>
                <a:gd name="connsiteX4" fmla="*/ 4041913 w 8666922"/>
                <a:gd name="connsiteY4" fmla="*/ 874643 h 874643"/>
                <a:gd name="connsiteX5" fmla="*/ 6268279 w 8666922"/>
                <a:gd name="connsiteY5" fmla="*/ 834887 h 874643"/>
                <a:gd name="connsiteX6" fmla="*/ 8666922 w 8666922"/>
                <a:gd name="connsiteY6" fmla="*/ 26504 h 874643"/>
                <a:gd name="connsiteX7" fmla="*/ 0 w 8666922"/>
                <a:gd name="connsiteY7" fmla="*/ 0 h 874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66922" h="874643">
                  <a:moveTo>
                    <a:pt x="0" y="0"/>
                  </a:moveTo>
                  <a:lnTo>
                    <a:pt x="1219200" y="139148"/>
                  </a:lnTo>
                  <a:lnTo>
                    <a:pt x="2007705" y="318052"/>
                  </a:lnTo>
                  <a:lnTo>
                    <a:pt x="3909392" y="868017"/>
                  </a:lnTo>
                  <a:lnTo>
                    <a:pt x="4041913" y="874643"/>
                  </a:lnTo>
                  <a:lnTo>
                    <a:pt x="6268279" y="834887"/>
                  </a:lnTo>
                  <a:lnTo>
                    <a:pt x="8666922" y="265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CC">
                <a:lumMod val="20000"/>
                <a:lumOff val="80000"/>
              </a:srgbClr>
            </a:solidFill>
            <a:ln w="12700" cap="flat" cmpd="sng" algn="ctr">
              <a:solidFill>
                <a:srgbClr val="3333CC">
                  <a:lumMod val="75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8" charset="0"/>
              </a:endParaRPr>
            </a:p>
          </p:txBody>
        </p:sp>
        <p:sp>
          <p:nvSpPr>
            <p:cNvPr id="84" name="Freeform 83"/>
            <p:cNvSpPr/>
            <p:nvPr/>
          </p:nvSpPr>
          <p:spPr bwMode="auto">
            <a:xfrm>
              <a:off x="5124449" y="4675592"/>
              <a:ext cx="2977135" cy="200708"/>
            </a:xfrm>
            <a:custGeom>
              <a:avLst/>
              <a:gdLst>
                <a:gd name="connsiteX0" fmla="*/ 0 w 5983356"/>
                <a:gd name="connsiteY0" fmla="*/ 0 h 390939"/>
                <a:gd name="connsiteX1" fmla="*/ 728869 w 5983356"/>
                <a:gd name="connsiteY1" fmla="*/ 172279 h 390939"/>
                <a:gd name="connsiteX2" fmla="*/ 5214730 w 5983356"/>
                <a:gd name="connsiteY2" fmla="*/ 390939 h 390939"/>
                <a:gd name="connsiteX3" fmla="*/ 5983356 w 5983356"/>
                <a:gd name="connsiteY3" fmla="*/ 351183 h 390939"/>
                <a:gd name="connsiteX4" fmla="*/ 2504660 w 5983356"/>
                <a:gd name="connsiteY4" fmla="*/ 125896 h 390939"/>
                <a:gd name="connsiteX5" fmla="*/ 762000 w 5983356"/>
                <a:gd name="connsiteY5" fmla="*/ 92765 h 390939"/>
                <a:gd name="connsiteX6" fmla="*/ 0 w 5983356"/>
                <a:gd name="connsiteY6" fmla="*/ 0 h 390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83356" h="390939">
                  <a:moveTo>
                    <a:pt x="0" y="0"/>
                  </a:moveTo>
                  <a:lnTo>
                    <a:pt x="728869" y="172279"/>
                  </a:lnTo>
                  <a:lnTo>
                    <a:pt x="5214730" y="390939"/>
                  </a:lnTo>
                  <a:lnTo>
                    <a:pt x="5983356" y="351183"/>
                  </a:lnTo>
                  <a:lnTo>
                    <a:pt x="2504660" y="125896"/>
                  </a:lnTo>
                  <a:lnTo>
                    <a:pt x="762000" y="927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CC">
                <a:lumMod val="20000"/>
                <a:lumOff val="80000"/>
              </a:srgbClr>
            </a:solidFill>
            <a:ln w="12700" cap="flat" cmpd="sng" algn="ctr">
              <a:solidFill>
                <a:srgbClr val="3333CC">
                  <a:lumMod val="75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8" charset="0"/>
              </a:endParaRPr>
            </a:p>
          </p:txBody>
        </p:sp>
        <p:cxnSp>
          <p:nvCxnSpPr>
            <p:cNvPr id="85" name="Straight Connector 84"/>
            <p:cNvCxnSpPr>
              <a:stCxn id="83" idx="0"/>
            </p:cNvCxnSpPr>
            <p:nvPr/>
          </p:nvCxnSpPr>
          <p:spPr bwMode="auto">
            <a:xfrm>
              <a:off x="3733800" y="4181335"/>
              <a:ext cx="1455928" cy="648566"/>
            </a:xfrm>
            <a:prstGeom prst="line">
              <a:avLst/>
            </a:prstGeom>
            <a:solidFill>
              <a:srgbClr val="00CC99"/>
            </a:solidFill>
            <a:ln w="12700" cap="flat" cmpd="sng" algn="ctr">
              <a:solidFill>
                <a:srgbClr val="FF0000">
                  <a:alpha val="43922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6" name="Straight Connector 85"/>
            <p:cNvCxnSpPr>
              <a:stCxn id="83" idx="1"/>
              <a:endCxn id="84" idx="0"/>
            </p:cNvCxnSpPr>
            <p:nvPr/>
          </p:nvCxnSpPr>
          <p:spPr bwMode="auto">
            <a:xfrm>
              <a:off x="4461764" y="4252774"/>
              <a:ext cx="662685" cy="422818"/>
            </a:xfrm>
            <a:prstGeom prst="line">
              <a:avLst/>
            </a:prstGeom>
            <a:solidFill>
              <a:srgbClr val="00CC99"/>
            </a:solidFill>
            <a:ln w="12700" cap="flat" cmpd="sng" algn="ctr">
              <a:solidFill>
                <a:srgbClr val="FF0000">
                  <a:alpha val="43922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7" name="Straight Connector 86"/>
            <p:cNvCxnSpPr>
              <a:endCxn id="84" idx="0"/>
            </p:cNvCxnSpPr>
            <p:nvPr/>
          </p:nvCxnSpPr>
          <p:spPr bwMode="auto">
            <a:xfrm flipH="1">
              <a:off x="5124449" y="4555536"/>
              <a:ext cx="705779" cy="120056"/>
            </a:xfrm>
            <a:prstGeom prst="line">
              <a:avLst/>
            </a:prstGeom>
            <a:solidFill>
              <a:srgbClr val="00CC99"/>
            </a:solidFill>
            <a:ln w="12700" cap="flat" cmpd="sng" algn="ctr">
              <a:solidFill>
                <a:srgbClr val="FF0000">
                  <a:alpha val="43922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8" name="Straight Connector 87"/>
            <p:cNvCxnSpPr>
              <a:stCxn id="83" idx="4"/>
            </p:cNvCxnSpPr>
            <p:nvPr/>
          </p:nvCxnSpPr>
          <p:spPr bwMode="auto">
            <a:xfrm flipH="1">
              <a:off x="5558280" y="4630377"/>
              <a:ext cx="588879" cy="98772"/>
            </a:xfrm>
            <a:prstGeom prst="line">
              <a:avLst/>
            </a:prstGeom>
            <a:solidFill>
              <a:srgbClr val="00CC99"/>
            </a:solidFill>
            <a:ln w="12700" cap="flat" cmpd="sng" algn="ctr">
              <a:solidFill>
                <a:srgbClr val="FF0000">
                  <a:alpha val="43922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9" name="Straight Connector 88"/>
            <p:cNvCxnSpPr/>
            <p:nvPr/>
          </p:nvCxnSpPr>
          <p:spPr bwMode="auto">
            <a:xfrm flipH="1" flipV="1">
              <a:off x="5830228" y="4565032"/>
              <a:ext cx="346113" cy="174919"/>
            </a:xfrm>
            <a:prstGeom prst="line">
              <a:avLst/>
            </a:prstGeom>
            <a:solidFill>
              <a:srgbClr val="00CC99"/>
            </a:solidFill>
            <a:ln w="12700" cap="flat" cmpd="sng" algn="ctr">
              <a:solidFill>
                <a:srgbClr val="FF0000">
                  <a:alpha val="43922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0" name="Straight Connector 89"/>
            <p:cNvCxnSpPr/>
            <p:nvPr/>
          </p:nvCxnSpPr>
          <p:spPr bwMode="auto">
            <a:xfrm flipV="1">
              <a:off x="6176341" y="4643275"/>
              <a:ext cx="157521" cy="96676"/>
            </a:xfrm>
            <a:prstGeom prst="line">
              <a:avLst/>
            </a:prstGeom>
            <a:solidFill>
              <a:srgbClr val="00CC99"/>
            </a:solidFill>
            <a:ln w="12700" cap="flat" cmpd="sng" algn="ctr">
              <a:solidFill>
                <a:srgbClr val="FF0000">
                  <a:alpha val="43922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1" name="Straight Connector 90"/>
            <p:cNvCxnSpPr/>
            <p:nvPr/>
          </p:nvCxnSpPr>
          <p:spPr bwMode="auto">
            <a:xfrm flipH="1" flipV="1">
              <a:off x="6147159" y="4626976"/>
              <a:ext cx="186703" cy="112975"/>
            </a:xfrm>
            <a:prstGeom prst="line">
              <a:avLst/>
            </a:prstGeom>
            <a:solidFill>
              <a:srgbClr val="00CC99"/>
            </a:solidFill>
            <a:ln w="12700" cap="flat" cmpd="sng" algn="ctr">
              <a:solidFill>
                <a:srgbClr val="FF0000">
                  <a:alpha val="43922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92" name="Text Box 156"/>
          <p:cNvSpPr txBox="1">
            <a:spLocks noChangeArrowheads="1"/>
          </p:cNvSpPr>
          <p:nvPr/>
        </p:nvSpPr>
        <p:spPr bwMode="auto">
          <a:xfrm>
            <a:off x="3276600" y="2535983"/>
            <a:ext cx="178183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1800" b="1" dirty="0" smtClean="0">
                <a:solidFill>
                  <a:srgbClr val="000000"/>
                </a:solidFill>
                <a:latin typeface="+mn-lt"/>
              </a:rPr>
              <a:t>GROUND TEST</a:t>
            </a:r>
          </a:p>
        </p:txBody>
      </p:sp>
      <p:sp>
        <p:nvSpPr>
          <p:cNvPr id="93" name="Rectangle 92"/>
          <p:cNvSpPr/>
          <p:nvPr/>
        </p:nvSpPr>
        <p:spPr bwMode="auto">
          <a:xfrm>
            <a:off x="3806041" y="3324768"/>
            <a:ext cx="5143719" cy="694964"/>
          </a:xfrm>
          <a:prstGeom prst="rect">
            <a:avLst/>
          </a:prstGeom>
          <a:noFill/>
          <a:ln w="28575" cap="flat" cmpd="sng" algn="ctr">
            <a:solidFill>
              <a:srgbClr val="00B050"/>
            </a:solidFill>
            <a:prstDash val="lg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dirty="0" smtClean="0">
              <a:solidFill>
                <a:srgbClr val="000000"/>
              </a:solidFill>
              <a:latin typeface="Times" pitchFamily="18" charset="0"/>
            </a:endParaRPr>
          </a:p>
        </p:txBody>
      </p:sp>
      <p:sp>
        <p:nvSpPr>
          <p:cNvPr id="103" name="Rectangle 102"/>
          <p:cNvSpPr/>
          <p:nvPr/>
        </p:nvSpPr>
        <p:spPr bwMode="auto">
          <a:xfrm>
            <a:off x="3830373" y="1446026"/>
            <a:ext cx="5143719" cy="694964"/>
          </a:xfrm>
          <a:prstGeom prst="rect">
            <a:avLst/>
          </a:prstGeom>
          <a:noFill/>
          <a:ln w="28575" cap="flat" cmpd="sng" algn="ctr">
            <a:solidFill>
              <a:srgbClr val="00B050"/>
            </a:solidFill>
            <a:prstDash val="lg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dirty="0" smtClean="0">
              <a:solidFill>
                <a:srgbClr val="000000"/>
              </a:solidFill>
              <a:latin typeface="Times" pitchFamily="18" charset="0"/>
            </a:endParaRPr>
          </a:p>
        </p:txBody>
      </p:sp>
      <p:sp>
        <p:nvSpPr>
          <p:cNvPr id="107" name="Text Box 156"/>
          <p:cNvSpPr txBox="1">
            <a:spLocks noChangeArrowheads="1"/>
          </p:cNvSpPr>
          <p:nvPr/>
        </p:nvSpPr>
        <p:spPr bwMode="auto">
          <a:xfrm>
            <a:off x="3497110" y="990600"/>
            <a:ext cx="85632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 dirty="0" smtClean="0">
                <a:solidFill>
                  <a:srgbClr val="000000"/>
                </a:solidFill>
                <a:latin typeface="+mn-lt"/>
              </a:rPr>
              <a:t>FLIGHT</a:t>
            </a:r>
          </a:p>
        </p:txBody>
      </p:sp>
      <p:sp>
        <p:nvSpPr>
          <p:cNvPr id="108" name="Content Placeholder 2">
            <a:extLst>
              <a:ext uri="{FF2B5EF4-FFF2-40B4-BE49-F238E27FC236}">
                <a16:creationId xmlns:a16="http://schemas.microsoft.com/office/drawing/2014/main" id="{BFA60DCA-32B9-D94B-9500-5743AB92771D}"/>
              </a:ext>
            </a:extLst>
          </p:cNvPr>
          <p:cNvSpPr txBox="1">
            <a:spLocks/>
          </p:cNvSpPr>
          <p:nvPr/>
        </p:nvSpPr>
        <p:spPr>
          <a:xfrm>
            <a:off x="228600" y="4625490"/>
            <a:ext cx="8686800" cy="1923079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ts val="750"/>
              </a:spcBef>
              <a:buSzPct val="125000"/>
              <a:buFont typeface="Arial" panose="020B0604020202020204" pitchFamily="34" charset="0"/>
              <a:buChar char="•"/>
              <a:defRPr/>
            </a:pPr>
            <a:r>
              <a:rPr lang="en-US" sz="2100" kern="0" dirty="0" smtClean="0">
                <a:latin typeface="+mn-lt"/>
              </a:rPr>
              <a:t>Air flows through and around the model</a:t>
            </a:r>
          </a:p>
          <a:p>
            <a:pPr marL="342900" indent="-342900">
              <a:lnSpc>
                <a:spcPct val="90000"/>
              </a:lnSpc>
              <a:spcBef>
                <a:spcPts val="750"/>
              </a:spcBef>
              <a:buSzPct val="125000"/>
              <a:buFont typeface="Arial" panose="020B0604020202020204" pitchFamily="34" charset="0"/>
              <a:buChar char="•"/>
              <a:defRPr/>
            </a:pPr>
            <a:r>
              <a:rPr lang="en-US" sz="2100" kern="0" dirty="0" smtClean="0">
                <a:latin typeface="+mn-lt"/>
              </a:rPr>
              <a:t>Facility </a:t>
            </a:r>
            <a:r>
              <a:rPr lang="en-US" sz="2100" kern="0" dirty="0">
                <a:latin typeface="+mn-lt"/>
              </a:rPr>
              <a:t>nozzle exit conditions match flight </a:t>
            </a:r>
            <a:r>
              <a:rPr lang="en-US" sz="2100" kern="0" dirty="0" smtClean="0">
                <a:latin typeface="+mn-lt"/>
              </a:rPr>
              <a:t>freestream or inlet entrance conditions</a:t>
            </a:r>
          </a:p>
          <a:p>
            <a:pPr marL="342900" indent="-342900">
              <a:lnSpc>
                <a:spcPct val="90000"/>
              </a:lnSpc>
              <a:spcBef>
                <a:spcPts val="750"/>
              </a:spcBef>
              <a:buSzPct val="125000"/>
              <a:buFont typeface="Arial" panose="020B0604020202020204" pitchFamily="34" charset="0"/>
              <a:buChar char="•"/>
              <a:defRPr/>
            </a:pPr>
            <a:r>
              <a:rPr lang="en-US" sz="2100" kern="0" dirty="0" smtClean="0">
                <a:latin typeface="+mn-lt"/>
              </a:rPr>
              <a:t>Complete </a:t>
            </a:r>
            <a:r>
              <a:rPr lang="en-US" sz="2100" kern="0" dirty="0">
                <a:latin typeface="+mn-lt"/>
              </a:rPr>
              <a:t>“tip to tail”, propulsive </a:t>
            </a:r>
            <a:r>
              <a:rPr lang="en-US" sz="2100" kern="0" dirty="0" err="1">
                <a:latin typeface="+mn-lt"/>
              </a:rPr>
              <a:t>flowpath</a:t>
            </a:r>
            <a:r>
              <a:rPr lang="en-US" sz="2100" kern="0" dirty="0">
                <a:latin typeface="+mn-lt"/>
              </a:rPr>
              <a:t> when facility is large enough</a:t>
            </a:r>
          </a:p>
          <a:p>
            <a:pPr marL="342900" indent="-342900">
              <a:lnSpc>
                <a:spcPct val="90000"/>
              </a:lnSpc>
              <a:spcBef>
                <a:spcPts val="750"/>
              </a:spcBef>
              <a:buSzPct val="125000"/>
              <a:buFont typeface="Arial" panose="020B0604020202020204" pitchFamily="34" charset="0"/>
              <a:buChar char="•"/>
              <a:defRPr/>
            </a:pPr>
            <a:r>
              <a:rPr lang="en-US" sz="2100" kern="0" dirty="0" smtClean="0">
                <a:latin typeface="+mn-lt"/>
              </a:rPr>
              <a:t>Pre-flight </a:t>
            </a:r>
            <a:r>
              <a:rPr lang="en-US" sz="2100" kern="0" dirty="0">
                <a:latin typeface="+mn-lt"/>
              </a:rPr>
              <a:t>verification of complete </a:t>
            </a:r>
            <a:r>
              <a:rPr lang="en-US" sz="2100" kern="0" dirty="0" err="1">
                <a:latin typeface="+mn-lt"/>
              </a:rPr>
              <a:t>flowpath</a:t>
            </a:r>
            <a:r>
              <a:rPr lang="en-US" sz="2100" kern="0" dirty="0">
                <a:latin typeface="+mn-lt"/>
              </a:rPr>
              <a:t>, engine </a:t>
            </a:r>
            <a:r>
              <a:rPr lang="en-US" sz="2100" kern="0" dirty="0" smtClean="0">
                <a:latin typeface="+mn-lt"/>
              </a:rPr>
              <a:t>subsystems</a:t>
            </a:r>
            <a:endParaRPr lang="en-US" sz="2100" kern="0" dirty="0">
              <a:latin typeface="+mn-lt"/>
            </a:endParaRPr>
          </a:p>
        </p:txBody>
      </p:sp>
      <p:sp>
        <p:nvSpPr>
          <p:cNvPr id="109" name="Right Arrow 108"/>
          <p:cNvSpPr/>
          <p:nvPr/>
        </p:nvSpPr>
        <p:spPr>
          <a:xfrm>
            <a:off x="3144573" y="1643730"/>
            <a:ext cx="608458" cy="29522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0" name="Right Arrow 109"/>
          <p:cNvSpPr/>
          <p:nvPr/>
        </p:nvSpPr>
        <p:spPr>
          <a:xfrm>
            <a:off x="3144573" y="3476523"/>
            <a:ext cx="608458" cy="29522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Freeform 40"/>
          <p:cNvSpPr/>
          <p:nvPr/>
        </p:nvSpPr>
        <p:spPr>
          <a:xfrm>
            <a:off x="706887" y="2924239"/>
            <a:ext cx="3162911" cy="572268"/>
          </a:xfrm>
          <a:custGeom>
            <a:avLst/>
            <a:gdLst>
              <a:gd name="connsiteX0" fmla="*/ 0 w 1113064"/>
              <a:gd name="connsiteY0" fmla="*/ 0 h 130389"/>
              <a:gd name="connsiteX1" fmla="*/ 62592 w 1113064"/>
              <a:gd name="connsiteY1" fmla="*/ 21772 h 130389"/>
              <a:gd name="connsiteX2" fmla="*/ 138792 w 1113064"/>
              <a:gd name="connsiteY2" fmla="*/ 84364 h 130389"/>
              <a:gd name="connsiteX3" fmla="*/ 193221 w 1113064"/>
              <a:gd name="connsiteY3" fmla="*/ 117022 h 130389"/>
              <a:gd name="connsiteX4" fmla="*/ 234042 w 1113064"/>
              <a:gd name="connsiteY4" fmla="*/ 127907 h 130389"/>
              <a:gd name="connsiteX5" fmla="*/ 293914 w 1113064"/>
              <a:gd name="connsiteY5" fmla="*/ 127907 h 130389"/>
              <a:gd name="connsiteX6" fmla="*/ 364671 w 1113064"/>
              <a:gd name="connsiteY6" fmla="*/ 100693 h 130389"/>
              <a:gd name="connsiteX7" fmla="*/ 489857 w 1113064"/>
              <a:gd name="connsiteY7" fmla="*/ 62593 h 130389"/>
              <a:gd name="connsiteX8" fmla="*/ 715735 w 1113064"/>
              <a:gd name="connsiteY8" fmla="*/ 29936 h 130389"/>
              <a:gd name="connsiteX9" fmla="*/ 952500 w 1113064"/>
              <a:gd name="connsiteY9" fmla="*/ 19050 h 130389"/>
              <a:gd name="connsiteX10" fmla="*/ 1113064 w 1113064"/>
              <a:gd name="connsiteY10" fmla="*/ 19050 h 130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13064" h="130389">
                <a:moveTo>
                  <a:pt x="0" y="0"/>
                </a:moveTo>
                <a:cubicBezTo>
                  <a:pt x="19730" y="3855"/>
                  <a:pt x="39460" y="7711"/>
                  <a:pt x="62592" y="21772"/>
                </a:cubicBezTo>
                <a:cubicBezTo>
                  <a:pt x="85724" y="35833"/>
                  <a:pt x="117020" y="68489"/>
                  <a:pt x="138792" y="84364"/>
                </a:cubicBezTo>
                <a:cubicBezTo>
                  <a:pt x="160564" y="100239"/>
                  <a:pt x="177346" y="109765"/>
                  <a:pt x="193221" y="117022"/>
                </a:cubicBezTo>
                <a:cubicBezTo>
                  <a:pt x="209096" y="124279"/>
                  <a:pt x="217260" y="126093"/>
                  <a:pt x="234042" y="127907"/>
                </a:cubicBezTo>
                <a:cubicBezTo>
                  <a:pt x="250824" y="129721"/>
                  <a:pt x="272143" y="132443"/>
                  <a:pt x="293914" y="127907"/>
                </a:cubicBezTo>
                <a:cubicBezTo>
                  <a:pt x="315685" y="123371"/>
                  <a:pt x="332014" y="111579"/>
                  <a:pt x="364671" y="100693"/>
                </a:cubicBezTo>
                <a:cubicBezTo>
                  <a:pt x="397328" y="89807"/>
                  <a:pt x="431346" y="74386"/>
                  <a:pt x="489857" y="62593"/>
                </a:cubicBezTo>
                <a:cubicBezTo>
                  <a:pt x="548368" y="50800"/>
                  <a:pt x="638628" y="37193"/>
                  <a:pt x="715735" y="29936"/>
                </a:cubicBezTo>
                <a:cubicBezTo>
                  <a:pt x="792842" y="22679"/>
                  <a:pt x="886279" y="20864"/>
                  <a:pt x="952500" y="19050"/>
                </a:cubicBezTo>
                <a:cubicBezTo>
                  <a:pt x="1018721" y="17236"/>
                  <a:pt x="1065892" y="18143"/>
                  <a:pt x="1113064" y="19050"/>
                </a:cubicBezTo>
              </a:path>
            </a:pathLst>
          </a:custGeom>
          <a:noFill/>
          <a:ln w="190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Freeform 41"/>
          <p:cNvSpPr/>
          <p:nvPr/>
        </p:nvSpPr>
        <p:spPr>
          <a:xfrm flipV="1">
            <a:off x="727229" y="3767062"/>
            <a:ext cx="3162911" cy="572268"/>
          </a:xfrm>
          <a:custGeom>
            <a:avLst/>
            <a:gdLst>
              <a:gd name="connsiteX0" fmla="*/ 0 w 1113064"/>
              <a:gd name="connsiteY0" fmla="*/ 0 h 130389"/>
              <a:gd name="connsiteX1" fmla="*/ 62592 w 1113064"/>
              <a:gd name="connsiteY1" fmla="*/ 21772 h 130389"/>
              <a:gd name="connsiteX2" fmla="*/ 138792 w 1113064"/>
              <a:gd name="connsiteY2" fmla="*/ 84364 h 130389"/>
              <a:gd name="connsiteX3" fmla="*/ 193221 w 1113064"/>
              <a:gd name="connsiteY3" fmla="*/ 117022 h 130389"/>
              <a:gd name="connsiteX4" fmla="*/ 234042 w 1113064"/>
              <a:gd name="connsiteY4" fmla="*/ 127907 h 130389"/>
              <a:gd name="connsiteX5" fmla="*/ 293914 w 1113064"/>
              <a:gd name="connsiteY5" fmla="*/ 127907 h 130389"/>
              <a:gd name="connsiteX6" fmla="*/ 364671 w 1113064"/>
              <a:gd name="connsiteY6" fmla="*/ 100693 h 130389"/>
              <a:gd name="connsiteX7" fmla="*/ 489857 w 1113064"/>
              <a:gd name="connsiteY7" fmla="*/ 62593 h 130389"/>
              <a:gd name="connsiteX8" fmla="*/ 715735 w 1113064"/>
              <a:gd name="connsiteY8" fmla="*/ 29936 h 130389"/>
              <a:gd name="connsiteX9" fmla="*/ 952500 w 1113064"/>
              <a:gd name="connsiteY9" fmla="*/ 19050 h 130389"/>
              <a:gd name="connsiteX10" fmla="*/ 1113064 w 1113064"/>
              <a:gd name="connsiteY10" fmla="*/ 19050 h 130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13064" h="130389">
                <a:moveTo>
                  <a:pt x="0" y="0"/>
                </a:moveTo>
                <a:cubicBezTo>
                  <a:pt x="19730" y="3855"/>
                  <a:pt x="39460" y="7711"/>
                  <a:pt x="62592" y="21772"/>
                </a:cubicBezTo>
                <a:cubicBezTo>
                  <a:pt x="85724" y="35833"/>
                  <a:pt x="117020" y="68489"/>
                  <a:pt x="138792" y="84364"/>
                </a:cubicBezTo>
                <a:cubicBezTo>
                  <a:pt x="160564" y="100239"/>
                  <a:pt x="177346" y="109765"/>
                  <a:pt x="193221" y="117022"/>
                </a:cubicBezTo>
                <a:cubicBezTo>
                  <a:pt x="209096" y="124279"/>
                  <a:pt x="217260" y="126093"/>
                  <a:pt x="234042" y="127907"/>
                </a:cubicBezTo>
                <a:cubicBezTo>
                  <a:pt x="250824" y="129721"/>
                  <a:pt x="272143" y="132443"/>
                  <a:pt x="293914" y="127907"/>
                </a:cubicBezTo>
                <a:cubicBezTo>
                  <a:pt x="315685" y="123371"/>
                  <a:pt x="332014" y="111579"/>
                  <a:pt x="364671" y="100693"/>
                </a:cubicBezTo>
                <a:cubicBezTo>
                  <a:pt x="397328" y="89807"/>
                  <a:pt x="431346" y="74386"/>
                  <a:pt x="489857" y="62593"/>
                </a:cubicBezTo>
                <a:cubicBezTo>
                  <a:pt x="548368" y="50800"/>
                  <a:pt x="638628" y="37193"/>
                  <a:pt x="715735" y="29936"/>
                </a:cubicBezTo>
                <a:cubicBezTo>
                  <a:pt x="792842" y="22679"/>
                  <a:pt x="886279" y="20864"/>
                  <a:pt x="952500" y="19050"/>
                </a:cubicBezTo>
                <a:cubicBezTo>
                  <a:pt x="1018721" y="17236"/>
                  <a:pt x="1065892" y="18143"/>
                  <a:pt x="1113064" y="19050"/>
                </a:cubicBezTo>
              </a:path>
            </a:pathLst>
          </a:custGeom>
          <a:noFill/>
          <a:ln w="190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3" name="Straight Connector 42"/>
          <p:cNvCxnSpPr/>
          <p:nvPr/>
        </p:nvCxnSpPr>
        <p:spPr>
          <a:xfrm flipH="1">
            <a:off x="152400" y="2924239"/>
            <a:ext cx="563585" cy="0"/>
          </a:xfrm>
          <a:prstGeom prst="line">
            <a:avLst/>
          </a:prstGeom>
          <a:ln w="190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>
            <a:off x="152400" y="4340930"/>
            <a:ext cx="582055" cy="0"/>
          </a:xfrm>
          <a:prstGeom prst="line">
            <a:avLst/>
          </a:prstGeom>
          <a:ln w="190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06753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241F37E-81DD-4949-B55F-7EB7CF5FD6B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648811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F87A3-0BE5-4F47-A478-900F2A94D677}" type="slidenum">
              <a:rPr lang="en-US" smtClean="0"/>
              <a:t>15</a:t>
            </a:fld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AD2A9E4-5DA3-794B-A5FB-DB642659E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1"/>
            <a:ext cx="8686800" cy="990600"/>
          </a:xfrm>
        </p:spPr>
        <p:txBody>
          <a:bodyPr>
            <a:normAutofit/>
          </a:bodyPr>
          <a:lstStyle/>
          <a:p>
            <a:pPr algn="ctr"/>
            <a:r>
              <a:rPr lang="en-US" sz="3000" dirty="0"/>
              <a:t>8-Ft. High-Temperature </a:t>
            </a:r>
            <a:r>
              <a:rPr lang="en-US" sz="3000" dirty="0" smtClean="0"/>
              <a:t>Tunnel: Free-jet testing</a:t>
            </a:r>
            <a:endParaRPr lang="en-US" sz="3000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28600" y="925651"/>
            <a:ext cx="8915400" cy="2362200"/>
          </a:xfrm>
        </p:spPr>
        <p:txBody>
          <a:bodyPr>
            <a:normAutofit fontScale="92500"/>
          </a:bodyPr>
          <a:lstStyle/>
          <a:p>
            <a:pPr marL="347472" indent="-347472">
              <a:buSzPct val="125000"/>
            </a:pPr>
            <a:r>
              <a:rPr lang="en-US" altLang="en-US" dirty="0" smtClean="0"/>
              <a:t>Heated by methane-air combustion</a:t>
            </a:r>
          </a:p>
          <a:p>
            <a:pPr marL="347472" indent="-347472">
              <a:buSzPct val="125000"/>
            </a:pPr>
            <a:r>
              <a:rPr lang="en-US" altLang="en-US" dirty="0" smtClean="0"/>
              <a:t>Total temperature: 1640 – 3560 R (1180 – 3100 deg. F)</a:t>
            </a:r>
          </a:p>
          <a:p>
            <a:pPr marL="347472" indent="-347472">
              <a:buSzPct val="125000"/>
            </a:pPr>
            <a:r>
              <a:rPr lang="en-US" altLang="en-US" dirty="0" smtClean="0"/>
              <a:t>Total pressure: 160 - 2000 </a:t>
            </a:r>
            <a:r>
              <a:rPr lang="en-US" altLang="en-US" dirty="0" err="1" smtClean="0"/>
              <a:t>psia</a:t>
            </a:r>
            <a:r>
              <a:rPr lang="en-US" altLang="en-US" dirty="0" smtClean="0"/>
              <a:t> (10.9 – 136 </a:t>
            </a:r>
            <a:r>
              <a:rPr lang="en-US" altLang="en-US" dirty="0" err="1" smtClean="0"/>
              <a:t>atm</a:t>
            </a:r>
            <a:r>
              <a:rPr lang="en-US" altLang="en-US" dirty="0" smtClean="0"/>
              <a:t>)</a:t>
            </a:r>
          </a:p>
          <a:p>
            <a:pPr marL="347472" indent="-347472">
              <a:buSzPct val="125000"/>
            </a:pPr>
            <a:r>
              <a:rPr lang="en-US" altLang="en-US" dirty="0" smtClean="0"/>
              <a:t>Multiple facility nozzles: </a:t>
            </a:r>
            <a:r>
              <a:rPr lang="en-US" altLang="en-US" sz="2100" dirty="0" smtClean="0"/>
              <a:t>Mach 4, 5, 7 (8’ diameter exit), Mach 3, 5 (4.5’ diameter exit)</a:t>
            </a:r>
          </a:p>
          <a:p>
            <a:pPr marL="347472" indent="-347472">
              <a:buSzPct val="125000"/>
            </a:pPr>
            <a:r>
              <a:rPr lang="en-US" altLang="en-US" dirty="0" smtClean="0"/>
              <a:t>Test section is 14 ft. long</a:t>
            </a:r>
          </a:p>
          <a:p>
            <a:pPr marL="347472" indent="-347472">
              <a:buSzPct val="125000"/>
            </a:pPr>
            <a:r>
              <a:rPr lang="en-US" altLang="en-US" dirty="0" smtClean="0"/>
              <a:t>Run </a:t>
            </a:r>
            <a:r>
              <a:rPr lang="en-US" altLang="en-US" dirty="0"/>
              <a:t>duration up to 3 </a:t>
            </a:r>
            <a:r>
              <a:rPr lang="en-US" altLang="en-US" dirty="0" smtClean="0"/>
              <a:t>minutes (but only </a:t>
            </a:r>
            <a:r>
              <a:rPr lang="en-US" altLang="en-US" dirty="0" smtClean="0"/>
              <a:t>2-3 runs </a:t>
            </a:r>
            <a:r>
              <a:rPr lang="en-US" altLang="en-US" dirty="0" smtClean="0"/>
              <a:t>per </a:t>
            </a:r>
            <a:r>
              <a:rPr lang="en-US" altLang="en-US" dirty="0" smtClean="0"/>
              <a:t>week)</a:t>
            </a:r>
            <a:endParaRPr lang="en-US" altLang="en-US" dirty="0" smtClean="0"/>
          </a:p>
        </p:txBody>
      </p:sp>
      <p:grpSp>
        <p:nvGrpSpPr>
          <p:cNvPr id="12" name="Group 11"/>
          <p:cNvGrpSpPr>
            <a:grpSpLocks noChangeAspect="1"/>
          </p:cNvGrpSpPr>
          <p:nvPr/>
        </p:nvGrpSpPr>
        <p:grpSpPr bwMode="auto">
          <a:xfrm>
            <a:off x="6017462" y="3211366"/>
            <a:ext cx="2593138" cy="3516623"/>
            <a:chOff x="0" y="768"/>
            <a:chExt cx="2520" cy="3418"/>
          </a:xfrm>
        </p:grpSpPr>
        <p:pic>
          <p:nvPicPr>
            <p:cNvPr id="13" name="Picture 12" descr="avweekscan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68"/>
              <a:ext cx="2520" cy="3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Text Box 13"/>
            <p:cNvSpPr txBox="1">
              <a:spLocks noChangeArrowheads="1"/>
            </p:cNvSpPr>
            <p:nvPr/>
          </p:nvSpPr>
          <p:spPr bwMode="auto">
            <a:xfrm>
              <a:off x="1362" y="2329"/>
              <a:ext cx="1158" cy="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50000"/>
                </a:spcBef>
                <a:defRPr/>
              </a:pPr>
              <a:r>
                <a:rPr lang="en-US" sz="1500" b="1" dirty="0">
                  <a:solidFill>
                    <a:schemeClr val="bg1"/>
                  </a:solidFill>
                  <a:latin typeface="+mn-lt"/>
                  <a:ea typeface="ＭＳ Ｐゴシック" charset="-128"/>
                  <a:cs typeface="Times New Roman" pitchFamily="18" charset="0"/>
                </a:rPr>
                <a:t>March 1994 </a:t>
              </a:r>
            </a:p>
          </p:txBody>
        </p:sp>
      </p:grpSp>
      <p:grpSp>
        <p:nvGrpSpPr>
          <p:cNvPr id="15" name="Group 8"/>
          <p:cNvGrpSpPr>
            <a:grpSpLocks noChangeAspect="1"/>
          </p:cNvGrpSpPr>
          <p:nvPr/>
        </p:nvGrpSpPr>
        <p:grpSpPr bwMode="auto">
          <a:xfrm>
            <a:off x="3183244" y="3211367"/>
            <a:ext cx="2744437" cy="3547208"/>
            <a:chOff x="1934" y="864"/>
            <a:chExt cx="1885" cy="2436"/>
          </a:xfrm>
        </p:grpSpPr>
        <p:pic>
          <p:nvPicPr>
            <p:cNvPr id="16" name="Picture 9" descr="avweeksca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4" y="864"/>
              <a:ext cx="1885" cy="2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ext Box 10"/>
            <p:cNvSpPr txBox="1">
              <a:spLocks noChangeArrowheads="1"/>
            </p:cNvSpPr>
            <p:nvPr/>
          </p:nvSpPr>
          <p:spPr bwMode="auto">
            <a:xfrm>
              <a:off x="2025" y="3018"/>
              <a:ext cx="775" cy="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500" b="1" dirty="0" smtClean="0">
                  <a:solidFill>
                    <a:schemeClr val="bg1"/>
                  </a:solidFill>
                  <a:latin typeface="+mn-lt"/>
                  <a:cs typeface="Times New Roman" panose="02020603050405020304" pitchFamily="18" charset="0"/>
                </a:rPr>
                <a:t>June 1999 </a:t>
              </a:r>
              <a:endParaRPr lang="en-US" altLang="en-US" sz="1500" b="1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Group 3"/>
          <p:cNvGrpSpPr>
            <a:grpSpLocks noChangeAspect="1"/>
          </p:cNvGrpSpPr>
          <p:nvPr/>
        </p:nvGrpSpPr>
        <p:grpSpPr bwMode="auto">
          <a:xfrm>
            <a:off x="457201" y="3211367"/>
            <a:ext cx="2631597" cy="3547208"/>
            <a:chOff x="3803" y="1680"/>
            <a:chExt cx="1957" cy="2640"/>
          </a:xfrm>
        </p:grpSpPr>
        <p:grpSp>
          <p:nvGrpSpPr>
            <p:cNvPr id="19" name="Group 4"/>
            <p:cNvGrpSpPr>
              <a:grpSpLocks noChangeAspect="1"/>
            </p:cNvGrpSpPr>
            <p:nvPr/>
          </p:nvGrpSpPr>
          <p:grpSpPr bwMode="auto">
            <a:xfrm>
              <a:off x="3803" y="1680"/>
              <a:ext cx="1957" cy="2640"/>
              <a:chOff x="1310" y="45"/>
              <a:chExt cx="3136" cy="4232"/>
            </a:xfrm>
          </p:grpSpPr>
          <p:pic>
            <p:nvPicPr>
              <p:cNvPr id="21" name="Picture 5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10" y="45"/>
                <a:ext cx="3136" cy="42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" name="Picture 6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52" y="3575"/>
                <a:ext cx="1256" cy="6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0" name="Text Box 7"/>
            <p:cNvSpPr txBox="1">
              <a:spLocks noChangeArrowheads="1"/>
            </p:cNvSpPr>
            <p:nvPr/>
          </p:nvSpPr>
          <p:spPr bwMode="auto">
            <a:xfrm>
              <a:off x="3908" y="3988"/>
              <a:ext cx="856" cy="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50000"/>
                </a:spcBef>
                <a:defRPr/>
              </a:pPr>
              <a:r>
                <a:rPr lang="en-US" sz="1500" b="1" dirty="0">
                  <a:solidFill>
                    <a:schemeClr val="bg1"/>
                  </a:solidFill>
                  <a:latin typeface="+mn-lt"/>
                  <a:ea typeface="ＭＳ Ｐゴシック" charset="-128"/>
                  <a:cs typeface="Times New Roman" pitchFamily="18" charset="0"/>
                </a:rPr>
                <a:t>Sept  2002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32602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2A9E4-5DA3-794B-A5FB-DB642659E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000" dirty="0" smtClean="0"/>
              <a:t>Arc-Heated Scramjet Test Facility: Semi-free-jet</a:t>
            </a:r>
            <a:endParaRPr lang="en-US" sz="300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241F37E-81DD-4949-B55F-7EB7CF5FD6B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648811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F87A3-0BE5-4F47-A478-900F2A94D677}" type="slidenum">
              <a:rPr lang="en-US" smtClean="0"/>
              <a:t>16</a:t>
            </a:fld>
            <a:endParaRPr lang="en-US" dirty="0"/>
          </a:p>
        </p:txBody>
      </p:sp>
      <p:grpSp>
        <p:nvGrpSpPr>
          <p:cNvPr id="63" name="Group 62"/>
          <p:cNvGrpSpPr/>
          <p:nvPr/>
        </p:nvGrpSpPr>
        <p:grpSpPr>
          <a:xfrm>
            <a:off x="3505200" y="1446026"/>
            <a:ext cx="5174875" cy="694965"/>
            <a:chOff x="3511924" y="1362435"/>
            <a:chExt cx="5174875" cy="694965"/>
          </a:xfrm>
        </p:grpSpPr>
        <p:sp>
          <p:nvSpPr>
            <p:cNvPr id="64" name="Freeform 63"/>
            <p:cNvSpPr/>
            <p:nvPr/>
          </p:nvSpPr>
          <p:spPr bwMode="auto">
            <a:xfrm>
              <a:off x="7256048" y="1473151"/>
              <a:ext cx="611348" cy="584248"/>
            </a:xfrm>
            <a:custGeom>
              <a:avLst/>
              <a:gdLst>
                <a:gd name="connsiteX0" fmla="*/ 0 w 2284830"/>
                <a:gd name="connsiteY0" fmla="*/ 762390 h 1377447"/>
                <a:gd name="connsiteX1" fmla="*/ 2284830 w 2284830"/>
                <a:gd name="connsiteY1" fmla="*/ 0 h 1377447"/>
                <a:gd name="connsiteX2" fmla="*/ 2268460 w 2284830"/>
                <a:gd name="connsiteY2" fmla="*/ 1377447 h 1377447"/>
                <a:gd name="connsiteX3" fmla="*/ 7016 w 2284830"/>
                <a:gd name="connsiteY3" fmla="*/ 1202050 h 1377447"/>
                <a:gd name="connsiteX4" fmla="*/ 0 w 2284830"/>
                <a:gd name="connsiteY4" fmla="*/ 762390 h 1377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4830" h="1377447">
                  <a:moveTo>
                    <a:pt x="0" y="762390"/>
                  </a:moveTo>
                  <a:lnTo>
                    <a:pt x="2284830" y="0"/>
                  </a:lnTo>
                  <a:lnTo>
                    <a:pt x="2268460" y="1377447"/>
                  </a:lnTo>
                  <a:lnTo>
                    <a:pt x="7016" y="1202050"/>
                  </a:lnTo>
                  <a:cubicBezTo>
                    <a:pt x="7795" y="1055497"/>
                    <a:pt x="8575" y="908943"/>
                    <a:pt x="0" y="76239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C66">
                    <a:tint val="66000"/>
                    <a:satMod val="160000"/>
                  </a:srgbClr>
                </a:gs>
                <a:gs pos="50000">
                  <a:srgbClr val="FFCC66">
                    <a:tint val="44500"/>
                    <a:satMod val="160000"/>
                  </a:srgbClr>
                </a:gs>
                <a:gs pos="100000">
                  <a:srgbClr val="FFCC66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8" charset="0"/>
              </a:endParaRPr>
            </a:p>
          </p:txBody>
        </p:sp>
        <p:pic>
          <p:nvPicPr>
            <p:cNvPr id="65" name="Picture 8" descr="Scramjet Physics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360" t="51337" r="21479" b="36329"/>
            <a:stretch/>
          </p:blipFill>
          <p:spPr bwMode="auto">
            <a:xfrm>
              <a:off x="6068206" y="1759739"/>
              <a:ext cx="1265530" cy="234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6" name="Freeform 65"/>
            <p:cNvSpPr/>
            <p:nvPr/>
          </p:nvSpPr>
          <p:spPr bwMode="auto">
            <a:xfrm>
              <a:off x="3511924" y="1362435"/>
              <a:ext cx="5174875" cy="449042"/>
            </a:xfrm>
            <a:custGeom>
              <a:avLst/>
              <a:gdLst>
                <a:gd name="connsiteX0" fmla="*/ 0 w 8666922"/>
                <a:gd name="connsiteY0" fmla="*/ 0 h 874643"/>
                <a:gd name="connsiteX1" fmla="*/ 1219200 w 8666922"/>
                <a:gd name="connsiteY1" fmla="*/ 139148 h 874643"/>
                <a:gd name="connsiteX2" fmla="*/ 2007705 w 8666922"/>
                <a:gd name="connsiteY2" fmla="*/ 318052 h 874643"/>
                <a:gd name="connsiteX3" fmla="*/ 3909392 w 8666922"/>
                <a:gd name="connsiteY3" fmla="*/ 868017 h 874643"/>
                <a:gd name="connsiteX4" fmla="*/ 4041913 w 8666922"/>
                <a:gd name="connsiteY4" fmla="*/ 874643 h 874643"/>
                <a:gd name="connsiteX5" fmla="*/ 6268279 w 8666922"/>
                <a:gd name="connsiteY5" fmla="*/ 834887 h 874643"/>
                <a:gd name="connsiteX6" fmla="*/ 8666922 w 8666922"/>
                <a:gd name="connsiteY6" fmla="*/ 26504 h 874643"/>
                <a:gd name="connsiteX7" fmla="*/ 0 w 8666922"/>
                <a:gd name="connsiteY7" fmla="*/ 0 h 874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66922" h="874643">
                  <a:moveTo>
                    <a:pt x="0" y="0"/>
                  </a:moveTo>
                  <a:lnTo>
                    <a:pt x="1219200" y="139148"/>
                  </a:lnTo>
                  <a:lnTo>
                    <a:pt x="2007705" y="318052"/>
                  </a:lnTo>
                  <a:lnTo>
                    <a:pt x="3909392" y="868017"/>
                  </a:lnTo>
                  <a:lnTo>
                    <a:pt x="4041913" y="874643"/>
                  </a:lnTo>
                  <a:lnTo>
                    <a:pt x="6268279" y="834887"/>
                  </a:lnTo>
                  <a:lnTo>
                    <a:pt x="8666922" y="265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CC">
                <a:lumMod val="20000"/>
                <a:lumOff val="80000"/>
              </a:srgbClr>
            </a:solidFill>
            <a:ln w="12700" cap="flat" cmpd="sng" algn="ctr">
              <a:solidFill>
                <a:srgbClr val="3333CC">
                  <a:lumMod val="75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8" charset="0"/>
              </a:endParaRPr>
            </a:p>
          </p:txBody>
        </p:sp>
        <p:sp>
          <p:nvSpPr>
            <p:cNvPr id="67" name="Freeform 66"/>
            <p:cNvSpPr/>
            <p:nvPr/>
          </p:nvSpPr>
          <p:spPr bwMode="auto">
            <a:xfrm>
              <a:off x="4902573" y="1856692"/>
              <a:ext cx="2977135" cy="200708"/>
            </a:xfrm>
            <a:custGeom>
              <a:avLst/>
              <a:gdLst>
                <a:gd name="connsiteX0" fmla="*/ 0 w 5983356"/>
                <a:gd name="connsiteY0" fmla="*/ 0 h 390939"/>
                <a:gd name="connsiteX1" fmla="*/ 728869 w 5983356"/>
                <a:gd name="connsiteY1" fmla="*/ 172279 h 390939"/>
                <a:gd name="connsiteX2" fmla="*/ 5214730 w 5983356"/>
                <a:gd name="connsiteY2" fmla="*/ 390939 h 390939"/>
                <a:gd name="connsiteX3" fmla="*/ 5983356 w 5983356"/>
                <a:gd name="connsiteY3" fmla="*/ 351183 h 390939"/>
                <a:gd name="connsiteX4" fmla="*/ 2504660 w 5983356"/>
                <a:gd name="connsiteY4" fmla="*/ 125896 h 390939"/>
                <a:gd name="connsiteX5" fmla="*/ 762000 w 5983356"/>
                <a:gd name="connsiteY5" fmla="*/ 92765 h 390939"/>
                <a:gd name="connsiteX6" fmla="*/ 0 w 5983356"/>
                <a:gd name="connsiteY6" fmla="*/ 0 h 390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83356" h="390939">
                  <a:moveTo>
                    <a:pt x="0" y="0"/>
                  </a:moveTo>
                  <a:lnTo>
                    <a:pt x="728869" y="172279"/>
                  </a:lnTo>
                  <a:lnTo>
                    <a:pt x="5214730" y="390939"/>
                  </a:lnTo>
                  <a:lnTo>
                    <a:pt x="5983356" y="351183"/>
                  </a:lnTo>
                  <a:lnTo>
                    <a:pt x="2504660" y="125896"/>
                  </a:lnTo>
                  <a:lnTo>
                    <a:pt x="762000" y="927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CC">
                <a:lumMod val="20000"/>
                <a:lumOff val="80000"/>
              </a:srgbClr>
            </a:solidFill>
            <a:ln w="12700" cap="flat" cmpd="sng" algn="ctr">
              <a:solidFill>
                <a:srgbClr val="3333CC">
                  <a:lumMod val="75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8" charset="0"/>
              </a:endParaRPr>
            </a:p>
          </p:txBody>
        </p:sp>
        <p:cxnSp>
          <p:nvCxnSpPr>
            <p:cNvPr id="68" name="Straight Connector 67"/>
            <p:cNvCxnSpPr>
              <a:stCxn id="66" idx="0"/>
            </p:cNvCxnSpPr>
            <p:nvPr/>
          </p:nvCxnSpPr>
          <p:spPr bwMode="auto">
            <a:xfrm>
              <a:off x="3511924" y="1362435"/>
              <a:ext cx="1455928" cy="648566"/>
            </a:xfrm>
            <a:prstGeom prst="line">
              <a:avLst/>
            </a:prstGeom>
            <a:solidFill>
              <a:srgbClr val="00CC99"/>
            </a:solidFill>
            <a:ln w="12700" cap="flat" cmpd="sng" algn="ctr">
              <a:solidFill>
                <a:srgbClr val="FF0000">
                  <a:alpha val="43922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9" name="Straight Connector 68"/>
            <p:cNvCxnSpPr>
              <a:stCxn id="66" idx="1"/>
              <a:endCxn id="67" idx="0"/>
            </p:cNvCxnSpPr>
            <p:nvPr/>
          </p:nvCxnSpPr>
          <p:spPr bwMode="auto">
            <a:xfrm>
              <a:off x="4239888" y="1433874"/>
              <a:ext cx="662685" cy="422818"/>
            </a:xfrm>
            <a:prstGeom prst="line">
              <a:avLst/>
            </a:prstGeom>
            <a:solidFill>
              <a:srgbClr val="00CC99"/>
            </a:solidFill>
            <a:ln w="12700" cap="flat" cmpd="sng" algn="ctr">
              <a:solidFill>
                <a:srgbClr val="FF0000">
                  <a:alpha val="43922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0" name="Straight Connector 69"/>
            <p:cNvCxnSpPr>
              <a:endCxn id="67" idx="0"/>
            </p:cNvCxnSpPr>
            <p:nvPr/>
          </p:nvCxnSpPr>
          <p:spPr bwMode="auto">
            <a:xfrm flipH="1">
              <a:off x="4902573" y="1736636"/>
              <a:ext cx="705779" cy="120056"/>
            </a:xfrm>
            <a:prstGeom prst="line">
              <a:avLst/>
            </a:prstGeom>
            <a:solidFill>
              <a:srgbClr val="00CC99"/>
            </a:solidFill>
            <a:ln w="12700" cap="flat" cmpd="sng" algn="ctr">
              <a:solidFill>
                <a:srgbClr val="FF0000">
                  <a:alpha val="43922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" name="Straight Connector 70"/>
            <p:cNvCxnSpPr>
              <a:stCxn id="66" idx="4"/>
            </p:cNvCxnSpPr>
            <p:nvPr/>
          </p:nvCxnSpPr>
          <p:spPr bwMode="auto">
            <a:xfrm flipH="1">
              <a:off x="5336404" y="1811477"/>
              <a:ext cx="588879" cy="98772"/>
            </a:xfrm>
            <a:prstGeom prst="line">
              <a:avLst/>
            </a:prstGeom>
            <a:solidFill>
              <a:srgbClr val="00CC99"/>
            </a:solidFill>
            <a:ln w="12700" cap="flat" cmpd="sng" algn="ctr">
              <a:solidFill>
                <a:srgbClr val="FF0000">
                  <a:alpha val="43922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2" name="Straight Connector 71"/>
            <p:cNvCxnSpPr/>
            <p:nvPr/>
          </p:nvCxnSpPr>
          <p:spPr bwMode="auto">
            <a:xfrm flipH="1" flipV="1">
              <a:off x="5608352" y="1746132"/>
              <a:ext cx="346113" cy="174919"/>
            </a:xfrm>
            <a:prstGeom prst="line">
              <a:avLst/>
            </a:prstGeom>
            <a:solidFill>
              <a:srgbClr val="00CC99"/>
            </a:solidFill>
            <a:ln w="12700" cap="flat" cmpd="sng" algn="ctr">
              <a:solidFill>
                <a:srgbClr val="FF0000">
                  <a:alpha val="43922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3" name="Straight Connector 72"/>
            <p:cNvCxnSpPr/>
            <p:nvPr/>
          </p:nvCxnSpPr>
          <p:spPr bwMode="auto">
            <a:xfrm flipV="1">
              <a:off x="5954465" y="1824375"/>
              <a:ext cx="157521" cy="96676"/>
            </a:xfrm>
            <a:prstGeom prst="line">
              <a:avLst/>
            </a:prstGeom>
            <a:solidFill>
              <a:srgbClr val="00CC99"/>
            </a:solidFill>
            <a:ln w="12700" cap="flat" cmpd="sng" algn="ctr">
              <a:solidFill>
                <a:srgbClr val="FF0000">
                  <a:alpha val="43922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4" name="Straight Connector 73"/>
            <p:cNvCxnSpPr/>
            <p:nvPr/>
          </p:nvCxnSpPr>
          <p:spPr bwMode="auto">
            <a:xfrm flipH="1" flipV="1">
              <a:off x="5925283" y="1808076"/>
              <a:ext cx="186703" cy="112975"/>
            </a:xfrm>
            <a:prstGeom prst="line">
              <a:avLst/>
            </a:prstGeom>
            <a:solidFill>
              <a:srgbClr val="00CC99"/>
            </a:solidFill>
            <a:ln w="12700" cap="flat" cmpd="sng" algn="ctr">
              <a:solidFill>
                <a:srgbClr val="FF0000">
                  <a:alpha val="43922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0" name="Group 79"/>
          <p:cNvGrpSpPr/>
          <p:nvPr/>
        </p:nvGrpSpPr>
        <p:grpSpPr>
          <a:xfrm>
            <a:off x="3512024" y="3321421"/>
            <a:ext cx="5174875" cy="694965"/>
            <a:chOff x="3733800" y="4181335"/>
            <a:chExt cx="5174875" cy="694965"/>
          </a:xfrm>
        </p:grpSpPr>
        <p:sp>
          <p:nvSpPr>
            <p:cNvPr id="81" name="Freeform 80"/>
            <p:cNvSpPr/>
            <p:nvPr/>
          </p:nvSpPr>
          <p:spPr bwMode="auto">
            <a:xfrm>
              <a:off x="7477924" y="4292051"/>
              <a:ext cx="611348" cy="584248"/>
            </a:xfrm>
            <a:custGeom>
              <a:avLst/>
              <a:gdLst>
                <a:gd name="connsiteX0" fmla="*/ 0 w 2284830"/>
                <a:gd name="connsiteY0" fmla="*/ 762390 h 1377447"/>
                <a:gd name="connsiteX1" fmla="*/ 2284830 w 2284830"/>
                <a:gd name="connsiteY1" fmla="*/ 0 h 1377447"/>
                <a:gd name="connsiteX2" fmla="*/ 2268460 w 2284830"/>
                <a:gd name="connsiteY2" fmla="*/ 1377447 h 1377447"/>
                <a:gd name="connsiteX3" fmla="*/ 7016 w 2284830"/>
                <a:gd name="connsiteY3" fmla="*/ 1202050 h 1377447"/>
                <a:gd name="connsiteX4" fmla="*/ 0 w 2284830"/>
                <a:gd name="connsiteY4" fmla="*/ 762390 h 1377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4830" h="1377447">
                  <a:moveTo>
                    <a:pt x="0" y="762390"/>
                  </a:moveTo>
                  <a:lnTo>
                    <a:pt x="2284830" y="0"/>
                  </a:lnTo>
                  <a:lnTo>
                    <a:pt x="2268460" y="1377447"/>
                  </a:lnTo>
                  <a:lnTo>
                    <a:pt x="7016" y="1202050"/>
                  </a:lnTo>
                  <a:cubicBezTo>
                    <a:pt x="7795" y="1055497"/>
                    <a:pt x="8575" y="908943"/>
                    <a:pt x="0" y="76239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C66">
                    <a:tint val="66000"/>
                    <a:satMod val="160000"/>
                  </a:srgbClr>
                </a:gs>
                <a:gs pos="50000">
                  <a:srgbClr val="FFCC66">
                    <a:tint val="44500"/>
                    <a:satMod val="160000"/>
                  </a:srgbClr>
                </a:gs>
                <a:gs pos="100000">
                  <a:srgbClr val="FFCC66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8" charset="0"/>
              </a:endParaRPr>
            </a:p>
          </p:txBody>
        </p:sp>
        <p:pic>
          <p:nvPicPr>
            <p:cNvPr id="82" name="Picture 8" descr="Scramjet Physics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360" t="51337" r="21479" b="36329"/>
            <a:stretch/>
          </p:blipFill>
          <p:spPr bwMode="auto">
            <a:xfrm>
              <a:off x="6290082" y="4578639"/>
              <a:ext cx="1265530" cy="234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3" name="Freeform 82"/>
            <p:cNvSpPr/>
            <p:nvPr/>
          </p:nvSpPr>
          <p:spPr bwMode="auto">
            <a:xfrm>
              <a:off x="3733800" y="4181335"/>
              <a:ext cx="5174875" cy="449042"/>
            </a:xfrm>
            <a:custGeom>
              <a:avLst/>
              <a:gdLst>
                <a:gd name="connsiteX0" fmla="*/ 0 w 8666922"/>
                <a:gd name="connsiteY0" fmla="*/ 0 h 874643"/>
                <a:gd name="connsiteX1" fmla="*/ 1219200 w 8666922"/>
                <a:gd name="connsiteY1" fmla="*/ 139148 h 874643"/>
                <a:gd name="connsiteX2" fmla="*/ 2007705 w 8666922"/>
                <a:gd name="connsiteY2" fmla="*/ 318052 h 874643"/>
                <a:gd name="connsiteX3" fmla="*/ 3909392 w 8666922"/>
                <a:gd name="connsiteY3" fmla="*/ 868017 h 874643"/>
                <a:gd name="connsiteX4" fmla="*/ 4041913 w 8666922"/>
                <a:gd name="connsiteY4" fmla="*/ 874643 h 874643"/>
                <a:gd name="connsiteX5" fmla="*/ 6268279 w 8666922"/>
                <a:gd name="connsiteY5" fmla="*/ 834887 h 874643"/>
                <a:gd name="connsiteX6" fmla="*/ 8666922 w 8666922"/>
                <a:gd name="connsiteY6" fmla="*/ 26504 h 874643"/>
                <a:gd name="connsiteX7" fmla="*/ 0 w 8666922"/>
                <a:gd name="connsiteY7" fmla="*/ 0 h 874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66922" h="874643">
                  <a:moveTo>
                    <a:pt x="0" y="0"/>
                  </a:moveTo>
                  <a:lnTo>
                    <a:pt x="1219200" y="139148"/>
                  </a:lnTo>
                  <a:lnTo>
                    <a:pt x="2007705" y="318052"/>
                  </a:lnTo>
                  <a:lnTo>
                    <a:pt x="3909392" y="868017"/>
                  </a:lnTo>
                  <a:lnTo>
                    <a:pt x="4041913" y="874643"/>
                  </a:lnTo>
                  <a:lnTo>
                    <a:pt x="6268279" y="834887"/>
                  </a:lnTo>
                  <a:lnTo>
                    <a:pt x="8666922" y="265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CC">
                <a:lumMod val="20000"/>
                <a:lumOff val="80000"/>
              </a:srgbClr>
            </a:solidFill>
            <a:ln w="12700" cap="flat" cmpd="sng" algn="ctr">
              <a:solidFill>
                <a:srgbClr val="3333CC">
                  <a:lumMod val="75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8" charset="0"/>
              </a:endParaRPr>
            </a:p>
          </p:txBody>
        </p:sp>
        <p:sp>
          <p:nvSpPr>
            <p:cNvPr id="84" name="Freeform 83"/>
            <p:cNvSpPr/>
            <p:nvPr/>
          </p:nvSpPr>
          <p:spPr bwMode="auto">
            <a:xfrm>
              <a:off x="5124449" y="4675592"/>
              <a:ext cx="2977135" cy="200708"/>
            </a:xfrm>
            <a:custGeom>
              <a:avLst/>
              <a:gdLst>
                <a:gd name="connsiteX0" fmla="*/ 0 w 5983356"/>
                <a:gd name="connsiteY0" fmla="*/ 0 h 390939"/>
                <a:gd name="connsiteX1" fmla="*/ 728869 w 5983356"/>
                <a:gd name="connsiteY1" fmla="*/ 172279 h 390939"/>
                <a:gd name="connsiteX2" fmla="*/ 5214730 w 5983356"/>
                <a:gd name="connsiteY2" fmla="*/ 390939 h 390939"/>
                <a:gd name="connsiteX3" fmla="*/ 5983356 w 5983356"/>
                <a:gd name="connsiteY3" fmla="*/ 351183 h 390939"/>
                <a:gd name="connsiteX4" fmla="*/ 2504660 w 5983356"/>
                <a:gd name="connsiteY4" fmla="*/ 125896 h 390939"/>
                <a:gd name="connsiteX5" fmla="*/ 762000 w 5983356"/>
                <a:gd name="connsiteY5" fmla="*/ 92765 h 390939"/>
                <a:gd name="connsiteX6" fmla="*/ 0 w 5983356"/>
                <a:gd name="connsiteY6" fmla="*/ 0 h 390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83356" h="390939">
                  <a:moveTo>
                    <a:pt x="0" y="0"/>
                  </a:moveTo>
                  <a:lnTo>
                    <a:pt x="728869" y="172279"/>
                  </a:lnTo>
                  <a:lnTo>
                    <a:pt x="5214730" y="390939"/>
                  </a:lnTo>
                  <a:lnTo>
                    <a:pt x="5983356" y="351183"/>
                  </a:lnTo>
                  <a:lnTo>
                    <a:pt x="2504660" y="125896"/>
                  </a:lnTo>
                  <a:lnTo>
                    <a:pt x="762000" y="927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CC">
                <a:lumMod val="20000"/>
                <a:lumOff val="80000"/>
              </a:srgbClr>
            </a:solidFill>
            <a:ln w="12700" cap="flat" cmpd="sng" algn="ctr">
              <a:solidFill>
                <a:srgbClr val="3333CC">
                  <a:lumMod val="75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8" charset="0"/>
              </a:endParaRPr>
            </a:p>
          </p:txBody>
        </p:sp>
        <p:cxnSp>
          <p:nvCxnSpPr>
            <p:cNvPr id="85" name="Straight Connector 84"/>
            <p:cNvCxnSpPr>
              <a:stCxn id="83" idx="0"/>
            </p:cNvCxnSpPr>
            <p:nvPr/>
          </p:nvCxnSpPr>
          <p:spPr bwMode="auto">
            <a:xfrm>
              <a:off x="3733800" y="4181335"/>
              <a:ext cx="1455928" cy="648566"/>
            </a:xfrm>
            <a:prstGeom prst="line">
              <a:avLst/>
            </a:prstGeom>
            <a:solidFill>
              <a:srgbClr val="00CC99"/>
            </a:solidFill>
            <a:ln w="12700" cap="flat" cmpd="sng" algn="ctr">
              <a:solidFill>
                <a:srgbClr val="FF0000">
                  <a:alpha val="43922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6" name="Straight Connector 85"/>
            <p:cNvCxnSpPr>
              <a:stCxn id="83" idx="1"/>
              <a:endCxn id="84" idx="0"/>
            </p:cNvCxnSpPr>
            <p:nvPr/>
          </p:nvCxnSpPr>
          <p:spPr bwMode="auto">
            <a:xfrm>
              <a:off x="4461764" y="4252774"/>
              <a:ext cx="662685" cy="422818"/>
            </a:xfrm>
            <a:prstGeom prst="line">
              <a:avLst/>
            </a:prstGeom>
            <a:solidFill>
              <a:srgbClr val="00CC99"/>
            </a:solidFill>
            <a:ln w="12700" cap="flat" cmpd="sng" algn="ctr">
              <a:solidFill>
                <a:srgbClr val="FF0000">
                  <a:alpha val="43922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7" name="Straight Connector 86"/>
            <p:cNvCxnSpPr>
              <a:endCxn id="84" idx="0"/>
            </p:cNvCxnSpPr>
            <p:nvPr/>
          </p:nvCxnSpPr>
          <p:spPr bwMode="auto">
            <a:xfrm flipH="1">
              <a:off x="5124449" y="4555536"/>
              <a:ext cx="705779" cy="120056"/>
            </a:xfrm>
            <a:prstGeom prst="line">
              <a:avLst/>
            </a:prstGeom>
            <a:solidFill>
              <a:srgbClr val="00CC99"/>
            </a:solidFill>
            <a:ln w="12700" cap="flat" cmpd="sng" algn="ctr">
              <a:solidFill>
                <a:srgbClr val="FF0000">
                  <a:alpha val="43922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8" name="Straight Connector 87"/>
            <p:cNvCxnSpPr>
              <a:stCxn id="83" idx="4"/>
            </p:cNvCxnSpPr>
            <p:nvPr/>
          </p:nvCxnSpPr>
          <p:spPr bwMode="auto">
            <a:xfrm flipH="1">
              <a:off x="5558280" y="4630377"/>
              <a:ext cx="588879" cy="98772"/>
            </a:xfrm>
            <a:prstGeom prst="line">
              <a:avLst/>
            </a:prstGeom>
            <a:solidFill>
              <a:srgbClr val="00CC99"/>
            </a:solidFill>
            <a:ln w="12700" cap="flat" cmpd="sng" algn="ctr">
              <a:solidFill>
                <a:srgbClr val="FF0000">
                  <a:alpha val="43922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9" name="Straight Connector 88"/>
            <p:cNvCxnSpPr/>
            <p:nvPr/>
          </p:nvCxnSpPr>
          <p:spPr bwMode="auto">
            <a:xfrm flipH="1" flipV="1">
              <a:off x="5830228" y="4565032"/>
              <a:ext cx="346113" cy="174919"/>
            </a:xfrm>
            <a:prstGeom prst="line">
              <a:avLst/>
            </a:prstGeom>
            <a:solidFill>
              <a:srgbClr val="00CC99"/>
            </a:solidFill>
            <a:ln w="12700" cap="flat" cmpd="sng" algn="ctr">
              <a:solidFill>
                <a:srgbClr val="FF0000">
                  <a:alpha val="43922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0" name="Straight Connector 89"/>
            <p:cNvCxnSpPr/>
            <p:nvPr/>
          </p:nvCxnSpPr>
          <p:spPr bwMode="auto">
            <a:xfrm flipV="1">
              <a:off x="6176341" y="4643275"/>
              <a:ext cx="157521" cy="96676"/>
            </a:xfrm>
            <a:prstGeom prst="line">
              <a:avLst/>
            </a:prstGeom>
            <a:solidFill>
              <a:srgbClr val="00CC99"/>
            </a:solidFill>
            <a:ln w="12700" cap="flat" cmpd="sng" algn="ctr">
              <a:solidFill>
                <a:srgbClr val="FF0000">
                  <a:alpha val="43922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1" name="Straight Connector 90"/>
            <p:cNvCxnSpPr/>
            <p:nvPr/>
          </p:nvCxnSpPr>
          <p:spPr bwMode="auto">
            <a:xfrm flipH="1" flipV="1">
              <a:off x="6147159" y="4626976"/>
              <a:ext cx="186703" cy="112975"/>
            </a:xfrm>
            <a:prstGeom prst="line">
              <a:avLst/>
            </a:prstGeom>
            <a:solidFill>
              <a:srgbClr val="00CC99"/>
            </a:solidFill>
            <a:ln w="12700" cap="flat" cmpd="sng" algn="ctr">
              <a:solidFill>
                <a:srgbClr val="FF0000">
                  <a:alpha val="43922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92" name="Text Box 156"/>
          <p:cNvSpPr txBox="1">
            <a:spLocks noChangeArrowheads="1"/>
          </p:cNvSpPr>
          <p:nvPr/>
        </p:nvSpPr>
        <p:spPr bwMode="auto">
          <a:xfrm>
            <a:off x="3276600" y="2535983"/>
            <a:ext cx="178183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1800" b="1" dirty="0" smtClean="0">
                <a:solidFill>
                  <a:srgbClr val="000000"/>
                </a:solidFill>
                <a:latin typeface="+mn-lt"/>
              </a:rPr>
              <a:t>GROUND TEST</a:t>
            </a:r>
          </a:p>
        </p:txBody>
      </p:sp>
      <p:sp>
        <p:nvSpPr>
          <p:cNvPr id="103" name="Rectangle 102"/>
          <p:cNvSpPr/>
          <p:nvPr/>
        </p:nvSpPr>
        <p:spPr bwMode="auto">
          <a:xfrm>
            <a:off x="4239988" y="1446026"/>
            <a:ext cx="4429403" cy="694964"/>
          </a:xfrm>
          <a:prstGeom prst="rect">
            <a:avLst/>
          </a:prstGeom>
          <a:noFill/>
          <a:ln w="28575" cap="flat" cmpd="sng" algn="ctr">
            <a:solidFill>
              <a:srgbClr val="00B050"/>
            </a:solidFill>
            <a:prstDash val="lg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dirty="0" smtClean="0">
              <a:solidFill>
                <a:srgbClr val="000000"/>
              </a:solidFill>
              <a:latin typeface="Times" pitchFamily="18" charset="0"/>
            </a:endParaRPr>
          </a:p>
        </p:txBody>
      </p:sp>
      <p:sp>
        <p:nvSpPr>
          <p:cNvPr id="107" name="Text Box 156"/>
          <p:cNvSpPr txBox="1">
            <a:spLocks noChangeArrowheads="1"/>
          </p:cNvSpPr>
          <p:nvPr/>
        </p:nvSpPr>
        <p:spPr bwMode="auto">
          <a:xfrm>
            <a:off x="3497110" y="990600"/>
            <a:ext cx="85632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 dirty="0" smtClean="0">
                <a:solidFill>
                  <a:srgbClr val="000000"/>
                </a:solidFill>
                <a:latin typeface="+mn-lt"/>
              </a:rPr>
              <a:t>FLIGHT</a:t>
            </a:r>
          </a:p>
        </p:txBody>
      </p:sp>
      <p:sp>
        <p:nvSpPr>
          <p:cNvPr id="108" name="Content Placeholder 2">
            <a:extLst>
              <a:ext uri="{FF2B5EF4-FFF2-40B4-BE49-F238E27FC236}">
                <a16:creationId xmlns:a16="http://schemas.microsoft.com/office/drawing/2014/main" id="{BFA60DCA-32B9-D94B-9500-5743AB92771D}"/>
              </a:ext>
            </a:extLst>
          </p:cNvPr>
          <p:cNvSpPr txBox="1">
            <a:spLocks/>
          </p:cNvSpPr>
          <p:nvPr/>
        </p:nvSpPr>
        <p:spPr>
          <a:xfrm>
            <a:off x="228600" y="4625490"/>
            <a:ext cx="8686800" cy="1923079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ts val="750"/>
              </a:spcBef>
              <a:buSzPct val="125000"/>
              <a:buFont typeface="Arial" panose="020B0604020202020204" pitchFamily="34" charset="0"/>
              <a:buChar char="•"/>
              <a:defRPr/>
            </a:pPr>
            <a:r>
              <a:rPr lang="en-US" sz="2100" kern="0" dirty="0" smtClean="0">
                <a:latin typeface="+mn-lt"/>
              </a:rPr>
              <a:t>Air flows through and around the model</a:t>
            </a:r>
          </a:p>
          <a:p>
            <a:pPr marL="342900" indent="-342900">
              <a:lnSpc>
                <a:spcPct val="90000"/>
              </a:lnSpc>
              <a:spcBef>
                <a:spcPts val="750"/>
              </a:spcBef>
              <a:buSzPct val="125000"/>
              <a:buFont typeface="Arial" panose="020B0604020202020204" pitchFamily="34" charset="0"/>
              <a:buChar char="•"/>
              <a:defRPr/>
            </a:pPr>
            <a:r>
              <a:rPr lang="en-US" sz="2100" kern="0" dirty="0" smtClean="0">
                <a:latin typeface="+mn-lt"/>
              </a:rPr>
              <a:t>Facility </a:t>
            </a:r>
            <a:r>
              <a:rPr lang="en-US" sz="2100" kern="0" dirty="0">
                <a:latin typeface="+mn-lt"/>
              </a:rPr>
              <a:t>nozzle exit conditions </a:t>
            </a:r>
            <a:r>
              <a:rPr lang="en-US" sz="2100" kern="0" dirty="0" smtClean="0">
                <a:latin typeface="+mn-lt"/>
              </a:rPr>
              <a:t>simulate conditions near the inlet entrance</a:t>
            </a:r>
          </a:p>
          <a:p>
            <a:pPr marL="342900" indent="-342900">
              <a:lnSpc>
                <a:spcPct val="90000"/>
              </a:lnSpc>
              <a:spcBef>
                <a:spcPts val="750"/>
              </a:spcBef>
              <a:buSzPct val="125000"/>
              <a:buFont typeface="Arial" panose="020B0604020202020204" pitchFamily="34" charset="0"/>
              <a:buChar char="•"/>
              <a:defRPr/>
            </a:pPr>
            <a:r>
              <a:rPr lang="en-US" sz="2100" kern="0" dirty="0" smtClean="0">
                <a:latin typeface="+mn-lt"/>
              </a:rPr>
              <a:t>Model of the partial </a:t>
            </a:r>
            <a:r>
              <a:rPr lang="en-US" sz="2100" kern="0" dirty="0" err="1" smtClean="0">
                <a:latin typeface="+mn-lt"/>
              </a:rPr>
              <a:t>flowpath</a:t>
            </a:r>
            <a:endParaRPr lang="en-US" sz="2100" kern="0" dirty="0">
              <a:latin typeface="+mn-lt"/>
            </a:endParaRPr>
          </a:p>
          <a:p>
            <a:pPr marL="342900" indent="-342900">
              <a:lnSpc>
                <a:spcPct val="90000"/>
              </a:lnSpc>
              <a:spcBef>
                <a:spcPts val="750"/>
              </a:spcBef>
              <a:buSzPct val="125000"/>
              <a:buFont typeface="Arial" panose="020B0604020202020204" pitchFamily="34" charset="0"/>
              <a:buChar char="•"/>
              <a:defRPr/>
            </a:pPr>
            <a:r>
              <a:rPr lang="en-US" sz="2100" kern="0" dirty="0" err="1" smtClean="0">
                <a:latin typeface="+mn-lt"/>
              </a:rPr>
              <a:t>Flowpath</a:t>
            </a:r>
            <a:r>
              <a:rPr lang="en-US" sz="2100" kern="0" dirty="0" smtClean="0">
                <a:latin typeface="+mn-lt"/>
              </a:rPr>
              <a:t> / engine component development and verification</a:t>
            </a:r>
            <a:endParaRPr lang="en-US" sz="2100" kern="0" dirty="0">
              <a:latin typeface="+mn-lt"/>
            </a:endParaRPr>
          </a:p>
        </p:txBody>
      </p:sp>
      <p:sp>
        <p:nvSpPr>
          <p:cNvPr id="109" name="Right Arrow 108"/>
          <p:cNvSpPr/>
          <p:nvPr/>
        </p:nvSpPr>
        <p:spPr>
          <a:xfrm>
            <a:off x="3144573" y="1643730"/>
            <a:ext cx="608458" cy="29522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Freeform 40"/>
          <p:cNvSpPr/>
          <p:nvPr/>
        </p:nvSpPr>
        <p:spPr>
          <a:xfrm>
            <a:off x="706887" y="2924239"/>
            <a:ext cx="3162911" cy="572268"/>
          </a:xfrm>
          <a:custGeom>
            <a:avLst/>
            <a:gdLst>
              <a:gd name="connsiteX0" fmla="*/ 0 w 1113064"/>
              <a:gd name="connsiteY0" fmla="*/ 0 h 130389"/>
              <a:gd name="connsiteX1" fmla="*/ 62592 w 1113064"/>
              <a:gd name="connsiteY1" fmla="*/ 21772 h 130389"/>
              <a:gd name="connsiteX2" fmla="*/ 138792 w 1113064"/>
              <a:gd name="connsiteY2" fmla="*/ 84364 h 130389"/>
              <a:gd name="connsiteX3" fmla="*/ 193221 w 1113064"/>
              <a:gd name="connsiteY3" fmla="*/ 117022 h 130389"/>
              <a:gd name="connsiteX4" fmla="*/ 234042 w 1113064"/>
              <a:gd name="connsiteY4" fmla="*/ 127907 h 130389"/>
              <a:gd name="connsiteX5" fmla="*/ 293914 w 1113064"/>
              <a:gd name="connsiteY5" fmla="*/ 127907 h 130389"/>
              <a:gd name="connsiteX6" fmla="*/ 364671 w 1113064"/>
              <a:gd name="connsiteY6" fmla="*/ 100693 h 130389"/>
              <a:gd name="connsiteX7" fmla="*/ 489857 w 1113064"/>
              <a:gd name="connsiteY7" fmla="*/ 62593 h 130389"/>
              <a:gd name="connsiteX8" fmla="*/ 715735 w 1113064"/>
              <a:gd name="connsiteY8" fmla="*/ 29936 h 130389"/>
              <a:gd name="connsiteX9" fmla="*/ 952500 w 1113064"/>
              <a:gd name="connsiteY9" fmla="*/ 19050 h 130389"/>
              <a:gd name="connsiteX10" fmla="*/ 1113064 w 1113064"/>
              <a:gd name="connsiteY10" fmla="*/ 19050 h 130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13064" h="130389">
                <a:moveTo>
                  <a:pt x="0" y="0"/>
                </a:moveTo>
                <a:cubicBezTo>
                  <a:pt x="19730" y="3855"/>
                  <a:pt x="39460" y="7711"/>
                  <a:pt x="62592" y="21772"/>
                </a:cubicBezTo>
                <a:cubicBezTo>
                  <a:pt x="85724" y="35833"/>
                  <a:pt x="117020" y="68489"/>
                  <a:pt x="138792" y="84364"/>
                </a:cubicBezTo>
                <a:cubicBezTo>
                  <a:pt x="160564" y="100239"/>
                  <a:pt x="177346" y="109765"/>
                  <a:pt x="193221" y="117022"/>
                </a:cubicBezTo>
                <a:cubicBezTo>
                  <a:pt x="209096" y="124279"/>
                  <a:pt x="217260" y="126093"/>
                  <a:pt x="234042" y="127907"/>
                </a:cubicBezTo>
                <a:cubicBezTo>
                  <a:pt x="250824" y="129721"/>
                  <a:pt x="272143" y="132443"/>
                  <a:pt x="293914" y="127907"/>
                </a:cubicBezTo>
                <a:cubicBezTo>
                  <a:pt x="315685" y="123371"/>
                  <a:pt x="332014" y="111579"/>
                  <a:pt x="364671" y="100693"/>
                </a:cubicBezTo>
                <a:cubicBezTo>
                  <a:pt x="397328" y="89807"/>
                  <a:pt x="431346" y="74386"/>
                  <a:pt x="489857" y="62593"/>
                </a:cubicBezTo>
                <a:cubicBezTo>
                  <a:pt x="548368" y="50800"/>
                  <a:pt x="638628" y="37193"/>
                  <a:pt x="715735" y="29936"/>
                </a:cubicBezTo>
                <a:cubicBezTo>
                  <a:pt x="792842" y="22679"/>
                  <a:pt x="886279" y="20864"/>
                  <a:pt x="952500" y="19050"/>
                </a:cubicBezTo>
                <a:cubicBezTo>
                  <a:pt x="1018721" y="17236"/>
                  <a:pt x="1065892" y="18143"/>
                  <a:pt x="1113064" y="19050"/>
                </a:cubicBezTo>
              </a:path>
            </a:pathLst>
          </a:custGeom>
          <a:noFill/>
          <a:ln w="190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Freeform 41"/>
          <p:cNvSpPr/>
          <p:nvPr/>
        </p:nvSpPr>
        <p:spPr>
          <a:xfrm flipV="1">
            <a:off x="727229" y="3767062"/>
            <a:ext cx="3162911" cy="572268"/>
          </a:xfrm>
          <a:custGeom>
            <a:avLst/>
            <a:gdLst>
              <a:gd name="connsiteX0" fmla="*/ 0 w 1113064"/>
              <a:gd name="connsiteY0" fmla="*/ 0 h 130389"/>
              <a:gd name="connsiteX1" fmla="*/ 62592 w 1113064"/>
              <a:gd name="connsiteY1" fmla="*/ 21772 h 130389"/>
              <a:gd name="connsiteX2" fmla="*/ 138792 w 1113064"/>
              <a:gd name="connsiteY2" fmla="*/ 84364 h 130389"/>
              <a:gd name="connsiteX3" fmla="*/ 193221 w 1113064"/>
              <a:gd name="connsiteY3" fmla="*/ 117022 h 130389"/>
              <a:gd name="connsiteX4" fmla="*/ 234042 w 1113064"/>
              <a:gd name="connsiteY4" fmla="*/ 127907 h 130389"/>
              <a:gd name="connsiteX5" fmla="*/ 293914 w 1113064"/>
              <a:gd name="connsiteY5" fmla="*/ 127907 h 130389"/>
              <a:gd name="connsiteX6" fmla="*/ 364671 w 1113064"/>
              <a:gd name="connsiteY6" fmla="*/ 100693 h 130389"/>
              <a:gd name="connsiteX7" fmla="*/ 489857 w 1113064"/>
              <a:gd name="connsiteY7" fmla="*/ 62593 h 130389"/>
              <a:gd name="connsiteX8" fmla="*/ 715735 w 1113064"/>
              <a:gd name="connsiteY8" fmla="*/ 29936 h 130389"/>
              <a:gd name="connsiteX9" fmla="*/ 952500 w 1113064"/>
              <a:gd name="connsiteY9" fmla="*/ 19050 h 130389"/>
              <a:gd name="connsiteX10" fmla="*/ 1113064 w 1113064"/>
              <a:gd name="connsiteY10" fmla="*/ 19050 h 130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13064" h="130389">
                <a:moveTo>
                  <a:pt x="0" y="0"/>
                </a:moveTo>
                <a:cubicBezTo>
                  <a:pt x="19730" y="3855"/>
                  <a:pt x="39460" y="7711"/>
                  <a:pt x="62592" y="21772"/>
                </a:cubicBezTo>
                <a:cubicBezTo>
                  <a:pt x="85724" y="35833"/>
                  <a:pt x="117020" y="68489"/>
                  <a:pt x="138792" y="84364"/>
                </a:cubicBezTo>
                <a:cubicBezTo>
                  <a:pt x="160564" y="100239"/>
                  <a:pt x="177346" y="109765"/>
                  <a:pt x="193221" y="117022"/>
                </a:cubicBezTo>
                <a:cubicBezTo>
                  <a:pt x="209096" y="124279"/>
                  <a:pt x="217260" y="126093"/>
                  <a:pt x="234042" y="127907"/>
                </a:cubicBezTo>
                <a:cubicBezTo>
                  <a:pt x="250824" y="129721"/>
                  <a:pt x="272143" y="132443"/>
                  <a:pt x="293914" y="127907"/>
                </a:cubicBezTo>
                <a:cubicBezTo>
                  <a:pt x="315685" y="123371"/>
                  <a:pt x="332014" y="111579"/>
                  <a:pt x="364671" y="100693"/>
                </a:cubicBezTo>
                <a:cubicBezTo>
                  <a:pt x="397328" y="89807"/>
                  <a:pt x="431346" y="74386"/>
                  <a:pt x="489857" y="62593"/>
                </a:cubicBezTo>
                <a:cubicBezTo>
                  <a:pt x="548368" y="50800"/>
                  <a:pt x="638628" y="37193"/>
                  <a:pt x="715735" y="29936"/>
                </a:cubicBezTo>
                <a:cubicBezTo>
                  <a:pt x="792842" y="22679"/>
                  <a:pt x="886279" y="20864"/>
                  <a:pt x="952500" y="19050"/>
                </a:cubicBezTo>
                <a:cubicBezTo>
                  <a:pt x="1018721" y="17236"/>
                  <a:pt x="1065892" y="18143"/>
                  <a:pt x="1113064" y="19050"/>
                </a:cubicBezTo>
              </a:path>
            </a:pathLst>
          </a:custGeom>
          <a:noFill/>
          <a:ln w="190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3" name="Straight Connector 42"/>
          <p:cNvCxnSpPr/>
          <p:nvPr/>
        </p:nvCxnSpPr>
        <p:spPr>
          <a:xfrm flipH="1">
            <a:off x="152400" y="2924239"/>
            <a:ext cx="563585" cy="0"/>
          </a:xfrm>
          <a:prstGeom prst="line">
            <a:avLst/>
          </a:prstGeom>
          <a:ln w="190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>
            <a:off x="152400" y="4340930"/>
            <a:ext cx="582055" cy="0"/>
          </a:xfrm>
          <a:prstGeom prst="line">
            <a:avLst/>
          </a:prstGeom>
          <a:ln w="190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3505200" y="3210373"/>
            <a:ext cx="734788" cy="9806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/>
          <p:cNvSpPr/>
          <p:nvPr/>
        </p:nvSpPr>
        <p:spPr bwMode="auto">
          <a:xfrm>
            <a:off x="4239988" y="3324768"/>
            <a:ext cx="4405071" cy="694964"/>
          </a:xfrm>
          <a:prstGeom prst="rect">
            <a:avLst/>
          </a:prstGeom>
          <a:noFill/>
          <a:ln w="28575" cap="flat" cmpd="sng" algn="ctr">
            <a:solidFill>
              <a:srgbClr val="00B050"/>
            </a:solidFill>
            <a:prstDash val="lg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dirty="0" smtClean="0">
              <a:solidFill>
                <a:srgbClr val="000000"/>
              </a:solidFill>
              <a:latin typeface="Times" pitchFamily="18" charset="0"/>
            </a:endParaRPr>
          </a:p>
        </p:txBody>
      </p:sp>
      <p:sp>
        <p:nvSpPr>
          <p:cNvPr id="110" name="Right Arrow 109"/>
          <p:cNvSpPr/>
          <p:nvPr/>
        </p:nvSpPr>
        <p:spPr>
          <a:xfrm>
            <a:off x="3144573" y="3476523"/>
            <a:ext cx="608458" cy="29522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9485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SC_1271_1600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1" t="4169" r="2530" b="16986"/>
          <a:stretch/>
        </p:blipFill>
        <p:spPr bwMode="auto">
          <a:xfrm>
            <a:off x="76200" y="2667000"/>
            <a:ext cx="4038600" cy="2221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241F37E-81DD-4949-B55F-7EB7CF5FD6B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648811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F87A3-0BE5-4F47-A478-900F2A94D677}" type="slidenum">
              <a:rPr lang="en-US" smtClean="0"/>
              <a:t>17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069848"/>
            <a:ext cx="8686800" cy="4495800"/>
          </a:xfrm>
        </p:spPr>
        <p:txBody>
          <a:bodyPr>
            <a:normAutofit/>
          </a:bodyPr>
          <a:lstStyle/>
          <a:p>
            <a:pPr marL="347472" indent="-347472">
              <a:buSzPct val="125000"/>
            </a:pPr>
            <a:r>
              <a:rPr lang="en-US" altLang="en-US" dirty="0" smtClean="0"/>
              <a:t>Multiple facility nozzles: M</a:t>
            </a:r>
            <a:r>
              <a:rPr lang="en-US" altLang="en-US" sz="2100" dirty="0" smtClean="0"/>
              <a:t>ach 2.2, 3.5, 4.7, or 6.0</a:t>
            </a:r>
          </a:p>
          <a:p>
            <a:pPr marL="347472" indent="-347472">
              <a:buSzPct val="125000"/>
            </a:pPr>
            <a:r>
              <a:rPr lang="en-US" altLang="en-US" sz="2100" dirty="0" smtClean="0"/>
              <a:t>Heated </a:t>
            </a:r>
            <a:r>
              <a:rPr lang="en-US" altLang="en-US" sz="2100" dirty="0"/>
              <a:t>by electric arc-jet </a:t>
            </a:r>
            <a:r>
              <a:rPr lang="en-US" altLang="en-US" sz="2100" dirty="0" smtClean="0"/>
              <a:t>discharge (total temperatures up to 4540 deg. </a:t>
            </a:r>
            <a:r>
              <a:rPr lang="en-US" altLang="en-US" dirty="0" smtClean="0"/>
              <a:t>F)</a:t>
            </a:r>
            <a:endParaRPr lang="en-US" altLang="en-US" sz="2100" dirty="0" smtClean="0"/>
          </a:p>
          <a:p>
            <a:pPr marL="347472" indent="-347472">
              <a:buSzPct val="125000"/>
            </a:pPr>
            <a:r>
              <a:rPr lang="en-US" altLang="en-US" dirty="0" smtClean="0"/>
              <a:t>94</a:t>
            </a:r>
            <a:r>
              <a:rPr lang="en-US" altLang="en-US" dirty="0"/>
              <a:t>’ long (37’ inside, 57’ </a:t>
            </a:r>
            <a:r>
              <a:rPr lang="en-US" altLang="en-US" dirty="0" smtClean="0"/>
              <a:t>outside) with 4</a:t>
            </a:r>
            <a:r>
              <a:rPr lang="en-US" altLang="en-US" dirty="0"/>
              <a:t>’ x 11’ </a:t>
            </a:r>
            <a:r>
              <a:rPr lang="en-US" altLang="en-US" dirty="0" smtClean="0"/>
              <a:t>cylinder test section</a:t>
            </a:r>
            <a:endParaRPr lang="en-US" altLang="en-US" dirty="0"/>
          </a:p>
          <a:p>
            <a:pPr marL="347472" indent="-347472">
              <a:buSzPct val="125000"/>
            </a:pPr>
            <a:r>
              <a:rPr lang="en-US" altLang="en-US" dirty="0"/>
              <a:t>Run times up to </a:t>
            </a:r>
            <a:r>
              <a:rPr lang="en-US" altLang="en-US" dirty="0" smtClean="0"/>
              <a:t>5 minutes </a:t>
            </a:r>
            <a:r>
              <a:rPr lang="en-US" altLang="en-US" dirty="0" smtClean="0"/>
              <a:t>with 5 – 10 runs / day</a:t>
            </a:r>
            <a:endParaRPr lang="en-US" altLang="en-US" dirty="0"/>
          </a:p>
          <a:p>
            <a:pPr marL="347472" indent="-347472">
              <a:buSzPct val="125000"/>
            </a:pPr>
            <a:endParaRPr lang="en-US" altLang="en-US" dirty="0"/>
          </a:p>
          <a:p>
            <a:pPr marL="347472" indent="-347472">
              <a:buSzPct val="125000"/>
            </a:pPr>
            <a:endParaRPr lang="en-US" altLang="en-US" dirty="0" smtClean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AD2A9E4-5DA3-794B-A5FB-DB642659E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1"/>
            <a:ext cx="8686800" cy="990600"/>
          </a:xfrm>
        </p:spPr>
        <p:txBody>
          <a:bodyPr>
            <a:normAutofit/>
          </a:bodyPr>
          <a:lstStyle/>
          <a:p>
            <a:pPr algn="ctr"/>
            <a:r>
              <a:rPr lang="en-US" sz="3000" dirty="0" smtClean="0"/>
              <a:t>Arc-Heated Scramjet Test Facility: Semi-free-jet</a:t>
            </a:r>
            <a:endParaRPr lang="en-US" sz="30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082" y="2268190"/>
            <a:ext cx="2818515" cy="3523144"/>
          </a:xfrm>
          <a:prstGeom prst="rect">
            <a:avLst/>
          </a:prstGeom>
        </p:spPr>
      </p:pic>
      <p:sp>
        <p:nvSpPr>
          <p:cNvPr id="11" name="TextBox 41">
            <a:extLst>
              <a:ext uri="{FF2B5EF4-FFF2-40B4-BE49-F238E27FC236}">
                <a16:creationId xmlns:a16="http://schemas.microsoft.com/office/drawing/2014/main" id="{DB9E595A-C1D6-1B49-84BC-3099470154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9265" y="5726960"/>
            <a:ext cx="2824735" cy="553998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rgbClr val="0752FF"/>
              </a:buClr>
              <a:buSzPct val="125000"/>
              <a:buFont typeface="Times" pitchFamily="2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SzPct val="125000"/>
              <a:buFont typeface="Times" pitchFamily="2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500" dirty="0">
                <a:latin typeface="+mn-lt"/>
                <a:cs typeface="Arial" panose="020B0604020202020204" pitchFamily="34" charset="0"/>
              </a:rPr>
              <a:t>Rectangular-to-Elliptical Shape Transition (REST) </a:t>
            </a:r>
            <a:r>
              <a:rPr lang="en-US" altLang="en-US" sz="1500" dirty="0" smtClean="0">
                <a:latin typeface="+mn-lt"/>
                <a:cs typeface="Arial" panose="020B0604020202020204" pitchFamily="34" charset="0"/>
              </a:rPr>
              <a:t>inlet installed</a:t>
            </a:r>
            <a:endParaRPr lang="en-US" altLang="en-US" sz="1500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8" t="4765" r="12352" b="4241"/>
          <a:stretch/>
        </p:blipFill>
        <p:spPr>
          <a:xfrm>
            <a:off x="3608748" y="4482761"/>
            <a:ext cx="2766882" cy="2351850"/>
          </a:xfrm>
          <a:prstGeom prst="rect">
            <a:avLst/>
          </a:prstGeom>
        </p:spPr>
      </p:pic>
      <p:sp>
        <p:nvSpPr>
          <p:cNvPr id="13" name="TextBox 41">
            <a:extLst>
              <a:ext uri="{FF2B5EF4-FFF2-40B4-BE49-F238E27FC236}">
                <a16:creationId xmlns:a16="http://schemas.microsoft.com/office/drawing/2014/main" id="{DB9E595A-C1D6-1B49-84BC-3099470154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0359" y="6280613"/>
            <a:ext cx="3924300" cy="553998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rgbClr val="0752FF"/>
              </a:buClr>
              <a:buSzPct val="125000"/>
              <a:buFont typeface="Times" pitchFamily="2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SzPct val="125000"/>
              <a:buFont typeface="Times" pitchFamily="2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500" dirty="0">
                <a:latin typeface="+mn-lt"/>
                <a:cs typeface="Arial" panose="020B0604020202020204" pitchFamily="34" charset="0"/>
              </a:rPr>
              <a:t>Hyper-X Engine </a:t>
            </a:r>
            <a:r>
              <a:rPr lang="en-US" altLang="en-US" sz="1500" dirty="0" smtClean="0">
                <a:latin typeface="+mn-lt"/>
                <a:cs typeface="Arial" panose="020B0604020202020204" pitchFamily="34" charset="0"/>
              </a:rPr>
              <a:t>Module: hypersonic technology development leading up to the X-43</a:t>
            </a:r>
            <a:endParaRPr lang="en-US" altLang="en-US" sz="1500" dirty="0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0286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2A9E4-5DA3-794B-A5FB-DB642659E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000" dirty="0"/>
              <a:t>Direct-Connect Supersonic-Combustion Test </a:t>
            </a:r>
            <a:r>
              <a:rPr lang="en-US" sz="3000" dirty="0" smtClean="0"/>
              <a:t>Facility: Direct-connect testing </a:t>
            </a:r>
            <a:endParaRPr lang="en-US" sz="300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241F37E-81DD-4949-B55F-7EB7CF5FD6B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648811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F87A3-0BE5-4F47-A478-900F2A94D677}" type="slidenum">
              <a:rPr lang="en-US" smtClean="0"/>
              <a:t>18</a:t>
            </a:fld>
            <a:endParaRPr lang="en-US" dirty="0"/>
          </a:p>
        </p:txBody>
      </p:sp>
      <p:grpSp>
        <p:nvGrpSpPr>
          <p:cNvPr id="63" name="Group 62"/>
          <p:cNvGrpSpPr/>
          <p:nvPr/>
        </p:nvGrpSpPr>
        <p:grpSpPr>
          <a:xfrm>
            <a:off x="3809901" y="1598426"/>
            <a:ext cx="5174875" cy="694965"/>
            <a:chOff x="3511924" y="1362435"/>
            <a:chExt cx="5174875" cy="694965"/>
          </a:xfrm>
        </p:grpSpPr>
        <p:sp>
          <p:nvSpPr>
            <p:cNvPr id="64" name="Freeform 63"/>
            <p:cNvSpPr/>
            <p:nvPr/>
          </p:nvSpPr>
          <p:spPr bwMode="auto">
            <a:xfrm>
              <a:off x="7256048" y="1473151"/>
              <a:ext cx="611348" cy="584248"/>
            </a:xfrm>
            <a:custGeom>
              <a:avLst/>
              <a:gdLst>
                <a:gd name="connsiteX0" fmla="*/ 0 w 2284830"/>
                <a:gd name="connsiteY0" fmla="*/ 762390 h 1377447"/>
                <a:gd name="connsiteX1" fmla="*/ 2284830 w 2284830"/>
                <a:gd name="connsiteY1" fmla="*/ 0 h 1377447"/>
                <a:gd name="connsiteX2" fmla="*/ 2268460 w 2284830"/>
                <a:gd name="connsiteY2" fmla="*/ 1377447 h 1377447"/>
                <a:gd name="connsiteX3" fmla="*/ 7016 w 2284830"/>
                <a:gd name="connsiteY3" fmla="*/ 1202050 h 1377447"/>
                <a:gd name="connsiteX4" fmla="*/ 0 w 2284830"/>
                <a:gd name="connsiteY4" fmla="*/ 762390 h 1377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4830" h="1377447">
                  <a:moveTo>
                    <a:pt x="0" y="762390"/>
                  </a:moveTo>
                  <a:lnTo>
                    <a:pt x="2284830" y="0"/>
                  </a:lnTo>
                  <a:lnTo>
                    <a:pt x="2268460" y="1377447"/>
                  </a:lnTo>
                  <a:lnTo>
                    <a:pt x="7016" y="1202050"/>
                  </a:lnTo>
                  <a:cubicBezTo>
                    <a:pt x="7795" y="1055497"/>
                    <a:pt x="8575" y="908943"/>
                    <a:pt x="0" y="76239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C66">
                    <a:tint val="66000"/>
                    <a:satMod val="160000"/>
                  </a:srgbClr>
                </a:gs>
                <a:gs pos="50000">
                  <a:srgbClr val="FFCC66">
                    <a:tint val="44500"/>
                    <a:satMod val="160000"/>
                  </a:srgbClr>
                </a:gs>
                <a:gs pos="100000">
                  <a:srgbClr val="FFCC66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8" charset="0"/>
              </a:endParaRPr>
            </a:p>
          </p:txBody>
        </p:sp>
        <p:pic>
          <p:nvPicPr>
            <p:cNvPr id="65" name="Picture 8" descr="Scramjet Physics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360" t="51337" r="21479" b="36329"/>
            <a:stretch/>
          </p:blipFill>
          <p:spPr bwMode="auto">
            <a:xfrm>
              <a:off x="6068206" y="1759739"/>
              <a:ext cx="1265530" cy="234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6" name="Freeform 65"/>
            <p:cNvSpPr/>
            <p:nvPr/>
          </p:nvSpPr>
          <p:spPr bwMode="auto">
            <a:xfrm>
              <a:off x="3511924" y="1362435"/>
              <a:ext cx="5174875" cy="449042"/>
            </a:xfrm>
            <a:custGeom>
              <a:avLst/>
              <a:gdLst>
                <a:gd name="connsiteX0" fmla="*/ 0 w 8666922"/>
                <a:gd name="connsiteY0" fmla="*/ 0 h 874643"/>
                <a:gd name="connsiteX1" fmla="*/ 1219200 w 8666922"/>
                <a:gd name="connsiteY1" fmla="*/ 139148 h 874643"/>
                <a:gd name="connsiteX2" fmla="*/ 2007705 w 8666922"/>
                <a:gd name="connsiteY2" fmla="*/ 318052 h 874643"/>
                <a:gd name="connsiteX3" fmla="*/ 3909392 w 8666922"/>
                <a:gd name="connsiteY3" fmla="*/ 868017 h 874643"/>
                <a:gd name="connsiteX4" fmla="*/ 4041913 w 8666922"/>
                <a:gd name="connsiteY4" fmla="*/ 874643 h 874643"/>
                <a:gd name="connsiteX5" fmla="*/ 6268279 w 8666922"/>
                <a:gd name="connsiteY5" fmla="*/ 834887 h 874643"/>
                <a:gd name="connsiteX6" fmla="*/ 8666922 w 8666922"/>
                <a:gd name="connsiteY6" fmla="*/ 26504 h 874643"/>
                <a:gd name="connsiteX7" fmla="*/ 0 w 8666922"/>
                <a:gd name="connsiteY7" fmla="*/ 0 h 874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66922" h="874643">
                  <a:moveTo>
                    <a:pt x="0" y="0"/>
                  </a:moveTo>
                  <a:lnTo>
                    <a:pt x="1219200" y="139148"/>
                  </a:lnTo>
                  <a:lnTo>
                    <a:pt x="2007705" y="318052"/>
                  </a:lnTo>
                  <a:lnTo>
                    <a:pt x="3909392" y="868017"/>
                  </a:lnTo>
                  <a:lnTo>
                    <a:pt x="4041913" y="874643"/>
                  </a:lnTo>
                  <a:lnTo>
                    <a:pt x="6268279" y="834887"/>
                  </a:lnTo>
                  <a:lnTo>
                    <a:pt x="8666922" y="265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CC">
                <a:lumMod val="20000"/>
                <a:lumOff val="80000"/>
              </a:srgbClr>
            </a:solidFill>
            <a:ln w="12700" cap="flat" cmpd="sng" algn="ctr">
              <a:solidFill>
                <a:srgbClr val="3333CC">
                  <a:lumMod val="75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8" charset="0"/>
              </a:endParaRPr>
            </a:p>
          </p:txBody>
        </p:sp>
        <p:sp>
          <p:nvSpPr>
            <p:cNvPr id="67" name="Freeform 66"/>
            <p:cNvSpPr/>
            <p:nvPr/>
          </p:nvSpPr>
          <p:spPr bwMode="auto">
            <a:xfrm>
              <a:off x="4902573" y="1856692"/>
              <a:ext cx="2977135" cy="200708"/>
            </a:xfrm>
            <a:custGeom>
              <a:avLst/>
              <a:gdLst>
                <a:gd name="connsiteX0" fmla="*/ 0 w 5983356"/>
                <a:gd name="connsiteY0" fmla="*/ 0 h 390939"/>
                <a:gd name="connsiteX1" fmla="*/ 728869 w 5983356"/>
                <a:gd name="connsiteY1" fmla="*/ 172279 h 390939"/>
                <a:gd name="connsiteX2" fmla="*/ 5214730 w 5983356"/>
                <a:gd name="connsiteY2" fmla="*/ 390939 h 390939"/>
                <a:gd name="connsiteX3" fmla="*/ 5983356 w 5983356"/>
                <a:gd name="connsiteY3" fmla="*/ 351183 h 390939"/>
                <a:gd name="connsiteX4" fmla="*/ 2504660 w 5983356"/>
                <a:gd name="connsiteY4" fmla="*/ 125896 h 390939"/>
                <a:gd name="connsiteX5" fmla="*/ 762000 w 5983356"/>
                <a:gd name="connsiteY5" fmla="*/ 92765 h 390939"/>
                <a:gd name="connsiteX6" fmla="*/ 0 w 5983356"/>
                <a:gd name="connsiteY6" fmla="*/ 0 h 390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83356" h="390939">
                  <a:moveTo>
                    <a:pt x="0" y="0"/>
                  </a:moveTo>
                  <a:lnTo>
                    <a:pt x="728869" y="172279"/>
                  </a:lnTo>
                  <a:lnTo>
                    <a:pt x="5214730" y="390939"/>
                  </a:lnTo>
                  <a:lnTo>
                    <a:pt x="5983356" y="351183"/>
                  </a:lnTo>
                  <a:lnTo>
                    <a:pt x="2504660" y="125896"/>
                  </a:lnTo>
                  <a:lnTo>
                    <a:pt x="762000" y="927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CC">
                <a:lumMod val="20000"/>
                <a:lumOff val="80000"/>
              </a:srgbClr>
            </a:solidFill>
            <a:ln w="12700" cap="flat" cmpd="sng" algn="ctr">
              <a:solidFill>
                <a:srgbClr val="3333CC">
                  <a:lumMod val="75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8" charset="0"/>
              </a:endParaRPr>
            </a:p>
          </p:txBody>
        </p:sp>
        <p:cxnSp>
          <p:nvCxnSpPr>
            <p:cNvPr id="68" name="Straight Connector 67"/>
            <p:cNvCxnSpPr>
              <a:stCxn id="66" idx="0"/>
            </p:cNvCxnSpPr>
            <p:nvPr/>
          </p:nvCxnSpPr>
          <p:spPr bwMode="auto">
            <a:xfrm>
              <a:off x="3511924" y="1362435"/>
              <a:ext cx="1455928" cy="648566"/>
            </a:xfrm>
            <a:prstGeom prst="line">
              <a:avLst/>
            </a:prstGeom>
            <a:solidFill>
              <a:srgbClr val="00CC99"/>
            </a:solidFill>
            <a:ln w="12700" cap="flat" cmpd="sng" algn="ctr">
              <a:solidFill>
                <a:srgbClr val="FF0000">
                  <a:alpha val="43922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9" name="Straight Connector 68"/>
            <p:cNvCxnSpPr>
              <a:stCxn id="66" idx="1"/>
              <a:endCxn id="67" idx="0"/>
            </p:cNvCxnSpPr>
            <p:nvPr/>
          </p:nvCxnSpPr>
          <p:spPr bwMode="auto">
            <a:xfrm>
              <a:off x="4239888" y="1433874"/>
              <a:ext cx="662685" cy="422818"/>
            </a:xfrm>
            <a:prstGeom prst="line">
              <a:avLst/>
            </a:prstGeom>
            <a:solidFill>
              <a:srgbClr val="00CC99"/>
            </a:solidFill>
            <a:ln w="12700" cap="flat" cmpd="sng" algn="ctr">
              <a:solidFill>
                <a:srgbClr val="FF0000">
                  <a:alpha val="43922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0" name="Straight Connector 69"/>
            <p:cNvCxnSpPr>
              <a:endCxn id="67" idx="0"/>
            </p:cNvCxnSpPr>
            <p:nvPr/>
          </p:nvCxnSpPr>
          <p:spPr bwMode="auto">
            <a:xfrm flipH="1">
              <a:off x="4902573" y="1736636"/>
              <a:ext cx="705779" cy="120056"/>
            </a:xfrm>
            <a:prstGeom prst="line">
              <a:avLst/>
            </a:prstGeom>
            <a:solidFill>
              <a:srgbClr val="00CC99"/>
            </a:solidFill>
            <a:ln w="12700" cap="flat" cmpd="sng" algn="ctr">
              <a:solidFill>
                <a:srgbClr val="FF0000">
                  <a:alpha val="43922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" name="Straight Connector 70"/>
            <p:cNvCxnSpPr>
              <a:stCxn id="66" idx="4"/>
            </p:cNvCxnSpPr>
            <p:nvPr/>
          </p:nvCxnSpPr>
          <p:spPr bwMode="auto">
            <a:xfrm flipH="1">
              <a:off x="5336404" y="1811477"/>
              <a:ext cx="588879" cy="98772"/>
            </a:xfrm>
            <a:prstGeom prst="line">
              <a:avLst/>
            </a:prstGeom>
            <a:solidFill>
              <a:srgbClr val="00CC99"/>
            </a:solidFill>
            <a:ln w="12700" cap="flat" cmpd="sng" algn="ctr">
              <a:solidFill>
                <a:srgbClr val="FF0000">
                  <a:alpha val="43922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2" name="Straight Connector 71"/>
            <p:cNvCxnSpPr/>
            <p:nvPr/>
          </p:nvCxnSpPr>
          <p:spPr bwMode="auto">
            <a:xfrm flipH="1" flipV="1">
              <a:off x="5608352" y="1746132"/>
              <a:ext cx="346113" cy="174919"/>
            </a:xfrm>
            <a:prstGeom prst="line">
              <a:avLst/>
            </a:prstGeom>
            <a:solidFill>
              <a:srgbClr val="00CC99"/>
            </a:solidFill>
            <a:ln w="12700" cap="flat" cmpd="sng" algn="ctr">
              <a:solidFill>
                <a:srgbClr val="FF0000">
                  <a:alpha val="43922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3" name="Straight Connector 72"/>
            <p:cNvCxnSpPr/>
            <p:nvPr/>
          </p:nvCxnSpPr>
          <p:spPr bwMode="auto">
            <a:xfrm flipV="1">
              <a:off x="5954465" y="1824375"/>
              <a:ext cx="157521" cy="96676"/>
            </a:xfrm>
            <a:prstGeom prst="line">
              <a:avLst/>
            </a:prstGeom>
            <a:solidFill>
              <a:srgbClr val="00CC99"/>
            </a:solidFill>
            <a:ln w="12700" cap="flat" cmpd="sng" algn="ctr">
              <a:solidFill>
                <a:srgbClr val="FF0000">
                  <a:alpha val="43922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4" name="Straight Connector 73"/>
            <p:cNvCxnSpPr/>
            <p:nvPr/>
          </p:nvCxnSpPr>
          <p:spPr bwMode="auto">
            <a:xfrm flipH="1" flipV="1">
              <a:off x="5925283" y="1808076"/>
              <a:ext cx="186703" cy="112975"/>
            </a:xfrm>
            <a:prstGeom prst="line">
              <a:avLst/>
            </a:prstGeom>
            <a:solidFill>
              <a:srgbClr val="00CC99"/>
            </a:solidFill>
            <a:ln w="12700" cap="flat" cmpd="sng" algn="ctr">
              <a:solidFill>
                <a:srgbClr val="FF0000">
                  <a:alpha val="43922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0" name="Group 79"/>
          <p:cNvGrpSpPr/>
          <p:nvPr/>
        </p:nvGrpSpPr>
        <p:grpSpPr>
          <a:xfrm>
            <a:off x="225839" y="3114371"/>
            <a:ext cx="8310583" cy="1287345"/>
            <a:chOff x="3733800" y="4181335"/>
            <a:chExt cx="5174875" cy="694965"/>
          </a:xfrm>
        </p:grpSpPr>
        <p:sp>
          <p:nvSpPr>
            <p:cNvPr id="81" name="Freeform 80"/>
            <p:cNvSpPr/>
            <p:nvPr/>
          </p:nvSpPr>
          <p:spPr bwMode="auto">
            <a:xfrm>
              <a:off x="7477924" y="4292051"/>
              <a:ext cx="611348" cy="584248"/>
            </a:xfrm>
            <a:custGeom>
              <a:avLst/>
              <a:gdLst>
                <a:gd name="connsiteX0" fmla="*/ 0 w 2284830"/>
                <a:gd name="connsiteY0" fmla="*/ 762390 h 1377447"/>
                <a:gd name="connsiteX1" fmla="*/ 2284830 w 2284830"/>
                <a:gd name="connsiteY1" fmla="*/ 0 h 1377447"/>
                <a:gd name="connsiteX2" fmla="*/ 2268460 w 2284830"/>
                <a:gd name="connsiteY2" fmla="*/ 1377447 h 1377447"/>
                <a:gd name="connsiteX3" fmla="*/ 7016 w 2284830"/>
                <a:gd name="connsiteY3" fmla="*/ 1202050 h 1377447"/>
                <a:gd name="connsiteX4" fmla="*/ 0 w 2284830"/>
                <a:gd name="connsiteY4" fmla="*/ 762390 h 1377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4830" h="1377447">
                  <a:moveTo>
                    <a:pt x="0" y="762390"/>
                  </a:moveTo>
                  <a:lnTo>
                    <a:pt x="2284830" y="0"/>
                  </a:lnTo>
                  <a:lnTo>
                    <a:pt x="2268460" y="1377447"/>
                  </a:lnTo>
                  <a:lnTo>
                    <a:pt x="7016" y="1202050"/>
                  </a:lnTo>
                  <a:cubicBezTo>
                    <a:pt x="7795" y="1055497"/>
                    <a:pt x="8575" y="908943"/>
                    <a:pt x="0" y="76239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C66">
                    <a:tint val="66000"/>
                    <a:satMod val="160000"/>
                  </a:srgbClr>
                </a:gs>
                <a:gs pos="50000">
                  <a:srgbClr val="FFCC66">
                    <a:tint val="44500"/>
                    <a:satMod val="160000"/>
                  </a:srgbClr>
                </a:gs>
                <a:gs pos="100000">
                  <a:srgbClr val="FFCC66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8" charset="0"/>
              </a:endParaRPr>
            </a:p>
          </p:txBody>
        </p:sp>
        <p:pic>
          <p:nvPicPr>
            <p:cNvPr id="82" name="Picture 8" descr="Scramjet Physics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360" t="51337" r="21479" b="36329"/>
            <a:stretch/>
          </p:blipFill>
          <p:spPr bwMode="auto">
            <a:xfrm>
              <a:off x="6290082" y="4578639"/>
              <a:ext cx="1265530" cy="234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3" name="Freeform 82"/>
            <p:cNvSpPr/>
            <p:nvPr/>
          </p:nvSpPr>
          <p:spPr bwMode="auto">
            <a:xfrm>
              <a:off x="3733800" y="4181338"/>
              <a:ext cx="5174875" cy="449042"/>
            </a:xfrm>
            <a:custGeom>
              <a:avLst/>
              <a:gdLst>
                <a:gd name="connsiteX0" fmla="*/ 0 w 8666922"/>
                <a:gd name="connsiteY0" fmla="*/ 0 h 874643"/>
                <a:gd name="connsiteX1" fmla="*/ 1219200 w 8666922"/>
                <a:gd name="connsiteY1" fmla="*/ 139148 h 874643"/>
                <a:gd name="connsiteX2" fmla="*/ 2007705 w 8666922"/>
                <a:gd name="connsiteY2" fmla="*/ 318052 h 874643"/>
                <a:gd name="connsiteX3" fmla="*/ 3909392 w 8666922"/>
                <a:gd name="connsiteY3" fmla="*/ 868017 h 874643"/>
                <a:gd name="connsiteX4" fmla="*/ 4041913 w 8666922"/>
                <a:gd name="connsiteY4" fmla="*/ 874643 h 874643"/>
                <a:gd name="connsiteX5" fmla="*/ 6268279 w 8666922"/>
                <a:gd name="connsiteY5" fmla="*/ 834887 h 874643"/>
                <a:gd name="connsiteX6" fmla="*/ 8666922 w 8666922"/>
                <a:gd name="connsiteY6" fmla="*/ 26504 h 874643"/>
                <a:gd name="connsiteX7" fmla="*/ 0 w 8666922"/>
                <a:gd name="connsiteY7" fmla="*/ 0 h 874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66922" h="874643">
                  <a:moveTo>
                    <a:pt x="0" y="0"/>
                  </a:moveTo>
                  <a:lnTo>
                    <a:pt x="1219200" y="139148"/>
                  </a:lnTo>
                  <a:lnTo>
                    <a:pt x="2007705" y="318052"/>
                  </a:lnTo>
                  <a:lnTo>
                    <a:pt x="3909392" y="868017"/>
                  </a:lnTo>
                  <a:lnTo>
                    <a:pt x="4041913" y="874643"/>
                  </a:lnTo>
                  <a:lnTo>
                    <a:pt x="6268279" y="834887"/>
                  </a:lnTo>
                  <a:lnTo>
                    <a:pt x="8666922" y="265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CC">
                <a:lumMod val="20000"/>
                <a:lumOff val="80000"/>
              </a:srgbClr>
            </a:solidFill>
            <a:ln w="12700" cap="flat" cmpd="sng" algn="ctr">
              <a:solidFill>
                <a:srgbClr val="3333CC">
                  <a:lumMod val="75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8" charset="0"/>
              </a:endParaRPr>
            </a:p>
          </p:txBody>
        </p:sp>
        <p:sp>
          <p:nvSpPr>
            <p:cNvPr id="84" name="Freeform 83"/>
            <p:cNvSpPr/>
            <p:nvPr/>
          </p:nvSpPr>
          <p:spPr bwMode="auto">
            <a:xfrm>
              <a:off x="5124449" y="4675592"/>
              <a:ext cx="2977135" cy="200708"/>
            </a:xfrm>
            <a:custGeom>
              <a:avLst/>
              <a:gdLst>
                <a:gd name="connsiteX0" fmla="*/ 0 w 5983356"/>
                <a:gd name="connsiteY0" fmla="*/ 0 h 390939"/>
                <a:gd name="connsiteX1" fmla="*/ 728869 w 5983356"/>
                <a:gd name="connsiteY1" fmla="*/ 172279 h 390939"/>
                <a:gd name="connsiteX2" fmla="*/ 5214730 w 5983356"/>
                <a:gd name="connsiteY2" fmla="*/ 390939 h 390939"/>
                <a:gd name="connsiteX3" fmla="*/ 5983356 w 5983356"/>
                <a:gd name="connsiteY3" fmla="*/ 351183 h 390939"/>
                <a:gd name="connsiteX4" fmla="*/ 2504660 w 5983356"/>
                <a:gd name="connsiteY4" fmla="*/ 125896 h 390939"/>
                <a:gd name="connsiteX5" fmla="*/ 762000 w 5983356"/>
                <a:gd name="connsiteY5" fmla="*/ 92765 h 390939"/>
                <a:gd name="connsiteX6" fmla="*/ 0 w 5983356"/>
                <a:gd name="connsiteY6" fmla="*/ 0 h 390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83356" h="390939">
                  <a:moveTo>
                    <a:pt x="0" y="0"/>
                  </a:moveTo>
                  <a:lnTo>
                    <a:pt x="728869" y="172279"/>
                  </a:lnTo>
                  <a:lnTo>
                    <a:pt x="5214730" y="390939"/>
                  </a:lnTo>
                  <a:lnTo>
                    <a:pt x="5983356" y="351183"/>
                  </a:lnTo>
                  <a:lnTo>
                    <a:pt x="2504660" y="125896"/>
                  </a:lnTo>
                  <a:lnTo>
                    <a:pt x="762000" y="927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CC">
                <a:lumMod val="20000"/>
                <a:lumOff val="80000"/>
              </a:srgbClr>
            </a:solidFill>
            <a:ln w="12700" cap="flat" cmpd="sng" algn="ctr">
              <a:solidFill>
                <a:srgbClr val="3333CC">
                  <a:lumMod val="75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8" charset="0"/>
              </a:endParaRPr>
            </a:p>
          </p:txBody>
        </p:sp>
        <p:cxnSp>
          <p:nvCxnSpPr>
            <p:cNvPr id="85" name="Straight Connector 84"/>
            <p:cNvCxnSpPr>
              <a:stCxn id="83" idx="0"/>
            </p:cNvCxnSpPr>
            <p:nvPr/>
          </p:nvCxnSpPr>
          <p:spPr bwMode="auto">
            <a:xfrm>
              <a:off x="3733800" y="4181335"/>
              <a:ext cx="1455928" cy="648566"/>
            </a:xfrm>
            <a:prstGeom prst="line">
              <a:avLst/>
            </a:prstGeom>
            <a:solidFill>
              <a:srgbClr val="00CC99"/>
            </a:solidFill>
            <a:ln w="12700" cap="flat" cmpd="sng" algn="ctr">
              <a:solidFill>
                <a:srgbClr val="FF0000">
                  <a:alpha val="43922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6" name="Straight Connector 85"/>
            <p:cNvCxnSpPr>
              <a:stCxn id="83" idx="1"/>
              <a:endCxn id="84" idx="0"/>
            </p:cNvCxnSpPr>
            <p:nvPr/>
          </p:nvCxnSpPr>
          <p:spPr bwMode="auto">
            <a:xfrm>
              <a:off x="4461764" y="4252774"/>
              <a:ext cx="662685" cy="422818"/>
            </a:xfrm>
            <a:prstGeom prst="line">
              <a:avLst/>
            </a:prstGeom>
            <a:solidFill>
              <a:srgbClr val="00CC99"/>
            </a:solidFill>
            <a:ln w="12700" cap="flat" cmpd="sng" algn="ctr">
              <a:solidFill>
                <a:srgbClr val="FF0000">
                  <a:alpha val="43922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7" name="Straight Connector 86"/>
            <p:cNvCxnSpPr>
              <a:endCxn id="84" idx="0"/>
            </p:cNvCxnSpPr>
            <p:nvPr/>
          </p:nvCxnSpPr>
          <p:spPr bwMode="auto">
            <a:xfrm flipH="1">
              <a:off x="5124449" y="4555536"/>
              <a:ext cx="705779" cy="120056"/>
            </a:xfrm>
            <a:prstGeom prst="line">
              <a:avLst/>
            </a:prstGeom>
            <a:solidFill>
              <a:srgbClr val="00CC99"/>
            </a:solidFill>
            <a:ln w="12700" cap="flat" cmpd="sng" algn="ctr">
              <a:solidFill>
                <a:srgbClr val="FF0000">
                  <a:alpha val="43922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8" name="Straight Connector 87"/>
            <p:cNvCxnSpPr>
              <a:stCxn id="83" idx="4"/>
            </p:cNvCxnSpPr>
            <p:nvPr/>
          </p:nvCxnSpPr>
          <p:spPr bwMode="auto">
            <a:xfrm flipH="1">
              <a:off x="5558280" y="4630377"/>
              <a:ext cx="588879" cy="98772"/>
            </a:xfrm>
            <a:prstGeom prst="line">
              <a:avLst/>
            </a:prstGeom>
            <a:solidFill>
              <a:srgbClr val="00CC99"/>
            </a:solidFill>
            <a:ln w="12700" cap="flat" cmpd="sng" algn="ctr">
              <a:solidFill>
                <a:srgbClr val="FF0000">
                  <a:alpha val="43922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9" name="Straight Connector 88"/>
            <p:cNvCxnSpPr/>
            <p:nvPr/>
          </p:nvCxnSpPr>
          <p:spPr bwMode="auto">
            <a:xfrm flipH="1" flipV="1">
              <a:off x="5830228" y="4565032"/>
              <a:ext cx="346113" cy="174919"/>
            </a:xfrm>
            <a:prstGeom prst="line">
              <a:avLst/>
            </a:prstGeom>
            <a:solidFill>
              <a:srgbClr val="00CC99"/>
            </a:solidFill>
            <a:ln w="12700" cap="flat" cmpd="sng" algn="ctr">
              <a:solidFill>
                <a:srgbClr val="FF0000">
                  <a:alpha val="43922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0" name="Straight Connector 89"/>
            <p:cNvCxnSpPr/>
            <p:nvPr/>
          </p:nvCxnSpPr>
          <p:spPr bwMode="auto">
            <a:xfrm flipV="1">
              <a:off x="6176341" y="4643275"/>
              <a:ext cx="157521" cy="96676"/>
            </a:xfrm>
            <a:prstGeom prst="line">
              <a:avLst/>
            </a:prstGeom>
            <a:solidFill>
              <a:srgbClr val="00CC99"/>
            </a:solidFill>
            <a:ln w="12700" cap="flat" cmpd="sng" algn="ctr">
              <a:solidFill>
                <a:srgbClr val="FF0000">
                  <a:alpha val="43922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1" name="Straight Connector 90"/>
            <p:cNvCxnSpPr/>
            <p:nvPr/>
          </p:nvCxnSpPr>
          <p:spPr bwMode="auto">
            <a:xfrm flipH="1" flipV="1">
              <a:off x="6147159" y="4626976"/>
              <a:ext cx="186703" cy="112975"/>
            </a:xfrm>
            <a:prstGeom prst="line">
              <a:avLst/>
            </a:prstGeom>
            <a:solidFill>
              <a:srgbClr val="00CC99"/>
            </a:solidFill>
            <a:ln w="12700" cap="flat" cmpd="sng" algn="ctr">
              <a:solidFill>
                <a:srgbClr val="FF0000">
                  <a:alpha val="43922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03" name="Rectangle 102"/>
          <p:cNvSpPr/>
          <p:nvPr/>
        </p:nvSpPr>
        <p:spPr bwMode="auto">
          <a:xfrm>
            <a:off x="6178278" y="1598426"/>
            <a:ext cx="1999408" cy="694964"/>
          </a:xfrm>
          <a:prstGeom prst="rect">
            <a:avLst/>
          </a:prstGeom>
          <a:noFill/>
          <a:ln w="28575" cap="flat" cmpd="sng" algn="ctr">
            <a:solidFill>
              <a:srgbClr val="00B050"/>
            </a:solidFill>
            <a:prstDash val="lg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dirty="0" smtClean="0">
              <a:solidFill>
                <a:srgbClr val="000000"/>
              </a:solidFill>
              <a:latin typeface="Times" pitchFamily="18" charset="0"/>
            </a:endParaRPr>
          </a:p>
        </p:txBody>
      </p:sp>
      <p:sp>
        <p:nvSpPr>
          <p:cNvPr id="107" name="Text Box 156"/>
          <p:cNvSpPr txBox="1">
            <a:spLocks noChangeArrowheads="1"/>
          </p:cNvSpPr>
          <p:nvPr/>
        </p:nvSpPr>
        <p:spPr bwMode="auto">
          <a:xfrm>
            <a:off x="3497110" y="1143000"/>
            <a:ext cx="85632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 dirty="0" smtClean="0">
                <a:solidFill>
                  <a:srgbClr val="000000"/>
                </a:solidFill>
                <a:latin typeface="+mn-lt"/>
              </a:rPr>
              <a:t>FLIGHT</a:t>
            </a:r>
          </a:p>
        </p:txBody>
      </p:sp>
      <p:sp>
        <p:nvSpPr>
          <p:cNvPr id="108" name="Content Placeholder 2">
            <a:extLst>
              <a:ext uri="{FF2B5EF4-FFF2-40B4-BE49-F238E27FC236}">
                <a16:creationId xmlns:a16="http://schemas.microsoft.com/office/drawing/2014/main" id="{BFA60DCA-32B9-D94B-9500-5743AB92771D}"/>
              </a:ext>
            </a:extLst>
          </p:cNvPr>
          <p:cNvSpPr txBox="1">
            <a:spLocks/>
          </p:cNvSpPr>
          <p:nvPr/>
        </p:nvSpPr>
        <p:spPr>
          <a:xfrm>
            <a:off x="228600" y="4912485"/>
            <a:ext cx="8686800" cy="1636083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ts val="750"/>
              </a:spcBef>
              <a:buSzPct val="125000"/>
              <a:buFont typeface="Arial" panose="020B0604020202020204" pitchFamily="34" charset="0"/>
              <a:buChar char="•"/>
              <a:defRPr/>
            </a:pPr>
            <a:r>
              <a:rPr lang="en-US" sz="2100" kern="0" dirty="0" smtClean="0">
                <a:latin typeface="+mn-lt"/>
              </a:rPr>
              <a:t>Sub-component(s</a:t>
            </a:r>
            <a:r>
              <a:rPr lang="en-US" sz="2100" kern="0" dirty="0">
                <a:latin typeface="+mn-lt"/>
              </a:rPr>
              <a:t>) of internal </a:t>
            </a:r>
            <a:r>
              <a:rPr lang="en-US" sz="2100" kern="0" dirty="0" err="1">
                <a:latin typeface="+mn-lt"/>
              </a:rPr>
              <a:t>flowpath</a:t>
            </a:r>
            <a:r>
              <a:rPr lang="en-US" sz="2100" kern="0" dirty="0">
                <a:latin typeface="+mn-lt"/>
              </a:rPr>
              <a:t> directly bolted to nozzle </a:t>
            </a:r>
            <a:r>
              <a:rPr lang="en-US" sz="2100" kern="0" dirty="0" smtClean="0">
                <a:latin typeface="+mn-lt"/>
              </a:rPr>
              <a:t>exit</a:t>
            </a:r>
          </a:p>
          <a:p>
            <a:pPr marL="342900" indent="-342900">
              <a:lnSpc>
                <a:spcPct val="90000"/>
              </a:lnSpc>
              <a:spcBef>
                <a:spcPts val="750"/>
              </a:spcBef>
              <a:buSzPct val="125000"/>
              <a:buFont typeface="Arial" panose="020B0604020202020204" pitchFamily="34" charset="0"/>
              <a:buChar char="•"/>
              <a:defRPr/>
            </a:pPr>
            <a:r>
              <a:rPr lang="en-US" sz="2100" kern="0" dirty="0" smtClean="0">
                <a:latin typeface="+mn-lt"/>
              </a:rPr>
              <a:t>Facility </a:t>
            </a:r>
            <a:r>
              <a:rPr lang="en-US" sz="2100" kern="0" dirty="0">
                <a:latin typeface="+mn-lt"/>
              </a:rPr>
              <a:t>nozzle exit conditions </a:t>
            </a:r>
            <a:r>
              <a:rPr lang="en-US" sz="2100" kern="0" dirty="0" smtClean="0">
                <a:latin typeface="+mn-lt"/>
              </a:rPr>
              <a:t>simulate component entrance conditions</a:t>
            </a:r>
          </a:p>
          <a:p>
            <a:pPr marL="342900" indent="-342900">
              <a:lnSpc>
                <a:spcPct val="90000"/>
              </a:lnSpc>
              <a:spcBef>
                <a:spcPts val="750"/>
              </a:spcBef>
              <a:buSzPct val="125000"/>
              <a:buFont typeface="Arial" panose="020B0604020202020204" pitchFamily="34" charset="0"/>
              <a:buChar char="•"/>
              <a:defRPr/>
            </a:pPr>
            <a:r>
              <a:rPr lang="en-US" sz="2100" kern="0" dirty="0" smtClean="0">
                <a:latin typeface="+mn-lt"/>
              </a:rPr>
              <a:t>Component operability and performance verification</a:t>
            </a:r>
            <a:endParaRPr lang="en-US" sz="2100" kern="0" dirty="0">
              <a:latin typeface="+mn-lt"/>
            </a:endParaRPr>
          </a:p>
        </p:txBody>
      </p:sp>
      <p:sp>
        <p:nvSpPr>
          <p:cNvPr id="109" name="Right Arrow 108"/>
          <p:cNvSpPr/>
          <p:nvPr/>
        </p:nvSpPr>
        <p:spPr>
          <a:xfrm>
            <a:off x="3144573" y="1796130"/>
            <a:ext cx="608458" cy="29522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52400" y="2984097"/>
            <a:ext cx="3881829" cy="1816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/>
          <p:cNvGrpSpPr/>
          <p:nvPr/>
        </p:nvGrpSpPr>
        <p:grpSpPr>
          <a:xfrm>
            <a:off x="1464478" y="3784071"/>
            <a:ext cx="2595251" cy="520873"/>
            <a:chOff x="3048000" y="5029200"/>
            <a:chExt cx="2133600" cy="847725"/>
          </a:xfrm>
        </p:grpSpPr>
        <p:sp>
          <p:nvSpPr>
            <p:cNvPr id="45" name="Line 113"/>
            <p:cNvSpPr>
              <a:spLocks noChangeShapeType="1"/>
            </p:cNvSpPr>
            <p:nvPr/>
          </p:nvSpPr>
          <p:spPr bwMode="auto">
            <a:xfrm flipV="1">
              <a:off x="3048000" y="5876925"/>
              <a:ext cx="1066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" name="Line 150"/>
            <p:cNvSpPr>
              <a:spLocks noChangeShapeType="1"/>
            </p:cNvSpPr>
            <p:nvPr/>
          </p:nvSpPr>
          <p:spPr bwMode="auto">
            <a:xfrm flipV="1">
              <a:off x="3048000" y="5029200"/>
              <a:ext cx="1066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47" name="Group 46"/>
            <p:cNvGrpSpPr/>
            <p:nvPr/>
          </p:nvGrpSpPr>
          <p:grpSpPr>
            <a:xfrm>
              <a:off x="4114800" y="5029200"/>
              <a:ext cx="1066800" cy="847725"/>
              <a:chOff x="3630499" y="5772150"/>
              <a:chExt cx="1828800" cy="847725"/>
            </a:xfrm>
          </p:grpSpPr>
          <p:sp>
            <p:nvSpPr>
              <p:cNvPr id="48" name="Freeform 184"/>
              <p:cNvSpPr>
                <a:spLocks/>
              </p:cNvSpPr>
              <p:nvPr/>
            </p:nvSpPr>
            <p:spPr bwMode="auto">
              <a:xfrm flipV="1">
                <a:off x="3630499" y="6226175"/>
                <a:ext cx="1828800" cy="393700"/>
              </a:xfrm>
              <a:custGeom>
                <a:avLst/>
                <a:gdLst>
                  <a:gd name="T0" fmla="*/ 0 w 1152"/>
                  <a:gd name="T1" fmla="*/ 0 h 248"/>
                  <a:gd name="T2" fmla="*/ 48 w 1152"/>
                  <a:gd name="T3" fmla="*/ 48 h 248"/>
                  <a:gd name="T4" fmla="*/ 192 w 1152"/>
                  <a:gd name="T5" fmla="*/ 144 h 248"/>
                  <a:gd name="T6" fmla="*/ 480 w 1152"/>
                  <a:gd name="T7" fmla="*/ 240 h 248"/>
                  <a:gd name="T8" fmla="*/ 816 w 1152"/>
                  <a:gd name="T9" fmla="*/ 192 h 248"/>
                  <a:gd name="T10" fmla="*/ 1008 w 1152"/>
                  <a:gd name="T11" fmla="*/ 144 h 248"/>
                  <a:gd name="T12" fmla="*/ 1152 w 1152"/>
                  <a:gd name="T13" fmla="*/ 144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52" h="248">
                    <a:moveTo>
                      <a:pt x="0" y="0"/>
                    </a:moveTo>
                    <a:cubicBezTo>
                      <a:pt x="8" y="12"/>
                      <a:pt x="16" y="24"/>
                      <a:pt x="48" y="48"/>
                    </a:cubicBezTo>
                    <a:cubicBezTo>
                      <a:pt x="80" y="72"/>
                      <a:pt x="120" y="112"/>
                      <a:pt x="192" y="144"/>
                    </a:cubicBezTo>
                    <a:cubicBezTo>
                      <a:pt x="264" y="176"/>
                      <a:pt x="376" y="232"/>
                      <a:pt x="480" y="240"/>
                    </a:cubicBezTo>
                    <a:cubicBezTo>
                      <a:pt x="584" y="248"/>
                      <a:pt x="728" y="208"/>
                      <a:pt x="816" y="192"/>
                    </a:cubicBezTo>
                    <a:cubicBezTo>
                      <a:pt x="904" y="176"/>
                      <a:pt x="952" y="152"/>
                      <a:pt x="1008" y="144"/>
                    </a:cubicBezTo>
                    <a:cubicBezTo>
                      <a:pt x="1064" y="136"/>
                      <a:pt x="1108" y="140"/>
                      <a:pt x="1152" y="144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9" name="Freeform 185"/>
              <p:cNvSpPr>
                <a:spLocks/>
              </p:cNvSpPr>
              <p:nvPr/>
            </p:nvSpPr>
            <p:spPr bwMode="auto">
              <a:xfrm>
                <a:off x="3630499" y="5772150"/>
                <a:ext cx="1828800" cy="393700"/>
              </a:xfrm>
              <a:custGeom>
                <a:avLst/>
                <a:gdLst>
                  <a:gd name="T0" fmla="*/ 0 w 1152"/>
                  <a:gd name="T1" fmla="*/ 0 h 248"/>
                  <a:gd name="T2" fmla="*/ 48 w 1152"/>
                  <a:gd name="T3" fmla="*/ 48 h 248"/>
                  <a:gd name="T4" fmla="*/ 192 w 1152"/>
                  <a:gd name="T5" fmla="*/ 144 h 248"/>
                  <a:gd name="T6" fmla="*/ 480 w 1152"/>
                  <a:gd name="T7" fmla="*/ 240 h 248"/>
                  <a:gd name="T8" fmla="*/ 816 w 1152"/>
                  <a:gd name="T9" fmla="*/ 192 h 248"/>
                  <a:gd name="T10" fmla="*/ 1008 w 1152"/>
                  <a:gd name="T11" fmla="*/ 144 h 248"/>
                  <a:gd name="T12" fmla="*/ 1152 w 1152"/>
                  <a:gd name="T13" fmla="*/ 144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52" h="248">
                    <a:moveTo>
                      <a:pt x="0" y="0"/>
                    </a:moveTo>
                    <a:cubicBezTo>
                      <a:pt x="8" y="12"/>
                      <a:pt x="16" y="24"/>
                      <a:pt x="48" y="48"/>
                    </a:cubicBezTo>
                    <a:cubicBezTo>
                      <a:pt x="80" y="72"/>
                      <a:pt x="120" y="112"/>
                      <a:pt x="192" y="144"/>
                    </a:cubicBezTo>
                    <a:cubicBezTo>
                      <a:pt x="264" y="176"/>
                      <a:pt x="376" y="232"/>
                      <a:pt x="480" y="240"/>
                    </a:cubicBezTo>
                    <a:cubicBezTo>
                      <a:pt x="584" y="248"/>
                      <a:pt x="728" y="208"/>
                      <a:pt x="816" y="192"/>
                    </a:cubicBezTo>
                    <a:cubicBezTo>
                      <a:pt x="904" y="176"/>
                      <a:pt x="952" y="152"/>
                      <a:pt x="1008" y="144"/>
                    </a:cubicBezTo>
                    <a:cubicBezTo>
                      <a:pt x="1064" y="136"/>
                      <a:pt x="1108" y="140"/>
                      <a:pt x="1152" y="144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sp>
        <p:nvSpPr>
          <p:cNvPr id="110" name="Right Arrow 109"/>
          <p:cNvSpPr/>
          <p:nvPr/>
        </p:nvSpPr>
        <p:spPr>
          <a:xfrm>
            <a:off x="1153683" y="3877718"/>
            <a:ext cx="608458" cy="34052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" name="Text Box 156"/>
          <p:cNvSpPr txBox="1">
            <a:spLocks noChangeArrowheads="1"/>
          </p:cNvSpPr>
          <p:nvPr/>
        </p:nvSpPr>
        <p:spPr bwMode="auto">
          <a:xfrm>
            <a:off x="3276600" y="2688383"/>
            <a:ext cx="178183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1800" b="1" dirty="0" smtClean="0">
                <a:solidFill>
                  <a:srgbClr val="000000"/>
                </a:solidFill>
                <a:latin typeface="+mn-lt"/>
              </a:rPr>
              <a:t>GROUND TEST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231315" y="2875819"/>
            <a:ext cx="1525924" cy="1816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/>
          <p:cNvSpPr/>
          <p:nvPr/>
        </p:nvSpPr>
        <p:spPr bwMode="auto">
          <a:xfrm>
            <a:off x="4043726" y="3117725"/>
            <a:ext cx="3176778" cy="1287344"/>
          </a:xfrm>
          <a:prstGeom prst="rect">
            <a:avLst/>
          </a:prstGeom>
          <a:noFill/>
          <a:ln w="28575" cap="flat" cmpd="sng" algn="ctr">
            <a:solidFill>
              <a:srgbClr val="00B050"/>
            </a:solidFill>
            <a:prstDash val="lg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dirty="0" smtClean="0">
              <a:solidFill>
                <a:srgbClr val="000000"/>
              </a:solidFill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17004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241F37E-81DD-4949-B55F-7EB7CF5FD6B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648811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F87A3-0BE5-4F47-A478-900F2A94D677}" type="slidenum">
              <a:rPr lang="en-US" smtClean="0"/>
              <a:t>19</a:t>
            </a:fld>
            <a:endParaRPr lang="en-US" dirty="0"/>
          </a:p>
        </p:txBody>
      </p:sp>
      <p:pic>
        <p:nvPicPr>
          <p:cNvPr id="4" name="Picture 3" descr="DSCN1619_barrel_usm_1024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9"/>
          <a:stretch/>
        </p:blipFill>
        <p:spPr bwMode="auto">
          <a:xfrm>
            <a:off x="4495801" y="2255955"/>
            <a:ext cx="4521104" cy="4232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AD2A9E4-5DA3-794B-A5FB-DB642659E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1"/>
            <a:ext cx="8686800" cy="990600"/>
          </a:xfrm>
        </p:spPr>
        <p:txBody>
          <a:bodyPr>
            <a:normAutofit/>
          </a:bodyPr>
          <a:lstStyle/>
          <a:p>
            <a:pPr algn="ctr"/>
            <a:r>
              <a:rPr lang="en-US" sz="3000" dirty="0"/>
              <a:t>Direct-Connect Supersonic-Combustion Test </a:t>
            </a:r>
            <a:r>
              <a:rPr lang="en-US" sz="3000" dirty="0" smtClean="0"/>
              <a:t>Facility: Direct-connect testing </a:t>
            </a:r>
            <a:endParaRPr lang="en-US" sz="3000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28599" y="1069848"/>
            <a:ext cx="8788306" cy="2305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472" indent="-347472" fontAlgn="auto">
              <a:spcAft>
                <a:spcPts val="0"/>
              </a:spcAft>
              <a:buSzPct val="125000"/>
            </a:pPr>
            <a:r>
              <a:rPr lang="en-US" altLang="en-US" dirty="0" err="1" smtClean="0"/>
              <a:t>Interchangable</a:t>
            </a:r>
            <a:r>
              <a:rPr lang="en-US" altLang="en-US" dirty="0" smtClean="0"/>
              <a:t> nozzle usually designed with the test article to match the cross-sectional shape and achieve the desired Mach number</a:t>
            </a:r>
            <a:endParaRPr lang="en-US" altLang="en-US" dirty="0" smtClean="0"/>
          </a:p>
          <a:p>
            <a:pPr marL="347472" indent="-347472" fontAlgn="auto">
              <a:spcAft>
                <a:spcPts val="0"/>
              </a:spcAft>
              <a:buSzPct val="125000"/>
            </a:pPr>
            <a:r>
              <a:rPr lang="en-US" altLang="en-US" dirty="0" smtClean="0"/>
              <a:t>Heated by hydrogen-air combustion (total temperatures up to 3340 deg. F)</a:t>
            </a:r>
          </a:p>
          <a:p>
            <a:pPr marL="347472" indent="-347472" fontAlgn="auto">
              <a:spcAft>
                <a:spcPts val="0"/>
              </a:spcAft>
              <a:buSzPct val="125000"/>
            </a:pPr>
            <a:r>
              <a:rPr lang="en-US" altLang="en-US" dirty="0" smtClean="0"/>
              <a:t>Run times up to 15 minutes </a:t>
            </a:r>
          </a:p>
          <a:p>
            <a:pPr marL="347472" indent="-347472" fontAlgn="auto">
              <a:spcAft>
                <a:spcPts val="0"/>
              </a:spcAft>
              <a:buSzPct val="125000"/>
            </a:pPr>
            <a:r>
              <a:rPr lang="en-US" altLang="en-US" dirty="0" smtClean="0"/>
              <a:t>5-20 </a:t>
            </a:r>
            <a:r>
              <a:rPr lang="en-US" altLang="en-US" dirty="0" smtClean="0"/>
              <a:t>runs / day</a:t>
            </a:r>
          </a:p>
          <a:p>
            <a:pPr marL="347472" indent="-347472" fontAlgn="auto">
              <a:spcAft>
                <a:spcPts val="0"/>
              </a:spcAft>
              <a:buSzPct val="125000"/>
            </a:pPr>
            <a:endParaRPr lang="en-US" altLang="en-US" dirty="0" smtClean="0"/>
          </a:p>
          <a:p>
            <a:pPr marL="347472" indent="-347472" fontAlgn="auto">
              <a:spcAft>
                <a:spcPts val="0"/>
              </a:spcAft>
              <a:buSzPct val="125000"/>
            </a:pPr>
            <a:endParaRPr lang="en-US" altLang="en-US" dirty="0" smtClean="0"/>
          </a:p>
        </p:txBody>
      </p:sp>
      <p:pic>
        <p:nvPicPr>
          <p:cNvPr id="10" name="Picture 3" descr="P102071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7" t="22857" b="17143"/>
          <a:stretch/>
        </p:blipFill>
        <p:spPr bwMode="auto">
          <a:xfrm>
            <a:off x="101506" y="3200400"/>
            <a:ext cx="4267200" cy="2203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01506" y="5101005"/>
            <a:ext cx="1355820" cy="3231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500" dirty="0" smtClean="0">
                <a:latin typeface="+mn-lt"/>
              </a:rPr>
              <a:t>DCR in </a:t>
            </a:r>
            <a:r>
              <a:rPr lang="en-US" sz="1500" dirty="0">
                <a:latin typeface="+mn-lt"/>
              </a:rPr>
              <a:t>DCSCTF</a:t>
            </a:r>
          </a:p>
        </p:txBody>
      </p:sp>
    </p:spTree>
    <p:extLst>
      <p:ext uri="{BB962C8B-B14F-4D97-AF65-F5344CB8AC3E}">
        <p14:creationId xmlns:p14="http://schemas.microsoft.com/office/powerpoint/2010/main" val="15207625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2A9E4-5DA3-794B-A5FB-DB642659E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000" dirty="0" smtClean="0"/>
              <a:t>Isolator Dynamics Research Laboratory (IDRL)</a:t>
            </a:r>
            <a:endParaRPr lang="en-US" sz="300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241F37E-81DD-4949-B55F-7EB7CF5FD6B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648811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F87A3-0BE5-4F47-A478-900F2A94D677}" type="slidenum">
              <a:rPr lang="en-US" smtClean="0"/>
              <a:t>20</a:t>
            </a:fld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28599" y="1069848"/>
            <a:ext cx="8686801" cy="2305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472" indent="-347472" fontAlgn="auto">
              <a:spcAft>
                <a:spcPts val="0"/>
              </a:spcAft>
              <a:buSzPct val="125000"/>
            </a:pPr>
            <a:r>
              <a:rPr lang="en-US" altLang="en-US" dirty="0" smtClean="0"/>
              <a:t>Direct-connect facility for fundamental research on isolators</a:t>
            </a:r>
          </a:p>
          <a:p>
            <a:pPr marL="804672" lvl="1" indent="-347472" fontAlgn="auto">
              <a:spcAft>
                <a:spcPts val="0"/>
              </a:spcAft>
              <a:buSzPct val="125000"/>
              <a:buFont typeface="Calibri" panose="020F0502020204030204" pitchFamily="34" charset="0"/>
              <a:buChar char="-"/>
            </a:pPr>
            <a:r>
              <a:rPr lang="en-US" altLang="en-US" dirty="0"/>
              <a:t>Investigate shock </a:t>
            </a:r>
            <a:r>
              <a:rPr lang="en-US" altLang="en-US" dirty="0" smtClean="0"/>
              <a:t>wave structure and dynamics </a:t>
            </a:r>
            <a:r>
              <a:rPr lang="en-US" altLang="en-US" dirty="0"/>
              <a:t>related to isolator stability / </a:t>
            </a:r>
            <a:r>
              <a:rPr lang="en-US" altLang="en-US" dirty="0" smtClean="0"/>
              <a:t>unstart</a:t>
            </a:r>
          </a:p>
          <a:p>
            <a:pPr marL="804672" lvl="1" indent="-347472" fontAlgn="auto">
              <a:spcAft>
                <a:spcPts val="0"/>
              </a:spcAft>
              <a:buSzPct val="125000"/>
              <a:buFont typeface="Calibri" panose="020F0502020204030204" pitchFamily="34" charset="0"/>
              <a:buChar char="-"/>
            </a:pPr>
            <a:r>
              <a:rPr lang="en-US" altLang="en-US" dirty="0" smtClean="0"/>
              <a:t>Flow control methods to improve isolator performance</a:t>
            </a:r>
          </a:p>
          <a:p>
            <a:pPr marL="804672" lvl="1" indent="-347472" fontAlgn="auto">
              <a:spcAft>
                <a:spcPts val="0"/>
              </a:spcAft>
              <a:buSzPct val="125000"/>
              <a:buFont typeface="Calibri" panose="020F0502020204030204" pitchFamily="34" charset="0"/>
              <a:buChar char="-"/>
            </a:pPr>
            <a:r>
              <a:rPr lang="en-US" altLang="en-US" dirty="0" smtClean="0"/>
              <a:t>Test-bed for laser diagnostics and advanced measurement techniques</a:t>
            </a:r>
          </a:p>
          <a:p>
            <a:pPr marL="804672" lvl="1" indent="-347472" fontAlgn="auto">
              <a:spcAft>
                <a:spcPts val="0"/>
              </a:spcAft>
              <a:buSzPct val="125000"/>
              <a:buFont typeface="Calibri" panose="020F0502020204030204" pitchFamily="34" charset="0"/>
              <a:buChar char="-"/>
            </a:pPr>
            <a:r>
              <a:rPr lang="en-US" altLang="en-US" dirty="0" smtClean="0"/>
              <a:t>CFD code validation </a:t>
            </a:r>
          </a:p>
          <a:p>
            <a:pPr marL="347472" indent="-347472" fontAlgn="auto">
              <a:spcAft>
                <a:spcPts val="0"/>
              </a:spcAft>
              <a:buSzPct val="125000"/>
            </a:pPr>
            <a:endParaRPr lang="en-US" altLang="en-US" dirty="0" smtClean="0"/>
          </a:p>
          <a:p>
            <a:pPr marL="347472" indent="-347472" fontAlgn="auto">
              <a:spcAft>
                <a:spcPts val="0"/>
              </a:spcAft>
              <a:buSzPct val="125000"/>
            </a:pPr>
            <a:endParaRPr lang="en-US" altLang="en-US" dirty="0" smtClean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67" y="3030146"/>
            <a:ext cx="6960433" cy="1523635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321561" y="3533795"/>
            <a:ext cx="691285" cy="4302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500" dirty="0">
                <a:latin typeface="Helvetica" panose="020B0604020202020204" pitchFamily="34" charset="0"/>
                <a:cs typeface="Helvetica" panose="020B0604020202020204" pitchFamily="34" charset="0"/>
              </a:rPr>
              <a:t>Inlet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281196" y="3712027"/>
            <a:ext cx="285152" cy="27062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45 Light" panose="020B0500000000000000" pitchFamily="34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4392150" y="3361202"/>
            <a:ext cx="1372843" cy="5897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5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5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>
                <a:latin typeface="Helvetica" panose="020B0604020202020204" pitchFamily="34" charset="0"/>
                <a:cs typeface="Helvetica" panose="020B0604020202020204" pitchFamily="34" charset="0"/>
              </a:rPr>
              <a:t>Combustor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5662338" y="3757726"/>
            <a:ext cx="1245361" cy="5897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5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5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>
                <a:latin typeface="Helvetica" panose="020B0604020202020204" pitchFamily="34" charset="0"/>
                <a:cs typeface="Helvetica" panose="020B0604020202020204" pitchFamily="34" charset="0"/>
              </a:rPr>
              <a:t>Nozzle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76200" y="4033413"/>
            <a:ext cx="1245361" cy="5897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5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5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>
                <a:latin typeface="Helvetica" panose="020B0604020202020204" pitchFamily="34" charset="0"/>
                <a:cs typeface="Helvetica" panose="020B0604020202020204" pitchFamily="34" charset="0"/>
              </a:rPr>
              <a:t>Flow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4824755" y="3621612"/>
            <a:ext cx="159340" cy="36467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"/>
          <p:cNvSpPr txBox="1">
            <a:spLocks/>
          </p:cNvSpPr>
          <p:nvPr/>
        </p:nvSpPr>
        <p:spPr>
          <a:xfrm>
            <a:off x="3632074" y="3473031"/>
            <a:ext cx="1245361" cy="5897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5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5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 45 Light" panose="020B0500000000000000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>
                <a:latin typeface="Helvetica" panose="020B0604020202020204" pitchFamily="34" charset="0"/>
                <a:cs typeface="Helvetica" panose="020B0604020202020204" pitchFamily="34" charset="0"/>
              </a:rPr>
              <a:t>Isolator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4301E3F-6A89-9642-9859-E3489D9AB1A2}"/>
              </a:ext>
            </a:extLst>
          </p:cNvPr>
          <p:cNvSpPr txBox="1">
            <a:spLocks/>
          </p:cNvSpPr>
          <p:nvPr/>
        </p:nvSpPr>
        <p:spPr>
          <a:xfrm>
            <a:off x="994976" y="2792239"/>
            <a:ext cx="5333999" cy="5366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b="1" u="sng" dirty="0" smtClean="0"/>
              <a:t>Sc</a:t>
            </a:r>
            <a:r>
              <a:rPr lang="en-US" b="1" dirty="0" smtClean="0"/>
              <a:t>ramjet = </a:t>
            </a:r>
            <a:r>
              <a:rPr lang="en-US" b="1" u="sng" dirty="0" smtClean="0"/>
              <a:t>S</a:t>
            </a:r>
            <a:r>
              <a:rPr lang="en-US" b="1" dirty="0" smtClean="0"/>
              <a:t>upersonic </a:t>
            </a:r>
            <a:r>
              <a:rPr lang="en-US" b="1" u="sng" dirty="0" smtClean="0"/>
              <a:t>C</a:t>
            </a:r>
            <a:r>
              <a:rPr lang="en-US" b="1" dirty="0" smtClean="0"/>
              <a:t>ombustion Ramjet</a:t>
            </a:r>
            <a:endParaRPr lang="en-US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52" r="23333" b="4445"/>
          <a:stretch/>
        </p:blipFill>
        <p:spPr>
          <a:xfrm>
            <a:off x="7187666" y="2441803"/>
            <a:ext cx="1727733" cy="401581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59" b="739"/>
          <a:stretch/>
        </p:blipFill>
        <p:spPr>
          <a:xfrm>
            <a:off x="255895" y="4586123"/>
            <a:ext cx="6805722" cy="2035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4019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nnssi.com/wp-content/uploads/Pressure_Sensitive_Paint/Marketing_Images/ARA_PSP_SAAB-Gripen_TWT-1024x687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4" t="19545" b="18611"/>
          <a:stretch/>
        </p:blipFill>
        <p:spPr bwMode="auto">
          <a:xfrm>
            <a:off x="1631668" y="786639"/>
            <a:ext cx="3483362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AD2A9E4-5DA3-794B-A5FB-DB642659E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000" dirty="0" smtClean="0"/>
              <a:t>Instrumentation and Test Techniques</a:t>
            </a:r>
            <a:endParaRPr lang="en-US" sz="300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241F37E-81DD-4949-B55F-7EB7CF5FD6B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648811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F87A3-0BE5-4F47-A478-900F2A94D677}" type="slidenum">
              <a:rPr lang="en-US" smtClean="0"/>
              <a:t>21</a:t>
            </a:fld>
            <a:endParaRPr lang="en-US" dirty="0"/>
          </a:p>
        </p:txBody>
      </p:sp>
      <p:pic>
        <p:nvPicPr>
          <p:cNvPr id="5126" name="Picture 6" descr="https://kulite.com/assets/media/2017/06/XCQ-06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17"/>
          <a:stretch/>
        </p:blipFill>
        <p:spPr bwMode="auto">
          <a:xfrm>
            <a:off x="6607198" y="4701588"/>
            <a:ext cx="1707696" cy="128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41">
            <a:extLst>
              <a:ext uri="{FF2B5EF4-FFF2-40B4-BE49-F238E27FC236}">
                <a16:creationId xmlns:a16="http://schemas.microsoft.com/office/drawing/2014/main" id="{DB9E595A-C1D6-1B49-84BC-3099470154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1095" y="4687869"/>
            <a:ext cx="1859902" cy="323165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rgbClr val="0752FF"/>
              </a:buClr>
              <a:buSzPct val="125000"/>
              <a:buFont typeface="Times" pitchFamily="2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SzPct val="125000"/>
              <a:buFont typeface="Times" pitchFamily="2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500" dirty="0" smtClean="0">
                <a:latin typeface="+mn-lt"/>
                <a:cs typeface="Arial" panose="020B0604020202020204" pitchFamily="34" charset="0"/>
              </a:rPr>
              <a:t>Pressure transducers</a:t>
            </a:r>
            <a:endParaRPr lang="en-US" altLang="en-US" sz="1500" dirty="0">
              <a:latin typeface="+mn-lt"/>
              <a:cs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5181601" y="1738949"/>
            <a:ext cx="3848099" cy="2912878"/>
            <a:chOff x="5197412" y="2050499"/>
            <a:chExt cx="3848099" cy="2912878"/>
          </a:xfrm>
        </p:grpSpPr>
        <p:pic>
          <p:nvPicPr>
            <p:cNvPr id="5124" name="Picture 4" descr="https://lh3.googleusercontent.com/HN69FQa-qMwcTtqtCJCGarP59J3jUWzZM12WWPjh33fFOaPWIrFdNdTpYEnTNR-tw3ex7qhMLKnN-J0dWpOuejeeUNHVKAuHNQTiZFVzjj-R5ADvBpmFsAmDB8mJePNmfonEEshx7ezTtfsq6jk6U0--WC7CojnOoeVQsRxUzPDMWx8aqkRXfJ1meXZO7z776U2ORlkoBHLsRO-QwuMWuW5zbfZT6SeiKcZMRGqeTIF1TyiXy0r6N1MeJjN2VErj5wJXrPu0K6viEnFRrxB0GygP2PelO9bHqh2nWxI95E4QXGL9otrQmlR7yuXWTo3O4-DdINJDV-8dVCjGnVZmSHaAPjlE_yjegh5dB_ZK7CJkwXpgeWlLPy2_SRHRF8StcrZzbn-3eQtR_XBMdq8pyD7gUDDYK7TVwHVEKKf6C132_-1_ueC7SfXIpKKzH4LKiY8651bemH4kX2zbbeh30INGAfVdfDU9OavbAOZnxEt2NFgpCpP53TzluUHVohvF9dt3DsXHRX6dfy8bmWg_Nl0j9h4elvy7XuQYaHYqzNEfcx4t1XG2ge5Pu3kO13T-_4qeipRB2nA3tc1rgC_Xsqf6tpZXmLdTrJWpxCaDjhRskhKefINuAQiL1avhSdYCiN4aokNDbWdQ9O3SpWAYUdnry7LOE3alvV0seiE8S0uthDpyvhgRgWDTWIJHcQ=w1258-h943-no?authuser=0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7412" y="2100260"/>
              <a:ext cx="3816478" cy="28631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41">
              <a:extLst>
                <a:ext uri="{FF2B5EF4-FFF2-40B4-BE49-F238E27FC236}">
                  <a16:creationId xmlns:a16="http://schemas.microsoft.com/office/drawing/2014/main" id="{DB9E595A-C1D6-1B49-84BC-3099470154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45411" y="2050499"/>
              <a:ext cx="800100" cy="323165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x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ct val="20000"/>
                </a:spcBef>
                <a:buClr>
                  <a:srgbClr val="0752FF"/>
                </a:buClr>
                <a:buSzPct val="125000"/>
                <a:buFont typeface="Times" pitchFamily="2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SzPct val="125000"/>
                <a:buFont typeface="Times" pitchFamily="2" charset="0"/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Font typeface="Times" pitchFamily="2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90000"/>
                </a:lnSpc>
                <a:spcBef>
                  <a:spcPct val="20000"/>
                </a:spcBef>
                <a:buFont typeface="Times" pitchFamily="2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90000"/>
                </a:lnSpc>
                <a:spcBef>
                  <a:spcPct val="20000"/>
                </a:spcBef>
                <a:buSzPct val="80000"/>
                <a:buFont typeface="Times" pitchFamily="2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80000"/>
                <a:buFont typeface="Times" pitchFamily="2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80000"/>
                <a:buFont typeface="Times" pitchFamily="2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80000"/>
                <a:buFont typeface="Times" pitchFamily="2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80000"/>
                <a:buFont typeface="Times" pitchFamily="2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500" dirty="0" smtClean="0">
                  <a:latin typeface="+mn-lt"/>
                  <a:cs typeface="Arial" panose="020B0604020202020204" pitchFamily="34" charset="0"/>
                </a:rPr>
                <a:t>Oil flow</a:t>
              </a:r>
              <a:endParaRPr lang="en-US" altLang="en-US" sz="1500" dirty="0">
                <a:latin typeface="+mn-lt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373349" y="4093234"/>
            <a:ext cx="3179517" cy="2743200"/>
            <a:chOff x="5817004" y="1449792"/>
            <a:chExt cx="3179517" cy="274320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772" r="8894" b="17076"/>
            <a:stretch/>
          </p:blipFill>
          <p:spPr>
            <a:xfrm>
              <a:off x="5817004" y="1449792"/>
              <a:ext cx="3179517" cy="2743200"/>
            </a:xfrm>
            <a:prstGeom prst="rect">
              <a:avLst/>
            </a:prstGeom>
          </p:spPr>
        </p:pic>
        <p:sp>
          <p:nvSpPr>
            <p:cNvPr id="10" name="TextBox 41">
              <a:extLst>
                <a:ext uri="{FF2B5EF4-FFF2-40B4-BE49-F238E27FC236}">
                  <a16:creationId xmlns:a16="http://schemas.microsoft.com/office/drawing/2014/main" id="{DB9E595A-C1D6-1B49-84BC-3099470154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17004" y="3869827"/>
              <a:ext cx="1503451" cy="323165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xtLst/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ct val="20000"/>
                </a:spcBef>
                <a:buClr>
                  <a:srgbClr val="0752FF"/>
                </a:buClr>
                <a:buSzPct val="125000"/>
                <a:buFont typeface="Times" pitchFamily="2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SzPct val="125000"/>
                <a:buFont typeface="Times" pitchFamily="2" charset="0"/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Font typeface="Times" pitchFamily="2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90000"/>
                </a:lnSpc>
                <a:spcBef>
                  <a:spcPct val="20000"/>
                </a:spcBef>
                <a:buFont typeface="Times" pitchFamily="2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90000"/>
                </a:lnSpc>
                <a:spcBef>
                  <a:spcPct val="20000"/>
                </a:spcBef>
                <a:buSzPct val="80000"/>
                <a:buFont typeface="Times" pitchFamily="2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80000"/>
                <a:buFont typeface="Times" pitchFamily="2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80000"/>
                <a:buFont typeface="Times" pitchFamily="2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80000"/>
                <a:buFont typeface="Times" pitchFamily="2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80000"/>
                <a:buFont typeface="Times" pitchFamily="2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500" dirty="0" smtClean="0">
                  <a:latin typeface="+mn-lt"/>
                  <a:cs typeface="Arial" panose="020B0604020202020204" pitchFamily="34" charset="0"/>
                </a:rPr>
                <a:t>Laser diagnostics</a:t>
              </a:r>
              <a:endParaRPr lang="en-US" altLang="en-US" sz="1500" dirty="0">
                <a:latin typeface="+mn-lt"/>
                <a:cs typeface="Arial" panose="020B0604020202020204" pitchFamily="34" charset="0"/>
              </a:endParaRPr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/>
          <a:srcRect t="9392" r="14399"/>
          <a:stretch/>
        </p:blipFill>
        <p:spPr>
          <a:xfrm>
            <a:off x="114300" y="4091978"/>
            <a:ext cx="3144749" cy="2744154"/>
          </a:xfrm>
          <a:prstGeom prst="rect">
            <a:avLst/>
          </a:prstGeom>
        </p:spPr>
      </p:pic>
      <p:sp>
        <p:nvSpPr>
          <p:cNvPr id="14" name="TextBox 41">
            <a:extLst>
              <a:ext uri="{FF2B5EF4-FFF2-40B4-BE49-F238E27FC236}">
                <a16:creationId xmlns:a16="http://schemas.microsoft.com/office/drawing/2014/main" id="{DB9E595A-C1D6-1B49-84BC-3099470154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11" y="6521045"/>
            <a:ext cx="2145189" cy="323165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rgbClr val="0752FF"/>
              </a:buClr>
              <a:buSzPct val="125000"/>
              <a:buFont typeface="Times" pitchFamily="2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SzPct val="125000"/>
              <a:buFont typeface="Times" pitchFamily="2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500" dirty="0" smtClean="0">
                <a:latin typeface="+mn-lt"/>
                <a:cs typeface="Arial" panose="020B0604020202020204" pitchFamily="34" charset="0"/>
              </a:rPr>
              <a:t>Phosphor thermography</a:t>
            </a:r>
            <a:endParaRPr lang="en-US" altLang="en-US" sz="1500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71" b="1544"/>
          <a:stretch/>
        </p:blipFill>
        <p:spPr>
          <a:xfrm>
            <a:off x="92529" y="2606396"/>
            <a:ext cx="5034352" cy="1434103"/>
          </a:xfrm>
          <a:prstGeom prst="rect">
            <a:avLst/>
          </a:prstGeom>
        </p:spPr>
      </p:pic>
      <p:sp>
        <p:nvSpPr>
          <p:cNvPr id="16" name="TextBox 41">
            <a:extLst>
              <a:ext uri="{FF2B5EF4-FFF2-40B4-BE49-F238E27FC236}">
                <a16:creationId xmlns:a16="http://schemas.microsoft.com/office/drawing/2014/main" id="{DB9E595A-C1D6-1B49-84BC-3099470154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90" y="3717334"/>
            <a:ext cx="2145189" cy="323165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rgbClr val="0752FF"/>
              </a:buClr>
              <a:buSzPct val="125000"/>
              <a:buFont typeface="Times" pitchFamily="2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SzPct val="125000"/>
              <a:buFont typeface="Times" pitchFamily="2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500" dirty="0" err="1" smtClean="0">
                <a:latin typeface="+mn-lt"/>
                <a:cs typeface="Arial" panose="020B0604020202020204" pitchFamily="34" charset="0"/>
              </a:rPr>
              <a:t>Schlieren</a:t>
            </a:r>
            <a:r>
              <a:rPr lang="en-US" altLang="en-US" sz="1500" dirty="0" smtClean="0">
                <a:latin typeface="+mn-lt"/>
                <a:cs typeface="Arial" panose="020B0604020202020204" pitchFamily="34" charset="0"/>
              </a:rPr>
              <a:t>  /shadowgraph</a:t>
            </a:r>
            <a:endParaRPr lang="en-US" altLang="en-US" sz="15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8" name="TextBox 41">
            <a:extLst>
              <a:ext uri="{FF2B5EF4-FFF2-40B4-BE49-F238E27FC236}">
                <a16:creationId xmlns:a16="http://schemas.microsoft.com/office/drawing/2014/main" id="{DB9E595A-C1D6-1B49-84BC-3099470154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599" y="778561"/>
            <a:ext cx="1343107" cy="784830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rgbClr val="0752FF"/>
              </a:buClr>
              <a:buSzPct val="125000"/>
              <a:buFont typeface="Times" pitchFamily="2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SzPct val="125000"/>
              <a:buFont typeface="Times" pitchFamily="2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Times" pitchFamily="2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500" dirty="0" smtClean="0">
                <a:latin typeface="+mn-lt"/>
                <a:cs typeface="Arial" panose="020B0604020202020204" pitchFamily="34" charset="0"/>
              </a:rPr>
              <a:t>Pressure and temperature sensitive paint</a:t>
            </a:r>
            <a:endParaRPr lang="en-US" altLang="en-US" sz="1500" dirty="0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606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2A9E4-5DA3-794B-A5FB-DB642659E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000" dirty="0" smtClean="0"/>
              <a:t>My path to NASA Langley</a:t>
            </a:r>
            <a:endParaRPr lang="en-US" sz="300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241F37E-81DD-4949-B55F-7EB7CF5FD6B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648811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F87A3-0BE5-4F47-A478-900F2A94D677}" type="slidenum">
              <a:rPr lang="en-US" smtClean="0"/>
              <a:t>22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FA60DCA-32B9-D94B-9500-5743AB92771D}"/>
              </a:ext>
            </a:extLst>
          </p:cNvPr>
          <p:cNvSpPr txBox="1">
            <a:spLocks/>
          </p:cNvSpPr>
          <p:nvPr/>
        </p:nvSpPr>
        <p:spPr>
          <a:xfrm>
            <a:off x="99378" y="909104"/>
            <a:ext cx="6161583" cy="4648200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ts val="750"/>
              </a:spcBef>
              <a:buSzPct val="125000"/>
              <a:buFont typeface="Arial" panose="020B0604020202020204" pitchFamily="34" charset="0"/>
              <a:buChar char="•"/>
              <a:defRPr/>
            </a:pPr>
            <a:r>
              <a:rPr lang="en-US" sz="2100" kern="0" dirty="0" smtClean="0">
                <a:latin typeface="+mn-lt"/>
              </a:rPr>
              <a:t>Undergraduate @ U. Maryland</a:t>
            </a:r>
            <a:r>
              <a:rPr lang="en-US" sz="2000" kern="0" dirty="0">
                <a:latin typeface="+mn-lt"/>
              </a:rPr>
              <a:t> </a:t>
            </a:r>
            <a:r>
              <a:rPr lang="en-US" sz="2000" kern="0" dirty="0" smtClean="0">
                <a:latin typeface="+mn-lt"/>
              </a:rPr>
              <a:t>(College Park, MD)</a:t>
            </a:r>
          </a:p>
          <a:p>
            <a:pPr marL="800100" lvl="1" indent="-342900">
              <a:lnSpc>
                <a:spcPct val="90000"/>
              </a:lnSpc>
              <a:spcBef>
                <a:spcPts val="750"/>
              </a:spcBef>
              <a:buSzPct val="125000"/>
              <a:buFont typeface="Calibri" panose="020F0502020204030204" pitchFamily="34" charset="0"/>
              <a:buChar char="-"/>
              <a:defRPr/>
            </a:pPr>
            <a:r>
              <a:rPr lang="en-US" sz="2000" kern="0" dirty="0" smtClean="0">
                <a:latin typeface="+mn-lt"/>
              </a:rPr>
              <a:t>Summer internships at Arnold Engineering Development Complex Tunnel 9 (White Oak, MD)</a:t>
            </a:r>
          </a:p>
          <a:p>
            <a:pPr marL="800100" lvl="1" indent="-342900">
              <a:lnSpc>
                <a:spcPct val="90000"/>
              </a:lnSpc>
              <a:spcBef>
                <a:spcPts val="750"/>
              </a:spcBef>
              <a:buSzPct val="125000"/>
              <a:buFont typeface="Calibri" panose="020F0502020204030204" pitchFamily="34" charset="0"/>
              <a:buChar char="-"/>
              <a:defRPr/>
            </a:pPr>
            <a:r>
              <a:rPr lang="en-US" sz="2000" kern="0" dirty="0" smtClean="0">
                <a:latin typeface="+mn-lt"/>
              </a:rPr>
              <a:t>AIAA Student conferences</a:t>
            </a:r>
          </a:p>
          <a:p>
            <a:pPr lvl="1">
              <a:lnSpc>
                <a:spcPct val="90000"/>
              </a:lnSpc>
              <a:spcBef>
                <a:spcPts val="750"/>
              </a:spcBef>
              <a:buSzPct val="125000"/>
              <a:defRPr/>
            </a:pPr>
            <a:endParaRPr lang="en-US" sz="1000" kern="0" dirty="0" smtClean="0">
              <a:latin typeface="+mn-lt"/>
            </a:endParaRPr>
          </a:p>
          <a:p>
            <a:pPr marL="342900" indent="-342900">
              <a:lnSpc>
                <a:spcPct val="90000"/>
              </a:lnSpc>
              <a:spcBef>
                <a:spcPts val="750"/>
              </a:spcBef>
              <a:buSzPct val="125000"/>
              <a:buFont typeface="Arial" panose="020B0604020202020204" pitchFamily="34" charset="0"/>
              <a:buChar char="•"/>
              <a:defRPr/>
            </a:pPr>
            <a:r>
              <a:rPr lang="en-US" sz="2000" kern="0" dirty="0" smtClean="0">
                <a:latin typeface="+mn-lt"/>
              </a:rPr>
              <a:t>Masters &amp; PhD @ U. Michigan (Ann Arbor, MI)</a:t>
            </a:r>
          </a:p>
          <a:p>
            <a:pPr marL="800100" lvl="1" indent="-342900">
              <a:lnSpc>
                <a:spcPct val="90000"/>
              </a:lnSpc>
              <a:spcBef>
                <a:spcPts val="750"/>
              </a:spcBef>
              <a:buSzPct val="125000"/>
              <a:buFont typeface="Calibri" panose="020F0502020204030204" pitchFamily="34" charset="0"/>
              <a:buChar char="-"/>
              <a:defRPr/>
            </a:pPr>
            <a:r>
              <a:rPr lang="en-US" sz="2000" kern="0" dirty="0" smtClean="0">
                <a:latin typeface="+mn-lt"/>
              </a:rPr>
              <a:t>More AIAA conferences: </a:t>
            </a:r>
            <a:r>
              <a:rPr lang="en-US" sz="2000" kern="0" dirty="0" err="1" smtClean="0">
                <a:latin typeface="+mn-lt"/>
              </a:rPr>
              <a:t>Scitech</a:t>
            </a:r>
            <a:r>
              <a:rPr lang="en-US" sz="2000" kern="0" dirty="0" smtClean="0">
                <a:latin typeface="+mn-lt"/>
              </a:rPr>
              <a:t>, Aviation, Propulsion &amp; Energy </a:t>
            </a:r>
          </a:p>
          <a:p>
            <a:pPr marL="800100" lvl="1" indent="-342900">
              <a:lnSpc>
                <a:spcPct val="90000"/>
              </a:lnSpc>
              <a:spcBef>
                <a:spcPts val="750"/>
              </a:spcBef>
              <a:buSzPct val="125000"/>
              <a:buFont typeface="Calibri" panose="020F0502020204030204" pitchFamily="34" charset="0"/>
              <a:buChar char="-"/>
              <a:defRPr/>
            </a:pPr>
            <a:r>
              <a:rPr lang="en-US" sz="2000" kern="0" dirty="0" smtClean="0">
                <a:latin typeface="+mn-lt"/>
              </a:rPr>
              <a:t>Summer fellowship at the Air Force Research Lab (Dayton, OH)</a:t>
            </a:r>
          </a:p>
          <a:p>
            <a:pPr marL="800100" lvl="1" indent="-342900">
              <a:lnSpc>
                <a:spcPct val="90000"/>
              </a:lnSpc>
              <a:spcBef>
                <a:spcPts val="750"/>
              </a:spcBef>
              <a:buSzPct val="125000"/>
              <a:buFont typeface="Calibri" panose="020F0502020204030204" pitchFamily="34" charset="0"/>
              <a:buChar char="-"/>
              <a:defRPr/>
            </a:pPr>
            <a:r>
              <a:rPr lang="en-US" sz="2000" kern="0" dirty="0" smtClean="0">
                <a:latin typeface="+mn-lt"/>
              </a:rPr>
              <a:t>NASA Pathways Program</a:t>
            </a:r>
            <a:endParaRPr lang="en-US" sz="2100" kern="0" dirty="0" smtClean="0">
              <a:latin typeface="+mn-lt"/>
            </a:endParaRPr>
          </a:p>
        </p:txBody>
      </p:sp>
      <p:pic>
        <p:nvPicPr>
          <p:cNvPr id="2050" name="Picture 2" descr="Amazon.com: 5 Inch Testudo University of Maryland Terps UM Terrapins Logo  Removable Wall Decal Sticker Art NCAA Home Room Decor 5 by 5 1/2 Inches:  Bab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22" y="5496856"/>
            <a:ext cx="1086618" cy="1084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University of Michiga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979" y="5573791"/>
            <a:ext cx="1007511" cy="1007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lh3.googleusercontent.com/Wx00rxa43dywAidsy-cG2QvQuqaM_VI8-vHxkwkgz5fhMzvA44pwFbSzg5R2LFpTdjvA5Qbfg2Od-9LVUi8yyiYMxvhjUgPTyDqhsvvrkCnXbSomDyVSOZdHaEenCfxlv6Sdt8yK58ZgpS3LjmY8FEDBlL80yzLT9jByNQboGirVxR6HWy7aEKVKeUYKR0DuF_Kx2o_DDe93kdrU43hi0ynRHQ02jfO2PYhiAH0bQxPy_d8E-MJqHWsflTQTrNJowjIDY_0Kzrhg_HIh6K-oZ-4ff-qKLc132U5ZoSXI07vkKefFW7VSCfgBAZeR7LGlc6rhj_f7dVkEXMDqeDOpT5JUUU7NNvORxIkBhRq5wtFUEw5-aeDMk5uCnuwtzV-R0NHV72n9_B06FsznnwpqVygUcqQuSqIyeXa_PJn4nBEZOY-a3rbqnPD24soGJKsS8uMxWD7aqGc5AD8mQmLDI0R_1OXUYJkN4EyDqsMM-g7w02wPSaGXWgQFMaitrUKHaGZAAI33npNFMdTzUXfFmbVtaewu-I8gg4xNi1fA7z0lxNDg9EPC1zIoLo0mA7kUTqFQ7PwGgGt2a3V6484y68JR0z704R9-lP86p8CeXn3wLuAo2G22o4VZWC323tvqMWFqtRZSrQdrBy8JUNNo6zVZmSR0rA0ytV2v-LS65OMNZzorEXAGo01sIHBhmQ=w708-h943-no?authuser=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9"/>
          <a:stretch/>
        </p:blipFill>
        <p:spPr bwMode="auto">
          <a:xfrm>
            <a:off x="6399023" y="909104"/>
            <a:ext cx="2640443" cy="3861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Further Research is Neede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529" y="4394200"/>
            <a:ext cx="2809875" cy="22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Arnold Engineering Development Complex shield emblem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5445" y="5496857"/>
            <a:ext cx="1103360" cy="1084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upload.wikimedia.org/wikipedia/commons/thumb/1/...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803" y="5496857"/>
            <a:ext cx="1161376" cy="1161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486" y="5499982"/>
            <a:ext cx="1327961" cy="1111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6158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CA4E7A-B8DB-5047-85B1-96590F747B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0599"/>
            <a:ext cx="8686800" cy="5715001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NASA Internships, Fellowships and Scholarships (NIFS</a:t>
            </a:r>
            <a:r>
              <a:rPr lang="en-US" dirty="0" smtClean="0"/>
              <a:t>) </a:t>
            </a:r>
            <a:r>
              <a:rPr lang="en-US" dirty="0" smtClean="0"/>
              <a:t>   (</a:t>
            </a:r>
            <a:r>
              <a:rPr lang="en-US" dirty="0">
                <a:solidFill>
                  <a:srgbClr val="CA0216"/>
                </a:solidFill>
                <a:hlinkClick r:id="rId2"/>
              </a:rPr>
              <a:t>https://www.nasa.gov/langley/education/internships</a:t>
            </a:r>
            <a:r>
              <a:rPr lang="en-US" dirty="0" smtClean="0"/>
              <a:t>)</a:t>
            </a:r>
          </a:p>
          <a:p>
            <a:pPr lvl="1"/>
            <a:r>
              <a:rPr lang="en-US" sz="2000" dirty="0" smtClean="0"/>
              <a:t>For high </a:t>
            </a:r>
            <a:r>
              <a:rPr lang="en-US" sz="2000" dirty="0"/>
              <a:t>school to graduate </a:t>
            </a:r>
            <a:r>
              <a:rPr lang="en-US" sz="2000" dirty="0" smtClean="0"/>
              <a:t>school students</a:t>
            </a:r>
            <a:endParaRPr lang="en-US" sz="2000" dirty="0"/>
          </a:p>
          <a:p>
            <a:pPr lvl="1"/>
            <a:r>
              <a:rPr lang="en-US" sz="2000" dirty="0"/>
              <a:t>Various sessions during the course of the </a:t>
            </a:r>
            <a:r>
              <a:rPr lang="en-US" sz="2000" dirty="0" smtClean="0"/>
              <a:t>year (summer, fall, spring)</a:t>
            </a:r>
            <a:endParaRPr lang="en-US" sz="2000" dirty="0"/>
          </a:p>
          <a:p>
            <a:pPr lvl="1"/>
            <a:r>
              <a:rPr lang="en-US" sz="2000" dirty="0"/>
              <a:t>Program tries to match student and researchers </a:t>
            </a:r>
            <a:r>
              <a:rPr lang="en-US" sz="2000" dirty="0" smtClean="0"/>
              <a:t>interests</a:t>
            </a:r>
          </a:p>
          <a:p>
            <a:pPr lvl="1"/>
            <a:endParaRPr lang="en-US" sz="1000" dirty="0" smtClean="0"/>
          </a:p>
          <a:p>
            <a:pPr>
              <a:buFont typeface="Wingdings" pitchFamily="2" charset="2"/>
              <a:buChar char="Ø"/>
            </a:pPr>
            <a:r>
              <a:rPr lang="en-US" dirty="0"/>
              <a:t>NASA Fellowships </a:t>
            </a:r>
          </a:p>
          <a:p>
            <a:pPr marL="342900" lvl="1" indent="0">
              <a:buNone/>
            </a:pPr>
            <a:r>
              <a:rPr lang="en-US" sz="2000" dirty="0"/>
              <a:t>(</a:t>
            </a:r>
            <a:r>
              <a:rPr lang="en-US" sz="2000" dirty="0">
                <a:solidFill>
                  <a:srgbClr val="CA0216"/>
                </a:solidFill>
                <a:hlinkClick r:id="rId3"/>
              </a:rPr>
              <a:t>https://www.nasa.gov/stem/fellowships-scholarships/index.html</a:t>
            </a:r>
            <a:r>
              <a:rPr lang="en-US" sz="2000" dirty="0"/>
              <a:t>)</a:t>
            </a:r>
          </a:p>
          <a:p>
            <a:pPr lvl="1"/>
            <a:r>
              <a:rPr lang="en-US" sz="2000" dirty="0"/>
              <a:t>For graduate students (Masters or PhD</a:t>
            </a:r>
            <a:r>
              <a:rPr lang="en-US" sz="2000" dirty="0" smtClean="0"/>
              <a:t>)</a:t>
            </a:r>
          </a:p>
          <a:p>
            <a:pPr lvl="1"/>
            <a:r>
              <a:rPr lang="en-US" sz="2000" dirty="0" smtClean="0"/>
              <a:t>Applications accepted once a year</a:t>
            </a:r>
          </a:p>
          <a:p>
            <a:pPr lvl="1"/>
            <a:r>
              <a:rPr lang="en-US" sz="2000" dirty="0" smtClean="0"/>
              <a:t>Fully funds tuition, stipend, health insurance, etc. </a:t>
            </a:r>
            <a:endParaRPr lang="en-US" sz="2000" dirty="0"/>
          </a:p>
          <a:p>
            <a:pPr marL="342900" lvl="1" indent="0">
              <a:buNone/>
            </a:pPr>
            <a:endParaRPr lang="en-US" sz="1000" dirty="0"/>
          </a:p>
          <a:p>
            <a:pPr>
              <a:buFont typeface="Wingdings" pitchFamily="2" charset="2"/>
              <a:buChar char="Ø"/>
            </a:pPr>
            <a:r>
              <a:rPr lang="en-US" dirty="0"/>
              <a:t>Pathways </a:t>
            </a:r>
            <a:r>
              <a:rPr lang="en-US" dirty="0" smtClean="0"/>
              <a:t>(</a:t>
            </a:r>
            <a:r>
              <a:rPr lang="en-US" dirty="0">
                <a:solidFill>
                  <a:srgbClr val="CA0216"/>
                </a:solidFill>
                <a:hlinkClick r:id="rId4"/>
              </a:rPr>
              <a:t>https://www.nasa.gov/careers/pathways-program</a:t>
            </a:r>
            <a:r>
              <a:rPr lang="en-US" dirty="0" smtClean="0"/>
              <a:t>)</a:t>
            </a:r>
          </a:p>
          <a:p>
            <a:pPr lvl="1"/>
            <a:r>
              <a:rPr lang="en-US" sz="2000" dirty="0" smtClean="0"/>
              <a:t>For current students and recent graduates</a:t>
            </a:r>
          </a:p>
          <a:p>
            <a:pPr lvl="1"/>
            <a:r>
              <a:rPr lang="en-US" sz="2000" dirty="0" smtClean="0"/>
              <a:t>Sort </a:t>
            </a:r>
            <a:r>
              <a:rPr lang="en-US" sz="2000" dirty="0"/>
              <a:t>of a co-op program with easy path to convert to full time </a:t>
            </a:r>
            <a:r>
              <a:rPr lang="en-US" sz="2000" dirty="0" smtClean="0"/>
              <a:t>civil </a:t>
            </a:r>
            <a:r>
              <a:rPr lang="en-US" sz="2000" dirty="0"/>
              <a:t>servant position</a:t>
            </a:r>
          </a:p>
          <a:p>
            <a:pPr lvl="1"/>
            <a:r>
              <a:rPr lang="en-US" sz="2000" dirty="0"/>
              <a:t>Exposure to NASA research during time at sponsoring org.</a:t>
            </a:r>
          </a:p>
          <a:p>
            <a:pPr lvl="1"/>
            <a:r>
              <a:rPr lang="en-US" sz="2000" dirty="0"/>
              <a:t>Time at school can count towards service </a:t>
            </a:r>
            <a:r>
              <a:rPr lang="en-US" sz="2000" dirty="0" smtClean="0"/>
              <a:t>time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9C8D9E2-E9C0-B841-93FF-5FB3FDB4F50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648811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F87A3-0BE5-4F47-A478-900F2A94D677}" type="slidenum">
              <a:rPr lang="en-US" smtClean="0"/>
              <a:t>23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AD2A9E4-5DA3-794B-A5FB-DB642659E81C}"/>
              </a:ext>
            </a:extLst>
          </p:cNvPr>
          <p:cNvSpPr txBox="1">
            <a:spLocks/>
          </p:cNvSpPr>
          <p:nvPr/>
        </p:nvSpPr>
        <p:spPr>
          <a:xfrm>
            <a:off x="228600" y="76201"/>
            <a:ext cx="8686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en-US" sz="3000" dirty="0" smtClean="0"/>
              <a:t>Student programs at NASA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9637213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0956" y="4678680"/>
            <a:ext cx="6126244" cy="2026920"/>
          </a:xfrm>
        </p:spPr>
        <p:txBody>
          <a:bodyPr>
            <a:normAutofit/>
          </a:bodyPr>
          <a:lstStyle/>
          <a:p>
            <a:r>
              <a:rPr lang="en-US" sz="2600" b="0" dirty="0" smtClean="0">
                <a:solidFill>
                  <a:schemeClr val="tx1"/>
                </a:solidFill>
              </a:rPr>
              <a:t>Dr. Robin Hunt</a:t>
            </a:r>
            <a:br>
              <a:rPr lang="en-US" sz="2600" b="0" dirty="0" smtClean="0">
                <a:solidFill>
                  <a:schemeClr val="tx1"/>
                </a:solidFill>
              </a:rPr>
            </a:br>
            <a:r>
              <a:rPr lang="en-US" sz="2600" b="0" dirty="0" smtClean="0">
                <a:solidFill>
                  <a:schemeClr val="tx1"/>
                </a:solidFill>
              </a:rPr>
              <a:t>Research Aerospace Engineer</a:t>
            </a:r>
            <a:br>
              <a:rPr lang="en-US" sz="2600" b="0" dirty="0" smtClean="0">
                <a:solidFill>
                  <a:schemeClr val="tx1"/>
                </a:solidFill>
              </a:rPr>
            </a:br>
            <a:r>
              <a:rPr lang="en-US" sz="2600" b="0" dirty="0" smtClean="0">
                <a:solidFill>
                  <a:schemeClr val="tx1"/>
                </a:solidFill>
              </a:rPr>
              <a:t>Hypersonic </a:t>
            </a:r>
            <a:r>
              <a:rPr lang="en-US" sz="2600" b="0" dirty="0">
                <a:solidFill>
                  <a:schemeClr val="tx1"/>
                </a:solidFill>
              </a:rPr>
              <a:t>Airbreathing Propulsion Branch</a:t>
            </a:r>
            <a:br>
              <a:rPr lang="en-US" sz="2600" b="0" dirty="0">
                <a:solidFill>
                  <a:schemeClr val="tx1"/>
                </a:solidFill>
              </a:rPr>
            </a:br>
            <a:r>
              <a:rPr lang="en-US" sz="2600" b="0" dirty="0">
                <a:solidFill>
                  <a:schemeClr val="tx1"/>
                </a:solidFill>
              </a:rPr>
              <a:t>NASA Langley Research </a:t>
            </a:r>
            <a:r>
              <a:rPr lang="en-US" sz="2600" b="0" dirty="0" smtClean="0">
                <a:solidFill>
                  <a:schemeClr val="tx1"/>
                </a:solidFill>
              </a:rPr>
              <a:t>Center</a:t>
            </a:r>
            <a:endParaRPr lang="en-US" sz="2600" b="0" dirty="0">
              <a:solidFill>
                <a:schemeClr val="tx1"/>
              </a:solidFill>
            </a:endParaRPr>
          </a:p>
        </p:txBody>
      </p:sp>
      <p:pic>
        <p:nvPicPr>
          <p:cNvPr id="1026" name="Picture 2" descr="Image result for hypersonic">
            <a:extLst>
              <a:ext uri="{FF2B5EF4-FFF2-40B4-BE49-F238E27FC236}">
                <a16:creationId xmlns:a16="http://schemas.microsoft.com/office/drawing/2014/main" id="{45E29352-756E-7C41-B7EB-4A2087BC08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57" b="25441"/>
          <a:stretch/>
        </p:blipFill>
        <p:spPr bwMode="auto">
          <a:xfrm>
            <a:off x="0" y="1371600"/>
            <a:ext cx="9144000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914400" y="304800"/>
            <a:ext cx="73914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en-US" sz="3600" b="1" dirty="0" smtClean="0">
                <a:latin typeface="+mn-lt"/>
              </a:rPr>
              <a:t>Questions? Comments?</a:t>
            </a:r>
            <a:endParaRPr lang="en-US" sz="1800" b="1" dirty="0">
              <a:latin typeface="+mn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F87A3-0BE5-4F47-A478-900F2A94D677}" type="slidenum">
              <a:rPr lang="en-US" smtClean="0"/>
              <a:t>24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16" y="4951657"/>
            <a:ext cx="1784944" cy="1493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93940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3894538945.4158333333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36526</TotalTime>
  <Words>1469</Words>
  <Application>Microsoft Office PowerPoint</Application>
  <PresentationFormat>On-screen Show (4:3)</PresentationFormat>
  <Paragraphs>264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ＭＳ Ｐゴシック</vt:lpstr>
      <vt:lpstr>Arial</vt:lpstr>
      <vt:lpstr>Calibri</vt:lpstr>
      <vt:lpstr>Helvetica</vt:lpstr>
      <vt:lpstr>Helvetica 45 Light</vt:lpstr>
      <vt:lpstr>Times</vt:lpstr>
      <vt:lpstr>Times New Roman</vt:lpstr>
      <vt:lpstr>Wingdings</vt:lpstr>
      <vt:lpstr>1_Office Theme</vt:lpstr>
      <vt:lpstr>Dr. Robin Hunt Research Aerospace Engineer Hypersonic Airbreathing Propulsion Branch NASA Langley Research Center</vt:lpstr>
      <vt:lpstr>What is Supersonics? Hypersonics?</vt:lpstr>
      <vt:lpstr>Supersonic Flow Physics: Shockwaves</vt:lpstr>
      <vt:lpstr>PowerPoint Presentation</vt:lpstr>
      <vt:lpstr>Why are these speed regimes important? Access to space</vt:lpstr>
      <vt:lpstr>Why are these speed regimes important? Military applications</vt:lpstr>
      <vt:lpstr>Why are these speed regimes important? Commercial transport</vt:lpstr>
      <vt:lpstr>Air-Breathing Propulsion Options </vt:lpstr>
      <vt:lpstr>High-Speed Air-Breathing Engines: Ramjets &amp; Scramjets</vt:lpstr>
      <vt:lpstr>Use a combined cycle engines for an even wider operating range</vt:lpstr>
      <vt:lpstr>Designing a High-Speed Air-Breathing Engine</vt:lpstr>
      <vt:lpstr>Why do we need wind tunnel tests?</vt:lpstr>
      <vt:lpstr>Key hypersonic testing facilities @ NASA Langley</vt:lpstr>
      <vt:lpstr>8-Ft. High-Temperature Tunnel: Free-jet testing</vt:lpstr>
      <vt:lpstr>8-Ft. High-Temperature Tunnel: Free-jet testing</vt:lpstr>
      <vt:lpstr>Arc-Heated Scramjet Test Facility: Semi-free-jet</vt:lpstr>
      <vt:lpstr>Arc-Heated Scramjet Test Facility: Semi-free-jet</vt:lpstr>
      <vt:lpstr>Direct-Connect Supersonic-Combustion Test Facility: Direct-connect testing </vt:lpstr>
      <vt:lpstr>Direct-Connect Supersonic-Combustion Test Facility: Direct-connect testing </vt:lpstr>
      <vt:lpstr>Isolator Dynamics Research Laboratory (IDRL)</vt:lpstr>
      <vt:lpstr>Instrumentation and Test Techniques</vt:lpstr>
      <vt:lpstr>My path to NASA Langley</vt:lpstr>
      <vt:lpstr>PowerPoint Presentation</vt:lpstr>
      <vt:lpstr>Dr. Robin Hunt Research Aerospace Engineer Hypersonic Airbreathing Propulsion Branch NASA Langley Research Center</vt:lpstr>
    </vt:vector>
  </TitlesOfParts>
  <Company>ACS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ACS</dc:creator>
  <cp:lastModifiedBy>Hunt, Robin L. (LARC-D306)</cp:lastModifiedBy>
  <cp:revision>1891</cp:revision>
  <cp:lastPrinted>2017-06-09T19:06:17Z</cp:lastPrinted>
  <dcterms:created xsi:type="dcterms:W3CDTF">2002-10-17T17:06:34Z</dcterms:created>
  <dcterms:modified xsi:type="dcterms:W3CDTF">2020-09-14T16:49:32Z</dcterms:modified>
</cp:coreProperties>
</file>