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95" r:id="rId2"/>
  </p:sldMasterIdLst>
  <p:notesMasterIdLst>
    <p:notesMasterId r:id="rId10"/>
  </p:notesMasterIdLst>
  <p:sldIdLst>
    <p:sldId id="794" r:id="rId3"/>
    <p:sldId id="788" r:id="rId4"/>
    <p:sldId id="795" r:id="rId5"/>
    <p:sldId id="798" r:id="rId6"/>
    <p:sldId id="797" r:id="rId7"/>
    <p:sldId id="796" r:id="rId8"/>
    <p:sldId id="78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F438D"/>
    <a:srgbClr val="6B9DC2"/>
    <a:srgbClr val="EF4830"/>
    <a:srgbClr val="99ACBD"/>
    <a:srgbClr val="1D448E"/>
    <a:srgbClr val="1A5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9" autoAdjust="0"/>
    <p:restoredTop sz="94212" autoAdjust="0"/>
  </p:normalViewPr>
  <p:slideViewPr>
    <p:cSldViewPr snapToGrid="0" showGuides="1">
      <p:cViewPr varScale="1">
        <p:scale>
          <a:sx n="65" d="100"/>
          <a:sy n="65" d="100"/>
        </p:scale>
        <p:origin x="264"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92E0B-33EB-4FAB-913B-CB969DA9A764}"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D8FB86-2C98-4BC1-8CEF-DD78FFB7A937}" type="slidenum">
              <a:rPr lang="en-US" smtClean="0"/>
              <a:t>‹#›</a:t>
            </a:fld>
            <a:endParaRPr lang="en-US"/>
          </a:p>
        </p:txBody>
      </p:sp>
    </p:spTree>
    <p:extLst>
      <p:ext uri="{BB962C8B-B14F-4D97-AF65-F5344CB8AC3E}">
        <p14:creationId xmlns:p14="http://schemas.microsoft.com/office/powerpoint/2010/main" val="137685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964AF-67D7-4DAA-B237-275120B96AB4}" type="slidenum">
              <a:rPr lang="en-US" smtClean="0"/>
              <a:t>1</a:t>
            </a:fld>
            <a:endParaRPr lang="en-US" dirty="0"/>
          </a:p>
        </p:txBody>
      </p:sp>
    </p:spTree>
    <p:extLst>
      <p:ext uri="{BB962C8B-B14F-4D97-AF65-F5344CB8AC3E}">
        <p14:creationId xmlns:p14="http://schemas.microsoft.com/office/powerpoint/2010/main" val="2999157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GENERAL SLIDE</a:t>
            </a:r>
            <a:r>
              <a:rPr lang="en-US" b="1" baseline="0" dirty="0" smtClean="0"/>
              <a:t> TEMPLATE </a:t>
            </a:r>
            <a:endParaRPr lang="en-US" b="1" dirty="0" smtClean="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2</a:t>
            </a:fld>
            <a:endParaRPr lang="en-US"/>
          </a:p>
        </p:txBody>
      </p:sp>
    </p:spTree>
    <p:extLst>
      <p:ext uri="{BB962C8B-B14F-4D97-AF65-F5344CB8AC3E}">
        <p14:creationId xmlns:p14="http://schemas.microsoft.com/office/powerpoint/2010/main" val="337250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GENERAL SLIDE</a:t>
            </a:r>
            <a:r>
              <a:rPr lang="en-US" b="1" baseline="0" dirty="0" smtClean="0"/>
              <a:t> TEMPLATE </a:t>
            </a:r>
            <a:endParaRPr lang="en-US" b="1" dirty="0" smtClean="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3</a:t>
            </a:fld>
            <a:endParaRPr lang="en-US"/>
          </a:p>
        </p:txBody>
      </p:sp>
    </p:spTree>
    <p:extLst>
      <p:ext uri="{BB962C8B-B14F-4D97-AF65-F5344CB8AC3E}">
        <p14:creationId xmlns:p14="http://schemas.microsoft.com/office/powerpoint/2010/main" val="366039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GENERAL SLIDE</a:t>
            </a:r>
            <a:r>
              <a:rPr lang="en-US" b="1" baseline="0" dirty="0" smtClean="0"/>
              <a:t> TEMPLATE </a:t>
            </a:r>
            <a:endParaRPr lang="en-US" b="1" dirty="0" smtClean="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4</a:t>
            </a:fld>
            <a:endParaRPr lang="en-US"/>
          </a:p>
        </p:txBody>
      </p:sp>
    </p:spTree>
    <p:extLst>
      <p:ext uri="{BB962C8B-B14F-4D97-AF65-F5344CB8AC3E}">
        <p14:creationId xmlns:p14="http://schemas.microsoft.com/office/powerpoint/2010/main" val="325649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GENERAL SLIDE</a:t>
            </a:r>
            <a:r>
              <a:rPr lang="en-US" b="1" baseline="0" dirty="0" smtClean="0"/>
              <a:t> TEMPLATE </a:t>
            </a:r>
            <a:endParaRPr lang="en-US" b="1" dirty="0" smtClean="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5</a:t>
            </a:fld>
            <a:endParaRPr lang="en-US"/>
          </a:p>
        </p:txBody>
      </p:sp>
    </p:spTree>
    <p:extLst>
      <p:ext uri="{BB962C8B-B14F-4D97-AF65-F5344CB8AC3E}">
        <p14:creationId xmlns:p14="http://schemas.microsoft.com/office/powerpoint/2010/main" val="248966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GENERAL SLIDE</a:t>
            </a:r>
            <a:r>
              <a:rPr lang="en-US" b="1" baseline="0" dirty="0" smtClean="0"/>
              <a:t> TEMPLATE </a:t>
            </a:r>
            <a:endParaRPr lang="en-US" b="1" dirty="0" smtClean="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6</a:t>
            </a:fld>
            <a:endParaRPr lang="en-US"/>
          </a:p>
        </p:txBody>
      </p:sp>
    </p:spTree>
    <p:extLst>
      <p:ext uri="{BB962C8B-B14F-4D97-AF65-F5344CB8AC3E}">
        <p14:creationId xmlns:p14="http://schemas.microsoft.com/office/powerpoint/2010/main" val="3848377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245" b="51754"/>
          <a:stretch/>
        </p:blipFill>
        <p:spPr>
          <a:xfrm>
            <a:off x="2994" y="0"/>
            <a:ext cx="12189005" cy="974090"/>
          </a:xfrm>
          <a:prstGeom prst="rect">
            <a:avLst/>
          </a:prstGeom>
        </p:spPr>
      </p:pic>
      <p:sp>
        <p:nvSpPr>
          <p:cNvPr id="2" name="Title 1"/>
          <p:cNvSpPr>
            <a:spLocks noGrp="1"/>
          </p:cNvSpPr>
          <p:nvPr>
            <p:ph type="title" hasCustomPrompt="1"/>
          </p:nvPr>
        </p:nvSpPr>
        <p:spPr>
          <a:xfrm>
            <a:off x="258645" y="56388"/>
            <a:ext cx="10289659" cy="917308"/>
          </a:xfrm>
        </p:spPr>
        <p:txBody>
          <a:bodyPr>
            <a:normAutofit/>
          </a:bodyPr>
          <a:lstStyle>
            <a:lvl1pPr>
              <a:defRPr sz="3200" b="1" baseline="0">
                <a:solidFill>
                  <a:schemeClr val="bg1"/>
                </a:solidFill>
                <a:effectLst>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defRPr>
            </a:lvl1pPr>
          </a:lstStyle>
          <a:p>
            <a:r>
              <a:rPr lang="en-US" dirty="0"/>
              <a:t>Slide Title</a:t>
            </a:r>
          </a:p>
        </p:txBody>
      </p:sp>
      <p:sp>
        <p:nvSpPr>
          <p:cNvPr id="3" name="Content Placeholder 2"/>
          <p:cNvSpPr>
            <a:spLocks noGrp="1"/>
          </p:cNvSpPr>
          <p:nvPr>
            <p:ph idx="1"/>
          </p:nvPr>
        </p:nvSpPr>
        <p:spPr>
          <a:xfrm>
            <a:off x="258644" y="1155004"/>
            <a:ext cx="11770797" cy="5230556"/>
          </a:xfrm>
        </p:spPr>
        <p:txBody>
          <a:bodyPr/>
          <a:lstStyle>
            <a:lvl1pPr>
              <a:lnSpc>
                <a:spcPct val="100000"/>
              </a:lnSpc>
              <a:defRPr>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marL="16002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76853" y="6644004"/>
            <a:ext cx="2743200" cy="213997"/>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C9FC519-7947-4F21-BC86-1F1EE0CE6A10}" type="slidenum">
              <a:rPr lang="en-US" smtClean="0"/>
              <a:pPr/>
              <a:t>‹#›</a:t>
            </a:fld>
            <a:endParaRPr lang="en-US" dirty="0"/>
          </a:p>
        </p:txBody>
      </p:sp>
      <p:sp>
        <p:nvSpPr>
          <p:cNvPr id="9" name="Footer Placeholder 2"/>
          <p:cNvSpPr>
            <a:spLocks noGrp="1"/>
          </p:cNvSpPr>
          <p:nvPr>
            <p:ph type="ftr" sz="quarter" idx="11"/>
          </p:nvPr>
        </p:nvSpPr>
        <p:spPr>
          <a:xfrm>
            <a:off x="4628983" y="6644004"/>
            <a:ext cx="2953564" cy="186693"/>
          </a:xfrm>
          <a:prstGeom prst="rect">
            <a:avLst/>
          </a:prstGeom>
        </p:spPr>
        <p:txBody>
          <a:bodyPr/>
          <a:lstStyle>
            <a:lvl1pPr algn="ctr">
              <a:defRPr sz="1000">
                <a:latin typeface="Arial" panose="020B0604020202020204" pitchFamily="34" charset="0"/>
                <a:cs typeface="Arial" panose="020B0604020202020204" pitchFamily="34" charset="0"/>
              </a:defRPr>
            </a:lvl1pPr>
          </a:lstStyle>
          <a:p>
            <a:r>
              <a:rPr lang="en-US" dirty="0" smtClean="0"/>
              <a:t>NASA Confidential Information</a:t>
            </a:r>
            <a:endParaRPr lang="en-US" dirty="0"/>
          </a:p>
        </p:txBody>
      </p:sp>
      <p:cxnSp>
        <p:nvCxnSpPr>
          <p:cNvPr id="8" name="Straight Connector 7"/>
          <p:cNvCxnSpPr/>
          <p:nvPr userDrawn="1"/>
        </p:nvCxnSpPr>
        <p:spPr>
          <a:xfrm>
            <a:off x="-8523" y="997519"/>
            <a:ext cx="12200523" cy="0"/>
          </a:xfrm>
          <a:prstGeom prst="line">
            <a:avLst/>
          </a:prstGeom>
          <a:ln w="57150">
            <a:solidFill>
              <a:srgbClr val="1F438D"/>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10837847" y="76200"/>
            <a:ext cx="1206735" cy="12067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24592" y="56783"/>
            <a:ext cx="1228941" cy="1242641"/>
          </a:xfrm>
          <a:prstGeom prst="rect">
            <a:avLst/>
          </a:prstGeom>
        </p:spPr>
      </p:pic>
      <p:sp>
        <p:nvSpPr>
          <p:cNvPr id="18" name="Rectangle 17"/>
          <p:cNvSpPr/>
          <p:nvPr userDrawn="1"/>
        </p:nvSpPr>
        <p:spPr>
          <a:xfrm>
            <a:off x="203199" y="6453509"/>
            <a:ext cx="419395" cy="365441"/>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42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8737600" y="6492886"/>
            <a:ext cx="2844800" cy="365125"/>
          </a:xfrm>
          <a:prstGeom prst="rect">
            <a:avLst/>
          </a:prstGeom>
        </p:spPr>
        <p:txBody>
          <a:bodyPr/>
          <a:lstStyle>
            <a:lvl1pPr>
              <a:defRPr sz="675">
                <a:solidFill>
                  <a:schemeClr val="bg1"/>
                </a:solidFill>
              </a:defRPr>
            </a:lvl1pPr>
          </a:lstStyle>
          <a:p>
            <a:pPr algn="r"/>
            <a:fld id="{953CACB3-1301-4813-B6DD-FB014763EE83}" type="slidenum">
              <a:rPr lang="en-US" smtClean="0"/>
              <a:pPr algn="r"/>
              <a:t>‹#›</a:t>
            </a:fld>
            <a:endParaRPr lang="en-US" dirty="0"/>
          </a:p>
        </p:txBody>
      </p:sp>
    </p:spTree>
    <p:extLst>
      <p:ext uri="{BB962C8B-B14F-4D97-AF65-F5344CB8AC3E}">
        <p14:creationId xmlns:p14="http://schemas.microsoft.com/office/powerpoint/2010/main" val="236222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599" y="6607176"/>
            <a:ext cx="4114800" cy="228601"/>
          </a:xfrm>
          <a:prstGeom prst="rect">
            <a:avLst/>
          </a:prstGeom>
        </p:spPr>
        <p:txBody>
          <a:bodyPr/>
          <a:lstStyle>
            <a:lvl1pPr algn="ctr">
              <a:defRPr sz="1000">
                <a:solidFill>
                  <a:schemeClr val="bg1"/>
                </a:solidFill>
                <a:latin typeface="Arial" panose="020B0604020202020204" pitchFamily="34" charset="0"/>
                <a:cs typeface="Arial" panose="020B0604020202020204" pitchFamily="34" charset="0"/>
              </a:defRPr>
            </a:lvl1pPr>
          </a:lstStyle>
          <a:p>
            <a:r>
              <a:rPr lang="en-US" smtClean="0"/>
              <a:t>NASA Confidential and ITAR/EAR</a:t>
            </a:r>
            <a:endParaRPr lang="en-US" dirty="0"/>
          </a:p>
        </p:txBody>
      </p:sp>
      <p:sp>
        <p:nvSpPr>
          <p:cNvPr id="4" name="Slide Number Placeholder 3"/>
          <p:cNvSpPr>
            <a:spLocks noGrp="1"/>
          </p:cNvSpPr>
          <p:nvPr>
            <p:ph type="sldNum" sz="quarter" idx="12"/>
          </p:nvPr>
        </p:nvSpPr>
        <p:spPr>
          <a:xfrm>
            <a:off x="9448800" y="6607176"/>
            <a:ext cx="2743200" cy="250825"/>
          </a:xfrm>
        </p:spPr>
        <p:txBody>
          <a:bodyPr/>
          <a:lstStyle>
            <a:lvl1pPr>
              <a:defRPr>
                <a:solidFill>
                  <a:schemeClr val="bg1"/>
                </a:solidFill>
              </a:defRPr>
            </a:lvl1pPr>
          </a:lstStyle>
          <a:p>
            <a:fld id="{3C9FC519-7947-4F21-BC86-1F1EE0CE6A10}" type="slidenum">
              <a:rPr lang="en-US" smtClean="0"/>
              <a:pPr/>
              <a:t>‹#›</a:t>
            </a:fld>
            <a:endParaRPr lang="en-US"/>
          </a:p>
        </p:txBody>
      </p:sp>
      <p:sp>
        <p:nvSpPr>
          <p:cNvPr id="5" name="Title Placeholder 1"/>
          <p:cNvSpPr>
            <a:spLocks noGrp="1"/>
          </p:cNvSpPr>
          <p:nvPr>
            <p:ph type="title"/>
          </p:nvPr>
        </p:nvSpPr>
        <p:spPr>
          <a:xfrm>
            <a:off x="1527617" y="574676"/>
            <a:ext cx="9144000" cy="1325563"/>
          </a:xfrm>
          <a:prstGeom prst="rect">
            <a:avLst/>
          </a:prstGeom>
        </p:spPr>
        <p:txBody>
          <a:bodyPr vert="horz" lIns="91440" tIns="45720" rIns="91440" bIns="45720" rtlCol="0" anchor="ctr">
            <a:normAutofit/>
          </a:bodyPr>
          <a:lstStyle>
            <a:lvl1pPr algn="ctr">
              <a:defRPr>
                <a:solidFill>
                  <a:schemeClr val="bg1"/>
                </a:solidFill>
                <a:latin typeface="Arial" panose="020B0604020202020204" pitchFamily="34" charset="0"/>
                <a:cs typeface="Arial" panose="020B0604020202020204" pitchFamily="34" charset="0"/>
              </a:defRPr>
            </a:lvl1pPr>
          </a:lstStyle>
          <a:p>
            <a:r>
              <a:rPr lang="en-US" dirty="0" smtClean="0"/>
              <a:t>Satellite Servicing Projects Division Overview </a:t>
            </a:r>
            <a:endParaRPr lang="en-US" dirty="0"/>
          </a:p>
        </p:txBody>
      </p:sp>
      <p:sp>
        <p:nvSpPr>
          <p:cNvPr id="6" name="TextBox 5"/>
          <p:cNvSpPr txBox="1"/>
          <p:nvPr userDrawn="1"/>
        </p:nvSpPr>
        <p:spPr>
          <a:xfrm>
            <a:off x="1413318" y="2086433"/>
            <a:ext cx="9258300" cy="1077218"/>
          </a:xfrm>
          <a:prstGeom prst="rect">
            <a:avLst/>
          </a:prstGeom>
          <a:noFill/>
        </p:spPr>
        <p:txBody>
          <a:bodyPr wrap="square" rtlCol="0">
            <a:spAutoFit/>
          </a:bodyPr>
          <a:lstStyle/>
          <a:p>
            <a:pPr lvl="0" algn="ctr"/>
            <a:r>
              <a:rPr lang="en-US" sz="2400" b="1" dirty="0" smtClean="0">
                <a:solidFill>
                  <a:schemeClr val="bg1"/>
                </a:solidFill>
                <a:latin typeface="Arial" panose="020B0604020202020204" pitchFamily="34" charset="0"/>
                <a:cs typeface="Arial" panose="020B0604020202020204" pitchFamily="34" charset="0"/>
              </a:rPr>
              <a:t>Benjamin Reed </a:t>
            </a:r>
          </a:p>
          <a:p>
            <a:pPr lvl="0" algn="ctr"/>
            <a:r>
              <a:rPr lang="en-US" sz="2000" dirty="0" smtClean="0">
                <a:solidFill>
                  <a:schemeClr val="bg1"/>
                </a:solidFill>
                <a:latin typeface="Arial" panose="020B0604020202020204" pitchFamily="34" charset="0"/>
                <a:cs typeface="Arial" panose="020B0604020202020204" pitchFamily="34" charset="0"/>
              </a:rPr>
              <a:t>Deputy Director, Satellite Servicing Projects Division </a:t>
            </a:r>
          </a:p>
          <a:p>
            <a:pPr lvl="0" algn="ctr"/>
            <a:r>
              <a:rPr lang="en-US" sz="2000" dirty="0" smtClean="0">
                <a:solidFill>
                  <a:schemeClr val="bg1"/>
                </a:solidFill>
                <a:latin typeface="Arial" panose="020B0604020202020204" pitchFamily="34" charset="0"/>
                <a:cs typeface="Arial" panose="020B0604020202020204" pitchFamily="34" charset="0"/>
              </a:rPr>
              <a:t>NASA’s Goddard Space Flight Center </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p:cNvSpPr/>
          <p:nvPr userDrawn="1"/>
        </p:nvSpPr>
        <p:spPr>
          <a:xfrm>
            <a:off x="136339" y="56388"/>
            <a:ext cx="1345353" cy="8792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7545" y="-20233"/>
            <a:ext cx="1367423" cy="1025567"/>
          </a:xfrm>
          <a:prstGeom prst="rect">
            <a:avLst/>
          </a:prstGeom>
        </p:spPr>
      </p:pic>
      <p:cxnSp>
        <p:nvCxnSpPr>
          <p:cNvPr id="9" name="Straight Connector 8"/>
          <p:cNvCxnSpPr/>
          <p:nvPr userDrawn="1"/>
        </p:nvCxnSpPr>
        <p:spPr>
          <a:xfrm>
            <a:off x="1352550" y="1943101"/>
            <a:ext cx="9486900" cy="0"/>
          </a:xfrm>
          <a:prstGeom prst="line">
            <a:avLst/>
          </a:prstGeom>
          <a:ln w="57150">
            <a:solidFill>
              <a:srgbClr val="1A5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5281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48800" y="64928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CC97F-C885-462F-ADCC-A71818544CEB}" type="slidenum">
              <a:rPr lang="en-US" smtClean="0"/>
              <a:t>‹#›</a:t>
            </a:fld>
            <a:endParaRPr lang="en-US"/>
          </a:p>
        </p:txBody>
      </p:sp>
    </p:spTree>
    <p:extLst>
      <p:ext uri="{BB962C8B-B14F-4D97-AF65-F5344CB8AC3E}">
        <p14:creationId xmlns:p14="http://schemas.microsoft.com/office/powerpoint/2010/main" val="1962157670"/>
      </p:ext>
    </p:extLst>
  </p:cSld>
  <p:clrMap bg1="lt1" tx1="dk1" bg2="lt2" tx2="dk2" accent1="accent1" accent2="accent2" accent3="accent3" accent4="accent4" accent5="accent5" accent6="accent6" hlink="hlink" folHlink="folHlink"/>
  <p:sldLayoutIdLst>
    <p:sldLayoutId id="2147483659" r:id="rId1"/>
    <p:sldLayoutId id="2147483667" r:id="rId2"/>
    <p:sldLayoutId id="214748368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617" y="574676"/>
            <a:ext cx="9144000" cy="1325563"/>
          </a:xfrm>
          <a:prstGeom prst="rect">
            <a:avLst/>
          </a:prstGeom>
        </p:spPr>
        <p:txBody>
          <a:bodyPr vert="horz" lIns="91440" tIns="45720" rIns="91440" bIns="45720" rtlCol="0" anchor="ctr">
            <a:normAutofit/>
          </a:bodyPr>
          <a:lstStyle/>
          <a:p>
            <a:r>
              <a:rPr lang="en-US" dirty="0" smtClean="0"/>
              <a:t>Satellite Servicing Projects Division Overview </a:t>
            </a:r>
            <a:endParaRPr lang="en-US" dirty="0"/>
          </a:p>
        </p:txBody>
      </p:sp>
      <p:sp>
        <p:nvSpPr>
          <p:cNvPr id="5" name="Footer Placeholder 4"/>
          <p:cNvSpPr>
            <a:spLocks noGrp="1"/>
          </p:cNvSpPr>
          <p:nvPr>
            <p:ph type="ftr" sz="quarter" idx="3"/>
          </p:nvPr>
        </p:nvSpPr>
        <p:spPr>
          <a:xfrm>
            <a:off x="4038600" y="6627446"/>
            <a:ext cx="4114800" cy="214678"/>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n-US" smtClean="0"/>
              <a:t>NASA Confidential and ITAR/EAR</a:t>
            </a:r>
            <a:endParaRPr lang="en-US" dirty="0"/>
          </a:p>
        </p:txBody>
      </p:sp>
      <p:sp>
        <p:nvSpPr>
          <p:cNvPr id="6" name="Slide Number Placeholder 5"/>
          <p:cNvSpPr>
            <a:spLocks noGrp="1"/>
          </p:cNvSpPr>
          <p:nvPr>
            <p:ph type="sldNum" sz="quarter" idx="4"/>
          </p:nvPr>
        </p:nvSpPr>
        <p:spPr>
          <a:xfrm>
            <a:off x="9467849" y="6627446"/>
            <a:ext cx="2743200" cy="230554"/>
          </a:xfrm>
          <a:prstGeom prst="rect">
            <a:avLst/>
          </a:prstGeom>
        </p:spPr>
        <p:txBody>
          <a:bodyPr vert="horz" lIns="91440" tIns="45720" rIns="91440" bIns="45720" rtlCol="0" anchor="ctr"/>
          <a:lstStyle>
            <a:lvl1pPr algn="r">
              <a:defRPr sz="1200">
                <a:solidFill>
                  <a:schemeClr val="bg1"/>
                </a:solidFill>
              </a:defRPr>
            </a:lvl1pPr>
          </a:lstStyle>
          <a:p>
            <a:fld id="{CF3765C5-06D7-4591-8FAA-E8D2ABAC310C}" type="slidenum">
              <a:rPr lang="en-US" smtClean="0"/>
              <a:pPr/>
              <a:t>‹#›</a:t>
            </a:fld>
            <a:endParaRPr lang="en-US"/>
          </a:p>
        </p:txBody>
      </p:sp>
      <p:sp>
        <p:nvSpPr>
          <p:cNvPr id="7" name="TextBox 6"/>
          <p:cNvSpPr txBox="1"/>
          <p:nvPr userDrawn="1"/>
        </p:nvSpPr>
        <p:spPr>
          <a:xfrm>
            <a:off x="1413318" y="2086433"/>
            <a:ext cx="9258300" cy="1077218"/>
          </a:xfrm>
          <a:prstGeom prst="rect">
            <a:avLst/>
          </a:prstGeom>
          <a:noFill/>
        </p:spPr>
        <p:txBody>
          <a:bodyPr wrap="square" rtlCol="0">
            <a:spAutoFit/>
          </a:bodyPr>
          <a:lstStyle/>
          <a:p>
            <a:pPr lvl="0" algn="ctr"/>
            <a:r>
              <a:rPr lang="en-US" sz="2400" b="1" dirty="0" smtClean="0">
                <a:solidFill>
                  <a:schemeClr val="bg1"/>
                </a:solidFill>
                <a:latin typeface="Arial" panose="020B0604020202020204" pitchFamily="34" charset="0"/>
                <a:cs typeface="Arial" panose="020B0604020202020204" pitchFamily="34" charset="0"/>
              </a:rPr>
              <a:t>Benjamin Reed </a:t>
            </a:r>
          </a:p>
          <a:p>
            <a:pPr lvl="0" algn="ctr"/>
            <a:r>
              <a:rPr lang="en-US" sz="2000" dirty="0" smtClean="0">
                <a:solidFill>
                  <a:schemeClr val="bg1"/>
                </a:solidFill>
                <a:latin typeface="Arial" panose="020B0604020202020204" pitchFamily="34" charset="0"/>
                <a:cs typeface="Arial" panose="020B0604020202020204" pitchFamily="34" charset="0"/>
              </a:rPr>
              <a:t>Deputy Director, Satellite Servicing Projects Division </a:t>
            </a:r>
          </a:p>
          <a:p>
            <a:pPr lvl="0" algn="ctr"/>
            <a:r>
              <a:rPr lang="en-US" sz="2000" dirty="0" smtClean="0">
                <a:solidFill>
                  <a:schemeClr val="bg1"/>
                </a:solidFill>
                <a:latin typeface="Arial" panose="020B0604020202020204" pitchFamily="34" charset="0"/>
                <a:cs typeface="Arial" panose="020B0604020202020204" pitchFamily="34" charset="0"/>
              </a:rPr>
              <a:t>NASA’s Goddard Space Flight Center </a:t>
            </a:r>
            <a:endParaRPr lang="en-US" sz="2000" dirty="0">
              <a:solidFill>
                <a:schemeClr val="bg1"/>
              </a:solidFill>
              <a:latin typeface="Arial" panose="020B0604020202020204" pitchFamily="34" charset="0"/>
              <a:cs typeface="Arial" panose="020B0604020202020204" pitchFamily="34" charset="0"/>
            </a:endParaRPr>
          </a:p>
        </p:txBody>
      </p:sp>
      <p:sp>
        <p:nvSpPr>
          <p:cNvPr id="8" name="Rectangle 7"/>
          <p:cNvSpPr/>
          <p:nvPr userDrawn="1"/>
        </p:nvSpPr>
        <p:spPr>
          <a:xfrm>
            <a:off x="136339" y="56388"/>
            <a:ext cx="1345353" cy="8792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7545" y="-20233"/>
            <a:ext cx="1367423" cy="1025567"/>
          </a:xfrm>
          <a:prstGeom prst="rect">
            <a:avLst/>
          </a:prstGeom>
        </p:spPr>
      </p:pic>
      <p:cxnSp>
        <p:nvCxnSpPr>
          <p:cNvPr id="11" name="Straight Connector 10"/>
          <p:cNvCxnSpPr/>
          <p:nvPr userDrawn="1"/>
        </p:nvCxnSpPr>
        <p:spPr>
          <a:xfrm>
            <a:off x="1352550" y="1943101"/>
            <a:ext cx="9486900" cy="0"/>
          </a:xfrm>
          <a:prstGeom prst="line">
            <a:avLst/>
          </a:prstGeom>
          <a:ln w="57150">
            <a:solidFill>
              <a:srgbClr val="1A5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748561"/>
      </p:ext>
    </p:extLst>
  </p:cSld>
  <p:clrMap bg1="lt1" tx1="dk1" bg2="lt2" tx2="dk2" accent1="accent1" accent2="accent2" accent3="accent3" accent4="accent4" accent5="accent5" accent6="accent6" hlink="hlink" folHlink="folHlink"/>
  <p:hf hdr="0" dt="0"/>
  <p:txStyles>
    <p:titleStyle>
      <a:lvl1pPr algn="ctr" defTabSz="914400" rtl="0" eaLnBrk="1" latinLnBrk="0" hangingPunct="1">
        <a:lnSpc>
          <a:spcPct val="90000"/>
        </a:lnSpc>
        <a:spcBef>
          <a:spcPct val="0"/>
        </a:spcBef>
        <a:buNone/>
        <a:defRPr sz="4000" kern="1200" baseline="0">
          <a:solidFill>
            <a:schemeClr val="bg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000" b="0" i="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11" Type="http://schemas.openxmlformats.org/officeDocument/2006/relationships/image" Target="../media/image16.png"/><Relationship Id="rId5" Type="http://schemas.openxmlformats.org/officeDocument/2006/relationships/slideLayout" Target="../slideLayouts/slideLayout1.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43443"/>
          </a:xfrm>
          <a:prstGeom prst="rect">
            <a:avLst/>
          </a:prstGeom>
        </p:spPr>
      </p:pic>
      <p:sp>
        <p:nvSpPr>
          <p:cNvPr id="12" name="Title 1"/>
          <p:cNvSpPr txBox="1">
            <a:spLocks/>
          </p:cNvSpPr>
          <p:nvPr/>
        </p:nvSpPr>
        <p:spPr>
          <a:xfrm>
            <a:off x="6407324" y="1233312"/>
            <a:ext cx="3989464" cy="5384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1600" dirty="0">
              <a:latin typeface="Century Gothic" panose="020B0502020202020204" pitchFamily="34" charset="0"/>
              <a:cs typeface="Arial" panose="020B0604020202020204" pitchFamily="34" charset="0"/>
            </a:endParaRPr>
          </a:p>
        </p:txBody>
      </p:sp>
      <p:sp>
        <p:nvSpPr>
          <p:cNvPr id="5" name="TextBox 4"/>
          <p:cNvSpPr txBox="1"/>
          <p:nvPr/>
        </p:nvSpPr>
        <p:spPr>
          <a:xfrm>
            <a:off x="5271335" y="3901934"/>
            <a:ext cx="5125453" cy="1846659"/>
          </a:xfrm>
          <a:prstGeom prst="rect">
            <a:avLst/>
          </a:prstGeom>
          <a:noFill/>
          <a:effectLst/>
        </p:spPr>
        <p:txBody>
          <a:bodyPr wrap="square" rtlCol="0">
            <a:spAutoFit/>
          </a:bodyPr>
          <a:lstStyle/>
          <a:p>
            <a:pPr algn="ctr"/>
            <a:r>
              <a:rPr lang="en-US" sz="2800" b="1" dirty="0" smtClean="0">
                <a:solidFill>
                  <a:schemeClr val="bg1"/>
                </a:solidFill>
                <a:effectLst>
                  <a:glow rad="12700">
                    <a:schemeClr val="accent1">
                      <a:alpha val="40000"/>
                    </a:schemeClr>
                  </a:glow>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rPr>
              <a:t>Assemblers: A modular and reconfigurable manipulation system for autonomous in-space assembly</a:t>
            </a:r>
            <a:endParaRPr lang="en-US" sz="2800" b="1" dirty="0">
              <a:solidFill>
                <a:schemeClr val="bg1"/>
              </a:solidFill>
              <a:effectLst>
                <a:glow rad="12700">
                  <a:schemeClr val="accent1">
                    <a:alpha val="40000"/>
                  </a:schemeClr>
                </a:glow>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endParaRPr>
          </a:p>
          <a:p>
            <a:pPr algn="ctr"/>
            <a:endParaRPr lang="en-US" sz="200" b="1" dirty="0">
              <a:solidFill>
                <a:schemeClr val="bg1"/>
              </a:solidFill>
              <a:effectLst>
                <a:glow rad="12700">
                  <a:schemeClr val="accent1">
                    <a:alpha val="40000"/>
                  </a:schemeClr>
                </a:glow>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endParaRPr>
          </a:p>
        </p:txBody>
      </p:sp>
      <p:sp>
        <p:nvSpPr>
          <p:cNvPr id="10" name="Text Placeholder 9"/>
          <p:cNvSpPr txBox="1">
            <a:spLocks/>
          </p:cNvSpPr>
          <p:nvPr/>
        </p:nvSpPr>
        <p:spPr>
          <a:xfrm>
            <a:off x="4528154" y="6328424"/>
            <a:ext cx="5169463" cy="454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i="1" dirty="0" smtClean="0">
                <a:solidFill>
                  <a:schemeClr val="bg1"/>
                </a:solidFill>
                <a:latin typeface="Arial" panose="020B0604020202020204" pitchFamily="34" charset="0"/>
                <a:ea typeface="Helvetica" charset="0"/>
                <a:cs typeface="Arial" panose="020B0604020202020204" pitchFamily="34" charset="0"/>
              </a:rPr>
              <a:t>This document is approved for public release.</a:t>
            </a:r>
            <a:endParaRPr lang="en-US" sz="1050" i="1" dirty="0">
              <a:solidFill>
                <a:schemeClr val="bg1"/>
              </a:solidFill>
              <a:latin typeface="Arial" panose="020B0604020202020204" pitchFamily="34" charset="0"/>
              <a:ea typeface="Helvetica"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lgn="r"/>
            <a:fld id="{953CACB3-1301-4813-B6DD-FB014763EE83}" type="slidenum">
              <a:rPr lang="en-US" smtClean="0"/>
              <a:pPr algn="r"/>
              <a:t>1</a:t>
            </a:fld>
            <a:endParaRPr lang="en-US" dirty="0"/>
          </a:p>
        </p:txBody>
      </p:sp>
      <p:sp>
        <p:nvSpPr>
          <p:cNvPr id="8" name="TextBox 7"/>
          <p:cNvSpPr txBox="1"/>
          <p:nvPr/>
        </p:nvSpPr>
        <p:spPr>
          <a:xfrm>
            <a:off x="5494098" y="5782185"/>
            <a:ext cx="4665902" cy="584775"/>
          </a:xfrm>
          <a:prstGeom prst="rect">
            <a:avLst/>
          </a:prstGeom>
          <a:noFill/>
        </p:spPr>
        <p:txBody>
          <a:bodyPr wrap="square" rtlCol="0">
            <a:spAutoFit/>
          </a:bodyPr>
          <a:lstStyle/>
          <a:p>
            <a:pPr algn="ctr"/>
            <a:r>
              <a:rPr lang="en-US" sz="1600" b="1" i="1" dirty="0" smtClean="0">
                <a:solidFill>
                  <a:srgbClr val="6B9D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Project Lead: Jim Neilan</a:t>
            </a:r>
          </a:p>
          <a:p>
            <a:pPr algn="ctr"/>
            <a:r>
              <a:rPr lang="en-US" sz="1600" b="1" i="1" dirty="0" smtClean="0">
                <a:solidFill>
                  <a:srgbClr val="6B9D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Co-I: John Cooper, Matt Mahlin</a:t>
            </a:r>
            <a:endParaRPr lang="en-US" sz="100" b="1" i="1" dirty="0">
              <a:solidFill>
                <a:srgbClr val="6B9D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14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7" y="56388"/>
            <a:ext cx="10427988" cy="917308"/>
          </a:xfrm>
        </p:spPr>
        <p:txBody>
          <a:bodyPr>
            <a:normAutofit/>
          </a:bodyPr>
          <a:lstStyle/>
          <a:p>
            <a:r>
              <a:rPr lang="en-US" sz="2800" dirty="0" smtClean="0">
                <a:latin typeface="Century Gothic" panose="020B0502020202020204" pitchFamily="34" charset="0"/>
              </a:rPr>
              <a:t>Assemblers - Overview</a:t>
            </a:r>
            <a:endParaRPr lang="en-US" sz="28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2</a:t>
            </a:fld>
            <a:endParaRPr lang="en-US" dirty="0"/>
          </a:p>
        </p:txBody>
      </p:sp>
      <p:sp>
        <p:nvSpPr>
          <p:cNvPr id="5" name="Footer Placeholder 4"/>
          <p:cNvSpPr>
            <a:spLocks noGrp="1"/>
          </p:cNvSpPr>
          <p:nvPr>
            <p:ph type="ftr" sz="quarter" idx="11"/>
          </p:nvPr>
        </p:nvSpPr>
        <p:spPr>
          <a:xfrm>
            <a:off x="4474728" y="6644004"/>
            <a:ext cx="2953564" cy="186693"/>
          </a:xfrm>
        </p:spPr>
        <p:txBody>
          <a:bodyPr/>
          <a:lstStyle/>
          <a:p>
            <a:r>
              <a:rPr lang="en-US" dirty="0" smtClean="0"/>
              <a:t>This document is approved for public release</a:t>
            </a:r>
            <a:endParaRPr lang="en-US" dirty="0"/>
          </a:p>
        </p:txBody>
      </p:sp>
      <p:sp>
        <p:nvSpPr>
          <p:cNvPr id="6" name="Rectangle 5"/>
          <p:cNvSpPr/>
          <p:nvPr/>
        </p:nvSpPr>
        <p:spPr>
          <a:xfrm>
            <a:off x="104275" y="1162598"/>
            <a:ext cx="6938209" cy="5693866"/>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Problem: </a:t>
            </a:r>
            <a:r>
              <a:rPr lang="en-US" sz="1600" dirty="0" smtClean="0">
                <a:latin typeface="Arial" panose="020B0604020202020204" pitchFamily="34" charset="0"/>
                <a:cs typeface="Arial" panose="020B0604020202020204" pitchFamily="34" charset="0"/>
              </a:rPr>
              <a:t>Upper bound on space platform size due to launch vehicle mass and volume limitations, requiring complex stowage and deployment methods driving high complexity and high costs.</a:t>
            </a:r>
          </a:p>
          <a:p>
            <a:endParaRPr lang="en-US"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State of the Art</a:t>
            </a:r>
            <a:r>
              <a:rPr lang="en-US" sz="1600" b="1"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Robotic manipulation systems that are large and mission specific, are incapable of smaller, higher precision tasks unless equipped with bulky end-effectors.</a:t>
            </a: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Payload mass and size, reach required, and height and size of space components during long term missions will need to change. Having specific manipulators for differing requirements drives up costs.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Adaptability limited for new missions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Places limitations on new mission designs and requirements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Requires human operation/oversight</a:t>
            </a:r>
          </a:p>
          <a:p>
            <a:endParaRPr lang="en-US"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The Solution: </a:t>
            </a:r>
            <a:r>
              <a:rPr lang="en-US" sz="1600" dirty="0">
                <a:latin typeface="Arial" panose="020B0604020202020204" pitchFamily="34" charset="0"/>
                <a:cs typeface="Arial" panose="020B0604020202020204" pitchFamily="34" charset="0"/>
              </a:rPr>
              <a:t>A</a:t>
            </a:r>
            <a:r>
              <a:rPr lang="en-US" sz="1600" dirty="0" smtClean="0">
                <a:latin typeface="Arial" panose="020B0604020202020204" pitchFamily="34" charset="0"/>
                <a:cs typeface="Arial" panose="020B0604020202020204" pitchFamily="34" charset="0"/>
              </a:rPr>
              <a:t> modular and reconfigurable manipulation system composed of smaller, highly stiff and accurate Stewart Platforms, capable of handling a wide range of component payload sizes and mission tasks.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Autonomy</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Modularity</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Adaptability</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556" y="1130953"/>
            <a:ext cx="3691119" cy="5487284"/>
          </a:xfrm>
          <a:prstGeom prst="rect">
            <a:avLst/>
          </a:prstGeom>
        </p:spPr>
      </p:pic>
    </p:spTree>
    <p:extLst>
      <p:ext uri="{BB962C8B-B14F-4D97-AF65-F5344CB8AC3E}">
        <p14:creationId xmlns:p14="http://schemas.microsoft.com/office/powerpoint/2010/main" val="106134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2" end="2"/>
                                            </p:txEl>
                                          </p:spTgt>
                                        </p:tgtEl>
                                      </p:cBhvr>
                                    </p:animEffect>
                                    <p:animScale>
                                      <p:cBhvr>
                                        <p:cTn id="12" dur="250" autoRev="1" fill="hold"/>
                                        <p:tgtEl>
                                          <p:spTgt spid="6">
                                            <p:txEl>
                                              <p:pRg st="2" end="2"/>
                                            </p:txEl>
                                          </p:spTgt>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6">
                                            <p:txEl>
                                              <p:pRg st="3" end="3"/>
                                            </p:txEl>
                                          </p:spTgt>
                                        </p:tgtEl>
                                      </p:cBhvr>
                                    </p:animEffect>
                                    <p:animScale>
                                      <p:cBhvr>
                                        <p:cTn id="15" dur="250" autoRev="1" fill="hold"/>
                                        <p:tgtEl>
                                          <p:spTgt spid="6">
                                            <p:txEl>
                                              <p:pRg st="3" end="3"/>
                                            </p:txEl>
                                          </p:spTgt>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6">
                                            <p:txEl>
                                              <p:pRg st="4" end="4"/>
                                            </p:txEl>
                                          </p:spTgt>
                                        </p:tgtEl>
                                      </p:cBhvr>
                                    </p:animEffect>
                                    <p:animScale>
                                      <p:cBhvr>
                                        <p:cTn id="18" dur="250" autoRev="1" fill="hold"/>
                                        <p:tgtEl>
                                          <p:spTgt spid="6">
                                            <p:txEl>
                                              <p:pRg st="4" end="4"/>
                                            </p:txEl>
                                          </p:spTgt>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6">
                                            <p:txEl>
                                              <p:pRg st="5" end="5"/>
                                            </p:txEl>
                                          </p:spTgt>
                                        </p:tgtEl>
                                      </p:cBhvr>
                                    </p:animEffect>
                                    <p:animScale>
                                      <p:cBhvr>
                                        <p:cTn id="21" dur="250" autoRev="1" fill="hold"/>
                                        <p:tgtEl>
                                          <p:spTgt spid="6">
                                            <p:txEl>
                                              <p:pRg st="5" end="5"/>
                                            </p:txEl>
                                          </p:spTgt>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6">
                                            <p:txEl>
                                              <p:pRg st="6" end="6"/>
                                            </p:txEl>
                                          </p:spTgt>
                                        </p:tgtEl>
                                      </p:cBhvr>
                                    </p:animEffect>
                                    <p:animScale>
                                      <p:cBhvr>
                                        <p:cTn id="24" dur="250" autoRev="1" fill="hold"/>
                                        <p:tgtEl>
                                          <p:spTgt spid="6">
                                            <p:txEl>
                                              <p:pRg st="6" end="6"/>
                                            </p:txEl>
                                          </p:spTgt>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
                                            <p:txEl>
                                              <p:pRg st="8" end="8"/>
                                            </p:txEl>
                                          </p:spTgt>
                                        </p:tgtEl>
                                      </p:cBhvr>
                                    </p:animEffect>
                                    <p:animScale>
                                      <p:cBhvr>
                                        <p:cTn id="29" dur="250" autoRev="1" fill="hold"/>
                                        <p:tgtEl>
                                          <p:spTgt spid="6">
                                            <p:txEl>
                                              <p:pRg st="8" end="8"/>
                                            </p:txEl>
                                          </p:spTgt>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6">
                                            <p:txEl>
                                              <p:pRg st="9" end="9"/>
                                            </p:txEl>
                                          </p:spTgt>
                                        </p:tgtEl>
                                      </p:cBhvr>
                                    </p:animEffect>
                                    <p:animScale>
                                      <p:cBhvr>
                                        <p:cTn id="32" dur="250" autoRev="1" fill="hold"/>
                                        <p:tgtEl>
                                          <p:spTgt spid="6">
                                            <p:txEl>
                                              <p:pRg st="9" end="9"/>
                                            </p:txEl>
                                          </p:spTgt>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6">
                                            <p:txEl>
                                              <p:pRg st="10" end="10"/>
                                            </p:txEl>
                                          </p:spTgt>
                                        </p:tgtEl>
                                      </p:cBhvr>
                                    </p:animEffect>
                                    <p:animScale>
                                      <p:cBhvr>
                                        <p:cTn id="35" dur="250" autoRev="1" fill="hold"/>
                                        <p:tgtEl>
                                          <p:spTgt spid="6">
                                            <p:txEl>
                                              <p:pRg st="10" end="10"/>
                                            </p:txEl>
                                          </p:spTgt>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6">
                                            <p:txEl>
                                              <p:pRg st="11" end="11"/>
                                            </p:txEl>
                                          </p:spTgt>
                                        </p:tgtEl>
                                      </p:cBhvr>
                                    </p:animEffect>
                                    <p:animScale>
                                      <p:cBhvr>
                                        <p:cTn id="38" dur="250" autoRev="1" fill="hold"/>
                                        <p:tgtEl>
                                          <p:spTgt spid="6">
                                            <p:txEl>
                                              <p:pRg st="11" end="1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7" y="56388"/>
            <a:ext cx="10427988" cy="917308"/>
          </a:xfrm>
        </p:spPr>
        <p:txBody>
          <a:bodyPr>
            <a:normAutofit/>
          </a:bodyPr>
          <a:lstStyle/>
          <a:p>
            <a:r>
              <a:rPr lang="en-US" sz="2800" dirty="0" smtClean="0">
                <a:latin typeface="Century Gothic" panose="020B0502020202020204" pitchFamily="34" charset="0"/>
              </a:rPr>
              <a:t>Assemblers: Modular, Reconfigurable and Versatile</a:t>
            </a:r>
            <a:endParaRPr lang="en-US" sz="28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 y="1362609"/>
            <a:ext cx="4959980" cy="2236435"/>
          </a:xfrm>
          <a:prstGeom prst="rect">
            <a:avLst/>
          </a:prstGeom>
        </p:spPr>
      </p:pic>
      <p:grpSp>
        <p:nvGrpSpPr>
          <p:cNvPr id="31" name="Group 30">
            <a:extLst>
              <a:ext uri="{FF2B5EF4-FFF2-40B4-BE49-F238E27FC236}">
                <a16:creationId xmlns:a16="http://schemas.microsoft.com/office/drawing/2014/main" id="{6D26DF92-2097-4F0E-9821-F8DC2AE74F27}"/>
              </a:ext>
            </a:extLst>
          </p:cNvPr>
          <p:cNvGrpSpPr/>
          <p:nvPr/>
        </p:nvGrpSpPr>
        <p:grpSpPr>
          <a:xfrm>
            <a:off x="6421935" y="2264894"/>
            <a:ext cx="3683907" cy="3951183"/>
            <a:chOff x="3669609" y="1340768"/>
            <a:chExt cx="3449048" cy="3528603"/>
          </a:xfrm>
        </p:grpSpPr>
        <p:pic>
          <p:nvPicPr>
            <p:cNvPr id="32" name="Picture 31">
              <a:extLst>
                <a:ext uri="{FF2B5EF4-FFF2-40B4-BE49-F238E27FC236}">
                  <a16:creationId xmlns:a16="http://schemas.microsoft.com/office/drawing/2014/main" id="{9B63B804-46C4-4CDA-B31F-CC4C769F984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69609" y="1340768"/>
              <a:ext cx="3108288" cy="3528603"/>
            </a:xfrm>
            <a:prstGeom prst="rect">
              <a:avLst/>
            </a:prstGeom>
          </p:spPr>
        </p:pic>
        <p:pic>
          <p:nvPicPr>
            <p:cNvPr id="33" name="Picture 32">
              <a:extLst>
                <a:ext uri="{FF2B5EF4-FFF2-40B4-BE49-F238E27FC236}">
                  <a16:creationId xmlns:a16="http://schemas.microsoft.com/office/drawing/2014/main" id="{D2D009B1-4B40-4807-8B62-62C19A84362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788932">
              <a:off x="5430702" y="1520401"/>
              <a:ext cx="1687955" cy="942720"/>
            </a:xfrm>
            <a:prstGeom prst="rect">
              <a:avLst/>
            </a:prstGeom>
          </p:spPr>
        </p:pic>
      </p:grpSp>
      <p:sp>
        <p:nvSpPr>
          <p:cNvPr id="36" name="Footer Placeholder 4"/>
          <p:cNvSpPr>
            <a:spLocks noGrp="1"/>
          </p:cNvSpPr>
          <p:nvPr>
            <p:ph type="ftr" sz="quarter" idx="11"/>
          </p:nvPr>
        </p:nvSpPr>
        <p:spPr>
          <a:xfrm>
            <a:off x="4474728" y="6644004"/>
            <a:ext cx="2953564" cy="186693"/>
          </a:xfrm>
        </p:spPr>
        <p:txBody>
          <a:bodyPr/>
          <a:lstStyle/>
          <a:p>
            <a:r>
              <a:rPr lang="en-US" dirty="0" smtClean="0"/>
              <a:t>This document is approved for public release</a:t>
            </a:r>
            <a:endParaRPr lang="en-US" dirty="0"/>
          </a:p>
        </p:txBody>
      </p:sp>
      <p:sp>
        <p:nvSpPr>
          <p:cNvPr id="3" name="TextBox 2"/>
          <p:cNvSpPr txBox="1"/>
          <p:nvPr/>
        </p:nvSpPr>
        <p:spPr>
          <a:xfrm>
            <a:off x="607941" y="1025475"/>
            <a:ext cx="3905621" cy="369332"/>
          </a:xfrm>
          <a:prstGeom prst="rect">
            <a:avLst/>
          </a:prstGeom>
          <a:noFill/>
        </p:spPr>
        <p:txBody>
          <a:bodyPr wrap="none" rtlCol="0">
            <a:spAutoFit/>
          </a:bodyPr>
          <a:lstStyle/>
          <a:p>
            <a:r>
              <a:rPr lang="en-US" b="1" dirty="0" smtClean="0"/>
              <a:t>Modularity Enabling Re-configurability</a:t>
            </a:r>
            <a:endParaRPr lang="en-US" b="1" dirty="0"/>
          </a:p>
        </p:txBody>
      </p:sp>
      <p:sp>
        <p:nvSpPr>
          <p:cNvPr id="13" name="TextBox 12"/>
          <p:cNvSpPr txBox="1"/>
          <p:nvPr/>
        </p:nvSpPr>
        <p:spPr>
          <a:xfrm>
            <a:off x="994080" y="3690445"/>
            <a:ext cx="2620397" cy="369332"/>
          </a:xfrm>
          <a:prstGeom prst="rect">
            <a:avLst/>
          </a:prstGeom>
          <a:noFill/>
        </p:spPr>
        <p:txBody>
          <a:bodyPr wrap="none" rtlCol="0">
            <a:spAutoFit/>
          </a:bodyPr>
          <a:lstStyle/>
          <a:p>
            <a:r>
              <a:rPr lang="en-US" b="1" dirty="0" smtClean="0"/>
              <a:t>Stewart - Gough Platform</a:t>
            </a:r>
            <a:endParaRPr lang="en-US" b="1" dirty="0"/>
          </a:p>
        </p:txBody>
      </p:sp>
      <p:sp>
        <p:nvSpPr>
          <p:cNvPr id="14" name="TextBox 13"/>
          <p:cNvSpPr txBox="1"/>
          <p:nvPr/>
        </p:nvSpPr>
        <p:spPr>
          <a:xfrm>
            <a:off x="4627260" y="3977214"/>
            <a:ext cx="2239716" cy="1477328"/>
          </a:xfrm>
          <a:prstGeom prst="rect">
            <a:avLst/>
          </a:prstGeom>
          <a:noFill/>
        </p:spPr>
        <p:txBody>
          <a:bodyPr wrap="none" rtlCol="0">
            <a:spAutoFit/>
          </a:bodyPr>
          <a:lstStyle/>
          <a:p>
            <a:r>
              <a:rPr lang="en-US" b="1" dirty="0" smtClean="0"/>
              <a:t>Modular Connections</a:t>
            </a:r>
          </a:p>
          <a:p>
            <a:pPr marL="285750" indent="-285750">
              <a:buFont typeface="Arial" panose="020B0604020202020204" pitchFamily="34" charset="0"/>
              <a:buChar char="•"/>
            </a:pPr>
            <a:r>
              <a:rPr lang="en-US" dirty="0" smtClean="0"/>
              <a:t>Data and Power</a:t>
            </a:r>
          </a:p>
          <a:p>
            <a:pPr marL="285750" indent="-285750">
              <a:buFont typeface="Arial" panose="020B0604020202020204" pitchFamily="34" charset="0"/>
              <a:buChar char="•"/>
            </a:pPr>
            <a:r>
              <a:rPr lang="en-US" dirty="0" smtClean="0"/>
              <a:t>Redundancy</a:t>
            </a:r>
          </a:p>
          <a:p>
            <a:pPr marL="285750" indent="-285750">
              <a:buFont typeface="Arial" panose="020B0604020202020204" pitchFamily="34" charset="0"/>
              <a:buChar char="•"/>
            </a:pPr>
            <a:r>
              <a:rPr lang="en-US" dirty="0" smtClean="0"/>
              <a:t>Fault tolerance</a:t>
            </a:r>
          </a:p>
          <a:p>
            <a:pPr marL="285750" indent="-285750">
              <a:buFont typeface="Arial" panose="020B0604020202020204" pitchFamily="34" charset="0"/>
              <a:buChar char="•"/>
            </a:pPr>
            <a:r>
              <a:rPr lang="en-US" dirty="0" smtClean="0"/>
              <a:t>Re-configurability</a:t>
            </a:r>
          </a:p>
        </p:txBody>
      </p:sp>
      <p:sp>
        <p:nvSpPr>
          <p:cNvPr id="15" name="TextBox 14"/>
          <p:cNvSpPr txBox="1"/>
          <p:nvPr/>
        </p:nvSpPr>
        <p:spPr>
          <a:xfrm>
            <a:off x="5435911" y="1025475"/>
            <a:ext cx="2566472" cy="2031325"/>
          </a:xfrm>
          <a:prstGeom prst="rect">
            <a:avLst/>
          </a:prstGeom>
          <a:noFill/>
        </p:spPr>
        <p:txBody>
          <a:bodyPr wrap="none" rtlCol="0">
            <a:spAutoFit/>
          </a:bodyPr>
          <a:lstStyle/>
          <a:p>
            <a:r>
              <a:rPr lang="en-US" b="1" dirty="0" smtClean="0"/>
              <a:t>NASA Versatile Platform</a:t>
            </a:r>
          </a:p>
          <a:p>
            <a:pPr marL="285750" indent="-285750">
              <a:buFont typeface="Arial" panose="020B0604020202020204" pitchFamily="34" charset="0"/>
              <a:buChar char="•"/>
            </a:pPr>
            <a:r>
              <a:rPr lang="en-US" dirty="0" smtClean="0"/>
              <a:t>Short reach</a:t>
            </a:r>
          </a:p>
          <a:p>
            <a:pPr marL="285750" indent="-285750">
              <a:buFont typeface="Arial" panose="020B0604020202020204" pitchFamily="34" charset="0"/>
              <a:buChar char="•"/>
            </a:pPr>
            <a:r>
              <a:rPr lang="en-US" dirty="0" smtClean="0"/>
              <a:t>Long reach</a:t>
            </a:r>
          </a:p>
          <a:p>
            <a:pPr marL="285750" indent="-285750">
              <a:buFont typeface="Arial" panose="020B0604020202020204" pitchFamily="34" charset="0"/>
              <a:buChar char="•"/>
            </a:pPr>
            <a:r>
              <a:rPr lang="en-US" dirty="0" smtClean="0"/>
              <a:t>Fault tolerant</a:t>
            </a:r>
          </a:p>
          <a:p>
            <a:pPr marL="285750" indent="-285750">
              <a:buFont typeface="Arial" panose="020B0604020202020204" pitchFamily="34" charset="0"/>
              <a:buChar char="•"/>
            </a:pPr>
            <a:r>
              <a:rPr lang="en-US" dirty="0" smtClean="0"/>
              <a:t>Autonomous</a:t>
            </a:r>
          </a:p>
          <a:p>
            <a:pPr marL="285750" indent="-285750">
              <a:buFont typeface="Arial" panose="020B0604020202020204" pitchFamily="34" charset="0"/>
              <a:buChar char="•"/>
            </a:pPr>
            <a:r>
              <a:rPr lang="en-US" dirty="0" smtClean="0"/>
              <a:t>Tele-op capable</a:t>
            </a:r>
          </a:p>
          <a:p>
            <a:pPr marL="285750" indent="-285750">
              <a:buFont typeface="Arial" panose="020B0604020202020204" pitchFamily="34" charset="0"/>
              <a:buChar char="•"/>
            </a:pPr>
            <a:r>
              <a:rPr lang="en-US" dirty="0" smtClean="0"/>
              <a:t>Multiple End-effectors</a:t>
            </a:r>
          </a:p>
        </p:txBody>
      </p:sp>
      <p:sp>
        <p:nvSpPr>
          <p:cNvPr id="16" name="TextBox 15"/>
          <p:cNvSpPr txBox="1"/>
          <p:nvPr/>
        </p:nvSpPr>
        <p:spPr>
          <a:xfrm>
            <a:off x="9701719" y="1526230"/>
            <a:ext cx="2528834" cy="1477328"/>
          </a:xfrm>
          <a:prstGeom prst="rect">
            <a:avLst/>
          </a:prstGeom>
          <a:noFill/>
        </p:spPr>
        <p:txBody>
          <a:bodyPr wrap="none" rtlCol="0">
            <a:spAutoFit/>
          </a:bodyPr>
          <a:lstStyle/>
          <a:p>
            <a:r>
              <a:rPr lang="en-US" b="1" dirty="0" smtClean="0"/>
              <a:t>Modular End-Effectors</a:t>
            </a:r>
          </a:p>
          <a:p>
            <a:pPr marL="285750" indent="-285750">
              <a:buFont typeface="Arial" panose="020B0604020202020204" pitchFamily="34" charset="0"/>
              <a:buChar char="•"/>
            </a:pPr>
            <a:r>
              <a:rPr lang="en-US" dirty="0" smtClean="0"/>
              <a:t>Quick tool changing</a:t>
            </a:r>
          </a:p>
          <a:p>
            <a:pPr marL="285750" indent="-285750">
              <a:buFont typeface="Arial" panose="020B0604020202020204" pitchFamily="34" charset="0"/>
              <a:buChar char="•"/>
            </a:pPr>
            <a:r>
              <a:rPr lang="en-US" dirty="0" smtClean="0"/>
              <a:t>Standard power/data </a:t>
            </a:r>
          </a:p>
          <a:p>
            <a:r>
              <a:rPr lang="en-US" dirty="0" smtClean="0"/>
              <a:t>Transfer</a:t>
            </a:r>
          </a:p>
          <a:p>
            <a:endParaRPr lang="en-US" dirty="0" smtClean="0"/>
          </a:p>
        </p:txBody>
      </p:sp>
      <p:sp>
        <p:nvSpPr>
          <p:cNvPr id="17" name="TextBox 16"/>
          <p:cNvSpPr txBox="1"/>
          <p:nvPr/>
        </p:nvSpPr>
        <p:spPr>
          <a:xfrm>
            <a:off x="8431218" y="3961410"/>
            <a:ext cx="3817905" cy="2031325"/>
          </a:xfrm>
          <a:prstGeom prst="rect">
            <a:avLst/>
          </a:prstGeom>
          <a:noFill/>
        </p:spPr>
        <p:txBody>
          <a:bodyPr wrap="none" rtlCol="0">
            <a:spAutoFit/>
          </a:bodyPr>
          <a:lstStyle/>
          <a:p>
            <a:r>
              <a:rPr lang="en-US" b="1" dirty="0" smtClean="0"/>
              <a:t>Autonomy Enabling Software</a:t>
            </a:r>
          </a:p>
          <a:p>
            <a:pPr marL="285750" indent="-285750">
              <a:buFont typeface="Arial" panose="020B0604020202020204" pitchFamily="34" charset="0"/>
              <a:buChar char="•"/>
            </a:pPr>
            <a:r>
              <a:rPr lang="en-US" dirty="0" smtClean="0"/>
              <a:t>Modeling and Simulation</a:t>
            </a:r>
          </a:p>
          <a:p>
            <a:pPr marL="285750" indent="-285750">
              <a:buFont typeface="Arial" panose="020B0604020202020204" pitchFamily="34" charset="0"/>
              <a:buChar char="•"/>
            </a:pPr>
            <a:r>
              <a:rPr lang="en-US" dirty="0" smtClean="0"/>
              <a:t>Modular Software Framework(DDS)</a:t>
            </a:r>
          </a:p>
          <a:p>
            <a:pPr marL="285750" indent="-285750">
              <a:buFont typeface="Arial" panose="020B0604020202020204" pitchFamily="34" charset="0"/>
              <a:buChar char="•"/>
            </a:pPr>
            <a:r>
              <a:rPr lang="en-US" dirty="0" smtClean="0"/>
              <a:t>Task Planning/re-planning</a:t>
            </a:r>
          </a:p>
          <a:p>
            <a:pPr marL="285750" indent="-285750">
              <a:buFont typeface="Arial" panose="020B0604020202020204" pitchFamily="34" charset="0"/>
              <a:buChar char="•"/>
            </a:pPr>
            <a:r>
              <a:rPr lang="en-US" dirty="0" smtClean="0"/>
              <a:t>Sensing and Controls</a:t>
            </a:r>
          </a:p>
          <a:p>
            <a:pPr marL="285750" indent="-285750">
              <a:buFont typeface="Arial" panose="020B0604020202020204" pitchFamily="34" charset="0"/>
              <a:buChar char="•"/>
            </a:pPr>
            <a:r>
              <a:rPr lang="en-US" dirty="0" smtClean="0"/>
              <a:t>Situational awareness</a:t>
            </a:r>
          </a:p>
          <a:p>
            <a:pPr marL="285750" indent="-285750">
              <a:buFont typeface="Arial" panose="020B0604020202020204" pitchFamily="34" charset="0"/>
              <a:buChar char="•"/>
            </a:pPr>
            <a:r>
              <a:rPr lang="en-US" dirty="0" smtClean="0"/>
              <a:t>Error detection and correction</a:t>
            </a:r>
          </a:p>
        </p:txBody>
      </p:sp>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7941" y="4059777"/>
            <a:ext cx="3451577" cy="2798223"/>
          </a:xfrm>
          <a:prstGeom prst="rect">
            <a:avLst/>
          </a:prstGeom>
        </p:spPr>
      </p:pic>
    </p:spTree>
    <p:extLst>
      <p:ext uri="{BB962C8B-B14F-4D97-AF65-F5344CB8AC3E}">
        <p14:creationId xmlns:p14="http://schemas.microsoft.com/office/powerpoint/2010/main" val="22981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7" y="56388"/>
            <a:ext cx="10427988" cy="917308"/>
          </a:xfrm>
        </p:spPr>
        <p:txBody>
          <a:bodyPr>
            <a:normAutofit/>
          </a:bodyPr>
          <a:lstStyle/>
          <a:p>
            <a:r>
              <a:rPr lang="en-US" sz="2800" dirty="0" smtClean="0">
                <a:latin typeface="Century Gothic" panose="020B0502020202020204" pitchFamily="34" charset="0"/>
              </a:rPr>
              <a:t>Assemblers: Concept of Operations</a:t>
            </a:r>
            <a:endParaRPr lang="en-US" sz="28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4</a:t>
            </a:fld>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04" y="1269236"/>
            <a:ext cx="11451921" cy="5079227"/>
          </a:xfrm>
          <a:prstGeom prst="rect">
            <a:avLst/>
          </a:prstGeom>
        </p:spPr>
      </p:pic>
      <p:sp>
        <p:nvSpPr>
          <p:cNvPr id="23" name="Footer Placeholder 4"/>
          <p:cNvSpPr>
            <a:spLocks noGrp="1"/>
          </p:cNvSpPr>
          <p:nvPr>
            <p:ph type="ftr" sz="quarter" idx="11"/>
          </p:nvPr>
        </p:nvSpPr>
        <p:spPr>
          <a:xfrm>
            <a:off x="4474728" y="6644004"/>
            <a:ext cx="2953564" cy="186693"/>
          </a:xfrm>
        </p:spPr>
        <p:txBody>
          <a:bodyPr/>
          <a:lstStyle/>
          <a:p>
            <a:r>
              <a:rPr lang="en-US" dirty="0" smtClean="0"/>
              <a:t>This document is approved for public release</a:t>
            </a:r>
            <a:endParaRPr lang="en-US" dirty="0"/>
          </a:p>
        </p:txBody>
      </p:sp>
      <p:sp>
        <p:nvSpPr>
          <p:cNvPr id="3" name="Rectangle 2"/>
          <p:cNvSpPr/>
          <p:nvPr/>
        </p:nvSpPr>
        <p:spPr>
          <a:xfrm>
            <a:off x="379804" y="5901267"/>
            <a:ext cx="2194063" cy="533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08732" y="5858165"/>
            <a:ext cx="2492735" cy="57650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016067" y="5879715"/>
            <a:ext cx="1815658" cy="55495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8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050" y="2071145"/>
            <a:ext cx="3426016" cy="2228231"/>
          </a:xfrm>
          <a:prstGeom prst="rect">
            <a:avLst/>
          </a:prstGeom>
        </p:spPr>
      </p:pic>
      <p:pic>
        <p:nvPicPr>
          <p:cNvPr id="26" name="multi_assem_s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99011" y="5005950"/>
            <a:ext cx="1846657" cy="1846657"/>
          </a:xfrm>
          <a:prstGeom prst="rect">
            <a:avLst/>
          </a:prstGeom>
        </p:spPr>
      </p:pic>
      <p:sp>
        <p:nvSpPr>
          <p:cNvPr id="2" name="Title 1"/>
          <p:cNvSpPr>
            <a:spLocks noGrp="1"/>
          </p:cNvSpPr>
          <p:nvPr>
            <p:ph type="title"/>
          </p:nvPr>
        </p:nvSpPr>
        <p:spPr>
          <a:xfrm>
            <a:off x="120317" y="56388"/>
            <a:ext cx="10427988" cy="917308"/>
          </a:xfrm>
        </p:spPr>
        <p:txBody>
          <a:bodyPr>
            <a:normAutofit/>
          </a:bodyPr>
          <a:lstStyle/>
          <a:p>
            <a:r>
              <a:rPr lang="en-US" sz="2800" dirty="0" smtClean="0">
                <a:latin typeface="Century Gothic" panose="020B0502020202020204" pitchFamily="34" charset="0"/>
              </a:rPr>
              <a:t>Assemblers: Pushing the Bounds of Autonomy</a:t>
            </a:r>
            <a:endParaRPr lang="en-US" sz="28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5</a:t>
            </a:fld>
            <a:endParaRPr lang="en-US" dirty="0"/>
          </a:p>
        </p:txBody>
      </p:sp>
      <p:sp>
        <p:nvSpPr>
          <p:cNvPr id="28" name="Footer Placeholder 4"/>
          <p:cNvSpPr txBox="1">
            <a:spLocks/>
          </p:cNvSpPr>
          <p:nvPr/>
        </p:nvSpPr>
        <p:spPr>
          <a:xfrm>
            <a:off x="4474728" y="6644004"/>
            <a:ext cx="2953564" cy="186693"/>
          </a:xfrm>
          <a:prstGeom prst="rect">
            <a:avLst/>
          </a:prstGeom>
        </p:spPr>
        <p:txBody>
          <a:bodyPr/>
          <a:lstStyle>
            <a:defPPr>
              <a:defRPr lang="en-US"/>
            </a:defPPr>
            <a:lvl1pPr marL="0" algn="ct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This document is approved for public release</a:t>
            </a:r>
            <a:endParaRPr lang="en-US" dirty="0"/>
          </a:p>
        </p:txBody>
      </p:sp>
      <p:sp>
        <p:nvSpPr>
          <p:cNvPr id="3" name="TextBox 2"/>
          <p:cNvSpPr txBox="1"/>
          <p:nvPr/>
        </p:nvSpPr>
        <p:spPr>
          <a:xfrm>
            <a:off x="318778" y="1150158"/>
            <a:ext cx="5311582" cy="1477328"/>
          </a:xfrm>
          <a:prstGeom prst="rect">
            <a:avLst/>
          </a:prstGeom>
          <a:noFill/>
        </p:spPr>
        <p:txBody>
          <a:bodyPr wrap="none" rtlCol="0">
            <a:spAutoFit/>
          </a:bodyPr>
          <a:lstStyle/>
          <a:p>
            <a:r>
              <a:rPr lang="en-US" b="1" dirty="0" smtClean="0"/>
              <a:t>Multi-Agent Task Scheduling</a:t>
            </a:r>
          </a:p>
          <a:p>
            <a:r>
              <a:rPr lang="en-US" dirty="0" smtClean="0"/>
              <a:t>Solutions to the NP-Hard Job Shop scheduling problem</a:t>
            </a:r>
          </a:p>
          <a:p>
            <a:r>
              <a:rPr lang="en-US" dirty="0" smtClean="0"/>
              <a:t>Optimizes configuration and build given constraints</a:t>
            </a:r>
          </a:p>
          <a:p>
            <a:r>
              <a:rPr lang="en-US" dirty="0" smtClean="0"/>
              <a:t>Planning and re-planning given off-normal situations</a:t>
            </a:r>
          </a:p>
          <a:p>
            <a:r>
              <a:rPr lang="en-US" dirty="0" smtClean="0"/>
              <a:t>Configures, sequences and executes build</a:t>
            </a:r>
            <a:endParaRPr lang="en-US" dirty="0"/>
          </a:p>
        </p:txBody>
      </p:sp>
      <p:sp>
        <p:nvSpPr>
          <p:cNvPr id="29" name="TextBox 28"/>
          <p:cNvSpPr txBox="1"/>
          <p:nvPr/>
        </p:nvSpPr>
        <p:spPr>
          <a:xfrm>
            <a:off x="5755834" y="1153058"/>
            <a:ext cx="3721019" cy="1200329"/>
          </a:xfrm>
          <a:prstGeom prst="rect">
            <a:avLst/>
          </a:prstGeom>
          <a:noFill/>
        </p:spPr>
        <p:txBody>
          <a:bodyPr wrap="none" rtlCol="0">
            <a:spAutoFit/>
          </a:bodyPr>
          <a:lstStyle/>
          <a:p>
            <a:r>
              <a:rPr lang="en-US" b="1" dirty="0" smtClean="0"/>
              <a:t>Fault Tolerance</a:t>
            </a:r>
          </a:p>
          <a:p>
            <a:r>
              <a:rPr lang="en-US" dirty="0" smtClean="0"/>
              <a:t>Actuator redundancy</a:t>
            </a:r>
          </a:p>
          <a:p>
            <a:r>
              <a:rPr lang="en-US" dirty="0" smtClean="0"/>
              <a:t>Modular interchangeability</a:t>
            </a:r>
          </a:p>
          <a:p>
            <a:r>
              <a:rPr lang="en-US" dirty="0" smtClean="0"/>
              <a:t>Fault detection isolation and recovery</a:t>
            </a:r>
            <a:endParaRPr lang="en-US" dirty="0"/>
          </a:p>
        </p:txBody>
      </p:sp>
      <p:sp>
        <p:nvSpPr>
          <p:cNvPr id="30" name="TextBox 29"/>
          <p:cNvSpPr txBox="1"/>
          <p:nvPr/>
        </p:nvSpPr>
        <p:spPr>
          <a:xfrm>
            <a:off x="318778" y="3897081"/>
            <a:ext cx="4844339" cy="1200329"/>
          </a:xfrm>
          <a:prstGeom prst="rect">
            <a:avLst/>
          </a:prstGeom>
          <a:noFill/>
        </p:spPr>
        <p:txBody>
          <a:bodyPr wrap="none" rtlCol="0">
            <a:spAutoFit/>
          </a:bodyPr>
          <a:lstStyle/>
          <a:p>
            <a:r>
              <a:rPr lang="en-US" b="1" dirty="0" smtClean="0"/>
              <a:t>Assembly Error Detection and Correction</a:t>
            </a:r>
          </a:p>
          <a:p>
            <a:r>
              <a:rPr lang="en-US" dirty="0" smtClean="0"/>
              <a:t>Strut and Node alignment checks and</a:t>
            </a:r>
          </a:p>
          <a:p>
            <a:r>
              <a:rPr lang="en-US" dirty="0"/>
              <a:t>s</a:t>
            </a:r>
            <a:r>
              <a:rPr lang="en-US" dirty="0" smtClean="0"/>
              <a:t>tructural integrity checks using machine learning</a:t>
            </a:r>
          </a:p>
          <a:p>
            <a:endParaRPr lang="en-US" dirty="0" smtClean="0"/>
          </a:p>
        </p:txBody>
      </p:sp>
      <p:sp>
        <p:nvSpPr>
          <p:cNvPr id="31" name="TextBox 30"/>
          <p:cNvSpPr txBox="1"/>
          <p:nvPr/>
        </p:nvSpPr>
        <p:spPr>
          <a:xfrm>
            <a:off x="5526497" y="4069227"/>
            <a:ext cx="4450577" cy="1477328"/>
          </a:xfrm>
          <a:prstGeom prst="rect">
            <a:avLst/>
          </a:prstGeom>
          <a:noFill/>
        </p:spPr>
        <p:txBody>
          <a:bodyPr wrap="none" rtlCol="0">
            <a:spAutoFit/>
          </a:bodyPr>
          <a:lstStyle/>
          <a:p>
            <a:r>
              <a:rPr lang="en-US" b="1" dirty="0" smtClean="0"/>
              <a:t>Collision Checking and Trajectory Generation</a:t>
            </a:r>
          </a:p>
          <a:p>
            <a:r>
              <a:rPr lang="en-US" dirty="0" smtClean="0"/>
              <a:t>Valid movement of structural components</a:t>
            </a:r>
          </a:p>
          <a:p>
            <a:r>
              <a:rPr lang="en-US" dirty="0" smtClean="0"/>
              <a:t>Valid manipulator configurations</a:t>
            </a:r>
          </a:p>
          <a:p>
            <a:r>
              <a:rPr lang="en-US" dirty="0" smtClean="0"/>
              <a:t>Safe paths through workspace</a:t>
            </a:r>
          </a:p>
          <a:p>
            <a:endParaRPr lang="en-US" dirty="0"/>
          </a:p>
        </p:txBody>
      </p:sp>
      <p:sp>
        <p:nvSpPr>
          <p:cNvPr id="32" name="TextBox 31"/>
          <p:cNvSpPr txBox="1"/>
          <p:nvPr/>
        </p:nvSpPr>
        <p:spPr>
          <a:xfrm>
            <a:off x="9476853" y="1332420"/>
            <a:ext cx="2587055" cy="1200329"/>
          </a:xfrm>
          <a:prstGeom prst="rect">
            <a:avLst/>
          </a:prstGeom>
          <a:noFill/>
        </p:spPr>
        <p:txBody>
          <a:bodyPr wrap="none" rtlCol="0">
            <a:spAutoFit/>
          </a:bodyPr>
          <a:lstStyle/>
          <a:p>
            <a:r>
              <a:rPr lang="en-US" b="1" dirty="0" smtClean="0"/>
              <a:t>Modeling and Simulation</a:t>
            </a:r>
          </a:p>
          <a:p>
            <a:r>
              <a:rPr lang="en-US" dirty="0" smtClean="0"/>
              <a:t>Reachability analysis</a:t>
            </a:r>
          </a:p>
          <a:p>
            <a:r>
              <a:rPr lang="en-US" dirty="0" smtClean="0"/>
              <a:t>Modeling and V&amp;V</a:t>
            </a:r>
          </a:p>
          <a:p>
            <a:r>
              <a:rPr lang="en-US" dirty="0" smtClean="0"/>
              <a:t>Assembly Feasibility</a:t>
            </a:r>
            <a:endParaRPr lang="en-US" dirty="0"/>
          </a:p>
        </p:txBody>
      </p:sp>
      <p:pic>
        <p:nvPicPr>
          <p:cNvPr id="13" name="Picture 12">
            <a:extLst>
              <a:ext uri="{FF2B5EF4-FFF2-40B4-BE49-F238E27FC236}">
                <a16:creationId xmlns:a16="http://schemas.microsoft.com/office/drawing/2014/main" id="{49AFD126-AD49-472B-816A-50B5292676D5}"/>
              </a:ext>
            </a:extLst>
          </p:cNvPr>
          <p:cNvPicPr>
            <a:picLocks noChangeAspect="1"/>
          </p:cNvPicPr>
          <p:nvPr/>
        </p:nvPicPr>
        <p:blipFill>
          <a:blip r:embed="rId9"/>
          <a:stretch>
            <a:fillRect/>
          </a:stretch>
        </p:blipFill>
        <p:spPr>
          <a:xfrm>
            <a:off x="9345668" y="2240542"/>
            <a:ext cx="2718240" cy="1867022"/>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3041" y="4887879"/>
            <a:ext cx="3247593" cy="1544815"/>
          </a:xfrm>
          <a:prstGeom prst="rect">
            <a:avLst/>
          </a:prstGeom>
        </p:spPr>
      </p:pic>
      <p:sp>
        <p:nvSpPr>
          <p:cNvPr id="7" name="TextBox 6"/>
          <p:cNvSpPr txBox="1"/>
          <p:nvPr/>
        </p:nvSpPr>
        <p:spPr>
          <a:xfrm>
            <a:off x="582376" y="6397783"/>
            <a:ext cx="3554178" cy="246221"/>
          </a:xfrm>
          <a:prstGeom prst="rect">
            <a:avLst/>
          </a:prstGeom>
          <a:noFill/>
        </p:spPr>
        <p:txBody>
          <a:bodyPr wrap="none" rtlCol="0">
            <a:spAutoFit/>
          </a:bodyPr>
          <a:lstStyle/>
          <a:p>
            <a:r>
              <a:rPr lang="en-US" sz="1000" dirty="0" smtClean="0"/>
              <a:t>Synthetic Images of Honeybee Robotics Strut Attachment System</a:t>
            </a:r>
            <a:endParaRPr lang="en-US" sz="1000" dirty="0"/>
          </a:p>
        </p:txBody>
      </p:sp>
      <p:sp>
        <p:nvSpPr>
          <p:cNvPr id="8" name="TextBox 7"/>
          <p:cNvSpPr txBox="1"/>
          <p:nvPr/>
        </p:nvSpPr>
        <p:spPr>
          <a:xfrm>
            <a:off x="10172556" y="4035580"/>
            <a:ext cx="1891352" cy="461665"/>
          </a:xfrm>
          <a:prstGeom prst="rect">
            <a:avLst/>
          </a:prstGeom>
          <a:noFill/>
        </p:spPr>
        <p:txBody>
          <a:bodyPr wrap="none" rtlCol="0">
            <a:spAutoFit/>
          </a:bodyPr>
          <a:lstStyle/>
          <a:p>
            <a:r>
              <a:rPr lang="en-US" sz="1200" dirty="0" smtClean="0"/>
              <a:t>Reachability of Assemblers </a:t>
            </a:r>
          </a:p>
          <a:p>
            <a:r>
              <a:rPr lang="en-US" sz="1200" dirty="0" smtClean="0"/>
              <a:t>configuration</a:t>
            </a:r>
            <a:endParaRPr lang="en-US" sz="1200" dirty="0"/>
          </a:p>
        </p:txBody>
      </p:sp>
      <p:pic>
        <p:nvPicPr>
          <p:cNvPr id="9" name="Picture 8"/>
          <p:cNvPicPr>
            <a:picLocks noChangeAspect="1"/>
          </p:cNvPicPr>
          <p:nvPr/>
        </p:nvPicPr>
        <p:blipFill>
          <a:blip r:embed="rId11"/>
          <a:stretch>
            <a:fillRect/>
          </a:stretch>
        </p:blipFill>
        <p:spPr>
          <a:xfrm>
            <a:off x="2618041" y="4905191"/>
            <a:ext cx="2716270" cy="1527503"/>
          </a:xfrm>
          <a:prstGeom prst="rect">
            <a:avLst/>
          </a:prstGeom>
        </p:spPr>
      </p:pic>
      <p:pic>
        <p:nvPicPr>
          <p:cNvPr id="22" name="smooth_path_anim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0181750" y="4441803"/>
            <a:ext cx="1882158" cy="1254772"/>
          </a:xfrm>
          <a:prstGeom prst="rect">
            <a:avLst/>
          </a:prstGeom>
        </p:spPr>
      </p:pic>
      <p:pic>
        <p:nvPicPr>
          <p:cNvPr id="23" name="Picture 22"/>
          <p:cNvPicPr>
            <a:picLocks noChangeAspect="1"/>
          </p:cNvPicPr>
          <p:nvPr/>
        </p:nvPicPr>
        <p:blipFill>
          <a:blip r:embed="rId13"/>
          <a:stretch>
            <a:fillRect/>
          </a:stretch>
        </p:blipFill>
        <p:spPr>
          <a:xfrm>
            <a:off x="9408748" y="4781198"/>
            <a:ext cx="1203615" cy="1335439"/>
          </a:xfrm>
          <a:prstGeom prst="rect">
            <a:avLst/>
          </a:prstGeom>
        </p:spPr>
      </p:pic>
      <p:sp>
        <p:nvSpPr>
          <p:cNvPr id="24" name="TextBox 23"/>
          <p:cNvSpPr txBox="1"/>
          <p:nvPr/>
        </p:nvSpPr>
        <p:spPr>
          <a:xfrm>
            <a:off x="10612363" y="5718687"/>
            <a:ext cx="1531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Calibri" panose="020F0502020204030204"/>
                <a:ea typeface="+mn-ea"/>
                <a:cs typeface="+mn-cs"/>
              </a:rPr>
              <a:t>Traveling through the waypoints with continuous velocity, acceleration, and jerk</a:t>
            </a:r>
          </a:p>
        </p:txBody>
      </p:sp>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585" y="2524931"/>
            <a:ext cx="5440465" cy="1412951"/>
          </a:xfrm>
          <a:prstGeom prst="rect">
            <a:avLst/>
          </a:prstGeom>
        </p:spPr>
      </p:pic>
      <p:sp>
        <p:nvSpPr>
          <p:cNvPr id="15" name="Down Arrow 14"/>
          <p:cNvSpPr/>
          <p:nvPr/>
        </p:nvSpPr>
        <p:spPr>
          <a:xfrm rot="17728553">
            <a:off x="7377180" y="2880219"/>
            <a:ext cx="212285" cy="444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047981" y="5279461"/>
            <a:ext cx="1491330" cy="1299634"/>
          </a:xfrm>
          <a:prstGeom prst="rect">
            <a:avLst/>
          </a:prstGeom>
        </p:spPr>
      </p:pic>
    </p:spTree>
    <p:extLst>
      <p:ext uri="{BB962C8B-B14F-4D97-AF65-F5344CB8AC3E}">
        <p14:creationId xmlns:p14="http://schemas.microsoft.com/office/powerpoint/2010/main" val="32974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2"/>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3084" fill="hold"/>
                                        <p:tgtEl>
                                          <p:spTgt spid="26"/>
                                        </p:tgtEl>
                                      </p:cBhvr>
                                    </p:cmd>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3">
                                            <p:txEl>
                                              <p:pRg st="0" end="0"/>
                                            </p:txEl>
                                          </p:spTgt>
                                        </p:tgtEl>
                                      </p:cBhvr>
                                    </p:animEffect>
                                    <p:animScale>
                                      <p:cBhvr>
                                        <p:cTn id="14" dur="250" autoRev="1" fill="hold"/>
                                        <p:tgtEl>
                                          <p:spTgt spid="3">
                                            <p:txEl>
                                              <p:pRg st="0" end="0"/>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9">
                                            <p:txEl>
                                              <p:pRg st="0" end="0"/>
                                            </p:txEl>
                                          </p:spTgt>
                                        </p:tgtEl>
                                      </p:cBhvr>
                                    </p:animEffect>
                                    <p:animScale>
                                      <p:cBhvr>
                                        <p:cTn id="19" dur="250" autoRev="1" fill="hold"/>
                                        <p:tgtEl>
                                          <p:spTgt spid="29">
                                            <p:txEl>
                                              <p:pRg st="0" end="0"/>
                                            </p:txEl>
                                          </p:spTgt>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2">
                                            <p:txEl>
                                              <p:pRg st="0" end="0"/>
                                            </p:txEl>
                                          </p:spTgt>
                                        </p:tgtEl>
                                      </p:cBhvr>
                                    </p:animEffect>
                                    <p:animScale>
                                      <p:cBhvr>
                                        <p:cTn id="24" dur="250" autoRev="1" fill="hold"/>
                                        <p:tgtEl>
                                          <p:spTgt spid="32">
                                            <p:txEl>
                                              <p:pRg st="0" end="0"/>
                                            </p:txEl>
                                          </p:spTgt>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0">
                                            <p:txEl>
                                              <p:pRg st="0" end="0"/>
                                            </p:txEl>
                                          </p:spTgt>
                                        </p:tgtEl>
                                      </p:cBhvr>
                                    </p:animEffect>
                                    <p:animScale>
                                      <p:cBhvr>
                                        <p:cTn id="29" dur="250" autoRev="1" fill="hold"/>
                                        <p:tgtEl>
                                          <p:spTgt spid="30">
                                            <p:txEl>
                                              <p:pRg st="0" end="0"/>
                                            </p:txEl>
                                          </p:spTgt>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31">
                                            <p:txEl>
                                              <p:pRg st="0" end="0"/>
                                            </p:txEl>
                                          </p:spTgt>
                                        </p:tgtEl>
                                      </p:cBhvr>
                                    </p:animEffect>
                                    <p:animScale>
                                      <p:cBhvr>
                                        <p:cTn id="34" dur="250" autoRev="1" fill="hold"/>
                                        <p:tgtEl>
                                          <p:spTgt spid="31">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2"/>
                                        </p:tgtEl>
                                      </p:cBhvr>
                                    </p:cmd>
                                  </p:childTnLst>
                                </p:cTn>
                              </p:par>
                            </p:childTnLst>
                          </p:cTn>
                        </p:par>
                      </p:childTnLst>
                    </p:cTn>
                  </p:par>
                </p:childTnLst>
              </p:cTn>
              <p:nextCondLst>
                <p:cond evt="onClick" delay="0">
                  <p:tgtEl>
                    <p:spTgt spid="22"/>
                  </p:tgtEl>
                </p:cond>
              </p:nextCondLst>
            </p:seq>
            <p:video>
              <p:cMediaNode vol="80000">
                <p:cTn id="40" repeatCount="indefinite" fill="hold" display="0">
                  <p:stCondLst>
                    <p:cond delay="indefinite"/>
                  </p:stCondLst>
                </p:cTn>
                <p:tgtEl>
                  <p:spTgt spid="22"/>
                </p:tgtEl>
              </p:cMediaNode>
            </p:video>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6"/>
                                        </p:tgtEl>
                                      </p:cBhvr>
                                    </p:cmd>
                                  </p:childTnLst>
                                </p:cTn>
                              </p:par>
                            </p:childTnLst>
                          </p:cTn>
                        </p:par>
                      </p:childTnLst>
                    </p:cTn>
                  </p:par>
                </p:childTnLst>
              </p:cTn>
              <p:nextCondLst>
                <p:cond evt="onClick" delay="0">
                  <p:tgtEl>
                    <p:spTgt spid="26"/>
                  </p:tgtEl>
                </p:cond>
              </p:nextCondLst>
            </p:seq>
            <p:video>
              <p:cMediaNode vol="80000">
                <p:cTn id="46" repeatCount="indefinite" fill="hold" display="0">
                  <p:stCondLst>
                    <p:cond delay="indefinite"/>
                  </p:stCondLst>
                </p:cTn>
                <p:tgtEl>
                  <p:spTgt spid="2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7" y="56388"/>
            <a:ext cx="10427988" cy="917308"/>
          </a:xfrm>
        </p:spPr>
        <p:txBody>
          <a:bodyPr>
            <a:normAutofit/>
          </a:bodyPr>
          <a:lstStyle/>
          <a:p>
            <a:r>
              <a:rPr lang="en-US" sz="2800" dirty="0" smtClean="0">
                <a:latin typeface="Century Gothic" panose="020B0502020202020204" pitchFamily="34" charset="0"/>
              </a:rPr>
              <a:t>Assemblers: Project Summary and Opportunities for Infusion</a:t>
            </a:r>
            <a:endParaRPr lang="en-US" sz="28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6</a:t>
            </a:fld>
            <a:endParaRPr lang="en-US" dirty="0"/>
          </a:p>
        </p:txBody>
      </p:sp>
      <p:sp>
        <p:nvSpPr>
          <p:cNvPr id="3" name="Rectangle 2"/>
          <p:cNvSpPr/>
          <p:nvPr/>
        </p:nvSpPr>
        <p:spPr>
          <a:xfrm>
            <a:off x="6232693" y="973696"/>
            <a:ext cx="5664032" cy="5663089"/>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Value: </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Addresses negatives of current practice </a:t>
            </a:r>
            <a:r>
              <a:rPr lang="en-US" sz="1200" dirty="0" smtClean="0">
                <a:latin typeface="Arial" panose="020B0604020202020204" pitchFamily="34" charset="0"/>
                <a:cs typeface="Arial" panose="020B0604020202020204" pitchFamily="34" charset="0"/>
                <a:sym typeface="Wingdings" panose="05000000000000000000" pitchFamily="2" charset="2"/>
              </a:rPr>
              <a:t></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Point </a:t>
            </a:r>
            <a:r>
              <a:rPr lang="en-US" sz="1200" dirty="0" smtClean="0">
                <a:latin typeface="Arial" panose="020B0604020202020204" pitchFamily="34" charset="0"/>
                <a:cs typeface="Arial" panose="020B0604020202020204" pitchFamily="34" charset="0"/>
              </a:rPr>
              <a:t>designs </a:t>
            </a:r>
            <a:r>
              <a:rPr lang="en-US" sz="1200" dirty="0">
                <a:latin typeface="Arial" panose="020B0604020202020204" pitchFamily="34" charset="0"/>
                <a:cs typeface="Arial" panose="020B0604020202020204" pitchFamily="34" charset="0"/>
              </a:rPr>
              <a:t>that incur a large development cost up </a:t>
            </a:r>
            <a:r>
              <a:rPr lang="en-US" sz="1200" dirty="0" smtClean="0">
                <a:latin typeface="Arial" panose="020B0604020202020204" pitchFamily="34" charset="0"/>
                <a:cs typeface="Arial" panose="020B0604020202020204" pitchFamily="34" charset="0"/>
              </a:rPr>
              <a:t>front and are inflexible during flight </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Provides a modular design that can reconfigured </a:t>
            </a:r>
            <a:r>
              <a:rPr lang="en-US" sz="1200" dirty="0">
                <a:latin typeface="Arial" panose="020B0604020202020204" pitchFamily="34" charset="0"/>
                <a:cs typeface="Arial" panose="020B0604020202020204" pitchFamily="34" charset="0"/>
              </a:rPr>
              <a:t>to </a:t>
            </a:r>
            <a:r>
              <a:rPr lang="en-US" sz="1200" dirty="0" smtClean="0">
                <a:latin typeface="Arial" panose="020B0604020202020204" pitchFamily="34" charset="0"/>
                <a:cs typeface="Arial" panose="020B0604020202020204" pitchFamily="34" charset="0"/>
              </a:rPr>
              <a:t>meet changing mission </a:t>
            </a:r>
            <a:r>
              <a:rPr lang="en-US" sz="1200" dirty="0">
                <a:latin typeface="Arial" panose="020B0604020202020204" pitchFamily="34" charset="0"/>
                <a:cs typeface="Arial" panose="020B0604020202020204" pitchFamily="34" charset="0"/>
              </a:rPr>
              <a:t>needs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Tool </a:t>
            </a:r>
            <a:r>
              <a:rPr lang="en-US" sz="1200" dirty="0">
                <a:latin typeface="Arial" panose="020B0604020202020204" pitchFamily="34" charset="0"/>
                <a:cs typeface="Arial" panose="020B0604020202020204" pitchFamily="34" charset="0"/>
              </a:rPr>
              <a:t>box </a:t>
            </a:r>
            <a:r>
              <a:rPr lang="en-US" sz="1200" dirty="0" smtClean="0">
                <a:latin typeface="Arial" panose="020B0604020202020204" pitchFamily="34" charset="0"/>
                <a:cs typeface="Arial" panose="020B0604020202020204" pitchFamily="34" charset="0"/>
              </a:rPr>
              <a:t>approach </a:t>
            </a:r>
            <a:r>
              <a:rPr lang="en-US" sz="1200" dirty="0" smtClean="0">
                <a:latin typeface="Arial" panose="020B0604020202020204" pitchFamily="34" charset="0"/>
                <a:cs typeface="Arial" panose="020B0604020202020204" pitchFamily="34" charset="0"/>
                <a:sym typeface="Wingdings" panose="05000000000000000000" pitchFamily="2" charset="2"/>
              </a:rPr>
              <a:t>which r</a:t>
            </a:r>
            <a:r>
              <a:rPr lang="en-US" sz="1200" dirty="0" smtClean="0">
                <a:latin typeface="Arial" panose="020B0604020202020204" pitchFamily="34" charset="0"/>
                <a:cs typeface="Arial" panose="020B0604020202020204" pitchFamily="34" charset="0"/>
              </a:rPr>
              <a:t>educes </a:t>
            </a:r>
            <a:r>
              <a:rPr lang="en-US" sz="1200" dirty="0">
                <a:latin typeface="Arial" panose="020B0604020202020204" pitchFamily="34" charset="0"/>
                <a:cs typeface="Arial" panose="020B0604020202020204" pitchFamily="34" charset="0"/>
              </a:rPr>
              <a:t>the need for developing purpose-built hardware to perform additional critical </a:t>
            </a:r>
            <a:r>
              <a:rPr lang="en-US" sz="1200" dirty="0" smtClean="0">
                <a:latin typeface="Arial" panose="020B0604020202020204" pitchFamily="34" charset="0"/>
                <a:cs typeface="Arial" panose="020B0604020202020204" pitchFamily="34" charset="0"/>
              </a:rPr>
              <a:t>functions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Strong, stiff, and accurate. No clunky motors as on traditional serial manipulators.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Addresses need for robust and reliable autonomous operations in high latency communication locations and environments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Versatile and long-lived manipulator system for on-orbit and surface assembly tasks</a:t>
            </a:r>
          </a:p>
          <a:p>
            <a:endParaRPr lang="en-US" sz="1600"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Opportunity:</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High interest and support of Assemblers at NASA </a:t>
            </a:r>
            <a:r>
              <a:rPr lang="en-US" sz="1200" dirty="0" smtClean="0">
                <a:latin typeface="Arial" panose="020B0604020202020204" pitchFamily="34" charset="0"/>
                <a:cs typeface="Arial" panose="020B0604020202020204" pitchFamily="34" charset="0"/>
                <a:sym typeface="Wingdings" panose="05000000000000000000" pitchFamily="2" charset="2"/>
              </a:rPr>
              <a:t> </a:t>
            </a:r>
            <a:r>
              <a:rPr lang="en-US" sz="1200" dirty="0" smtClean="0">
                <a:latin typeface="Arial" panose="020B0604020202020204" pitchFamily="34" charset="0"/>
                <a:cs typeface="Arial" panose="020B0604020202020204" pitchFamily="34" charset="0"/>
              </a:rPr>
              <a:t>2-year funded STMD Early Career Initiative project. ~$2.5M</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Low to Mid-TRL technology ready for TRL maturation into a flight project</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Looking for partnerships to continue technology maturation in Autonomous in-space assembly and modular and reconfigurable long-life assembly manipulators </a:t>
            </a:r>
          </a:p>
          <a:p>
            <a:endParaRPr lang="en-US" sz="1600"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Partnerships:</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Leveraging academia and industry for research and development ongoing</a:t>
            </a:r>
          </a:p>
          <a:p>
            <a:pPr marL="742950"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Virginia Tech FASER Lab</a:t>
            </a:r>
          </a:p>
          <a:p>
            <a:pPr marL="742950"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Honeybee Robotics</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Multi-organizational collaboration between engineering, research, and operations groups at Langley Research Center </a:t>
            </a:r>
          </a:p>
        </p:txBody>
      </p:sp>
      <p:sp>
        <p:nvSpPr>
          <p:cNvPr id="6" name="Footer Placeholder 4"/>
          <p:cNvSpPr>
            <a:spLocks noGrp="1"/>
          </p:cNvSpPr>
          <p:nvPr>
            <p:ph type="ftr" sz="quarter" idx="11"/>
          </p:nvPr>
        </p:nvSpPr>
        <p:spPr>
          <a:xfrm>
            <a:off x="4474728" y="6644004"/>
            <a:ext cx="2953564" cy="186693"/>
          </a:xfrm>
        </p:spPr>
        <p:txBody>
          <a:bodyPr/>
          <a:lstStyle/>
          <a:p>
            <a:r>
              <a:rPr lang="en-US" dirty="0" smtClean="0"/>
              <a:t>This document is approved for public release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35" y="2096881"/>
            <a:ext cx="6057541" cy="3939738"/>
          </a:xfrm>
          <a:prstGeom prst="rect">
            <a:avLst/>
          </a:prstGeom>
        </p:spPr>
      </p:pic>
      <p:pic>
        <p:nvPicPr>
          <p:cNvPr id="8" name="Picture 7">
            <a:extLst>
              <a:ext uri="{FF2B5EF4-FFF2-40B4-BE49-F238E27FC236}">
                <a16:creationId xmlns:a16="http://schemas.microsoft.com/office/drawing/2014/main" id="{7C12D760-6415-4B8F-B8FE-50152EFE62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5" b="93875" l="13879" r="81689">
                        <a14:foregroundMark x1="42006" y1="12108" x2="36458" y2="2244"/>
                        <a14:foregroundMark x1="42808" y1="13533" x2="42307" y2="12643"/>
                        <a14:foregroundMark x1="44169" y1="15954" x2="42808" y2="13533"/>
                        <a14:foregroundMark x1="44169" y1="16880" x2="29024" y2="11182"/>
                        <a14:foregroundMark x1="29024" y1="11182" x2="17625" y2="25427"/>
                        <a14:foregroundMark x1="17625" y1="25427" x2="13984" y2="45726"/>
                        <a14:foregroundMark x1="13984" y1="45726" x2="24908" y2="62251"/>
                        <a14:foregroundMark x1="24908" y1="62251" x2="37150" y2="55199"/>
                        <a14:foregroundMark x1="33984" y1="13105" x2="66016" y2="24573"/>
                        <a14:foregroundMark x1="66016" y1="24573" x2="79947" y2="38818"/>
                        <a14:foregroundMark x1="79947" y1="38818" x2="79947" y2="59544"/>
                        <a14:foregroundMark x1="79947" y1="59544" x2="62744" y2="50000"/>
                        <a14:foregroundMark x1="69393" y1="45726" x2="36095" y2="66097"/>
                        <a14:foregroundMark x1="56095" y1="57123" x2="24169" y2="41952"/>
                        <a14:foregroundMark x1="21372" y1="48575" x2="22058" y2="70655"/>
                        <a14:foregroundMark x1="22058" y1="70655" x2="36517" y2="81125"/>
                        <a14:foregroundMark x1="36517" y1="81125" x2="60792" y2="81268"/>
                        <a14:foregroundMark x1="60792" y1="81268" x2="72190" y2="66026"/>
                        <a14:foregroundMark x1="72190" y1="66026" x2="72190" y2="65598"/>
                        <a14:foregroundMark x1="65172" y1="41026" x2="39261" y2="29630"/>
                        <a14:foregroundMark x1="43113" y1="12108" x2="43113" y2="12108"/>
                        <a14:foregroundMark x1="35040" y1="22578" x2="40633" y2="71652"/>
                        <a14:foregroundMark x1="40633" y1="71652" x2="41003" y2="71795"/>
                        <a14:foregroundMark x1="47652" y1="50499" x2="47652" y2="74644"/>
                        <a14:foregroundMark x1="56781" y1="38675" x2="60633" y2="68447"/>
                        <a14:foregroundMark x1="79947" y1="28205" x2="80633" y2="66097"/>
                        <a14:foregroundMark x1="80633" y1="28205" x2="80950" y2="53775"/>
                        <a14:foregroundMark x1="80950" y1="28704" x2="81689" y2="65598"/>
                        <a14:foregroundMark x1="15040" y1="38177" x2="15726" y2="62037"/>
                        <a14:foregroundMark x1="15726" y1="62037" x2="28654" y2="77778"/>
                        <a14:foregroundMark x1="28654" y1="77778" x2="33298" y2="77920"/>
                        <a14:foregroundMark x1="18206" y1="42877" x2="13509" y2="67023"/>
                        <a14:foregroundMark x1="13509" y1="67023" x2="13931" y2="88533"/>
                        <a14:foregroundMark x1="13931" y1="88533" x2="28021" y2="90741"/>
                        <a14:foregroundMark x1="18206" y1="80342" x2="32454" y2="93875"/>
                        <a14:foregroundMark x1="32454" y1="93875" x2="65752" y2="88818"/>
                        <a14:foregroundMark x1="65752" y1="88818" x2="79208" y2="76353"/>
                        <a14:foregroundMark x1="79208" y1="76353" x2="80264" y2="66595"/>
                        <a14:foregroundMark x1="79947" y1="67023" x2="81161" y2="88533"/>
                        <a14:foregroundMark x1="81161" y1="88533" x2="72929" y2="90242"/>
                        <a14:backgroundMark x1="35040" y1="285" x2="35040" y2="285"/>
                        <a14:backgroundMark x1="35726" y1="285" x2="35726" y2="285"/>
                        <a14:backgroundMark x1="35726" y1="285" x2="35726" y2="285"/>
                        <a14:backgroundMark x1="35726" y1="285" x2="33984" y2="285"/>
                        <a14:backgroundMark x1="36412" y1="285" x2="33298" y2="4060"/>
                        <a14:backgroundMark x1="41319" y1="12108" x2="41319" y2="12108"/>
                        <a14:backgroundMark x1="39947" y1="11182" x2="41319" y2="13533"/>
                        <a14:backgroundMark x1="42375" y1="13533" x2="42375" y2="13533"/>
                      </a14:backgroundRemoval>
                    </a14:imgEffect>
                  </a14:imgLayer>
                </a14:imgProps>
              </a:ext>
            </a:extLst>
          </a:blip>
          <a:srcRect l="14409" r="19954" b="24915"/>
          <a:stretch/>
        </p:blipFill>
        <p:spPr>
          <a:xfrm>
            <a:off x="147736" y="1145544"/>
            <a:ext cx="2553132" cy="2163917"/>
          </a:xfrm>
          <a:prstGeom prst="rect">
            <a:avLst/>
          </a:prstGeom>
        </p:spPr>
      </p:pic>
    </p:spTree>
    <p:extLst>
      <p:ext uri="{BB962C8B-B14F-4D97-AF65-F5344CB8AC3E}">
        <p14:creationId xmlns:p14="http://schemas.microsoft.com/office/powerpoint/2010/main" val="236807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8" end="8"/>
                                            </p:txEl>
                                          </p:spTgt>
                                        </p:tgtEl>
                                      </p:cBhvr>
                                    </p:animEffect>
                                    <p:animScale>
                                      <p:cBhvr>
                                        <p:cTn id="12" dur="250" autoRev="1" fill="hold"/>
                                        <p:tgtEl>
                                          <p:spTgt spid="3">
                                            <p:txEl>
                                              <p:pRg st="8" end="8"/>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13" end="13"/>
                                            </p:txEl>
                                          </p:spTgt>
                                        </p:tgtEl>
                                      </p:cBhvr>
                                    </p:animEffect>
                                    <p:animScale>
                                      <p:cBhvr>
                                        <p:cTn id="17" dur="250" autoRev="1" fill="hold"/>
                                        <p:tgtEl>
                                          <p:spTgt spid="3">
                                            <p:txEl>
                                              <p:pRg st="13" end="1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Slide Number Placeholder 4"/>
          <p:cNvSpPr>
            <a:spLocks noGrp="1"/>
          </p:cNvSpPr>
          <p:nvPr>
            <p:ph type="sldNum" sz="quarter" idx="12"/>
          </p:nvPr>
        </p:nvSpPr>
        <p:spPr>
          <a:xfrm>
            <a:off x="8610600" y="6613236"/>
            <a:ext cx="2057400" cy="214914"/>
          </a:xfrm>
        </p:spPr>
        <p:txBody>
          <a:bodyPr/>
          <a:lstStyle/>
          <a:p>
            <a:fld id="{3C9FC519-7947-4F21-BC86-1F1EE0CE6A10}" type="slidenum">
              <a:rPr lang="en-US" sz="1000">
                <a:latin typeface="Arial" panose="020B0604020202020204" pitchFamily="34" charset="0"/>
                <a:cs typeface="Arial" panose="020B0604020202020204" pitchFamily="34" charset="0"/>
              </a:rPr>
              <a:t>7</a:t>
            </a:fld>
            <a:endParaRPr lang="en-US" sz="1000" dirty="0">
              <a:latin typeface="Arial" panose="020B0604020202020204" pitchFamily="34" charset="0"/>
              <a:cs typeface="Arial" panose="020B0604020202020204" pitchFamily="34" charset="0"/>
            </a:endParaRPr>
          </a:p>
        </p:txBody>
      </p:sp>
      <p:sp>
        <p:nvSpPr>
          <p:cNvPr id="8" name="Rectangle 7"/>
          <p:cNvSpPr/>
          <p:nvPr/>
        </p:nvSpPr>
        <p:spPr>
          <a:xfrm>
            <a:off x="0" y="5156979"/>
            <a:ext cx="12192000" cy="584775"/>
          </a:xfrm>
          <a:prstGeom prst="rect">
            <a:avLst/>
          </a:prstGeom>
          <a:solidFill>
            <a:srgbClr val="1A5DAD"/>
          </a:solidFill>
        </p:spPr>
        <p:txBody>
          <a:bodyPr wrap="square">
            <a:spAutoFit/>
          </a:bodyPr>
          <a:lstStyle/>
          <a:p>
            <a:pPr algn="ctr"/>
            <a:r>
              <a:rPr lang="en-US" sz="1600" i="1" dirty="0">
                <a:solidFill>
                  <a:schemeClr val="bg1"/>
                </a:solidFill>
                <a:latin typeface="Arial" panose="020B0604020202020204" pitchFamily="34" charset="0"/>
                <a:ea typeface="Helvetica" charset="0"/>
                <a:cs typeface="Arial" panose="020B0604020202020204" pitchFamily="34" charset="0"/>
              </a:rPr>
              <a:t>To arrange further discussion of on-orbit servicing technologies contact </a:t>
            </a:r>
          </a:p>
          <a:p>
            <a:pPr algn="ctr"/>
            <a:r>
              <a:rPr lang="en-US" sz="1600" i="1" dirty="0" smtClean="0">
                <a:solidFill>
                  <a:schemeClr val="bg1"/>
                </a:solidFill>
                <a:latin typeface="Arial" panose="020B0604020202020204" pitchFamily="34" charset="0"/>
                <a:ea typeface="Helvetica" charset="0"/>
                <a:cs typeface="Arial" panose="020B0604020202020204" pitchFamily="34" charset="0"/>
              </a:rPr>
              <a:t>Patrick Cosgrove (Patrick.a.cosgrove@nasa.gov</a:t>
            </a:r>
            <a:r>
              <a:rPr lang="en-US" sz="1600" i="1" dirty="0">
                <a:solidFill>
                  <a:schemeClr val="bg1"/>
                </a:solidFill>
                <a:latin typeface="Arial" panose="020B0604020202020204" pitchFamily="34" charset="0"/>
                <a:ea typeface="Helvetica" charset="0"/>
                <a:cs typeface="Arial" panose="020B0604020202020204" pitchFamily="34" charset="0"/>
              </a:rPr>
              <a:t>)</a:t>
            </a:r>
          </a:p>
        </p:txBody>
      </p:sp>
      <p:sp>
        <p:nvSpPr>
          <p:cNvPr id="2" name="TextBox 1"/>
          <p:cNvSpPr txBox="1"/>
          <p:nvPr/>
        </p:nvSpPr>
        <p:spPr>
          <a:xfrm>
            <a:off x="4438650" y="3398376"/>
            <a:ext cx="6848475" cy="1200329"/>
          </a:xfrm>
          <a:prstGeom prst="rect">
            <a:avLst/>
          </a:prstGeom>
          <a:noFill/>
        </p:spPr>
        <p:txBody>
          <a:bodyPr wrap="square" rtlCol="0">
            <a:spAutoFit/>
          </a:bodyPr>
          <a:lstStyle/>
          <a:p>
            <a:pPr algn="ctr"/>
            <a:r>
              <a:rPr lang="en-US" sz="1200" dirty="0" smtClean="0">
                <a:solidFill>
                  <a:schemeClr val="bg1"/>
                </a:solidFill>
                <a:latin typeface="Century Gothic" panose="020B0502020202020204" pitchFamily="34" charset="0"/>
              </a:rPr>
              <a:t>Robots </a:t>
            </a:r>
            <a:r>
              <a:rPr lang="en-US" sz="1200" dirty="0">
                <a:solidFill>
                  <a:schemeClr val="bg1"/>
                </a:solidFill>
                <a:latin typeface="Century Gothic" panose="020B0502020202020204" pitchFamily="34" charset="0"/>
              </a:rPr>
              <a:t>are poised to make what was once thought to be impossible in space a reality. From extending the lifespan of satellites, to assembling massive life-seeking telescopes in space, to refueling and repairing spacecraft on journeys to distant locations, the possibilities are endless. Key to these endeavors is demonstrating the foundational capabilities – servicing, assembly, and manufacturing. </a:t>
            </a:r>
          </a:p>
          <a:p>
            <a:pPr algn="ctr"/>
            <a:r>
              <a:rPr lang="en-US" sz="1200" dirty="0" smtClean="0">
                <a:solidFill>
                  <a:schemeClr val="bg1"/>
                </a:solidFill>
                <a:latin typeface="Century Gothic" panose="020B0502020202020204" pitchFamily="34" charset="0"/>
              </a:rPr>
              <a:t>  </a:t>
            </a:r>
            <a:endParaRPr lang="en-US" sz="1200" dirty="0">
              <a:solidFill>
                <a:schemeClr val="bg1"/>
              </a:solidFill>
              <a:latin typeface="Century Gothic" panose="020B0502020202020204" pitchFamily="34" charset="0"/>
            </a:endParaRPr>
          </a:p>
        </p:txBody>
      </p:sp>
      <p:sp>
        <p:nvSpPr>
          <p:cNvPr id="9" name="TextBox 8"/>
          <p:cNvSpPr txBox="1"/>
          <p:nvPr/>
        </p:nvSpPr>
        <p:spPr>
          <a:xfrm>
            <a:off x="63502" y="5741754"/>
            <a:ext cx="3698874" cy="1061829"/>
          </a:xfrm>
          <a:prstGeom prst="rect">
            <a:avLst/>
          </a:prstGeom>
          <a:noFill/>
        </p:spPr>
        <p:txBody>
          <a:bodyPr wrap="square" rtlCol="0">
            <a:spAutoFit/>
          </a:bodyPr>
          <a:lstStyle/>
          <a:p>
            <a:r>
              <a:rPr lang="en-US" sz="1050" dirty="0">
                <a:latin typeface="Century Gothic" panose="020B0502020202020204" pitchFamily="34" charset="0"/>
              </a:rPr>
              <a:t>Background Graphic: OSAM technologies continue the legacy of the Hubble Space Telescope (HST) Servicing Missions, and will be implemented to assist astronauts span and expand orbiting stations like the International Space Station (ISS).  OSAM technologies will also support lunar surface and orbiting operations.  </a:t>
            </a:r>
          </a:p>
        </p:txBody>
      </p:sp>
      <p:grpSp>
        <p:nvGrpSpPr>
          <p:cNvPr id="11" name="Group 10"/>
          <p:cNvGrpSpPr/>
          <p:nvPr/>
        </p:nvGrpSpPr>
        <p:grpSpPr>
          <a:xfrm>
            <a:off x="181483" y="4480928"/>
            <a:ext cx="1162788" cy="1175751"/>
            <a:chOff x="7904847" y="44764"/>
            <a:chExt cx="1162788" cy="1175751"/>
          </a:xfrm>
        </p:grpSpPr>
        <p:sp>
          <p:nvSpPr>
            <p:cNvPr id="12" name="Oval 11"/>
            <p:cNvSpPr/>
            <p:nvPr userDrawn="1"/>
          </p:nvSpPr>
          <p:spPr>
            <a:xfrm>
              <a:off x="7910630" y="54289"/>
              <a:ext cx="1150624" cy="11506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04847" y="44764"/>
              <a:ext cx="1162788" cy="1175751"/>
            </a:xfrm>
            <a:prstGeom prst="rect">
              <a:avLst/>
            </a:prstGeom>
          </p:spPr>
        </p:pic>
      </p:grpSp>
      <p:sp>
        <p:nvSpPr>
          <p:cNvPr id="14" name="Footer Placeholder 4"/>
          <p:cNvSpPr>
            <a:spLocks noGrp="1"/>
          </p:cNvSpPr>
          <p:nvPr>
            <p:ph type="ftr" sz="quarter" idx="11"/>
          </p:nvPr>
        </p:nvSpPr>
        <p:spPr>
          <a:xfrm>
            <a:off x="4474728" y="6644004"/>
            <a:ext cx="2953564" cy="186693"/>
          </a:xfrm>
        </p:spPr>
        <p:txBody>
          <a:bodyPr/>
          <a:lstStyle/>
          <a:p>
            <a:r>
              <a:rPr lang="en-US" dirty="0" smtClean="0"/>
              <a:t>This document is approved for public release</a:t>
            </a:r>
            <a:endParaRPr lang="en-US" dirty="0"/>
          </a:p>
        </p:txBody>
      </p:sp>
      <p:sp>
        <p:nvSpPr>
          <p:cNvPr id="15" name="TextBox 14"/>
          <p:cNvSpPr txBox="1"/>
          <p:nvPr/>
        </p:nvSpPr>
        <p:spPr>
          <a:xfrm>
            <a:off x="3806370" y="0"/>
            <a:ext cx="1984830" cy="2768599"/>
          </a:xfrm>
          <a:prstGeom prst="rect">
            <a:avLst/>
          </a:prstGeom>
          <a:noFill/>
          <a:ln w="28575">
            <a:noFill/>
          </a:ln>
        </p:spPr>
        <p:txBody>
          <a:bodyPr wrap="square" rtlCol="0" anchor="t">
            <a:spAutoFit/>
          </a:bodyPr>
          <a:lstStyle/>
          <a:p>
            <a:r>
              <a:rPr lang="en-US" sz="1200" u="sng" dirty="0" smtClean="0">
                <a:solidFill>
                  <a:schemeClr val="bg1"/>
                </a:solidFill>
              </a:rPr>
              <a:t>Project Team:</a:t>
            </a:r>
          </a:p>
          <a:p>
            <a:r>
              <a:rPr lang="en-US" sz="1200" dirty="0" smtClean="0">
                <a:solidFill>
                  <a:schemeClr val="bg1"/>
                </a:solidFill>
              </a:rPr>
              <a:t>Jim </a:t>
            </a:r>
            <a:r>
              <a:rPr lang="en-US" sz="1200" dirty="0">
                <a:solidFill>
                  <a:schemeClr val="bg1"/>
                </a:solidFill>
              </a:rPr>
              <a:t>Neilan:     PI</a:t>
            </a:r>
          </a:p>
          <a:p>
            <a:r>
              <a:rPr lang="en-US" sz="1200" dirty="0">
                <a:solidFill>
                  <a:schemeClr val="bg1"/>
                </a:solidFill>
              </a:rPr>
              <a:t>John Cooper: Co-I Lead DCS</a:t>
            </a:r>
            <a:endParaRPr lang="en-US" sz="1200" dirty="0">
              <a:solidFill>
                <a:schemeClr val="bg1"/>
              </a:solidFill>
              <a:cs typeface="Calibri"/>
            </a:endParaRPr>
          </a:p>
          <a:p>
            <a:r>
              <a:rPr lang="en-US" sz="1200" dirty="0">
                <a:solidFill>
                  <a:schemeClr val="bg1"/>
                </a:solidFill>
              </a:rPr>
              <a:t>Matt Mahlin: Co-I Lead ME</a:t>
            </a:r>
            <a:endParaRPr lang="en-US" sz="1200" dirty="0">
              <a:solidFill>
                <a:schemeClr val="bg1"/>
              </a:solidFill>
              <a:cs typeface="Calibri"/>
            </a:endParaRPr>
          </a:p>
          <a:p>
            <a:r>
              <a:rPr lang="en-US" sz="1200" dirty="0">
                <a:solidFill>
                  <a:schemeClr val="bg1"/>
                </a:solidFill>
              </a:rPr>
              <a:t>Ben Kelley</a:t>
            </a:r>
            <a:endParaRPr lang="en-US" sz="1200" dirty="0">
              <a:solidFill>
                <a:schemeClr val="bg1"/>
              </a:solidFill>
              <a:cs typeface="Calibri"/>
            </a:endParaRPr>
          </a:p>
          <a:p>
            <a:r>
              <a:rPr lang="en-US" sz="1200" dirty="0">
                <a:solidFill>
                  <a:schemeClr val="bg1"/>
                </a:solidFill>
              </a:rPr>
              <a:t>Matt Vaughan </a:t>
            </a:r>
            <a:endParaRPr lang="en-US" sz="1200" dirty="0">
              <a:solidFill>
                <a:schemeClr val="bg1"/>
              </a:solidFill>
              <a:cs typeface="Calibri"/>
            </a:endParaRPr>
          </a:p>
          <a:p>
            <a:r>
              <a:rPr lang="en-US" sz="1200" dirty="0">
                <a:solidFill>
                  <a:schemeClr val="bg1"/>
                </a:solidFill>
              </a:rPr>
              <a:t>Laura White</a:t>
            </a:r>
            <a:endParaRPr lang="en-US" sz="1200" dirty="0">
              <a:solidFill>
                <a:schemeClr val="bg1"/>
              </a:solidFill>
              <a:cs typeface="Calibri"/>
            </a:endParaRPr>
          </a:p>
          <a:p>
            <a:r>
              <a:rPr lang="en-US" sz="1200" dirty="0">
                <a:solidFill>
                  <a:schemeClr val="bg1"/>
                </a:solidFill>
              </a:rPr>
              <a:t>Emma Brand</a:t>
            </a:r>
            <a:endParaRPr lang="en-US" sz="1200" dirty="0">
              <a:solidFill>
                <a:schemeClr val="bg1"/>
              </a:solidFill>
              <a:cs typeface="Calibri"/>
            </a:endParaRPr>
          </a:p>
          <a:p>
            <a:r>
              <a:rPr lang="en-US" sz="1200" dirty="0">
                <a:solidFill>
                  <a:schemeClr val="bg1"/>
                </a:solidFill>
              </a:rPr>
              <a:t>Jim Ecker</a:t>
            </a:r>
            <a:endParaRPr lang="en-US" sz="1200" dirty="0">
              <a:solidFill>
                <a:schemeClr val="bg1"/>
              </a:solidFill>
              <a:cs typeface="Calibri"/>
            </a:endParaRPr>
          </a:p>
          <a:p>
            <a:r>
              <a:rPr lang="en-US" sz="1200" dirty="0">
                <a:solidFill>
                  <a:schemeClr val="bg1"/>
                </a:solidFill>
              </a:rPr>
              <a:t>Walter Waltz</a:t>
            </a:r>
            <a:endParaRPr lang="en-US" sz="1200" dirty="0">
              <a:solidFill>
                <a:schemeClr val="bg1"/>
              </a:solidFill>
              <a:cs typeface="Calibri"/>
            </a:endParaRPr>
          </a:p>
          <a:p>
            <a:r>
              <a:rPr lang="en-US" sz="1200" dirty="0">
                <a:solidFill>
                  <a:schemeClr val="bg1"/>
                </a:solidFill>
              </a:rPr>
              <a:t>Iok Wong</a:t>
            </a:r>
            <a:endParaRPr lang="en-US" sz="1200" dirty="0">
              <a:solidFill>
                <a:schemeClr val="bg1"/>
              </a:solidFill>
              <a:cs typeface="Calibri"/>
            </a:endParaRPr>
          </a:p>
          <a:p>
            <a:r>
              <a:rPr lang="en-US" sz="1200" dirty="0">
                <a:solidFill>
                  <a:schemeClr val="bg1"/>
                </a:solidFill>
              </a:rPr>
              <a:t>John Mulvaney</a:t>
            </a:r>
            <a:endParaRPr lang="en-US" sz="1200" dirty="0">
              <a:solidFill>
                <a:schemeClr val="bg1"/>
              </a:solidFill>
              <a:cs typeface="Calibri"/>
            </a:endParaRPr>
          </a:p>
          <a:p>
            <a:r>
              <a:rPr lang="en-US" sz="1200" dirty="0">
                <a:solidFill>
                  <a:schemeClr val="bg1"/>
                </a:solidFill>
              </a:rPr>
              <a:t>Chris Herdey</a:t>
            </a:r>
            <a:endParaRPr lang="en-US" sz="1200" dirty="0">
              <a:solidFill>
                <a:schemeClr val="bg1"/>
              </a:solidFill>
              <a:cs typeface="Calibri"/>
            </a:endParaRPr>
          </a:p>
          <a:p>
            <a:r>
              <a:rPr lang="en-US" sz="1200" dirty="0">
                <a:solidFill>
                  <a:schemeClr val="bg1"/>
                </a:solidFill>
              </a:rPr>
              <a:t>Damon </a:t>
            </a:r>
            <a:r>
              <a:rPr lang="en-US" sz="1200" dirty="0" smtClean="0">
                <a:solidFill>
                  <a:schemeClr val="bg1"/>
                </a:solidFill>
              </a:rPr>
              <a:t>Schaefer</a:t>
            </a:r>
            <a:endParaRPr lang="en-US" sz="1200" dirty="0">
              <a:solidFill>
                <a:schemeClr val="bg1"/>
              </a:solidFill>
              <a:cs typeface="Calibri"/>
            </a:endParaRPr>
          </a:p>
        </p:txBody>
      </p:sp>
      <p:sp>
        <p:nvSpPr>
          <p:cNvPr id="16" name="TextBox 15"/>
          <p:cNvSpPr txBox="1"/>
          <p:nvPr/>
        </p:nvSpPr>
        <p:spPr>
          <a:xfrm>
            <a:off x="5951510" y="111384"/>
            <a:ext cx="2526204" cy="1107996"/>
          </a:xfrm>
          <a:prstGeom prst="rect">
            <a:avLst/>
          </a:prstGeom>
          <a:noFill/>
          <a:ln w="28575">
            <a:noFill/>
          </a:ln>
        </p:spPr>
        <p:txBody>
          <a:bodyPr wrap="square" rtlCol="0">
            <a:spAutoFit/>
          </a:bodyPr>
          <a:lstStyle/>
          <a:p>
            <a:r>
              <a:rPr lang="en-US" sz="1100" u="sng" dirty="0">
                <a:solidFill>
                  <a:schemeClr val="bg1"/>
                </a:solidFill>
              </a:rPr>
              <a:t>Students:</a:t>
            </a:r>
            <a:r>
              <a:rPr lang="en-US" sz="1100" dirty="0">
                <a:solidFill>
                  <a:schemeClr val="bg1"/>
                </a:solidFill>
              </a:rPr>
              <a:t> </a:t>
            </a:r>
          </a:p>
          <a:p>
            <a:r>
              <a:rPr lang="en-US" sz="1100" dirty="0">
                <a:solidFill>
                  <a:schemeClr val="bg1"/>
                </a:solidFill>
              </a:rPr>
              <a:t>Sarah Frey, Sharon Toenjes, Tony Medina, Hamilton Payne, Jacob Martin, Jonah Vanke, Nate Hoege, Dominic Bisio, Conner Pulling, Jack Pope</a:t>
            </a:r>
          </a:p>
          <a:p>
            <a:endParaRPr lang="en-US" sz="1100" dirty="0"/>
          </a:p>
        </p:txBody>
      </p:sp>
      <p:sp>
        <p:nvSpPr>
          <p:cNvPr id="17" name="TextBox 16"/>
          <p:cNvSpPr txBox="1"/>
          <p:nvPr/>
        </p:nvSpPr>
        <p:spPr>
          <a:xfrm>
            <a:off x="5951510" y="1070341"/>
            <a:ext cx="1549564" cy="600164"/>
          </a:xfrm>
          <a:prstGeom prst="rect">
            <a:avLst/>
          </a:prstGeom>
          <a:noFill/>
          <a:ln w="28575">
            <a:noFill/>
          </a:ln>
        </p:spPr>
        <p:txBody>
          <a:bodyPr wrap="square" rtlCol="0">
            <a:spAutoFit/>
          </a:bodyPr>
          <a:lstStyle/>
          <a:p>
            <a:r>
              <a:rPr lang="en-US" sz="1100" u="sng" dirty="0">
                <a:solidFill>
                  <a:schemeClr val="bg1"/>
                </a:solidFill>
              </a:rPr>
              <a:t>Partners:</a:t>
            </a:r>
            <a:r>
              <a:rPr lang="en-US" sz="1100" dirty="0">
                <a:solidFill>
                  <a:schemeClr val="bg1"/>
                </a:solidFill>
              </a:rPr>
              <a:t> </a:t>
            </a:r>
          </a:p>
          <a:p>
            <a:r>
              <a:rPr lang="en-US" sz="1100" dirty="0">
                <a:solidFill>
                  <a:schemeClr val="bg1"/>
                </a:solidFill>
              </a:rPr>
              <a:t>Virginia Tech</a:t>
            </a:r>
          </a:p>
          <a:p>
            <a:r>
              <a:rPr lang="en-US" sz="1100" dirty="0">
                <a:solidFill>
                  <a:schemeClr val="bg1"/>
                </a:solidFill>
              </a:rPr>
              <a:t>Honeybee Robotics</a:t>
            </a:r>
            <a:endParaRPr lang="en-US" sz="1100" u="sng" dirty="0">
              <a:solidFill>
                <a:schemeClr val="bg1"/>
              </a:solidFill>
            </a:endParaRPr>
          </a:p>
        </p:txBody>
      </p:sp>
    </p:spTree>
    <p:extLst>
      <p:ext uri="{BB962C8B-B14F-4D97-AF65-F5344CB8AC3E}">
        <p14:creationId xmlns:p14="http://schemas.microsoft.com/office/powerpoint/2010/main" val="3145241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G-1.potx" id="{47645806-694B-416D-9B41-2AB5A72CA4E5}" vid="{F65E67ED-77CA-4D6C-B95E-B1B6A7D37DD7}"/>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22664</TotalTime>
  <Words>833</Words>
  <Application>Microsoft Office PowerPoint</Application>
  <PresentationFormat>Widescreen</PresentationFormat>
  <Paragraphs>136</Paragraphs>
  <Slides>7</Slides>
  <Notes>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Century Gothic</vt:lpstr>
      <vt:lpstr>Helvetica</vt:lpstr>
      <vt:lpstr>Wingdings</vt:lpstr>
      <vt:lpstr>Office Theme</vt:lpstr>
      <vt:lpstr>2_Custom Design</vt:lpstr>
      <vt:lpstr>PowerPoint Presentation</vt:lpstr>
      <vt:lpstr>Assemblers - Overview</vt:lpstr>
      <vt:lpstr>Assemblers: Modular, Reconfigurable and Versatile</vt:lpstr>
      <vt:lpstr>Assemblers: Concept of Operations</vt:lpstr>
      <vt:lpstr>Assemblers: Pushing the Bounds of Autonomy</vt:lpstr>
      <vt:lpstr>Assemblers: Project Summary and Opportunities for Infusion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Industry Day January 30, 2018</dc:title>
  <dc:creator>Phillips, Zulma (GSFC - 4800)</dc:creator>
  <cp:lastModifiedBy>Neilan, James H. (LARC-D207)</cp:lastModifiedBy>
  <cp:revision>568</cp:revision>
  <cp:lastPrinted>2018-11-19T18:43:31Z</cp:lastPrinted>
  <dcterms:created xsi:type="dcterms:W3CDTF">2018-01-02T21:58:01Z</dcterms:created>
  <dcterms:modified xsi:type="dcterms:W3CDTF">2020-09-10T11:58:51Z</dcterms:modified>
</cp:coreProperties>
</file>