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9" r:id="rId2"/>
    <p:sldId id="264" r:id="rId3"/>
    <p:sldId id="268" r:id="rId4"/>
    <p:sldId id="26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345" autoAdjust="0"/>
    <p:restoredTop sz="94660"/>
  </p:normalViewPr>
  <p:slideViewPr>
    <p:cSldViewPr snapToGrid="0">
      <p:cViewPr varScale="1">
        <p:scale>
          <a:sx n="69" d="100"/>
          <a:sy n="69" d="100"/>
        </p:scale>
        <p:origin x="9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9C916-470A-4B4E-876D-CC4DB6D85C08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6237B-A927-4578-82DE-4CA7235ED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64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966F70-BF2B-48CC-A5CA-E25FD9F2CC85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336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966F70-BF2B-48CC-A5CA-E25FD9F2CC85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995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966F70-BF2B-48CC-A5CA-E25FD9F2CC85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99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966F70-BF2B-48CC-A5CA-E25FD9F2CC85}" type="slidenum">
              <a:rPr lang="zh-CN" alt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888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0CEE-7977-402C-8E86-E1E8B63BEF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41" y="184610"/>
            <a:ext cx="2604323" cy="388478"/>
          </a:xfrm>
          <a:prstGeom prst="rect">
            <a:avLst/>
          </a:prstGeom>
        </p:spPr>
      </p:pic>
      <p:grpSp>
        <p:nvGrpSpPr>
          <p:cNvPr id="21" name="Group 14"/>
          <p:cNvGrpSpPr>
            <a:grpSpLocks/>
          </p:cNvGrpSpPr>
          <p:nvPr userDrawn="1"/>
        </p:nvGrpSpPr>
        <p:grpSpPr bwMode="auto">
          <a:xfrm>
            <a:off x="10830851" y="114303"/>
            <a:ext cx="1215232" cy="1042343"/>
            <a:chOff x="4965" y="66"/>
            <a:chExt cx="747" cy="895"/>
          </a:xfrm>
        </p:grpSpPr>
        <p:sp>
          <p:nvSpPr>
            <p:cNvPr id="22" name="Rectangle 15"/>
            <p:cNvSpPr>
              <a:spLocks noChangeArrowheads="1"/>
            </p:cNvSpPr>
            <p:nvPr userDrawn="1"/>
          </p:nvSpPr>
          <p:spPr bwMode="auto">
            <a:xfrm>
              <a:off x="4965" y="66"/>
              <a:ext cx="727" cy="6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3" name="Oval 16"/>
            <p:cNvSpPr>
              <a:spLocks noChangeArrowheads="1"/>
            </p:cNvSpPr>
            <p:nvPr userDrawn="1"/>
          </p:nvSpPr>
          <p:spPr bwMode="auto">
            <a:xfrm>
              <a:off x="5200" y="285"/>
              <a:ext cx="180" cy="185"/>
            </a:xfrm>
            <a:prstGeom prst="ellipse">
              <a:avLst/>
            </a:pr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4" name="AutoShape 17"/>
            <p:cNvSpPr>
              <a:spLocks noChangeArrowheads="1"/>
            </p:cNvSpPr>
            <p:nvPr userDrawn="1"/>
          </p:nvSpPr>
          <p:spPr bwMode="auto">
            <a:xfrm>
              <a:off x="5115" y="205"/>
              <a:ext cx="350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5" name="AutoShape 18"/>
            <p:cNvSpPr>
              <a:spLocks noChangeArrowheads="1"/>
            </p:cNvSpPr>
            <p:nvPr userDrawn="1"/>
          </p:nvSpPr>
          <p:spPr bwMode="auto">
            <a:xfrm>
              <a:off x="5019" y="114"/>
              <a:ext cx="545" cy="526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6" name="AutoShape 19"/>
            <p:cNvSpPr>
              <a:spLocks noChangeArrowheads="1"/>
            </p:cNvSpPr>
            <p:nvPr userDrawn="1"/>
          </p:nvSpPr>
          <p:spPr bwMode="auto">
            <a:xfrm>
              <a:off x="4987" y="109"/>
              <a:ext cx="545" cy="527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7" name="AutoShape 20"/>
            <p:cNvSpPr>
              <a:spLocks noChangeArrowheads="1"/>
            </p:cNvSpPr>
            <p:nvPr userDrawn="1"/>
          </p:nvSpPr>
          <p:spPr bwMode="auto">
            <a:xfrm rot="5400000">
              <a:off x="4964" y="350"/>
              <a:ext cx="324" cy="70"/>
            </a:xfrm>
            <a:prstGeom prst="parallelogram">
              <a:avLst>
                <a:gd name="adj" fmla="val 2569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8" name="AutoShape 21"/>
            <p:cNvSpPr>
              <a:spLocks noChangeArrowheads="1"/>
            </p:cNvSpPr>
            <p:nvPr userDrawn="1"/>
          </p:nvSpPr>
          <p:spPr bwMode="auto">
            <a:xfrm>
              <a:off x="5095" y="202"/>
              <a:ext cx="349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9" name="AutoShape 22"/>
            <p:cNvSpPr>
              <a:spLocks noChangeArrowheads="1"/>
            </p:cNvSpPr>
            <p:nvPr userDrawn="1"/>
          </p:nvSpPr>
          <p:spPr bwMode="auto">
            <a:xfrm rot="5400000">
              <a:off x="5059" y="343"/>
              <a:ext cx="198" cy="70"/>
            </a:xfrm>
            <a:prstGeom prst="parallelogram">
              <a:avLst>
                <a:gd name="adj" fmla="val 17142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30" name="Oval 23"/>
            <p:cNvSpPr>
              <a:spLocks noChangeArrowheads="1"/>
            </p:cNvSpPr>
            <p:nvPr userDrawn="1"/>
          </p:nvSpPr>
          <p:spPr bwMode="auto">
            <a:xfrm>
              <a:off x="5179" y="282"/>
              <a:ext cx="180" cy="185"/>
            </a:xfrm>
            <a:prstGeom prst="ellipse">
              <a:avLst/>
            </a:pr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31" name="AutoShape 24"/>
            <p:cNvSpPr>
              <a:spLocks noChangeArrowheads="1"/>
            </p:cNvSpPr>
            <p:nvPr userDrawn="1"/>
          </p:nvSpPr>
          <p:spPr bwMode="auto">
            <a:xfrm rot="16200000" flipH="1">
              <a:off x="4794" y="287"/>
              <a:ext cx="575" cy="197"/>
            </a:xfrm>
            <a:custGeom>
              <a:avLst/>
              <a:gdLst>
                <a:gd name="G0" fmla="+- 7783 0 0"/>
                <a:gd name="G1" fmla="+- 21600 0 7783"/>
                <a:gd name="G2" fmla="*/ 7783 1 2"/>
                <a:gd name="G3" fmla="+- 21600 0 G2"/>
                <a:gd name="G4" fmla="+/ 7783 21600 2"/>
                <a:gd name="G5" fmla="+/ G1 0 2"/>
                <a:gd name="G6" fmla="*/ 21600 21600 7783"/>
                <a:gd name="G7" fmla="*/ G6 1 2"/>
                <a:gd name="G8" fmla="+- 21600 0 G7"/>
                <a:gd name="G9" fmla="*/ 21600 1 2"/>
                <a:gd name="G10" fmla="+- 7783 0 G9"/>
                <a:gd name="G11" fmla="?: G10 G8 0"/>
                <a:gd name="G12" fmla="?: G10 G7 21600"/>
                <a:gd name="T0" fmla="*/ 17708 w 21600"/>
                <a:gd name="T1" fmla="*/ 10800 h 21600"/>
                <a:gd name="T2" fmla="*/ 10800 w 21600"/>
                <a:gd name="T3" fmla="*/ 21600 h 21600"/>
                <a:gd name="T4" fmla="*/ 3892 w 21600"/>
                <a:gd name="T5" fmla="*/ 10800 h 21600"/>
                <a:gd name="T6" fmla="*/ 10800 w 21600"/>
                <a:gd name="T7" fmla="*/ 0 h 21600"/>
                <a:gd name="T8" fmla="*/ 5692 w 21600"/>
                <a:gd name="T9" fmla="*/ 5692 h 21600"/>
                <a:gd name="T10" fmla="*/ 15908 w 21600"/>
                <a:gd name="T11" fmla="*/ 1590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783" y="21600"/>
                  </a:lnTo>
                  <a:lnTo>
                    <a:pt x="13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32" name="Oval 25"/>
            <p:cNvSpPr>
              <a:spLocks noChangeArrowheads="1"/>
            </p:cNvSpPr>
            <p:nvPr userDrawn="1"/>
          </p:nvSpPr>
          <p:spPr bwMode="auto">
            <a:xfrm rot="19830234">
              <a:off x="4971" y="322"/>
              <a:ext cx="741" cy="326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33" name="Text Box 26"/>
            <p:cNvSpPr txBox="1">
              <a:spLocks noChangeArrowheads="1"/>
            </p:cNvSpPr>
            <p:nvPr userDrawn="1"/>
          </p:nvSpPr>
          <p:spPr bwMode="auto">
            <a:xfrm>
              <a:off x="4982" y="644"/>
              <a:ext cx="691" cy="31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66"/>
                  </a:solidFill>
                  <a:latin typeface="Times New Roman" pitchFamily="18" charset="0"/>
                  <a:cs typeface="Arial" pitchFamily="34" charset="0"/>
                </a:rPr>
                <a:t>Radiation Laboratory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840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804" y="1438594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FB9F-3203-4001-BABC-2001F9A367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6380167"/>
            <a:ext cx="2604323" cy="38847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12"/>
            <a:ext cx="1093409" cy="82005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1093410" y="821568"/>
            <a:ext cx="102603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>
            <a:spLocks noChangeArrowheads="1"/>
          </p:cNvSpPr>
          <p:nvPr userDrawn="1"/>
        </p:nvSpPr>
        <p:spPr bwMode="auto">
          <a:xfrm>
            <a:off x="0" y="0"/>
            <a:ext cx="12192000" cy="845384"/>
          </a:xfrm>
          <a:prstGeom prst="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58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11"/>
            <a:ext cx="1168440" cy="8763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410" y="2640"/>
            <a:ext cx="7771853" cy="82156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0998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30"/>
            <a:ext cx="10885715" cy="80554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7400" y="6355450"/>
            <a:ext cx="2743200" cy="365125"/>
          </a:xfrm>
        </p:spPr>
        <p:txBody>
          <a:bodyPr/>
          <a:lstStyle/>
          <a:p>
            <a:fld id="{7EEBFB9F-3203-4001-BABC-2001F9A367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592" y="3972"/>
            <a:ext cx="1093409" cy="8200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4" y="6218500"/>
            <a:ext cx="8259097" cy="75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26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BFB9F-3203-4001-BABC-2001F9A367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41" y="6311900"/>
            <a:ext cx="2604323" cy="388478"/>
          </a:xfrm>
          <a:prstGeom prst="rect">
            <a:avLst/>
          </a:prstGeom>
        </p:spPr>
      </p:pic>
      <p:grpSp>
        <p:nvGrpSpPr>
          <p:cNvPr id="20" name="Group 19"/>
          <p:cNvGrpSpPr>
            <a:grpSpLocks/>
          </p:cNvGrpSpPr>
          <p:nvPr userDrawn="1"/>
        </p:nvGrpSpPr>
        <p:grpSpPr bwMode="auto">
          <a:xfrm>
            <a:off x="11009304" y="5815658"/>
            <a:ext cx="1182696" cy="1042343"/>
            <a:chOff x="4965" y="66"/>
            <a:chExt cx="727" cy="895"/>
          </a:xfrm>
        </p:grpSpPr>
        <p:sp>
          <p:nvSpPr>
            <p:cNvPr id="21" name="Rectangle 20"/>
            <p:cNvSpPr>
              <a:spLocks noChangeArrowheads="1"/>
            </p:cNvSpPr>
            <p:nvPr userDrawn="1"/>
          </p:nvSpPr>
          <p:spPr bwMode="auto">
            <a:xfrm>
              <a:off x="4965" y="66"/>
              <a:ext cx="727" cy="6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2" name="Oval 21"/>
            <p:cNvSpPr>
              <a:spLocks noChangeArrowheads="1"/>
            </p:cNvSpPr>
            <p:nvPr userDrawn="1"/>
          </p:nvSpPr>
          <p:spPr bwMode="auto">
            <a:xfrm>
              <a:off x="5200" y="285"/>
              <a:ext cx="180" cy="185"/>
            </a:xfrm>
            <a:prstGeom prst="ellipse">
              <a:avLst/>
            </a:pr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3" name="AutoShape 17"/>
            <p:cNvSpPr>
              <a:spLocks noChangeArrowheads="1"/>
            </p:cNvSpPr>
            <p:nvPr userDrawn="1"/>
          </p:nvSpPr>
          <p:spPr bwMode="auto">
            <a:xfrm>
              <a:off x="5115" y="205"/>
              <a:ext cx="350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4" name="AutoShape 18"/>
            <p:cNvSpPr>
              <a:spLocks noChangeArrowheads="1"/>
            </p:cNvSpPr>
            <p:nvPr userDrawn="1"/>
          </p:nvSpPr>
          <p:spPr bwMode="auto">
            <a:xfrm>
              <a:off x="5019" y="114"/>
              <a:ext cx="545" cy="526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5" name="AutoShape 19"/>
            <p:cNvSpPr>
              <a:spLocks noChangeArrowheads="1"/>
            </p:cNvSpPr>
            <p:nvPr userDrawn="1"/>
          </p:nvSpPr>
          <p:spPr bwMode="auto">
            <a:xfrm>
              <a:off x="4987" y="109"/>
              <a:ext cx="545" cy="527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6" name="AutoShape 20"/>
            <p:cNvSpPr>
              <a:spLocks noChangeArrowheads="1"/>
            </p:cNvSpPr>
            <p:nvPr userDrawn="1"/>
          </p:nvSpPr>
          <p:spPr bwMode="auto">
            <a:xfrm rot="5400000">
              <a:off x="4964" y="350"/>
              <a:ext cx="324" cy="70"/>
            </a:xfrm>
            <a:prstGeom prst="parallelogram">
              <a:avLst>
                <a:gd name="adj" fmla="val 2569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7" name="AutoShape 21"/>
            <p:cNvSpPr>
              <a:spLocks noChangeArrowheads="1"/>
            </p:cNvSpPr>
            <p:nvPr userDrawn="1"/>
          </p:nvSpPr>
          <p:spPr bwMode="auto">
            <a:xfrm>
              <a:off x="5095" y="202"/>
              <a:ext cx="349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8" name="AutoShape 22"/>
            <p:cNvSpPr>
              <a:spLocks noChangeArrowheads="1"/>
            </p:cNvSpPr>
            <p:nvPr userDrawn="1"/>
          </p:nvSpPr>
          <p:spPr bwMode="auto">
            <a:xfrm rot="5400000">
              <a:off x="5059" y="343"/>
              <a:ext cx="198" cy="70"/>
            </a:xfrm>
            <a:prstGeom prst="parallelogram">
              <a:avLst>
                <a:gd name="adj" fmla="val 17142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 userDrawn="1"/>
          </p:nvSpPr>
          <p:spPr bwMode="auto">
            <a:xfrm>
              <a:off x="5179" y="282"/>
              <a:ext cx="180" cy="185"/>
            </a:xfrm>
            <a:prstGeom prst="ellipse">
              <a:avLst/>
            </a:pr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30" name="AutoShape 24"/>
            <p:cNvSpPr>
              <a:spLocks noChangeArrowheads="1"/>
            </p:cNvSpPr>
            <p:nvPr userDrawn="1"/>
          </p:nvSpPr>
          <p:spPr bwMode="auto">
            <a:xfrm rot="16200000" flipH="1">
              <a:off x="4794" y="287"/>
              <a:ext cx="575" cy="197"/>
            </a:xfrm>
            <a:custGeom>
              <a:avLst/>
              <a:gdLst>
                <a:gd name="G0" fmla="+- 7783 0 0"/>
                <a:gd name="G1" fmla="+- 21600 0 7783"/>
                <a:gd name="G2" fmla="*/ 7783 1 2"/>
                <a:gd name="G3" fmla="+- 21600 0 G2"/>
                <a:gd name="G4" fmla="+/ 7783 21600 2"/>
                <a:gd name="G5" fmla="+/ G1 0 2"/>
                <a:gd name="G6" fmla="*/ 21600 21600 7783"/>
                <a:gd name="G7" fmla="*/ G6 1 2"/>
                <a:gd name="G8" fmla="+- 21600 0 G7"/>
                <a:gd name="G9" fmla="*/ 21600 1 2"/>
                <a:gd name="G10" fmla="+- 7783 0 G9"/>
                <a:gd name="G11" fmla="?: G10 G8 0"/>
                <a:gd name="G12" fmla="?: G10 G7 21600"/>
                <a:gd name="T0" fmla="*/ 17708 w 21600"/>
                <a:gd name="T1" fmla="*/ 10800 h 21600"/>
                <a:gd name="T2" fmla="*/ 10800 w 21600"/>
                <a:gd name="T3" fmla="*/ 21600 h 21600"/>
                <a:gd name="T4" fmla="*/ 3892 w 21600"/>
                <a:gd name="T5" fmla="*/ 10800 h 21600"/>
                <a:gd name="T6" fmla="*/ 10800 w 21600"/>
                <a:gd name="T7" fmla="*/ 0 h 21600"/>
                <a:gd name="T8" fmla="*/ 5692 w 21600"/>
                <a:gd name="T9" fmla="*/ 5692 h 21600"/>
                <a:gd name="T10" fmla="*/ 15908 w 21600"/>
                <a:gd name="T11" fmla="*/ 1590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783" y="21600"/>
                  </a:lnTo>
                  <a:lnTo>
                    <a:pt x="13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31" name="Text Box 26"/>
            <p:cNvSpPr txBox="1">
              <a:spLocks noChangeArrowheads="1"/>
            </p:cNvSpPr>
            <p:nvPr userDrawn="1"/>
          </p:nvSpPr>
          <p:spPr bwMode="auto">
            <a:xfrm>
              <a:off x="4982" y="644"/>
              <a:ext cx="691" cy="31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66"/>
                  </a:solidFill>
                  <a:latin typeface="Times New Roman" pitchFamily="18" charset="0"/>
                  <a:cs typeface="Arial" pitchFamily="34" charset="0"/>
                </a:rPr>
                <a:t>Radiation Laboratory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6853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BF254-0C9A-41A9-8853-A3FB3067E3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41" y="6311900"/>
            <a:ext cx="2604323" cy="388478"/>
          </a:xfrm>
          <a:prstGeom prst="rect">
            <a:avLst/>
          </a:prstGeom>
        </p:spPr>
      </p:pic>
      <p:grpSp>
        <p:nvGrpSpPr>
          <p:cNvPr id="8" name="Group 14"/>
          <p:cNvGrpSpPr>
            <a:grpSpLocks/>
          </p:cNvGrpSpPr>
          <p:nvPr userDrawn="1"/>
        </p:nvGrpSpPr>
        <p:grpSpPr bwMode="auto">
          <a:xfrm>
            <a:off x="10976771" y="5776916"/>
            <a:ext cx="1182696" cy="1042343"/>
            <a:chOff x="4965" y="66"/>
            <a:chExt cx="727" cy="895"/>
          </a:xfrm>
        </p:grpSpPr>
        <p:sp>
          <p:nvSpPr>
            <p:cNvPr id="9" name="Rectangle 15"/>
            <p:cNvSpPr>
              <a:spLocks noChangeArrowheads="1"/>
            </p:cNvSpPr>
            <p:nvPr userDrawn="1"/>
          </p:nvSpPr>
          <p:spPr bwMode="auto">
            <a:xfrm>
              <a:off x="4965" y="66"/>
              <a:ext cx="727" cy="6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0" name="Oval 16"/>
            <p:cNvSpPr>
              <a:spLocks noChangeArrowheads="1"/>
            </p:cNvSpPr>
            <p:nvPr userDrawn="1"/>
          </p:nvSpPr>
          <p:spPr bwMode="auto">
            <a:xfrm>
              <a:off x="5200" y="285"/>
              <a:ext cx="180" cy="185"/>
            </a:xfrm>
            <a:prstGeom prst="ellipse">
              <a:avLst/>
            </a:pr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1" name="AutoShape 17"/>
            <p:cNvSpPr>
              <a:spLocks noChangeArrowheads="1"/>
            </p:cNvSpPr>
            <p:nvPr userDrawn="1"/>
          </p:nvSpPr>
          <p:spPr bwMode="auto">
            <a:xfrm>
              <a:off x="5115" y="205"/>
              <a:ext cx="350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2" name="AutoShape 18"/>
            <p:cNvSpPr>
              <a:spLocks noChangeArrowheads="1"/>
            </p:cNvSpPr>
            <p:nvPr userDrawn="1"/>
          </p:nvSpPr>
          <p:spPr bwMode="auto">
            <a:xfrm>
              <a:off x="5019" y="114"/>
              <a:ext cx="545" cy="526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3" name="AutoShape 19"/>
            <p:cNvSpPr>
              <a:spLocks noChangeArrowheads="1"/>
            </p:cNvSpPr>
            <p:nvPr userDrawn="1"/>
          </p:nvSpPr>
          <p:spPr bwMode="auto">
            <a:xfrm>
              <a:off x="4987" y="109"/>
              <a:ext cx="545" cy="527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4" name="AutoShape 20"/>
            <p:cNvSpPr>
              <a:spLocks noChangeArrowheads="1"/>
            </p:cNvSpPr>
            <p:nvPr userDrawn="1"/>
          </p:nvSpPr>
          <p:spPr bwMode="auto">
            <a:xfrm rot="5400000">
              <a:off x="4964" y="350"/>
              <a:ext cx="324" cy="70"/>
            </a:xfrm>
            <a:prstGeom prst="parallelogram">
              <a:avLst>
                <a:gd name="adj" fmla="val 2569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5" name="AutoShape 21"/>
            <p:cNvSpPr>
              <a:spLocks noChangeArrowheads="1"/>
            </p:cNvSpPr>
            <p:nvPr userDrawn="1"/>
          </p:nvSpPr>
          <p:spPr bwMode="auto">
            <a:xfrm>
              <a:off x="5095" y="202"/>
              <a:ext cx="349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6" name="AutoShape 22"/>
            <p:cNvSpPr>
              <a:spLocks noChangeArrowheads="1"/>
            </p:cNvSpPr>
            <p:nvPr userDrawn="1"/>
          </p:nvSpPr>
          <p:spPr bwMode="auto">
            <a:xfrm rot="5400000">
              <a:off x="5059" y="343"/>
              <a:ext cx="198" cy="70"/>
            </a:xfrm>
            <a:prstGeom prst="parallelogram">
              <a:avLst>
                <a:gd name="adj" fmla="val 17142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7" name="Oval 23"/>
            <p:cNvSpPr>
              <a:spLocks noChangeArrowheads="1"/>
            </p:cNvSpPr>
            <p:nvPr userDrawn="1"/>
          </p:nvSpPr>
          <p:spPr bwMode="auto">
            <a:xfrm>
              <a:off x="5179" y="282"/>
              <a:ext cx="180" cy="185"/>
            </a:xfrm>
            <a:prstGeom prst="ellipse">
              <a:avLst/>
            </a:pr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8" name="AutoShape 24"/>
            <p:cNvSpPr>
              <a:spLocks noChangeArrowheads="1"/>
            </p:cNvSpPr>
            <p:nvPr userDrawn="1"/>
          </p:nvSpPr>
          <p:spPr bwMode="auto">
            <a:xfrm rot="16200000" flipH="1">
              <a:off x="4794" y="287"/>
              <a:ext cx="575" cy="197"/>
            </a:xfrm>
            <a:custGeom>
              <a:avLst/>
              <a:gdLst>
                <a:gd name="G0" fmla="+- 7783 0 0"/>
                <a:gd name="G1" fmla="+- 21600 0 7783"/>
                <a:gd name="G2" fmla="*/ 7783 1 2"/>
                <a:gd name="G3" fmla="+- 21600 0 G2"/>
                <a:gd name="G4" fmla="+/ 7783 21600 2"/>
                <a:gd name="G5" fmla="+/ G1 0 2"/>
                <a:gd name="G6" fmla="*/ 21600 21600 7783"/>
                <a:gd name="G7" fmla="*/ G6 1 2"/>
                <a:gd name="G8" fmla="+- 21600 0 G7"/>
                <a:gd name="G9" fmla="*/ 21600 1 2"/>
                <a:gd name="G10" fmla="+- 7783 0 G9"/>
                <a:gd name="G11" fmla="?: G10 G8 0"/>
                <a:gd name="G12" fmla="?: G10 G7 21600"/>
                <a:gd name="T0" fmla="*/ 17708 w 21600"/>
                <a:gd name="T1" fmla="*/ 10800 h 21600"/>
                <a:gd name="T2" fmla="*/ 10800 w 21600"/>
                <a:gd name="T3" fmla="*/ 21600 h 21600"/>
                <a:gd name="T4" fmla="*/ 3892 w 21600"/>
                <a:gd name="T5" fmla="*/ 10800 h 21600"/>
                <a:gd name="T6" fmla="*/ 10800 w 21600"/>
                <a:gd name="T7" fmla="*/ 0 h 21600"/>
                <a:gd name="T8" fmla="*/ 5692 w 21600"/>
                <a:gd name="T9" fmla="*/ 5692 h 21600"/>
                <a:gd name="T10" fmla="*/ 15908 w 21600"/>
                <a:gd name="T11" fmla="*/ 1590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783" y="21600"/>
                  </a:lnTo>
                  <a:lnTo>
                    <a:pt x="13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9" name="Text Box 26"/>
            <p:cNvSpPr txBox="1">
              <a:spLocks noChangeArrowheads="1"/>
            </p:cNvSpPr>
            <p:nvPr userDrawn="1"/>
          </p:nvSpPr>
          <p:spPr bwMode="auto">
            <a:xfrm>
              <a:off x="4982" y="644"/>
              <a:ext cx="691" cy="31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66"/>
                  </a:solidFill>
                  <a:latin typeface="Times New Roman" pitchFamily="18" charset="0"/>
                  <a:cs typeface="Arial" pitchFamily="34" charset="0"/>
                </a:rPr>
                <a:t>Radiation Laboratory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109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504F6-7773-4EED-8BE7-CC843F3B9E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41" y="6311900"/>
            <a:ext cx="2604323" cy="388478"/>
          </a:xfrm>
          <a:prstGeom prst="rect">
            <a:avLst/>
          </a:prstGeom>
        </p:spPr>
      </p:pic>
      <p:grpSp>
        <p:nvGrpSpPr>
          <p:cNvPr id="9" name="Group 14"/>
          <p:cNvGrpSpPr>
            <a:grpSpLocks/>
          </p:cNvGrpSpPr>
          <p:nvPr userDrawn="1"/>
        </p:nvGrpSpPr>
        <p:grpSpPr bwMode="auto">
          <a:xfrm>
            <a:off x="10976771" y="5776916"/>
            <a:ext cx="1182696" cy="1042343"/>
            <a:chOff x="4965" y="66"/>
            <a:chExt cx="727" cy="895"/>
          </a:xfrm>
        </p:grpSpPr>
        <p:sp>
          <p:nvSpPr>
            <p:cNvPr id="10" name="Rectangle 15"/>
            <p:cNvSpPr>
              <a:spLocks noChangeArrowheads="1"/>
            </p:cNvSpPr>
            <p:nvPr userDrawn="1"/>
          </p:nvSpPr>
          <p:spPr bwMode="auto">
            <a:xfrm>
              <a:off x="4965" y="66"/>
              <a:ext cx="727" cy="6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1" name="Oval 16"/>
            <p:cNvSpPr>
              <a:spLocks noChangeArrowheads="1"/>
            </p:cNvSpPr>
            <p:nvPr userDrawn="1"/>
          </p:nvSpPr>
          <p:spPr bwMode="auto">
            <a:xfrm>
              <a:off x="5200" y="285"/>
              <a:ext cx="180" cy="185"/>
            </a:xfrm>
            <a:prstGeom prst="ellipse">
              <a:avLst/>
            </a:pr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2" name="AutoShape 17"/>
            <p:cNvSpPr>
              <a:spLocks noChangeArrowheads="1"/>
            </p:cNvSpPr>
            <p:nvPr userDrawn="1"/>
          </p:nvSpPr>
          <p:spPr bwMode="auto">
            <a:xfrm>
              <a:off x="5115" y="205"/>
              <a:ext cx="350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3" name="AutoShape 18"/>
            <p:cNvSpPr>
              <a:spLocks noChangeArrowheads="1"/>
            </p:cNvSpPr>
            <p:nvPr userDrawn="1"/>
          </p:nvSpPr>
          <p:spPr bwMode="auto">
            <a:xfrm>
              <a:off x="5019" y="114"/>
              <a:ext cx="545" cy="526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4" name="AutoShape 19"/>
            <p:cNvSpPr>
              <a:spLocks noChangeArrowheads="1"/>
            </p:cNvSpPr>
            <p:nvPr userDrawn="1"/>
          </p:nvSpPr>
          <p:spPr bwMode="auto">
            <a:xfrm>
              <a:off x="4987" y="109"/>
              <a:ext cx="545" cy="527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5" name="AutoShape 20"/>
            <p:cNvSpPr>
              <a:spLocks noChangeArrowheads="1"/>
            </p:cNvSpPr>
            <p:nvPr userDrawn="1"/>
          </p:nvSpPr>
          <p:spPr bwMode="auto">
            <a:xfrm rot="5400000">
              <a:off x="4964" y="350"/>
              <a:ext cx="324" cy="70"/>
            </a:xfrm>
            <a:prstGeom prst="parallelogram">
              <a:avLst>
                <a:gd name="adj" fmla="val 2569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6" name="AutoShape 21"/>
            <p:cNvSpPr>
              <a:spLocks noChangeArrowheads="1"/>
            </p:cNvSpPr>
            <p:nvPr userDrawn="1"/>
          </p:nvSpPr>
          <p:spPr bwMode="auto">
            <a:xfrm>
              <a:off x="5095" y="202"/>
              <a:ext cx="349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7" name="AutoShape 22"/>
            <p:cNvSpPr>
              <a:spLocks noChangeArrowheads="1"/>
            </p:cNvSpPr>
            <p:nvPr userDrawn="1"/>
          </p:nvSpPr>
          <p:spPr bwMode="auto">
            <a:xfrm rot="5400000">
              <a:off x="5059" y="343"/>
              <a:ext cx="198" cy="70"/>
            </a:xfrm>
            <a:prstGeom prst="parallelogram">
              <a:avLst>
                <a:gd name="adj" fmla="val 17142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8" name="Oval 23"/>
            <p:cNvSpPr>
              <a:spLocks noChangeArrowheads="1"/>
            </p:cNvSpPr>
            <p:nvPr userDrawn="1"/>
          </p:nvSpPr>
          <p:spPr bwMode="auto">
            <a:xfrm>
              <a:off x="5179" y="282"/>
              <a:ext cx="180" cy="185"/>
            </a:xfrm>
            <a:prstGeom prst="ellipse">
              <a:avLst/>
            </a:pr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9" name="AutoShape 24"/>
            <p:cNvSpPr>
              <a:spLocks noChangeArrowheads="1"/>
            </p:cNvSpPr>
            <p:nvPr userDrawn="1"/>
          </p:nvSpPr>
          <p:spPr bwMode="auto">
            <a:xfrm rot="16200000" flipH="1">
              <a:off x="4794" y="287"/>
              <a:ext cx="575" cy="197"/>
            </a:xfrm>
            <a:custGeom>
              <a:avLst/>
              <a:gdLst>
                <a:gd name="G0" fmla="+- 7783 0 0"/>
                <a:gd name="G1" fmla="+- 21600 0 7783"/>
                <a:gd name="G2" fmla="*/ 7783 1 2"/>
                <a:gd name="G3" fmla="+- 21600 0 G2"/>
                <a:gd name="G4" fmla="+/ 7783 21600 2"/>
                <a:gd name="G5" fmla="+/ G1 0 2"/>
                <a:gd name="G6" fmla="*/ 21600 21600 7783"/>
                <a:gd name="G7" fmla="*/ G6 1 2"/>
                <a:gd name="G8" fmla="+- 21600 0 G7"/>
                <a:gd name="G9" fmla="*/ 21600 1 2"/>
                <a:gd name="G10" fmla="+- 7783 0 G9"/>
                <a:gd name="G11" fmla="?: G10 G8 0"/>
                <a:gd name="G12" fmla="?: G10 G7 21600"/>
                <a:gd name="T0" fmla="*/ 17708 w 21600"/>
                <a:gd name="T1" fmla="*/ 10800 h 21600"/>
                <a:gd name="T2" fmla="*/ 10800 w 21600"/>
                <a:gd name="T3" fmla="*/ 21600 h 21600"/>
                <a:gd name="T4" fmla="*/ 3892 w 21600"/>
                <a:gd name="T5" fmla="*/ 10800 h 21600"/>
                <a:gd name="T6" fmla="*/ 10800 w 21600"/>
                <a:gd name="T7" fmla="*/ 0 h 21600"/>
                <a:gd name="T8" fmla="*/ 5692 w 21600"/>
                <a:gd name="T9" fmla="*/ 5692 h 21600"/>
                <a:gd name="T10" fmla="*/ 15908 w 21600"/>
                <a:gd name="T11" fmla="*/ 1590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783" y="21600"/>
                  </a:lnTo>
                  <a:lnTo>
                    <a:pt x="13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1" name="Text Box 26"/>
            <p:cNvSpPr txBox="1">
              <a:spLocks noChangeArrowheads="1"/>
            </p:cNvSpPr>
            <p:nvPr userDrawn="1"/>
          </p:nvSpPr>
          <p:spPr bwMode="auto">
            <a:xfrm>
              <a:off x="4982" y="644"/>
              <a:ext cx="691" cy="31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66"/>
                  </a:solidFill>
                  <a:latin typeface="Times New Roman" pitchFamily="18" charset="0"/>
                  <a:cs typeface="Arial" pitchFamily="34" charset="0"/>
                </a:rPr>
                <a:t>Radiation Laboratory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4524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F159-7AA6-4A31-84AA-0FA95B2FD5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41" y="6311900"/>
            <a:ext cx="2604323" cy="388478"/>
          </a:xfrm>
          <a:prstGeom prst="rect">
            <a:avLst/>
          </a:prstGeom>
        </p:spPr>
      </p:pic>
      <p:grpSp>
        <p:nvGrpSpPr>
          <p:cNvPr id="11" name="Group 14"/>
          <p:cNvGrpSpPr>
            <a:grpSpLocks/>
          </p:cNvGrpSpPr>
          <p:nvPr userDrawn="1"/>
        </p:nvGrpSpPr>
        <p:grpSpPr bwMode="auto">
          <a:xfrm>
            <a:off x="10976771" y="5776916"/>
            <a:ext cx="1182696" cy="1042343"/>
            <a:chOff x="4965" y="66"/>
            <a:chExt cx="727" cy="895"/>
          </a:xfrm>
        </p:grpSpPr>
        <p:sp>
          <p:nvSpPr>
            <p:cNvPr id="12" name="Rectangle 15"/>
            <p:cNvSpPr>
              <a:spLocks noChangeArrowheads="1"/>
            </p:cNvSpPr>
            <p:nvPr userDrawn="1"/>
          </p:nvSpPr>
          <p:spPr bwMode="auto">
            <a:xfrm>
              <a:off x="4965" y="66"/>
              <a:ext cx="727" cy="6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 userDrawn="1"/>
          </p:nvSpPr>
          <p:spPr bwMode="auto">
            <a:xfrm>
              <a:off x="5200" y="285"/>
              <a:ext cx="180" cy="185"/>
            </a:xfrm>
            <a:prstGeom prst="ellipse">
              <a:avLst/>
            </a:pr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4" name="AutoShape 17"/>
            <p:cNvSpPr>
              <a:spLocks noChangeArrowheads="1"/>
            </p:cNvSpPr>
            <p:nvPr userDrawn="1"/>
          </p:nvSpPr>
          <p:spPr bwMode="auto">
            <a:xfrm>
              <a:off x="5115" y="205"/>
              <a:ext cx="350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5" name="AutoShape 18"/>
            <p:cNvSpPr>
              <a:spLocks noChangeArrowheads="1"/>
            </p:cNvSpPr>
            <p:nvPr userDrawn="1"/>
          </p:nvSpPr>
          <p:spPr bwMode="auto">
            <a:xfrm>
              <a:off x="5019" y="114"/>
              <a:ext cx="545" cy="526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6" name="AutoShape 19"/>
            <p:cNvSpPr>
              <a:spLocks noChangeArrowheads="1"/>
            </p:cNvSpPr>
            <p:nvPr userDrawn="1"/>
          </p:nvSpPr>
          <p:spPr bwMode="auto">
            <a:xfrm>
              <a:off x="4987" y="109"/>
              <a:ext cx="545" cy="527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7" name="AutoShape 20"/>
            <p:cNvSpPr>
              <a:spLocks noChangeArrowheads="1"/>
            </p:cNvSpPr>
            <p:nvPr userDrawn="1"/>
          </p:nvSpPr>
          <p:spPr bwMode="auto">
            <a:xfrm rot="5400000">
              <a:off x="4964" y="350"/>
              <a:ext cx="324" cy="70"/>
            </a:xfrm>
            <a:prstGeom prst="parallelogram">
              <a:avLst>
                <a:gd name="adj" fmla="val 2569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8" name="AutoShape 21"/>
            <p:cNvSpPr>
              <a:spLocks noChangeArrowheads="1"/>
            </p:cNvSpPr>
            <p:nvPr userDrawn="1"/>
          </p:nvSpPr>
          <p:spPr bwMode="auto">
            <a:xfrm>
              <a:off x="5095" y="202"/>
              <a:ext cx="349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9" name="AutoShape 22"/>
            <p:cNvSpPr>
              <a:spLocks noChangeArrowheads="1"/>
            </p:cNvSpPr>
            <p:nvPr userDrawn="1"/>
          </p:nvSpPr>
          <p:spPr bwMode="auto">
            <a:xfrm rot="5400000">
              <a:off x="5059" y="343"/>
              <a:ext cx="198" cy="70"/>
            </a:xfrm>
            <a:prstGeom prst="parallelogram">
              <a:avLst>
                <a:gd name="adj" fmla="val 17142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 userDrawn="1"/>
          </p:nvSpPr>
          <p:spPr bwMode="auto">
            <a:xfrm>
              <a:off x="5179" y="282"/>
              <a:ext cx="180" cy="185"/>
            </a:xfrm>
            <a:prstGeom prst="ellipse">
              <a:avLst/>
            </a:pr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1" name="AutoShape 24"/>
            <p:cNvSpPr>
              <a:spLocks noChangeArrowheads="1"/>
            </p:cNvSpPr>
            <p:nvPr userDrawn="1"/>
          </p:nvSpPr>
          <p:spPr bwMode="auto">
            <a:xfrm rot="16200000" flipH="1">
              <a:off x="4794" y="287"/>
              <a:ext cx="575" cy="197"/>
            </a:xfrm>
            <a:custGeom>
              <a:avLst/>
              <a:gdLst>
                <a:gd name="G0" fmla="+- 7783 0 0"/>
                <a:gd name="G1" fmla="+- 21600 0 7783"/>
                <a:gd name="G2" fmla="*/ 7783 1 2"/>
                <a:gd name="G3" fmla="+- 21600 0 G2"/>
                <a:gd name="G4" fmla="+/ 7783 21600 2"/>
                <a:gd name="G5" fmla="+/ G1 0 2"/>
                <a:gd name="G6" fmla="*/ 21600 21600 7783"/>
                <a:gd name="G7" fmla="*/ G6 1 2"/>
                <a:gd name="G8" fmla="+- 21600 0 G7"/>
                <a:gd name="G9" fmla="*/ 21600 1 2"/>
                <a:gd name="G10" fmla="+- 7783 0 G9"/>
                <a:gd name="G11" fmla="?: G10 G8 0"/>
                <a:gd name="G12" fmla="?: G10 G7 21600"/>
                <a:gd name="T0" fmla="*/ 17708 w 21600"/>
                <a:gd name="T1" fmla="*/ 10800 h 21600"/>
                <a:gd name="T2" fmla="*/ 10800 w 21600"/>
                <a:gd name="T3" fmla="*/ 21600 h 21600"/>
                <a:gd name="T4" fmla="*/ 3892 w 21600"/>
                <a:gd name="T5" fmla="*/ 10800 h 21600"/>
                <a:gd name="T6" fmla="*/ 10800 w 21600"/>
                <a:gd name="T7" fmla="*/ 0 h 21600"/>
                <a:gd name="T8" fmla="*/ 5692 w 21600"/>
                <a:gd name="T9" fmla="*/ 5692 h 21600"/>
                <a:gd name="T10" fmla="*/ 15908 w 21600"/>
                <a:gd name="T11" fmla="*/ 1590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783" y="21600"/>
                  </a:lnTo>
                  <a:lnTo>
                    <a:pt x="13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22" name="Text Box 26"/>
            <p:cNvSpPr txBox="1">
              <a:spLocks noChangeArrowheads="1"/>
            </p:cNvSpPr>
            <p:nvPr userDrawn="1"/>
          </p:nvSpPr>
          <p:spPr bwMode="auto">
            <a:xfrm>
              <a:off x="4982" y="644"/>
              <a:ext cx="691" cy="31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66"/>
                  </a:solidFill>
                  <a:latin typeface="Times New Roman" pitchFamily="18" charset="0"/>
                  <a:cs typeface="Arial" pitchFamily="34" charset="0"/>
                </a:rPr>
                <a:t>Radiation Laboratory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0173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5B449-0C3B-4148-BC0D-8BFE177077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41" y="6311900"/>
            <a:ext cx="2604323" cy="388478"/>
          </a:xfrm>
          <a:prstGeom prst="rect">
            <a:avLst/>
          </a:prstGeom>
        </p:spPr>
      </p:pic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10976771" y="5776916"/>
            <a:ext cx="1182696" cy="1042343"/>
            <a:chOff x="4965" y="66"/>
            <a:chExt cx="727" cy="895"/>
          </a:xfrm>
        </p:grpSpPr>
        <p:sp>
          <p:nvSpPr>
            <p:cNvPr id="8" name="Rectangle 15"/>
            <p:cNvSpPr>
              <a:spLocks noChangeArrowheads="1"/>
            </p:cNvSpPr>
            <p:nvPr userDrawn="1"/>
          </p:nvSpPr>
          <p:spPr bwMode="auto">
            <a:xfrm>
              <a:off x="4965" y="66"/>
              <a:ext cx="727" cy="6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9" name="Oval 16"/>
            <p:cNvSpPr>
              <a:spLocks noChangeArrowheads="1"/>
            </p:cNvSpPr>
            <p:nvPr userDrawn="1"/>
          </p:nvSpPr>
          <p:spPr bwMode="auto">
            <a:xfrm>
              <a:off x="5200" y="285"/>
              <a:ext cx="180" cy="185"/>
            </a:xfrm>
            <a:prstGeom prst="ellipse">
              <a:avLst/>
            </a:pr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0" name="AutoShape 17"/>
            <p:cNvSpPr>
              <a:spLocks noChangeArrowheads="1"/>
            </p:cNvSpPr>
            <p:nvPr userDrawn="1"/>
          </p:nvSpPr>
          <p:spPr bwMode="auto">
            <a:xfrm>
              <a:off x="5115" y="205"/>
              <a:ext cx="350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1" name="AutoShape 18"/>
            <p:cNvSpPr>
              <a:spLocks noChangeArrowheads="1"/>
            </p:cNvSpPr>
            <p:nvPr userDrawn="1"/>
          </p:nvSpPr>
          <p:spPr bwMode="auto">
            <a:xfrm>
              <a:off x="5019" y="114"/>
              <a:ext cx="545" cy="526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3333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2" name="AutoShape 19"/>
            <p:cNvSpPr>
              <a:spLocks noChangeArrowheads="1"/>
            </p:cNvSpPr>
            <p:nvPr userDrawn="1"/>
          </p:nvSpPr>
          <p:spPr bwMode="auto">
            <a:xfrm>
              <a:off x="4987" y="109"/>
              <a:ext cx="545" cy="527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3" name="AutoShape 20"/>
            <p:cNvSpPr>
              <a:spLocks noChangeArrowheads="1"/>
            </p:cNvSpPr>
            <p:nvPr userDrawn="1"/>
          </p:nvSpPr>
          <p:spPr bwMode="auto">
            <a:xfrm rot="5400000">
              <a:off x="4964" y="350"/>
              <a:ext cx="324" cy="70"/>
            </a:xfrm>
            <a:prstGeom prst="parallelogram">
              <a:avLst>
                <a:gd name="adj" fmla="val 2569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4" name="AutoShape 21"/>
            <p:cNvSpPr>
              <a:spLocks noChangeArrowheads="1"/>
            </p:cNvSpPr>
            <p:nvPr userDrawn="1"/>
          </p:nvSpPr>
          <p:spPr bwMode="auto">
            <a:xfrm>
              <a:off x="5095" y="202"/>
              <a:ext cx="349" cy="343"/>
            </a:xfrm>
            <a:custGeom>
              <a:avLst/>
              <a:gdLst>
                <a:gd name="G0" fmla="+- 2100 0 0"/>
                <a:gd name="G1" fmla="+- 21600 0 2100"/>
                <a:gd name="G2" fmla="+- 21600 0 21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00" y="10800"/>
                  </a:moveTo>
                  <a:cubicBezTo>
                    <a:pt x="2100" y="15605"/>
                    <a:pt x="5995" y="19500"/>
                    <a:pt x="10800" y="19500"/>
                  </a:cubicBezTo>
                  <a:cubicBezTo>
                    <a:pt x="15605" y="19500"/>
                    <a:pt x="19500" y="15605"/>
                    <a:pt x="19500" y="10800"/>
                  </a:cubicBezTo>
                  <a:cubicBezTo>
                    <a:pt x="19500" y="5995"/>
                    <a:pt x="15605" y="2100"/>
                    <a:pt x="10800" y="2100"/>
                  </a:cubicBezTo>
                  <a:cubicBezTo>
                    <a:pt x="5995" y="2100"/>
                    <a:pt x="2100" y="5995"/>
                    <a:pt x="2100" y="10800"/>
                  </a:cubicBezTo>
                  <a:close/>
                </a:path>
              </a:pathLst>
            </a:cu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5" name="AutoShape 22"/>
            <p:cNvSpPr>
              <a:spLocks noChangeArrowheads="1"/>
            </p:cNvSpPr>
            <p:nvPr userDrawn="1"/>
          </p:nvSpPr>
          <p:spPr bwMode="auto">
            <a:xfrm rot="5400000">
              <a:off x="5059" y="343"/>
              <a:ext cx="198" cy="70"/>
            </a:xfrm>
            <a:prstGeom prst="parallelogram">
              <a:avLst>
                <a:gd name="adj" fmla="val 17142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6" name="Oval 23"/>
            <p:cNvSpPr>
              <a:spLocks noChangeArrowheads="1"/>
            </p:cNvSpPr>
            <p:nvPr userDrawn="1"/>
          </p:nvSpPr>
          <p:spPr bwMode="auto">
            <a:xfrm>
              <a:off x="5179" y="282"/>
              <a:ext cx="180" cy="185"/>
            </a:xfrm>
            <a:prstGeom prst="ellipse">
              <a:avLst/>
            </a:prstGeom>
            <a:solidFill>
              <a:srgbClr val="F4DB2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7" name="AutoShape 24"/>
            <p:cNvSpPr>
              <a:spLocks noChangeArrowheads="1"/>
            </p:cNvSpPr>
            <p:nvPr userDrawn="1"/>
          </p:nvSpPr>
          <p:spPr bwMode="auto">
            <a:xfrm rot="16200000" flipH="1">
              <a:off x="4794" y="287"/>
              <a:ext cx="575" cy="197"/>
            </a:xfrm>
            <a:custGeom>
              <a:avLst/>
              <a:gdLst>
                <a:gd name="G0" fmla="+- 7783 0 0"/>
                <a:gd name="G1" fmla="+- 21600 0 7783"/>
                <a:gd name="G2" fmla="*/ 7783 1 2"/>
                <a:gd name="G3" fmla="+- 21600 0 G2"/>
                <a:gd name="G4" fmla="+/ 7783 21600 2"/>
                <a:gd name="G5" fmla="+/ G1 0 2"/>
                <a:gd name="G6" fmla="*/ 21600 21600 7783"/>
                <a:gd name="G7" fmla="*/ G6 1 2"/>
                <a:gd name="G8" fmla="+- 21600 0 G7"/>
                <a:gd name="G9" fmla="*/ 21600 1 2"/>
                <a:gd name="G10" fmla="+- 7783 0 G9"/>
                <a:gd name="G11" fmla="?: G10 G8 0"/>
                <a:gd name="G12" fmla="?: G10 G7 21600"/>
                <a:gd name="T0" fmla="*/ 17708 w 21600"/>
                <a:gd name="T1" fmla="*/ 10800 h 21600"/>
                <a:gd name="T2" fmla="*/ 10800 w 21600"/>
                <a:gd name="T3" fmla="*/ 21600 h 21600"/>
                <a:gd name="T4" fmla="*/ 3892 w 21600"/>
                <a:gd name="T5" fmla="*/ 10800 h 21600"/>
                <a:gd name="T6" fmla="*/ 10800 w 21600"/>
                <a:gd name="T7" fmla="*/ 0 h 21600"/>
                <a:gd name="T8" fmla="*/ 5692 w 21600"/>
                <a:gd name="T9" fmla="*/ 5692 h 21600"/>
                <a:gd name="T10" fmla="*/ 15908 w 21600"/>
                <a:gd name="T11" fmla="*/ 1590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7783" y="21600"/>
                  </a:lnTo>
                  <a:lnTo>
                    <a:pt x="13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SzPct val="75000"/>
                <a:buFont typeface="Wingdings" pitchFamily="2" charset="2"/>
                <a:buChar char="l"/>
                <a:defRPr/>
              </a:pPr>
              <a:endParaRPr lang="en-US" sz="2800">
                <a:solidFill>
                  <a:srgbClr val="003366"/>
                </a:solidFill>
              </a:endParaRPr>
            </a:p>
          </p:txBody>
        </p:sp>
        <p:sp>
          <p:nvSpPr>
            <p:cNvPr id="18" name="Text Box 26"/>
            <p:cNvSpPr txBox="1">
              <a:spLocks noChangeArrowheads="1"/>
            </p:cNvSpPr>
            <p:nvPr userDrawn="1"/>
          </p:nvSpPr>
          <p:spPr bwMode="auto">
            <a:xfrm>
              <a:off x="4982" y="644"/>
              <a:ext cx="691" cy="31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66"/>
                  </a:solidFill>
                  <a:latin typeface="Times New Roman" pitchFamily="18" charset="0"/>
                  <a:cs typeface="Arial" pitchFamily="34" charset="0"/>
                </a:rPr>
                <a:t>Radiation Laboratory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769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A5DA7-DA37-44D7-ABBC-4D88A9229C1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41" y="6311900"/>
            <a:ext cx="2604323" cy="38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41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B8FC5-2D8C-49DA-9CEA-4D8B3DD5B1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73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45D1-F5F1-46FB-AA30-180A17D35D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018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DE00-1307-4156-A8C0-5E77CBED0B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37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5D57-3C64-40EE-BF66-C5C5255067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412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8D796-1ABF-4C34-9274-24B2020C3B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9/10/2020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78EE7-FADF-4045-B9F9-B872BCCD501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619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emf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11" Type="http://schemas.openxmlformats.org/officeDocument/2006/relationships/image" Target="../media/image16.png"/><Relationship Id="rId5" Type="http://schemas.openxmlformats.org/officeDocument/2006/relationships/image" Target="../media/image5.png"/><Relationship Id="rId10" Type="http://schemas.openxmlformats.org/officeDocument/2006/relationships/image" Target="../media/image16.emf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552700" y="191870"/>
            <a:ext cx="8610600" cy="5493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en-US"/>
            </a:defPPr>
            <a:lvl1pPr defTabSz="685800">
              <a:lnSpc>
                <a:spcPct val="90000"/>
              </a:lnSpc>
              <a:spcBef>
                <a:spcPct val="0"/>
              </a:spcBef>
              <a:buNone/>
              <a:defRPr sz="33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dirty="0">
              <a:solidFill>
                <a:prstClr val="white"/>
              </a:solidFill>
              <a:sym typeface="Symbol Tiger Expert" panose="05050102010706020507" pitchFamily="18" charset="2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400433" y="621519"/>
            <a:ext cx="9144000" cy="1462503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rial Black" panose="020B0A04020102020204" pitchFamily="34" charset="0"/>
              </a:rPr>
              <a:t>Preliminary </a:t>
            </a:r>
            <a:r>
              <a:rPr lang="en-US"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SnowSAR</a:t>
            </a:r>
            <a:r>
              <a:rPr lang="en-US" sz="4000" dirty="0">
                <a:latin typeface="Arial Black" panose="020B0A04020102020204" pitchFamily="34" charset="0"/>
              </a:rPr>
              <a:t> Results from SnowEx </a:t>
            </a:r>
            <a:r>
              <a:rPr lang="en-US" sz="4000" dirty="0">
                <a:solidFill>
                  <a:srgbClr val="FF0000"/>
                </a:solidFill>
                <a:latin typeface="Arial Black" panose="020B0A04020102020204" pitchFamily="34" charset="0"/>
              </a:rPr>
              <a:t>2017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548713" y="2363034"/>
            <a:ext cx="9144000" cy="1655762"/>
          </a:xfrm>
        </p:spPr>
        <p:txBody>
          <a:bodyPr>
            <a:noAutofit/>
          </a:bodyPr>
          <a:lstStyle/>
          <a:p>
            <a:r>
              <a:rPr lang="en-US" sz="2000" dirty="0"/>
              <a:t>Edward </a:t>
            </a:r>
            <a:r>
              <a:rPr lang="en-US" sz="2000" dirty="0" smtClean="0"/>
              <a:t>Kim</a:t>
            </a:r>
            <a:r>
              <a:rPr lang="en-US" sz="2000" baseline="30000" dirty="0" smtClean="0"/>
              <a:t>1, </a:t>
            </a:r>
            <a:r>
              <a:rPr lang="en-US" sz="2000" dirty="0" smtClean="0"/>
              <a:t>Jiyue Zhu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, Leung Tsang</a:t>
            </a:r>
            <a:r>
              <a:rPr lang="en-US" sz="2000" baseline="30000" dirty="0"/>
              <a:t>2</a:t>
            </a:r>
            <a:r>
              <a:rPr lang="en-US" sz="2000" dirty="0" smtClean="0"/>
              <a:t>, Do-</a:t>
            </a:r>
            <a:r>
              <a:rPr lang="en-US" sz="2000" dirty="0" err="1" smtClean="0"/>
              <a:t>Hyuk</a:t>
            </a:r>
            <a:r>
              <a:rPr lang="en-US" sz="2000" dirty="0" smtClean="0"/>
              <a:t> “DK” Kang</a:t>
            </a:r>
            <a:r>
              <a:rPr lang="en-US" sz="2000" baseline="30000" dirty="0" smtClean="0"/>
              <a:t>1,3 </a:t>
            </a:r>
            <a:r>
              <a:rPr lang="en-US" sz="2000" dirty="0"/>
              <a:t>and A. </a:t>
            </a:r>
            <a:r>
              <a:rPr lang="en-US" sz="2000" dirty="0" smtClean="0"/>
              <a:t>Coccia</a:t>
            </a:r>
            <a:r>
              <a:rPr lang="en-US" sz="2000" baseline="30000" dirty="0" smtClean="0"/>
              <a:t>4</a:t>
            </a:r>
          </a:p>
          <a:p>
            <a:endParaRPr lang="en-US" sz="2000" baseline="30000" dirty="0">
              <a:latin typeface="Calibri (Body)"/>
              <a:cs typeface="Times New Roman" panose="02020603050405020304" pitchFamily="18" charset="0"/>
            </a:endParaRPr>
          </a:p>
          <a:p>
            <a:r>
              <a:rPr lang="en-US" sz="1600" baseline="30000" dirty="0" smtClean="0"/>
              <a:t>1</a:t>
            </a:r>
            <a:r>
              <a:rPr lang="en-US" sz="1600" dirty="0" smtClean="0"/>
              <a:t>NASA Goddard Space Flight Center, Greenbelt, MD 20771, USA</a:t>
            </a:r>
          </a:p>
          <a:p>
            <a:r>
              <a:rPr lang="en-US" sz="1600" baseline="30000" dirty="0" smtClean="0"/>
              <a:t>2 </a:t>
            </a:r>
            <a:r>
              <a:rPr lang="en-US" sz="1600" dirty="0"/>
              <a:t>Radiation Laboratory, Department of Electrical Engineering and Computer Science, The University of Michigan, Ann Arbor, 48109-2122 MI </a:t>
            </a:r>
            <a:r>
              <a:rPr lang="en-US" sz="1600" dirty="0" smtClean="0"/>
              <a:t>USA</a:t>
            </a:r>
          </a:p>
          <a:p>
            <a:r>
              <a:rPr lang="en-US" sz="1600" baseline="30000" dirty="0" smtClean="0"/>
              <a:t>3</a:t>
            </a:r>
            <a:r>
              <a:rPr lang="en-US" sz="1600" dirty="0" smtClean="0"/>
              <a:t>ESSIC</a:t>
            </a:r>
            <a:r>
              <a:rPr lang="en-US" sz="1600" dirty="0"/>
              <a:t>, University of Maryland, College Park, MD, 20740, </a:t>
            </a:r>
            <a:r>
              <a:rPr lang="en-US" sz="1600" dirty="0" smtClean="0"/>
              <a:t>USA</a:t>
            </a:r>
          </a:p>
          <a:p>
            <a:r>
              <a:rPr lang="en-US" sz="1600" baseline="30000" dirty="0" smtClean="0"/>
              <a:t>4</a:t>
            </a:r>
            <a:r>
              <a:rPr lang="en-US" sz="1600" dirty="0" smtClean="0"/>
              <a:t>MetaSensing</a:t>
            </a:r>
            <a:r>
              <a:rPr lang="en-US" sz="1600" dirty="0"/>
              <a:t>, </a:t>
            </a:r>
            <a:r>
              <a:rPr lang="en-US" sz="1600" dirty="0" err="1" smtClean="0"/>
              <a:t>DKNoordwijk</a:t>
            </a:r>
            <a:r>
              <a:rPr lang="en-US" sz="1600" dirty="0" smtClean="0"/>
              <a:t>, 2201,  The </a:t>
            </a:r>
            <a:r>
              <a:rPr lang="en-US" sz="1600" dirty="0"/>
              <a:t>Netherlands</a:t>
            </a:r>
            <a:endParaRPr lang="en-US" sz="1600" dirty="0" smtClean="0"/>
          </a:p>
          <a:p>
            <a:endParaRPr lang="en-US" sz="1600" dirty="0"/>
          </a:p>
        </p:txBody>
      </p:sp>
      <p:pic>
        <p:nvPicPr>
          <p:cNvPr id="12" name="Picture 11" descr="goddardlogo_blue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833" y="6296098"/>
            <a:ext cx="1244600" cy="530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5437540"/>
            <a:ext cx="834169" cy="709821"/>
          </a:xfrm>
          <a:prstGeom prst="rect">
            <a:avLst/>
          </a:prstGeom>
        </p:spPr>
      </p:pic>
      <p:pic>
        <p:nvPicPr>
          <p:cNvPr id="14" name="Picture 2" descr="Image result for UM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469" y="5875959"/>
            <a:ext cx="852266" cy="84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/>
          <a:srcRect b="53439"/>
          <a:stretch/>
        </p:blipFill>
        <p:spPr>
          <a:xfrm>
            <a:off x="2802064" y="4689540"/>
            <a:ext cx="6745910" cy="2042044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155833" y="3591296"/>
            <a:ext cx="2287116" cy="1846244"/>
          </a:xfrm>
          <a:prstGeom prst="wedgeRoundRectCallout">
            <a:avLst>
              <a:gd name="adj1" fmla="val 28670"/>
              <a:gd name="adj2" fmla="val 68846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SnowEx 2017 central question: </a:t>
            </a:r>
          </a:p>
          <a:p>
            <a:pPr algn="ctr"/>
            <a:r>
              <a:rPr lang="en-US" dirty="0" smtClean="0"/>
              <a:t>How is SWE retrieval by volume scattering radar  affected by forest?</a:t>
            </a: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946"/>
    </mc:Choice>
    <mc:Fallback xmlns="">
      <p:transition spd="slow" advTm="75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552700" y="191870"/>
            <a:ext cx="8610600" cy="5493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en-US"/>
            </a:defPPr>
            <a:lvl1pPr defTabSz="685800">
              <a:lnSpc>
                <a:spcPct val="90000"/>
              </a:lnSpc>
              <a:spcBef>
                <a:spcPct val="0"/>
              </a:spcBef>
              <a:buNone/>
              <a:defRPr sz="33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dirty="0">
              <a:solidFill>
                <a:prstClr val="white"/>
              </a:solidFill>
              <a:sym typeface="Symbol Tiger Expert" panose="05050102010706020507" pitchFamily="18" charset="2"/>
            </a:endParaRPr>
          </a:p>
        </p:txBody>
      </p:sp>
      <p:pic>
        <p:nvPicPr>
          <p:cNvPr id="12" name="Picture 11" descr="goddardlogo_blue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833" y="6296098"/>
            <a:ext cx="1244600" cy="530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5437540"/>
            <a:ext cx="834169" cy="7098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0773" y="741251"/>
            <a:ext cx="4805725" cy="5406110"/>
          </a:xfrm>
          <a:prstGeom prst="rect">
            <a:avLst/>
          </a:prstGeom>
        </p:spPr>
      </p:pic>
      <p:pic>
        <p:nvPicPr>
          <p:cNvPr id="14" name="Picture 2" descr="Image result for UM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469" y="5875959"/>
            <a:ext cx="852266" cy="84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613428" y="397907"/>
            <a:ext cx="4320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i="0" u="none" strike="noStrike" baseline="0" dirty="0" smtClean="0">
                <a:solidFill>
                  <a:srgbClr val="A020F0"/>
                </a:solidFill>
                <a:latin typeface="Courier New" panose="02070309020205020404" pitchFamily="49" charset="0"/>
              </a:rPr>
              <a:t>SNEX17_SnowSAR_20170221174335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998" y="1162560"/>
            <a:ext cx="298573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Example 2017 data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err="1" smtClean="0"/>
              <a:t>SnowSAR</a:t>
            </a:r>
            <a:r>
              <a:rPr lang="en-US" sz="2000" dirty="0" smtClean="0"/>
              <a:t> observations from SnowEx 2017: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000" dirty="0" smtClean="0"/>
              <a:t>X- (9.6 GHz) and  Ku- (17.2GHz) bands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000" dirty="0" smtClean="0"/>
              <a:t>full polarizations (VV, HH, VH, HV)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/>
              <a:t>Flights: Feb. 16, Feb. 18, </a:t>
            </a:r>
            <a:r>
              <a:rPr lang="en-US" sz="2000" b="1" dirty="0" smtClean="0"/>
              <a:t>Feb. 21</a:t>
            </a:r>
            <a:r>
              <a:rPr lang="en-US" sz="2000" dirty="0" smtClean="0"/>
              <a:t>, and Feb. 22, 2017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000" dirty="0" smtClean="0"/>
              <a:t> Most of the data from Feb. 21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2798074" y="2702115"/>
            <a:ext cx="1291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pixel index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5027135" y="5947306"/>
            <a:ext cx="1291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pixel index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 rot="5400000">
            <a:off x="7171454" y="3138825"/>
            <a:ext cx="1524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Sigma0 in dB</a:t>
            </a:r>
            <a:endParaRPr lang="en-US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1B6528D-3003-45C8-B918-15AAC65A07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419" y="1369220"/>
            <a:ext cx="3767316" cy="351901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176499" y="4888236"/>
            <a:ext cx="36267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SnowSAR</a:t>
            </a:r>
            <a:r>
              <a:rPr lang="en-US" sz="2000" dirty="0" smtClean="0"/>
              <a:t> Ku-band </a:t>
            </a:r>
            <a:r>
              <a:rPr lang="en-US" sz="2000" dirty="0" err="1" smtClean="0"/>
              <a:t>backscatterer</a:t>
            </a:r>
            <a:r>
              <a:rPr lang="en-US" sz="2000" dirty="0" smtClean="0"/>
              <a:t> (</a:t>
            </a:r>
            <a:r>
              <a:rPr lang="en-US" sz="2000" dirty="0"/>
              <a:t>sigma-0) </a:t>
            </a:r>
            <a:r>
              <a:rPr lang="en-US" sz="2000" dirty="0" smtClean="0"/>
              <a:t>image</a:t>
            </a:r>
            <a:r>
              <a:rPr lang="en-US" sz="2000" dirty="0"/>
              <a:t>. VV polarization. </a:t>
            </a:r>
            <a:r>
              <a:rPr lang="en-US" sz="2000" dirty="0" smtClean="0"/>
              <a:t>Feb </a:t>
            </a:r>
            <a:r>
              <a:rPr lang="en-US" sz="2000" dirty="0"/>
              <a:t>21 2017 at </a:t>
            </a:r>
            <a:r>
              <a:rPr lang="en-US" sz="2000" dirty="0" smtClean="0"/>
              <a:t>20:23 UTC. White linear streaks on lake are snowmobile tracks.</a:t>
            </a:r>
            <a:endParaRPr lang="en-US" sz="20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1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86"/>
    </mc:Choice>
    <mc:Fallback xmlns="">
      <p:transition spd="slow" advTm="34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552700" y="191870"/>
            <a:ext cx="8610600" cy="5493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en-US"/>
            </a:defPPr>
            <a:lvl1pPr defTabSz="685800">
              <a:lnSpc>
                <a:spcPct val="90000"/>
              </a:lnSpc>
              <a:spcBef>
                <a:spcPct val="0"/>
              </a:spcBef>
              <a:buNone/>
              <a:defRPr sz="33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dirty="0">
              <a:solidFill>
                <a:prstClr val="white"/>
              </a:solidFill>
              <a:sym typeface="Symbol Tiger Expert" panose="05050102010706020507" pitchFamily="18" charset="2"/>
            </a:endParaRPr>
          </a:p>
        </p:txBody>
      </p:sp>
      <p:pic>
        <p:nvPicPr>
          <p:cNvPr id="12" name="Picture 11" descr="goddardlogo_blue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833" y="6296098"/>
            <a:ext cx="1244600" cy="530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5437540"/>
            <a:ext cx="834169" cy="709821"/>
          </a:xfrm>
          <a:prstGeom prst="rect">
            <a:avLst/>
          </a:prstGeom>
        </p:spPr>
      </p:pic>
      <p:pic>
        <p:nvPicPr>
          <p:cNvPr id="14" name="Picture 2" descr="Image result for UM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469" y="5875959"/>
            <a:ext cx="852266" cy="84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484" y="869805"/>
            <a:ext cx="5439001" cy="4082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468" y="878778"/>
            <a:ext cx="5439001" cy="408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03435" y="5192285"/>
            <a:ext cx="9630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Backscatter of forest area larger than that of open land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Backscatter at open land close to the Gaussian distribution, while more complex at forest areas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7528" y="146235"/>
            <a:ext cx="6738985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j-lt"/>
              </a:rPr>
              <a:t>Backscatter difference: forest and open areas</a:t>
            </a:r>
            <a:endParaRPr lang="en-US" sz="28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08787" y="6391345"/>
            <a:ext cx="4224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Check out SNEX17_SnowSAR data at NSIDC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6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400"/>
    </mc:Choice>
    <mc:Fallback xmlns="">
      <p:transition spd="slow" advTm="39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552700" y="191870"/>
            <a:ext cx="8229031" cy="5493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en-US"/>
            </a:defPPr>
            <a:lvl1pPr defTabSz="685800">
              <a:lnSpc>
                <a:spcPct val="90000"/>
              </a:lnSpc>
              <a:spcBef>
                <a:spcPct val="0"/>
              </a:spcBef>
              <a:buNone/>
              <a:defRPr sz="33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dirty="0">
              <a:solidFill>
                <a:prstClr val="white"/>
              </a:solidFill>
              <a:sym typeface="Symbol Tiger Expert" panose="05050102010706020507" pitchFamily="18" charset="2"/>
            </a:endParaRPr>
          </a:p>
        </p:txBody>
      </p:sp>
      <p:pic>
        <p:nvPicPr>
          <p:cNvPr id="12" name="Picture 11" descr="goddardlogo_blue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833" y="6296098"/>
            <a:ext cx="1244600" cy="530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5437540"/>
            <a:ext cx="834169" cy="709821"/>
          </a:xfrm>
          <a:prstGeom prst="rect">
            <a:avLst/>
          </a:prstGeom>
        </p:spPr>
      </p:pic>
      <p:pic>
        <p:nvPicPr>
          <p:cNvPr id="14" name="Picture 2" descr="Image result for UM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469" y="5875959"/>
            <a:ext cx="852266" cy="84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69307"/>
            <a:ext cx="3840480" cy="28825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8181" y="4297233"/>
            <a:ext cx="5589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Most Ku band data located between -16 dB to -10 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Most of X band data -22 dB to -10 dB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Mean grain size:0.4 mm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33454" y="884641"/>
            <a:ext cx="237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band simulations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38414" y="884641"/>
            <a:ext cx="237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Ku band simulations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0812" y="1167331"/>
            <a:ext cx="3840480" cy="28825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5624" y="1244733"/>
            <a:ext cx="3840480" cy="28825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17370" y="791263"/>
            <a:ext cx="237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Radar data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889834" y="2946078"/>
            <a:ext cx="2428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rms</a:t>
            </a:r>
            <a:r>
              <a:rPr lang="en-US" sz="1200" dirty="0" smtClean="0"/>
              <a:t> height= 0.5 cm, </a:t>
            </a:r>
          </a:p>
          <a:p>
            <a:r>
              <a:rPr lang="en-US" sz="1200" dirty="0" smtClean="0"/>
              <a:t>OH for </a:t>
            </a:r>
            <a:r>
              <a:rPr lang="en-US" sz="1200" dirty="0"/>
              <a:t>surface scattering</a:t>
            </a:r>
            <a:r>
              <a:rPr lang="en-US" sz="1200" dirty="0" smtClean="0"/>
              <a:t>,</a:t>
            </a:r>
          </a:p>
          <a:p>
            <a:r>
              <a:rPr lang="en-US" sz="1200" dirty="0" smtClean="0"/>
              <a:t> </a:t>
            </a:r>
            <a:r>
              <a:rPr lang="en-US" sz="1200" dirty="0"/>
              <a:t>snow depth </a:t>
            </a:r>
            <a:r>
              <a:rPr lang="en-US" sz="1200" dirty="0" smtClean="0"/>
              <a:t>1.4m</a:t>
            </a: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609850" y="3046940"/>
                <a:ext cx="1719673" cy="4446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𝑠𝑛𝑜𝑤</m:t>
                        </m:r>
                      </m:sub>
                    </m:sSub>
                    <m:r>
                      <a:rPr lang="en-US" sz="1100" i="1">
                        <a:latin typeface="Cambria Math" panose="02040503050406030204" pitchFamily="18" charset="0"/>
                      </a:rPr>
                      <m:t>=1.43</m:t>
                    </m:r>
                  </m:oMath>
                </a14:m>
                <a:r>
                  <a:rPr lang="en-US" sz="11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sz="1100" i="1">
                        <a:latin typeface="Cambria Math" panose="02040503050406030204" pitchFamily="18" charset="0"/>
                      </a:rPr>
                      <m:t>=4+1</m:t>
                    </m:r>
                    <m:r>
                      <a:rPr lang="en-US" sz="11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100" dirty="0"/>
                  <a:t> 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9850" y="3046940"/>
                <a:ext cx="1719673" cy="44460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45269" y="4282617"/>
            <a:ext cx="5846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For grain size of 0.4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effectLst/>
              </a:rPr>
              <a:t>Ku band: total -10 dB, surface -14 dB, </a:t>
            </a:r>
            <a:r>
              <a:rPr lang="en-US" dirty="0" err="1" smtClean="0">
                <a:effectLst/>
              </a:rPr>
              <a:t>vol</a:t>
            </a:r>
            <a:r>
              <a:rPr lang="en-US" dirty="0" smtClean="0">
                <a:effectLst/>
              </a:rPr>
              <a:t> -12 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effectLst/>
              </a:rPr>
              <a:t>X band: total -14 dB, surface -14.5 dB, </a:t>
            </a:r>
            <a:r>
              <a:rPr lang="en-US" dirty="0" err="1" smtClean="0">
                <a:effectLst/>
              </a:rPr>
              <a:t>vol</a:t>
            </a:r>
            <a:r>
              <a:rPr lang="en-US" dirty="0" smtClean="0">
                <a:effectLst/>
              </a:rPr>
              <a:t> -22 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82231" y="5560348"/>
            <a:ext cx="9547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/>
              <a:t>Ku band backscatter expected mainly from snow volume scattering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/>
              <a:t>X band backscatter </a:t>
            </a:r>
            <a:r>
              <a:rPr lang="en-US" sz="2400" b="1" dirty="0"/>
              <a:t>expected </a:t>
            </a:r>
            <a:r>
              <a:rPr lang="en-US" sz="2400" b="1" dirty="0" smtClean="0"/>
              <a:t>mainly from surface scattering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237528" y="146235"/>
            <a:ext cx="7353135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EM Simulation &amp; </a:t>
            </a:r>
            <a:r>
              <a:rPr lang="en-US" sz="2800" dirty="0" err="1" smtClean="0">
                <a:latin typeface="+mj-lt"/>
              </a:rPr>
              <a:t>SnowSAR</a:t>
            </a:r>
            <a:r>
              <a:rPr lang="en-US" sz="2800" dirty="0" smtClean="0">
                <a:latin typeface="+mj-lt"/>
              </a:rPr>
              <a:t> Data are Consistent</a:t>
            </a:r>
            <a:endParaRPr lang="en-US" sz="28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08787" y="6391345"/>
            <a:ext cx="4224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Check out SNEX17_SnowSAR data at NSIDC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3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54"/>
    </mc:Choice>
    <mc:Fallback xmlns="">
      <p:transition spd="slow" advTm="40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373</Words>
  <Application>Microsoft Office PowerPoint</Application>
  <PresentationFormat>Widescreen</PresentationFormat>
  <Paragraphs>47</Paragraphs>
  <Slides>4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5" baseType="lpstr">
      <vt:lpstr>宋体</vt:lpstr>
      <vt:lpstr>Arial</vt:lpstr>
      <vt:lpstr>Arial Black</vt:lpstr>
      <vt:lpstr>Calibri</vt:lpstr>
      <vt:lpstr>Calibri (Body)</vt:lpstr>
      <vt:lpstr>Cambria Math</vt:lpstr>
      <vt:lpstr>Courier New</vt:lpstr>
      <vt:lpstr>Symbol Tiger Expert</vt:lpstr>
      <vt:lpstr>Times New Roman</vt:lpstr>
      <vt:lpstr>Wingdings</vt:lpstr>
      <vt:lpstr>1_Office Theme</vt:lpstr>
      <vt:lpstr>Preliminary SnowSAR Results from SnowEx 2017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Preliminary SnowSAR Results from SnowEx 2017</dc:title>
  <dc:creator>Zhu, Jiyue</dc:creator>
  <cp:lastModifiedBy>Regul, Kathleen J. (GSFC-617.0)[ASRC FEDERAL SYSTEM SOLUTIONS]</cp:lastModifiedBy>
  <cp:revision>17</cp:revision>
  <dcterms:created xsi:type="dcterms:W3CDTF">2020-09-07T15:30:19Z</dcterms:created>
  <dcterms:modified xsi:type="dcterms:W3CDTF">2020-09-10T13:48:03Z</dcterms:modified>
</cp:coreProperties>
</file>