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24" r:id="rId4"/>
    <p:sldMasterId id="2147484435" r:id="rId5"/>
    <p:sldMasterId id="2147484445" r:id="rId6"/>
  </p:sldMasterIdLst>
  <p:notesMasterIdLst>
    <p:notesMasterId r:id="rId65"/>
  </p:notesMasterIdLst>
  <p:handoutMasterIdLst>
    <p:handoutMasterId r:id="rId66"/>
  </p:handoutMasterIdLst>
  <p:sldIdLst>
    <p:sldId id="410" r:id="rId7"/>
    <p:sldId id="460" r:id="rId8"/>
    <p:sldId id="459" r:id="rId9"/>
    <p:sldId id="483" r:id="rId10"/>
    <p:sldId id="487" r:id="rId11"/>
    <p:sldId id="422" r:id="rId12"/>
    <p:sldId id="482" r:id="rId13"/>
    <p:sldId id="406" r:id="rId14"/>
    <p:sldId id="499" r:id="rId15"/>
    <p:sldId id="501" r:id="rId16"/>
    <p:sldId id="416" r:id="rId17"/>
    <p:sldId id="468" r:id="rId18"/>
    <p:sldId id="484" r:id="rId19"/>
    <p:sldId id="502" r:id="rId20"/>
    <p:sldId id="469" r:id="rId21"/>
    <p:sldId id="500" r:id="rId22"/>
    <p:sldId id="415" r:id="rId23"/>
    <p:sldId id="435" r:id="rId24"/>
    <p:sldId id="485" r:id="rId25"/>
    <p:sldId id="503" r:id="rId26"/>
    <p:sldId id="436" r:id="rId27"/>
    <p:sldId id="498" r:id="rId28"/>
    <p:sldId id="420" r:id="rId29"/>
    <p:sldId id="418" r:id="rId30"/>
    <p:sldId id="446" r:id="rId31"/>
    <p:sldId id="486" r:id="rId32"/>
    <p:sldId id="504" r:id="rId33"/>
    <p:sldId id="447" r:id="rId34"/>
    <p:sldId id="421" r:id="rId35"/>
    <p:sldId id="506" r:id="rId36"/>
    <p:sldId id="404" r:id="rId37"/>
    <p:sldId id="419" r:id="rId38"/>
    <p:sldId id="488" r:id="rId39"/>
    <p:sldId id="380" r:id="rId40"/>
    <p:sldId id="412" r:id="rId41"/>
    <p:sldId id="511" r:id="rId42"/>
    <p:sldId id="401" r:id="rId43"/>
    <p:sldId id="507" r:id="rId44"/>
    <p:sldId id="508" r:id="rId45"/>
    <p:sldId id="509" r:id="rId46"/>
    <p:sldId id="510" r:id="rId47"/>
    <p:sldId id="493" r:id="rId48"/>
    <p:sldId id="494" r:id="rId49"/>
    <p:sldId id="431" r:id="rId50"/>
    <p:sldId id="495" r:id="rId51"/>
    <p:sldId id="448" r:id="rId52"/>
    <p:sldId id="432" r:id="rId53"/>
    <p:sldId id="433" r:id="rId54"/>
    <p:sldId id="496" r:id="rId55"/>
    <p:sldId id="497" r:id="rId56"/>
    <p:sldId id="399" r:id="rId57"/>
    <p:sldId id="400" r:id="rId58"/>
    <p:sldId id="424" r:id="rId59"/>
    <p:sldId id="402" r:id="rId60"/>
    <p:sldId id="403" r:id="rId61"/>
    <p:sldId id="427" r:id="rId62"/>
    <p:sldId id="430" r:id="rId63"/>
    <p:sldId id="411" r:id="rId6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2952" userDrawn="1">
          <p15:clr>
            <a:srgbClr val="A4A3A4"/>
          </p15:clr>
        </p15:guide>
        <p15:guide id="2" pos="3840" userDrawn="1">
          <p15:clr>
            <a:srgbClr val="A4A3A4"/>
          </p15:clr>
        </p15:guide>
        <p15:guide id="4" pos="7552" userDrawn="1">
          <p15:clr>
            <a:srgbClr val="A4A3A4"/>
          </p15:clr>
        </p15:guide>
        <p15:guide id="5" orient="horz" pos="4104" userDrawn="1">
          <p15:clr>
            <a:srgbClr val="A4A3A4"/>
          </p15:clr>
        </p15:guide>
        <p15:guide id="6" orient="horz" pos="4176" userDrawn="1">
          <p15:clr>
            <a:srgbClr val="A4A3A4"/>
          </p15:clr>
        </p15:guide>
        <p15:guide id="7" pos="128" userDrawn="1">
          <p15:clr>
            <a:srgbClr val="A4A3A4"/>
          </p15:clr>
        </p15:guide>
        <p15:guide id="9" orient="horz" pos="1128" userDrawn="1">
          <p15:clr>
            <a:srgbClr val="A4A3A4"/>
          </p15:clr>
        </p15:guide>
        <p15:guide id="10" orient="horz" pos="2832" userDrawn="1">
          <p15:clr>
            <a:srgbClr val="A4A3A4"/>
          </p15:clr>
        </p15:guide>
        <p15:guide id="11" pos="6624" userDrawn="1">
          <p15:clr>
            <a:srgbClr val="A4A3A4"/>
          </p15:clr>
        </p15:guide>
        <p15:guide id="12" pos="4064" userDrawn="1">
          <p15:clr>
            <a:srgbClr val="A4A3A4"/>
          </p15:clr>
        </p15:guide>
        <p15:guide id="13" pos="4128" userDrawn="1">
          <p15:clr>
            <a:srgbClr val="A4A3A4"/>
          </p15:clr>
        </p15:guide>
        <p15:guide id="14" pos="4224" userDrawn="1">
          <p15:clr>
            <a:srgbClr val="A4A3A4"/>
          </p15:clr>
        </p15:guide>
        <p15:guide id="15" orient="horz" pos="3024" userDrawn="1">
          <p15:clr>
            <a:srgbClr val="A4A3A4"/>
          </p15:clr>
        </p15:guide>
        <p15:guide id="16" pos="6688" userDrawn="1">
          <p15:clr>
            <a:srgbClr val="A4A3A4"/>
          </p15:clr>
        </p15:guide>
        <p15:guide id="17" pos="68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2D8B75"/>
    <a:srgbClr val="3333CC"/>
    <a:srgbClr val="92BBFA"/>
    <a:srgbClr val="FF33CC"/>
    <a:srgbClr val="4BACC6"/>
    <a:srgbClr val="FFCC66"/>
    <a:srgbClr val="00BE00"/>
    <a:srgbClr val="00B050"/>
    <a:srgbClr val="009900"/>
    <a:srgbClr val="008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279" autoAdjust="0"/>
    <p:restoredTop sz="92789" autoAdjust="0"/>
  </p:normalViewPr>
  <p:slideViewPr>
    <p:cSldViewPr snapToGrid="0" showGuides="1">
      <p:cViewPr varScale="1">
        <p:scale>
          <a:sx n="118" d="100"/>
          <a:sy n="118" d="100"/>
        </p:scale>
        <p:origin x="1304" y="208"/>
      </p:cViewPr>
      <p:guideLst>
        <p:guide orient="horz" pos="2952"/>
        <p:guide pos="3840"/>
        <p:guide pos="7552"/>
        <p:guide orient="horz" pos="4104"/>
        <p:guide orient="horz" pos="4176"/>
        <p:guide pos="128"/>
        <p:guide orient="horz" pos="1128"/>
        <p:guide orient="horz" pos="2832"/>
        <p:guide pos="6624"/>
        <p:guide pos="4064"/>
        <p:guide pos="4128"/>
        <p:guide pos="4224"/>
        <p:guide orient="horz" pos="3024"/>
        <p:guide pos="6688"/>
        <p:guide pos="6848"/>
      </p:guideLst>
    </p:cSldViewPr>
  </p:slideViewPr>
  <p:outlineViewPr>
    <p:cViewPr>
      <p:scale>
        <a:sx n="33" d="100"/>
        <a:sy n="33" d="100"/>
      </p:scale>
      <p:origin x="0" y="-1752"/>
    </p:cViewPr>
  </p:outlineViewPr>
  <p:notesTextViewPr>
    <p:cViewPr>
      <p:scale>
        <a:sx n="3" d="2"/>
        <a:sy n="3" d="2"/>
      </p:scale>
      <p:origin x="0" y="0"/>
    </p:cViewPr>
  </p:notesTextViewPr>
  <p:sorterViewPr>
    <p:cViewPr>
      <p:scale>
        <a:sx n="160" d="100"/>
        <a:sy n="160" d="100"/>
      </p:scale>
      <p:origin x="0" y="-6912"/>
    </p:cViewPr>
  </p:sorterViewPr>
  <p:notesViewPr>
    <p:cSldViewPr snapToGrid="0" showGuides="1">
      <p:cViewPr varScale="1">
        <p:scale>
          <a:sx n="115" d="100"/>
          <a:sy n="115" d="100"/>
        </p:scale>
        <p:origin x="3072" y="2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277E75D-796E-544A-918E-932386311232}" type="datetimeFigureOut">
              <a:rPr lang="en-US"/>
              <a:pPr>
                <a:defRPr/>
              </a:pPr>
              <a:t>9/10/20</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dirty="0"/>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9/10/20</a:t>
            </a:fld>
            <a:endParaRPr lang="en-US" altLang="x-none"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dirty="0"/>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1DDCF2-9B85-7E48-A229-6803093FC2E2}" type="slidenum">
              <a:rPr lang="en-US" smtClean="0"/>
              <a:t>1</a:t>
            </a:fld>
            <a:endParaRPr lang="en-US" dirty="0"/>
          </a:p>
        </p:txBody>
      </p:sp>
    </p:spTree>
    <p:extLst>
      <p:ext uri="{BB962C8B-B14F-4D97-AF65-F5344CB8AC3E}">
        <p14:creationId xmlns:p14="http://schemas.microsoft.com/office/powerpoint/2010/main" val="3121687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271965F-9DF4-4BB4-A7DA-E7D5B682BED6}" type="slidenum">
              <a:rPr kumimoji="0" lang="en-US" sz="1200" b="0" i="0" u="none" strike="noStrike" kern="1200" cap="none" spc="0" normalizeH="0" baseline="0" noProof="0" smtClean="0">
                <a:ln>
                  <a:noFill/>
                </a:ln>
                <a:solidFill>
                  <a:prstClr val="black"/>
                </a:solidFill>
                <a:effectLst/>
                <a:uLnTx/>
                <a:uFillTx/>
                <a:latin typeface="Calibri"/>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S PGothic" charset="-128"/>
              <a:cs typeface="+mn-cs"/>
            </a:endParaRPr>
          </a:p>
        </p:txBody>
      </p:sp>
    </p:spTree>
    <p:extLst>
      <p:ext uri="{BB962C8B-B14F-4D97-AF65-F5344CB8AC3E}">
        <p14:creationId xmlns:p14="http://schemas.microsoft.com/office/powerpoint/2010/main" val="3284092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65957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5</a:t>
            </a:fld>
            <a:endParaRPr lang="en-US" altLang="x-none" dirty="0"/>
          </a:p>
        </p:txBody>
      </p:sp>
    </p:spTree>
    <p:extLst>
      <p:ext uri="{BB962C8B-B14F-4D97-AF65-F5344CB8AC3E}">
        <p14:creationId xmlns:p14="http://schemas.microsoft.com/office/powerpoint/2010/main" val="2682067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6</a:t>
            </a:fld>
            <a:endParaRPr lang="en-US" altLang="x-none" dirty="0"/>
          </a:p>
        </p:txBody>
      </p:sp>
    </p:spTree>
    <p:extLst>
      <p:ext uri="{BB962C8B-B14F-4D97-AF65-F5344CB8AC3E}">
        <p14:creationId xmlns:p14="http://schemas.microsoft.com/office/powerpoint/2010/main" val="2573041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7</a:t>
            </a:fld>
            <a:endParaRPr lang="en-US" altLang="x-none" dirty="0"/>
          </a:p>
        </p:txBody>
      </p:sp>
    </p:spTree>
    <p:extLst>
      <p:ext uri="{BB962C8B-B14F-4D97-AF65-F5344CB8AC3E}">
        <p14:creationId xmlns:p14="http://schemas.microsoft.com/office/powerpoint/2010/main" val="1778652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8</a:t>
            </a:fld>
            <a:endParaRPr lang="en-US" altLang="x-none" dirty="0"/>
          </a:p>
        </p:txBody>
      </p:sp>
    </p:spTree>
    <p:extLst>
      <p:ext uri="{BB962C8B-B14F-4D97-AF65-F5344CB8AC3E}">
        <p14:creationId xmlns:p14="http://schemas.microsoft.com/office/powerpoint/2010/main" val="705979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9</a:t>
            </a:fld>
            <a:endParaRPr lang="en-US" altLang="x-none" dirty="0"/>
          </a:p>
        </p:txBody>
      </p:sp>
    </p:spTree>
    <p:extLst>
      <p:ext uri="{BB962C8B-B14F-4D97-AF65-F5344CB8AC3E}">
        <p14:creationId xmlns:p14="http://schemas.microsoft.com/office/powerpoint/2010/main" val="10344511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2639445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14</a:t>
            </a:fld>
            <a:endParaRPr lang="en-US" altLang="x-none" dirty="0"/>
          </a:p>
        </p:txBody>
      </p:sp>
    </p:spTree>
    <p:extLst>
      <p:ext uri="{BB962C8B-B14F-4D97-AF65-F5344CB8AC3E}">
        <p14:creationId xmlns:p14="http://schemas.microsoft.com/office/powerpoint/2010/main" val="833312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15</a:t>
            </a:fld>
            <a:endParaRPr lang="en-US" altLang="x-none" dirty="0"/>
          </a:p>
        </p:txBody>
      </p:sp>
    </p:spTree>
    <p:extLst>
      <p:ext uri="{BB962C8B-B14F-4D97-AF65-F5344CB8AC3E}">
        <p14:creationId xmlns:p14="http://schemas.microsoft.com/office/powerpoint/2010/main" val="3627996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16</a:t>
            </a:fld>
            <a:endParaRPr lang="en-US" altLang="x-none" dirty="0"/>
          </a:p>
        </p:txBody>
      </p:sp>
    </p:spTree>
    <p:extLst>
      <p:ext uri="{BB962C8B-B14F-4D97-AF65-F5344CB8AC3E}">
        <p14:creationId xmlns:p14="http://schemas.microsoft.com/office/powerpoint/2010/main" val="2146854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434696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20</a:t>
            </a:fld>
            <a:endParaRPr lang="en-US" altLang="x-none" dirty="0"/>
          </a:p>
        </p:txBody>
      </p:sp>
    </p:spTree>
    <p:extLst>
      <p:ext uri="{BB962C8B-B14F-4D97-AF65-F5344CB8AC3E}">
        <p14:creationId xmlns:p14="http://schemas.microsoft.com/office/powerpoint/2010/main" val="409881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21</a:t>
            </a:fld>
            <a:endParaRPr lang="en-US" altLang="x-none" dirty="0"/>
          </a:p>
        </p:txBody>
      </p:sp>
    </p:spTree>
    <p:extLst>
      <p:ext uri="{BB962C8B-B14F-4D97-AF65-F5344CB8AC3E}">
        <p14:creationId xmlns:p14="http://schemas.microsoft.com/office/powerpoint/2010/main" val="1804731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22</a:t>
            </a:fld>
            <a:endParaRPr lang="en-US" altLang="x-none" dirty="0"/>
          </a:p>
        </p:txBody>
      </p:sp>
    </p:spTree>
    <p:extLst>
      <p:ext uri="{BB962C8B-B14F-4D97-AF65-F5344CB8AC3E}">
        <p14:creationId xmlns:p14="http://schemas.microsoft.com/office/powerpoint/2010/main" val="22701463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12327579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27</a:t>
            </a:fld>
            <a:endParaRPr lang="en-US" altLang="x-none" dirty="0"/>
          </a:p>
        </p:txBody>
      </p:sp>
    </p:spTree>
    <p:extLst>
      <p:ext uri="{BB962C8B-B14F-4D97-AF65-F5344CB8AC3E}">
        <p14:creationId xmlns:p14="http://schemas.microsoft.com/office/powerpoint/2010/main" val="42918235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28</a:t>
            </a:fld>
            <a:endParaRPr lang="en-US" altLang="x-none" dirty="0"/>
          </a:p>
        </p:txBody>
      </p:sp>
    </p:spTree>
    <p:extLst>
      <p:ext uri="{BB962C8B-B14F-4D97-AF65-F5344CB8AC3E}">
        <p14:creationId xmlns:p14="http://schemas.microsoft.com/office/powerpoint/2010/main" val="18898612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31</a:t>
            </a:fld>
            <a:endParaRPr lang="en-US" altLang="x-none" dirty="0"/>
          </a:p>
        </p:txBody>
      </p:sp>
    </p:spTree>
    <p:extLst>
      <p:ext uri="{BB962C8B-B14F-4D97-AF65-F5344CB8AC3E}">
        <p14:creationId xmlns:p14="http://schemas.microsoft.com/office/powerpoint/2010/main" val="11077823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32</a:t>
            </a:fld>
            <a:endParaRPr lang="en-US" altLang="x-none" dirty="0"/>
          </a:p>
        </p:txBody>
      </p:sp>
    </p:spTree>
    <p:extLst>
      <p:ext uri="{BB962C8B-B14F-4D97-AF65-F5344CB8AC3E}">
        <p14:creationId xmlns:p14="http://schemas.microsoft.com/office/powerpoint/2010/main" val="25098615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33</a:t>
            </a:fld>
            <a:endParaRPr lang="en-US" altLang="x-none" dirty="0"/>
          </a:p>
        </p:txBody>
      </p:sp>
    </p:spTree>
    <p:extLst>
      <p:ext uri="{BB962C8B-B14F-4D97-AF65-F5344CB8AC3E}">
        <p14:creationId xmlns:p14="http://schemas.microsoft.com/office/powerpoint/2010/main" val="28943570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34</a:t>
            </a:fld>
            <a:endParaRPr lang="en-US" altLang="x-none" dirty="0"/>
          </a:p>
        </p:txBody>
      </p:sp>
    </p:spTree>
    <p:extLst>
      <p:ext uri="{BB962C8B-B14F-4D97-AF65-F5344CB8AC3E}">
        <p14:creationId xmlns:p14="http://schemas.microsoft.com/office/powerpoint/2010/main" val="18387481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35</a:t>
            </a:fld>
            <a:endParaRPr lang="en-US" altLang="x-none" dirty="0"/>
          </a:p>
        </p:txBody>
      </p:sp>
    </p:spTree>
    <p:extLst>
      <p:ext uri="{BB962C8B-B14F-4D97-AF65-F5344CB8AC3E}">
        <p14:creationId xmlns:p14="http://schemas.microsoft.com/office/powerpoint/2010/main" val="1979975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36</a:t>
            </a:fld>
            <a:endParaRPr lang="en-US" altLang="x-none" dirty="0"/>
          </a:p>
        </p:txBody>
      </p:sp>
    </p:spTree>
    <p:extLst>
      <p:ext uri="{BB962C8B-B14F-4D97-AF65-F5344CB8AC3E}">
        <p14:creationId xmlns:p14="http://schemas.microsoft.com/office/powerpoint/2010/main" val="12098817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37</a:t>
            </a:fld>
            <a:endParaRPr lang="en-US" altLang="x-none" dirty="0"/>
          </a:p>
        </p:txBody>
      </p:sp>
    </p:spTree>
    <p:extLst>
      <p:ext uri="{BB962C8B-B14F-4D97-AF65-F5344CB8AC3E}">
        <p14:creationId xmlns:p14="http://schemas.microsoft.com/office/powerpoint/2010/main" val="14783236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42</a:t>
            </a:fld>
            <a:endParaRPr lang="en-US" altLang="x-none" dirty="0"/>
          </a:p>
        </p:txBody>
      </p:sp>
    </p:spTree>
    <p:extLst>
      <p:ext uri="{BB962C8B-B14F-4D97-AF65-F5344CB8AC3E}">
        <p14:creationId xmlns:p14="http://schemas.microsoft.com/office/powerpoint/2010/main" val="31446825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43</a:t>
            </a:fld>
            <a:endParaRPr lang="en-US" altLang="x-none" dirty="0"/>
          </a:p>
        </p:txBody>
      </p:sp>
    </p:spTree>
    <p:extLst>
      <p:ext uri="{BB962C8B-B14F-4D97-AF65-F5344CB8AC3E}">
        <p14:creationId xmlns:p14="http://schemas.microsoft.com/office/powerpoint/2010/main" val="25719902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44</a:t>
            </a:fld>
            <a:endParaRPr lang="en-US" altLang="x-none" dirty="0"/>
          </a:p>
        </p:txBody>
      </p:sp>
    </p:spTree>
    <p:extLst>
      <p:ext uri="{BB962C8B-B14F-4D97-AF65-F5344CB8AC3E}">
        <p14:creationId xmlns:p14="http://schemas.microsoft.com/office/powerpoint/2010/main" val="12049536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45</a:t>
            </a:fld>
            <a:endParaRPr lang="en-US" altLang="x-none" dirty="0"/>
          </a:p>
        </p:txBody>
      </p:sp>
    </p:spTree>
    <p:extLst>
      <p:ext uri="{BB962C8B-B14F-4D97-AF65-F5344CB8AC3E}">
        <p14:creationId xmlns:p14="http://schemas.microsoft.com/office/powerpoint/2010/main" val="10702119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46</a:t>
            </a:fld>
            <a:endParaRPr lang="en-US" altLang="x-none" dirty="0"/>
          </a:p>
        </p:txBody>
      </p:sp>
    </p:spTree>
    <p:extLst>
      <p:ext uri="{BB962C8B-B14F-4D97-AF65-F5344CB8AC3E}">
        <p14:creationId xmlns:p14="http://schemas.microsoft.com/office/powerpoint/2010/main" val="333623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47</a:t>
            </a:fld>
            <a:endParaRPr lang="en-US" altLang="x-none" dirty="0"/>
          </a:p>
        </p:txBody>
      </p:sp>
    </p:spTree>
    <p:extLst>
      <p:ext uri="{BB962C8B-B14F-4D97-AF65-F5344CB8AC3E}">
        <p14:creationId xmlns:p14="http://schemas.microsoft.com/office/powerpoint/2010/main" val="25322616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48</a:t>
            </a:fld>
            <a:endParaRPr lang="en-US" altLang="x-none" dirty="0"/>
          </a:p>
        </p:txBody>
      </p:sp>
    </p:spTree>
    <p:extLst>
      <p:ext uri="{BB962C8B-B14F-4D97-AF65-F5344CB8AC3E}">
        <p14:creationId xmlns:p14="http://schemas.microsoft.com/office/powerpoint/2010/main" val="34910051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49</a:t>
            </a:fld>
            <a:endParaRPr lang="en-US" altLang="x-none" dirty="0"/>
          </a:p>
        </p:txBody>
      </p:sp>
    </p:spTree>
    <p:extLst>
      <p:ext uri="{BB962C8B-B14F-4D97-AF65-F5344CB8AC3E}">
        <p14:creationId xmlns:p14="http://schemas.microsoft.com/office/powerpoint/2010/main" val="14764949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50</a:t>
            </a:fld>
            <a:endParaRPr lang="en-US" altLang="x-none" dirty="0"/>
          </a:p>
        </p:txBody>
      </p:sp>
    </p:spTree>
    <p:extLst>
      <p:ext uri="{BB962C8B-B14F-4D97-AF65-F5344CB8AC3E}">
        <p14:creationId xmlns:p14="http://schemas.microsoft.com/office/powerpoint/2010/main" val="22492731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51</a:t>
            </a:fld>
            <a:endParaRPr lang="en-US" altLang="x-none"/>
          </a:p>
        </p:txBody>
      </p:sp>
    </p:spTree>
    <p:extLst>
      <p:ext uri="{BB962C8B-B14F-4D97-AF65-F5344CB8AC3E}">
        <p14:creationId xmlns:p14="http://schemas.microsoft.com/office/powerpoint/2010/main" val="19356491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52</a:t>
            </a:fld>
            <a:endParaRPr lang="en-US" altLang="x-none"/>
          </a:p>
        </p:txBody>
      </p:sp>
    </p:spTree>
    <p:extLst>
      <p:ext uri="{BB962C8B-B14F-4D97-AF65-F5344CB8AC3E}">
        <p14:creationId xmlns:p14="http://schemas.microsoft.com/office/powerpoint/2010/main" val="5753227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53</a:t>
            </a:fld>
            <a:endParaRPr lang="en-US" altLang="x-none"/>
          </a:p>
        </p:txBody>
      </p:sp>
    </p:spTree>
    <p:extLst>
      <p:ext uri="{BB962C8B-B14F-4D97-AF65-F5344CB8AC3E}">
        <p14:creationId xmlns:p14="http://schemas.microsoft.com/office/powerpoint/2010/main" val="33900661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54</a:t>
            </a:fld>
            <a:endParaRPr lang="en-US" altLang="x-none"/>
          </a:p>
        </p:txBody>
      </p:sp>
    </p:spTree>
    <p:extLst>
      <p:ext uri="{BB962C8B-B14F-4D97-AF65-F5344CB8AC3E}">
        <p14:creationId xmlns:p14="http://schemas.microsoft.com/office/powerpoint/2010/main" val="17564210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55</a:t>
            </a:fld>
            <a:endParaRPr lang="en-US" altLang="x-none"/>
          </a:p>
        </p:txBody>
      </p:sp>
    </p:spTree>
    <p:extLst>
      <p:ext uri="{BB962C8B-B14F-4D97-AF65-F5344CB8AC3E}">
        <p14:creationId xmlns:p14="http://schemas.microsoft.com/office/powerpoint/2010/main" val="21588238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56</a:t>
            </a:fld>
            <a:endParaRPr lang="en-US" altLang="x-none"/>
          </a:p>
        </p:txBody>
      </p:sp>
    </p:spTree>
    <p:extLst>
      <p:ext uri="{BB962C8B-B14F-4D97-AF65-F5344CB8AC3E}">
        <p14:creationId xmlns:p14="http://schemas.microsoft.com/office/powerpoint/2010/main" val="38150298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57</a:t>
            </a:fld>
            <a:endParaRPr lang="en-US" altLang="x-none"/>
          </a:p>
        </p:txBody>
      </p:sp>
    </p:spTree>
    <p:extLst>
      <p:ext uri="{BB962C8B-B14F-4D97-AF65-F5344CB8AC3E}">
        <p14:creationId xmlns:p14="http://schemas.microsoft.com/office/powerpoint/2010/main" val="4266610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FY20 Annual</a:t>
            </a:r>
            <a:r>
              <a:rPr lang="en-US" sz="800" baseline="0" dirty="0">
                <a:solidFill>
                  <a:schemeClr val="bg1"/>
                </a:solidFill>
              </a:rPr>
              <a:t> Review</a:t>
            </a:r>
            <a:endParaRPr lang="en-US" sz="800" dirty="0">
              <a:solidFill>
                <a:schemeClr val="bg1"/>
              </a:solidFill>
            </a:endParaRPr>
          </a:p>
        </p:txBody>
      </p:sp>
    </p:spTree>
  </p:cSld>
  <p:clrMapOvr>
    <a:masterClrMapping/>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FY20</a:t>
            </a:r>
            <a:r>
              <a:rPr lang="en-US" sz="800" baseline="0" dirty="0">
                <a:solidFill>
                  <a:schemeClr val="tx1"/>
                </a:solidFill>
              </a:rPr>
              <a:t> Annual Review</a:t>
            </a:r>
            <a:endParaRPr lang="en-US" sz="800" dirty="0">
              <a:solidFill>
                <a:schemeClr val="tx1"/>
              </a:solidFill>
            </a:endParaRPr>
          </a:p>
        </p:txBody>
      </p:sp>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FY20 Annual</a:t>
            </a:r>
            <a:r>
              <a:rPr lang="en-US" sz="800" baseline="0" dirty="0">
                <a:solidFill>
                  <a:schemeClr val="bg1"/>
                </a:solidFill>
              </a:rPr>
              <a:t> Review</a:t>
            </a:r>
            <a:endParaRPr lang="en-US" sz="800" dirty="0">
              <a:solidFill>
                <a:schemeClr val="bg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287377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FY20 Annual </a:t>
            </a:r>
            <a:r>
              <a:rPr lang="en-US" sz="800" baseline="0" dirty="0">
                <a:solidFill>
                  <a:schemeClr val="bg1"/>
                </a:solidFill>
              </a:rPr>
              <a:t>Review</a:t>
            </a:r>
            <a:endParaRPr lang="en-US" sz="800" dirty="0">
              <a:solidFill>
                <a:schemeClr val="bg1"/>
              </a:solidFill>
            </a:endParaRPr>
          </a:p>
        </p:txBody>
      </p:sp>
    </p:spTree>
    <p:extLst>
      <p:ext uri="{BB962C8B-B14F-4D97-AF65-F5344CB8AC3E}">
        <p14:creationId xmlns:p14="http://schemas.microsoft.com/office/powerpoint/2010/main" val="3809895983"/>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23115910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1515840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FY20</a:t>
            </a:r>
            <a:r>
              <a:rPr lang="en-US" sz="800" baseline="0" dirty="0">
                <a:solidFill>
                  <a:schemeClr val="tx1"/>
                </a:solidFill>
              </a:rPr>
              <a:t> Annual Review</a:t>
            </a:r>
            <a:endParaRPr lang="en-US" sz="800" dirty="0">
              <a:solidFill>
                <a:schemeClr val="tx1"/>
              </a:solidFill>
            </a:endParaRPr>
          </a:p>
        </p:txBody>
      </p:sp>
    </p:spTree>
    <p:extLst>
      <p:ext uri="{BB962C8B-B14F-4D97-AF65-F5344CB8AC3E}">
        <p14:creationId xmlns:p14="http://schemas.microsoft.com/office/powerpoint/2010/main" val="214381696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2968145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38763715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21396579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4043102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4400" b="1" baseline="0">
                <a:solidFill>
                  <a:schemeClr val="tx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a:extLst>
              <a:ext uri="{FF2B5EF4-FFF2-40B4-BE49-F238E27FC236}">
                <a16:creationId xmlns:a16="http://schemas.microsoft.com/office/drawing/2014/main" id="{0CBCE3C4-1039-2545-88ED-BD6BAF1D9CD7}"/>
              </a:ext>
            </a:extLst>
          </p:cNvPr>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FY20</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814629054"/>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FY20</a:t>
            </a:r>
            <a:r>
              <a:rPr lang="en-US" sz="800" baseline="0" dirty="0">
                <a:solidFill>
                  <a:schemeClr val="tx1"/>
                </a:solidFill>
              </a:rPr>
              <a:t> Annual Review</a:t>
            </a:r>
            <a:endParaRPr lang="en-US" sz="800" dirty="0">
              <a:solidFill>
                <a:schemeClr val="tx1"/>
              </a:solidFill>
            </a:endParaRPr>
          </a:p>
        </p:txBody>
      </p:sp>
    </p:spTree>
    <p:extLst>
      <p:ext uri="{BB962C8B-B14F-4D97-AF65-F5344CB8AC3E}">
        <p14:creationId xmlns:p14="http://schemas.microsoft.com/office/powerpoint/2010/main" val="413294844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4" name="TextBox 3">
            <a:extLst>
              <a:ext uri="{FF2B5EF4-FFF2-40B4-BE49-F238E27FC236}">
                <a16:creationId xmlns:a16="http://schemas.microsoft.com/office/drawing/2014/main" id="{4F7EA119-593C-BC44-A837-570A50A19DB3}"/>
              </a:ext>
            </a:extLst>
          </p:cNvPr>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FY20 Annual Review</a:t>
            </a:r>
          </a:p>
        </p:txBody>
      </p:sp>
    </p:spTree>
    <p:extLst>
      <p:ext uri="{BB962C8B-B14F-4D97-AF65-F5344CB8AC3E}">
        <p14:creationId xmlns:p14="http://schemas.microsoft.com/office/powerpoint/2010/main" val="4122864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jpe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840372861"/>
      </p:ext>
    </p:extLst>
  </p:cSld>
  <p:clrMap bg1="dk1" tx1="lt1" bg2="dk2" tx2="lt2" accent1="accent1" accent2="accent2" accent3="accent3" accent4="accent4" accent5="accent5" accent6="accent6" hlink="hlink" folHlink="folHlink"/>
  <p:sldLayoutIdLst>
    <p:sldLayoutId id="2147484425" r:id="rId1"/>
    <p:sldLayoutId id="2147484426" r:id="rId2"/>
    <p:sldLayoutId id="2147484428" r:id="rId3"/>
    <p:sldLayoutId id="2147484429" r:id="rId4"/>
    <p:sldLayoutId id="2147484430" r:id="rId5"/>
    <p:sldLayoutId id="2147484431" r:id="rId6"/>
    <p:sldLayoutId id="2147484432" r:id="rId7"/>
    <p:sldLayoutId id="2147484433" r:id="rId8"/>
    <p:sldLayoutId id="2147484434"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2971615543"/>
      </p:ext>
    </p:extLst>
  </p:cSld>
  <p:clrMap bg1="dk1" tx1="lt1" bg2="dk2" tx2="lt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3504081215"/>
      </p:ext>
    </p:extLst>
  </p:cSld>
  <p:clrMap bg1="dk1" tx1="lt1" bg2="dk2" tx2="lt2" accent1="accent1" accent2="accent2" accent3="accent3" accent4="accent4" accent5="accent5" accent6="accent6" hlink="hlink" folHlink="folHlink"/>
  <p:sldLayoutIdLst>
    <p:sldLayoutId id="2147484446" r:id="rId1"/>
    <p:sldLayoutId id="2147484447" r:id="rId2"/>
    <p:sldLayoutId id="2147484448" r:id="rId3"/>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jpeg"/><Relationship Id="rId18" Type="http://schemas.openxmlformats.org/officeDocument/2006/relationships/image" Target="../media/image25.png"/><Relationship Id="rId26" Type="http://schemas.openxmlformats.org/officeDocument/2006/relationships/image" Target="../media/image32.jpeg"/><Relationship Id="rId3" Type="http://schemas.openxmlformats.org/officeDocument/2006/relationships/image" Target="../media/image10.png"/><Relationship Id="rId21" Type="http://schemas.openxmlformats.org/officeDocument/2006/relationships/image" Target="../media/image28.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31.jpeg"/><Relationship Id="rId2" Type="http://schemas.openxmlformats.org/officeDocument/2006/relationships/notesSlide" Target="../notesSlides/notesSlide2.xml"/><Relationship Id="rId16" Type="http://schemas.openxmlformats.org/officeDocument/2006/relationships/image" Target="../media/image23.jpeg"/><Relationship Id="rId20" Type="http://schemas.openxmlformats.org/officeDocument/2006/relationships/image" Target="../media/image27.png"/><Relationship Id="rId29" Type="http://schemas.microsoft.com/office/2007/relationships/hdphoto" Target="../media/hdphoto3.wdp"/><Relationship Id="rId1" Type="http://schemas.openxmlformats.org/officeDocument/2006/relationships/slideLayout" Target="../slideLayouts/slideLayout19.xml"/><Relationship Id="rId6" Type="http://schemas.openxmlformats.org/officeDocument/2006/relationships/image" Target="../media/image13.jpeg"/><Relationship Id="rId11" Type="http://schemas.openxmlformats.org/officeDocument/2006/relationships/image" Target="../media/image18.jpeg"/><Relationship Id="rId24" Type="http://schemas.openxmlformats.org/officeDocument/2006/relationships/image" Target="../media/image30.png"/><Relationship Id="rId32" Type="http://schemas.openxmlformats.org/officeDocument/2006/relationships/image" Target="../media/image34.png"/><Relationship Id="rId5" Type="http://schemas.openxmlformats.org/officeDocument/2006/relationships/image" Target="../media/image12.png"/><Relationship Id="rId15" Type="http://schemas.openxmlformats.org/officeDocument/2006/relationships/image" Target="../media/image22.png"/><Relationship Id="rId23" Type="http://schemas.openxmlformats.org/officeDocument/2006/relationships/image" Target="../media/image29.jpeg"/><Relationship Id="rId28" Type="http://schemas.microsoft.com/office/2007/relationships/hdphoto" Target="../media/hdphoto2.wdp"/><Relationship Id="rId10" Type="http://schemas.openxmlformats.org/officeDocument/2006/relationships/image" Target="../media/image17.jpeg"/><Relationship Id="rId19" Type="http://schemas.openxmlformats.org/officeDocument/2006/relationships/image" Target="../media/image26.jpeg"/><Relationship Id="rId31" Type="http://schemas.microsoft.com/office/2007/relationships/hdphoto" Target="../media/hdphoto5.wdp"/><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jpeg"/><Relationship Id="rId22" Type="http://schemas.microsoft.com/office/2007/relationships/hdphoto" Target="../media/hdphoto1.wdp"/><Relationship Id="rId27" Type="http://schemas.openxmlformats.org/officeDocument/2006/relationships/image" Target="../media/image33.png"/><Relationship Id="rId30" Type="http://schemas.microsoft.com/office/2007/relationships/hdphoto" Target="../media/hdphoto4.wdp"/></Relationships>
</file>

<file path=ppt/slides/_rels/slide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20.xml"/><Relationship Id="rId5" Type="http://schemas.openxmlformats.org/officeDocument/2006/relationships/image" Target="../media/image36.jpeg"/><Relationship Id="rId4" Type="http://schemas.openxmlformats.org/officeDocument/2006/relationships/image" Target="../media/image35.png"/></Relationships>
</file>

<file path=ppt/slides/_rels/slide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jpe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41.emf"/><Relationship Id="rId5" Type="http://schemas.openxmlformats.org/officeDocument/2006/relationships/image" Target="../media/image40.png"/><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45.tiff"/><Relationship Id="rId5" Type="http://schemas.openxmlformats.org/officeDocument/2006/relationships/image" Target="../media/image44.jpe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49.emf"/><Relationship Id="rId3" Type="http://schemas.openxmlformats.org/officeDocument/2006/relationships/notesSlide" Target="../notesSlides/notesSlide9.xml"/><Relationship Id="rId7" Type="http://schemas.openxmlformats.org/officeDocument/2006/relationships/image" Target="../media/image47.png"/><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48.jpe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53.emf"/><Relationship Id="rId5" Type="http://schemas.openxmlformats.org/officeDocument/2006/relationships/image" Target="../media/image52.png"/><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56.png"/><Relationship Id="rId5" Type="http://schemas.openxmlformats.org/officeDocument/2006/relationships/image" Target="../media/image55.tiff"/><Relationship Id="rId4" Type="http://schemas.openxmlformats.org/officeDocument/2006/relationships/image" Target="../media/image54.tiff"/></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59.jpeg"/><Relationship Id="rId4" Type="http://schemas.openxmlformats.org/officeDocument/2006/relationships/image" Target="../media/image58.jpeg"/></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5.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68.tiff"/><Relationship Id="rId5" Type="http://schemas.openxmlformats.org/officeDocument/2006/relationships/image" Target="../media/image67.tiff"/><Relationship Id="rId4" Type="http://schemas.openxmlformats.org/officeDocument/2006/relationships/image" Target="../media/image66.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png"/><Relationship Id="rId1" Type="http://schemas.openxmlformats.org/officeDocument/2006/relationships/slideLayout" Target="../slideLayouts/slideLayout5.xml"/><Relationship Id="rId6" Type="http://schemas.openxmlformats.org/officeDocument/2006/relationships/image" Target="../media/image73.jpeg"/><Relationship Id="rId11" Type="http://schemas.openxmlformats.org/officeDocument/2006/relationships/image" Target="../media/image78.jpeg"/><Relationship Id="rId5" Type="http://schemas.openxmlformats.org/officeDocument/2006/relationships/image" Target="../media/image72.png"/><Relationship Id="rId10" Type="http://schemas.openxmlformats.org/officeDocument/2006/relationships/image" Target="../media/image77.jpeg"/><Relationship Id="rId4" Type="http://schemas.openxmlformats.org/officeDocument/2006/relationships/image" Target="../media/image71.png"/><Relationship Id="rId9" Type="http://schemas.openxmlformats.org/officeDocument/2006/relationships/image" Target="../media/image76.jpe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80.jpg"/></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3.pn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2.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8FF917-5495-2B40-9F4F-35B3547594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12192001" cy="6858000"/>
          </a:xfrm>
          <a:prstGeom prst="rect">
            <a:avLst/>
          </a:prstGeom>
        </p:spPr>
      </p:pic>
      <p:sp>
        <p:nvSpPr>
          <p:cNvPr id="11" name="TextBox 10"/>
          <p:cNvSpPr txBox="1"/>
          <p:nvPr/>
        </p:nvSpPr>
        <p:spPr>
          <a:xfrm>
            <a:off x="232012" y="5515550"/>
            <a:ext cx="8468436" cy="707886"/>
          </a:xfrm>
          <a:prstGeom prst="rect">
            <a:avLst/>
          </a:prstGeom>
          <a:noFill/>
        </p:spPr>
        <p:txBody>
          <a:bodyPr wrap="square" rtlCol="0" anchor="ctr" anchorCtr="0">
            <a:spAutoFit/>
          </a:bodyPr>
          <a:lstStyle/>
          <a:p>
            <a:pPr>
              <a:lnSpc>
                <a:spcPts val="2400"/>
              </a:lnSpc>
            </a:pPr>
            <a:r>
              <a:rPr lang="en-US" sz="2400" b="1" dirty="0">
                <a:solidFill>
                  <a:prstClr val="white"/>
                </a:solidFill>
                <a:latin typeface="Helvetica Neue" charset="0"/>
                <a:ea typeface="Helvetica Neue" charset="0"/>
                <a:cs typeface="Helvetica Neue" charset="0"/>
              </a:rPr>
              <a:t>Space Technology Mission Directorate</a:t>
            </a:r>
          </a:p>
          <a:p>
            <a:pPr>
              <a:lnSpc>
                <a:spcPts val="2400"/>
              </a:lnSpc>
            </a:pPr>
            <a:r>
              <a:rPr lang="en-US" sz="2100" b="1" dirty="0">
                <a:solidFill>
                  <a:prstClr val="white"/>
                </a:solidFill>
                <a:latin typeface="Helvetica Neue" charset="0"/>
                <a:ea typeface="Helvetica Neue" charset="0"/>
                <a:cs typeface="Helvetica Neue" charset="0"/>
              </a:rPr>
              <a:t>Game Changing Development Program</a:t>
            </a:r>
          </a:p>
        </p:txBody>
      </p:sp>
      <p:sp>
        <p:nvSpPr>
          <p:cNvPr id="12" name="TextBox 11"/>
          <p:cNvSpPr txBox="1"/>
          <p:nvPr/>
        </p:nvSpPr>
        <p:spPr>
          <a:xfrm>
            <a:off x="234286" y="6182796"/>
            <a:ext cx="9981429" cy="307777"/>
          </a:xfrm>
          <a:prstGeom prst="rect">
            <a:avLst/>
          </a:prstGeom>
          <a:noFill/>
        </p:spPr>
        <p:txBody>
          <a:bodyPr wrap="square" rtlCol="0" anchor="ctr" anchorCtr="0">
            <a:spAutoFit/>
          </a:bodyPr>
          <a:lstStyle/>
          <a:p>
            <a:r>
              <a:rPr lang="en-US" sz="1400" dirty="0">
                <a:solidFill>
                  <a:prstClr val="white"/>
                </a:solidFill>
                <a:latin typeface="Helvetica Neue" charset="0"/>
                <a:ea typeface="Helvetica Neue" charset="0"/>
                <a:cs typeface="Helvetica Neue" charset="0"/>
              </a:rPr>
              <a:t>Michael Barnhardt  |  Aaron Brandis  |   FY20 Entry Systems Modeling Annual Review Presentation   |   09.16.20</a:t>
            </a:r>
          </a:p>
        </p:txBody>
      </p:sp>
      <p:pic>
        <p:nvPicPr>
          <p:cNvPr id="7" name="Picture 6">
            <a:extLst>
              <a:ext uri="{FF2B5EF4-FFF2-40B4-BE49-F238E27FC236}">
                <a16:creationId xmlns:a16="http://schemas.microsoft.com/office/drawing/2014/main" id="{B7A243F5-779F-4CA3-AD07-5292A970947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70049" y="835084"/>
            <a:ext cx="1280160" cy="1280160"/>
          </a:xfrm>
          <a:prstGeom prst="rect">
            <a:avLst/>
          </a:prstGeom>
        </p:spPr>
      </p:pic>
      <p:pic>
        <p:nvPicPr>
          <p:cNvPr id="8" name="Picture 7">
            <a:extLst>
              <a:ext uri="{FF2B5EF4-FFF2-40B4-BE49-F238E27FC236}">
                <a16:creationId xmlns:a16="http://schemas.microsoft.com/office/drawing/2014/main" id="{3B1C1D85-5F2A-47CC-8F29-4B3D3C5F2F4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79438" y="2837077"/>
            <a:ext cx="1397362" cy="1397362"/>
          </a:xfrm>
          <a:prstGeom prst="rect">
            <a:avLst/>
          </a:prstGeom>
        </p:spPr>
      </p:pic>
      <p:pic>
        <p:nvPicPr>
          <p:cNvPr id="9" name="Picture 8">
            <a:extLst>
              <a:ext uri="{FF2B5EF4-FFF2-40B4-BE49-F238E27FC236}">
                <a16:creationId xmlns:a16="http://schemas.microsoft.com/office/drawing/2014/main" id="{ED0F80D5-6349-4A4C-BB56-8A0657081FC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380425" y="980056"/>
            <a:ext cx="1965960" cy="1965960"/>
          </a:xfrm>
          <a:prstGeom prst="rect">
            <a:avLst/>
          </a:prstGeom>
        </p:spPr>
      </p:pic>
      <p:pic>
        <p:nvPicPr>
          <p:cNvPr id="10" name="Picture 9">
            <a:extLst>
              <a:ext uri="{FF2B5EF4-FFF2-40B4-BE49-F238E27FC236}">
                <a16:creationId xmlns:a16="http://schemas.microsoft.com/office/drawing/2014/main" id="{7C3B47CE-1B54-460C-BAE3-D7303E2CA7D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811100" y="4016240"/>
            <a:ext cx="1010009" cy="1010009"/>
          </a:xfrm>
          <a:prstGeom prst="rect">
            <a:avLst/>
          </a:prstGeom>
        </p:spPr>
      </p:pic>
      <p:pic>
        <p:nvPicPr>
          <p:cNvPr id="13" name="Picture 12">
            <a:extLst>
              <a:ext uri="{FF2B5EF4-FFF2-40B4-BE49-F238E27FC236}">
                <a16:creationId xmlns:a16="http://schemas.microsoft.com/office/drawing/2014/main" id="{0167DF2C-DB6B-4201-A29D-4C4EA5E627B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677952" y="1427644"/>
            <a:ext cx="1592826" cy="1592826"/>
          </a:xfrm>
          <a:prstGeom prst="rect">
            <a:avLst/>
          </a:prstGeom>
        </p:spPr>
      </p:pic>
      <p:pic>
        <p:nvPicPr>
          <p:cNvPr id="14" name="Picture 13">
            <a:extLst>
              <a:ext uri="{FF2B5EF4-FFF2-40B4-BE49-F238E27FC236}">
                <a16:creationId xmlns:a16="http://schemas.microsoft.com/office/drawing/2014/main" id="{64002F31-CC67-4541-9191-3B5257699C9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445280" y="3262580"/>
            <a:ext cx="1645684" cy="1645684"/>
          </a:xfrm>
          <a:prstGeom prst="rect">
            <a:avLst/>
          </a:prstGeom>
        </p:spPr>
      </p:pic>
    </p:spTree>
    <p:extLst>
      <p:ext uri="{BB962C8B-B14F-4D97-AF65-F5344CB8AC3E}">
        <p14:creationId xmlns:p14="http://schemas.microsoft.com/office/powerpoint/2010/main" val="179472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77018" y="5062983"/>
            <a:ext cx="1039941" cy="1029632"/>
          </a:xfrm>
          <a:prstGeom prst="rect">
            <a:avLst/>
          </a:prstGeom>
        </p:spPr>
      </p:pic>
      <p:sp>
        <p:nvSpPr>
          <p:cNvPr id="2" name="Title 1"/>
          <p:cNvSpPr>
            <a:spLocks noGrp="1"/>
          </p:cNvSpPr>
          <p:nvPr>
            <p:ph type="title"/>
          </p:nvPr>
        </p:nvSpPr>
        <p:spPr>
          <a:xfrm>
            <a:off x="2124308" y="76200"/>
            <a:ext cx="7943385" cy="970156"/>
          </a:xfrm>
        </p:spPr>
        <p:txBody>
          <a:bodyPr/>
          <a:lstStyle/>
          <a:p>
            <a:pPr>
              <a:lnSpc>
                <a:spcPct val="90000"/>
              </a:lnSpc>
            </a:pPr>
            <a:r>
              <a:rPr lang="en-US" sz="4400" b="1" dirty="0">
                <a:latin typeface="Arial" panose="020B0604020202020204" pitchFamily="34" charset="0"/>
                <a:ea typeface="ヒラギノ角ゴ Pro W3" charset="-128"/>
                <a:cs typeface="Arial" panose="020B0604020202020204" pitchFamily="34" charset="0"/>
              </a:rPr>
              <a:t>ESM Core Investment Areas</a:t>
            </a:r>
            <a:endParaRPr lang="en-US" sz="4400" b="1" dirty="0">
              <a:latin typeface="Arial" panose="020B0604020202020204" pitchFamily="34" charset="0"/>
              <a:cs typeface="Arial" panose="020B0604020202020204" pitchFamily="34" charset="0"/>
            </a:endParaRPr>
          </a:p>
        </p:txBody>
      </p:sp>
      <p:sp>
        <p:nvSpPr>
          <p:cNvPr id="7" name="Slide Number Placeholder 2"/>
          <p:cNvSpPr>
            <a:spLocks noGrp="1"/>
          </p:cNvSpPr>
          <p:nvPr>
            <p:ph type="sldNum" sz="quarter" idx="10"/>
          </p:nvPr>
        </p:nvSpPr>
        <p:spPr>
          <a:xfrm>
            <a:off x="11576377" y="6514180"/>
            <a:ext cx="615623" cy="365125"/>
          </a:xfrm>
          <a:prstGeom prst="rect">
            <a:avLst/>
          </a:prstGeom>
        </p:spPr>
        <p:txBody>
          <a:bodyPr anchor="b"/>
          <a:lstStyle/>
          <a:p>
            <a:pPr marL="0" marR="0" lvl="0" indent="0" algn="r" defTabSz="914400" rtl="0" eaLnBrk="1" fontAlgn="auto" latinLnBrk="0" hangingPunct="1">
              <a:lnSpc>
                <a:spcPct val="90000"/>
              </a:lnSpc>
              <a:spcBef>
                <a:spcPts val="0"/>
              </a:spcBef>
              <a:spcAft>
                <a:spcPts val="0"/>
              </a:spcAft>
              <a:buClrTx/>
              <a:buSzTx/>
              <a:buFontTx/>
              <a:buNone/>
              <a:tabLst/>
              <a:defRPr/>
            </a:pPr>
            <a:fld id="{4336D8BB-1FBA-4ECE-B83B-DC345E7EB0EF}" type="slidenum">
              <a:rPr kumimoji="0" lang="en-US" sz="1000" b="0" i="0" u="none" strike="noStrike" kern="1200" cap="none" spc="0" normalizeH="0" baseline="0" noProof="0" smtClean="0">
                <a:ln>
                  <a:noFill/>
                </a:ln>
                <a:solidFill>
                  <a:prstClr val="black"/>
                </a:solidFill>
                <a:effectLst/>
                <a:uLnTx/>
                <a:uFillTx/>
                <a:latin typeface="Cambria" panose="02040503050406030204" pitchFamily="18" charset="0"/>
                <a:cs typeface="+mn-cs"/>
              </a:rPr>
              <a:pPr marL="0" marR="0" lvl="0" indent="0" algn="r" defTabSz="914400" rtl="0" eaLnBrk="1" fontAlgn="auto" latinLnBrk="0" hangingPunct="1">
                <a:lnSpc>
                  <a:spcPct val="90000"/>
                </a:lnSpc>
                <a:spcBef>
                  <a:spcPts val="0"/>
                </a:spcBef>
                <a:spcAft>
                  <a:spcPts val="0"/>
                </a:spcAft>
                <a:buClrTx/>
                <a:buSzTx/>
                <a:buFontTx/>
                <a:buNone/>
                <a:tabLst/>
                <a:defRPr/>
              </a:pPr>
              <a:t>2</a:t>
            </a:fld>
            <a:endParaRPr kumimoji="0" lang="en-US" sz="1000" b="0" i="0" u="none" strike="noStrike" kern="1200" cap="none" spc="0" normalizeH="0" baseline="0" noProof="0" dirty="0">
              <a:ln>
                <a:noFill/>
              </a:ln>
              <a:solidFill>
                <a:prstClr val="black"/>
              </a:solidFill>
              <a:effectLst/>
              <a:uLnTx/>
              <a:uFillTx/>
              <a:latin typeface="Cambria" panose="02040503050406030204" pitchFamily="18" charset="0"/>
              <a:cs typeface="+mn-cs"/>
            </a:endParaRPr>
          </a:p>
        </p:txBody>
      </p:sp>
      <p:sp>
        <p:nvSpPr>
          <p:cNvPr id="4" name="object 52">
            <a:extLst>
              <a:ext uri="{FF2B5EF4-FFF2-40B4-BE49-F238E27FC236}">
                <a16:creationId xmlns:a16="http://schemas.microsoft.com/office/drawing/2014/main" id="{5E5FD12F-DF1E-E143-9FFF-B412C035D453}"/>
              </a:ext>
            </a:extLst>
          </p:cNvPr>
          <p:cNvSpPr/>
          <p:nvPr/>
        </p:nvSpPr>
        <p:spPr>
          <a:xfrm>
            <a:off x="9401059" y="5819716"/>
            <a:ext cx="1117133" cy="1038284"/>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S PGothic" charset="-128"/>
              <a:cs typeface="+mn-cs"/>
            </a:endParaRPr>
          </a:p>
        </p:txBody>
      </p:sp>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51528" y="2837927"/>
            <a:ext cx="1646672" cy="1232572"/>
          </a:xfrm>
          <a:prstGeom prst="rect">
            <a:avLst/>
          </a:prstGeom>
        </p:spPr>
      </p:pic>
      <p:sp>
        <p:nvSpPr>
          <p:cNvPr id="8" name="Rectangle 7"/>
          <p:cNvSpPr/>
          <p:nvPr/>
        </p:nvSpPr>
        <p:spPr>
          <a:xfrm>
            <a:off x="-1" y="1098699"/>
            <a:ext cx="4094629" cy="861774"/>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FF"/>
                </a:solidFill>
                <a:effectLst/>
                <a:uLnTx/>
                <a:uFillTx/>
                <a:latin typeface="Arial" charset="0"/>
                <a:ea typeface="MS PGothic" charset="-128"/>
                <a:cs typeface="+mn-cs"/>
              </a:rPr>
              <a:t>Predictive Materials Modeling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Advanced models for PICA, Avcoat and woven TPS; Micro- to engineering-scale analysis tools; Detailed material characterization and model validation</a:t>
            </a:r>
          </a:p>
        </p:txBody>
      </p:sp>
      <p:sp>
        <p:nvSpPr>
          <p:cNvPr id="9" name="Rectangle 8"/>
          <p:cNvSpPr/>
          <p:nvPr/>
        </p:nvSpPr>
        <p:spPr>
          <a:xfrm>
            <a:off x="7891540" y="4290392"/>
            <a:ext cx="4176635" cy="677108"/>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FF"/>
                </a:solidFill>
                <a:effectLst/>
                <a:uLnTx/>
                <a:uFillTx/>
                <a:latin typeface="Arial" charset="0"/>
                <a:ea typeface="MS PGothic" charset="-128"/>
                <a:cs typeface="+mn-cs"/>
              </a:rPr>
              <a:t>Shock Layer Kinetics and Radiation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Radiation databases and models for Earth entry and other destinations of interest; High-fidelity coupled analysis tools</a:t>
            </a:r>
            <a:endParaRPr kumimoji="0" lang="en-US" sz="1200" b="1" i="0" u="none" strike="noStrike" kern="1200" cap="none" spc="0" normalizeH="0" baseline="0" noProof="0" dirty="0">
              <a:ln>
                <a:noFill/>
              </a:ln>
              <a:solidFill>
                <a:prstClr val="black"/>
              </a:solidFill>
              <a:effectLst/>
              <a:uLnTx/>
              <a:uFillTx/>
              <a:latin typeface="Arial" charset="0"/>
              <a:ea typeface="MS PGothic" charset="-128"/>
              <a:cs typeface="+mn-cs"/>
            </a:endParaRPr>
          </a:p>
        </p:txBody>
      </p:sp>
      <p:sp>
        <p:nvSpPr>
          <p:cNvPr id="10" name="object 75"/>
          <p:cNvSpPr/>
          <p:nvPr/>
        </p:nvSpPr>
        <p:spPr>
          <a:xfrm>
            <a:off x="7759239" y="5065612"/>
            <a:ext cx="1208972" cy="1549653"/>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S PGothic" charset="-128"/>
              <a:cs typeface="+mn-cs"/>
            </a:endParaRPr>
          </a:p>
        </p:txBody>
      </p:sp>
      <p:pic>
        <p:nvPicPr>
          <p:cNvPr id="11" name="Picture 10"/>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0" y="5547232"/>
            <a:ext cx="1896058" cy="1318201"/>
          </a:xfrm>
          <a:prstGeom prst="rect">
            <a:avLst/>
          </a:prstGeom>
        </p:spPr>
      </p:pic>
      <p:pic>
        <p:nvPicPr>
          <p:cNvPr id="12" name="Picture 1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931395" y="5187058"/>
            <a:ext cx="1389299" cy="781481"/>
          </a:xfrm>
          <a:prstGeom prst="rect">
            <a:avLst/>
          </a:prstGeom>
        </p:spPr>
      </p:pic>
      <p:sp>
        <p:nvSpPr>
          <p:cNvPr id="13" name="Rectangle 12"/>
          <p:cNvSpPr/>
          <p:nvPr/>
        </p:nvSpPr>
        <p:spPr>
          <a:xfrm>
            <a:off x="7891542" y="1113110"/>
            <a:ext cx="4300458" cy="677108"/>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FF"/>
                </a:solidFill>
                <a:effectLst/>
                <a:uLnTx/>
                <a:uFillTx/>
                <a:latin typeface="Arial" charset="0"/>
                <a:ea typeface="MS PGothic" charset="-128"/>
                <a:cs typeface="+mn-cs"/>
              </a:rPr>
              <a:t>Guidance, Navigation, and Control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Entry guidance methods to enable precision landing of large robotic and human Mars missions</a:t>
            </a:r>
          </a:p>
        </p:txBody>
      </p:sp>
      <p:pic>
        <p:nvPicPr>
          <p:cNvPr id="14" name="Picture 5"/>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900931" y="5068048"/>
            <a:ext cx="1380051" cy="1104152"/>
          </a:xfrm>
          <a:prstGeom prst="rect">
            <a:avLst/>
          </a:prstGeom>
          <a:noFill/>
          <a:ln w="25400" algn="ctr">
            <a:noFill/>
            <a:miter lim="800000"/>
            <a:headEnd type="none" w="sm" len="sm"/>
            <a:tailEnd type="none" w="med" len="lg"/>
          </a:ln>
        </p:spPr>
      </p:pic>
      <p:sp>
        <p:nvSpPr>
          <p:cNvPr id="16" name="Oval 15">
            <a:extLst>
              <a:ext uri="{FF2B5EF4-FFF2-40B4-BE49-F238E27FC236}">
                <a16:creationId xmlns:a16="http://schemas.microsoft.com/office/drawing/2014/main" id="{E444CFDE-7CE5-3140-94E8-113280A1E2DD}"/>
              </a:ext>
            </a:extLst>
          </p:cNvPr>
          <p:cNvSpPr/>
          <p:nvPr/>
        </p:nvSpPr>
        <p:spPr>
          <a:xfrm>
            <a:off x="3870797" y="1419412"/>
            <a:ext cx="3650307" cy="5257613"/>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7" name="Picture 16"/>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342888" y="4476825"/>
            <a:ext cx="979799" cy="734622"/>
          </a:xfrm>
          <a:prstGeom prst="rect">
            <a:avLst/>
          </a:prstGeom>
        </p:spPr>
      </p:pic>
      <p:pic>
        <p:nvPicPr>
          <p:cNvPr id="5122" name="Picture 2" descr="https://thumbor.forbes.com/thumbor/960x0/https%3A%2F%2Fspecials-images.forbesimg.com%2Fdam%2Fimageserve%2F1136098658%2F960x0.jpg%3Ffit%3Dscale">
            <a:extLst>
              <a:ext uri="{FF2B5EF4-FFF2-40B4-BE49-F238E27FC236}">
                <a16:creationId xmlns:a16="http://schemas.microsoft.com/office/drawing/2014/main" id="{23F64988-CC3D-1B46-B3CD-87FA597F186A}"/>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5089668" y="3384765"/>
            <a:ext cx="1388873" cy="1367436"/>
          </a:xfrm>
          <a:prstGeom prst="ellipse">
            <a:avLst/>
          </a:prstGeom>
          <a:noFill/>
          <a:extLst>
            <a:ext uri="{909E8E84-426E-40DD-AFC4-6F175D3DCCD1}">
              <a14:hiddenFill xmlns:a14="http://schemas.microsoft.com/office/drawing/2010/main">
                <a:solidFill>
                  <a:srgbClr val="FFFFFF"/>
                </a:solidFill>
              </a14:hiddenFill>
            </a:ext>
          </a:extLst>
        </p:spPr>
      </p:pic>
      <p:pic>
        <p:nvPicPr>
          <p:cNvPr id="18" name="Picture 10"/>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5972451" y="5147203"/>
            <a:ext cx="866500" cy="936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7"/>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6342889" y="3111672"/>
            <a:ext cx="1121688" cy="11216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flipV="1">
            <a:off x="4725762" y="5290992"/>
            <a:ext cx="1097711" cy="805123"/>
          </a:xfrm>
          <a:prstGeom prst="rect">
            <a:avLst/>
          </a:prstGeom>
        </p:spPr>
      </p:pic>
      <p:pic>
        <p:nvPicPr>
          <p:cNvPr id="22" name="Picture 21">
            <a:extLst>
              <a:ext uri="{FF2B5EF4-FFF2-40B4-BE49-F238E27FC236}">
                <a16:creationId xmlns:a16="http://schemas.microsoft.com/office/drawing/2014/main" id="{37B10AB8-B916-5340-89D0-42A5F8F21D31}"/>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3992083" y="3999128"/>
            <a:ext cx="1148075" cy="1148075"/>
          </a:xfrm>
          <a:prstGeom prst="rect">
            <a:avLst/>
          </a:prstGeom>
        </p:spPr>
      </p:pic>
      <p:pic>
        <p:nvPicPr>
          <p:cNvPr id="23" name="Picture 22"/>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4963920" y="1637260"/>
            <a:ext cx="1089875" cy="1089875"/>
          </a:xfrm>
          <a:prstGeom prst="rect">
            <a:avLst/>
          </a:prstGeom>
        </p:spPr>
      </p:pic>
      <p:pic>
        <p:nvPicPr>
          <p:cNvPr id="24" name="Picture 23">
            <a:extLst>
              <a:ext uri="{FF2B5EF4-FFF2-40B4-BE49-F238E27FC236}">
                <a16:creationId xmlns:a16="http://schemas.microsoft.com/office/drawing/2014/main" id="{DA8368D4-C718-F24C-ABD5-53E7B7CCA07E}"/>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3911796" y="2732757"/>
            <a:ext cx="1741124" cy="1305843"/>
          </a:xfrm>
          <a:prstGeom prst="rect">
            <a:avLst/>
          </a:prstGeom>
        </p:spPr>
      </p:pic>
      <p:pic>
        <p:nvPicPr>
          <p:cNvPr id="25" name="Picture 24">
            <a:extLst>
              <a:ext uri="{FF2B5EF4-FFF2-40B4-BE49-F238E27FC236}">
                <a16:creationId xmlns:a16="http://schemas.microsoft.com/office/drawing/2014/main" id="{2E144751-5D7C-6E40-8BB8-0140264B24A4}"/>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5950910" y="2054723"/>
            <a:ext cx="1115285" cy="1115285"/>
          </a:xfrm>
          <a:prstGeom prst="rect">
            <a:avLst/>
          </a:prstGeom>
        </p:spPr>
      </p:pic>
      <p:pic>
        <p:nvPicPr>
          <p:cNvPr id="26" name="Picture 25">
            <a:extLst>
              <a:ext uri="{FF2B5EF4-FFF2-40B4-BE49-F238E27FC236}">
                <a16:creationId xmlns:a16="http://schemas.microsoft.com/office/drawing/2014/main" id="{8243533C-8275-8447-9468-1EFA3E227B3B}"/>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891541" y="1790218"/>
            <a:ext cx="2563369" cy="1917917"/>
          </a:xfrm>
          <a:prstGeom prst="rect">
            <a:avLst/>
          </a:prstGeom>
        </p:spPr>
      </p:pic>
      <p:sp>
        <p:nvSpPr>
          <p:cNvPr id="27" name="Rectangle 26"/>
          <p:cNvSpPr/>
          <p:nvPr/>
        </p:nvSpPr>
        <p:spPr>
          <a:xfrm>
            <a:off x="-1" y="4206220"/>
            <a:ext cx="3868258" cy="1077218"/>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FF"/>
                </a:solidFill>
                <a:effectLst/>
                <a:uLnTx/>
                <a:uFillTx/>
                <a:latin typeface="Arial" charset="0"/>
                <a:ea typeface="MS PGothic" charset="-128"/>
                <a:cs typeface="+mn-cs"/>
              </a:rPr>
              <a:t>Aerosciences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Parachute dynamics; Free-flight CFD; Magnetic suspension wind tunnels; Experimental validation; Roughness, Advanced computational methods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charset="0"/>
              <a:ea typeface="MS PGothic" charset="-128"/>
              <a:cs typeface="+mn-cs"/>
            </a:endParaRPr>
          </a:p>
        </p:txBody>
      </p:sp>
      <p:pic>
        <p:nvPicPr>
          <p:cNvPr id="28" name="Picture 27" descr="Screen Shot 2015-01-09 at 1.33.17 PM.png">
            <a:extLst>
              <a:ext uri="{FF2B5EF4-FFF2-40B4-BE49-F238E27FC236}">
                <a16:creationId xmlns:a16="http://schemas.microsoft.com/office/drawing/2014/main" id="{FFD60F41-B707-374F-8CD9-CAB91C941EDC}"/>
              </a:ext>
            </a:extLst>
          </p:cNvPr>
          <p:cNvPicPr>
            <a:picLocks noChangeAspect="1"/>
          </p:cNvPicPr>
          <p:nvPr/>
        </p:nvPicPr>
        <p:blipFill>
          <a:blip r:embed="rId20"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97138" y="6014832"/>
            <a:ext cx="1716507" cy="864473"/>
          </a:xfrm>
          <a:prstGeom prst="rect">
            <a:avLst/>
          </a:prstGeom>
        </p:spPr>
      </p:pic>
      <p:pic>
        <p:nvPicPr>
          <p:cNvPr id="30" name="Picture 29" descr="bottom (1).jpg"/>
          <p:cNvPicPr>
            <a:picLocks noChangeAspect="1"/>
          </p:cNvPicPr>
          <p:nvPr/>
        </p:nvPicPr>
        <p:blipFill>
          <a:blip r:embed="rId21" cstate="email">
            <a:extLst>
              <a:ext uri="{BEBA8EAE-BF5A-486C-A8C5-ECC9F3942E4B}">
                <a14:imgProps xmlns:a14="http://schemas.microsoft.com/office/drawing/2010/main">
                  <a14:imgLayer r:embed="rId22">
                    <a14:imgEffect>
                      <a14:backgroundRemoval t="3750" b="97153" l="652" r="99230"/>
                    </a14:imgEffect>
                  </a14:imgLayer>
                </a14:imgProps>
              </a:ext>
              <a:ext uri="{28A0092B-C50C-407E-A947-70E740481C1C}">
                <a14:useLocalDpi xmlns:a14="http://schemas.microsoft.com/office/drawing/2010/main"/>
              </a:ext>
            </a:extLst>
          </a:blip>
          <a:stretch>
            <a:fillRect/>
          </a:stretch>
        </p:blipFill>
        <p:spPr>
          <a:xfrm>
            <a:off x="21308" y="3144781"/>
            <a:ext cx="936812" cy="799176"/>
          </a:xfrm>
          <a:prstGeom prst="rect">
            <a:avLst/>
          </a:prstGeom>
        </p:spPr>
      </p:pic>
      <p:pic>
        <p:nvPicPr>
          <p:cNvPr id="31" name="Picture 2" descr="ttps://people.nas.nasa.gov/~sandstro/Columbia/aborner/dsmc/img/SC16-viz.120000.bigtraces.v2.png"/>
          <p:cNvPicPr>
            <a:picLocks noChangeAspect="1" noChangeArrowheads="1"/>
          </p:cNvPicPr>
          <p:nvPr/>
        </p:nvPicPr>
        <p:blipFill rotWithShape="1">
          <a:blip r:embed="rId23" cstate="email">
            <a:extLst>
              <a:ext uri="{28A0092B-C50C-407E-A947-70E740481C1C}">
                <a14:useLocalDpi xmlns:a14="http://schemas.microsoft.com/office/drawing/2010/main"/>
              </a:ext>
            </a:extLst>
          </a:blip>
          <a:srcRect/>
          <a:stretch/>
        </p:blipFill>
        <p:spPr bwMode="auto">
          <a:xfrm>
            <a:off x="228600" y="1908495"/>
            <a:ext cx="1397200" cy="111287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descr="Sim Image.png"/>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10321276" y="2508728"/>
            <a:ext cx="1746899" cy="1457091"/>
          </a:xfrm>
          <a:prstGeom prst="rect">
            <a:avLst/>
          </a:prstGeom>
          <a:effectLst>
            <a:outerShdw blurRad="50800" dist="38100" dir="2700000" algn="tl" rotWithShape="0">
              <a:prstClr val="black">
                <a:alpha val="40000"/>
              </a:prstClr>
            </a:outerShdw>
          </a:effectLst>
        </p:spPr>
      </p:pic>
      <p:pic>
        <p:nvPicPr>
          <p:cNvPr id="33" name="Picture 32"/>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10486650" y="5187058"/>
            <a:ext cx="1299315" cy="1299315"/>
          </a:xfrm>
          <a:prstGeom prst="rect">
            <a:avLst/>
          </a:prstGeom>
        </p:spPr>
      </p:pic>
      <p:pic>
        <p:nvPicPr>
          <p:cNvPr id="34" name="Picture 33"/>
          <p:cNvPicPr>
            <a:picLocks noChangeAspect="1"/>
          </p:cNvPicPr>
          <p:nvPr/>
        </p:nvPicPr>
        <p:blipFill rotWithShape="1">
          <a:blip r:embed="rId26" cstate="email">
            <a:extLst>
              <a:ext uri="{28A0092B-C50C-407E-A947-70E740481C1C}">
                <a14:useLocalDpi xmlns:a14="http://schemas.microsoft.com/office/drawing/2010/main"/>
              </a:ext>
            </a:extLst>
          </a:blip>
          <a:srcRect/>
          <a:stretch/>
        </p:blipFill>
        <p:spPr>
          <a:xfrm>
            <a:off x="2188254" y="2045491"/>
            <a:ext cx="1039561" cy="1197546"/>
          </a:xfrm>
          <a:prstGeom prst="rect">
            <a:avLst/>
          </a:prstGeom>
        </p:spPr>
      </p:pic>
      <p:pic>
        <p:nvPicPr>
          <p:cNvPr id="35" name="Picture 34">
            <a:extLst>
              <a:ext uri="{FF2B5EF4-FFF2-40B4-BE49-F238E27FC236}">
                <a16:creationId xmlns:a16="http://schemas.microsoft.com/office/drawing/2014/main" id="{1F5E39D4-A0CF-4148-8F2F-913B50C269A4}"/>
              </a:ext>
            </a:extLst>
          </p:cNvPr>
          <p:cNvPicPr>
            <a:picLocks noChangeAspect="1"/>
          </p:cNvPicPr>
          <p:nvPr/>
        </p:nvPicPr>
        <p:blipFill>
          <a:blip r:embed="rId27" cstate="email">
            <a:alphaModFix amt="67000"/>
            <a:extLst>
              <a:ext uri="{BEBA8EAE-BF5A-486C-A8C5-ECC9F3942E4B}">
                <a14:imgProps xmlns:a14="http://schemas.microsoft.com/office/drawing/2010/main">
                  <a14:imgLayer r:embed="rId28">
                    <a14:imgEffect>
                      <a14:brightnessContrast bright="67000"/>
                    </a14:imgEffect>
                  </a14:imgLayer>
                </a14:imgProps>
              </a:ext>
              <a:ext uri="{28A0092B-C50C-407E-A947-70E740481C1C}">
                <a14:useLocalDpi xmlns:a14="http://schemas.microsoft.com/office/drawing/2010/main"/>
              </a:ext>
            </a:extLst>
          </a:blip>
          <a:stretch>
            <a:fillRect/>
          </a:stretch>
        </p:blipFill>
        <p:spPr>
          <a:xfrm>
            <a:off x="4094629" y="1194387"/>
            <a:ext cx="1335286" cy="469804"/>
          </a:xfrm>
          <a:prstGeom prst="rect">
            <a:avLst/>
          </a:prstGeom>
        </p:spPr>
      </p:pic>
      <p:pic>
        <p:nvPicPr>
          <p:cNvPr id="36" name="Picture 35">
            <a:extLst>
              <a:ext uri="{FF2B5EF4-FFF2-40B4-BE49-F238E27FC236}">
                <a16:creationId xmlns:a16="http://schemas.microsoft.com/office/drawing/2014/main" id="{1F5E39D4-A0CF-4148-8F2F-913B50C269A4}"/>
              </a:ext>
            </a:extLst>
          </p:cNvPr>
          <p:cNvPicPr>
            <a:picLocks noChangeAspect="1"/>
          </p:cNvPicPr>
          <p:nvPr/>
        </p:nvPicPr>
        <p:blipFill>
          <a:blip r:embed="rId27" cstate="email">
            <a:alphaModFix amt="67000"/>
            <a:extLst>
              <a:ext uri="{BEBA8EAE-BF5A-486C-A8C5-ECC9F3942E4B}">
                <a14:imgProps xmlns:a14="http://schemas.microsoft.com/office/drawing/2010/main">
                  <a14:imgLayer r:embed="rId29">
                    <a14:imgEffect>
                      <a14:brightnessContrast bright="67000"/>
                    </a14:imgEffect>
                  </a14:imgLayer>
                </a14:imgProps>
              </a:ext>
              <a:ext uri="{28A0092B-C50C-407E-A947-70E740481C1C}">
                <a14:useLocalDpi xmlns:a14="http://schemas.microsoft.com/office/drawing/2010/main"/>
              </a:ext>
            </a:extLst>
          </a:blip>
          <a:stretch>
            <a:fillRect/>
          </a:stretch>
        </p:blipFill>
        <p:spPr>
          <a:xfrm flipH="1">
            <a:off x="6008018" y="1194387"/>
            <a:ext cx="1335286" cy="469804"/>
          </a:xfrm>
          <a:prstGeom prst="rect">
            <a:avLst/>
          </a:prstGeom>
        </p:spPr>
      </p:pic>
      <p:pic>
        <p:nvPicPr>
          <p:cNvPr id="37" name="Picture 36">
            <a:extLst>
              <a:ext uri="{FF2B5EF4-FFF2-40B4-BE49-F238E27FC236}">
                <a16:creationId xmlns:a16="http://schemas.microsoft.com/office/drawing/2014/main" id="{1F5E39D4-A0CF-4148-8F2F-913B50C269A4}"/>
              </a:ext>
            </a:extLst>
          </p:cNvPr>
          <p:cNvPicPr>
            <a:picLocks noChangeAspect="1"/>
          </p:cNvPicPr>
          <p:nvPr/>
        </p:nvPicPr>
        <p:blipFill>
          <a:blip r:embed="rId27" cstate="email">
            <a:alphaModFix amt="67000"/>
            <a:extLst>
              <a:ext uri="{BEBA8EAE-BF5A-486C-A8C5-ECC9F3942E4B}">
                <a14:imgProps xmlns:a14="http://schemas.microsoft.com/office/drawing/2010/main">
                  <a14:imgLayer r:embed="rId30">
                    <a14:imgEffect>
                      <a14:brightnessContrast bright="67000"/>
                    </a14:imgEffect>
                  </a14:imgLayer>
                </a14:imgProps>
              </a:ext>
              <a:ext uri="{28A0092B-C50C-407E-A947-70E740481C1C}">
                <a14:useLocalDpi xmlns:a14="http://schemas.microsoft.com/office/drawing/2010/main"/>
              </a:ext>
            </a:extLst>
          </a:blip>
          <a:stretch>
            <a:fillRect/>
          </a:stretch>
        </p:blipFill>
        <p:spPr>
          <a:xfrm flipV="1">
            <a:off x="4186242" y="6294347"/>
            <a:ext cx="1335286" cy="469804"/>
          </a:xfrm>
          <a:prstGeom prst="rect">
            <a:avLst/>
          </a:prstGeom>
        </p:spPr>
      </p:pic>
      <p:pic>
        <p:nvPicPr>
          <p:cNvPr id="38" name="Picture 37">
            <a:extLst>
              <a:ext uri="{FF2B5EF4-FFF2-40B4-BE49-F238E27FC236}">
                <a16:creationId xmlns:a16="http://schemas.microsoft.com/office/drawing/2014/main" id="{1F5E39D4-A0CF-4148-8F2F-913B50C269A4}"/>
              </a:ext>
            </a:extLst>
          </p:cNvPr>
          <p:cNvPicPr>
            <a:picLocks noChangeAspect="1"/>
          </p:cNvPicPr>
          <p:nvPr/>
        </p:nvPicPr>
        <p:blipFill>
          <a:blip r:embed="rId27" cstate="email">
            <a:alphaModFix amt="67000"/>
            <a:extLst>
              <a:ext uri="{BEBA8EAE-BF5A-486C-A8C5-ECC9F3942E4B}">
                <a14:imgProps xmlns:a14="http://schemas.microsoft.com/office/drawing/2010/main">
                  <a14:imgLayer r:embed="rId31">
                    <a14:imgEffect>
                      <a14:brightnessContrast bright="67000"/>
                    </a14:imgEffect>
                  </a14:imgLayer>
                </a14:imgProps>
              </a:ext>
              <a:ext uri="{28A0092B-C50C-407E-A947-70E740481C1C}">
                <a14:useLocalDpi xmlns:a14="http://schemas.microsoft.com/office/drawing/2010/main"/>
              </a:ext>
            </a:extLst>
          </a:blip>
          <a:stretch>
            <a:fillRect/>
          </a:stretch>
        </p:blipFill>
        <p:spPr>
          <a:xfrm flipH="1" flipV="1">
            <a:off x="6099631" y="6294347"/>
            <a:ext cx="1335286" cy="469804"/>
          </a:xfrm>
          <a:prstGeom prst="rect">
            <a:avLst/>
          </a:prstGeom>
        </p:spPr>
      </p:pic>
      <p:pic>
        <p:nvPicPr>
          <p:cNvPr id="39" name="Picture 38">
            <a:extLst>
              <a:ext uri="{FF2B5EF4-FFF2-40B4-BE49-F238E27FC236}">
                <a16:creationId xmlns:a16="http://schemas.microsoft.com/office/drawing/2014/main" id="{78AF38ED-E734-4946-8D75-C3F9D51B0845}"/>
              </a:ext>
            </a:extLst>
          </p:cNvPr>
          <p:cNvPicPr>
            <a:picLocks noChangeAspect="1"/>
          </p:cNvPicPr>
          <p:nvPr/>
        </p:nvPicPr>
        <p:blipFill>
          <a:blip r:embed="rId32" cstate="email">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4240585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E7A4CB-502E-254C-B732-DCA1ACB62F67}"/>
              </a:ext>
            </a:extLst>
          </p:cNvPr>
          <p:cNvSpPr txBox="1"/>
          <p:nvPr/>
        </p:nvSpPr>
        <p:spPr>
          <a:xfrm>
            <a:off x="2115015" y="3225940"/>
            <a:ext cx="7961970" cy="1754326"/>
          </a:xfrm>
          <a:prstGeom prst="rect">
            <a:avLst/>
          </a:prstGeom>
          <a:solidFill>
            <a:schemeClr val="accent1">
              <a:lumMod val="60000"/>
              <a:lumOff val="40000"/>
            </a:schemeClr>
          </a:solidFill>
          <a:ln w="12700">
            <a:solidFill>
              <a:schemeClr val="tx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charset="0"/>
                <a:ea typeface="MS PGothic" charset="-128"/>
                <a:cs typeface="+mn-cs"/>
              </a:rPr>
              <a:t>Predictive Material Modeling (PMM)</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b="1" dirty="0">
                <a:solidFill>
                  <a:prstClr val="black"/>
                </a:solidFill>
              </a:rPr>
              <a:t>&amp;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charset="0"/>
                <a:ea typeface="MS PGothic" charset="-128"/>
                <a:cs typeface="+mn-cs"/>
              </a:rPr>
              <a:t>PICA-NuSil</a:t>
            </a:r>
          </a:p>
        </p:txBody>
      </p:sp>
      <p:pic>
        <p:nvPicPr>
          <p:cNvPr id="3" name="Picture 2">
            <a:extLst>
              <a:ext uri="{FF2B5EF4-FFF2-40B4-BE49-F238E27FC236}">
                <a16:creationId xmlns:a16="http://schemas.microsoft.com/office/drawing/2014/main" id="{C50AD92F-F5FC-1A47-848E-CCB31CE0E0D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1698230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4822" y="37282"/>
            <a:ext cx="6858000" cy="1066800"/>
          </a:xfrm>
        </p:spPr>
        <p:txBody>
          <a:bodyPr/>
          <a:lstStyle/>
          <a:p>
            <a:r>
              <a:rPr lang="en-US" sz="4000" b="1" dirty="0"/>
              <a:t>PMM</a:t>
            </a:r>
            <a:br>
              <a:rPr lang="en-US" sz="4000" b="1" dirty="0"/>
            </a:br>
            <a:r>
              <a:rPr lang="en-US" b="1" dirty="0"/>
              <a:t>Technology Overview</a:t>
            </a:r>
          </a:p>
        </p:txBody>
      </p:sp>
      <p:sp>
        <p:nvSpPr>
          <p:cNvPr id="6" name="Content Placeholder 2"/>
          <p:cNvSpPr txBox="1">
            <a:spLocks/>
          </p:cNvSpPr>
          <p:nvPr/>
        </p:nvSpPr>
        <p:spPr>
          <a:xfrm>
            <a:off x="202224" y="1296290"/>
            <a:ext cx="8443084" cy="556171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Technology Goal:</a:t>
            </a:r>
            <a:r>
              <a:rPr kumimoji="0" lang="en-US" sz="1600" b="0" i="1" u="none" strike="noStrike" kern="1200" cap="none" spc="0" normalizeH="0" baseline="0" noProof="0" dirty="0">
                <a:ln>
                  <a:noFill/>
                </a:ln>
                <a:solidFill>
                  <a:prstClr val="black"/>
                </a:solidFill>
                <a:effectLst/>
                <a:uLnTx/>
                <a:uFillTx/>
                <a:latin typeface="Calibri"/>
                <a:ea typeface="ＭＳ Ｐゴシック" charset="-128"/>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128"/>
              </a:rPr>
              <a:t>Develop and validate a high-fidelity volumetric ablation computational capability to support materials development and uncertainty analysis through a rigorous examination of the physical and chemical processes of ablation.  </a:t>
            </a: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Technology Product Capability</a:t>
            </a:r>
            <a:endParaRPr kumimoji="0" lang="en-US" sz="1600" b="0" i="1" u="none" strike="noStrike" kern="1200" cap="none" spc="0" normalizeH="0" baseline="0" noProof="0" dirty="0">
              <a:ln>
                <a:noFill/>
              </a:ln>
              <a:solidFill>
                <a:prstClr val="black"/>
              </a:solidFill>
              <a:effectLst/>
              <a:uLnTx/>
              <a:uFillTx/>
              <a:latin typeface="Calibri"/>
              <a:ea typeface="ＭＳ Ｐゴシック" charset="-128"/>
            </a:endParaRPr>
          </a:p>
          <a:p>
            <a:pPr marL="573088" marR="0" lvl="1" indent="-219075"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Span the length scale from microstructural to full aeroshell</a:t>
            </a:r>
          </a:p>
          <a:p>
            <a:pPr marL="573088" marR="0" lvl="1" indent="-219075"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Extensive validation at the component and system level.</a:t>
            </a:r>
          </a:p>
          <a:p>
            <a:pPr marL="573088" marR="0" lvl="1" indent="-219075"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Develop truly predictive models of material thermal and thermo-structural behavior that not only power next generation Aeroshell design, but also</a:t>
            </a:r>
            <a:b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b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provide the framework for TPS failure mode prediction, reliability modeling,</a:t>
            </a:r>
            <a:b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b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and eventually computational materials design. </a:t>
            </a: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Exploration &amp; Science Impact</a:t>
            </a:r>
            <a:endParaRPr kumimoji="0" lang="en-US" sz="1600" b="0" i="1" u="none" strike="noStrike" kern="1200" cap="none" spc="0" normalizeH="0" baseline="0" noProof="0" dirty="0">
              <a:ln>
                <a:noFill/>
              </a:ln>
              <a:solidFill>
                <a:prstClr val="black"/>
              </a:solidFill>
              <a:effectLst/>
              <a:uLnTx/>
              <a:uFillTx/>
              <a:latin typeface="Calibri"/>
              <a:ea typeface="ＭＳ Ｐゴシック" charset="-128"/>
            </a:endParaRPr>
          </a:p>
          <a:p>
            <a:pPr marL="573088" marR="0" lvl="1" indent="-1714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Benefits all NASA missions with an EDL segment, including lunar return</a:t>
            </a:r>
          </a:p>
          <a:p>
            <a:pPr marL="573088" marR="0" lvl="1" indent="-1714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Save mass and/or improve system reliability</a:t>
            </a:r>
          </a:p>
          <a:p>
            <a:pPr marL="573088" marR="0" lvl="1" indent="-1714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Failure modeling will be critical path for high-reliability EDL applications (MSR and humans-to-Mars)	</a:t>
            </a:r>
          </a:p>
          <a:p>
            <a:pPr marL="573088" marR="0" lvl="1" indent="-1714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Computational materials design will dramatically reduce development</a:t>
            </a:r>
            <a:b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b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costs for new materials and will enable mission-tailored multi-functional TPS</a:t>
            </a:r>
          </a:p>
          <a:p>
            <a:pPr marL="0" marR="0" lvl="0" indent="0" algn="l" defTabSz="457200" rtl="0" eaLnBrk="0" fontAlgn="base" latinLnBrk="0" hangingPunct="0">
              <a:lnSpc>
                <a:spcPct val="100000"/>
              </a:lnSpc>
              <a:spcBef>
                <a:spcPct val="20000"/>
              </a:spcBef>
              <a:spcAft>
                <a:spcPct val="0"/>
              </a:spcAft>
              <a:buClrTx/>
              <a:buSzTx/>
              <a:buFont typeface="Arial" charset="0"/>
              <a:buNone/>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rPr>
              <a:t>			</a:t>
            </a: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uk-UA" sz="800" b="0" i="0" u="none" strike="noStrike" kern="1200" cap="none" spc="0" normalizeH="0" baseline="0" noProof="0" dirty="0">
              <a:ln>
                <a:noFill/>
              </a:ln>
              <a:solidFill>
                <a:prstClr val="black"/>
              </a:solidFill>
              <a:effectLst/>
              <a:uLnTx/>
              <a:uFillTx/>
              <a:latin typeface="Arial" charset="0"/>
              <a:cs typeface="+mn-cs"/>
            </a:endParaRPr>
          </a:p>
        </p:txBody>
      </p:sp>
      <p:pic>
        <p:nvPicPr>
          <p:cNvPr id="11" name="Picture 10">
            <a:extLst>
              <a:ext uri="{FF2B5EF4-FFF2-40B4-BE49-F238E27FC236}">
                <a16:creationId xmlns:a16="http://schemas.microsoft.com/office/drawing/2014/main" id="{431CAA00-5A2F-9946-B488-1D3EA63D26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53670" y="5244458"/>
            <a:ext cx="2876934" cy="1534030"/>
          </a:xfrm>
          <a:prstGeom prst="rect">
            <a:avLst/>
          </a:prstGeom>
        </p:spPr>
      </p:pic>
      <p:grpSp>
        <p:nvGrpSpPr>
          <p:cNvPr id="13" name="Google Shape;473;p60">
            <a:extLst>
              <a:ext uri="{FF2B5EF4-FFF2-40B4-BE49-F238E27FC236}">
                <a16:creationId xmlns:a16="http://schemas.microsoft.com/office/drawing/2014/main" id="{5CC01E73-C70C-1249-B721-6740D461A87F}"/>
              </a:ext>
            </a:extLst>
          </p:cNvPr>
          <p:cNvGrpSpPr/>
          <p:nvPr/>
        </p:nvGrpSpPr>
        <p:grpSpPr>
          <a:xfrm>
            <a:off x="10048234" y="3435629"/>
            <a:ext cx="2048614" cy="1405673"/>
            <a:chOff x="4620801" y="2705667"/>
            <a:chExt cx="3222918" cy="2275284"/>
          </a:xfrm>
        </p:grpSpPr>
        <p:pic>
          <p:nvPicPr>
            <p:cNvPr id="14" name="Google Shape;474;p60">
              <a:extLst>
                <a:ext uri="{FF2B5EF4-FFF2-40B4-BE49-F238E27FC236}">
                  <a16:creationId xmlns:a16="http://schemas.microsoft.com/office/drawing/2014/main" id="{E92D7161-7F15-8C46-8087-EC5B64E53686}"/>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4726375" y="3041275"/>
              <a:ext cx="3117344" cy="1939676"/>
            </a:xfrm>
            <a:prstGeom prst="rect">
              <a:avLst/>
            </a:prstGeom>
            <a:noFill/>
            <a:ln>
              <a:noFill/>
            </a:ln>
          </p:spPr>
        </p:pic>
        <p:sp>
          <p:nvSpPr>
            <p:cNvPr id="15" name="Google Shape;475;p60">
              <a:extLst>
                <a:ext uri="{FF2B5EF4-FFF2-40B4-BE49-F238E27FC236}">
                  <a16:creationId xmlns:a16="http://schemas.microsoft.com/office/drawing/2014/main" id="{331D4A2D-7293-854D-9382-E9BA1560EFEF}"/>
                </a:ext>
              </a:extLst>
            </p:cNvPr>
            <p:cNvSpPr txBox="1"/>
            <p:nvPr/>
          </p:nvSpPr>
          <p:spPr>
            <a:xfrm>
              <a:off x="4620801" y="2705667"/>
              <a:ext cx="3042000" cy="345300"/>
            </a:xfrm>
            <a:prstGeom prst="rect">
              <a:avLst/>
            </a:prstGeom>
            <a:noFill/>
            <a:ln>
              <a:noFill/>
            </a:ln>
          </p:spPr>
          <p:txBody>
            <a:bodyPr spcFirstLastPara="1" wrap="square" lIns="91425" tIns="91425" rIns="91425" bIns="91425" anchor="t" anchorCtr="0">
              <a:noAutofit/>
            </a:bodyPr>
            <a:lstStyle/>
            <a:p>
              <a:pPr marL="0" marR="0" lvl="0" indent="0" algn="l" defTabSz="914400" rtl="0" eaLnBrk="0" fontAlgn="base" latinLnBrk="0" hangingPunct="0">
                <a:lnSpc>
                  <a:spcPct val="150000"/>
                </a:lnSpc>
                <a:spcBef>
                  <a:spcPts val="0"/>
                </a:spcBef>
                <a:spcAft>
                  <a:spcPts val="1600"/>
                </a:spcAft>
                <a:buClrTx/>
                <a:buSzTx/>
                <a:buFontTx/>
                <a:buNone/>
                <a:tabLst/>
                <a:defRPr/>
              </a:pPr>
              <a:endParaRPr kumimoji="0" sz="1800" b="1" i="0" u="none" strike="noStrike" kern="1200" cap="none" spc="0" normalizeH="0" baseline="0" noProof="0" dirty="0">
                <a:ln>
                  <a:noFill/>
                </a:ln>
                <a:solidFill>
                  <a:prstClr val="black"/>
                </a:solidFill>
                <a:effectLst/>
                <a:uLnTx/>
                <a:uFillTx/>
                <a:latin typeface="Arial" charset="0"/>
                <a:ea typeface="MS PGothic" charset="-128"/>
                <a:cs typeface="+mn-cs"/>
              </a:endParaRPr>
            </a:p>
          </p:txBody>
        </p:sp>
      </p:grpSp>
    </p:spTree>
    <p:extLst>
      <p:ext uri="{BB962C8B-B14F-4D97-AF65-F5344CB8AC3E}">
        <p14:creationId xmlns:p14="http://schemas.microsoft.com/office/powerpoint/2010/main" val="3548633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55052"/>
            <a:ext cx="8250115" cy="1066800"/>
          </a:xfrm>
        </p:spPr>
        <p:txBody>
          <a:bodyPr/>
          <a:lstStyle/>
          <a:p>
            <a:r>
              <a:rPr lang="en-US" sz="4000" b="1" dirty="0"/>
              <a:t>PMM</a:t>
            </a:r>
            <a:br>
              <a:rPr lang="en-US" sz="4000" b="1" dirty="0"/>
            </a:br>
            <a:r>
              <a:rPr lang="en-US" b="1" dirty="0"/>
              <a:t>Mission Infusion &amp; Partnerships  </a:t>
            </a:r>
          </a:p>
        </p:txBody>
      </p:sp>
      <p:sp>
        <p:nvSpPr>
          <p:cNvPr id="4" name="Content Placeholder 2"/>
          <p:cNvSpPr txBox="1">
            <a:spLocks/>
          </p:cNvSpPr>
          <p:nvPr/>
        </p:nvSpPr>
        <p:spPr>
          <a:xfrm>
            <a:off x="38098" y="1121852"/>
            <a:ext cx="12153902" cy="5380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t>Contributing partners &amp; stakeholders</a:t>
            </a:r>
          </a:p>
          <a:p>
            <a:pPr lvl="1">
              <a:buFont typeface="Wingdings" panose="05000000000000000000" pitchFamily="2" charset="2"/>
              <a:buChar char="§"/>
            </a:pPr>
            <a:r>
              <a:rPr lang="en-US" sz="2400" dirty="0">
                <a:cs typeface="ＭＳ Ｐゴシック" charset="-128"/>
              </a:rPr>
              <a:t>NASA SMD/PSD, STMD/STRG, STMD/Flight </a:t>
            </a:r>
            <a:r>
              <a:rPr lang="en-US" sz="2400" dirty="0" err="1">
                <a:cs typeface="ＭＳ Ｐゴシック" charset="-128"/>
              </a:rPr>
              <a:t>Opps</a:t>
            </a:r>
            <a:r>
              <a:rPr lang="en-US" sz="2400" dirty="0">
                <a:cs typeface="ＭＳ Ｐゴシック" charset="-128"/>
              </a:rPr>
              <a:t>., SMD/ATAP, HEOMD/Orion, EPSCoR</a:t>
            </a:r>
          </a:p>
          <a:p>
            <a:pPr lvl="1">
              <a:buFont typeface="Wingdings" panose="05000000000000000000" pitchFamily="2" charset="2"/>
              <a:buChar char="§"/>
            </a:pPr>
            <a:r>
              <a:rPr lang="en-US" sz="2400" dirty="0">
                <a:cs typeface="ＭＳ Ｐゴシック" charset="-128"/>
              </a:rPr>
              <a:t>NASA ARC &amp; JSC</a:t>
            </a:r>
          </a:p>
          <a:p>
            <a:pPr lvl="1">
              <a:buFont typeface="Wingdings" panose="05000000000000000000" pitchFamily="2" charset="2"/>
              <a:buChar char="§"/>
            </a:pPr>
            <a:r>
              <a:rPr lang="en-US" sz="2400" dirty="0">
                <a:cs typeface="ＭＳ Ｐゴシック" charset="-128"/>
              </a:rPr>
              <a:t>LBNL, Sandia, AFOSR, LLNL, MDA</a:t>
            </a:r>
          </a:p>
          <a:p>
            <a:pPr lvl="1">
              <a:buFont typeface="Wingdings" panose="05000000000000000000" pitchFamily="2" charset="2"/>
              <a:buChar char="§"/>
            </a:pPr>
            <a:r>
              <a:rPr lang="en-US" sz="2400" dirty="0">
                <a:cs typeface="ＭＳ Ｐゴシック" charset="-128"/>
              </a:rPr>
              <a:t>VKI, Ecole-Poly, Swiss Light Source</a:t>
            </a:r>
          </a:p>
          <a:p>
            <a:pPr>
              <a:buFont typeface="Wingdings" panose="05000000000000000000" pitchFamily="2" charset="2"/>
              <a:buChar char="Ø"/>
            </a:pPr>
            <a:endParaRPr lang="en-US" sz="1200" dirty="0"/>
          </a:p>
          <a:p>
            <a:pPr>
              <a:buFont typeface="Wingdings" panose="05000000000000000000" pitchFamily="2" charset="2"/>
              <a:buChar char="Ø"/>
            </a:pPr>
            <a:r>
              <a:rPr lang="en-US" sz="2400" dirty="0"/>
              <a:t>Infusion/transition plan</a:t>
            </a:r>
          </a:p>
          <a:p>
            <a:pPr lvl="1">
              <a:buFont typeface="Wingdings" panose="05000000000000000000" pitchFamily="2" charset="2"/>
              <a:buChar char="§"/>
            </a:pPr>
            <a:r>
              <a:rPr lang="en-US" sz="2400" dirty="0"/>
              <a:t>Primary application to all NASA missions with entry thermal protection systems; partnerships with line organizations to act as software and data stewards after ESM</a:t>
            </a:r>
          </a:p>
          <a:p>
            <a:pPr lvl="1">
              <a:buFont typeface="Wingdings" panose="05000000000000000000" pitchFamily="2" charset="2"/>
              <a:buChar char="§"/>
            </a:pPr>
            <a:r>
              <a:rPr lang="en-US" sz="2400" dirty="0"/>
              <a:t>Microstructural modeling has transformed the entire global ablation modeling paradigm</a:t>
            </a:r>
          </a:p>
          <a:p>
            <a:pPr lvl="1">
              <a:buFont typeface="Wingdings" panose="05000000000000000000" pitchFamily="2" charset="2"/>
              <a:buChar char="§"/>
            </a:pPr>
            <a:r>
              <a:rPr lang="en-US" sz="2400" dirty="0"/>
              <a:t>Icarus infusion to OGA via partnerships, PATO &amp; PuMA infusion to broad OGA/industry/academic base</a:t>
            </a:r>
          </a:p>
          <a:p>
            <a:pPr lvl="1">
              <a:buFont typeface="Wingdings" panose="05000000000000000000" pitchFamily="2" charset="2"/>
              <a:buChar char="§"/>
            </a:pPr>
            <a:r>
              <a:rPr lang="en-US" sz="2400" dirty="0">
                <a:cs typeface="ＭＳ Ｐゴシック" charset="-128"/>
              </a:rPr>
              <a:t>Orion, MEDLI, MEDLI2, MSR-EEV, Dragonfly</a:t>
            </a:r>
            <a:endParaRPr lang="en-US" sz="2000" dirty="0"/>
          </a:p>
          <a:p>
            <a:pPr>
              <a:buFont typeface="Wingdings" panose="05000000000000000000" pitchFamily="2" charset="2"/>
              <a:buChar char="Ø"/>
            </a:pPr>
            <a:endParaRPr lang="en-US" sz="1100" dirty="0"/>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5</a:t>
            </a:fld>
            <a:endParaRPr lang="uk-UA" dirty="0"/>
          </a:p>
        </p:txBody>
      </p:sp>
      <p:sp>
        <p:nvSpPr>
          <p:cNvPr id="8" name="TextBox 7">
            <a:extLst>
              <a:ext uri="{FF2B5EF4-FFF2-40B4-BE49-F238E27FC236}">
                <a16:creationId xmlns:a16="http://schemas.microsoft.com/office/drawing/2014/main" id="{36EDE3CA-28D3-4D4B-9202-2B4D00C86F40}"/>
              </a:ext>
            </a:extLst>
          </p:cNvPr>
          <p:cNvSpPr txBox="1"/>
          <p:nvPr/>
        </p:nvSpPr>
        <p:spPr>
          <a:xfrm>
            <a:off x="7497230" y="2788059"/>
            <a:ext cx="4493602" cy="369332"/>
          </a:xfrm>
          <a:prstGeom prst="rect">
            <a:avLst/>
          </a:prstGeom>
          <a:solidFill>
            <a:schemeClr val="accent4"/>
          </a:solidFill>
          <a:ln>
            <a:solidFill>
              <a:schemeClr val="tx1"/>
            </a:solidFill>
          </a:ln>
        </p:spPr>
        <p:txBody>
          <a:bodyPr wrap="none" rtlCol="0">
            <a:spAutoFit/>
          </a:bodyPr>
          <a:lstStyle/>
          <a:p>
            <a:r>
              <a:rPr lang="en-US" b="1" dirty="0">
                <a:solidFill>
                  <a:schemeClr val="bg1"/>
                </a:solidFill>
              </a:rPr>
              <a:t>Approximate Contribution Value: $2.5M</a:t>
            </a:r>
          </a:p>
        </p:txBody>
      </p:sp>
    </p:spTree>
    <p:extLst>
      <p:ext uri="{BB962C8B-B14F-4D97-AF65-F5344CB8AC3E}">
        <p14:creationId xmlns:p14="http://schemas.microsoft.com/office/powerpoint/2010/main" val="2429253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55052"/>
            <a:ext cx="8250115" cy="1066800"/>
          </a:xfrm>
        </p:spPr>
        <p:txBody>
          <a:bodyPr/>
          <a:lstStyle/>
          <a:p>
            <a:r>
              <a:rPr lang="en-US" sz="4000" b="1" dirty="0"/>
              <a:t>PICA-NuSil</a:t>
            </a:r>
            <a:br>
              <a:rPr lang="en-US" sz="4000" b="1" dirty="0"/>
            </a:br>
            <a:r>
              <a:rPr lang="en-US" b="1" dirty="0"/>
              <a:t>Mission Infusion &amp; Partnerships  </a:t>
            </a:r>
          </a:p>
        </p:txBody>
      </p:sp>
      <p:sp>
        <p:nvSpPr>
          <p:cNvPr id="4" name="Content Placeholder 2"/>
          <p:cNvSpPr txBox="1">
            <a:spLocks/>
          </p:cNvSpPr>
          <p:nvPr/>
        </p:nvSpPr>
        <p:spPr>
          <a:xfrm>
            <a:off x="38098" y="2163798"/>
            <a:ext cx="11895992" cy="3987958"/>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t>Contributing partners &amp; stakeholders</a:t>
            </a:r>
          </a:p>
          <a:p>
            <a:pPr lvl="1">
              <a:buFont typeface="Wingdings" panose="05000000000000000000" pitchFamily="2" charset="2"/>
              <a:buChar char="§"/>
            </a:pPr>
            <a:r>
              <a:rPr lang="en-US" sz="2400" dirty="0">
                <a:cs typeface="ＭＳ Ｐゴシック" charset="-128"/>
              </a:rPr>
              <a:t>STMD/MEDLI2, STMD/Mars 2020, EPSCoR</a:t>
            </a:r>
          </a:p>
          <a:p>
            <a:pPr lvl="1">
              <a:buFont typeface="Wingdings" panose="05000000000000000000" pitchFamily="2" charset="2"/>
              <a:buChar char="§"/>
            </a:pPr>
            <a:r>
              <a:rPr lang="en-US" sz="2400" dirty="0">
                <a:cs typeface="ＭＳ Ｐゴシック" charset="-128"/>
              </a:rPr>
              <a:t>LBNL</a:t>
            </a:r>
          </a:p>
          <a:p>
            <a:pPr lvl="1">
              <a:buFont typeface="Wingdings" panose="05000000000000000000" pitchFamily="2" charset="2"/>
              <a:buChar char="§"/>
            </a:pPr>
            <a:r>
              <a:rPr lang="en-US" sz="2400" dirty="0">
                <a:cs typeface="ＭＳ Ｐゴシック" charset="-128"/>
              </a:rPr>
              <a:t>Idaho Space Grant Consortium</a:t>
            </a:r>
          </a:p>
          <a:p>
            <a:pPr>
              <a:buFont typeface="Wingdings" panose="05000000000000000000" pitchFamily="2" charset="2"/>
              <a:buChar char="Ø"/>
            </a:pPr>
            <a:endParaRPr lang="en-US" sz="2400" dirty="0"/>
          </a:p>
          <a:p>
            <a:pPr>
              <a:buFont typeface="Wingdings" panose="05000000000000000000" pitchFamily="2" charset="2"/>
              <a:buChar char="Ø"/>
            </a:pPr>
            <a:r>
              <a:rPr lang="en-US" sz="2400" dirty="0"/>
              <a:t>Infusion/transition plan</a:t>
            </a:r>
          </a:p>
          <a:p>
            <a:pPr lvl="1">
              <a:buFont typeface="Wingdings" panose="05000000000000000000" pitchFamily="2" charset="2"/>
              <a:buChar char="§"/>
            </a:pPr>
            <a:r>
              <a:rPr lang="en-US" sz="2400" dirty="0"/>
              <a:t>Primary infusion path to MEDLI2 post-flight analysis</a:t>
            </a:r>
          </a:p>
          <a:p>
            <a:pPr lvl="1">
              <a:buFont typeface="Wingdings" panose="05000000000000000000" pitchFamily="2" charset="2"/>
              <a:buChar char="§"/>
            </a:pPr>
            <a:r>
              <a:rPr lang="en-US" sz="2400" dirty="0"/>
              <a:t>Future application to all missions that fly NuSil-coated PICA</a:t>
            </a:r>
          </a:p>
          <a:p>
            <a:pPr>
              <a:buFont typeface="Wingdings" panose="05000000000000000000" pitchFamily="2" charset="2"/>
              <a:buChar char="Ø"/>
            </a:pPr>
            <a:endParaRPr lang="en-US" sz="1100" dirty="0"/>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6</a:t>
            </a:fld>
            <a:endParaRPr lang="uk-UA" dirty="0"/>
          </a:p>
        </p:txBody>
      </p:sp>
      <p:sp>
        <p:nvSpPr>
          <p:cNvPr id="7" name="TextBox 6">
            <a:extLst>
              <a:ext uri="{FF2B5EF4-FFF2-40B4-BE49-F238E27FC236}">
                <a16:creationId xmlns:a16="http://schemas.microsoft.com/office/drawing/2014/main" id="{53945F17-563C-F84F-A02D-85E431A59162}"/>
              </a:ext>
            </a:extLst>
          </p:cNvPr>
          <p:cNvSpPr txBox="1"/>
          <p:nvPr/>
        </p:nvSpPr>
        <p:spPr>
          <a:xfrm>
            <a:off x="7440488" y="3779142"/>
            <a:ext cx="4493602" cy="369332"/>
          </a:xfrm>
          <a:prstGeom prst="rect">
            <a:avLst/>
          </a:prstGeom>
          <a:solidFill>
            <a:schemeClr val="accent4"/>
          </a:solidFill>
          <a:ln>
            <a:solidFill>
              <a:schemeClr val="tx1"/>
            </a:solidFill>
          </a:ln>
        </p:spPr>
        <p:txBody>
          <a:bodyPr wrap="none" rtlCol="0">
            <a:spAutoFit/>
          </a:bodyPr>
          <a:lstStyle/>
          <a:p>
            <a:r>
              <a:rPr lang="en-US" b="1" dirty="0">
                <a:solidFill>
                  <a:schemeClr val="bg1"/>
                </a:solidFill>
              </a:rPr>
              <a:t>Approximate Contribution Value: $0.1M</a:t>
            </a:r>
          </a:p>
        </p:txBody>
      </p:sp>
      <p:sp>
        <p:nvSpPr>
          <p:cNvPr id="3" name="TextBox 2">
            <a:extLst>
              <a:ext uri="{FF2B5EF4-FFF2-40B4-BE49-F238E27FC236}">
                <a16:creationId xmlns:a16="http://schemas.microsoft.com/office/drawing/2014/main" id="{E63020AD-8B38-9C49-A0A0-D12E8C278548}"/>
              </a:ext>
            </a:extLst>
          </p:cNvPr>
          <p:cNvSpPr txBox="1"/>
          <p:nvPr/>
        </p:nvSpPr>
        <p:spPr>
          <a:xfrm>
            <a:off x="2566829" y="1423132"/>
            <a:ext cx="7058343" cy="369332"/>
          </a:xfrm>
          <a:prstGeom prst="rect">
            <a:avLst/>
          </a:prstGeom>
          <a:solidFill>
            <a:schemeClr val="accent1">
              <a:lumMod val="20000"/>
              <a:lumOff val="80000"/>
            </a:schemeClr>
          </a:solidFill>
          <a:ln>
            <a:solidFill>
              <a:schemeClr val="accent1"/>
            </a:solidFill>
          </a:ln>
        </p:spPr>
        <p:txBody>
          <a:bodyPr wrap="none" rtlCol="0">
            <a:spAutoFit/>
          </a:bodyPr>
          <a:lstStyle/>
          <a:p>
            <a:r>
              <a:rPr lang="en-US" dirty="0"/>
              <a:t>PICA-NuSil is a special topic leveraging the advances of PMM area</a:t>
            </a:r>
          </a:p>
        </p:txBody>
      </p:sp>
    </p:spTree>
    <p:extLst>
      <p:ext uri="{BB962C8B-B14F-4D97-AF65-F5344CB8AC3E}">
        <p14:creationId xmlns:p14="http://schemas.microsoft.com/office/powerpoint/2010/main" val="2010699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2743" y="40944"/>
            <a:ext cx="9926514" cy="1066800"/>
          </a:xfrm>
        </p:spPr>
        <p:txBody>
          <a:bodyPr/>
          <a:lstStyle/>
          <a:p>
            <a:r>
              <a:rPr lang="en-US" sz="4000" b="1" dirty="0"/>
              <a:t>PMM</a:t>
            </a:r>
            <a:br>
              <a:rPr lang="en-US" sz="3600" dirty="0">
                <a:solidFill>
                  <a:schemeClr val="bg1">
                    <a:lumMod val="85000"/>
                  </a:schemeClr>
                </a:solidFill>
              </a:rPr>
            </a:br>
            <a:r>
              <a:rPr lang="en-US" b="1" dirty="0">
                <a:latin typeface="Arial" charset="0"/>
                <a:ea typeface="Arial" charset="0"/>
                <a:cs typeface="Arial" charset="0"/>
              </a:rPr>
              <a:t>Technology Goals &amp; Project Objectives</a:t>
            </a:r>
          </a:p>
        </p:txBody>
      </p:sp>
      <p:graphicFrame>
        <p:nvGraphicFramePr>
          <p:cNvPr id="4" name="Table 3"/>
          <p:cNvGraphicFramePr>
            <a:graphicFrameLocks noGrp="1"/>
          </p:cNvGraphicFramePr>
          <p:nvPr/>
        </p:nvGraphicFramePr>
        <p:xfrm>
          <a:off x="622789" y="1356599"/>
          <a:ext cx="10946423" cy="2557897"/>
        </p:xfrm>
        <a:graphic>
          <a:graphicData uri="http://schemas.openxmlformats.org/drawingml/2006/table">
            <a:tbl>
              <a:tblPr/>
              <a:tblGrid>
                <a:gridCol w="1366726">
                  <a:extLst>
                    <a:ext uri="{9D8B030D-6E8A-4147-A177-3AD203B41FA5}">
                      <a16:colId xmlns:a16="http://schemas.microsoft.com/office/drawing/2014/main" val="20000"/>
                    </a:ext>
                  </a:extLst>
                </a:gridCol>
                <a:gridCol w="9579697">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dirty="0">
                          <a:solidFill>
                            <a:schemeClr val="bg1"/>
                          </a:solidFill>
                          <a:effectLst/>
                          <a:latin typeface="+mn-lt"/>
                        </a:rPr>
                        <a:t>Technology Goals</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Goal #1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mn-lt"/>
                          <a:ea typeface="+mn-ea"/>
                          <a:cs typeface="Arial" panose="020B0604020202020204" pitchFamily="34" charset="0"/>
                        </a:rPr>
                        <a:t>Produce high-fidelity material models to reduce mission risk and improve design reliability</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Goal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baseline="0" dirty="0">
                          <a:solidFill>
                            <a:srgbClr val="000000"/>
                          </a:solidFill>
                          <a:effectLst/>
                          <a:latin typeface="+mn-lt"/>
                          <a:ea typeface="+mn-ea"/>
                          <a:cs typeface="Arial" panose="020B0604020202020204" pitchFamily="34" charset="0"/>
                        </a:rPr>
                        <a:t>Build efficient computational tools for benchmark and engineering analysis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Goal</a:t>
                      </a:r>
                      <a:r>
                        <a:rPr lang="en-US" sz="1600" b="1" i="0" u="none" strike="noStrike" kern="1200" baseline="0" dirty="0">
                          <a:solidFill>
                            <a:srgbClr val="000000"/>
                          </a:solidFill>
                          <a:effectLst/>
                          <a:latin typeface="+mn-lt"/>
                          <a:ea typeface="+mn-ea"/>
                          <a:cs typeface="Arial" panose="020B0604020202020204" pitchFamily="34" charset="0"/>
                        </a:rPr>
                        <a:t> #3</a:t>
                      </a:r>
                      <a:endParaRPr lang="en-US" sz="1600" b="1" i="0" u="none" strike="noStrike" kern="1200" dirty="0">
                        <a:solidFill>
                          <a:srgbClr val="000000"/>
                        </a:solidFill>
                        <a:effectLst/>
                        <a:latin typeface="+mn-lt"/>
                        <a:ea typeface="+mn-ea"/>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mn-lt"/>
                          <a:ea typeface="+mn-ea"/>
                          <a:cs typeface="Arial" panose="020B0604020202020204" pitchFamily="34" charset="0"/>
                        </a:rPr>
                        <a:t>Obtain data for material model development and validation</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68695337"/>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Goal #4</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mn-lt"/>
                          <a:ea typeface="+mn-ea"/>
                          <a:cs typeface="Arial" panose="020B0604020202020204" pitchFamily="34" charset="0"/>
                        </a:rPr>
                        <a:t>Create predictive capability for mission-tailored material design and reliability assessments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61569902"/>
                  </a:ext>
                </a:extLst>
              </a:tr>
            </a:tbl>
          </a:graphicData>
        </a:graphic>
      </p:graphicFrame>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7</a:t>
            </a:fld>
            <a:endParaRPr lang="uk-UA" dirty="0"/>
          </a:p>
        </p:txBody>
      </p:sp>
      <p:graphicFrame>
        <p:nvGraphicFramePr>
          <p:cNvPr id="9" name="Table 8"/>
          <p:cNvGraphicFramePr>
            <a:graphicFrameLocks noGrp="1"/>
          </p:cNvGraphicFramePr>
          <p:nvPr/>
        </p:nvGraphicFramePr>
        <p:xfrm>
          <a:off x="622789" y="4071503"/>
          <a:ext cx="10946422" cy="2557897"/>
        </p:xfrm>
        <a:graphic>
          <a:graphicData uri="http://schemas.openxmlformats.org/drawingml/2006/table">
            <a:tbl>
              <a:tblPr/>
              <a:tblGrid>
                <a:gridCol w="1366726">
                  <a:extLst>
                    <a:ext uri="{9D8B030D-6E8A-4147-A177-3AD203B41FA5}">
                      <a16:colId xmlns:a16="http://schemas.microsoft.com/office/drawing/2014/main" val="20000"/>
                    </a:ext>
                  </a:extLst>
                </a:gridCol>
                <a:gridCol w="9579696">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dirty="0">
                          <a:solidFill>
                            <a:schemeClr val="bg1"/>
                          </a:solidFill>
                          <a:effectLst/>
                          <a:latin typeface="+mn-lt"/>
                        </a:rPr>
                        <a:t>Project Objectives </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Objective</a:t>
                      </a:r>
                      <a:r>
                        <a:rPr lang="en-US" sz="1600" b="1" i="0" u="none" strike="noStrike" kern="1200" baseline="0" dirty="0">
                          <a:solidFill>
                            <a:srgbClr val="000000"/>
                          </a:solidFill>
                          <a:effectLst/>
                          <a:latin typeface="+mn-lt"/>
                          <a:ea typeface="+mn-ea"/>
                          <a:cs typeface="Arial" panose="020B0604020202020204" pitchFamily="34" charset="0"/>
                        </a:rPr>
                        <a:t> </a:t>
                      </a:r>
                      <a:r>
                        <a:rPr lang="en-US" sz="1600" b="1" i="0" u="none" strike="noStrike" kern="1200" dirty="0">
                          <a:solidFill>
                            <a:srgbClr val="000000"/>
                          </a:solidFill>
                          <a:effectLst/>
                          <a:latin typeface="+mn-lt"/>
                          <a:ea typeface="+mn-ea"/>
                          <a:cs typeface="Arial" panose="020B0604020202020204" pitchFamily="34" charset="0"/>
                        </a:rPr>
                        <a:t>#1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mn-lt"/>
                          <a:ea typeface="+mn-ea"/>
                          <a:cs typeface="Arial" panose="020B0604020202020204" pitchFamily="34" charset="0"/>
                        </a:rPr>
                        <a:t>Support &amp; supplement PICA-</a:t>
                      </a:r>
                      <a:r>
                        <a:rPr lang="en-US" sz="1600" b="0" i="0" u="none" strike="noStrike" kern="1200" dirty="0" err="1">
                          <a:solidFill>
                            <a:srgbClr val="000000"/>
                          </a:solidFill>
                          <a:effectLst/>
                          <a:latin typeface="+mn-lt"/>
                          <a:ea typeface="+mn-ea"/>
                          <a:cs typeface="Arial" panose="020B0604020202020204" pitchFamily="34" charset="0"/>
                        </a:rPr>
                        <a:t>NuSil</a:t>
                      </a:r>
                      <a:r>
                        <a:rPr lang="en-US" sz="1600" b="0" i="0" u="none" strike="noStrike" kern="1200" dirty="0">
                          <a:solidFill>
                            <a:srgbClr val="000000"/>
                          </a:solidFill>
                          <a:effectLst/>
                          <a:latin typeface="+mn-lt"/>
                          <a:ea typeface="+mn-ea"/>
                          <a:cs typeface="Arial" panose="020B0604020202020204" pitchFamily="34" charset="0"/>
                        </a:rPr>
                        <a:t> model development</a:t>
                      </a:r>
                      <a:endParaRPr lang="en-US" sz="1600" b="0" i="0" u="none" strike="noStrike" kern="1200" dirty="0">
                        <a:solidFill>
                          <a:srgbClr val="FF0000"/>
                        </a:solidFill>
                        <a:effectLst/>
                        <a:latin typeface="+mn-lt"/>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Objective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mn-lt"/>
                          <a:ea typeface="+mn-ea"/>
                          <a:cs typeface="+mn-cs"/>
                        </a:rPr>
                        <a:t>Modeling toolkit for woven TPS materials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45653">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1" i="0" u="none" strike="noStrike" kern="1200" dirty="0">
                          <a:solidFill>
                            <a:srgbClr val="000000"/>
                          </a:solidFill>
                          <a:effectLst/>
                          <a:latin typeface="+mn-lt"/>
                          <a:ea typeface="+mn-ea"/>
                          <a:cs typeface="Arial" panose="020B0604020202020204" pitchFamily="34" charset="0"/>
                        </a:rPr>
                        <a:t>Objective #3</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mn-lt"/>
                          <a:ea typeface="+mn-ea"/>
                          <a:cs typeface="+mn-cs"/>
                        </a:rPr>
                        <a:t>Collaborate with ESI-17 awardees on thermostructural modeling</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0543058"/>
                  </a:ext>
                </a:extLst>
              </a:tr>
              <a:tr h="545653">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1" i="0" u="none" strike="noStrike" kern="1200" dirty="0">
                          <a:solidFill>
                            <a:srgbClr val="000000"/>
                          </a:solidFill>
                          <a:effectLst/>
                          <a:latin typeface="+mn-lt"/>
                          <a:ea typeface="+mn-ea"/>
                          <a:cs typeface="Arial" panose="020B0604020202020204" pitchFamily="34" charset="0"/>
                        </a:rPr>
                        <a:t>Objective #4</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mn-lt"/>
                          <a:ea typeface="+mn-ea"/>
                          <a:cs typeface="+mn-cs"/>
                        </a:rPr>
                        <a:t>Update production engineering code Icarus with a focus on dust erosion modeling</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72967767"/>
                  </a:ext>
                </a:extLst>
              </a:tr>
            </a:tbl>
          </a:graphicData>
        </a:graphic>
      </p:graphicFrame>
    </p:spTree>
    <p:extLst>
      <p:ext uri="{BB962C8B-B14F-4D97-AF65-F5344CB8AC3E}">
        <p14:creationId xmlns:p14="http://schemas.microsoft.com/office/powerpoint/2010/main" val="4235176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121312"/>
            <a:ext cx="8250115" cy="1066800"/>
          </a:xfrm>
        </p:spPr>
        <p:txBody>
          <a:bodyPr/>
          <a:lstStyle/>
          <a:p>
            <a:r>
              <a:rPr lang="en-US" sz="4000" dirty="0">
                <a:solidFill>
                  <a:schemeClr val="bg1">
                    <a:lumMod val="85000"/>
                  </a:schemeClr>
                </a:solidFill>
              </a:rPr>
              <a:t>Accomplishments (PMM)</a:t>
            </a:r>
          </a:p>
        </p:txBody>
      </p:sp>
      <p:sp>
        <p:nvSpPr>
          <p:cNvPr id="4" name="Content Placeholder 2"/>
          <p:cNvSpPr txBox="1">
            <a:spLocks/>
          </p:cNvSpPr>
          <p:nvPr/>
        </p:nvSpPr>
        <p:spPr>
          <a:xfrm>
            <a:off x="140677" y="1248508"/>
            <a:ext cx="6817684"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Key FY20 Technical Accomplishments:</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A material damage model for TPS developed </a:t>
            </a:r>
            <a:r>
              <a:rPr lang="en-US" sz="2000" dirty="0">
                <a:solidFill>
                  <a:srgbClr val="FF0000"/>
                </a:solidFill>
                <a:latin typeface="Arial" panose="020B0604020202020204" pitchFamily="34" charset="0"/>
                <a:cs typeface="Arial" panose="020B0604020202020204" pitchFamily="34" charset="0"/>
              </a:rPr>
              <a:t>(API)</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Sensitivity analysis of MEDLI TCs to environment and material properties</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Model of ADEPT weave</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Multi-D HEEET and baseline dust erosion       models developed and implemented </a:t>
            </a:r>
          </a:p>
          <a:p>
            <a:pPr lvl="1">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a:p>
            <a:pPr lvl="1">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8</a:t>
            </a:fld>
            <a:endParaRPr lang="uk-UA" dirty="0"/>
          </a:p>
        </p:txBody>
      </p:sp>
      <p:pic>
        <p:nvPicPr>
          <p:cNvPr id="8" name="Picture 7">
            <a:extLst>
              <a:ext uri="{FF2B5EF4-FFF2-40B4-BE49-F238E27FC236}">
                <a16:creationId xmlns:a16="http://schemas.microsoft.com/office/drawing/2014/main" id="{3DA131C4-6EF3-F24D-A5C4-1778B320DDE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808331" y="1173642"/>
            <a:ext cx="3335020" cy="2634996"/>
          </a:xfrm>
          <a:prstGeom prst="rect">
            <a:avLst/>
          </a:prstGeom>
        </p:spPr>
      </p:pic>
      <p:sp>
        <p:nvSpPr>
          <p:cNvPr id="9" name="Shape 318">
            <a:extLst>
              <a:ext uri="{FF2B5EF4-FFF2-40B4-BE49-F238E27FC236}">
                <a16:creationId xmlns:a16="http://schemas.microsoft.com/office/drawing/2014/main" id="{8D134DE3-4CB1-2C4F-9AF4-39C32B482531}"/>
              </a:ext>
            </a:extLst>
          </p:cNvPr>
          <p:cNvSpPr/>
          <p:nvPr/>
        </p:nvSpPr>
        <p:spPr>
          <a:xfrm>
            <a:off x="7349422" y="1223094"/>
            <a:ext cx="1462497" cy="461665"/>
          </a:xfrm>
          <a:prstGeom prst="rect">
            <a:avLst/>
          </a:prstGeom>
          <a:noFill/>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1400" b="1">
                <a:solidFill>
                  <a:srgbClr val="0000FF"/>
                </a:solidFill>
              </a:defRPr>
            </a:lvl1pPr>
          </a:lstStyle>
          <a:p>
            <a:r>
              <a:rPr lang="en-US" sz="1200" dirty="0">
                <a:latin typeface="+mn-lt"/>
              </a:rPr>
              <a:t>Damage model applied to </a:t>
            </a:r>
            <a:r>
              <a:rPr lang="en-US" sz="1200" dirty="0" err="1">
                <a:latin typeface="+mn-lt"/>
              </a:rPr>
              <a:t>FiberForm</a:t>
            </a:r>
            <a:endParaRPr lang="en-US" sz="1200" dirty="0">
              <a:latin typeface="+mn-lt"/>
            </a:endParaRPr>
          </a:p>
        </p:txBody>
      </p:sp>
      <p:sp>
        <p:nvSpPr>
          <p:cNvPr id="11" name="Shape 318">
            <a:extLst>
              <a:ext uri="{FF2B5EF4-FFF2-40B4-BE49-F238E27FC236}">
                <a16:creationId xmlns:a16="http://schemas.microsoft.com/office/drawing/2014/main" id="{0CD7802D-D37F-BD4B-B611-14F06AB64CDE}"/>
              </a:ext>
            </a:extLst>
          </p:cNvPr>
          <p:cNvSpPr/>
          <p:nvPr/>
        </p:nvSpPr>
        <p:spPr>
          <a:xfrm>
            <a:off x="6678432" y="1972393"/>
            <a:ext cx="1738838" cy="461665"/>
          </a:xfrm>
          <a:prstGeom prst="rect">
            <a:avLst/>
          </a:prstGeom>
          <a:noFill/>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1400" b="1">
                <a:solidFill>
                  <a:srgbClr val="0000FF"/>
                </a:solidFill>
              </a:defRPr>
            </a:lvl1pPr>
          </a:lstStyle>
          <a:p>
            <a:r>
              <a:rPr lang="en-US" sz="1200" dirty="0">
                <a:latin typeface="+mn-lt"/>
              </a:rPr>
              <a:t>Material properties sensitivity for  MISP2:TC2</a:t>
            </a:r>
          </a:p>
        </p:txBody>
      </p:sp>
      <p:sp>
        <p:nvSpPr>
          <p:cNvPr id="14" name="Shape 318">
            <a:extLst>
              <a:ext uri="{FF2B5EF4-FFF2-40B4-BE49-F238E27FC236}">
                <a16:creationId xmlns:a16="http://schemas.microsoft.com/office/drawing/2014/main" id="{2046431A-4FD0-3449-A36C-97603E6FFD73}"/>
              </a:ext>
            </a:extLst>
          </p:cNvPr>
          <p:cNvSpPr/>
          <p:nvPr/>
        </p:nvSpPr>
        <p:spPr>
          <a:xfrm>
            <a:off x="10778876" y="4401609"/>
            <a:ext cx="1462497" cy="461665"/>
          </a:xfrm>
          <a:prstGeom prst="rect">
            <a:avLst/>
          </a:prstGeom>
          <a:noFill/>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1400" b="1">
                <a:solidFill>
                  <a:srgbClr val="0000FF"/>
                </a:solidFill>
              </a:defRPr>
            </a:lvl1pPr>
          </a:lstStyle>
          <a:p>
            <a:r>
              <a:rPr lang="en-US" sz="1200" dirty="0">
                <a:latin typeface="+mn-lt"/>
              </a:rPr>
              <a:t>Thermal conductivity model for ADEPT </a:t>
            </a:r>
          </a:p>
        </p:txBody>
      </p:sp>
      <p:sp>
        <p:nvSpPr>
          <p:cNvPr id="16" name="Shape 318">
            <a:extLst>
              <a:ext uri="{FF2B5EF4-FFF2-40B4-BE49-F238E27FC236}">
                <a16:creationId xmlns:a16="http://schemas.microsoft.com/office/drawing/2014/main" id="{7B675447-0CFC-8840-98F8-8F39EC7FF337}"/>
              </a:ext>
            </a:extLst>
          </p:cNvPr>
          <p:cNvSpPr/>
          <p:nvPr/>
        </p:nvSpPr>
        <p:spPr>
          <a:xfrm>
            <a:off x="82393" y="6167735"/>
            <a:ext cx="2731007" cy="276999"/>
          </a:xfrm>
          <a:prstGeom prst="rect">
            <a:avLst/>
          </a:prstGeom>
          <a:noFill/>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1400" b="1">
                <a:solidFill>
                  <a:srgbClr val="0000FF"/>
                </a:solidFill>
              </a:defRPr>
            </a:lvl1pPr>
          </a:lstStyle>
          <a:p>
            <a:r>
              <a:rPr lang="en-US" sz="1200" dirty="0">
                <a:latin typeface="+mn-lt"/>
              </a:rPr>
              <a:t>Dust-erosion recession for Schiaparelli</a:t>
            </a:r>
          </a:p>
        </p:txBody>
      </p:sp>
      <p:pic>
        <p:nvPicPr>
          <p:cNvPr id="18" name="Picture 17">
            <a:extLst>
              <a:ext uri="{FF2B5EF4-FFF2-40B4-BE49-F238E27FC236}">
                <a16:creationId xmlns:a16="http://schemas.microsoft.com/office/drawing/2014/main" id="{9C6C1631-0A83-1942-95A6-6E6D7E403E2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69745" y="3921138"/>
            <a:ext cx="3086100" cy="2792730"/>
          </a:xfrm>
          <a:prstGeom prst="rect">
            <a:avLst/>
          </a:prstGeom>
        </p:spPr>
      </p:pic>
      <p:sp>
        <p:nvSpPr>
          <p:cNvPr id="19" name="Shape 318">
            <a:extLst>
              <a:ext uri="{FF2B5EF4-FFF2-40B4-BE49-F238E27FC236}">
                <a16:creationId xmlns:a16="http://schemas.microsoft.com/office/drawing/2014/main" id="{F6F7F840-ED77-C544-AD78-EB125D8DA3E0}"/>
              </a:ext>
            </a:extLst>
          </p:cNvPr>
          <p:cNvSpPr/>
          <p:nvPr/>
        </p:nvSpPr>
        <p:spPr>
          <a:xfrm>
            <a:off x="6467706" y="6028699"/>
            <a:ext cx="1738838" cy="461665"/>
          </a:xfrm>
          <a:prstGeom prst="rect">
            <a:avLst/>
          </a:prstGeom>
          <a:noFill/>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1400" b="1">
                <a:solidFill>
                  <a:srgbClr val="0000FF"/>
                </a:solidFill>
              </a:defRPr>
            </a:lvl1pPr>
          </a:lstStyle>
          <a:p>
            <a:r>
              <a:rPr lang="en-US" sz="1200" dirty="0">
                <a:latin typeface="+mn-lt"/>
              </a:rPr>
              <a:t>Multi-D LHMEL HEEET comparison (MSR-EEV)</a:t>
            </a:r>
          </a:p>
        </p:txBody>
      </p:sp>
      <p:pic>
        <p:nvPicPr>
          <p:cNvPr id="10" name="Content Placeholder 4">
            <a:extLst>
              <a:ext uri="{FF2B5EF4-FFF2-40B4-BE49-F238E27FC236}">
                <a16:creationId xmlns:a16="http://schemas.microsoft.com/office/drawing/2014/main" id="{34277A38-BE32-134E-85E8-D6DD0CEF4A96}"/>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5652835" y="2407661"/>
            <a:ext cx="2941320" cy="2186940"/>
          </a:xfrm>
          <a:prstGeom prst="rect">
            <a:avLst/>
          </a:prstGeom>
        </p:spPr>
      </p:pic>
      <p:sp>
        <p:nvSpPr>
          <p:cNvPr id="3" name="TextBox 2">
            <a:extLst>
              <a:ext uri="{FF2B5EF4-FFF2-40B4-BE49-F238E27FC236}">
                <a16:creationId xmlns:a16="http://schemas.microsoft.com/office/drawing/2014/main" id="{A8DD8506-CAA1-254A-B311-80536BD711F1}"/>
              </a:ext>
            </a:extLst>
          </p:cNvPr>
          <p:cNvSpPr txBox="1"/>
          <p:nvPr/>
        </p:nvSpPr>
        <p:spPr>
          <a:xfrm>
            <a:off x="3746810" y="4070195"/>
            <a:ext cx="1811232" cy="369332"/>
          </a:xfrm>
          <a:prstGeom prst="rect">
            <a:avLst/>
          </a:prstGeom>
          <a:noFill/>
        </p:spPr>
        <p:txBody>
          <a:bodyPr wrap="square" rtlCol="0">
            <a:spAutoFit/>
          </a:bodyPr>
          <a:lstStyle/>
          <a:p>
            <a:r>
              <a:rPr lang="en-US" dirty="0"/>
              <a:t>2.5” off center</a:t>
            </a:r>
          </a:p>
        </p:txBody>
      </p:sp>
      <p:pic>
        <p:nvPicPr>
          <p:cNvPr id="12" name="Picture 11">
            <a:extLst>
              <a:ext uri="{FF2B5EF4-FFF2-40B4-BE49-F238E27FC236}">
                <a16:creationId xmlns:a16="http://schemas.microsoft.com/office/drawing/2014/main" id="{C94C95F9-D6FD-1643-9605-EB45B297CAC5}"/>
              </a:ext>
            </a:extLst>
          </p:cNvPr>
          <p:cNvPicPr>
            <a:picLocks noChangeAspect="1"/>
          </p:cNvPicPr>
          <p:nvPr/>
        </p:nvPicPr>
        <p:blipFill rotWithShape="1">
          <a:blip r:embed="rId7" cstate="email">
            <a:clrChange>
              <a:clrFrom>
                <a:srgbClr val="52576D"/>
              </a:clrFrom>
              <a:clrTo>
                <a:srgbClr val="52576D">
                  <a:alpha val="0"/>
                </a:srgbClr>
              </a:clrTo>
            </a:clrChange>
            <a:extLst>
              <a:ext uri="{28A0092B-C50C-407E-A947-70E740481C1C}">
                <a14:useLocalDpi xmlns:a14="http://schemas.microsoft.com/office/drawing/2010/main"/>
              </a:ext>
            </a:extLst>
          </a:blip>
          <a:srcRect/>
          <a:stretch/>
        </p:blipFill>
        <p:spPr>
          <a:xfrm>
            <a:off x="7741090" y="4303424"/>
            <a:ext cx="4446455" cy="2548984"/>
          </a:xfrm>
          <a:prstGeom prst="rect">
            <a:avLst/>
          </a:prstGeom>
        </p:spPr>
      </p:pic>
    </p:spTree>
    <p:extLst>
      <p:ext uri="{BB962C8B-B14F-4D97-AF65-F5344CB8AC3E}">
        <p14:creationId xmlns:p14="http://schemas.microsoft.com/office/powerpoint/2010/main" val="2019383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7A9B06D0-2897-D14E-A55E-B4F91EBC09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504510" y="3925513"/>
            <a:ext cx="2431264" cy="2439543"/>
          </a:xfrm>
          <a:prstGeom prst="rect">
            <a:avLst/>
          </a:prstGeom>
        </p:spPr>
      </p:pic>
      <p:sp>
        <p:nvSpPr>
          <p:cNvPr id="2" name="Title 1"/>
          <p:cNvSpPr>
            <a:spLocks noGrp="1"/>
          </p:cNvSpPr>
          <p:nvPr>
            <p:ph type="title"/>
          </p:nvPr>
        </p:nvSpPr>
        <p:spPr>
          <a:xfrm>
            <a:off x="1861037" y="121312"/>
            <a:ext cx="8250115" cy="1066800"/>
          </a:xfrm>
        </p:spPr>
        <p:txBody>
          <a:bodyPr/>
          <a:lstStyle/>
          <a:p>
            <a:r>
              <a:rPr lang="en-US" sz="4000" dirty="0">
                <a:solidFill>
                  <a:schemeClr val="bg1">
                    <a:lumMod val="85000"/>
                  </a:schemeClr>
                </a:solidFill>
              </a:rPr>
              <a:t>Accomplishments (PICA-</a:t>
            </a:r>
            <a:r>
              <a:rPr lang="en-US" sz="4000" dirty="0" err="1">
                <a:solidFill>
                  <a:schemeClr val="bg1">
                    <a:lumMod val="85000"/>
                  </a:schemeClr>
                </a:solidFill>
              </a:rPr>
              <a:t>NuSil</a:t>
            </a:r>
            <a:r>
              <a:rPr lang="en-US" sz="4000" dirty="0">
                <a:solidFill>
                  <a:schemeClr val="bg1">
                    <a:lumMod val="85000"/>
                  </a:schemeClr>
                </a:solidFill>
              </a:rPr>
              <a:t>)</a:t>
            </a:r>
          </a:p>
        </p:txBody>
      </p:sp>
      <p:sp>
        <p:nvSpPr>
          <p:cNvPr id="4" name="Content Placeholder 2"/>
          <p:cNvSpPr txBox="1">
            <a:spLocks/>
          </p:cNvSpPr>
          <p:nvPr/>
        </p:nvSpPr>
        <p:spPr>
          <a:xfrm>
            <a:off x="140676" y="1248508"/>
            <a:ext cx="7133443"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Key FY20 Technical Accomplishments:</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High fidelity and engineering models developed for PICA-N material response </a:t>
            </a:r>
            <a:r>
              <a:rPr lang="en-US" sz="2000" dirty="0">
                <a:solidFill>
                  <a:srgbClr val="FF0000"/>
                </a:solidFill>
                <a:latin typeface="Arial" panose="020B0604020202020204" pitchFamily="34" charset="0"/>
                <a:cs typeface="Arial" panose="020B0604020202020204" pitchFamily="34" charset="0"/>
              </a:rPr>
              <a:t>(API)</a:t>
            </a:r>
            <a:endParaRPr lang="en-US" sz="2000" dirty="0">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Molecular Beam Experiments on </a:t>
            </a:r>
            <a:r>
              <a:rPr lang="en-US" sz="2000" dirty="0" err="1">
                <a:latin typeface="Arial" panose="020B0604020202020204" pitchFamily="34" charset="0"/>
                <a:cs typeface="Arial" panose="020B0604020202020204" pitchFamily="34" charset="0"/>
              </a:rPr>
              <a:t>FiberForm</a:t>
            </a:r>
            <a:r>
              <a:rPr lang="en-US" sz="2000" dirty="0">
                <a:latin typeface="Arial" panose="020B0604020202020204" pitchFamily="34" charset="0"/>
                <a:cs typeface="Arial" panose="020B0604020202020204" pitchFamily="34" charset="0"/>
              </a:rPr>
              <a:t> &amp; PICA</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Simulating </a:t>
            </a:r>
            <a:r>
              <a:rPr lang="en-US" sz="2000" dirty="0" err="1">
                <a:latin typeface="Arial" panose="020B0604020202020204" pitchFamily="34" charset="0"/>
                <a:cs typeface="Arial" panose="020B0604020202020204" pitchFamily="34" charset="0"/>
              </a:rPr>
              <a:t>HyMets</a:t>
            </a:r>
            <a:r>
              <a:rPr lang="en-US" sz="2000" dirty="0">
                <a:latin typeface="Arial" panose="020B0604020202020204" pitchFamily="34" charset="0"/>
                <a:cs typeface="Arial" panose="020B0604020202020204" pitchFamily="34" charset="0"/>
              </a:rPr>
              <a:t> to inform PICA-N model updates </a:t>
            </a:r>
          </a:p>
          <a:p>
            <a:pPr lvl="1">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a:p>
            <a:pPr lvl="1">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9</a:t>
            </a:fld>
            <a:endParaRPr lang="uk-UA" dirty="0"/>
          </a:p>
        </p:txBody>
      </p:sp>
      <p:pic>
        <p:nvPicPr>
          <p:cNvPr id="17" name="Picture 16">
            <a:extLst>
              <a:ext uri="{FF2B5EF4-FFF2-40B4-BE49-F238E27FC236}">
                <a16:creationId xmlns:a16="http://schemas.microsoft.com/office/drawing/2014/main" id="{630DFE6D-0133-4A40-BF5B-EEA05824272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400226" y="4090613"/>
            <a:ext cx="3089018" cy="2767387"/>
          </a:xfrm>
          <a:prstGeom prst="rect">
            <a:avLst/>
          </a:prstGeom>
        </p:spPr>
      </p:pic>
      <p:sp>
        <p:nvSpPr>
          <p:cNvPr id="22" name="Subtitle 2">
            <a:extLst>
              <a:ext uri="{FF2B5EF4-FFF2-40B4-BE49-F238E27FC236}">
                <a16:creationId xmlns:a16="http://schemas.microsoft.com/office/drawing/2014/main" id="{5C91AF5E-99E9-3949-97A1-5CC8B7B71C85}"/>
              </a:ext>
            </a:extLst>
          </p:cNvPr>
          <p:cNvSpPr/>
          <p:nvPr/>
        </p:nvSpPr>
        <p:spPr bwMode="auto">
          <a:xfrm>
            <a:off x="7679068" y="3567405"/>
            <a:ext cx="1904612" cy="466119"/>
          </a:xfrm>
          <a:prstGeom prst="rect">
            <a:avLst/>
          </a:prstGeom>
          <a:solidFill>
            <a:srgbClr val="B03A07"/>
          </a:solidFill>
          <a:ln w="38100">
            <a:solidFill>
              <a:schemeClr val="bg1"/>
            </a:solidFill>
          </a:ln>
        </p:spPr>
        <p:txBody>
          <a:bodyPr/>
          <a:lstStyle>
            <a:lvl1pPr marL="342910" indent="-342910" algn="l">
              <a:spcBef>
                <a:spcPts val="0"/>
              </a:spcBef>
              <a:spcAft>
                <a:spcPts val="0"/>
              </a:spcAft>
              <a:buChar char="•"/>
              <a:defRPr sz="2400">
                <a:solidFill>
                  <a:srgbClr val="1A1AD6"/>
                </a:solidFill>
                <a:latin typeface="+mn-lt"/>
                <a:ea typeface="+mn-ea"/>
                <a:cs typeface="+mn-cs"/>
              </a:defRPr>
            </a:lvl1pPr>
            <a:lvl2pPr marL="742977" indent="-285759" algn="l">
              <a:spcBef>
                <a:spcPts val="0"/>
              </a:spcBef>
              <a:spcAft>
                <a:spcPts val="0"/>
              </a:spcAft>
              <a:buChar char="–"/>
              <a:defRPr sz="2800">
                <a:solidFill>
                  <a:schemeClr val="tx1"/>
                </a:solidFill>
                <a:latin typeface="Times New Roman"/>
              </a:defRPr>
            </a:lvl2pPr>
            <a:lvl3pPr marL="1143045" indent="-228609" algn="l">
              <a:spcBef>
                <a:spcPts val="0"/>
              </a:spcBef>
              <a:spcAft>
                <a:spcPts val="0"/>
              </a:spcAft>
              <a:buChar char="•"/>
              <a:defRPr sz="2400">
                <a:solidFill>
                  <a:schemeClr val="tx1"/>
                </a:solidFill>
                <a:latin typeface="Times New Roman"/>
              </a:defRPr>
            </a:lvl3pPr>
            <a:lvl4pPr marL="1600263" indent="-228609" algn="l">
              <a:spcBef>
                <a:spcPts val="0"/>
              </a:spcBef>
              <a:spcAft>
                <a:spcPts val="0"/>
              </a:spcAft>
              <a:buChar char="–"/>
              <a:defRPr sz="2000">
                <a:solidFill>
                  <a:schemeClr val="tx1"/>
                </a:solidFill>
                <a:latin typeface="Times New Roman"/>
              </a:defRPr>
            </a:lvl4pPr>
            <a:lvl5pPr marL="2057482" indent="-228609" algn="l">
              <a:spcBef>
                <a:spcPts val="0"/>
              </a:spcBef>
              <a:spcAft>
                <a:spcPts val="0"/>
              </a:spcAft>
              <a:buChar char="»"/>
              <a:defRPr sz="2000">
                <a:solidFill>
                  <a:schemeClr val="tx1"/>
                </a:solidFill>
                <a:latin typeface="Times New Roman"/>
              </a:defRPr>
            </a:lvl5pPr>
            <a:lvl6pPr marL="2514702" indent="-228609" algn="l">
              <a:spcBef>
                <a:spcPts val="0"/>
              </a:spcBef>
              <a:spcAft>
                <a:spcPts val="0"/>
              </a:spcAft>
              <a:buChar char="»"/>
              <a:defRPr sz="2000">
                <a:solidFill>
                  <a:schemeClr val="tx1"/>
                </a:solidFill>
                <a:latin typeface="Times New Roman"/>
              </a:defRPr>
            </a:lvl6pPr>
            <a:lvl7pPr marL="2971919" indent="-228609" algn="l">
              <a:spcBef>
                <a:spcPts val="0"/>
              </a:spcBef>
              <a:spcAft>
                <a:spcPts val="0"/>
              </a:spcAft>
              <a:buChar char="»"/>
              <a:defRPr sz="2000">
                <a:solidFill>
                  <a:schemeClr val="tx1"/>
                </a:solidFill>
                <a:latin typeface="Times New Roman"/>
              </a:defRPr>
            </a:lvl7pPr>
            <a:lvl8pPr marL="3429144" indent="-228609" algn="l">
              <a:spcBef>
                <a:spcPts val="0"/>
              </a:spcBef>
              <a:spcAft>
                <a:spcPts val="0"/>
              </a:spcAft>
              <a:buChar char="»"/>
              <a:defRPr sz="2000">
                <a:solidFill>
                  <a:schemeClr val="tx1"/>
                </a:solidFill>
                <a:latin typeface="Times New Roman"/>
              </a:defRPr>
            </a:lvl8pPr>
            <a:lvl9pPr marL="3886362" indent="-228609" algn="l">
              <a:spcBef>
                <a:spcPts val="0"/>
              </a:spcBef>
              <a:spcAft>
                <a:spcPts val="0"/>
              </a:spcAft>
              <a:buChar char="»"/>
              <a:defRPr sz="2000">
                <a:solidFill>
                  <a:schemeClr val="tx1"/>
                </a:solidFill>
                <a:latin typeface="Times New Roman"/>
              </a:defRPr>
            </a:lvl9pPr>
          </a:lstStyle>
          <a:p>
            <a:pPr marL="0" indent="0" algn="ctr">
              <a:buNone/>
              <a:defRPr/>
            </a:pPr>
            <a:r>
              <a:rPr lang="en-US" sz="2400" b="1" dirty="0">
                <a:solidFill>
                  <a:schemeClr val="tx1"/>
                </a:solidFill>
                <a:latin typeface="Arial" panose="020B0604020202020204" pitchFamily="34" charset="0"/>
                <a:cs typeface="Arial" panose="020B0604020202020204" pitchFamily="34" charset="0"/>
              </a:rPr>
              <a:t>Fiber</a:t>
            </a:r>
            <a:r>
              <a:rPr lang="en-US" sz="2400" b="1" dirty="0">
                <a:solidFill>
                  <a:srgbClr val="B03A07"/>
                </a:solidFill>
                <a:latin typeface="Arial" panose="020B0604020202020204" pitchFamily="34" charset="0"/>
                <a:cs typeface="Arial" panose="020B0604020202020204" pitchFamily="34" charset="0"/>
              </a:rPr>
              <a:t>s</a:t>
            </a:r>
            <a:endParaRPr sz="2400" b="1" dirty="0">
              <a:solidFill>
                <a:srgbClr val="132A4C"/>
              </a:solidFill>
              <a:latin typeface="Arial" panose="020B0604020202020204" pitchFamily="34" charset="0"/>
              <a:cs typeface="Arial" panose="020B0604020202020204" pitchFamily="34" charset="0"/>
            </a:endParaRPr>
          </a:p>
        </p:txBody>
      </p:sp>
      <p:sp>
        <p:nvSpPr>
          <p:cNvPr id="23" name="Subtitle 2">
            <a:extLst>
              <a:ext uri="{FF2B5EF4-FFF2-40B4-BE49-F238E27FC236}">
                <a16:creationId xmlns:a16="http://schemas.microsoft.com/office/drawing/2014/main" id="{EDE2D61E-2FA0-634C-81E0-49E37E48B7CC}"/>
              </a:ext>
            </a:extLst>
          </p:cNvPr>
          <p:cNvSpPr/>
          <p:nvPr/>
        </p:nvSpPr>
        <p:spPr bwMode="auto">
          <a:xfrm>
            <a:off x="10287388" y="3567404"/>
            <a:ext cx="1904612" cy="466120"/>
          </a:xfrm>
          <a:prstGeom prst="rect">
            <a:avLst/>
          </a:prstGeom>
          <a:solidFill>
            <a:srgbClr val="FFC000"/>
          </a:solidFill>
          <a:ln w="38100">
            <a:solidFill>
              <a:schemeClr val="bg1"/>
            </a:solidFill>
          </a:ln>
        </p:spPr>
        <p:txBody>
          <a:bodyPr/>
          <a:lstStyle>
            <a:lvl1pPr marL="342910" indent="-342910" algn="l">
              <a:spcBef>
                <a:spcPts val="0"/>
              </a:spcBef>
              <a:spcAft>
                <a:spcPts val="0"/>
              </a:spcAft>
              <a:buChar char="•"/>
              <a:defRPr sz="2400">
                <a:solidFill>
                  <a:srgbClr val="1A1AD6"/>
                </a:solidFill>
                <a:latin typeface="+mn-lt"/>
                <a:ea typeface="+mn-ea"/>
                <a:cs typeface="+mn-cs"/>
              </a:defRPr>
            </a:lvl1pPr>
            <a:lvl2pPr marL="742977" indent="-285759" algn="l">
              <a:spcBef>
                <a:spcPts val="0"/>
              </a:spcBef>
              <a:spcAft>
                <a:spcPts val="0"/>
              </a:spcAft>
              <a:buChar char="–"/>
              <a:defRPr sz="2800">
                <a:solidFill>
                  <a:schemeClr val="tx1"/>
                </a:solidFill>
                <a:latin typeface="Times New Roman"/>
              </a:defRPr>
            </a:lvl2pPr>
            <a:lvl3pPr marL="1143045" indent="-228609" algn="l">
              <a:spcBef>
                <a:spcPts val="0"/>
              </a:spcBef>
              <a:spcAft>
                <a:spcPts val="0"/>
              </a:spcAft>
              <a:buChar char="•"/>
              <a:defRPr sz="2400">
                <a:solidFill>
                  <a:schemeClr val="tx1"/>
                </a:solidFill>
                <a:latin typeface="Times New Roman"/>
              </a:defRPr>
            </a:lvl3pPr>
            <a:lvl4pPr marL="1600263" indent="-228609" algn="l">
              <a:spcBef>
                <a:spcPts val="0"/>
              </a:spcBef>
              <a:spcAft>
                <a:spcPts val="0"/>
              </a:spcAft>
              <a:buChar char="–"/>
              <a:defRPr sz="2000">
                <a:solidFill>
                  <a:schemeClr val="tx1"/>
                </a:solidFill>
                <a:latin typeface="Times New Roman"/>
              </a:defRPr>
            </a:lvl4pPr>
            <a:lvl5pPr marL="2057482" indent="-228609" algn="l">
              <a:spcBef>
                <a:spcPts val="0"/>
              </a:spcBef>
              <a:spcAft>
                <a:spcPts val="0"/>
              </a:spcAft>
              <a:buChar char="»"/>
              <a:defRPr sz="2000">
                <a:solidFill>
                  <a:schemeClr val="tx1"/>
                </a:solidFill>
                <a:latin typeface="Times New Roman"/>
              </a:defRPr>
            </a:lvl5pPr>
            <a:lvl6pPr marL="2514702" indent="-228609" algn="l">
              <a:spcBef>
                <a:spcPts val="0"/>
              </a:spcBef>
              <a:spcAft>
                <a:spcPts val="0"/>
              </a:spcAft>
              <a:buChar char="»"/>
              <a:defRPr sz="2000">
                <a:solidFill>
                  <a:schemeClr val="tx1"/>
                </a:solidFill>
                <a:latin typeface="Times New Roman"/>
              </a:defRPr>
            </a:lvl6pPr>
            <a:lvl7pPr marL="2971919" indent="-228609" algn="l">
              <a:spcBef>
                <a:spcPts val="0"/>
              </a:spcBef>
              <a:spcAft>
                <a:spcPts val="0"/>
              </a:spcAft>
              <a:buChar char="»"/>
              <a:defRPr sz="2000">
                <a:solidFill>
                  <a:schemeClr val="tx1"/>
                </a:solidFill>
                <a:latin typeface="Times New Roman"/>
              </a:defRPr>
            </a:lvl7pPr>
            <a:lvl8pPr marL="3429144" indent="-228609" algn="l">
              <a:spcBef>
                <a:spcPts val="0"/>
              </a:spcBef>
              <a:spcAft>
                <a:spcPts val="0"/>
              </a:spcAft>
              <a:buChar char="»"/>
              <a:defRPr sz="2000">
                <a:solidFill>
                  <a:schemeClr val="tx1"/>
                </a:solidFill>
                <a:latin typeface="Times New Roman"/>
              </a:defRPr>
            </a:lvl8pPr>
            <a:lvl9pPr marL="3886362" indent="-228609" algn="l">
              <a:spcBef>
                <a:spcPts val="0"/>
              </a:spcBef>
              <a:spcAft>
                <a:spcPts val="0"/>
              </a:spcAft>
              <a:buChar char="»"/>
              <a:defRPr sz="2000">
                <a:solidFill>
                  <a:schemeClr val="tx1"/>
                </a:solidFill>
                <a:latin typeface="Times New Roman"/>
              </a:defRPr>
            </a:lvl9pPr>
          </a:lstStyle>
          <a:p>
            <a:pPr marL="0" indent="0" algn="ctr">
              <a:buNone/>
              <a:defRPr/>
            </a:pPr>
            <a:r>
              <a:rPr lang="en-US" sz="2400" b="1" dirty="0">
                <a:solidFill>
                  <a:schemeClr val="tx1"/>
                </a:solidFill>
                <a:latin typeface="Arial" panose="020B0604020202020204" pitchFamily="34" charset="0"/>
                <a:cs typeface="Arial" panose="020B0604020202020204" pitchFamily="34" charset="0"/>
              </a:rPr>
              <a:t>Coating</a:t>
            </a:r>
            <a:endParaRPr sz="2400" b="1" dirty="0">
              <a:solidFill>
                <a:schemeClr val="tx1"/>
              </a:solidFill>
              <a:latin typeface="Arial" panose="020B0604020202020204" pitchFamily="34" charset="0"/>
              <a:cs typeface="Arial" panose="020B0604020202020204" pitchFamily="34" charset="0"/>
            </a:endParaRPr>
          </a:p>
        </p:txBody>
      </p:sp>
      <p:pic>
        <p:nvPicPr>
          <p:cNvPr id="24" name="Picture 23">
            <a:extLst>
              <a:ext uri="{FF2B5EF4-FFF2-40B4-BE49-F238E27FC236}">
                <a16:creationId xmlns:a16="http://schemas.microsoft.com/office/drawing/2014/main" id="{B15414C8-0D46-6448-B6AB-897123E1261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24090" y="3458737"/>
            <a:ext cx="5080000" cy="3175000"/>
          </a:xfrm>
          <a:prstGeom prst="rect">
            <a:avLst/>
          </a:prstGeom>
        </p:spPr>
      </p:pic>
      <p:sp>
        <p:nvSpPr>
          <p:cNvPr id="26" name="Rectangle 25">
            <a:extLst>
              <a:ext uri="{FF2B5EF4-FFF2-40B4-BE49-F238E27FC236}">
                <a16:creationId xmlns:a16="http://schemas.microsoft.com/office/drawing/2014/main" id="{69586434-DA40-D34B-A04E-F4EE3DC2588B}"/>
              </a:ext>
            </a:extLst>
          </p:cNvPr>
          <p:cNvSpPr/>
          <p:nvPr/>
        </p:nvSpPr>
        <p:spPr>
          <a:xfrm>
            <a:off x="5504510" y="5534037"/>
            <a:ext cx="1659429" cy="523220"/>
          </a:xfrm>
          <a:prstGeom prst="rect">
            <a:avLst/>
          </a:prstGeom>
        </p:spPr>
        <p:txBody>
          <a:bodyPr wrap="square">
            <a:spAutoFit/>
          </a:bodyPr>
          <a:lstStyle/>
          <a:p>
            <a:r>
              <a:rPr lang="en-US" sz="1400" i="1" dirty="0">
                <a:solidFill>
                  <a:schemeClr val="bg1"/>
                </a:solidFill>
                <a:latin typeface="+mj-lt"/>
              </a:rPr>
              <a:t>Temperature at 35s (type 3 PICA-N)</a:t>
            </a:r>
          </a:p>
        </p:txBody>
      </p:sp>
      <p:sp>
        <p:nvSpPr>
          <p:cNvPr id="27" name="Shape 318">
            <a:extLst>
              <a:ext uri="{FF2B5EF4-FFF2-40B4-BE49-F238E27FC236}">
                <a16:creationId xmlns:a16="http://schemas.microsoft.com/office/drawing/2014/main" id="{7C7AECDF-B907-194E-BE4B-503C3B3513C1}"/>
              </a:ext>
            </a:extLst>
          </p:cNvPr>
          <p:cNvSpPr/>
          <p:nvPr/>
        </p:nvSpPr>
        <p:spPr>
          <a:xfrm>
            <a:off x="7549697" y="1173642"/>
            <a:ext cx="1806176" cy="276999"/>
          </a:xfrm>
          <a:prstGeom prst="rect">
            <a:avLst/>
          </a:prstGeom>
          <a:noFill/>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1400" b="1">
                <a:solidFill>
                  <a:srgbClr val="0000FF"/>
                </a:solidFill>
              </a:defRPr>
            </a:lvl1pPr>
          </a:lstStyle>
          <a:p>
            <a:r>
              <a:rPr lang="en-US" sz="1200" dirty="0">
                <a:latin typeface="+mn-lt"/>
              </a:rPr>
              <a:t>Penetration Depth of </a:t>
            </a:r>
            <a:r>
              <a:rPr lang="en-US" sz="1200" dirty="0" err="1">
                <a:latin typeface="+mn-lt"/>
              </a:rPr>
              <a:t>NuSil</a:t>
            </a:r>
            <a:r>
              <a:rPr lang="en-US" sz="1200" dirty="0">
                <a:latin typeface="+mn-lt"/>
              </a:rPr>
              <a:t> </a:t>
            </a:r>
          </a:p>
        </p:txBody>
      </p:sp>
      <p:sp>
        <p:nvSpPr>
          <p:cNvPr id="28" name="Shape 318">
            <a:extLst>
              <a:ext uri="{FF2B5EF4-FFF2-40B4-BE49-F238E27FC236}">
                <a16:creationId xmlns:a16="http://schemas.microsoft.com/office/drawing/2014/main" id="{502669BC-944B-2649-9D15-29A16CF00D1D}"/>
              </a:ext>
            </a:extLst>
          </p:cNvPr>
          <p:cNvSpPr/>
          <p:nvPr/>
        </p:nvSpPr>
        <p:spPr>
          <a:xfrm>
            <a:off x="5540752" y="6352401"/>
            <a:ext cx="1806176" cy="276999"/>
          </a:xfrm>
          <a:prstGeom prst="rect">
            <a:avLst/>
          </a:prstGeom>
          <a:noFill/>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1400" b="1">
                <a:solidFill>
                  <a:srgbClr val="0000FF"/>
                </a:solidFill>
              </a:defRPr>
            </a:lvl1pPr>
          </a:lstStyle>
          <a:p>
            <a:r>
              <a:rPr lang="en-US" sz="1200" dirty="0">
                <a:latin typeface="+mn-lt"/>
              </a:rPr>
              <a:t>CFD/ML of </a:t>
            </a:r>
            <a:r>
              <a:rPr lang="en-US" sz="1200" dirty="0" err="1">
                <a:latin typeface="+mn-lt"/>
              </a:rPr>
              <a:t>HyMets</a:t>
            </a:r>
            <a:endParaRPr lang="en-US" sz="1200" dirty="0">
              <a:latin typeface="+mn-lt"/>
            </a:endParaRPr>
          </a:p>
        </p:txBody>
      </p:sp>
      <p:sp>
        <p:nvSpPr>
          <p:cNvPr id="29" name="Shape 318">
            <a:extLst>
              <a:ext uri="{FF2B5EF4-FFF2-40B4-BE49-F238E27FC236}">
                <a16:creationId xmlns:a16="http://schemas.microsoft.com/office/drawing/2014/main" id="{F063B896-A84B-7745-B7B7-CE9C1900D2CA}"/>
              </a:ext>
            </a:extLst>
          </p:cNvPr>
          <p:cNvSpPr/>
          <p:nvPr/>
        </p:nvSpPr>
        <p:spPr>
          <a:xfrm>
            <a:off x="9833278" y="4210083"/>
            <a:ext cx="1806176" cy="461665"/>
          </a:xfrm>
          <a:prstGeom prst="rect">
            <a:avLst/>
          </a:prstGeom>
          <a:noFill/>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1400" b="1">
                <a:solidFill>
                  <a:srgbClr val="0000FF"/>
                </a:solidFill>
              </a:defRPr>
            </a:lvl1pPr>
          </a:lstStyle>
          <a:p>
            <a:r>
              <a:rPr lang="en-US" sz="1200" dirty="0">
                <a:latin typeface="+mn-lt"/>
              </a:rPr>
              <a:t>Details of gas surface interactions measured</a:t>
            </a:r>
          </a:p>
        </p:txBody>
      </p:sp>
      <p:sp>
        <p:nvSpPr>
          <p:cNvPr id="30" name="Shape 318">
            <a:extLst>
              <a:ext uri="{FF2B5EF4-FFF2-40B4-BE49-F238E27FC236}">
                <a16:creationId xmlns:a16="http://schemas.microsoft.com/office/drawing/2014/main" id="{F2F7F79D-5FFF-3147-ACCD-79E111F9BE26}"/>
              </a:ext>
            </a:extLst>
          </p:cNvPr>
          <p:cNvSpPr/>
          <p:nvPr/>
        </p:nvSpPr>
        <p:spPr>
          <a:xfrm>
            <a:off x="1371401" y="3223567"/>
            <a:ext cx="2219292" cy="461665"/>
          </a:xfrm>
          <a:prstGeom prst="rect">
            <a:avLst/>
          </a:prstGeom>
          <a:noFill/>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1400" b="1">
                <a:solidFill>
                  <a:srgbClr val="0000FF"/>
                </a:solidFill>
              </a:defRPr>
            </a:lvl1pPr>
          </a:lstStyle>
          <a:p>
            <a:r>
              <a:rPr lang="en-US" sz="1200" dirty="0">
                <a:latin typeface="+mn-lt"/>
              </a:rPr>
              <a:t>PATO simulation showing TC jump when </a:t>
            </a:r>
            <a:r>
              <a:rPr lang="en-US" sz="1200" dirty="0" err="1">
                <a:latin typeface="+mn-lt"/>
              </a:rPr>
              <a:t>NuSil</a:t>
            </a:r>
            <a:r>
              <a:rPr lang="en-US" sz="1200" dirty="0">
                <a:latin typeface="+mn-lt"/>
              </a:rPr>
              <a:t> layer ablates</a:t>
            </a:r>
          </a:p>
        </p:txBody>
      </p:sp>
    </p:spTree>
    <p:extLst>
      <p:ext uri="{BB962C8B-B14F-4D97-AF65-F5344CB8AC3E}">
        <p14:creationId xmlns:p14="http://schemas.microsoft.com/office/powerpoint/2010/main" val="1392954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D267F-672C-604D-91D9-F729E236A118}"/>
              </a:ext>
            </a:extLst>
          </p:cNvPr>
          <p:cNvSpPr>
            <a:spLocks noGrp="1"/>
          </p:cNvSpPr>
          <p:nvPr>
            <p:ph type="title"/>
          </p:nvPr>
        </p:nvSpPr>
        <p:spPr/>
        <p:txBody>
          <a:bodyPr/>
          <a:lstStyle/>
          <a:p>
            <a:r>
              <a:rPr lang="en-US" sz="4400" b="1" dirty="0">
                <a:solidFill>
                  <a:schemeClr val="tx1"/>
                </a:solidFill>
              </a:rPr>
              <a:t>TRL Progression</a:t>
            </a:r>
            <a:br>
              <a:rPr lang="en-US" b="1" dirty="0">
                <a:solidFill>
                  <a:schemeClr val="tx1"/>
                </a:solidFill>
              </a:rPr>
            </a:br>
            <a:r>
              <a:rPr lang="en-US" sz="2400" b="1" dirty="0">
                <a:solidFill>
                  <a:schemeClr val="tx1"/>
                </a:solidFill>
              </a:rPr>
              <a:t>PMM</a:t>
            </a:r>
          </a:p>
        </p:txBody>
      </p:sp>
      <p:sp>
        <p:nvSpPr>
          <p:cNvPr id="4" name="Slide Number Placeholder 3">
            <a:extLst>
              <a:ext uri="{FF2B5EF4-FFF2-40B4-BE49-F238E27FC236}">
                <a16:creationId xmlns:a16="http://schemas.microsoft.com/office/drawing/2014/main" id="{1D81A21B-74CD-C047-BEBD-2EAB13CD4E4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769F-ADCB-2641-BD2F-4076D1C41918}"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uk-UA" sz="1200" b="0" i="0" u="none" strike="noStrike" kern="1200" cap="none" spc="0" normalizeH="0" baseline="0" noProof="0" dirty="0">
              <a:ln>
                <a:noFill/>
              </a:ln>
              <a:solidFill>
                <a:prstClr val="black"/>
              </a:solidFill>
              <a:effectLst/>
              <a:uLnTx/>
              <a:uFillTx/>
              <a:latin typeface="Calibri"/>
              <a:cs typeface="+mn-cs"/>
            </a:endParaRPr>
          </a:p>
        </p:txBody>
      </p:sp>
      <p:sp>
        <p:nvSpPr>
          <p:cNvPr id="6" name="Rectangle 5">
            <a:extLst>
              <a:ext uri="{FF2B5EF4-FFF2-40B4-BE49-F238E27FC236}">
                <a16:creationId xmlns:a16="http://schemas.microsoft.com/office/drawing/2014/main" id="{E594DA04-E69D-3641-B1E4-D7DBB805BAB5}"/>
              </a:ext>
            </a:extLst>
          </p:cNvPr>
          <p:cNvSpPr/>
          <p:nvPr/>
        </p:nvSpPr>
        <p:spPr>
          <a:xfrm>
            <a:off x="7432026" y="1818781"/>
            <a:ext cx="2983504" cy="4237712"/>
          </a:xfrm>
          <a:prstGeom prst="rect">
            <a:avLst/>
          </a:prstGeom>
          <a:solidFill>
            <a:schemeClr val="tx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a:extLst>
              <a:ext uri="{FF2B5EF4-FFF2-40B4-BE49-F238E27FC236}">
                <a16:creationId xmlns:a16="http://schemas.microsoft.com/office/drawing/2014/main" id="{82C7B8AC-9335-8A46-A49C-2069B55FE8BD}"/>
              </a:ext>
            </a:extLst>
          </p:cNvPr>
          <p:cNvSpPr/>
          <p:nvPr/>
        </p:nvSpPr>
        <p:spPr>
          <a:xfrm>
            <a:off x="1437258" y="1819268"/>
            <a:ext cx="2931642" cy="4237712"/>
          </a:xfrm>
          <a:prstGeom prst="rect">
            <a:avLst/>
          </a:prstGeom>
          <a:solidFill>
            <a:schemeClr val="tx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CD5FC207-8561-D04D-9A85-5A9E120C840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1901" y="1879107"/>
            <a:ext cx="10510763" cy="4745736"/>
          </a:xfrm>
          <a:prstGeom prst="rect">
            <a:avLst/>
          </a:prstGeom>
        </p:spPr>
      </p:pic>
      <p:sp>
        <p:nvSpPr>
          <p:cNvPr id="9" name="Text Box 197">
            <a:extLst>
              <a:ext uri="{FF2B5EF4-FFF2-40B4-BE49-F238E27FC236}">
                <a16:creationId xmlns:a16="http://schemas.microsoft.com/office/drawing/2014/main" id="{0CBE7F3C-5318-3C43-B12A-411F3696CFD3}"/>
              </a:ext>
            </a:extLst>
          </p:cNvPr>
          <p:cNvSpPr txBox="1">
            <a:spLocks noChangeArrowheads="1"/>
          </p:cNvSpPr>
          <p:nvPr/>
        </p:nvSpPr>
        <p:spPr bwMode="auto">
          <a:xfrm>
            <a:off x="1416696" y="3842746"/>
            <a:ext cx="1356947" cy="415759"/>
          </a:xfrm>
          <a:prstGeom prst="rect">
            <a:avLst/>
          </a:prstGeom>
          <a:noFill/>
          <a:ln w="9525">
            <a:noFill/>
            <a:miter lim="800000"/>
            <a:headEnd/>
            <a:tailEnd/>
          </a:ln>
        </p:spPr>
        <p:txBody>
          <a:bodyPr wrap="square" lIns="91432" tIns="45716" rIns="91432" bIns="45716"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C0504D">
                    <a:lumMod val="75000"/>
                  </a:srgbClr>
                </a:solidFill>
                <a:effectLst/>
                <a:uLnTx/>
                <a:uFillTx/>
                <a:latin typeface="Arial" charset="0"/>
                <a:ea typeface="MS PGothic" charset="-128"/>
                <a:cs typeface="Helvetica"/>
              </a:rPr>
              <a:t>Couple PATO to DPLR</a:t>
            </a:r>
          </a:p>
        </p:txBody>
      </p:sp>
      <p:grpSp>
        <p:nvGrpSpPr>
          <p:cNvPr id="10" name="Group 9">
            <a:extLst>
              <a:ext uri="{FF2B5EF4-FFF2-40B4-BE49-F238E27FC236}">
                <a16:creationId xmlns:a16="http://schemas.microsoft.com/office/drawing/2014/main" id="{91194553-3E28-E349-B163-F721193A08B8}"/>
              </a:ext>
            </a:extLst>
          </p:cNvPr>
          <p:cNvGrpSpPr/>
          <p:nvPr/>
        </p:nvGrpSpPr>
        <p:grpSpPr>
          <a:xfrm>
            <a:off x="535296" y="1225272"/>
            <a:ext cx="11142539" cy="376646"/>
            <a:chOff x="1595159" y="1277965"/>
            <a:chExt cx="9001683" cy="306697"/>
          </a:xfrm>
          <a:solidFill>
            <a:schemeClr val="tx1"/>
          </a:solidFill>
        </p:grpSpPr>
        <p:sp>
          <p:nvSpPr>
            <p:cNvPr id="59" name="Rectangle 58">
              <a:extLst>
                <a:ext uri="{FF2B5EF4-FFF2-40B4-BE49-F238E27FC236}">
                  <a16:creationId xmlns:a16="http://schemas.microsoft.com/office/drawing/2014/main" id="{65EDE7BF-26F7-5747-85BF-D71A827A0B77}"/>
                </a:ext>
              </a:extLst>
            </p:cNvPr>
            <p:cNvSpPr/>
            <p:nvPr/>
          </p:nvSpPr>
          <p:spPr>
            <a:xfrm>
              <a:off x="1595159" y="1277965"/>
              <a:ext cx="9001683" cy="306697"/>
            </a:xfrm>
            <a:prstGeom prst="rect">
              <a:avLst/>
            </a:prstGeom>
            <a:grpFill/>
          </p:spPr>
          <p:style>
            <a:lnRef idx="1">
              <a:schemeClr val="dk1"/>
            </a:lnRef>
            <a:fillRef idx="2">
              <a:schemeClr val="dk1"/>
            </a:fillRef>
            <a:effectRef idx="1">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60" name="Group 59">
              <a:extLst>
                <a:ext uri="{FF2B5EF4-FFF2-40B4-BE49-F238E27FC236}">
                  <a16:creationId xmlns:a16="http://schemas.microsoft.com/office/drawing/2014/main" id="{96220E5D-241F-BF4E-B4F7-8FB80454595D}"/>
                </a:ext>
              </a:extLst>
            </p:cNvPr>
            <p:cNvGrpSpPr/>
            <p:nvPr/>
          </p:nvGrpSpPr>
          <p:grpSpPr>
            <a:xfrm>
              <a:off x="1939988" y="1315897"/>
              <a:ext cx="1559896" cy="230832"/>
              <a:chOff x="1939988" y="1331194"/>
              <a:chExt cx="1559896" cy="230832"/>
            </a:xfrm>
            <a:grpFill/>
          </p:grpSpPr>
          <p:sp>
            <p:nvSpPr>
              <p:cNvPr id="69" name="TextBox 68">
                <a:extLst>
                  <a:ext uri="{FF2B5EF4-FFF2-40B4-BE49-F238E27FC236}">
                    <a16:creationId xmlns:a16="http://schemas.microsoft.com/office/drawing/2014/main" id="{CFBAA816-26AF-FA41-A4EE-B6B436A674C2}"/>
                  </a:ext>
                </a:extLst>
              </p:cNvPr>
              <p:cNvSpPr txBox="1"/>
              <p:nvPr/>
            </p:nvSpPr>
            <p:spPr>
              <a:xfrm>
                <a:off x="2072568" y="1331194"/>
                <a:ext cx="1427316" cy="230832"/>
              </a:xfrm>
              <a:prstGeom prst="rect">
                <a:avLst/>
              </a:prstGeom>
              <a:grp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Arial" charset="0"/>
                    <a:ea typeface="MS PGothic" charset="-128"/>
                    <a:cs typeface="+mn-cs"/>
                  </a:rPr>
                  <a:t>Project Milestone</a:t>
                </a:r>
              </a:p>
            </p:txBody>
          </p:sp>
          <p:sp>
            <p:nvSpPr>
              <p:cNvPr id="70" name="Regular Pentagon 69">
                <a:extLst>
                  <a:ext uri="{FF2B5EF4-FFF2-40B4-BE49-F238E27FC236}">
                    <a16:creationId xmlns:a16="http://schemas.microsoft.com/office/drawing/2014/main" id="{39CA0409-7133-9540-A27C-BED2A5FBA473}"/>
                  </a:ext>
                </a:extLst>
              </p:cNvPr>
              <p:cNvSpPr/>
              <p:nvPr/>
            </p:nvSpPr>
            <p:spPr>
              <a:xfrm flipV="1">
                <a:off x="1939988" y="1379672"/>
                <a:ext cx="142482" cy="133877"/>
              </a:xfrm>
              <a:prstGeom prst="pentagon">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61" name="Group 60">
              <a:extLst>
                <a:ext uri="{FF2B5EF4-FFF2-40B4-BE49-F238E27FC236}">
                  <a16:creationId xmlns:a16="http://schemas.microsoft.com/office/drawing/2014/main" id="{83F060B4-1DC4-F942-8D34-438A45F5CABF}"/>
                </a:ext>
              </a:extLst>
            </p:cNvPr>
            <p:cNvGrpSpPr/>
            <p:nvPr/>
          </p:nvGrpSpPr>
          <p:grpSpPr>
            <a:xfrm>
              <a:off x="4161016" y="1315897"/>
              <a:ext cx="1583648" cy="230832"/>
              <a:chOff x="4161016" y="1324190"/>
              <a:chExt cx="1583648" cy="230832"/>
            </a:xfrm>
            <a:grpFill/>
          </p:grpSpPr>
          <p:sp>
            <p:nvSpPr>
              <p:cNvPr id="67" name="TextBox 66">
                <a:extLst>
                  <a:ext uri="{FF2B5EF4-FFF2-40B4-BE49-F238E27FC236}">
                    <a16:creationId xmlns:a16="http://schemas.microsoft.com/office/drawing/2014/main" id="{BE2612A7-52F3-8747-8B62-F2681F5290D0}"/>
                  </a:ext>
                </a:extLst>
              </p:cNvPr>
              <p:cNvSpPr txBox="1"/>
              <p:nvPr/>
            </p:nvSpPr>
            <p:spPr>
              <a:xfrm>
                <a:off x="4317348" y="1324190"/>
                <a:ext cx="1427316" cy="230832"/>
              </a:xfrm>
              <a:prstGeom prst="rect">
                <a:avLst/>
              </a:prstGeom>
              <a:grpFill/>
            </p:spPr>
            <p:txBody>
              <a:bodyPr wrap="square"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Arial" charset="0"/>
                    <a:ea typeface="MS PGothic" charset="-128"/>
                    <a:cs typeface="+mn-cs"/>
                  </a:rPr>
                  <a:t>GCD (Key) Milestone</a:t>
                </a:r>
              </a:p>
            </p:txBody>
          </p:sp>
          <p:sp>
            <p:nvSpPr>
              <p:cNvPr id="68" name="Diamond 67">
                <a:extLst>
                  <a:ext uri="{FF2B5EF4-FFF2-40B4-BE49-F238E27FC236}">
                    <a16:creationId xmlns:a16="http://schemas.microsoft.com/office/drawing/2014/main" id="{844EE3C3-5C03-664E-80D8-82641E32B1D3}"/>
                  </a:ext>
                </a:extLst>
              </p:cNvPr>
              <p:cNvSpPr/>
              <p:nvPr/>
            </p:nvSpPr>
            <p:spPr>
              <a:xfrm>
                <a:off x="4161016" y="1371026"/>
                <a:ext cx="160573" cy="137160"/>
              </a:xfrm>
              <a:prstGeom prst="diamond">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62" name="Group 61">
              <a:extLst>
                <a:ext uri="{FF2B5EF4-FFF2-40B4-BE49-F238E27FC236}">
                  <a16:creationId xmlns:a16="http://schemas.microsoft.com/office/drawing/2014/main" id="{B65B67C8-19E5-804C-A06F-5432F1FFEF99}"/>
                </a:ext>
              </a:extLst>
            </p:cNvPr>
            <p:cNvGrpSpPr/>
            <p:nvPr/>
          </p:nvGrpSpPr>
          <p:grpSpPr>
            <a:xfrm>
              <a:off x="6222073" y="1315897"/>
              <a:ext cx="1556408" cy="230832"/>
              <a:chOff x="6270927" y="1379672"/>
              <a:chExt cx="1556408" cy="230832"/>
            </a:xfrm>
            <a:grpFill/>
          </p:grpSpPr>
          <p:sp>
            <p:nvSpPr>
              <p:cNvPr id="65" name="TextBox 64">
                <a:extLst>
                  <a:ext uri="{FF2B5EF4-FFF2-40B4-BE49-F238E27FC236}">
                    <a16:creationId xmlns:a16="http://schemas.microsoft.com/office/drawing/2014/main" id="{7B209514-2057-2045-81FA-A143841C66FD}"/>
                  </a:ext>
                </a:extLst>
              </p:cNvPr>
              <p:cNvSpPr txBox="1"/>
              <p:nvPr/>
            </p:nvSpPr>
            <p:spPr>
              <a:xfrm>
                <a:off x="6400019" y="1379672"/>
                <a:ext cx="1427316" cy="230832"/>
              </a:xfrm>
              <a:prstGeom prst="rect">
                <a:avLst/>
              </a:prstGeom>
              <a:grpFill/>
            </p:spPr>
            <p:txBody>
              <a:bodyPr wrap="square"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Arial" charset="0"/>
                    <a:ea typeface="MS PGothic" charset="-128"/>
                    <a:cs typeface="+mn-cs"/>
                  </a:rPr>
                  <a:t>Controlled Milestone</a:t>
                </a:r>
              </a:p>
            </p:txBody>
          </p:sp>
          <p:sp>
            <p:nvSpPr>
              <p:cNvPr id="66" name="Isosceles Triangle 243">
                <a:extLst>
                  <a:ext uri="{FF2B5EF4-FFF2-40B4-BE49-F238E27FC236}">
                    <a16:creationId xmlns:a16="http://schemas.microsoft.com/office/drawing/2014/main" id="{CD0FA97B-F893-4845-88BC-608FB99A69A1}"/>
                  </a:ext>
                </a:extLst>
              </p:cNvPr>
              <p:cNvSpPr/>
              <p:nvPr/>
            </p:nvSpPr>
            <p:spPr>
              <a:xfrm flipV="1">
                <a:off x="6270927" y="1427566"/>
                <a:ext cx="160573" cy="137160"/>
              </a:xfrm>
              <a:prstGeom prst="triangl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63" name="Straight Connector 62">
              <a:extLst>
                <a:ext uri="{FF2B5EF4-FFF2-40B4-BE49-F238E27FC236}">
                  <a16:creationId xmlns:a16="http://schemas.microsoft.com/office/drawing/2014/main" id="{A40A33CB-CA5E-6D49-AB03-F331437827F3}"/>
                </a:ext>
              </a:extLst>
            </p:cNvPr>
            <p:cNvCxnSpPr/>
            <p:nvPr/>
          </p:nvCxnSpPr>
          <p:spPr>
            <a:xfrm>
              <a:off x="8280054" y="1431313"/>
              <a:ext cx="713658" cy="0"/>
            </a:xfrm>
            <a:prstGeom prst="line">
              <a:avLst/>
            </a:prstGeom>
            <a:grpFill/>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4" name="TextBox 63">
              <a:extLst>
                <a:ext uri="{FF2B5EF4-FFF2-40B4-BE49-F238E27FC236}">
                  <a16:creationId xmlns:a16="http://schemas.microsoft.com/office/drawing/2014/main" id="{83C39E76-D358-5C46-999C-B4D4656E6EE6}"/>
                </a:ext>
              </a:extLst>
            </p:cNvPr>
            <p:cNvSpPr txBox="1"/>
            <p:nvPr/>
          </p:nvSpPr>
          <p:spPr>
            <a:xfrm>
              <a:off x="8999757" y="1315897"/>
              <a:ext cx="1427316" cy="230832"/>
            </a:xfrm>
            <a:prstGeom prst="rect">
              <a:avLst/>
            </a:prstGeom>
            <a:grp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Arial" charset="0"/>
                  <a:ea typeface="MS PGothic" charset="-128"/>
                  <a:cs typeface="+mn-cs"/>
                </a:rPr>
                <a:t>TRL Progression</a:t>
              </a:r>
            </a:p>
          </p:txBody>
        </p:sp>
      </p:grpSp>
      <p:sp>
        <p:nvSpPr>
          <p:cNvPr id="12" name="Isosceles Triangle 94">
            <a:extLst>
              <a:ext uri="{FF2B5EF4-FFF2-40B4-BE49-F238E27FC236}">
                <a16:creationId xmlns:a16="http://schemas.microsoft.com/office/drawing/2014/main" id="{BD0DC9D6-EEB6-A842-8A55-8BB6B5C59627}"/>
              </a:ext>
            </a:extLst>
          </p:cNvPr>
          <p:cNvSpPr/>
          <p:nvPr/>
        </p:nvSpPr>
        <p:spPr bwMode="auto">
          <a:xfrm flipV="1">
            <a:off x="2567783" y="4280558"/>
            <a:ext cx="192418" cy="190901"/>
          </a:xfrm>
          <a:prstGeom prst="pentagon">
            <a:avLst/>
          </a:prstGeom>
          <a:solidFill>
            <a:schemeClr val="accent2">
              <a:lumMod val="75000"/>
            </a:schemeClr>
          </a:solidFill>
          <a:ln w="28575" cap="flat" cmpd="sng" algn="ctr">
            <a:solidFill>
              <a:schemeClr val="accent2">
                <a:lumMod val="75000"/>
              </a:schemeClr>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ＭＳ Ｐゴシック" pitchFamily="-108" charset="-128"/>
              <a:cs typeface="+mn-cs"/>
            </a:endParaRPr>
          </a:p>
        </p:txBody>
      </p:sp>
      <p:cxnSp>
        <p:nvCxnSpPr>
          <p:cNvPr id="13" name="Straight Connector 12">
            <a:extLst>
              <a:ext uri="{FF2B5EF4-FFF2-40B4-BE49-F238E27FC236}">
                <a16:creationId xmlns:a16="http://schemas.microsoft.com/office/drawing/2014/main" id="{77A511E5-5F3C-374B-926A-FE2D984B2B07}"/>
              </a:ext>
            </a:extLst>
          </p:cNvPr>
          <p:cNvCxnSpPr>
            <a:cxnSpLocks/>
          </p:cNvCxnSpPr>
          <p:nvPr/>
        </p:nvCxnSpPr>
        <p:spPr>
          <a:xfrm flipH="1">
            <a:off x="3327109" y="4500176"/>
            <a:ext cx="1303112" cy="17299"/>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sp>
        <p:nvSpPr>
          <p:cNvPr id="14" name="TextBox 13">
            <a:extLst>
              <a:ext uri="{FF2B5EF4-FFF2-40B4-BE49-F238E27FC236}">
                <a16:creationId xmlns:a16="http://schemas.microsoft.com/office/drawing/2014/main" id="{90C340D3-0198-5E4F-BAD2-995E7ABD38E7}"/>
              </a:ext>
            </a:extLst>
          </p:cNvPr>
          <p:cNvSpPr txBox="1"/>
          <p:nvPr/>
        </p:nvSpPr>
        <p:spPr>
          <a:xfrm>
            <a:off x="2555132" y="6131679"/>
            <a:ext cx="911164" cy="369332"/>
          </a:xfrm>
          <a:prstGeom prst="rect">
            <a:avLst/>
          </a:prstGeom>
          <a:solidFill>
            <a:schemeClr val="tx1"/>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S PGothic" charset="-128"/>
                <a:cs typeface="+mn-cs"/>
              </a:rPr>
              <a:t>FY19</a:t>
            </a:r>
          </a:p>
        </p:txBody>
      </p:sp>
      <p:sp>
        <p:nvSpPr>
          <p:cNvPr id="15" name="TextBox 14">
            <a:extLst>
              <a:ext uri="{FF2B5EF4-FFF2-40B4-BE49-F238E27FC236}">
                <a16:creationId xmlns:a16="http://schemas.microsoft.com/office/drawing/2014/main" id="{A2AC3BC2-2F62-EE45-B2CA-15F8DD2F785D}"/>
              </a:ext>
            </a:extLst>
          </p:cNvPr>
          <p:cNvSpPr txBox="1"/>
          <p:nvPr/>
        </p:nvSpPr>
        <p:spPr>
          <a:xfrm>
            <a:off x="5491114" y="6118119"/>
            <a:ext cx="911164" cy="369332"/>
          </a:xfrm>
          <a:prstGeom prst="rect">
            <a:avLst/>
          </a:prstGeom>
          <a:solidFill>
            <a:schemeClr val="tx1"/>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S PGothic" charset="-128"/>
                <a:cs typeface="+mn-cs"/>
              </a:rPr>
              <a:t>FY20</a:t>
            </a:r>
          </a:p>
        </p:txBody>
      </p:sp>
      <p:sp>
        <p:nvSpPr>
          <p:cNvPr id="16" name="TextBox 15">
            <a:extLst>
              <a:ext uri="{FF2B5EF4-FFF2-40B4-BE49-F238E27FC236}">
                <a16:creationId xmlns:a16="http://schemas.microsoft.com/office/drawing/2014/main" id="{FC737BB5-E5C5-9344-AB7E-0C6774AB1CBF}"/>
              </a:ext>
            </a:extLst>
          </p:cNvPr>
          <p:cNvSpPr txBox="1"/>
          <p:nvPr/>
        </p:nvSpPr>
        <p:spPr>
          <a:xfrm>
            <a:off x="8612208" y="6116163"/>
            <a:ext cx="911164" cy="369332"/>
          </a:xfrm>
          <a:prstGeom prst="rect">
            <a:avLst/>
          </a:prstGeom>
          <a:solidFill>
            <a:schemeClr val="tx1"/>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S PGothic" charset="-128"/>
                <a:cs typeface="+mn-cs"/>
              </a:rPr>
              <a:t>FY21</a:t>
            </a:r>
          </a:p>
        </p:txBody>
      </p:sp>
      <p:cxnSp>
        <p:nvCxnSpPr>
          <p:cNvPr id="18" name="Straight Connector 17">
            <a:extLst>
              <a:ext uri="{FF2B5EF4-FFF2-40B4-BE49-F238E27FC236}">
                <a16:creationId xmlns:a16="http://schemas.microsoft.com/office/drawing/2014/main" id="{E101C601-CE9E-EB4E-A013-452DABAD314A}"/>
              </a:ext>
            </a:extLst>
          </p:cNvPr>
          <p:cNvCxnSpPr>
            <a:cxnSpLocks/>
          </p:cNvCxnSpPr>
          <p:nvPr/>
        </p:nvCxnSpPr>
        <p:spPr>
          <a:xfrm>
            <a:off x="4620594" y="3301605"/>
            <a:ext cx="0" cy="1201232"/>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sp>
        <p:nvSpPr>
          <p:cNvPr id="19" name="Text Box 197">
            <a:extLst>
              <a:ext uri="{FF2B5EF4-FFF2-40B4-BE49-F238E27FC236}">
                <a16:creationId xmlns:a16="http://schemas.microsoft.com/office/drawing/2014/main" id="{185B2358-8742-6F45-A8FA-EE3E51F0A91B}"/>
              </a:ext>
            </a:extLst>
          </p:cNvPr>
          <p:cNvSpPr txBox="1">
            <a:spLocks noChangeArrowheads="1"/>
          </p:cNvSpPr>
          <p:nvPr/>
        </p:nvSpPr>
        <p:spPr bwMode="auto">
          <a:xfrm>
            <a:off x="2862644" y="3728601"/>
            <a:ext cx="1387643" cy="521592"/>
          </a:xfrm>
          <a:prstGeom prst="rect">
            <a:avLst/>
          </a:prstGeom>
          <a:noFill/>
          <a:ln w="9525">
            <a:noFill/>
            <a:miter lim="800000"/>
            <a:headEnd/>
            <a:tailEnd/>
          </a:ln>
        </p:spPr>
        <p:txBody>
          <a:bodyPr wrap="square" lIns="91432" tIns="45716" rIns="91432" bIns="45716"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900" b="1" i="0" u="none" strike="noStrike" kern="1200" cap="none" spc="0" normalizeH="0" baseline="0" noProof="0" dirty="0">
                <a:ln>
                  <a:noFill/>
                </a:ln>
                <a:solidFill>
                  <a:srgbClr val="3333CC"/>
                </a:solidFill>
                <a:effectLst/>
                <a:uLnTx/>
                <a:uFillTx/>
                <a:latin typeface="Arial" charset="0"/>
                <a:ea typeface="MS PGothic" charset="-128"/>
                <a:cs typeface="Helvetica"/>
              </a:rPr>
              <a:t>Solver for anisotropic conductivity</a:t>
            </a:r>
          </a:p>
        </p:txBody>
      </p:sp>
      <p:cxnSp>
        <p:nvCxnSpPr>
          <p:cNvPr id="20" name="Straight Connector 19">
            <a:extLst>
              <a:ext uri="{FF2B5EF4-FFF2-40B4-BE49-F238E27FC236}">
                <a16:creationId xmlns:a16="http://schemas.microsoft.com/office/drawing/2014/main" id="{4A2EAD8F-578D-2848-B2D5-14850AB50E0D}"/>
              </a:ext>
            </a:extLst>
          </p:cNvPr>
          <p:cNvCxnSpPr>
            <a:cxnSpLocks/>
          </p:cNvCxnSpPr>
          <p:nvPr/>
        </p:nvCxnSpPr>
        <p:spPr>
          <a:xfrm>
            <a:off x="1413933" y="5676502"/>
            <a:ext cx="1250059" cy="0"/>
          </a:xfrm>
          <a:prstGeom prst="line">
            <a:avLst/>
          </a:prstGeom>
          <a:ln>
            <a:solidFill>
              <a:schemeClr val="accent2">
                <a:lumMod val="75000"/>
              </a:schemeClr>
            </a:solidFill>
          </a:ln>
        </p:spPr>
        <p:style>
          <a:lnRef idx="2">
            <a:schemeClr val="dk1"/>
          </a:lnRef>
          <a:fillRef idx="0">
            <a:schemeClr val="dk1"/>
          </a:fillRef>
          <a:effectRef idx="1">
            <a:schemeClr val="dk1"/>
          </a:effectRef>
          <a:fontRef idx="minor">
            <a:schemeClr val="tx1"/>
          </a:fontRef>
        </p:style>
      </p:cxnSp>
      <p:cxnSp>
        <p:nvCxnSpPr>
          <p:cNvPr id="21" name="Straight Connector 20">
            <a:extLst>
              <a:ext uri="{FF2B5EF4-FFF2-40B4-BE49-F238E27FC236}">
                <a16:creationId xmlns:a16="http://schemas.microsoft.com/office/drawing/2014/main" id="{E198A8D2-B107-1540-A249-41A327B288BB}"/>
              </a:ext>
            </a:extLst>
          </p:cNvPr>
          <p:cNvCxnSpPr>
            <a:cxnSpLocks/>
          </p:cNvCxnSpPr>
          <p:nvPr/>
        </p:nvCxnSpPr>
        <p:spPr>
          <a:xfrm>
            <a:off x="2663992" y="4523778"/>
            <a:ext cx="0" cy="1187900"/>
          </a:xfrm>
          <a:prstGeom prst="line">
            <a:avLst/>
          </a:prstGeom>
          <a:ln>
            <a:solidFill>
              <a:schemeClr val="accent2">
                <a:lumMod val="75000"/>
              </a:schemeClr>
            </a:solidFill>
          </a:ln>
        </p:spPr>
        <p:style>
          <a:lnRef idx="2">
            <a:schemeClr val="dk1"/>
          </a:lnRef>
          <a:fillRef idx="0">
            <a:schemeClr val="dk1"/>
          </a:fillRef>
          <a:effectRef idx="1">
            <a:schemeClr val="dk1"/>
          </a:effectRef>
          <a:fontRef idx="minor">
            <a:schemeClr val="tx1"/>
          </a:fontRef>
        </p:style>
      </p:cxnSp>
      <p:cxnSp>
        <p:nvCxnSpPr>
          <p:cNvPr id="22" name="Straight Connector 21">
            <a:extLst>
              <a:ext uri="{FF2B5EF4-FFF2-40B4-BE49-F238E27FC236}">
                <a16:creationId xmlns:a16="http://schemas.microsoft.com/office/drawing/2014/main" id="{E8AEA635-C206-2448-BD19-4CDCDC87D0A9}"/>
              </a:ext>
            </a:extLst>
          </p:cNvPr>
          <p:cNvCxnSpPr>
            <a:cxnSpLocks/>
          </p:cNvCxnSpPr>
          <p:nvPr/>
        </p:nvCxnSpPr>
        <p:spPr>
          <a:xfrm>
            <a:off x="5691745" y="3347085"/>
            <a:ext cx="0" cy="1152096"/>
          </a:xfrm>
          <a:prstGeom prst="line">
            <a:avLst/>
          </a:prstGeom>
          <a:ln>
            <a:solidFill>
              <a:schemeClr val="accent2">
                <a:lumMod val="75000"/>
              </a:schemeClr>
            </a:solidFill>
          </a:ln>
        </p:spPr>
        <p:style>
          <a:lnRef idx="2">
            <a:schemeClr val="dk1"/>
          </a:lnRef>
          <a:fillRef idx="0">
            <a:schemeClr val="dk1"/>
          </a:fillRef>
          <a:effectRef idx="1">
            <a:schemeClr val="dk1"/>
          </a:effectRef>
          <a:fontRef idx="minor">
            <a:schemeClr val="tx1"/>
          </a:fontRef>
        </p:style>
      </p:cxnSp>
      <p:cxnSp>
        <p:nvCxnSpPr>
          <p:cNvPr id="23" name="Straight Connector 22">
            <a:extLst>
              <a:ext uri="{FF2B5EF4-FFF2-40B4-BE49-F238E27FC236}">
                <a16:creationId xmlns:a16="http://schemas.microsoft.com/office/drawing/2014/main" id="{FA2F3F28-C92F-DC4F-B1F2-0A5DFC47E5DC}"/>
              </a:ext>
            </a:extLst>
          </p:cNvPr>
          <p:cNvCxnSpPr>
            <a:cxnSpLocks/>
          </p:cNvCxnSpPr>
          <p:nvPr/>
        </p:nvCxnSpPr>
        <p:spPr>
          <a:xfrm flipH="1">
            <a:off x="4600771" y="3321562"/>
            <a:ext cx="1769562" cy="0"/>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cxnSp>
        <p:nvCxnSpPr>
          <p:cNvPr id="24" name="Straight Connector 23">
            <a:extLst>
              <a:ext uri="{FF2B5EF4-FFF2-40B4-BE49-F238E27FC236}">
                <a16:creationId xmlns:a16="http://schemas.microsoft.com/office/drawing/2014/main" id="{E9E54188-C9C2-8F4B-BD87-4D34E42C429D}"/>
              </a:ext>
            </a:extLst>
          </p:cNvPr>
          <p:cNvCxnSpPr>
            <a:cxnSpLocks/>
          </p:cNvCxnSpPr>
          <p:nvPr/>
        </p:nvCxnSpPr>
        <p:spPr>
          <a:xfrm>
            <a:off x="6370333" y="2127331"/>
            <a:ext cx="0" cy="1196367"/>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cxnSp>
        <p:nvCxnSpPr>
          <p:cNvPr id="25" name="Straight Connector 24">
            <a:extLst>
              <a:ext uri="{FF2B5EF4-FFF2-40B4-BE49-F238E27FC236}">
                <a16:creationId xmlns:a16="http://schemas.microsoft.com/office/drawing/2014/main" id="{7D6BC71F-F0CD-F04F-8187-4272F4C93A46}"/>
              </a:ext>
            </a:extLst>
          </p:cNvPr>
          <p:cNvCxnSpPr>
            <a:cxnSpLocks/>
          </p:cNvCxnSpPr>
          <p:nvPr/>
        </p:nvCxnSpPr>
        <p:spPr>
          <a:xfrm>
            <a:off x="3327109" y="4535075"/>
            <a:ext cx="4081" cy="1148431"/>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sp>
        <p:nvSpPr>
          <p:cNvPr id="26" name="Isosceles Triangle 94">
            <a:extLst>
              <a:ext uri="{FF2B5EF4-FFF2-40B4-BE49-F238E27FC236}">
                <a16:creationId xmlns:a16="http://schemas.microsoft.com/office/drawing/2014/main" id="{C2579A8A-C807-8D4F-B515-BF75876E611A}"/>
              </a:ext>
            </a:extLst>
          </p:cNvPr>
          <p:cNvSpPr/>
          <p:nvPr/>
        </p:nvSpPr>
        <p:spPr bwMode="auto">
          <a:xfrm rot="10800000">
            <a:off x="6281939" y="1888383"/>
            <a:ext cx="192418" cy="190901"/>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ＭＳ Ｐゴシック" pitchFamily="-108" charset="-128"/>
              <a:cs typeface="ＭＳ Ｐゴシック" pitchFamily="-108" charset="-128"/>
            </a:endParaRPr>
          </a:p>
        </p:txBody>
      </p:sp>
      <p:cxnSp>
        <p:nvCxnSpPr>
          <p:cNvPr id="28" name="Straight Connector 27">
            <a:extLst>
              <a:ext uri="{FF2B5EF4-FFF2-40B4-BE49-F238E27FC236}">
                <a16:creationId xmlns:a16="http://schemas.microsoft.com/office/drawing/2014/main" id="{D2005F74-CC64-144D-A7A7-BBBBFBE0D1DD}"/>
              </a:ext>
            </a:extLst>
          </p:cNvPr>
          <p:cNvCxnSpPr>
            <a:cxnSpLocks/>
          </p:cNvCxnSpPr>
          <p:nvPr/>
        </p:nvCxnSpPr>
        <p:spPr>
          <a:xfrm flipH="1">
            <a:off x="2663992" y="4506996"/>
            <a:ext cx="3027753" cy="0"/>
          </a:xfrm>
          <a:prstGeom prst="line">
            <a:avLst/>
          </a:prstGeom>
          <a:ln>
            <a:solidFill>
              <a:schemeClr val="accent2">
                <a:lumMod val="75000"/>
              </a:schemeClr>
            </a:solidFill>
          </a:ln>
        </p:spPr>
        <p:style>
          <a:lnRef idx="2">
            <a:schemeClr val="dk1"/>
          </a:lnRef>
          <a:fillRef idx="0">
            <a:schemeClr val="dk1"/>
          </a:fillRef>
          <a:effectRef idx="1">
            <a:schemeClr val="dk1"/>
          </a:effectRef>
          <a:fontRef idx="minor">
            <a:schemeClr val="tx1"/>
          </a:fontRef>
        </p:style>
      </p:cxnSp>
      <p:sp>
        <p:nvSpPr>
          <p:cNvPr id="29" name="Text Box 197">
            <a:extLst>
              <a:ext uri="{FF2B5EF4-FFF2-40B4-BE49-F238E27FC236}">
                <a16:creationId xmlns:a16="http://schemas.microsoft.com/office/drawing/2014/main" id="{D623D639-C1C5-9448-8DDC-90243C0A3EB0}"/>
              </a:ext>
            </a:extLst>
          </p:cNvPr>
          <p:cNvSpPr txBox="1">
            <a:spLocks noChangeArrowheads="1"/>
          </p:cNvSpPr>
          <p:nvPr/>
        </p:nvSpPr>
        <p:spPr bwMode="auto">
          <a:xfrm>
            <a:off x="5106633" y="2708306"/>
            <a:ext cx="1126864" cy="338546"/>
          </a:xfrm>
          <a:prstGeom prst="rect">
            <a:avLst/>
          </a:prstGeom>
          <a:noFill/>
          <a:ln w="9525">
            <a:noFill/>
            <a:miter lim="800000"/>
            <a:headEnd/>
            <a:tailEnd/>
          </a:ln>
        </p:spPr>
        <p:txBody>
          <a:bodyPr wrap="square" lIns="91432" tIns="45716" rIns="91432" bIns="45716"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C0504D">
                    <a:lumMod val="75000"/>
                  </a:srgbClr>
                </a:solidFill>
                <a:effectLst/>
                <a:uLnTx/>
                <a:uFillTx/>
                <a:latin typeface="Arial" charset="0"/>
                <a:ea typeface="MS PGothic" charset="-128"/>
                <a:cs typeface="Helvetica"/>
              </a:rPr>
              <a:t>PATOx v1.0 release</a:t>
            </a:r>
          </a:p>
        </p:txBody>
      </p:sp>
      <p:sp>
        <p:nvSpPr>
          <p:cNvPr id="30" name="Isosceles Triangle 94">
            <a:extLst>
              <a:ext uri="{FF2B5EF4-FFF2-40B4-BE49-F238E27FC236}">
                <a16:creationId xmlns:a16="http://schemas.microsoft.com/office/drawing/2014/main" id="{092D7E92-2B33-9742-9BD4-3C2F871D69E4}"/>
              </a:ext>
            </a:extLst>
          </p:cNvPr>
          <p:cNvSpPr/>
          <p:nvPr/>
        </p:nvSpPr>
        <p:spPr bwMode="auto">
          <a:xfrm flipV="1">
            <a:off x="5600768" y="3096357"/>
            <a:ext cx="192418" cy="190901"/>
          </a:xfrm>
          <a:prstGeom prst="pentagon">
            <a:avLst/>
          </a:prstGeom>
          <a:solidFill>
            <a:schemeClr val="accent2">
              <a:lumMod val="75000"/>
            </a:schemeClr>
          </a:solidFill>
          <a:ln w="28575" cap="flat" cmpd="sng" algn="ctr">
            <a:solidFill>
              <a:schemeClr val="accent2">
                <a:lumMod val="75000"/>
              </a:schemeClr>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ＭＳ Ｐゴシック" pitchFamily="-108" charset="-128"/>
              <a:cs typeface="+mn-cs"/>
            </a:endParaRPr>
          </a:p>
        </p:txBody>
      </p:sp>
      <p:sp>
        <p:nvSpPr>
          <p:cNvPr id="31" name="Isosceles Triangle 94">
            <a:extLst>
              <a:ext uri="{FF2B5EF4-FFF2-40B4-BE49-F238E27FC236}">
                <a16:creationId xmlns:a16="http://schemas.microsoft.com/office/drawing/2014/main" id="{B1CF89A4-08E4-EA41-8E11-0CBF38FA2661}"/>
              </a:ext>
            </a:extLst>
          </p:cNvPr>
          <p:cNvSpPr/>
          <p:nvPr/>
        </p:nvSpPr>
        <p:spPr bwMode="auto">
          <a:xfrm rot="10800000">
            <a:off x="4508138" y="3065286"/>
            <a:ext cx="192418" cy="190901"/>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32" name="Text Box 197">
            <a:extLst>
              <a:ext uri="{FF2B5EF4-FFF2-40B4-BE49-F238E27FC236}">
                <a16:creationId xmlns:a16="http://schemas.microsoft.com/office/drawing/2014/main" id="{FE726564-D1B5-8240-9E27-6BA5C929301F}"/>
              </a:ext>
            </a:extLst>
          </p:cNvPr>
          <p:cNvSpPr txBox="1">
            <a:spLocks noChangeArrowheads="1"/>
          </p:cNvSpPr>
          <p:nvPr/>
        </p:nvSpPr>
        <p:spPr bwMode="auto">
          <a:xfrm>
            <a:off x="4997707" y="1701055"/>
            <a:ext cx="1344715" cy="338546"/>
          </a:xfrm>
          <a:prstGeom prst="rect">
            <a:avLst/>
          </a:prstGeom>
          <a:noFill/>
          <a:ln w="9525">
            <a:noFill/>
            <a:miter lim="800000"/>
            <a:headEnd/>
            <a:tailEnd/>
          </a:ln>
        </p:spPr>
        <p:txBody>
          <a:bodyPr wrap="square" lIns="91432" tIns="45716" rIns="91432" bIns="45716"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3333CC"/>
                </a:solidFill>
                <a:effectLst/>
                <a:uLnTx/>
                <a:uFillTx/>
                <a:latin typeface="Arial" charset="0"/>
                <a:ea typeface="MS PGothic" charset="-128"/>
                <a:cs typeface="Helvetica"/>
              </a:rPr>
              <a:t>Solver for modulus of elasticity</a:t>
            </a:r>
          </a:p>
        </p:txBody>
      </p:sp>
      <p:sp>
        <p:nvSpPr>
          <p:cNvPr id="33" name="Diamond 32">
            <a:extLst>
              <a:ext uri="{FF2B5EF4-FFF2-40B4-BE49-F238E27FC236}">
                <a16:creationId xmlns:a16="http://schemas.microsoft.com/office/drawing/2014/main" id="{859FA861-B9BC-9343-81C4-751FCE769343}"/>
              </a:ext>
            </a:extLst>
          </p:cNvPr>
          <p:cNvSpPr/>
          <p:nvPr/>
        </p:nvSpPr>
        <p:spPr>
          <a:xfrm>
            <a:off x="3207811" y="4285318"/>
            <a:ext cx="198762" cy="168442"/>
          </a:xfrm>
          <a:prstGeom prst="diamond">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ＭＳ Ｐゴシック" pitchFamily="-108" charset="-128"/>
              <a:cs typeface="+mn-cs"/>
            </a:endParaRPr>
          </a:p>
        </p:txBody>
      </p:sp>
      <p:cxnSp>
        <p:nvCxnSpPr>
          <p:cNvPr id="35" name="Straight Connector 34">
            <a:extLst>
              <a:ext uri="{FF2B5EF4-FFF2-40B4-BE49-F238E27FC236}">
                <a16:creationId xmlns:a16="http://schemas.microsoft.com/office/drawing/2014/main" id="{E017E70E-672F-AE4B-B8AE-7AD56044007E}"/>
              </a:ext>
            </a:extLst>
          </p:cNvPr>
          <p:cNvCxnSpPr>
            <a:cxnSpLocks/>
          </p:cNvCxnSpPr>
          <p:nvPr/>
        </p:nvCxnSpPr>
        <p:spPr>
          <a:xfrm>
            <a:off x="10212336" y="2094425"/>
            <a:ext cx="5904" cy="1225902"/>
          </a:xfrm>
          <a:prstGeom prst="line">
            <a:avLst/>
          </a:prstGeom>
          <a:ln>
            <a:solidFill>
              <a:schemeClr val="accent2">
                <a:lumMod val="75000"/>
              </a:schemeClr>
            </a:solidFill>
          </a:ln>
        </p:spPr>
        <p:style>
          <a:lnRef idx="2">
            <a:schemeClr val="dk1"/>
          </a:lnRef>
          <a:fillRef idx="0">
            <a:schemeClr val="dk1"/>
          </a:fillRef>
          <a:effectRef idx="1">
            <a:schemeClr val="dk1"/>
          </a:effectRef>
          <a:fontRef idx="minor">
            <a:schemeClr val="tx1"/>
          </a:fontRef>
        </p:style>
      </p:cxnSp>
      <p:sp>
        <p:nvSpPr>
          <p:cNvPr id="36" name="Isosceles Triangle 94">
            <a:extLst>
              <a:ext uri="{FF2B5EF4-FFF2-40B4-BE49-F238E27FC236}">
                <a16:creationId xmlns:a16="http://schemas.microsoft.com/office/drawing/2014/main" id="{928D932A-4890-B94A-850D-E986503C3116}"/>
              </a:ext>
            </a:extLst>
          </p:cNvPr>
          <p:cNvSpPr/>
          <p:nvPr/>
        </p:nvSpPr>
        <p:spPr bwMode="auto">
          <a:xfrm flipV="1">
            <a:off x="10138644" y="1888101"/>
            <a:ext cx="192418" cy="190901"/>
          </a:xfrm>
          <a:prstGeom prst="pentagon">
            <a:avLst/>
          </a:prstGeom>
          <a:solidFill>
            <a:schemeClr val="accent2">
              <a:lumMod val="75000"/>
            </a:schemeClr>
          </a:solidFill>
          <a:ln w="28575" cap="flat" cmpd="sng" algn="ctr">
            <a:solidFill>
              <a:schemeClr val="accent2">
                <a:lumMod val="75000"/>
              </a:schemeClr>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ＭＳ Ｐゴシック" pitchFamily="-108" charset="-128"/>
              <a:cs typeface="+mn-cs"/>
            </a:endParaRPr>
          </a:p>
        </p:txBody>
      </p:sp>
      <p:sp>
        <p:nvSpPr>
          <p:cNvPr id="37" name="Text Box 197">
            <a:extLst>
              <a:ext uri="{FF2B5EF4-FFF2-40B4-BE49-F238E27FC236}">
                <a16:creationId xmlns:a16="http://schemas.microsoft.com/office/drawing/2014/main" id="{E808FBE6-8828-C140-B0B9-1BD3B2137A80}"/>
              </a:ext>
            </a:extLst>
          </p:cNvPr>
          <p:cNvSpPr txBox="1">
            <a:spLocks noChangeArrowheads="1"/>
          </p:cNvSpPr>
          <p:nvPr/>
        </p:nvSpPr>
        <p:spPr bwMode="auto">
          <a:xfrm>
            <a:off x="10360592" y="1665674"/>
            <a:ext cx="1488612" cy="461657"/>
          </a:xfrm>
          <a:prstGeom prst="rect">
            <a:avLst/>
          </a:prstGeom>
          <a:noFill/>
          <a:ln w="9525">
            <a:noFill/>
            <a:miter lim="800000"/>
            <a:headEnd/>
            <a:tailEnd/>
          </a:ln>
        </p:spPr>
        <p:txBody>
          <a:bodyPr wrap="square" lIns="91432" tIns="45716" rIns="91432" bIns="45716"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C0504D">
                    <a:lumMod val="75000"/>
                  </a:srgbClr>
                </a:solidFill>
                <a:effectLst/>
                <a:uLnTx/>
                <a:uFillTx/>
                <a:latin typeface="Arial" charset="0"/>
                <a:ea typeface="MS PGothic" charset="-128"/>
                <a:cs typeface="Helvetica"/>
              </a:rPr>
              <a:t>PATO with updated RTV differential recession</a:t>
            </a:r>
          </a:p>
        </p:txBody>
      </p:sp>
      <p:sp>
        <p:nvSpPr>
          <p:cNvPr id="38" name="Text Box 197">
            <a:extLst>
              <a:ext uri="{FF2B5EF4-FFF2-40B4-BE49-F238E27FC236}">
                <a16:creationId xmlns:a16="http://schemas.microsoft.com/office/drawing/2014/main" id="{F6C60B9A-DB55-8E4D-BE5E-7A9D81D48229}"/>
              </a:ext>
            </a:extLst>
          </p:cNvPr>
          <p:cNvSpPr txBox="1">
            <a:spLocks noChangeArrowheads="1"/>
          </p:cNvSpPr>
          <p:nvPr/>
        </p:nvSpPr>
        <p:spPr bwMode="auto">
          <a:xfrm>
            <a:off x="4139709" y="2708306"/>
            <a:ext cx="1126864" cy="338546"/>
          </a:xfrm>
          <a:prstGeom prst="rect">
            <a:avLst/>
          </a:prstGeom>
          <a:noFill/>
          <a:ln w="9525">
            <a:noFill/>
            <a:miter lim="800000"/>
            <a:headEnd/>
            <a:tailEnd/>
          </a:ln>
        </p:spPr>
        <p:txBody>
          <a:bodyPr wrap="square" lIns="91432" tIns="45716" rIns="91432" bIns="45716"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3333CC"/>
                </a:solidFill>
                <a:effectLst/>
                <a:uLnTx/>
                <a:uFillTx/>
                <a:latin typeface="Arial" charset="0"/>
                <a:ea typeface="MS PGothic" charset="-128"/>
                <a:cs typeface="Helvetica"/>
              </a:rPr>
              <a:t>PuMA v3.0 release</a:t>
            </a:r>
          </a:p>
        </p:txBody>
      </p:sp>
      <p:cxnSp>
        <p:nvCxnSpPr>
          <p:cNvPr id="39" name="Straight Connector 38">
            <a:extLst>
              <a:ext uri="{FF2B5EF4-FFF2-40B4-BE49-F238E27FC236}">
                <a16:creationId xmlns:a16="http://schemas.microsoft.com/office/drawing/2014/main" id="{8C486705-CDF7-6743-93D2-F310CB96312D}"/>
              </a:ext>
            </a:extLst>
          </p:cNvPr>
          <p:cNvCxnSpPr>
            <a:cxnSpLocks/>
          </p:cNvCxnSpPr>
          <p:nvPr/>
        </p:nvCxnSpPr>
        <p:spPr>
          <a:xfrm flipH="1">
            <a:off x="1416697" y="5696753"/>
            <a:ext cx="1910412" cy="0"/>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grpSp>
        <p:nvGrpSpPr>
          <p:cNvPr id="40" name="Group 39">
            <a:extLst>
              <a:ext uri="{FF2B5EF4-FFF2-40B4-BE49-F238E27FC236}">
                <a16:creationId xmlns:a16="http://schemas.microsoft.com/office/drawing/2014/main" id="{069D313D-A2B6-CA49-ADD8-7BD190C735C4}"/>
              </a:ext>
            </a:extLst>
          </p:cNvPr>
          <p:cNvGrpSpPr/>
          <p:nvPr/>
        </p:nvGrpSpPr>
        <p:grpSpPr>
          <a:xfrm>
            <a:off x="8417491" y="4619664"/>
            <a:ext cx="1721153" cy="946529"/>
            <a:chOff x="7191235" y="4923153"/>
            <a:chExt cx="3658922" cy="946529"/>
          </a:xfrm>
        </p:grpSpPr>
        <p:grpSp>
          <p:nvGrpSpPr>
            <p:cNvPr id="51" name="Group 50">
              <a:extLst>
                <a:ext uri="{FF2B5EF4-FFF2-40B4-BE49-F238E27FC236}">
                  <a16:creationId xmlns:a16="http://schemas.microsoft.com/office/drawing/2014/main" id="{B0FFADB3-BAB7-C64D-8086-10C1A2F35F63}"/>
                </a:ext>
              </a:extLst>
            </p:cNvPr>
            <p:cNvGrpSpPr/>
            <p:nvPr/>
          </p:nvGrpSpPr>
          <p:grpSpPr>
            <a:xfrm>
              <a:off x="7191235" y="4923153"/>
              <a:ext cx="3658922" cy="946529"/>
              <a:chOff x="7860507" y="4701183"/>
              <a:chExt cx="2955920" cy="770744"/>
            </a:xfrm>
            <a:solidFill>
              <a:schemeClr val="tx1"/>
            </a:solidFill>
          </p:grpSpPr>
          <p:sp>
            <p:nvSpPr>
              <p:cNvPr id="54" name="Rectangle 53">
                <a:extLst>
                  <a:ext uri="{FF2B5EF4-FFF2-40B4-BE49-F238E27FC236}">
                    <a16:creationId xmlns:a16="http://schemas.microsoft.com/office/drawing/2014/main" id="{30DBD0CE-FFE6-3840-9285-4C924C4B9713}"/>
                  </a:ext>
                </a:extLst>
              </p:cNvPr>
              <p:cNvSpPr/>
              <p:nvPr/>
            </p:nvSpPr>
            <p:spPr>
              <a:xfrm>
                <a:off x="7860507" y="4701183"/>
                <a:ext cx="2955920" cy="770744"/>
              </a:xfrm>
              <a:prstGeom prst="rect">
                <a:avLst/>
              </a:prstGeom>
              <a:grp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55" name="Straight Connector 54">
                <a:extLst>
                  <a:ext uri="{FF2B5EF4-FFF2-40B4-BE49-F238E27FC236}">
                    <a16:creationId xmlns:a16="http://schemas.microsoft.com/office/drawing/2014/main" id="{92B05CEF-A9DD-2D47-A6E3-6DB1A554704E}"/>
                  </a:ext>
                </a:extLst>
              </p:cNvPr>
              <p:cNvCxnSpPr>
                <a:cxnSpLocks/>
              </p:cNvCxnSpPr>
              <p:nvPr/>
            </p:nvCxnSpPr>
            <p:spPr>
              <a:xfrm flipH="1">
                <a:off x="8016628" y="4869344"/>
                <a:ext cx="551931" cy="0"/>
              </a:xfrm>
              <a:prstGeom prst="line">
                <a:avLst/>
              </a:prstGeom>
              <a:grpFill/>
              <a:ln>
                <a:solidFill>
                  <a:schemeClr val="accent2">
                    <a:lumMod val="75000"/>
                  </a:schemeClr>
                </a:solidFill>
              </a:ln>
            </p:spPr>
            <p:style>
              <a:lnRef idx="2">
                <a:schemeClr val="dk1"/>
              </a:lnRef>
              <a:fillRef idx="0">
                <a:schemeClr val="dk1"/>
              </a:fillRef>
              <a:effectRef idx="1">
                <a:schemeClr val="dk1"/>
              </a:effectRef>
              <a:fontRef idx="minor">
                <a:schemeClr val="tx1"/>
              </a:fontRef>
            </p:style>
          </p:cxnSp>
          <p:cxnSp>
            <p:nvCxnSpPr>
              <p:cNvPr id="56" name="Straight Connector 55">
                <a:extLst>
                  <a:ext uri="{FF2B5EF4-FFF2-40B4-BE49-F238E27FC236}">
                    <a16:creationId xmlns:a16="http://schemas.microsoft.com/office/drawing/2014/main" id="{BFF33742-0315-704D-AF6B-15091D14CAD1}"/>
                  </a:ext>
                </a:extLst>
              </p:cNvPr>
              <p:cNvCxnSpPr>
                <a:cxnSpLocks/>
              </p:cNvCxnSpPr>
              <p:nvPr/>
            </p:nvCxnSpPr>
            <p:spPr>
              <a:xfrm flipH="1">
                <a:off x="8016628" y="5076924"/>
                <a:ext cx="551931" cy="0"/>
              </a:xfrm>
              <a:prstGeom prst="line">
                <a:avLst/>
              </a:prstGeom>
              <a:grpFill/>
              <a:ln>
                <a:solidFill>
                  <a:srgbClr val="3333CC"/>
                </a:solidFill>
              </a:ln>
            </p:spPr>
            <p:style>
              <a:lnRef idx="2">
                <a:schemeClr val="dk1"/>
              </a:lnRef>
              <a:fillRef idx="0">
                <a:schemeClr val="dk1"/>
              </a:fillRef>
              <a:effectRef idx="1">
                <a:schemeClr val="dk1"/>
              </a:effectRef>
              <a:fontRef idx="minor">
                <a:schemeClr val="tx1"/>
              </a:fontRef>
            </p:style>
          </p:cxnSp>
          <p:sp>
            <p:nvSpPr>
              <p:cNvPr id="57" name="Text Box 197">
                <a:extLst>
                  <a:ext uri="{FF2B5EF4-FFF2-40B4-BE49-F238E27FC236}">
                    <a16:creationId xmlns:a16="http://schemas.microsoft.com/office/drawing/2014/main" id="{21A6837C-3FAE-9148-9D7A-B93048CC047C}"/>
                  </a:ext>
                </a:extLst>
              </p:cNvPr>
              <p:cNvSpPr txBox="1">
                <a:spLocks noChangeArrowheads="1"/>
              </p:cNvSpPr>
              <p:nvPr/>
            </p:nvSpPr>
            <p:spPr bwMode="auto">
              <a:xfrm>
                <a:off x="8600398" y="4979922"/>
                <a:ext cx="1832964" cy="215436"/>
              </a:xfrm>
              <a:prstGeom prst="rect">
                <a:avLst/>
              </a:prstGeom>
              <a:grpFill/>
              <a:ln w="9525">
                <a:noFill/>
                <a:miter lim="800000"/>
                <a:headEnd/>
                <a:tailEnd/>
              </a:ln>
            </p:spPr>
            <p:txBody>
              <a:bodyPr wrap="square" lIns="91432" tIns="45716" rIns="91432" bIns="45716" anchor="b">
                <a:spAutoFit/>
              </a:bodyPr>
              <a:lstStyle/>
              <a:p>
                <a:pPr marL="0" marR="0" lvl="0" indent="0" algn="l"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3333CC"/>
                    </a:solidFill>
                    <a:effectLst/>
                    <a:uLnTx/>
                    <a:uFillTx/>
                    <a:latin typeface="Arial" charset="0"/>
                    <a:ea typeface="MS PGothic" charset="-128"/>
                    <a:cs typeface="Helvetica"/>
                  </a:rPr>
                  <a:t>PuMA</a:t>
                </a:r>
              </a:p>
            </p:txBody>
          </p:sp>
          <p:sp>
            <p:nvSpPr>
              <p:cNvPr id="58" name="Text Box 197">
                <a:extLst>
                  <a:ext uri="{FF2B5EF4-FFF2-40B4-BE49-F238E27FC236}">
                    <a16:creationId xmlns:a16="http://schemas.microsoft.com/office/drawing/2014/main" id="{6BB61CAD-9858-8245-9460-7E6C2D83AB0A}"/>
                  </a:ext>
                </a:extLst>
              </p:cNvPr>
              <p:cNvSpPr txBox="1">
                <a:spLocks noChangeArrowheads="1"/>
              </p:cNvSpPr>
              <p:nvPr/>
            </p:nvSpPr>
            <p:spPr bwMode="auto">
              <a:xfrm>
                <a:off x="8600913" y="4799998"/>
                <a:ext cx="2055988" cy="175426"/>
              </a:xfrm>
              <a:prstGeom prst="rect">
                <a:avLst/>
              </a:prstGeom>
              <a:grpFill/>
              <a:ln w="9525">
                <a:noFill/>
                <a:miter lim="800000"/>
                <a:headEnd/>
                <a:tailEnd/>
              </a:ln>
            </p:spPr>
            <p:txBody>
              <a:bodyPr wrap="square" lIns="91432" tIns="45716" rIns="91432" bIns="45716" anchor="b">
                <a:spAutoFit/>
              </a:bodyPr>
              <a:lstStyle/>
              <a:p>
                <a:pPr marL="0" marR="0" lvl="0" indent="0" algn="l"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C0504D">
                        <a:lumMod val="75000"/>
                      </a:srgbClr>
                    </a:solidFill>
                    <a:effectLst/>
                    <a:uLnTx/>
                    <a:uFillTx/>
                    <a:latin typeface="Arial" charset="0"/>
                    <a:ea typeface="MS PGothic" charset="-128"/>
                    <a:cs typeface="Helvetica"/>
                  </a:rPr>
                  <a:t>PATO</a:t>
                </a:r>
              </a:p>
            </p:txBody>
          </p:sp>
        </p:grpSp>
        <p:cxnSp>
          <p:nvCxnSpPr>
            <p:cNvPr id="52" name="Straight Connector 51">
              <a:extLst>
                <a:ext uri="{FF2B5EF4-FFF2-40B4-BE49-F238E27FC236}">
                  <a16:creationId xmlns:a16="http://schemas.microsoft.com/office/drawing/2014/main" id="{492E0DFD-0935-D74A-8C38-AD93508AC053}"/>
                </a:ext>
              </a:extLst>
            </p:cNvPr>
            <p:cNvCxnSpPr>
              <a:cxnSpLocks/>
            </p:cNvCxnSpPr>
            <p:nvPr/>
          </p:nvCxnSpPr>
          <p:spPr>
            <a:xfrm flipH="1">
              <a:off x="7396571" y="5658803"/>
              <a:ext cx="683196" cy="0"/>
            </a:xfrm>
            <a:prstGeom prst="line">
              <a:avLst/>
            </a:prstGeom>
            <a:solidFill>
              <a:schemeClr val="tx1"/>
            </a:solidFill>
            <a:ln>
              <a:solidFill>
                <a:schemeClr val="accent6"/>
              </a:solidFill>
            </a:ln>
          </p:spPr>
          <p:style>
            <a:lnRef idx="2">
              <a:schemeClr val="dk1"/>
            </a:lnRef>
            <a:fillRef idx="0">
              <a:schemeClr val="dk1"/>
            </a:fillRef>
            <a:effectRef idx="1">
              <a:schemeClr val="dk1"/>
            </a:effectRef>
            <a:fontRef idx="minor">
              <a:schemeClr val="tx1"/>
            </a:fontRef>
          </p:style>
        </p:cxnSp>
        <p:sp>
          <p:nvSpPr>
            <p:cNvPr id="53" name="Text Box 197">
              <a:extLst>
                <a:ext uri="{FF2B5EF4-FFF2-40B4-BE49-F238E27FC236}">
                  <a16:creationId xmlns:a16="http://schemas.microsoft.com/office/drawing/2014/main" id="{3F284C8C-163D-CF4C-90B4-ABD95B61C2F8}"/>
                </a:ext>
              </a:extLst>
            </p:cNvPr>
            <p:cNvSpPr txBox="1">
              <a:spLocks noChangeArrowheads="1"/>
            </p:cNvSpPr>
            <p:nvPr/>
          </p:nvSpPr>
          <p:spPr bwMode="auto">
            <a:xfrm>
              <a:off x="8101560" y="5564869"/>
              <a:ext cx="2268895" cy="215436"/>
            </a:xfrm>
            <a:prstGeom prst="rect">
              <a:avLst/>
            </a:prstGeom>
            <a:solidFill>
              <a:schemeClr val="tx1"/>
            </a:solidFill>
            <a:ln w="9525">
              <a:noFill/>
              <a:miter lim="800000"/>
              <a:headEnd/>
              <a:tailEnd/>
            </a:ln>
          </p:spPr>
          <p:txBody>
            <a:bodyPr wrap="square" lIns="91432" tIns="45716" rIns="91432" bIns="45716" anchor="b">
              <a:spAutoFit/>
            </a:bodyPr>
            <a:lstStyle/>
            <a:p>
              <a:pPr marL="0" marR="0" lvl="0" indent="0" algn="l"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F79646"/>
                  </a:solidFill>
                  <a:effectLst/>
                  <a:uLnTx/>
                  <a:uFillTx/>
                  <a:latin typeface="Arial" charset="0"/>
                  <a:ea typeface="MS PGothic" charset="-128"/>
                  <a:cs typeface="Helvetica"/>
                </a:rPr>
                <a:t>Icarus</a:t>
              </a:r>
            </a:p>
          </p:txBody>
        </p:sp>
      </p:grpSp>
      <p:cxnSp>
        <p:nvCxnSpPr>
          <p:cNvPr id="41" name="Straight Connector 40">
            <a:extLst>
              <a:ext uri="{FF2B5EF4-FFF2-40B4-BE49-F238E27FC236}">
                <a16:creationId xmlns:a16="http://schemas.microsoft.com/office/drawing/2014/main" id="{5CC0EF41-4AFE-5E4A-81C1-74F89F470C02}"/>
              </a:ext>
            </a:extLst>
          </p:cNvPr>
          <p:cNvCxnSpPr>
            <a:cxnSpLocks/>
          </p:cNvCxnSpPr>
          <p:nvPr/>
        </p:nvCxnSpPr>
        <p:spPr>
          <a:xfrm flipH="1">
            <a:off x="5710199" y="3320390"/>
            <a:ext cx="4524654" cy="0"/>
          </a:xfrm>
          <a:prstGeom prst="line">
            <a:avLst/>
          </a:prstGeom>
          <a:ln>
            <a:solidFill>
              <a:schemeClr val="accent2">
                <a:lumMod val="75000"/>
              </a:schemeClr>
            </a:solidFill>
          </a:ln>
        </p:spPr>
        <p:style>
          <a:lnRef idx="2">
            <a:schemeClr val="dk1"/>
          </a:lnRef>
          <a:fillRef idx="0">
            <a:schemeClr val="dk1"/>
          </a:fillRef>
          <a:effectRef idx="1">
            <a:schemeClr val="dk1"/>
          </a:effectRef>
          <a:fontRef idx="minor">
            <a:schemeClr val="tx1"/>
          </a:fontRef>
        </p:style>
      </p:cxnSp>
      <p:cxnSp>
        <p:nvCxnSpPr>
          <p:cNvPr id="48" name="Straight Connector 47">
            <a:extLst>
              <a:ext uri="{FF2B5EF4-FFF2-40B4-BE49-F238E27FC236}">
                <a16:creationId xmlns:a16="http://schemas.microsoft.com/office/drawing/2014/main" id="{B7CEE904-E4F3-1344-8D74-C4E31B5DB153}"/>
              </a:ext>
            </a:extLst>
          </p:cNvPr>
          <p:cNvCxnSpPr>
            <a:cxnSpLocks/>
            <a:stCxn id="37" idx="2"/>
          </p:cNvCxnSpPr>
          <p:nvPr/>
        </p:nvCxnSpPr>
        <p:spPr>
          <a:xfrm flipH="1">
            <a:off x="6370334" y="2127331"/>
            <a:ext cx="4734564" cy="0"/>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cxnSp>
        <p:nvCxnSpPr>
          <p:cNvPr id="50" name="Straight Connector 49">
            <a:extLst>
              <a:ext uri="{FF2B5EF4-FFF2-40B4-BE49-F238E27FC236}">
                <a16:creationId xmlns:a16="http://schemas.microsoft.com/office/drawing/2014/main" id="{A8C779B9-4309-8842-A3B2-A529DF7A83F5}"/>
              </a:ext>
            </a:extLst>
          </p:cNvPr>
          <p:cNvCxnSpPr>
            <a:cxnSpLocks/>
          </p:cNvCxnSpPr>
          <p:nvPr/>
        </p:nvCxnSpPr>
        <p:spPr>
          <a:xfrm flipH="1">
            <a:off x="10212336" y="2127331"/>
            <a:ext cx="868937" cy="0"/>
          </a:xfrm>
          <a:prstGeom prst="line">
            <a:avLst/>
          </a:prstGeom>
          <a:ln>
            <a:solidFill>
              <a:schemeClr val="accent2">
                <a:lumMod val="75000"/>
              </a:schemeClr>
            </a:solidFill>
          </a:ln>
        </p:spPr>
        <p:style>
          <a:lnRef idx="2">
            <a:schemeClr val="dk1"/>
          </a:lnRef>
          <a:fillRef idx="0">
            <a:schemeClr val="dk1"/>
          </a:fillRef>
          <a:effectRef idx="1">
            <a:schemeClr val="dk1"/>
          </a:effectRef>
          <a:fontRef idx="minor">
            <a:schemeClr val="tx1"/>
          </a:fontRef>
        </p:style>
      </p:cxnSp>
      <p:cxnSp>
        <p:nvCxnSpPr>
          <p:cNvPr id="71" name="Straight Connector 70">
            <a:extLst>
              <a:ext uri="{FF2B5EF4-FFF2-40B4-BE49-F238E27FC236}">
                <a16:creationId xmlns:a16="http://schemas.microsoft.com/office/drawing/2014/main" id="{FE03533B-3613-144E-B456-C647D0B741DA}"/>
              </a:ext>
            </a:extLst>
          </p:cNvPr>
          <p:cNvCxnSpPr>
            <a:cxnSpLocks/>
          </p:cNvCxnSpPr>
          <p:nvPr/>
        </p:nvCxnSpPr>
        <p:spPr>
          <a:xfrm flipH="1">
            <a:off x="1413933" y="3330705"/>
            <a:ext cx="5232067" cy="0"/>
          </a:xfrm>
          <a:prstGeom prst="line">
            <a:avLst/>
          </a:prstGeom>
          <a:ln>
            <a:solidFill>
              <a:schemeClr val="accent6"/>
            </a:solidFill>
          </a:ln>
        </p:spPr>
        <p:style>
          <a:lnRef idx="2">
            <a:schemeClr val="dk1"/>
          </a:lnRef>
          <a:fillRef idx="0">
            <a:schemeClr val="dk1"/>
          </a:fillRef>
          <a:effectRef idx="1">
            <a:schemeClr val="dk1"/>
          </a:effectRef>
          <a:fontRef idx="minor">
            <a:schemeClr val="tx1"/>
          </a:fontRef>
        </p:style>
      </p:cxnSp>
      <p:sp>
        <p:nvSpPr>
          <p:cNvPr id="74" name="Isosceles Triangle 243">
            <a:extLst>
              <a:ext uri="{FF2B5EF4-FFF2-40B4-BE49-F238E27FC236}">
                <a16:creationId xmlns:a16="http://schemas.microsoft.com/office/drawing/2014/main" id="{8336D203-ADCD-4A4D-8779-EC2BDCEB92BF}"/>
              </a:ext>
            </a:extLst>
          </p:cNvPr>
          <p:cNvSpPr/>
          <p:nvPr/>
        </p:nvSpPr>
        <p:spPr>
          <a:xfrm rot="10800000" flipH="1">
            <a:off x="6592420" y="1913931"/>
            <a:ext cx="160574" cy="137161"/>
          </a:xfrm>
          <a:prstGeom prst="triangle">
            <a:avLst/>
          </a:prstGeom>
          <a:solidFill>
            <a:schemeClr val="accent6"/>
          </a:solidFill>
          <a:ln>
            <a:solidFill>
              <a:schemeClr val="accent6"/>
            </a:solidFill>
          </a:ln>
        </p:spPr>
        <p:style>
          <a:lnRef idx="2">
            <a:schemeClr val="dk1"/>
          </a:lnRef>
          <a:fillRef idx="0">
            <a:schemeClr val="dk1"/>
          </a:fillRef>
          <a:effectRef idx="1">
            <a:schemeClr val="dk1"/>
          </a:effectRef>
          <a:fontRef idx="minor">
            <a:schemeClr val="tx1"/>
          </a:fontRef>
        </p:style>
        <p:txBody>
          <a:bodyPr lIns="45719" rIns="45719"/>
          <a:lstStyle/>
          <a:p>
            <a:pPr marL="0" marR="0" lvl="0" indent="0" algn="l" defTabSz="914400" rtl="0" eaLnBrk="0" fontAlgn="base" latinLnBrk="0" hangingPunct="0">
              <a:lnSpc>
                <a:spcPct val="100000"/>
              </a:lnSpc>
              <a:spcBef>
                <a:spcPct val="0"/>
              </a:spcBef>
              <a:spcAft>
                <a:spcPct val="0"/>
              </a:spcAft>
              <a:buClrTx/>
              <a:buSzTx/>
              <a:buFontTx/>
              <a:buNone/>
              <a:tabLst/>
              <a:defRPr sz="900">
                <a:latin typeface="Arial"/>
                <a:ea typeface="Arial"/>
                <a:cs typeface="Arial"/>
                <a:sym typeface="Arial"/>
              </a:defRPr>
            </a:pPr>
            <a:endParaRPr kumimoji="0" sz="900" b="0" i="0" u="none" strike="noStrike" kern="1200" cap="none" spc="0" normalizeH="0" baseline="0" noProof="0" dirty="0">
              <a:ln>
                <a:noFill/>
              </a:ln>
              <a:solidFill>
                <a:prstClr val="white"/>
              </a:solidFill>
              <a:effectLst/>
              <a:uLnTx/>
              <a:uFillTx/>
              <a:latin typeface="Arial"/>
              <a:cs typeface="Arial"/>
              <a:sym typeface="Arial"/>
            </a:endParaRPr>
          </a:p>
        </p:txBody>
      </p:sp>
      <p:sp>
        <p:nvSpPr>
          <p:cNvPr id="75" name="Text Box 197">
            <a:extLst>
              <a:ext uri="{FF2B5EF4-FFF2-40B4-BE49-F238E27FC236}">
                <a16:creationId xmlns:a16="http://schemas.microsoft.com/office/drawing/2014/main" id="{8244DF50-6A68-E940-BC43-D6E2C13B7942}"/>
              </a:ext>
            </a:extLst>
          </p:cNvPr>
          <p:cNvSpPr txBox="1"/>
          <p:nvPr/>
        </p:nvSpPr>
        <p:spPr>
          <a:xfrm>
            <a:off x="6401592" y="1586258"/>
            <a:ext cx="1057588" cy="339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5" tIns="45715" rIns="45715" bIns="45715" anchor="b">
            <a:spAutoFit/>
          </a:bodyPr>
          <a:lstStyle>
            <a:lvl1pPr algn="ctr">
              <a:lnSpc>
                <a:spcPct val="80000"/>
              </a:lnSpc>
              <a:defRPr sz="1000" b="1">
                <a:solidFill>
                  <a:srgbClr val="2D8B75"/>
                </a:solidFill>
                <a:latin typeface="Arial"/>
                <a:ea typeface="Arial"/>
                <a:cs typeface="Arial"/>
                <a:sym typeface="Arial"/>
              </a:defRPr>
            </a:lvl1p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sz="1000" b="1" i="0" u="none" strike="noStrike" kern="1200" cap="none" spc="0" normalizeH="0" baseline="0" noProof="0" dirty="0">
                <a:ln>
                  <a:noFill/>
                </a:ln>
                <a:solidFill>
                  <a:srgbClr val="F79646"/>
                </a:solidFill>
                <a:effectLst/>
                <a:uLnTx/>
                <a:uFillTx/>
                <a:latin typeface="Arial"/>
                <a:cs typeface="Arial"/>
                <a:sym typeface="Arial"/>
              </a:rPr>
              <a:t>Release of Icarus v1.</a:t>
            </a:r>
            <a:r>
              <a:rPr kumimoji="0" lang="en-US" sz="1000" b="1" i="0" u="none" strike="noStrike" kern="1200" cap="none" spc="0" normalizeH="0" baseline="0" noProof="0" dirty="0">
                <a:ln>
                  <a:noFill/>
                </a:ln>
                <a:solidFill>
                  <a:srgbClr val="F79646"/>
                </a:solidFill>
                <a:effectLst/>
                <a:uLnTx/>
                <a:uFillTx/>
                <a:latin typeface="Arial"/>
                <a:cs typeface="Arial"/>
                <a:sym typeface="Arial"/>
              </a:rPr>
              <a:t>3</a:t>
            </a:r>
            <a:endParaRPr kumimoji="0" sz="1000" b="1" i="0" u="none" strike="noStrike" kern="1200" cap="none" spc="0" normalizeH="0" baseline="0" noProof="0" dirty="0">
              <a:ln>
                <a:noFill/>
              </a:ln>
              <a:solidFill>
                <a:srgbClr val="F79646"/>
              </a:solidFill>
              <a:effectLst/>
              <a:uLnTx/>
              <a:uFillTx/>
              <a:latin typeface="Arial"/>
              <a:cs typeface="Arial"/>
              <a:sym typeface="Arial"/>
            </a:endParaRPr>
          </a:p>
        </p:txBody>
      </p:sp>
      <p:cxnSp>
        <p:nvCxnSpPr>
          <p:cNvPr id="76" name="Straight Connector 75">
            <a:extLst>
              <a:ext uri="{FF2B5EF4-FFF2-40B4-BE49-F238E27FC236}">
                <a16:creationId xmlns:a16="http://schemas.microsoft.com/office/drawing/2014/main" id="{DE579E1F-D03C-0844-80E5-48E9C3B53317}"/>
              </a:ext>
            </a:extLst>
          </p:cNvPr>
          <p:cNvCxnSpPr>
            <a:cxnSpLocks/>
          </p:cNvCxnSpPr>
          <p:nvPr/>
        </p:nvCxnSpPr>
        <p:spPr>
          <a:xfrm flipV="1">
            <a:off x="6646000" y="2144924"/>
            <a:ext cx="0" cy="1185781"/>
          </a:xfrm>
          <a:prstGeom prst="line">
            <a:avLst/>
          </a:prstGeom>
          <a:ln>
            <a:solidFill>
              <a:schemeClr val="accent6"/>
            </a:solidFill>
          </a:ln>
        </p:spPr>
        <p:style>
          <a:lnRef idx="2">
            <a:schemeClr val="dk1"/>
          </a:lnRef>
          <a:fillRef idx="0">
            <a:schemeClr val="dk1"/>
          </a:fillRef>
          <a:effectRef idx="1">
            <a:schemeClr val="dk1"/>
          </a:effectRef>
          <a:fontRef idx="minor">
            <a:schemeClr val="tx1"/>
          </a:fontRef>
        </p:style>
      </p:cxnSp>
      <p:cxnSp>
        <p:nvCxnSpPr>
          <p:cNvPr id="72" name="Straight Connector 71">
            <a:extLst>
              <a:ext uri="{FF2B5EF4-FFF2-40B4-BE49-F238E27FC236}">
                <a16:creationId xmlns:a16="http://schemas.microsoft.com/office/drawing/2014/main" id="{C6487750-6911-F943-896F-FC9F9B4DB5F2}"/>
              </a:ext>
            </a:extLst>
          </p:cNvPr>
          <p:cNvCxnSpPr>
            <a:cxnSpLocks/>
          </p:cNvCxnSpPr>
          <p:nvPr/>
        </p:nvCxnSpPr>
        <p:spPr>
          <a:xfrm flipH="1">
            <a:off x="6662034" y="2144924"/>
            <a:ext cx="3383723" cy="0"/>
          </a:xfrm>
          <a:prstGeom prst="line">
            <a:avLst/>
          </a:prstGeom>
          <a:ln>
            <a:solidFill>
              <a:schemeClr val="accent6"/>
            </a:solidFill>
          </a:ln>
        </p:spPr>
        <p:style>
          <a:lnRef idx="2">
            <a:schemeClr val="dk1"/>
          </a:lnRef>
          <a:fillRef idx="0">
            <a:schemeClr val="dk1"/>
          </a:fillRef>
          <a:effectRef idx="1">
            <a:schemeClr val="dk1"/>
          </a:effectRef>
          <a:fontRef idx="minor">
            <a:schemeClr val="tx1"/>
          </a:fontRef>
        </p:style>
      </p:cxnSp>
      <p:sp>
        <p:nvSpPr>
          <p:cNvPr id="73" name="Isosceles Triangle 243">
            <a:extLst>
              <a:ext uri="{FF2B5EF4-FFF2-40B4-BE49-F238E27FC236}">
                <a16:creationId xmlns:a16="http://schemas.microsoft.com/office/drawing/2014/main" id="{CE1D4018-2414-0C48-BE66-9FDB0E858011}"/>
              </a:ext>
            </a:extLst>
          </p:cNvPr>
          <p:cNvSpPr/>
          <p:nvPr/>
        </p:nvSpPr>
        <p:spPr>
          <a:xfrm rot="10800000" flipH="1">
            <a:off x="9934759" y="2221277"/>
            <a:ext cx="160574" cy="137161"/>
          </a:xfrm>
          <a:prstGeom prst="triangle">
            <a:avLst/>
          </a:prstGeom>
          <a:solidFill>
            <a:schemeClr val="accent6"/>
          </a:solidFill>
          <a:ln>
            <a:solidFill>
              <a:schemeClr val="accent6"/>
            </a:solidFill>
          </a:ln>
        </p:spPr>
        <p:style>
          <a:lnRef idx="2">
            <a:schemeClr val="dk1"/>
          </a:lnRef>
          <a:fillRef idx="0">
            <a:schemeClr val="dk1"/>
          </a:fillRef>
          <a:effectRef idx="1">
            <a:schemeClr val="dk1"/>
          </a:effectRef>
          <a:fontRef idx="minor">
            <a:schemeClr val="tx1"/>
          </a:fontRef>
        </p:style>
        <p:txBody>
          <a:bodyPr lIns="45719" rIns="45719"/>
          <a:lstStyle/>
          <a:p>
            <a:pPr marL="0" marR="0" lvl="0" indent="0" algn="l" defTabSz="914400" rtl="0" eaLnBrk="0" fontAlgn="base" latinLnBrk="0" hangingPunct="0">
              <a:lnSpc>
                <a:spcPct val="100000"/>
              </a:lnSpc>
              <a:spcBef>
                <a:spcPct val="0"/>
              </a:spcBef>
              <a:spcAft>
                <a:spcPct val="0"/>
              </a:spcAft>
              <a:buClrTx/>
              <a:buSzTx/>
              <a:buFontTx/>
              <a:buNone/>
              <a:tabLst/>
              <a:defRPr sz="900">
                <a:latin typeface="Arial"/>
                <a:ea typeface="Arial"/>
                <a:cs typeface="Arial"/>
                <a:sym typeface="Arial"/>
              </a:defRPr>
            </a:pPr>
            <a:endParaRPr kumimoji="0" sz="900" b="0" i="0" u="none" strike="noStrike" kern="1200" cap="none" spc="0" normalizeH="0" baseline="0" noProof="0" dirty="0">
              <a:ln>
                <a:noFill/>
              </a:ln>
              <a:solidFill>
                <a:prstClr val="white"/>
              </a:solidFill>
              <a:effectLst/>
              <a:uLnTx/>
              <a:uFillTx/>
              <a:latin typeface="Arial"/>
              <a:cs typeface="Arial"/>
              <a:sym typeface="Arial"/>
            </a:endParaRPr>
          </a:p>
        </p:txBody>
      </p:sp>
      <p:sp>
        <p:nvSpPr>
          <p:cNvPr id="77" name="Text Box 197">
            <a:extLst>
              <a:ext uri="{FF2B5EF4-FFF2-40B4-BE49-F238E27FC236}">
                <a16:creationId xmlns:a16="http://schemas.microsoft.com/office/drawing/2014/main" id="{791EF101-B1BD-F549-9F78-6E88F755F9AB}"/>
              </a:ext>
            </a:extLst>
          </p:cNvPr>
          <p:cNvSpPr txBox="1"/>
          <p:nvPr/>
        </p:nvSpPr>
        <p:spPr>
          <a:xfrm>
            <a:off x="9081056" y="2252218"/>
            <a:ext cx="1057588" cy="2154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5" tIns="45715" rIns="45715" bIns="45715" anchor="b">
            <a:spAutoFit/>
          </a:bodyPr>
          <a:lstStyle>
            <a:lvl1pPr algn="ctr">
              <a:lnSpc>
                <a:spcPct val="80000"/>
              </a:lnSpc>
              <a:defRPr sz="1000" b="1">
                <a:solidFill>
                  <a:srgbClr val="2D8B75"/>
                </a:solidFill>
                <a:latin typeface="Arial"/>
                <a:ea typeface="Arial"/>
                <a:cs typeface="Arial"/>
                <a:sym typeface="Arial"/>
              </a:defRPr>
            </a:lvl1p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F79646"/>
                </a:solidFill>
                <a:effectLst/>
                <a:uLnTx/>
                <a:uFillTx/>
                <a:latin typeface="Arial"/>
                <a:cs typeface="Arial"/>
                <a:sym typeface="Arial"/>
              </a:rPr>
              <a:t>3D Sizing</a:t>
            </a:r>
            <a:endParaRPr kumimoji="0" sz="1000" b="1" i="0" u="none" strike="noStrike" kern="1200" cap="none" spc="0" normalizeH="0" baseline="0" noProof="0" dirty="0">
              <a:ln>
                <a:noFill/>
              </a:ln>
              <a:solidFill>
                <a:srgbClr val="F79646"/>
              </a:solidFill>
              <a:effectLst/>
              <a:uLnTx/>
              <a:uFillTx/>
              <a:latin typeface="Arial"/>
              <a:cs typeface="Arial"/>
              <a:sym typeface="Arial"/>
            </a:endParaRPr>
          </a:p>
        </p:txBody>
      </p:sp>
      <p:cxnSp>
        <p:nvCxnSpPr>
          <p:cNvPr id="78" name="Straight Connector 77">
            <a:extLst>
              <a:ext uri="{FF2B5EF4-FFF2-40B4-BE49-F238E27FC236}">
                <a16:creationId xmlns:a16="http://schemas.microsoft.com/office/drawing/2014/main" id="{C1F6E0ED-C752-FF4C-BFA3-999BB1CD218A}"/>
              </a:ext>
            </a:extLst>
          </p:cNvPr>
          <p:cNvCxnSpPr>
            <a:cxnSpLocks/>
          </p:cNvCxnSpPr>
          <p:nvPr/>
        </p:nvCxnSpPr>
        <p:spPr>
          <a:xfrm flipV="1">
            <a:off x="10045757" y="1650247"/>
            <a:ext cx="0" cy="488875"/>
          </a:xfrm>
          <a:prstGeom prst="line">
            <a:avLst/>
          </a:prstGeom>
          <a:ln>
            <a:solidFill>
              <a:schemeClr val="accent6"/>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248800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D267F-672C-604D-91D9-F729E236A118}"/>
              </a:ext>
            </a:extLst>
          </p:cNvPr>
          <p:cNvSpPr>
            <a:spLocks noGrp="1"/>
          </p:cNvSpPr>
          <p:nvPr>
            <p:ph type="title"/>
          </p:nvPr>
        </p:nvSpPr>
        <p:spPr/>
        <p:txBody>
          <a:bodyPr/>
          <a:lstStyle/>
          <a:p>
            <a:r>
              <a:rPr lang="en-US" sz="4400" b="1" dirty="0">
                <a:solidFill>
                  <a:schemeClr val="tx1"/>
                </a:solidFill>
              </a:rPr>
              <a:t>TRL Progression</a:t>
            </a:r>
            <a:br>
              <a:rPr lang="en-US" b="1" dirty="0">
                <a:solidFill>
                  <a:schemeClr val="tx1"/>
                </a:solidFill>
              </a:rPr>
            </a:br>
            <a:r>
              <a:rPr lang="en-US" sz="2400" b="1" dirty="0">
                <a:solidFill>
                  <a:schemeClr val="tx1"/>
                </a:solidFill>
              </a:rPr>
              <a:t>PICA-NuSil</a:t>
            </a:r>
          </a:p>
        </p:txBody>
      </p:sp>
      <p:sp>
        <p:nvSpPr>
          <p:cNvPr id="4" name="Slide Number Placeholder 3">
            <a:extLst>
              <a:ext uri="{FF2B5EF4-FFF2-40B4-BE49-F238E27FC236}">
                <a16:creationId xmlns:a16="http://schemas.microsoft.com/office/drawing/2014/main" id="{1D81A21B-74CD-C047-BEBD-2EAB13CD4E4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769F-ADCB-2641-BD2F-4076D1C41918}"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uk-UA" sz="1200" b="0" i="0" u="none" strike="noStrike" kern="1200" cap="none" spc="0" normalizeH="0" baseline="0" noProof="0" dirty="0">
              <a:ln>
                <a:noFill/>
              </a:ln>
              <a:solidFill>
                <a:prstClr val="black"/>
              </a:solidFill>
              <a:effectLst/>
              <a:uLnTx/>
              <a:uFillTx/>
              <a:latin typeface="Calibri"/>
              <a:cs typeface="+mn-cs"/>
            </a:endParaRPr>
          </a:p>
        </p:txBody>
      </p:sp>
      <p:sp>
        <p:nvSpPr>
          <p:cNvPr id="145" name="Rectangle 144">
            <a:extLst>
              <a:ext uri="{FF2B5EF4-FFF2-40B4-BE49-F238E27FC236}">
                <a16:creationId xmlns:a16="http://schemas.microsoft.com/office/drawing/2014/main" id="{8C8EDF56-DE20-9A40-80EC-1BC945FA6631}"/>
              </a:ext>
            </a:extLst>
          </p:cNvPr>
          <p:cNvSpPr/>
          <p:nvPr/>
        </p:nvSpPr>
        <p:spPr>
          <a:xfrm>
            <a:off x="7502937" y="1890488"/>
            <a:ext cx="3056389" cy="4194472"/>
          </a:xfrm>
          <a:prstGeom prst="rect">
            <a:avLst/>
          </a:prstGeom>
          <a:solidFill>
            <a:sysClr val="window" lastClr="FFFFFF">
              <a:lumMod val="95000"/>
            </a:sys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S PGothic" charset="-128"/>
              <a:cs typeface="+mn-cs"/>
            </a:endParaRPr>
          </a:p>
        </p:txBody>
      </p:sp>
      <p:sp>
        <p:nvSpPr>
          <p:cNvPr id="146" name="Rectangle 145">
            <a:extLst>
              <a:ext uri="{FF2B5EF4-FFF2-40B4-BE49-F238E27FC236}">
                <a16:creationId xmlns:a16="http://schemas.microsoft.com/office/drawing/2014/main" id="{185A33E9-0B6B-1B41-B871-4B002499FF60}"/>
              </a:ext>
            </a:extLst>
          </p:cNvPr>
          <p:cNvSpPr/>
          <p:nvPr/>
        </p:nvSpPr>
        <p:spPr>
          <a:xfrm>
            <a:off x="1382007" y="1863341"/>
            <a:ext cx="3056389" cy="4194472"/>
          </a:xfrm>
          <a:prstGeom prst="rect">
            <a:avLst/>
          </a:prstGeom>
          <a:solidFill>
            <a:sysClr val="window" lastClr="FFFFFF">
              <a:lumMod val="95000"/>
            </a:sys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S PGothic" charset="-128"/>
              <a:cs typeface="+mn-cs"/>
            </a:endParaRPr>
          </a:p>
        </p:txBody>
      </p:sp>
      <p:pic>
        <p:nvPicPr>
          <p:cNvPr id="147" name="Picture 146">
            <a:extLst>
              <a:ext uri="{FF2B5EF4-FFF2-40B4-BE49-F238E27FC236}">
                <a16:creationId xmlns:a16="http://schemas.microsoft.com/office/drawing/2014/main" id="{FB1999D3-2853-3E43-A1FB-43B49464F97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3018" y="1783329"/>
            <a:ext cx="10667386" cy="4854716"/>
          </a:xfrm>
          <a:prstGeom prst="rect">
            <a:avLst/>
          </a:prstGeom>
        </p:spPr>
      </p:pic>
      <p:grpSp>
        <p:nvGrpSpPr>
          <p:cNvPr id="149" name="Group 148">
            <a:extLst>
              <a:ext uri="{FF2B5EF4-FFF2-40B4-BE49-F238E27FC236}">
                <a16:creationId xmlns:a16="http://schemas.microsoft.com/office/drawing/2014/main" id="{0D9E1137-62B2-4F45-BF0B-38749F985F49}"/>
              </a:ext>
            </a:extLst>
          </p:cNvPr>
          <p:cNvGrpSpPr/>
          <p:nvPr/>
        </p:nvGrpSpPr>
        <p:grpSpPr>
          <a:xfrm>
            <a:off x="1469601" y="1268548"/>
            <a:ext cx="9001683" cy="306697"/>
            <a:chOff x="1595159" y="1277965"/>
            <a:chExt cx="9001683" cy="306697"/>
          </a:xfrm>
        </p:grpSpPr>
        <p:sp>
          <p:nvSpPr>
            <p:cNvPr id="150" name="Rectangle 149">
              <a:extLst>
                <a:ext uri="{FF2B5EF4-FFF2-40B4-BE49-F238E27FC236}">
                  <a16:creationId xmlns:a16="http://schemas.microsoft.com/office/drawing/2014/main" id="{0D6B7154-C97C-0D46-B465-4C3BCA4E853D}"/>
                </a:ext>
              </a:extLst>
            </p:cNvPr>
            <p:cNvSpPr/>
            <p:nvPr/>
          </p:nvSpPr>
          <p:spPr>
            <a:xfrm>
              <a:off x="1595159" y="1277965"/>
              <a:ext cx="9001683" cy="306697"/>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51" name="Group 150">
              <a:extLst>
                <a:ext uri="{FF2B5EF4-FFF2-40B4-BE49-F238E27FC236}">
                  <a16:creationId xmlns:a16="http://schemas.microsoft.com/office/drawing/2014/main" id="{D3EFACC3-55F7-9444-AE14-F3931C3E82F1}"/>
                </a:ext>
              </a:extLst>
            </p:cNvPr>
            <p:cNvGrpSpPr/>
            <p:nvPr/>
          </p:nvGrpSpPr>
          <p:grpSpPr>
            <a:xfrm>
              <a:off x="1939988" y="1315897"/>
              <a:ext cx="1559896" cy="230832"/>
              <a:chOff x="1939988" y="1331194"/>
              <a:chExt cx="1559896" cy="230832"/>
            </a:xfrm>
          </p:grpSpPr>
          <p:sp>
            <p:nvSpPr>
              <p:cNvPr id="160" name="TextBox 159">
                <a:extLst>
                  <a:ext uri="{FF2B5EF4-FFF2-40B4-BE49-F238E27FC236}">
                    <a16:creationId xmlns:a16="http://schemas.microsoft.com/office/drawing/2014/main" id="{3E265D92-FCAD-E240-A4AA-5E1471C22236}"/>
                  </a:ext>
                </a:extLst>
              </p:cNvPr>
              <p:cNvSpPr txBox="1"/>
              <p:nvPr/>
            </p:nvSpPr>
            <p:spPr>
              <a:xfrm>
                <a:off x="2072568" y="1331194"/>
                <a:ext cx="1427316"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Arial" charset="0"/>
                    <a:ea typeface="MS PGothic" charset="-128"/>
                    <a:cs typeface="+mn-cs"/>
                  </a:rPr>
                  <a:t>Project Milestone</a:t>
                </a:r>
              </a:p>
            </p:txBody>
          </p:sp>
          <p:sp>
            <p:nvSpPr>
              <p:cNvPr id="161" name="Regular Pentagon 160">
                <a:extLst>
                  <a:ext uri="{FF2B5EF4-FFF2-40B4-BE49-F238E27FC236}">
                    <a16:creationId xmlns:a16="http://schemas.microsoft.com/office/drawing/2014/main" id="{CDD1F6D2-9B1E-D14E-9D64-2336506A76B5}"/>
                  </a:ext>
                </a:extLst>
              </p:cNvPr>
              <p:cNvSpPr/>
              <p:nvPr/>
            </p:nvSpPr>
            <p:spPr>
              <a:xfrm flipV="1">
                <a:off x="1939988" y="1379672"/>
                <a:ext cx="142482" cy="133877"/>
              </a:xfrm>
              <a:prstGeom prst="pentagon">
                <a:avLst/>
              </a:prstGeom>
              <a:solidFill>
                <a:sysClr val="windowText" lastClr="0000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a:ea typeface="MS PGothic" charset="-128"/>
                  <a:cs typeface="+mn-cs"/>
                </a:endParaRPr>
              </a:p>
            </p:txBody>
          </p:sp>
        </p:grpSp>
        <p:grpSp>
          <p:nvGrpSpPr>
            <p:cNvPr id="152" name="Group 151">
              <a:extLst>
                <a:ext uri="{FF2B5EF4-FFF2-40B4-BE49-F238E27FC236}">
                  <a16:creationId xmlns:a16="http://schemas.microsoft.com/office/drawing/2014/main" id="{260C1349-E3E1-CF44-9247-21D80D3407EC}"/>
                </a:ext>
              </a:extLst>
            </p:cNvPr>
            <p:cNvGrpSpPr/>
            <p:nvPr/>
          </p:nvGrpSpPr>
          <p:grpSpPr>
            <a:xfrm>
              <a:off x="4161016" y="1315897"/>
              <a:ext cx="1583648" cy="230832"/>
              <a:chOff x="4161016" y="1324190"/>
              <a:chExt cx="1583648" cy="230832"/>
            </a:xfrm>
          </p:grpSpPr>
          <p:sp>
            <p:nvSpPr>
              <p:cNvPr id="158" name="TextBox 157">
                <a:extLst>
                  <a:ext uri="{FF2B5EF4-FFF2-40B4-BE49-F238E27FC236}">
                    <a16:creationId xmlns:a16="http://schemas.microsoft.com/office/drawing/2014/main" id="{80B148BD-7B16-3E40-8A37-147C9E6CC5D2}"/>
                  </a:ext>
                </a:extLst>
              </p:cNvPr>
              <p:cNvSpPr txBox="1"/>
              <p:nvPr/>
            </p:nvSpPr>
            <p:spPr>
              <a:xfrm>
                <a:off x="4317348" y="1324190"/>
                <a:ext cx="1427316" cy="230832"/>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Arial" charset="0"/>
                    <a:ea typeface="MS PGothic" charset="-128"/>
                    <a:cs typeface="+mn-cs"/>
                  </a:rPr>
                  <a:t>GCD (Key) Milestone</a:t>
                </a:r>
              </a:p>
            </p:txBody>
          </p:sp>
          <p:sp>
            <p:nvSpPr>
              <p:cNvPr id="159" name="Diamond 158">
                <a:extLst>
                  <a:ext uri="{FF2B5EF4-FFF2-40B4-BE49-F238E27FC236}">
                    <a16:creationId xmlns:a16="http://schemas.microsoft.com/office/drawing/2014/main" id="{BBFA596A-0E45-C341-B9B2-4582A55D1376}"/>
                  </a:ext>
                </a:extLst>
              </p:cNvPr>
              <p:cNvSpPr/>
              <p:nvPr/>
            </p:nvSpPr>
            <p:spPr>
              <a:xfrm>
                <a:off x="4161016" y="1371026"/>
                <a:ext cx="160573" cy="137160"/>
              </a:xfrm>
              <a:prstGeom prst="diamond">
                <a:avLst/>
              </a:prstGeom>
              <a:solidFill>
                <a:sysClr val="windowText" lastClr="0000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S PGothic" charset="-128"/>
                  <a:cs typeface="+mn-cs"/>
                </a:endParaRPr>
              </a:p>
            </p:txBody>
          </p:sp>
        </p:grpSp>
        <p:grpSp>
          <p:nvGrpSpPr>
            <p:cNvPr id="153" name="Group 152">
              <a:extLst>
                <a:ext uri="{FF2B5EF4-FFF2-40B4-BE49-F238E27FC236}">
                  <a16:creationId xmlns:a16="http://schemas.microsoft.com/office/drawing/2014/main" id="{9F53841A-FEB0-624E-9C74-8119F57720CA}"/>
                </a:ext>
              </a:extLst>
            </p:cNvPr>
            <p:cNvGrpSpPr/>
            <p:nvPr/>
          </p:nvGrpSpPr>
          <p:grpSpPr>
            <a:xfrm>
              <a:off x="6222073" y="1315897"/>
              <a:ext cx="1556408" cy="230832"/>
              <a:chOff x="6270927" y="1379672"/>
              <a:chExt cx="1556408" cy="230832"/>
            </a:xfrm>
          </p:grpSpPr>
          <p:sp>
            <p:nvSpPr>
              <p:cNvPr id="156" name="TextBox 155">
                <a:extLst>
                  <a:ext uri="{FF2B5EF4-FFF2-40B4-BE49-F238E27FC236}">
                    <a16:creationId xmlns:a16="http://schemas.microsoft.com/office/drawing/2014/main" id="{24439B2A-5335-D44F-86E9-0F86C671146A}"/>
                  </a:ext>
                </a:extLst>
              </p:cNvPr>
              <p:cNvSpPr txBox="1"/>
              <p:nvPr/>
            </p:nvSpPr>
            <p:spPr>
              <a:xfrm>
                <a:off x="6400019" y="1379672"/>
                <a:ext cx="1427316" cy="230832"/>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Arial" charset="0"/>
                    <a:ea typeface="MS PGothic" charset="-128"/>
                    <a:cs typeface="+mn-cs"/>
                  </a:rPr>
                  <a:t>Controlled Milestone</a:t>
                </a:r>
              </a:p>
            </p:txBody>
          </p:sp>
          <p:sp>
            <p:nvSpPr>
              <p:cNvPr id="157" name="Isosceles Triangle 243">
                <a:extLst>
                  <a:ext uri="{FF2B5EF4-FFF2-40B4-BE49-F238E27FC236}">
                    <a16:creationId xmlns:a16="http://schemas.microsoft.com/office/drawing/2014/main" id="{DD012266-BC65-B847-975A-4B3ECCA71621}"/>
                  </a:ext>
                </a:extLst>
              </p:cNvPr>
              <p:cNvSpPr/>
              <p:nvPr/>
            </p:nvSpPr>
            <p:spPr>
              <a:xfrm flipV="1">
                <a:off x="6270927" y="1427566"/>
                <a:ext cx="160573" cy="137160"/>
              </a:xfrm>
              <a:prstGeom prst="triangle">
                <a:avLst/>
              </a:prstGeom>
              <a:solidFill>
                <a:sysClr val="windowText" lastClr="0000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S PGothic" charset="-128"/>
                  <a:cs typeface="+mn-cs"/>
                </a:endParaRPr>
              </a:p>
            </p:txBody>
          </p:sp>
        </p:grpSp>
        <p:cxnSp>
          <p:nvCxnSpPr>
            <p:cNvPr id="154" name="Straight Connector 153">
              <a:extLst>
                <a:ext uri="{FF2B5EF4-FFF2-40B4-BE49-F238E27FC236}">
                  <a16:creationId xmlns:a16="http://schemas.microsoft.com/office/drawing/2014/main" id="{E7014352-7D90-454E-8E87-B648A2C141BD}"/>
                </a:ext>
              </a:extLst>
            </p:cNvPr>
            <p:cNvCxnSpPr/>
            <p:nvPr/>
          </p:nvCxnSpPr>
          <p:spPr>
            <a:xfrm>
              <a:off x="8280054" y="1431313"/>
              <a:ext cx="713658" cy="0"/>
            </a:xfrm>
            <a:prstGeom prst="line">
              <a:avLst/>
            </a:prstGeom>
            <a:noFill/>
            <a:ln w="25400" cap="flat" cmpd="sng" algn="ctr">
              <a:solidFill>
                <a:sysClr val="windowText" lastClr="000000"/>
              </a:solidFill>
              <a:prstDash val="solid"/>
            </a:ln>
            <a:effectLst/>
          </p:spPr>
        </p:cxnSp>
        <p:sp>
          <p:nvSpPr>
            <p:cNvPr id="155" name="TextBox 154">
              <a:extLst>
                <a:ext uri="{FF2B5EF4-FFF2-40B4-BE49-F238E27FC236}">
                  <a16:creationId xmlns:a16="http://schemas.microsoft.com/office/drawing/2014/main" id="{773A4D95-6714-584E-8271-BEE3F88C7701}"/>
                </a:ext>
              </a:extLst>
            </p:cNvPr>
            <p:cNvSpPr txBox="1"/>
            <p:nvPr/>
          </p:nvSpPr>
          <p:spPr>
            <a:xfrm>
              <a:off x="8999757" y="1315897"/>
              <a:ext cx="1427316"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Arial" charset="0"/>
                  <a:ea typeface="MS PGothic" charset="-128"/>
                  <a:cs typeface="+mn-cs"/>
                </a:rPr>
                <a:t>TRL Progression</a:t>
              </a:r>
            </a:p>
          </p:txBody>
        </p:sp>
      </p:grpSp>
      <p:sp>
        <p:nvSpPr>
          <p:cNvPr id="163" name="Isosceles Triangle 94">
            <a:extLst>
              <a:ext uri="{FF2B5EF4-FFF2-40B4-BE49-F238E27FC236}">
                <a16:creationId xmlns:a16="http://schemas.microsoft.com/office/drawing/2014/main" id="{B78F6300-454D-7E4C-A458-8C937983BF62}"/>
              </a:ext>
            </a:extLst>
          </p:cNvPr>
          <p:cNvSpPr/>
          <p:nvPr/>
        </p:nvSpPr>
        <p:spPr bwMode="auto">
          <a:xfrm flipV="1">
            <a:off x="4332005" y="4306907"/>
            <a:ext cx="155448" cy="155448"/>
          </a:xfrm>
          <a:prstGeom prst="pentagon">
            <a:avLst/>
          </a:prstGeom>
          <a:solidFill>
            <a:srgbClr val="2D8B75"/>
          </a:solidFill>
          <a:ln w="28575" cap="flat" cmpd="sng" algn="ctr">
            <a:solidFill>
              <a:srgbClr val="2D8B75"/>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164" name="Text Box 197">
            <a:extLst>
              <a:ext uri="{FF2B5EF4-FFF2-40B4-BE49-F238E27FC236}">
                <a16:creationId xmlns:a16="http://schemas.microsoft.com/office/drawing/2014/main" id="{ED8EB17A-1797-2E48-BCFE-2AA0F322730B}"/>
              </a:ext>
            </a:extLst>
          </p:cNvPr>
          <p:cNvSpPr txBox="1">
            <a:spLocks noChangeArrowheads="1"/>
          </p:cNvSpPr>
          <p:nvPr/>
        </p:nvSpPr>
        <p:spPr bwMode="auto">
          <a:xfrm>
            <a:off x="4960103" y="2717791"/>
            <a:ext cx="1266363" cy="338546"/>
          </a:xfrm>
          <a:prstGeom prst="rect">
            <a:avLst/>
          </a:prstGeom>
          <a:noFill/>
          <a:ln w="9525">
            <a:noFill/>
            <a:miter lim="800000"/>
            <a:headEnd/>
            <a:tailEnd/>
          </a:ln>
        </p:spPr>
        <p:txBody>
          <a:bodyPr wrap="square" lIns="91432" tIns="45716" rIns="91432" bIns="45716"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D8B75"/>
                </a:solidFill>
                <a:effectLst/>
                <a:uLnTx/>
                <a:uFillTx/>
                <a:latin typeface="Arial" charset="0"/>
                <a:ea typeface="MS PGothic" charset="-128"/>
                <a:cs typeface="Helvetica"/>
              </a:rPr>
              <a:t>Demo initial Type 3 PICA-N model</a:t>
            </a:r>
          </a:p>
        </p:txBody>
      </p:sp>
      <p:sp>
        <p:nvSpPr>
          <p:cNvPr id="165" name="Isosceles Triangle 94">
            <a:extLst>
              <a:ext uri="{FF2B5EF4-FFF2-40B4-BE49-F238E27FC236}">
                <a16:creationId xmlns:a16="http://schemas.microsoft.com/office/drawing/2014/main" id="{6D2856BE-7E47-4E43-96F0-B2E3B3EC7FFB}"/>
              </a:ext>
            </a:extLst>
          </p:cNvPr>
          <p:cNvSpPr/>
          <p:nvPr/>
        </p:nvSpPr>
        <p:spPr bwMode="auto">
          <a:xfrm flipV="1">
            <a:off x="5572935" y="3061568"/>
            <a:ext cx="155448" cy="155448"/>
          </a:xfrm>
          <a:prstGeom prst="pentagon">
            <a:avLst/>
          </a:prstGeom>
          <a:solidFill>
            <a:srgbClr val="2D8B75"/>
          </a:solidFill>
          <a:ln w="28575" cap="flat" cmpd="sng" algn="ctr">
            <a:solidFill>
              <a:srgbClr val="2D8B75"/>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167" name="TextBox 166">
            <a:extLst>
              <a:ext uri="{FF2B5EF4-FFF2-40B4-BE49-F238E27FC236}">
                <a16:creationId xmlns:a16="http://schemas.microsoft.com/office/drawing/2014/main" id="{839F0C8D-F337-7F4F-9DE7-0EFB9206265A}"/>
              </a:ext>
            </a:extLst>
          </p:cNvPr>
          <p:cNvSpPr txBox="1"/>
          <p:nvPr/>
        </p:nvSpPr>
        <p:spPr>
          <a:xfrm>
            <a:off x="2638227" y="6179308"/>
            <a:ext cx="736099" cy="369332"/>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rial" charset="0"/>
                <a:ea typeface="MS PGothic" charset="-128"/>
                <a:cs typeface="+mn-cs"/>
              </a:rPr>
              <a:t>FY19</a:t>
            </a:r>
          </a:p>
        </p:txBody>
      </p:sp>
      <p:sp>
        <p:nvSpPr>
          <p:cNvPr id="168" name="TextBox 167">
            <a:extLst>
              <a:ext uri="{FF2B5EF4-FFF2-40B4-BE49-F238E27FC236}">
                <a16:creationId xmlns:a16="http://schemas.microsoft.com/office/drawing/2014/main" id="{42BC4BDF-95A8-9A43-846F-FF21C5965CC4}"/>
              </a:ext>
            </a:extLst>
          </p:cNvPr>
          <p:cNvSpPr txBox="1"/>
          <p:nvPr/>
        </p:nvSpPr>
        <p:spPr>
          <a:xfrm>
            <a:off x="8731008" y="6176836"/>
            <a:ext cx="736099" cy="369332"/>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rial" charset="0"/>
                <a:ea typeface="MS PGothic" charset="-128"/>
                <a:cs typeface="+mn-cs"/>
              </a:rPr>
              <a:t>FY21</a:t>
            </a:r>
          </a:p>
        </p:txBody>
      </p:sp>
      <p:cxnSp>
        <p:nvCxnSpPr>
          <p:cNvPr id="169" name="Straight Connector 168">
            <a:extLst>
              <a:ext uri="{FF2B5EF4-FFF2-40B4-BE49-F238E27FC236}">
                <a16:creationId xmlns:a16="http://schemas.microsoft.com/office/drawing/2014/main" id="{A115D9FE-E4D5-C34C-ABB0-678EF00FF9F6}"/>
              </a:ext>
            </a:extLst>
          </p:cNvPr>
          <p:cNvCxnSpPr>
            <a:cxnSpLocks/>
          </p:cNvCxnSpPr>
          <p:nvPr/>
        </p:nvCxnSpPr>
        <p:spPr>
          <a:xfrm flipV="1">
            <a:off x="4395850" y="4491394"/>
            <a:ext cx="9617" cy="1220681"/>
          </a:xfrm>
          <a:prstGeom prst="line">
            <a:avLst/>
          </a:prstGeom>
          <a:noFill/>
          <a:ln w="25400" cap="flat" cmpd="sng" algn="ctr">
            <a:solidFill>
              <a:srgbClr val="2D8B75"/>
            </a:solidFill>
            <a:prstDash val="solid"/>
          </a:ln>
          <a:effectLst>
            <a:outerShdw blurRad="40000" dist="20000" dir="5400000" rotWithShape="0">
              <a:srgbClr val="000000">
                <a:alpha val="38000"/>
              </a:srgbClr>
            </a:outerShdw>
          </a:effectLst>
        </p:spPr>
      </p:cxnSp>
      <p:cxnSp>
        <p:nvCxnSpPr>
          <p:cNvPr id="170" name="Straight Connector 169">
            <a:extLst>
              <a:ext uri="{FF2B5EF4-FFF2-40B4-BE49-F238E27FC236}">
                <a16:creationId xmlns:a16="http://schemas.microsoft.com/office/drawing/2014/main" id="{00D41B02-966D-2C41-AA04-85708081F937}"/>
              </a:ext>
            </a:extLst>
          </p:cNvPr>
          <p:cNvCxnSpPr>
            <a:cxnSpLocks/>
          </p:cNvCxnSpPr>
          <p:nvPr/>
        </p:nvCxnSpPr>
        <p:spPr>
          <a:xfrm>
            <a:off x="1392131" y="5711677"/>
            <a:ext cx="3003719" cy="0"/>
          </a:xfrm>
          <a:prstGeom prst="line">
            <a:avLst/>
          </a:prstGeom>
          <a:noFill/>
          <a:ln w="25400" cap="flat" cmpd="sng" algn="ctr">
            <a:solidFill>
              <a:srgbClr val="2D8B75"/>
            </a:solidFill>
            <a:prstDash val="solid"/>
          </a:ln>
          <a:effectLst>
            <a:outerShdw blurRad="40000" dist="20000" dir="5400000" rotWithShape="0">
              <a:srgbClr val="000000">
                <a:alpha val="38000"/>
              </a:srgbClr>
            </a:outerShdw>
          </a:effectLst>
        </p:spPr>
      </p:cxnSp>
      <p:sp>
        <p:nvSpPr>
          <p:cNvPr id="172" name="Text Box 197">
            <a:extLst>
              <a:ext uri="{FF2B5EF4-FFF2-40B4-BE49-F238E27FC236}">
                <a16:creationId xmlns:a16="http://schemas.microsoft.com/office/drawing/2014/main" id="{D798C705-55DE-8742-82FF-16921BE86003}"/>
              </a:ext>
            </a:extLst>
          </p:cNvPr>
          <p:cNvSpPr txBox="1">
            <a:spLocks noChangeArrowheads="1"/>
          </p:cNvSpPr>
          <p:nvPr/>
        </p:nvSpPr>
        <p:spPr bwMode="auto">
          <a:xfrm>
            <a:off x="3915491" y="3803802"/>
            <a:ext cx="1063734" cy="461657"/>
          </a:xfrm>
          <a:prstGeom prst="rect">
            <a:avLst/>
          </a:prstGeom>
          <a:noFill/>
          <a:ln w="9525">
            <a:noFill/>
            <a:miter lim="800000"/>
            <a:headEnd/>
            <a:tailEnd/>
          </a:ln>
        </p:spPr>
        <p:txBody>
          <a:bodyPr wrap="square" lIns="91432" tIns="45716" rIns="91432" bIns="45716"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D8B75"/>
                </a:solidFill>
                <a:effectLst/>
                <a:uLnTx/>
                <a:uFillTx/>
                <a:latin typeface="Arial" charset="0"/>
                <a:ea typeface="MS PGothic" charset="-128"/>
                <a:cs typeface="Helvetica"/>
              </a:rPr>
              <a:t>Specify Finite-rate model for PICA-N</a:t>
            </a:r>
          </a:p>
        </p:txBody>
      </p:sp>
      <p:cxnSp>
        <p:nvCxnSpPr>
          <p:cNvPr id="173" name="Straight Connector 172">
            <a:extLst>
              <a:ext uri="{FF2B5EF4-FFF2-40B4-BE49-F238E27FC236}">
                <a16:creationId xmlns:a16="http://schemas.microsoft.com/office/drawing/2014/main" id="{F27CFD5A-3817-DC4B-AD54-105DC2730A3A}"/>
              </a:ext>
            </a:extLst>
          </p:cNvPr>
          <p:cNvCxnSpPr>
            <a:cxnSpLocks/>
          </p:cNvCxnSpPr>
          <p:nvPr/>
        </p:nvCxnSpPr>
        <p:spPr>
          <a:xfrm>
            <a:off x="6307825" y="3311502"/>
            <a:ext cx="0" cy="1178111"/>
          </a:xfrm>
          <a:prstGeom prst="line">
            <a:avLst/>
          </a:prstGeom>
          <a:noFill/>
          <a:ln w="25400" cap="flat" cmpd="sng" algn="ctr">
            <a:solidFill>
              <a:srgbClr val="3333CC"/>
            </a:solidFill>
            <a:prstDash val="solid"/>
          </a:ln>
          <a:effectLst>
            <a:outerShdw blurRad="40000" dist="20000" dir="5400000" rotWithShape="0">
              <a:srgbClr val="000000">
                <a:alpha val="38000"/>
              </a:srgbClr>
            </a:outerShdw>
          </a:effectLst>
        </p:spPr>
      </p:cxnSp>
      <p:sp>
        <p:nvSpPr>
          <p:cNvPr id="174" name="Isosceles Triangle 94">
            <a:extLst>
              <a:ext uri="{FF2B5EF4-FFF2-40B4-BE49-F238E27FC236}">
                <a16:creationId xmlns:a16="http://schemas.microsoft.com/office/drawing/2014/main" id="{1A522171-F60F-F040-938B-920A3C5B7399}"/>
              </a:ext>
            </a:extLst>
          </p:cNvPr>
          <p:cNvSpPr/>
          <p:nvPr/>
        </p:nvSpPr>
        <p:spPr bwMode="auto">
          <a:xfrm rot="10800000">
            <a:off x="3566147" y="4276880"/>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176" name="Text Box 197">
            <a:extLst>
              <a:ext uri="{FF2B5EF4-FFF2-40B4-BE49-F238E27FC236}">
                <a16:creationId xmlns:a16="http://schemas.microsoft.com/office/drawing/2014/main" id="{A9D95D49-AAF4-E94D-A150-F36D1C2A7D82}"/>
              </a:ext>
            </a:extLst>
          </p:cNvPr>
          <p:cNvSpPr txBox="1">
            <a:spLocks noChangeArrowheads="1"/>
          </p:cNvSpPr>
          <p:nvPr/>
        </p:nvSpPr>
        <p:spPr bwMode="auto">
          <a:xfrm>
            <a:off x="7446083" y="1629169"/>
            <a:ext cx="1266363" cy="338546"/>
          </a:xfrm>
          <a:prstGeom prst="rect">
            <a:avLst/>
          </a:prstGeom>
          <a:noFill/>
          <a:ln w="9525">
            <a:noFill/>
            <a:miter lim="800000"/>
            <a:headEnd/>
            <a:tailEnd/>
          </a:ln>
        </p:spPr>
        <p:txBody>
          <a:bodyPr wrap="square" lIns="91432" tIns="45716" rIns="91432" bIns="45716"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charset="0"/>
                <a:ea typeface="MS PGothic" charset="-128"/>
                <a:cs typeface="Helvetica"/>
              </a:rPr>
              <a:t>AHF/SPRITE  validation</a:t>
            </a:r>
          </a:p>
        </p:txBody>
      </p:sp>
      <p:sp>
        <p:nvSpPr>
          <p:cNvPr id="180" name="Text Box 197">
            <a:extLst>
              <a:ext uri="{FF2B5EF4-FFF2-40B4-BE49-F238E27FC236}">
                <a16:creationId xmlns:a16="http://schemas.microsoft.com/office/drawing/2014/main" id="{5C5E33BA-18EA-FC4D-9DE7-EA5B4C2CFFD7}"/>
              </a:ext>
            </a:extLst>
          </p:cNvPr>
          <p:cNvSpPr txBox="1">
            <a:spLocks noChangeArrowheads="1"/>
          </p:cNvSpPr>
          <p:nvPr/>
        </p:nvSpPr>
        <p:spPr bwMode="auto">
          <a:xfrm>
            <a:off x="2863107" y="2741017"/>
            <a:ext cx="789629" cy="338546"/>
          </a:xfrm>
          <a:prstGeom prst="rect">
            <a:avLst/>
          </a:prstGeom>
          <a:noFill/>
          <a:ln w="9525">
            <a:noFill/>
            <a:miter lim="800000"/>
            <a:headEnd/>
            <a:tailEnd/>
          </a:ln>
        </p:spPr>
        <p:txBody>
          <a:bodyPr wrap="square" lIns="91432" tIns="45716" rIns="91432" bIns="45716"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err="1">
                <a:ln>
                  <a:noFill/>
                </a:ln>
                <a:solidFill>
                  <a:srgbClr val="E46C0A"/>
                </a:solidFill>
                <a:effectLst/>
                <a:uLnTx/>
                <a:uFillTx/>
                <a:latin typeface="Arial" charset="0"/>
                <a:ea typeface="MS PGothic" charset="-128"/>
                <a:cs typeface="Helvetica"/>
              </a:rPr>
              <a:t>HyMETS</a:t>
            </a:r>
            <a:r>
              <a:rPr kumimoji="0" lang="en-US" sz="1000" b="1" i="0" u="none" strike="noStrike" kern="1200" cap="none" spc="0" normalizeH="0" baseline="0" noProof="0" dirty="0">
                <a:ln>
                  <a:noFill/>
                </a:ln>
                <a:solidFill>
                  <a:srgbClr val="E46C0A"/>
                </a:solidFill>
                <a:effectLst/>
                <a:uLnTx/>
                <a:uFillTx/>
                <a:latin typeface="Arial" charset="0"/>
                <a:ea typeface="MS PGothic" charset="-128"/>
                <a:cs typeface="Helvetica"/>
              </a:rPr>
              <a:t> test #1</a:t>
            </a:r>
          </a:p>
        </p:txBody>
      </p:sp>
      <p:grpSp>
        <p:nvGrpSpPr>
          <p:cNvPr id="184" name="Group 183">
            <a:extLst>
              <a:ext uri="{FF2B5EF4-FFF2-40B4-BE49-F238E27FC236}">
                <a16:creationId xmlns:a16="http://schemas.microsoft.com/office/drawing/2014/main" id="{D139C565-C98B-E640-992E-F520927C237B}"/>
              </a:ext>
            </a:extLst>
          </p:cNvPr>
          <p:cNvGrpSpPr/>
          <p:nvPr/>
        </p:nvGrpSpPr>
        <p:grpSpPr>
          <a:xfrm>
            <a:off x="9154617" y="4200970"/>
            <a:ext cx="2834640" cy="1266206"/>
            <a:chOff x="8027145" y="4470637"/>
            <a:chExt cx="2796394" cy="1001031"/>
          </a:xfrm>
        </p:grpSpPr>
        <p:sp>
          <p:nvSpPr>
            <p:cNvPr id="185" name="Rectangle 184">
              <a:extLst>
                <a:ext uri="{FF2B5EF4-FFF2-40B4-BE49-F238E27FC236}">
                  <a16:creationId xmlns:a16="http://schemas.microsoft.com/office/drawing/2014/main" id="{A4E89990-B904-D94D-9612-5BDAAF20B15B}"/>
                </a:ext>
              </a:extLst>
            </p:cNvPr>
            <p:cNvSpPr/>
            <p:nvPr/>
          </p:nvSpPr>
          <p:spPr>
            <a:xfrm>
              <a:off x="8027145" y="4470637"/>
              <a:ext cx="2706188" cy="1001031"/>
            </a:xfrm>
            <a:prstGeom prst="rect">
              <a:avLst/>
            </a:prstGeom>
            <a:solidFill>
              <a:sysClr val="window" lastClr="FFFFFF"/>
            </a:solidFill>
            <a:ln w="12700"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S PGothic" charset="-128"/>
                <a:cs typeface="+mn-cs"/>
              </a:endParaRPr>
            </a:p>
          </p:txBody>
        </p:sp>
        <p:cxnSp>
          <p:nvCxnSpPr>
            <p:cNvPr id="186" name="Straight Connector 185">
              <a:extLst>
                <a:ext uri="{FF2B5EF4-FFF2-40B4-BE49-F238E27FC236}">
                  <a16:creationId xmlns:a16="http://schemas.microsoft.com/office/drawing/2014/main" id="{ACDD5AA2-99DF-7643-9B6F-B17C7CE29163}"/>
                </a:ext>
              </a:extLst>
            </p:cNvPr>
            <p:cNvCxnSpPr>
              <a:cxnSpLocks/>
            </p:cNvCxnSpPr>
            <p:nvPr/>
          </p:nvCxnSpPr>
          <p:spPr>
            <a:xfrm flipH="1">
              <a:off x="8183266" y="4638798"/>
              <a:ext cx="551931" cy="0"/>
            </a:xfrm>
            <a:prstGeom prst="line">
              <a:avLst/>
            </a:prstGeom>
            <a:noFill/>
            <a:ln w="25400" cap="flat" cmpd="sng" algn="ctr">
              <a:solidFill>
                <a:srgbClr val="E46C0A"/>
              </a:solidFill>
              <a:prstDash val="solid"/>
            </a:ln>
            <a:effectLst>
              <a:outerShdw blurRad="40000" dist="20000" dir="5400000" rotWithShape="0">
                <a:srgbClr val="000000">
                  <a:alpha val="38000"/>
                </a:srgbClr>
              </a:outerShdw>
            </a:effectLst>
          </p:spPr>
        </p:cxnSp>
        <p:cxnSp>
          <p:nvCxnSpPr>
            <p:cNvPr id="187" name="Straight Connector 186">
              <a:extLst>
                <a:ext uri="{FF2B5EF4-FFF2-40B4-BE49-F238E27FC236}">
                  <a16:creationId xmlns:a16="http://schemas.microsoft.com/office/drawing/2014/main" id="{79717E28-CC20-D140-B471-2E3A5DB8881D}"/>
                </a:ext>
              </a:extLst>
            </p:cNvPr>
            <p:cNvCxnSpPr>
              <a:cxnSpLocks/>
            </p:cNvCxnSpPr>
            <p:nvPr/>
          </p:nvCxnSpPr>
          <p:spPr>
            <a:xfrm flipH="1">
              <a:off x="8183266" y="4846379"/>
              <a:ext cx="551931" cy="0"/>
            </a:xfrm>
            <a:prstGeom prst="line">
              <a:avLst/>
            </a:prstGeom>
            <a:noFill/>
            <a:ln w="25400" cap="flat" cmpd="sng" algn="ctr">
              <a:solidFill>
                <a:srgbClr val="3333CC"/>
              </a:solidFill>
              <a:prstDash val="solid"/>
            </a:ln>
            <a:effectLst>
              <a:outerShdw blurRad="40000" dist="20000" dir="5400000" rotWithShape="0">
                <a:srgbClr val="000000">
                  <a:alpha val="38000"/>
                </a:srgbClr>
              </a:outerShdw>
            </a:effectLst>
          </p:spPr>
        </p:cxnSp>
        <p:cxnSp>
          <p:nvCxnSpPr>
            <p:cNvPr id="188" name="Straight Connector 187">
              <a:extLst>
                <a:ext uri="{FF2B5EF4-FFF2-40B4-BE49-F238E27FC236}">
                  <a16:creationId xmlns:a16="http://schemas.microsoft.com/office/drawing/2014/main" id="{41B6CFCC-17E0-234C-BCB8-B1E99A1452D0}"/>
                </a:ext>
              </a:extLst>
            </p:cNvPr>
            <p:cNvCxnSpPr>
              <a:cxnSpLocks/>
            </p:cNvCxnSpPr>
            <p:nvPr/>
          </p:nvCxnSpPr>
          <p:spPr>
            <a:xfrm flipH="1">
              <a:off x="8183266" y="5064843"/>
              <a:ext cx="551931" cy="0"/>
            </a:xfrm>
            <a:prstGeom prst="line">
              <a:avLst/>
            </a:prstGeom>
            <a:noFill/>
            <a:ln w="25400" cap="flat" cmpd="sng" algn="ctr">
              <a:solidFill>
                <a:srgbClr val="2D8B75"/>
              </a:solidFill>
              <a:prstDash val="solid"/>
            </a:ln>
            <a:effectLst>
              <a:outerShdw blurRad="40000" dist="20000" dir="5400000" rotWithShape="0">
                <a:srgbClr val="000000">
                  <a:alpha val="38000"/>
                </a:srgbClr>
              </a:outerShdw>
            </a:effectLst>
          </p:spPr>
        </p:cxnSp>
        <p:sp>
          <p:nvSpPr>
            <p:cNvPr id="189" name="Text Box 197">
              <a:extLst>
                <a:ext uri="{FF2B5EF4-FFF2-40B4-BE49-F238E27FC236}">
                  <a16:creationId xmlns:a16="http://schemas.microsoft.com/office/drawing/2014/main" id="{686175F0-54C2-2F49-9F9C-79F7F38DC2C5}"/>
                </a:ext>
              </a:extLst>
            </p:cNvPr>
            <p:cNvSpPr txBox="1">
              <a:spLocks noChangeArrowheads="1"/>
            </p:cNvSpPr>
            <p:nvPr/>
          </p:nvSpPr>
          <p:spPr bwMode="auto">
            <a:xfrm>
              <a:off x="8767036" y="4794495"/>
              <a:ext cx="1832964" cy="170318"/>
            </a:xfrm>
            <a:prstGeom prst="rect">
              <a:avLst/>
            </a:prstGeom>
            <a:noFill/>
            <a:ln w="9525">
              <a:noFill/>
              <a:miter lim="800000"/>
              <a:headEnd/>
              <a:tailEnd/>
            </a:ln>
          </p:spPr>
          <p:txBody>
            <a:bodyPr wrap="square" lIns="91432" tIns="45716" rIns="91432" bIns="45716" anchor="b">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3333CC"/>
                  </a:solidFill>
                  <a:effectLst/>
                  <a:uLnTx/>
                  <a:uFillTx/>
                  <a:latin typeface="Arial" charset="0"/>
                  <a:ea typeface="MS PGothic" charset="-128"/>
                  <a:cs typeface="Helvetica"/>
                </a:rPr>
                <a:t>Erosion model for SiO</a:t>
              </a:r>
              <a:r>
                <a:rPr kumimoji="0" lang="en-US" sz="1000" b="1" i="0" u="none" strike="noStrike" kern="0" cap="none" spc="0" normalizeH="0" baseline="-25000" noProof="0" dirty="0">
                  <a:ln>
                    <a:noFill/>
                  </a:ln>
                  <a:solidFill>
                    <a:srgbClr val="3333CC"/>
                  </a:solidFill>
                  <a:effectLst/>
                  <a:uLnTx/>
                  <a:uFillTx/>
                  <a:latin typeface="Arial" charset="0"/>
                  <a:ea typeface="MS PGothic" charset="-128"/>
                  <a:cs typeface="Helvetica"/>
                </a:rPr>
                <a:t>2</a:t>
              </a:r>
            </a:p>
          </p:txBody>
        </p:sp>
        <p:sp>
          <p:nvSpPr>
            <p:cNvPr id="190" name="Text Box 197">
              <a:extLst>
                <a:ext uri="{FF2B5EF4-FFF2-40B4-BE49-F238E27FC236}">
                  <a16:creationId xmlns:a16="http://schemas.microsoft.com/office/drawing/2014/main" id="{5DBCD58A-D094-054F-9081-087AD1D0F428}"/>
                </a:ext>
              </a:extLst>
            </p:cNvPr>
            <p:cNvSpPr txBox="1">
              <a:spLocks noChangeArrowheads="1"/>
            </p:cNvSpPr>
            <p:nvPr/>
          </p:nvSpPr>
          <p:spPr bwMode="auto">
            <a:xfrm>
              <a:off x="8767551" y="4574562"/>
              <a:ext cx="2055988" cy="170318"/>
            </a:xfrm>
            <a:prstGeom prst="rect">
              <a:avLst/>
            </a:prstGeom>
            <a:noFill/>
            <a:ln w="9525">
              <a:noFill/>
              <a:miter lim="800000"/>
              <a:headEnd/>
              <a:tailEnd/>
            </a:ln>
          </p:spPr>
          <p:txBody>
            <a:bodyPr wrap="square" lIns="91432" tIns="45716" rIns="91432" bIns="45716" anchor="b">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E46C0A"/>
                  </a:solidFill>
                  <a:effectLst/>
                  <a:uLnTx/>
                  <a:uFillTx/>
                  <a:latin typeface="Arial" charset="0"/>
                  <a:ea typeface="MS PGothic" charset="-128"/>
                  <a:cs typeface="Helvetica"/>
                </a:rPr>
                <a:t>Graded material model</a:t>
              </a:r>
            </a:p>
          </p:txBody>
        </p:sp>
        <p:sp>
          <p:nvSpPr>
            <p:cNvPr id="191" name="Text Box 197">
              <a:extLst>
                <a:ext uri="{FF2B5EF4-FFF2-40B4-BE49-F238E27FC236}">
                  <a16:creationId xmlns:a16="http://schemas.microsoft.com/office/drawing/2014/main" id="{7A137DEC-CD8F-0D41-B183-18A92A1F9A48}"/>
                </a:ext>
              </a:extLst>
            </p:cNvPr>
            <p:cNvSpPr txBox="1">
              <a:spLocks noChangeArrowheads="1"/>
            </p:cNvSpPr>
            <p:nvPr/>
          </p:nvSpPr>
          <p:spPr bwMode="auto">
            <a:xfrm>
              <a:off x="8767036" y="4992539"/>
              <a:ext cx="2056503" cy="170318"/>
            </a:xfrm>
            <a:prstGeom prst="rect">
              <a:avLst/>
            </a:prstGeom>
            <a:noFill/>
            <a:ln w="9525">
              <a:noFill/>
              <a:miter lim="800000"/>
              <a:headEnd/>
              <a:tailEnd/>
            </a:ln>
          </p:spPr>
          <p:txBody>
            <a:bodyPr wrap="square" lIns="91432" tIns="45716" rIns="91432" bIns="45716" anchor="b">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2D8B75"/>
                  </a:solidFill>
                  <a:effectLst/>
                  <a:uLnTx/>
                  <a:uFillTx/>
                  <a:latin typeface="Arial" charset="0"/>
                  <a:ea typeface="MS PGothic" charset="-128"/>
                  <a:cs typeface="Helvetica"/>
                </a:rPr>
                <a:t>Finite-rate chemistry</a:t>
              </a:r>
            </a:p>
          </p:txBody>
        </p:sp>
        <p:cxnSp>
          <p:nvCxnSpPr>
            <p:cNvPr id="192" name="Straight Connector 191">
              <a:extLst>
                <a:ext uri="{FF2B5EF4-FFF2-40B4-BE49-F238E27FC236}">
                  <a16:creationId xmlns:a16="http://schemas.microsoft.com/office/drawing/2014/main" id="{81859279-E142-7E40-9F3B-8562292B0F11}"/>
                </a:ext>
              </a:extLst>
            </p:cNvPr>
            <p:cNvCxnSpPr>
              <a:cxnSpLocks/>
            </p:cNvCxnSpPr>
            <p:nvPr/>
          </p:nvCxnSpPr>
          <p:spPr>
            <a:xfrm flipH="1">
              <a:off x="8183266" y="5260785"/>
              <a:ext cx="551931" cy="0"/>
            </a:xfrm>
            <a:prstGeom prst="line">
              <a:avLst/>
            </a:prstGeom>
            <a:noFill/>
            <a:ln w="25400" cap="flat" cmpd="sng" algn="ctr">
              <a:solidFill>
                <a:srgbClr val="FF0000"/>
              </a:solidFill>
              <a:prstDash val="solid"/>
            </a:ln>
            <a:effectLst>
              <a:outerShdw blurRad="40000" dist="20000" dir="5400000" rotWithShape="0">
                <a:srgbClr val="000000">
                  <a:alpha val="38000"/>
                </a:srgbClr>
              </a:outerShdw>
            </a:effectLst>
          </p:spPr>
        </p:cxnSp>
        <p:sp>
          <p:nvSpPr>
            <p:cNvPr id="193" name="Text Box 197">
              <a:extLst>
                <a:ext uri="{FF2B5EF4-FFF2-40B4-BE49-F238E27FC236}">
                  <a16:creationId xmlns:a16="http://schemas.microsoft.com/office/drawing/2014/main" id="{7138B48F-D327-AF4E-87A2-7A6294CC8857}"/>
                </a:ext>
              </a:extLst>
            </p:cNvPr>
            <p:cNvSpPr txBox="1">
              <a:spLocks noChangeArrowheads="1"/>
            </p:cNvSpPr>
            <p:nvPr/>
          </p:nvSpPr>
          <p:spPr bwMode="auto">
            <a:xfrm>
              <a:off x="8767036" y="5215894"/>
              <a:ext cx="1701118" cy="170318"/>
            </a:xfrm>
            <a:prstGeom prst="rect">
              <a:avLst/>
            </a:prstGeom>
            <a:noFill/>
            <a:ln w="9525">
              <a:noFill/>
              <a:miter lim="800000"/>
              <a:headEnd/>
              <a:tailEnd/>
            </a:ln>
          </p:spPr>
          <p:txBody>
            <a:bodyPr wrap="square" lIns="91432" tIns="45716" rIns="91432" bIns="45716" anchor="b">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FF0000"/>
                  </a:solidFill>
                  <a:effectLst/>
                  <a:uLnTx/>
                  <a:uFillTx/>
                  <a:latin typeface="Arial" charset="0"/>
                  <a:ea typeface="MS PGothic" charset="-128"/>
                  <a:cs typeface="Helvetica"/>
                </a:rPr>
                <a:t>NuSil coating process</a:t>
              </a:r>
            </a:p>
          </p:txBody>
        </p:sp>
      </p:grpSp>
      <p:cxnSp>
        <p:nvCxnSpPr>
          <p:cNvPr id="194" name="Straight Connector 193">
            <a:extLst>
              <a:ext uri="{FF2B5EF4-FFF2-40B4-BE49-F238E27FC236}">
                <a16:creationId xmlns:a16="http://schemas.microsoft.com/office/drawing/2014/main" id="{EB3B2C0D-7D3E-594A-B0EF-B7F939E3BDC4}"/>
              </a:ext>
            </a:extLst>
          </p:cNvPr>
          <p:cNvCxnSpPr>
            <a:cxnSpLocks/>
          </p:cNvCxnSpPr>
          <p:nvPr/>
        </p:nvCxnSpPr>
        <p:spPr>
          <a:xfrm>
            <a:off x="3168444" y="3280015"/>
            <a:ext cx="0" cy="1197505"/>
          </a:xfrm>
          <a:prstGeom prst="line">
            <a:avLst/>
          </a:prstGeom>
          <a:noFill/>
          <a:ln w="25400" cap="flat" cmpd="sng" algn="ctr">
            <a:solidFill>
              <a:srgbClr val="E46C0A"/>
            </a:solidFill>
            <a:prstDash val="solid"/>
          </a:ln>
          <a:effectLst>
            <a:outerShdw blurRad="40000" dist="20000" dir="5400000" rotWithShape="0">
              <a:srgbClr val="000000">
                <a:alpha val="38000"/>
              </a:srgbClr>
            </a:outerShdw>
          </a:effectLst>
        </p:spPr>
      </p:cxnSp>
      <p:sp>
        <p:nvSpPr>
          <p:cNvPr id="195" name="Isosceles Triangle 94">
            <a:extLst>
              <a:ext uri="{FF2B5EF4-FFF2-40B4-BE49-F238E27FC236}">
                <a16:creationId xmlns:a16="http://schemas.microsoft.com/office/drawing/2014/main" id="{13E98C3C-2806-F548-AD9E-369720CF990E}"/>
              </a:ext>
            </a:extLst>
          </p:cNvPr>
          <p:cNvSpPr/>
          <p:nvPr/>
        </p:nvSpPr>
        <p:spPr bwMode="auto">
          <a:xfrm flipV="1">
            <a:off x="3113519" y="3061265"/>
            <a:ext cx="155448" cy="155448"/>
          </a:xfrm>
          <a:prstGeom prst="pentagon">
            <a:avLst/>
          </a:prstGeom>
          <a:solidFill>
            <a:srgbClr val="E46C0A"/>
          </a:solidFill>
          <a:ln w="28575" cap="flat" cmpd="sng" algn="ctr">
            <a:solidFill>
              <a:srgbClr val="E46C0A"/>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ＭＳ Ｐゴシック" pitchFamily="-108" charset="-128"/>
              <a:cs typeface="+mn-cs"/>
            </a:endParaRPr>
          </a:p>
        </p:txBody>
      </p:sp>
      <p:cxnSp>
        <p:nvCxnSpPr>
          <p:cNvPr id="196" name="Straight Connector 195">
            <a:extLst>
              <a:ext uri="{FF2B5EF4-FFF2-40B4-BE49-F238E27FC236}">
                <a16:creationId xmlns:a16="http://schemas.microsoft.com/office/drawing/2014/main" id="{58850263-4F27-2342-9EA1-65F177C8CBA2}"/>
              </a:ext>
            </a:extLst>
          </p:cNvPr>
          <p:cNvCxnSpPr>
            <a:cxnSpLocks/>
          </p:cNvCxnSpPr>
          <p:nvPr/>
        </p:nvCxnSpPr>
        <p:spPr>
          <a:xfrm flipH="1">
            <a:off x="3180785" y="3277319"/>
            <a:ext cx="4443384" cy="21579"/>
          </a:xfrm>
          <a:prstGeom prst="line">
            <a:avLst/>
          </a:prstGeom>
          <a:noFill/>
          <a:ln w="25400" cap="flat" cmpd="sng" algn="ctr">
            <a:solidFill>
              <a:srgbClr val="E46C0A"/>
            </a:solidFill>
            <a:prstDash val="solid"/>
          </a:ln>
          <a:effectLst>
            <a:outerShdw blurRad="40000" dist="20000" dir="5400000" rotWithShape="0">
              <a:srgbClr val="000000">
                <a:alpha val="38000"/>
              </a:srgbClr>
            </a:outerShdw>
          </a:effectLst>
        </p:spPr>
      </p:cxnSp>
      <p:cxnSp>
        <p:nvCxnSpPr>
          <p:cNvPr id="197" name="Straight Connector 196">
            <a:extLst>
              <a:ext uri="{FF2B5EF4-FFF2-40B4-BE49-F238E27FC236}">
                <a16:creationId xmlns:a16="http://schemas.microsoft.com/office/drawing/2014/main" id="{6E78B974-3285-584C-8A75-CDB5D894D18E}"/>
              </a:ext>
            </a:extLst>
          </p:cNvPr>
          <p:cNvCxnSpPr>
            <a:cxnSpLocks/>
          </p:cNvCxnSpPr>
          <p:nvPr/>
        </p:nvCxnSpPr>
        <p:spPr>
          <a:xfrm flipH="1">
            <a:off x="7615720" y="2049419"/>
            <a:ext cx="8449" cy="1204488"/>
          </a:xfrm>
          <a:prstGeom prst="line">
            <a:avLst/>
          </a:prstGeom>
          <a:noFill/>
          <a:ln w="25400" cap="flat" cmpd="sng" algn="ctr">
            <a:solidFill>
              <a:srgbClr val="E46C0A"/>
            </a:solidFill>
            <a:prstDash val="solid"/>
          </a:ln>
          <a:effectLst>
            <a:outerShdw blurRad="40000" dist="20000" dir="5400000" rotWithShape="0">
              <a:srgbClr val="000000">
                <a:alpha val="38000"/>
              </a:srgbClr>
            </a:outerShdw>
          </a:effectLst>
        </p:spPr>
      </p:cxnSp>
      <p:cxnSp>
        <p:nvCxnSpPr>
          <p:cNvPr id="199" name="Straight Connector 198">
            <a:extLst>
              <a:ext uri="{FF2B5EF4-FFF2-40B4-BE49-F238E27FC236}">
                <a16:creationId xmlns:a16="http://schemas.microsoft.com/office/drawing/2014/main" id="{FF4C71F3-FF6D-254C-B773-5F9A25F10AAB}"/>
              </a:ext>
            </a:extLst>
          </p:cNvPr>
          <p:cNvCxnSpPr>
            <a:cxnSpLocks/>
          </p:cNvCxnSpPr>
          <p:nvPr/>
        </p:nvCxnSpPr>
        <p:spPr>
          <a:xfrm flipH="1">
            <a:off x="6298849" y="3318983"/>
            <a:ext cx="1316871" cy="0"/>
          </a:xfrm>
          <a:prstGeom prst="line">
            <a:avLst/>
          </a:prstGeom>
          <a:noFill/>
          <a:ln w="25400" cap="flat" cmpd="sng" algn="ctr">
            <a:solidFill>
              <a:srgbClr val="3333CC"/>
            </a:solidFill>
            <a:prstDash val="solid"/>
          </a:ln>
          <a:effectLst>
            <a:outerShdw blurRad="40000" dist="20000" dir="5400000" rotWithShape="0">
              <a:srgbClr val="000000">
                <a:alpha val="38000"/>
              </a:srgbClr>
            </a:outerShdw>
          </a:effectLst>
        </p:spPr>
      </p:cxnSp>
      <p:cxnSp>
        <p:nvCxnSpPr>
          <p:cNvPr id="200" name="Straight Connector 199">
            <a:extLst>
              <a:ext uri="{FF2B5EF4-FFF2-40B4-BE49-F238E27FC236}">
                <a16:creationId xmlns:a16="http://schemas.microsoft.com/office/drawing/2014/main" id="{A91E7915-4924-F94D-9986-25338CFF82E8}"/>
              </a:ext>
            </a:extLst>
          </p:cNvPr>
          <p:cNvCxnSpPr>
            <a:cxnSpLocks/>
          </p:cNvCxnSpPr>
          <p:nvPr/>
        </p:nvCxnSpPr>
        <p:spPr>
          <a:xfrm flipH="1">
            <a:off x="7608339" y="2041936"/>
            <a:ext cx="10292" cy="1258788"/>
          </a:xfrm>
          <a:prstGeom prst="line">
            <a:avLst/>
          </a:prstGeom>
          <a:noFill/>
          <a:ln w="25400" cap="flat" cmpd="sng" algn="ctr">
            <a:solidFill>
              <a:srgbClr val="3333CC"/>
            </a:solidFill>
            <a:prstDash val="solid"/>
          </a:ln>
          <a:effectLst>
            <a:outerShdw blurRad="40000" dist="20000" dir="5400000" rotWithShape="0">
              <a:srgbClr val="000000">
                <a:alpha val="38000"/>
              </a:srgbClr>
            </a:outerShdw>
          </a:effectLst>
        </p:spPr>
      </p:cxnSp>
      <p:cxnSp>
        <p:nvCxnSpPr>
          <p:cNvPr id="201" name="Straight Connector 200">
            <a:extLst>
              <a:ext uri="{FF2B5EF4-FFF2-40B4-BE49-F238E27FC236}">
                <a16:creationId xmlns:a16="http://schemas.microsoft.com/office/drawing/2014/main" id="{FC0F5566-D4D8-774B-8F39-9F717C727047}"/>
              </a:ext>
            </a:extLst>
          </p:cNvPr>
          <p:cNvCxnSpPr>
            <a:cxnSpLocks/>
          </p:cNvCxnSpPr>
          <p:nvPr/>
        </p:nvCxnSpPr>
        <p:spPr>
          <a:xfrm>
            <a:off x="3644917" y="4486566"/>
            <a:ext cx="0" cy="1238024"/>
          </a:xfrm>
          <a:prstGeom prst="line">
            <a:avLst/>
          </a:prstGeom>
          <a:noFill/>
          <a:ln w="25400" cap="flat" cmpd="sng" algn="ctr">
            <a:solidFill>
              <a:srgbClr val="3333CC"/>
            </a:solidFill>
            <a:prstDash val="solid"/>
          </a:ln>
          <a:effectLst>
            <a:outerShdw blurRad="40000" dist="20000" dir="5400000" rotWithShape="0">
              <a:srgbClr val="000000">
                <a:alpha val="38000"/>
              </a:srgbClr>
            </a:outerShdw>
          </a:effectLst>
        </p:spPr>
      </p:cxnSp>
      <p:cxnSp>
        <p:nvCxnSpPr>
          <p:cNvPr id="202" name="Straight Connector 201">
            <a:extLst>
              <a:ext uri="{FF2B5EF4-FFF2-40B4-BE49-F238E27FC236}">
                <a16:creationId xmlns:a16="http://schemas.microsoft.com/office/drawing/2014/main" id="{0254783C-A7ED-164C-BAD7-485746F077E4}"/>
              </a:ext>
            </a:extLst>
          </p:cNvPr>
          <p:cNvCxnSpPr>
            <a:cxnSpLocks/>
          </p:cNvCxnSpPr>
          <p:nvPr/>
        </p:nvCxnSpPr>
        <p:spPr>
          <a:xfrm flipH="1">
            <a:off x="3626349" y="4476622"/>
            <a:ext cx="2697372" cy="2506"/>
          </a:xfrm>
          <a:prstGeom prst="line">
            <a:avLst/>
          </a:prstGeom>
          <a:noFill/>
          <a:ln w="25400" cap="flat" cmpd="sng" algn="ctr">
            <a:solidFill>
              <a:srgbClr val="3333CC"/>
            </a:solidFill>
            <a:prstDash val="solid"/>
          </a:ln>
          <a:effectLst>
            <a:outerShdw blurRad="40000" dist="20000" dir="5400000" rotWithShape="0">
              <a:srgbClr val="000000">
                <a:alpha val="38000"/>
              </a:srgbClr>
            </a:outerShdw>
          </a:effectLst>
        </p:spPr>
      </p:cxnSp>
      <p:sp>
        <p:nvSpPr>
          <p:cNvPr id="203" name="Isosceles Triangle 94">
            <a:extLst>
              <a:ext uri="{FF2B5EF4-FFF2-40B4-BE49-F238E27FC236}">
                <a16:creationId xmlns:a16="http://schemas.microsoft.com/office/drawing/2014/main" id="{2DF7A18F-2C43-4243-8C04-15FA0DA47720}"/>
              </a:ext>
            </a:extLst>
          </p:cNvPr>
          <p:cNvSpPr/>
          <p:nvPr/>
        </p:nvSpPr>
        <p:spPr bwMode="auto">
          <a:xfrm rot="10800000">
            <a:off x="7537996" y="1825558"/>
            <a:ext cx="155448" cy="155448"/>
          </a:xfrm>
          <a:prstGeom prst="pentagon">
            <a:avLst/>
          </a:prstGeom>
          <a:solidFill>
            <a:schemeClr val="bg1"/>
          </a:solidFill>
          <a:ln w="28575" cap="flat" cmpd="sng" algn="ctr">
            <a:solidFill>
              <a:schemeClr val="bg1"/>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ＭＳ Ｐゴシック" pitchFamily="-108" charset="-128"/>
              <a:cs typeface="ＭＳ Ｐゴシック" pitchFamily="-108" charset="-128"/>
            </a:endParaRPr>
          </a:p>
        </p:txBody>
      </p:sp>
      <p:cxnSp>
        <p:nvCxnSpPr>
          <p:cNvPr id="204" name="Straight Connector 203">
            <a:extLst>
              <a:ext uri="{FF2B5EF4-FFF2-40B4-BE49-F238E27FC236}">
                <a16:creationId xmlns:a16="http://schemas.microsoft.com/office/drawing/2014/main" id="{94253212-8C62-174F-AF99-AF7FFAEE4DBE}"/>
              </a:ext>
            </a:extLst>
          </p:cNvPr>
          <p:cNvCxnSpPr>
            <a:cxnSpLocks/>
          </p:cNvCxnSpPr>
          <p:nvPr/>
        </p:nvCxnSpPr>
        <p:spPr>
          <a:xfrm>
            <a:off x="5671531" y="3287449"/>
            <a:ext cx="991621" cy="659"/>
          </a:xfrm>
          <a:prstGeom prst="line">
            <a:avLst/>
          </a:prstGeom>
          <a:noFill/>
          <a:ln w="25400" cap="flat" cmpd="sng" algn="ctr">
            <a:solidFill>
              <a:srgbClr val="2D8B75"/>
            </a:solidFill>
            <a:prstDash val="solid"/>
          </a:ln>
          <a:effectLst>
            <a:outerShdw blurRad="40000" dist="20000" dir="5400000" rotWithShape="0">
              <a:srgbClr val="000000">
                <a:alpha val="38000"/>
              </a:srgbClr>
            </a:outerShdw>
          </a:effectLst>
        </p:spPr>
      </p:cxnSp>
      <p:cxnSp>
        <p:nvCxnSpPr>
          <p:cNvPr id="205" name="Straight Connector 204">
            <a:extLst>
              <a:ext uri="{FF2B5EF4-FFF2-40B4-BE49-F238E27FC236}">
                <a16:creationId xmlns:a16="http://schemas.microsoft.com/office/drawing/2014/main" id="{A42E358F-2775-5D48-91EB-0F84E3205221}"/>
              </a:ext>
            </a:extLst>
          </p:cNvPr>
          <p:cNvCxnSpPr>
            <a:cxnSpLocks/>
          </p:cNvCxnSpPr>
          <p:nvPr/>
        </p:nvCxnSpPr>
        <p:spPr>
          <a:xfrm flipV="1">
            <a:off x="6672303" y="2049853"/>
            <a:ext cx="0" cy="1215021"/>
          </a:xfrm>
          <a:prstGeom prst="line">
            <a:avLst/>
          </a:prstGeom>
          <a:noFill/>
          <a:ln w="25400" cap="flat" cmpd="sng" algn="ctr">
            <a:solidFill>
              <a:srgbClr val="2D8B75"/>
            </a:solidFill>
            <a:prstDash val="solid"/>
          </a:ln>
          <a:effectLst>
            <a:outerShdw blurRad="40000" dist="20000" dir="5400000" rotWithShape="0">
              <a:srgbClr val="000000">
                <a:alpha val="38000"/>
              </a:srgbClr>
            </a:outerShdw>
          </a:effectLst>
        </p:spPr>
      </p:cxnSp>
      <p:cxnSp>
        <p:nvCxnSpPr>
          <p:cNvPr id="206" name="Straight Connector 205">
            <a:extLst>
              <a:ext uri="{FF2B5EF4-FFF2-40B4-BE49-F238E27FC236}">
                <a16:creationId xmlns:a16="http://schemas.microsoft.com/office/drawing/2014/main" id="{B2E54127-214F-AC4E-B8DD-5A0CFDF2E22A}"/>
              </a:ext>
            </a:extLst>
          </p:cNvPr>
          <p:cNvCxnSpPr>
            <a:cxnSpLocks/>
          </p:cNvCxnSpPr>
          <p:nvPr/>
        </p:nvCxnSpPr>
        <p:spPr>
          <a:xfrm flipH="1">
            <a:off x="1379197" y="5727172"/>
            <a:ext cx="695957" cy="0"/>
          </a:xfrm>
          <a:prstGeom prst="line">
            <a:avLst/>
          </a:prstGeom>
          <a:noFill/>
          <a:ln w="25400" cap="flat" cmpd="sng" algn="ctr">
            <a:solidFill>
              <a:srgbClr val="FF0000"/>
            </a:solidFill>
            <a:prstDash val="solid"/>
          </a:ln>
          <a:effectLst>
            <a:outerShdw blurRad="40000" dist="20000" dir="5400000" rotWithShape="0">
              <a:srgbClr val="000000">
                <a:alpha val="38000"/>
              </a:srgbClr>
            </a:outerShdw>
          </a:effectLst>
        </p:spPr>
      </p:cxnSp>
      <p:sp>
        <p:nvSpPr>
          <p:cNvPr id="207" name="Isosceles Triangle 94">
            <a:extLst>
              <a:ext uri="{FF2B5EF4-FFF2-40B4-BE49-F238E27FC236}">
                <a16:creationId xmlns:a16="http://schemas.microsoft.com/office/drawing/2014/main" id="{E9643CE2-2BF3-C448-90FB-DD5770E05A3A}"/>
              </a:ext>
            </a:extLst>
          </p:cNvPr>
          <p:cNvSpPr/>
          <p:nvPr/>
        </p:nvSpPr>
        <p:spPr bwMode="auto">
          <a:xfrm flipV="1">
            <a:off x="4092057" y="1811801"/>
            <a:ext cx="155448" cy="155448"/>
          </a:xfrm>
          <a:prstGeom prst="pentagon">
            <a:avLst/>
          </a:prstGeom>
          <a:solidFill>
            <a:srgbClr val="FF0000"/>
          </a:solidFill>
          <a:ln w="28575" cap="flat" cmpd="sng" algn="ctr">
            <a:solidFill>
              <a:srgbClr val="FF0000"/>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ＭＳ Ｐゴシック" pitchFamily="-108" charset="-128"/>
              <a:cs typeface="+mn-cs"/>
            </a:endParaRPr>
          </a:p>
        </p:txBody>
      </p:sp>
      <p:cxnSp>
        <p:nvCxnSpPr>
          <p:cNvPr id="208" name="Straight Connector 207">
            <a:extLst>
              <a:ext uri="{FF2B5EF4-FFF2-40B4-BE49-F238E27FC236}">
                <a16:creationId xmlns:a16="http://schemas.microsoft.com/office/drawing/2014/main" id="{0E4D6D49-5935-4B49-AF2D-5BB1C5F2A0A4}"/>
              </a:ext>
            </a:extLst>
          </p:cNvPr>
          <p:cNvCxnSpPr>
            <a:cxnSpLocks/>
          </p:cNvCxnSpPr>
          <p:nvPr/>
        </p:nvCxnSpPr>
        <p:spPr>
          <a:xfrm flipV="1">
            <a:off x="2077998" y="3264874"/>
            <a:ext cx="14336" cy="2498257"/>
          </a:xfrm>
          <a:prstGeom prst="line">
            <a:avLst/>
          </a:prstGeom>
          <a:noFill/>
          <a:ln w="25400" cap="flat" cmpd="sng" algn="ctr">
            <a:solidFill>
              <a:srgbClr val="FF0000"/>
            </a:solidFill>
            <a:prstDash val="solid"/>
          </a:ln>
          <a:effectLst>
            <a:outerShdw blurRad="40000" dist="20000" dir="5400000" rotWithShape="0">
              <a:srgbClr val="000000">
                <a:alpha val="38000"/>
              </a:srgbClr>
            </a:outerShdw>
          </a:effectLst>
        </p:spPr>
      </p:cxnSp>
      <p:sp>
        <p:nvSpPr>
          <p:cNvPr id="209" name="Text Box 197">
            <a:extLst>
              <a:ext uri="{FF2B5EF4-FFF2-40B4-BE49-F238E27FC236}">
                <a16:creationId xmlns:a16="http://schemas.microsoft.com/office/drawing/2014/main" id="{2FCF840C-FF84-F345-9D04-8E4100C3DE46}"/>
              </a:ext>
            </a:extLst>
          </p:cNvPr>
          <p:cNvSpPr txBox="1">
            <a:spLocks noChangeArrowheads="1"/>
          </p:cNvSpPr>
          <p:nvPr/>
        </p:nvSpPr>
        <p:spPr bwMode="auto">
          <a:xfrm>
            <a:off x="1382136" y="2669809"/>
            <a:ext cx="1491012" cy="338546"/>
          </a:xfrm>
          <a:prstGeom prst="rect">
            <a:avLst/>
          </a:prstGeom>
          <a:noFill/>
          <a:ln w="9525">
            <a:noFill/>
            <a:miter lim="800000"/>
            <a:headEnd/>
            <a:tailEnd/>
          </a:ln>
        </p:spPr>
        <p:txBody>
          <a:bodyPr wrap="square" lIns="91432" tIns="45716" rIns="91432" bIns="45716"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FF0000"/>
                </a:solidFill>
                <a:effectLst/>
                <a:uLnTx/>
                <a:uFillTx/>
                <a:latin typeface="Arial" charset="0"/>
                <a:ea typeface="MS PGothic" charset="-128"/>
                <a:cs typeface="Helvetica"/>
              </a:rPr>
              <a:t>NuSil coating process development</a:t>
            </a:r>
          </a:p>
        </p:txBody>
      </p:sp>
      <p:cxnSp>
        <p:nvCxnSpPr>
          <p:cNvPr id="210" name="Straight Connector 209">
            <a:extLst>
              <a:ext uri="{FF2B5EF4-FFF2-40B4-BE49-F238E27FC236}">
                <a16:creationId xmlns:a16="http://schemas.microsoft.com/office/drawing/2014/main" id="{3C12804A-1CA0-A54B-8D60-1918C3E3BF35}"/>
              </a:ext>
            </a:extLst>
          </p:cNvPr>
          <p:cNvCxnSpPr>
            <a:cxnSpLocks/>
          </p:cNvCxnSpPr>
          <p:nvPr/>
        </p:nvCxnSpPr>
        <p:spPr>
          <a:xfrm flipH="1" flipV="1">
            <a:off x="2624633" y="5697944"/>
            <a:ext cx="1020284" cy="3836"/>
          </a:xfrm>
          <a:prstGeom prst="line">
            <a:avLst/>
          </a:prstGeom>
          <a:noFill/>
          <a:ln w="25400" cap="flat" cmpd="sng" algn="ctr">
            <a:solidFill>
              <a:srgbClr val="3333CC"/>
            </a:solidFill>
            <a:prstDash val="solid"/>
          </a:ln>
          <a:effectLst>
            <a:outerShdw blurRad="40000" dist="20000" dir="5400000" rotWithShape="0">
              <a:srgbClr val="000000">
                <a:alpha val="38000"/>
              </a:srgbClr>
            </a:outerShdw>
          </a:effectLst>
        </p:spPr>
      </p:cxnSp>
      <p:sp>
        <p:nvSpPr>
          <p:cNvPr id="213" name="TextBox 212">
            <a:extLst>
              <a:ext uri="{FF2B5EF4-FFF2-40B4-BE49-F238E27FC236}">
                <a16:creationId xmlns:a16="http://schemas.microsoft.com/office/drawing/2014/main" id="{41129EC6-3FDA-B741-9D9F-E5516F77E59C}"/>
              </a:ext>
            </a:extLst>
          </p:cNvPr>
          <p:cNvSpPr txBox="1"/>
          <p:nvPr/>
        </p:nvSpPr>
        <p:spPr>
          <a:xfrm>
            <a:off x="5695967" y="6179308"/>
            <a:ext cx="736099" cy="369332"/>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rial" charset="0"/>
                <a:ea typeface="MS PGothic" charset="-128"/>
                <a:cs typeface="+mn-cs"/>
              </a:rPr>
              <a:t>FY20</a:t>
            </a:r>
          </a:p>
        </p:txBody>
      </p:sp>
      <p:cxnSp>
        <p:nvCxnSpPr>
          <p:cNvPr id="214" name="Straight Connector 213">
            <a:extLst>
              <a:ext uri="{FF2B5EF4-FFF2-40B4-BE49-F238E27FC236}">
                <a16:creationId xmlns:a16="http://schemas.microsoft.com/office/drawing/2014/main" id="{A4CCDD25-871F-9D41-BE7B-FDA68A5DDD78}"/>
              </a:ext>
            </a:extLst>
          </p:cNvPr>
          <p:cNvCxnSpPr>
            <a:cxnSpLocks/>
          </p:cNvCxnSpPr>
          <p:nvPr/>
        </p:nvCxnSpPr>
        <p:spPr>
          <a:xfrm>
            <a:off x="2447541" y="4462355"/>
            <a:ext cx="0" cy="1264817"/>
          </a:xfrm>
          <a:prstGeom prst="line">
            <a:avLst/>
          </a:prstGeom>
          <a:noFill/>
          <a:ln w="25400" cap="flat" cmpd="sng" algn="ctr">
            <a:solidFill>
              <a:srgbClr val="E46C0A"/>
            </a:solidFill>
            <a:prstDash val="solid"/>
          </a:ln>
          <a:effectLst>
            <a:outerShdw blurRad="40000" dist="20000" dir="5400000" rotWithShape="0">
              <a:srgbClr val="000000">
                <a:alpha val="38000"/>
              </a:srgbClr>
            </a:outerShdw>
          </a:effectLst>
        </p:spPr>
      </p:cxnSp>
      <p:sp>
        <p:nvSpPr>
          <p:cNvPr id="216" name="Isosceles Triangle 94">
            <a:extLst>
              <a:ext uri="{FF2B5EF4-FFF2-40B4-BE49-F238E27FC236}">
                <a16:creationId xmlns:a16="http://schemas.microsoft.com/office/drawing/2014/main" id="{B4C7E574-796D-074E-ABB6-7648E796D3E4}"/>
              </a:ext>
            </a:extLst>
          </p:cNvPr>
          <p:cNvSpPr/>
          <p:nvPr/>
        </p:nvSpPr>
        <p:spPr bwMode="auto">
          <a:xfrm flipV="1">
            <a:off x="2359513" y="4294155"/>
            <a:ext cx="155448" cy="155448"/>
          </a:xfrm>
          <a:prstGeom prst="pentagon">
            <a:avLst/>
          </a:prstGeom>
          <a:solidFill>
            <a:srgbClr val="E46C0A"/>
          </a:solidFill>
          <a:ln w="28575" cap="flat" cmpd="sng" algn="ctr">
            <a:solidFill>
              <a:srgbClr val="E46C0A"/>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ＭＳ Ｐゴシック" pitchFamily="-108" charset="-128"/>
              <a:cs typeface="+mn-cs"/>
            </a:endParaRPr>
          </a:p>
        </p:txBody>
      </p:sp>
      <p:cxnSp>
        <p:nvCxnSpPr>
          <p:cNvPr id="218" name="Straight Connector 217">
            <a:extLst>
              <a:ext uri="{FF2B5EF4-FFF2-40B4-BE49-F238E27FC236}">
                <a16:creationId xmlns:a16="http://schemas.microsoft.com/office/drawing/2014/main" id="{99E691D4-55E3-3E46-96FC-F4C42E229FEF}"/>
              </a:ext>
            </a:extLst>
          </p:cNvPr>
          <p:cNvCxnSpPr>
            <a:cxnSpLocks/>
          </p:cNvCxnSpPr>
          <p:nvPr/>
        </p:nvCxnSpPr>
        <p:spPr>
          <a:xfrm flipH="1" flipV="1">
            <a:off x="2437237" y="4488538"/>
            <a:ext cx="715428" cy="11761"/>
          </a:xfrm>
          <a:prstGeom prst="line">
            <a:avLst/>
          </a:prstGeom>
          <a:noFill/>
          <a:ln w="25400" cap="flat" cmpd="sng" algn="ctr">
            <a:solidFill>
              <a:srgbClr val="E46C0A"/>
            </a:solidFill>
            <a:prstDash val="solid"/>
          </a:ln>
          <a:effectLst>
            <a:outerShdw blurRad="40000" dist="20000" dir="5400000" rotWithShape="0">
              <a:srgbClr val="000000">
                <a:alpha val="38000"/>
              </a:srgbClr>
            </a:outerShdw>
          </a:effectLst>
        </p:spPr>
      </p:cxnSp>
      <p:sp>
        <p:nvSpPr>
          <p:cNvPr id="219" name="Text Box 197">
            <a:extLst>
              <a:ext uri="{FF2B5EF4-FFF2-40B4-BE49-F238E27FC236}">
                <a16:creationId xmlns:a16="http://schemas.microsoft.com/office/drawing/2014/main" id="{BA516236-5B90-944C-A3B1-A60A97C21D7F}"/>
              </a:ext>
            </a:extLst>
          </p:cNvPr>
          <p:cNvSpPr txBox="1">
            <a:spLocks noChangeArrowheads="1"/>
          </p:cNvSpPr>
          <p:nvPr/>
        </p:nvSpPr>
        <p:spPr bwMode="auto">
          <a:xfrm>
            <a:off x="1418387" y="4522503"/>
            <a:ext cx="1059929" cy="338546"/>
          </a:xfrm>
          <a:prstGeom prst="rect">
            <a:avLst/>
          </a:prstGeom>
          <a:noFill/>
          <a:ln w="9525">
            <a:noFill/>
            <a:miter lim="800000"/>
            <a:headEnd/>
            <a:tailEnd/>
          </a:ln>
        </p:spPr>
        <p:txBody>
          <a:bodyPr wrap="square" lIns="91432" tIns="45716" rIns="91432" bIns="45716"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E46C0A"/>
                </a:solidFill>
                <a:effectLst/>
                <a:uLnTx/>
                <a:uFillTx/>
                <a:latin typeface="Arial" charset="0"/>
                <a:ea typeface="MS PGothic" charset="-128"/>
                <a:cs typeface="Helvetica"/>
              </a:rPr>
              <a:t>Initial graded model dev</a:t>
            </a:r>
          </a:p>
        </p:txBody>
      </p:sp>
      <p:sp>
        <p:nvSpPr>
          <p:cNvPr id="225" name="Text Box 197">
            <a:extLst>
              <a:ext uri="{FF2B5EF4-FFF2-40B4-BE49-F238E27FC236}">
                <a16:creationId xmlns:a16="http://schemas.microsoft.com/office/drawing/2014/main" id="{23A0105C-43FD-7547-85E2-26397A499CB5}"/>
              </a:ext>
            </a:extLst>
          </p:cNvPr>
          <p:cNvSpPr txBox="1">
            <a:spLocks noChangeArrowheads="1"/>
          </p:cNvSpPr>
          <p:nvPr/>
        </p:nvSpPr>
        <p:spPr bwMode="auto">
          <a:xfrm>
            <a:off x="6269118" y="3383593"/>
            <a:ext cx="1400236" cy="461657"/>
          </a:xfrm>
          <a:prstGeom prst="rect">
            <a:avLst/>
          </a:prstGeom>
          <a:noFill/>
          <a:ln w="9525">
            <a:noFill/>
            <a:miter lim="800000"/>
            <a:headEnd/>
            <a:tailEnd/>
          </a:ln>
        </p:spPr>
        <p:txBody>
          <a:bodyPr wrap="square" lIns="91432" tIns="45716" rIns="91432" bIns="45716"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3333CC"/>
                </a:solidFill>
                <a:effectLst/>
                <a:uLnTx/>
                <a:uFillTx/>
                <a:latin typeface="Arial" charset="0"/>
                <a:ea typeface="MS PGothic" charset="-128"/>
                <a:cs typeface="Helvetica"/>
              </a:rPr>
              <a:t>Characterization of PICA-N gas-surface interactions</a:t>
            </a:r>
          </a:p>
        </p:txBody>
      </p:sp>
      <p:sp>
        <p:nvSpPr>
          <p:cNvPr id="226" name="Isosceles Triangle 94">
            <a:extLst>
              <a:ext uri="{FF2B5EF4-FFF2-40B4-BE49-F238E27FC236}">
                <a16:creationId xmlns:a16="http://schemas.microsoft.com/office/drawing/2014/main" id="{B8FF2945-832F-0842-AF5B-4C9BF09F439A}"/>
              </a:ext>
            </a:extLst>
          </p:cNvPr>
          <p:cNvSpPr/>
          <p:nvPr/>
        </p:nvSpPr>
        <p:spPr bwMode="auto">
          <a:xfrm rot="10800000">
            <a:off x="6233847" y="3067001"/>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ＭＳ Ｐゴシック" pitchFamily="-108" charset="-128"/>
              <a:cs typeface="ＭＳ Ｐゴシック" pitchFamily="-108" charset="-128"/>
            </a:endParaRPr>
          </a:p>
        </p:txBody>
      </p:sp>
      <p:cxnSp>
        <p:nvCxnSpPr>
          <p:cNvPr id="230" name="Straight Connector 229">
            <a:extLst>
              <a:ext uri="{FF2B5EF4-FFF2-40B4-BE49-F238E27FC236}">
                <a16:creationId xmlns:a16="http://schemas.microsoft.com/office/drawing/2014/main" id="{1D4061D8-77CB-8A4F-A8F5-48E44E908979}"/>
              </a:ext>
            </a:extLst>
          </p:cNvPr>
          <p:cNvCxnSpPr>
            <a:cxnSpLocks/>
          </p:cNvCxnSpPr>
          <p:nvPr/>
        </p:nvCxnSpPr>
        <p:spPr>
          <a:xfrm flipV="1">
            <a:off x="4149272" y="2028533"/>
            <a:ext cx="9543" cy="1242533"/>
          </a:xfrm>
          <a:prstGeom prst="line">
            <a:avLst/>
          </a:prstGeom>
          <a:noFill/>
          <a:ln w="25400" cap="flat" cmpd="sng" algn="ctr">
            <a:solidFill>
              <a:srgbClr val="FF0000"/>
            </a:solidFill>
            <a:prstDash val="solid"/>
          </a:ln>
          <a:effectLst>
            <a:outerShdw blurRad="40000" dist="20000" dir="5400000" rotWithShape="0">
              <a:srgbClr val="000000">
                <a:alpha val="38000"/>
              </a:srgbClr>
            </a:outerShdw>
          </a:effectLst>
        </p:spPr>
      </p:cxnSp>
      <p:cxnSp>
        <p:nvCxnSpPr>
          <p:cNvPr id="232" name="Straight Connector 231">
            <a:extLst>
              <a:ext uri="{FF2B5EF4-FFF2-40B4-BE49-F238E27FC236}">
                <a16:creationId xmlns:a16="http://schemas.microsoft.com/office/drawing/2014/main" id="{7E8DF6E9-F19D-4E4B-8C11-A7C30D3D87A2}"/>
              </a:ext>
            </a:extLst>
          </p:cNvPr>
          <p:cNvCxnSpPr>
            <a:cxnSpLocks/>
          </p:cNvCxnSpPr>
          <p:nvPr/>
        </p:nvCxnSpPr>
        <p:spPr>
          <a:xfrm flipH="1">
            <a:off x="4188754" y="2045681"/>
            <a:ext cx="6377619" cy="1"/>
          </a:xfrm>
          <a:prstGeom prst="line">
            <a:avLst/>
          </a:prstGeom>
          <a:noFill/>
          <a:ln w="25400" cap="flat" cmpd="sng" algn="ctr">
            <a:solidFill>
              <a:srgbClr val="FF0000"/>
            </a:solidFill>
            <a:prstDash val="solid"/>
          </a:ln>
          <a:effectLst>
            <a:outerShdw blurRad="40000" dist="20000" dir="5400000" rotWithShape="0">
              <a:srgbClr val="000000">
                <a:alpha val="38000"/>
              </a:srgbClr>
            </a:outerShdw>
          </a:effectLst>
        </p:spPr>
      </p:cxnSp>
      <p:sp>
        <p:nvSpPr>
          <p:cNvPr id="235" name="Isosceles Triangle 94">
            <a:extLst>
              <a:ext uri="{FF2B5EF4-FFF2-40B4-BE49-F238E27FC236}">
                <a16:creationId xmlns:a16="http://schemas.microsoft.com/office/drawing/2014/main" id="{D06CE04B-D10E-9249-8B2B-DE5D4BEA1E1F}"/>
              </a:ext>
            </a:extLst>
          </p:cNvPr>
          <p:cNvSpPr/>
          <p:nvPr/>
        </p:nvSpPr>
        <p:spPr bwMode="auto">
          <a:xfrm flipV="1">
            <a:off x="2031006" y="3067001"/>
            <a:ext cx="155448" cy="155448"/>
          </a:xfrm>
          <a:prstGeom prst="pentagon">
            <a:avLst/>
          </a:prstGeom>
          <a:solidFill>
            <a:srgbClr val="FF0000"/>
          </a:solidFill>
          <a:ln w="28575" cap="flat" cmpd="sng" algn="ctr">
            <a:solidFill>
              <a:srgbClr val="FF0000"/>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charset="0"/>
              <a:ea typeface="ＭＳ Ｐゴシック" pitchFamily="-108" charset="-128"/>
              <a:cs typeface="+mn-cs"/>
            </a:endParaRPr>
          </a:p>
        </p:txBody>
      </p:sp>
      <p:sp>
        <p:nvSpPr>
          <p:cNvPr id="237" name="Text Box 197">
            <a:extLst>
              <a:ext uri="{FF2B5EF4-FFF2-40B4-BE49-F238E27FC236}">
                <a16:creationId xmlns:a16="http://schemas.microsoft.com/office/drawing/2014/main" id="{C95CAB5D-B29A-1F40-8CFB-DB8595FC8F8B}"/>
              </a:ext>
            </a:extLst>
          </p:cNvPr>
          <p:cNvSpPr txBox="1">
            <a:spLocks noChangeArrowheads="1"/>
          </p:cNvSpPr>
          <p:nvPr/>
        </p:nvSpPr>
        <p:spPr bwMode="auto">
          <a:xfrm>
            <a:off x="3965719" y="2040596"/>
            <a:ext cx="1491012" cy="338546"/>
          </a:xfrm>
          <a:prstGeom prst="rect">
            <a:avLst/>
          </a:prstGeom>
          <a:noFill/>
          <a:ln w="9525">
            <a:noFill/>
            <a:miter lim="800000"/>
            <a:headEnd/>
            <a:tailEnd/>
          </a:ln>
        </p:spPr>
        <p:txBody>
          <a:bodyPr wrap="square" lIns="91432" tIns="45716" rIns="91432" bIns="45716"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FF0000"/>
                </a:solidFill>
                <a:effectLst/>
                <a:uLnTx/>
                <a:uFillTx/>
                <a:latin typeface="Arial" charset="0"/>
                <a:ea typeface="MS PGothic" charset="-128"/>
                <a:cs typeface="Helvetica"/>
              </a:rPr>
              <a:t>Analysis of LM articles</a:t>
            </a:r>
          </a:p>
        </p:txBody>
      </p:sp>
      <p:cxnSp>
        <p:nvCxnSpPr>
          <p:cNvPr id="171" name="Straight Connector 170">
            <a:extLst>
              <a:ext uri="{FF2B5EF4-FFF2-40B4-BE49-F238E27FC236}">
                <a16:creationId xmlns:a16="http://schemas.microsoft.com/office/drawing/2014/main" id="{39185599-7C07-BE4E-975E-7406751CB071}"/>
              </a:ext>
            </a:extLst>
          </p:cNvPr>
          <p:cNvCxnSpPr>
            <a:cxnSpLocks/>
          </p:cNvCxnSpPr>
          <p:nvPr/>
        </p:nvCxnSpPr>
        <p:spPr>
          <a:xfrm flipV="1">
            <a:off x="5650659" y="3273127"/>
            <a:ext cx="0" cy="1204393"/>
          </a:xfrm>
          <a:prstGeom prst="line">
            <a:avLst/>
          </a:prstGeom>
          <a:noFill/>
          <a:ln w="25400" cap="flat" cmpd="sng" algn="ctr">
            <a:solidFill>
              <a:srgbClr val="2D8B75"/>
            </a:solidFill>
            <a:prstDash val="solid"/>
          </a:ln>
          <a:effectLst>
            <a:outerShdw blurRad="40000" dist="20000" dir="5400000" rotWithShape="0">
              <a:srgbClr val="000000">
                <a:alpha val="38000"/>
              </a:srgbClr>
            </a:outerShdw>
          </a:effectLst>
        </p:spPr>
      </p:cxnSp>
      <p:cxnSp>
        <p:nvCxnSpPr>
          <p:cNvPr id="162" name="Straight Connector 161">
            <a:extLst>
              <a:ext uri="{FF2B5EF4-FFF2-40B4-BE49-F238E27FC236}">
                <a16:creationId xmlns:a16="http://schemas.microsoft.com/office/drawing/2014/main" id="{BB1063FC-813C-534F-8F46-E245A0FBD687}"/>
              </a:ext>
            </a:extLst>
          </p:cNvPr>
          <p:cNvCxnSpPr>
            <a:cxnSpLocks/>
          </p:cNvCxnSpPr>
          <p:nvPr/>
        </p:nvCxnSpPr>
        <p:spPr>
          <a:xfrm>
            <a:off x="4409729" y="4480688"/>
            <a:ext cx="1232501" cy="5878"/>
          </a:xfrm>
          <a:prstGeom prst="line">
            <a:avLst/>
          </a:prstGeom>
          <a:noFill/>
          <a:ln w="25400" cap="flat" cmpd="sng" algn="ctr">
            <a:solidFill>
              <a:srgbClr val="2D8B75"/>
            </a:solidFill>
            <a:prstDash val="solid"/>
          </a:ln>
          <a:effectLst>
            <a:outerShdw blurRad="40000" dist="20000" dir="5400000" rotWithShape="0">
              <a:srgbClr val="000000">
                <a:alpha val="38000"/>
              </a:srgbClr>
            </a:outerShdw>
          </a:effectLst>
        </p:spPr>
      </p:cxnSp>
      <p:cxnSp>
        <p:nvCxnSpPr>
          <p:cNvPr id="77" name="Straight Connector 76">
            <a:extLst>
              <a:ext uri="{FF2B5EF4-FFF2-40B4-BE49-F238E27FC236}">
                <a16:creationId xmlns:a16="http://schemas.microsoft.com/office/drawing/2014/main" id="{0C24CF95-129D-5D4D-B720-3F9EE17A7520}"/>
              </a:ext>
            </a:extLst>
          </p:cNvPr>
          <p:cNvCxnSpPr>
            <a:cxnSpLocks/>
          </p:cNvCxnSpPr>
          <p:nvPr/>
        </p:nvCxnSpPr>
        <p:spPr>
          <a:xfrm flipH="1">
            <a:off x="2125047" y="3280015"/>
            <a:ext cx="2024225" cy="0"/>
          </a:xfrm>
          <a:prstGeom prst="line">
            <a:avLst/>
          </a:prstGeom>
          <a:noFill/>
          <a:ln w="25400" cap="flat" cmpd="sng" algn="ctr">
            <a:solidFill>
              <a:srgbClr val="FF0000"/>
            </a:solidFill>
            <a:prstDash val="solid"/>
          </a:ln>
          <a:effectLst>
            <a:outerShdw blurRad="40000" dist="20000" dir="5400000" rotWithShape="0">
              <a:srgbClr val="000000">
                <a:alpha val="38000"/>
              </a:srgbClr>
            </a:outerShdw>
          </a:effectLst>
        </p:spPr>
      </p:cxnSp>
      <p:cxnSp>
        <p:nvCxnSpPr>
          <p:cNvPr id="79" name="Straight Connector 78">
            <a:extLst>
              <a:ext uri="{FF2B5EF4-FFF2-40B4-BE49-F238E27FC236}">
                <a16:creationId xmlns:a16="http://schemas.microsoft.com/office/drawing/2014/main" id="{E67C575E-F2E5-E24D-9BDB-7FFCED3A0472}"/>
              </a:ext>
            </a:extLst>
          </p:cNvPr>
          <p:cNvCxnSpPr>
            <a:cxnSpLocks/>
          </p:cNvCxnSpPr>
          <p:nvPr/>
        </p:nvCxnSpPr>
        <p:spPr>
          <a:xfrm flipH="1" flipV="1">
            <a:off x="1429206" y="5700037"/>
            <a:ext cx="1011288" cy="16624"/>
          </a:xfrm>
          <a:prstGeom prst="line">
            <a:avLst/>
          </a:prstGeom>
          <a:noFill/>
          <a:ln w="25400" cap="flat" cmpd="sng" algn="ctr">
            <a:solidFill>
              <a:srgbClr val="E46C0A"/>
            </a:solidFill>
            <a:prstDash val="solid"/>
          </a:ln>
          <a:effectLst>
            <a:outerShdw blurRad="40000" dist="20000" dir="5400000" rotWithShape="0">
              <a:srgbClr val="000000">
                <a:alpha val="38000"/>
              </a:srgbClr>
            </a:outerShdw>
          </a:effectLst>
        </p:spPr>
      </p:cxnSp>
      <p:sp>
        <p:nvSpPr>
          <p:cNvPr id="89" name="Text Box 197">
            <a:extLst>
              <a:ext uri="{FF2B5EF4-FFF2-40B4-BE49-F238E27FC236}">
                <a16:creationId xmlns:a16="http://schemas.microsoft.com/office/drawing/2014/main" id="{9BF0DD5C-16BE-B749-A4E8-546A26EEBBB5}"/>
              </a:ext>
            </a:extLst>
          </p:cNvPr>
          <p:cNvSpPr txBox="1">
            <a:spLocks noChangeArrowheads="1"/>
          </p:cNvSpPr>
          <p:nvPr/>
        </p:nvSpPr>
        <p:spPr bwMode="auto">
          <a:xfrm>
            <a:off x="5862152" y="1709970"/>
            <a:ext cx="1266363" cy="338546"/>
          </a:xfrm>
          <a:prstGeom prst="rect">
            <a:avLst/>
          </a:prstGeom>
          <a:noFill/>
          <a:ln w="9525">
            <a:noFill/>
            <a:miter lim="800000"/>
            <a:headEnd/>
            <a:tailEnd/>
          </a:ln>
        </p:spPr>
        <p:txBody>
          <a:bodyPr wrap="square" lIns="91432" tIns="45716" rIns="91432" bIns="45716"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D8B75"/>
                </a:solidFill>
                <a:effectLst/>
                <a:uLnTx/>
                <a:uFillTx/>
                <a:latin typeface="Arial" charset="0"/>
                <a:ea typeface="MS PGothic" charset="-128"/>
                <a:cs typeface="Helvetica"/>
              </a:rPr>
              <a:t>Type 3 PICA-N model update</a:t>
            </a:r>
          </a:p>
        </p:txBody>
      </p:sp>
      <p:cxnSp>
        <p:nvCxnSpPr>
          <p:cNvPr id="90" name="Straight Connector 89">
            <a:extLst>
              <a:ext uri="{FF2B5EF4-FFF2-40B4-BE49-F238E27FC236}">
                <a16:creationId xmlns:a16="http://schemas.microsoft.com/office/drawing/2014/main" id="{C27C7C95-7471-D54E-B542-1BA371EBE523}"/>
              </a:ext>
            </a:extLst>
          </p:cNvPr>
          <p:cNvCxnSpPr>
            <a:cxnSpLocks/>
          </p:cNvCxnSpPr>
          <p:nvPr/>
        </p:nvCxnSpPr>
        <p:spPr>
          <a:xfrm>
            <a:off x="6660463" y="2046412"/>
            <a:ext cx="991621" cy="659"/>
          </a:xfrm>
          <a:prstGeom prst="line">
            <a:avLst/>
          </a:prstGeom>
          <a:noFill/>
          <a:ln w="25400" cap="flat" cmpd="sng" algn="ctr">
            <a:solidFill>
              <a:srgbClr val="2D8B75"/>
            </a:solidFill>
            <a:prstDash val="solid"/>
          </a:ln>
          <a:effectLst>
            <a:outerShdw blurRad="40000" dist="20000" dir="5400000" rotWithShape="0">
              <a:srgbClr val="000000">
                <a:alpha val="38000"/>
              </a:srgbClr>
            </a:outerShdw>
          </a:effectLst>
        </p:spPr>
      </p:cxnSp>
      <p:sp>
        <p:nvSpPr>
          <p:cNvPr id="175" name="Text Box 197">
            <a:extLst>
              <a:ext uri="{FF2B5EF4-FFF2-40B4-BE49-F238E27FC236}">
                <a16:creationId xmlns:a16="http://schemas.microsoft.com/office/drawing/2014/main" id="{E8F10E00-C34B-824F-B400-4C16959DBDE2}"/>
              </a:ext>
            </a:extLst>
          </p:cNvPr>
          <p:cNvSpPr txBox="1">
            <a:spLocks noChangeArrowheads="1"/>
          </p:cNvSpPr>
          <p:nvPr/>
        </p:nvSpPr>
        <p:spPr bwMode="auto">
          <a:xfrm>
            <a:off x="2945724" y="3845250"/>
            <a:ext cx="1210690" cy="461657"/>
          </a:xfrm>
          <a:prstGeom prst="rect">
            <a:avLst/>
          </a:prstGeom>
          <a:noFill/>
          <a:ln w="9525">
            <a:noFill/>
            <a:miter lim="800000"/>
            <a:headEnd/>
            <a:tailEnd/>
          </a:ln>
        </p:spPr>
        <p:txBody>
          <a:bodyPr wrap="square" lIns="91432" tIns="45716" rIns="91432" bIns="45716"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3333CC"/>
                </a:solidFill>
                <a:effectLst/>
                <a:uLnTx/>
                <a:uFillTx/>
                <a:latin typeface="Arial" charset="0"/>
                <a:ea typeface="MS PGothic" charset="-128"/>
                <a:cs typeface="Helvetica"/>
              </a:rPr>
              <a:t>Develop basic SiO</a:t>
            </a:r>
            <a:r>
              <a:rPr kumimoji="0" lang="en-US" sz="1000" b="1" i="0" u="none" strike="noStrike" kern="1200" cap="none" spc="0" normalizeH="0" baseline="-25000" noProof="0" dirty="0">
                <a:ln>
                  <a:noFill/>
                </a:ln>
                <a:solidFill>
                  <a:srgbClr val="3333CC"/>
                </a:solidFill>
                <a:effectLst/>
                <a:uLnTx/>
                <a:uFillTx/>
                <a:latin typeface="Arial" charset="0"/>
                <a:ea typeface="MS PGothic" charset="-128"/>
                <a:cs typeface="Helvetica"/>
              </a:rPr>
              <a:t>2 </a:t>
            </a:r>
            <a:r>
              <a:rPr kumimoji="0" lang="en-US" sz="1000" b="1" i="0" u="none" strike="noStrike" kern="1200" cap="none" spc="0" normalizeH="0" baseline="0" noProof="0" dirty="0">
                <a:ln>
                  <a:noFill/>
                </a:ln>
                <a:solidFill>
                  <a:srgbClr val="3333CC"/>
                </a:solidFill>
                <a:effectLst/>
                <a:uLnTx/>
                <a:uFillTx/>
                <a:latin typeface="Arial" charset="0"/>
                <a:ea typeface="MS PGothic" charset="-128"/>
                <a:cs typeface="Helvetica"/>
              </a:rPr>
              <a:t>chemistry models</a:t>
            </a:r>
          </a:p>
        </p:txBody>
      </p:sp>
      <p:sp>
        <p:nvSpPr>
          <p:cNvPr id="92" name="Title 1">
            <a:extLst>
              <a:ext uri="{FF2B5EF4-FFF2-40B4-BE49-F238E27FC236}">
                <a16:creationId xmlns:a16="http://schemas.microsoft.com/office/drawing/2014/main" id="{86822DAF-B61E-5D4F-8EC2-EC8E4ACCC94D}"/>
              </a:ext>
            </a:extLst>
          </p:cNvPr>
          <p:cNvSpPr txBox="1">
            <a:spLocks/>
          </p:cNvSpPr>
          <p:nvPr/>
        </p:nvSpPr>
        <p:spPr>
          <a:xfrm>
            <a:off x="5232524" y="3351879"/>
            <a:ext cx="7617924" cy="1066800"/>
          </a:xfrm>
          <a:prstGeom prst="rect">
            <a:avLst/>
          </a:prstGeom>
        </p:spPr>
        <p:txBody>
          <a:bodyPr anchor="ctr"/>
          <a:lstStyle>
            <a:lvl1pPr algn="ctr" defTabSz="457200" rtl="0" eaLnBrk="0" fontAlgn="base" hangingPunct="0">
              <a:spcBef>
                <a:spcPct val="0"/>
              </a:spcBef>
              <a:spcAft>
                <a:spcPct val="0"/>
              </a:spcAft>
              <a:defRPr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Bold" charset="0"/>
                <a:ea typeface="ＭＳ Ｐゴシック" charset="-128"/>
              </a:rPr>
              <a:t>--&gt; MEDLI2 Reconstruction</a:t>
            </a:r>
          </a:p>
        </p:txBody>
      </p:sp>
    </p:spTree>
    <p:extLst>
      <p:ext uri="{BB962C8B-B14F-4D97-AF65-F5344CB8AC3E}">
        <p14:creationId xmlns:p14="http://schemas.microsoft.com/office/powerpoint/2010/main" val="3738072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E7A4CB-502E-254C-B732-DCA1ACB62F67}"/>
              </a:ext>
            </a:extLst>
          </p:cNvPr>
          <p:cNvSpPr txBox="1"/>
          <p:nvPr/>
        </p:nvSpPr>
        <p:spPr>
          <a:xfrm>
            <a:off x="2323184" y="3225940"/>
            <a:ext cx="7545655" cy="1200329"/>
          </a:xfrm>
          <a:prstGeom prst="rect">
            <a:avLst/>
          </a:prstGeom>
          <a:solidFill>
            <a:schemeClr val="accent1">
              <a:lumMod val="60000"/>
              <a:lumOff val="40000"/>
            </a:schemeClr>
          </a:solidFill>
          <a:ln w="12700">
            <a:solidFill>
              <a:schemeClr val="tx1"/>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charset="0"/>
                <a:ea typeface="MS PGothic" charset="-128"/>
                <a:cs typeface="+mn-cs"/>
              </a:rPr>
              <a:t>Shock Layer Kinetics &amp; Radiation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charset="0"/>
                <a:ea typeface="MS PGothic" charset="-128"/>
                <a:cs typeface="+mn-cs"/>
              </a:rPr>
              <a:t>(SLKR)</a:t>
            </a:r>
          </a:p>
        </p:txBody>
      </p:sp>
      <p:pic>
        <p:nvPicPr>
          <p:cNvPr id="3" name="Picture 2">
            <a:extLst>
              <a:ext uri="{FF2B5EF4-FFF2-40B4-BE49-F238E27FC236}">
                <a16:creationId xmlns:a16="http://schemas.microsoft.com/office/drawing/2014/main" id="{21FE08F0-8606-3D47-9516-697C39FD74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2872011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4822" y="37282"/>
            <a:ext cx="6858000" cy="1066800"/>
          </a:xfrm>
        </p:spPr>
        <p:txBody>
          <a:bodyPr/>
          <a:lstStyle/>
          <a:p>
            <a:r>
              <a:rPr lang="en-US" sz="4000" b="1" dirty="0"/>
              <a:t>SLKR</a:t>
            </a:r>
            <a:br>
              <a:rPr lang="en-US" sz="4000" b="1" dirty="0"/>
            </a:br>
            <a:r>
              <a:rPr lang="en-US" b="1" dirty="0"/>
              <a:t>Technology Overview</a:t>
            </a:r>
          </a:p>
        </p:txBody>
      </p:sp>
      <p:sp>
        <p:nvSpPr>
          <p:cNvPr id="6" name="Content Placeholder 2"/>
          <p:cNvSpPr txBox="1">
            <a:spLocks/>
          </p:cNvSpPr>
          <p:nvPr/>
        </p:nvSpPr>
        <p:spPr>
          <a:xfrm>
            <a:off x="202224" y="1296290"/>
            <a:ext cx="8443084" cy="556171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Technology Goal:</a:t>
            </a:r>
            <a:r>
              <a:rPr kumimoji="0" lang="en-US" sz="1600" b="0" i="1" u="none" strike="noStrike" kern="1200" cap="none" spc="0" normalizeH="0" baseline="0" noProof="0" dirty="0">
                <a:ln>
                  <a:noFill/>
                </a:ln>
                <a:solidFill>
                  <a:prstClr val="black"/>
                </a:solidFill>
                <a:effectLst/>
                <a:uLnTx/>
                <a:uFillTx/>
                <a:latin typeface="Calibri"/>
                <a:ea typeface="ＭＳ Ｐゴシック" charset="-128"/>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128"/>
              </a:rPr>
              <a:t>Advance our understanding and modeling capability for atmospheric entry missions where shock layer radiation is a driver for TPS material selection and sizing. For missions where radiation is important, it is often the largest source of uncertainty in aerothermal predictions.</a:t>
            </a:r>
          </a:p>
          <a:p>
            <a:pPr marL="342900" marR="0" lvl="0" indent="-342900" algn="l" defTabSz="457200" rtl="0" eaLnBrk="0" fontAlgn="base" latinLnBrk="0" hangingPunct="0">
              <a:lnSpc>
                <a:spcPct val="100000"/>
              </a:lnSpc>
              <a:spcBef>
                <a:spcPts val="168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Technology Product Capability</a:t>
            </a:r>
            <a:endParaRPr kumimoji="0" lang="en-US" sz="1600" b="0" i="1" u="none" strike="noStrike" kern="1200" cap="none" spc="0" normalizeH="0" baseline="0" noProof="0" dirty="0">
              <a:ln>
                <a:noFill/>
              </a:ln>
              <a:solidFill>
                <a:prstClr val="black"/>
              </a:solidFill>
              <a:effectLst/>
              <a:uLnTx/>
              <a:uFillTx/>
              <a:latin typeface="Calibri"/>
              <a:ea typeface="ＭＳ Ｐゴシック" charset="-128"/>
            </a:endParaRPr>
          </a:p>
          <a:p>
            <a:pPr marL="573088" marR="0" lvl="1" indent="-1714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Experimental facilities and computational capabilities used to develop and validate new models and databases for the full spectrum of NASA missions.</a:t>
            </a:r>
          </a:p>
          <a:p>
            <a:pPr marL="573088" marR="0" lvl="1" indent="-1714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Fundamental quantum mechanical simulations that underpin the physics</a:t>
            </a:r>
          </a:p>
          <a:p>
            <a:pPr marL="573088" marR="0" lvl="1" indent="-1714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Emerging new models incorporated into Agency workhorse radiation codes. </a:t>
            </a:r>
          </a:p>
          <a:p>
            <a:pPr marL="342900" marR="0" lvl="1" indent="-342900" algn="l" defTabSz="457200" rtl="0" eaLnBrk="0" fontAlgn="base" latinLnBrk="0" hangingPunct="0">
              <a:lnSpc>
                <a:spcPct val="100000"/>
              </a:lnSpc>
              <a:spcBef>
                <a:spcPts val="168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cs typeface="+mn-cs"/>
              </a:rPr>
              <a:t>Exploration &amp; Science Impact</a:t>
            </a:r>
          </a:p>
          <a:p>
            <a:pPr marL="573088" marR="0" lvl="1" indent="-1714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cs typeface="+mn-cs"/>
              </a:rPr>
              <a:t>​</a:t>
            </a: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Benefits all NASA missions with an EDL segment, including lunar return</a:t>
            </a:r>
          </a:p>
          <a:p>
            <a:pPr marL="573088" marR="0" lvl="1" indent="-1714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Radiative heating is a substantial aeroheating contributor and the</a:t>
            </a:r>
            <a:b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b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largest uncertainty for many missions</a:t>
            </a:r>
          </a:p>
          <a:p>
            <a:pPr marL="1143000" marR="0" lvl="2" indent="-228600" algn="l" defTabSz="457200" rtl="0" eaLnBrk="0" fontAlgn="base" latinLnBrk="0" hangingPunct="0">
              <a:lnSpc>
                <a:spcPct val="100000"/>
              </a:lnSpc>
              <a:spcBef>
                <a:spcPct val="20000"/>
              </a:spcBef>
              <a:spcAft>
                <a:spcPct val="0"/>
              </a:spcAft>
              <a:buClrTx/>
              <a:buSzTx/>
              <a:buFont typeface=".AppleSystemUIFont" charset="-120"/>
              <a:buChar char="-"/>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128"/>
                <a:cs typeface="+mn-cs"/>
              </a:rPr>
              <a:t>As recently as MSL the community was unaware of its contributions for many applications (25% of heatshield heating and 50% of backshell heating for MSL)		</a:t>
            </a: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			</a:t>
            </a:r>
          </a:p>
        </p:txBody>
      </p:sp>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uk-UA" sz="800" b="0" i="0" u="none" strike="noStrike" kern="1200" cap="none" spc="0" normalizeH="0" baseline="0" noProof="0" dirty="0">
              <a:ln>
                <a:noFill/>
              </a:ln>
              <a:solidFill>
                <a:prstClr val="black"/>
              </a:solidFill>
              <a:effectLst/>
              <a:uLnTx/>
              <a:uFillTx/>
              <a:latin typeface="Arial" charset="0"/>
              <a:cs typeface="+mn-cs"/>
            </a:endParaRPr>
          </a:p>
        </p:txBody>
      </p:sp>
      <p:pic>
        <p:nvPicPr>
          <p:cNvPr id="8" name="Picture 7">
            <a:extLst>
              <a:ext uri="{FF2B5EF4-FFF2-40B4-BE49-F238E27FC236}">
                <a16:creationId xmlns:a16="http://schemas.microsoft.com/office/drawing/2014/main" id="{077E7D06-63C0-B341-85DE-1AA37BB0E29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07243" y="1296290"/>
            <a:ext cx="3090590" cy="1738458"/>
          </a:xfrm>
          <a:prstGeom prst="rect">
            <a:avLst/>
          </a:prstGeom>
        </p:spPr>
      </p:pic>
      <p:graphicFrame>
        <p:nvGraphicFramePr>
          <p:cNvPr id="12" name="Object 11">
            <a:extLst>
              <a:ext uri="{FF2B5EF4-FFF2-40B4-BE49-F238E27FC236}">
                <a16:creationId xmlns:a16="http://schemas.microsoft.com/office/drawing/2014/main" id="{3FAC134C-1454-1E4E-8D4D-4A9BCFD640EA}"/>
              </a:ext>
            </a:extLst>
          </p:cNvPr>
          <p:cNvGraphicFramePr>
            <a:graphicFrameLocks noChangeAspect="1"/>
          </p:cNvGraphicFramePr>
          <p:nvPr/>
        </p:nvGraphicFramePr>
        <p:xfrm>
          <a:off x="7639310" y="4949084"/>
          <a:ext cx="2578175" cy="2222436"/>
        </p:xfrm>
        <a:graphic>
          <a:graphicData uri="http://schemas.openxmlformats.org/presentationml/2006/ole">
            <mc:AlternateContent xmlns:mc="http://schemas.openxmlformats.org/markup-compatibility/2006">
              <mc:Choice xmlns:v="urn:schemas-microsoft-com:vml" Requires="v">
                <p:oleObj spid="_x0000_s1063" name="Document" r:id="rId6" imgW="5486400" imgH="4730496" progId="Word.Document.8">
                  <p:embed/>
                </p:oleObj>
              </mc:Choice>
              <mc:Fallback>
                <p:oleObj name="Document" r:id="rId6" imgW="5486400" imgH="4730496" progId="Word.Document.8">
                  <p:embed/>
                  <p:pic>
                    <p:nvPicPr>
                      <p:cNvPr id="12" name="Object 11">
                        <a:extLst>
                          <a:ext uri="{FF2B5EF4-FFF2-40B4-BE49-F238E27FC236}">
                            <a16:creationId xmlns:a16="http://schemas.microsoft.com/office/drawing/2014/main" id="{3FAC134C-1454-1E4E-8D4D-4A9BCFD640E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39310" y="4949084"/>
                        <a:ext cx="2578175" cy="2222436"/>
                      </a:xfrm>
                      <a:prstGeom prst="rect">
                        <a:avLst/>
                      </a:prstGeom>
                      <a:noFill/>
                    </p:spPr>
                  </p:pic>
                </p:oleObj>
              </mc:Fallback>
            </mc:AlternateContent>
          </a:graphicData>
        </a:graphic>
      </p:graphicFrame>
      <p:pic>
        <p:nvPicPr>
          <p:cNvPr id="13" name="Picture 12">
            <a:extLst>
              <a:ext uri="{FF2B5EF4-FFF2-40B4-BE49-F238E27FC236}">
                <a16:creationId xmlns:a16="http://schemas.microsoft.com/office/drawing/2014/main" id="{E7BDF3CE-5769-2D43-8D7D-19A5B0E7E173}"/>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t="31232"/>
          <a:stretch/>
        </p:blipFill>
        <p:spPr>
          <a:xfrm>
            <a:off x="8382508" y="3348268"/>
            <a:ext cx="3669953" cy="1829093"/>
          </a:xfrm>
          <a:prstGeom prst="rect">
            <a:avLst/>
          </a:prstGeom>
        </p:spPr>
      </p:pic>
    </p:spTree>
    <p:extLst>
      <p:ext uri="{BB962C8B-B14F-4D97-AF65-F5344CB8AC3E}">
        <p14:creationId xmlns:p14="http://schemas.microsoft.com/office/powerpoint/2010/main" val="3897923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55052"/>
            <a:ext cx="8250115" cy="1066800"/>
          </a:xfrm>
        </p:spPr>
        <p:txBody>
          <a:bodyPr/>
          <a:lstStyle/>
          <a:p>
            <a:r>
              <a:rPr lang="en-US" sz="4000" b="1" dirty="0"/>
              <a:t>SLKR</a:t>
            </a:r>
            <a:br>
              <a:rPr lang="en-US" sz="4000" b="1" dirty="0"/>
            </a:br>
            <a:r>
              <a:rPr lang="en-US" b="1" dirty="0"/>
              <a:t>Mission Infusion &amp; Partnerships  </a:t>
            </a:r>
          </a:p>
        </p:txBody>
      </p:sp>
      <p:sp>
        <p:nvSpPr>
          <p:cNvPr id="4" name="Content Placeholder 2"/>
          <p:cNvSpPr txBox="1">
            <a:spLocks/>
          </p:cNvSpPr>
          <p:nvPr/>
        </p:nvSpPr>
        <p:spPr>
          <a:xfrm>
            <a:off x="38098" y="1121852"/>
            <a:ext cx="11895992" cy="5614836"/>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t>Contributing partners &amp; stakeholders</a:t>
            </a:r>
          </a:p>
          <a:p>
            <a:pPr lvl="1">
              <a:buFont typeface="Wingdings" panose="05000000000000000000" pitchFamily="2" charset="2"/>
              <a:buChar char="§"/>
            </a:pPr>
            <a:r>
              <a:rPr lang="en-US" sz="2400" dirty="0">
                <a:cs typeface="ＭＳ Ｐゴシック" charset="-128"/>
              </a:rPr>
              <a:t>NASA SMD/PSD, STMD/STRG, SMD/ATAP, HEOMD/Orion, SCAP</a:t>
            </a:r>
          </a:p>
          <a:p>
            <a:pPr lvl="1">
              <a:buFont typeface="Wingdings" panose="05000000000000000000" pitchFamily="2" charset="2"/>
              <a:buChar char="§"/>
            </a:pPr>
            <a:r>
              <a:rPr lang="en-US" sz="2400" dirty="0">
                <a:cs typeface="ＭＳ Ｐゴシック" charset="-128"/>
              </a:rPr>
              <a:t>NASA ARC</a:t>
            </a:r>
          </a:p>
          <a:p>
            <a:pPr lvl="1">
              <a:buFont typeface="Wingdings" panose="05000000000000000000" pitchFamily="2" charset="2"/>
              <a:buChar char="§"/>
            </a:pPr>
            <a:r>
              <a:rPr lang="en-US" sz="2400" dirty="0">
                <a:cs typeface="ＭＳ Ｐゴシック" charset="-128"/>
              </a:rPr>
              <a:t>AFOSR</a:t>
            </a:r>
          </a:p>
          <a:p>
            <a:pPr lvl="1">
              <a:buFont typeface="Wingdings" panose="05000000000000000000" pitchFamily="2" charset="2"/>
              <a:buChar char="§"/>
            </a:pPr>
            <a:r>
              <a:rPr lang="en-US" sz="2400" dirty="0">
                <a:cs typeface="ＭＳ Ｐゴシック" charset="-128"/>
              </a:rPr>
              <a:t>University of Queensland, </a:t>
            </a:r>
            <a:r>
              <a:rPr lang="en-US" sz="2400" dirty="0" err="1">
                <a:cs typeface="ＭＳ Ｐゴシック" charset="-128"/>
              </a:rPr>
              <a:t>CentraleSupalec</a:t>
            </a:r>
            <a:endParaRPr lang="en-US" sz="2400" dirty="0">
              <a:cs typeface="ＭＳ Ｐゴシック" charset="-128"/>
            </a:endParaRPr>
          </a:p>
          <a:p>
            <a:pPr>
              <a:buFont typeface="Wingdings" panose="05000000000000000000" pitchFamily="2" charset="2"/>
              <a:buChar char="Ø"/>
            </a:pPr>
            <a:endParaRPr lang="en-US" sz="2400" dirty="0"/>
          </a:p>
          <a:p>
            <a:pPr>
              <a:buFont typeface="Wingdings" panose="05000000000000000000" pitchFamily="2" charset="2"/>
              <a:buChar char="Ø"/>
            </a:pPr>
            <a:r>
              <a:rPr lang="en-US" sz="2400" dirty="0"/>
              <a:t>Infusion/transition plan</a:t>
            </a:r>
          </a:p>
          <a:p>
            <a:pPr lvl="1">
              <a:buFont typeface="Wingdings" panose="05000000000000000000" pitchFamily="2" charset="2"/>
              <a:buChar char="§"/>
            </a:pPr>
            <a:r>
              <a:rPr lang="en-US" sz="2400" dirty="0"/>
              <a:t>Primary application to all NASA missions with entry radiation; partnerships with line organizations to act as software and data stewards after ESM</a:t>
            </a:r>
          </a:p>
          <a:p>
            <a:pPr lvl="1">
              <a:buFont typeface="Wingdings" panose="05000000000000000000" pitchFamily="2" charset="2"/>
              <a:buChar char="§"/>
            </a:pPr>
            <a:r>
              <a:rPr lang="en-US" sz="2400" dirty="0"/>
              <a:t>NEQAIR and HARA broad infusion to OGA/industry/academia</a:t>
            </a:r>
          </a:p>
          <a:p>
            <a:pPr lvl="1">
              <a:buFont typeface="Wingdings" panose="05000000000000000000" pitchFamily="2" charset="2"/>
              <a:buChar char="§"/>
            </a:pPr>
            <a:r>
              <a:rPr lang="en-US" sz="2400" dirty="0"/>
              <a:t>Direct critical contributions to Orion, OSIRIS-</a:t>
            </a:r>
            <a:r>
              <a:rPr lang="en-US" sz="2400" dirty="0" err="1"/>
              <a:t>ReX</a:t>
            </a:r>
            <a:r>
              <a:rPr lang="en-US" sz="2400" dirty="0"/>
              <a:t>, InSight, Mars 2020, MSR, Dragonfly</a:t>
            </a:r>
          </a:p>
          <a:p>
            <a:pPr lvl="1">
              <a:buFont typeface="Wingdings" panose="05000000000000000000" pitchFamily="2" charset="2"/>
              <a:buChar char="§"/>
            </a:pPr>
            <a:r>
              <a:rPr lang="en-US" sz="2400" dirty="0"/>
              <a:t>Working closely with funded efforts to return engineering data from flight missions, including Artemis/Orion, Mars 2020 and Dragonfly</a:t>
            </a:r>
          </a:p>
          <a:p>
            <a:pPr lvl="1">
              <a:buFont typeface="Wingdings" panose="05000000000000000000" pitchFamily="2" charset="2"/>
              <a:buChar char="§"/>
            </a:pPr>
            <a:endParaRPr lang="en-US" sz="2400" dirty="0"/>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14</a:t>
            </a:fld>
            <a:endParaRPr lang="uk-UA" dirty="0"/>
          </a:p>
        </p:txBody>
      </p:sp>
      <p:sp>
        <p:nvSpPr>
          <p:cNvPr id="7" name="TextBox 6">
            <a:extLst>
              <a:ext uri="{FF2B5EF4-FFF2-40B4-BE49-F238E27FC236}">
                <a16:creationId xmlns:a16="http://schemas.microsoft.com/office/drawing/2014/main" id="{21F4B78B-FB90-8347-A294-EE776F0BA2A7}"/>
              </a:ext>
            </a:extLst>
          </p:cNvPr>
          <p:cNvSpPr txBox="1"/>
          <p:nvPr/>
        </p:nvSpPr>
        <p:spPr>
          <a:xfrm>
            <a:off x="7440488" y="2701561"/>
            <a:ext cx="4493602" cy="369332"/>
          </a:xfrm>
          <a:prstGeom prst="rect">
            <a:avLst/>
          </a:prstGeom>
          <a:solidFill>
            <a:schemeClr val="accent4"/>
          </a:solidFill>
          <a:ln>
            <a:solidFill>
              <a:schemeClr val="tx1"/>
            </a:solidFill>
          </a:ln>
        </p:spPr>
        <p:txBody>
          <a:bodyPr wrap="none" rtlCol="0">
            <a:spAutoFit/>
          </a:bodyPr>
          <a:lstStyle/>
          <a:p>
            <a:r>
              <a:rPr lang="en-US" b="1" dirty="0">
                <a:solidFill>
                  <a:schemeClr val="bg1"/>
                </a:solidFill>
              </a:rPr>
              <a:t>Approximate Contribution Value: $2.6M</a:t>
            </a:r>
          </a:p>
        </p:txBody>
      </p:sp>
    </p:spTree>
    <p:extLst>
      <p:ext uri="{BB962C8B-B14F-4D97-AF65-F5344CB8AC3E}">
        <p14:creationId xmlns:p14="http://schemas.microsoft.com/office/powerpoint/2010/main" val="436332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2743" y="0"/>
            <a:ext cx="9926514" cy="1066800"/>
          </a:xfrm>
        </p:spPr>
        <p:txBody>
          <a:bodyPr/>
          <a:lstStyle/>
          <a:p>
            <a:r>
              <a:rPr lang="en-US" sz="4000" b="1" dirty="0"/>
              <a:t>SLKR</a:t>
            </a:r>
            <a:br>
              <a:rPr lang="en-US" sz="3600" b="1" dirty="0"/>
            </a:br>
            <a:r>
              <a:rPr lang="en-US" b="1" dirty="0">
                <a:latin typeface="Arial" charset="0"/>
                <a:ea typeface="Arial" charset="0"/>
                <a:cs typeface="Arial" charset="0"/>
              </a:rPr>
              <a:t>Technology Goals &amp; Project Objectives</a:t>
            </a:r>
          </a:p>
        </p:txBody>
      </p:sp>
      <p:graphicFrame>
        <p:nvGraphicFramePr>
          <p:cNvPr id="4" name="Table 3"/>
          <p:cNvGraphicFramePr>
            <a:graphicFrameLocks noGrp="1"/>
          </p:cNvGraphicFramePr>
          <p:nvPr/>
        </p:nvGraphicFramePr>
        <p:xfrm>
          <a:off x="522088" y="1356599"/>
          <a:ext cx="11147825" cy="2557897"/>
        </p:xfrm>
        <a:graphic>
          <a:graphicData uri="http://schemas.openxmlformats.org/drawingml/2006/table">
            <a:tbl>
              <a:tblPr/>
              <a:tblGrid>
                <a:gridCol w="1391872">
                  <a:extLst>
                    <a:ext uri="{9D8B030D-6E8A-4147-A177-3AD203B41FA5}">
                      <a16:colId xmlns:a16="http://schemas.microsoft.com/office/drawing/2014/main" val="20000"/>
                    </a:ext>
                  </a:extLst>
                </a:gridCol>
                <a:gridCol w="9755953">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dirty="0">
                          <a:solidFill>
                            <a:schemeClr val="bg1"/>
                          </a:solidFill>
                          <a:effectLst/>
                          <a:latin typeface="+mn-lt"/>
                        </a:rPr>
                        <a:t>Technology Goals</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Goal #1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mn-lt"/>
                          <a:ea typeface="+mn-ea"/>
                          <a:cs typeface="Arial" panose="020B0604020202020204" pitchFamily="34" charset="0"/>
                        </a:rPr>
                        <a:t>Provide benchmark experimental databases &amp; high-fidelity aerothermal models</a:t>
                      </a:r>
                      <a:endParaRPr lang="en-US" sz="1600" b="0" i="0" u="none" strike="noStrike" kern="1200" dirty="0">
                        <a:solidFill>
                          <a:srgbClr val="FF0000"/>
                        </a:solidFill>
                        <a:effectLst/>
                        <a:latin typeface="+mn-lt"/>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Goal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mn-lt"/>
                          <a:ea typeface="+mn-ea"/>
                          <a:cs typeface="Arial" panose="020B0604020202020204" pitchFamily="34" charset="0"/>
                        </a:rPr>
                        <a:t>Reduce mission risk &amp; aerothermal design margins due to radiation</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45653">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1" i="0" u="none" strike="noStrike" kern="1200" dirty="0">
                          <a:solidFill>
                            <a:srgbClr val="000000"/>
                          </a:solidFill>
                          <a:effectLst/>
                          <a:latin typeface="+mn-lt"/>
                          <a:ea typeface="+mn-ea"/>
                          <a:cs typeface="Arial" panose="020B0604020202020204" pitchFamily="34" charset="0"/>
                        </a:rPr>
                        <a:t>Goal</a:t>
                      </a:r>
                      <a:r>
                        <a:rPr lang="en-US" sz="1600" b="1" i="0" u="none" strike="noStrike" kern="1200" baseline="0" dirty="0">
                          <a:solidFill>
                            <a:srgbClr val="000000"/>
                          </a:solidFill>
                          <a:effectLst/>
                          <a:latin typeface="+mn-lt"/>
                          <a:ea typeface="+mn-ea"/>
                          <a:cs typeface="Arial" panose="020B0604020202020204" pitchFamily="34" charset="0"/>
                        </a:rPr>
                        <a:t> #3</a:t>
                      </a:r>
                      <a:endParaRPr lang="en-US" sz="1600" b="1" i="0" u="none" strike="noStrike" kern="1200" dirty="0">
                        <a:solidFill>
                          <a:srgbClr val="000000"/>
                        </a:solidFill>
                        <a:effectLst/>
                        <a:latin typeface="+mn-lt"/>
                        <a:ea typeface="+mn-ea"/>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mn-lt"/>
                          <a:ea typeface="+mn-ea"/>
                          <a:cs typeface="Arial" panose="020B0604020202020204" pitchFamily="34" charset="0"/>
                        </a:rPr>
                        <a:t>Anticipate mission needs in advance, and identify knowledge gaps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545763884"/>
                  </a:ext>
                </a:extLst>
              </a:tr>
              <a:tr h="545653">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1" i="0" u="none" strike="noStrike" kern="1200" dirty="0">
                          <a:solidFill>
                            <a:srgbClr val="000000"/>
                          </a:solidFill>
                          <a:effectLst/>
                          <a:latin typeface="+mn-lt"/>
                          <a:ea typeface="+mn-ea"/>
                          <a:cs typeface="Arial" panose="020B0604020202020204" pitchFamily="34" charset="0"/>
                        </a:rPr>
                        <a:t>Goal #4</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mn-lt"/>
                          <a:ea typeface="+mn-ea"/>
                          <a:cs typeface="Arial" panose="020B0604020202020204" pitchFamily="34" charset="0"/>
                        </a:rPr>
                        <a:t>Validate and improve models using flight data</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2553681"/>
                  </a:ext>
                </a:extLst>
              </a:tr>
            </a:tbl>
          </a:graphicData>
        </a:graphic>
      </p:graphicFrame>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15</a:t>
            </a:fld>
            <a:endParaRPr lang="uk-UA" dirty="0"/>
          </a:p>
        </p:txBody>
      </p:sp>
      <p:graphicFrame>
        <p:nvGraphicFramePr>
          <p:cNvPr id="9" name="Table 8"/>
          <p:cNvGraphicFramePr>
            <a:graphicFrameLocks noGrp="1"/>
          </p:cNvGraphicFramePr>
          <p:nvPr/>
        </p:nvGraphicFramePr>
        <p:xfrm>
          <a:off x="622789" y="4041731"/>
          <a:ext cx="10946422" cy="2557897"/>
        </p:xfrm>
        <a:graphic>
          <a:graphicData uri="http://schemas.openxmlformats.org/drawingml/2006/table">
            <a:tbl>
              <a:tblPr/>
              <a:tblGrid>
                <a:gridCol w="1366726">
                  <a:extLst>
                    <a:ext uri="{9D8B030D-6E8A-4147-A177-3AD203B41FA5}">
                      <a16:colId xmlns:a16="http://schemas.microsoft.com/office/drawing/2014/main" val="20000"/>
                    </a:ext>
                  </a:extLst>
                </a:gridCol>
                <a:gridCol w="9579696">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dirty="0">
                          <a:solidFill>
                            <a:schemeClr val="bg1"/>
                          </a:solidFill>
                          <a:effectLst/>
                          <a:latin typeface="+mn-lt"/>
                        </a:rPr>
                        <a:t>Project Objectives </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Objective</a:t>
                      </a:r>
                      <a:r>
                        <a:rPr lang="en-US" sz="1600" b="1" i="0" u="none" strike="noStrike" kern="1200" baseline="0" dirty="0">
                          <a:solidFill>
                            <a:srgbClr val="000000"/>
                          </a:solidFill>
                          <a:effectLst/>
                          <a:latin typeface="+mn-lt"/>
                          <a:ea typeface="+mn-ea"/>
                          <a:cs typeface="Arial" panose="020B0604020202020204" pitchFamily="34" charset="0"/>
                        </a:rPr>
                        <a:t> </a:t>
                      </a:r>
                      <a:r>
                        <a:rPr lang="en-US" sz="1600" b="1" i="0" u="none" strike="noStrike" kern="1200" dirty="0">
                          <a:solidFill>
                            <a:srgbClr val="000000"/>
                          </a:solidFill>
                          <a:effectLst/>
                          <a:latin typeface="+mn-lt"/>
                          <a:ea typeface="+mn-ea"/>
                          <a:cs typeface="Arial" panose="020B0604020202020204" pitchFamily="34" charset="0"/>
                        </a:rPr>
                        <a:t>#1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mn-lt"/>
                          <a:ea typeface="+mn-ea"/>
                          <a:cs typeface="Arial" panose="020B0604020202020204" pitchFamily="34" charset="0"/>
                        </a:rPr>
                        <a:t>EAST testing with new expansion cone in Air</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Objective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mn-lt"/>
                          <a:ea typeface="+mn-ea"/>
                          <a:cs typeface="Arial" panose="020B0604020202020204" pitchFamily="34" charset="0"/>
                        </a:rPr>
                        <a:t>EAST testing with new expansion cone in CO</a:t>
                      </a:r>
                      <a:r>
                        <a:rPr lang="en-US" sz="1600" b="0" i="0" u="none" strike="noStrike" kern="1200" baseline="-25000" dirty="0">
                          <a:solidFill>
                            <a:srgbClr val="000000"/>
                          </a:solidFill>
                          <a:effectLst/>
                          <a:latin typeface="+mn-lt"/>
                          <a:ea typeface="+mn-ea"/>
                          <a:cs typeface="Arial" panose="020B0604020202020204" pitchFamily="34" charset="0"/>
                        </a:rPr>
                        <a:t>2</a:t>
                      </a:r>
                      <a:r>
                        <a:rPr lang="en-US" sz="1600" b="0" i="0" u="none" strike="noStrike" kern="1200" dirty="0">
                          <a:solidFill>
                            <a:srgbClr val="000000"/>
                          </a:solidFill>
                          <a:effectLst/>
                          <a:latin typeface="+mn-lt"/>
                          <a:ea typeface="+mn-ea"/>
                          <a:cs typeface="Arial" panose="020B0604020202020204" pitchFamily="34" charset="0"/>
                        </a:rPr>
                        <a:t>/N</a:t>
                      </a:r>
                      <a:r>
                        <a:rPr lang="en-US" sz="1600" b="0" i="0" u="none" strike="noStrike" kern="1200" baseline="-25000" dirty="0">
                          <a:solidFill>
                            <a:srgbClr val="000000"/>
                          </a:solidFill>
                          <a:effectLst/>
                          <a:latin typeface="+mn-lt"/>
                          <a:ea typeface="+mn-ea"/>
                          <a:cs typeface="Arial" panose="020B0604020202020204" pitchFamily="34" charset="0"/>
                        </a:rPr>
                        <a:t>2</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45653">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1" i="0" u="none" strike="noStrike" kern="1200" dirty="0">
                          <a:solidFill>
                            <a:srgbClr val="000000"/>
                          </a:solidFill>
                          <a:effectLst/>
                          <a:latin typeface="+mn-lt"/>
                          <a:ea typeface="+mn-ea"/>
                          <a:cs typeface="Arial" panose="020B0604020202020204" pitchFamily="34" charset="0"/>
                        </a:rPr>
                        <a:t>Objective #3</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mn-lt"/>
                          <a:ea typeface="+mn-ea"/>
                          <a:cs typeface="+mn-cs"/>
                        </a:rPr>
                        <a:t>Simulate the EAST facility with CFD to understand state of shocked test gas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0543058"/>
                  </a:ext>
                </a:extLst>
              </a:tr>
              <a:tr h="545653">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1" i="0" u="none" strike="noStrike" kern="1200" dirty="0">
                          <a:solidFill>
                            <a:srgbClr val="000000"/>
                          </a:solidFill>
                          <a:effectLst/>
                          <a:latin typeface="+mn-lt"/>
                          <a:ea typeface="+mn-ea"/>
                          <a:cs typeface="Arial" panose="020B0604020202020204" pitchFamily="34" charset="0"/>
                        </a:rPr>
                        <a:t>Objective #4</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mn-lt"/>
                          <a:ea typeface="+mn-ea"/>
                          <a:cs typeface="+mn-cs"/>
                        </a:rPr>
                        <a:t>New quantum chemistry code to allow calculations for PES, dissociation rates, and line strengths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72967767"/>
                  </a:ext>
                </a:extLst>
              </a:tr>
            </a:tbl>
          </a:graphicData>
        </a:graphic>
      </p:graphicFrame>
    </p:spTree>
    <p:extLst>
      <p:ext uri="{BB962C8B-B14F-4D97-AF65-F5344CB8AC3E}">
        <p14:creationId xmlns:p14="http://schemas.microsoft.com/office/powerpoint/2010/main" val="2925020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9668ED8-1105-5F44-B1BF-63D96134C90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45056" y="3627320"/>
            <a:ext cx="3289935" cy="2904363"/>
          </a:xfrm>
          <a:prstGeom prst="rect">
            <a:avLst/>
          </a:prstGeom>
        </p:spPr>
      </p:pic>
      <p:sp>
        <p:nvSpPr>
          <p:cNvPr id="7" name="Shape 318">
            <a:extLst>
              <a:ext uri="{FF2B5EF4-FFF2-40B4-BE49-F238E27FC236}">
                <a16:creationId xmlns:a16="http://schemas.microsoft.com/office/drawing/2014/main" id="{D64E6F7E-A54F-5545-9C6F-B386E230A438}"/>
              </a:ext>
            </a:extLst>
          </p:cNvPr>
          <p:cNvSpPr/>
          <p:nvPr/>
        </p:nvSpPr>
        <p:spPr>
          <a:xfrm>
            <a:off x="0" y="5073012"/>
            <a:ext cx="1866951" cy="646331"/>
          </a:xfrm>
          <a:prstGeom prst="rect">
            <a:avLst/>
          </a:prstGeom>
          <a:noFill/>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1400" b="1">
                <a:solidFill>
                  <a:srgbClr val="0000FF"/>
                </a:solidFill>
              </a:defRPr>
            </a:lvl1pPr>
          </a:lstStyle>
          <a:p>
            <a:r>
              <a:rPr lang="en-US" sz="1200" dirty="0">
                <a:latin typeface="+mn-lt"/>
              </a:rPr>
              <a:t>Simulating the deposition of ablation products on MEDLI2 radiometer </a:t>
            </a:r>
          </a:p>
        </p:txBody>
      </p:sp>
      <p:sp>
        <p:nvSpPr>
          <p:cNvPr id="2" name="Slide Number Placeholder 1">
            <a:extLst>
              <a:ext uri="{FF2B5EF4-FFF2-40B4-BE49-F238E27FC236}">
                <a16:creationId xmlns:a16="http://schemas.microsoft.com/office/drawing/2014/main" id="{4AB4731A-C206-1941-9056-C423C9A0F7DF}"/>
              </a:ext>
            </a:extLst>
          </p:cNvPr>
          <p:cNvSpPr>
            <a:spLocks noGrp="1"/>
          </p:cNvSpPr>
          <p:nvPr>
            <p:ph type="sldNum" sz="quarter" idx="10"/>
          </p:nvPr>
        </p:nvSpPr>
        <p:spPr/>
        <p:txBody>
          <a:bodyPr/>
          <a:lstStyle/>
          <a:p>
            <a:pPr>
              <a:defRPr/>
            </a:pPr>
            <a:fld id="{75D13D49-2B6F-174C-9E1E-1013A06E5C50}" type="slidenum">
              <a:rPr lang="uk-UA" smtClean="0"/>
              <a:pPr>
                <a:defRPr/>
              </a:pPr>
              <a:t>16</a:t>
            </a:fld>
            <a:endParaRPr lang="uk-UA" dirty="0"/>
          </a:p>
        </p:txBody>
      </p:sp>
      <p:sp>
        <p:nvSpPr>
          <p:cNvPr id="3" name="Title 2">
            <a:extLst>
              <a:ext uri="{FF2B5EF4-FFF2-40B4-BE49-F238E27FC236}">
                <a16:creationId xmlns:a16="http://schemas.microsoft.com/office/drawing/2014/main" id="{3A607595-4015-3F43-92FD-341FD6090DDC}"/>
              </a:ext>
            </a:extLst>
          </p:cNvPr>
          <p:cNvSpPr>
            <a:spLocks noGrp="1"/>
          </p:cNvSpPr>
          <p:nvPr>
            <p:ph type="title"/>
          </p:nvPr>
        </p:nvSpPr>
        <p:spPr/>
        <p:txBody>
          <a:bodyPr/>
          <a:lstStyle/>
          <a:p>
            <a:r>
              <a:rPr lang="en-US" sz="4000" dirty="0">
                <a:solidFill>
                  <a:schemeClr val="bg1">
                    <a:lumMod val="85000"/>
                  </a:schemeClr>
                </a:solidFill>
              </a:rPr>
              <a:t>Accomplishments (SLKR)</a:t>
            </a:r>
            <a:endParaRPr lang="en-US" sz="4000" dirty="0"/>
          </a:p>
        </p:txBody>
      </p:sp>
      <p:sp>
        <p:nvSpPr>
          <p:cNvPr id="4" name="Content Placeholder 2">
            <a:extLst>
              <a:ext uri="{FF2B5EF4-FFF2-40B4-BE49-F238E27FC236}">
                <a16:creationId xmlns:a16="http://schemas.microsoft.com/office/drawing/2014/main" id="{57F72F5F-9832-014F-ADFE-F8D2A87D8B9B}"/>
              </a:ext>
            </a:extLst>
          </p:cNvPr>
          <p:cNvSpPr txBox="1">
            <a:spLocks/>
          </p:cNvSpPr>
          <p:nvPr/>
        </p:nvSpPr>
        <p:spPr>
          <a:xfrm>
            <a:off x="140677" y="1248508"/>
            <a:ext cx="7018406"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Key FY20 Technical Accomplishments:</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Orion spectrometer calibration and </a:t>
            </a:r>
            <a:r>
              <a:rPr lang="en-US" sz="2000" dirty="0" err="1">
                <a:latin typeface="Arial" panose="020B0604020202020204" pitchFamily="34" charset="0"/>
                <a:cs typeface="Arial" panose="020B0604020202020204" pitchFamily="34" charset="0"/>
              </a:rPr>
              <a:t>conops</a:t>
            </a:r>
            <a:r>
              <a:rPr lang="en-US" sz="2000" dirty="0">
                <a:latin typeface="Arial" panose="020B0604020202020204" pitchFamily="34" charset="0"/>
                <a:cs typeface="Arial" panose="020B0604020202020204" pitchFamily="34" charset="0"/>
              </a:rPr>
              <a:t> completed</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Method for calculating attenuation of MEDLI2 radiometer due to ablation products derived</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Simulation of EAST expansion cone flow</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Potential cause for TC anomaly seen in Shuttle and Orion EFT-1 described</a:t>
            </a:r>
          </a:p>
        </p:txBody>
      </p:sp>
      <p:pic>
        <p:nvPicPr>
          <p:cNvPr id="5" name="Picture 4">
            <a:extLst>
              <a:ext uri="{FF2B5EF4-FFF2-40B4-BE49-F238E27FC236}">
                <a16:creationId xmlns:a16="http://schemas.microsoft.com/office/drawing/2014/main" id="{D2816C7E-27FD-3440-B03C-64CD956B4B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90175" y="5410377"/>
            <a:ext cx="1246378" cy="974344"/>
          </a:xfrm>
          <a:prstGeom prst="rect">
            <a:avLst/>
          </a:prstGeom>
        </p:spPr>
      </p:pic>
      <p:pic>
        <p:nvPicPr>
          <p:cNvPr id="8" name="Picture 7">
            <a:extLst>
              <a:ext uri="{FF2B5EF4-FFF2-40B4-BE49-F238E27FC236}">
                <a16:creationId xmlns:a16="http://schemas.microsoft.com/office/drawing/2014/main" id="{0D3E7479-50EC-D44C-A22F-EA3C52E937E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52596" y="1248508"/>
            <a:ext cx="4128516" cy="3191256"/>
          </a:xfrm>
          <a:prstGeom prst="rect">
            <a:avLst/>
          </a:prstGeom>
        </p:spPr>
      </p:pic>
      <p:sp>
        <p:nvSpPr>
          <p:cNvPr id="10" name="Shape 318">
            <a:extLst>
              <a:ext uri="{FF2B5EF4-FFF2-40B4-BE49-F238E27FC236}">
                <a16:creationId xmlns:a16="http://schemas.microsoft.com/office/drawing/2014/main" id="{CE7F5AC5-CC85-DC44-8E7B-430D97B14B71}"/>
              </a:ext>
            </a:extLst>
          </p:cNvPr>
          <p:cNvSpPr/>
          <p:nvPr/>
        </p:nvSpPr>
        <p:spPr>
          <a:xfrm>
            <a:off x="8781042" y="4522981"/>
            <a:ext cx="2967701" cy="461665"/>
          </a:xfrm>
          <a:prstGeom prst="rect">
            <a:avLst/>
          </a:prstGeom>
          <a:solidFill>
            <a:schemeClr val="lt1"/>
          </a:solidFill>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1400" b="1">
                <a:solidFill>
                  <a:srgbClr val="0000FF"/>
                </a:solidFill>
              </a:defRPr>
            </a:lvl1pPr>
          </a:lstStyle>
          <a:p>
            <a:r>
              <a:rPr lang="en-US" sz="1200" dirty="0">
                <a:latin typeface="+mn-lt"/>
              </a:rPr>
              <a:t>Analysis suggests </a:t>
            </a:r>
            <a:r>
              <a:rPr lang="en-US" sz="1200" dirty="0" err="1">
                <a:latin typeface="+mn-lt"/>
              </a:rPr>
              <a:t>flowfield</a:t>
            </a:r>
            <a:r>
              <a:rPr lang="en-US" sz="1200" dirty="0">
                <a:latin typeface="+mn-lt"/>
              </a:rPr>
              <a:t>-induced electric currents are the cause TC anomalies</a:t>
            </a:r>
          </a:p>
        </p:txBody>
      </p:sp>
      <p:sp>
        <p:nvSpPr>
          <p:cNvPr id="11" name="Shape 318">
            <a:extLst>
              <a:ext uri="{FF2B5EF4-FFF2-40B4-BE49-F238E27FC236}">
                <a16:creationId xmlns:a16="http://schemas.microsoft.com/office/drawing/2014/main" id="{0794C1ED-8531-0C46-982D-630AEEE034E6}"/>
              </a:ext>
            </a:extLst>
          </p:cNvPr>
          <p:cNvSpPr/>
          <p:nvPr/>
        </p:nvSpPr>
        <p:spPr>
          <a:xfrm>
            <a:off x="9924910" y="5410377"/>
            <a:ext cx="1866951" cy="461665"/>
          </a:xfrm>
          <a:prstGeom prst="rect">
            <a:avLst/>
          </a:prstGeom>
          <a:noFill/>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1400" b="1">
                <a:solidFill>
                  <a:srgbClr val="0000FF"/>
                </a:solidFill>
              </a:defRPr>
            </a:lvl1pPr>
          </a:lstStyle>
          <a:p>
            <a:pPr algn="r"/>
            <a:r>
              <a:rPr lang="en-US" sz="1200" dirty="0">
                <a:latin typeface="+mn-lt"/>
              </a:rPr>
              <a:t>Understanding flow inside EAST expansion cone</a:t>
            </a:r>
          </a:p>
        </p:txBody>
      </p:sp>
      <p:sp>
        <p:nvSpPr>
          <p:cNvPr id="13" name="TextBox 12">
            <a:extLst>
              <a:ext uri="{FF2B5EF4-FFF2-40B4-BE49-F238E27FC236}">
                <a16:creationId xmlns:a16="http://schemas.microsoft.com/office/drawing/2014/main" id="{DBF0C9D1-CC12-154B-8BB6-95B828107A58}"/>
              </a:ext>
            </a:extLst>
          </p:cNvPr>
          <p:cNvSpPr txBox="1"/>
          <p:nvPr/>
        </p:nvSpPr>
        <p:spPr>
          <a:xfrm>
            <a:off x="7245097" y="5142133"/>
            <a:ext cx="1176552" cy="1012614"/>
          </a:xfrm>
          <a:prstGeom prst="rect">
            <a:avLst/>
          </a:prstGeom>
          <a:solidFill>
            <a:schemeClr val="bg1"/>
          </a:solidFill>
        </p:spPr>
        <p:txBody>
          <a:bodyPr wrap="square" rtlCol="0">
            <a:spAutoFit/>
          </a:bodyPr>
          <a:lstStyle/>
          <a:p>
            <a:endParaRPr lang="en-US" dirty="0"/>
          </a:p>
        </p:txBody>
      </p:sp>
      <p:pic>
        <p:nvPicPr>
          <p:cNvPr id="12" name="Picture 11">
            <a:extLst>
              <a:ext uri="{FF2B5EF4-FFF2-40B4-BE49-F238E27FC236}">
                <a16:creationId xmlns:a16="http://schemas.microsoft.com/office/drawing/2014/main" id="{19662A4B-5739-5447-88A0-B951B589D48D}"/>
              </a:ext>
            </a:extLst>
          </p:cNvPr>
          <p:cNvPicPr>
            <a:picLocks noChangeAspect="1"/>
          </p:cNvPicPr>
          <p:nvPr/>
        </p:nvPicPr>
        <p:blipFill>
          <a:blip r:embed="rId6"/>
          <a:stretch>
            <a:fillRect/>
          </a:stretch>
        </p:blipFill>
        <p:spPr>
          <a:xfrm>
            <a:off x="4424942" y="3423578"/>
            <a:ext cx="4356100" cy="2641600"/>
          </a:xfrm>
          <a:prstGeom prst="rect">
            <a:avLst/>
          </a:prstGeom>
        </p:spPr>
      </p:pic>
      <p:sp>
        <p:nvSpPr>
          <p:cNvPr id="14" name="Shape 318">
            <a:extLst>
              <a:ext uri="{FF2B5EF4-FFF2-40B4-BE49-F238E27FC236}">
                <a16:creationId xmlns:a16="http://schemas.microsoft.com/office/drawing/2014/main" id="{48E61671-068C-8A4E-89CE-398F9DFAEED6}"/>
              </a:ext>
            </a:extLst>
          </p:cNvPr>
          <p:cNvSpPr/>
          <p:nvPr/>
        </p:nvSpPr>
        <p:spPr>
          <a:xfrm>
            <a:off x="4946904" y="5968443"/>
            <a:ext cx="2796305" cy="461665"/>
          </a:xfrm>
          <a:prstGeom prst="rect">
            <a:avLst/>
          </a:prstGeom>
          <a:solidFill>
            <a:schemeClr val="lt1"/>
          </a:solidFill>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1400" b="1">
                <a:solidFill>
                  <a:srgbClr val="0000FF"/>
                </a:solidFill>
              </a:defRPr>
            </a:lvl1pPr>
          </a:lstStyle>
          <a:p>
            <a:r>
              <a:rPr lang="en-US" sz="1200" dirty="0">
                <a:latin typeface="+mn-lt"/>
              </a:rPr>
              <a:t>Calibrated Artemis II Flight Spectrometer and recommended signal levels</a:t>
            </a:r>
          </a:p>
        </p:txBody>
      </p:sp>
    </p:spTree>
    <p:extLst>
      <p:ext uri="{BB962C8B-B14F-4D97-AF65-F5344CB8AC3E}">
        <p14:creationId xmlns:p14="http://schemas.microsoft.com/office/powerpoint/2010/main" val="893972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D267F-672C-604D-91D9-F729E236A118}"/>
              </a:ext>
            </a:extLst>
          </p:cNvPr>
          <p:cNvSpPr>
            <a:spLocks noGrp="1"/>
          </p:cNvSpPr>
          <p:nvPr>
            <p:ph type="title"/>
          </p:nvPr>
        </p:nvSpPr>
        <p:spPr/>
        <p:txBody>
          <a:bodyPr/>
          <a:lstStyle/>
          <a:p>
            <a:r>
              <a:rPr lang="en-US" sz="4400" b="1" dirty="0">
                <a:solidFill>
                  <a:schemeClr val="tx1"/>
                </a:solidFill>
              </a:rPr>
              <a:t>TRL Progression</a:t>
            </a:r>
            <a:br>
              <a:rPr lang="en-US" b="1" dirty="0">
                <a:solidFill>
                  <a:schemeClr val="tx1"/>
                </a:solidFill>
              </a:rPr>
            </a:br>
            <a:r>
              <a:rPr lang="en-US" sz="2400" b="1" dirty="0">
                <a:solidFill>
                  <a:schemeClr val="tx1"/>
                </a:solidFill>
              </a:rPr>
              <a:t>SLKR</a:t>
            </a:r>
          </a:p>
        </p:txBody>
      </p:sp>
      <p:sp>
        <p:nvSpPr>
          <p:cNvPr id="4" name="Slide Number Placeholder 3">
            <a:extLst>
              <a:ext uri="{FF2B5EF4-FFF2-40B4-BE49-F238E27FC236}">
                <a16:creationId xmlns:a16="http://schemas.microsoft.com/office/drawing/2014/main" id="{1D81A21B-74CD-C047-BEBD-2EAB13CD4E4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769F-ADCB-2641-BD2F-4076D1C41918}"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uk-UA" sz="1200" b="0" i="0" u="none" strike="noStrike" kern="1200" cap="none" spc="0" normalizeH="0" baseline="0" noProof="0" dirty="0">
              <a:ln>
                <a:noFill/>
              </a:ln>
              <a:solidFill>
                <a:prstClr val="black"/>
              </a:solidFill>
              <a:effectLst/>
              <a:uLnTx/>
              <a:uFillTx/>
              <a:latin typeface="Calibri"/>
              <a:cs typeface="+mn-cs"/>
            </a:endParaRPr>
          </a:p>
        </p:txBody>
      </p:sp>
      <p:sp>
        <p:nvSpPr>
          <p:cNvPr id="6" name="Rectangle 5">
            <a:extLst>
              <a:ext uri="{FF2B5EF4-FFF2-40B4-BE49-F238E27FC236}">
                <a16:creationId xmlns:a16="http://schemas.microsoft.com/office/drawing/2014/main" id="{E594DA04-E69D-3641-B1E4-D7DBB805BAB5}"/>
              </a:ext>
            </a:extLst>
          </p:cNvPr>
          <p:cNvSpPr/>
          <p:nvPr/>
        </p:nvSpPr>
        <p:spPr>
          <a:xfrm>
            <a:off x="7432026" y="1818781"/>
            <a:ext cx="2983504" cy="4237712"/>
          </a:xfrm>
          <a:prstGeom prst="rect">
            <a:avLst/>
          </a:prstGeom>
          <a:solidFill>
            <a:schemeClr val="tx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a:extLst>
              <a:ext uri="{FF2B5EF4-FFF2-40B4-BE49-F238E27FC236}">
                <a16:creationId xmlns:a16="http://schemas.microsoft.com/office/drawing/2014/main" id="{82C7B8AC-9335-8A46-A49C-2069B55FE8BD}"/>
              </a:ext>
            </a:extLst>
          </p:cNvPr>
          <p:cNvSpPr/>
          <p:nvPr/>
        </p:nvSpPr>
        <p:spPr>
          <a:xfrm>
            <a:off x="1437258" y="1819268"/>
            <a:ext cx="2931642" cy="4237712"/>
          </a:xfrm>
          <a:prstGeom prst="rect">
            <a:avLst/>
          </a:prstGeom>
          <a:solidFill>
            <a:schemeClr val="tx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CD5FC207-8561-D04D-9A85-5A9E120C840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1901" y="1879107"/>
            <a:ext cx="10510763" cy="4745736"/>
          </a:xfrm>
          <a:prstGeom prst="rect">
            <a:avLst/>
          </a:prstGeom>
        </p:spPr>
      </p:pic>
      <p:grpSp>
        <p:nvGrpSpPr>
          <p:cNvPr id="10" name="Group 9">
            <a:extLst>
              <a:ext uri="{FF2B5EF4-FFF2-40B4-BE49-F238E27FC236}">
                <a16:creationId xmlns:a16="http://schemas.microsoft.com/office/drawing/2014/main" id="{91194553-3E28-E349-B163-F721193A08B8}"/>
              </a:ext>
            </a:extLst>
          </p:cNvPr>
          <p:cNvGrpSpPr/>
          <p:nvPr/>
        </p:nvGrpSpPr>
        <p:grpSpPr>
          <a:xfrm>
            <a:off x="535296" y="1225272"/>
            <a:ext cx="11142539" cy="376646"/>
            <a:chOff x="1595159" y="1277965"/>
            <a:chExt cx="9001683" cy="306697"/>
          </a:xfrm>
          <a:solidFill>
            <a:schemeClr val="tx1"/>
          </a:solidFill>
        </p:grpSpPr>
        <p:sp>
          <p:nvSpPr>
            <p:cNvPr id="59" name="Rectangle 58">
              <a:extLst>
                <a:ext uri="{FF2B5EF4-FFF2-40B4-BE49-F238E27FC236}">
                  <a16:creationId xmlns:a16="http://schemas.microsoft.com/office/drawing/2014/main" id="{65EDE7BF-26F7-5747-85BF-D71A827A0B77}"/>
                </a:ext>
              </a:extLst>
            </p:cNvPr>
            <p:cNvSpPr/>
            <p:nvPr/>
          </p:nvSpPr>
          <p:spPr>
            <a:xfrm>
              <a:off x="1595159" y="1277965"/>
              <a:ext cx="9001683" cy="306697"/>
            </a:xfrm>
            <a:prstGeom prst="rect">
              <a:avLst/>
            </a:prstGeom>
            <a:grpFill/>
          </p:spPr>
          <p:style>
            <a:lnRef idx="1">
              <a:schemeClr val="dk1"/>
            </a:lnRef>
            <a:fillRef idx="2">
              <a:schemeClr val="dk1"/>
            </a:fillRef>
            <a:effectRef idx="1">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60" name="Group 59">
              <a:extLst>
                <a:ext uri="{FF2B5EF4-FFF2-40B4-BE49-F238E27FC236}">
                  <a16:creationId xmlns:a16="http://schemas.microsoft.com/office/drawing/2014/main" id="{96220E5D-241F-BF4E-B4F7-8FB80454595D}"/>
                </a:ext>
              </a:extLst>
            </p:cNvPr>
            <p:cNvGrpSpPr/>
            <p:nvPr/>
          </p:nvGrpSpPr>
          <p:grpSpPr>
            <a:xfrm>
              <a:off x="1939988" y="1315897"/>
              <a:ext cx="1559896" cy="230832"/>
              <a:chOff x="1939988" y="1331194"/>
              <a:chExt cx="1559896" cy="230832"/>
            </a:xfrm>
            <a:grpFill/>
          </p:grpSpPr>
          <p:sp>
            <p:nvSpPr>
              <p:cNvPr id="69" name="TextBox 68">
                <a:extLst>
                  <a:ext uri="{FF2B5EF4-FFF2-40B4-BE49-F238E27FC236}">
                    <a16:creationId xmlns:a16="http://schemas.microsoft.com/office/drawing/2014/main" id="{CFBAA816-26AF-FA41-A4EE-B6B436A674C2}"/>
                  </a:ext>
                </a:extLst>
              </p:cNvPr>
              <p:cNvSpPr txBox="1"/>
              <p:nvPr/>
            </p:nvSpPr>
            <p:spPr>
              <a:xfrm>
                <a:off x="2072568" y="1331194"/>
                <a:ext cx="1427316" cy="230832"/>
              </a:xfrm>
              <a:prstGeom prst="rect">
                <a:avLst/>
              </a:prstGeom>
              <a:grp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Arial" charset="0"/>
                    <a:ea typeface="MS PGothic" charset="-128"/>
                    <a:cs typeface="+mn-cs"/>
                  </a:rPr>
                  <a:t>Project Milestone</a:t>
                </a:r>
              </a:p>
            </p:txBody>
          </p:sp>
          <p:sp>
            <p:nvSpPr>
              <p:cNvPr id="70" name="Regular Pentagon 69">
                <a:extLst>
                  <a:ext uri="{FF2B5EF4-FFF2-40B4-BE49-F238E27FC236}">
                    <a16:creationId xmlns:a16="http://schemas.microsoft.com/office/drawing/2014/main" id="{39CA0409-7133-9540-A27C-BED2A5FBA473}"/>
                  </a:ext>
                </a:extLst>
              </p:cNvPr>
              <p:cNvSpPr/>
              <p:nvPr/>
            </p:nvSpPr>
            <p:spPr>
              <a:xfrm flipV="1">
                <a:off x="1939988" y="1379672"/>
                <a:ext cx="142482" cy="133877"/>
              </a:xfrm>
              <a:prstGeom prst="pentagon">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61" name="Group 60">
              <a:extLst>
                <a:ext uri="{FF2B5EF4-FFF2-40B4-BE49-F238E27FC236}">
                  <a16:creationId xmlns:a16="http://schemas.microsoft.com/office/drawing/2014/main" id="{83F060B4-1DC4-F942-8D34-438A45F5CABF}"/>
                </a:ext>
              </a:extLst>
            </p:cNvPr>
            <p:cNvGrpSpPr/>
            <p:nvPr/>
          </p:nvGrpSpPr>
          <p:grpSpPr>
            <a:xfrm>
              <a:off x="4161016" y="1315897"/>
              <a:ext cx="1583648" cy="230832"/>
              <a:chOff x="4161016" y="1324190"/>
              <a:chExt cx="1583648" cy="230832"/>
            </a:xfrm>
            <a:grpFill/>
          </p:grpSpPr>
          <p:sp>
            <p:nvSpPr>
              <p:cNvPr id="67" name="TextBox 66">
                <a:extLst>
                  <a:ext uri="{FF2B5EF4-FFF2-40B4-BE49-F238E27FC236}">
                    <a16:creationId xmlns:a16="http://schemas.microsoft.com/office/drawing/2014/main" id="{BE2612A7-52F3-8747-8B62-F2681F5290D0}"/>
                  </a:ext>
                </a:extLst>
              </p:cNvPr>
              <p:cNvSpPr txBox="1"/>
              <p:nvPr/>
            </p:nvSpPr>
            <p:spPr>
              <a:xfrm>
                <a:off x="4317348" y="1324190"/>
                <a:ext cx="1427316" cy="230832"/>
              </a:xfrm>
              <a:prstGeom prst="rect">
                <a:avLst/>
              </a:prstGeom>
              <a:grpFill/>
            </p:spPr>
            <p:txBody>
              <a:bodyPr wrap="square"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Arial" charset="0"/>
                    <a:ea typeface="MS PGothic" charset="-128"/>
                    <a:cs typeface="+mn-cs"/>
                  </a:rPr>
                  <a:t>GCD (Key) Milestone</a:t>
                </a:r>
              </a:p>
            </p:txBody>
          </p:sp>
          <p:sp>
            <p:nvSpPr>
              <p:cNvPr id="68" name="Diamond 67">
                <a:extLst>
                  <a:ext uri="{FF2B5EF4-FFF2-40B4-BE49-F238E27FC236}">
                    <a16:creationId xmlns:a16="http://schemas.microsoft.com/office/drawing/2014/main" id="{844EE3C3-5C03-664E-80D8-82641E32B1D3}"/>
                  </a:ext>
                </a:extLst>
              </p:cNvPr>
              <p:cNvSpPr/>
              <p:nvPr/>
            </p:nvSpPr>
            <p:spPr>
              <a:xfrm>
                <a:off x="4161016" y="1371026"/>
                <a:ext cx="160573" cy="137160"/>
              </a:xfrm>
              <a:prstGeom prst="diamond">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62" name="Group 61">
              <a:extLst>
                <a:ext uri="{FF2B5EF4-FFF2-40B4-BE49-F238E27FC236}">
                  <a16:creationId xmlns:a16="http://schemas.microsoft.com/office/drawing/2014/main" id="{B65B67C8-19E5-804C-A06F-5432F1FFEF99}"/>
                </a:ext>
              </a:extLst>
            </p:cNvPr>
            <p:cNvGrpSpPr/>
            <p:nvPr/>
          </p:nvGrpSpPr>
          <p:grpSpPr>
            <a:xfrm>
              <a:off x="6222073" y="1315897"/>
              <a:ext cx="1556408" cy="230832"/>
              <a:chOff x="6270927" y="1379672"/>
              <a:chExt cx="1556408" cy="230832"/>
            </a:xfrm>
            <a:grpFill/>
          </p:grpSpPr>
          <p:sp>
            <p:nvSpPr>
              <p:cNvPr id="65" name="TextBox 64">
                <a:extLst>
                  <a:ext uri="{FF2B5EF4-FFF2-40B4-BE49-F238E27FC236}">
                    <a16:creationId xmlns:a16="http://schemas.microsoft.com/office/drawing/2014/main" id="{7B209514-2057-2045-81FA-A143841C66FD}"/>
                  </a:ext>
                </a:extLst>
              </p:cNvPr>
              <p:cNvSpPr txBox="1"/>
              <p:nvPr/>
            </p:nvSpPr>
            <p:spPr>
              <a:xfrm>
                <a:off x="6400019" y="1379672"/>
                <a:ext cx="1427316" cy="230832"/>
              </a:xfrm>
              <a:prstGeom prst="rect">
                <a:avLst/>
              </a:prstGeom>
              <a:grpFill/>
            </p:spPr>
            <p:txBody>
              <a:bodyPr wrap="square"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Arial" charset="0"/>
                    <a:ea typeface="MS PGothic" charset="-128"/>
                    <a:cs typeface="+mn-cs"/>
                  </a:rPr>
                  <a:t>Controlled Milestone</a:t>
                </a:r>
              </a:p>
            </p:txBody>
          </p:sp>
          <p:sp>
            <p:nvSpPr>
              <p:cNvPr id="66" name="Isosceles Triangle 243">
                <a:extLst>
                  <a:ext uri="{FF2B5EF4-FFF2-40B4-BE49-F238E27FC236}">
                    <a16:creationId xmlns:a16="http://schemas.microsoft.com/office/drawing/2014/main" id="{CD0FA97B-F893-4845-88BC-608FB99A69A1}"/>
                  </a:ext>
                </a:extLst>
              </p:cNvPr>
              <p:cNvSpPr/>
              <p:nvPr/>
            </p:nvSpPr>
            <p:spPr>
              <a:xfrm flipV="1">
                <a:off x="6270927" y="1427566"/>
                <a:ext cx="160573" cy="137160"/>
              </a:xfrm>
              <a:prstGeom prst="triangl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63" name="Straight Connector 62">
              <a:extLst>
                <a:ext uri="{FF2B5EF4-FFF2-40B4-BE49-F238E27FC236}">
                  <a16:creationId xmlns:a16="http://schemas.microsoft.com/office/drawing/2014/main" id="{A40A33CB-CA5E-6D49-AB03-F331437827F3}"/>
                </a:ext>
              </a:extLst>
            </p:cNvPr>
            <p:cNvCxnSpPr/>
            <p:nvPr/>
          </p:nvCxnSpPr>
          <p:spPr>
            <a:xfrm>
              <a:off x="8280054" y="1431313"/>
              <a:ext cx="713658" cy="0"/>
            </a:xfrm>
            <a:prstGeom prst="line">
              <a:avLst/>
            </a:prstGeom>
            <a:grpFill/>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4" name="TextBox 63">
              <a:extLst>
                <a:ext uri="{FF2B5EF4-FFF2-40B4-BE49-F238E27FC236}">
                  <a16:creationId xmlns:a16="http://schemas.microsoft.com/office/drawing/2014/main" id="{83C39E76-D358-5C46-999C-B4D4656E6EE6}"/>
                </a:ext>
              </a:extLst>
            </p:cNvPr>
            <p:cNvSpPr txBox="1"/>
            <p:nvPr/>
          </p:nvSpPr>
          <p:spPr>
            <a:xfrm>
              <a:off x="8999757" y="1315897"/>
              <a:ext cx="1427316" cy="230832"/>
            </a:xfrm>
            <a:prstGeom prst="rect">
              <a:avLst/>
            </a:prstGeom>
            <a:grp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Arial" charset="0"/>
                  <a:ea typeface="MS PGothic" charset="-128"/>
                  <a:cs typeface="+mn-cs"/>
                </a:rPr>
                <a:t>TRL Progression</a:t>
              </a:r>
            </a:p>
          </p:txBody>
        </p:sp>
      </p:grpSp>
      <p:sp>
        <p:nvSpPr>
          <p:cNvPr id="14" name="TextBox 13">
            <a:extLst>
              <a:ext uri="{FF2B5EF4-FFF2-40B4-BE49-F238E27FC236}">
                <a16:creationId xmlns:a16="http://schemas.microsoft.com/office/drawing/2014/main" id="{90C340D3-0198-5E4F-BAD2-995E7ABD38E7}"/>
              </a:ext>
            </a:extLst>
          </p:cNvPr>
          <p:cNvSpPr txBox="1"/>
          <p:nvPr/>
        </p:nvSpPr>
        <p:spPr>
          <a:xfrm>
            <a:off x="2555132" y="6131679"/>
            <a:ext cx="911164" cy="369332"/>
          </a:xfrm>
          <a:prstGeom prst="rect">
            <a:avLst/>
          </a:prstGeom>
          <a:solidFill>
            <a:schemeClr val="tx1"/>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S PGothic" charset="-128"/>
                <a:cs typeface="+mn-cs"/>
              </a:rPr>
              <a:t>FY19</a:t>
            </a:r>
          </a:p>
        </p:txBody>
      </p:sp>
      <p:sp>
        <p:nvSpPr>
          <p:cNvPr id="15" name="TextBox 14">
            <a:extLst>
              <a:ext uri="{FF2B5EF4-FFF2-40B4-BE49-F238E27FC236}">
                <a16:creationId xmlns:a16="http://schemas.microsoft.com/office/drawing/2014/main" id="{A2AC3BC2-2F62-EE45-B2CA-15F8DD2F785D}"/>
              </a:ext>
            </a:extLst>
          </p:cNvPr>
          <p:cNvSpPr txBox="1"/>
          <p:nvPr/>
        </p:nvSpPr>
        <p:spPr>
          <a:xfrm>
            <a:off x="5491114" y="6118119"/>
            <a:ext cx="911164" cy="369332"/>
          </a:xfrm>
          <a:prstGeom prst="rect">
            <a:avLst/>
          </a:prstGeom>
          <a:solidFill>
            <a:schemeClr val="tx1"/>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S PGothic" charset="-128"/>
                <a:cs typeface="+mn-cs"/>
              </a:rPr>
              <a:t>FY20</a:t>
            </a:r>
          </a:p>
        </p:txBody>
      </p:sp>
      <p:sp>
        <p:nvSpPr>
          <p:cNvPr id="16" name="TextBox 15">
            <a:extLst>
              <a:ext uri="{FF2B5EF4-FFF2-40B4-BE49-F238E27FC236}">
                <a16:creationId xmlns:a16="http://schemas.microsoft.com/office/drawing/2014/main" id="{FC737BB5-E5C5-9344-AB7E-0C6774AB1CBF}"/>
              </a:ext>
            </a:extLst>
          </p:cNvPr>
          <p:cNvSpPr txBox="1"/>
          <p:nvPr/>
        </p:nvSpPr>
        <p:spPr>
          <a:xfrm>
            <a:off x="8612208" y="6116163"/>
            <a:ext cx="911164" cy="369332"/>
          </a:xfrm>
          <a:prstGeom prst="rect">
            <a:avLst/>
          </a:prstGeom>
          <a:solidFill>
            <a:schemeClr val="tx1"/>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S PGothic" charset="-128"/>
                <a:cs typeface="+mn-cs"/>
              </a:rPr>
              <a:t>FY21</a:t>
            </a:r>
          </a:p>
        </p:txBody>
      </p:sp>
      <p:grpSp>
        <p:nvGrpSpPr>
          <p:cNvPr id="79" name="Group 78">
            <a:extLst>
              <a:ext uri="{FF2B5EF4-FFF2-40B4-BE49-F238E27FC236}">
                <a16:creationId xmlns:a16="http://schemas.microsoft.com/office/drawing/2014/main" id="{73847E7C-9604-8045-8820-C27DB748C95A}"/>
              </a:ext>
            </a:extLst>
          </p:cNvPr>
          <p:cNvGrpSpPr>
            <a:grpSpLocks/>
          </p:cNvGrpSpPr>
          <p:nvPr/>
        </p:nvGrpSpPr>
        <p:grpSpPr>
          <a:xfrm>
            <a:off x="7528517" y="4644560"/>
            <a:ext cx="2802545" cy="847598"/>
            <a:chOff x="8736472" y="4811717"/>
            <a:chExt cx="2955920" cy="702210"/>
          </a:xfrm>
          <a:solidFill>
            <a:schemeClr val="tx1"/>
          </a:solidFill>
        </p:grpSpPr>
        <p:sp>
          <p:nvSpPr>
            <p:cNvPr id="80" name="Rectangle 79">
              <a:extLst>
                <a:ext uri="{FF2B5EF4-FFF2-40B4-BE49-F238E27FC236}">
                  <a16:creationId xmlns:a16="http://schemas.microsoft.com/office/drawing/2014/main" id="{8A8A5109-7897-AE40-90BD-FD64CDEB028E}"/>
                </a:ext>
              </a:extLst>
            </p:cNvPr>
            <p:cNvSpPr/>
            <p:nvPr/>
          </p:nvSpPr>
          <p:spPr>
            <a:xfrm>
              <a:off x="8736472" y="4826134"/>
              <a:ext cx="2955920" cy="687793"/>
            </a:xfrm>
            <a:prstGeom prst="rect">
              <a:avLst/>
            </a:prstGeom>
            <a:grp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81" name="Straight Connector 80">
              <a:extLst>
                <a:ext uri="{FF2B5EF4-FFF2-40B4-BE49-F238E27FC236}">
                  <a16:creationId xmlns:a16="http://schemas.microsoft.com/office/drawing/2014/main" id="{C7B721B7-8FF7-8241-96CD-4BC0EECE9C48}"/>
                </a:ext>
              </a:extLst>
            </p:cNvPr>
            <p:cNvCxnSpPr>
              <a:cxnSpLocks/>
            </p:cNvCxnSpPr>
            <p:nvPr/>
          </p:nvCxnSpPr>
          <p:spPr>
            <a:xfrm flipH="1">
              <a:off x="8892593" y="5116075"/>
              <a:ext cx="551931" cy="0"/>
            </a:xfrm>
            <a:prstGeom prst="line">
              <a:avLst/>
            </a:prstGeom>
            <a:grpFill/>
            <a:ln>
              <a:solidFill>
                <a:srgbClr val="3333CC"/>
              </a:solidFill>
            </a:ln>
          </p:spPr>
          <p:style>
            <a:lnRef idx="2">
              <a:schemeClr val="dk1"/>
            </a:lnRef>
            <a:fillRef idx="0">
              <a:schemeClr val="dk1"/>
            </a:fillRef>
            <a:effectRef idx="1">
              <a:schemeClr val="dk1"/>
            </a:effectRef>
            <a:fontRef idx="minor">
              <a:schemeClr val="tx1"/>
            </a:fontRef>
          </p:style>
        </p:cxnSp>
        <p:cxnSp>
          <p:nvCxnSpPr>
            <p:cNvPr id="82" name="Straight Connector 81">
              <a:extLst>
                <a:ext uri="{FF2B5EF4-FFF2-40B4-BE49-F238E27FC236}">
                  <a16:creationId xmlns:a16="http://schemas.microsoft.com/office/drawing/2014/main" id="{2A2A7609-F2AC-8943-B9AA-5C1ECD828440}"/>
                </a:ext>
              </a:extLst>
            </p:cNvPr>
            <p:cNvCxnSpPr>
              <a:cxnSpLocks/>
            </p:cNvCxnSpPr>
            <p:nvPr/>
          </p:nvCxnSpPr>
          <p:spPr>
            <a:xfrm flipH="1">
              <a:off x="8892593" y="5345427"/>
              <a:ext cx="551931" cy="0"/>
            </a:xfrm>
            <a:prstGeom prst="line">
              <a:avLst/>
            </a:prstGeom>
            <a:grpFill/>
            <a:ln>
              <a:solidFill>
                <a:srgbClr val="2D8B75"/>
              </a:solidFill>
            </a:ln>
          </p:spPr>
          <p:style>
            <a:lnRef idx="2">
              <a:schemeClr val="dk1"/>
            </a:lnRef>
            <a:fillRef idx="0">
              <a:schemeClr val="dk1"/>
            </a:fillRef>
            <a:effectRef idx="1">
              <a:schemeClr val="dk1"/>
            </a:effectRef>
            <a:fontRef idx="minor">
              <a:schemeClr val="tx1"/>
            </a:fontRef>
          </p:style>
        </p:cxnSp>
        <p:sp>
          <p:nvSpPr>
            <p:cNvPr id="83" name="Text Box 197">
              <a:extLst>
                <a:ext uri="{FF2B5EF4-FFF2-40B4-BE49-F238E27FC236}">
                  <a16:creationId xmlns:a16="http://schemas.microsoft.com/office/drawing/2014/main" id="{9A441FB5-1FFB-0546-891C-76507BC58F94}"/>
                </a:ext>
              </a:extLst>
            </p:cNvPr>
            <p:cNvSpPr txBox="1">
              <a:spLocks noChangeArrowheads="1"/>
            </p:cNvSpPr>
            <p:nvPr/>
          </p:nvSpPr>
          <p:spPr bwMode="auto">
            <a:xfrm>
              <a:off x="9476363" y="5064263"/>
              <a:ext cx="1832964" cy="159360"/>
            </a:xfrm>
            <a:prstGeom prst="rect">
              <a:avLst/>
            </a:prstGeom>
            <a:grpFill/>
            <a:ln w="9525">
              <a:noFill/>
              <a:miter lim="800000"/>
              <a:headEnd/>
              <a:tailEnd/>
            </a:ln>
          </p:spPr>
          <p:txBody>
            <a:bodyPr wrap="square" lIns="68574" tIns="34287" rIns="68574" bIns="34287" anchor="b">
              <a:spAutoFit/>
            </a:bodyPr>
            <a:lstStyle/>
            <a:p>
              <a:pPr marL="0" marR="0" lvl="0" indent="0" algn="l"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3333CC"/>
                  </a:solidFill>
                  <a:effectLst/>
                  <a:uLnTx/>
                  <a:uFillTx/>
                  <a:latin typeface="Arial" charset="0"/>
                  <a:ea typeface="MS PGothic" charset="-128"/>
                  <a:cs typeface="Helvetica"/>
                </a:rPr>
                <a:t>Simulation capability</a:t>
              </a:r>
            </a:p>
          </p:txBody>
        </p:sp>
        <p:sp>
          <p:nvSpPr>
            <p:cNvPr id="84" name="Text Box 197">
              <a:extLst>
                <a:ext uri="{FF2B5EF4-FFF2-40B4-BE49-F238E27FC236}">
                  <a16:creationId xmlns:a16="http://schemas.microsoft.com/office/drawing/2014/main" id="{F6B00542-A239-C044-96AA-9FB6D2F9B00E}"/>
                </a:ext>
              </a:extLst>
            </p:cNvPr>
            <p:cNvSpPr txBox="1">
              <a:spLocks noChangeArrowheads="1"/>
            </p:cNvSpPr>
            <p:nvPr/>
          </p:nvSpPr>
          <p:spPr bwMode="auto">
            <a:xfrm>
              <a:off x="9476363" y="5284079"/>
              <a:ext cx="2056503" cy="159360"/>
            </a:xfrm>
            <a:prstGeom prst="rect">
              <a:avLst/>
            </a:prstGeom>
            <a:grpFill/>
            <a:ln w="9525">
              <a:noFill/>
              <a:miter lim="800000"/>
              <a:headEnd/>
              <a:tailEnd/>
            </a:ln>
          </p:spPr>
          <p:txBody>
            <a:bodyPr wrap="square" lIns="68574" tIns="34287" rIns="68574" bIns="34287" anchor="b">
              <a:spAutoFit/>
            </a:bodyPr>
            <a:lstStyle/>
            <a:p>
              <a:pPr marL="0" marR="0" lvl="0" indent="0" algn="l"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D8B75"/>
                  </a:solidFill>
                  <a:effectLst/>
                  <a:uLnTx/>
                  <a:uFillTx/>
                  <a:latin typeface="Arial" charset="0"/>
                  <a:ea typeface="MS PGothic" charset="-128"/>
                  <a:cs typeface="Helvetica"/>
                </a:rPr>
                <a:t>Experimental capability</a:t>
              </a:r>
            </a:p>
          </p:txBody>
        </p:sp>
        <p:sp>
          <p:nvSpPr>
            <p:cNvPr id="85" name="TextBox 84">
              <a:extLst>
                <a:ext uri="{FF2B5EF4-FFF2-40B4-BE49-F238E27FC236}">
                  <a16:creationId xmlns:a16="http://schemas.microsoft.com/office/drawing/2014/main" id="{9D9E13B1-B142-6D41-9A38-979ED03D65EC}"/>
                </a:ext>
              </a:extLst>
            </p:cNvPr>
            <p:cNvSpPr txBox="1"/>
            <p:nvPr/>
          </p:nvSpPr>
          <p:spPr>
            <a:xfrm>
              <a:off x="8784603" y="4811717"/>
              <a:ext cx="1303892" cy="20398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charset="0"/>
                  <a:ea typeface="MS PGothic" charset="-128"/>
                  <a:cs typeface="+mn-cs"/>
                </a:rPr>
                <a:t>Expanding Flows</a:t>
              </a:r>
            </a:p>
          </p:txBody>
        </p:sp>
      </p:grpSp>
      <p:cxnSp>
        <p:nvCxnSpPr>
          <p:cNvPr id="86" name="Straight Connector 85">
            <a:extLst>
              <a:ext uri="{FF2B5EF4-FFF2-40B4-BE49-F238E27FC236}">
                <a16:creationId xmlns:a16="http://schemas.microsoft.com/office/drawing/2014/main" id="{91F9BC5E-D134-1A40-B1C3-BA98CFBEDA46}"/>
              </a:ext>
            </a:extLst>
          </p:cNvPr>
          <p:cNvCxnSpPr>
            <a:cxnSpLocks/>
          </p:cNvCxnSpPr>
          <p:nvPr/>
        </p:nvCxnSpPr>
        <p:spPr>
          <a:xfrm flipH="1">
            <a:off x="3487431" y="3318682"/>
            <a:ext cx="4924659" cy="0"/>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cxnSp>
        <p:nvCxnSpPr>
          <p:cNvPr id="87" name="Straight Connector 86">
            <a:extLst>
              <a:ext uri="{FF2B5EF4-FFF2-40B4-BE49-F238E27FC236}">
                <a16:creationId xmlns:a16="http://schemas.microsoft.com/office/drawing/2014/main" id="{88D83E31-CA8B-F148-9672-9A8DE5933CF2}"/>
              </a:ext>
            </a:extLst>
          </p:cNvPr>
          <p:cNvCxnSpPr>
            <a:cxnSpLocks/>
          </p:cNvCxnSpPr>
          <p:nvPr/>
        </p:nvCxnSpPr>
        <p:spPr>
          <a:xfrm>
            <a:off x="3487430" y="3318682"/>
            <a:ext cx="0" cy="1171598"/>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sp>
        <p:nvSpPr>
          <p:cNvPr id="88" name="Isosceles Triangle 94">
            <a:extLst>
              <a:ext uri="{FF2B5EF4-FFF2-40B4-BE49-F238E27FC236}">
                <a16:creationId xmlns:a16="http://schemas.microsoft.com/office/drawing/2014/main" id="{B4E56136-1BDC-C342-ADEF-7CFCDE69CD1E}"/>
              </a:ext>
            </a:extLst>
          </p:cNvPr>
          <p:cNvSpPr/>
          <p:nvPr/>
        </p:nvSpPr>
        <p:spPr bwMode="auto">
          <a:xfrm rot="10800000">
            <a:off x="3274397" y="3100899"/>
            <a:ext cx="192024" cy="192024"/>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68574" tIns="34287" rIns="68574" bIns="34287"/>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675" b="0" i="0" u="none" strike="noStrike" kern="1200" cap="none" spc="0" normalizeH="0" baseline="0" noProof="0" dirty="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89" name="Text Box 197">
            <a:extLst>
              <a:ext uri="{FF2B5EF4-FFF2-40B4-BE49-F238E27FC236}">
                <a16:creationId xmlns:a16="http://schemas.microsoft.com/office/drawing/2014/main" id="{3C96D1B9-4027-F645-84C9-3F6A124EE59A}"/>
              </a:ext>
            </a:extLst>
          </p:cNvPr>
          <p:cNvSpPr txBox="1">
            <a:spLocks noChangeArrowheads="1"/>
          </p:cNvSpPr>
          <p:nvPr/>
        </p:nvSpPr>
        <p:spPr bwMode="auto">
          <a:xfrm>
            <a:off x="2845927" y="2770543"/>
            <a:ext cx="1249543" cy="315465"/>
          </a:xfrm>
          <a:prstGeom prst="rect">
            <a:avLst/>
          </a:prstGeom>
          <a:noFill/>
          <a:ln w="9525">
            <a:noFill/>
            <a:miter lim="800000"/>
            <a:headEnd/>
            <a:tailEnd/>
          </a:ln>
        </p:spPr>
        <p:txBody>
          <a:bodyPr wrap="square" lIns="68574" tIns="34287" rIns="68574" bIns="34287"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3333CC"/>
                </a:solidFill>
                <a:effectLst/>
                <a:uLnTx/>
                <a:uFillTx/>
                <a:latin typeface="Arial" charset="0"/>
                <a:ea typeface="MS PGothic" charset="-128"/>
                <a:cs typeface="Helvetica"/>
              </a:rPr>
              <a:t>Simulation of expansion section</a:t>
            </a:r>
          </a:p>
        </p:txBody>
      </p:sp>
      <p:cxnSp>
        <p:nvCxnSpPr>
          <p:cNvPr id="90" name="Straight Connector 89">
            <a:extLst>
              <a:ext uri="{FF2B5EF4-FFF2-40B4-BE49-F238E27FC236}">
                <a16:creationId xmlns:a16="http://schemas.microsoft.com/office/drawing/2014/main" id="{02C4F3E3-6254-3946-B0E9-1647C2D9DD2D}"/>
              </a:ext>
            </a:extLst>
          </p:cNvPr>
          <p:cNvCxnSpPr>
            <a:cxnSpLocks/>
          </p:cNvCxnSpPr>
          <p:nvPr/>
        </p:nvCxnSpPr>
        <p:spPr>
          <a:xfrm flipH="1">
            <a:off x="8414051" y="2150772"/>
            <a:ext cx="2001479" cy="0"/>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cxnSp>
        <p:nvCxnSpPr>
          <p:cNvPr id="91" name="Straight Connector 90">
            <a:extLst>
              <a:ext uri="{FF2B5EF4-FFF2-40B4-BE49-F238E27FC236}">
                <a16:creationId xmlns:a16="http://schemas.microsoft.com/office/drawing/2014/main" id="{11B2D183-3F83-4249-9E94-6FA8D903C33E}"/>
              </a:ext>
            </a:extLst>
          </p:cNvPr>
          <p:cNvCxnSpPr>
            <a:cxnSpLocks/>
          </p:cNvCxnSpPr>
          <p:nvPr/>
        </p:nvCxnSpPr>
        <p:spPr>
          <a:xfrm>
            <a:off x="8412090" y="2150772"/>
            <a:ext cx="0" cy="1185001"/>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sp>
        <p:nvSpPr>
          <p:cNvPr id="92" name="Isosceles Triangle 94">
            <a:extLst>
              <a:ext uri="{FF2B5EF4-FFF2-40B4-BE49-F238E27FC236}">
                <a16:creationId xmlns:a16="http://schemas.microsoft.com/office/drawing/2014/main" id="{7C0BEF2E-E775-774D-BAC0-164A1FFB5C31}"/>
              </a:ext>
            </a:extLst>
          </p:cNvPr>
          <p:cNvSpPr/>
          <p:nvPr/>
        </p:nvSpPr>
        <p:spPr bwMode="auto">
          <a:xfrm rot="10800000">
            <a:off x="8336652" y="1880900"/>
            <a:ext cx="192024" cy="192024"/>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68574" tIns="34287" rIns="68574" bIns="34287"/>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675" b="0" i="0" u="none" strike="noStrike" kern="1200" cap="none" spc="0" normalizeH="0" baseline="0" noProof="0" dirty="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93" name="Text Box 197">
            <a:extLst>
              <a:ext uri="{FF2B5EF4-FFF2-40B4-BE49-F238E27FC236}">
                <a16:creationId xmlns:a16="http://schemas.microsoft.com/office/drawing/2014/main" id="{F6360D97-C37D-E244-BE63-6EC4501166D5}"/>
              </a:ext>
            </a:extLst>
          </p:cNvPr>
          <p:cNvSpPr txBox="1">
            <a:spLocks noChangeArrowheads="1"/>
          </p:cNvSpPr>
          <p:nvPr/>
        </p:nvSpPr>
        <p:spPr bwMode="auto">
          <a:xfrm>
            <a:off x="8487110" y="1835623"/>
            <a:ext cx="1184924" cy="310896"/>
          </a:xfrm>
          <a:prstGeom prst="rect">
            <a:avLst/>
          </a:prstGeom>
          <a:noFill/>
          <a:ln w="9525">
            <a:noFill/>
            <a:miter lim="800000"/>
            <a:headEnd/>
            <a:tailEnd/>
          </a:ln>
        </p:spPr>
        <p:txBody>
          <a:bodyPr wrap="square" lIns="68574" tIns="34287" rIns="68574" bIns="34287"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3333CC"/>
                </a:solidFill>
                <a:effectLst/>
                <a:uLnTx/>
                <a:uFillTx/>
                <a:latin typeface="Arial" charset="0"/>
                <a:ea typeface="MS PGothic" charset="-128"/>
                <a:cs typeface="Helvetica"/>
              </a:rPr>
              <a:t>Comparison to EAST air data</a:t>
            </a:r>
          </a:p>
        </p:txBody>
      </p:sp>
      <p:cxnSp>
        <p:nvCxnSpPr>
          <p:cNvPr id="94" name="Straight Connector 93">
            <a:extLst>
              <a:ext uri="{FF2B5EF4-FFF2-40B4-BE49-F238E27FC236}">
                <a16:creationId xmlns:a16="http://schemas.microsoft.com/office/drawing/2014/main" id="{36D9BA1C-2DF2-B741-9728-B00B8A8FA621}"/>
              </a:ext>
            </a:extLst>
          </p:cNvPr>
          <p:cNvCxnSpPr>
            <a:cxnSpLocks/>
          </p:cNvCxnSpPr>
          <p:nvPr/>
        </p:nvCxnSpPr>
        <p:spPr>
          <a:xfrm flipH="1">
            <a:off x="1423588" y="4490280"/>
            <a:ext cx="2042708" cy="0"/>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cxnSp>
        <p:nvCxnSpPr>
          <p:cNvPr id="95" name="Straight Connector 94">
            <a:extLst>
              <a:ext uri="{FF2B5EF4-FFF2-40B4-BE49-F238E27FC236}">
                <a16:creationId xmlns:a16="http://schemas.microsoft.com/office/drawing/2014/main" id="{23704E20-C3D9-0F4F-A596-4C6738AED3E5}"/>
              </a:ext>
            </a:extLst>
          </p:cNvPr>
          <p:cNvCxnSpPr>
            <a:cxnSpLocks/>
          </p:cNvCxnSpPr>
          <p:nvPr/>
        </p:nvCxnSpPr>
        <p:spPr>
          <a:xfrm flipV="1">
            <a:off x="1437258" y="4492981"/>
            <a:ext cx="3662776" cy="1"/>
          </a:xfrm>
          <a:prstGeom prst="line">
            <a:avLst/>
          </a:prstGeom>
          <a:ln>
            <a:solidFill>
              <a:srgbClr val="2D8B75"/>
            </a:solidFill>
          </a:ln>
        </p:spPr>
        <p:style>
          <a:lnRef idx="2">
            <a:schemeClr val="dk1"/>
          </a:lnRef>
          <a:fillRef idx="0">
            <a:schemeClr val="dk1"/>
          </a:fillRef>
          <a:effectRef idx="1">
            <a:schemeClr val="dk1"/>
          </a:effectRef>
          <a:fontRef idx="minor">
            <a:schemeClr val="tx1"/>
          </a:fontRef>
        </p:style>
      </p:cxnSp>
      <p:cxnSp>
        <p:nvCxnSpPr>
          <p:cNvPr id="96" name="Straight Connector 95">
            <a:extLst>
              <a:ext uri="{FF2B5EF4-FFF2-40B4-BE49-F238E27FC236}">
                <a16:creationId xmlns:a16="http://schemas.microsoft.com/office/drawing/2014/main" id="{11264D4E-72F7-FB4E-83FD-B8FFA1B95503}"/>
              </a:ext>
            </a:extLst>
          </p:cNvPr>
          <p:cNvCxnSpPr>
            <a:cxnSpLocks/>
          </p:cNvCxnSpPr>
          <p:nvPr/>
        </p:nvCxnSpPr>
        <p:spPr>
          <a:xfrm flipV="1">
            <a:off x="7857487" y="2146519"/>
            <a:ext cx="0" cy="1189255"/>
          </a:xfrm>
          <a:prstGeom prst="line">
            <a:avLst/>
          </a:prstGeom>
          <a:ln>
            <a:solidFill>
              <a:srgbClr val="2D8B75"/>
            </a:solidFill>
          </a:ln>
        </p:spPr>
        <p:style>
          <a:lnRef idx="2">
            <a:schemeClr val="dk1"/>
          </a:lnRef>
          <a:fillRef idx="0">
            <a:schemeClr val="dk1"/>
          </a:fillRef>
          <a:effectRef idx="1">
            <a:schemeClr val="dk1"/>
          </a:effectRef>
          <a:fontRef idx="minor">
            <a:schemeClr val="tx1"/>
          </a:fontRef>
        </p:style>
      </p:cxnSp>
      <p:sp>
        <p:nvSpPr>
          <p:cNvPr id="97" name="Text Box 197">
            <a:extLst>
              <a:ext uri="{FF2B5EF4-FFF2-40B4-BE49-F238E27FC236}">
                <a16:creationId xmlns:a16="http://schemas.microsoft.com/office/drawing/2014/main" id="{F5F93053-5A13-9347-9DCA-B3241180E1AF}"/>
              </a:ext>
            </a:extLst>
          </p:cNvPr>
          <p:cNvSpPr txBox="1">
            <a:spLocks noChangeArrowheads="1"/>
          </p:cNvSpPr>
          <p:nvPr/>
        </p:nvSpPr>
        <p:spPr bwMode="auto">
          <a:xfrm>
            <a:off x="4574418" y="2803423"/>
            <a:ext cx="1221323" cy="192354"/>
          </a:xfrm>
          <a:prstGeom prst="rect">
            <a:avLst/>
          </a:prstGeom>
          <a:noFill/>
          <a:ln w="9525">
            <a:noFill/>
            <a:miter lim="800000"/>
            <a:headEnd/>
            <a:tailEnd/>
          </a:ln>
        </p:spPr>
        <p:txBody>
          <a:bodyPr wrap="square" lIns="68574" tIns="34287" rIns="68574" bIns="34287"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D8B75"/>
                </a:solidFill>
                <a:effectLst/>
                <a:uLnTx/>
                <a:uFillTx/>
                <a:latin typeface="Arial" charset="0"/>
                <a:ea typeface="MS PGothic" charset="-128"/>
                <a:cs typeface="Helvetica"/>
              </a:rPr>
              <a:t>Initial air testing</a:t>
            </a:r>
          </a:p>
        </p:txBody>
      </p:sp>
      <p:cxnSp>
        <p:nvCxnSpPr>
          <p:cNvPr id="98" name="Straight Connector 97">
            <a:extLst>
              <a:ext uri="{FF2B5EF4-FFF2-40B4-BE49-F238E27FC236}">
                <a16:creationId xmlns:a16="http://schemas.microsoft.com/office/drawing/2014/main" id="{427A2D73-C345-F344-8DAE-D161D5168DE7}"/>
              </a:ext>
            </a:extLst>
          </p:cNvPr>
          <p:cNvCxnSpPr>
            <a:cxnSpLocks/>
          </p:cNvCxnSpPr>
          <p:nvPr/>
        </p:nvCxnSpPr>
        <p:spPr>
          <a:xfrm>
            <a:off x="5100034" y="3335773"/>
            <a:ext cx="2768958" cy="0"/>
          </a:xfrm>
          <a:prstGeom prst="line">
            <a:avLst/>
          </a:prstGeom>
          <a:ln>
            <a:solidFill>
              <a:srgbClr val="2D8B75"/>
            </a:solidFill>
          </a:ln>
        </p:spPr>
        <p:style>
          <a:lnRef idx="2">
            <a:schemeClr val="dk1"/>
          </a:lnRef>
          <a:fillRef idx="0">
            <a:schemeClr val="dk1"/>
          </a:fillRef>
          <a:effectRef idx="1">
            <a:schemeClr val="dk1"/>
          </a:effectRef>
          <a:fontRef idx="minor">
            <a:schemeClr val="tx1"/>
          </a:fontRef>
        </p:style>
      </p:cxnSp>
      <p:sp>
        <p:nvSpPr>
          <p:cNvPr id="99" name="Isosceles Triangle 243">
            <a:extLst>
              <a:ext uri="{FF2B5EF4-FFF2-40B4-BE49-F238E27FC236}">
                <a16:creationId xmlns:a16="http://schemas.microsoft.com/office/drawing/2014/main" id="{FD36CC01-7C65-524F-9998-402F6E831826}"/>
              </a:ext>
            </a:extLst>
          </p:cNvPr>
          <p:cNvSpPr/>
          <p:nvPr/>
        </p:nvSpPr>
        <p:spPr>
          <a:xfrm flipV="1">
            <a:off x="5013948" y="3025995"/>
            <a:ext cx="192024" cy="192024"/>
          </a:xfrm>
          <a:prstGeom prst="triangle">
            <a:avLst/>
          </a:prstGeom>
          <a:solidFill>
            <a:srgbClr val="2D8B75"/>
          </a:solidFill>
          <a:ln w="28575" cap="flat" cmpd="sng" algn="ctr">
            <a:solidFill>
              <a:srgbClr val="2D8B75"/>
            </a:solidFill>
            <a:prstDash val="solid"/>
            <a:round/>
            <a:headEnd type="none" w="med" len="med"/>
            <a:tailEnd type="none" w="med" len="med"/>
          </a:ln>
          <a:effectLst/>
        </p:spPr>
        <p:txBody>
          <a:bodyPr lIns="68574" tIns="34287" rIns="68574" bIns="34287"/>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675" b="0" i="0" u="none" strike="noStrike" kern="1200" cap="none" spc="0" normalizeH="0" baseline="0" noProof="0" dirty="0">
              <a:ln>
                <a:noFill/>
              </a:ln>
              <a:solidFill>
                <a:prstClr val="black"/>
              </a:solidFill>
              <a:effectLst/>
              <a:uLnTx/>
              <a:uFillTx/>
              <a:latin typeface="Arial" charset="0"/>
              <a:ea typeface="ＭＳ Ｐゴシック" pitchFamily="-108" charset="-128"/>
              <a:cs typeface="+mn-cs"/>
            </a:endParaRPr>
          </a:p>
        </p:txBody>
      </p:sp>
      <p:cxnSp>
        <p:nvCxnSpPr>
          <p:cNvPr id="100" name="Straight Connector 99">
            <a:extLst>
              <a:ext uri="{FF2B5EF4-FFF2-40B4-BE49-F238E27FC236}">
                <a16:creationId xmlns:a16="http://schemas.microsoft.com/office/drawing/2014/main" id="{697C3027-4C2A-4544-9872-A231EAD77EEC}"/>
              </a:ext>
            </a:extLst>
          </p:cNvPr>
          <p:cNvCxnSpPr>
            <a:cxnSpLocks/>
          </p:cNvCxnSpPr>
          <p:nvPr/>
        </p:nvCxnSpPr>
        <p:spPr>
          <a:xfrm flipV="1">
            <a:off x="5100034" y="3335773"/>
            <a:ext cx="0" cy="1154508"/>
          </a:xfrm>
          <a:prstGeom prst="line">
            <a:avLst/>
          </a:prstGeom>
          <a:ln>
            <a:solidFill>
              <a:srgbClr val="2D8B75"/>
            </a:solidFill>
          </a:ln>
        </p:spPr>
        <p:style>
          <a:lnRef idx="2">
            <a:schemeClr val="dk1"/>
          </a:lnRef>
          <a:fillRef idx="0">
            <a:schemeClr val="dk1"/>
          </a:fillRef>
          <a:effectRef idx="1">
            <a:schemeClr val="dk1"/>
          </a:effectRef>
          <a:fontRef idx="minor">
            <a:schemeClr val="tx1"/>
          </a:fontRef>
        </p:style>
      </p:cxnSp>
      <p:sp>
        <p:nvSpPr>
          <p:cNvPr id="101" name="Text Box 197">
            <a:extLst>
              <a:ext uri="{FF2B5EF4-FFF2-40B4-BE49-F238E27FC236}">
                <a16:creationId xmlns:a16="http://schemas.microsoft.com/office/drawing/2014/main" id="{B82CEB98-0D96-A645-A8A0-99ED25FC44FE}"/>
              </a:ext>
            </a:extLst>
          </p:cNvPr>
          <p:cNvSpPr txBox="1">
            <a:spLocks noChangeArrowheads="1"/>
          </p:cNvSpPr>
          <p:nvPr/>
        </p:nvSpPr>
        <p:spPr bwMode="auto">
          <a:xfrm>
            <a:off x="7075095" y="1634568"/>
            <a:ext cx="1587540" cy="192354"/>
          </a:xfrm>
          <a:prstGeom prst="rect">
            <a:avLst/>
          </a:prstGeom>
          <a:noFill/>
          <a:ln w="9525">
            <a:noFill/>
            <a:miter lim="800000"/>
            <a:headEnd/>
            <a:tailEnd/>
          </a:ln>
        </p:spPr>
        <p:txBody>
          <a:bodyPr wrap="square" lIns="68574" tIns="34287" rIns="68574" bIns="34287"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D8B75"/>
                </a:solidFill>
                <a:effectLst/>
                <a:uLnTx/>
                <a:uFillTx/>
                <a:latin typeface="Arial" charset="0"/>
                <a:ea typeface="MS PGothic" charset="-128"/>
                <a:cs typeface="Helvetica"/>
              </a:rPr>
              <a:t>Air expansion test</a:t>
            </a:r>
          </a:p>
        </p:txBody>
      </p:sp>
      <p:sp>
        <p:nvSpPr>
          <p:cNvPr id="102" name="Isosceles Triangle 243">
            <a:extLst>
              <a:ext uri="{FF2B5EF4-FFF2-40B4-BE49-F238E27FC236}">
                <a16:creationId xmlns:a16="http://schemas.microsoft.com/office/drawing/2014/main" id="{53BF4716-AF71-B941-8E82-A10663DDA10E}"/>
              </a:ext>
            </a:extLst>
          </p:cNvPr>
          <p:cNvSpPr/>
          <p:nvPr/>
        </p:nvSpPr>
        <p:spPr>
          <a:xfrm flipV="1">
            <a:off x="7772853" y="1872068"/>
            <a:ext cx="192024" cy="192024"/>
          </a:xfrm>
          <a:prstGeom prst="triangle">
            <a:avLst/>
          </a:prstGeom>
          <a:solidFill>
            <a:srgbClr val="2D8B75"/>
          </a:solidFill>
          <a:ln w="28575" cap="flat" cmpd="sng" algn="ctr">
            <a:solidFill>
              <a:srgbClr val="2D8B75"/>
            </a:solidFill>
            <a:prstDash val="solid"/>
            <a:round/>
            <a:headEnd type="none" w="med" len="med"/>
            <a:tailEnd type="none" w="med" len="med"/>
          </a:ln>
          <a:effectLst/>
        </p:spPr>
        <p:txBody>
          <a:bodyPr lIns="68574" tIns="34287" rIns="68574" bIns="34287"/>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675" b="0" i="0" u="none" strike="noStrike" kern="1200" cap="none" spc="0" normalizeH="0" baseline="0" noProof="0" dirty="0">
              <a:ln>
                <a:noFill/>
              </a:ln>
              <a:solidFill>
                <a:prstClr val="black"/>
              </a:solidFill>
              <a:effectLst/>
              <a:uLnTx/>
              <a:uFillTx/>
              <a:latin typeface="Arial" charset="0"/>
              <a:ea typeface="ＭＳ Ｐゴシック" pitchFamily="-108" charset="-128"/>
              <a:cs typeface="+mn-cs"/>
            </a:endParaRPr>
          </a:p>
        </p:txBody>
      </p:sp>
      <p:cxnSp>
        <p:nvCxnSpPr>
          <p:cNvPr id="103" name="Straight Connector 102">
            <a:extLst>
              <a:ext uri="{FF2B5EF4-FFF2-40B4-BE49-F238E27FC236}">
                <a16:creationId xmlns:a16="http://schemas.microsoft.com/office/drawing/2014/main" id="{FD7158CA-7DCA-6247-B7B5-DDB3144CC265}"/>
              </a:ext>
            </a:extLst>
          </p:cNvPr>
          <p:cNvCxnSpPr>
            <a:cxnSpLocks/>
          </p:cNvCxnSpPr>
          <p:nvPr/>
        </p:nvCxnSpPr>
        <p:spPr>
          <a:xfrm>
            <a:off x="7831335" y="2146519"/>
            <a:ext cx="2584195" cy="0"/>
          </a:xfrm>
          <a:prstGeom prst="line">
            <a:avLst/>
          </a:prstGeom>
          <a:ln>
            <a:solidFill>
              <a:srgbClr val="2D8B75"/>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887439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E7A4CB-502E-254C-B732-DCA1ACB62F67}"/>
              </a:ext>
            </a:extLst>
          </p:cNvPr>
          <p:cNvSpPr txBox="1"/>
          <p:nvPr/>
        </p:nvSpPr>
        <p:spPr>
          <a:xfrm>
            <a:off x="2998550" y="3225940"/>
            <a:ext cx="6194901" cy="1754326"/>
          </a:xfrm>
          <a:prstGeom prst="rect">
            <a:avLst/>
          </a:prstGeom>
          <a:solidFill>
            <a:schemeClr val="accent1">
              <a:lumMod val="60000"/>
              <a:lumOff val="40000"/>
            </a:schemeClr>
          </a:solidFill>
          <a:ln w="12700">
            <a:solidFill>
              <a:schemeClr val="tx1"/>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charset="0"/>
                <a:ea typeface="MS PGothic" charset="-128"/>
                <a:cs typeface="+mn-cs"/>
              </a:rPr>
              <a:t>Computational &amp;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charset="0"/>
                <a:ea typeface="MS PGothic" charset="-128"/>
                <a:cs typeface="+mn-cs"/>
              </a:rPr>
              <a:t>Experimental Aerosciences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charset="0"/>
                <a:ea typeface="MS PGothic" charset="-128"/>
                <a:cs typeface="+mn-cs"/>
              </a:rPr>
              <a:t>(CEA)</a:t>
            </a:r>
          </a:p>
        </p:txBody>
      </p:sp>
      <p:pic>
        <p:nvPicPr>
          <p:cNvPr id="3" name="Picture 2">
            <a:extLst>
              <a:ext uri="{FF2B5EF4-FFF2-40B4-BE49-F238E27FC236}">
                <a16:creationId xmlns:a16="http://schemas.microsoft.com/office/drawing/2014/main" id="{01A8BD88-34CF-3A43-9DAC-301AA2ACA7E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737532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4822" y="37282"/>
            <a:ext cx="6858000" cy="1066800"/>
          </a:xfrm>
        </p:spPr>
        <p:txBody>
          <a:bodyPr/>
          <a:lstStyle/>
          <a:p>
            <a:r>
              <a:rPr lang="en-US" sz="4000" b="1" dirty="0"/>
              <a:t>CEA</a:t>
            </a:r>
            <a:br>
              <a:rPr lang="en-US" sz="4000" b="1" dirty="0"/>
            </a:br>
            <a:r>
              <a:rPr lang="en-US" b="1" dirty="0"/>
              <a:t>Technology Overview</a:t>
            </a:r>
          </a:p>
        </p:txBody>
      </p:sp>
      <p:sp>
        <p:nvSpPr>
          <p:cNvPr id="6" name="Content Placeholder 2"/>
          <p:cNvSpPr txBox="1">
            <a:spLocks/>
          </p:cNvSpPr>
          <p:nvPr/>
        </p:nvSpPr>
        <p:spPr>
          <a:xfrm>
            <a:off x="92560" y="1114762"/>
            <a:ext cx="8443084" cy="556171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Technology Goal:</a:t>
            </a:r>
            <a:r>
              <a:rPr kumimoji="0" lang="en-US" sz="1600" b="0" i="1" u="none" strike="noStrike" kern="1200" cap="none" spc="0" normalizeH="0" baseline="0" noProof="0" dirty="0">
                <a:ln>
                  <a:noFill/>
                </a:ln>
                <a:solidFill>
                  <a:prstClr val="black"/>
                </a:solidFill>
                <a:effectLst/>
                <a:uLnTx/>
                <a:uFillTx/>
                <a:latin typeface="Calibri"/>
                <a:ea typeface="ＭＳ Ｐゴシック" charset="-128"/>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128"/>
              </a:rPr>
              <a:t>Develop numerical and physical models, along with supporting experimental techniques and validation databases, to address key gaps in modeling of complex entry and descent-specific aerosciences phenomena. Three of the four pacing challenges for NASA’s aerosciences discipline are directly relevant to entry and descent.</a:t>
            </a:r>
          </a:p>
          <a:p>
            <a:pPr marL="342900" marR="0" lvl="0" indent="-342900" algn="l" defTabSz="457200" rtl="0" eaLnBrk="0" fontAlgn="base" latinLnBrk="0" hangingPunct="0">
              <a:lnSpc>
                <a:spcPct val="100000"/>
              </a:lnSpc>
              <a:spcBef>
                <a:spcPts val="168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Technology Product Capability</a:t>
            </a:r>
            <a:endParaRPr kumimoji="0" lang="en-US" sz="1600" b="0" i="1" u="none" strike="noStrike" kern="1200" cap="none" spc="0" normalizeH="0" baseline="0" noProof="0" dirty="0">
              <a:ln>
                <a:noFill/>
              </a:ln>
              <a:solidFill>
                <a:prstClr val="black"/>
              </a:solidFill>
              <a:effectLst/>
              <a:uLnTx/>
              <a:uFillTx/>
              <a:latin typeface="Calibri"/>
              <a:ea typeface="ＭＳ Ｐゴシック" charset="-128"/>
            </a:endParaRPr>
          </a:p>
          <a:p>
            <a:pPr marL="573088" marR="0" lvl="1" indent="-1714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Fundamental improvements to the tools for aero-thermal simulation.</a:t>
            </a:r>
          </a:p>
          <a:p>
            <a:pPr marL="573088" marR="0" lvl="1" indent="-1714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Accurate prediction of unsteady flows with application to modeling base flow dynamics, vehicle dynamic stability, and parachute dynamics</a:t>
            </a:r>
          </a:p>
          <a:p>
            <a:pPr marL="573088" marR="0" lvl="1" indent="-1714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Generating mission-relevant databases to better understand the influence of roughness on aeroheating and flow transition</a:t>
            </a:r>
          </a:p>
          <a:p>
            <a:pPr marL="573088" marR="0" lvl="1" indent="-1714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Capability enhancements to support fluid flow and rocket plume interactions</a:t>
            </a:r>
          </a:p>
          <a:p>
            <a:pPr marL="342900" marR="0" lvl="1" indent="-342900" algn="l" defTabSz="457200" rtl="0" eaLnBrk="0" fontAlgn="base" latinLnBrk="0" hangingPunct="0">
              <a:lnSpc>
                <a:spcPct val="100000"/>
              </a:lnSpc>
              <a:spcBef>
                <a:spcPts val="168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cs typeface="+mn-cs"/>
              </a:rPr>
              <a:t>Exploration &amp; Science Impact</a:t>
            </a:r>
          </a:p>
          <a:p>
            <a:pPr marL="573088" marR="0" lvl="1" indent="-1714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cs typeface="+mn-cs"/>
              </a:rPr>
              <a:t>​</a:t>
            </a: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Benefits all NASA missions with an EDL segment, including lunar return</a:t>
            </a:r>
          </a:p>
          <a:p>
            <a:pPr marL="573088" marR="0" lvl="1" indent="-1714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Aerosciences modeling impacts all phases of EDL and encompass some</a:t>
            </a:r>
            <a:b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b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of the largest technical challenges.</a:t>
            </a:r>
          </a:p>
          <a:p>
            <a:pPr marL="811213" marR="0" lvl="2" indent="-169863" algn="l" defTabSz="457200" rtl="0" eaLnBrk="0" fontAlgn="base" latinLnBrk="0" hangingPunct="0">
              <a:lnSpc>
                <a:spcPct val="100000"/>
              </a:lnSpc>
              <a:spcBef>
                <a:spcPct val="20000"/>
              </a:spcBef>
              <a:spcAft>
                <a:spcPct val="0"/>
              </a:spcAft>
              <a:buClrTx/>
              <a:buSzTx/>
              <a:buFont typeface=".AppleSystemUIFont" charset="-120"/>
              <a:buChar char="-"/>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128"/>
                <a:cs typeface="+mn-cs"/>
              </a:rPr>
              <a:t>Vehicle dynamics/separation, parachute dynamics, aeroheating, RCS interaction		</a:t>
            </a: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			</a:t>
            </a: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uk-UA" sz="800" b="0" i="0" u="none" strike="noStrike" kern="1200" cap="none" spc="0" normalizeH="0" baseline="0" noProof="0" dirty="0">
              <a:ln>
                <a:noFill/>
              </a:ln>
              <a:solidFill>
                <a:prstClr val="black"/>
              </a:solidFill>
              <a:effectLst/>
              <a:uLnTx/>
              <a:uFillTx/>
              <a:latin typeface="Arial" charset="0"/>
              <a:cs typeface="+mn-cs"/>
            </a:endParaRPr>
          </a:p>
        </p:txBody>
      </p:sp>
      <p:pic>
        <p:nvPicPr>
          <p:cNvPr id="10" name="Picture 9">
            <a:extLst>
              <a:ext uri="{FF2B5EF4-FFF2-40B4-BE49-F238E27FC236}">
                <a16:creationId xmlns:a16="http://schemas.microsoft.com/office/drawing/2014/main" id="{23D529F8-E523-7D48-A0C0-83AAB7D7D0B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14362" y="1192819"/>
            <a:ext cx="3375302" cy="1852460"/>
          </a:xfrm>
          <a:prstGeom prst="rect">
            <a:avLst/>
          </a:prstGeom>
        </p:spPr>
      </p:pic>
      <p:pic>
        <p:nvPicPr>
          <p:cNvPr id="11" name="Picture 10">
            <a:extLst>
              <a:ext uri="{FF2B5EF4-FFF2-40B4-BE49-F238E27FC236}">
                <a16:creationId xmlns:a16="http://schemas.microsoft.com/office/drawing/2014/main" id="{636ABC27-655E-B14C-8BAF-BD0D2F413A4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528184" y="5001154"/>
            <a:ext cx="1772356" cy="1761549"/>
          </a:xfrm>
          <a:prstGeom prst="rect">
            <a:avLst/>
          </a:prstGeom>
        </p:spPr>
      </p:pic>
      <p:pic>
        <p:nvPicPr>
          <p:cNvPr id="16" name="Picture 5" descr="Copy of T7036R032F150_heat.tif.pdf">
            <a:extLst>
              <a:ext uri="{FF2B5EF4-FFF2-40B4-BE49-F238E27FC236}">
                <a16:creationId xmlns:a16="http://schemas.microsoft.com/office/drawing/2014/main" id="{5E0327D2-3F47-CD42-A788-F3481A41F395}"/>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9421822" y="4971636"/>
            <a:ext cx="2600370" cy="182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0670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55052"/>
            <a:ext cx="8250115" cy="1066800"/>
          </a:xfrm>
        </p:spPr>
        <p:txBody>
          <a:bodyPr/>
          <a:lstStyle/>
          <a:p>
            <a:r>
              <a:rPr lang="en-US" sz="4000" b="1" dirty="0"/>
              <a:t>CEA</a:t>
            </a:r>
            <a:br>
              <a:rPr lang="en-US" sz="4000" b="1" dirty="0"/>
            </a:br>
            <a:r>
              <a:rPr lang="en-US" b="1" dirty="0"/>
              <a:t>Mission Infusion &amp; Partnerships  </a:t>
            </a:r>
          </a:p>
        </p:txBody>
      </p:sp>
      <p:sp>
        <p:nvSpPr>
          <p:cNvPr id="4" name="Content Placeholder 2"/>
          <p:cNvSpPr txBox="1">
            <a:spLocks/>
          </p:cNvSpPr>
          <p:nvPr/>
        </p:nvSpPr>
        <p:spPr>
          <a:xfrm>
            <a:off x="38098" y="1121852"/>
            <a:ext cx="11895992" cy="5380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t>Contributing partners &amp; stakeholders</a:t>
            </a:r>
          </a:p>
          <a:p>
            <a:pPr lvl="1">
              <a:buFont typeface="Wingdings" panose="05000000000000000000" pitchFamily="2" charset="2"/>
              <a:buChar char="§"/>
            </a:pPr>
            <a:r>
              <a:rPr lang="en-US" sz="2400" dirty="0">
                <a:cs typeface="ＭＳ Ｐゴシック" charset="-128"/>
              </a:rPr>
              <a:t>NASA SMD/PSD, STMD/STRG, STMD/ADEPT, STMD/HEEET, SMD/ATAP, SMD/ASPIRE, SMD/MSR, ARMD/HTP, ARMD/AETC, NESC, EPSCoR</a:t>
            </a:r>
          </a:p>
          <a:p>
            <a:pPr lvl="1">
              <a:buFont typeface="Wingdings" panose="05000000000000000000" pitchFamily="2" charset="2"/>
              <a:buChar char="§"/>
            </a:pPr>
            <a:r>
              <a:rPr lang="en-US" sz="2400" dirty="0">
                <a:cs typeface="ＭＳ Ｐゴシック" charset="-128"/>
              </a:rPr>
              <a:t>NASA ARC, JSC, GRC, JPL, LaRC</a:t>
            </a:r>
          </a:p>
          <a:p>
            <a:pPr lvl="1">
              <a:buFont typeface="Wingdings" panose="05000000000000000000" pitchFamily="2" charset="2"/>
              <a:buChar char="§"/>
            </a:pPr>
            <a:r>
              <a:rPr lang="en-US" sz="2400" dirty="0">
                <a:cs typeface="ＭＳ Ｐゴシック" charset="-128"/>
              </a:rPr>
              <a:t>University of Queensland</a:t>
            </a:r>
          </a:p>
          <a:p>
            <a:pPr>
              <a:buFont typeface="Wingdings" panose="05000000000000000000" pitchFamily="2" charset="2"/>
              <a:buChar char="Ø"/>
            </a:pPr>
            <a:endParaRPr lang="en-US" sz="2400" dirty="0"/>
          </a:p>
          <a:p>
            <a:pPr>
              <a:buFont typeface="Wingdings" panose="05000000000000000000" pitchFamily="2" charset="2"/>
              <a:buChar char="Ø"/>
            </a:pPr>
            <a:r>
              <a:rPr lang="en-US" sz="2400" dirty="0"/>
              <a:t>Infusion/transition plan</a:t>
            </a:r>
          </a:p>
          <a:p>
            <a:pPr lvl="1">
              <a:buFont typeface="Wingdings" panose="05000000000000000000" pitchFamily="2" charset="2"/>
              <a:buChar char="§"/>
            </a:pPr>
            <a:r>
              <a:rPr lang="en-US" sz="2400" dirty="0"/>
              <a:t>Primary application to all NASA EDL missions with an appreciable atmosphere</a:t>
            </a:r>
          </a:p>
          <a:p>
            <a:pPr lvl="1">
              <a:buFont typeface="Wingdings" panose="05000000000000000000" pitchFamily="2" charset="2"/>
              <a:buChar char="§"/>
            </a:pPr>
            <a:r>
              <a:rPr lang="en-US" sz="2400" dirty="0"/>
              <a:t>Products transition to mission customers and line orgs for stewardship; each investment has a direct infusion plan</a:t>
            </a:r>
          </a:p>
          <a:p>
            <a:pPr lvl="1">
              <a:buFont typeface="Wingdings" panose="05000000000000000000" pitchFamily="2" charset="2"/>
              <a:buChar char="§"/>
            </a:pPr>
            <a:r>
              <a:rPr lang="en-US" sz="2400" dirty="0"/>
              <a:t>Direct contributions to Orion, Mars 2020, MSR, Dragonfly, ADEPT SR1</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20</a:t>
            </a:fld>
            <a:endParaRPr lang="uk-UA" dirty="0"/>
          </a:p>
        </p:txBody>
      </p:sp>
      <p:sp>
        <p:nvSpPr>
          <p:cNvPr id="7" name="TextBox 6">
            <a:extLst>
              <a:ext uri="{FF2B5EF4-FFF2-40B4-BE49-F238E27FC236}">
                <a16:creationId xmlns:a16="http://schemas.microsoft.com/office/drawing/2014/main" id="{51ABF07F-F6EF-C344-AD60-278A25C121D4}"/>
              </a:ext>
            </a:extLst>
          </p:cNvPr>
          <p:cNvSpPr txBox="1"/>
          <p:nvPr/>
        </p:nvSpPr>
        <p:spPr>
          <a:xfrm>
            <a:off x="7433109" y="2800416"/>
            <a:ext cx="4557723" cy="369332"/>
          </a:xfrm>
          <a:prstGeom prst="rect">
            <a:avLst/>
          </a:prstGeom>
          <a:solidFill>
            <a:schemeClr val="accent4"/>
          </a:solidFill>
          <a:ln>
            <a:solidFill>
              <a:schemeClr val="tx1"/>
            </a:solidFill>
          </a:ln>
        </p:spPr>
        <p:txBody>
          <a:bodyPr wrap="none" rtlCol="0">
            <a:spAutoFit/>
          </a:bodyPr>
          <a:lstStyle/>
          <a:p>
            <a:r>
              <a:rPr lang="en-US" b="1" dirty="0">
                <a:solidFill>
                  <a:schemeClr val="bg1"/>
                </a:solidFill>
              </a:rPr>
              <a:t>Approximate Contribution Value : $3.5M</a:t>
            </a:r>
          </a:p>
        </p:txBody>
      </p:sp>
    </p:spTree>
    <p:extLst>
      <p:ext uri="{BB962C8B-B14F-4D97-AF65-F5344CB8AC3E}">
        <p14:creationId xmlns:p14="http://schemas.microsoft.com/office/powerpoint/2010/main" val="1974480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2743" y="0"/>
            <a:ext cx="9926514" cy="1066800"/>
          </a:xfrm>
        </p:spPr>
        <p:txBody>
          <a:bodyPr/>
          <a:lstStyle/>
          <a:p>
            <a:r>
              <a:rPr lang="en-US" sz="4000" b="1" dirty="0"/>
              <a:t>CEA</a:t>
            </a:r>
            <a:br>
              <a:rPr lang="en-US" sz="3600" b="1" dirty="0"/>
            </a:br>
            <a:r>
              <a:rPr lang="en-US" b="1" dirty="0">
                <a:latin typeface="Arial" charset="0"/>
                <a:ea typeface="Arial" charset="0"/>
                <a:cs typeface="Arial" charset="0"/>
              </a:rPr>
              <a:t>Technology Goals &amp; Project Objectives</a:t>
            </a:r>
          </a:p>
        </p:txBody>
      </p:sp>
      <p:graphicFrame>
        <p:nvGraphicFramePr>
          <p:cNvPr id="4" name="Table 3"/>
          <p:cNvGraphicFramePr>
            <a:graphicFrameLocks noGrp="1"/>
          </p:cNvGraphicFramePr>
          <p:nvPr/>
        </p:nvGraphicFramePr>
        <p:xfrm>
          <a:off x="641839" y="1356599"/>
          <a:ext cx="10946423" cy="2045711"/>
        </p:xfrm>
        <a:graphic>
          <a:graphicData uri="http://schemas.openxmlformats.org/drawingml/2006/table">
            <a:tbl>
              <a:tblPr/>
              <a:tblGrid>
                <a:gridCol w="1366726">
                  <a:extLst>
                    <a:ext uri="{9D8B030D-6E8A-4147-A177-3AD203B41FA5}">
                      <a16:colId xmlns:a16="http://schemas.microsoft.com/office/drawing/2014/main" val="20000"/>
                    </a:ext>
                  </a:extLst>
                </a:gridCol>
                <a:gridCol w="9579697">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dirty="0">
                          <a:solidFill>
                            <a:schemeClr val="bg1"/>
                          </a:solidFill>
                          <a:effectLst/>
                          <a:latin typeface="+mn-lt"/>
                        </a:rPr>
                        <a:t>Technology Goals</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Goal #1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baseline="0" dirty="0">
                          <a:solidFill>
                            <a:srgbClr val="000000"/>
                          </a:solidFill>
                          <a:effectLst/>
                          <a:latin typeface="+mn-lt"/>
                          <a:ea typeface="+mn-ea"/>
                          <a:cs typeface="Arial" panose="020B0604020202020204" pitchFamily="34" charset="0"/>
                        </a:rPr>
                        <a:t>Expand and improve capabilities for predicting dynamic behavior including passive vehicle dynamics, parachute dynamics, supersonic retropropulsion, and RCS/jet interactions</a:t>
                      </a:r>
                      <a:endParaRPr lang="en-US" sz="1600" b="0" i="0" u="none" strike="noStrike" kern="1200" dirty="0">
                        <a:solidFill>
                          <a:srgbClr val="FF0000"/>
                        </a:solidFill>
                        <a:effectLst/>
                        <a:latin typeface="+mn-lt"/>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Goal</a:t>
                      </a:r>
                      <a:r>
                        <a:rPr lang="en-US" sz="1600" b="1" i="0" u="none" strike="noStrike" kern="1200" baseline="0" dirty="0">
                          <a:solidFill>
                            <a:srgbClr val="000000"/>
                          </a:solidFill>
                          <a:effectLst/>
                          <a:latin typeface="+mn-lt"/>
                          <a:ea typeface="+mn-ea"/>
                          <a:cs typeface="Arial" panose="020B0604020202020204" pitchFamily="34" charset="0"/>
                        </a:rPr>
                        <a:t> #2</a:t>
                      </a:r>
                      <a:endParaRPr lang="en-US" sz="1600" b="1" i="0" u="none" strike="noStrike" kern="1200" dirty="0">
                        <a:solidFill>
                          <a:srgbClr val="000000"/>
                        </a:solidFill>
                        <a:effectLst/>
                        <a:latin typeface="+mn-lt"/>
                        <a:ea typeface="+mn-ea"/>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mn-lt"/>
                          <a:ea typeface="+mn-ea"/>
                          <a:cs typeface="Arial" panose="020B0604020202020204" pitchFamily="34" charset="0"/>
                        </a:rPr>
                        <a:t>Generate foundational data for model development and tool validation</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68695337"/>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Goal #3</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mn-lt"/>
                          <a:ea typeface="+mn-ea"/>
                          <a:cs typeface="Arial" panose="020B0604020202020204" pitchFamily="34" charset="0"/>
                        </a:rPr>
                        <a:t>Design and evaluate high-order computational methods for aerothermodynamics applications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96284628"/>
                  </a:ext>
                </a:extLst>
              </a:tr>
            </a:tbl>
          </a:graphicData>
        </a:graphic>
      </p:graphicFrame>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21</a:t>
            </a:fld>
            <a:endParaRPr lang="uk-UA" dirty="0"/>
          </a:p>
        </p:txBody>
      </p:sp>
      <p:graphicFrame>
        <p:nvGraphicFramePr>
          <p:cNvPr id="9" name="Table 8"/>
          <p:cNvGraphicFramePr>
            <a:graphicFrameLocks noGrp="1"/>
          </p:cNvGraphicFramePr>
          <p:nvPr/>
        </p:nvGraphicFramePr>
        <p:xfrm>
          <a:off x="641839" y="3507051"/>
          <a:ext cx="10946422" cy="3137017"/>
        </p:xfrm>
        <a:graphic>
          <a:graphicData uri="http://schemas.openxmlformats.org/drawingml/2006/table">
            <a:tbl>
              <a:tblPr/>
              <a:tblGrid>
                <a:gridCol w="1366726">
                  <a:extLst>
                    <a:ext uri="{9D8B030D-6E8A-4147-A177-3AD203B41FA5}">
                      <a16:colId xmlns:a16="http://schemas.microsoft.com/office/drawing/2014/main" val="20000"/>
                    </a:ext>
                  </a:extLst>
                </a:gridCol>
                <a:gridCol w="9579696">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dirty="0">
                          <a:solidFill>
                            <a:schemeClr val="bg1"/>
                          </a:solidFill>
                          <a:effectLst/>
                          <a:latin typeface="+mn-lt"/>
                        </a:rPr>
                        <a:t>Project Objectives </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Objective</a:t>
                      </a:r>
                      <a:r>
                        <a:rPr lang="en-US" sz="1600" b="1" i="0" u="none" strike="noStrike" kern="1200" baseline="0" dirty="0">
                          <a:solidFill>
                            <a:srgbClr val="000000"/>
                          </a:solidFill>
                          <a:effectLst/>
                          <a:latin typeface="+mn-lt"/>
                          <a:ea typeface="+mn-ea"/>
                          <a:cs typeface="Arial" panose="020B0604020202020204" pitchFamily="34" charset="0"/>
                        </a:rPr>
                        <a:t> </a:t>
                      </a:r>
                      <a:r>
                        <a:rPr lang="en-US" sz="1600" b="1" i="0" u="none" strike="noStrike" kern="1200" dirty="0">
                          <a:solidFill>
                            <a:srgbClr val="000000"/>
                          </a:solidFill>
                          <a:effectLst/>
                          <a:latin typeface="+mn-lt"/>
                          <a:ea typeface="+mn-ea"/>
                          <a:cs typeface="Arial" panose="020B0604020202020204" pitchFamily="34" charset="0"/>
                        </a:rPr>
                        <a:t>#1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mn-lt"/>
                          <a:ea typeface="+mn-ea"/>
                          <a:cs typeface="Arial" panose="020B0604020202020204" pitchFamily="34" charset="0"/>
                        </a:rPr>
                        <a:t>Design, build, and test magnetic suspension wind tunnel for low-cost, high-fidelity measurements of vehicle dynamics and aero model development</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Objective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mn-lt"/>
                          <a:ea typeface="+mn-ea"/>
                          <a:cs typeface="+mn-cs"/>
                        </a:rPr>
                        <a:t>Validate computational tool(s) for simulating vehicle dynamics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Objective #3</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mn-lt"/>
                          <a:ea typeface="+mn-ea"/>
                          <a:cs typeface="+mn-cs"/>
                        </a:rPr>
                        <a:t>Develop and validate benchmark tool for simulating parachute descent dynamics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54298949"/>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Objective #4</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mn-lt"/>
                          <a:ea typeface="+mn-ea"/>
                          <a:cs typeface="+mn-cs"/>
                        </a:rPr>
                        <a:t>Generate experimental databases of turbulent heating/transition due to block and woven TPS pattern roughness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00739123"/>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Objective #5</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mn-lt"/>
                          <a:ea typeface="+mn-ea"/>
                          <a:cs typeface="+mn-cs"/>
                        </a:rPr>
                        <a:t>Develop numerical methods for high-order shock capturing and evaluate accuracy v. cost on irregular meshes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5967655"/>
                  </a:ext>
                </a:extLst>
              </a:tr>
            </a:tbl>
          </a:graphicData>
        </a:graphic>
      </p:graphicFrame>
    </p:spTree>
    <p:extLst>
      <p:ext uri="{BB962C8B-B14F-4D97-AF65-F5344CB8AC3E}">
        <p14:creationId xmlns:p14="http://schemas.microsoft.com/office/powerpoint/2010/main" val="3984593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B4731A-C206-1941-9056-C423C9A0F7DF}"/>
              </a:ext>
            </a:extLst>
          </p:cNvPr>
          <p:cNvSpPr>
            <a:spLocks noGrp="1"/>
          </p:cNvSpPr>
          <p:nvPr>
            <p:ph type="sldNum" sz="quarter" idx="10"/>
          </p:nvPr>
        </p:nvSpPr>
        <p:spPr/>
        <p:txBody>
          <a:bodyPr/>
          <a:lstStyle/>
          <a:p>
            <a:pPr>
              <a:defRPr/>
            </a:pPr>
            <a:fld id="{75D13D49-2B6F-174C-9E1E-1013A06E5C50}" type="slidenum">
              <a:rPr lang="uk-UA" smtClean="0"/>
              <a:pPr>
                <a:defRPr/>
              </a:pPr>
              <a:t>22</a:t>
            </a:fld>
            <a:endParaRPr lang="uk-UA" dirty="0"/>
          </a:p>
        </p:txBody>
      </p:sp>
      <p:sp>
        <p:nvSpPr>
          <p:cNvPr id="3" name="Title 2">
            <a:extLst>
              <a:ext uri="{FF2B5EF4-FFF2-40B4-BE49-F238E27FC236}">
                <a16:creationId xmlns:a16="http://schemas.microsoft.com/office/drawing/2014/main" id="{3A607595-4015-3F43-92FD-341FD6090DDC}"/>
              </a:ext>
            </a:extLst>
          </p:cNvPr>
          <p:cNvSpPr>
            <a:spLocks noGrp="1"/>
          </p:cNvSpPr>
          <p:nvPr>
            <p:ph type="title"/>
          </p:nvPr>
        </p:nvSpPr>
        <p:spPr/>
        <p:txBody>
          <a:bodyPr/>
          <a:lstStyle/>
          <a:p>
            <a:r>
              <a:rPr lang="en-US" sz="4000" dirty="0">
                <a:solidFill>
                  <a:schemeClr val="bg1">
                    <a:lumMod val="85000"/>
                  </a:schemeClr>
                </a:solidFill>
              </a:rPr>
              <a:t>Accomplishments (CEA)</a:t>
            </a:r>
            <a:endParaRPr lang="en-US" sz="4000" dirty="0"/>
          </a:p>
        </p:txBody>
      </p:sp>
      <p:sp>
        <p:nvSpPr>
          <p:cNvPr id="4" name="Content Placeholder 2">
            <a:extLst>
              <a:ext uri="{FF2B5EF4-FFF2-40B4-BE49-F238E27FC236}">
                <a16:creationId xmlns:a16="http://schemas.microsoft.com/office/drawing/2014/main" id="{57F72F5F-9832-014F-ADFE-F8D2A87D8B9B}"/>
              </a:ext>
            </a:extLst>
          </p:cNvPr>
          <p:cNvSpPr txBox="1">
            <a:spLocks/>
          </p:cNvSpPr>
          <p:nvPr/>
        </p:nvSpPr>
        <p:spPr>
          <a:xfrm>
            <a:off x="-1" y="1248508"/>
            <a:ext cx="9338225" cy="21804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Key FY20 Technical Accomplishments:</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MSWT: Successful dynamic stability test review. Tested several flight vehicles</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Free Flight: Drag skirt separation event demonstrated </a:t>
            </a:r>
            <a:r>
              <a:rPr lang="en-US" sz="1800" dirty="0">
                <a:solidFill>
                  <a:srgbClr val="FF0000"/>
                </a:solidFill>
                <a:latin typeface="Arial" panose="020B0604020202020204" pitchFamily="34" charset="0"/>
                <a:cs typeface="Arial" panose="020B0604020202020204" pitchFamily="34" charset="0"/>
              </a:rPr>
              <a:t>(API)</a:t>
            </a:r>
            <a:r>
              <a:rPr lang="en-US" sz="1800" dirty="0">
                <a:latin typeface="Arial" panose="020B0604020202020204" pitchFamily="34" charset="0"/>
                <a:cs typeface="Arial" panose="020B0604020202020204" pitchFamily="34" charset="0"/>
              </a:rPr>
              <a:t>, Genesis range experiment and flight simulated</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MRR: Roughness augmented heating evaluated for block &amp; woven TPS</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Numerical Methods: Implementation of arbitrary high-order FE basis and geometrical shape functions for standard elements.</a:t>
            </a:r>
          </a:p>
          <a:p>
            <a:pPr lvl="1">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a:p>
            <a:pPr lvl="1">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p:txBody>
      </p:sp>
      <p:pic>
        <p:nvPicPr>
          <p:cNvPr id="14" name="Picture 2" descr="Copy of IMG_4389.JPG.pdf">
            <a:extLst>
              <a:ext uri="{FF2B5EF4-FFF2-40B4-BE49-F238E27FC236}">
                <a16:creationId xmlns:a16="http://schemas.microsoft.com/office/drawing/2014/main" id="{78BF9301-0215-254B-97F2-EB8182ED5612}"/>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338224" y="1374449"/>
            <a:ext cx="2581275" cy="256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 descr="pretty.jpg">
            <a:extLst>
              <a:ext uri="{FF2B5EF4-FFF2-40B4-BE49-F238E27FC236}">
                <a16:creationId xmlns:a16="http://schemas.microsoft.com/office/drawing/2014/main" id="{65EBF48A-E432-3F4A-A84A-CF1F5BBD92B0}"/>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9338224" y="3970894"/>
            <a:ext cx="25209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9">
            <a:extLst>
              <a:ext uri="{FF2B5EF4-FFF2-40B4-BE49-F238E27FC236}">
                <a16:creationId xmlns:a16="http://schemas.microsoft.com/office/drawing/2014/main" id="{C13D38F5-E6E9-9B4E-876A-5DE241C51736}"/>
              </a:ext>
            </a:extLst>
          </p:cNvPr>
          <p:cNvSpPr txBox="1">
            <a:spLocks noChangeArrowheads="1"/>
          </p:cNvSpPr>
          <p:nvPr/>
        </p:nvSpPr>
        <p:spPr bwMode="auto">
          <a:xfrm>
            <a:off x="9598573" y="3283419"/>
            <a:ext cx="20605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ヒラギノ角ゴ Pro W3" panose="020B0300000000000000" pitchFamily="34" charset="-128"/>
              </a:defRPr>
            </a:lvl1pPr>
            <a:lvl2pPr marL="742950" indent="-285750">
              <a:defRPr>
                <a:solidFill>
                  <a:schemeClr val="tx1"/>
                </a:solidFill>
                <a:latin typeface="Calibri" panose="020F0502020204030204" pitchFamily="34" charset="0"/>
                <a:ea typeface="ヒラギノ角ゴ Pro W3" panose="020B0300000000000000" pitchFamily="34" charset="-128"/>
              </a:defRPr>
            </a:lvl2pPr>
            <a:lvl3pPr marL="1143000" indent="-228600">
              <a:defRPr>
                <a:solidFill>
                  <a:schemeClr val="tx1"/>
                </a:solidFill>
                <a:latin typeface="Calibri" panose="020F0502020204030204" pitchFamily="34" charset="0"/>
                <a:ea typeface="ヒラギノ角ゴ Pro W3" panose="020B0300000000000000" pitchFamily="34" charset="-128"/>
              </a:defRPr>
            </a:lvl3pPr>
            <a:lvl4pPr marL="1600200" indent="-228600">
              <a:defRPr>
                <a:solidFill>
                  <a:schemeClr val="tx1"/>
                </a:solidFill>
                <a:latin typeface="Calibri" panose="020F0502020204030204" pitchFamily="34" charset="0"/>
                <a:ea typeface="ヒラギノ角ゴ Pro W3" panose="020B0300000000000000" pitchFamily="34" charset="-128"/>
              </a:defRPr>
            </a:lvl4pPr>
            <a:lvl5pPr marL="2057400" indent="-228600">
              <a:defRPr>
                <a:solidFill>
                  <a:schemeClr val="tx1"/>
                </a:solidFill>
                <a:latin typeface="Calibri" panose="020F050202020403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panose="020B0300000000000000" pitchFamily="34" charset="-128"/>
              </a:defRPr>
            </a:lvl9pPr>
          </a:lstStyle>
          <a:p>
            <a:pPr algn="ctr" eaLnBrk="1" hangingPunct="1"/>
            <a:r>
              <a:rPr lang="en-US" altLang="en-US" sz="1400" b="1" dirty="0">
                <a:solidFill>
                  <a:srgbClr val="FFFF00"/>
                </a:solidFill>
                <a:latin typeface="Arial" panose="020B0604020202020204" pitchFamily="34" charset="0"/>
                <a:cs typeface="Arial" panose="020B0604020202020204" pitchFamily="34" charset="0"/>
              </a:rPr>
              <a:t>Block–gap roughness</a:t>
            </a:r>
          </a:p>
          <a:p>
            <a:pPr algn="ctr" eaLnBrk="1" hangingPunct="1"/>
            <a:r>
              <a:rPr lang="en-US" altLang="en-US" sz="1400" b="1" dirty="0">
                <a:solidFill>
                  <a:srgbClr val="FFFF00"/>
                </a:solidFill>
                <a:latin typeface="Arial" panose="020B0604020202020204" pitchFamily="34" charset="0"/>
                <a:cs typeface="Arial" panose="020B0604020202020204" pitchFamily="34" charset="0"/>
              </a:rPr>
              <a:t>(</a:t>
            </a:r>
            <a:r>
              <a:rPr lang="en-US" altLang="en-US" sz="1400" b="1" dirty="0" err="1">
                <a:solidFill>
                  <a:srgbClr val="FFFF00"/>
                </a:solidFill>
                <a:latin typeface="Arial" panose="020B0604020202020204" pitchFamily="34" charset="0"/>
                <a:cs typeface="Arial" panose="020B0604020202020204" pitchFamily="34" charset="0"/>
              </a:rPr>
              <a:t>e.g</a:t>
            </a:r>
            <a:r>
              <a:rPr lang="en-US" altLang="en-US" sz="1400" b="1" dirty="0">
                <a:solidFill>
                  <a:srgbClr val="FFFF00"/>
                </a:solidFill>
                <a:latin typeface="Arial" panose="020B0604020202020204" pitchFamily="34" charset="0"/>
                <a:cs typeface="Arial" panose="020B0604020202020204" pitchFamily="34" charset="0"/>
              </a:rPr>
              <a:t> </a:t>
            </a:r>
            <a:r>
              <a:rPr lang="en-US" altLang="en-US" sz="1400" b="1" dirty="0" err="1">
                <a:solidFill>
                  <a:srgbClr val="FFFF00"/>
                </a:solidFill>
                <a:latin typeface="Arial" panose="020B0604020202020204" pitchFamily="34" charset="0"/>
                <a:cs typeface="Arial" panose="020B0604020202020204" pitchFamily="34" charset="0"/>
              </a:rPr>
              <a:t>Avcoat</a:t>
            </a:r>
            <a:r>
              <a:rPr lang="en-US" altLang="en-US" sz="1400" b="1" dirty="0">
                <a:solidFill>
                  <a:srgbClr val="FFFF00"/>
                </a:solidFill>
                <a:latin typeface="Arial" panose="020B0604020202020204" pitchFamily="34" charset="0"/>
                <a:cs typeface="Arial" panose="020B0604020202020204" pitchFamily="34" charset="0"/>
              </a:rPr>
              <a:t>, PICA)</a:t>
            </a:r>
          </a:p>
        </p:txBody>
      </p:sp>
      <p:sp>
        <p:nvSpPr>
          <p:cNvPr id="18" name="Shape 318">
            <a:extLst>
              <a:ext uri="{FF2B5EF4-FFF2-40B4-BE49-F238E27FC236}">
                <a16:creationId xmlns:a16="http://schemas.microsoft.com/office/drawing/2014/main" id="{EB768CCC-DDE4-F241-BD19-1EDE6A0BB85C}"/>
              </a:ext>
            </a:extLst>
          </p:cNvPr>
          <p:cNvSpPr/>
          <p:nvPr/>
        </p:nvSpPr>
        <p:spPr>
          <a:xfrm>
            <a:off x="6453472" y="3214845"/>
            <a:ext cx="2630414" cy="276999"/>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1400" b="1">
                <a:solidFill>
                  <a:srgbClr val="0000FF"/>
                </a:solidFill>
              </a:defRPr>
            </a:lvl1pPr>
          </a:lstStyle>
          <a:p>
            <a:r>
              <a:rPr lang="en-US" sz="1200" dirty="0">
                <a:latin typeface="+mn-lt"/>
              </a:rPr>
              <a:t>First free-to-pitch tests of EEV geometry </a:t>
            </a:r>
          </a:p>
        </p:txBody>
      </p:sp>
      <p:sp>
        <p:nvSpPr>
          <p:cNvPr id="19" name="Shape 318">
            <a:extLst>
              <a:ext uri="{FF2B5EF4-FFF2-40B4-BE49-F238E27FC236}">
                <a16:creationId xmlns:a16="http://schemas.microsoft.com/office/drawing/2014/main" id="{A3F4EE66-8969-FA46-93E6-4F4F58CDB3A4}"/>
              </a:ext>
            </a:extLst>
          </p:cNvPr>
          <p:cNvSpPr/>
          <p:nvPr/>
        </p:nvSpPr>
        <p:spPr>
          <a:xfrm>
            <a:off x="4209154" y="4631078"/>
            <a:ext cx="1620580" cy="646331"/>
          </a:xfrm>
          <a:prstGeom prst="rect">
            <a:avLst/>
          </a:prstGeom>
          <a:noFill/>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1400" b="1">
                <a:solidFill>
                  <a:srgbClr val="0000FF"/>
                </a:solidFill>
              </a:defRPr>
            </a:lvl1pPr>
          </a:lstStyle>
          <a:p>
            <a:r>
              <a:rPr lang="en-US" sz="1200" dirty="0">
                <a:solidFill>
                  <a:schemeClr val="bg1"/>
                </a:solidFill>
                <a:latin typeface="+mn-lt"/>
              </a:rPr>
              <a:t>Free flight simulation for the separation of a drag skirt and  aeroshell</a:t>
            </a:r>
          </a:p>
        </p:txBody>
      </p:sp>
      <p:pic>
        <p:nvPicPr>
          <p:cNvPr id="20" name="Picture 1" descr="page8image87343104">
            <a:extLst>
              <a:ext uri="{FF2B5EF4-FFF2-40B4-BE49-F238E27FC236}">
                <a16:creationId xmlns:a16="http://schemas.microsoft.com/office/drawing/2014/main" id="{953ABE2A-372E-7744-968D-A16C9EC0C3DD}"/>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259456" y="5458181"/>
            <a:ext cx="1553972" cy="1337056"/>
          </a:xfrm>
          <a:prstGeom prst="rect">
            <a:avLst/>
          </a:prstGeom>
          <a:noFill/>
          <a:extLst>
            <a:ext uri="{909E8E84-426E-40DD-AFC4-6F175D3DCCD1}">
              <a14:hiddenFill xmlns:a14="http://schemas.microsoft.com/office/drawing/2010/main">
                <a:solidFill>
                  <a:srgbClr val="FFFFFF"/>
                </a:solidFill>
              </a14:hiddenFill>
            </a:ext>
          </a:extLst>
        </p:spPr>
      </p:pic>
      <p:sp>
        <p:nvSpPr>
          <p:cNvPr id="21" name="Shape 318">
            <a:extLst>
              <a:ext uri="{FF2B5EF4-FFF2-40B4-BE49-F238E27FC236}">
                <a16:creationId xmlns:a16="http://schemas.microsoft.com/office/drawing/2014/main" id="{E19E232C-61BA-C141-ACFF-F7E4FF6AA7AC}"/>
              </a:ext>
            </a:extLst>
          </p:cNvPr>
          <p:cNvSpPr/>
          <p:nvPr/>
        </p:nvSpPr>
        <p:spPr>
          <a:xfrm>
            <a:off x="7813427" y="6388047"/>
            <a:ext cx="1464473" cy="461665"/>
          </a:xfrm>
          <a:prstGeom prst="rect">
            <a:avLst/>
          </a:prstGeom>
          <a:noFill/>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1400" b="1">
                <a:solidFill>
                  <a:srgbClr val="0000FF"/>
                </a:solidFill>
              </a:defRPr>
            </a:lvl1pPr>
          </a:lstStyle>
          <a:p>
            <a:r>
              <a:rPr lang="en-US" sz="1200" dirty="0">
                <a:latin typeface="+mn-lt"/>
              </a:rPr>
              <a:t>Supersonic MSBS design configuration</a:t>
            </a:r>
          </a:p>
        </p:txBody>
      </p:sp>
    </p:spTree>
    <p:extLst>
      <p:ext uri="{BB962C8B-B14F-4D97-AF65-F5344CB8AC3E}">
        <p14:creationId xmlns:p14="http://schemas.microsoft.com/office/powerpoint/2010/main" val="2326163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B4731A-C206-1941-9056-C423C9A0F7DF}"/>
              </a:ext>
            </a:extLst>
          </p:cNvPr>
          <p:cNvSpPr>
            <a:spLocks noGrp="1"/>
          </p:cNvSpPr>
          <p:nvPr>
            <p:ph type="sldNum" sz="quarter" idx="10"/>
          </p:nvPr>
        </p:nvSpPr>
        <p:spPr/>
        <p:txBody>
          <a:bodyPr/>
          <a:lstStyle/>
          <a:p>
            <a:pPr>
              <a:defRPr/>
            </a:pPr>
            <a:fld id="{75D13D49-2B6F-174C-9E1E-1013A06E5C50}" type="slidenum">
              <a:rPr lang="uk-UA" smtClean="0"/>
              <a:pPr>
                <a:defRPr/>
              </a:pPr>
              <a:t>23</a:t>
            </a:fld>
            <a:endParaRPr lang="uk-UA" dirty="0"/>
          </a:p>
        </p:txBody>
      </p:sp>
      <p:sp>
        <p:nvSpPr>
          <p:cNvPr id="3" name="Title 2">
            <a:extLst>
              <a:ext uri="{FF2B5EF4-FFF2-40B4-BE49-F238E27FC236}">
                <a16:creationId xmlns:a16="http://schemas.microsoft.com/office/drawing/2014/main" id="{3A607595-4015-3F43-92FD-341FD6090DDC}"/>
              </a:ext>
            </a:extLst>
          </p:cNvPr>
          <p:cNvSpPr>
            <a:spLocks noGrp="1"/>
          </p:cNvSpPr>
          <p:nvPr>
            <p:ph type="title"/>
          </p:nvPr>
        </p:nvSpPr>
        <p:spPr>
          <a:xfrm>
            <a:off x="880533" y="0"/>
            <a:ext cx="10318045" cy="1066800"/>
          </a:xfrm>
        </p:spPr>
        <p:txBody>
          <a:bodyPr/>
          <a:lstStyle/>
          <a:p>
            <a:r>
              <a:rPr lang="en-US" sz="4000" dirty="0">
                <a:solidFill>
                  <a:schemeClr val="bg1">
                    <a:lumMod val="85000"/>
                  </a:schemeClr>
                </a:solidFill>
              </a:rPr>
              <a:t>FY20 Accomplishments (Parachute FSI)</a:t>
            </a:r>
            <a:endParaRPr lang="en-US" sz="4000" dirty="0"/>
          </a:p>
        </p:txBody>
      </p:sp>
      <p:sp>
        <p:nvSpPr>
          <p:cNvPr id="4" name="Content Placeholder 2">
            <a:extLst>
              <a:ext uri="{FF2B5EF4-FFF2-40B4-BE49-F238E27FC236}">
                <a16:creationId xmlns:a16="http://schemas.microsoft.com/office/drawing/2014/main" id="{57F72F5F-9832-014F-ADFE-F8D2A87D8B9B}"/>
              </a:ext>
            </a:extLst>
          </p:cNvPr>
          <p:cNvSpPr txBox="1">
            <a:spLocks/>
          </p:cNvSpPr>
          <p:nvPr/>
        </p:nvSpPr>
        <p:spPr>
          <a:xfrm>
            <a:off x="64822" y="1286027"/>
            <a:ext cx="7093166" cy="4837524"/>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US" sz="1800" dirty="0">
                <a:latin typeface="Arial" panose="020B0604020202020204" pitchFamily="34" charset="0"/>
                <a:cs typeface="Arial" panose="020B0604020202020204" pitchFamily="34" charset="0"/>
              </a:rPr>
              <a:t>Supported continued development of Stanford FSI capability and its transition to JPL stakeholders</a:t>
            </a:r>
          </a:p>
          <a:p>
            <a:pPr>
              <a:buFont typeface="Arial" panose="020B0604020202020204" pitchFamily="34" charset="0"/>
              <a:buChar char="•"/>
            </a:pPr>
            <a:r>
              <a:rPr lang="en-US" sz="1800" dirty="0">
                <a:latin typeface="Arial" panose="020B0604020202020204" pitchFamily="34" charset="0"/>
                <a:cs typeface="Arial" panose="020B0604020202020204" pitchFamily="34" charset="0"/>
              </a:rPr>
              <a:t>6-DOF simulations of a capsule-canopy system during descent</a:t>
            </a:r>
          </a:p>
          <a:p>
            <a:pPr>
              <a:buFont typeface="Arial" panose="020B0604020202020204" pitchFamily="34" charset="0"/>
              <a:buChar char="•"/>
            </a:pPr>
            <a:r>
              <a:rPr lang="en-US" sz="1800" dirty="0">
                <a:latin typeface="Arial" panose="020B0604020202020204" pitchFamily="34" charset="0"/>
                <a:cs typeface="Arial" panose="020B0604020202020204" pitchFamily="34" charset="0"/>
              </a:rPr>
              <a:t>Shell structural model with arbitrary-order in time and space</a:t>
            </a:r>
          </a:p>
          <a:p>
            <a:pPr>
              <a:buFont typeface="Arial" panose="020B0604020202020204" pitchFamily="34" charset="0"/>
              <a:buChar char="•"/>
            </a:pPr>
            <a:r>
              <a:rPr lang="en-US" sz="1800" dirty="0">
                <a:latin typeface="Arial" panose="020B0604020202020204" pitchFamily="34" charset="0"/>
                <a:cs typeface="Arial" panose="020B0604020202020204" pitchFamily="34" charset="0"/>
              </a:rPr>
              <a:t>Novel arbitrary-order </a:t>
            </a:r>
            <a:r>
              <a:rPr lang="en-US" sz="1800" dirty="0" err="1">
                <a:latin typeface="Arial" panose="020B0604020202020204" pitchFamily="34" charset="0"/>
                <a:cs typeface="Arial" panose="020B0604020202020204" pitchFamily="34" charset="0"/>
              </a:rPr>
              <a:t>eikonal</a:t>
            </a:r>
            <a:r>
              <a:rPr lang="en-US" sz="1800" dirty="0">
                <a:latin typeface="Arial" panose="020B0604020202020204" pitchFamily="34" charset="0"/>
                <a:cs typeface="Arial" panose="020B0604020202020204" pitchFamily="34" charset="0"/>
              </a:rPr>
              <a:t> solver to support meshing, immersed elements, turbulence models, …</a:t>
            </a:r>
          </a:p>
          <a:p>
            <a:pPr>
              <a:buFont typeface="Arial" panose="020B0604020202020204" pitchFamily="34" charset="0"/>
              <a:buChar char="•"/>
            </a:pPr>
            <a:r>
              <a:rPr lang="en-US" sz="1800" dirty="0">
                <a:latin typeface="Arial" panose="020B0604020202020204" pitchFamily="34" charset="0"/>
                <a:cs typeface="Arial" panose="020B0604020202020204" pitchFamily="34" charset="0"/>
              </a:rPr>
              <a:t>Spectral multigrid preconditioning techniques across Navier-Stokes, mesh deformation, level set, and shell structural solver</a:t>
            </a:r>
          </a:p>
          <a:p>
            <a:pPr>
              <a:buFont typeface="Arial" panose="020B0604020202020204" pitchFamily="34" charset="0"/>
              <a:buChar char="•"/>
            </a:pPr>
            <a:r>
              <a:rPr lang="en-US" sz="1800" dirty="0">
                <a:latin typeface="Arial" panose="020B0604020202020204" pitchFamily="34" charset="0"/>
                <a:cs typeface="Arial" panose="020B0604020202020204" pitchFamily="34" charset="0"/>
              </a:rPr>
              <a:t>Experiment planning for validation of inflation modeling</a:t>
            </a:r>
          </a:p>
          <a:p>
            <a:pPr>
              <a:buFont typeface="Arial" panose="020B0604020202020204" pitchFamily="34" charset="0"/>
              <a:buChar char="•"/>
            </a:pPr>
            <a:r>
              <a:rPr lang="en-US" sz="1800" dirty="0">
                <a:latin typeface="Arial" panose="020B0604020202020204" pitchFamily="34" charset="0"/>
                <a:cs typeface="Arial" panose="020B0604020202020204" pitchFamily="34" charset="0"/>
              </a:rPr>
              <a:t>Biaxial test design for parachute material property measurement</a:t>
            </a:r>
          </a:p>
          <a:p>
            <a:pPr>
              <a:buFont typeface="Arial" panose="020B0604020202020204" pitchFamily="34" charset="0"/>
              <a:buChar char="•"/>
            </a:pPr>
            <a:r>
              <a:rPr lang="en-US" sz="1800" dirty="0">
                <a:latin typeface="Arial" panose="020B0604020202020204" pitchFamily="34" charset="0"/>
                <a:cs typeface="Arial" panose="020B0604020202020204" pitchFamily="34" charset="0"/>
              </a:rPr>
              <a:t>Parachute TIM planning (NASA, academia, industry)</a:t>
            </a:r>
          </a:p>
          <a:p>
            <a:pPr>
              <a:buFont typeface="Arial" panose="020B0604020202020204" pitchFamily="34" charset="0"/>
              <a:buChar char="•"/>
            </a:pPr>
            <a:r>
              <a:rPr lang="en-US" sz="1800" dirty="0">
                <a:latin typeface="Arial" panose="020B0604020202020204" pitchFamily="34" charset="0"/>
                <a:cs typeface="Arial" panose="020B0604020202020204" pitchFamily="34" charset="0"/>
              </a:rPr>
              <a:t>Early Stage Innovations (STRG Program) topic to be awarded this fall</a:t>
            </a:r>
          </a:p>
        </p:txBody>
      </p:sp>
      <p:pic>
        <p:nvPicPr>
          <p:cNvPr id="5" name="streamtraces3.png" descr="streamtraces3.png">
            <a:extLst>
              <a:ext uri="{FF2B5EF4-FFF2-40B4-BE49-F238E27FC236}">
                <a16:creationId xmlns:a16="http://schemas.microsoft.com/office/drawing/2014/main" id="{4CFC39C0-E9F1-D843-A6D5-453588B603B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2017" t="2525" r="14641" b="2185"/>
          <a:stretch/>
        </p:blipFill>
        <p:spPr>
          <a:xfrm>
            <a:off x="9276312" y="1248508"/>
            <a:ext cx="2646096" cy="2354783"/>
          </a:xfrm>
          <a:prstGeom prst="rect">
            <a:avLst/>
          </a:prstGeom>
          <a:ln w="12700">
            <a:noFill/>
            <a:miter lim="400000"/>
          </a:ln>
        </p:spPr>
      </p:pic>
      <p:sp>
        <p:nvSpPr>
          <p:cNvPr id="6" name="Convergence Rate Tests">
            <a:extLst>
              <a:ext uri="{FF2B5EF4-FFF2-40B4-BE49-F238E27FC236}">
                <a16:creationId xmlns:a16="http://schemas.microsoft.com/office/drawing/2014/main" id="{8656A85A-06D4-CC41-A25C-76F30ACDDE24}"/>
              </a:ext>
            </a:extLst>
          </p:cNvPr>
          <p:cNvSpPr txBox="1"/>
          <p:nvPr/>
        </p:nvSpPr>
        <p:spPr>
          <a:xfrm>
            <a:off x="10503461" y="2649188"/>
            <a:ext cx="1763930" cy="9541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algn="ctr"/>
            <a:r>
              <a:rPr sz="1400" dirty="0"/>
              <a:t>Flow around Decelerating </a:t>
            </a:r>
          </a:p>
          <a:p>
            <a:pPr algn="ctr"/>
            <a:r>
              <a:rPr lang="en-US" sz="1400" dirty="0"/>
              <a:t>(rigid) </a:t>
            </a:r>
            <a:r>
              <a:rPr sz="1400" dirty="0"/>
              <a:t>Capsule-</a:t>
            </a:r>
            <a:r>
              <a:rPr lang="en-US" sz="1400" dirty="0"/>
              <a:t>C</a:t>
            </a:r>
            <a:r>
              <a:rPr sz="1400" dirty="0"/>
              <a:t>anopy System</a:t>
            </a:r>
          </a:p>
        </p:txBody>
      </p:sp>
      <p:pic>
        <p:nvPicPr>
          <p:cNvPr id="7" name="Picture 5" descr="Picture 5">
            <a:extLst>
              <a:ext uri="{FF2B5EF4-FFF2-40B4-BE49-F238E27FC236}">
                <a16:creationId xmlns:a16="http://schemas.microsoft.com/office/drawing/2014/main" id="{6BF89280-591A-B64E-8DBC-3828F2D70A87}"/>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0002036" y="3704789"/>
            <a:ext cx="1695522" cy="731520"/>
          </a:xfrm>
          <a:prstGeom prst="rect">
            <a:avLst/>
          </a:prstGeom>
          <a:ln w="12700">
            <a:miter lim="400000"/>
          </a:ln>
        </p:spPr>
      </p:pic>
      <p:sp>
        <p:nvSpPr>
          <p:cNvPr id="8" name="Convergence Rate Tests">
            <a:extLst>
              <a:ext uri="{FF2B5EF4-FFF2-40B4-BE49-F238E27FC236}">
                <a16:creationId xmlns:a16="http://schemas.microsoft.com/office/drawing/2014/main" id="{FE21A1CB-CA81-B344-8F2A-BD2A6BEC7D0E}"/>
              </a:ext>
            </a:extLst>
          </p:cNvPr>
          <p:cNvSpPr txBox="1"/>
          <p:nvPr/>
        </p:nvSpPr>
        <p:spPr>
          <a:xfrm>
            <a:off x="9685239" y="4436309"/>
            <a:ext cx="2440223" cy="5232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algn="ctr"/>
            <a:r>
              <a:rPr sz="1400" dirty="0"/>
              <a:t>8th-order Level </a:t>
            </a:r>
            <a:r>
              <a:rPr lang="en-US" sz="1400" dirty="0"/>
              <a:t>S</a:t>
            </a:r>
            <a:r>
              <a:rPr sz="1400" dirty="0"/>
              <a:t>et </a:t>
            </a:r>
            <a:r>
              <a:rPr lang="en-US" sz="1400" dirty="0"/>
              <a:t>A</a:t>
            </a:r>
            <a:r>
              <a:rPr sz="1400" dirty="0"/>
              <a:t>round NACA 30P30N</a:t>
            </a:r>
          </a:p>
        </p:txBody>
      </p:sp>
      <p:sp>
        <p:nvSpPr>
          <p:cNvPr id="9" name="TextBox 8">
            <a:extLst>
              <a:ext uri="{FF2B5EF4-FFF2-40B4-BE49-F238E27FC236}">
                <a16:creationId xmlns:a16="http://schemas.microsoft.com/office/drawing/2014/main" id="{81F3AF5C-26F9-C942-8436-5D91BCB16D28}"/>
              </a:ext>
            </a:extLst>
          </p:cNvPr>
          <p:cNvSpPr txBox="1"/>
          <p:nvPr/>
        </p:nvSpPr>
        <p:spPr>
          <a:xfrm>
            <a:off x="219697" y="5662419"/>
            <a:ext cx="8233259" cy="646331"/>
          </a:xfrm>
          <a:prstGeom prst="rect">
            <a:avLst/>
          </a:prstGeom>
          <a:solidFill>
            <a:schemeClr val="tx2">
              <a:lumMod val="20000"/>
              <a:lumOff val="80000"/>
            </a:schemeClr>
          </a:solidFill>
          <a:ln>
            <a:solidFill>
              <a:schemeClr val="tx1"/>
            </a:solidFill>
          </a:ln>
        </p:spPr>
        <p:txBody>
          <a:bodyPr wrap="square" rtlCol="0">
            <a:spAutoFit/>
          </a:bodyPr>
          <a:lstStyle/>
          <a:p>
            <a:pPr algn="ctr"/>
            <a:r>
              <a:rPr lang="en-US" b="1" dirty="0"/>
              <a:t>Continued integration between technical teams and stakeholders in SMD (Mars and Titan probes), HEOMD/CCP (Orion, CCP vehicles), and NESC</a:t>
            </a:r>
          </a:p>
        </p:txBody>
      </p:sp>
      <p:pic>
        <p:nvPicPr>
          <p:cNvPr id="13" name="Picture 12">
            <a:extLst>
              <a:ext uri="{FF2B5EF4-FFF2-40B4-BE49-F238E27FC236}">
                <a16:creationId xmlns:a16="http://schemas.microsoft.com/office/drawing/2014/main" id="{E3AB973A-9EE3-8D46-8BCD-C1FF0483B54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19203" y="1248508"/>
            <a:ext cx="1892300" cy="3289300"/>
          </a:xfrm>
          <a:prstGeom prst="rect">
            <a:avLst/>
          </a:prstGeom>
        </p:spPr>
      </p:pic>
      <p:sp>
        <p:nvSpPr>
          <p:cNvPr id="15" name="Convergence Rate Tests">
            <a:extLst>
              <a:ext uri="{FF2B5EF4-FFF2-40B4-BE49-F238E27FC236}">
                <a16:creationId xmlns:a16="http://schemas.microsoft.com/office/drawing/2014/main" id="{9A15F610-764B-A94E-8B10-B461321D73F2}"/>
              </a:ext>
            </a:extLst>
          </p:cNvPr>
          <p:cNvSpPr txBox="1"/>
          <p:nvPr/>
        </p:nvSpPr>
        <p:spPr>
          <a:xfrm>
            <a:off x="6945241" y="4537808"/>
            <a:ext cx="2440223" cy="7386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algn="ctr"/>
            <a:r>
              <a:rPr lang="en-US" sz="1400" dirty="0"/>
              <a:t>Stanford FSI capability to simulate supersonic parachute deployment</a:t>
            </a:r>
            <a:endParaRPr sz="1400" dirty="0"/>
          </a:p>
        </p:txBody>
      </p:sp>
      <p:sp>
        <p:nvSpPr>
          <p:cNvPr id="16" name="Convergence Rate Tests">
            <a:extLst>
              <a:ext uri="{FF2B5EF4-FFF2-40B4-BE49-F238E27FC236}">
                <a16:creationId xmlns:a16="http://schemas.microsoft.com/office/drawing/2014/main" id="{F4E475AE-A701-5B47-A537-5BA31DB6130C}"/>
              </a:ext>
            </a:extLst>
          </p:cNvPr>
          <p:cNvSpPr txBox="1"/>
          <p:nvPr/>
        </p:nvSpPr>
        <p:spPr>
          <a:xfrm>
            <a:off x="8853102" y="6426741"/>
            <a:ext cx="3069306" cy="3077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algn="ctr"/>
            <a:r>
              <a:rPr lang="en-US" sz="1400" dirty="0"/>
              <a:t>Multiscale Structural Shell Modeling</a:t>
            </a:r>
            <a:endParaRPr sz="1400" dirty="0"/>
          </a:p>
        </p:txBody>
      </p:sp>
      <p:grpSp>
        <p:nvGrpSpPr>
          <p:cNvPr id="17" name="Group 16">
            <a:extLst>
              <a:ext uri="{FF2B5EF4-FFF2-40B4-BE49-F238E27FC236}">
                <a16:creationId xmlns:a16="http://schemas.microsoft.com/office/drawing/2014/main" id="{B8C3BB53-55B5-F94D-999A-E8BD40F39716}"/>
              </a:ext>
            </a:extLst>
          </p:cNvPr>
          <p:cNvGrpSpPr/>
          <p:nvPr/>
        </p:nvGrpSpPr>
        <p:grpSpPr>
          <a:xfrm>
            <a:off x="8734898" y="5012942"/>
            <a:ext cx="3237405" cy="1473200"/>
            <a:chOff x="8526055" y="4172287"/>
            <a:chExt cx="3237405" cy="1473200"/>
          </a:xfrm>
        </p:grpSpPr>
        <p:pic>
          <p:nvPicPr>
            <p:cNvPr id="18" name="Picture 17">
              <a:extLst>
                <a:ext uri="{FF2B5EF4-FFF2-40B4-BE49-F238E27FC236}">
                  <a16:creationId xmlns:a16="http://schemas.microsoft.com/office/drawing/2014/main" id="{7292A03F-66EE-4043-8D8A-6F5230C73453}"/>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353550" y="4172287"/>
              <a:ext cx="947780" cy="1125691"/>
            </a:xfrm>
            <a:prstGeom prst="rect">
              <a:avLst/>
            </a:prstGeom>
          </p:spPr>
        </p:pic>
        <p:pic>
          <p:nvPicPr>
            <p:cNvPr id="19" name="Picture 18">
              <a:extLst>
                <a:ext uri="{FF2B5EF4-FFF2-40B4-BE49-F238E27FC236}">
                  <a16:creationId xmlns:a16="http://schemas.microsoft.com/office/drawing/2014/main" id="{89C16AF9-C77D-DF4B-BBA3-6B4171C5E9E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566150" y="4699000"/>
              <a:ext cx="787400" cy="598978"/>
            </a:xfrm>
            <a:prstGeom prst="rect">
              <a:avLst/>
            </a:prstGeom>
          </p:spPr>
        </p:pic>
        <p:pic>
          <p:nvPicPr>
            <p:cNvPr id="20" name="Picture 19">
              <a:extLst>
                <a:ext uri="{FF2B5EF4-FFF2-40B4-BE49-F238E27FC236}">
                  <a16:creationId xmlns:a16="http://schemas.microsoft.com/office/drawing/2014/main" id="{5962FAA9-6952-2F43-8820-38068D9B6591}"/>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698121" y="4232612"/>
              <a:ext cx="854529" cy="914400"/>
            </a:xfrm>
            <a:prstGeom prst="rect">
              <a:avLst/>
            </a:prstGeom>
          </p:spPr>
        </p:pic>
        <p:sp>
          <p:nvSpPr>
            <p:cNvPr id="21" name="TextBox 20">
              <a:extLst>
                <a:ext uri="{FF2B5EF4-FFF2-40B4-BE49-F238E27FC236}">
                  <a16:creationId xmlns:a16="http://schemas.microsoft.com/office/drawing/2014/main" id="{E736FB4E-E3BA-AB44-97F9-3073EDD5274F}"/>
                </a:ext>
              </a:extLst>
            </p:cNvPr>
            <p:cNvSpPr txBox="1"/>
            <p:nvPr/>
          </p:nvSpPr>
          <p:spPr>
            <a:xfrm>
              <a:off x="10301330" y="5245377"/>
              <a:ext cx="1462130" cy="400110"/>
            </a:xfrm>
            <a:prstGeom prst="rect">
              <a:avLst/>
            </a:prstGeom>
            <a:noFill/>
          </p:spPr>
          <p:txBody>
            <a:bodyPr wrap="square" rtlCol="0">
              <a:spAutoFit/>
            </a:bodyPr>
            <a:lstStyle/>
            <a:p>
              <a:pPr algn="ctr"/>
              <a:r>
                <a:rPr lang="en-US" sz="1000" dirty="0">
                  <a:solidFill>
                    <a:schemeClr val="bg1">
                      <a:lumMod val="50000"/>
                    </a:schemeClr>
                  </a:solidFill>
                </a:rPr>
                <a:t>Extension of structural shell model</a:t>
              </a:r>
            </a:p>
          </p:txBody>
        </p:sp>
        <p:sp>
          <p:nvSpPr>
            <p:cNvPr id="22" name="TextBox 21">
              <a:extLst>
                <a:ext uri="{FF2B5EF4-FFF2-40B4-BE49-F238E27FC236}">
                  <a16:creationId xmlns:a16="http://schemas.microsoft.com/office/drawing/2014/main" id="{7B1D0BBA-CECD-BD48-B139-88C093C25476}"/>
                </a:ext>
              </a:extLst>
            </p:cNvPr>
            <p:cNvSpPr txBox="1"/>
            <p:nvPr/>
          </p:nvSpPr>
          <p:spPr>
            <a:xfrm>
              <a:off x="8526055" y="5245377"/>
              <a:ext cx="787400" cy="400110"/>
            </a:xfrm>
            <a:prstGeom prst="rect">
              <a:avLst/>
            </a:prstGeom>
            <a:noFill/>
          </p:spPr>
          <p:txBody>
            <a:bodyPr wrap="square" rtlCol="0">
              <a:spAutoFit/>
            </a:bodyPr>
            <a:lstStyle/>
            <a:p>
              <a:pPr algn="ctr"/>
              <a:r>
                <a:rPr lang="en-US" sz="1000" dirty="0">
                  <a:solidFill>
                    <a:schemeClr val="bg1">
                      <a:lumMod val="50000"/>
                    </a:schemeClr>
                  </a:solidFill>
                </a:rPr>
                <a:t>Micro scale</a:t>
              </a:r>
            </a:p>
          </p:txBody>
        </p:sp>
        <p:sp>
          <p:nvSpPr>
            <p:cNvPr id="23" name="TextBox 22">
              <a:extLst>
                <a:ext uri="{FF2B5EF4-FFF2-40B4-BE49-F238E27FC236}">
                  <a16:creationId xmlns:a16="http://schemas.microsoft.com/office/drawing/2014/main" id="{53051117-1F07-A647-9A6E-667A418D2B20}"/>
                </a:ext>
              </a:extLst>
            </p:cNvPr>
            <p:cNvSpPr txBox="1"/>
            <p:nvPr/>
          </p:nvSpPr>
          <p:spPr>
            <a:xfrm>
              <a:off x="9433740" y="5245377"/>
              <a:ext cx="787400" cy="400110"/>
            </a:xfrm>
            <a:prstGeom prst="rect">
              <a:avLst/>
            </a:prstGeom>
            <a:noFill/>
          </p:spPr>
          <p:txBody>
            <a:bodyPr wrap="square" rtlCol="0">
              <a:spAutoFit/>
            </a:bodyPr>
            <a:lstStyle/>
            <a:p>
              <a:pPr algn="ctr"/>
              <a:r>
                <a:rPr lang="en-US" sz="1000" dirty="0">
                  <a:solidFill>
                    <a:schemeClr val="bg1">
                      <a:lumMod val="50000"/>
                    </a:schemeClr>
                  </a:solidFill>
                </a:rPr>
                <a:t>Meso scale</a:t>
              </a:r>
            </a:p>
          </p:txBody>
        </p:sp>
        <p:cxnSp>
          <p:nvCxnSpPr>
            <p:cNvPr id="24" name="Straight Arrow Connector 23">
              <a:extLst>
                <a:ext uri="{FF2B5EF4-FFF2-40B4-BE49-F238E27FC236}">
                  <a16:creationId xmlns:a16="http://schemas.microsoft.com/office/drawing/2014/main" id="{E0DD93DA-FA1F-DA4B-B20E-15808700A499}"/>
                </a:ext>
              </a:extLst>
            </p:cNvPr>
            <p:cNvCxnSpPr/>
            <p:nvPr/>
          </p:nvCxnSpPr>
          <p:spPr>
            <a:xfrm>
              <a:off x="9187295" y="5456515"/>
              <a:ext cx="376844" cy="0"/>
            </a:xfrm>
            <a:prstGeom prst="straightConnector1">
              <a:avLst/>
            </a:prstGeom>
            <a:ln>
              <a:solidFill>
                <a:schemeClr val="bg1">
                  <a:lumMod val="65000"/>
                </a:schemeClr>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C0786D2A-B6E5-E948-BD05-4860D9365DA7}"/>
                </a:ext>
              </a:extLst>
            </p:cNvPr>
            <p:cNvCxnSpPr/>
            <p:nvPr/>
          </p:nvCxnSpPr>
          <p:spPr>
            <a:xfrm>
              <a:off x="10112908" y="5509162"/>
              <a:ext cx="376844" cy="0"/>
            </a:xfrm>
            <a:prstGeom prst="straightConnector1">
              <a:avLst/>
            </a:prstGeom>
            <a:ln>
              <a:solidFill>
                <a:schemeClr val="bg1">
                  <a:lumMod val="65000"/>
                </a:schemeClr>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BF56ED74-BFAC-0F4B-AE0F-FFC9434DCA1B}"/>
                </a:ext>
              </a:extLst>
            </p:cNvPr>
            <p:cNvSpPr/>
            <p:nvPr/>
          </p:nvSpPr>
          <p:spPr>
            <a:xfrm>
              <a:off x="9313455" y="4172287"/>
              <a:ext cx="174138" cy="65463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1A012C2-5B3B-2149-9B1F-4A3892C94F3C}"/>
                </a:ext>
              </a:extLst>
            </p:cNvPr>
            <p:cNvSpPr/>
            <p:nvPr/>
          </p:nvSpPr>
          <p:spPr>
            <a:xfrm>
              <a:off x="10682531" y="4232612"/>
              <a:ext cx="174138" cy="2289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79E80FB-F416-494B-93C7-CA60C1D1AE8E}"/>
                </a:ext>
              </a:extLst>
            </p:cNvPr>
            <p:cNvSpPr/>
            <p:nvPr/>
          </p:nvSpPr>
          <p:spPr>
            <a:xfrm>
              <a:off x="11541566" y="4205304"/>
              <a:ext cx="68543" cy="94170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728321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D267F-672C-604D-91D9-F729E236A118}"/>
              </a:ext>
            </a:extLst>
          </p:cNvPr>
          <p:cNvSpPr>
            <a:spLocks noGrp="1"/>
          </p:cNvSpPr>
          <p:nvPr>
            <p:ph type="title"/>
          </p:nvPr>
        </p:nvSpPr>
        <p:spPr/>
        <p:txBody>
          <a:bodyPr/>
          <a:lstStyle/>
          <a:p>
            <a:r>
              <a:rPr lang="en-US" sz="4400" b="1" dirty="0">
                <a:solidFill>
                  <a:schemeClr val="tx1"/>
                </a:solidFill>
              </a:rPr>
              <a:t>TRL Progression</a:t>
            </a:r>
            <a:br>
              <a:rPr lang="en-US" b="1" dirty="0">
                <a:solidFill>
                  <a:schemeClr val="tx1"/>
                </a:solidFill>
              </a:rPr>
            </a:br>
            <a:r>
              <a:rPr lang="en-US" sz="2400" b="1" dirty="0">
                <a:solidFill>
                  <a:schemeClr val="tx1"/>
                </a:solidFill>
              </a:rPr>
              <a:t>CEA</a:t>
            </a:r>
          </a:p>
        </p:txBody>
      </p:sp>
      <p:sp>
        <p:nvSpPr>
          <p:cNvPr id="4" name="Slide Number Placeholder 3">
            <a:extLst>
              <a:ext uri="{FF2B5EF4-FFF2-40B4-BE49-F238E27FC236}">
                <a16:creationId xmlns:a16="http://schemas.microsoft.com/office/drawing/2014/main" id="{1D81A21B-74CD-C047-BEBD-2EAB13CD4E4C}"/>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24</a:t>
            </a:fld>
            <a:endParaRPr lang="uk-UA" dirty="0"/>
          </a:p>
        </p:txBody>
      </p:sp>
      <p:grpSp>
        <p:nvGrpSpPr>
          <p:cNvPr id="60" name="Group 59">
            <a:extLst>
              <a:ext uri="{FF2B5EF4-FFF2-40B4-BE49-F238E27FC236}">
                <a16:creationId xmlns:a16="http://schemas.microsoft.com/office/drawing/2014/main" id="{D87C0228-2E6C-3F47-B28B-DB3B227EAA26}"/>
              </a:ext>
            </a:extLst>
          </p:cNvPr>
          <p:cNvGrpSpPr/>
          <p:nvPr/>
        </p:nvGrpSpPr>
        <p:grpSpPr>
          <a:xfrm>
            <a:off x="1469601" y="1268548"/>
            <a:ext cx="9001683" cy="306697"/>
            <a:chOff x="1595159" y="1277965"/>
            <a:chExt cx="9001683" cy="306697"/>
          </a:xfrm>
        </p:grpSpPr>
        <p:sp>
          <p:nvSpPr>
            <p:cNvPr id="61" name="Rectangle 60">
              <a:extLst>
                <a:ext uri="{FF2B5EF4-FFF2-40B4-BE49-F238E27FC236}">
                  <a16:creationId xmlns:a16="http://schemas.microsoft.com/office/drawing/2014/main" id="{61B8E8DC-014B-7A4D-B0C5-C07178EB27EE}"/>
                </a:ext>
              </a:extLst>
            </p:cNvPr>
            <p:cNvSpPr/>
            <p:nvPr/>
          </p:nvSpPr>
          <p:spPr>
            <a:xfrm>
              <a:off x="1595159" y="1277965"/>
              <a:ext cx="9001683" cy="306697"/>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62" name="Group 61">
              <a:extLst>
                <a:ext uri="{FF2B5EF4-FFF2-40B4-BE49-F238E27FC236}">
                  <a16:creationId xmlns:a16="http://schemas.microsoft.com/office/drawing/2014/main" id="{2354B9F0-E12D-C04E-A3DA-18E55B10544C}"/>
                </a:ext>
              </a:extLst>
            </p:cNvPr>
            <p:cNvGrpSpPr/>
            <p:nvPr/>
          </p:nvGrpSpPr>
          <p:grpSpPr>
            <a:xfrm>
              <a:off x="1939988" y="1315897"/>
              <a:ext cx="1559896" cy="230832"/>
              <a:chOff x="1939988" y="1331194"/>
              <a:chExt cx="1559896" cy="230832"/>
            </a:xfrm>
          </p:grpSpPr>
          <p:sp>
            <p:nvSpPr>
              <p:cNvPr id="71" name="TextBox 70">
                <a:extLst>
                  <a:ext uri="{FF2B5EF4-FFF2-40B4-BE49-F238E27FC236}">
                    <a16:creationId xmlns:a16="http://schemas.microsoft.com/office/drawing/2014/main" id="{FB4043B8-CF2A-9349-A31F-9541F05F7F66}"/>
                  </a:ext>
                </a:extLst>
              </p:cNvPr>
              <p:cNvSpPr txBox="1"/>
              <p:nvPr/>
            </p:nvSpPr>
            <p:spPr>
              <a:xfrm>
                <a:off x="2072568" y="1331194"/>
                <a:ext cx="1427316"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rPr>
                  <a:t>Project Milestone</a:t>
                </a:r>
              </a:p>
            </p:txBody>
          </p:sp>
          <p:sp>
            <p:nvSpPr>
              <p:cNvPr id="72" name="Regular Pentagon 71">
                <a:extLst>
                  <a:ext uri="{FF2B5EF4-FFF2-40B4-BE49-F238E27FC236}">
                    <a16:creationId xmlns:a16="http://schemas.microsoft.com/office/drawing/2014/main" id="{5F22A143-C74E-A54C-87BB-81E6488C4806}"/>
                  </a:ext>
                </a:extLst>
              </p:cNvPr>
              <p:cNvSpPr/>
              <p:nvPr/>
            </p:nvSpPr>
            <p:spPr>
              <a:xfrm flipV="1">
                <a:off x="1939988" y="1379672"/>
                <a:ext cx="142482" cy="133877"/>
              </a:xfrm>
              <a:prstGeom prst="pentagon">
                <a:avLst/>
              </a:prstGeom>
              <a:solidFill>
                <a:sysClr val="windowText" lastClr="0000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a:ea typeface="+mn-ea"/>
                  <a:cs typeface="+mn-cs"/>
                </a:endParaRPr>
              </a:p>
            </p:txBody>
          </p:sp>
        </p:grpSp>
        <p:grpSp>
          <p:nvGrpSpPr>
            <p:cNvPr id="63" name="Group 62">
              <a:extLst>
                <a:ext uri="{FF2B5EF4-FFF2-40B4-BE49-F238E27FC236}">
                  <a16:creationId xmlns:a16="http://schemas.microsoft.com/office/drawing/2014/main" id="{EEEFA823-22A5-1545-9DF8-05EE7CC14722}"/>
                </a:ext>
              </a:extLst>
            </p:cNvPr>
            <p:cNvGrpSpPr/>
            <p:nvPr/>
          </p:nvGrpSpPr>
          <p:grpSpPr>
            <a:xfrm>
              <a:off x="4161016" y="1315897"/>
              <a:ext cx="1583648" cy="230832"/>
              <a:chOff x="4161016" y="1324190"/>
              <a:chExt cx="1583648" cy="230832"/>
            </a:xfrm>
          </p:grpSpPr>
          <p:sp>
            <p:nvSpPr>
              <p:cNvPr id="69" name="TextBox 68">
                <a:extLst>
                  <a:ext uri="{FF2B5EF4-FFF2-40B4-BE49-F238E27FC236}">
                    <a16:creationId xmlns:a16="http://schemas.microsoft.com/office/drawing/2014/main" id="{1B5A1F67-6D5F-9042-8B4D-E2813C19B32B}"/>
                  </a:ext>
                </a:extLst>
              </p:cNvPr>
              <p:cNvSpPr txBox="1"/>
              <p:nvPr/>
            </p:nvSpPr>
            <p:spPr>
              <a:xfrm>
                <a:off x="4317348" y="1324190"/>
                <a:ext cx="1427316" cy="230832"/>
              </a:xfrm>
              <a:prstGeom prst="rect">
                <a:avLst/>
              </a:prstGeom>
              <a:noFill/>
            </p:spPr>
            <p:txBody>
              <a:bodyPr wrap="square" rtlCol="0"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rPr>
                  <a:t>GCD (Key) Milestone</a:t>
                </a:r>
              </a:p>
            </p:txBody>
          </p:sp>
          <p:sp>
            <p:nvSpPr>
              <p:cNvPr id="70" name="Diamond 69">
                <a:extLst>
                  <a:ext uri="{FF2B5EF4-FFF2-40B4-BE49-F238E27FC236}">
                    <a16:creationId xmlns:a16="http://schemas.microsoft.com/office/drawing/2014/main" id="{C49AC7E7-7B03-F141-B5A3-B42D4A4645C6}"/>
                  </a:ext>
                </a:extLst>
              </p:cNvPr>
              <p:cNvSpPr/>
              <p:nvPr/>
            </p:nvSpPr>
            <p:spPr>
              <a:xfrm>
                <a:off x="4161016" y="1371026"/>
                <a:ext cx="160573" cy="137160"/>
              </a:xfrm>
              <a:prstGeom prst="diamond">
                <a:avLst/>
              </a:prstGeom>
              <a:solidFill>
                <a:sysClr val="windowText" lastClr="0000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64" name="Group 63">
              <a:extLst>
                <a:ext uri="{FF2B5EF4-FFF2-40B4-BE49-F238E27FC236}">
                  <a16:creationId xmlns:a16="http://schemas.microsoft.com/office/drawing/2014/main" id="{AE38C780-F589-5F42-9A72-39D85795A6AC}"/>
                </a:ext>
              </a:extLst>
            </p:cNvPr>
            <p:cNvGrpSpPr/>
            <p:nvPr/>
          </p:nvGrpSpPr>
          <p:grpSpPr>
            <a:xfrm>
              <a:off x="6222073" y="1315897"/>
              <a:ext cx="1556408" cy="230832"/>
              <a:chOff x="6270927" y="1379672"/>
              <a:chExt cx="1556408" cy="230832"/>
            </a:xfrm>
          </p:grpSpPr>
          <p:sp>
            <p:nvSpPr>
              <p:cNvPr id="67" name="TextBox 66">
                <a:extLst>
                  <a:ext uri="{FF2B5EF4-FFF2-40B4-BE49-F238E27FC236}">
                    <a16:creationId xmlns:a16="http://schemas.microsoft.com/office/drawing/2014/main" id="{5341CF86-6598-BB48-84D0-8D915271FC29}"/>
                  </a:ext>
                </a:extLst>
              </p:cNvPr>
              <p:cNvSpPr txBox="1"/>
              <p:nvPr/>
            </p:nvSpPr>
            <p:spPr>
              <a:xfrm>
                <a:off x="6400019" y="1379672"/>
                <a:ext cx="1427316" cy="230832"/>
              </a:xfrm>
              <a:prstGeom prst="rect">
                <a:avLst/>
              </a:prstGeom>
              <a:noFill/>
            </p:spPr>
            <p:txBody>
              <a:bodyPr wrap="square" rtlCol="0"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rPr>
                  <a:t>Controlled Milestone</a:t>
                </a:r>
              </a:p>
            </p:txBody>
          </p:sp>
          <p:sp>
            <p:nvSpPr>
              <p:cNvPr id="68" name="Isosceles Triangle 243">
                <a:extLst>
                  <a:ext uri="{FF2B5EF4-FFF2-40B4-BE49-F238E27FC236}">
                    <a16:creationId xmlns:a16="http://schemas.microsoft.com/office/drawing/2014/main" id="{0C9567A6-E678-3E4C-B59E-B239CBB8F969}"/>
                  </a:ext>
                </a:extLst>
              </p:cNvPr>
              <p:cNvSpPr/>
              <p:nvPr/>
            </p:nvSpPr>
            <p:spPr>
              <a:xfrm flipV="1">
                <a:off x="6270927" y="1427566"/>
                <a:ext cx="160573" cy="137160"/>
              </a:xfrm>
              <a:prstGeom prst="triangle">
                <a:avLst/>
              </a:prstGeom>
              <a:solidFill>
                <a:sysClr val="windowText" lastClr="0000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65" name="Straight Connector 64">
              <a:extLst>
                <a:ext uri="{FF2B5EF4-FFF2-40B4-BE49-F238E27FC236}">
                  <a16:creationId xmlns:a16="http://schemas.microsoft.com/office/drawing/2014/main" id="{8D6E4BD4-2109-F548-BE79-E700793C5797}"/>
                </a:ext>
              </a:extLst>
            </p:cNvPr>
            <p:cNvCxnSpPr/>
            <p:nvPr/>
          </p:nvCxnSpPr>
          <p:spPr>
            <a:xfrm>
              <a:off x="8280054" y="1431313"/>
              <a:ext cx="713658" cy="0"/>
            </a:xfrm>
            <a:prstGeom prst="line">
              <a:avLst/>
            </a:prstGeom>
            <a:noFill/>
            <a:ln w="25400" cap="flat" cmpd="sng" algn="ctr">
              <a:solidFill>
                <a:sysClr val="windowText" lastClr="000000"/>
              </a:solidFill>
              <a:prstDash val="solid"/>
            </a:ln>
            <a:effectLst/>
          </p:spPr>
        </p:cxnSp>
        <p:sp>
          <p:nvSpPr>
            <p:cNvPr id="66" name="TextBox 65">
              <a:extLst>
                <a:ext uri="{FF2B5EF4-FFF2-40B4-BE49-F238E27FC236}">
                  <a16:creationId xmlns:a16="http://schemas.microsoft.com/office/drawing/2014/main" id="{65B626BA-22AB-224C-B76E-29B3011628A3}"/>
                </a:ext>
              </a:extLst>
            </p:cNvPr>
            <p:cNvSpPr txBox="1"/>
            <p:nvPr/>
          </p:nvSpPr>
          <p:spPr>
            <a:xfrm>
              <a:off x="8999757" y="1315897"/>
              <a:ext cx="1427316"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rPr>
                <a:t>TRL Progression</a:t>
              </a:r>
            </a:p>
          </p:txBody>
        </p:sp>
      </p:grpSp>
      <p:sp>
        <p:nvSpPr>
          <p:cNvPr id="73" name="Rectangle 72">
            <a:extLst>
              <a:ext uri="{FF2B5EF4-FFF2-40B4-BE49-F238E27FC236}">
                <a16:creationId xmlns:a16="http://schemas.microsoft.com/office/drawing/2014/main" id="{451D4204-E4AF-A94B-BBA3-81B77C481306}"/>
              </a:ext>
            </a:extLst>
          </p:cNvPr>
          <p:cNvSpPr/>
          <p:nvPr/>
        </p:nvSpPr>
        <p:spPr>
          <a:xfrm>
            <a:off x="1382007" y="1863341"/>
            <a:ext cx="3056389" cy="4194472"/>
          </a:xfrm>
          <a:prstGeom prst="rect">
            <a:avLst/>
          </a:prstGeom>
          <a:solidFill>
            <a:sysClr val="window" lastClr="FFFFFF">
              <a:lumMod val="95000"/>
            </a:sys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a:extLst>
              <a:ext uri="{FF2B5EF4-FFF2-40B4-BE49-F238E27FC236}">
                <a16:creationId xmlns:a16="http://schemas.microsoft.com/office/drawing/2014/main" id="{104D19EE-8EA7-DE4C-B550-4C40798B0620}"/>
              </a:ext>
            </a:extLst>
          </p:cNvPr>
          <p:cNvSpPr/>
          <p:nvPr/>
        </p:nvSpPr>
        <p:spPr>
          <a:xfrm>
            <a:off x="7502937" y="1890488"/>
            <a:ext cx="3056389" cy="4194472"/>
          </a:xfrm>
          <a:prstGeom prst="rect">
            <a:avLst/>
          </a:prstGeom>
          <a:solidFill>
            <a:sysClr val="window" lastClr="FFFFFF">
              <a:lumMod val="95000"/>
            </a:sys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75" name="Picture 74">
            <a:extLst>
              <a:ext uri="{FF2B5EF4-FFF2-40B4-BE49-F238E27FC236}">
                <a16:creationId xmlns:a16="http://schemas.microsoft.com/office/drawing/2014/main" id="{3F3B0BA0-8705-A546-89B4-954A97BF504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6252" y="1798599"/>
            <a:ext cx="10667386" cy="4854716"/>
          </a:xfrm>
          <a:prstGeom prst="rect">
            <a:avLst/>
          </a:prstGeom>
        </p:spPr>
      </p:pic>
      <p:cxnSp>
        <p:nvCxnSpPr>
          <p:cNvPr id="76" name="Straight Connector 75">
            <a:extLst>
              <a:ext uri="{FF2B5EF4-FFF2-40B4-BE49-F238E27FC236}">
                <a16:creationId xmlns:a16="http://schemas.microsoft.com/office/drawing/2014/main" id="{3A50FA69-D960-1346-A415-14BAFD6787A1}"/>
              </a:ext>
            </a:extLst>
          </p:cNvPr>
          <p:cNvCxnSpPr>
            <a:cxnSpLocks/>
          </p:cNvCxnSpPr>
          <p:nvPr/>
        </p:nvCxnSpPr>
        <p:spPr>
          <a:xfrm>
            <a:off x="1392130" y="5678913"/>
            <a:ext cx="3345509" cy="13045"/>
          </a:xfrm>
          <a:prstGeom prst="line">
            <a:avLst/>
          </a:prstGeom>
          <a:noFill/>
          <a:ln w="25400" cap="flat" cmpd="sng" algn="ctr">
            <a:solidFill>
              <a:srgbClr val="2D8B75"/>
            </a:solidFill>
            <a:prstDash val="solid"/>
          </a:ln>
          <a:effectLst>
            <a:outerShdw blurRad="40000" dist="20000" dir="5400000" rotWithShape="0">
              <a:srgbClr val="000000">
                <a:alpha val="38000"/>
              </a:srgbClr>
            </a:outerShdw>
          </a:effectLst>
        </p:spPr>
      </p:cxnSp>
      <p:sp>
        <p:nvSpPr>
          <p:cNvPr id="77" name="Text Box 197">
            <a:extLst>
              <a:ext uri="{FF2B5EF4-FFF2-40B4-BE49-F238E27FC236}">
                <a16:creationId xmlns:a16="http://schemas.microsoft.com/office/drawing/2014/main" id="{D0C8771C-0E33-9242-A8B5-3554B26C9082}"/>
              </a:ext>
            </a:extLst>
          </p:cNvPr>
          <p:cNvSpPr txBox="1">
            <a:spLocks noChangeArrowheads="1"/>
          </p:cNvSpPr>
          <p:nvPr/>
        </p:nvSpPr>
        <p:spPr bwMode="auto">
          <a:xfrm>
            <a:off x="4141487" y="3949228"/>
            <a:ext cx="1266363"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2D8B75"/>
                </a:solidFill>
                <a:cs typeface="Helvetica"/>
              </a:rPr>
              <a:t>Mesh motion and 6-DOF capability</a:t>
            </a:r>
          </a:p>
        </p:txBody>
      </p:sp>
      <p:cxnSp>
        <p:nvCxnSpPr>
          <p:cNvPr id="78" name="Straight Connector 77">
            <a:extLst>
              <a:ext uri="{FF2B5EF4-FFF2-40B4-BE49-F238E27FC236}">
                <a16:creationId xmlns:a16="http://schemas.microsoft.com/office/drawing/2014/main" id="{0DB80D54-2D18-C043-A5C8-2FD346412FDA}"/>
              </a:ext>
            </a:extLst>
          </p:cNvPr>
          <p:cNvCxnSpPr>
            <a:cxnSpLocks/>
          </p:cNvCxnSpPr>
          <p:nvPr/>
        </p:nvCxnSpPr>
        <p:spPr>
          <a:xfrm flipH="1">
            <a:off x="1382008" y="3290520"/>
            <a:ext cx="9166881" cy="0"/>
          </a:xfrm>
          <a:prstGeom prst="line">
            <a:avLst/>
          </a:prstGeom>
          <a:noFill/>
          <a:ln w="25400" cap="flat" cmpd="sng" algn="ctr">
            <a:solidFill>
              <a:srgbClr val="3333CC"/>
            </a:solidFill>
            <a:prstDash val="solid"/>
          </a:ln>
          <a:effectLst>
            <a:outerShdw blurRad="40000" dist="20000" dir="5400000" rotWithShape="0">
              <a:srgbClr val="000000">
                <a:alpha val="38000"/>
              </a:srgbClr>
            </a:outerShdw>
          </a:effectLst>
        </p:spPr>
      </p:cxnSp>
      <p:sp>
        <p:nvSpPr>
          <p:cNvPr id="79" name="Isosceles Triangle 94">
            <a:extLst>
              <a:ext uri="{FF2B5EF4-FFF2-40B4-BE49-F238E27FC236}">
                <a16:creationId xmlns:a16="http://schemas.microsoft.com/office/drawing/2014/main" id="{B18FEB44-266F-AB4D-A1A3-ABC9559E1F04}"/>
              </a:ext>
            </a:extLst>
          </p:cNvPr>
          <p:cNvSpPr/>
          <p:nvPr/>
        </p:nvSpPr>
        <p:spPr bwMode="auto">
          <a:xfrm rot="10800000">
            <a:off x="2481306" y="3074285"/>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a:defRPr/>
            </a:pPr>
            <a:endParaRPr lang="en-US" sz="900" dirty="0">
              <a:solidFill>
                <a:prstClr val="black"/>
              </a:solidFill>
              <a:ea typeface="ＭＳ Ｐゴシック" pitchFamily="-108" charset="-128"/>
              <a:cs typeface="ＭＳ Ｐゴシック" pitchFamily="-108" charset="-128"/>
            </a:endParaRPr>
          </a:p>
        </p:txBody>
      </p:sp>
      <p:sp>
        <p:nvSpPr>
          <p:cNvPr id="80" name="Text Box 197">
            <a:extLst>
              <a:ext uri="{FF2B5EF4-FFF2-40B4-BE49-F238E27FC236}">
                <a16:creationId xmlns:a16="http://schemas.microsoft.com/office/drawing/2014/main" id="{260FEB87-4039-9349-B43F-E0481C6A4F22}"/>
              </a:ext>
            </a:extLst>
          </p:cNvPr>
          <p:cNvSpPr txBox="1">
            <a:spLocks noChangeArrowheads="1"/>
          </p:cNvSpPr>
          <p:nvPr/>
        </p:nvSpPr>
        <p:spPr bwMode="auto">
          <a:xfrm>
            <a:off x="1908300" y="2740399"/>
            <a:ext cx="1266363"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3333CC"/>
                </a:solidFill>
                <a:cs typeface="Helvetica"/>
              </a:rPr>
              <a:t>Transonic Validation</a:t>
            </a:r>
          </a:p>
        </p:txBody>
      </p:sp>
      <p:sp>
        <p:nvSpPr>
          <p:cNvPr id="81" name="TextBox 80">
            <a:extLst>
              <a:ext uri="{FF2B5EF4-FFF2-40B4-BE49-F238E27FC236}">
                <a16:creationId xmlns:a16="http://schemas.microsoft.com/office/drawing/2014/main" id="{2413FCAD-E0A8-8147-A651-5A99EF4822AA}"/>
              </a:ext>
            </a:extLst>
          </p:cNvPr>
          <p:cNvSpPr txBox="1"/>
          <p:nvPr/>
        </p:nvSpPr>
        <p:spPr>
          <a:xfrm>
            <a:off x="2553447" y="6227513"/>
            <a:ext cx="736099"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rPr>
              <a:t>FY19</a:t>
            </a:r>
          </a:p>
        </p:txBody>
      </p:sp>
      <p:sp>
        <p:nvSpPr>
          <p:cNvPr id="82" name="TextBox 81">
            <a:extLst>
              <a:ext uri="{FF2B5EF4-FFF2-40B4-BE49-F238E27FC236}">
                <a16:creationId xmlns:a16="http://schemas.microsoft.com/office/drawing/2014/main" id="{C05B1ADE-BF53-BA40-AA1C-4E81616343DD}"/>
              </a:ext>
            </a:extLst>
          </p:cNvPr>
          <p:cNvSpPr txBox="1"/>
          <p:nvPr/>
        </p:nvSpPr>
        <p:spPr>
          <a:xfrm>
            <a:off x="5625864" y="6227513"/>
            <a:ext cx="736099"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rPr>
              <a:t>FY20</a:t>
            </a:r>
          </a:p>
        </p:txBody>
      </p:sp>
      <p:sp>
        <p:nvSpPr>
          <p:cNvPr id="83" name="TextBox 82">
            <a:extLst>
              <a:ext uri="{FF2B5EF4-FFF2-40B4-BE49-F238E27FC236}">
                <a16:creationId xmlns:a16="http://schemas.microsoft.com/office/drawing/2014/main" id="{C9288705-C779-AC4B-883C-79797EFCB3A8}"/>
              </a:ext>
            </a:extLst>
          </p:cNvPr>
          <p:cNvSpPr txBox="1"/>
          <p:nvPr/>
        </p:nvSpPr>
        <p:spPr>
          <a:xfrm>
            <a:off x="8645008" y="6227513"/>
            <a:ext cx="736099" cy="369332"/>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rPr>
              <a:t>FY21</a:t>
            </a:r>
          </a:p>
        </p:txBody>
      </p:sp>
      <p:cxnSp>
        <p:nvCxnSpPr>
          <p:cNvPr id="84" name="Straight Connector 83">
            <a:extLst>
              <a:ext uri="{FF2B5EF4-FFF2-40B4-BE49-F238E27FC236}">
                <a16:creationId xmlns:a16="http://schemas.microsoft.com/office/drawing/2014/main" id="{123E0163-9810-1748-B225-5249318C8844}"/>
              </a:ext>
            </a:extLst>
          </p:cNvPr>
          <p:cNvCxnSpPr>
            <a:cxnSpLocks/>
          </p:cNvCxnSpPr>
          <p:nvPr/>
        </p:nvCxnSpPr>
        <p:spPr>
          <a:xfrm flipV="1">
            <a:off x="4737639" y="4477940"/>
            <a:ext cx="9617" cy="1220681"/>
          </a:xfrm>
          <a:prstGeom prst="line">
            <a:avLst/>
          </a:prstGeom>
          <a:noFill/>
          <a:ln w="25400" cap="flat" cmpd="sng" algn="ctr">
            <a:solidFill>
              <a:srgbClr val="2D8B75"/>
            </a:solidFill>
            <a:prstDash val="solid"/>
          </a:ln>
          <a:effectLst>
            <a:outerShdw blurRad="40000" dist="20000" dir="5400000" rotWithShape="0">
              <a:srgbClr val="000000">
                <a:alpha val="38000"/>
              </a:srgbClr>
            </a:outerShdw>
          </a:effectLst>
        </p:spPr>
      </p:cxnSp>
      <p:sp>
        <p:nvSpPr>
          <p:cNvPr id="85" name="Text Box 197">
            <a:extLst>
              <a:ext uri="{FF2B5EF4-FFF2-40B4-BE49-F238E27FC236}">
                <a16:creationId xmlns:a16="http://schemas.microsoft.com/office/drawing/2014/main" id="{59B088C6-32E2-1B4D-A7D1-57EE17141D70}"/>
              </a:ext>
            </a:extLst>
          </p:cNvPr>
          <p:cNvSpPr txBox="1">
            <a:spLocks noChangeArrowheads="1"/>
          </p:cNvSpPr>
          <p:nvPr/>
        </p:nvSpPr>
        <p:spPr bwMode="auto">
          <a:xfrm>
            <a:off x="2148948" y="5175754"/>
            <a:ext cx="1266363"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2D8B75"/>
                </a:solidFill>
                <a:cs typeface="Helvetica"/>
              </a:rPr>
              <a:t>Near-body mesh generator</a:t>
            </a:r>
          </a:p>
        </p:txBody>
      </p:sp>
      <p:cxnSp>
        <p:nvCxnSpPr>
          <p:cNvPr id="86" name="Straight Connector 85">
            <a:extLst>
              <a:ext uri="{FF2B5EF4-FFF2-40B4-BE49-F238E27FC236}">
                <a16:creationId xmlns:a16="http://schemas.microsoft.com/office/drawing/2014/main" id="{20385057-A8A2-3F44-AE25-5278D7D3283B}"/>
              </a:ext>
            </a:extLst>
          </p:cNvPr>
          <p:cNvCxnSpPr>
            <a:cxnSpLocks/>
          </p:cNvCxnSpPr>
          <p:nvPr/>
        </p:nvCxnSpPr>
        <p:spPr>
          <a:xfrm>
            <a:off x="10548889" y="2062168"/>
            <a:ext cx="0" cy="1206846"/>
          </a:xfrm>
          <a:prstGeom prst="line">
            <a:avLst/>
          </a:prstGeom>
          <a:noFill/>
          <a:ln w="25400" cap="flat" cmpd="sng" algn="ctr">
            <a:solidFill>
              <a:srgbClr val="3333CC"/>
            </a:solidFill>
            <a:prstDash val="solid"/>
          </a:ln>
          <a:effectLst>
            <a:outerShdw blurRad="40000" dist="20000" dir="5400000" rotWithShape="0">
              <a:srgbClr val="000000">
                <a:alpha val="38000"/>
              </a:srgbClr>
            </a:outerShdw>
          </a:effectLst>
        </p:spPr>
      </p:cxnSp>
      <p:sp>
        <p:nvSpPr>
          <p:cNvPr id="87" name="Isosceles Triangle 94">
            <a:extLst>
              <a:ext uri="{FF2B5EF4-FFF2-40B4-BE49-F238E27FC236}">
                <a16:creationId xmlns:a16="http://schemas.microsoft.com/office/drawing/2014/main" id="{322806F3-DE82-5F42-A98D-CD90644215B9}"/>
              </a:ext>
            </a:extLst>
          </p:cNvPr>
          <p:cNvSpPr/>
          <p:nvPr/>
        </p:nvSpPr>
        <p:spPr bwMode="auto">
          <a:xfrm rot="10800000">
            <a:off x="1375251" y="3077712"/>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a:defRPr/>
            </a:pPr>
            <a:endParaRPr lang="en-US" sz="900" dirty="0">
              <a:solidFill>
                <a:prstClr val="black"/>
              </a:solidFill>
              <a:ea typeface="ＭＳ Ｐゴシック" pitchFamily="-108" charset="-128"/>
              <a:cs typeface="ＭＳ Ｐゴシック" pitchFamily="-108" charset="-128"/>
            </a:endParaRPr>
          </a:p>
        </p:txBody>
      </p:sp>
      <p:sp>
        <p:nvSpPr>
          <p:cNvPr id="88" name="Text Box 197">
            <a:extLst>
              <a:ext uri="{FF2B5EF4-FFF2-40B4-BE49-F238E27FC236}">
                <a16:creationId xmlns:a16="http://schemas.microsoft.com/office/drawing/2014/main" id="{E413A403-82FB-9B4D-8C60-3AB85E82F17A}"/>
              </a:ext>
            </a:extLst>
          </p:cNvPr>
          <p:cNvSpPr txBox="1">
            <a:spLocks noChangeArrowheads="1"/>
          </p:cNvSpPr>
          <p:nvPr/>
        </p:nvSpPr>
        <p:spPr bwMode="auto">
          <a:xfrm>
            <a:off x="1133526" y="2747408"/>
            <a:ext cx="1266363"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3333CC"/>
                </a:solidFill>
                <a:cs typeface="Helvetica"/>
              </a:rPr>
              <a:t>Supersonic Validation</a:t>
            </a:r>
          </a:p>
        </p:txBody>
      </p:sp>
      <p:sp>
        <p:nvSpPr>
          <p:cNvPr id="89" name="Text Box 197">
            <a:extLst>
              <a:ext uri="{FF2B5EF4-FFF2-40B4-BE49-F238E27FC236}">
                <a16:creationId xmlns:a16="http://schemas.microsoft.com/office/drawing/2014/main" id="{7AC2B727-EC5C-BD40-868B-9E1B6269451F}"/>
              </a:ext>
            </a:extLst>
          </p:cNvPr>
          <p:cNvSpPr txBox="1">
            <a:spLocks noChangeArrowheads="1"/>
          </p:cNvSpPr>
          <p:nvPr/>
        </p:nvSpPr>
        <p:spPr bwMode="auto">
          <a:xfrm>
            <a:off x="10381218" y="1703024"/>
            <a:ext cx="1266363"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3333CC"/>
                </a:solidFill>
                <a:cs typeface="Helvetica"/>
              </a:rPr>
              <a:t>Subsonic Validation</a:t>
            </a:r>
          </a:p>
        </p:txBody>
      </p:sp>
      <p:cxnSp>
        <p:nvCxnSpPr>
          <p:cNvPr id="90" name="Straight Connector 89">
            <a:extLst>
              <a:ext uri="{FF2B5EF4-FFF2-40B4-BE49-F238E27FC236}">
                <a16:creationId xmlns:a16="http://schemas.microsoft.com/office/drawing/2014/main" id="{53CE9523-A42A-DE49-B13E-B9E671C3706D}"/>
              </a:ext>
            </a:extLst>
          </p:cNvPr>
          <p:cNvCxnSpPr>
            <a:cxnSpLocks/>
          </p:cNvCxnSpPr>
          <p:nvPr/>
        </p:nvCxnSpPr>
        <p:spPr>
          <a:xfrm flipH="1">
            <a:off x="1392130" y="4497316"/>
            <a:ext cx="2454656" cy="0"/>
          </a:xfrm>
          <a:prstGeom prst="line">
            <a:avLst/>
          </a:prstGeom>
          <a:noFill/>
          <a:ln w="25400" cap="flat" cmpd="sng" algn="ctr">
            <a:solidFill>
              <a:srgbClr val="C0504D">
                <a:lumMod val="75000"/>
              </a:srgbClr>
            </a:solidFill>
            <a:prstDash val="solid"/>
          </a:ln>
          <a:effectLst>
            <a:outerShdw blurRad="40000" dist="20000" dir="5400000" rotWithShape="0">
              <a:srgbClr val="000000">
                <a:alpha val="38000"/>
              </a:srgbClr>
            </a:outerShdw>
          </a:effectLst>
        </p:spPr>
      </p:cxnSp>
      <p:cxnSp>
        <p:nvCxnSpPr>
          <p:cNvPr id="91" name="Straight Connector 90">
            <a:extLst>
              <a:ext uri="{FF2B5EF4-FFF2-40B4-BE49-F238E27FC236}">
                <a16:creationId xmlns:a16="http://schemas.microsoft.com/office/drawing/2014/main" id="{F26F1211-21BE-974E-B59A-392DCD43AFFA}"/>
              </a:ext>
            </a:extLst>
          </p:cNvPr>
          <p:cNvCxnSpPr>
            <a:cxnSpLocks/>
          </p:cNvCxnSpPr>
          <p:nvPr/>
        </p:nvCxnSpPr>
        <p:spPr>
          <a:xfrm>
            <a:off x="3837202" y="3277559"/>
            <a:ext cx="1" cy="1231344"/>
          </a:xfrm>
          <a:prstGeom prst="line">
            <a:avLst/>
          </a:prstGeom>
          <a:noFill/>
          <a:ln w="25400" cap="flat" cmpd="sng" algn="ctr">
            <a:solidFill>
              <a:srgbClr val="C0504D">
                <a:lumMod val="75000"/>
              </a:srgbClr>
            </a:solidFill>
            <a:prstDash val="solid"/>
          </a:ln>
          <a:effectLst>
            <a:outerShdw blurRad="40000" dist="20000" dir="5400000" rotWithShape="0">
              <a:srgbClr val="000000">
                <a:alpha val="38000"/>
              </a:srgbClr>
            </a:outerShdw>
          </a:effectLst>
        </p:spPr>
      </p:cxnSp>
      <p:cxnSp>
        <p:nvCxnSpPr>
          <p:cNvPr id="92" name="Straight Connector 91">
            <a:extLst>
              <a:ext uri="{FF2B5EF4-FFF2-40B4-BE49-F238E27FC236}">
                <a16:creationId xmlns:a16="http://schemas.microsoft.com/office/drawing/2014/main" id="{7AFE2E9E-95AE-424F-893C-D5B71D11C92F}"/>
              </a:ext>
            </a:extLst>
          </p:cNvPr>
          <p:cNvCxnSpPr>
            <a:cxnSpLocks/>
          </p:cNvCxnSpPr>
          <p:nvPr/>
        </p:nvCxnSpPr>
        <p:spPr>
          <a:xfrm>
            <a:off x="3837202" y="3276100"/>
            <a:ext cx="1781904" cy="1459"/>
          </a:xfrm>
          <a:prstGeom prst="line">
            <a:avLst/>
          </a:prstGeom>
          <a:noFill/>
          <a:ln w="25400" cap="flat" cmpd="sng" algn="ctr">
            <a:solidFill>
              <a:srgbClr val="C0504D">
                <a:lumMod val="75000"/>
              </a:srgbClr>
            </a:solidFill>
            <a:prstDash val="solid"/>
          </a:ln>
          <a:effectLst>
            <a:outerShdw blurRad="40000" dist="20000" dir="5400000" rotWithShape="0">
              <a:srgbClr val="000000">
                <a:alpha val="38000"/>
              </a:srgbClr>
            </a:outerShdw>
          </a:effectLst>
        </p:spPr>
      </p:cxnSp>
      <p:cxnSp>
        <p:nvCxnSpPr>
          <p:cNvPr id="93" name="Straight Connector 92">
            <a:extLst>
              <a:ext uri="{FF2B5EF4-FFF2-40B4-BE49-F238E27FC236}">
                <a16:creationId xmlns:a16="http://schemas.microsoft.com/office/drawing/2014/main" id="{48512FA3-F71C-7E4D-A833-6FAC834F6956}"/>
              </a:ext>
            </a:extLst>
          </p:cNvPr>
          <p:cNvCxnSpPr>
            <a:cxnSpLocks/>
          </p:cNvCxnSpPr>
          <p:nvPr/>
        </p:nvCxnSpPr>
        <p:spPr>
          <a:xfrm>
            <a:off x="5604412" y="2041471"/>
            <a:ext cx="4257" cy="1247856"/>
          </a:xfrm>
          <a:prstGeom prst="line">
            <a:avLst/>
          </a:prstGeom>
          <a:noFill/>
          <a:ln w="25400" cap="flat" cmpd="sng" algn="ctr">
            <a:solidFill>
              <a:srgbClr val="C0504D">
                <a:lumMod val="75000"/>
              </a:srgbClr>
            </a:solidFill>
            <a:prstDash val="solid"/>
          </a:ln>
          <a:effectLst>
            <a:outerShdw blurRad="40000" dist="20000" dir="5400000" rotWithShape="0">
              <a:srgbClr val="000000">
                <a:alpha val="38000"/>
              </a:srgbClr>
            </a:outerShdw>
          </a:effectLst>
        </p:spPr>
      </p:cxnSp>
      <p:sp>
        <p:nvSpPr>
          <p:cNvPr id="94" name="Isosceles Triangle 94">
            <a:extLst>
              <a:ext uri="{FF2B5EF4-FFF2-40B4-BE49-F238E27FC236}">
                <a16:creationId xmlns:a16="http://schemas.microsoft.com/office/drawing/2014/main" id="{25C3FDE0-6669-4F42-A335-5725E484F37E}"/>
              </a:ext>
            </a:extLst>
          </p:cNvPr>
          <p:cNvSpPr/>
          <p:nvPr/>
        </p:nvSpPr>
        <p:spPr bwMode="auto">
          <a:xfrm rot="10800000">
            <a:off x="10480781" y="1855148"/>
            <a:ext cx="155448" cy="155448"/>
          </a:xfrm>
          <a:prstGeom prst="triangle">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endParaRPr lang="en-US" sz="900" dirty="0">
              <a:solidFill>
                <a:prstClr val="black"/>
              </a:solidFill>
              <a:ea typeface="ＭＳ Ｐゴシック" pitchFamily="-108" charset="-128"/>
            </a:endParaRPr>
          </a:p>
        </p:txBody>
      </p:sp>
      <p:sp>
        <p:nvSpPr>
          <p:cNvPr id="95" name="Isosceles Triangle 94">
            <a:extLst>
              <a:ext uri="{FF2B5EF4-FFF2-40B4-BE49-F238E27FC236}">
                <a16:creationId xmlns:a16="http://schemas.microsoft.com/office/drawing/2014/main" id="{B965E7BD-526D-9444-BE48-3269328240C2}"/>
              </a:ext>
            </a:extLst>
          </p:cNvPr>
          <p:cNvSpPr/>
          <p:nvPr/>
        </p:nvSpPr>
        <p:spPr bwMode="auto">
          <a:xfrm rot="10800000">
            <a:off x="5522872" y="1866120"/>
            <a:ext cx="155448" cy="155448"/>
          </a:xfrm>
          <a:prstGeom prst="triangle">
            <a:avLst/>
          </a:prstGeom>
          <a:solidFill>
            <a:srgbClr val="C0504D">
              <a:lumMod val="75000"/>
            </a:srgbClr>
          </a:solidFill>
          <a:ln w="28575" cap="flat" cmpd="sng" algn="ctr">
            <a:solidFill>
              <a:srgbClr val="C0504D">
                <a:lumMod val="75000"/>
              </a:srgbClr>
            </a:solidFill>
            <a:prstDash val="solid"/>
            <a:round/>
            <a:headEnd type="none" w="med" len="med"/>
            <a:tailEnd type="none" w="med" len="med"/>
          </a:ln>
          <a:effectLst/>
        </p:spPr>
        <p:txBody>
          <a:bodyPr lIns="91432" tIns="45716" rIns="91432" bIns="45716"/>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ea typeface="ＭＳ Ｐゴシック" pitchFamily="-108" charset="-128"/>
            </a:endParaRPr>
          </a:p>
        </p:txBody>
      </p:sp>
      <p:sp>
        <p:nvSpPr>
          <p:cNvPr id="96" name="Text Box 197">
            <a:extLst>
              <a:ext uri="{FF2B5EF4-FFF2-40B4-BE49-F238E27FC236}">
                <a16:creationId xmlns:a16="http://schemas.microsoft.com/office/drawing/2014/main" id="{4ACA2CAD-C5E9-F14D-881B-1080B4FE06C9}"/>
              </a:ext>
            </a:extLst>
          </p:cNvPr>
          <p:cNvSpPr txBox="1">
            <a:spLocks noChangeArrowheads="1"/>
          </p:cNvSpPr>
          <p:nvPr/>
        </p:nvSpPr>
        <p:spPr bwMode="auto">
          <a:xfrm>
            <a:off x="5543619" y="1638557"/>
            <a:ext cx="1266363"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C0504D">
                    <a:lumMod val="75000"/>
                  </a:srgbClr>
                </a:solidFill>
                <a:cs typeface="Helvetica"/>
              </a:rPr>
              <a:t>MSWT Phase I Test Review</a:t>
            </a:r>
          </a:p>
        </p:txBody>
      </p:sp>
      <p:sp>
        <p:nvSpPr>
          <p:cNvPr id="97" name="Isosceles Triangle 94">
            <a:extLst>
              <a:ext uri="{FF2B5EF4-FFF2-40B4-BE49-F238E27FC236}">
                <a16:creationId xmlns:a16="http://schemas.microsoft.com/office/drawing/2014/main" id="{5915299E-6C8C-F443-96A0-BA8F3F9F527E}"/>
              </a:ext>
            </a:extLst>
          </p:cNvPr>
          <p:cNvSpPr/>
          <p:nvPr/>
        </p:nvSpPr>
        <p:spPr bwMode="auto">
          <a:xfrm rot="10800000">
            <a:off x="3761289" y="3079660"/>
            <a:ext cx="170993" cy="170993"/>
          </a:xfrm>
          <a:prstGeom prst="diamond">
            <a:avLst/>
          </a:prstGeom>
          <a:solidFill>
            <a:srgbClr val="C0504D">
              <a:lumMod val="75000"/>
            </a:srgbClr>
          </a:solidFill>
          <a:ln w="28575" cap="flat" cmpd="sng" algn="ctr">
            <a:solidFill>
              <a:srgbClr val="C0504D">
                <a:lumMod val="75000"/>
              </a:srgbClr>
            </a:solidFill>
            <a:prstDash val="solid"/>
            <a:round/>
            <a:headEnd type="none" w="med" len="med"/>
            <a:tailEnd type="none" w="med" len="med"/>
          </a:ln>
          <a:effectLst/>
        </p:spPr>
        <p:txBody>
          <a:bodyPr lIns="91432" tIns="45716" rIns="91432" bIns="45716"/>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ea typeface="ＭＳ Ｐゴシック" pitchFamily="-108" charset="-128"/>
            </a:endParaRPr>
          </a:p>
        </p:txBody>
      </p:sp>
      <p:sp>
        <p:nvSpPr>
          <p:cNvPr id="98" name="Text Box 197">
            <a:extLst>
              <a:ext uri="{FF2B5EF4-FFF2-40B4-BE49-F238E27FC236}">
                <a16:creationId xmlns:a16="http://schemas.microsoft.com/office/drawing/2014/main" id="{908D4565-0EBF-9041-9916-7F34627B1287}"/>
              </a:ext>
            </a:extLst>
          </p:cNvPr>
          <p:cNvSpPr txBox="1">
            <a:spLocks noChangeArrowheads="1"/>
          </p:cNvSpPr>
          <p:nvPr/>
        </p:nvSpPr>
        <p:spPr bwMode="auto">
          <a:xfrm>
            <a:off x="3080249" y="2765664"/>
            <a:ext cx="1533072"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C0504D">
                    <a:lumMod val="75000"/>
                  </a:srgbClr>
                </a:solidFill>
                <a:cs typeface="Helvetica"/>
              </a:rPr>
              <a:t>Measure Subsonic Stability Coefficients</a:t>
            </a:r>
          </a:p>
        </p:txBody>
      </p:sp>
      <p:sp>
        <p:nvSpPr>
          <p:cNvPr id="99" name="Isosceles Triangle 94">
            <a:extLst>
              <a:ext uri="{FF2B5EF4-FFF2-40B4-BE49-F238E27FC236}">
                <a16:creationId xmlns:a16="http://schemas.microsoft.com/office/drawing/2014/main" id="{754714B7-27FB-044A-BDAF-6D7B720DE368}"/>
              </a:ext>
            </a:extLst>
          </p:cNvPr>
          <p:cNvSpPr/>
          <p:nvPr/>
        </p:nvSpPr>
        <p:spPr bwMode="auto">
          <a:xfrm rot="10800000">
            <a:off x="1392558" y="4307609"/>
            <a:ext cx="155448" cy="155448"/>
          </a:xfrm>
          <a:prstGeom prst="triangle">
            <a:avLst/>
          </a:prstGeom>
          <a:solidFill>
            <a:srgbClr val="C0504D">
              <a:lumMod val="75000"/>
            </a:srgbClr>
          </a:solidFill>
          <a:ln w="28575" cap="flat" cmpd="sng" algn="ctr">
            <a:solidFill>
              <a:srgbClr val="C0504D">
                <a:lumMod val="75000"/>
              </a:srgbClr>
            </a:solidFill>
            <a:prstDash val="solid"/>
            <a:round/>
            <a:headEnd type="none" w="med" len="med"/>
            <a:tailEnd type="none" w="med" len="med"/>
          </a:ln>
          <a:effectLst/>
        </p:spPr>
        <p:txBody>
          <a:bodyPr lIns="91432" tIns="45716" rIns="91432" bIns="45716"/>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ea typeface="ＭＳ Ｐゴシック" pitchFamily="-108" charset="-128"/>
            </a:endParaRPr>
          </a:p>
        </p:txBody>
      </p:sp>
      <p:sp>
        <p:nvSpPr>
          <p:cNvPr id="100" name="Text Box 197">
            <a:extLst>
              <a:ext uri="{FF2B5EF4-FFF2-40B4-BE49-F238E27FC236}">
                <a16:creationId xmlns:a16="http://schemas.microsoft.com/office/drawing/2014/main" id="{1C5C6AFE-E7AC-684D-9D79-C9E860466E21}"/>
              </a:ext>
            </a:extLst>
          </p:cNvPr>
          <p:cNvSpPr txBox="1">
            <a:spLocks noChangeArrowheads="1"/>
          </p:cNvSpPr>
          <p:nvPr/>
        </p:nvSpPr>
        <p:spPr bwMode="auto">
          <a:xfrm>
            <a:off x="1343241" y="4063864"/>
            <a:ext cx="1266363"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C0504D">
                    <a:lumMod val="75000"/>
                  </a:srgbClr>
                </a:solidFill>
                <a:cs typeface="Helvetica"/>
              </a:rPr>
              <a:t>MSWT Subsonic Wind On</a:t>
            </a:r>
          </a:p>
        </p:txBody>
      </p:sp>
      <p:grpSp>
        <p:nvGrpSpPr>
          <p:cNvPr id="101" name="Group 100">
            <a:extLst>
              <a:ext uri="{FF2B5EF4-FFF2-40B4-BE49-F238E27FC236}">
                <a16:creationId xmlns:a16="http://schemas.microsoft.com/office/drawing/2014/main" id="{36EF0077-7852-234F-B106-0150B78244EF}"/>
              </a:ext>
            </a:extLst>
          </p:cNvPr>
          <p:cNvGrpSpPr/>
          <p:nvPr/>
        </p:nvGrpSpPr>
        <p:grpSpPr>
          <a:xfrm>
            <a:off x="8250741" y="4732327"/>
            <a:ext cx="3571443" cy="774200"/>
            <a:chOff x="7860506" y="4701183"/>
            <a:chExt cx="3571443" cy="774200"/>
          </a:xfrm>
        </p:grpSpPr>
        <p:sp>
          <p:nvSpPr>
            <p:cNvPr id="102" name="Rectangle 101">
              <a:extLst>
                <a:ext uri="{FF2B5EF4-FFF2-40B4-BE49-F238E27FC236}">
                  <a16:creationId xmlns:a16="http://schemas.microsoft.com/office/drawing/2014/main" id="{B8A638AE-0E74-514C-99AE-052F13E2B16B}"/>
                </a:ext>
              </a:extLst>
            </p:cNvPr>
            <p:cNvSpPr/>
            <p:nvPr/>
          </p:nvSpPr>
          <p:spPr>
            <a:xfrm>
              <a:off x="7860506" y="4701183"/>
              <a:ext cx="3571443" cy="774200"/>
            </a:xfrm>
            <a:prstGeom prst="rect">
              <a:avLst/>
            </a:prstGeom>
            <a:solidFill>
              <a:sysClr val="window" lastClr="FFFFFF"/>
            </a:solidFill>
            <a:ln w="12700"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Connector 102">
              <a:extLst>
                <a:ext uri="{FF2B5EF4-FFF2-40B4-BE49-F238E27FC236}">
                  <a16:creationId xmlns:a16="http://schemas.microsoft.com/office/drawing/2014/main" id="{3D1F6155-148E-8946-98FB-A1163CF86A54}"/>
                </a:ext>
              </a:extLst>
            </p:cNvPr>
            <p:cNvCxnSpPr>
              <a:cxnSpLocks/>
            </p:cNvCxnSpPr>
            <p:nvPr/>
          </p:nvCxnSpPr>
          <p:spPr>
            <a:xfrm flipH="1">
              <a:off x="8016628" y="4869344"/>
              <a:ext cx="551931" cy="0"/>
            </a:xfrm>
            <a:prstGeom prst="line">
              <a:avLst/>
            </a:prstGeom>
            <a:noFill/>
            <a:ln w="25400" cap="flat" cmpd="sng" algn="ctr">
              <a:solidFill>
                <a:srgbClr val="C0504D">
                  <a:lumMod val="75000"/>
                </a:srgbClr>
              </a:solidFill>
              <a:prstDash val="solid"/>
            </a:ln>
            <a:effectLst>
              <a:outerShdw blurRad="40000" dist="20000" dir="5400000" rotWithShape="0">
                <a:srgbClr val="000000">
                  <a:alpha val="38000"/>
                </a:srgbClr>
              </a:outerShdw>
            </a:effectLst>
          </p:spPr>
        </p:cxnSp>
        <p:cxnSp>
          <p:nvCxnSpPr>
            <p:cNvPr id="104" name="Straight Connector 103">
              <a:extLst>
                <a:ext uri="{FF2B5EF4-FFF2-40B4-BE49-F238E27FC236}">
                  <a16:creationId xmlns:a16="http://schemas.microsoft.com/office/drawing/2014/main" id="{0DFBB860-5C60-1A46-ABC0-7414CCC13878}"/>
                </a:ext>
              </a:extLst>
            </p:cNvPr>
            <p:cNvCxnSpPr>
              <a:cxnSpLocks/>
            </p:cNvCxnSpPr>
            <p:nvPr/>
          </p:nvCxnSpPr>
          <p:spPr>
            <a:xfrm flipH="1">
              <a:off x="8016628" y="5076924"/>
              <a:ext cx="551931" cy="0"/>
            </a:xfrm>
            <a:prstGeom prst="line">
              <a:avLst/>
            </a:prstGeom>
            <a:noFill/>
            <a:ln w="25400" cap="flat" cmpd="sng" algn="ctr">
              <a:solidFill>
                <a:srgbClr val="3333CC"/>
              </a:solidFill>
              <a:prstDash val="solid"/>
            </a:ln>
            <a:effectLst>
              <a:outerShdw blurRad="40000" dist="20000" dir="5400000" rotWithShape="0">
                <a:srgbClr val="000000">
                  <a:alpha val="38000"/>
                </a:srgbClr>
              </a:outerShdw>
            </a:effectLst>
          </p:spPr>
        </p:cxnSp>
        <p:cxnSp>
          <p:nvCxnSpPr>
            <p:cNvPr id="105" name="Straight Connector 104">
              <a:extLst>
                <a:ext uri="{FF2B5EF4-FFF2-40B4-BE49-F238E27FC236}">
                  <a16:creationId xmlns:a16="http://schemas.microsoft.com/office/drawing/2014/main" id="{D3F51DAA-1A7E-4547-921B-C600A4E2348D}"/>
                </a:ext>
              </a:extLst>
            </p:cNvPr>
            <p:cNvCxnSpPr>
              <a:cxnSpLocks/>
            </p:cNvCxnSpPr>
            <p:nvPr/>
          </p:nvCxnSpPr>
          <p:spPr>
            <a:xfrm flipH="1">
              <a:off x="8032152" y="5284503"/>
              <a:ext cx="551931" cy="0"/>
            </a:xfrm>
            <a:prstGeom prst="line">
              <a:avLst/>
            </a:prstGeom>
            <a:noFill/>
            <a:ln w="25400" cap="flat" cmpd="sng" algn="ctr">
              <a:solidFill>
                <a:srgbClr val="2D8B75"/>
              </a:solidFill>
              <a:prstDash val="solid"/>
            </a:ln>
            <a:effectLst>
              <a:outerShdw blurRad="40000" dist="20000" dir="5400000" rotWithShape="0">
                <a:srgbClr val="000000">
                  <a:alpha val="38000"/>
                </a:srgbClr>
              </a:outerShdw>
            </a:effectLst>
          </p:spPr>
        </p:cxnSp>
        <p:sp>
          <p:nvSpPr>
            <p:cNvPr id="106" name="Text Box 197">
              <a:extLst>
                <a:ext uri="{FF2B5EF4-FFF2-40B4-BE49-F238E27FC236}">
                  <a16:creationId xmlns:a16="http://schemas.microsoft.com/office/drawing/2014/main" id="{570CB4DD-541D-A146-8DCA-12D496171274}"/>
                </a:ext>
              </a:extLst>
            </p:cNvPr>
            <p:cNvSpPr txBox="1">
              <a:spLocks noChangeArrowheads="1"/>
            </p:cNvSpPr>
            <p:nvPr/>
          </p:nvSpPr>
          <p:spPr bwMode="auto">
            <a:xfrm>
              <a:off x="8533125" y="4969204"/>
              <a:ext cx="1266363" cy="215436"/>
            </a:xfrm>
            <a:prstGeom prst="rect">
              <a:avLst/>
            </a:prstGeom>
            <a:noFill/>
            <a:ln w="9525">
              <a:noFill/>
              <a:miter lim="800000"/>
              <a:headEnd/>
              <a:tailEnd/>
            </a:ln>
          </p:spPr>
          <p:txBody>
            <a:bodyPr wrap="square" lIns="91432" tIns="45716" rIns="91432" bIns="45716" anchor="b">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3333CC"/>
                  </a:solidFill>
                  <a:effectLst/>
                  <a:uLnTx/>
                  <a:uFillTx/>
                  <a:cs typeface="Helvetica"/>
                </a:rPr>
                <a:t>Free-flight CFD</a:t>
              </a:r>
            </a:p>
          </p:txBody>
        </p:sp>
        <p:sp>
          <p:nvSpPr>
            <p:cNvPr id="107" name="Text Box 197">
              <a:extLst>
                <a:ext uri="{FF2B5EF4-FFF2-40B4-BE49-F238E27FC236}">
                  <a16:creationId xmlns:a16="http://schemas.microsoft.com/office/drawing/2014/main" id="{5AE37E9E-F410-A849-9B14-A641D5A9FCB0}"/>
                </a:ext>
              </a:extLst>
            </p:cNvPr>
            <p:cNvSpPr txBox="1">
              <a:spLocks noChangeArrowheads="1"/>
            </p:cNvSpPr>
            <p:nvPr/>
          </p:nvSpPr>
          <p:spPr bwMode="auto">
            <a:xfrm>
              <a:off x="8568559" y="4761626"/>
              <a:ext cx="2863390" cy="215436"/>
            </a:xfrm>
            <a:prstGeom prst="rect">
              <a:avLst/>
            </a:prstGeom>
            <a:noFill/>
            <a:ln w="9525">
              <a:noFill/>
              <a:miter lim="800000"/>
              <a:headEnd/>
              <a:tailEnd/>
            </a:ln>
          </p:spPr>
          <p:txBody>
            <a:bodyPr wrap="square" lIns="91432" tIns="45716" rIns="91432" bIns="45716" anchor="b">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C0504D">
                      <a:lumMod val="75000"/>
                    </a:srgbClr>
                  </a:solidFill>
                  <a:effectLst/>
                  <a:uLnTx/>
                  <a:uFillTx/>
                  <a:cs typeface="Helvetica"/>
                </a:rPr>
                <a:t>Magnetic Suspension Wind Tunnel (MSWT)</a:t>
              </a:r>
            </a:p>
          </p:txBody>
        </p:sp>
        <p:sp>
          <p:nvSpPr>
            <p:cNvPr id="108" name="Text Box 197">
              <a:extLst>
                <a:ext uri="{FF2B5EF4-FFF2-40B4-BE49-F238E27FC236}">
                  <a16:creationId xmlns:a16="http://schemas.microsoft.com/office/drawing/2014/main" id="{9B1E950B-FF48-7C43-8BB6-650EE7C0D491}"/>
                </a:ext>
              </a:extLst>
            </p:cNvPr>
            <p:cNvSpPr txBox="1">
              <a:spLocks noChangeArrowheads="1"/>
            </p:cNvSpPr>
            <p:nvPr/>
          </p:nvSpPr>
          <p:spPr bwMode="auto">
            <a:xfrm>
              <a:off x="8480116" y="5176787"/>
              <a:ext cx="1266363" cy="215436"/>
            </a:xfrm>
            <a:prstGeom prst="rect">
              <a:avLst/>
            </a:prstGeom>
            <a:noFill/>
            <a:ln w="9525">
              <a:noFill/>
              <a:miter lim="800000"/>
              <a:headEnd/>
              <a:tailEnd/>
            </a:ln>
          </p:spPr>
          <p:txBody>
            <a:bodyPr wrap="square" lIns="91432" tIns="45716" rIns="91432" bIns="45716" anchor="b">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2D8B75"/>
                  </a:solidFill>
                  <a:effectLst/>
                  <a:uLnTx/>
                  <a:uFillTx/>
                  <a:cs typeface="Helvetica"/>
                </a:rPr>
                <a:t>Parachute FSI</a:t>
              </a:r>
            </a:p>
          </p:txBody>
        </p:sp>
      </p:grpSp>
      <p:cxnSp>
        <p:nvCxnSpPr>
          <p:cNvPr id="109" name="Straight Connector 108">
            <a:extLst>
              <a:ext uri="{FF2B5EF4-FFF2-40B4-BE49-F238E27FC236}">
                <a16:creationId xmlns:a16="http://schemas.microsoft.com/office/drawing/2014/main" id="{AFF4954C-02CB-5C45-8402-29D6A20F6523}"/>
              </a:ext>
            </a:extLst>
          </p:cNvPr>
          <p:cNvCxnSpPr>
            <a:cxnSpLocks/>
          </p:cNvCxnSpPr>
          <p:nvPr/>
        </p:nvCxnSpPr>
        <p:spPr>
          <a:xfrm>
            <a:off x="4774668" y="4486387"/>
            <a:ext cx="5190786" cy="10929"/>
          </a:xfrm>
          <a:prstGeom prst="line">
            <a:avLst/>
          </a:prstGeom>
          <a:noFill/>
          <a:ln w="25400" cap="flat" cmpd="sng" algn="ctr">
            <a:solidFill>
              <a:srgbClr val="2D8B75"/>
            </a:solidFill>
            <a:prstDash val="solid"/>
          </a:ln>
          <a:effectLst>
            <a:outerShdw blurRad="40000" dist="20000" dir="5400000" rotWithShape="0">
              <a:srgbClr val="000000">
                <a:alpha val="38000"/>
              </a:srgbClr>
            </a:outerShdw>
          </a:effectLst>
        </p:spPr>
      </p:cxnSp>
      <p:cxnSp>
        <p:nvCxnSpPr>
          <p:cNvPr id="110" name="Straight Connector 109">
            <a:extLst>
              <a:ext uri="{FF2B5EF4-FFF2-40B4-BE49-F238E27FC236}">
                <a16:creationId xmlns:a16="http://schemas.microsoft.com/office/drawing/2014/main" id="{4087EFA4-C520-1146-A2D8-3C3168513E64}"/>
              </a:ext>
            </a:extLst>
          </p:cNvPr>
          <p:cNvCxnSpPr>
            <a:cxnSpLocks/>
          </p:cNvCxnSpPr>
          <p:nvPr/>
        </p:nvCxnSpPr>
        <p:spPr>
          <a:xfrm flipV="1">
            <a:off x="9965454" y="3268755"/>
            <a:ext cx="9617" cy="1220681"/>
          </a:xfrm>
          <a:prstGeom prst="line">
            <a:avLst/>
          </a:prstGeom>
          <a:noFill/>
          <a:ln w="25400" cap="flat" cmpd="sng" algn="ctr">
            <a:solidFill>
              <a:srgbClr val="2D8B75"/>
            </a:solidFill>
            <a:prstDash val="solid"/>
          </a:ln>
          <a:effectLst>
            <a:outerShdw blurRad="40000" dist="20000" dir="5400000" rotWithShape="0">
              <a:srgbClr val="000000">
                <a:alpha val="38000"/>
              </a:srgbClr>
            </a:outerShdw>
          </a:effectLst>
        </p:spPr>
      </p:cxnSp>
      <p:sp>
        <p:nvSpPr>
          <p:cNvPr id="111" name="Text Box 197">
            <a:extLst>
              <a:ext uri="{FF2B5EF4-FFF2-40B4-BE49-F238E27FC236}">
                <a16:creationId xmlns:a16="http://schemas.microsoft.com/office/drawing/2014/main" id="{A578F164-5DC2-AF43-8187-D65B534A8650}"/>
              </a:ext>
            </a:extLst>
          </p:cNvPr>
          <p:cNvSpPr txBox="1">
            <a:spLocks noChangeArrowheads="1"/>
          </p:cNvSpPr>
          <p:nvPr/>
        </p:nvSpPr>
        <p:spPr bwMode="auto">
          <a:xfrm>
            <a:off x="9215505" y="2722467"/>
            <a:ext cx="1266363" cy="338546"/>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1000" b="1" dirty="0">
                <a:solidFill>
                  <a:srgbClr val="2D8B75"/>
                </a:solidFill>
                <a:cs typeface="Helvetica"/>
              </a:rPr>
              <a:t>Single canopy simulation </a:t>
            </a:r>
          </a:p>
        </p:txBody>
      </p:sp>
      <p:sp>
        <p:nvSpPr>
          <p:cNvPr id="112" name="Isosceles Triangle 94">
            <a:extLst>
              <a:ext uri="{FF2B5EF4-FFF2-40B4-BE49-F238E27FC236}">
                <a16:creationId xmlns:a16="http://schemas.microsoft.com/office/drawing/2014/main" id="{5825F6B5-C7E9-CB4B-B027-E8E05BBD2D9C}"/>
              </a:ext>
            </a:extLst>
          </p:cNvPr>
          <p:cNvSpPr/>
          <p:nvPr/>
        </p:nvSpPr>
        <p:spPr bwMode="auto">
          <a:xfrm rot="10800000">
            <a:off x="9893953" y="3079388"/>
            <a:ext cx="170993" cy="170993"/>
          </a:xfrm>
          <a:prstGeom prst="diamond">
            <a:avLst/>
          </a:prstGeom>
          <a:solidFill>
            <a:srgbClr val="2D8B75"/>
          </a:solidFill>
          <a:ln w="28575" cap="flat" cmpd="sng" algn="ctr">
            <a:solidFill>
              <a:srgbClr val="2D8B75"/>
            </a:solidFill>
            <a:prstDash val="solid"/>
            <a:round/>
            <a:headEnd type="none" w="med" len="med"/>
            <a:tailEnd type="none" w="med" len="med"/>
          </a:ln>
          <a:effectLst/>
        </p:spPr>
        <p:txBody>
          <a:bodyPr lIns="91432" tIns="45716" rIns="91432" bIns="45716"/>
          <a:lstStyle/>
          <a:p>
            <a:endParaRPr lang="en-US" sz="900" dirty="0">
              <a:solidFill>
                <a:prstClr val="black"/>
              </a:solidFill>
              <a:ea typeface="ＭＳ Ｐゴシック" pitchFamily="-108" charset="-128"/>
            </a:endParaRPr>
          </a:p>
        </p:txBody>
      </p:sp>
      <p:sp>
        <p:nvSpPr>
          <p:cNvPr id="113" name="Isosceles Triangle 94">
            <a:extLst>
              <a:ext uri="{FF2B5EF4-FFF2-40B4-BE49-F238E27FC236}">
                <a16:creationId xmlns:a16="http://schemas.microsoft.com/office/drawing/2014/main" id="{A82EAA10-FC0B-7F40-9CA2-B2E5DF13E9DD}"/>
              </a:ext>
            </a:extLst>
          </p:cNvPr>
          <p:cNvSpPr/>
          <p:nvPr/>
        </p:nvSpPr>
        <p:spPr bwMode="auto">
          <a:xfrm rot="10800000">
            <a:off x="2734591" y="5475858"/>
            <a:ext cx="170993" cy="170993"/>
          </a:xfrm>
          <a:prstGeom prst="diamond">
            <a:avLst/>
          </a:prstGeom>
          <a:solidFill>
            <a:srgbClr val="2D8B75"/>
          </a:solidFill>
          <a:ln w="28575" cap="flat" cmpd="sng" algn="ctr">
            <a:solidFill>
              <a:srgbClr val="2D8B75"/>
            </a:solidFill>
            <a:prstDash val="solid"/>
            <a:round/>
            <a:headEnd type="none" w="med" len="med"/>
            <a:tailEnd type="none" w="med" len="med"/>
          </a:ln>
          <a:effectLst/>
        </p:spPr>
        <p:txBody>
          <a:bodyPr lIns="91432" tIns="45716" rIns="91432" bIns="45716"/>
          <a:lstStyle/>
          <a:p>
            <a:endParaRPr lang="en-US" sz="900" dirty="0">
              <a:solidFill>
                <a:prstClr val="black"/>
              </a:solidFill>
              <a:ea typeface="ＭＳ Ｐゴシック" pitchFamily="-108" charset="-128"/>
            </a:endParaRPr>
          </a:p>
        </p:txBody>
      </p:sp>
      <p:sp>
        <p:nvSpPr>
          <p:cNvPr id="114" name="Isosceles Triangle 94">
            <a:extLst>
              <a:ext uri="{FF2B5EF4-FFF2-40B4-BE49-F238E27FC236}">
                <a16:creationId xmlns:a16="http://schemas.microsoft.com/office/drawing/2014/main" id="{0745D9CA-38CE-FF42-A552-80B6AA613820}"/>
              </a:ext>
            </a:extLst>
          </p:cNvPr>
          <p:cNvSpPr/>
          <p:nvPr/>
        </p:nvSpPr>
        <p:spPr bwMode="auto">
          <a:xfrm rot="10800000">
            <a:off x="4638453" y="4267755"/>
            <a:ext cx="170993" cy="170993"/>
          </a:xfrm>
          <a:prstGeom prst="diamond">
            <a:avLst/>
          </a:prstGeom>
          <a:solidFill>
            <a:srgbClr val="2D8B75"/>
          </a:solidFill>
          <a:ln w="28575" cap="flat" cmpd="sng" algn="ctr">
            <a:solidFill>
              <a:srgbClr val="2D8B75"/>
            </a:solidFill>
            <a:prstDash val="solid"/>
            <a:round/>
            <a:headEnd type="none" w="med" len="med"/>
            <a:tailEnd type="none" w="med" len="med"/>
          </a:ln>
          <a:effectLst/>
        </p:spPr>
        <p:txBody>
          <a:bodyPr lIns="91432" tIns="45716" rIns="91432" bIns="45716"/>
          <a:lstStyle/>
          <a:p>
            <a:endParaRPr lang="en-US" sz="900" dirty="0">
              <a:solidFill>
                <a:prstClr val="black"/>
              </a:solidFill>
              <a:ea typeface="ＭＳ Ｐゴシック" pitchFamily="-108" charset="-128"/>
            </a:endParaRPr>
          </a:p>
        </p:txBody>
      </p:sp>
      <p:cxnSp>
        <p:nvCxnSpPr>
          <p:cNvPr id="115" name="Straight Connector 114">
            <a:extLst>
              <a:ext uri="{FF2B5EF4-FFF2-40B4-BE49-F238E27FC236}">
                <a16:creationId xmlns:a16="http://schemas.microsoft.com/office/drawing/2014/main" id="{F8F7A16B-5BCF-8B41-B7BB-FF9505B92024}"/>
              </a:ext>
            </a:extLst>
          </p:cNvPr>
          <p:cNvCxnSpPr>
            <a:cxnSpLocks/>
          </p:cNvCxnSpPr>
          <p:nvPr/>
        </p:nvCxnSpPr>
        <p:spPr>
          <a:xfrm flipV="1">
            <a:off x="5619106" y="2060713"/>
            <a:ext cx="4929783" cy="6954"/>
          </a:xfrm>
          <a:prstGeom prst="line">
            <a:avLst/>
          </a:prstGeom>
          <a:noFill/>
          <a:ln w="25400" cap="flat" cmpd="sng" algn="ctr">
            <a:solidFill>
              <a:srgbClr val="C0504D">
                <a:lumMod val="75000"/>
              </a:srgbClr>
            </a:solidFill>
            <a:prstDash val="solid"/>
          </a:ln>
          <a:effectLst>
            <a:outerShdw blurRad="40000" dist="20000" dir="5400000" rotWithShape="0">
              <a:srgbClr val="000000">
                <a:alpha val="38000"/>
              </a:srgbClr>
            </a:outerShdw>
          </a:effectLst>
        </p:spPr>
      </p:cxnSp>
      <p:cxnSp>
        <p:nvCxnSpPr>
          <p:cNvPr id="116" name="Straight Connector 115">
            <a:extLst>
              <a:ext uri="{FF2B5EF4-FFF2-40B4-BE49-F238E27FC236}">
                <a16:creationId xmlns:a16="http://schemas.microsoft.com/office/drawing/2014/main" id="{148FEF56-F671-D742-927A-26F274CBD7B9}"/>
              </a:ext>
            </a:extLst>
          </p:cNvPr>
          <p:cNvCxnSpPr>
            <a:cxnSpLocks/>
          </p:cNvCxnSpPr>
          <p:nvPr/>
        </p:nvCxnSpPr>
        <p:spPr>
          <a:xfrm>
            <a:off x="9965454" y="3276988"/>
            <a:ext cx="593051" cy="0"/>
          </a:xfrm>
          <a:prstGeom prst="line">
            <a:avLst/>
          </a:prstGeom>
          <a:noFill/>
          <a:ln w="25400" cap="flat" cmpd="sng" algn="ctr">
            <a:solidFill>
              <a:srgbClr val="2D8B75"/>
            </a:solidFill>
            <a:prstDash val="solid"/>
          </a:ln>
          <a:effectLst>
            <a:outerShdw blurRad="40000" dist="20000" dir="5400000" rotWithShape="0">
              <a:srgbClr val="000000">
                <a:alpha val="38000"/>
              </a:srgbClr>
            </a:outerShdw>
          </a:effectLst>
        </p:spPr>
      </p:cxnSp>
    </p:spTree>
    <p:extLst>
      <p:ext uri="{BB962C8B-B14F-4D97-AF65-F5344CB8AC3E}">
        <p14:creationId xmlns:p14="http://schemas.microsoft.com/office/powerpoint/2010/main" val="19948228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E7A4CB-502E-254C-B732-DCA1ACB62F67}"/>
              </a:ext>
            </a:extLst>
          </p:cNvPr>
          <p:cNvSpPr txBox="1"/>
          <p:nvPr/>
        </p:nvSpPr>
        <p:spPr>
          <a:xfrm>
            <a:off x="2544337" y="3148821"/>
            <a:ext cx="7103327" cy="1200329"/>
          </a:xfrm>
          <a:prstGeom prst="rect">
            <a:avLst/>
          </a:prstGeom>
          <a:solidFill>
            <a:schemeClr val="accent1">
              <a:lumMod val="60000"/>
              <a:lumOff val="40000"/>
            </a:schemeClr>
          </a:solidFill>
          <a:ln w="12700">
            <a:solidFill>
              <a:schemeClr val="tx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charset="0"/>
                <a:ea typeface="MS PGothic" charset="-128"/>
                <a:cs typeface="+mn-cs"/>
              </a:rPr>
              <a:t>Guidance, Navigation &amp; Control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charset="0"/>
                <a:ea typeface="MS PGothic" charset="-128"/>
                <a:cs typeface="+mn-cs"/>
              </a:rPr>
              <a:t>(GNC)</a:t>
            </a:r>
          </a:p>
        </p:txBody>
      </p:sp>
      <p:pic>
        <p:nvPicPr>
          <p:cNvPr id="3" name="Picture 2">
            <a:extLst>
              <a:ext uri="{FF2B5EF4-FFF2-40B4-BE49-F238E27FC236}">
                <a16:creationId xmlns:a16="http://schemas.microsoft.com/office/drawing/2014/main" id="{381F4CF9-4483-E04F-82DA-75C6BEC0C2A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2813074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4822" y="37282"/>
            <a:ext cx="6858000" cy="1066800"/>
          </a:xfrm>
        </p:spPr>
        <p:txBody>
          <a:bodyPr/>
          <a:lstStyle/>
          <a:p>
            <a:r>
              <a:rPr lang="en-US" sz="4000" b="1" dirty="0"/>
              <a:t>GNC</a:t>
            </a:r>
            <a:br>
              <a:rPr lang="en-US" sz="4000" b="1" dirty="0"/>
            </a:br>
            <a:r>
              <a:rPr lang="en-US" b="1" dirty="0"/>
              <a:t>Technology Overview</a:t>
            </a:r>
          </a:p>
        </p:txBody>
      </p:sp>
      <p:sp>
        <p:nvSpPr>
          <p:cNvPr id="6" name="Content Placeholder 2"/>
          <p:cNvSpPr txBox="1">
            <a:spLocks/>
          </p:cNvSpPr>
          <p:nvPr/>
        </p:nvSpPr>
        <p:spPr>
          <a:xfrm>
            <a:off x="92560" y="1192819"/>
            <a:ext cx="8443084" cy="556171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Technology Goal:</a:t>
            </a:r>
            <a:r>
              <a:rPr kumimoji="0" lang="en-US" sz="1600" b="0" i="1" u="none" strike="noStrike" kern="1200" cap="none" spc="0" normalizeH="0" baseline="0" noProof="0" dirty="0">
                <a:ln>
                  <a:noFill/>
                </a:ln>
                <a:solidFill>
                  <a:prstClr val="black"/>
                </a:solidFill>
                <a:effectLst/>
                <a:uLnTx/>
                <a:uFillTx/>
                <a:latin typeface="Calibri"/>
                <a:ea typeface="ＭＳ Ｐゴシック" charset="-128"/>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128"/>
              </a:rPr>
              <a:t>Develop robust and precise guidance, navigation, and control techniques to meet requirements of future missions, including humans-to-Mars. Implement and verify end-to-end EDL simulation capabilities.</a:t>
            </a:r>
          </a:p>
          <a:p>
            <a:pPr marL="342900" marR="0" lvl="0" indent="-342900" algn="l" defTabSz="457200" rtl="0" eaLnBrk="0" fontAlgn="base" latinLnBrk="0" hangingPunct="0">
              <a:lnSpc>
                <a:spcPct val="100000"/>
              </a:lnSpc>
              <a:spcBef>
                <a:spcPts val="168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Technology Product Capability</a:t>
            </a:r>
            <a:endParaRPr kumimoji="0" lang="en-US" sz="1600" b="0" i="1" u="none" strike="noStrike" kern="1200" cap="none" spc="0" normalizeH="0" baseline="0" noProof="0" dirty="0">
              <a:ln>
                <a:noFill/>
              </a:ln>
              <a:solidFill>
                <a:prstClr val="black"/>
              </a:solidFill>
              <a:effectLst/>
              <a:uLnTx/>
              <a:uFillTx/>
              <a:latin typeface="Calibri"/>
              <a:ea typeface="ＭＳ Ｐゴシック" charset="-128"/>
            </a:endParaRPr>
          </a:p>
          <a:p>
            <a:pPr marL="573088" marR="0" lvl="1" indent="-1714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ESM focus on entry GNC; collaborate closely with SPLICE, DSS for descent and landing technologies</a:t>
            </a:r>
          </a:p>
          <a:p>
            <a:pPr marL="573088" marR="0" lvl="1" indent="-1714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Improved entry guidance algorithms and controllers that will enable accurate placement of high-mass payloads to the point where descent and landing systems become autonomous</a:t>
            </a:r>
          </a:p>
          <a:p>
            <a:pPr marL="342900" marR="0" lvl="1" indent="-342900" algn="l" defTabSz="457200" rtl="0" eaLnBrk="0" fontAlgn="base" latinLnBrk="0" hangingPunct="0">
              <a:lnSpc>
                <a:spcPct val="100000"/>
              </a:lnSpc>
              <a:spcBef>
                <a:spcPts val="168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cs typeface="+mn-cs"/>
              </a:rPr>
              <a:t>Exploration &amp; Science Impact</a:t>
            </a:r>
          </a:p>
          <a:p>
            <a:pPr marL="573088" marR="0" lvl="1" indent="-1714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cs typeface="+mn-cs"/>
              </a:rPr>
              <a:t>​</a:t>
            </a: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Enabling for precision human landing on Mars</a:t>
            </a:r>
          </a:p>
          <a:p>
            <a:pPr marL="573088" marR="0" lvl="1" indent="-1714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Increase landed payload and/or site access, optimize</a:t>
            </a:r>
            <a:b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br>
            <a:r>
              <a:rPr kumimoji="0" lang="en-US" sz="1800" b="0" i="0" u="none" strike="noStrike" kern="1200" cap="none" spc="0" normalizeH="0" baseline="0" noProof="0" dirty="0">
                <a:ln>
                  <a:noFill/>
                </a:ln>
                <a:solidFill>
                  <a:prstClr val="black"/>
                </a:solidFill>
                <a:effectLst/>
                <a:uLnTx/>
                <a:uFillTx/>
                <a:latin typeface="Calibri"/>
                <a:ea typeface="ＭＳ Ｐゴシック" charset="-128"/>
                <a:cs typeface="+mn-cs"/>
              </a:rPr>
              <a:t>propellant usage</a:t>
            </a: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uk-UA" sz="800" b="0" i="0" u="none" strike="noStrike" kern="1200" cap="none" spc="0" normalizeH="0" baseline="0" noProof="0" dirty="0">
              <a:ln>
                <a:noFill/>
              </a:ln>
              <a:solidFill>
                <a:prstClr val="black"/>
              </a:solidFill>
              <a:effectLst/>
              <a:uLnTx/>
              <a:uFillTx/>
              <a:latin typeface="Arial" charset="0"/>
              <a:cs typeface="+mn-cs"/>
            </a:endParaRPr>
          </a:p>
        </p:txBody>
      </p:sp>
      <p:pic>
        <p:nvPicPr>
          <p:cNvPr id="12" name="Picture 11">
            <a:extLst>
              <a:ext uri="{FF2B5EF4-FFF2-40B4-BE49-F238E27FC236}">
                <a16:creationId xmlns:a16="http://schemas.microsoft.com/office/drawing/2014/main" id="{070A9954-944E-0844-9723-C7A19A37F5D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56574" y="1200265"/>
            <a:ext cx="3534258" cy="2605819"/>
          </a:xfrm>
          <a:prstGeom prst="rect">
            <a:avLst/>
          </a:prstGeom>
        </p:spPr>
      </p:pic>
      <p:pic>
        <p:nvPicPr>
          <p:cNvPr id="13" name="Picture 12">
            <a:extLst>
              <a:ext uri="{FF2B5EF4-FFF2-40B4-BE49-F238E27FC236}">
                <a16:creationId xmlns:a16="http://schemas.microsoft.com/office/drawing/2014/main" id="{2D3D9117-EC67-6B4A-A217-25FFB653FFF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191719" y="4283979"/>
            <a:ext cx="2907721" cy="1992654"/>
          </a:xfrm>
          <a:prstGeom prst="rect">
            <a:avLst/>
          </a:prstGeom>
        </p:spPr>
      </p:pic>
      <p:pic>
        <p:nvPicPr>
          <p:cNvPr id="14" name="Picture 13">
            <a:extLst>
              <a:ext uri="{FF2B5EF4-FFF2-40B4-BE49-F238E27FC236}">
                <a16:creationId xmlns:a16="http://schemas.microsoft.com/office/drawing/2014/main" id="{DC4C536A-BA94-6244-B417-A5B524DC5E55}"/>
              </a:ext>
            </a:extLst>
          </p:cNvPr>
          <p:cNvPicPr>
            <a:picLocks noChangeAspect="1"/>
          </p:cNvPicPr>
          <p:nvPr/>
        </p:nvPicPr>
        <p:blipFill>
          <a:blip r:embed="rId6"/>
          <a:stretch>
            <a:fillRect/>
          </a:stretch>
        </p:blipFill>
        <p:spPr>
          <a:xfrm>
            <a:off x="6093822" y="4646671"/>
            <a:ext cx="2976166" cy="1267271"/>
          </a:xfrm>
          <a:prstGeom prst="rect">
            <a:avLst/>
          </a:prstGeom>
        </p:spPr>
      </p:pic>
    </p:spTree>
    <p:extLst>
      <p:ext uri="{BB962C8B-B14F-4D97-AF65-F5344CB8AC3E}">
        <p14:creationId xmlns:p14="http://schemas.microsoft.com/office/powerpoint/2010/main" val="1486324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55052"/>
            <a:ext cx="8250115" cy="1066800"/>
          </a:xfrm>
        </p:spPr>
        <p:txBody>
          <a:bodyPr/>
          <a:lstStyle/>
          <a:p>
            <a:r>
              <a:rPr lang="en-US" sz="4000" b="1" dirty="0"/>
              <a:t>GNC</a:t>
            </a:r>
            <a:br>
              <a:rPr lang="en-US" sz="4000" b="1" dirty="0"/>
            </a:br>
            <a:r>
              <a:rPr lang="en-US" b="1" dirty="0"/>
              <a:t>Mission Infusion &amp; Partnerships  </a:t>
            </a:r>
          </a:p>
        </p:txBody>
      </p:sp>
      <p:sp>
        <p:nvSpPr>
          <p:cNvPr id="4" name="Content Placeholder 2"/>
          <p:cNvSpPr txBox="1">
            <a:spLocks/>
          </p:cNvSpPr>
          <p:nvPr/>
        </p:nvSpPr>
        <p:spPr>
          <a:xfrm>
            <a:off x="94840" y="1121852"/>
            <a:ext cx="11895992" cy="5380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t>Contributing partners &amp; stakeholders</a:t>
            </a:r>
          </a:p>
          <a:p>
            <a:pPr lvl="1">
              <a:buFont typeface="Wingdings" panose="05000000000000000000" pitchFamily="2" charset="2"/>
              <a:buChar char="§"/>
            </a:pPr>
            <a:r>
              <a:rPr lang="en-US" sz="2400" dirty="0">
                <a:cs typeface="ＭＳ Ｐゴシック" charset="-128"/>
              </a:rPr>
              <a:t>NASA SMD/PSD, STMD/STRG, STMD/ECI, STMD/SPLICE, STMD/DSS</a:t>
            </a:r>
          </a:p>
          <a:p>
            <a:pPr lvl="1">
              <a:buFont typeface="Wingdings" panose="05000000000000000000" pitchFamily="2" charset="2"/>
              <a:buChar char="§"/>
            </a:pPr>
            <a:r>
              <a:rPr lang="en-US" sz="2400" dirty="0">
                <a:cs typeface="ＭＳ Ｐゴシック" charset="-128"/>
              </a:rPr>
              <a:t>NASA LaRC, JSC</a:t>
            </a:r>
          </a:p>
          <a:p>
            <a:pPr>
              <a:buFont typeface="Wingdings" panose="05000000000000000000" pitchFamily="2" charset="2"/>
              <a:buChar char="Ø"/>
            </a:pPr>
            <a:endParaRPr lang="en-US" sz="2400" dirty="0"/>
          </a:p>
          <a:p>
            <a:pPr>
              <a:buFont typeface="Wingdings" panose="05000000000000000000" pitchFamily="2" charset="2"/>
              <a:buChar char="Ø"/>
            </a:pPr>
            <a:r>
              <a:rPr lang="en-US" sz="2400" dirty="0"/>
              <a:t>Infusion/transition plan</a:t>
            </a:r>
          </a:p>
          <a:p>
            <a:pPr lvl="1">
              <a:buFont typeface="Wingdings" panose="05000000000000000000" pitchFamily="2" charset="2"/>
              <a:buChar char="§"/>
            </a:pPr>
            <a:r>
              <a:rPr lang="en-US" sz="2400" dirty="0"/>
              <a:t>Application to all NASA missions with a guided entry phase</a:t>
            </a:r>
          </a:p>
          <a:p>
            <a:pPr lvl="1">
              <a:buFont typeface="Wingdings" panose="05000000000000000000" pitchFamily="2" charset="2"/>
              <a:buChar char="§"/>
            </a:pPr>
            <a:r>
              <a:rPr lang="en-US" sz="2400" dirty="0"/>
              <a:t>Direct interfaces with SPLICE and Descent Systems Study</a:t>
            </a:r>
          </a:p>
          <a:p>
            <a:pPr lvl="1">
              <a:buFont typeface="Wingdings" panose="05000000000000000000" pitchFamily="2" charset="2"/>
              <a:buChar char="§"/>
            </a:pPr>
            <a:r>
              <a:rPr lang="en-US" sz="2400" dirty="0"/>
              <a:t>Transition to human Mars exploration effort, potentially MSR lander</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27</a:t>
            </a:fld>
            <a:endParaRPr lang="uk-UA" dirty="0"/>
          </a:p>
        </p:txBody>
      </p:sp>
      <p:sp>
        <p:nvSpPr>
          <p:cNvPr id="7" name="TextBox 6">
            <a:extLst>
              <a:ext uri="{FF2B5EF4-FFF2-40B4-BE49-F238E27FC236}">
                <a16:creationId xmlns:a16="http://schemas.microsoft.com/office/drawing/2014/main" id="{09D1EBA9-BD6C-B844-A168-AF385BFFA167}"/>
              </a:ext>
            </a:extLst>
          </p:cNvPr>
          <p:cNvSpPr txBox="1"/>
          <p:nvPr/>
        </p:nvSpPr>
        <p:spPr>
          <a:xfrm>
            <a:off x="7497230" y="2726274"/>
            <a:ext cx="4493602" cy="369332"/>
          </a:xfrm>
          <a:prstGeom prst="rect">
            <a:avLst/>
          </a:prstGeom>
          <a:solidFill>
            <a:schemeClr val="accent4"/>
          </a:solidFill>
          <a:ln>
            <a:solidFill>
              <a:schemeClr val="tx1"/>
            </a:solidFill>
          </a:ln>
        </p:spPr>
        <p:txBody>
          <a:bodyPr wrap="none" rtlCol="0">
            <a:spAutoFit/>
          </a:bodyPr>
          <a:lstStyle/>
          <a:p>
            <a:r>
              <a:rPr lang="en-US" b="1" dirty="0">
                <a:solidFill>
                  <a:schemeClr val="bg1"/>
                </a:solidFill>
              </a:rPr>
              <a:t>Approximate Contribution Value: $1.3M</a:t>
            </a:r>
          </a:p>
        </p:txBody>
      </p:sp>
    </p:spTree>
    <p:extLst>
      <p:ext uri="{BB962C8B-B14F-4D97-AF65-F5344CB8AC3E}">
        <p14:creationId xmlns:p14="http://schemas.microsoft.com/office/powerpoint/2010/main" val="9413615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2743" y="0"/>
            <a:ext cx="9926514" cy="1066800"/>
          </a:xfrm>
        </p:spPr>
        <p:txBody>
          <a:bodyPr/>
          <a:lstStyle/>
          <a:p>
            <a:r>
              <a:rPr lang="en-US" sz="4000" b="1" dirty="0"/>
              <a:t>GNC</a:t>
            </a:r>
            <a:br>
              <a:rPr lang="en-US" sz="3600" b="1" dirty="0"/>
            </a:br>
            <a:r>
              <a:rPr lang="en-US" b="1" dirty="0">
                <a:latin typeface="Arial" charset="0"/>
                <a:ea typeface="Arial" charset="0"/>
                <a:cs typeface="Arial" charset="0"/>
              </a:rPr>
              <a:t>Technology Goals &amp; Project Objectives</a:t>
            </a:r>
          </a:p>
        </p:txBody>
      </p:sp>
      <p:graphicFrame>
        <p:nvGraphicFramePr>
          <p:cNvPr id="4" name="Table 3"/>
          <p:cNvGraphicFramePr>
            <a:graphicFrameLocks noGrp="1"/>
          </p:cNvGraphicFramePr>
          <p:nvPr/>
        </p:nvGraphicFramePr>
        <p:xfrm>
          <a:off x="641839" y="1858329"/>
          <a:ext cx="10946423" cy="920938"/>
        </p:xfrm>
        <a:graphic>
          <a:graphicData uri="http://schemas.openxmlformats.org/drawingml/2006/table">
            <a:tbl>
              <a:tblPr/>
              <a:tblGrid>
                <a:gridCol w="1366726">
                  <a:extLst>
                    <a:ext uri="{9D8B030D-6E8A-4147-A177-3AD203B41FA5}">
                      <a16:colId xmlns:a16="http://schemas.microsoft.com/office/drawing/2014/main" val="20000"/>
                    </a:ext>
                  </a:extLst>
                </a:gridCol>
                <a:gridCol w="9579697">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dirty="0">
                          <a:solidFill>
                            <a:schemeClr val="bg1"/>
                          </a:solidFill>
                          <a:effectLst/>
                          <a:latin typeface="+mn-lt"/>
                        </a:rPr>
                        <a:t>Technology Goals</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Goal #1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baseline="0" dirty="0">
                          <a:solidFill>
                            <a:srgbClr val="000000"/>
                          </a:solidFill>
                          <a:effectLst/>
                          <a:latin typeface="+mn-lt"/>
                          <a:ea typeface="+mn-ea"/>
                          <a:cs typeface="Arial" panose="020B0604020202020204" pitchFamily="34" charset="0"/>
                        </a:rPr>
                        <a:t>Develop methods for guidance and control to enable precision landing of high-mass planetary spacecraft</a:t>
                      </a:r>
                      <a:endParaRPr lang="en-US" sz="1600" b="0" i="0" u="none" strike="noStrike" kern="1200" dirty="0">
                        <a:solidFill>
                          <a:srgbClr val="FF0000"/>
                        </a:solidFill>
                        <a:effectLst/>
                        <a:latin typeface="+mn-lt"/>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28</a:t>
            </a:fld>
            <a:endParaRPr lang="uk-UA" dirty="0"/>
          </a:p>
        </p:txBody>
      </p:sp>
      <p:graphicFrame>
        <p:nvGraphicFramePr>
          <p:cNvPr id="9" name="Table 8"/>
          <p:cNvGraphicFramePr>
            <a:graphicFrameLocks noGrp="1"/>
          </p:cNvGraphicFramePr>
          <p:nvPr/>
        </p:nvGraphicFramePr>
        <p:xfrm>
          <a:off x="641839" y="3692109"/>
          <a:ext cx="10946422" cy="2045711"/>
        </p:xfrm>
        <a:graphic>
          <a:graphicData uri="http://schemas.openxmlformats.org/drawingml/2006/table">
            <a:tbl>
              <a:tblPr/>
              <a:tblGrid>
                <a:gridCol w="1366726">
                  <a:extLst>
                    <a:ext uri="{9D8B030D-6E8A-4147-A177-3AD203B41FA5}">
                      <a16:colId xmlns:a16="http://schemas.microsoft.com/office/drawing/2014/main" val="20000"/>
                    </a:ext>
                  </a:extLst>
                </a:gridCol>
                <a:gridCol w="9579696">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dirty="0">
                          <a:solidFill>
                            <a:schemeClr val="bg1"/>
                          </a:solidFill>
                          <a:effectLst/>
                          <a:latin typeface="+mn-lt"/>
                        </a:rPr>
                        <a:t>Project Objectives </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Objective</a:t>
                      </a:r>
                      <a:r>
                        <a:rPr lang="en-US" sz="1600" b="1" i="0" u="none" strike="noStrike" kern="1200" baseline="0" dirty="0">
                          <a:solidFill>
                            <a:srgbClr val="000000"/>
                          </a:solidFill>
                          <a:effectLst/>
                          <a:latin typeface="+mn-lt"/>
                          <a:ea typeface="+mn-ea"/>
                          <a:cs typeface="Arial" panose="020B0604020202020204" pitchFamily="34" charset="0"/>
                        </a:rPr>
                        <a:t> </a:t>
                      </a:r>
                      <a:r>
                        <a:rPr lang="en-US" sz="1600" b="1" i="0" u="none" strike="noStrike" kern="1200" dirty="0">
                          <a:solidFill>
                            <a:srgbClr val="000000"/>
                          </a:solidFill>
                          <a:effectLst/>
                          <a:latin typeface="+mn-lt"/>
                          <a:ea typeface="+mn-ea"/>
                          <a:cs typeface="Arial" panose="020B0604020202020204" pitchFamily="34" charset="0"/>
                        </a:rPr>
                        <a:t>#1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mn-lt"/>
                          <a:ea typeface="+mn-ea"/>
                          <a:cs typeface="Arial" panose="020B0604020202020204" pitchFamily="34" charset="0"/>
                        </a:rPr>
                        <a:t>Construct 6-DOF guided entry and descent simulations for HIAD and CobraMRV architectures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Objective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mn-lt"/>
                          <a:ea typeface="+mn-ea"/>
                          <a:cs typeface="+mn-cs"/>
                        </a:rPr>
                        <a:t>Demonstrate basic performance and design feasibility within architecture constraints of one or more methods of multi-axis control</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mn-lt"/>
                          <a:ea typeface="+mn-ea"/>
                          <a:cs typeface="Arial" panose="020B0604020202020204" pitchFamily="34" charset="0"/>
                        </a:rPr>
                        <a:t>Objective #3</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mn-lt"/>
                          <a:ea typeface="+mn-ea"/>
                          <a:cs typeface="+mn-cs"/>
                        </a:rPr>
                        <a:t>Incorporate navigation sensor models for end-to-end simulation capability</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35595784"/>
                  </a:ext>
                </a:extLst>
              </a:tr>
            </a:tbl>
          </a:graphicData>
        </a:graphic>
      </p:graphicFrame>
    </p:spTree>
    <p:extLst>
      <p:ext uri="{BB962C8B-B14F-4D97-AF65-F5344CB8AC3E}">
        <p14:creationId xmlns:p14="http://schemas.microsoft.com/office/powerpoint/2010/main" val="13842513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B4731A-C206-1941-9056-C423C9A0F7DF}"/>
              </a:ext>
            </a:extLst>
          </p:cNvPr>
          <p:cNvSpPr>
            <a:spLocks noGrp="1"/>
          </p:cNvSpPr>
          <p:nvPr>
            <p:ph type="sldNum" sz="quarter" idx="10"/>
          </p:nvPr>
        </p:nvSpPr>
        <p:spPr/>
        <p:txBody>
          <a:bodyPr/>
          <a:lstStyle/>
          <a:p>
            <a:pPr>
              <a:defRPr/>
            </a:pPr>
            <a:fld id="{75D13D49-2B6F-174C-9E1E-1013A06E5C50}" type="slidenum">
              <a:rPr lang="uk-UA" smtClean="0"/>
              <a:pPr>
                <a:defRPr/>
              </a:pPr>
              <a:t>29</a:t>
            </a:fld>
            <a:endParaRPr lang="uk-UA" dirty="0"/>
          </a:p>
        </p:txBody>
      </p:sp>
      <p:sp>
        <p:nvSpPr>
          <p:cNvPr id="3" name="Title 2">
            <a:extLst>
              <a:ext uri="{FF2B5EF4-FFF2-40B4-BE49-F238E27FC236}">
                <a16:creationId xmlns:a16="http://schemas.microsoft.com/office/drawing/2014/main" id="{3A607595-4015-3F43-92FD-341FD6090DDC}"/>
              </a:ext>
            </a:extLst>
          </p:cNvPr>
          <p:cNvSpPr>
            <a:spLocks noGrp="1"/>
          </p:cNvSpPr>
          <p:nvPr>
            <p:ph type="title"/>
          </p:nvPr>
        </p:nvSpPr>
        <p:spPr/>
        <p:txBody>
          <a:bodyPr/>
          <a:lstStyle/>
          <a:p>
            <a:r>
              <a:rPr lang="en-US" sz="4000" dirty="0">
                <a:solidFill>
                  <a:schemeClr val="bg1">
                    <a:lumMod val="85000"/>
                  </a:schemeClr>
                </a:solidFill>
              </a:rPr>
              <a:t>FY20 Accomplishments (GNC)</a:t>
            </a:r>
            <a:endParaRPr lang="en-US" sz="4000" dirty="0"/>
          </a:p>
        </p:txBody>
      </p:sp>
      <p:sp>
        <p:nvSpPr>
          <p:cNvPr id="4" name="Content Placeholder 2">
            <a:extLst>
              <a:ext uri="{FF2B5EF4-FFF2-40B4-BE49-F238E27FC236}">
                <a16:creationId xmlns:a16="http://schemas.microsoft.com/office/drawing/2014/main" id="{57F72F5F-9832-014F-ADFE-F8D2A87D8B9B}"/>
              </a:ext>
            </a:extLst>
          </p:cNvPr>
          <p:cNvSpPr txBox="1">
            <a:spLocks/>
          </p:cNvSpPr>
          <p:nvPr/>
        </p:nvSpPr>
        <p:spPr>
          <a:xfrm>
            <a:off x="140676" y="1175358"/>
            <a:ext cx="6128449" cy="556834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US" sz="1800" dirty="0">
                <a:latin typeface="Arial" panose="020B0604020202020204" pitchFamily="34" charset="0"/>
                <a:cs typeface="Arial" panose="020B0604020202020204" pitchFamily="34" charset="0"/>
              </a:rPr>
              <a:t>Model updates for Mid-L/D configurations demonstrate potential to achieve 50m target landing radius</a:t>
            </a:r>
          </a:p>
          <a:p>
            <a:pPr>
              <a:buFont typeface="Arial" panose="020B0604020202020204" pitchFamily="34" charset="0"/>
              <a:buChar char="•"/>
            </a:pPr>
            <a:r>
              <a:rPr lang="en-US" sz="1800" dirty="0">
                <a:latin typeface="Arial" panose="020B0604020202020204" pitchFamily="34" charset="0"/>
                <a:cs typeface="Arial" panose="020B0604020202020204" pitchFamily="34" charset="0"/>
              </a:rPr>
              <a:t>Controllers and models developed and implemented for Low-L/D direct force control (flaps, shape morphing), with both demonstrating a feasible approach with NPC guidance</a:t>
            </a:r>
          </a:p>
          <a:p>
            <a:pPr>
              <a:buFont typeface="Arial" panose="020B0604020202020204" pitchFamily="34" charset="0"/>
              <a:buChar char="•"/>
            </a:pPr>
            <a:r>
              <a:rPr lang="en-US" sz="1800" dirty="0">
                <a:latin typeface="Arial" panose="020B0604020202020204" pitchFamily="34" charset="0"/>
                <a:cs typeface="Arial" panose="020B0604020202020204" pitchFamily="34" charset="0"/>
              </a:rPr>
              <a:t>Multiple special sessions and papers presented at AIAA SciTech 2020 conference</a:t>
            </a:r>
          </a:p>
          <a:p>
            <a:pPr>
              <a:buFont typeface="Arial" panose="020B0604020202020204" pitchFamily="34" charset="0"/>
              <a:buChar char="•"/>
            </a:pPr>
            <a:r>
              <a:rPr lang="en-US" sz="1800" dirty="0">
                <a:latin typeface="Arial" panose="020B0604020202020204" pitchFamily="34" charset="0"/>
                <a:cs typeface="Arial" panose="020B0604020202020204" pitchFamily="34" charset="0"/>
              </a:rPr>
              <a:t>Adapted end-to-end simulation framework to support Artemis Human Lander System (HLS) evaluations </a:t>
            </a:r>
          </a:p>
          <a:p>
            <a:pPr>
              <a:buFont typeface="Arial" panose="020B0604020202020204" pitchFamily="34" charset="0"/>
              <a:buChar char="•"/>
            </a:pPr>
            <a:r>
              <a:rPr lang="en-US" sz="1800" dirty="0">
                <a:latin typeface="Arial" panose="020B0604020202020204" pitchFamily="34" charset="0"/>
                <a:cs typeface="Arial" panose="020B0604020202020204" pitchFamily="34" charset="0"/>
              </a:rPr>
              <a:t>2018 ECF awards now 2/3 through period of performance, with other universities interested in participating in entry guidance development</a:t>
            </a:r>
          </a:p>
          <a:p>
            <a:pPr>
              <a:buFont typeface="Arial" panose="020B0604020202020204" pitchFamily="34" charset="0"/>
              <a:buChar char="•"/>
            </a:pPr>
            <a:r>
              <a:rPr lang="en-US" sz="1800" dirty="0">
                <a:latin typeface="Arial" panose="020B0604020202020204" pitchFamily="34" charset="0"/>
                <a:cs typeface="Arial" panose="020B0604020202020204" pitchFamily="34" charset="0"/>
              </a:rPr>
              <a:t>ESM GNC Task Rescope for FY21:</a:t>
            </a:r>
          </a:p>
          <a:p>
            <a:pPr lvl="1">
              <a:buFont typeface="Arial" panose="020B0604020202020204" pitchFamily="34" charset="0"/>
              <a:buChar char="•"/>
            </a:pPr>
            <a:r>
              <a:rPr lang="en-US" sz="1600" dirty="0">
                <a:latin typeface="Arial" panose="020B0604020202020204" pitchFamily="34" charset="0"/>
                <a:cs typeface="Arial" panose="020B0604020202020204" pitchFamily="34" charset="0"/>
              </a:rPr>
              <a:t>Parallelize POST2 to ultimately enable advanced modeling for all subsystems including GNC</a:t>
            </a:r>
          </a:p>
          <a:p>
            <a:pPr lvl="1">
              <a:buFont typeface="Arial" panose="020B0604020202020204" pitchFamily="34" charset="0"/>
              <a:buChar char="•"/>
            </a:pPr>
            <a:r>
              <a:rPr lang="en-US" sz="1600" dirty="0">
                <a:latin typeface="Arial" panose="020B0604020202020204" pitchFamily="34" charset="0"/>
                <a:cs typeface="Arial" panose="020B0604020202020204" pitchFamily="34" charset="0"/>
              </a:rPr>
              <a:t>Develop interoperability framework for POST2 to integrate with external applications and physical  modeling capabilities</a:t>
            </a:r>
          </a:p>
          <a:p>
            <a:pPr lvl="1">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lvl="1">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lvl="1">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p:txBody>
      </p:sp>
      <p:pic>
        <p:nvPicPr>
          <p:cNvPr id="11" name="Picture 6">
            <a:extLst>
              <a:ext uri="{FF2B5EF4-FFF2-40B4-BE49-F238E27FC236}">
                <a16:creationId xmlns:a16="http://schemas.microsoft.com/office/drawing/2014/main" id="{649C7590-C44E-AB4D-A3A4-6A6D32F02527}"/>
              </a:ext>
            </a:extLst>
          </p:cNvPr>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617553" y="4717757"/>
            <a:ext cx="1854744" cy="1032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a:extLst>
              <a:ext uri="{FF2B5EF4-FFF2-40B4-BE49-F238E27FC236}">
                <a16:creationId xmlns:a16="http://schemas.microsoft.com/office/drawing/2014/main" id="{D34A77BC-EA18-BD40-B142-07A8AD78C406}"/>
              </a:ext>
            </a:extLst>
          </p:cNvPr>
          <p:cNvGrpSpPr/>
          <p:nvPr/>
        </p:nvGrpSpPr>
        <p:grpSpPr>
          <a:xfrm>
            <a:off x="6539459" y="1217263"/>
            <a:ext cx="3902806" cy="3200400"/>
            <a:chOff x="6351787" y="1175358"/>
            <a:chExt cx="3902806" cy="3200400"/>
          </a:xfrm>
        </p:grpSpPr>
        <p:pic>
          <p:nvPicPr>
            <p:cNvPr id="5" name="Picture 4">
              <a:extLst>
                <a:ext uri="{FF2B5EF4-FFF2-40B4-BE49-F238E27FC236}">
                  <a16:creationId xmlns:a16="http://schemas.microsoft.com/office/drawing/2014/main" id="{61838EA2-C49F-3C47-9C7D-B8AA0B2D84D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1787" y="1175358"/>
              <a:ext cx="3902806" cy="3200400"/>
            </a:xfrm>
            <a:prstGeom prst="rect">
              <a:avLst/>
            </a:prstGeom>
          </p:spPr>
        </p:pic>
        <p:sp>
          <p:nvSpPr>
            <p:cNvPr id="18" name="Shape 318">
              <a:extLst>
                <a:ext uri="{FF2B5EF4-FFF2-40B4-BE49-F238E27FC236}">
                  <a16:creationId xmlns:a16="http://schemas.microsoft.com/office/drawing/2014/main" id="{9B27F4AA-F821-6A4E-AFEA-955EE1858612}"/>
                </a:ext>
              </a:extLst>
            </p:cNvPr>
            <p:cNvSpPr/>
            <p:nvPr/>
          </p:nvSpPr>
          <p:spPr>
            <a:xfrm>
              <a:off x="8551325" y="3381398"/>
              <a:ext cx="1462497" cy="646331"/>
            </a:xfrm>
            <a:prstGeom prst="rect">
              <a:avLst/>
            </a:prstGeom>
            <a:noFill/>
            <a:ln w="12700">
              <a:miter lim="400000"/>
            </a:ln>
            <a:extLst>
              <a:ext uri="{C572A759-6A51-4108-AA02-DFA0A04FC94B}">
                <ma14:wrappingTextBoxFlag xmlns:ma14="http://schemas.microsoft.com/office/mac/drawingml/2011/main" xmlns="" val="1"/>
              </a:ext>
            </a:extLst>
          </p:spPr>
          <p:txBody>
            <a:bodyPr wrap="square" lIns="45719" rIns="45719">
              <a:spAutoFit/>
            </a:bodyPr>
            <a:lstStyle>
              <a:lvl1pPr>
                <a:defRPr sz="1400" b="1">
                  <a:solidFill>
                    <a:srgbClr val="0000FF"/>
                  </a:solidFill>
                </a:defRPr>
              </a:lvl1pPr>
            </a:lstStyle>
            <a:p>
              <a:r>
                <a:rPr lang="en-US" sz="1200" dirty="0">
                  <a:latin typeface="+mn-lt"/>
                </a:rPr>
                <a:t>Miss distance at ground well within 50m target</a:t>
              </a:r>
            </a:p>
          </p:txBody>
        </p:sp>
        <p:pic>
          <p:nvPicPr>
            <p:cNvPr id="10" name="Picture 9">
              <a:extLst>
                <a:ext uri="{FF2B5EF4-FFF2-40B4-BE49-F238E27FC236}">
                  <a16:creationId xmlns:a16="http://schemas.microsoft.com/office/drawing/2014/main" id="{37562C55-7043-2640-8209-E6A11E94E06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701323" y="1844443"/>
              <a:ext cx="2290554" cy="814533"/>
            </a:xfrm>
            <a:prstGeom prst="rect">
              <a:avLst/>
            </a:prstGeom>
          </p:spPr>
        </p:pic>
      </p:grpSp>
      <p:pic>
        <p:nvPicPr>
          <p:cNvPr id="1026" name="Picture 2">
            <a:extLst>
              <a:ext uri="{FF2B5EF4-FFF2-40B4-BE49-F238E27FC236}">
                <a16:creationId xmlns:a16="http://schemas.microsoft.com/office/drawing/2014/main" id="{BB3F5255-D3E4-1845-A1D9-B42112E50DE8}"/>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682415" y="4778237"/>
            <a:ext cx="932156" cy="914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8210FA0-638C-D046-9218-909938A323D3}"/>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872314" y="4548416"/>
            <a:ext cx="1026647"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a:extLst>
              <a:ext uri="{FF2B5EF4-FFF2-40B4-BE49-F238E27FC236}">
                <a16:creationId xmlns:a16="http://schemas.microsoft.com/office/drawing/2014/main" id="{983F0EA8-91AA-5042-A7E8-D3416372431B}"/>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1052717" y="4548416"/>
            <a:ext cx="993794"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ADCE0C87-0A97-9D49-871C-499BE3271383}"/>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950611" y="6012180"/>
            <a:ext cx="1080502" cy="73152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a:extLst>
              <a:ext uri="{FF2B5EF4-FFF2-40B4-BE49-F238E27FC236}">
                <a16:creationId xmlns:a16="http://schemas.microsoft.com/office/drawing/2014/main" id="{18EB3BDB-4808-FE4C-8BB0-FC1878C0F6D7}"/>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9108726" y="6014391"/>
            <a:ext cx="975360" cy="73152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1142356B-25D4-4B44-A94E-D2E2AF2389B0}"/>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0161699" y="6012180"/>
            <a:ext cx="885878" cy="73152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a:extLst>
              <a:ext uri="{FF2B5EF4-FFF2-40B4-BE49-F238E27FC236}">
                <a16:creationId xmlns:a16="http://schemas.microsoft.com/office/drawing/2014/main" id="{3E4B26DF-F028-CA42-A8E7-56F901E02EF0}"/>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1125190" y="6012180"/>
            <a:ext cx="885878" cy="731520"/>
          </a:xfrm>
          <a:prstGeom prst="rect">
            <a:avLst/>
          </a:prstGeom>
          <a:noFill/>
          <a:extLst>
            <a:ext uri="{909E8E84-426E-40DD-AFC4-6F175D3DCCD1}">
              <a14:hiddenFill xmlns:a14="http://schemas.microsoft.com/office/drawing/2010/main">
                <a:solidFill>
                  <a:srgbClr val="FFFFFF"/>
                </a:solidFill>
              </a14:hiddenFill>
            </a:ext>
          </a:extLst>
        </p:spPr>
      </p:pic>
      <p:sp>
        <p:nvSpPr>
          <p:cNvPr id="21" name="Convergence Rate Tests">
            <a:extLst>
              <a:ext uri="{FF2B5EF4-FFF2-40B4-BE49-F238E27FC236}">
                <a16:creationId xmlns:a16="http://schemas.microsoft.com/office/drawing/2014/main" id="{23D21D34-FDAB-5E40-8CF8-D1C5325DCDD4}"/>
              </a:ext>
            </a:extLst>
          </p:cNvPr>
          <p:cNvSpPr txBox="1"/>
          <p:nvPr/>
        </p:nvSpPr>
        <p:spPr>
          <a:xfrm>
            <a:off x="10333786" y="1886348"/>
            <a:ext cx="1763930" cy="5232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algn="ctr"/>
            <a:r>
              <a:rPr lang="en-US" sz="1400" dirty="0"/>
              <a:t>Mid-L/D miss distance results</a:t>
            </a:r>
            <a:endParaRPr sz="1400" dirty="0"/>
          </a:p>
        </p:txBody>
      </p:sp>
      <p:sp>
        <p:nvSpPr>
          <p:cNvPr id="22" name="Convergence Rate Tests">
            <a:extLst>
              <a:ext uri="{FF2B5EF4-FFF2-40B4-BE49-F238E27FC236}">
                <a16:creationId xmlns:a16="http://schemas.microsoft.com/office/drawing/2014/main" id="{9040FD57-81AF-1E4F-9E36-CAEC6D1EC3CB}"/>
              </a:ext>
            </a:extLst>
          </p:cNvPr>
          <p:cNvSpPr txBox="1"/>
          <p:nvPr/>
        </p:nvSpPr>
        <p:spPr>
          <a:xfrm>
            <a:off x="6346738" y="6005040"/>
            <a:ext cx="1763930" cy="7386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algn="ctr"/>
            <a:r>
              <a:rPr lang="en-US" sz="1400" dirty="0"/>
              <a:t>Low-L/D shape morphing with benchtop model</a:t>
            </a:r>
            <a:endParaRPr sz="1400" dirty="0"/>
          </a:p>
        </p:txBody>
      </p:sp>
    </p:spTree>
    <p:extLst>
      <p:ext uri="{BB962C8B-B14F-4D97-AF65-F5344CB8AC3E}">
        <p14:creationId xmlns:p14="http://schemas.microsoft.com/office/powerpoint/2010/main" val="3559119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D267F-672C-604D-91D9-F729E236A118}"/>
              </a:ext>
            </a:extLst>
          </p:cNvPr>
          <p:cNvSpPr>
            <a:spLocks noGrp="1"/>
          </p:cNvSpPr>
          <p:nvPr>
            <p:ph type="title"/>
          </p:nvPr>
        </p:nvSpPr>
        <p:spPr/>
        <p:txBody>
          <a:bodyPr/>
          <a:lstStyle/>
          <a:p>
            <a:r>
              <a:rPr lang="en-US" sz="4000" dirty="0">
                <a:solidFill>
                  <a:schemeClr val="tx1"/>
                </a:solidFill>
              </a:rPr>
              <a:t>TRL Progression</a:t>
            </a:r>
            <a:br>
              <a:rPr lang="en-US" dirty="0">
                <a:solidFill>
                  <a:schemeClr val="tx1"/>
                </a:solidFill>
              </a:rPr>
            </a:br>
            <a:r>
              <a:rPr lang="en-US" sz="2400" dirty="0">
                <a:solidFill>
                  <a:schemeClr val="tx1"/>
                </a:solidFill>
              </a:rPr>
              <a:t>GNC</a:t>
            </a:r>
          </a:p>
        </p:txBody>
      </p:sp>
      <p:sp>
        <p:nvSpPr>
          <p:cNvPr id="4" name="Slide Number Placeholder 3">
            <a:extLst>
              <a:ext uri="{FF2B5EF4-FFF2-40B4-BE49-F238E27FC236}">
                <a16:creationId xmlns:a16="http://schemas.microsoft.com/office/drawing/2014/main" id="{1D81A21B-74CD-C047-BEBD-2EAB13CD4E4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769F-ADCB-2641-BD2F-4076D1C41918}"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uk-UA" sz="1200" b="0" i="0" u="none" strike="noStrike" kern="1200" cap="none" spc="0" normalizeH="0" baseline="0" noProof="0" dirty="0">
              <a:ln>
                <a:noFill/>
              </a:ln>
              <a:solidFill>
                <a:prstClr val="black"/>
              </a:solidFill>
              <a:effectLst/>
              <a:uLnTx/>
              <a:uFillTx/>
              <a:latin typeface="Calibri"/>
              <a:cs typeface="+mn-cs"/>
            </a:endParaRPr>
          </a:p>
        </p:txBody>
      </p:sp>
      <p:grpSp>
        <p:nvGrpSpPr>
          <p:cNvPr id="5" name="Group 4">
            <a:extLst>
              <a:ext uri="{FF2B5EF4-FFF2-40B4-BE49-F238E27FC236}">
                <a16:creationId xmlns:a16="http://schemas.microsoft.com/office/drawing/2014/main" id="{5240C164-7CB7-014B-A675-865A26F122E5}"/>
              </a:ext>
            </a:extLst>
          </p:cNvPr>
          <p:cNvGrpSpPr/>
          <p:nvPr/>
        </p:nvGrpSpPr>
        <p:grpSpPr>
          <a:xfrm>
            <a:off x="107738" y="1038612"/>
            <a:ext cx="12002244" cy="5878478"/>
            <a:chOff x="185795" y="1038612"/>
            <a:chExt cx="12002244" cy="5878478"/>
          </a:xfrm>
        </p:grpSpPr>
        <p:sp>
          <p:nvSpPr>
            <p:cNvPr id="6" name="Rectangle 5">
              <a:extLst>
                <a:ext uri="{FF2B5EF4-FFF2-40B4-BE49-F238E27FC236}">
                  <a16:creationId xmlns:a16="http://schemas.microsoft.com/office/drawing/2014/main" id="{B5911D65-4EB5-8046-BFBB-38C9AFD76CAC}"/>
                </a:ext>
              </a:extLst>
            </p:cNvPr>
            <p:cNvSpPr/>
            <p:nvPr/>
          </p:nvSpPr>
          <p:spPr>
            <a:xfrm>
              <a:off x="7614643" y="1757302"/>
              <a:ext cx="3478064" cy="4526625"/>
            </a:xfrm>
            <a:prstGeom prst="rect">
              <a:avLst/>
            </a:prstGeom>
            <a:solidFill>
              <a:schemeClr val="tx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a:extLst>
                <a:ext uri="{FF2B5EF4-FFF2-40B4-BE49-F238E27FC236}">
                  <a16:creationId xmlns:a16="http://schemas.microsoft.com/office/drawing/2014/main" id="{23D3816A-79B8-6C4D-A871-AE849E8B861B}"/>
                </a:ext>
              </a:extLst>
            </p:cNvPr>
            <p:cNvSpPr/>
            <p:nvPr/>
          </p:nvSpPr>
          <p:spPr>
            <a:xfrm>
              <a:off x="1157349" y="1735319"/>
              <a:ext cx="3157833" cy="4600936"/>
            </a:xfrm>
            <a:prstGeom prst="rect">
              <a:avLst/>
            </a:prstGeom>
            <a:solidFill>
              <a:schemeClr val="tx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31C033A8-C2FE-5E49-9FE3-B2A2D66FDA5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5795" y="1768455"/>
              <a:ext cx="11313221" cy="5148635"/>
            </a:xfrm>
            <a:prstGeom prst="rect">
              <a:avLst/>
            </a:prstGeom>
          </p:spPr>
        </p:pic>
        <p:grpSp>
          <p:nvGrpSpPr>
            <p:cNvPr id="9" name="Group 8">
              <a:extLst>
                <a:ext uri="{FF2B5EF4-FFF2-40B4-BE49-F238E27FC236}">
                  <a16:creationId xmlns:a16="http://schemas.microsoft.com/office/drawing/2014/main" id="{DA50EAAC-A68E-EB49-82B9-2CC5E6A94292}"/>
                </a:ext>
              </a:extLst>
            </p:cNvPr>
            <p:cNvGrpSpPr/>
            <p:nvPr/>
          </p:nvGrpSpPr>
          <p:grpSpPr>
            <a:xfrm>
              <a:off x="185795" y="1038612"/>
              <a:ext cx="12002244" cy="408929"/>
              <a:chOff x="1595159" y="1277965"/>
              <a:chExt cx="9001683" cy="306697"/>
            </a:xfrm>
          </p:grpSpPr>
          <p:sp>
            <p:nvSpPr>
              <p:cNvPr id="40" name="Rectangle 39">
                <a:extLst>
                  <a:ext uri="{FF2B5EF4-FFF2-40B4-BE49-F238E27FC236}">
                    <a16:creationId xmlns:a16="http://schemas.microsoft.com/office/drawing/2014/main" id="{4C926E65-E719-EF43-9591-ACE835BE14F3}"/>
                  </a:ext>
                </a:extLst>
              </p:cNvPr>
              <p:cNvSpPr/>
              <p:nvPr/>
            </p:nvSpPr>
            <p:spPr>
              <a:xfrm>
                <a:off x="1595159" y="1277965"/>
                <a:ext cx="9001683" cy="306697"/>
              </a:xfrm>
              <a:prstGeom prst="rect">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41" name="Group 40">
                <a:extLst>
                  <a:ext uri="{FF2B5EF4-FFF2-40B4-BE49-F238E27FC236}">
                    <a16:creationId xmlns:a16="http://schemas.microsoft.com/office/drawing/2014/main" id="{9748F6C3-364E-EC47-A263-6B48BCF5DFFA}"/>
                  </a:ext>
                </a:extLst>
              </p:cNvPr>
              <p:cNvGrpSpPr/>
              <p:nvPr/>
            </p:nvGrpSpPr>
            <p:grpSpPr>
              <a:xfrm>
                <a:off x="1939988" y="1315897"/>
                <a:ext cx="1559896" cy="207749"/>
                <a:chOff x="1939988" y="1331194"/>
                <a:chExt cx="1559896" cy="207749"/>
              </a:xfrm>
            </p:grpSpPr>
            <p:sp>
              <p:nvSpPr>
                <p:cNvPr id="50" name="TextBox 49">
                  <a:extLst>
                    <a:ext uri="{FF2B5EF4-FFF2-40B4-BE49-F238E27FC236}">
                      <a16:creationId xmlns:a16="http://schemas.microsoft.com/office/drawing/2014/main" id="{345982BF-AC61-184B-8B70-A3CF681CE4B6}"/>
                    </a:ext>
                  </a:extLst>
                </p:cNvPr>
                <p:cNvSpPr txBox="1"/>
                <p:nvPr/>
              </p:nvSpPr>
              <p:spPr>
                <a:xfrm>
                  <a:off x="2072568" y="1331194"/>
                  <a:ext cx="1427316" cy="20774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MS PGothic" charset="-128"/>
                      <a:cs typeface="+mn-cs"/>
                    </a:rPr>
                    <a:t>Project Milestone</a:t>
                  </a:r>
                </a:p>
              </p:txBody>
            </p:sp>
            <p:sp>
              <p:nvSpPr>
                <p:cNvPr id="51" name="Regular Pentagon 50">
                  <a:extLst>
                    <a:ext uri="{FF2B5EF4-FFF2-40B4-BE49-F238E27FC236}">
                      <a16:creationId xmlns:a16="http://schemas.microsoft.com/office/drawing/2014/main" id="{C37741A3-59A9-3445-93BE-86883DA28BBB}"/>
                    </a:ext>
                  </a:extLst>
                </p:cNvPr>
                <p:cNvSpPr/>
                <p:nvPr/>
              </p:nvSpPr>
              <p:spPr>
                <a:xfrm flipV="1">
                  <a:off x="1939988" y="1379672"/>
                  <a:ext cx="142482" cy="133877"/>
                </a:xfrm>
                <a:prstGeom prst="pentagon">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42" name="Group 41">
                <a:extLst>
                  <a:ext uri="{FF2B5EF4-FFF2-40B4-BE49-F238E27FC236}">
                    <a16:creationId xmlns:a16="http://schemas.microsoft.com/office/drawing/2014/main" id="{C4E987A6-E28E-8347-91EA-599737284BBC}"/>
                  </a:ext>
                </a:extLst>
              </p:cNvPr>
              <p:cNvGrpSpPr/>
              <p:nvPr/>
            </p:nvGrpSpPr>
            <p:grpSpPr>
              <a:xfrm>
                <a:off x="4161016" y="1327439"/>
                <a:ext cx="1583648" cy="207749"/>
                <a:chOff x="4161016" y="1335732"/>
                <a:chExt cx="1583648" cy="207749"/>
              </a:xfrm>
            </p:grpSpPr>
            <p:sp>
              <p:nvSpPr>
                <p:cNvPr id="48" name="TextBox 47">
                  <a:extLst>
                    <a:ext uri="{FF2B5EF4-FFF2-40B4-BE49-F238E27FC236}">
                      <a16:creationId xmlns:a16="http://schemas.microsoft.com/office/drawing/2014/main" id="{CE3B0C5E-2707-7547-9782-A671B0BDAE00}"/>
                    </a:ext>
                  </a:extLst>
                </p:cNvPr>
                <p:cNvSpPr txBox="1"/>
                <p:nvPr/>
              </p:nvSpPr>
              <p:spPr>
                <a:xfrm>
                  <a:off x="4317348" y="1335732"/>
                  <a:ext cx="1427316" cy="207749"/>
                </a:xfrm>
                <a:prstGeom prst="rect">
                  <a:avLst/>
                </a:prstGeom>
                <a:noFill/>
              </p:spPr>
              <p:txBody>
                <a:bodyPr wrap="square"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MS PGothic" charset="-128"/>
                      <a:cs typeface="+mn-cs"/>
                    </a:rPr>
                    <a:t>GCD (Key) Milestone</a:t>
                  </a:r>
                </a:p>
              </p:txBody>
            </p:sp>
            <p:sp>
              <p:nvSpPr>
                <p:cNvPr id="49" name="Diamond 48">
                  <a:extLst>
                    <a:ext uri="{FF2B5EF4-FFF2-40B4-BE49-F238E27FC236}">
                      <a16:creationId xmlns:a16="http://schemas.microsoft.com/office/drawing/2014/main" id="{66CD94F3-FBCE-B14B-9F41-3CD6E9472336}"/>
                    </a:ext>
                  </a:extLst>
                </p:cNvPr>
                <p:cNvSpPr/>
                <p:nvPr/>
              </p:nvSpPr>
              <p:spPr>
                <a:xfrm>
                  <a:off x="4161016" y="1371026"/>
                  <a:ext cx="160573" cy="137160"/>
                </a:xfrm>
                <a:prstGeom prst="diamond">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43" name="Group 42">
                <a:extLst>
                  <a:ext uri="{FF2B5EF4-FFF2-40B4-BE49-F238E27FC236}">
                    <a16:creationId xmlns:a16="http://schemas.microsoft.com/office/drawing/2014/main" id="{FC5C27F8-8A4E-7947-9DA4-2E7F96DCFC49}"/>
                  </a:ext>
                </a:extLst>
              </p:cNvPr>
              <p:cNvGrpSpPr/>
              <p:nvPr/>
            </p:nvGrpSpPr>
            <p:grpSpPr>
              <a:xfrm>
                <a:off x="6222073" y="1327439"/>
                <a:ext cx="1556408" cy="207749"/>
                <a:chOff x="6270927" y="1391214"/>
                <a:chExt cx="1556408" cy="207749"/>
              </a:xfrm>
            </p:grpSpPr>
            <p:sp>
              <p:nvSpPr>
                <p:cNvPr id="46" name="TextBox 45">
                  <a:extLst>
                    <a:ext uri="{FF2B5EF4-FFF2-40B4-BE49-F238E27FC236}">
                      <a16:creationId xmlns:a16="http://schemas.microsoft.com/office/drawing/2014/main" id="{8849C9B0-8606-0946-8208-250BF64362C5}"/>
                    </a:ext>
                  </a:extLst>
                </p:cNvPr>
                <p:cNvSpPr txBox="1"/>
                <p:nvPr/>
              </p:nvSpPr>
              <p:spPr>
                <a:xfrm>
                  <a:off x="6400019" y="1391214"/>
                  <a:ext cx="1427316" cy="207749"/>
                </a:xfrm>
                <a:prstGeom prst="rect">
                  <a:avLst/>
                </a:prstGeom>
                <a:noFill/>
              </p:spPr>
              <p:txBody>
                <a:bodyPr wrap="square"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MS PGothic" charset="-128"/>
                      <a:cs typeface="+mn-cs"/>
                    </a:rPr>
                    <a:t>Controlled Milestone</a:t>
                  </a:r>
                </a:p>
              </p:txBody>
            </p:sp>
            <p:sp>
              <p:nvSpPr>
                <p:cNvPr id="47" name="Isosceles Triangle 243">
                  <a:extLst>
                    <a:ext uri="{FF2B5EF4-FFF2-40B4-BE49-F238E27FC236}">
                      <a16:creationId xmlns:a16="http://schemas.microsoft.com/office/drawing/2014/main" id="{0DF5E673-221A-8840-90C9-27E113AFEF73}"/>
                    </a:ext>
                  </a:extLst>
                </p:cNvPr>
                <p:cNvSpPr/>
                <p:nvPr/>
              </p:nvSpPr>
              <p:spPr>
                <a:xfrm flipV="1">
                  <a:off x="6270927" y="1427566"/>
                  <a:ext cx="160573" cy="137160"/>
                </a:xfrm>
                <a:prstGeom prst="triangl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44" name="Straight Connector 43">
                <a:extLst>
                  <a:ext uri="{FF2B5EF4-FFF2-40B4-BE49-F238E27FC236}">
                    <a16:creationId xmlns:a16="http://schemas.microsoft.com/office/drawing/2014/main" id="{0756671F-15F3-9F4F-9D74-9267C271D8CF}"/>
                  </a:ext>
                </a:extLst>
              </p:cNvPr>
              <p:cNvCxnSpPr/>
              <p:nvPr/>
            </p:nvCxnSpPr>
            <p:spPr>
              <a:xfrm>
                <a:off x="8280054" y="1431313"/>
                <a:ext cx="713658"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5" name="TextBox 44">
                <a:extLst>
                  <a:ext uri="{FF2B5EF4-FFF2-40B4-BE49-F238E27FC236}">
                    <a16:creationId xmlns:a16="http://schemas.microsoft.com/office/drawing/2014/main" id="{209A123B-98E2-7B49-9C69-F556170EF267}"/>
                  </a:ext>
                </a:extLst>
              </p:cNvPr>
              <p:cNvSpPr txBox="1"/>
              <p:nvPr/>
            </p:nvSpPr>
            <p:spPr>
              <a:xfrm>
                <a:off x="8999757" y="1315897"/>
                <a:ext cx="1427316" cy="20774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MS PGothic" charset="-128"/>
                    <a:cs typeface="+mn-cs"/>
                  </a:rPr>
                  <a:t>TRL Progression</a:t>
                </a:r>
              </a:p>
            </p:txBody>
          </p:sp>
        </p:grpSp>
        <p:sp>
          <p:nvSpPr>
            <p:cNvPr id="10" name="TextBox 9">
              <a:extLst>
                <a:ext uri="{FF2B5EF4-FFF2-40B4-BE49-F238E27FC236}">
                  <a16:creationId xmlns:a16="http://schemas.microsoft.com/office/drawing/2014/main" id="{DD7D09CB-D503-424C-A08E-AE41AD39BAC5}"/>
                </a:ext>
              </a:extLst>
            </p:cNvPr>
            <p:cNvSpPr txBox="1"/>
            <p:nvPr/>
          </p:nvSpPr>
          <p:spPr>
            <a:xfrm>
              <a:off x="2361473" y="6365557"/>
              <a:ext cx="736099" cy="369332"/>
            </a:xfrm>
            <a:prstGeom prst="rect">
              <a:avLst/>
            </a:prstGeom>
            <a:solidFill>
              <a:schemeClr val="tx1"/>
            </a:solid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S PGothic" charset="-128"/>
                  <a:cs typeface="+mn-cs"/>
                </a:rPr>
                <a:t>FY19</a:t>
              </a:r>
            </a:p>
          </p:txBody>
        </p:sp>
        <p:sp>
          <p:nvSpPr>
            <p:cNvPr id="11" name="TextBox 10">
              <a:extLst>
                <a:ext uri="{FF2B5EF4-FFF2-40B4-BE49-F238E27FC236}">
                  <a16:creationId xmlns:a16="http://schemas.microsoft.com/office/drawing/2014/main" id="{2DF697D5-5A92-2444-AF60-654BF33991D2}"/>
                </a:ext>
              </a:extLst>
            </p:cNvPr>
            <p:cNvSpPr txBox="1"/>
            <p:nvPr/>
          </p:nvSpPr>
          <p:spPr>
            <a:xfrm>
              <a:off x="5523981" y="6373137"/>
              <a:ext cx="736099" cy="369332"/>
            </a:xfrm>
            <a:prstGeom prst="rect">
              <a:avLst/>
            </a:prstGeom>
            <a:solidFill>
              <a:schemeClr val="tx1"/>
            </a:solid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S PGothic" charset="-128"/>
                  <a:cs typeface="+mn-cs"/>
                </a:rPr>
                <a:t>FY20</a:t>
              </a:r>
            </a:p>
          </p:txBody>
        </p:sp>
        <p:sp>
          <p:nvSpPr>
            <p:cNvPr id="12" name="TextBox 11">
              <a:extLst>
                <a:ext uri="{FF2B5EF4-FFF2-40B4-BE49-F238E27FC236}">
                  <a16:creationId xmlns:a16="http://schemas.microsoft.com/office/drawing/2014/main" id="{CB7765CF-1BE3-4D4E-AB2C-9B2406FE422D}"/>
                </a:ext>
              </a:extLst>
            </p:cNvPr>
            <p:cNvSpPr txBox="1"/>
            <p:nvPr/>
          </p:nvSpPr>
          <p:spPr>
            <a:xfrm>
              <a:off x="8885884" y="6371013"/>
              <a:ext cx="736099" cy="369332"/>
            </a:xfrm>
            <a:prstGeom prst="rect">
              <a:avLst/>
            </a:prstGeom>
            <a:solidFill>
              <a:schemeClr val="tx1"/>
            </a:solid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S PGothic" charset="-128"/>
                  <a:cs typeface="+mn-cs"/>
                </a:rPr>
                <a:t>FY21</a:t>
              </a:r>
            </a:p>
          </p:txBody>
        </p:sp>
        <p:cxnSp>
          <p:nvCxnSpPr>
            <p:cNvPr id="13" name="Straight Connector 12">
              <a:extLst>
                <a:ext uri="{FF2B5EF4-FFF2-40B4-BE49-F238E27FC236}">
                  <a16:creationId xmlns:a16="http://schemas.microsoft.com/office/drawing/2014/main" id="{4CE79CBA-F60B-D549-AB91-7047CBE694E0}"/>
                </a:ext>
              </a:extLst>
            </p:cNvPr>
            <p:cNvCxnSpPr>
              <a:cxnSpLocks/>
            </p:cNvCxnSpPr>
            <p:nvPr/>
          </p:nvCxnSpPr>
          <p:spPr>
            <a:xfrm flipV="1">
              <a:off x="1697704" y="3331138"/>
              <a:ext cx="2968" cy="1271117"/>
            </a:xfrm>
            <a:prstGeom prst="line">
              <a:avLst/>
            </a:prstGeom>
            <a:ln>
              <a:solidFill>
                <a:srgbClr val="2D8B75"/>
              </a:solidFill>
            </a:ln>
          </p:spPr>
          <p:style>
            <a:lnRef idx="2">
              <a:schemeClr val="dk1"/>
            </a:lnRef>
            <a:fillRef idx="0">
              <a:schemeClr val="dk1"/>
            </a:fillRef>
            <a:effectRef idx="1">
              <a:schemeClr val="dk1"/>
            </a:effectRef>
            <a:fontRef idx="minor">
              <a:schemeClr val="tx1"/>
            </a:fontRef>
          </p:style>
        </p:cxnSp>
        <p:cxnSp>
          <p:nvCxnSpPr>
            <p:cNvPr id="14" name="Straight Connector 13">
              <a:extLst>
                <a:ext uri="{FF2B5EF4-FFF2-40B4-BE49-F238E27FC236}">
                  <a16:creationId xmlns:a16="http://schemas.microsoft.com/office/drawing/2014/main" id="{DA7A2E95-A2B8-384C-83AD-A223E76C825F}"/>
                </a:ext>
              </a:extLst>
            </p:cNvPr>
            <p:cNvCxnSpPr>
              <a:cxnSpLocks/>
            </p:cNvCxnSpPr>
            <p:nvPr/>
          </p:nvCxnSpPr>
          <p:spPr>
            <a:xfrm>
              <a:off x="1121901" y="4597103"/>
              <a:ext cx="573084" cy="0"/>
            </a:xfrm>
            <a:prstGeom prst="line">
              <a:avLst/>
            </a:prstGeom>
            <a:ln>
              <a:solidFill>
                <a:srgbClr val="2D8B75"/>
              </a:solidFill>
            </a:ln>
          </p:spPr>
          <p:style>
            <a:lnRef idx="2">
              <a:schemeClr val="dk1"/>
            </a:lnRef>
            <a:fillRef idx="0">
              <a:schemeClr val="dk1"/>
            </a:fillRef>
            <a:effectRef idx="1">
              <a:schemeClr val="dk1"/>
            </a:effectRef>
            <a:fontRef idx="minor">
              <a:schemeClr val="tx1"/>
            </a:fontRef>
          </p:style>
        </p:cxnSp>
        <p:sp>
          <p:nvSpPr>
            <p:cNvPr id="15" name="Text Box 197">
              <a:extLst>
                <a:ext uri="{FF2B5EF4-FFF2-40B4-BE49-F238E27FC236}">
                  <a16:creationId xmlns:a16="http://schemas.microsoft.com/office/drawing/2014/main" id="{4E1D4761-24D2-EA4E-89DF-3402DFC483D2}"/>
                </a:ext>
              </a:extLst>
            </p:cNvPr>
            <p:cNvSpPr txBox="1">
              <a:spLocks noChangeArrowheads="1"/>
            </p:cNvSpPr>
            <p:nvPr/>
          </p:nvSpPr>
          <p:spPr bwMode="auto">
            <a:xfrm>
              <a:off x="4501426" y="2139743"/>
              <a:ext cx="1475627" cy="861764"/>
            </a:xfrm>
            <a:prstGeom prst="rect">
              <a:avLst/>
            </a:prstGeom>
            <a:noFill/>
            <a:ln w="9525">
              <a:noFill/>
              <a:miter lim="800000"/>
              <a:headEnd/>
              <a:tailEnd/>
            </a:ln>
          </p:spPr>
          <p:txBody>
            <a:bodyPr wrap="square" lIns="121909" tIns="60955" rIns="121909" bIns="60955"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2D8B75"/>
                  </a:solidFill>
                  <a:effectLst/>
                  <a:uLnTx/>
                  <a:uFillTx/>
                  <a:latin typeface="Arial"/>
                  <a:ea typeface="MS PGothic" charset="-128"/>
                  <a:cs typeface="Arial"/>
                </a:rPr>
                <a:t>Paper on updated 6-DOF model for mid L/D configuration</a:t>
              </a:r>
              <a:endParaRPr kumimoji="0" lang="en-US" sz="1200" b="1" i="0" u="none" strike="noStrike" kern="1200" cap="none" spc="0" normalizeH="0" baseline="0" noProof="0" dirty="0">
                <a:ln>
                  <a:noFill/>
                </a:ln>
                <a:solidFill>
                  <a:srgbClr val="2D8B75"/>
                </a:solidFill>
                <a:effectLst/>
                <a:uLnTx/>
                <a:uFillTx/>
                <a:latin typeface="Arial" charset="0"/>
                <a:ea typeface="MS PGothic" charset="-128"/>
                <a:cs typeface="Helvetica"/>
              </a:endParaRPr>
            </a:p>
          </p:txBody>
        </p:sp>
        <p:cxnSp>
          <p:nvCxnSpPr>
            <p:cNvPr id="16" name="Straight Connector 15">
              <a:extLst>
                <a:ext uri="{FF2B5EF4-FFF2-40B4-BE49-F238E27FC236}">
                  <a16:creationId xmlns:a16="http://schemas.microsoft.com/office/drawing/2014/main" id="{491E71F2-A072-B04B-9BEE-3C8439223ED4}"/>
                </a:ext>
              </a:extLst>
            </p:cNvPr>
            <p:cNvCxnSpPr>
              <a:cxnSpLocks/>
            </p:cNvCxnSpPr>
            <p:nvPr/>
          </p:nvCxnSpPr>
          <p:spPr>
            <a:xfrm>
              <a:off x="4135108" y="3382120"/>
              <a:ext cx="0" cy="1304192"/>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sp>
          <p:nvSpPr>
            <p:cNvPr id="17" name="Text Box 197">
              <a:extLst>
                <a:ext uri="{FF2B5EF4-FFF2-40B4-BE49-F238E27FC236}">
                  <a16:creationId xmlns:a16="http://schemas.microsoft.com/office/drawing/2014/main" id="{3E888583-1272-F24F-8A38-C77A112E7471}"/>
                </a:ext>
              </a:extLst>
            </p:cNvPr>
            <p:cNvSpPr txBox="1">
              <a:spLocks noChangeArrowheads="1"/>
            </p:cNvSpPr>
            <p:nvPr/>
          </p:nvSpPr>
          <p:spPr bwMode="auto">
            <a:xfrm>
              <a:off x="1072934" y="2388465"/>
              <a:ext cx="1358032" cy="566299"/>
            </a:xfrm>
            <a:prstGeom prst="rect">
              <a:avLst/>
            </a:prstGeom>
            <a:noFill/>
            <a:ln w="9525">
              <a:noFill/>
              <a:miter lim="800000"/>
              <a:headEnd/>
              <a:tailEnd/>
            </a:ln>
          </p:spPr>
          <p:txBody>
            <a:bodyPr wrap="square" lIns="121909" tIns="60955" rIns="121909" bIns="60955"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2D8B75"/>
                  </a:solidFill>
                  <a:effectLst/>
                  <a:uLnTx/>
                  <a:uFillTx/>
                  <a:latin typeface="Arial" charset="0"/>
                  <a:ea typeface="MS PGothic" charset="-128"/>
                  <a:cs typeface="Helvetica"/>
                </a:rPr>
                <a:t>Complete Flap Sizing and Performance</a:t>
              </a:r>
            </a:p>
          </p:txBody>
        </p:sp>
        <p:grpSp>
          <p:nvGrpSpPr>
            <p:cNvPr id="18" name="Group 17">
              <a:extLst>
                <a:ext uri="{FF2B5EF4-FFF2-40B4-BE49-F238E27FC236}">
                  <a16:creationId xmlns:a16="http://schemas.microsoft.com/office/drawing/2014/main" id="{97A2BDEE-98D2-E749-A4FB-65CDB75734C8}"/>
                </a:ext>
              </a:extLst>
            </p:cNvPr>
            <p:cNvGrpSpPr/>
            <p:nvPr/>
          </p:nvGrpSpPr>
          <p:grpSpPr>
            <a:xfrm>
              <a:off x="9061185" y="5029198"/>
              <a:ext cx="2826013" cy="761972"/>
              <a:chOff x="7860508" y="4900448"/>
              <a:chExt cx="2119510" cy="571479"/>
            </a:xfrm>
            <a:solidFill>
              <a:schemeClr val="tx1"/>
            </a:solidFill>
          </p:grpSpPr>
          <p:sp>
            <p:nvSpPr>
              <p:cNvPr id="35" name="Rectangle 34">
                <a:extLst>
                  <a:ext uri="{FF2B5EF4-FFF2-40B4-BE49-F238E27FC236}">
                    <a16:creationId xmlns:a16="http://schemas.microsoft.com/office/drawing/2014/main" id="{9327A4A3-2949-6C47-B37F-749CF3E508B9}"/>
                  </a:ext>
                </a:extLst>
              </p:cNvPr>
              <p:cNvSpPr/>
              <p:nvPr/>
            </p:nvSpPr>
            <p:spPr>
              <a:xfrm>
                <a:off x="7860508" y="4900448"/>
                <a:ext cx="2119510" cy="571479"/>
              </a:xfrm>
              <a:prstGeom prst="rect">
                <a:avLst/>
              </a:prstGeom>
              <a:grpFill/>
              <a:ln w="127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36" name="Straight Connector 35">
                <a:extLst>
                  <a:ext uri="{FF2B5EF4-FFF2-40B4-BE49-F238E27FC236}">
                    <a16:creationId xmlns:a16="http://schemas.microsoft.com/office/drawing/2014/main" id="{AFDD20D6-4B67-4E4C-BFF5-2EDC61BC71CD}"/>
                  </a:ext>
                </a:extLst>
              </p:cNvPr>
              <p:cNvCxnSpPr>
                <a:cxnSpLocks/>
              </p:cNvCxnSpPr>
              <p:nvPr/>
            </p:nvCxnSpPr>
            <p:spPr>
              <a:xfrm flipH="1">
                <a:off x="8016628" y="5076924"/>
                <a:ext cx="551931" cy="0"/>
              </a:xfrm>
              <a:prstGeom prst="line">
                <a:avLst/>
              </a:prstGeom>
              <a:grpFill/>
              <a:ln>
                <a:solidFill>
                  <a:srgbClr val="3333CC"/>
                </a:solidFill>
              </a:ln>
            </p:spPr>
            <p:style>
              <a:lnRef idx="2">
                <a:schemeClr val="dk1"/>
              </a:lnRef>
              <a:fillRef idx="0">
                <a:schemeClr val="dk1"/>
              </a:fillRef>
              <a:effectRef idx="1">
                <a:schemeClr val="dk1"/>
              </a:effectRef>
              <a:fontRef idx="minor">
                <a:schemeClr val="tx1"/>
              </a:fontRef>
            </p:style>
          </p:cxnSp>
          <p:cxnSp>
            <p:nvCxnSpPr>
              <p:cNvPr id="37" name="Straight Connector 36">
                <a:extLst>
                  <a:ext uri="{FF2B5EF4-FFF2-40B4-BE49-F238E27FC236}">
                    <a16:creationId xmlns:a16="http://schemas.microsoft.com/office/drawing/2014/main" id="{44B20BA7-EA5F-9F48-95A4-5A0473AB2B47}"/>
                  </a:ext>
                </a:extLst>
              </p:cNvPr>
              <p:cNvCxnSpPr>
                <a:cxnSpLocks/>
              </p:cNvCxnSpPr>
              <p:nvPr/>
            </p:nvCxnSpPr>
            <p:spPr>
              <a:xfrm flipH="1">
                <a:off x="8016628" y="5295388"/>
                <a:ext cx="551931" cy="0"/>
              </a:xfrm>
              <a:prstGeom prst="line">
                <a:avLst/>
              </a:prstGeom>
              <a:grpFill/>
              <a:ln>
                <a:solidFill>
                  <a:srgbClr val="2D8B75"/>
                </a:solidFill>
              </a:ln>
            </p:spPr>
            <p:style>
              <a:lnRef idx="2">
                <a:schemeClr val="dk1"/>
              </a:lnRef>
              <a:fillRef idx="0">
                <a:schemeClr val="dk1"/>
              </a:fillRef>
              <a:effectRef idx="1">
                <a:schemeClr val="dk1"/>
              </a:effectRef>
              <a:fontRef idx="minor">
                <a:schemeClr val="tx1"/>
              </a:fontRef>
            </p:style>
          </p:cxnSp>
          <p:sp>
            <p:nvSpPr>
              <p:cNvPr id="38" name="Text Box 197">
                <a:extLst>
                  <a:ext uri="{FF2B5EF4-FFF2-40B4-BE49-F238E27FC236}">
                    <a16:creationId xmlns:a16="http://schemas.microsoft.com/office/drawing/2014/main" id="{0515BDD3-AD02-B647-B4C1-0DF949CEE45A}"/>
                  </a:ext>
                </a:extLst>
              </p:cNvPr>
              <p:cNvSpPr txBox="1">
                <a:spLocks noChangeArrowheads="1"/>
              </p:cNvSpPr>
              <p:nvPr/>
            </p:nvSpPr>
            <p:spPr bwMode="auto">
              <a:xfrm>
                <a:off x="8600398" y="4979970"/>
                <a:ext cx="1321077" cy="215388"/>
              </a:xfrm>
              <a:prstGeom prst="rect">
                <a:avLst/>
              </a:prstGeom>
              <a:grpFill/>
              <a:ln w="9525">
                <a:noFill/>
                <a:miter lim="800000"/>
                <a:headEnd/>
                <a:tailEnd/>
              </a:ln>
            </p:spPr>
            <p:txBody>
              <a:bodyPr wrap="square" lIns="121909" tIns="60955" rIns="121909" bIns="60955" anchor="b">
                <a:spAutoFit/>
              </a:bodyPr>
              <a:lstStyle/>
              <a:p>
                <a:pPr marL="0" marR="0" lvl="0" indent="0" algn="l" defTabSz="914400" rtl="0" eaLnBrk="0" fontAlgn="base" latinLnBrk="0" hangingPunct="0">
                  <a:lnSpc>
                    <a:spcPct val="80000"/>
                  </a:lnSpc>
                  <a:spcBef>
                    <a:spcPct val="0"/>
                  </a:spcBef>
                  <a:spcAft>
                    <a:spcPct val="0"/>
                  </a:spcAft>
                  <a:buClrTx/>
                  <a:buSzTx/>
                  <a:buFontTx/>
                  <a:buNone/>
                  <a:tabLst/>
                  <a:defRPr/>
                </a:pPr>
                <a:r>
                  <a:rPr kumimoji="0" lang="en-US" sz="1333" b="1" i="0" u="none" strike="noStrike" kern="1200" cap="none" spc="0" normalizeH="0" baseline="0" noProof="0" dirty="0">
                    <a:ln>
                      <a:noFill/>
                    </a:ln>
                    <a:solidFill>
                      <a:srgbClr val="3333CC"/>
                    </a:solidFill>
                    <a:effectLst/>
                    <a:uLnTx/>
                    <a:uFillTx/>
                    <a:latin typeface="Arial" charset="0"/>
                    <a:ea typeface="MS PGothic" charset="-128"/>
                    <a:cs typeface="Helvetica"/>
                  </a:rPr>
                  <a:t>Morphing Shape</a:t>
                </a:r>
              </a:p>
            </p:txBody>
          </p:sp>
          <p:sp>
            <p:nvSpPr>
              <p:cNvPr id="39" name="Text Box 197">
                <a:extLst>
                  <a:ext uri="{FF2B5EF4-FFF2-40B4-BE49-F238E27FC236}">
                    <a16:creationId xmlns:a16="http://schemas.microsoft.com/office/drawing/2014/main" id="{6DA40243-B9BC-354E-A22C-A216A9B14E96}"/>
                  </a:ext>
                </a:extLst>
              </p:cNvPr>
              <p:cNvSpPr txBox="1">
                <a:spLocks noChangeArrowheads="1"/>
              </p:cNvSpPr>
              <p:nvPr/>
            </p:nvSpPr>
            <p:spPr bwMode="auto">
              <a:xfrm>
                <a:off x="8600398" y="5178016"/>
                <a:ext cx="1321077" cy="215388"/>
              </a:xfrm>
              <a:prstGeom prst="rect">
                <a:avLst/>
              </a:prstGeom>
              <a:grpFill/>
              <a:ln w="9525">
                <a:noFill/>
                <a:miter lim="800000"/>
                <a:headEnd/>
                <a:tailEnd/>
              </a:ln>
            </p:spPr>
            <p:txBody>
              <a:bodyPr wrap="square" lIns="121909" tIns="60955" rIns="121909" bIns="60955" anchor="b">
                <a:spAutoFit/>
              </a:bodyPr>
              <a:lstStyle/>
              <a:p>
                <a:pPr marL="0" marR="0" lvl="0" indent="0" algn="l" defTabSz="914400" rtl="0" eaLnBrk="0" fontAlgn="base" latinLnBrk="0" hangingPunct="0">
                  <a:lnSpc>
                    <a:spcPct val="80000"/>
                  </a:lnSpc>
                  <a:spcBef>
                    <a:spcPct val="0"/>
                  </a:spcBef>
                  <a:spcAft>
                    <a:spcPct val="0"/>
                  </a:spcAft>
                  <a:buClrTx/>
                  <a:buSzTx/>
                  <a:buFontTx/>
                  <a:buNone/>
                  <a:tabLst/>
                  <a:defRPr/>
                </a:pPr>
                <a:r>
                  <a:rPr kumimoji="0" lang="en-US" sz="1333" b="1" i="0" u="none" strike="noStrike" kern="1200" cap="none" spc="0" normalizeH="0" baseline="0" noProof="0" dirty="0">
                    <a:ln>
                      <a:noFill/>
                    </a:ln>
                    <a:solidFill>
                      <a:srgbClr val="2D8B75"/>
                    </a:solidFill>
                    <a:effectLst/>
                    <a:uLnTx/>
                    <a:uFillTx/>
                    <a:latin typeface="Arial" charset="0"/>
                    <a:ea typeface="MS PGothic" charset="-128"/>
                    <a:cs typeface="Helvetica"/>
                  </a:rPr>
                  <a:t>Flaps</a:t>
                </a:r>
              </a:p>
            </p:txBody>
          </p:sp>
        </p:grpSp>
        <p:cxnSp>
          <p:nvCxnSpPr>
            <p:cNvPr id="19" name="Straight Connector 18">
              <a:extLst>
                <a:ext uri="{FF2B5EF4-FFF2-40B4-BE49-F238E27FC236}">
                  <a16:creationId xmlns:a16="http://schemas.microsoft.com/office/drawing/2014/main" id="{52ED7384-A8AB-6042-8961-47A9E028B1AD}"/>
                </a:ext>
              </a:extLst>
            </p:cNvPr>
            <p:cNvCxnSpPr>
              <a:cxnSpLocks/>
            </p:cNvCxnSpPr>
            <p:nvPr/>
          </p:nvCxnSpPr>
          <p:spPr>
            <a:xfrm flipH="1">
              <a:off x="4125950" y="3365002"/>
              <a:ext cx="3501484" cy="0"/>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cxnSp>
          <p:nvCxnSpPr>
            <p:cNvPr id="20" name="Straight Connector 19">
              <a:extLst>
                <a:ext uri="{FF2B5EF4-FFF2-40B4-BE49-F238E27FC236}">
                  <a16:creationId xmlns:a16="http://schemas.microsoft.com/office/drawing/2014/main" id="{B149B87D-2D43-B143-B8CD-A9F701B78B79}"/>
                </a:ext>
              </a:extLst>
            </p:cNvPr>
            <p:cNvCxnSpPr>
              <a:cxnSpLocks/>
            </p:cNvCxnSpPr>
            <p:nvPr/>
          </p:nvCxnSpPr>
          <p:spPr>
            <a:xfrm>
              <a:off x="7612647" y="2051441"/>
              <a:ext cx="0" cy="1298911"/>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sp>
          <p:nvSpPr>
            <p:cNvPr id="21" name="Isosceles Triangle 94">
              <a:extLst>
                <a:ext uri="{FF2B5EF4-FFF2-40B4-BE49-F238E27FC236}">
                  <a16:creationId xmlns:a16="http://schemas.microsoft.com/office/drawing/2014/main" id="{A0B3ED42-AFB3-CA48-8454-8CE56B66595F}"/>
                </a:ext>
              </a:extLst>
            </p:cNvPr>
            <p:cNvSpPr/>
            <p:nvPr/>
          </p:nvSpPr>
          <p:spPr bwMode="auto">
            <a:xfrm rot="10800000">
              <a:off x="7509014" y="1739408"/>
              <a:ext cx="207264" cy="207264"/>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121909" tIns="60955" rIns="121909" bIns="60955"/>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charset="0"/>
                <a:ea typeface="ＭＳ Ｐゴシック" pitchFamily="-108" charset="-128"/>
                <a:cs typeface="ＭＳ Ｐゴシック" pitchFamily="-108" charset="-128"/>
              </a:endParaRPr>
            </a:p>
          </p:txBody>
        </p:sp>
        <p:cxnSp>
          <p:nvCxnSpPr>
            <p:cNvPr id="22" name="Straight Connector 21">
              <a:extLst>
                <a:ext uri="{FF2B5EF4-FFF2-40B4-BE49-F238E27FC236}">
                  <a16:creationId xmlns:a16="http://schemas.microsoft.com/office/drawing/2014/main" id="{BEAF864B-D4FD-7A41-BEF6-665984F8BB7E}"/>
                </a:ext>
              </a:extLst>
            </p:cNvPr>
            <p:cNvCxnSpPr>
              <a:cxnSpLocks/>
            </p:cNvCxnSpPr>
            <p:nvPr/>
          </p:nvCxnSpPr>
          <p:spPr>
            <a:xfrm>
              <a:off x="1683834" y="3318123"/>
              <a:ext cx="5921298" cy="0"/>
            </a:xfrm>
            <a:prstGeom prst="line">
              <a:avLst/>
            </a:prstGeom>
            <a:ln>
              <a:solidFill>
                <a:srgbClr val="2D8B75"/>
              </a:solidFill>
            </a:ln>
          </p:spPr>
          <p:style>
            <a:lnRef idx="2">
              <a:schemeClr val="dk1"/>
            </a:lnRef>
            <a:fillRef idx="0">
              <a:schemeClr val="dk1"/>
            </a:fillRef>
            <a:effectRef idx="1">
              <a:schemeClr val="dk1"/>
            </a:effectRef>
            <a:fontRef idx="minor">
              <a:schemeClr val="tx1"/>
            </a:fontRef>
          </p:style>
        </p:cxnSp>
        <p:sp>
          <p:nvSpPr>
            <p:cNvPr id="23" name="Text Box 197">
              <a:extLst>
                <a:ext uri="{FF2B5EF4-FFF2-40B4-BE49-F238E27FC236}">
                  <a16:creationId xmlns:a16="http://schemas.microsoft.com/office/drawing/2014/main" id="{CE4E18EB-52D4-9C42-9C53-821AA1EC6BE2}"/>
                </a:ext>
              </a:extLst>
            </p:cNvPr>
            <p:cNvSpPr txBox="1">
              <a:spLocks noChangeArrowheads="1"/>
            </p:cNvSpPr>
            <p:nvPr/>
          </p:nvSpPr>
          <p:spPr bwMode="auto">
            <a:xfrm>
              <a:off x="7479573" y="1564149"/>
              <a:ext cx="4608349" cy="451267"/>
            </a:xfrm>
            <a:prstGeom prst="rect">
              <a:avLst/>
            </a:prstGeom>
            <a:noFill/>
            <a:ln w="9525">
              <a:noFill/>
              <a:miter lim="800000"/>
              <a:headEnd/>
              <a:tailEnd/>
            </a:ln>
          </p:spPr>
          <p:txBody>
            <a:bodyPr wrap="square" lIns="121909" tIns="60955" rIns="121909" bIns="60955"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333" b="1" i="0" u="none" strike="noStrike" kern="1200" cap="none" spc="0" normalizeH="0" baseline="0" noProof="0" dirty="0">
                  <a:ln>
                    <a:noFill/>
                  </a:ln>
                  <a:solidFill>
                    <a:srgbClr val="3333CC"/>
                  </a:solidFill>
                  <a:effectLst/>
                  <a:uLnTx/>
                  <a:uFillTx/>
                  <a:latin typeface="Arial" charset="0"/>
                  <a:ea typeface="MS PGothic" charset="-128"/>
                  <a:cs typeface="Helvetica"/>
                </a:rPr>
                <a:t>Proposing efforts to incorporate morphing shape model in LOFTID EDU (e.g., DSS, ESI, etc.)</a:t>
              </a:r>
            </a:p>
          </p:txBody>
        </p:sp>
        <p:cxnSp>
          <p:nvCxnSpPr>
            <p:cNvPr id="24" name="Straight Connector 23">
              <a:extLst>
                <a:ext uri="{FF2B5EF4-FFF2-40B4-BE49-F238E27FC236}">
                  <a16:creationId xmlns:a16="http://schemas.microsoft.com/office/drawing/2014/main" id="{4D4B0E85-526E-814A-AE2A-CB75E503ACBE}"/>
                </a:ext>
              </a:extLst>
            </p:cNvPr>
            <p:cNvCxnSpPr>
              <a:cxnSpLocks/>
            </p:cNvCxnSpPr>
            <p:nvPr/>
          </p:nvCxnSpPr>
          <p:spPr>
            <a:xfrm flipH="1">
              <a:off x="1133727" y="4670120"/>
              <a:ext cx="3014525" cy="0"/>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sp>
          <p:nvSpPr>
            <p:cNvPr id="25" name="Isosceles Triangle 94">
              <a:extLst>
                <a:ext uri="{FF2B5EF4-FFF2-40B4-BE49-F238E27FC236}">
                  <a16:creationId xmlns:a16="http://schemas.microsoft.com/office/drawing/2014/main" id="{70E80607-E811-C244-8335-BBD5A679D0B4}"/>
                </a:ext>
              </a:extLst>
            </p:cNvPr>
            <p:cNvSpPr/>
            <p:nvPr/>
          </p:nvSpPr>
          <p:spPr bwMode="auto">
            <a:xfrm flipV="1">
              <a:off x="1585346" y="3055202"/>
              <a:ext cx="207264" cy="207264"/>
            </a:xfrm>
            <a:prstGeom prst="pentagon">
              <a:avLst/>
            </a:prstGeom>
            <a:solidFill>
              <a:srgbClr val="2D8B75"/>
            </a:solidFill>
            <a:ln w="28575" cap="flat" cmpd="sng" algn="ctr">
              <a:solidFill>
                <a:srgbClr val="2D8B75"/>
              </a:solidFill>
              <a:prstDash val="solid"/>
              <a:round/>
              <a:headEnd type="none" w="med" len="med"/>
              <a:tailEnd type="none" w="med" len="med"/>
            </a:ln>
            <a:effectLst/>
          </p:spPr>
          <p:txBody>
            <a:bodyPr lIns="121909" tIns="60955" rIns="121909" bIns="60955"/>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charset="0"/>
                <a:ea typeface="ＭＳ Ｐゴシック" pitchFamily="-108" charset="-128"/>
                <a:cs typeface="+mn-cs"/>
              </a:endParaRPr>
            </a:p>
          </p:txBody>
        </p:sp>
        <p:sp>
          <p:nvSpPr>
            <p:cNvPr id="26" name="Diamond 25">
              <a:extLst>
                <a:ext uri="{FF2B5EF4-FFF2-40B4-BE49-F238E27FC236}">
                  <a16:creationId xmlns:a16="http://schemas.microsoft.com/office/drawing/2014/main" id="{F65A57D9-E30D-054D-A90D-49BB9F80887C}"/>
                </a:ext>
              </a:extLst>
            </p:cNvPr>
            <p:cNvSpPr/>
            <p:nvPr/>
          </p:nvSpPr>
          <p:spPr>
            <a:xfrm>
              <a:off x="5106011" y="3044047"/>
              <a:ext cx="214097" cy="182880"/>
            </a:xfrm>
            <a:prstGeom prst="diamond">
              <a:avLst/>
            </a:prstGeom>
            <a:solidFill>
              <a:srgbClr val="2D8B75"/>
            </a:solidFill>
            <a:ln w="28575" cap="flat" cmpd="sng" algn="ctr">
              <a:solidFill>
                <a:srgbClr val="2D8B75"/>
              </a:solidFill>
              <a:prstDash val="solid"/>
              <a:round/>
              <a:headEnd type="none" w="med" len="med"/>
              <a:tailEnd type="none" w="med" len="med"/>
            </a:ln>
            <a:effectLst/>
          </p:spPr>
          <p:txBody>
            <a:bodyPr lIns="121909" tIns="60955" rIns="121909" bIns="60955"/>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charset="0"/>
                <a:ea typeface="ＭＳ Ｐゴシック" pitchFamily="-108" charset="-128"/>
                <a:cs typeface="+mn-cs"/>
              </a:endParaRPr>
            </a:p>
          </p:txBody>
        </p:sp>
        <p:sp>
          <p:nvSpPr>
            <p:cNvPr id="27" name="Isosceles Triangle 94">
              <a:extLst>
                <a:ext uri="{FF2B5EF4-FFF2-40B4-BE49-F238E27FC236}">
                  <a16:creationId xmlns:a16="http://schemas.microsoft.com/office/drawing/2014/main" id="{96264554-3913-0B4B-B739-260DE17D5A25}"/>
                </a:ext>
              </a:extLst>
            </p:cNvPr>
            <p:cNvSpPr/>
            <p:nvPr/>
          </p:nvSpPr>
          <p:spPr bwMode="auto">
            <a:xfrm flipV="1">
              <a:off x="4046049" y="3040333"/>
              <a:ext cx="207264" cy="207264"/>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121909" tIns="60955" rIns="121909" bIns="60955"/>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charset="0"/>
                <a:ea typeface="ＭＳ Ｐゴシック" pitchFamily="-108" charset="-128"/>
                <a:cs typeface="+mn-cs"/>
              </a:endParaRPr>
            </a:p>
          </p:txBody>
        </p:sp>
        <p:sp>
          <p:nvSpPr>
            <p:cNvPr id="28" name="Text Box 197">
              <a:extLst>
                <a:ext uri="{FF2B5EF4-FFF2-40B4-BE49-F238E27FC236}">
                  <a16:creationId xmlns:a16="http://schemas.microsoft.com/office/drawing/2014/main" id="{14B8E5A2-C8EE-DD43-A216-5FD67CCD4C25}"/>
                </a:ext>
              </a:extLst>
            </p:cNvPr>
            <p:cNvSpPr txBox="1">
              <a:spLocks noChangeArrowheads="1"/>
            </p:cNvSpPr>
            <p:nvPr/>
          </p:nvSpPr>
          <p:spPr bwMode="auto">
            <a:xfrm>
              <a:off x="3321763" y="2145038"/>
              <a:ext cx="1384051" cy="861764"/>
            </a:xfrm>
            <a:prstGeom prst="rect">
              <a:avLst/>
            </a:prstGeom>
            <a:noFill/>
            <a:ln w="9525">
              <a:noFill/>
              <a:miter lim="800000"/>
              <a:headEnd/>
              <a:tailEnd/>
            </a:ln>
          </p:spPr>
          <p:txBody>
            <a:bodyPr wrap="square" lIns="121909" tIns="60955" rIns="121909" bIns="60955" anchor="b">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3333CC"/>
                  </a:solidFill>
                  <a:effectLst/>
                  <a:uLnTx/>
                  <a:uFillTx/>
                  <a:latin typeface="Arial" charset="0"/>
                  <a:ea typeface="MS PGothic" charset="-128"/>
                  <a:cs typeface="Helvetica"/>
                </a:rPr>
                <a:t>Complete Morphing Shape Sizing and Performance</a:t>
              </a:r>
            </a:p>
          </p:txBody>
        </p:sp>
        <p:sp>
          <p:nvSpPr>
            <p:cNvPr id="29" name="Rectangle 28">
              <a:extLst>
                <a:ext uri="{FF2B5EF4-FFF2-40B4-BE49-F238E27FC236}">
                  <a16:creationId xmlns:a16="http://schemas.microsoft.com/office/drawing/2014/main" id="{73A5EB30-ECBD-3D4A-A775-BA4DAF11AB21}"/>
                </a:ext>
              </a:extLst>
            </p:cNvPr>
            <p:cNvSpPr/>
            <p:nvPr/>
          </p:nvSpPr>
          <p:spPr>
            <a:xfrm>
              <a:off x="6047678" y="2068772"/>
              <a:ext cx="1423640" cy="1015663"/>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2D8B75"/>
                  </a:solidFill>
                  <a:effectLst/>
                  <a:uLnTx/>
                  <a:uFillTx/>
                  <a:latin typeface="Arial"/>
                  <a:ea typeface="MS PGothic" charset="-128"/>
                  <a:cs typeface="Arial"/>
                </a:rPr>
                <a:t>6-DOF EDL performance comparison of HIAD and Mid-L/D concepts </a:t>
              </a:r>
              <a:endParaRPr kumimoji="0" lang="en-US" sz="1200" b="0" i="0" u="none" strike="noStrike" kern="1200" cap="none" spc="0" normalizeH="0" baseline="0" noProof="0" dirty="0">
                <a:ln>
                  <a:noFill/>
                </a:ln>
                <a:solidFill>
                  <a:srgbClr val="2D8B75"/>
                </a:solidFill>
                <a:effectLst/>
                <a:uLnTx/>
                <a:uFillTx/>
                <a:latin typeface="Arial" charset="0"/>
                <a:ea typeface="MS PGothic" charset="-128"/>
                <a:cs typeface="+mn-cs"/>
              </a:endParaRPr>
            </a:p>
          </p:txBody>
        </p:sp>
        <p:sp>
          <p:nvSpPr>
            <p:cNvPr id="30" name="Diamond 29">
              <a:extLst>
                <a:ext uri="{FF2B5EF4-FFF2-40B4-BE49-F238E27FC236}">
                  <a16:creationId xmlns:a16="http://schemas.microsoft.com/office/drawing/2014/main" id="{0716B429-05A6-2742-B920-178FB87665CB}"/>
                </a:ext>
              </a:extLst>
            </p:cNvPr>
            <p:cNvSpPr/>
            <p:nvPr/>
          </p:nvSpPr>
          <p:spPr>
            <a:xfrm>
              <a:off x="6953396" y="3051482"/>
              <a:ext cx="214097" cy="182880"/>
            </a:xfrm>
            <a:prstGeom prst="diamond">
              <a:avLst/>
            </a:prstGeom>
            <a:solidFill>
              <a:srgbClr val="2D8B75"/>
            </a:solidFill>
            <a:ln w="28575" cap="flat" cmpd="sng" algn="ctr">
              <a:solidFill>
                <a:srgbClr val="2D8B75"/>
              </a:solidFill>
              <a:prstDash val="solid"/>
              <a:round/>
              <a:headEnd type="none" w="med" len="med"/>
              <a:tailEnd type="none" w="med" len="med"/>
            </a:ln>
            <a:effectLst/>
          </p:spPr>
          <p:txBody>
            <a:bodyPr lIns="121909" tIns="60955" rIns="121909" bIns="60955"/>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charset="0"/>
                <a:ea typeface="ＭＳ Ｐゴシック" pitchFamily="-108" charset="-128"/>
                <a:cs typeface="+mn-cs"/>
              </a:endParaRPr>
            </a:p>
          </p:txBody>
        </p:sp>
        <p:sp>
          <p:nvSpPr>
            <p:cNvPr id="31" name="Rectangle 30">
              <a:extLst>
                <a:ext uri="{FF2B5EF4-FFF2-40B4-BE49-F238E27FC236}">
                  <a16:creationId xmlns:a16="http://schemas.microsoft.com/office/drawing/2014/main" id="{58A91D0B-0C71-754B-9034-091665CD0F37}"/>
                </a:ext>
              </a:extLst>
            </p:cNvPr>
            <p:cNvSpPr/>
            <p:nvPr/>
          </p:nvSpPr>
          <p:spPr>
            <a:xfrm>
              <a:off x="7382107" y="2767582"/>
              <a:ext cx="1423640" cy="461665"/>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2D8B75"/>
                  </a:solidFill>
                  <a:effectLst/>
                  <a:uLnTx/>
                  <a:uFillTx/>
                  <a:latin typeface="Arial"/>
                  <a:ea typeface="MS PGothic" charset="-128"/>
                  <a:cs typeface="Arial"/>
                </a:rPr>
                <a:t>Incorporate ECF algorithms</a:t>
              </a:r>
              <a:endParaRPr kumimoji="0" lang="en-US" sz="1200" b="0" i="0" u="none" strike="noStrike" kern="1200" cap="none" spc="0" normalizeH="0" baseline="0" noProof="0" dirty="0">
                <a:ln>
                  <a:noFill/>
                </a:ln>
                <a:solidFill>
                  <a:srgbClr val="2D8B75"/>
                </a:solidFill>
                <a:effectLst/>
                <a:uLnTx/>
                <a:uFillTx/>
                <a:latin typeface="Arial" charset="0"/>
                <a:ea typeface="MS PGothic" charset="-128"/>
                <a:cs typeface="+mn-cs"/>
              </a:endParaRPr>
            </a:p>
          </p:txBody>
        </p:sp>
        <p:sp>
          <p:nvSpPr>
            <p:cNvPr id="32" name="Diamond 31">
              <a:extLst>
                <a:ext uri="{FF2B5EF4-FFF2-40B4-BE49-F238E27FC236}">
                  <a16:creationId xmlns:a16="http://schemas.microsoft.com/office/drawing/2014/main" id="{36E5A4D6-9881-A142-ACE3-7986B9260527}"/>
                </a:ext>
              </a:extLst>
            </p:cNvPr>
            <p:cNvSpPr/>
            <p:nvPr/>
          </p:nvSpPr>
          <p:spPr>
            <a:xfrm>
              <a:off x="7351123" y="3047765"/>
              <a:ext cx="214097" cy="182880"/>
            </a:xfrm>
            <a:prstGeom prst="diamond">
              <a:avLst/>
            </a:prstGeom>
            <a:solidFill>
              <a:srgbClr val="2D8B75"/>
            </a:solidFill>
            <a:ln w="28575" cap="flat" cmpd="sng" algn="ctr">
              <a:solidFill>
                <a:srgbClr val="2D8B75"/>
              </a:solidFill>
              <a:prstDash val="solid"/>
              <a:round/>
              <a:headEnd type="none" w="med" len="med"/>
              <a:tailEnd type="none" w="med" len="med"/>
            </a:ln>
            <a:effectLst/>
          </p:spPr>
          <p:txBody>
            <a:bodyPr lIns="121909" tIns="60955" rIns="121909" bIns="60955"/>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charset="0"/>
                <a:ea typeface="ＭＳ Ｐゴシック" pitchFamily="-108" charset="-128"/>
                <a:cs typeface="+mn-cs"/>
              </a:endParaRPr>
            </a:p>
          </p:txBody>
        </p:sp>
        <p:sp>
          <p:nvSpPr>
            <p:cNvPr id="33" name="Rectangle 32">
              <a:extLst>
                <a:ext uri="{FF2B5EF4-FFF2-40B4-BE49-F238E27FC236}">
                  <a16:creationId xmlns:a16="http://schemas.microsoft.com/office/drawing/2014/main" id="{C2B9CCB7-2ADC-A04A-93AB-1500E8FAC549}"/>
                </a:ext>
              </a:extLst>
            </p:cNvPr>
            <p:cNvSpPr/>
            <p:nvPr/>
          </p:nvSpPr>
          <p:spPr>
            <a:xfrm>
              <a:off x="9285249" y="2340118"/>
              <a:ext cx="2613102" cy="646331"/>
            </a:xfrm>
            <a:prstGeom prst="rect">
              <a:avLst/>
            </a:prstGeom>
            <a:ln>
              <a:solidFill>
                <a:schemeClr val="bg1"/>
              </a:solid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a:ea typeface="MS PGothic" charset="-128"/>
                  <a:cs typeface="Arial"/>
                </a:rPr>
                <a:t>TRL Advancement limited by lack of hardware development/validation </a:t>
              </a:r>
              <a:endPar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endParaRPr>
            </a:p>
          </p:txBody>
        </p:sp>
        <p:cxnSp>
          <p:nvCxnSpPr>
            <p:cNvPr id="34" name="Straight Connector 33">
              <a:extLst>
                <a:ext uri="{FF2B5EF4-FFF2-40B4-BE49-F238E27FC236}">
                  <a16:creationId xmlns:a16="http://schemas.microsoft.com/office/drawing/2014/main" id="{EC94EAAD-2792-C34A-8DA3-FD1A703747D5}"/>
                </a:ext>
              </a:extLst>
            </p:cNvPr>
            <p:cNvCxnSpPr>
              <a:cxnSpLocks/>
            </p:cNvCxnSpPr>
            <p:nvPr/>
          </p:nvCxnSpPr>
          <p:spPr>
            <a:xfrm flipH="1">
              <a:off x="7593980" y="2067743"/>
              <a:ext cx="3769114" cy="0"/>
            </a:xfrm>
            <a:prstGeom prst="line">
              <a:avLst/>
            </a:prstGeom>
            <a:ln>
              <a:solidFill>
                <a:srgbClr val="3333CC"/>
              </a:solidFill>
              <a:prstDash val="dash"/>
            </a:ln>
          </p:spPr>
          <p:style>
            <a:lnRef idx="2">
              <a:schemeClr val="dk1"/>
            </a:lnRef>
            <a:fillRef idx="0">
              <a:schemeClr val="dk1"/>
            </a:fillRef>
            <a:effectRef idx="1">
              <a:schemeClr val="dk1"/>
            </a:effectRef>
            <a:fontRef idx="minor">
              <a:schemeClr val="tx1"/>
            </a:fontRef>
          </p:style>
        </p:cxnSp>
      </p:grpSp>
      <p:pic>
        <p:nvPicPr>
          <p:cNvPr id="52" name="Picture 51">
            <a:extLst>
              <a:ext uri="{FF2B5EF4-FFF2-40B4-BE49-F238E27FC236}">
                <a16:creationId xmlns:a16="http://schemas.microsoft.com/office/drawing/2014/main" id="{981EBAA4-DB2E-B943-AB21-AAC314C2F9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6330482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87" y="70487"/>
            <a:ext cx="11147351" cy="1066800"/>
          </a:xfrm>
        </p:spPr>
        <p:txBody>
          <a:bodyPr/>
          <a:lstStyle/>
          <a:p>
            <a:r>
              <a:rPr lang="en-US" sz="3000" dirty="0">
                <a:solidFill>
                  <a:schemeClr val="bg1">
                    <a:lumMod val="85000"/>
                  </a:schemeClr>
                </a:solidFill>
              </a:rPr>
              <a:t>ESK Key Performance Parameters (KPP) to Close</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31</a:t>
            </a:fld>
            <a:endParaRPr lang="uk-UA" dirty="0"/>
          </a:p>
        </p:txBody>
      </p:sp>
      <p:graphicFrame>
        <p:nvGraphicFramePr>
          <p:cNvPr id="9" name="Content Placeholder 4">
            <a:extLst>
              <a:ext uri="{FF2B5EF4-FFF2-40B4-BE49-F238E27FC236}">
                <a16:creationId xmlns:a16="http://schemas.microsoft.com/office/drawing/2014/main" id="{77CAEDDE-B62C-45EF-BD9A-59541939591F}"/>
              </a:ext>
            </a:extLst>
          </p:cNvPr>
          <p:cNvGraphicFramePr>
            <a:graphicFrameLocks/>
          </p:cNvGraphicFramePr>
          <p:nvPr/>
        </p:nvGraphicFramePr>
        <p:xfrm>
          <a:off x="35565" y="1175397"/>
          <a:ext cx="12106548" cy="5501640"/>
        </p:xfrm>
        <a:graphic>
          <a:graphicData uri="http://schemas.openxmlformats.org/drawingml/2006/table">
            <a:tbl>
              <a:tblPr firstRow="1" bandRow="1"/>
              <a:tblGrid>
                <a:gridCol w="2098810">
                  <a:extLst>
                    <a:ext uri="{9D8B030D-6E8A-4147-A177-3AD203B41FA5}">
                      <a16:colId xmlns:a16="http://schemas.microsoft.com/office/drawing/2014/main" val="336228357"/>
                    </a:ext>
                  </a:extLst>
                </a:gridCol>
                <a:gridCol w="1065409">
                  <a:extLst>
                    <a:ext uri="{9D8B030D-6E8A-4147-A177-3AD203B41FA5}">
                      <a16:colId xmlns:a16="http://schemas.microsoft.com/office/drawing/2014/main" val="20001"/>
                    </a:ext>
                  </a:extLst>
                </a:gridCol>
                <a:gridCol w="990357">
                  <a:extLst>
                    <a:ext uri="{9D8B030D-6E8A-4147-A177-3AD203B41FA5}">
                      <a16:colId xmlns:a16="http://schemas.microsoft.com/office/drawing/2014/main" val="1684185603"/>
                    </a:ext>
                  </a:extLst>
                </a:gridCol>
                <a:gridCol w="928269">
                  <a:extLst>
                    <a:ext uri="{9D8B030D-6E8A-4147-A177-3AD203B41FA5}">
                      <a16:colId xmlns:a16="http://schemas.microsoft.com/office/drawing/2014/main" val="3078987295"/>
                    </a:ext>
                  </a:extLst>
                </a:gridCol>
                <a:gridCol w="817584">
                  <a:extLst>
                    <a:ext uri="{9D8B030D-6E8A-4147-A177-3AD203B41FA5}">
                      <a16:colId xmlns:a16="http://schemas.microsoft.com/office/drawing/2014/main" val="3716590132"/>
                    </a:ext>
                  </a:extLst>
                </a:gridCol>
                <a:gridCol w="1146782">
                  <a:extLst>
                    <a:ext uri="{9D8B030D-6E8A-4147-A177-3AD203B41FA5}">
                      <a16:colId xmlns:a16="http://schemas.microsoft.com/office/drawing/2014/main" val="3396365813"/>
                    </a:ext>
                  </a:extLst>
                </a:gridCol>
                <a:gridCol w="2020870">
                  <a:extLst>
                    <a:ext uri="{9D8B030D-6E8A-4147-A177-3AD203B41FA5}">
                      <a16:colId xmlns:a16="http://schemas.microsoft.com/office/drawing/2014/main" val="20006"/>
                    </a:ext>
                  </a:extLst>
                </a:gridCol>
                <a:gridCol w="969759">
                  <a:extLst>
                    <a:ext uri="{9D8B030D-6E8A-4147-A177-3AD203B41FA5}">
                      <a16:colId xmlns:a16="http://schemas.microsoft.com/office/drawing/2014/main" val="20007"/>
                    </a:ext>
                  </a:extLst>
                </a:gridCol>
                <a:gridCol w="2068708">
                  <a:extLst>
                    <a:ext uri="{9D8B030D-6E8A-4147-A177-3AD203B41FA5}">
                      <a16:colId xmlns:a16="http://schemas.microsoft.com/office/drawing/2014/main" val="20008"/>
                    </a:ext>
                  </a:extLst>
                </a:gridCol>
              </a:tblGrid>
              <a:tr h="385799">
                <a:tc gridSpan="9">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n-US" sz="2000" dirty="0">
                          <a:latin typeface="Calibri" panose="020F0502020204030204" pitchFamily="34" charset="0"/>
                          <a:cs typeface="Calibri" panose="020F0502020204030204" pitchFamily="34" charset="0"/>
                        </a:rPr>
                        <a:t>Key Performance Parameters</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endParaRPr lang="en-US"/>
                    </a:p>
                  </a:txBody>
                  <a:tcPr/>
                </a:tc>
                <a:tc hMerge="1">
                  <a:txBody>
                    <a:bodyPr/>
                    <a:lstStyle/>
                    <a:p>
                      <a:endParaRPr lang="en-US"/>
                    </a:p>
                  </a:txBody>
                  <a:tcPr/>
                </a:tc>
                <a:tc hMerge="1">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pPr algn="ctr"/>
                      <a:endParaRPr lang="en-US" sz="2000" dirty="0">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pPr algn="ctr"/>
                      <a:endParaRPr lang="en-US" sz="2000" dirty="0">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2639109168"/>
                  </a:ext>
                </a:extLst>
              </a:tr>
              <a:tr h="321377">
                <a:tc>
                  <a:txBody>
                    <a:bodyPr/>
                    <a:lstStyle/>
                    <a:p>
                      <a:pPr algn="ctr"/>
                      <a:r>
                        <a:rPr lang="en-US" sz="1550" b="1" dirty="0">
                          <a:solidFill>
                            <a:schemeClr val="bg1"/>
                          </a:solidFill>
                          <a:latin typeface="Calibri" panose="020F0502020204030204" pitchFamily="34" charset="0"/>
                          <a:cs typeface="Calibri" panose="020F0502020204030204" pitchFamily="34" charset="0"/>
                        </a:rPr>
                        <a:t>Parameter</a:t>
                      </a:r>
                    </a:p>
                  </a:txBody>
                  <a:tcPr marL="9144" marR="9144"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50" b="1" kern="1200" dirty="0">
                          <a:solidFill>
                            <a:schemeClr val="bg1"/>
                          </a:solidFill>
                          <a:latin typeface="Calibri" panose="020F0502020204030204" pitchFamily="34" charset="0"/>
                          <a:ea typeface="+mn-ea"/>
                          <a:cs typeface="Calibri" panose="020F0502020204030204" pitchFamily="34" charset="0"/>
                        </a:rPr>
                        <a:t>Units</a:t>
                      </a:r>
                    </a:p>
                  </a:txBody>
                  <a:tcPr marL="9144" marR="9144"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550" b="1" dirty="0">
                          <a:solidFill>
                            <a:schemeClr val="bg1"/>
                          </a:solidFill>
                          <a:latin typeface="Calibri" panose="020F0502020204030204" pitchFamily="34" charset="0"/>
                          <a:cs typeface="Calibri" panose="020F0502020204030204" pitchFamily="34" charset="0"/>
                        </a:rPr>
                        <a:t>State of the Art (SOA)</a:t>
                      </a:r>
                      <a:endParaRPr lang="en-US" sz="1550" b="1" baseline="30000" dirty="0">
                        <a:solidFill>
                          <a:schemeClr val="bg1"/>
                        </a:solidFill>
                        <a:latin typeface="Calibri" panose="020F0502020204030204" pitchFamily="34" charset="0"/>
                        <a:cs typeface="Calibri" panose="020F0502020204030204" pitchFamily="34" charset="0"/>
                      </a:endParaRP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dirty="0">
                          <a:solidFill>
                            <a:schemeClr val="bg1"/>
                          </a:solidFill>
                          <a:latin typeface="Calibri" panose="020F0502020204030204" pitchFamily="34" charset="0"/>
                          <a:cs typeface="Calibri" panose="020F0502020204030204" pitchFamily="34" charset="0"/>
                        </a:rPr>
                        <a:t>Threshold Value</a:t>
                      </a:r>
                      <a:endParaRPr lang="en-US" sz="1550" b="0" baseline="30000" dirty="0">
                        <a:solidFill>
                          <a:schemeClr val="bg1"/>
                        </a:solidFill>
                        <a:latin typeface="Calibri" panose="020F0502020204030204" pitchFamily="34" charset="0"/>
                        <a:cs typeface="Calibri" panose="020F0502020204030204" pitchFamily="34" charset="0"/>
                      </a:endParaRP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dirty="0">
                          <a:solidFill>
                            <a:schemeClr val="bg1"/>
                          </a:solidFill>
                          <a:latin typeface="Calibri" panose="020F0502020204030204" pitchFamily="34" charset="0"/>
                          <a:cs typeface="Calibri" panose="020F0502020204030204" pitchFamily="34" charset="0"/>
                        </a:rPr>
                        <a:t>Project Goal</a:t>
                      </a:r>
                      <a:endParaRPr lang="en-US" sz="1550" b="0" baseline="30000" dirty="0">
                        <a:solidFill>
                          <a:schemeClr val="bg1"/>
                        </a:solidFill>
                        <a:latin typeface="Calibri" panose="020F0502020204030204" pitchFamily="34" charset="0"/>
                        <a:cs typeface="Calibri" panose="020F0502020204030204" pitchFamily="34" charset="0"/>
                      </a:endParaRP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550" b="1" dirty="0">
                          <a:solidFill>
                            <a:schemeClr val="bg1"/>
                          </a:solidFill>
                          <a:latin typeface="Calibri" panose="020F0502020204030204" pitchFamily="34" charset="0"/>
                          <a:cs typeface="Calibri" panose="020F0502020204030204" pitchFamily="34" charset="0"/>
                        </a:rPr>
                        <a:t>Current Value To Date</a:t>
                      </a:r>
                      <a:endParaRPr lang="en-US" sz="1550" b="0" baseline="30000" dirty="0">
                        <a:solidFill>
                          <a:schemeClr val="bg1"/>
                        </a:solidFill>
                        <a:latin typeface="Calibri" panose="020F0502020204030204" pitchFamily="34" charset="0"/>
                        <a:cs typeface="Calibri" panose="020F0502020204030204" pitchFamily="34" charset="0"/>
                      </a:endParaRP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kern="1200" dirty="0">
                          <a:solidFill>
                            <a:schemeClr val="bg1"/>
                          </a:solidFill>
                          <a:latin typeface="Calibri" panose="020F0502020204030204" pitchFamily="34" charset="0"/>
                          <a:ea typeface="+mn-ea"/>
                          <a:cs typeface="Calibri" panose="020F0502020204030204" pitchFamily="34" charset="0"/>
                        </a:rPr>
                        <a:t>Current Value:</a:t>
                      </a:r>
                      <a:r>
                        <a:rPr lang="en-US" sz="1550" b="1" kern="1200" baseline="0" dirty="0">
                          <a:solidFill>
                            <a:schemeClr val="bg1"/>
                          </a:solidFill>
                          <a:latin typeface="Calibri" panose="020F0502020204030204" pitchFamily="34" charset="0"/>
                          <a:ea typeface="+mn-ea"/>
                          <a:cs typeface="Calibri" panose="020F0502020204030204" pitchFamily="34" charset="0"/>
                        </a:rPr>
                        <a:t> T</a:t>
                      </a:r>
                      <a:r>
                        <a:rPr lang="en-US" sz="1550" b="1" kern="1200" dirty="0">
                          <a:solidFill>
                            <a:schemeClr val="bg1"/>
                          </a:solidFill>
                          <a:latin typeface="Calibri" panose="020F0502020204030204" pitchFamily="34" charset="0"/>
                          <a:ea typeface="+mn-ea"/>
                          <a:cs typeface="Calibri" panose="020F0502020204030204" pitchFamily="34" charset="0"/>
                        </a:rPr>
                        <a:t>echnical</a:t>
                      </a:r>
                      <a:r>
                        <a:rPr lang="en-US" sz="1550" b="1" kern="1200" baseline="0" dirty="0">
                          <a:solidFill>
                            <a:schemeClr val="bg1"/>
                          </a:solidFill>
                          <a:latin typeface="Calibri" panose="020F0502020204030204" pitchFamily="34" charset="0"/>
                          <a:ea typeface="+mn-ea"/>
                          <a:cs typeface="Calibri" panose="020F0502020204030204" pitchFamily="34" charset="0"/>
                        </a:rPr>
                        <a:t> Basis of Estimate</a:t>
                      </a:r>
                      <a:endParaRPr lang="en-US" sz="1550" b="1" kern="1200" dirty="0">
                        <a:solidFill>
                          <a:schemeClr val="bg1"/>
                        </a:solidFill>
                        <a:latin typeface="Calibri" panose="020F0502020204030204" pitchFamily="34" charset="0"/>
                        <a:ea typeface="+mn-ea"/>
                        <a:cs typeface="Calibri" panose="020F0502020204030204" pitchFamily="34" charset="0"/>
                      </a:endParaRPr>
                    </a:p>
                  </a:txBody>
                  <a:tcPr marL="9144" marR="9144"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kern="1200" dirty="0">
                          <a:solidFill>
                            <a:schemeClr val="bg1"/>
                          </a:solidFill>
                          <a:latin typeface="Calibri" panose="020F0502020204030204" pitchFamily="34" charset="0"/>
                          <a:ea typeface="+mn-ea"/>
                          <a:cs typeface="Calibri" panose="020F0502020204030204" pitchFamily="34" charset="0"/>
                        </a:rPr>
                        <a:t>Expected Exit Value</a:t>
                      </a:r>
                    </a:p>
                  </a:txBody>
                  <a:tcPr marL="9144" marR="9144"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kern="1200" dirty="0">
                          <a:solidFill>
                            <a:schemeClr val="bg1"/>
                          </a:solidFill>
                          <a:latin typeface="Calibri" panose="020F0502020204030204" pitchFamily="34" charset="0"/>
                          <a:ea typeface="+mn-ea"/>
                          <a:cs typeface="Calibri" panose="020F0502020204030204" pitchFamily="34" charset="0"/>
                        </a:rPr>
                        <a:t>Exit Value: Technical</a:t>
                      </a:r>
                      <a:r>
                        <a:rPr lang="en-US" sz="1550" b="1" kern="1200" baseline="0" dirty="0">
                          <a:solidFill>
                            <a:schemeClr val="bg1"/>
                          </a:solidFill>
                          <a:latin typeface="Calibri" panose="020F0502020204030204" pitchFamily="34" charset="0"/>
                          <a:ea typeface="+mn-ea"/>
                          <a:cs typeface="Calibri" panose="020F0502020204030204" pitchFamily="34" charset="0"/>
                        </a:rPr>
                        <a:t> </a:t>
                      </a:r>
                    </a:p>
                    <a:p>
                      <a:pPr algn="ctr"/>
                      <a:r>
                        <a:rPr lang="en-US" sz="1550" b="1" kern="1200" baseline="0" dirty="0">
                          <a:solidFill>
                            <a:schemeClr val="bg1"/>
                          </a:solidFill>
                          <a:latin typeface="Calibri" panose="020F0502020204030204" pitchFamily="34" charset="0"/>
                          <a:ea typeface="+mn-ea"/>
                          <a:cs typeface="Calibri" panose="020F0502020204030204" pitchFamily="34" charset="0"/>
                        </a:rPr>
                        <a:t>Basis of Estimate</a:t>
                      </a:r>
                      <a:endParaRPr lang="en-US" sz="1550" b="1" kern="1200" dirty="0">
                        <a:solidFill>
                          <a:schemeClr val="bg1"/>
                        </a:solidFill>
                        <a:latin typeface="Calibri" panose="020F0502020204030204" pitchFamily="34" charset="0"/>
                        <a:ea typeface="+mn-ea"/>
                        <a:cs typeface="Calibri" panose="020F0502020204030204" pitchFamily="34" charset="0"/>
                      </a:endParaRPr>
                    </a:p>
                  </a:txBody>
                  <a:tcPr marL="9144" marR="9144"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extLst>
                  <a:ext uri="{0D108BD9-81ED-4DB2-BD59-A6C34878D82A}">
                    <a16:rowId xmlns:a16="http://schemas.microsoft.com/office/drawing/2014/main" val="4124241698"/>
                  </a:ext>
                </a:extLst>
              </a:tr>
              <a:tr h="385799">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en-US" sz="1600" b="1" dirty="0">
                          <a:solidFill>
                            <a:schemeClr val="tx1"/>
                          </a:solidFill>
                          <a:latin typeface="Calibri" panose="020F0502020204030204" pitchFamily="34" charset="0"/>
                          <a:cs typeface="Calibri" panose="020F0502020204030204" pitchFamily="34" charset="0"/>
                        </a:rPr>
                        <a:t>FF: Pitch damping coefficient Supersonic</a:t>
                      </a:r>
                      <a:endParaRPr lang="en-US" sz="1600" b="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tx1"/>
                          </a:solidFill>
                          <a:latin typeface="Calibri" panose="020F0502020204030204" pitchFamily="34" charset="0"/>
                          <a:cs typeface="Calibri" panose="020F0502020204030204" pitchFamily="34" charset="0"/>
                        </a:rPr>
                        <a:t>%</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100</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75</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25</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rgbClr val="0070C0"/>
                          </a:solidFill>
                          <a:latin typeface="Calibri" panose="020F0502020204030204" pitchFamily="34" charset="0"/>
                          <a:cs typeface="Calibri" panose="020F0502020204030204" pitchFamily="34" charset="0"/>
                        </a:rPr>
                        <a:t>5</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Comparison to ballistic range data</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5</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KPP met</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72475719"/>
                  </a:ext>
                </a:extLst>
              </a:tr>
              <a:tr h="385799">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en-US" sz="1600" b="1" dirty="0">
                          <a:solidFill>
                            <a:schemeClr val="tx1"/>
                          </a:solidFill>
                          <a:latin typeface="Calibri" panose="020F0502020204030204" pitchFamily="34" charset="0"/>
                          <a:cs typeface="Calibri" panose="020F0502020204030204" pitchFamily="34" charset="0"/>
                        </a:rPr>
                        <a:t>FF: Pitch damping coefficient Transonic</a:t>
                      </a:r>
                      <a:endParaRPr lang="en-US" sz="1600" b="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tx1"/>
                          </a:solidFill>
                          <a:latin typeface="Calibri" panose="020F0502020204030204" pitchFamily="34" charset="0"/>
                          <a:cs typeface="Calibri" panose="020F0502020204030204" pitchFamily="34" charset="0"/>
                        </a:rPr>
                        <a:t>%</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125</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baseline="0" dirty="0">
                          <a:solidFill>
                            <a:schemeClr val="tx1"/>
                          </a:solidFill>
                          <a:latin typeface="Calibri" panose="020F0502020204030204" pitchFamily="34" charset="0"/>
                          <a:cs typeface="Calibri" panose="020F0502020204030204" pitchFamily="34" charset="0"/>
                        </a:rPr>
                        <a:t>100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baseline="0" dirty="0">
                          <a:solidFill>
                            <a:schemeClr val="tx1"/>
                          </a:solidFill>
                          <a:latin typeface="Calibri" panose="020F0502020204030204" pitchFamily="34" charset="0"/>
                          <a:cs typeface="Calibri" panose="020F0502020204030204" pitchFamily="34" charset="0"/>
                        </a:rPr>
                        <a:t>50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baseline="0" dirty="0">
                          <a:solidFill>
                            <a:srgbClr val="0070C0"/>
                          </a:solidFill>
                          <a:latin typeface="Calibri" panose="020F0502020204030204" pitchFamily="34" charset="0"/>
                          <a:cs typeface="Calibri" panose="020F0502020204030204" pitchFamily="34" charset="0"/>
                        </a:rPr>
                        <a:t>10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Comparison to ballistic range data</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10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KPP met</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2673718"/>
                  </a:ext>
                </a:extLst>
              </a:tr>
              <a:tr h="385799">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Calibri" panose="020F0502020204030204" pitchFamily="34" charset="0"/>
                          <a:cs typeface="Calibri" panose="020F0502020204030204" pitchFamily="34" charset="0"/>
                        </a:rPr>
                        <a:t>FF: Drag coefficient      Supersonic</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tx1"/>
                          </a:solidFill>
                          <a:latin typeface="Calibri" panose="020F0502020204030204" pitchFamily="34" charset="0"/>
                          <a:cs typeface="Calibri" panose="020F0502020204030204" pitchFamily="34" charset="0"/>
                        </a:rPr>
                        <a:t>%</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5</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3</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1</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rgbClr val="0070C0"/>
                          </a:solidFill>
                          <a:latin typeface="Calibri" panose="020F0502020204030204" pitchFamily="34" charset="0"/>
                          <a:cs typeface="Calibri" panose="020F0502020204030204" pitchFamily="34" charset="0"/>
                        </a:rPr>
                        <a:t>1</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Comparison to ballistic range data</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1</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rgbClr val="0070C0"/>
                          </a:solidFill>
                          <a:latin typeface="Calibri" panose="020F0502020204030204" pitchFamily="34" charset="0"/>
                          <a:cs typeface="Calibri" panose="020F0502020204030204" pitchFamily="34" charset="0"/>
                        </a:rPr>
                        <a:t>KPP met</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78645919"/>
                  </a:ext>
                </a:extLst>
              </a:tr>
              <a:tr h="38579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Calibri" panose="020F0502020204030204" pitchFamily="34" charset="0"/>
                          <a:cs typeface="Calibri" panose="020F0502020204030204" pitchFamily="34" charset="0"/>
                        </a:rPr>
                        <a:t>FF: Drag coefficient      Transonic</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15</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10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tx1"/>
                          </a:solidFill>
                          <a:latin typeface="Calibri" panose="020F0502020204030204" pitchFamily="34" charset="0"/>
                          <a:cs typeface="Calibri" panose="020F0502020204030204" pitchFamily="34" charset="0"/>
                        </a:rPr>
                        <a:t>5</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1</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rgbClr val="0070C0"/>
                          </a:solidFill>
                          <a:latin typeface="Calibri" panose="020F0502020204030204" pitchFamily="34" charset="0"/>
                          <a:cs typeface="Calibri" panose="020F0502020204030204" pitchFamily="34" charset="0"/>
                        </a:rPr>
                        <a:t>Comparison to ballistic range data</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1</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rgbClr val="0070C0"/>
                          </a:solidFill>
                          <a:latin typeface="Calibri" panose="020F0502020204030204" pitchFamily="34" charset="0"/>
                          <a:cs typeface="Calibri" panose="020F0502020204030204" pitchFamily="34" charset="0"/>
                        </a:rPr>
                        <a:t>KPP met</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1415821"/>
                  </a:ext>
                </a:extLst>
              </a:tr>
              <a:tr h="38579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Calibri" panose="020F0502020204030204" pitchFamily="34" charset="0"/>
                          <a:cs typeface="Calibri" panose="020F0502020204030204" pitchFamily="34" charset="0"/>
                        </a:rPr>
                        <a:t>GNC: Landing accuracy and precision</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m</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20000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5000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tx1"/>
                          </a:solidFill>
                          <a:latin typeface="Calibri" panose="020F0502020204030204" pitchFamily="34" charset="0"/>
                          <a:cs typeface="Calibri" panose="020F0502020204030204" pitchFamily="34" charset="0"/>
                        </a:rPr>
                        <a:t>50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10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rgbClr val="0070C0"/>
                          </a:solidFill>
                          <a:latin typeface="Calibri" panose="020F0502020204030204" pitchFamily="34" charset="0"/>
                          <a:cs typeface="Calibri" panose="020F0502020204030204" pitchFamily="34" charset="0"/>
                        </a:rPr>
                        <a:t>Monte Carlo analysis, but some constraints still need to be lifted</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10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rgbClr val="0070C0"/>
                          </a:solidFill>
                          <a:latin typeface="Calibri" panose="020F0502020204030204" pitchFamily="34" charset="0"/>
                          <a:cs typeface="Calibri" panose="020F0502020204030204" pitchFamily="34" charset="0"/>
                        </a:rPr>
                        <a:t>KPP met, task re-scoped</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81097423"/>
                  </a:ext>
                </a:extLst>
              </a:tr>
              <a:tr h="38579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Calibri" panose="020F0502020204030204" pitchFamily="34" charset="0"/>
                          <a:cs typeface="Calibri" panose="020F0502020204030204" pitchFamily="34" charset="0"/>
                        </a:rPr>
                        <a:t>GNC: Payload-to-entry mass fraction</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Ratio</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3</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2.75</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tx1"/>
                          </a:solidFill>
                          <a:latin typeface="Calibri" panose="020F0502020204030204" pitchFamily="34" charset="0"/>
                          <a:cs typeface="Calibri" panose="020F0502020204030204" pitchFamily="34" charset="0"/>
                        </a:rPr>
                        <a:t>2.5</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3</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rgbClr val="0070C0"/>
                          </a:solidFill>
                          <a:latin typeface="Calibri" panose="020F0502020204030204" pitchFamily="34" charset="0"/>
                          <a:cs typeface="Calibri" panose="020F0502020204030204" pitchFamily="34" charset="0"/>
                        </a:rPr>
                        <a:t>Not improved over SOA</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3</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rgbClr val="0070C0"/>
                          </a:solidFill>
                          <a:latin typeface="Calibri" panose="020F0502020204030204" pitchFamily="34" charset="0"/>
                          <a:cs typeface="Calibri" panose="020F0502020204030204" pitchFamily="34" charset="0"/>
                        </a:rPr>
                        <a:t>Task re-scoped</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22319681"/>
                  </a:ext>
                </a:extLst>
              </a:tr>
              <a:tr h="38579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Calibri" panose="020F0502020204030204" pitchFamily="34" charset="0"/>
                          <a:cs typeface="Calibri" panose="020F0502020204030204" pitchFamily="34" charset="0"/>
                        </a:rPr>
                        <a:t>Parallel scaling of Icarus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N/A</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50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tx1"/>
                          </a:solidFill>
                          <a:latin typeface="Calibri" panose="020F0502020204030204" pitchFamily="34" charset="0"/>
                          <a:cs typeface="Calibri" panose="020F0502020204030204" pitchFamily="34" charset="0"/>
                        </a:rPr>
                        <a:t>100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80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rgbClr val="0070C0"/>
                          </a:solidFill>
                          <a:latin typeface="Calibri" panose="020F0502020204030204" pitchFamily="34" charset="0"/>
                          <a:cs typeface="Calibri" panose="020F0502020204030204" pitchFamily="34" charset="0"/>
                        </a:rPr>
                        <a:t>Icarus scaling performance evaluated</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80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rgbClr val="0070C0"/>
                          </a:solidFill>
                          <a:latin typeface="Calibri" panose="020F0502020204030204" pitchFamily="34" charset="0"/>
                          <a:cs typeface="Calibri" panose="020F0502020204030204" pitchFamily="34" charset="0"/>
                        </a:rPr>
                        <a:t>Parallel scaling threshold surpassed</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41174841"/>
                  </a:ext>
                </a:extLst>
              </a:tr>
            </a:tbl>
          </a:graphicData>
        </a:graphic>
      </p:graphicFrame>
    </p:spTree>
    <p:extLst>
      <p:ext uri="{BB962C8B-B14F-4D97-AF65-F5344CB8AC3E}">
        <p14:creationId xmlns:p14="http://schemas.microsoft.com/office/powerpoint/2010/main" val="29188927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87" y="70487"/>
            <a:ext cx="11147351" cy="1066800"/>
          </a:xfrm>
        </p:spPr>
        <p:txBody>
          <a:bodyPr/>
          <a:lstStyle/>
          <a:p>
            <a:r>
              <a:rPr lang="en-US" sz="3000" dirty="0">
                <a:solidFill>
                  <a:schemeClr val="bg1">
                    <a:lumMod val="85000"/>
                  </a:schemeClr>
                </a:solidFill>
              </a:rPr>
              <a:t>ESK Key Performance Parameters (KPP) to Close</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32</a:t>
            </a:fld>
            <a:endParaRPr lang="uk-UA" dirty="0"/>
          </a:p>
        </p:txBody>
      </p:sp>
      <p:graphicFrame>
        <p:nvGraphicFramePr>
          <p:cNvPr id="9" name="Content Placeholder 4">
            <a:extLst>
              <a:ext uri="{FF2B5EF4-FFF2-40B4-BE49-F238E27FC236}">
                <a16:creationId xmlns:a16="http://schemas.microsoft.com/office/drawing/2014/main" id="{77CAEDDE-B62C-45EF-BD9A-59541939591F}"/>
              </a:ext>
            </a:extLst>
          </p:cNvPr>
          <p:cNvGraphicFramePr>
            <a:graphicFrameLocks/>
          </p:cNvGraphicFramePr>
          <p:nvPr>
            <p:extLst>
              <p:ext uri="{D42A27DB-BD31-4B8C-83A1-F6EECF244321}">
                <p14:modId xmlns:p14="http://schemas.microsoft.com/office/powerpoint/2010/main" val="1681147880"/>
              </p:ext>
            </p:extLst>
          </p:nvPr>
        </p:nvGraphicFramePr>
        <p:xfrm>
          <a:off x="35565" y="1175397"/>
          <a:ext cx="12106548" cy="5257800"/>
        </p:xfrm>
        <a:graphic>
          <a:graphicData uri="http://schemas.openxmlformats.org/drawingml/2006/table">
            <a:tbl>
              <a:tblPr firstRow="1" bandRow="1"/>
              <a:tblGrid>
                <a:gridCol w="2098810">
                  <a:extLst>
                    <a:ext uri="{9D8B030D-6E8A-4147-A177-3AD203B41FA5}">
                      <a16:colId xmlns:a16="http://schemas.microsoft.com/office/drawing/2014/main" val="336228357"/>
                    </a:ext>
                  </a:extLst>
                </a:gridCol>
                <a:gridCol w="1065409">
                  <a:extLst>
                    <a:ext uri="{9D8B030D-6E8A-4147-A177-3AD203B41FA5}">
                      <a16:colId xmlns:a16="http://schemas.microsoft.com/office/drawing/2014/main" val="20001"/>
                    </a:ext>
                  </a:extLst>
                </a:gridCol>
                <a:gridCol w="990357">
                  <a:extLst>
                    <a:ext uri="{9D8B030D-6E8A-4147-A177-3AD203B41FA5}">
                      <a16:colId xmlns:a16="http://schemas.microsoft.com/office/drawing/2014/main" val="1684185603"/>
                    </a:ext>
                  </a:extLst>
                </a:gridCol>
                <a:gridCol w="928269">
                  <a:extLst>
                    <a:ext uri="{9D8B030D-6E8A-4147-A177-3AD203B41FA5}">
                      <a16:colId xmlns:a16="http://schemas.microsoft.com/office/drawing/2014/main" val="3078987295"/>
                    </a:ext>
                  </a:extLst>
                </a:gridCol>
                <a:gridCol w="817584">
                  <a:extLst>
                    <a:ext uri="{9D8B030D-6E8A-4147-A177-3AD203B41FA5}">
                      <a16:colId xmlns:a16="http://schemas.microsoft.com/office/drawing/2014/main" val="3716590132"/>
                    </a:ext>
                  </a:extLst>
                </a:gridCol>
                <a:gridCol w="1146782">
                  <a:extLst>
                    <a:ext uri="{9D8B030D-6E8A-4147-A177-3AD203B41FA5}">
                      <a16:colId xmlns:a16="http://schemas.microsoft.com/office/drawing/2014/main" val="3396365813"/>
                    </a:ext>
                  </a:extLst>
                </a:gridCol>
                <a:gridCol w="2020870">
                  <a:extLst>
                    <a:ext uri="{9D8B030D-6E8A-4147-A177-3AD203B41FA5}">
                      <a16:colId xmlns:a16="http://schemas.microsoft.com/office/drawing/2014/main" val="20006"/>
                    </a:ext>
                  </a:extLst>
                </a:gridCol>
                <a:gridCol w="969759">
                  <a:extLst>
                    <a:ext uri="{9D8B030D-6E8A-4147-A177-3AD203B41FA5}">
                      <a16:colId xmlns:a16="http://schemas.microsoft.com/office/drawing/2014/main" val="20007"/>
                    </a:ext>
                  </a:extLst>
                </a:gridCol>
                <a:gridCol w="2068708">
                  <a:extLst>
                    <a:ext uri="{9D8B030D-6E8A-4147-A177-3AD203B41FA5}">
                      <a16:colId xmlns:a16="http://schemas.microsoft.com/office/drawing/2014/main" val="20008"/>
                    </a:ext>
                  </a:extLst>
                </a:gridCol>
              </a:tblGrid>
              <a:tr h="379511">
                <a:tc gridSpan="9">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n-US" sz="2000" baseline="0" dirty="0">
                          <a:latin typeface="Calibri" panose="020F0502020204030204" pitchFamily="34" charset="0"/>
                          <a:cs typeface="Calibri" panose="020F0502020204030204" pitchFamily="34" charset="0"/>
                        </a:rPr>
                        <a:t>Key Performance Parameters</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endParaRPr lang="en-US"/>
                    </a:p>
                  </a:txBody>
                  <a:tcPr/>
                </a:tc>
                <a:tc hMerge="1">
                  <a:txBody>
                    <a:bodyPr/>
                    <a:lstStyle/>
                    <a:p>
                      <a:endParaRPr lang="en-US"/>
                    </a:p>
                  </a:txBody>
                  <a:tcPr/>
                </a:tc>
                <a:tc hMerge="1">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pPr algn="ctr"/>
                      <a:endParaRPr lang="en-US" sz="2000" dirty="0">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pPr algn="ctr"/>
                      <a:endParaRPr lang="en-US" sz="2000" dirty="0">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2639109168"/>
                  </a:ext>
                </a:extLst>
              </a:tr>
              <a:tr h="540073">
                <a:tc>
                  <a:txBody>
                    <a:bodyPr/>
                    <a:lstStyle/>
                    <a:p>
                      <a:pPr algn="ctr"/>
                      <a:r>
                        <a:rPr lang="en-US" sz="1550" b="1" baseline="0" dirty="0">
                          <a:solidFill>
                            <a:schemeClr val="bg1"/>
                          </a:solidFill>
                          <a:latin typeface="Calibri" panose="020F0502020204030204" pitchFamily="34" charset="0"/>
                          <a:cs typeface="Calibri" panose="020F0502020204030204" pitchFamily="34" charset="0"/>
                        </a:rPr>
                        <a:t>Parameter</a:t>
                      </a:r>
                    </a:p>
                  </a:txBody>
                  <a:tcPr marL="9144" marR="9144"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50" b="1" kern="1200" baseline="0" dirty="0">
                          <a:solidFill>
                            <a:schemeClr val="bg1"/>
                          </a:solidFill>
                          <a:latin typeface="Calibri" panose="020F0502020204030204" pitchFamily="34" charset="0"/>
                          <a:ea typeface="+mn-ea"/>
                          <a:cs typeface="Calibri" panose="020F0502020204030204" pitchFamily="34" charset="0"/>
                        </a:rPr>
                        <a:t>Units</a:t>
                      </a:r>
                    </a:p>
                  </a:txBody>
                  <a:tcPr marL="9144" marR="9144"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550" b="1" baseline="0" dirty="0">
                          <a:solidFill>
                            <a:schemeClr val="bg1"/>
                          </a:solidFill>
                          <a:latin typeface="Calibri" panose="020F0502020204030204" pitchFamily="34" charset="0"/>
                          <a:cs typeface="Calibri" panose="020F0502020204030204" pitchFamily="34" charset="0"/>
                        </a:rPr>
                        <a:t>State of the Art (SOA)</a:t>
                      </a: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baseline="0" dirty="0">
                          <a:solidFill>
                            <a:schemeClr val="bg1"/>
                          </a:solidFill>
                          <a:latin typeface="Calibri" panose="020F0502020204030204" pitchFamily="34" charset="0"/>
                          <a:cs typeface="Calibri" panose="020F0502020204030204" pitchFamily="34" charset="0"/>
                        </a:rPr>
                        <a:t>Threshold Value</a:t>
                      </a:r>
                      <a:endParaRPr lang="en-US" sz="1550" b="0" baseline="0" dirty="0">
                        <a:solidFill>
                          <a:schemeClr val="bg1"/>
                        </a:solidFill>
                        <a:latin typeface="Calibri" panose="020F0502020204030204" pitchFamily="34" charset="0"/>
                        <a:cs typeface="Calibri" panose="020F0502020204030204" pitchFamily="34" charset="0"/>
                      </a:endParaRP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baseline="0" dirty="0">
                          <a:solidFill>
                            <a:schemeClr val="bg1"/>
                          </a:solidFill>
                          <a:latin typeface="Calibri" panose="020F0502020204030204" pitchFamily="34" charset="0"/>
                          <a:cs typeface="Calibri" panose="020F0502020204030204" pitchFamily="34" charset="0"/>
                        </a:rPr>
                        <a:t>Project Goal</a:t>
                      </a:r>
                      <a:endParaRPr lang="en-US" sz="1550" b="0" baseline="0" dirty="0">
                        <a:solidFill>
                          <a:schemeClr val="bg1"/>
                        </a:solidFill>
                        <a:latin typeface="Calibri" panose="020F0502020204030204" pitchFamily="34" charset="0"/>
                        <a:cs typeface="Calibri" panose="020F0502020204030204" pitchFamily="34" charset="0"/>
                      </a:endParaRP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550" b="1" baseline="0" dirty="0">
                          <a:solidFill>
                            <a:schemeClr val="bg1"/>
                          </a:solidFill>
                          <a:latin typeface="Calibri" panose="020F0502020204030204" pitchFamily="34" charset="0"/>
                          <a:cs typeface="Calibri" panose="020F0502020204030204" pitchFamily="34" charset="0"/>
                        </a:rPr>
                        <a:t>Current Value To Date</a:t>
                      </a:r>
                      <a:endParaRPr lang="en-US" sz="1550" b="0" baseline="0" dirty="0">
                        <a:solidFill>
                          <a:schemeClr val="bg1"/>
                        </a:solidFill>
                        <a:latin typeface="Calibri" panose="020F0502020204030204" pitchFamily="34" charset="0"/>
                        <a:cs typeface="Calibri" panose="020F0502020204030204" pitchFamily="34" charset="0"/>
                      </a:endParaRP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kern="1200" baseline="0" dirty="0">
                          <a:solidFill>
                            <a:schemeClr val="bg1"/>
                          </a:solidFill>
                          <a:latin typeface="Calibri" panose="020F0502020204030204" pitchFamily="34" charset="0"/>
                          <a:ea typeface="+mn-ea"/>
                          <a:cs typeface="Calibri" panose="020F0502020204030204" pitchFamily="34" charset="0"/>
                        </a:rPr>
                        <a:t>Current Value: Technical Basis of Estimate</a:t>
                      </a:r>
                    </a:p>
                  </a:txBody>
                  <a:tcPr marL="9144" marR="9144"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kern="1200" baseline="0" dirty="0">
                          <a:solidFill>
                            <a:schemeClr val="bg1"/>
                          </a:solidFill>
                          <a:latin typeface="Calibri" panose="020F0502020204030204" pitchFamily="34" charset="0"/>
                          <a:ea typeface="+mn-ea"/>
                          <a:cs typeface="Calibri" panose="020F0502020204030204" pitchFamily="34" charset="0"/>
                        </a:rPr>
                        <a:t>Expected Exit Value</a:t>
                      </a:r>
                    </a:p>
                  </a:txBody>
                  <a:tcPr marL="9144" marR="9144"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kern="1200" baseline="0" dirty="0">
                          <a:solidFill>
                            <a:schemeClr val="bg1"/>
                          </a:solidFill>
                          <a:latin typeface="Calibri" panose="020F0502020204030204" pitchFamily="34" charset="0"/>
                          <a:ea typeface="+mn-ea"/>
                          <a:cs typeface="Calibri" panose="020F0502020204030204" pitchFamily="34" charset="0"/>
                        </a:rPr>
                        <a:t>Exit Value: Technical </a:t>
                      </a:r>
                    </a:p>
                    <a:p>
                      <a:pPr algn="ctr"/>
                      <a:r>
                        <a:rPr lang="en-US" sz="1550" b="1" kern="1200" baseline="0" dirty="0">
                          <a:solidFill>
                            <a:schemeClr val="bg1"/>
                          </a:solidFill>
                          <a:latin typeface="Calibri" panose="020F0502020204030204" pitchFamily="34" charset="0"/>
                          <a:ea typeface="+mn-ea"/>
                          <a:cs typeface="Calibri" panose="020F0502020204030204" pitchFamily="34" charset="0"/>
                        </a:rPr>
                        <a:t>Basis of Estimate</a:t>
                      </a:r>
                    </a:p>
                  </a:txBody>
                  <a:tcPr marL="9144" marR="9144"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extLst>
                  <a:ext uri="{0D108BD9-81ED-4DB2-BD59-A6C34878D82A}">
                    <a16:rowId xmlns:a16="http://schemas.microsoft.com/office/drawing/2014/main" val="4124241698"/>
                  </a:ext>
                </a:extLst>
              </a:tr>
              <a:tr h="540776">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en-US" sz="1600" b="1" baseline="0" dirty="0">
                          <a:solidFill>
                            <a:schemeClr val="tx1"/>
                          </a:solidFill>
                          <a:latin typeface="Calibri" panose="020F0502020204030204" pitchFamily="34" charset="0"/>
                          <a:cs typeface="Calibri" panose="020F0502020204030204" pitchFamily="34" charset="0"/>
                        </a:rPr>
                        <a:t>PICA-N: </a:t>
                      </a:r>
                      <a:r>
                        <a:rPr lang="en-US" sz="1600" b="1" baseline="0" dirty="0" err="1">
                          <a:solidFill>
                            <a:schemeClr val="tx1"/>
                          </a:solidFill>
                          <a:latin typeface="Calibri" panose="020F0502020204030204" pitchFamily="34" charset="0"/>
                          <a:cs typeface="Calibri" panose="020F0502020204030204" pitchFamily="34" charset="0"/>
                        </a:rPr>
                        <a:t>NuSil</a:t>
                      </a:r>
                      <a:r>
                        <a:rPr lang="en-US" sz="1600" b="1" baseline="0" dirty="0">
                          <a:solidFill>
                            <a:schemeClr val="tx1"/>
                          </a:solidFill>
                          <a:latin typeface="Calibri" panose="020F0502020204030204" pitchFamily="34" charset="0"/>
                          <a:cs typeface="Calibri" panose="020F0502020204030204" pitchFamily="34" charset="0"/>
                        </a:rPr>
                        <a:t> temperature jump</a:t>
                      </a:r>
                      <a:endParaRPr lang="en-US" sz="1600" b="0" baseline="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baseline="0" dirty="0">
                          <a:solidFill>
                            <a:schemeClr val="tx1"/>
                          </a:solidFill>
                          <a:latin typeface="Calibri" panose="020F0502020204030204" pitchFamily="34" charset="0"/>
                          <a:cs typeface="Calibri" panose="020F0502020204030204" pitchFamily="34" charset="0"/>
                        </a:rPr>
                        <a:t>N/A</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baseline="0" dirty="0">
                          <a:solidFill>
                            <a:schemeClr val="tx1"/>
                          </a:solidFill>
                          <a:latin typeface="Calibri" panose="020F0502020204030204" pitchFamily="34" charset="0"/>
                          <a:cs typeface="Calibri" panose="020F0502020204030204" pitchFamily="34" charset="0"/>
                        </a:rPr>
                        <a:t>50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baseline="0" dirty="0">
                          <a:solidFill>
                            <a:schemeClr val="tx1"/>
                          </a:solidFill>
                          <a:latin typeface="Calibri" panose="020F0502020204030204" pitchFamily="34" charset="0"/>
                          <a:cs typeface="Calibri" panose="020F0502020204030204" pitchFamily="34" charset="0"/>
                        </a:rPr>
                        <a:t>20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baseline="0" dirty="0">
                          <a:solidFill>
                            <a:srgbClr val="0070C0"/>
                          </a:solidFill>
                          <a:latin typeface="Calibri" panose="020F0502020204030204" pitchFamily="34" charset="0"/>
                          <a:cs typeface="Calibri" panose="020F0502020204030204" pitchFamily="34" charset="0"/>
                        </a:rPr>
                        <a:t>50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Comparison to PICA-N HYMETS data</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50 </a:t>
                      </a:r>
                      <a:r>
                        <a:rPr lang="en-US" sz="1600" baseline="30000" dirty="0">
                          <a:solidFill>
                            <a:srgbClr val="0070C0"/>
                          </a:solidFill>
                          <a:latin typeface="Calibri" panose="020F0502020204030204" pitchFamily="34" charset="0"/>
                          <a:cs typeface="Calibri" panose="020F0502020204030204" pitchFamily="34" charset="0"/>
                        </a:rPr>
                        <a:t>(1)</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Task rolled into MEDLI2</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72475719"/>
                  </a:ext>
                </a:extLst>
              </a:tr>
              <a:tr h="788214">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en-US" sz="1600" b="1" baseline="0" dirty="0">
                          <a:solidFill>
                            <a:schemeClr val="tx1"/>
                          </a:solidFill>
                          <a:latin typeface="Calibri" panose="020F0502020204030204" pitchFamily="34" charset="0"/>
                          <a:cs typeface="Calibri" panose="020F0502020204030204" pitchFamily="34" charset="0"/>
                        </a:rPr>
                        <a:t>PICA-N: Accuracy of reconstructed heating using in-depth TCs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W/cm</a:t>
                      </a:r>
                      <a:r>
                        <a:rPr lang="en-US" sz="1600" baseline="30000" dirty="0">
                          <a:solidFill>
                            <a:schemeClr val="tx1"/>
                          </a:solidFill>
                          <a:latin typeface="Calibri" panose="020F0502020204030204" pitchFamily="34" charset="0"/>
                          <a:cs typeface="Calibri" panose="020F0502020204030204" pitchFamily="34" charset="0"/>
                        </a:rPr>
                        <a:t>2</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baseline="0" dirty="0">
                          <a:solidFill>
                            <a:schemeClr val="tx1"/>
                          </a:solidFill>
                          <a:latin typeface="Calibri" panose="020F0502020204030204" pitchFamily="34" charset="0"/>
                          <a:cs typeface="Calibri" panose="020F0502020204030204" pitchFamily="34" charset="0"/>
                        </a:rPr>
                        <a:t>45</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baseline="0" dirty="0">
                          <a:solidFill>
                            <a:schemeClr val="tx1"/>
                          </a:solidFill>
                          <a:latin typeface="Calibri" panose="020F0502020204030204" pitchFamily="34" charset="0"/>
                          <a:cs typeface="Calibri" panose="020F0502020204030204" pitchFamily="34" charset="0"/>
                        </a:rPr>
                        <a:t>25</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baseline="0" dirty="0">
                          <a:solidFill>
                            <a:schemeClr val="tx1"/>
                          </a:solidFill>
                          <a:latin typeface="Calibri" panose="020F0502020204030204" pitchFamily="34" charset="0"/>
                          <a:cs typeface="Calibri" panose="020F0502020204030204" pitchFamily="34" charset="0"/>
                        </a:rPr>
                        <a:t>10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baseline="0" dirty="0">
                          <a:solidFill>
                            <a:srgbClr val="0070C0"/>
                          </a:solidFill>
                          <a:latin typeface="Calibri" panose="020F0502020204030204" pitchFamily="34" charset="0"/>
                          <a:cs typeface="Calibri" panose="020F0502020204030204" pitchFamily="34" charset="0"/>
                        </a:rPr>
                        <a:t>45</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aseline="0" dirty="0">
                          <a:solidFill>
                            <a:srgbClr val="0070C0"/>
                          </a:solidFill>
                          <a:latin typeface="Calibri" panose="020F0502020204030204" pitchFamily="34" charset="0"/>
                          <a:cs typeface="Calibri" panose="020F0502020204030204" pitchFamily="34" charset="0"/>
                        </a:rPr>
                        <a:t>Delays in experiments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45</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aseline="0" dirty="0">
                          <a:solidFill>
                            <a:srgbClr val="0070C0"/>
                          </a:solidFill>
                          <a:latin typeface="Calibri" panose="020F0502020204030204" pitchFamily="34" charset="0"/>
                          <a:cs typeface="Calibri" panose="020F0502020204030204" pitchFamily="34" charset="0"/>
                        </a:rPr>
                        <a:t>Task rolled into MEDLI2</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2673718"/>
                  </a:ext>
                </a:extLst>
              </a:tr>
              <a:tr h="554669">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Calibri" panose="020F0502020204030204" pitchFamily="34" charset="0"/>
                          <a:cs typeface="Calibri" panose="020F0502020204030204" pitchFamily="34" charset="0"/>
                        </a:rPr>
                        <a:t>Fidelity of air model      Forebody: Margin</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N/A</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baseline="0" dirty="0">
                          <a:solidFill>
                            <a:schemeClr val="tx1"/>
                          </a:solidFill>
                          <a:latin typeface="Calibri" panose="020F0502020204030204" pitchFamily="34" charset="0"/>
                          <a:cs typeface="Calibri" panose="020F0502020204030204" pitchFamily="34" charset="0"/>
                        </a:rPr>
                        <a:t>1.81</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baseline="0" dirty="0">
                          <a:solidFill>
                            <a:schemeClr val="tx1"/>
                          </a:solidFill>
                          <a:latin typeface="Calibri" panose="020F0502020204030204" pitchFamily="34" charset="0"/>
                          <a:cs typeface="Calibri" panose="020F0502020204030204" pitchFamily="34" charset="0"/>
                        </a:rPr>
                        <a:t>1.65</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baseline="0" dirty="0">
                          <a:solidFill>
                            <a:schemeClr val="tx1"/>
                          </a:solidFill>
                          <a:latin typeface="Calibri" panose="020F0502020204030204" pitchFamily="34" charset="0"/>
                          <a:cs typeface="Calibri" panose="020F0502020204030204" pitchFamily="34" charset="0"/>
                        </a:rPr>
                        <a:t>1.50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baseline="0" dirty="0">
                          <a:solidFill>
                            <a:srgbClr val="0070C0"/>
                          </a:solidFill>
                          <a:latin typeface="Calibri" panose="020F0502020204030204" pitchFamily="34" charset="0"/>
                          <a:cs typeface="Calibri" panose="020F0502020204030204" pitchFamily="34" charset="0"/>
                        </a:rPr>
                        <a:t>1.81</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No change</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1.81</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aseline="0" dirty="0">
                          <a:solidFill>
                            <a:srgbClr val="0070C0"/>
                          </a:solidFill>
                          <a:latin typeface="Calibri" panose="020F0502020204030204" pitchFamily="34" charset="0"/>
                          <a:cs typeface="Calibri" panose="020F0502020204030204" pitchFamily="34" charset="0"/>
                        </a:rPr>
                        <a:t>Model error KPP met</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78645919"/>
                  </a:ext>
                </a:extLst>
              </a:tr>
              <a:tr h="55466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Calibri" panose="020F0502020204030204" pitchFamily="34" charset="0"/>
                          <a:cs typeface="Calibri" panose="020F0502020204030204" pitchFamily="34" charset="0"/>
                        </a:rPr>
                        <a:t>Fidelity of air model      </a:t>
                      </a:r>
                      <a:r>
                        <a:rPr lang="en-US" sz="1600" b="1" baseline="0" dirty="0" err="1">
                          <a:solidFill>
                            <a:schemeClr val="tx1"/>
                          </a:solidFill>
                          <a:latin typeface="Calibri" panose="020F0502020204030204" pitchFamily="34" charset="0"/>
                          <a:cs typeface="Calibri" panose="020F0502020204030204" pitchFamily="34" charset="0"/>
                        </a:rPr>
                        <a:t>Forebody:Model</a:t>
                      </a:r>
                      <a:r>
                        <a:rPr lang="en-US" sz="1600" b="1" baseline="0" dirty="0">
                          <a:solidFill>
                            <a:schemeClr val="tx1"/>
                          </a:solidFill>
                          <a:latin typeface="Calibri" panose="020F0502020204030204" pitchFamily="34" charset="0"/>
                          <a:cs typeface="Calibri" panose="020F0502020204030204" pitchFamily="34" charset="0"/>
                        </a:rPr>
                        <a:t> error</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100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60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20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8</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aseline="0" dirty="0">
                          <a:solidFill>
                            <a:srgbClr val="0070C0"/>
                          </a:solidFill>
                          <a:latin typeface="Calibri" panose="020F0502020204030204" pitchFamily="34" charset="0"/>
                          <a:cs typeface="Calibri" panose="020F0502020204030204" pitchFamily="34" charset="0"/>
                        </a:rPr>
                        <a:t>NEQAIR, HARA, EAST comparison</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8</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aseline="0" dirty="0">
                          <a:solidFill>
                            <a:srgbClr val="0070C0"/>
                          </a:solidFill>
                          <a:latin typeface="Calibri" panose="020F0502020204030204" pitchFamily="34" charset="0"/>
                          <a:cs typeface="Calibri" panose="020F0502020204030204" pitchFamily="34" charset="0"/>
                        </a:rPr>
                        <a:t>KPP met</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1415821"/>
                  </a:ext>
                </a:extLst>
              </a:tr>
              <a:tr h="55466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Calibri" panose="020F0502020204030204" pitchFamily="34" charset="0"/>
                          <a:cs typeface="Calibri" panose="020F0502020204030204" pitchFamily="34" charset="0"/>
                        </a:rPr>
                        <a:t>Fidelity of air model     </a:t>
                      </a:r>
                      <a:r>
                        <a:rPr lang="en-US" sz="1600" b="1" baseline="0" dirty="0" err="1">
                          <a:solidFill>
                            <a:schemeClr val="tx1"/>
                          </a:solidFill>
                          <a:latin typeface="Calibri" panose="020F0502020204030204" pitchFamily="34" charset="0"/>
                          <a:cs typeface="Calibri" panose="020F0502020204030204" pitchFamily="34" charset="0"/>
                        </a:rPr>
                        <a:t>Backshell</a:t>
                      </a:r>
                      <a:r>
                        <a:rPr lang="en-US" sz="1600" b="1" baseline="0" dirty="0">
                          <a:solidFill>
                            <a:schemeClr val="tx1"/>
                          </a:solidFill>
                          <a:latin typeface="Calibri" panose="020F0502020204030204" pitchFamily="34" charset="0"/>
                          <a:cs typeface="Calibri" panose="020F0502020204030204" pitchFamily="34" charset="0"/>
                        </a:rPr>
                        <a:t>: Margin</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N/A</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1.60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1.55</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1.50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1.60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aseline="0" dirty="0">
                          <a:solidFill>
                            <a:srgbClr val="0070C0"/>
                          </a:solidFill>
                          <a:latin typeface="Calibri" panose="020F0502020204030204" pitchFamily="34" charset="0"/>
                          <a:cs typeface="Calibri" panose="020F0502020204030204" pitchFamily="34" charset="0"/>
                        </a:rPr>
                        <a:t>No change</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1.60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aseline="0" dirty="0">
                          <a:solidFill>
                            <a:srgbClr val="0070C0"/>
                          </a:solidFill>
                          <a:latin typeface="Calibri" panose="020F0502020204030204" pitchFamily="34" charset="0"/>
                          <a:cs typeface="Calibri" panose="020F0502020204030204" pitchFamily="34" charset="0"/>
                        </a:rPr>
                        <a:t>Focus on model error KPP</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81097423"/>
                  </a:ext>
                </a:extLst>
              </a:tr>
              <a:tr h="55466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Calibri" panose="020F0502020204030204" pitchFamily="34" charset="0"/>
                          <a:cs typeface="Calibri" panose="020F0502020204030204" pitchFamily="34" charset="0"/>
                        </a:rPr>
                        <a:t>Fidelity of CO2 model    Forebody: Margin</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aseline="0" dirty="0">
                          <a:solidFill>
                            <a:schemeClr val="tx1"/>
                          </a:solidFill>
                          <a:latin typeface="Calibri" panose="020F0502020204030204" pitchFamily="34" charset="0"/>
                          <a:cs typeface="Calibri" panose="020F0502020204030204" pitchFamily="34" charset="0"/>
                        </a:rPr>
                        <a:t>N/A</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2.67</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2.30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1.80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2.67</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aseline="0" dirty="0">
                          <a:solidFill>
                            <a:srgbClr val="0070C0"/>
                          </a:solidFill>
                          <a:latin typeface="Calibri" panose="020F0502020204030204" pitchFamily="34" charset="0"/>
                          <a:cs typeface="Calibri" panose="020F0502020204030204" pitchFamily="34" charset="0"/>
                        </a:rPr>
                        <a:t>No change</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600" baseline="0" dirty="0">
                        <a:solidFill>
                          <a:srgbClr val="0070C0"/>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2.67</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aseline="0" dirty="0">
                          <a:solidFill>
                            <a:srgbClr val="0070C0"/>
                          </a:solidFill>
                          <a:latin typeface="Calibri" panose="020F0502020204030204" pitchFamily="34" charset="0"/>
                          <a:cs typeface="Calibri" panose="020F0502020204030204" pitchFamily="34" charset="0"/>
                        </a:rPr>
                        <a:t>Focus on model error KPP</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22319681"/>
                  </a:ext>
                </a:extLst>
              </a:tr>
              <a:tr h="55466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Calibri" panose="020F0502020204030204" pitchFamily="34" charset="0"/>
                          <a:cs typeface="Calibri" panose="020F0502020204030204" pitchFamily="34" charset="0"/>
                        </a:rPr>
                        <a:t>Fidelity of CO2 model     </a:t>
                      </a:r>
                      <a:r>
                        <a:rPr lang="en-US" sz="1600" b="1" baseline="0" dirty="0" err="1">
                          <a:solidFill>
                            <a:schemeClr val="tx1"/>
                          </a:solidFill>
                          <a:latin typeface="Calibri" panose="020F0502020204030204" pitchFamily="34" charset="0"/>
                          <a:cs typeface="Calibri" panose="020F0502020204030204" pitchFamily="34" charset="0"/>
                        </a:rPr>
                        <a:t>Backshell</a:t>
                      </a:r>
                      <a:r>
                        <a:rPr lang="en-US" sz="1600" b="1" baseline="0" dirty="0">
                          <a:solidFill>
                            <a:schemeClr val="tx1"/>
                          </a:solidFill>
                          <a:latin typeface="Calibri" panose="020F0502020204030204" pitchFamily="34" charset="0"/>
                          <a:cs typeface="Calibri" panose="020F0502020204030204" pitchFamily="34" charset="0"/>
                        </a:rPr>
                        <a:t>: Margin</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aseline="0" dirty="0">
                          <a:solidFill>
                            <a:schemeClr val="tx1"/>
                          </a:solidFill>
                          <a:latin typeface="Calibri" panose="020F0502020204030204" pitchFamily="34" charset="0"/>
                          <a:cs typeface="Calibri" panose="020F0502020204030204" pitchFamily="34" charset="0"/>
                        </a:rPr>
                        <a:t>N/A</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1.50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1.45</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1.40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1.50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aseline="0" dirty="0">
                          <a:solidFill>
                            <a:srgbClr val="0070C0"/>
                          </a:solidFill>
                          <a:latin typeface="Calibri" panose="020F0502020204030204" pitchFamily="34" charset="0"/>
                          <a:cs typeface="Calibri" panose="020F0502020204030204" pitchFamily="34" charset="0"/>
                        </a:rPr>
                        <a:t>No change</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1.50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baseline="0" dirty="0">
                          <a:solidFill>
                            <a:srgbClr val="0070C0"/>
                          </a:solidFill>
                          <a:latin typeface="Calibri" panose="020F0502020204030204" pitchFamily="34" charset="0"/>
                          <a:cs typeface="Calibri" panose="020F0502020204030204" pitchFamily="34" charset="0"/>
                        </a:rPr>
                        <a:t>Focus on model error KPP</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41174841"/>
                  </a:ext>
                </a:extLst>
              </a:tr>
            </a:tbl>
          </a:graphicData>
        </a:graphic>
      </p:graphicFrame>
      <p:sp>
        <p:nvSpPr>
          <p:cNvPr id="3" name="Rectangle 2">
            <a:extLst>
              <a:ext uri="{FF2B5EF4-FFF2-40B4-BE49-F238E27FC236}">
                <a16:creationId xmlns:a16="http://schemas.microsoft.com/office/drawing/2014/main" id="{ED1F85C6-8953-494E-B3C3-8378704B3EC7}"/>
              </a:ext>
            </a:extLst>
          </p:cNvPr>
          <p:cNvSpPr/>
          <p:nvPr/>
        </p:nvSpPr>
        <p:spPr>
          <a:xfrm>
            <a:off x="910107" y="6405146"/>
            <a:ext cx="11281893" cy="338554"/>
          </a:xfrm>
          <a:prstGeom prst="rect">
            <a:avLst/>
          </a:prstGeom>
        </p:spPr>
        <p:txBody>
          <a:bodyPr wrap="square">
            <a:spAutoFit/>
          </a:bodyPr>
          <a:lstStyle/>
          <a:p>
            <a:r>
              <a:rPr lang="en-US" sz="1600" b="1" dirty="0">
                <a:solidFill>
                  <a:srgbClr val="000000"/>
                </a:solidFill>
                <a:latin typeface="Calibri" panose="020F0502020204030204" pitchFamily="34" charset="0"/>
              </a:rPr>
              <a:t>Notes: </a:t>
            </a:r>
            <a:r>
              <a:rPr lang="en-US" baseline="30000" dirty="0">
                <a:solidFill>
                  <a:srgbClr val="0070C0"/>
                </a:solidFill>
                <a:latin typeface="Calibri" panose="020F0502020204030204" pitchFamily="34" charset="0"/>
              </a:rPr>
              <a:t>(1) </a:t>
            </a:r>
            <a:r>
              <a:rPr lang="en-US" sz="1500" dirty="0">
                <a:solidFill>
                  <a:srgbClr val="0070C0"/>
                </a:solidFill>
                <a:latin typeface="Calibri" panose="020F0502020204030204" pitchFamily="34" charset="0"/>
              </a:rPr>
              <a:t>Agreement with HYMETS data closer to 6%, but need to compare against future experiments from AHF and with high-fidelity model. </a:t>
            </a:r>
            <a:endParaRPr lang="en-US" sz="1500" b="0" i="0" u="none" strike="noStrike" dirty="0">
              <a:solidFill>
                <a:srgbClr val="000000"/>
              </a:solidFill>
              <a:effectLst/>
              <a:latin typeface="Segoe UI"/>
            </a:endParaRPr>
          </a:p>
        </p:txBody>
      </p:sp>
    </p:spTree>
    <p:extLst>
      <p:ext uri="{BB962C8B-B14F-4D97-AF65-F5344CB8AC3E}">
        <p14:creationId xmlns:p14="http://schemas.microsoft.com/office/powerpoint/2010/main" val="15645859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Group 1371"/>
          <p:cNvGraphicFramePr>
            <a:graphicFrameLocks noGrp="1"/>
          </p:cNvGraphicFramePr>
          <p:nvPr>
            <p:extLst>
              <p:ext uri="{D42A27DB-BD31-4B8C-83A1-F6EECF244321}">
                <p14:modId xmlns:p14="http://schemas.microsoft.com/office/powerpoint/2010/main" val="603647297"/>
              </p:ext>
            </p:extLst>
          </p:nvPr>
        </p:nvGraphicFramePr>
        <p:xfrm>
          <a:off x="4703885" y="1315203"/>
          <a:ext cx="7350369" cy="2658524"/>
        </p:xfrm>
        <a:graphic>
          <a:graphicData uri="http://schemas.openxmlformats.org/drawingml/2006/table">
            <a:tbl>
              <a:tblPr/>
              <a:tblGrid>
                <a:gridCol w="703384">
                  <a:extLst>
                    <a:ext uri="{9D8B030D-6E8A-4147-A177-3AD203B41FA5}">
                      <a16:colId xmlns:a16="http://schemas.microsoft.com/office/drawing/2014/main" val="20000"/>
                    </a:ext>
                  </a:extLst>
                </a:gridCol>
                <a:gridCol w="764931">
                  <a:extLst>
                    <a:ext uri="{9D8B030D-6E8A-4147-A177-3AD203B41FA5}">
                      <a16:colId xmlns:a16="http://schemas.microsoft.com/office/drawing/2014/main" val="20001"/>
                    </a:ext>
                  </a:extLst>
                </a:gridCol>
                <a:gridCol w="5295894">
                  <a:extLst>
                    <a:ext uri="{9D8B030D-6E8A-4147-A177-3AD203B41FA5}">
                      <a16:colId xmlns:a16="http://schemas.microsoft.com/office/drawing/2014/main" val="20002"/>
                    </a:ext>
                  </a:extLst>
                </a:gridCol>
                <a:gridCol w="586160">
                  <a:extLst>
                    <a:ext uri="{9D8B030D-6E8A-4147-A177-3AD203B41FA5}">
                      <a16:colId xmlns:a16="http://schemas.microsoft.com/office/drawing/2014/main" val="1300324858"/>
                    </a:ext>
                  </a:extLst>
                </a:gridCol>
              </a:tblGrid>
              <a:tr h="380348">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mn-lt"/>
                        </a:rPr>
                        <a:t>Risk ID </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mn-lt"/>
                        </a:rPr>
                        <a:t>Affinity</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mn-lt"/>
                        </a:rPr>
                        <a:t>Description/Status</a:t>
                      </a:r>
                    </a:p>
                  </a:txBody>
                  <a:tcPr marT="45703" marB="45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mn-lt"/>
                        </a:rPr>
                        <a:t>Trend </a:t>
                      </a:r>
                    </a:p>
                  </a:txBody>
                  <a:tcPr marT="45703" marB="45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1641">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sngStrike" cap="none" normalizeH="0" baseline="0" dirty="0">
                          <a:ln>
                            <a:noFill/>
                          </a:ln>
                          <a:solidFill>
                            <a:schemeClr val="tx1"/>
                          </a:solidFill>
                          <a:effectLst/>
                          <a:latin typeface="+mn-lt"/>
                        </a:rPr>
                        <a:t>57</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400" b="0" i="0" u="none" strike="sngStrike" cap="none" normalizeH="0" baseline="0" dirty="0" err="1">
                          <a:ln>
                            <a:noFill/>
                          </a:ln>
                          <a:solidFill>
                            <a:schemeClr val="tx1"/>
                          </a:solidFill>
                          <a:effectLst/>
                          <a:latin typeface="+mn-lt"/>
                        </a:rPr>
                        <a:t>Sc</a:t>
                      </a:r>
                      <a:endParaRPr kumimoji="0" lang="en-US" sz="1400" b="0" i="0" u="none" strike="sngStrike" cap="none" normalizeH="0" baseline="0" dirty="0">
                        <a:ln>
                          <a:noFill/>
                        </a:ln>
                        <a:solidFill>
                          <a:schemeClr val="tx1"/>
                        </a:solidFill>
                        <a:effectLst/>
                        <a:latin typeface="+mn-lt"/>
                      </a:endParaRP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sz="1400" b="0" i="0" u="none" strike="sngStrike" kern="1200" cap="none" normalizeH="0" baseline="0" dirty="0">
                          <a:ln>
                            <a:noFill/>
                          </a:ln>
                          <a:solidFill>
                            <a:schemeClr val="tx1"/>
                          </a:solidFill>
                          <a:effectLst/>
                          <a:latin typeface="+mn-lt"/>
                          <a:ea typeface="+mn-ea"/>
                          <a:cs typeface="+mn-cs"/>
                        </a:rPr>
                        <a:t>GNC: Personnel Availability</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mn-lt"/>
                      </a:endParaRP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1641">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mn-lt"/>
                        </a:rPr>
                        <a:t>56</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400" b="0" i="0" u="none" strike="noStrike" cap="none" normalizeH="0" baseline="0" dirty="0" err="1">
                          <a:ln>
                            <a:noFill/>
                          </a:ln>
                          <a:solidFill>
                            <a:schemeClr val="tx1"/>
                          </a:solidFill>
                          <a:effectLst/>
                          <a:latin typeface="+mn-lt"/>
                        </a:rPr>
                        <a:t>Sc</a:t>
                      </a:r>
                      <a:endParaRPr kumimoji="0" lang="en-US" sz="1400" b="0" i="0" u="none" strike="noStrike" cap="none" normalizeH="0" baseline="0" dirty="0">
                        <a:ln>
                          <a:noFill/>
                        </a:ln>
                        <a:solidFill>
                          <a:schemeClr val="tx1"/>
                        </a:solidFill>
                        <a:effectLst/>
                        <a:latin typeface="+mn-lt"/>
                      </a:endParaRP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sz="1400" b="0" i="0" u="none" strike="noStrike" kern="1200" cap="none" normalizeH="0" baseline="0" dirty="0">
                          <a:ln>
                            <a:noFill/>
                          </a:ln>
                          <a:solidFill>
                            <a:schemeClr val="tx1"/>
                          </a:solidFill>
                          <a:effectLst/>
                          <a:latin typeface="+mn-lt"/>
                          <a:ea typeface="+mn-ea"/>
                          <a:cs typeface="+mn-cs"/>
                        </a:rPr>
                        <a:t>MRR: Facility Availability</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mn-lt"/>
                      </a:endParaRP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11647456"/>
                  </a:ext>
                </a:extLst>
              </a:tr>
              <a:tr h="331641">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mn-lt"/>
                        </a:rPr>
                        <a:t>53</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mn-lt"/>
                        </a:rPr>
                        <a:t>R,M/T</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sz="1400" b="0" i="0" u="none" strike="noStrike" kern="1200" cap="none" normalizeH="0" baseline="0" dirty="0">
                          <a:ln>
                            <a:noFill/>
                          </a:ln>
                          <a:solidFill>
                            <a:schemeClr val="tx1"/>
                          </a:solidFill>
                          <a:effectLst/>
                          <a:latin typeface="+mn-lt"/>
                          <a:ea typeface="+mn-ea"/>
                          <a:cs typeface="+mn-cs"/>
                        </a:rPr>
                        <a:t>PICA-N: Model Accuracy</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mn-lt"/>
                      </a:endParaRP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72782752"/>
                  </a:ext>
                </a:extLst>
              </a:tr>
              <a:tr h="331641">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mn-lt"/>
                        </a:rPr>
                        <a:t>49</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mn-lt"/>
                        </a:rPr>
                        <a:t>R/T</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sz="1400" b="0" i="0" u="none" strike="noStrike" kern="1200" cap="none" normalizeH="0" baseline="0" dirty="0">
                          <a:ln>
                            <a:noFill/>
                          </a:ln>
                          <a:solidFill>
                            <a:schemeClr val="tx1"/>
                          </a:solidFill>
                          <a:effectLst/>
                          <a:latin typeface="+mn-lt"/>
                          <a:ea typeface="+mn-ea"/>
                          <a:cs typeface="+mn-cs"/>
                        </a:rPr>
                        <a:t>MSWT: Separating Magnetic and Aero Forces</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mn-lt"/>
                      </a:endParaRP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59504232"/>
                  </a:ext>
                </a:extLst>
              </a:tr>
              <a:tr h="317204">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sngStrike" cap="none" normalizeH="0" baseline="0" dirty="0">
                          <a:ln>
                            <a:noFill/>
                          </a:ln>
                          <a:solidFill>
                            <a:schemeClr val="tx1"/>
                          </a:solidFill>
                          <a:effectLst/>
                          <a:latin typeface="+mn-lt"/>
                        </a:rPr>
                        <a:t>34</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400" b="0" i="0" u="none" strike="sngStrike" cap="none" normalizeH="0" baseline="0" dirty="0">
                          <a:ln>
                            <a:noFill/>
                          </a:ln>
                          <a:solidFill>
                            <a:schemeClr val="tx1"/>
                          </a:solidFill>
                          <a:effectLst/>
                          <a:latin typeface="+mn-lt"/>
                        </a:rPr>
                        <a:t>M/T</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sz="1400" b="0" i="0" u="none" strike="sngStrike" kern="1200" cap="none" normalizeH="0" baseline="0" dirty="0">
                          <a:ln>
                            <a:noFill/>
                          </a:ln>
                          <a:solidFill>
                            <a:schemeClr val="tx1"/>
                          </a:solidFill>
                          <a:effectLst/>
                          <a:latin typeface="+mn-lt"/>
                          <a:ea typeface="+mn-ea"/>
                          <a:cs typeface="+mn-cs"/>
                        </a:rPr>
                        <a:t>MSWT: Model Free Motion</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mn-lt"/>
                      </a:endParaRP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7204">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mn-lt"/>
                        </a:rPr>
                        <a:t>40</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rPr>
                        <a:t>M/T</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sz="1400" b="0" i="0" u="none" strike="noStrike" kern="1200" cap="none" normalizeH="0" baseline="0">
                          <a:ln>
                            <a:noFill/>
                          </a:ln>
                          <a:solidFill>
                            <a:schemeClr val="tx1"/>
                          </a:solidFill>
                          <a:effectLst/>
                          <a:latin typeface="+mn-lt"/>
                          <a:ea typeface="+mn-ea"/>
                          <a:cs typeface="+mn-cs"/>
                        </a:rPr>
                        <a:t>HVST: Data Interpretation of Expanding Flow Expt.</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mn-lt"/>
                      </a:endParaRP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91924069"/>
                  </a:ext>
                </a:extLst>
              </a:tr>
              <a:tr h="317204">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mn-lt"/>
                        </a:rPr>
                        <a:t>36</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mn-lt"/>
                        </a:rPr>
                        <a:t>M/T</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sz="1400" b="0" i="0" u="none" strike="noStrike" kern="1200" cap="none" normalizeH="0" baseline="0">
                          <a:ln>
                            <a:noFill/>
                          </a:ln>
                          <a:solidFill>
                            <a:schemeClr val="tx1"/>
                          </a:solidFill>
                          <a:effectLst/>
                          <a:latin typeface="+mn-lt"/>
                          <a:ea typeface="+mn-ea"/>
                          <a:cs typeface="+mn-cs"/>
                        </a:rPr>
                        <a:t>HVST: Expansion Cone Flow Quality</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mn-lt"/>
                      </a:endParaRP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92104036"/>
                  </a:ext>
                </a:extLst>
              </a:tr>
            </a:tbl>
          </a:graphicData>
        </a:graphic>
      </p:graphicFrame>
      <p:graphicFrame>
        <p:nvGraphicFramePr>
          <p:cNvPr id="57" name="Table 56"/>
          <p:cNvGraphicFramePr>
            <a:graphicFrameLocks noGrp="1"/>
          </p:cNvGraphicFramePr>
          <p:nvPr>
            <p:extLst>
              <p:ext uri="{D42A27DB-BD31-4B8C-83A1-F6EECF244321}">
                <p14:modId xmlns:p14="http://schemas.microsoft.com/office/powerpoint/2010/main" val="3868188461"/>
              </p:ext>
            </p:extLst>
          </p:nvPr>
        </p:nvGraphicFramePr>
        <p:xfrm>
          <a:off x="721283" y="1144021"/>
          <a:ext cx="3613325" cy="2654015"/>
        </p:xfrm>
        <a:graphic>
          <a:graphicData uri="http://schemas.openxmlformats.org/drawingml/2006/table">
            <a:tbl>
              <a:tblPr firstRow="1" bandRow="1">
                <a:tableStyleId>{5C22544A-7EE6-4342-B048-85BDC9FD1C3A}</a:tableStyleId>
              </a:tblPr>
              <a:tblGrid>
                <a:gridCol w="722665">
                  <a:extLst>
                    <a:ext uri="{9D8B030D-6E8A-4147-A177-3AD203B41FA5}">
                      <a16:colId xmlns:a16="http://schemas.microsoft.com/office/drawing/2014/main" val="497075010"/>
                    </a:ext>
                  </a:extLst>
                </a:gridCol>
                <a:gridCol w="722665">
                  <a:extLst>
                    <a:ext uri="{9D8B030D-6E8A-4147-A177-3AD203B41FA5}">
                      <a16:colId xmlns:a16="http://schemas.microsoft.com/office/drawing/2014/main" val="916435836"/>
                    </a:ext>
                  </a:extLst>
                </a:gridCol>
                <a:gridCol w="722665">
                  <a:extLst>
                    <a:ext uri="{9D8B030D-6E8A-4147-A177-3AD203B41FA5}">
                      <a16:colId xmlns:a16="http://schemas.microsoft.com/office/drawing/2014/main" val="939616828"/>
                    </a:ext>
                  </a:extLst>
                </a:gridCol>
                <a:gridCol w="722665">
                  <a:extLst>
                    <a:ext uri="{9D8B030D-6E8A-4147-A177-3AD203B41FA5}">
                      <a16:colId xmlns:a16="http://schemas.microsoft.com/office/drawing/2014/main" val="1721341597"/>
                    </a:ext>
                  </a:extLst>
                </a:gridCol>
                <a:gridCol w="722665">
                  <a:extLst>
                    <a:ext uri="{9D8B030D-6E8A-4147-A177-3AD203B41FA5}">
                      <a16:colId xmlns:a16="http://schemas.microsoft.com/office/drawing/2014/main" val="4091835808"/>
                    </a:ext>
                  </a:extLst>
                </a:gridCol>
              </a:tblGrid>
              <a:tr h="530803">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148351713"/>
                  </a:ext>
                </a:extLst>
              </a:tr>
              <a:tr h="530803">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r>
                        <a:rPr lang="en-US" dirty="0"/>
                        <a:t>53 56</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896838398"/>
                  </a:ext>
                </a:extLst>
              </a:tr>
              <a:tr h="530803">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889991741"/>
                  </a:ext>
                </a:extLst>
              </a:tr>
              <a:tr h="530803">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strike="sngStrike"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247335671"/>
                  </a:ext>
                </a:extLst>
              </a:tr>
              <a:tr h="530803">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658269138"/>
                  </a:ext>
                </a:extLst>
              </a:tr>
            </a:tbl>
          </a:graphicData>
        </a:graphic>
      </p:graphicFrame>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9034" y="4396893"/>
            <a:ext cx="4139383" cy="1593118"/>
          </a:xfrm>
          <a:prstGeom prst="rect">
            <a:avLst/>
          </a:prstGeom>
        </p:spPr>
      </p:pic>
      <p:sp>
        <p:nvSpPr>
          <p:cNvPr id="2" name="Title 1"/>
          <p:cNvSpPr>
            <a:spLocks noGrp="1"/>
          </p:cNvSpPr>
          <p:nvPr>
            <p:ph type="title"/>
          </p:nvPr>
        </p:nvSpPr>
        <p:spPr>
          <a:xfrm>
            <a:off x="2667000" y="27198"/>
            <a:ext cx="6858000" cy="1066800"/>
          </a:xfrm>
        </p:spPr>
        <p:txBody>
          <a:bodyPr/>
          <a:lstStyle/>
          <a:p>
            <a:r>
              <a:rPr lang="en-US" sz="4000" b="1" dirty="0"/>
              <a:t>Risk Summary</a:t>
            </a:r>
          </a:p>
        </p:txBody>
      </p:sp>
      <p:grpSp>
        <p:nvGrpSpPr>
          <p:cNvPr id="82" name="Group 81"/>
          <p:cNvGrpSpPr/>
          <p:nvPr/>
        </p:nvGrpSpPr>
        <p:grpSpPr>
          <a:xfrm>
            <a:off x="102501" y="1244829"/>
            <a:ext cx="4232107" cy="3097683"/>
            <a:chOff x="128509" y="1185061"/>
            <a:chExt cx="4232107" cy="3097683"/>
          </a:xfrm>
        </p:grpSpPr>
        <p:sp>
          <p:nvSpPr>
            <p:cNvPr id="6" name="Rectangle 13"/>
            <p:cNvSpPr>
              <a:spLocks noChangeArrowheads="1"/>
            </p:cNvSpPr>
            <p:nvPr/>
          </p:nvSpPr>
          <p:spPr bwMode="auto">
            <a:xfrm>
              <a:off x="1010792" y="3839957"/>
              <a:ext cx="216883"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dirty="0">
                  <a:ea typeface="ヒラギノ角ゴ Pro W3" charset="0"/>
                  <a:cs typeface="ヒラギノ角ゴ Pro W3" charset="0"/>
                </a:rPr>
                <a:t>1</a:t>
              </a:r>
            </a:p>
          </p:txBody>
        </p:sp>
        <p:sp>
          <p:nvSpPr>
            <p:cNvPr id="7" name="Rectangle 14"/>
            <p:cNvSpPr>
              <a:spLocks noChangeArrowheads="1"/>
            </p:cNvSpPr>
            <p:nvPr/>
          </p:nvSpPr>
          <p:spPr bwMode="auto">
            <a:xfrm>
              <a:off x="1750066" y="3839956"/>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dirty="0">
                  <a:ea typeface="ヒラギノ角ゴ Pro W3" charset="0"/>
                  <a:cs typeface="ヒラギノ角ゴ Pro W3" charset="0"/>
                </a:rPr>
                <a:t>2</a:t>
              </a:r>
            </a:p>
          </p:txBody>
        </p:sp>
        <p:sp>
          <p:nvSpPr>
            <p:cNvPr id="8" name="Rectangle 15"/>
            <p:cNvSpPr>
              <a:spLocks noChangeArrowheads="1"/>
            </p:cNvSpPr>
            <p:nvPr/>
          </p:nvSpPr>
          <p:spPr bwMode="auto">
            <a:xfrm>
              <a:off x="2489342" y="3839956"/>
              <a:ext cx="21688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dirty="0">
                  <a:ea typeface="ヒラギノ角ゴ Pro W3" charset="0"/>
                  <a:cs typeface="ヒラギノ角ゴ Pro W3" charset="0"/>
                </a:rPr>
                <a:t>3</a:t>
              </a:r>
            </a:p>
          </p:txBody>
        </p:sp>
        <p:sp>
          <p:nvSpPr>
            <p:cNvPr id="9" name="Rectangle 16"/>
            <p:cNvSpPr>
              <a:spLocks noChangeArrowheads="1"/>
            </p:cNvSpPr>
            <p:nvPr/>
          </p:nvSpPr>
          <p:spPr bwMode="auto">
            <a:xfrm>
              <a:off x="3228616" y="3839956"/>
              <a:ext cx="21688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dirty="0">
                  <a:ea typeface="ヒラギノ角ゴ Pro W3" charset="0"/>
                  <a:cs typeface="ヒラギノ角ゴ Pro W3" charset="0"/>
                </a:rPr>
                <a:t>4</a:t>
              </a:r>
            </a:p>
          </p:txBody>
        </p:sp>
        <p:sp>
          <p:nvSpPr>
            <p:cNvPr id="10" name="Rectangle 17"/>
            <p:cNvSpPr>
              <a:spLocks noChangeArrowheads="1"/>
            </p:cNvSpPr>
            <p:nvPr/>
          </p:nvSpPr>
          <p:spPr bwMode="auto">
            <a:xfrm>
              <a:off x="3967889" y="3839956"/>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dirty="0">
                  <a:ea typeface="ヒラギノ角ゴ Pro W3" charset="0"/>
                  <a:cs typeface="ヒラギノ角ゴ Pro W3" charset="0"/>
                </a:rPr>
                <a:t>5</a:t>
              </a:r>
            </a:p>
          </p:txBody>
        </p:sp>
        <p:sp>
          <p:nvSpPr>
            <p:cNvPr id="35" name="Rectangle 42"/>
            <p:cNvSpPr>
              <a:spLocks noChangeArrowheads="1"/>
            </p:cNvSpPr>
            <p:nvPr/>
          </p:nvSpPr>
          <p:spPr bwMode="auto">
            <a:xfrm>
              <a:off x="519862" y="1345014"/>
              <a:ext cx="21688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dirty="0">
                  <a:ea typeface="ヒラギノ角ゴ Pro W3" charset="0"/>
                  <a:cs typeface="ヒラギノ角ゴ Pro W3" charset="0"/>
                </a:rPr>
                <a:t>5</a:t>
              </a:r>
            </a:p>
          </p:txBody>
        </p:sp>
        <p:sp>
          <p:nvSpPr>
            <p:cNvPr id="36" name="Rectangle 43"/>
            <p:cNvSpPr>
              <a:spLocks noChangeArrowheads="1"/>
            </p:cNvSpPr>
            <p:nvPr/>
          </p:nvSpPr>
          <p:spPr bwMode="auto">
            <a:xfrm>
              <a:off x="519862" y="1866171"/>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dirty="0">
                  <a:ea typeface="ヒラギノ角ゴ Pro W3" charset="0"/>
                  <a:cs typeface="ヒラギノ角ゴ Pro W3" charset="0"/>
                </a:rPr>
                <a:t>4</a:t>
              </a:r>
            </a:p>
          </p:txBody>
        </p:sp>
        <p:sp>
          <p:nvSpPr>
            <p:cNvPr id="37" name="Rectangle 44"/>
            <p:cNvSpPr>
              <a:spLocks noChangeArrowheads="1"/>
            </p:cNvSpPr>
            <p:nvPr/>
          </p:nvSpPr>
          <p:spPr bwMode="auto">
            <a:xfrm>
              <a:off x="546238" y="2387329"/>
              <a:ext cx="21688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dirty="0">
                  <a:ea typeface="ヒラギノ角ゴ Pro W3" charset="0"/>
                  <a:cs typeface="ヒラギノ角ゴ Pro W3" charset="0"/>
                </a:rPr>
                <a:t>3</a:t>
              </a:r>
            </a:p>
          </p:txBody>
        </p:sp>
        <p:sp>
          <p:nvSpPr>
            <p:cNvPr id="38" name="Rectangle 45"/>
            <p:cNvSpPr>
              <a:spLocks noChangeArrowheads="1"/>
            </p:cNvSpPr>
            <p:nvPr/>
          </p:nvSpPr>
          <p:spPr bwMode="auto">
            <a:xfrm>
              <a:off x="519862" y="2908486"/>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dirty="0">
                  <a:ea typeface="ヒラギノ角ゴ Pro W3" charset="0"/>
                  <a:cs typeface="ヒラギノ角ゴ Pro W3" charset="0"/>
                </a:rPr>
                <a:t>2</a:t>
              </a:r>
            </a:p>
          </p:txBody>
        </p:sp>
        <p:sp>
          <p:nvSpPr>
            <p:cNvPr id="39" name="Rectangle 46"/>
            <p:cNvSpPr>
              <a:spLocks noChangeArrowheads="1"/>
            </p:cNvSpPr>
            <p:nvPr/>
          </p:nvSpPr>
          <p:spPr bwMode="auto">
            <a:xfrm>
              <a:off x="519862" y="3429646"/>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dirty="0">
                  <a:ea typeface="ヒラギノ角ゴ Pro W3" charset="0"/>
                  <a:cs typeface="ヒラギノ角ゴ Pro W3" charset="0"/>
                </a:rPr>
                <a:t>1</a:t>
              </a:r>
            </a:p>
          </p:txBody>
        </p:sp>
        <p:sp>
          <p:nvSpPr>
            <p:cNvPr id="40" name="Rectangle 47"/>
            <p:cNvSpPr>
              <a:spLocks noChangeArrowheads="1"/>
            </p:cNvSpPr>
            <p:nvPr/>
          </p:nvSpPr>
          <p:spPr bwMode="auto">
            <a:xfrm>
              <a:off x="128509" y="1185061"/>
              <a:ext cx="313067" cy="2769989"/>
            </a:xfrm>
            <a:prstGeom prst="rect">
              <a:avLst/>
            </a:prstGeom>
            <a:solidFill>
              <a:srgbClr val="A8C1FE"/>
            </a:solidFill>
            <a:ln w="9525">
              <a:solidFill>
                <a:schemeClr val="tx1"/>
              </a:solidFill>
              <a:miter lim="800000"/>
              <a:headEnd/>
              <a:tailEnd/>
            </a:ln>
          </p:spPr>
          <p:txBody>
            <a:bodyPr lIns="0" tIns="457200" rIns="0" bIns="457200" anchor="ctr">
              <a:spAutoFit/>
            </a:bodyPr>
            <a:lstStyle/>
            <a:p>
              <a:pPr algn="ctr" defTabSz="969963" eaLnBrk="1" hangingPunct="1"/>
              <a:r>
                <a:rPr lang="en-US" sz="1200" b="1" dirty="0">
                  <a:solidFill>
                    <a:srgbClr val="000000"/>
                  </a:solidFill>
                  <a:ea typeface="ヒラギノ角ゴ Pro W3" charset="0"/>
                  <a:cs typeface="ヒラギノ角ゴ Pro W3" charset="0"/>
                </a:rPr>
                <a:t>L</a:t>
              </a:r>
            </a:p>
            <a:p>
              <a:pPr algn="ctr" defTabSz="969963" eaLnBrk="1" hangingPunct="1"/>
              <a:r>
                <a:rPr lang="en-US" sz="1200" b="1" dirty="0">
                  <a:solidFill>
                    <a:srgbClr val="000000"/>
                  </a:solidFill>
                  <a:ea typeface="ヒラギノ角ゴ Pro W3" charset="0"/>
                  <a:cs typeface="ヒラギノ角ゴ Pro W3" charset="0"/>
                </a:rPr>
                <a:t>I</a:t>
              </a:r>
            </a:p>
            <a:p>
              <a:pPr algn="ctr" defTabSz="969963" eaLnBrk="1" hangingPunct="1"/>
              <a:r>
                <a:rPr lang="en-US" sz="1200" b="1" dirty="0">
                  <a:solidFill>
                    <a:srgbClr val="000000"/>
                  </a:solidFill>
                  <a:ea typeface="ヒラギノ角ゴ Pro W3" charset="0"/>
                  <a:cs typeface="ヒラギノ角ゴ Pro W3" charset="0"/>
                </a:rPr>
                <a:t>K</a:t>
              </a:r>
            </a:p>
            <a:p>
              <a:pPr algn="ctr" defTabSz="969963" eaLnBrk="1" hangingPunct="1"/>
              <a:r>
                <a:rPr lang="en-US" sz="1200" b="1" dirty="0">
                  <a:solidFill>
                    <a:srgbClr val="000000"/>
                  </a:solidFill>
                  <a:ea typeface="ヒラギノ角ゴ Pro W3" charset="0"/>
                  <a:cs typeface="ヒラギノ角ゴ Pro W3" charset="0"/>
                </a:rPr>
                <a:t>E</a:t>
              </a:r>
            </a:p>
            <a:p>
              <a:pPr algn="ctr" defTabSz="969963" eaLnBrk="1" hangingPunct="1"/>
              <a:r>
                <a:rPr lang="en-US" sz="1200" b="1" dirty="0">
                  <a:solidFill>
                    <a:srgbClr val="000000"/>
                  </a:solidFill>
                  <a:ea typeface="ヒラギノ角ゴ Pro W3" charset="0"/>
                  <a:cs typeface="ヒラギノ角ゴ Pro W3" charset="0"/>
                </a:rPr>
                <a:t>L</a:t>
              </a:r>
            </a:p>
            <a:p>
              <a:pPr algn="ctr" defTabSz="969963" eaLnBrk="1" hangingPunct="1"/>
              <a:r>
                <a:rPr lang="en-US" sz="1200" b="1" dirty="0">
                  <a:solidFill>
                    <a:srgbClr val="000000"/>
                  </a:solidFill>
                  <a:ea typeface="ヒラギノ角ゴ Pro W3" charset="0"/>
                  <a:cs typeface="ヒラギノ角ゴ Pro W3" charset="0"/>
                </a:rPr>
                <a:t>I</a:t>
              </a:r>
            </a:p>
            <a:p>
              <a:pPr algn="ctr" defTabSz="969963" eaLnBrk="1" hangingPunct="1"/>
              <a:r>
                <a:rPr lang="en-US" sz="1200" b="1" dirty="0">
                  <a:solidFill>
                    <a:srgbClr val="000000"/>
                  </a:solidFill>
                  <a:ea typeface="ヒラギノ角ゴ Pro W3" charset="0"/>
                  <a:cs typeface="ヒラギノ角ゴ Pro W3" charset="0"/>
                </a:rPr>
                <a:t>H</a:t>
              </a:r>
            </a:p>
            <a:p>
              <a:pPr algn="ctr" defTabSz="969963" eaLnBrk="1" hangingPunct="1"/>
              <a:r>
                <a:rPr lang="en-US" sz="1200" b="1" dirty="0">
                  <a:solidFill>
                    <a:srgbClr val="000000"/>
                  </a:solidFill>
                  <a:ea typeface="ヒラギノ角ゴ Pro W3" charset="0"/>
                  <a:cs typeface="ヒラギノ角ゴ Pro W3" charset="0"/>
                </a:rPr>
                <a:t>O</a:t>
              </a:r>
            </a:p>
            <a:p>
              <a:pPr algn="ctr" defTabSz="969963" eaLnBrk="1" hangingPunct="1"/>
              <a:r>
                <a:rPr lang="en-US" sz="1200" b="1" dirty="0">
                  <a:solidFill>
                    <a:srgbClr val="000000"/>
                  </a:solidFill>
                  <a:ea typeface="ヒラギノ角ゴ Pro W3" charset="0"/>
                  <a:cs typeface="ヒラギノ角ゴ Pro W3" charset="0"/>
                </a:rPr>
                <a:t>O</a:t>
              </a:r>
            </a:p>
            <a:p>
              <a:pPr algn="ctr" defTabSz="969963" eaLnBrk="1" hangingPunct="1"/>
              <a:r>
                <a:rPr lang="en-US" sz="1200" b="1" dirty="0">
                  <a:solidFill>
                    <a:srgbClr val="000000"/>
                  </a:solidFill>
                  <a:ea typeface="ヒラギノ角ゴ Pro W3" charset="0"/>
                  <a:cs typeface="ヒラギノ角ゴ Pro W3" charset="0"/>
                </a:rPr>
                <a:t>D</a:t>
              </a:r>
              <a:endParaRPr lang="en-US" sz="1200" dirty="0">
                <a:ea typeface="ヒラギノ角ゴ Pro W3" charset="0"/>
                <a:cs typeface="ヒラギノ角ゴ Pro W3" charset="0"/>
              </a:endParaRPr>
            </a:p>
          </p:txBody>
        </p:sp>
        <p:sp>
          <p:nvSpPr>
            <p:cNvPr id="42" name="Rectangle 48"/>
            <p:cNvSpPr>
              <a:spLocks noChangeArrowheads="1"/>
            </p:cNvSpPr>
            <p:nvPr/>
          </p:nvSpPr>
          <p:spPr bwMode="auto">
            <a:xfrm>
              <a:off x="736747" y="4060494"/>
              <a:ext cx="3623869" cy="222250"/>
            </a:xfrm>
            <a:prstGeom prst="rect">
              <a:avLst/>
            </a:prstGeom>
            <a:solidFill>
              <a:srgbClr val="A8C1FE"/>
            </a:solidFill>
            <a:ln w="9525">
              <a:solidFill>
                <a:schemeClr val="tx1"/>
              </a:solidFill>
              <a:miter lim="800000"/>
              <a:headEnd/>
              <a:tailEnd/>
            </a:ln>
          </p:spPr>
          <p:txBody>
            <a:bodyPr wrap="square" lIns="0" tIns="0" rIns="0" bIns="0">
              <a:spAutoFit/>
            </a:bodyPr>
            <a:lstStyle/>
            <a:p>
              <a:pPr algn="ctr" defTabSz="969963" eaLnBrk="1" hangingPunct="1"/>
              <a:r>
                <a:rPr lang="en-US" sz="1400" b="1" dirty="0">
                  <a:solidFill>
                    <a:srgbClr val="000000"/>
                  </a:solidFill>
                  <a:ea typeface="ヒラギノ角ゴ Pro W3" charset="0"/>
                  <a:cs typeface="ヒラギノ角ゴ Pro W3" charset="0"/>
                </a:rPr>
                <a:t>CONSEQUENCES</a:t>
              </a:r>
              <a:endParaRPr lang="en-US" sz="800" dirty="0">
                <a:ea typeface="ヒラギノ角ゴ Pro W3" charset="0"/>
                <a:cs typeface="ヒラギノ角ゴ Pro W3" charset="0"/>
              </a:endParaRPr>
            </a:p>
          </p:txBody>
        </p:sp>
      </p:grpSp>
      <p:pic>
        <p:nvPicPr>
          <p:cNvPr id="33" name="Picture 3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11" name="Slide Number Placeholder 10"/>
          <p:cNvSpPr>
            <a:spLocks noGrp="1"/>
          </p:cNvSpPr>
          <p:nvPr>
            <p:ph type="sldNum" sz="quarter" idx="10"/>
          </p:nvPr>
        </p:nvSpPr>
        <p:spPr/>
        <p:txBody>
          <a:bodyPr/>
          <a:lstStyle/>
          <a:p>
            <a:pPr>
              <a:defRPr/>
            </a:pPr>
            <a:fld id="{75D13D49-2B6F-174C-9E1E-1013A06E5C50}" type="slidenum">
              <a:rPr lang="uk-UA" smtClean="0"/>
              <a:pPr>
                <a:defRPr/>
              </a:pPr>
              <a:t>33</a:t>
            </a:fld>
            <a:endParaRPr lang="uk-UA" dirty="0"/>
          </a:p>
        </p:txBody>
      </p:sp>
      <p:sp>
        <p:nvSpPr>
          <p:cNvPr id="22" name="AutoShape 143"/>
          <p:cNvSpPr>
            <a:spLocks noChangeArrowheads="1"/>
          </p:cNvSpPr>
          <p:nvPr/>
        </p:nvSpPr>
        <p:spPr bwMode="auto">
          <a:xfrm rot="5400000">
            <a:off x="11680486" y="2457058"/>
            <a:ext cx="174625" cy="150813"/>
          </a:xfrm>
          <a:prstGeom prst="upArrow">
            <a:avLst>
              <a:gd name="adj1" fmla="val 50000"/>
              <a:gd name="adj2" fmla="val 25000"/>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200" dirty="0">
              <a:cs typeface="Times New Roman" charset="0"/>
            </a:endParaRPr>
          </a:p>
        </p:txBody>
      </p:sp>
      <p:sp>
        <p:nvSpPr>
          <p:cNvPr id="24" name="AutoShape 143"/>
          <p:cNvSpPr>
            <a:spLocks noChangeArrowheads="1"/>
          </p:cNvSpPr>
          <p:nvPr/>
        </p:nvSpPr>
        <p:spPr bwMode="auto">
          <a:xfrm rot="5400000">
            <a:off x="11684212" y="3104825"/>
            <a:ext cx="174625" cy="150813"/>
          </a:xfrm>
          <a:prstGeom prst="upArrow">
            <a:avLst>
              <a:gd name="adj1" fmla="val 50000"/>
              <a:gd name="adj2" fmla="val 25000"/>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200" dirty="0">
              <a:cs typeface="Times New Roman" charset="0"/>
            </a:endParaRPr>
          </a:p>
        </p:txBody>
      </p:sp>
      <p:sp>
        <p:nvSpPr>
          <p:cNvPr id="27" name="AutoShape 143">
            <a:extLst>
              <a:ext uri="{FF2B5EF4-FFF2-40B4-BE49-F238E27FC236}">
                <a16:creationId xmlns:a16="http://schemas.microsoft.com/office/drawing/2014/main" id="{F35A1DD2-93D9-8847-A8D6-AB04A4ACCD9B}"/>
              </a:ext>
            </a:extLst>
          </p:cNvPr>
          <p:cNvSpPr>
            <a:spLocks noChangeArrowheads="1"/>
          </p:cNvSpPr>
          <p:nvPr/>
        </p:nvSpPr>
        <p:spPr bwMode="auto">
          <a:xfrm rot="10800000">
            <a:off x="11692392" y="3424863"/>
            <a:ext cx="174625" cy="150813"/>
          </a:xfrm>
          <a:prstGeom prst="upArrow">
            <a:avLst>
              <a:gd name="adj1" fmla="val 50000"/>
              <a:gd name="adj2" fmla="val 25000"/>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200">
              <a:cs typeface="Times New Roman" charset="0"/>
            </a:endParaRPr>
          </a:p>
        </p:txBody>
      </p:sp>
      <p:sp>
        <p:nvSpPr>
          <p:cNvPr id="28" name="AutoShape 143">
            <a:extLst>
              <a:ext uri="{FF2B5EF4-FFF2-40B4-BE49-F238E27FC236}">
                <a16:creationId xmlns:a16="http://schemas.microsoft.com/office/drawing/2014/main" id="{49DC7936-0F66-BF43-BBAE-DC7E5BE5AEAE}"/>
              </a:ext>
            </a:extLst>
          </p:cNvPr>
          <p:cNvSpPr>
            <a:spLocks noChangeArrowheads="1"/>
          </p:cNvSpPr>
          <p:nvPr/>
        </p:nvSpPr>
        <p:spPr bwMode="auto">
          <a:xfrm rot="10800000">
            <a:off x="11687327" y="3743432"/>
            <a:ext cx="174625" cy="150813"/>
          </a:xfrm>
          <a:prstGeom prst="upArrow">
            <a:avLst>
              <a:gd name="adj1" fmla="val 50000"/>
              <a:gd name="adj2" fmla="val 25000"/>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200">
              <a:cs typeface="Times New Roman" charset="0"/>
            </a:endParaRPr>
          </a:p>
        </p:txBody>
      </p:sp>
      <p:sp>
        <p:nvSpPr>
          <p:cNvPr id="32" name="AutoShape 143">
            <a:extLst>
              <a:ext uri="{FF2B5EF4-FFF2-40B4-BE49-F238E27FC236}">
                <a16:creationId xmlns:a16="http://schemas.microsoft.com/office/drawing/2014/main" id="{0D88A5CF-4965-8F41-A7EB-D12ACC68DAA6}"/>
              </a:ext>
            </a:extLst>
          </p:cNvPr>
          <p:cNvSpPr>
            <a:spLocks noChangeArrowheads="1"/>
          </p:cNvSpPr>
          <p:nvPr/>
        </p:nvSpPr>
        <p:spPr bwMode="auto">
          <a:xfrm rot="10800000">
            <a:off x="11684211" y="1775126"/>
            <a:ext cx="174625" cy="150813"/>
          </a:xfrm>
          <a:prstGeom prst="upArrow">
            <a:avLst>
              <a:gd name="adj1" fmla="val 50000"/>
              <a:gd name="adj2" fmla="val 25000"/>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200">
              <a:cs typeface="Times New Roman" charset="0"/>
            </a:endParaRPr>
          </a:p>
        </p:txBody>
      </p:sp>
      <p:sp>
        <p:nvSpPr>
          <p:cNvPr id="41" name="AutoShape 143">
            <a:extLst>
              <a:ext uri="{FF2B5EF4-FFF2-40B4-BE49-F238E27FC236}">
                <a16:creationId xmlns:a16="http://schemas.microsoft.com/office/drawing/2014/main" id="{9FD247C5-BFDC-9A4A-9C3D-BD074A2C8A5A}"/>
              </a:ext>
            </a:extLst>
          </p:cNvPr>
          <p:cNvSpPr>
            <a:spLocks noChangeArrowheads="1"/>
          </p:cNvSpPr>
          <p:nvPr/>
        </p:nvSpPr>
        <p:spPr bwMode="auto">
          <a:xfrm rot="10800000">
            <a:off x="11684210" y="2779110"/>
            <a:ext cx="174625" cy="150813"/>
          </a:xfrm>
          <a:prstGeom prst="upArrow">
            <a:avLst>
              <a:gd name="adj1" fmla="val 50000"/>
              <a:gd name="adj2" fmla="val 25000"/>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200">
              <a:cs typeface="Times New Roman" charset="0"/>
            </a:endParaRPr>
          </a:p>
        </p:txBody>
      </p:sp>
      <p:sp>
        <p:nvSpPr>
          <p:cNvPr id="44" name="AutoShape 143">
            <a:extLst>
              <a:ext uri="{FF2B5EF4-FFF2-40B4-BE49-F238E27FC236}">
                <a16:creationId xmlns:a16="http://schemas.microsoft.com/office/drawing/2014/main" id="{D805571E-CEF0-6E48-8219-951EA9775F06}"/>
              </a:ext>
            </a:extLst>
          </p:cNvPr>
          <p:cNvSpPr>
            <a:spLocks noChangeArrowheads="1"/>
          </p:cNvSpPr>
          <p:nvPr/>
        </p:nvSpPr>
        <p:spPr bwMode="auto">
          <a:xfrm rot="5400000">
            <a:off x="11680486" y="2115908"/>
            <a:ext cx="174625" cy="150813"/>
          </a:xfrm>
          <a:prstGeom prst="upArrow">
            <a:avLst>
              <a:gd name="adj1" fmla="val 50000"/>
              <a:gd name="adj2" fmla="val 25000"/>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200" dirty="0">
              <a:cs typeface="Times New Roman" charset="0"/>
            </a:endParaRPr>
          </a:p>
        </p:txBody>
      </p:sp>
      <p:sp>
        <p:nvSpPr>
          <p:cNvPr id="4" name="Rectangle 3">
            <a:extLst>
              <a:ext uri="{FF2B5EF4-FFF2-40B4-BE49-F238E27FC236}">
                <a16:creationId xmlns:a16="http://schemas.microsoft.com/office/drawing/2014/main" id="{F035AC2A-E3C8-BB42-9D40-72DAA205CDBF}"/>
              </a:ext>
            </a:extLst>
          </p:cNvPr>
          <p:cNvSpPr/>
          <p:nvPr/>
        </p:nvSpPr>
        <p:spPr>
          <a:xfrm>
            <a:off x="2139042" y="2688672"/>
            <a:ext cx="782577" cy="646331"/>
          </a:xfrm>
          <a:prstGeom prst="rect">
            <a:avLst/>
          </a:prstGeom>
        </p:spPr>
        <p:txBody>
          <a:bodyPr wrap="square">
            <a:spAutoFit/>
          </a:bodyPr>
          <a:lstStyle/>
          <a:p>
            <a:r>
              <a:rPr lang="en-US" dirty="0"/>
              <a:t>36 40 49</a:t>
            </a:r>
          </a:p>
        </p:txBody>
      </p:sp>
      <p:graphicFrame>
        <p:nvGraphicFramePr>
          <p:cNvPr id="47" name="Content Placeholder 4">
            <a:extLst>
              <a:ext uri="{FF2B5EF4-FFF2-40B4-BE49-F238E27FC236}">
                <a16:creationId xmlns:a16="http://schemas.microsoft.com/office/drawing/2014/main" id="{62F6E609-71F1-9A48-BF69-C0CE50177C86}"/>
              </a:ext>
            </a:extLst>
          </p:cNvPr>
          <p:cNvGraphicFramePr>
            <a:graphicFrameLocks/>
          </p:cNvGraphicFramePr>
          <p:nvPr>
            <p:extLst>
              <p:ext uri="{D42A27DB-BD31-4B8C-83A1-F6EECF244321}">
                <p14:modId xmlns:p14="http://schemas.microsoft.com/office/powerpoint/2010/main" val="972989885"/>
              </p:ext>
            </p:extLst>
          </p:nvPr>
        </p:nvGraphicFramePr>
        <p:xfrm>
          <a:off x="4502717" y="4582851"/>
          <a:ext cx="7684827" cy="1259840"/>
        </p:xfrm>
        <a:graphic>
          <a:graphicData uri="http://schemas.openxmlformats.org/drawingml/2006/table">
            <a:tbl>
              <a:tblPr firstRow="1" bandRow="1">
                <a:tableStyleId>{5C22544A-7EE6-4342-B048-85BDC9FD1C3A}</a:tableStyleId>
              </a:tblPr>
              <a:tblGrid>
                <a:gridCol w="428723">
                  <a:extLst>
                    <a:ext uri="{9D8B030D-6E8A-4147-A177-3AD203B41FA5}">
                      <a16:colId xmlns:a16="http://schemas.microsoft.com/office/drawing/2014/main" val="2702944524"/>
                    </a:ext>
                  </a:extLst>
                </a:gridCol>
                <a:gridCol w="1083491">
                  <a:extLst>
                    <a:ext uri="{9D8B030D-6E8A-4147-A177-3AD203B41FA5}">
                      <a16:colId xmlns:a16="http://schemas.microsoft.com/office/drawing/2014/main" val="4143071231"/>
                    </a:ext>
                  </a:extLst>
                </a:gridCol>
                <a:gridCol w="2166980">
                  <a:extLst>
                    <a:ext uri="{9D8B030D-6E8A-4147-A177-3AD203B41FA5}">
                      <a16:colId xmlns:a16="http://schemas.microsoft.com/office/drawing/2014/main" val="2792998224"/>
                    </a:ext>
                  </a:extLst>
                </a:gridCol>
                <a:gridCol w="4005633">
                  <a:extLst>
                    <a:ext uri="{9D8B030D-6E8A-4147-A177-3AD203B41FA5}">
                      <a16:colId xmlns:a16="http://schemas.microsoft.com/office/drawing/2014/main" val="2458476962"/>
                    </a:ext>
                  </a:extLst>
                </a:gridCol>
              </a:tblGrid>
              <a:tr h="370840">
                <a:tc>
                  <a:txBody>
                    <a:bodyPr/>
                    <a:lstStyle/>
                    <a:p>
                      <a:r>
                        <a:rPr lang="en-US" sz="1400"/>
                        <a:t>ID</a:t>
                      </a:r>
                    </a:p>
                  </a:txBody>
                  <a:tcPr/>
                </a:tc>
                <a:tc>
                  <a:txBody>
                    <a:bodyPr/>
                    <a:lstStyle/>
                    <a:p>
                      <a:r>
                        <a:rPr lang="en-US" sz="1400"/>
                        <a:t>Date</a:t>
                      </a:r>
                    </a:p>
                  </a:txBody>
                  <a:tcPr/>
                </a:tc>
                <a:tc>
                  <a:txBody>
                    <a:bodyPr/>
                    <a:lstStyle/>
                    <a:p>
                      <a:r>
                        <a:rPr lang="en-US" sz="1400"/>
                        <a:t>Title</a:t>
                      </a:r>
                    </a:p>
                  </a:txBody>
                  <a:tcPr/>
                </a:tc>
                <a:tc>
                  <a:txBody>
                    <a:bodyPr/>
                    <a:lstStyle/>
                    <a:p>
                      <a:r>
                        <a:rPr lang="en-US" sz="1400" dirty="0"/>
                        <a:t>Impact</a:t>
                      </a:r>
                    </a:p>
                  </a:txBody>
                  <a:tcPr/>
                </a:tc>
                <a:extLst>
                  <a:ext uri="{0D108BD9-81ED-4DB2-BD59-A6C34878D82A}">
                    <a16:rowId xmlns:a16="http://schemas.microsoft.com/office/drawing/2014/main" val="220226751"/>
                  </a:ext>
                </a:extLst>
              </a:tr>
              <a:tr h="370840">
                <a:tc>
                  <a:txBody>
                    <a:bodyPr/>
                    <a:lstStyle/>
                    <a:p>
                      <a:r>
                        <a:rPr lang="en-US" sz="1400">
                          <a:solidFill>
                            <a:schemeClr val="tx1"/>
                          </a:solidFill>
                        </a:rPr>
                        <a:t>34</a:t>
                      </a:r>
                    </a:p>
                  </a:txBody>
                  <a:tcPr/>
                </a:tc>
                <a:tc>
                  <a:txBody>
                    <a:bodyPr/>
                    <a:lstStyle/>
                    <a:p>
                      <a:r>
                        <a:rPr lang="en-US" sz="1400">
                          <a:solidFill>
                            <a:schemeClr val="tx1"/>
                          </a:solidFill>
                        </a:rPr>
                        <a:t>01/22/2020</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a:ln>
                            <a:noFill/>
                          </a:ln>
                          <a:solidFill>
                            <a:schemeClr val="tx1"/>
                          </a:solidFill>
                          <a:effectLst/>
                          <a:latin typeface="+mn-lt"/>
                          <a:ea typeface="+mn-ea"/>
                          <a:cs typeface="+mn-cs"/>
                        </a:rPr>
                        <a:t>MSWT: Model Free Motion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solidFill>
                          <a:effectLst/>
                          <a:uLnTx/>
                          <a:uFillTx/>
                          <a:latin typeface="+mn-lt"/>
                          <a:ea typeface="+mn-ea"/>
                          <a:cs typeface="+mn-cs"/>
                        </a:rPr>
                        <a:t>Accepting limitations and will run in 1-DOF mode</a:t>
                      </a:r>
                    </a:p>
                  </a:txBody>
                  <a:tcPr/>
                </a:tc>
                <a:extLst>
                  <a:ext uri="{0D108BD9-81ED-4DB2-BD59-A6C34878D82A}">
                    <a16:rowId xmlns:a16="http://schemas.microsoft.com/office/drawing/2014/main" val="1524787900"/>
                  </a:ext>
                </a:extLst>
              </a:tr>
              <a:tr h="370840">
                <a:tc>
                  <a:txBody>
                    <a:bodyPr/>
                    <a:lstStyle/>
                    <a:p>
                      <a:r>
                        <a:rPr lang="en-US" sz="1400">
                          <a:solidFill>
                            <a:schemeClr val="tx1"/>
                          </a:solidFill>
                        </a:rPr>
                        <a:t>57</a:t>
                      </a:r>
                    </a:p>
                  </a:txBody>
                  <a:tcPr/>
                </a:tc>
                <a:tc>
                  <a:txBody>
                    <a:bodyPr/>
                    <a:lstStyle/>
                    <a:p>
                      <a:r>
                        <a:rPr lang="en-US" sz="1400">
                          <a:solidFill>
                            <a:schemeClr val="tx1"/>
                          </a:solidFill>
                        </a:rPr>
                        <a:t>08/28/2020</a:t>
                      </a:r>
                    </a:p>
                  </a:txBody>
                  <a:tcPr/>
                </a:tc>
                <a:tc>
                  <a:txBody>
                    <a:bodyPr/>
                    <a:lstStyle/>
                    <a:p>
                      <a:r>
                        <a:rPr lang="en-US" sz="1400">
                          <a:solidFill>
                            <a:schemeClr val="tx1"/>
                          </a:solidFill>
                        </a:rPr>
                        <a:t>GNC: Personnel Availability</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GNC scope replanned per request of TAPR board. New scope aligned with available personnel.</a:t>
                      </a:r>
                    </a:p>
                  </a:txBody>
                  <a:tcPr/>
                </a:tc>
                <a:extLst>
                  <a:ext uri="{0D108BD9-81ED-4DB2-BD59-A6C34878D82A}">
                    <a16:rowId xmlns:a16="http://schemas.microsoft.com/office/drawing/2014/main" val="523172114"/>
                  </a:ext>
                </a:extLst>
              </a:tr>
            </a:tbl>
          </a:graphicData>
        </a:graphic>
      </p:graphicFrame>
      <p:sp>
        <p:nvSpPr>
          <p:cNvPr id="48" name="TextBox 47">
            <a:extLst>
              <a:ext uri="{FF2B5EF4-FFF2-40B4-BE49-F238E27FC236}">
                <a16:creationId xmlns:a16="http://schemas.microsoft.com/office/drawing/2014/main" id="{0B31106B-4319-3A42-A364-9058A82EB09A}"/>
              </a:ext>
            </a:extLst>
          </p:cNvPr>
          <p:cNvSpPr txBox="1"/>
          <p:nvPr/>
        </p:nvSpPr>
        <p:spPr>
          <a:xfrm>
            <a:off x="4502717" y="4231387"/>
            <a:ext cx="1197764" cy="369332"/>
          </a:xfrm>
          <a:prstGeom prst="rect">
            <a:avLst/>
          </a:prstGeom>
          <a:noFill/>
        </p:spPr>
        <p:txBody>
          <a:bodyPr wrap="none" rtlCol="0">
            <a:spAutoFit/>
          </a:bodyPr>
          <a:lstStyle/>
          <a:p>
            <a:r>
              <a:rPr lang="en-US" dirty="0"/>
              <a:t>CLOSED:</a:t>
            </a:r>
          </a:p>
        </p:txBody>
      </p:sp>
    </p:spTree>
    <p:extLst>
      <p:ext uri="{BB962C8B-B14F-4D97-AF65-F5344CB8AC3E}">
        <p14:creationId xmlns:p14="http://schemas.microsoft.com/office/powerpoint/2010/main" val="7427360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7007" y="94935"/>
            <a:ext cx="7737985" cy="1066800"/>
          </a:xfrm>
        </p:spPr>
        <p:txBody>
          <a:bodyPr/>
          <a:lstStyle/>
          <a:p>
            <a:r>
              <a:rPr lang="en-US" sz="4000" dirty="0">
                <a:solidFill>
                  <a:schemeClr val="bg1">
                    <a:lumMod val="85000"/>
                  </a:schemeClr>
                </a:solidFill>
              </a:rPr>
              <a:t>Project Assessment Summary</a:t>
            </a:r>
          </a:p>
        </p:txBody>
      </p:sp>
      <p:graphicFrame>
        <p:nvGraphicFramePr>
          <p:cNvPr id="5" name="Table 4"/>
          <p:cNvGraphicFramePr>
            <a:graphicFrameLocks noGrp="1"/>
          </p:cNvGraphicFramePr>
          <p:nvPr>
            <p:extLst>
              <p:ext uri="{D42A27DB-BD31-4B8C-83A1-F6EECF244321}">
                <p14:modId xmlns:p14="http://schemas.microsoft.com/office/powerpoint/2010/main" val="3716225721"/>
              </p:ext>
            </p:extLst>
          </p:nvPr>
        </p:nvGraphicFramePr>
        <p:xfrm>
          <a:off x="502846" y="1528080"/>
          <a:ext cx="11140514" cy="2761978"/>
        </p:xfrm>
        <a:graphic>
          <a:graphicData uri="http://schemas.openxmlformats.org/drawingml/2006/table">
            <a:tbl>
              <a:tblPr/>
              <a:tblGrid>
                <a:gridCol w="1504661">
                  <a:extLst>
                    <a:ext uri="{9D8B030D-6E8A-4147-A177-3AD203B41FA5}">
                      <a16:colId xmlns:a16="http://schemas.microsoft.com/office/drawing/2014/main" val="20000"/>
                    </a:ext>
                  </a:extLst>
                </a:gridCol>
                <a:gridCol w="458243">
                  <a:extLst>
                    <a:ext uri="{9D8B030D-6E8A-4147-A177-3AD203B41FA5}">
                      <a16:colId xmlns:a16="http://schemas.microsoft.com/office/drawing/2014/main" val="3885110848"/>
                    </a:ext>
                  </a:extLst>
                </a:gridCol>
                <a:gridCol w="458243">
                  <a:extLst>
                    <a:ext uri="{9D8B030D-6E8A-4147-A177-3AD203B41FA5}">
                      <a16:colId xmlns:a16="http://schemas.microsoft.com/office/drawing/2014/main" val="3130830848"/>
                    </a:ext>
                  </a:extLst>
                </a:gridCol>
                <a:gridCol w="458243">
                  <a:extLst>
                    <a:ext uri="{9D8B030D-6E8A-4147-A177-3AD203B41FA5}">
                      <a16:colId xmlns:a16="http://schemas.microsoft.com/office/drawing/2014/main" val="260731836"/>
                    </a:ext>
                  </a:extLst>
                </a:gridCol>
                <a:gridCol w="458243">
                  <a:extLst>
                    <a:ext uri="{9D8B030D-6E8A-4147-A177-3AD203B41FA5}">
                      <a16:colId xmlns:a16="http://schemas.microsoft.com/office/drawing/2014/main" val="1853114543"/>
                    </a:ext>
                  </a:extLst>
                </a:gridCol>
                <a:gridCol w="7802881">
                  <a:extLst>
                    <a:ext uri="{9D8B030D-6E8A-4147-A177-3AD203B41FA5}">
                      <a16:colId xmlns:a16="http://schemas.microsoft.com/office/drawing/2014/main" val="20005"/>
                    </a:ext>
                  </a:extLst>
                </a:gridCol>
              </a:tblGrid>
              <a:tr h="565963">
                <a:tc rowSpan="2">
                  <a:txBody>
                    <a:bodyPr/>
                    <a:lstStyle/>
                    <a:p>
                      <a:pPr algn="ctr" rtl="0" fontAlgn="ctr"/>
                      <a:r>
                        <a:rPr lang="en-US" sz="1600" b="1" i="0" u="none" strike="noStrike" dirty="0">
                          <a:solidFill>
                            <a:srgbClr val="FFFFFF"/>
                          </a:solidFill>
                          <a:effectLst/>
                          <a:latin typeface="Arial" panose="020B0604020202020204" pitchFamily="34" charset="0"/>
                          <a:cs typeface="Arial" panose="020B0604020202020204" pitchFamily="34" charset="0"/>
                        </a:rPr>
                        <a:t>Project Name </a:t>
                      </a:r>
                    </a:p>
                  </a:txBody>
                  <a:tcPr marL="8193" marR="8193" marT="8193" marB="0" anchor="ctr">
                    <a:lnL w="3810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gridSpan="4">
                  <a:txBody>
                    <a:bodyPr/>
                    <a:lstStyle/>
                    <a:p>
                      <a:pPr marL="0" algn="ctr" defTabSz="457200" rtl="0" eaLnBrk="1" fontAlgn="ctr" latinLnBrk="0" hangingPunct="1"/>
                      <a:r>
                        <a:rPr lang="en-US" sz="1400" b="1" i="0" u="none" strike="noStrike" kern="1200" baseline="0" dirty="0">
                          <a:solidFill>
                            <a:schemeClr val="bg1"/>
                          </a:solidFill>
                          <a:effectLst/>
                          <a:latin typeface="Arial" panose="020B0604020202020204" pitchFamily="34" charset="0"/>
                          <a:ea typeface="+mn-ea"/>
                          <a:cs typeface="Arial" panose="020B0604020202020204" pitchFamily="34" charset="0"/>
                        </a:rPr>
                        <a:t>Performance </a:t>
                      </a:r>
                      <a:endParaRPr lang="en-US" sz="1400" b="1" i="0" u="none" strike="noStrike" kern="1200" dirty="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63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pPr marL="0" algn="ctr" defTabSz="457200" rtl="0" eaLnBrk="1" fontAlgn="ctr" latinLnBrk="0" hangingPunct="1"/>
                      <a:endParaRPr lang="en-US" sz="1200" b="0" i="0" u="none" strike="noStrike" kern="1200" dirty="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rowSpan="2">
                  <a:txBody>
                    <a:bodyPr/>
                    <a:lstStyle/>
                    <a:p>
                      <a:pPr algn="ctr" rtl="0" fontAlgn="ctr"/>
                      <a:r>
                        <a:rPr lang="en-US" sz="1800" b="1" i="0" u="none" strike="noStrike" dirty="0">
                          <a:solidFill>
                            <a:srgbClr val="FFFFFF"/>
                          </a:solidFill>
                          <a:effectLst/>
                          <a:latin typeface="Arial" panose="020B0604020202020204" pitchFamily="34" charset="0"/>
                          <a:cs typeface="Arial" panose="020B0604020202020204" pitchFamily="34" charset="0"/>
                        </a:rPr>
                        <a:t>Comments</a:t>
                      </a:r>
                    </a:p>
                  </a:txBody>
                  <a:tcPr marL="8193" marR="8193" marT="8193" marB="0" anchor="ctr">
                    <a:lnL w="1270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295671">
                <a:tc vMerge="1">
                  <a:txBody>
                    <a:bodyPr/>
                    <a:lstStyle/>
                    <a:p>
                      <a:endParaRPr lang="en-US"/>
                    </a:p>
                  </a:txBody>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C</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S</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T</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P</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vMerge="1">
                  <a:txBody>
                    <a:bodyPr/>
                    <a:lstStyle/>
                    <a:p>
                      <a:endParaRPr lang="en-US"/>
                    </a:p>
                  </a:txBody>
                  <a:tcPr/>
                </a:tc>
                <a:extLst>
                  <a:ext uri="{0D108BD9-81ED-4DB2-BD59-A6C34878D82A}">
                    <a16:rowId xmlns:a16="http://schemas.microsoft.com/office/drawing/2014/main" val="167343537"/>
                  </a:ext>
                </a:extLst>
              </a:tr>
              <a:tr h="833544">
                <a:tc>
                  <a:txBody>
                    <a:bodyPr/>
                    <a:lstStyle/>
                    <a:p>
                      <a:pPr algn="ctr" rtl="0" fontAlgn="ctr"/>
                      <a:r>
                        <a:rPr lang="en-US" sz="1800" b="1" i="0" u="none" strike="noStrike" dirty="0">
                          <a:solidFill>
                            <a:srgbClr val="FFFFFF"/>
                          </a:solidFill>
                          <a:effectLst/>
                          <a:latin typeface="Arial" panose="020B0604020202020204" pitchFamily="34" charset="0"/>
                          <a:cs typeface="Arial" panose="020B0604020202020204" pitchFamily="34" charset="0"/>
                        </a:rPr>
                        <a:t>Mid Year</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Schedule – Facility delays across multiple tasks due to repairs: Electric Arc Shock Tube (EAST), Langley Aerodynamic Laboratory (LAL), HYMETS</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833544">
                <a:tc>
                  <a:txBody>
                    <a:bodyPr/>
                    <a:lstStyle/>
                    <a:p>
                      <a:pPr algn="ctr" rtl="0" fontAlgn="ctr"/>
                      <a:r>
                        <a:rPr lang="en-US" sz="1800" b="1" i="0" u="none" strike="noStrike" dirty="0">
                          <a:solidFill>
                            <a:srgbClr val="FFFFFF"/>
                          </a:solidFill>
                          <a:effectLst/>
                          <a:latin typeface="Arial" panose="020B0604020202020204" pitchFamily="34" charset="0"/>
                          <a:cs typeface="Arial" panose="020B0604020202020204" pitchFamily="34" charset="0"/>
                        </a:rPr>
                        <a:t>Annual</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70C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Schedule – Facility delays across multiple tasks due to COVID-19. Largest impact to PICA-NuSil effort has been inability to obtain arc jet data for model validation. </a:t>
                      </a:r>
                      <a:r>
                        <a:rPr lang="en-US" sz="1600" b="1" i="1" u="sng" strike="noStrike" baseline="0" dirty="0">
                          <a:solidFill>
                            <a:srgbClr val="000000"/>
                          </a:solidFill>
                          <a:effectLst/>
                          <a:latin typeface="Arial" panose="020B0604020202020204" pitchFamily="34" charset="0"/>
                          <a:cs typeface="Arial" panose="020B0604020202020204" pitchFamily="34" charset="0"/>
                        </a:rPr>
                        <a:t>Thanks to support of STMD</a:t>
                      </a:r>
                      <a:r>
                        <a:rPr lang="en-US" sz="1600" b="0" i="0" u="none" strike="noStrike" baseline="0" dirty="0">
                          <a:solidFill>
                            <a:srgbClr val="000000"/>
                          </a:solidFill>
                          <a:effectLst/>
                          <a:latin typeface="Arial" panose="020B0604020202020204" pitchFamily="34" charset="0"/>
                          <a:cs typeface="Arial" panose="020B0604020202020204" pitchFamily="34" charset="0"/>
                        </a:rPr>
                        <a:t>, ESM has obtained mission critical approval and is positioned for arc jet entry at the end of October.</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0043784"/>
                  </a:ext>
                </a:extLst>
              </a:tr>
            </a:tbl>
          </a:graphicData>
        </a:graphic>
      </p:graphicFrame>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10" name="Slide Number Placeholder 9"/>
          <p:cNvSpPr>
            <a:spLocks noGrp="1"/>
          </p:cNvSpPr>
          <p:nvPr>
            <p:ph type="sldNum" sz="quarter" idx="10"/>
          </p:nvPr>
        </p:nvSpPr>
        <p:spPr/>
        <p:txBody>
          <a:bodyPr/>
          <a:lstStyle/>
          <a:p>
            <a:pPr>
              <a:defRPr/>
            </a:pPr>
            <a:fld id="{75D13D49-2B6F-174C-9E1E-1013A06E5C50}" type="slidenum">
              <a:rPr lang="uk-UA" smtClean="0"/>
              <a:pPr>
                <a:defRPr/>
              </a:pPr>
              <a:t>34</a:t>
            </a:fld>
            <a:endParaRPr lang="uk-UA" dirty="0"/>
          </a:p>
        </p:txBody>
      </p:sp>
    </p:spTree>
    <p:extLst>
      <p:ext uri="{BB962C8B-B14F-4D97-AF65-F5344CB8AC3E}">
        <p14:creationId xmlns:p14="http://schemas.microsoft.com/office/powerpoint/2010/main" val="33768531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5100" y="66528"/>
            <a:ext cx="6858000" cy="1066800"/>
          </a:xfrm>
        </p:spPr>
        <p:txBody>
          <a:bodyPr/>
          <a:lstStyle/>
          <a:p>
            <a:r>
              <a:rPr lang="en-US" sz="4000" b="1" dirty="0"/>
              <a:t>EPO Summary </a:t>
            </a:r>
          </a:p>
        </p:txBody>
      </p:sp>
      <p:sp>
        <p:nvSpPr>
          <p:cNvPr id="4" name="Content Placeholder 2"/>
          <p:cNvSpPr txBox="1">
            <a:spLocks/>
          </p:cNvSpPr>
          <p:nvPr/>
        </p:nvSpPr>
        <p:spPr>
          <a:xfrm>
            <a:off x="38974" y="1265011"/>
            <a:ext cx="12115117" cy="1931495"/>
          </a:xfrm>
          <a:prstGeom prst="rect">
            <a:avLst/>
          </a:prstGeom>
        </p:spPr>
        <p:txBody>
          <a:bodyPr>
            <a:noAutofit/>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US" sz="1800" b="1" dirty="0"/>
              <a:t>50+ publications and presentations in FY20, with many journal articles in process</a:t>
            </a:r>
            <a:endParaRPr lang="en-US" sz="1800" b="1" i="1" u="sng" dirty="0"/>
          </a:p>
          <a:p>
            <a:pPr lvl="1">
              <a:buFont typeface="Arial" panose="020B0604020202020204" pitchFamily="34" charset="0"/>
              <a:buChar char="•"/>
            </a:pPr>
            <a:r>
              <a:rPr lang="en-US" sz="1600" b="1" dirty="0">
                <a:solidFill>
                  <a:srgbClr val="008400"/>
                </a:solidFill>
              </a:rPr>
              <a:t>AIAA Thermophysics Best Paper</a:t>
            </a:r>
            <a:r>
              <a:rPr lang="en-US" sz="1600" dirty="0">
                <a:solidFill>
                  <a:srgbClr val="008400"/>
                </a:solidFill>
              </a:rPr>
              <a:t>: Palmer et al, “Modeling Heatshield Erosion due to Dust Particle Impacts for Martian Entries”</a:t>
            </a:r>
          </a:p>
          <a:p>
            <a:pPr lvl="1">
              <a:buFont typeface="Arial" panose="020B0604020202020204" pitchFamily="34" charset="0"/>
              <a:buChar char="•"/>
            </a:pPr>
            <a:r>
              <a:rPr lang="en-US" sz="1600" b="1" dirty="0">
                <a:solidFill>
                  <a:srgbClr val="008400"/>
                </a:solidFill>
              </a:rPr>
              <a:t>AIAA Thermophysics Best Student Paper</a:t>
            </a:r>
            <a:r>
              <a:rPr lang="en-US" sz="1600" dirty="0">
                <a:solidFill>
                  <a:srgbClr val="008400"/>
                </a:solidFill>
              </a:rPr>
              <a:t>: </a:t>
            </a:r>
            <a:r>
              <a:rPr lang="en-US" sz="1600" dirty="0" err="1">
                <a:solidFill>
                  <a:srgbClr val="008400"/>
                </a:solidFill>
              </a:rPr>
              <a:t>Erb</a:t>
            </a:r>
            <a:r>
              <a:rPr lang="en-US" sz="1600" dirty="0">
                <a:solidFill>
                  <a:srgbClr val="008400"/>
                </a:solidFill>
              </a:rPr>
              <a:t> et al, “Investigation of Galileo Probe Entry Heating with Coupled Radiation and Ablation”</a:t>
            </a:r>
          </a:p>
          <a:p>
            <a:pPr>
              <a:buFont typeface="Arial" panose="020B0604020202020204" pitchFamily="34" charset="0"/>
              <a:buChar char="•"/>
            </a:pPr>
            <a:r>
              <a:rPr lang="en-US" sz="1800" b="1" dirty="0"/>
              <a:t>50+ student collaborations (interns, fellows, and grants)</a:t>
            </a:r>
          </a:p>
          <a:p>
            <a:pPr>
              <a:buFont typeface="Arial" panose="020B0604020202020204" pitchFamily="34" charset="0"/>
              <a:buChar char="•"/>
            </a:pPr>
            <a:r>
              <a:rPr lang="en-US" sz="1800" b="1" dirty="0"/>
              <a:t>Other EPO activities</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35</a:t>
            </a:fld>
            <a:endParaRPr lang="uk-UA" dirty="0"/>
          </a:p>
        </p:txBody>
      </p:sp>
      <p:graphicFrame>
        <p:nvGraphicFramePr>
          <p:cNvPr id="11" name="Table 10">
            <a:extLst>
              <a:ext uri="{FF2B5EF4-FFF2-40B4-BE49-F238E27FC236}">
                <a16:creationId xmlns:a16="http://schemas.microsoft.com/office/drawing/2014/main" id="{3160C064-6A5E-407A-A143-33FFF375E5F9}"/>
              </a:ext>
            </a:extLst>
          </p:cNvPr>
          <p:cNvGraphicFramePr>
            <a:graphicFrameLocks noGrp="1"/>
          </p:cNvGraphicFramePr>
          <p:nvPr/>
        </p:nvGraphicFramePr>
        <p:xfrm>
          <a:off x="2467897" y="2536723"/>
          <a:ext cx="9321767" cy="4255798"/>
        </p:xfrm>
        <a:graphic>
          <a:graphicData uri="http://schemas.openxmlformats.org/drawingml/2006/table">
            <a:tbl>
              <a:tblPr/>
              <a:tblGrid>
                <a:gridCol w="994130">
                  <a:extLst>
                    <a:ext uri="{9D8B030D-6E8A-4147-A177-3AD203B41FA5}">
                      <a16:colId xmlns:a16="http://schemas.microsoft.com/office/drawing/2014/main" val="530104612"/>
                    </a:ext>
                  </a:extLst>
                </a:gridCol>
                <a:gridCol w="6541085">
                  <a:extLst>
                    <a:ext uri="{9D8B030D-6E8A-4147-A177-3AD203B41FA5}">
                      <a16:colId xmlns:a16="http://schemas.microsoft.com/office/drawing/2014/main" val="2858743970"/>
                    </a:ext>
                  </a:extLst>
                </a:gridCol>
                <a:gridCol w="1786552">
                  <a:extLst>
                    <a:ext uri="{9D8B030D-6E8A-4147-A177-3AD203B41FA5}">
                      <a16:colId xmlns:a16="http://schemas.microsoft.com/office/drawing/2014/main" val="1858002319"/>
                    </a:ext>
                  </a:extLst>
                </a:gridCol>
              </a:tblGrid>
              <a:tr h="145663">
                <a:tc>
                  <a:txBody>
                    <a:bodyPr/>
                    <a:lstStyle/>
                    <a:p>
                      <a:pPr algn="ctr" rtl="0" fontAlgn="b"/>
                      <a:r>
                        <a:rPr lang="en-US" sz="900" b="0" i="0" u="none" strike="noStrike">
                          <a:solidFill>
                            <a:srgbClr val="FFFFFF"/>
                          </a:solidFill>
                          <a:effectLst/>
                          <a:latin typeface="Verdana" panose="020B0604030504040204" pitchFamily="34" charset="0"/>
                        </a:rPr>
                        <a:t>Date</a:t>
                      </a:r>
                    </a:p>
                  </a:txBody>
                  <a:tcPr marL="6820" marR="6820" marT="6820" marB="0" anchor="b">
                    <a:lnL>
                      <a:noFill/>
                    </a:lnL>
                    <a:lnR>
                      <a:noFill/>
                    </a:lnR>
                    <a:lnT>
                      <a:noFill/>
                    </a:lnT>
                    <a:lnB>
                      <a:noFill/>
                    </a:lnB>
                    <a:solidFill>
                      <a:srgbClr val="4F81BD"/>
                    </a:solidFill>
                  </a:tcPr>
                </a:tc>
                <a:tc>
                  <a:txBody>
                    <a:bodyPr/>
                    <a:lstStyle/>
                    <a:p>
                      <a:pPr algn="just" rtl="0" fontAlgn="b"/>
                      <a:r>
                        <a:rPr lang="en-US" sz="900" b="0" i="0" u="none" strike="noStrike">
                          <a:solidFill>
                            <a:srgbClr val="FFFFFF"/>
                          </a:solidFill>
                          <a:effectLst/>
                          <a:latin typeface="Verdana" panose="020B0604030504040204" pitchFamily="34" charset="0"/>
                        </a:rPr>
                        <a:t>EPO Activity</a:t>
                      </a:r>
                    </a:p>
                  </a:txBody>
                  <a:tcPr marL="6820" marR="6820" marT="6820" marB="0" anchor="b">
                    <a:lnL>
                      <a:noFill/>
                    </a:lnL>
                    <a:lnR>
                      <a:noFill/>
                    </a:lnR>
                    <a:lnT>
                      <a:noFill/>
                    </a:lnT>
                    <a:lnB>
                      <a:noFill/>
                    </a:lnB>
                    <a:solidFill>
                      <a:srgbClr val="4F81BD"/>
                    </a:solidFill>
                  </a:tcPr>
                </a:tc>
                <a:tc>
                  <a:txBody>
                    <a:bodyPr/>
                    <a:lstStyle/>
                    <a:p>
                      <a:pPr algn="l" rtl="0" fontAlgn="b"/>
                      <a:r>
                        <a:rPr lang="en-US" sz="900" b="0" i="0" u="none" strike="noStrike">
                          <a:solidFill>
                            <a:srgbClr val="FFFFFF"/>
                          </a:solidFill>
                          <a:effectLst/>
                          <a:latin typeface="Verdana" panose="020B0604030504040204" pitchFamily="34" charset="0"/>
                        </a:rPr>
                        <a:t>Representative</a:t>
                      </a:r>
                    </a:p>
                  </a:txBody>
                  <a:tcPr marL="6820" marR="6820" marT="6820" marB="0" anchor="b">
                    <a:lnL>
                      <a:noFill/>
                    </a:lnL>
                    <a:lnR>
                      <a:noFill/>
                    </a:lnR>
                    <a:lnT>
                      <a:noFill/>
                    </a:lnT>
                    <a:lnB>
                      <a:noFill/>
                    </a:lnB>
                    <a:solidFill>
                      <a:srgbClr val="4F81BD"/>
                    </a:solidFill>
                  </a:tcPr>
                </a:tc>
                <a:extLst>
                  <a:ext uri="{0D108BD9-81ED-4DB2-BD59-A6C34878D82A}">
                    <a16:rowId xmlns:a16="http://schemas.microsoft.com/office/drawing/2014/main" val="3071256493"/>
                  </a:ext>
                </a:extLst>
              </a:tr>
              <a:tr h="276110">
                <a:tc>
                  <a:txBody>
                    <a:bodyPr/>
                    <a:lstStyle/>
                    <a:p>
                      <a:pPr algn="ctr" rtl="0" fontAlgn="b"/>
                      <a:r>
                        <a:rPr lang="en-US" sz="900" b="0" i="0" u="none" strike="noStrike">
                          <a:solidFill>
                            <a:srgbClr val="000000"/>
                          </a:solidFill>
                          <a:effectLst/>
                          <a:latin typeface="Verdana" panose="020B0604030504040204" pitchFamily="34" charset="0"/>
                        </a:rPr>
                        <a:t>Jul. 2020</a:t>
                      </a:r>
                    </a:p>
                  </a:txBody>
                  <a:tcPr marL="6820" marR="6820" marT="6820" marB="0" anchor="b">
                    <a:lnL>
                      <a:noFill/>
                    </a:lnL>
                    <a:lnR>
                      <a:noFill/>
                    </a:lnR>
                    <a:lnT>
                      <a:noFill/>
                    </a:lnT>
                    <a:lnB>
                      <a:noFill/>
                    </a:lnB>
                    <a:solidFill>
                      <a:srgbClr val="D0D8E8"/>
                    </a:solidFill>
                  </a:tcPr>
                </a:tc>
                <a:tc>
                  <a:txBody>
                    <a:bodyPr/>
                    <a:lstStyle/>
                    <a:p>
                      <a:pPr algn="just" rtl="0" fontAlgn="b"/>
                      <a:r>
                        <a:rPr lang="en-US" sz="900" b="0" i="0" u="none" strike="noStrike">
                          <a:solidFill>
                            <a:srgbClr val="000000"/>
                          </a:solidFill>
                          <a:effectLst/>
                          <a:latin typeface="Verdana" panose="020B0604030504040204" pitchFamily="34" charset="0"/>
                        </a:rPr>
                        <a:t>Published in NASA.gov as a contributor in the article: Ames Contributions to Mars 2020 Mission</a:t>
                      </a:r>
                    </a:p>
                  </a:txBody>
                  <a:tcPr marL="6820" marR="6820" marT="6820" marB="0" anchor="b">
                    <a:lnL>
                      <a:noFill/>
                    </a:lnL>
                    <a:lnR>
                      <a:noFill/>
                    </a:lnR>
                    <a:lnT>
                      <a:noFill/>
                    </a:lnT>
                    <a:lnB>
                      <a:noFill/>
                    </a:lnB>
                    <a:solidFill>
                      <a:srgbClr val="D0D8E8"/>
                    </a:solidFill>
                  </a:tcPr>
                </a:tc>
                <a:tc>
                  <a:txBody>
                    <a:bodyPr/>
                    <a:lstStyle/>
                    <a:p>
                      <a:pPr algn="just" rtl="0" fontAlgn="b"/>
                      <a:r>
                        <a:rPr lang="en-US" sz="900" b="0" i="0" u="none" strike="noStrike">
                          <a:solidFill>
                            <a:srgbClr val="000000"/>
                          </a:solidFill>
                          <a:effectLst/>
                          <a:latin typeface="Verdana" panose="020B0604030504040204" pitchFamily="34" charset="0"/>
                        </a:rPr>
                        <a:t>Mike Barnhardt</a:t>
                      </a:r>
                    </a:p>
                  </a:txBody>
                  <a:tcPr marL="6820" marR="6820" marT="6820" marB="0" anchor="b">
                    <a:lnL>
                      <a:noFill/>
                    </a:lnL>
                    <a:lnR>
                      <a:noFill/>
                    </a:lnR>
                    <a:lnT>
                      <a:noFill/>
                    </a:lnT>
                    <a:lnB>
                      <a:noFill/>
                    </a:lnB>
                    <a:solidFill>
                      <a:srgbClr val="D0D8E8"/>
                    </a:solidFill>
                  </a:tcPr>
                </a:tc>
                <a:extLst>
                  <a:ext uri="{0D108BD9-81ED-4DB2-BD59-A6C34878D82A}">
                    <a16:rowId xmlns:a16="http://schemas.microsoft.com/office/drawing/2014/main" val="3494845739"/>
                  </a:ext>
                </a:extLst>
              </a:tr>
              <a:tr h="284425">
                <a:tc>
                  <a:txBody>
                    <a:bodyPr/>
                    <a:lstStyle/>
                    <a:p>
                      <a:pPr algn="ctr" rtl="0" fontAlgn="b"/>
                      <a:r>
                        <a:rPr lang="en-US" sz="900" b="0" i="0" u="none" strike="noStrike">
                          <a:solidFill>
                            <a:srgbClr val="000000"/>
                          </a:solidFill>
                          <a:effectLst/>
                          <a:latin typeface="Verdana" panose="020B0604030504040204" pitchFamily="34" charset="0"/>
                        </a:rPr>
                        <a:t>Mar. 2020</a:t>
                      </a:r>
                    </a:p>
                  </a:txBody>
                  <a:tcPr marL="6820" marR="6820" marT="6820" marB="0" anchor="b">
                    <a:lnL>
                      <a:noFill/>
                    </a:lnL>
                    <a:lnR>
                      <a:noFill/>
                    </a:lnR>
                    <a:lnT>
                      <a:noFill/>
                    </a:lnT>
                    <a:lnB>
                      <a:noFill/>
                    </a:lnB>
                    <a:solidFill>
                      <a:srgbClr val="E9EDF4"/>
                    </a:solidFill>
                  </a:tcPr>
                </a:tc>
                <a:tc>
                  <a:txBody>
                    <a:bodyPr/>
                    <a:lstStyle/>
                    <a:p>
                      <a:pPr algn="just" rtl="0" fontAlgn="b"/>
                      <a:r>
                        <a:rPr lang="en-US" sz="900" b="0" i="0" u="none" strike="noStrike">
                          <a:solidFill>
                            <a:srgbClr val="000000"/>
                          </a:solidFill>
                          <a:effectLst/>
                          <a:latin typeface="Verdana" panose="020B0604030504040204" pitchFamily="34" charset="0"/>
                        </a:rPr>
                        <a:t>Tour and discussion of HFFAF with Nathan Tichenor, Director of Hypersonic Facilities, Bush Combat Development Complex, Texas A&amp;M. </a:t>
                      </a:r>
                    </a:p>
                  </a:txBody>
                  <a:tcPr marL="6820" marR="6820" marT="6820" marB="0" anchor="b">
                    <a:lnL>
                      <a:noFill/>
                    </a:lnL>
                    <a:lnR>
                      <a:noFill/>
                    </a:lnR>
                    <a:lnT>
                      <a:noFill/>
                    </a:lnT>
                    <a:lnB>
                      <a:noFill/>
                    </a:lnB>
                    <a:solidFill>
                      <a:srgbClr val="E9EDF4"/>
                    </a:solidFill>
                  </a:tcPr>
                </a:tc>
                <a:tc>
                  <a:txBody>
                    <a:bodyPr/>
                    <a:lstStyle/>
                    <a:p>
                      <a:pPr algn="l" rtl="0" fontAlgn="b"/>
                      <a:r>
                        <a:rPr lang="en-US" sz="900" b="0" i="0" u="none" strike="noStrike">
                          <a:solidFill>
                            <a:srgbClr val="000000"/>
                          </a:solidFill>
                          <a:effectLst/>
                          <a:latin typeface="Verdana" panose="020B0604030504040204" pitchFamily="34" charset="0"/>
                        </a:rPr>
                        <a:t>Mike Wilder</a:t>
                      </a:r>
                    </a:p>
                  </a:txBody>
                  <a:tcPr marL="6820" marR="6820" marT="6820" marB="0" anchor="b">
                    <a:lnL>
                      <a:noFill/>
                    </a:lnL>
                    <a:lnR>
                      <a:noFill/>
                    </a:lnR>
                    <a:lnT>
                      <a:noFill/>
                    </a:lnT>
                    <a:lnB>
                      <a:noFill/>
                    </a:lnB>
                    <a:solidFill>
                      <a:srgbClr val="E9EDF4"/>
                    </a:solidFill>
                  </a:tcPr>
                </a:tc>
                <a:extLst>
                  <a:ext uri="{0D108BD9-81ED-4DB2-BD59-A6C34878D82A}">
                    <a16:rowId xmlns:a16="http://schemas.microsoft.com/office/drawing/2014/main" val="3626393176"/>
                  </a:ext>
                </a:extLst>
              </a:tr>
              <a:tr h="414163">
                <a:tc>
                  <a:txBody>
                    <a:bodyPr/>
                    <a:lstStyle/>
                    <a:p>
                      <a:pPr algn="ctr" rtl="0" fontAlgn="b"/>
                      <a:r>
                        <a:rPr lang="en-US" sz="900" b="0" i="0" u="none" strike="noStrike">
                          <a:solidFill>
                            <a:srgbClr val="000000"/>
                          </a:solidFill>
                          <a:effectLst/>
                          <a:latin typeface="Verdana" panose="020B0604030504040204" pitchFamily="34" charset="0"/>
                        </a:rPr>
                        <a:t>Mar. 2020</a:t>
                      </a:r>
                    </a:p>
                  </a:txBody>
                  <a:tcPr marL="6820" marR="6820" marT="6820" marB="0" anchor="b">
                    <a:lnL>
                      <a:noFill/>
                    </a:lnL>
                    <a:lnR>
                      <a:noFill/>
                    </a:lnR>
                    <a:lnT>
                      <a:noFill/>
                    </a:lnT>
                    <a:lnB>
                      <a:noFill/>
                    </a:lnB>
                    <a:solidFill>
                      <a:srgbClr val="D0D8E8"/>
                    </a:solidFill>
                  </a:tcPr>
                </a:tc>
                <a:tc>
                  <a:txBody>
                    <a:bodyPr/>
                    <a:lstStyle/>
                    <a:p>
                      <a:pPr algn="just" rtl="0" fontAlgn="b"/>
                      <a:r>
                        <a:rPr lang="en-US" sz="900" b="0" i="0" u="none" strike="noStrike">
                          <a:solidFill>
                            <a:srgbClr val="000000"/>
                          </a:solidFill>
                          <a:effectLst/>
                          <a:latin typeface="Verdana" panose="020B0604030504040204" pitchFamily="34" charset="0"/>
                        </a:rPr>
                        <a:t>Best AIAA student paper in thermophysics for “Investigation of Galileo Probe Entry Heating with Coupled Radiation and Ablation,” which was presented at last summer’s AVIATION meeting</a:t>
                      </a:r>
                    </a:p>
                  </a:txBody>
                  <a:tcPr marL="6820" marR="6820" marT="6820" marB="0" anchor="b">
                    <a:lnL>
                      <a:noFill/>
                    </a:lnL>
                    <a:lnR>
                      <a:noFill/>
                    </a:lnR>
                    <a:lnT>
                      <a:noFill/>
                    </a:lnT>
                    <a:lnB>
                      <a:noFill/>
                    </a:lnB>
                    <a:solidFill>
                      <a:srgbClr val="D0D8E8"/>
                    </a:solidFill>
                  </a:tcPr>
                </a:tc>
                <a:tc>
                  <a:txBody>
                    <a:bodyPr/>
                    <a:lstStyle/>
                    <a:p>
                      <a:pPr algn="l" rtl="0" fontAlgn="b"/>
                      <a:r>
                        <a:rPr lang="en-US" sz="900" b="0" i="0" u="none" strike="noStrike">
                          <a:solidFill>
                            <a:srgbClr val="000000"/>
                          </a:solidFill>
                          <a:effectLst/>
                          <a:latin typeface="Verdana" panose="020B0604030504040204" pitchFamily="34" charset="0"/>
                        </a:rPr>
                        <a:t>Erb, West, Johnston</a:t>
                      </a:r>
                    </a:p>
                  </a:txBody>
                  <a:tcPr marL="6820" marR="6820" marT="6820" marB="0" anchor="b">
                    <a:lnL>
                      <a:noFill/>
                    </a:lnL>
                    <a:lnR>
                      <a:noFill/>
                    </a:lnR>
                    <a:lnT>
                      <a:noFill/>
                    </a:lnT>
                    <a:lnB>
                      <a:noFill/>
                    </a:lnB>
                    <a:solidFill>
                      <a:srgbClr val="D0D8E8"/>
                    </a:solidFill>
                  </a:tcPr>
                </a:tc>
                <a:extLst>
                  <a:ext uri="{0D108BD9-81ED-4DB2-BD59-A6C34878D82A}">
                    <a16:rowId xmlns:a16="http://schemas.microsoft.com/office/drawing/2014/main" val="2668034198"/>
                  </a:ext>
                </a:extLst>
              </a:tr>
              <a:tr h="414163">
                <a:tc>
                  <a:txBody>
                    <a:bodyPr/>
                    <a:lstStyle/>
                    <a:p>
                      <a:pPr algn="ctr" rtl="0" fontAlgn="b"/>
                      <a:r>
                        <a:rPr lang="en-US" sz="900" b="0" i="0" u="none" strike="noStrike">
                          <a:solidFill>
                            <a:srgbClr val="000000"/>
                          </a:solidFill>
                          <a:effectLst/>
                          <a:latin typeface="Verdana" panose="020B0604030504040204" pitchFamily="34" charset="0"/>
                        </a:rPr>
                        <a:t>Mar. 2020</a:t>
                      </a:r>
                    </a:p>
                  </a:txBody>
                  <a:tcPr marL="6820" marR="6820" marT="6820" marB="0" anchor="b">
                    <a:lnL>
                      <a:noFill/>
                    </a:lnL>
                    <a:lnR>
                      <a:noFill/>
                    </a:lnR>
                    <a:lnT>
                      <a:noFill/>
                    </a:lnT>
                    <a:lnB>
                      <a:noFill/>
                    </a:lnB>
                    <a:solidFill>
                      <a:srgbClr val="E9EDF4"/>
                    </a:solidFill>
                  </a:tcPr>
                </a:tc>
                <a:tc>
                  <a:txBody>
                    <a:bodyPr/>
                    <a:lstStyle/>
                    <a:p>
                      <a:pPr algn="l" rtl="0" fontAlgn="b"/>
                      <a:r>
                        <a:rPr lang="en-US" sz="900" b="0" i="0" u="none" strike="noStrike">
                          <a:solidFill>
                            <a:srgbClr val="000000"/>
                          </a:solidFill>
                          <a:effectLst/>
                          <a:latin typeface="Verdana" panose="020B0604030504040204" pitchFamily="34" charset="0"/>
                        </a:rPr>
                        <a:t>Best AIAA in Thermophysics for "Modeling Heatshield Erosion due to Dust Particle Impacts for Martian Entries", which was presented at last summer's Aviation meeting</a:t>
                      </a:r>
                    </a:p>
                  </a:txBody>
                  <a:tcPr marL="6820" marR="6820" marT="6820" marB="0" anchor="b">
                    <a:lnL>
                      <a:noFill/>
                    </a:lnL>
                    <a:lnR>
                      <a:noFill/>
                    </a:lnR>
                    <a:lnT>
                      <a:noFill/>
                    </a:lnT>
                    <a:lnB>
                      <a:noFill/>
                    </a:lnB>
                    <a:solidFill>
                      <a:srgbClr val="E9EDF4"/>
                    </a:solidFill>
                  </a:tcPr>
                </a:tc>
                <a:tc>
                  <a:txBody>
                    <a:bodyPr/>
                    <a:lstStyle/>
                    <a:p>
                      <a:pPr algn="l" rtl="0" fontAlgn="b"/>
                      <a:r>
                        <a:rPr lang="en-US" sz="900" b="0" i="0" u="none" strike="noStrike">
                          <a:solidFill>
                            <a:srgbClr val="000000"/>
                          </a:solidFill>
                          <a:effectLst/>
                          <a:latin typeface="Verdana" panose="020B0604030504040204" pitchFamily="34" charset="0"/>
                        </a:rPr>
                        <a:t>Grant Palmer</a:t>
                      </a:r>
                    </a:p>
                  </a:txBody>
                  <a:tcPr marL="6820" marR="6820" marT="6820" marB="0" anchor="b">
                    <a:lnL>
                      <a:noFill/>
                    </a:lnL>
                    <a:lnR>
                      <a:noFill/>
                    </a:lnR>
                    <a:lnT>
                      <a:noFill/>
                    </a:lnT>
                    <a:lnB>
                      <a:noFill/>
                    </a:lnB>
                    <a:solidFill>
                      <a:srgbClr val="E9EDF4"/>
                    </a:solidFill>
                  </a:tcPr>
                </a:tc>
                <a:extLst>
                  <a:ext uri="{0D108BD9-81ED-4DB2-BD59-A6C34878D82A}">
                    <a16:rowId xmlns:a16="http://schemas.microsoft.com/office/drawing/2014/main" val="2476455704"/>
                  </a:ext>
                </a:extLst>
              </a:tr>
              <a:tr h="223516">
                <a:tc>
                  <a:txBody>
                    <a:bodyPr/>
                    <a:lstStyle/>
                    <a:p>
                      <a:pPr algn="ctr" rtl="0" fontAlgn="b"/>
                      <a:r>
                        <a:rPr lang="en-US" sz="900" b="0" i="0" u="none" strike="noStrike">
                          <a:solidFill>
                            <a:srgbClr val="000000"/>
                          </a:solidFill>
                          <a:effectLst/>
                          <a:latin typeface="Verdana" panose="020B0604030504040204" pitchFamily="34" charset="0"/>
                        </a:rPr>
                        <a:t>Mar. 2020</a:t>
                      </a:r>
                    </a:p>
                  </a:txBody>
                  <a:tcPr marL="6820" marR="6820" marT="6820" marB="0" anchor="b">
                    <a:lnL>
                      <a:noFill/>
                    </a:lnL>
                    <a:lnR>
                      <a:noFill/>
                    </a:lnR>
                    <a:lnT>
                      <a:noFill/>
                    </a:lnT>
                    <a:lnB>
                      <a:noFill/>
                    </a:lnB>
                    <a:solidFill>
                      <a:srgbClr val="D0D8E8"/>
                    </a:solidFill>
                  </a:tcPr>
                </a:tc>
                <a:tc>
                  <a:txBody>
                    <a:bodyPr/>
                    <a:lstStyle/>
                    <a:p>
                      <a:pPr algn="l" rtl="0" fontAlgn="b"/>
                      <a:r>
                        <a:rPr lang="en-US" sz="900" b="0" i="0" u="none" strike="noStrike">
                          <a:solidFill>
                            <a:srgbClr val="000000"/>
                          </a:solidFill>
                          <a:effectLst/>
                          <a:latin typeface="Verdana" panose="020B0604030504040204" pitchFamily="34" charset="0"/>
                        </a:rPr>
                        <a:t>Ph. D. Thesis Committee, Maitreyee Sharma, Univ. Illinois Urbana-Champaign</a:t>
                      </a:r>
                    </a:p>
                  </a:txBody>
                  <a:tcPr marL="6820" marR="6820" marT="6820" marB="0" anchor="b">
                    <a:lnL>
                      <a:noFill/>
                    </a:lnL>
                    <a:lnR>
                      <a:noFill/>
                    </a:lnR>
                    <a:lnT>
                      <a:noFill/>
                    </a:lnT>
                    <a:lnB>
                      <a:noFill/>
                    </a:lnB>
                    <a:solidFill>
                      <a:srgbClr val="D0D8E8"/>
                    </a:solidFill>
                  </a:tcPr>
                </a:tc>
                <a:tc>
                  <a:txBody>
                    <a:bodyPr/>
                    <a:lstStyle/>
                    <a:p>
                      <a:pPr algn="l" rtl="0" fontAlgn="b"/>
                      <a:r>
                        <a:rPr lang="en-US" sz="900" b="0" i="0" u="none" strike="noStrike">
                          <a:solidFill>
                            <a:srgbClr val="000000"/>
                          </a:solidFill>
                          <a:effectLst/>
                          <a:latin typeface="Verdana" panose="020B0604030504040204" pitchFamily="34" charset="0"/>
                        </a:rPr>
                        <a:t>Rich Jaffe</a:t>
                      </a:r>
                    </a:p>
                  </a:txBody>
                  <a:tcPr marL="6820" marR="6820" marT="6820" marB="0" anchor="b">
                    <a:lnL>
                      <a:noFill/>
                    </a:lnL>
                    <a:lnR>
                      <a:noFill/>
                    </a:lnR>
                    <a:lnT>
                      <a:noFill/>
                    </a:lnT>
                    <a:lnB>
                      <a:noFill/>
                    </a:lnB>
                    <a:solidFill>
                      <a:srgbClr val="D0D8E8"/>
                    </a:solidFill>
                  </a:tcPr>
                </a:tc>
                <a:extLst>
                  <a:ext uri="{0D108BD9-81ED-4DB2-BD59-A6C34878D82A}">
                    <a16:rowId xmlns:a16="http://schemas.microsoft.com/office/drawing/2014/main" val="2964231153"/>
                  </a:ext>
                </a:extLst>
              </a:tr>
              <a:tr h="295831">
                <a:tc>
                  <a:txBody>
                    <a:bodyPr/>
                    <a:lstStyle/>
                    <a:p>
                      <a:pPr algn="ctr" rtl="0" fontAlgn="b"/>
                      <a:r>
                        <a:rPr lang="en-US" sz="900" b="0" i="0" u="none" strike="noStrike">
                          <a:solidFill>
                            <a:srgbClr val="000000"/>
                          </a:solidFill>
                          <a:effectLst/>
                          <a:latin typeface="Verdana" panose="020B0604030504040204" pitchFamily="34" charset="0"/>
                        </a:rPr>
                        <a:t>Jan. 2020</a:t>
                      </a:r>
                    </a:p>
                  </a:txBody>
                  <a:tcPr marL="6820" marR="6820" marT="6820" marB="0" anchor="b">
                    <a:lnL>
                      <a:noFill/>
                    </a:lnL>
                    <a:lnR>
                      <a:noFill/>
                    </a:lnR>
                    <a:lnT>
                      <a:noFill/>
                    </a:lnT>
                    <a:lnB>
                      <a:noFill/>
                    </a:lnB>
                    <a:solidFill>
                      <a:srgbClr val="E9EDF4"/>
                    </a:solidFill>
                  </a:tcPr>
                </a:tc>
                <a:tc>
                  <a:txBody>
                    <a:bodyPr/>
                    <a:lstStyle/>
                    <a:p>
                      <a:pPr algn="l" rtl="0" fontAlgn="b"/>
                      <a:r>
                        <a:rPr lang="en-US" sz="900" b="0" i="0" u="none" strike="noStrike" dirty="0">
                          <a:solidFill>
                            <a:srgbClr val="000000"/>
                          </a:solidFill>
                          <a:effectLst/>
                          <a:latin typeface="Verdana" panose="020B0604030504040204" pitchFamily="34" charset="0"/>
                        </a:rPr>
                        <a:t>Ph. D. Thesis Committee, Matt Leibowitz, CalTech</a:t>
                      </a:r>
                    </a:p>
                  </a:txBody>
                  <a:tcPr marL="6820" marR="6820" marT="6820" marB="0" anchor="b">
                    <a:lnL>
                      <a:noFill/>
                    </a:lnL>
                    <a:lnR>
                      <a:noFill/>
                    </a:lnR>
                    <a:lnT>
                      <a:noFill/>
                    </a:lnT>
                    <a:lnB>
                      <a:noFill/>
                    </a:lnB>
                    <a:solidFill>
                      <a:srgbClr val="E9EDF4"/>
                    </a:solidFill>
                  </a:tcPr>
                </a:tc>
                <a:tc>
                  <a:txBody>
                    <a:bodyPr/>
                    <a:lstStyle/>
                    <a:p>
                      <a:pPr algn="l" rtl="0" fontAlgn="b"/>
                      <a:r>
                        <a:rPr lang="en-US" sz="900" b="0" i="0" u="none" strike="noStrike">
                          <a:solidFill>
                            <a:srgbClr val="000000"/>
                          </a:solidFill>
                          <a:effectLst/>
                          <a:latin typeface="Verdana" panose="020B0604030504040204" pitchFamily="34" charset="0"/>
                        </a:rPr>
                        <a:t>Brett Cruden &amp; Aaron Brandis</a:t>
                      </a:r>
                    </a:p>
                  </a:txBody>
                  <a:tcPr marL="6820" marR="6820" marT="6820" marB="0" anchor="b">
                    <a:lnL>
                      <a:noFill/>
                    </a:lnL>
                    <a:lnR>
                      <a:noFill/>
                    </a:lnR>
                    <a:lnT>
                      <a:noFill/>
                    </a:lnT>
                    <a:lnB>
                      <a:noFill/>
                    </a:lnB>
                    <a:solidFill>
                      <a:srgbClr val="E9EDF4"/>
                    </a:solidFill>
                  </a:tcPr>
                </a:tc>
                <a:extLst>
                  <a:ext uri="{0D108BD9-81ED-4DB2-BD59-A6C34878D82A}">
                    <a16:rowId xmlns:a16="http://schemas.microsoft.com/office/drawing/2014/main" val="1366862446"/>
                  </a:ext>
                </a:extLst>
              </a:tr>
              <a:tr h="223516">
                <a:tc>
                  <a:txBody>
                    <a:bodyPr/>
                    <a:lstStyle/>
                    <a:p>
                      <a:pPr algn="ctr" rtl="0" fontAlgn="b"/>
                      <a:r>
                        <a:rPr lang="en-US" sz="900" b="0" i="0" u="none" strike="noStrike">
                          <a:solidFill>
                            <a:srgbClr val="000000"/>
                          </a:solidFill>
                          <a:effectLst/>
                          <a:latin typeface="Verdana" panose="020B0604030504040204" pitchFamily="34" charset="0"/>
                        </a:rPr>
                        <a:t>TBD</a:t>
                      </a:r>
                    </a:p>
                  </a:txBody>
                  <a:tcPr marL="6820" marR="6820" marT="6820" marB="0" anchor="b">
                    <a:lnL>
                      <a:noFill/>
                    </a:lnL>
                    <a:lnR>
                      <a:noFill/>
                    </a:lnR>
                    <a:lnT>
                      <a:noFill/>
                    </a:lnT>
                    <a:lnB>
                      <a:noFill/>
                    </a:lnB>
                    <a:solidFill>
                      <a:srgbClr val="D0D8E8"/>
                    </a:solidFill>
                  </a:tcPr>
                </a:tc>
                <a:tc>
                  <a:txBody>
                    <a:bodyPr/>
                    <a:lstStyle/>
                    <a:p>
                      <a:pPr algn="l" rtl="0" fontAlgn="b"/>
                      <a:r>
                        <a:rPr lang="en-US" sz="900" b="0" i="0" u="none" strike="noStrike">
                          <a:solidFill>
                            <a:srgbClr val="000000"/>
                          </a:solidFill>
                          <a:effectLst/>
                          <a:latin typeface="Verdana" panose="020B0604030504040204" pitchFamily="34" charset="0"/>
                        </a:rPr>
                        <a:t>Ph. D. Thesis Committee, Jesse Streicher, Stanford Univ.</a:t>
                      </a:r>
                    </a:p>
                  </a:txBody>
                  <a:tcPr marL="6820" marR="6820" marT="6820" marB="0" anchor="b">
                    <a:lnL>
                      <a:noFill/>
                    </a:lnL>
                    <a:lnR>
                      <a:noFill/>
                    </a:lnR>
                    <a:lnT>
                      <a:noFill/>
                    </a:lnT>
                    <a:lnB>
                      <a:noFill/>
                    </a:lnB>
                    <a:solidFill>
                      <a:srgbClr val="D0D8E8"/>
                    </a:solidFill>
                  </a:tcPr>
                </a:tc>
                <a:tc>
                  <a:txBody>
                    <a:bodyPr/>
                    <a:lstStyle/>
                    <a:p>
                      <a:pPr algn="l" rtl="0" fontAlgn="b"/>
                      <a:r>
                        <a:rPr lang="en-US" sz="900" b="0" i="0" u="none" strike="noStrike">
                          <a:solidFill>
                            <a:srgbClr val="000000"/>
                          </a:solidFill>
                          <a:effectLst/>
                          <a:latin typeface="Verdana" panose="020B0604030504040204" pitchFamily="34" charset="0"/>
                        </a:rPr>
                        <a:t>Brett Cruden</a:t>
                      </a:r>
                    </a:p>
                  </a:txBody>
                  <a:tcPr marL="6820" marR="6820" marT="6820" marB="0" anchor="b">
                    <a:lnL>
                      <a:noFill/>
                    </a:lnL>
                    <a:lnR>
                      <a:noFill/>
                    </a:lnR>
                    <a:lnT>
                      <a:noFill/>
                    </a:lnT>
                    <a:lnB>
                      <a:noFill/>
                    </a:lnB>
                    <a:solidFill>
                      <a:srgbClr val="D0D8E8"/>
                    </a:solidFill>
                  </a:tcPr>
                </a:tc>
                <a:extLst>
                  <a:ext uri="{0D108BD9-81ED-4DB2-BD59-A6C34878D82A}">
                    <a16:rowId xmlns:a16="http://schemas.microsoft.com/office/drawing/2014/main" val="992281874"/>
                  </a:ext>
                </a:extLst>
              </a:tr>
              <a:tr h="223516">
                <a:tc>
                  <a:txBody>
                    <a:bodyPr/>
                    <a:lstStyle/>
                    <a:p>
                      <a:pPr algn="ctr" rtl="0" fontAlgn="b"/>
                      <a:r>
                        <a:rPr lang="en-US" sz="900" b="0" i="0" u="none" strike="noStrike">
                          <a:solidFill>
                            <a:srgbClr val="000000"/>
                          </a:solidFill>
                          <a:effectLst/>
                          <a:latin typeface="Verdana" panose="020B0604030504040204" pitchFamily="34" charset="0"/>
                        </a:rPr>
                        <a:t>Dec. 2019</a:t>
                      </a:r>
                    </a:p>
                  </a:txBody>
                  <a:tcPr marL="6820" marR="6820" marT="6820" marB="0" anchor="b">
                    <a:lnL>
                      <a:noFill/>
                    </a:lnL>
                    <a:lnR>
                      <a:noFill/>
                    </a:lnR>
                    <a:lnT>
                      <a:noFill/>
                    </a:lnT>
                    <a:lnB>
                      <a:noFill/>
                    </a:lnB>
                    <a:solidFill>
                      <a:srgbClr val="E9EDF4"/>
                    </a:solidFill>
                  </a:tcPr>
                </a:tc>
                <a:tc>
                  <a:txBody>
                    <a:bodyPr/>
                    <a:lstStyle/>
                    <a:p>
                      <a:pPr algn="l" rtl="0" fontAlgn="b"/>
                      <a:r>
                        <a:rPr lang="en-US" sz="900" b="0" i="0" u="none" strike="noStrike">
                          <a:solidFill>
                            <a:srgbClr val="000000"/>
                          </a:solidFill>
                          <a:effectLst/>
                          <a:latin typeface="Verdana" panose="020B0604030504040204" pitchFamily="34" charset="0"/>
                        </a:rPr>
                        <a:t>Participated in Career Day at Peninsula Catholic High School, in Newport News, VA</a:t>
                      </a:r>
                    </a:p>
                  </a:txBody>
                  <a:tcPr marL="6820" marR="6820" marT="6820" marB="0" anchor="b">
                    <a:lnL>
                      <a:noFill/>
                    </a:lnL>
                    <a:lnR>
                      <a:noFill/>
                    </a:lnR>
                    <a:lnT>
                      <a:noFill/>
                    </a:lnT>
                    <a:lnB>
                      <a:noFill/>
                    </a:lnB>
                    <a:solidFill>
                      <a:srgbClr val="E9EDF4"/>
                    </a:solidFill>
                  </a:tcPr>
                </a:tc>
                <a:tc>
                  <a:txBody>
                    <a:bodyPr/>
                    <a:lstStyle/>
                    <a:p>
                      <a:pPr algn="l" rtl="0" fontAlgn="b"/>
                      <a:r>
                        <a:rPr lang="en-US" sz="900" b="0" i="0" u="none" strike="noStrike">
                          <a:solidFill>
                            <a:srgbClr val="000000"/>
                          </a:solidFill>
                          <a:effectLst/>
                          <a:latin typeface="Verdana" panose="020B0604030504040204" pitchFamily="34" charset="0"/>
                        </a:rPr>
                        <a:t>Monica Hughes</a:t>
                      </a:r>
                    </a:p>
                  </a:txBody>
                  <a:tcPr marL="6820" marR="6820" marT="6820" marB="0" anchor="b">
                    <a:lnL>
                      <a:noFill/>
                    </a:lnL>
                    <a:lnR>
                      <a:noFill/>
                    </a:lnR>
                    <a:lnT>
                      <a:noFill/>
                    </a:lnT>
                    <a:lnB>
                      <a:noFill/>
                    </a:lnB>
                    <a:solidFill>
                      <a:srgbClr val="E9EDF4"/>
                    </a:solidFill>
                  </a:tcPr>
                </a:tc>
                <a:extLst>
                  <a:ext uri="{0D108BD9-81ED-4DB2-BD59-A6C34878D82A}">
                    <a16:rowId xmlns:a16="http://schemas.microsoft.com/office/drawing/2014/main" val="3923497313"/>
                  </a:ext>
                </a:extLst>
              </a:tr>
              <a:tr h="433885">
                <a:tc>
                  <a:txBody>
                    <a:bodyPr/>
                    <a:lstStyle/>
                    <a:p>
                      <a:pPr algn="ctr" rtl="0" fontAlgn="b"/>
                      <a:r>
                        <a:rPr lang="en-US" sz="900" b="0" i="0" u="none" strike="noStrike">
                          <a:solidFill>
                            <a:srgbClr val="000000"/>
                          </a:solidFill>
                          <a:effectLst/>
                          <a:latin typeface="Verdana" panose="020B0604030504040204" pitchFamily="34" charset="0"/>
                        </a:rPr>
                        <a:t>Nov. 2019</a:t>
                      </a:r>
                    </a:p>
                  </a:txBody>
                  <a:tcPr marL="6820" marR="6820" marT="6820" marB="0" anchor="b">
                    <a:lnL>
                      <a:noFill/>
                    </a:lnL>
                    <a:lnR>
                      <a:noFill/>
                    </a:lnR>
                    <a:lnT>
                      <a:noFill/>
                    </a:lnT>
                    <a:lnB>
                      <a:noFill/>
                    </a:lnB>
                    <a:solidFill>
                      <a:srgbClr val="D0D8E8"/>
                    </a:solidFill>
                  </a:tcPr>
                </a:tc>
                <a:tc>
                  <a:txBody>
                    <a:bodyPr/>
                    <a:lstStyle/>
                    <a:p>
                      <a:pPr algn="l" rtl="0" fontAlgn="b"/>
                      <a:r>
                        <a:rPr lang="en-US" sz="900" b="0" i="0" u="none" strike="noStrike">
                          <a:solidFill>
                            <a:srgbClr val="000000"/>
                          </a:solidFill>
                          <a:effectLst/>
                          <a:latin typeface="Verdana" panose="020B0604030504040204" pitchFamily="34" charset="0"/>
                        </a:rPr>
                        <a:t>M. Sc. Thesis: Numerical Study of Aerothermal Environments in NASA Arc-jet Facility was awarded the Robert Bird Group Prize for the best thesis at the Imperial College, London.</a:t>
                      </a:r>
                    </a:p>
                  </a:txBody>
                  <a:tcPr marL="6820" marR="6820" marT="6820" marB="0" anchor="b">
                    <a:lnL>
                      <a:noFill/>
                    </a:lnL>
                    <a:lnR>
                      <a:noFill/>
                    </a:lnR>
                    <a:lnT>
                      <a:noFill/>
                    </a:lnT>
                    <a:lnB>
                      <a:noFill/>
                    </a:lnB>
                    <a:solidFill>
                      <a:srgbClr val="D0D8E8"/>
                    </a:solidFill>
                  </a:tcPr>
                </a:tc>
                <a:tc>
                  <a:txBody>
                    <a:bodyPr/>
                    <a:lstStyle/>
                    <a:p>
                      <a:pPr algn="l" rtl="0" fontAlgn="b"/>
                      <a:r>
                        <a:rPr lang="en-US" sz="900" b="0" i="0" u="none" strike="noStrike">
                          <a:solidFill>
                            <a:srgbClr val="000000"/>
                          </a:solidFill>
                          <a:effectLst/>
                          <a:latin typeface="Verdana" panose="020B0604030504040204" pitchFamily="34" charset="0"/>
                        </a:rPr>
                        <a:t>Almudena Parente Rodriguez</a:t>
                      </a:r>
                    </a:p>
                  </a:txBody>
                  <a:tcPr marL="6820" marR="6820" marT="6820" marB="0" anchor="b">
                    <a:lnL>
                      <a:noFill/>
                    </a:lnL>
                    <a:lnR>
                      <a:noFill/>
                    </a:lnR>
                    <a:lnT>
                      <a:noFill/>
                    </a:lnT>
                    <a:lnB>
                      <a:noFill/>
                    </a:lnB>
                    <a:solidFill>
                      <a:srgbClr val="D0D8E8"/>
                    </a:solidFill>
                  </a:tcPr>
                </a:tc>
                <a:extLst>
                  <a:ext uri="{0D108BD9-81ED-4DB2-BD59-A6C34878D82A}">
                    <a16:rowId xmlns:a16="http://schemas.microsoft.com/office/drawing/2014/main" val="4046842691"/>
                  </a:ext>
                </a:extLst>
              </a:tr>
              <a:tr h="223516">
                <a:tc>
                  <a:txBody>
                    <a:bodyPr/>
                    <a:lstStyle/>
                    <a:p>
                      <a:pPr algn="ctr" rtl="0" fontAlgn="b"/>
                      <a:r>
                        <a:rPr lang="en-US" sz="900" b="0" i="0" u="none" strike="noStrike">
                          <a:solidFill>
                            <a:srgbClr val="000000"/>
                          </a:solidFill>
                          <a:effectLst/>
                          <a:latin typeface="Verdana" panose="020B0604030504040204" pitchFamily="34" charset="0"/>
                        </a:rPr>
                        <a:t>Nov. 2019</a:t>
                      </a:r>
                    </a:p>
                  </a:txBody>
                  <a:tcPr marL="6820" marR="6820" marT="6820" marB="0" anchor="b">
                    <a:lnL>
                      <a:noFill/>
                    </a:lnL>
                    <a:lnR>
                      <a:noFill/>
                    </a:lnR>
                    <a:lnT>
                      <a:noFill/>
                    </a:lnT>
                    <a:lnB>
                      <a:noFill/>
                    </a:lnB>
                    <a:solidFill>
                      <a:srgbClr val="E9EDF4"/>
                    </a:solidFill>
                  </a:tcPr>
                </a:tc>
                <a:tc>
                  <a:txBody>
                    <a:bodyPr/>
                    <a:lstStyle/>
                    <a:p>
                      <a:pPr algn="l" rtl="0" fontAlgn="b"/>
                      <a:r>
                        <a:rPr lang="en-US" sz="900" b="0" i="0" u="none" strike="noStrike">
                          <a:solidFill>
                            <a:srgbClr val="000000"/>
                          </a:solidFill>
                          <a:effectLst/>
                          <a:latin typeface="Verdana" panose="020B0604030504040204" pitchFamily="34" charset="0"/>
                        </a:rPr>
                        <a:t>Ph. D. Thesis Committee, Durgesh Chandel, Univ. Minnesota</a:t>
                      </a:r>
                    </a:p>
                  </a:txBody>
                  <a:tcPr marL="6820" marR="6820" marT="6820" marB="0" anchor="b">
                    <a:lnL>
                      <a:noFill/>
                    </a:lnL>
                    <a:lnR>
                      <a:noFill/>
                    </a:lnR>
                    <a:lnT>
                      <a:noFill/>
                    </a:lnT>
                    <a:lnB>
                      <a:noFill/>
                    </a:lnB>
                    <a:solidFill>
                      <a:srgbClr val="E9EDF4"/>
                    </a:solidFill>
                  </a:tcPr>
                </a:tc>
                <a:tc>
                  <a:txBody>
                    <a:bodyPr/>
                    <a:lstStyle/>
                    <a:p>
                      <a:pPr algn="l" rtl="0" fontAlgn="b"/>
                      <a:r>
                        <a:rPr lang="en-US" sz="900" b="0" i="0" u="none" strike="noStrike">
                          <a:solidFill>
                            <a:srgbClr val="000000"/>
                          </a:solidFill>
                          <a:effectLst/>
                          <a:latin typeface="Verdana" panose="020B0604030504040204" pitchFamily="34" charset="0"/>
                        </a:rPr>
                        <a:t>Aaron Brandis</a:t>
                      </a:r>
                    </a:p>
                  </a:txBody>
                  <a:tcPr marL="6820" marR="6820" marT="6820" marB="0" anchor="b">
                    <a:lnL>
                      <a:noFill/>
                    </a:lnL>
                    <a:lnR>
                      <a:noFill/>
                    </a:lnR>
                    <a:lnT>
                      <a:noFill/>
                    </a:lnT>
                    <a:lnB>
                      <a:noFill/>
                    </a:lnB>
                    <a:solidFill>
                      <a:srgbClr val="E9EDF4"/>
                    </a:solidFill>
                  </a:tcPr>
                </a:tc>
                <a:extLst>
                  <a:ext uri="{0D108BD9-81ED-4DB2-BD59-A6C34878D82A}">
                    <a16:rowId xmlns:a16="http://schemas.microsoft.com/office/drawing/2014/main" val="4090430717"/>
                  </a:ext>
                </a:extLst>
              </a:tr>
              <a:tr h="223516">
                <a:tc>
                  <a:txBody>
                    <a:bodyPr/>
                    <a:lstStyle/>
                    <a:p>
                      <a:pPr algn="ctr" rtl="0" fontAlgn="b"/>
                      <a:r>
                        <a:rPr lang="en-US" sz="900" b="0" i="0" u="none" strike="noStrike">
                          <a:solidFill>
                            <a:srgbClr val="000000"/>
                          </a:solidFill>
                          <a:effectLst/>
                          <a:latin typeface="Verdana" panose="020B0604030504040204" pitchFamily="34" charset="0"/>
                        </a:rPr>
                        <a:t>Nov. 2019</a:t>
                      </a:r>
                    </a:p>
                  </a:txBody>
                  <a:tcPr marL="6820" marR="6820" marT="6820" marB="0" anchor="b">
                    <a:lnL>
                      <a:noFill/>
                    </a:lnL>
                    <a:lnR>
                      <a:noFill/>
                    </a:lnR>
                    <a:lnT>
                      <a:noFill/>
                    </a:lnT>
                    <a:lnB>
                      <a:noFill/>
                    </a:lnB>
                    <a:solidFill>
                      <a:srgbClr val="D0D8E8"/>
                    </a:solidFill>
                  </a:tcPr>
                </a:tc>
                <a:tc>
                  <a:txBody>
                    <a:bodyPr/>
                    <a:lstStyle/>
                    <a:p>
                      <a:pPr algn="l" rtl="0" fontAlgn="b"/>
                      <a:r>
                        <a:rPr lang="en-US" sz="900" b="0" i="0" u="none" strike="noStrike">
                          <a:solidFill>
                            <a:srgbClr val="000000"/>
                          </a:solidFill>
                          <a:effectLst/>
                          <a:latin typeface="Verdana" panose="020B0604030504040204" pitchFamily="34" charset="0"/>
                        </a:rPr>
                        <a:t>Ph.D. Thesis Committee, Ayoub Gouasmi, Univ. Michigan</a:t>
                      </a:r>
                    </a:p>
                  </a:txBody>
                  <a:tcPr marL="6820" marR="6820" marT="6820" marB="0" anchor="b">
                    <a:lnL>
                      <a:noFill/>
                    </a:lnL>
                    <a:lnR>
                      <a:noFill/>
                    </a:lnR>
                    <a:lnT>
                      <a:noFill/>
                    </a:lnT>
                    <a:lnB>
                      <a:noFill/>
                    </a:lnB>
                    <a:solidFill>
                      <a:srgbClr val="D0D8E8"/>
                    </a:solidFill>
                  </a:tcPr>
                </a:tc>
                <a:tc>
                  <a:txBody>
                    <a:bodyPr/>
                    <a:lstStyle/>
                    <a:p>
                      <a:pPr algn="l" rtl="0" fontAlgn="b"/>
                      <a:r>
                        <a:rPr lang="en-US" sz="900" b="0" i="0" u="none" strike="noStrike">
                          <a:solidFill>
                            <a:srgbClr val="000000"/>
                          </a:solidFill>
                          <a:effectLst/>
                          <a:latin typeface="Verdana" panose="020B0604030504040204" pitchFamily="34" charset="0"/>
                        </a:rPr>
                        <a:t>Scott Murman</a:t>
                      </a:r>
                    </a:p>
                  </a:txBody>
                  <a:tcPr marL="6820" marR="6820" marT="6820" marB="0" anchor="b">
                    <a:lnL>
                      <a:noFill/>
                    </a:lnL>
                    <a:lnR>
                      <a:noFill/>
                    </a:lnR>
                    <a:lnT>
                      <a:noFill/>
                    </a:lnT>
                    <a:lnB>
                      <a:noFill/>
                    </a:lnB>
                    <a:solidFill>
                      <a:srgbClr val="D0D8E8"/>
                    </a:solidFill>
                  </a:tcPr>
                </a:tc>
                <a:extLst>
                  <a:ext uri="{0D108BD9-81ED-4DB2-BD59-A6C34878D82A}">
                    <a16:rowId xmlns:a16="http://schemas.microsoft.com/office/drawing/2014/main" val="1145601378"/>
                  </a:ext>
                </a:extLst>
              </a:tr>
              <a:tr h="145663">
                <a:tc>
                  <a:txBody>
                    <a:bodyPr/>
                    <a:lstStyle/>
                    <a:p>
                      <a:pPr algn="ctr" rtl="0" fontAlgn="b"/>
                      <a:r>
                        <a:rPr lang="en-US" sz="900" b="0" i="0" u="none" strike="noStrike">
                          <a:solidFill>
                            <a:srgbClr val="000000"/>
                          </a:solidFill>
                          <a:effectLst/>
                          <a:latin typeface="Verdana" panose="020B0604030504040204" pitchFamily="34" charset="0"/>
                        </a:rPr>
                        <a:t>Ongoing</a:t>
                      </a:r>
                    </a:p>
                  </a:txBody>
                  <a:tcPr marL="6820" marR="6820" marT="6820" marB="0" anchor="b">
                    <a:lnL>
                      <a:noFill/>
                    </a:lnL>
                    <a:lnR>
                      <a:noFill/>
                    </a:lnR>
                    <a:lnT>
                      <a:noFill/>
                    </a:lnT>
                    <a:lnB>
                      <a:noFill/>
                    </a:lnB>
                    <a:solidFill>
                      <a:srgbClr val="E9EDF4"/>
                    </a:solidFill>
                  </a:tcPr>
                </a:tc>
                <a:tc>
                  <a:txBody>
                    <a:bodyPr/>
                    <a:lstStyle/>
                    <a:p>
                      <a:pPr algn="just" rtl="0" fontAlgn="b"/>
                      <a:r>
                        <a:rPr lang="en-US" sz="900" b="0" i="0" u="none" strike="noStrike">
                          <a:solidFill>
                            <a:srgbClr val="000000"/>
                          </a:solidFill>
                          <a:effectLst/>
                          <a:latin typeface="Verdana" panose="020B0604030504040204" pitchFamily="34" charset="0"/>
                        </a:rPr>
                        <a:t>Vargas/IST Lisbon Thesis Committee</a:t>
                      </a:r>
                    </a:p>
                  </a:txBody>
                  <a:tcPr marL="6820" marR="6820" marT="6820" marB="0" anchor="b">
                    <a:lnL>
                      <a:noFill/>
                    </a:lnL>
                    <a:lnR>
                      <a:noFill/>
                    </a:lnR>
                    <a:lnT>
                      <a:noFill/>
                    </a:lnT>
                    <a:lnB>
                      <a:noFill/>
                    </a:lnB>
                    <a:solidFill>
                      <a:srgbClr val="E9EDF4"/>
                    </a:solidFill>
                  </a:tcPr>
                </a:tc>
                <a:tc>
                  <a:txBody>
                    <a:bodyPr/>
                    <a:lstStyle/>
                    <a:p>
                      <a:pPr algn="l" rtl="0" fontAlgn="b"/>
                      <a:r>
                        <a:rPr lang="en-US" sz="900" b="0" i="0" u="none" strike="noStrike">
                          <a:solidFill>
                            <a:srgbClr val="000000"/>
                          </a:solidFill>
                          <a:effectLst/>
                          <a:latin typeface="Verdana" panose="020B0604030504040204" pitchFamily="34" charset="0"/>
                        </a:rPr>
                        <a:t>Brett Cruden</a:t>
                      </a:r>
                    </a:p>
                  </a:txBody>
                  <a:tcPr marL="6820" marR="6820" marT="6820" marB="0" anchor="b">
                    <a:lnL>
                      <a:noFill/>
                    </a:lnL>
                    <a:lnR>
                      <a:noFill/>
                    </a:lnR>
                    <a:lnT>
                      <a:noFill/>
                    </a:lnT>
                    <a:lnB>
                      <a:noFill/>
                    </a:lnB>
                    <a:solidFill>
                      <a:srgbClr val="E9EDF4"/>
                    </a:solidFill>
                  </a:tcPr>
                </a:tc>
                <a:extLst>
                  <a:ext uri="{0D108BD9-81ED-4DB2-BD59-A6C34878D82A}">
                    <a16:rowId xmlns:a16="http://schemas.microsoft.com/office/drawing/2014/main" val="1178607943"/>
                  </a:ext>
                </a:extLst>
              </a:tr>
              <a:tr h="145663">
                <a:tc>
                  <a:txBody>
                    <a:bodyPr/>
                    <a:lstStyle/>
                    <a:p>
                      <a:pPr algn="ctr" rtl="0" fontAlgn="b"/>
                      <a:r>
                        <a:rPr lang="en-US" sz="900" b="0" i="0" u="none" strike="noStrike">
                          <a:solidFill>
                            <a:srgbClr val="000000"/>
                          </a:solidFill>
                          <a:effectLst/>
                          <a:latin typeface="Verdana" panose="020B0604030504040204" pitchFamily="34" charset="0"/>
                        </a:rPr>
                        <a:t>Ongoing</a:t>
                      </a:r>
                    </a:p>
                  </a:txBody>
                  <a:tcPr marL="6820" marR="6820" marT="6820" marB="0" anchor="b">
                    <a:lnL>
                      <a:noFill/>
                    </a:lnL>
                    <a:lnR>
                      <a:noFill/>
                    </a:lnR>
                    <a:lnT>
                      <a:noFill/>
                    </a:lnT>
                    <a:lnB>
                      <a:noFill/>
                    </a:lnB>
                    <a:solidFill>
                      <a:srgbClr val="D0D8E8"/>
                    </a:solidFill>
                  </a:tcPr>
                </a:tc>
                <a:tc>
                  <a:txBody>
                    <a:bodyPr/>
                    <a:lstStyle/>
                    <a:p>
                      <a:pPr algn="just" rtl="0" fontAlgn="b"/>
                      <a:r>
                        <a:rPr lang="en-US" sz="900" b="0" i="0" u="none" strike="noStrike">
                          <a:solidFill>
                            <a:srgbClr val="000000"/>
                          </a:solidFill>
                          <a:effectLst/>
                          <a:latin typeface="Verdana" panose="020B0604030504040204" pitchFamily="34" charset="0"/>
                        </a:rPr>
                        <a:t>Secretary, Executive Committee, AVS (Nor. Cal. Chapter)</a:t>
                      </a:r>
                    </a:p>
                  </a:txBody>
                  <a:tcPr marL="6820" marR="6820" marT="6820" marB="0" anchor="b">
                    <a:lnL>
                      <a:noFill/>
                    </a:lnL>
                    <a:lnR>
                      <a:noFill/>
                    </a:lnR>
                    <a:lnT>
                      <a:noFill/>
                    </a:lnT>
                    <a:lnB>
                      <a:noFill/>
                    </a:lnB>
                    <a:solidFill>
                      <a:srgbClr val="D0D8E8"/>
                    </a:solidFill>
                  </a:tcPr>
                </a:tc>
                <a:tc>
                  <a:txBody>
                    <a:bodyPr/>
                    <a:lstStyle/>
                    <a:p>
                      <a:pPr algn="l" rtl="0" fontAlgn="b"/>
                      <a:r>
                        <a:rPr lang="en-US" sz="900" b="0" i="0" u="none" strike="noStrike">
                          <a:solidFill>
                            <a:srgbClr val="000000"/>
                          </a:solidFill>
                          <a:effectLst/>
                          <a:latin typeface="Verdana" panose="020B0604030504040204" pitchFamily="34" charset="0"/>
                        </a:rPr>
                        <a:t>Brett Cruden</a:t>
                      </a:r>
                    </a:p>
                  </a:txBody>
                  <a:tcPr marL="6820" marR="6820" marT="6820" marB="0" anchor="b">
                    <a:lnL>
                      <a:noFill/>
                    </a:lnL>
                    <a:lnR>
                      <a:noFill/>
                    </a:lnR>
                    <a:lnT>
                      <a:noFill/>
                    </a:lnT>
                    <a:lnB>
                      <a:noFill/>
                    </a:lnB>
                    <a:solidFill>
                      <a:srgbClr val="D0D8E8"/>
                    </a:solidFill>
                  </a:tcPr>
                </a:tc>
                <a:extLst>
                  <a:ext uri="{0D108BD9-81ED-4DB2-BD59-A6C34878D82A}">
                    <a16:rowId xmlns:a16="http://schemas.microsoft.com/office/drawing/2014/main" val="3076711967"/>
                  </a:ext>
                </a:extLst>
              </a:tr>
              <a:tr h="145663">
                <a:tc>
                  <a:txBody>
                    <a:bodyPr/>
                    <a:lstStyle/>
                    <a:p>
                      <a:pPr algn="ctr" rtl="0" fontAlgn="b"/>
                      <a:r>
                        <a:rPr lang="en-US" sz="900" b="0" i="0" u="none" strike="noStrike">
                          <a:solidFill>
                            <a:srgbClr val="000000"/>
                          </a:solidFill>
                          <a:effectLst/>
                          <a:latin typeface="Verdana" panose="020B0604030504040204" pitchFamily="34" charset="0"/>
                        </a:rPr>
                        <a:t>Ongoing</a:t>
                      </a:r>
                    </a:p>
                  </a:txBody>
                  <a:tcPr marL="6820" marR="6820" marT="6820" marB="0" anchor="b">
                    <a:lnL>
                      <a:noFill/>
                    </a:lnL>
                    <a:lnR>
                      <a:noFill/>
                    </a:lnR>
                    <a:lnT>
                      <a:noFill/>
                    </a:lnT>
                    <a:lnB>
                      <a:noFill/>
                    </a:lnB>
                    <a:solidFill>
                      <a:srgbClr val="E9EDF4"/>
                    </a:solidFill>
                  </a:tcPr>
                </a:tc>
                <a:tc>
                  <a:txBody>
                    <a:bodyPr/>
                    <a:lstStyle/>
                    <a:p>
                      <a:pPr algn="just" rtl="0" fontAlgn="b"/>
                      <a:r>
                        <a:rPr lang="en-US" sz="900" b="0" i="0" u="none" strike="noStrike">
                          <a:solidFill>
                            <a:srgbClr val="000000"/>
                          </a:solidFill>
                          <a:effectLst/>
                          <a:latin typeface="Verdana" panose="020B0604030504040204" pitchFamily="34" charset="0"/>
                        </a:rPr>
                        <a:t>Chair, Scholarship Committee, AVS (Nor. Cal. Chapter)</a:t>
                      </a:r>
                    </a:p>
                  </a:txBody>
                  <a:tcPr marL="6820" marR="6820" marT="6820" marB="0" anchor="b">
                    <a:lnL>
                      <a:noFill/>
                    </a:lnL>
                    <a:lnR>
                      <a:noFill/>
                    </a:lnR>
                    <a:lnT>
                      <a:noFill/>
                    </a:lnT>
                    <a:lnB>
                      <a:noFill/>
                    </a:lnB>
                    <a:solidFill>
                      <a:srgbClr val="E9EDF4"/>
                    </a:solidFill>
                  </a:tcPr>
                </a:tc>
                <a:tc>
                  <a:txBody>
                    <a:bodyPr/>
                    <a:lstStyle/>
                    <a:p>
                      <a:pPr algn="l" rtl="0" fontAlgn="b"/>
                      <a:r>
                        <a:rPr lang="en-US" sz="900" b="0" i="0" u="none" strike="noStrike">
                          <a:solidFill>
                            <a:srgbClr val="000000"/>
                          </a:solidFill>
                          <a:effectLst/>
                          <a:latin typeface="Verdana" panose="020B0604030504040204" pitchFamily="34" charset="0"/>
                        </a:rPr>
                        <a:t>Brett Cruden</a:t>
                      </a:r>
                    </a:p>
                  </a:txBody>
                  <a:tcPr marL="6820" marR="6820" marT="6820" marB="0" anchor="b">
                    <a:lnL>
                      <a:noFill/>
                    </a:lnL>
                    <a:lnR>
                      <a:noFill/>
                    </a:lnR>
                    <a:lnT>
                      <a:noFill/>
                    </a:lnT>
                    <a:lnB>
                      <a:noFill/>
                    </a:lnB>
                    <a:solidFill>
                      <a:srgbClr val="E9EDF4"/>
                    </a:solidFill>
                  </a:tcPr>
                </a:tc>
                <a:extLst>
                  <a:ext uri="{0D108BD9-81ED-4DB2-BD59-A6C34878D82A}">
                    <a16:rowId xmlns:a16="http://schemas.microsoft.com/office/drawing/2014/main" val="3078990356"/>
                  </a:ext>
                </a:extLst>
              </a:tr>
              <a:tr h="145663">
                <a:tc>
                  <a:txBody>
                    <a:bodyPr/>
                    <a:lstStyle/>
                    <a:p>
                      <a:pPr algn="ctr" rtl="0" fontAlgn="b"/>
                      <a:r>
                        <a:rPr lang="en-US" sz="900" b="0" i="0" u="none" strike="noStrike">
                          <a:solidFill>
                            <a:srgbClr val="000000"/>
                          </a:solidFill>
                          <a:effectLst/>
                          <a:latin typeface="Verdana" panose="020B0604030504040204" pitchFamily="34" charset="0"/>
                        </a:rPr>
                        <a:t>Ongoing</a:t>
                      </a:r>
                    </a:p>
                  </a:txBody>
                  <a:tcPr marL="6820" marR="6820" marT="6820" marB="0" anchor="b">
                    <a:lnL>
                      <a:noFill/>
                    </a:lnL>
                    <a:lnR>
                      <a:noFill/>
                    </a:lnR>
                    <a:lnT>
                      <a:noFill/>
                    </a:lnT>
                    <a:lnB>
                      <a:noFill/>
                    </a:lnB>
                    <a:solidFill>
                      <a:srgbClr val="D0D8E8"/>
                    </a:solidFill>
                  </a:tcPr>
                </a:tc>
                <a:tc>
                  <a:txBody>
                    <a:bodyPr/>
                    <a:lstStyle/>
                    <a:p>
                      <a:pPr algn="just" rtl="0" fontAlgn="b"/>
                      <a:r>
                        <a:rPr lang="en-US" sz="900" b="0" i="0" u="none" strike="noStrike">
                          <a:solidFill>
                            <a:srgbClr val="000000"/>
                          </a:solidFill>
                          <a:effectLst/>
                          <a:latin typeface="Verdana" panose="020B0604030504040204" pitchFamily="34" charset="0"/>
                        </a:rPr>
                        <a:t>Technical Committee, AIAA Thermophysics</a:t>
                      </a:r>
                    </a:p>
                  </a:txBody>
                  <a:tcPr marL="6820" marR="6820" marT="6820" marB="0" anchor="b">
                    <a:lnL>
                      <a:noFill/>
                    </a:lnL>
                    <a:lnR>
                      <a:noFill/>
                    </a:lnR>
                    <a:lnT>
                      <a:noFill/>
                    </a:lnT>
                    <a:lnB>
                      <a:noFill/>
                    </a:lnB>
                    <a:solidFill>
                      <a:srgbClr val="D0D8E8"/>
                    </a:solidFill>
                  </a:tcPr>
                </a:tc>
                <a:tc>
                  <a:txBody>
                    <a:bodyPr/>
                    <a:lstStyle/>
                    <a:p>
                      <a:pPr algn="l" rtl="0" fontAlgn="b"/>
                      <a:r>
                        <a:rPr lang="en-US" sz="900" b="0" i="0" u="none" strike="noStrike">
                          <a:solidFill>
                            <a:srgbClr val="000000"/>
                          </a:solidFill>
                          <a:effectLst/>
                          <a:latin typeface="Verdana" panose="020B0604030504040204" pitchFamily="34" charset="0"/>
                        </a:rPr>
                        <a:t>Multiple</a:t>
                      </a:r>
                    </a:p>
                  </a:txBody>
                  <a:tcPr marL="6820" marR="6820" marT="6820" marB="0" anchor="b">
                    <a:lnL>
                      <a:noFill/>
                    </a:lnL>
                    <a:lnR>
                      <a:noFill/>
                    </a:lnR>
                    <a:lnT>
                      <a:noFill/>
                    </a:lnT>
                    <a:lnB>
                      <a:noFill/>
                    </a:lnB>
                    <a:solidFill>
                      <a:srgbClr val="D0D8E8"/>
                    </a:solidFill>
                  </a:tcPr>
                </a:tc>
                <a:extLst>
                  <a:ext uri="{0D108BD9-81ED-4DB2-BD59-A6C34878D82A}">
                    <a16:rowId xmlns:a16="http://schemas.microsoft.com/office/drawing/2014/main" val="716327307"/>
                  </a:ext>
                </a:extLst>
              </a:tr>
              <a:tr h="145663">
                <a:tc>
                  <a:txBody>
                    <a:bodyPr/>
                    <a:lstStyle/>
                    <a:p>
                      <a:pPr algn="ctr" rtl="0" fontAlgn="b"/>
                      <a:r>
                        <a:rPr lang="en-US" sz="900" b="0" i="0" u="none" strike="noStrike">
                          <a:solidFill>
                            <a:srgbClr val="000000"/>
                          </a:solidFill>
                          <a:effectLst/>
                          <a:latin typeface="Verdana" panose="020B0604030504040204" pitchFamily="34" charset="0"/>
                        </a:rPr>
                        <a:t>Ongoing</a:t>
                      </a:r>
                    </a:p>
                  </a:txBody>
                  <a:tcPr marL="6820" marR="6820" marT="6820" marB="0" anchor="b">
                    <a:lnL>
                      <a:noFill/>
                    </a:lnL>
                    <a:lnR>
                      <a:noFill/>
                    </a:lnR>
                    <a:lnT>
                      <a:noFill/>
                    </a:lnT>
                    <a:lnB>
                      <a:noFill/>
                    </a:lnB>
                    <a:solidFill>
                      <a:srgbClr val="E9EDF4"/>
                    </a:solidFill>
                  </a:tcPr>
                </a:tc>
                <a:tc>
                  <a:txBody>
                    <a:bodyPr/>
                    <a:lstStyle/>
                    <a:p>
                      <a:pPr algn="just" rtl="0" fontAlgn="b"/>
                      <a:r>
                        <a:rPr lang="en-US" sz="900" b="0" i="0" u="none" strike="noStrike">
                          <a:solidFill>
                            <a:srgbClr val="000000"/>
                          </a:solidFill>
                          <a:effectLst/>
                          <a:latin typeface="Verdana" panose="020B0604030504040204" pitchFamily="34" charset="0"/>
                        </a:rPr>
                        <a:t>Oganizing Committe, International Planetary Probe Workshop</a:t>
                      </a:r>
                    </a:p>
                  </a:txBody>
                  <a:tcPr marL="6820" marR="6820" marT="6820" marB="0" anchor="b">
                    <a:lnL>
                      <a:noFill/>
                    </a:lnL>
                    <a:lnR>
                      <a:noFill/>
                    </a:lnR>
                    <a:lnT>
                      <a:noFill/>
                    </a:lnT>
                    <a:lnB>
                      <a:noFill/>
                    </a:lnB>
                    <a:solidFill>
                      <a:srgbClr val="E9EDF4"/>
                    </a:solidFill>
                  </a:tcPr>
                </a:tc>
                <a:tc>
                  <a:txBody>
                    <a:bodyPr/>
                    <a:lstStyle/>
                    <a:p>
                      <a:pPr algn="l" rtl="0" fontAlgn="b"/>
                      <a:r>
                        <a:rPr lang="en-US" sz="900" b="0" i="0" u="none" strike="noStrike">
                          <a:solidFill>
                            <a:srgbClr val="000000"/>
                          </a:solidFill>
                          <a:effectLst/>
                          <a:latin typeface="Verdana" panose="020B0604030504040204" pitchFamily="34" charset="0"/>
                        </a:rPr>
                        <a:t>Multiple</a:t>
                      </a:r>
                    </a:p>
                  </a:txBody>
                  <a:tcPr marL="6820" marR="6820" marT="6820" marB="0" anchor="b">
                    <a:lnL>
                      <a:noFill/>
                    </a:lnL>
                    <a:lnR>
                      <a:noFill/>
                    </a:lnR>
                    <a:lnT>
                      <a:noFill/>
                    </a:lnT>
                    <a:lnB>
                      <a:noFill/>
                    </a:lnB>
                    <a:solidFill>
                      <a:srgbClr val="E9EDF4"/>
                    </a:solidFill>
                  </a:tcPr>
                </a:tc>
                <a:extLst>
                  <a:ext uri="{0D108BD9-81ED-4DB2-BD59-A6C34878D82A}">
                    <a16:rowId xmlns:a16="http://schemas.microsoft.com/office/drawing/2014/main" val="2673332045"/>
                  </a:ext>
                </a:extLst>
              </a:tr>
              <a:tr h="145663">
                <a:tc>
                  <a:txBody>
                    <a:bodyPr/>
                    <a:lstStyle/>
                    <a:p>
                      <a:pPr algn="ctr" rtl="0" fontAlgn="b"/>
                      <a:r>
                        <a:rPr lang="en-US" sz="900" b="0" i="0" u="none" strike="noStrike">
                          <a:solidFill>
                            <a:srgbClr val="000000"/>
                          </a:solidFill>
                          <a:effectLst/>
                          <a:latin typeface="Verdana" panose="020B0604030504040204" pitchFamily="34" charset="0"/>
                        </a:rPr>
                        <a:t>Ongoing</a:t>
                      </a:r>
                    </a:p>
                  </a:txBody>
                  <a:tcPr marL="6820" marR="6820" marT="6820" marB="0" anchor="b">
                    <a:lnL>
                      <a:noFill/>
                    </a:lnL>
                    <a:lnR>
                      <a:noFill/>
                    </a:lnR>
                    <a:lnT>
                      <a:noFill/>
                    </a:lnT>
                    <a:lnB>
                      <a:noFill/>
                    </a:lnB>
                    <a:solidFill>
                      <a:srgbClr val="D0D8E8"/>
                    </a:solidFill>
                  </a:tcPr>
                </a:tc>
                <a:tc>
                  <a:txBody>
                    <a:bodyPr/>
                    <a:lstStyle/>
                    <a:p>
                      <a:pPr algn="just" rtl="0" fontAlgn="b"/>
                      <a:r>
                        <a:rPr lang="en-US" sz="900" b="0" i="0" u="none" strike="noStrike">
                          <a:solidFill>
                            <a:srgbClr val="000000"/>
                          </a:solidFill>
                          <a:effectLst/>
                          <a:latin typeface="Verdana" panose="020B0604030504040204" pitchFamily="34" charset="0"/>
                        </a:rPr>
                        <a:t>Scientific &amp; Organizing Committee, Ablation Workshop</a:t>
                      </a:r>
                    </a:p>
                  </a:txBody>
                  <a:tcPr marL="6820" marR="6820" marT="6820" marB="0" anchor="b">
                    <a:lnL>
                      <a:noFill/>
                    </a:lnL>
                    <a:lnR>
                      <a:noFill/>
                    </a:lnR>
                    <a:lnT>
                      <a:noFill/>
                    </a:lnT>
                    <a:lnB>
                      <a:noFill/>
                    </a:lnB>
                    <a:solidFill>
                      <a:srgbClr val="D0D8E8"/>
                    </a:solidFill>
                  </a:tcPr>
                </a:tc>
                <a:tc>
                  <a:txBody>
                    <a:bodyPr/>
                    <a:lstStyle/>
                    <a:p>
                      <a:pPr algn="l" rtl="0" fontAlgn="b"/>
                      <a:r>
                        <a:rPr lang="en-US" sz="900" b="0" i="0" u="none" strike="noStrike" dirty="0">
                          <a:solidFill>
                            <a:srgbClr val="000000"/>
                          </a:solidFill>
                          <a:effectLst/>
                          <a:latin typeface="Verdana" panose="020B0604030504040204" pitchFamily="34" charset="0"/>
                        </a:rPr>
                        <a:t>Michael Wright</a:t>
                      </a:r>
                    </a:p>
                  </a:txBody>
                  <a:tcPr marL="6820" marR="6820" marT="6820" marB="0" anchor="b">
                    <a:lnL>
                      <a:noFill/>
                    </a:lnL>
                    <a:lnR>
                      <a:noFill/>
                    </a:lnR>
                    <a:lnT>
                      <a:noFill/>
                    </a:lnT>
                    <a:lnB>
                      <a:noFill/>
                    </a:lnB>
                    <a:solidFill>
                      <a:srgbClr val="D0D8E8"/>
                    </a:solidFill>
                  </a:tcPr>
                </a:tc>
                <a:extLst>
                  <a:ext uri="{0D108BD9-81ED-4DB2-BD59-A6C34878D82A}">
                    <a16:rowId xmlns:a16="http://schemas.microsoft.com/office/drawing/2014/main" val="2695742229"/>
                  </a:ext>
                </a:extLst>
              </a:tr>
            </a:tbl>
          </a:graphicData>
        </a:graphic>
      </p:graphicFrame>
    </p:spTree>
    <p:extLst>
      <p:ext uri="{BB962C8B-B14F-4D97-AF65-F5344CB8AC3E}">
        <p14:creationId xmlns:p14="http://schemas.microsoft.com/office/powerpoint/2010/main" val="41646319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0"/>
            <a:ext cx="6858000" cy="1066800"/>
          </a:xfrm>
        </p:spPr>
        <p:txBody>
          <a:bodyPr/>
          <a:lstStyle/>
          <a:p>
            <a:r>
              <a:rPr lang="en-US" sz="4000" b="1" dirty="0"/>
              <a:t>Project Summary</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5" name="Slide Number Placeholder 4"/>
          <p:cNvSpPr>
            <a:spLocks noGrp="1"/>
          </p:cNvSpPr>
          <p:nvPr>
            <p:ph type="sldNum" sz="quarter" idx="10"/>
          </p:nvPr>
        </p:nvSpPr>
        <p:spPr/>
        <p:txBody>
          <a:bodyPr/>
          <a:lstStyle/>
          <a:p>
            <a:pPr>
              <a:defRPr/>
            </a:pPr>
            <a:fld id="{75D13D49-2B6F-174C-9E1E-1013A06E5C50}" type="slidenum">
              <a:rPr lang="uk-UA" smtClean="0"/>
              <a:pPr>
                <a:defRPr/>
              </a:pPr>
              <a:t>36</a:t>
            </a:fld>
            <a:endParaRPr lang="uk-UA" dirty="0"/>
          </a:p>
        </p:txBody>
      </p:sp>
      <p:sp>
        <p:nvSpPr>
          <p:cNvPr id="3" name="TextBox 2">
            <a:extLst>
              <a:ext uri="{FF2B5EF4-FFF2-40B4-BE49-F238E27FC236}">
                <a16:creationId xmlns:a16="http://schemas.microsoft.com/office/drawing/2014/main" id="{A7A4FA4F-2038-9745-A069-0524A972F624}"/>
              </a:ext>
            </a:extLst>
          </p:cNvPr>
          <p:cNvSpPr txBox="1"/>
          <p:nvPr/>
        </p:nvSpPr>
        <p:spPr>
          <a:xfrm>
            <a:off x="122661" y="1318426"/>
            <a:ext cx="11820295" cy="5355312"/>
          </a:xfrm>
          <a:prstGeom prst="rect">
            <a:avLst/>
          </a:prstGeom>
          <a:noFill/>
        </p:spPr>
        <p:txBody>
          <a:bodyPr wrap="square" rtlCol="0">
            <a:spAutoFit/>
          </a:bodyPr>
          <a:lstStyle/>
          <a:p>
            <a:r>
              <a:rPr lang="en-US" b="1" dirty="0"/>
              <a:t>Summary Highlights</a:t>
            </a:r>
          </a:p>
          <a:p>
            <a:pPr marL="285750" indent="-285750">
              <a:buFont typeface="Arial" panose="020B0604020202020204" pitchFamily="34" charset="0"/>
              <a:buChar char="•"/>
            </a:pPr>
            <a:r>
              <a:rPr lang="en-US" dirty="0"/>
              <a:t>ESM continues to deliver impactful capabilities for NASA missions on budget and (mostly) on time</a:t>
            </a:r>
          </a:p>
          <a:p>
            <a:pPr marL="285750" indent="-285750">
              <a:buFont typeface="Arial" panose="020B0604020202020204" pitchFamily="34" charset="0"/>
              <a:buChar char="•"/>
            </a:pPr>
            <a:r>
              <a:rPr lang="en-US" dirty="0"/>
              <a:t>50+ papers and presentations in FY20, </a:t>
            </a:r>
            <a:r>
              <a:rPr lang="en-US" i="1" u="sng" dirty="0"/>
              <a:t>including two AIAA best paper awards</a:t>
            </a:r>
          </a:p>
          <a:p>
            <a:pPr marL="285750" indent="-285750">
              <a:buFont typeface="Arial" panose="020B0604020202020204" pitchFamily="34" charset="0"/>
              <a:buChar char="•"/>
            </a:pPr>
            <a:r>
              <a:rPr lang="en-US" dirty="0"/>
              <a:t>Expanding partnerships</a:t>
            </a:r>
          </a:p>
          <a:p>
            <a:pPr marL="742950" lvl="1" indent="-285750">
              <a:buFont typeface="Arial" panose="020B0604020202020204" pitchFamily="34" charset="0"/>
              <a:buChar char="•"/>
            </a:pPr>
            <a:r>
              <a:rPr lang="en-US" dirty="0"/>
              <a:t>Mars Sample Return EEV</a:t>
            </a:r>
          </a:p>
          <a:p>
            <a:pPr marL="742950" lvl="1" indent="-285750">
              <a:buFont typeface="Arial" panose="020B0604020202020204" pitchFamily="34" charset="0"/>
              <a:buChar char="•"/>
            </a:pPr>
            <a:r>
              <a:rPr lang="en-US" dirty="0"/>
              <a:t>Tighter collaboration with Orion/JSC on Avcoat modeling</a:t>
            </a:r>
          </a:p>
          <a:p>
            <a:pPr marL="742950" lvl="1" indent="-285750">
              <a:buFont typeface="Arial" panose="020B0604020202020204" pitchFamily="34" charset="0"/>
              <a:buChar char="•"/>
            </a:pPr>
            <a:r>
              <a:rPr lang="en-US" dirty="0"/>
              <a:t>New agreements in work with DLR (Germany), CentraleSupelec (France), Instituto Superior </a:t>
            </a:r>
            <a:r>
              <a:rPr lang="en-US" dirty="0" err="1"/>
              <a:t>Tecnico</a:t>
            </a:r>
            <a:r>
              <a:rPr lang="en-US" dirty="0"/>
              <a:t> (Portugal)</a:t>
            </a:r>
          </a:p>
          <a:p>
            <a:endParaRPr lang="en-US" b="1" dirty="0"/>
          </a:p>
          <a:p>
            <a:r>
              <a:rPr lang="en-US" b="1" dirty="0"/>
              <a:t>Lesson Learned</a:t>
            </a:r>
          </a:p>
          <a:p>
            <a:pPr marL="285750" indent="-285750">
              <a:buFont typeface="Arial" panose="020B0604020202020204" pitchFamily="34" charset="0"/>
              <a:buChar char="•"/>
            </a:pPr>
            <a:r>
              <a:rPr lang="en-US" dirty="0"/>
              <a:t>Plan and execute experiments </a:t>
            </a:r>
            <a:r>
              <a:rPr lang="en-US" i="1" u="sng" dirty="0"/>
              <a:t>before</a:t>
            </a:r>
            <a:r>
              <a:rPr lang="en-US" dirty="0"/>
              <a:t> you need the data</a:t>
            </a:r>
          </a:p>
          <a:p>
            <a:endParaRPr lang="en-US" b="1" dirty="0"/>
          </a:p>
          <a:p>
            <a:r>
              <a:rPr lang="en-US" b="1" dirty="0"/>
              <a:t>Looking Ahead to FY21+</a:t>
            </a:r>
          </a:p>
          <a:p>
            <a:pPr marL="285750" indent="-285750">
              <a:buFont typeface="Arial" panose="020B0604020202020204" pitchFamily="34" charset="0"/>
              <a:buChar char="•"/>
            </a:pPr>
            <a:r>
              <a:rPr lang="en-US" dirty="0"/>
              <a:t>Close out PICA-NuSil arc jet test and analysis to support MEDLI2 post-flight</a:t>
            </a:r>
          </a:p>
          <a:p>
            <a:pPr marL="285750" indent="-285750">
              <a:buFont typeface="Arial" panose="020B0604020202020204" pitchFamily="34" charset="0"/>
              <a:buChar char="•"/>
            </a:pPr>
            <a:r>
              <a:rPr lang="en-US" dirty="0"/>
              <a:t>Backshell radiation validation in air and CO</a:t>
            </a:r>
            <a:r>
              <a:rPr lang="en-US" baseline="-25000" dirty="0"/>
              <a:t>2</a:t>
            </a:r>
            <a:r>
              <a:rPr lang="en-US" dirty="0"/>
              <a:t> environments with Electric Arc Shock Tube (EAST)</a:t>
            </a:r>
          </a:p>
          <a:p>
            <a:pPr marL="285750" indent="-285750">
              <a:buFont typeface="Arial" panose="020B0604020202020204" pitchFamily="34" charset="0"/>
              <a:buChar char="•"/>
            </a:pPr>
            <a:r>
              <a:rPr lang="en-US" dirty="0"/>
              <a:t>HEEET thermal response model for MSR-EEV</a:t>
            </a:r>
          </a:p>
          <a:p>
            <a:pPr marL="285750" indent="-285750">
              <a:buFont typeface="Arial" panose="020B0604020202020204" pitchFamily="34" charset="0"/>
              <a:buChar char="•"/>
            </a:pPr>
            <a:r>
              <a:rPr lang="en-US" dirty="0"/>
              <a:t>Validation of parachute inflation and descent simulations</a:t>
            </a:r>
          </a:p>
          <a:p>
            <a:pPr marL="285750" indent="-285750">
              <a:buFont typeface="Arial" panose="020B0604020202020204" pitchFamily="34" charset="0"/>
              <a:buChar char="•"/>
            </a:pPr>
            <a:r>
              <a:rPr lang="en-US" dirty="0"/>
              <a:t>New-look GNC: High-performance version of POST2 and interoperability with higher-fidelity models, e.g. CFD</a:t>
            </a:r>
          </a:p>
          <a:p>
            <a:pPr marL="285750" indent="-285750">
              <a:buFont typeface="Arial" panose="020B0604020202020204" pitchFamily="34" charset="0"/>
              <a:buChar char="•"/>
            </a:pPr>
            <a:r>
              <a:rPr lang="en-US" dirty="0"/>
              <a:t>Kick-off new content: MEDLI2 Deep-dive; TPS Certification by Analysis; Hypersonic Wake Flows</a:t>
            </a:r>
          </a:p>
        </p:txBody>
      </p:sp>
    </p:spTree>
    <p:extLst>
      <p:ext uri="{BB962C8B-B14F-4D97-AF65-F5344CB8AC3E}">
        <p14:creationId xmlns:p14="http://schemas.microsoft.com/office/powerpoint/2010/main" val="3781819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pic>
        <p:nvPicPr>
          <p:cNvPr id="2" name="Pictur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78470" y="1992100"/>
            <a:ext cx="5158741" cy="356834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Rectangle 5"/>
          <p:cNvSpPr/>
          <p:nvPr/>
        </p:nvSpPr>
        <p:spPr>
          <a:xfrm>
            <a:off x="3365110" y="4686301"/>
            <a:ext cx="4431323" cy="65063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BACKUP </a:t>
            </a:r>
          </a:p>
        </p:txBody>
      </p:sp>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37</a:t>
            </a:fld>
            <a:endParaRPr lang="uk-UA" dirty="0"/>
          </a:p>
        </p:txBody>
      </p:sp>
    </p:spTree>
    <p:extLst>
      <p:ext uri="{BB962C8B-B14F-4D97-AF65-F5344CB8AC3E}">
        <p14:creationId xmlns:p14="http://schemas.microsoft.com/office/powerpoint/2010/main" val="972192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E7A4CB-502E-254C-B732-DCA1ACB62F67}"/>
              </a:ext>
            </a:extLst>
          </p:cNvPr>
          <p:cNvSpPr txBox="1"/>
          <p:nvPr/>
        </p:nvSpPr>
        <p:spPr>
          <a:xfrm>
            <a:off x="2115015" y="3225940"/>
            <a:ext cx="7961970" cy="1754326"/>
          </a:xfrm>
          <a:prstGeom prst="rect">
            <a:avLst/>
          </a:prstGeom>
          <a:solidFill>
            <a:schemeClr val="accent1">
              <a:lumMod val="60000"/>
              <a:lumOff val="40000"/>
            </a:schemeClr>
          </a:solidFill>
          <a:ln w="12700">
            <a:solidFill>
              <a:schemeClr val="tx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charset="0"/>
                <a:ea typeface="MS PGothic" charset="-128"/>
                <a:cs typeface="+mn-cs"/>
              </a:rPr>
              <a:t>Predictive Material Modeling (PMM)</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3600" b="1" dirty="0">
                <a:solidFill>
                  <a:prstClr val="black"/>
                </a:solidFill>
              </a:rPr>
              <a:t>&amp;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charset="0"/>
                <a:ea typeface="MS PGothic" charset="-128"/>
                <a:cs typeface="+mn-cs"/>
              </a:rPr>
              <a:t>PICA-NuSil</a:t>
            </a:r>
          </a:p>
        </p:txBody>
      </p:sp>
      <p:pic>
        <p:nvPicPr>
          <p:cNvPr id="3" name="Picture 2">
            <a:extLst>
              <a:ext uri="{FF2B5EF4-FFF2-40B4-BE49-F238E27FC236}">
                <a16:creationId xmlns:a16="http://schemas.microsoft.com/office/drawing/2014/main" id="{C50AD92F-F5FC-1A47-848E-CCB31CE0E0D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17555549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E7A4CB-502E-254C-B732-DCA1ACB62F67}"/>
              </a:ext>
            </a:extLst>
          </p:cNvPr>
          <p:cNvSpPr txBox="1"/>
          <p:nvPr/>
        </p:nvSpPr>
        <p:spPr>
          <a:xfrm>
            <a:off x="2323184" y="3225940"/>
            <a:ext cx="7545655" cy="1200329"/>
          </a:xfrm>
          <a:prstGeom prst="rect">
            <a:avLst/>
          </a:prstGeom>
          <a:solidFill>
            <a:schemeClr val="accent1">
              <a:lumMod val="60000"/>
              <a:lumOff val="40000"/>
            </a:schemeClr>
          </a:solidFill>
          <a:ln w="12700">
            <a:solidFill>
              <a:schemeClr val="tx1"/>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charset="0"/>
                <a:ea typeface="MS PGothic" charset="-128"/>
                <a:cs typeface="+mn-cs"/>
              </a:rPr>
              <a:t>Shock Layer Kinetics &amp; Radiation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charset="0"/>
                <a:ea typeface="MS PGothic" charset="-128"/>
                <a:cs typeface="+mn-cs"/>
              </a:rPr>
              <a:t>(SLKR)</a:t>
            </a:r>
          </a:p>
        </p:txBody>
      </p:sp>
      <p:pic>
        <p:nvPicPr>
          <p:cNvPr id="3" name="Picture 2">
            <a:extLst>
              <a:ext uri="{FF2B5EF4-FFF2-40B4-BE49-F238E27FC236}">
                <a16:creationId xmlns:a16="http://schemas.microsoft.com/office/drawing/2014/main" id="{21FE08F0-8606-3D47-9516-697C39FD74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28509434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E7A4CB-502E-254C-B732-DCA1ACB62F67}"/>
              </a:ext>
            </a:extLst>
          </p:cNvPr>
          <p:cNvSpPr txBox="1"/>
          <p:nvPr/>
        </p:nvSpPr>
        <p:spPr>
          <a:xfrm>
            <a:off x="2998550" y="3225940"/>
            <a:ext cx="6194901" cy="1754326"/>
          </a:xfrm>
          <a:prstGeom prst="rect">
            <a:avLst/>
          </a:prstGeom>
          <a:solidFill>
            <a:schemeClr val="accent1">
              <a:lumMod val="60000"/>
              <a:lumOff val="40000"/>
            </a:schemeClr>
          </a:solidFill>
          <a:ln w="12700">
            <a:solidFill>
              <a:schemeClr val="tx1"/>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charset="0"/>
                <a:ea typeface="MS PGothic" charset="-128"/>
                <a:cs typeface="+mn-cs"/>
              </a:rPr>
              <a:t>Computational &amp;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charset="0"/>
                <a:ea typeface="MS PGothic" charset="-128"/>
                <a:cs typeface="+mn-cs"/>
              </a:rPr>
              <a:t>Experimental Aerosciences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charset="0"/>
                <a:ea typeface="MS PGothic" charset="-128"/>
                <a:cs typeface="+mn-cs"/>
              </a:rPr>
              <a:t>(CEA)</a:t>
            </a:r>
          </a:p>
        </p:txBody>
      </p:sp>
      <p:pic>
        <p:nvPicPr>
          <p:cNvPr id="3" name="Picture 2">
            <a:extLst>
              <a:ext uri="{FF2B5EF4-FFF2-40B4-BE49-F238E27FC236}">
                <a16:creationId xmlns:a16="http://schemas.microsoft.com/office/drawing/2014/main" id="{01A8BD88-34CF-3A43-9DAC-301AA2ACA7E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30467348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E7A4CB-502E-254C-B732-DCA1ACB62F67}"/>
              </a:ext>
            </a:extLst>
          </p:cNvPr>
          <p:cNvSpPr txBox="1"/>
          <p:nvPr/>
        </p:nvSpPr>
        <p:spPr>
          <a:xfrm>
            <a:off x="2544337" y="3148821"/>
            <a:ext cx="7103327" cy="1200329"/>
          </a:xfrm>
          <a:prstGeom prst="rect">
            <a:avLst/>
          </a:prstGeom>
          <a:solidFill>
            <a:schemeClr val="accent1">
              <a:lumMod val="60000"/>
              <a:lumOff val="40000"/>
            </a:schemeClr>
          </a:solidFill>
          <a:ln w="12700">
            <a:solidFill>
              <a:schemeClr val="tx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charset="0"/>
                <a:ea typeface="MS PGothic" charset="-128"/>
                <a:cs typeface="+mn-cs"/>
              </a:rPr>
              <a:t>Guidance, Navigation &amp; Control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charset="0"/>
                <a:ea typeface="MS PGothic" charset="-128"/>
                <a:cs typeface="+mn-cs"/>
              </a:rPr>
              <a:t>(GNC)</a:t>
            </a:r>
          </a:p>
        </p:txBody>
      </p:sp>
      <p:pic>
        <p:nvPicPr>
          <p:cNvPr id="3" name="Picture 2">
            <a:extLst>
              <a:ext uri="{FF2B5EF4-FFF2-40B4-BE49-F238E27FC236}">
                <a16:creationId xmlns:a16="http://schemas.microsoft.com/office/drawing/2014/main" id="{381F4CF9-4483-E04F-82DA-75C6BEC0C2A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Tree>
    <p:extLst>
      <p:ext uri="{BB962C8B-B14F-4D97-AF65-F5344CB8AC3E}">
        <p14:creationId xmlns:p14="http://schemas.microsoft.com/office/powerpoint/2010/main" val="1786577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821" y="66528"/>
            <a:ext cx="11008895" cy="1066800"/>
          </a:xfrm>
        </p:spPr>
        <p:txBody>
          <a:bodyPr/>
          <a:lstStyle/>
          <a:p>
            <a:r>
              <a:rPr lang="en-US" sz="4000" dirty="0">
                <a:solidFill>
                  <a:schemeClr val="bg1">
                    <a:lumMod val="85000"/>
                  </a:schemeClr>
                </a:solidFill>
              </a:rPr>
              <a:t>EPO Summary Chart: Conferences Attended </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42</a:t>
            </a:fld>
            <a:endParaRPr lang="uk-UA" dirty="0"/>
          </a:p>
        </p:txBody>
      </p:sp>
      <p:graphicFrame>
        <p:nvGraphicFramePr>
          <p:cNvPr id="3" name="Table 2"/>
          <p:cNvGraphicFramePr>
            <a:graphicFrameLocks noGrp="1"/>
          </p:cNvGraphicFramePr>
          <p:nvPr/>
        </p:nvGraphicFramePr>
        <p:xfrm>
          <a:off x="103632" y="1559818"/>
          <a:ext cx="11887200" cy="2391024"/>
        </p:xfrm>
        <a:graphic>
          <a:graphicData uri="http://schemas.openxmlformats.org/drawingml/2006/table">
            <a:tbl>
              <a:tblPr firstRow="1" bandRow="1">
                <a:tableStyleId>{073A0DAA-6AF3-43AB-8588-CEC1D06C72B9}</a:tableStyleId>
              </a:tblPr>
              <a:tblGrid>
                <a:gridCol w="5943600">
                  <a:extLst>
                    <a:ext uri="{9D8B030D-6E8A-4147-A177-3AD203B41FA5}">
                      <a16:colId xmlns:a16="http://schemas.microsoft.com/office/drawing/2014/main" val="4286298847"/>
                    </a:ext>
                  </a:extLst>
                </a:gridCol>
                <a:gridCol w="5943600">
                  <a:extLst>
                    <a:ext uri="{9D8B030D-6E8A-4147-A177-3AD203B41FA5}">
                      <a16:colId xmlns:a16="http://schemas.microsoft.com/office/drawing/2014/main" val="2053922913"/>
                    </a:ext>
                  </a:extLst>
                </a:gridCol>
              </a:tblGrid>
              <a:tr h="360023">
                <a:tc>
                  <a:txBody>
                    <a:bodyPr/>
                    <a:lstStyle/>
                    <a:p>
                      <a:pPr algn="ctr"/>
                      <a:r>
                        <a:rPr lang="en-US" dirty="0"/>
                        <a:t>Conference Name</a:t>
                      </a:r>
                      <a:r>
                        <a:rPr lang="en-US" baseline="0" dirty="0"/>
                        <a:t> </a:t>
                      </a:r>
                      <a:endParaRPr lang="en-US" dirty="0"/>
                    </a:p>
                  </a:txBody>
                  <a:tcP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dirty="0"/>
                        <a:t>Papers</a:t>
                      </a:r>
                      <a:r>
                        <a:rPr lang="en-US" baseline="0" dirty="0"/>
                        <a:t>/Posters/Panel Discussions </a:t>
                      </a:r>
                      <a:endParaRPr lang="en-US" dirty="0"/>
                    </a:p>
                  </a:txBody>
                  <a:tcP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729967516"/>
                  </a:ext>
                </a:extLst>
              </a:tr>
              <a:tr h="337544">
                <a:tc>
                  <a:txBody>
                    <a:bodyPr/>
                    <a:lstStyle/>
                    <a:p>
                      <a:pPr marL="0" marR="0" algn="ctr" defTabSz="457200" rtl="0" eaLnBrk="1" latinLnBrk="0" hangingPunct="1">
                        <a:spcBef>
                          <a:spcPts val="0"/>
                        </a:spcBef>
                        <a:spcAft>
                          <a:spcPts val="0"/>
                        </a:spcAft>
                      </a:pPr>
                      <a:r>
                        <a:rPr lang="en-US" sz="1800" kern="1200" dirty="0">
                          <a:solidFill>
                            <a:schemeClr val="dk1"/>
                          </a:solidFill>
                          <a:latin typeface="+mn-lt"/>
                          <a:ea typeface="+mn-ea"/>
                          <a:cs typeface="+mn-cs"/>
                        </a:rPr>
                        <a:t>10/2/2019</a:t>
                      </a:r>
                    </a:p>
                  </a:txBody>
                  <a:tcPr marL="60435" marR="60435" marT="30218" marB="30218" anchor="ctr">
                    <a:lnL w="38100" cap="flat" cmpd="sng" algn="ctr">
                      <a:solidFill>
                        <a:schemeClr val="tx1"/>
                      </a:solidFill>
                      <a:prstDash val="solid"/>
                      <a:round/>
                      <a:headEnd type="none" w="med" len="med"/>
                      <a:tailEnd type="none" w="med" len="med"/>
                    </a:lnL>
                  </a:tcPr>
                </a:tc>
                <a:tc>
                  <a:txBody>
                    <a:bodyPr/>
                    <a:lstStyle/>
                    <a:p>
                      <a:pPr marL="0" marR="0" algn="ctr" defTabSz="457200" rtl="0" eaLnBrk="1" latinLnBrk="0" hangingPunct="1">
                        <a:spcBef>
                          <a:spcPts val="0"/>
                        </a:spcBef>
                        <a:spcAft>
                          <a:spcPts val="0"/>
                        </a:spcAft>
                      </a:pPr>
                      <a:r>
                        <a:rPr lang="en-US" sz="1800" kern="1200" dirty="0">
                          <a:solidFill>
                            <a:schemeClr val="dk1"/>
                          </a:solidFill>
                          <a:latin typeface="+mn-lt"/>
                          <a:ea typeface="+mn-ea"/>
                          <a:cs typeface="+mn-cs"/>
                        </a:rPr>
                        <a:t>Materials Science ant Technology</a:t>
                      </a:r>
                    </a:p>
                  </a:txBody>
                  <a:tcPr marL="60435" marR="60435" marT="30218" marB="30218"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286381976"/>
                  </a:ext>
                </a:extLst>
              </a:tr>
              <a:tr h="337544">
                <a:tc>
                  <a:txBody>
                    <a:bodyPr/>
                    <a:lstStyle/>
                    <a:p>
                      <a:pPr marL="0" marR="0" algn="ctr" defTabSz="457200" rtl="0" eaLnBrk="1" latinLnBrk="0" hangingPunct="1">
                        <a:spcBef>
                          <a:spcPts val="0"/>
                        </a:spcBef>
                        <a:spcAft>
                          <a:spcPts val="0"/>
                        </a:spcAft>
                      </a:pPr>
                      <a:r>
                        <a:rPr lang="en-US" sz="1800" kern="1200" dirty="0">
                          <a:solidFill>
                            <a:schemeClr val="dk1"/>
                          </a:solidFill>
                          <a:latin typeface="+mn-lt"/>
                          <a:ea typeface="+mn-ea"/>
                          <a:cs typeface="+mn-cs"/>
                        </a:rPr>
                        <a:t>10/28/2019</a:t>
                      </a:r>
                    </a:p>
                  </a:txBody>
                  <a:tcPr marL="60435" marR="60435" marT="30218" marB="30218" anchor="ctr">
                    <a:lnL w="38100" cap="flat" cmpd="sng" algn="ctr">
                      <a:solidFill>
                        <a:schemeClr val="tx1"/>
                      </a:solidFill>
                      <a:prstDash val="solid"/>
                      <a:round/>
                      <a:headEnd type="none" w="med" len="med"/>
                      <a:tailEnd type="none" w="med" len="med"/>
                    </a:lnL>
                  </a:tcPr>
                </a:tc>
                <a:tc>
                  <a:txBody>
                    <a:bodyPr/>
                    <a:lstStyle/>
                    <a:p>
                      <a:pPr marL="0" marR="0" algn="ctr" defTabSz="457200" rtl="0" eaLnBrk="1" latinLnBrk="0" hangingPunct="1">
                        <a:spcBef>
                          <a:spcPts val="0"/>
                        </a:spcBef>
                        <a:spcAft>
                          <a:spcPts val="0"/>
                        </a:spcAft>
                      </a:pPr>
                      <a:r>
                        <a:rPr lang="en-US" sz="1800" kern="1200" dirty="0">
                          <a:solidFill>
                            <a:schemeClr val="dk1"/>
                          </a:solidFill>
                          <a:latin typeface="+mn-lt"/>
                          <a:ea typeface="+mn-ea"/>
                          <a:cs typeface="+mn-cs"/>
                        </a:rPr>
                        <a:t>Gaseous Electronics Conference</a:t>
                      </a:r>
                    </a:p>
                  </a:txBody>
                  <a:tcPr marL="60435" marR="60435" marT="30218" marB="30218"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697066516"/>
                  </a:ext>
                </a:extLst>
              </a:tr>
              <a:tr h="337544">
                <a:tc>
                  <a:txBody>
                    <a:bodyPr/>
                    <a:lstStyle/>
                    <a:p>
                      <a:pPr marL="0" marR="0" algn="ctr" defTabSz="457200" rtl="0" eaLnBrk="1" latinLnBrk="0" hangingPunct="1">
                        <a:spcBef>
                          <a:spcPts val="0"/>
                        </a:spcBef>
                        <a:spcAft>
                          <a:spcPts val="0"/>
                        </a:spcAft>
                      </a:pPr>
                      <a:r>
                        <a:rPr lang="en-US" sz="1800" kern="1200" dirty="0">
                          <a:solidFill>
                            <a:schemeClr val="dk1"/>
                          </a:solidFill>
                          <a:latin typeface="+mn-lt"/>
                          <a:ea typeface="+mn-ea"/>
                          <a:cs typeface="+mn-cs"/>
                        </a:rPr>
                        <a:t>11/23/2019</a:t>
                      </a:r>
                    </a:p>
                  </a:txBody>
                  <a:tcPr marL="60435" marR="60435" marT="30218" marB="30218" anchor="ctr">
                    <a:lnL w="38100" cap="flat" cmpd="sng" algn="ctr">
                      <a:solidFill>
                        <a:schemeClr val="tx1"/>
                      </a:solidFill>
                      <a:prstDash val="solid"/>
                      <a:round/>
                      <a:headEnd type="none" w="med" len="med"/>
                      <a:tailEnd type="none" w="med" len="med"/>
                    </a:lnL>
                  </a:tcPr>
                </a:tc>
                <a:tc>
                  <a:txBody>
                    <a:bodyPr/>
                    <a:lstStyle/>
                    <a:p>
                      <a:pPr marL="0" marR="0" algn="ctr" defTabSz="457200" rtl="0" eaLnBrk="1" latinLnBrk="0" hangingPunct="1">
                        <a:spcBef>
                          <a:spcPts val="0"/>
                        </a:spcBef>
                        <a:spcAft>
                          <a:spcPts val="0"/>
                        </a:spcAft>
                      </a:pPr>
                      <a:r>
                        <a:rPr lang="en-US" sz="1800" kern="1200" dirty="0">
                          <a:solidFill>
                            <a:schemeClr val="dk1"/>
                          </a:solidFill>
                          <a:latin typeface="+mn-lt"/>
                          <a:ea typeface="+mn-ea"/>
                          <a:cs typeface="+mn-cs"/>
                        </a:rPr>
                        <a:t>72</a:t>
                      </a:r>
                      <a:r>
                        <a:rPr lang="en-US" sz="1800" kern="1200" baseline="30000" dirty="0">
                          <a:solidFill>
                            <a:schemeClr val="dk1"/>
                          </a:solidFill>
                          <a:latin typeface="+mn-lt"/>
                          <a:ea typeface="+mn-ea"/>
                          <a:cs typeface="+mn-cs"/>
                        </a:rPr>
                        <a:t>nd</a:t>
                      </a:r>
                      <a:r>
                        <a:rPr lang="en-US" sz="1800" kern="1200" dirty="0">
                          <a:solidFill>
                            <a:schemeClr val="dk1"/>
                          </a:solidFill>
                          <a:latin typeface="+mn-lt"/>
                          <a:ea typeface="+mn-ea"/>
                          <a:cs typeface="+mn-cs"/>
                        </a:rPr>
                        <a:t> APR-DFD</a:t>
                      </a:r>
                    </a:p>
                  </a:txBody>
                  <a:tcPr marL="60435" marR="60435" marT="30218" marB="30218"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9216262"/>
                  </a:ext>
                </a:extLst>
              </a:tr>
              <a:tr h="337544">
                <a:tc>
                  <a:txBody>
                    <a:bodyPr/>
                    <a:lstStyle/>
                    <a:p>
                      <a:pPr marL="0" marR="0" algn="ctr" defTabSz="457200" rtl="0" eaLnBrk="1" latinLnBrk="0" hangingPunct="1">
                        <a:spcBef>
                          <a:spcPts val="0"/>
                        </a:spcBef>
                        <a:spcAft>
                          <a:spcPts val="0"/>
                        </a:spcAft>
                      </a:pPr>
                      <a:r>
                        <a:rPr lang="en-US" sz="1800" kern="1200" dirty="0">
                          <a:solidFill>
                            <a:schemeClr val="dk1"/>
                          </a:solidFill>
                          <a:latin typeface="+mn-lt"/>
                          <a:ea typeface="+mn-ea"/>
                          <a:cs typeface="+mn-cs"/>
                        </a:rPr>
                        <a:t>1/6/2020</a:t>
                      </a:r>
                    </a:p>
                  </a:txBody>
                  <a:tcPr marL="60435" marR="60435" marT="30218" marB="30218" anchor="ctr">
                    <a:lnL w="38100" cap="flat" cmpd="sng" algn="ctr">
                      <a:solidFill>
                        <a:schemeClr val="tx1"/>
                      </a:solidFill>
                      <a:prstDash val="solid"/>
                      <a:round/>
                      <a:headEnd type="none" w="med" len="med"/>
                      <a:tailEnd type="none" w="med" len="med"/>
                    </a:lnL>
                  </a:tcPr>
                </a:tc>
                <a:tc>
                  <a:txBody>
                    <a:bodyPr/>
                    <a:lstStyle/>
                    <a:p>
                      <a:pPr marL="0" marR="0" algn="ctr" defTabSz="457200" rtl="0" eaLnBrk="1" latinLnBrk="0" hangingPunct="1">
                        <a:spcBef>
                          <a:spcPts val="0"/>
                        </a:spcBef>
                        <a:spcAft>
                          <a:spcPts val="0"/>
                        </a:spcAft>
                      </a:pPr>
                      <a:r>
                        <a:rPr lang="en-US" sz="1800" kern="1200" dirty="0">
                          <a:solidFill>
                            <a:schemeClr val="dk1"/>
                          </a:solidFill>
                          <a:latin typeface="+mn-lt"/>
                          <a:ea typeface="+mn-ea"/>
                          <a:cs typeface="+mn-cs"/>
                        </a:rPr>
                        <a:t>AIAA</a:t>
                      </a:r>
                      <a:r>
                        <a:rPr lang="en-US" sz="1800" kern="1200" baseline="0" dirty="0">
                          <a:solidFill>
                            <a:schemeClr val="dk1"/>
                          </a:solidFill>
                          <a:latin typeface="+mn-lt"/>
                          <a:ea typeface="+mn-ea"/>
                          <a:cs typeface="+mn-cs"/>
                        </a:rPr>
                        <a:t> </a:t>
                      </a:r>
                      <a:r>
                        <a:rPr lang="en-US" sz="1800" kern="1200" dirty="0">
                          <a:solidFill>
                            <a:schemeClr val="dk1"/>
                          </a:solidFill>
                          <a:latin typeface="+mn-lt"/>
                          <a:ea typeface="+mn-ea"/>
                          <a:cs typeface="+mn-cs"/>
                        </a:rPr>
                        <a:t>SciTech (22</a:t>
                      </a:r>
                      <a:r>
                        <a:rPr lang="en-US" sz="1800" kern="1200" baseline="0" dirty="0">
                          <a:solidFill>
                            <a:schemeClr val="dk1"/>
                          </a:solidFill>
                          <a:latin typeface="+mn-lt"/>
                          <a:ea typeface="+mn-ea"/>
                          <a:cs typeface="+mn-cs"/>
                        </a:rPr>
                        <a:t> presentations)</a:t>
                      </a:r>
                      <a:endParaRPr lang="en-US" sz="1800" kern="1200" dirty="0">
                        <a:solidFill>
                          <a:schemeClr val="dk1"/>
                        </a:solidFill>
                        <a:latin typeface="+mn-lt"/>
                        <a:ea typeface="+mn-ea"/>
                        <a:cs typeface="+mn-cs"/>
                      </a:endParaRPr>
                    </a:p>
                  </a:txBody>
                  <a:tcPr marL="60435" marR="60435" marT="30218" marB="30218"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286526623"/>
                  </a:ext>
                </a:extLst>
              </a:tr>
              <a:tr h="337544">
                <a:tc>
                  <a:txBody>
                    <a:bodyPr/>
                    <a:lstStyle/>
                    <a:p>
                      <a:pPr marL="0" marR="0" algn="ctr" defTabSz="457200" rtl="0" eaLnBrk="1" latinLnBrk="0" hangingPunct="1">
                        <a:spcBef>
                          <a:spcPts val="0"/>
                        </a:spcBef>
                        <a:spcAft>
                          <a:spcPts val="0"/>
                        </a:spcAft>
                      </a:pPr>
                      <a:r>
                        <a:rPr lang="en-US" sz="1800" kern="1200" dirty="0">
                          <a:solidFill>
                            <a:schemeClr val="dk1"/>
                          </a:solidFill>
                          <a:latin typeface="+mn-lt"/>
                          <a:ea typeface="+mn-ea"/>
                          <a:cs typeface="+mn-cs"/>
                        </a:rPr>
                        <a:t>5/30/2020</a:t>
                      </a:r>
                    </a:p>
                  </a:txBody>
                  <a:tcPr marL="60435" marR="60435" marT="30218" marB="30218" anchor="ctr">
                    <a:lnL w="38100" cap="flat" cmpd="sng" algn="ctr">
                      <a:solidFill>
                        <a:schemeClr val="tx1"/>
                      </a:solidFill>
                      <a:prstDash val="solid"/>
                      <a:round/>
                      <a:headEnd type="none" w="med" len="med"/>
                      <a:tailEnd type="none" w="med" len="med"/>
                    </a:lnL>
                  </a:tcPr>
                </a:tc>
                <a:tc>
                  <a:txBody>
                    <a:bodyPr/>
                    <a:lstStyle/>
                    <a:p>
                      <a:pPr marL="0" marR="0" algn="ctr" defTabSz="457200" rtl="0" eaLnBrk="1" latinLnBrk="0" hangingPunct="1">
                        <a:spcBef>
                          <a:spcPts val="0"/>
                        </a:spcBef>
                        <a:spcAft>
                          <a:spcPts val="0"/>
                        </a:spcAft>
                      </a:pPr>
                      <a:r>
                        <a:rPr lang="en-US" sz="1800" kern="1200" dirty="0">
                          <a:solidFill>
                            <a:schemeClr val="dk1"/>
                          </a:solidFill>
                          <a:latin typeface="+mn-lt"/>
                          <a:ea typeface="+mn-ea"/>
                          <a:cs typeface="+mn-cs"/>
                        </a:rPr>
                        <a:t>European Geophysical Union</a:t>
                      </a:r>
                    </a:p>
                  </a:txBody>
                  <a:tcPr marL="60435" marR="60435" marT="30218" marB="30218"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46099647"/>
                  </a:ext>
                </a:extLst>
              </a:tr>
              <a:tr h="337544">
                <a:tc>
                  <a:txBody>
                    <a:bodyPr/>
                    <a:lstStyle/>
                    <a:p>
                      <a:pPr marL="0" marR="0" algn="ctr" defTabSz="457200" rtl="0" eaLnBrk="1" latinLnBrk="0" hangingPunct="1">
                        <a:spcBef>
                          <a:spcPts val="0"/>
                        </a:spcBef>
                        <a:spcAft>
                          <a:spcPts val="0"/>
                        </a:spcAft>
                      </a:pPr>
                      <a:r>
                        <a:rPr lang="en-US" sz="1800" kern="1200" dirty="0">
                          <a:solidFill>
                            <a:schemeClr val="dk1"/>
                          </a:solidFill>
                          <a:latin typeface="+mn-lt"/>
                          <a:ea typeface="+mn-ea"/>
                          <a:cs typeface="+mn-cs"/>
                        </a:rPr>
                        <a:t>6/15/2020</a:t>
                      </a:r>
                    </a:p>
                  </a:txBody>
                  <a:tcPr marL="60435" marR="60435" marT="30218" marB="30218" anchor="ctr">
                    <a:lnL w="38100" cap="flat" cmpd="sng" algn="ctr">
                      <a:solidFill>
                        <a:schemeClr val="tx1"/>
                      </a:solidFill>
                      <a:prstDash val="solid"/>
                      <a:round/>
                      <a:headEnd type="none" w="med" len="med"/>
                      <a:tailEnd type="none" w="med" len="med"/>
                    </a:lnL>
                  </a:tcPr>
                </a:tc>
                <a:tc>
                  <a:txBody>
                    <a:bodyPr/>
                    <a:lstStyle/>
                    <a:p>
                      <a:pPr marL="0" marR="0" algn="ctr" defTabSz="457200" rtl="0" eaLnBrk="1" latinLnBrk="0" hangingPunct="1">
                        <a:spcBef>
                          <a:spcPts val="0"/>
                        </a:spcBef>
                        <a:spcAft>
                          <a:spcPts val="0"/>
                        </a:spcAft>
                      </a:pPr>
                      <a:r>
                        <a:rPr lang="en-US" sz="1800" kern="1200" dirty="0">
                          <a:solidFill>
                            <a:schemeClr val="dk1"/>
                          </a:solidFill>
                          <a:latin typeface="+mn-lt"/>
                          <a:ea typeface="+mn-ea"/>
                          <a:cs typeface="+mn-cs"/>
                        </a:rPr>
                        <a:t>AIAA Aviation</a:t>
                      </a:r>
                    </a:p>
                  </a:txBody>
                  <a:tcPr marL="60435" marR="60435" marT="30218" marB="30218"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61117835"/>
                  </a:ext>
                </a:extLst>
              </a:tr>
            </a:tbl>
          </a:graphicData>
        </a:graphic>
      </p:graphicFrame>
    </p:spTree>
    <p:extLst>
      <p:ext uri="{BB962C8B-B14F-4D97-AF65-F5344CB8AC3E}">
        <p14:creationId xmlns:p14="http://schemas.microsoft.com/office/powerpoint/2010/main" val="20924538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821" y="-101920"/>
            <a:ext cx="11008895" cy="1066800"/>
          </a:xfrm>
        </p:spPr>
        <p:txBody>
          <a:bodyPr/>
          <a:lstStyle/>
          <a:p>
            <a:r>
              <a:rPr lang="en-US" sz="2800" dirty="0">
                <a:solidFill>
                  <a:schemeClr val="bg1">
                    <a:lumMod val="85000"/>
                  </a:schemeClr>
                </a:solidFill>
              </a:rPr>
              <a:t>EPO Summary Chart: Students/Professors (1/3)</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43</a:t>
            </a:fld>
            <a:endParaRPr lang="uk-UA" dirty="0"/>
          </a:p>
        </p:txBody>
      </p:sp>
      <p:graphicFrame>
        <p:nvGraphicFramePr>
          <p:cNvPr id="4" name="Table 3"/>
          <p:cNvGraphicFramePr>
            <a:graphicFrameLocks noGrp="1"/>
          </p:cNvGraphicFramePr>
          <p:nvPr/>
        </p:nvGraphicFramePr>
        <p:xfrm>
          <a:off x="194965" y="1188112"/>
          <a:ext cx="10909875" cy="5379644"/>
        </p:xfrm>
        <a:graphic>
          <a:graphicData uri="http://schemas.openxmlformats.org/drawingml/2006/table">
            <a:tbl>
              <a:tblPr/>
              <a:tblGrid>
                <a:gridCol w="5198302">
                  <a:extLst>
                    <a:ext uri="{9D8B030D-6E8A-4147-A177-3AD203B41FA5}">
                      <a16:colId xmlns:a16="http://schemas.microsoft.com/office/drawing/2014/main" val="3512549850"/>
                    </a:ext>
                  </a:extLst>
                </a:gridCol>
                <a:gridCol w="689342">
                  <a:extLst>
                    <a:ext uri="{9D8B030D-6E8A-4147-A177-3AD203B41FA5}">
                      <a16:colId xmlns:a16="http://schemas.microsoft.com/office/drawing/2014/main" val="1764561510"/>
                    </a:ext>
                  </a:extLst>
                </a:gridCol>
                <a:gridCol w="1631516">
                  <a:extLst>
                    <a:ext uri="{9D8B030D-6E8A-4147-A177-3AD203B41FA5}">
                      <a16:colId xmlns:a16="http://schemas.microsoft.com/office/drawing/2014/main" val="2942582095"/>
                    </a:ext>
                  </a:extLst>
                </a:gridCol>
                <a:gridCol w="1872697">
                  <a:extLst>
                    <a:ext uri="{9D8B030D-6E8A-4147-A177-3AD203B41FA5}">
                      <a16:colId xmlns:a16="http://schemas.microsoft.com/office/drawing/2014/main" val="3162679612"/>
                    </a:ext>
                  </a:extLst>
                </a:gridCol>
                <a:gridCol w="1518018">
                  <a:extLst>
                    <a:ext uri="{9D8B030D-6E8A-4147-A177-3AD203B41FA5}">
                      <a16:colId xmlns:a16="http://schemas.microsoft.com/office/drawing/2014/main" val="3106229679"/>
                    </a:ext>
                  </a:extLst>
                </a:gridCol>
              </a:tblGrid>
              <a:tr h="346856">
                <a:tc>
                  <a:txBody>
                    <a:bodyPr/>
                    <a:lstStyle/>
                    <a:p>
                      <a:pPr algn="ctr" fontAlgn="ctr"/>
                      <a:r>
                        <a:rPr lang="en-US" sz="1200" b="1" i="0" u="none" strike="noStrike">
                          <a:effectLst/>
                          <a:latin typeface="Verdana" panose="020B0604030504040204" pitchFamily="34" charset="0"/>
                        </a:rPr>
                        <a:t>Topic</a:t>
                      </a:r>
                    </a:p>
                  </a:txBody>
                  <a:tcPr marL="6280" marR="6280" marT="6280" marB="45215"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200" b="1" i="0" u="none" strike="noStrike">
                          <a:effectLst/>
                          <a:latin typeface="Verdana" panose="020B0604030504040204" pitchFamily="34" charset="0"/>
                        </a:rPr>
                        <a:t>Center</a:t>
                      </a:r>
                    </a:p>
                  </a:txBody>
                  <a:tcPr marL="6280" marR="6280" marT="6280" marB="45215"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200" b="1" i="0" u="none" strike="noStrike">
                          <a:effectLst/>
                          <a:latin typeface="Verdana" panose="020B0604030504040204" pitchFamily="34" charset="0"/>
                        </a:rPr>
                        <a:t>Mentor</a:t>
                      </a:r>
                    </a:p>
                  </a:txBody>
                  <a:tcPr marL="6280" marR="6280" marT="6280" marB="45215"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200" b="1" i="0" u="none" strike="noStrike">
                          <a:effectLst/>
                          <a:latin typeface="Verdana" panose="020B0604030504040204" pitchFamily="34" charset="0"/>
                        </a:rPr>
                        <a:t>Student</a:t>
                      </a:r>
                    </a:p>
                  </a:txBody>
                  <a:tcPr marL="6280" marR="6280" marT="6280" marB="45215"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200" b="1" i="0" u="none" strike="noStrike">
                          <a:effectLst/>
                          <a:latin typeface="Verdana" panose="020B0604030504040204" pitchFamily="34" charset="0"/>
                        </a:rPr>
                        <a:t>School</a:t>
                      </a:r>
                    </a:p>
                  </a:txBody>
                  <a:tcPr marL="6280" marR="6280" marT="6280" marB="45215"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260139172"/>
                  </a:ext>
                </a:extLst>
              </a:tr>
              <a:tr h="260289">
                <a:tc>
                  <a:txBody>
                    <a:bodyPr/>
                    <a:lstStyle/>
                    <a:p>
                      <a:pPr algn="l" fontAlgn="b"/>
                      <a:r>
                        <a:rPr lang="en-US" sz="1050" b="0" i="0" u="none" strike="noStrike" dirty="0">
                          <a:effectLst/>
                          <a:latin typeface="Verdana" panose="020B0604030504040204" pitchFamily="34" charset="0"/>
                        </a:rPr>
                        <a:t>Computational chemistry for </a:t>
                      </a:r>
                      <a:r>
                        <a:rPr lang="en-US" sz="1050" b="0" i="0" u="none" strike="noStrike" dirty="0" err="1">
                          <a:effectLst/>
                          <a:latin typeface="Verdana" panose="020B0604030504040204" pitchFamily="34" charset="0"/>
                        </a:rPr>
                        <a:t>Panesi</a:t>
                      </a:r>
                      <a:r>
                        <a:rPr lang="en-US" sz="1050" b="0" i="0" u="none" strike="noStrike" dirty="0">
                          <a:effectLst/>
                          <a:latin typeface="Verdana" panose="020B0604030504040204" pitchFamily="34" charset="0"/>
                        </a:rPr>
                        <a:t> radiation-ablation ESI</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Rich Jaffe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Maitreyee Sharma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UIUC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6152837"/>
                  </a:ext>
                </a:extLst>
              </a:tr>
              <a:tr h="242187">
                <a:tc>
                  <a:txBody>
                    <a:bodyPr/>
                    <a:lstStyle/>
                    <a:p>
                      <a:pPr algn="l" fontAlgn="b"/>
                      <a:r>
                        <a:rPr lang="en-US" sz="1050" b="0" i="0" u="none" strike="noStrike">
                          <a:effectLst/>
                          <a:latin typeface="Verdana" panose="020B0604030504040204" pitchFamily="34" charset="0"/>
                        </a:rPr>
                        <a:t>Parachute FSI</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Scott Murman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Ayoub Gouasmi</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U. Michigan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1306575"/>
                  </a:ext>
                </a:extLst>
              </a:tr>
              <a:tr h="242187">
                <a:tc>
                  <a:txBody>
                    <a:bodyPr/>
                    <a:lstStyle/>
                    <a:p>
                      <a:pPr algn="l" fontAlgn="b"/>
                      <a:r>
                        <a:rPr lang="en-US" sz="1050" b="0" i="0" u="none" strike="noStrike">
                          <a:effectLst/>
                          <a:latin typeface="Verdana" panose="020B0604030504040204" pitchFamily="34" charset="0"/>
                        </a:rPr>
                        <a:t>Data Reduction Dev in Support of Subsonic MSWT</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LaRC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Mark Schoenenberger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Colton Finke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Texas A&amp;M</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9204148"/>
                  </a:ext>
                </a:extLst>
              </a:tr>
              <a:tr h="242187">
                <a:tc>
                  <a:txBody>
                    <a:bodyPr/>
                    <a:lstStyle/>
                    <a:p>
                      <a:pPr algn="l" fontAlgn="b"/>
                      <a:r>
                        <a:rPr lang="en-US" sz="1050" b="0" i="0" u="none" strike="noStrike">
                          <a:effectLst/>
                          <a:latin typeface="Verdana" panose="020B0604030504040204" pitchFamily="34" charset="0"/>
                        </a:rPr>
                        <a:t>Electromagnetic position sensing development for MSWT</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LaRC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Mark Schoenenberger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Michell Weinmann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ODU</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501676"/>
                  </a:ext>
                </a:extLst>
              </a:tr>
              <a:tr h="242187">
                <a:tc>
                  <a:txBody>
                    <a:bodyPr/>
                    <a:lstStyle/>
                    <a:p>
                      <a:pPr algn="l" fontAlgn="b"/>
                      <a:r>
                        <a:rPr lang="en-US" sz="1050" b="0" i="0" u="none" strike="noStrike">
                          <a:effectLst/>
                          <a:latin typeface="Verdana" panose="020B0604030504040204" pitchFamily="34" charset="0"/>
                        </a:rPr>
                        <a:t>Uncertainty Analysis of the Pitch Damping Coefficient of Blunt Bodies, Measured from Magnetic Suspension Wind Tunnel Tests</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LaRC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Mark Schoenenberger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Quincy Mckown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Stanford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7267717"/>
                  </a:ext>
                </a:extLst>
              </a:tr>
              <a:tr h="242187">
                <a:tc>
                  <a:txBody>
                    <a:bodyPr/>
                    <a:lstStyle/>
                    <a:p>
                      <a:pPr algn="l" fontAlgn="b"/>
                      <a:r>
                        <a:rPr lang="en-US" sz="1050" b="0" i="0" u="none" strike="noStrike">
                          <a:effectLst/>
                          <a:latin typeface="Verdana" panose="020B0604030504040204" pitchFamily="34" charset="0"/>
                        </a:rPr>
                        <a:t>Study of Uncertainty Associated with Various Dynamic Stability Testing Techniques</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LaRC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Mark Schoenenberger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Otoniel Ramirez</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ODU</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5574160"/>
                  </a:ext>
                </a:extLst>
              </a:tr>
              <a:tr h="242187">
                <a:tc>
                  <a:txBody>
                    <a:bodyPr/>
                    <a:lstStyle/>
                    <a:p>
                      <a:pPr algn="l" fontAlgn="b"/>
                      <a:r>
                        <a:rPr lang="en-US" sz="1050" b="0" i="0" u="none" strike="noStrike">
                          <a:effectLst/>
                          <a:latin typeface="Verdana" panose="020B0604030504040204" pitchFamily="34" charset="0"/>
                        </a:rPr>
                        <a:t>6-DOF simulation and data reduction for MSWT</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LaRC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Dave Cox</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Shane Scott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Va. Tech</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8453578"/>
                  </a:ext>
                </a:extLst>
              </a:tr>
              <a:tr h="242187">
                <a:tc>
                  <a:txBody>
                    <a:bodyPr/>
                    <a:lstStyle/>
                    <a:p>
                      <a:pPr algn="l" fontAlgn="b"/>
                      <a:r>
                        <a:rPr lang="en-US" sz="1050" b="0" i="0" u="none" strike="noStrike">
                          <a:effectLst/>
                          <a:latin typeface="Verdana" panose="020B0604030504040204" pitchFamily="34" charset="0"/>
                        </a:rPr>
                        <a:t>Generation of Virtual Woven Composites</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Nagi Mansour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Robert King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U. Utah</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5211412"/>
                  </a:ext>
                </a:extLst>
              </a:tr>
              <a:tr h="242187">
                <a:tc>
                  <a:txBody>
                    <a:bodyPr/>
                    <a:lstStyle/>
                    <a:p>
                      <a:pPr algn="l" fontAlgn="b"/>
                      <a:r>
                        <a:rPr lang="en-US" sz="1050" b="0" i="0" u="none" strike="noStrike">
                          <a:effectLst/>
                          <a:latin typeface="Verdana" panose="020B0604030504040204" pitchFamily="34" charset="0"/>
                        </a:rPr>
                        <a:t>PATO uncertainty quantification with Dakota</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Nagi Mansour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Derick Ober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Los Gatos HS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5631391"/>
                  </a:ext>
                </a:extLst>
              </a:tr>
              <a:tr h="242187">
                <a:tc>
                  <a:txBody>
                    <a:bodyPr/>
                    <a:lstStyle/>
                    <a:p>
                      <a:pPr algn="l" fontAlgn="b"/>
                      <a:r>
                        <a:rPr lang="en-US" sz="1050" b="0" i="0" u="none" strike="noStrike">
                          <a:effectLst/>
                          <a:latin typeface="Verdana" panose="020B0604030504040204" pitchFamily="34" charset="0"/>
                        </a:rPr>
                        <a:t>High-order DG with shock fitting </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LaRC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Alireza Mazaheri</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Luke D'Aquila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Clarkson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8892803"/>
                  </a:ext>
                </a:extLst>
              </a:tr>
              <a:tr h="242187">
                <a:tc>
                  <a:txBody>
                    <a:bodyPr/>
                    <a:lstStyle/>
                    <a:p>
                      <a:pPr algn="l" fontAlgn="b"/>
                      <a:r>
                        <a:rPr lang="en-US" sz="1050" b="0" i="0" u="none" strike="noStrike">
                          <a:effectLst/>
                          <a:latin typeface="Verdana" panose="020B0604030504040204" pitchFamily="34" charset="0"/>
                        </a:rPr>
                        <a:t>MPI IO in DNA</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LaRC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Alireza Mazaheri</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Sergio Servantez</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Northwestern U.</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1718102"/>
                  </a:ext>
                </a:extLst>
              </a:tr>
              <a:tr h="242187">
                <a:tc>
                  <a:txBody>
                    <a:bodyPr/>
                    <a:lstStyle/>
                    <a:p>
                      <a:pPr algn="l" fontAlgn="b"/>
                      <a:r>
                        <a:rPr lang="en-US" sz="1050" b="0" i="0" u="none" strike="noStrike">
                          <a:effectLst/>
                          <a:latin typeface="Verdana" panose="020B0604030504040204" pitchFamily="34" charset="0"/>
                        </a:rPr>
                        <a:t>Nonequilibrium Chemistry</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LaRC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Alireza Mazaheri</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Dean Yuan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Michigan U.</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7844678"/>
                  </a:ext>
                </a:extLst>
              </a:tr>
              <a:tr h="242187">
                <a:tc>
                  <a:txBody>
                    <a:bodyPr/>
                    <a:lstStyle/>
                    <a:p>
                      <a:pPr algn="l" fontAlgn="b"/>
                      <a:r>
                        <a:rPr lang="en-US" sz="1050" b="0" i="0" u="none" strike="noStrike">
                          <a:effectLst/>
                          <a:latin typeface="Verdana" panose="020B0604030504040204" pitchFamily="34" charset="0"/>
                        </a:rPr>
                        <a:t>High-order DG with shock fitting </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LaRC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Alireza Mazaheri</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Tristen Ball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Clarkson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3035093"/>
                  </a:ext>
                </a:extLst>
              </a:tr>
              <a:tr h="242187">
                <a:tc>
                  <a:txBody>
                    <a:bodyPr/>
                    <a:lstStyle/>
                    <a:p>
                      <a:pPr algn="l" fontAlgn="b"/>
                      <a:r>
                        <a:rPr lang="en-US" sz="1050" b="0" i="0" u="none" strike="noStrike">
                          <a:effectLst/>
                          <a:latin typeface="Verdana" panose="020B0604030504040204" pitchFamily="34" charset="0"/>
                        </a:rPr>
                        <a:t>Diagnostic development for arc jets: plasma magnetic field measurements</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Nagi Mansour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Sebastian Colom</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Cornell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3715231"/>
                  </a:ext>
                </a:extLst>
              </a:tr>
              <a:tr h="242187">
                <a:tc>
                  <a:txBody>
                    <a:bodyPr/>
                    <a:lstStyle/>
                    <a:p>
                      <a:pPr algn="l" fontAlgn="b"/>
                      <a:r>
                        <a:rPr lang="en-US" sz="1050" b="0" i="0" u="none" strike="noStrike">
                          <a:effectLst/>
                          <a:latin typeface="Verdana" panose="020B0604030504040204" pitchFamily="34" charset="0"/>
                        </a:rPr>
                        <a:t>Refactoring of existing modules and extensive unit and system testing</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Nagi Mansour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Ian Taylor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Portland State U.</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394660"/>
                  </a:ext>
                </a:extLst>
              </a:tr>
              <a:tr h="242187">
                <a:tc>
                  <a:txBody>
                    <a:bodyPr/>
                    <a:lstStyle/>
                    <a:p>
                      <a:pPr algn="l" fontAlgn="b"/>
                      <a:r>
                        <a:rPr lang="en-US" sz="1050" b="0" i="0" u="none" strike="noStrike">
                          <a:effectLst/>
                          <a:latin typeface="Verdana" panose="020B0604030504040204" pitchFamily="34" charset="0"/>
                        </a:rPr>
                        <a:t>Implementing rotation tensors on the thermal conductivity matrix on PATO</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Nagi Mansour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Marina Sessim</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U. Florida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7968345"/>
                  </a:ext>
                </a:extLst>
              </a:tr>
              <a:tr h="242187">
                <a:tc>
                  <a:txBody>
                    <a:bodyPr/>
                    <a:lstStyle/>
                    <a:p>
                      <a:pPr algn="l" fontAlgn="b"/>
                      <a:r>
                        <a:rPr lang="en-US" sz="1050" b="0" i="0" u="none" strike="noStrike">
                          <a:effectLst/>
                          <a:latin typeface="Verdana" panose="020B0604030504040204" pitchFamily="34" charset="0"/>
                        </a:rPr>
                        <a:t>Implementing a 1-D finite rate solver in PETSc/OpenFOAM</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Nagi Mansour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Uman Agarwal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Stanford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2769863"/>
                  </a:ext>
                </a:extLst>
              </a:tr>
              <a:tr h="242187">
                <a:tc>
                  <a:txBody>
                    <a:bodyPr/>
                    <a:lstStyle/>
                    <a:p>
                      <a:pPr algn="l" fontAlgn="b"/>
                      <a:r>
                        <a:rPr lang="en-US" sz="1050" b="0" i="0" u="none" strike="noStrike">
                          <a:effectLst/>
                          <a:latin typeface="Verdana" panose="020B0604030504040204" pitchFamily="34" charset="0"/>
                        </a:rPr>
                        <a:t>Melt flow modeling in TPS simulation</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Nagi Mansour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David Henneaux</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VKI</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4318765"/>
                  </a:ext>
                </a:extLst>
              </a:tr>
              <a:tr h="242187">
                <a:tc>
                  <a:txBody>
                    <a:bodyPr/>
                    <a:lstStyle/>
                    <a:p>
                      <a:pPr algn="l" fontAlgn="b"/>
                      <a:r>
                        <a:rPr lang="en-US" sz="1050" b="0" i="0" u="none" strike="noStrike">
                          <a:effectLst/>
                          <a:latin typeface="Verdana" panose="020B0604030504040204" pitchFamily="34" charset="0"/>
                        </a:rPr>
                        <a:t>Uncertaity quantification for TPS modeling</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Nagi Mansour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Joffrey Coheur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VKI</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589101"/>
                  </a:ext>
                </a:extLst>
              </a:tr>
              <a:tr h="242187">
                <a:tc>
                  <a:txBody>
                    <a:bodyPr/>
                    <a:lstStyle/>
                    <a:p>
                      <a:pPr algn="l" fontAlgn="b"/>
                      <a:r>
                        <a:rPr lang="en-US" sz="1050" b="0" i="0" u="none" strike="noStrike">
                          <a:effectLst/>
                          <a:latin typeface="Verdana" panose="020B0604030504040204" pitchFamily="34" charset="0"/>
                        </a:rPr>
                        <a:t>Magnetic reconnection modeling for ArCHeS</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Nagi Mansour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Quentin Wargnier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dirty="0">
                          <a:effectLst/>
                          <a:latin typeface="Verdana" panose="020B0604030504040204" pitchFamily="34" charset="0"/>
                        </a:rPr>
                        <a:t>Ecole Polytechnique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2852032"/>
                  </a:ext>
                </a:extLst>
              </a:tr>
            </a:tbl>
          </a:graphicData>
        </a:graphic>
      </p:graphicFrame>
    </p:spTree>
    <p:extLst>
      <p:ext uri="{BB962C8B-B14F-4D97-AF65-F5344CB8AC3E}">
        <p14:creationId xmlns:p14="http://schemas.microsoft.com/office/powerpoint/2010/main" val="28651074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821" y="-101920"/>
            <a:ext cx="11008895" cy="1066800"/>
          </a:xfrm>
        </p:spPr>
        <p:txBody>
          <a:bodyPr/>
          <a:lstStyle/>
          <a:p>
            <a:r>
              <a:rPr lang="en-US" sz="2800" dirty="0">
                <a:solidFill>
                  <a:schemeClr val="bg1">
                    <a:lumMod val="85000"/>
                  </a:schemeClr>
                </a:solidFill>
              </a:rPr>
              <a:t>EPO Summary Chart: Students/Professors (2/3)</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44</a:t>
            </a:fld>
            <a:endParaRPr lang="uk-UA" dirty="0"/>
          </a:p>
        </p:txBody>
      </p:sp>
      <p:graphicFrame>
        <p:nvGraphicFramePr>
          <p:cNvPr id="8" name="Table 7"/>
          <p:cNvGraphicFramePr>
            <a:graphicFrameLocks noGrp="1"/>
          </p:cNvGraphicFramePr>
          <p:nvPr/>
        </p:nvGraphicFramePr>
        <p:xfrm>
          <a:off x="194965" y="1188112"/>
          <a:ext cx="11011127" cy="5468987"/>
        </p:xfrm>
        <a:graphic>
          <a:graphicData uri="http://schemas.openxmlformats.org/drawingml/2006/table">
            <a:tbl>
              <a:tblPr/>
              <a:tblGrid>
                <a:gridCol w="5316835">
                  <a:extLst>
                    <a:ext uri="{9D8B030D-6E8A-4147-A177-3AD203B41FA5}">
                      <a16:colId xmlns:a16="http://schemas.microsoft.com/office/drawing/2014/main" val="3512549850"/>
                    </a:ext>
                  </a:extLst>
                </a:gridCol>
                <a:gridCol w="672061">
                  <a:extLst>
                    <a:ext uri="{9D8B030D-6E8A-4147-A177-3AD203B41FA5}">
                      <a16:colId xmlns:a16="http://schemas.microsoft.com/office/drawing/2014/main" val="1764561510"/>
                    </a:ext>
                  </a:extLst>
                </a:gridCol>
                <a:gridCol w="1631516">
                  <a:extLst>
                    <a:ext uri="{9D8B030D-6E8A-4147-A177-3AD203B41FA5}">
                      <a16:colId xmlns:a16="http://schemas.microsoft.com/office/drawing/2014/main" val="2942582095"/>
                    </a:ext>
                  </a:extLst>
                </a:gridCol>
                <a:gridCol w="1872697">
                  <a:extLst>
                    <a:ext uri="{9D8B030D-6E8A-4147-A177-3AD203B41FA5}">
                      <a16:colId xmlns:a16="http://schemas.microsoft.com/office/drawing/2014/main" val="3162679612"/>
                    </a:ext>
                  </a:extLst>
                </a:gridCol>
                <a:gridCol w="1518018">
                  <a:extLst>
                    <a:ext uri="{9D8B030D-6E8A-4147-A177-3AD203B41FA5}">
                      <a16:colId xmlns:a16="http://schemas.microsoft.com/office/drawing/2014/main" val="3106229679"/>
                    </a:ext>
                  </a:extLst>
                </a:gridCol>
              </a:tblGrid>
              <a:tr h="346856">
                <a:tc>
                  <a:txBody>
                    <a:bodyPr/>
                    <a:lstStyle/>
                    <a:p>
                      <a:pPr algn="ctr" fontAlgn="ctr"/>
                      <a:r>
                        <a:rPr lang="en-US" sz="1200" b="1" i="0" u="none" strike="noStrike" dirty="0">
                          <a:effectLst/>
                          <a:latin typeface="Verdana" panose="020B0604030504040204" pitchFamily="34" charset="0"/>
                        </a:rPr>
                        <a:t>Topic</a:t>
                      </a:r>
                    </a:p>
                  </a:txBody>
                  <a:tcPr marL="6280" marR="6280" marT="6280" marB="45215"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200" b="1" i="0" u="none" strike="noStrike">
                          <a:effectLst/>
                          <a:latin typeface="Verdana" panose="020B0604030504040204" pitchFamily="34" charset="0"/>
                        </a:rPr>
                        <a:t>Center</a:t>
                      </a:r>
                    </a:p>
                  </a:txBody>
                  <a:tcPr marL="6280" marR="6280" marT="6280" marB="45215"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200" b="1" i="0" u="none" strike="noStrike">
                          <a:effectLst/>
                          <a:latin typeface="Verdana" panose="020B0604030504040204" pitchFamily="34" charset="0"/>
                        </a:rPr>
                        <a:t>Mentor</a:t>
                      </a:r>
                    </a:p>
                  </a:txBody>
                  <a:tcPr marL="6280" marR="6280" marT="6280" marB="45215"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200" b="1" i="0" u="none" strike="noStrike">
                          <a:effectLst/>
                          <a:latin typeface="Verdana" panose="020B0604030504040204" pitchFamily="34" charset="0"/>
                        </a:rPr>
                        <a:t>Student</a:t>
                      </a:r>
                    </a:p>
                  </a:txBody>
                  <a:tcPr marL="6280" marR="6280" marT="6280" marB="45215"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200" b="1" i="0" u="none" strike="noStrike">
                          <a:effectLst/>
                          <a:latin typeface="Verdana" panose="020B0604030504040204" pitchFamily="34" charset="0"/>
                        </a:rPr>
                        <a:t>School</a:t>
                      </a:r>
                    </a:p>
                  </a:txBody>
                  <a:tcPr marL="6280" marR="6280" marT="6280" marB="45215"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260139172"/>
                  </a:ext>
                </a:extLst>
              </a:tr>
              <a:tr h="260289">
                <a:tc>
                  <a:txBody>
                    <a:bodyPr/>
                    <a:lstStyle/>
                    <a:p>
                      <a:pPr algn="l" fontAlgn="b"/>
                      <a:r>
                        <a:rPr lang="en-US" sz="1050" b="0" i="0" u="none" strike="noStrike" dirty="0" err="1">
                          <a:effectLst/>
                          <a:latin typeface="Verdana" panose="020B0604030504040204" pitchFamily="34" charset="0"/>
                        </a:rPr>
                        <a:t>Autimatic</a:t>
                      </a:r>
                      <a:r>
                        <a:rPr lang="en-US" sz="1050" b="0" i="0" u="none" strike="noStrike" dirty="0">
                          <a:effectLst/>
                          <a:latin typeface="Verdana" panose="020B0604030504040204" pitchFamily="34" charset="0"/>
                        </a:rPr>
                        <a:t> Lagrange basis evaluation for the DNA code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LaRC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Alireza Mazaheri</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Micaiah Smith-Pierce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Georgia Tech</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6152837"/>
                  </a:ext>
                </a:extLst>
              </a:tr>
              <a:tr h="260289">
                <a:tc>
                  <a:txBody>
                    <a:bodyPr/>
                    <a:lstStyle/>
                    <a:p>
                      <a:pPr algn="l" fontAlgn="b"/>
                      <a:r>
                        <a:rPr lang="en-US" sz="1050" b="0" i="0" u="none" strike="noStrike">
                          <a:effectLst/>
                          <a:latin typeface="Verdana" panose="020B0604030504040204" pitchFamily="34" charset="0"/>
                        </a:rPr>
                        <a:t>Free-flight CFD</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Joe Brock</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Madilyn Drosendahl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Georgia Tech</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3215432"/>
                  </a:ext>
                </a:extLst>
              </a:tr>
              <a:tr h="242187">
                <a:tc>
                  <a:txBody>
                    <a:bodyPr/>
                    <a:lstStyle/>
                    <a:p>
                      <a:pPr algn="l" fontAlgn="b"/>
                      <a:r>
                        <a:rPr lang="en-US" sz="1050" b="0" i="0" u="none" strike="noStrike">
                          <a:effectLst/>
                          <a:latin typeface="Verdana" panose="020B0604030504040204" pitchFamily="34" charset="0"/>
                        </a:rPr>
                        <a:t>Thermostructural modeling of TPS</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Eric Stern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David Dang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U. Michigan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1306575"/>
                  </a:ext>
                </a:extLst>
              </a:tr>
              <a:tr h="242187">
                <a:tc>
                  <a:txBody>
                    <a:bodyPr/>
                    <a:lstStyle/>
                    <a:p>
                      <a:pPr algn="l" fontAlgn="b"/>
                      <a:r>
                        <a:rPr lang="en-US" sz="1050" b="0" i="0" u="none" strike="noStrike">
                          <a:effectLst/>
                          <a:latin typeface="Verdana" panose="020B0604030504040204" pitchFamily="34" charset="0"/>
                        </a:rPr>
                        <a:t>MMOD TPS Impacts</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Eric Stern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Olivia Schroeder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U Minnesota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9204148"/>
                  </a:ext>
                </a:extLst>
              </a:tr>
              <a:tr h="242187">
                <a:tc>
                  <a:txBody>
                    <a:bodyPr/>
                    <a:lstStyle/>
                    <a:p>
                      <a:pPr algn="l" fontAlgn="b"/>
                      <a:r>
                        <a:rPr lang="en-US" sz="1050" b="0" i="0" u="none" strike="noStrike">
                          <a:effectLst/>
                          <a:latin typeface="Verdana" panose="020B0604030504040204" pitchFamily="34" charset="0"/>
                        </a:rPr>
                        <a:t> </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Umran Duzel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U. Kentucky</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501676"/>
                  </a:ext>
                </a:extLst>
              </a:tr>
              <a:tr h="242187">
                <a:tc>
                  <a:txBody>
                    <a:bodyPr/>
                    <a:lstStyle/>
                    <a:p>
                      <a:pPr algn="l" fontAlgn="b"/>
                      <a:r>
                        <a:rPr lang="en-US" sz="1050" b="0" i="0" u="none" strike="noStrike">
                          <a:effectLst/>
                          <a:latin typeface="Verdana" panose="020B0604030504040204" pitchFamily="34" charset="0"/>
                        </a:rPr>
                        <a:t>CO2 radiation in HET</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Brett Cruden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Matt Leibowitz</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CalTech</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7267717"/>
                  </a:ext>
                </a:extLst>
              </a:tr>
              <a:tr h="242187">
                <a:tc>
                  <a:txBody>
                    <a:bodyPr/>
                    <a:lstStyle/>
                    <a:p>
                      <a:pPr algn="l" fontAlgn="b"/>
                      <a:r>
                        <a:rPr lang="en-US" sz="1050" b="0" i="0" u="none" strike="noStrike">
                          <a:effectLst/>
                          <a:latin typeface="Verdana" panose="020B0604030504040204" pitchFamily="34" charset="0"/>
                        </a:rPr>
                        <a:t>Vib-specific CO/CO2 modeling and UCLA data</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Brett Cruden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Christopher Jelloian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UCLA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5574160"/>
                  </a:ext>
                </a:extLst>
              </a:tr>
              <a:tr h="242187">
                <a:tc>
                  <a:txBody>
                    <a:bodyPr/>
                    <a:lstStyle/>
                    <a:p>
                      <a:pPr algn="l" fontAlgn="b"/>
                      <a:r>
                        <a:rPr lang="en-US" sz="1050" b="0" i="0" u="none" strike="noStrike">
                          <a:effectLst/>
                          <a:latin typeface="Verdana" panose="020B0604030504040204" pitchFamily="34" charset="0"/>
                        </a:rPr>
                        <a:t>1-D modeling of EAST</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Aaron Brandis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Ali Lasemi</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UIUC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8453578"/>
                  </a:ext>
                </a:extLst>
              </a:tr>
              <a:tr h="242187">
                <a:tc>
                  <a:txBody>
                    <a:bodyPr/>
                    <a:lstStyle/>
                    <a:p>
                      <a:pPr algn="l" fontAlgn="b"/>
                      <a:r>
                        <a:rPr lang="en-US" sz="1050" b="0" i="0" u="none" strike="noStrike">
                          <a:effectLst/>
                          <a:latin typeface="Verdana" panose="020B0604030504040204" pitchFamily="34" charset="0"/>
                        </a:rPr>
                        <a:t>NEQAIR modeling of ablation products (Add NH; improve CN non-Boltzmann)</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Brett Cruden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Sam Chen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U. Michigan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5211412"/>
                  </a:ext>
                </a:extLst>
              </a:tr>
              <a:tr h="242187">
                <a:tc>
                  <a:txBody>
                    <a:bodyPr/>
                    <a:lstStyle/>
                    <a:p>
                      <a:pPr algn="l" fontAlgn="b"/>
                      <a:r>
                        <a:rPr lang="en-US" sz="1050" b="0" i="0" u="none" strike="noStrike">
                          <a:effectLst/>
                          <a:latin typeface="Verdana" panose="020B0604030504040204" pitchFamily="34" charset="0"/>
                        </a:rPr>
                        <a:t>NEQAIR/DPLR coupling for Orion</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Aaron Brandis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Oscar Klempay</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Georgia Tech</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5631391"/>
                  </a:ext>
                </a:extLst>
              </a:tr>
              <a:tr h="242187">
                <a:tc>
                  <a:txBody>
                    <a:bodyPr/>
                    <a:lstStyle/>
                    <a:p>
                      <a:pPr algn="l" fontAlgn="b"/>
                      <a:r>
                        <a:rPr lang="en-US" sz="1050" b="0" i="0" u="none" strike="noStrike">
                          <a:effectLst/>
                          <a:latin typeface="Verdana" panose="020B0604030504040204" pitchFamily="34" charset="0"/>
                        </a:rPr>
                        <a:t>Modeling the melt of Arc Jet electrodes</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Meurisse, Mansour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Andrea Fagnani</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VKI</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8892803"/>
                  </a:ext>
                </a:extLst>
              </a:tr>
              <a:tr h="242187">
                <a:tc>
                  <a:txBody>
                    <a:bodyPr/>
                    <a:lstStyle/>
                    <a:p>
                      <a:pPr algn="l" fontAlgn="b"/>
                      <a:r>
                        <a:rPr lang="en-US" sz="1050" b="0" i="0" u="none" strike="noStrike">
                          <a:effectLst/>
                          <a:latin typeface="Verdana" panose="020B0604030504040204" pitchFamily="34" charset="0"/>
                        </a:rPr>
                        <a:t>Uncertainty Quantification of thermal response models</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Nagi Mansour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Przemyslaw Rostowski</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UIUC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1718102"/>
                  </a:ext>
                </a:extLst>
              </a:tr>
              <a:tr h="242187">
                <a:tc>
                  <a:txBody>
                    <a:bodyPr/>
                    <a:lstStyle/>
                    <a:p>
                      <a:pPr algn="l" fontAlgn="b"/>
                      <a:r>
                        <a:rPr lang="en-US" sz="1050" b="0" i="0" u="none" strike="noStrike">
                          <a:effectLst/>
                          <a:latin typeface="Verdana" panose="020B0604030504040204" pitchFamily="34" charset="0"/>
                        </a:rPr>
                        <a:t>Diagnostics in the mini-Arc and EAST</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Brett Cruden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Diana Luis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VKI</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7844678"/>
                  </a:ext>
                </a:extLst>
              </a:tr>
              <a:tr h="242187">
                <a:tc>
                  <a:txBody>
                    <a:bodyPr/>
                    <a:lstStyle/>
                    <a:p>
                      <a:pPr algn="l" fontAlgn="b"/>
                      <a:r>
                        <a:rPr lang="en-US" sz="1050" b="0" i="0" u="none" strike="noStrike">
                          <a:effectLst/>
                          <a:latin typeface="Verdana" panose="020B0604030504040204" pitchFamily="34" charset="0"/>
                        </a:rPr>
                        <a:t>US3D-NEQAIR Coupling</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50" b="0" i="0" u="none" strike="noStrike">
                          <a:effectLst/>
                          <a:latin typeface="Verdana" panose="020B0604030504040204" pitchFamily="34" charset="0"/>
                        </a:rPr>
                        <a:t>ARC</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Khalil Bensassi</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Luis Sandoval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50" b="0" i="0" u="none" strike="noStrike">
                          <a:effectLst/>
                          <a:latin typeface="Verdana" panose="020B0604030504040204" pitchFamily="34" charset="0"/>
                        </a:rPr>
                        <a:t>Lisbon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3035093"/>
                  </a:ext>
                </a:extLst>
              </a:tr>
              <a:tr h="242187">
                <a:tc>
                  <a:txBody>
                    <a:bodyPr/>
                    <a:lstStyle/>
                    <a:p>
                      <a:pPr algn="l" fontAlgn="ctr"/>
                      <a:r>
                        <a:rPr lang="en-US" sz="1050" b="0" i="0" u="none" strike="noStrike">
                          <a:effectLst/>
                          <a:latin typeface="Verdana" panose="020B0604030504040204" pitchFamily="34" charset="0"/>
                        </a:rPr>
                        <a:t>EAST Simulations with US3D</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Verdana" panose="020B0604030504040204" pitchFamily="34" charset="0"/>
                        </a:rPr>
                        <a:t>ARC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Aaron Brandis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Durgesh Chandel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Uminn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3715231"/>
                  </a:ext>
                </a:extLst>
              </a:tr>
              <a:tr h="242187">
                <a:tc>
                  <a:txBody>
                    <a:bodyPr/>
                    <a:lstStyle/>
                    <a:p>
                      <a:pPr algn="l" fontAlgn="ctr"/>
                      <a:r>
                        <a:rPr lang="en-US" sz="1050" b="0" i="0" u="none" strike="noStrike">
                          <a:effectLst/>
                          <a:latin typeface="Verdana" panose="020B0604030504040204" pitchFamily="34" charset="0"/>
                        </a:rPr>
                        <a:t>Machine Learning for fitting potential energy surfaces</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Verdana" panose="020B0604030504040204" pitchFamily="34" charset="0"/>
                        </a:rPr>
                        <a:t>ARC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Rich Jaffe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Simone Venturi</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UIUC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394660"/>
                  </a:ext>
                </a:extLst>
              </a:tr>
              <a:tr h="242187">
                <a:tc>
                  <a:txBody>
                    <a:bodyPr/>
                    <a:lstStyle/>
                    <a:p>
                      <a:pPr algn="l" fontAlgn="ctr"/>
                      <a:r>
                        <a:rPr lang="en-US" sz="1050" b="0" i="0" u="none" strike="noStrike">
                          <a:effectLst/>
                          <a:latin typeface="Verdana" panose="020B0604030504040204" pitchFamily="34" charset="0"/>
                        </a:rPr>
                        <a:t>Ro-vibrational specific transport coefficients</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Verdana" panose="020B0604030504040204" pitchFamily="34" charset="0"/>
                        </a:rPr>
                        <a:t>ARC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Rich Jaffe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Sharanya Subramaniam</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UIUC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7968345"/>
                  </a:ext>
                </a:extLst>
              </a:tr>
              <a:tr h="242187">
                <a:tc>
                  <a:txBody>
                    <a:bodyPr/>
                    <a:lstStyle/>
                    <a:p>
                      <a:pPr algn="l" fontAlgn="ctr"/>
                      <a:r>
                        <a:rPr lang="en-US" sz="1050" b="0" i="0" u="none" strike="noStrike">
                          <a:effectLst/>
                          <a:latin typeface="Verdana" panose="020B0604030504040204" pitchFamily="34" charset="0"/>
                        </a:rPr>
                        <a:t>Guidance, Navigation and Control</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Verdana" panose="020B0604030504040204" pitchFamily="34" charset="0"/>
                        </a:rPr>
                        <a:t>JSC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Jeremy Rae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Ran Dai</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University of Ohio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2769863"/>
                  </a:ext>
                </a:extLst>
              </a:tr>
              <a:tr h="242187">
                <a:tc>
                  <a:txBody>
                    <a:bodyPr/>
                    <a:lstStyle/>
                    <a:p>
                      <a:pPr algn="l" fontAlgn="ctr"/>
                      <a:r>
                        <a:rPr lang="en-US" sz="1050" b="0" i="0" u="none" strike="noStrike">
                          <a:effectLst/>
                          <a:latin typeface="Verdana" panose="020B0604030504040204" pitchFamily="34" charset="0"/>
                        </a:rPr>
                        <a:t>Guidance, Navigation and Control</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Verdana" panose="020B0604030504040204" pitchFamily="34" charset="0"/>
                        </a:rPr>
                        <a:t>LaRC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Alicia Dwyer Cianciolo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Jay McMahon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UC-Boulder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4318765"/>
                  </a:ext>
                </a:extLst>
              </a:tr>
              <a:tr h="242187">
                <a:tc>
                  <a:txBody>
                    <a:bodyPr/>
                    <a:lstStyle/>
                    <a:p>
                      <a:pPr algn="l" fontAlgn="ctr"/>
                      <a:r>
                        <a:rPr lang="en-US" sz="1050" b="0" i="0" u="none" strike="noStrike">
                          <a:effectLst/>
                          <a:latin typeface="Verdana" panose="020B0604030504040204" pitchFamily="34" charset="0"/>
                        </a:rPr>
                        <a:t>Guidance, Navigation and Control</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Verdana" panose="020B0604030504040204" pitchFamily="34" charset="0"/>
                        </a:rPr>
                        <a:t>JSC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Dave Woffinden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Zachary Manchester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Sanford University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589101"/>
                  </a:ext>
                </a:extLst>
              </a:tr>
              <a:tr h="242187">
                <a:tc>
                  <a:txBody>
                    <a:bodyPr/>
                    <a:lstStyle/>
                    <a:p>
                      <a:pPr algn="l" fontAlgn="ctr"/>
                      <a:r>
                        <a:rPr lang="en-US" sz="1050" b="0" i="0" u="none" strike="noStrike">
                          <a:effectLst/>
                          <a:latin typeface="Verdana" panose="020B0604030504040204" pitchFamily="34" charset="0"/>
                        </a:rPr>
                        <a:t>Multiscale modeling for fabrics</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Verdana" panose="020B0604030504040204" pitchFamily="34" charset="0"/>
                        </a:rPr>
                        <a:t>ARC/GRC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Brett Cruden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Brandon Hearley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dirty="0">
                          <a:effectLst/>
                          <a:latin typeface="Verdana" panose="020B0604030504040204" pitchFamily="34" charset="0"/>
                        </a:rPr>
                        <a:t>NC State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4776165"/>
                  </a:ext>
                </a:extLst>
              </a:tr>
            </a:tbl>
          </a:graphicData>
        </a:graphic>
      </p:graphicFrame>
    </p:spTree>
    <p:extLst>
      <p:ext uri="{BB962C8B-B14F-4D97-AF65-F5344CB8AC3E}">
        <p14:creationId xmlns:p14="http://schemas.microsoft.com/office/powerpoint/2010/main" val="32342373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821" y="-101920"/>
            <a:ext cx="11008895" cy="1066800"/>
          </a:xfrm>
        </p:spPr>
        <p:txBody>
          <a:bodyPr/>
          <a:lstStyle/>
          <a:p>
            <a:r>
              <a:rPr lang="en-US" sz="2800" dirty="0">
                <a:solidFill>
                  <a:schemeClr val="bg1">
                    <a:lumMod val="85000"/>
                  </a:schemeClr>
                </a:solidFill>
              </a:rPr>
              <a:t>EPO Summary Chart: Students/Professors (3/3)</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45</a:t>
            </a:fld>
            <a:endParaRPr lang="uk-UA" dirty="0"/>
          </a:p>
        </p:txBody>
      </p:sp>
      <p:graphicFrame>
        <p:nvGraphicFramePr>
          <p:cNvPr id="8" name="Table 7"/>
          <p:cNvGraphicFramePr>
            <a:graphicFrameLocks noGrp="1"/>
          </p:cNvGraphicFramePr>
          <p:nvPr/>
        </p:nvGraphicFramePr>
        <p:xfrm>
          <a:off x="194965" y="1188112"/>
          <a:ext cx="11011127" cy="2733689"/>
        </p:xfrm>
        <a:graphic>
          <a:graphicData uri="http://schemas.openxmlformats.org/drawingml/2006/table">
            <a:tbl>
              <a:tblPr/>
              <a:tblGrid>
                <a:gridCol w="5257568">
                  <a:extLst>
                    <a:ext uri="{9D8B030D-6E8A-4147-A177-3AD203B41FA5}">
                      <a16:colId xmlns:a16="http://schemas.microsoft.com/office/drawing/2014/main" val="3512549850"/>
                    </a:ext>
                  </a:extLst>
                </a:gridCol>
                <a:gridCol w="731328">
                  <a:extLst>
                    <a:ext uri="{9D8B030D-6E8A-4147-A177-3AD203B41FA5}">
                      <a16:colId xmlns:a16="http://schemas.microsoft.com/office/drawing/2014/main" val="1764561510"/>
                    </a:ext>
                  </a:extLst>
                </a:gridCol>
                <a:gridCol w="1631516">
                  <a:extLst>
                    <a:ext uri="{9D8B030D-6E8A-4147-A177-3AD203B41FA5}">
                      <a16:colId xmlns:a16="http://schemas.microsoft.com/office/drawing/2014/main" val="2942582095"/>
                    </a:ext>
                  </a:extLst>
                </a:gridCol>
                <a:gridCol w="1872697">
                  <a:extLst>
                    <a:ext uri="{9D8B030D-6E8A-4147-A177-3AD203B41FA5}">
                      <a16:colId xmlns:a16="http://schemas.microsoft.com/office/drawing/2014/main" val="3162679612"/>
                    </a:ext>
                  </a:extLst>
                </a:gridCol>
                <a:gridCol w="1518018">
                  <a:extLst>
                    <a:ext uri="{9D8B030D-6E8A-4147-A177-3AD203B41FA5}">
                      <a16:colId xmlns:a16="http://schemas.microsoft.com/office/drawing/2014/main" val="3106229679"/>
                    </a:ext>
                  </a:extLst>
                </a:gridCol>
              </a:tblGrid>
              <a:tr h="346856">
                <a:tc>
                  <a:txBody>
                    <a:bodyPr/>
                    <a:lstStyle/>
                    <a:p>
                      <a:pPr algn="ctr" fontAlgn="ctr"/>
                      <a:r>
                        <a:rPr lang="en-US" sz="1400" b="1" i="0" u="none" strike="noStrike" dirty="0">
                          <a:effectLst/>
                          <a:latin typeface="Verdana" panose="020B0604030504040204" pitchFamily="34" charset="0"/>
                        </a:rPr>
                        <a:t>Topic</a:t>
                      </a:r>
                    </a:p>
                  </a:txBody>
                  <a:tcPr marL="6280" marR="6280" marT="6280" marB="45215"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400" b="1" i="0" u="none" strike="noStrike" dirty="0">
                          <a:effectLst/>
                          <a:latin typeface="Verdana" panose="020B0604030504040204" pitchFamily="34" charset="0"/>
                        </a:rPr>
                        <a:t>Center</a:t>
                      </a:r>
                    </a:p>
                  </a:txBody>
                  <a:tcPr marL="6280" marR="6280" marT="6280" marB="45215"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400" b="1" i="0" u="none" strike="noStrike">
                          <a:effectLst/>
                          <a:latin typeface="Verdana" panose="020B0604030504040204" pitchFamily="34" charset="0"/>
                        </a:rPr>
                        <a:t>Mentor</a:t>
                      </a:r>
                    </a:p>
                  </a:txBody>
                  <a:tcPr marL="6280" marR="6280" marT="6280" marB="45215"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400" b="1" i="0" u="none" strike="noStrike">
                          <a:effectLst/>
                          <a:latin typeface="Verdana" panose="020B0604030504040204" pitchFamily="34" charset="0"/>
                        </a:rPr>
                        <a:t>Student</a:t>
                      </a:r>
                    </a:p>
                  </a:txBody>
                  <a:tcPr marL="6280" marR="6280" marT="6280" marB="45215"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400" b="1" i="0" u="none" strike="noStrike">
                          <a:effectLst/>
                          <a:latin typeface="Verdana" panose="020B0604030504040204" pitchFamily="34" charset="0"/>
                        </a:rPr>
                        <a:t>School</a:t>
                      </a:r>
                    </a:p>
                  </a:txBody>
                  <a:tcPr marL="6280" marR="6280" marT="6280" marB="45215"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260139172"/>
                  </a:ext>
                </a:extLst>
              </a:tr>
              <a:tr h="260289">
                <a:tc>
                  <a:txBody>
                    <a:bodyPr/>
                    <a:lstStyle/>
                    <a:p>
                      <a:pPr algn="l" fontAlgn="ctr"/>
                      <a:r>
                        <a:rPr lang="en-US" sz="1050" b="0" i="0" u="none" strike="noStrike" dirty="0">
                          <a:effectLst/>
                          <a:latin typeface="Verdana" panose="020B0604030504040204" pitchFamily="34" charset="0"/>
                        </a:rPr>
                        <a:t>Segmentation of Lightweight Ablator Micro-Tomography Using Deep Learning</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Verdana" panose="020B0604030504040204" pitchFamily="34" charset="0"/>
                        </a:rPr>
                        <a:t>ARC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Brody Bessire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Ben Ringel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UIUC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6152837"/>
                  </a:ext>
                </a:extLst>
              </a:tr>
              <a:tr h="260289">
                <a:tc>
                  <a:txBody>
                    <a:bodyPr/>
                    <a:lstStyle/>
                    <a:p>
                      <a:pPr algn="l" fontAlgn="ctr"/>
                      <a:r>
                        <a:rPr lang="en-US" sz="1050" b="0" i="0" u="none" strike="noStrike">
                          <a:effectLst/>
                          <a:latin typeface="Verdana" panose="020B0604030504040204" pitchFamily="34" charset="0"/>
                        </a:rPr>
                        <a:t>Catalysis modeling in the UVT Plasma Torch and validation against US3D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Verdana" panose="020B0604030504040204" pitchFamily="34" charset="0"/>
                        </a:rPr>
                        <a:t>ARC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Khalil Bensassi</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Samuel Whitmore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Univ Vermont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3215432"/>
                  </a:ext>
                </a:extLst>
              </a:tr>
              <a:tr h="242187">
                <a:tc>
                  <a:txBody>
                    <a:bodyPr/>
                    <a:lstStyle/>
                    <a:p>
                      <a:pPr algn="l" fontAlgn="ctr"/>
                      <a:r>
                        <a:rPr lang="en-US" sz="1050" b="0" i="0" u="none" strike="noStrike">
                          <a:effectLst/>
                          <a:latin typeface="Verdana" panose="020B0604030504040204" pitchFamily="34" charset="0"/>
                        </a:rPr>
                        <a:t>The Impact of Particle-Laden Flows on Planetary Entry Aerothermodynamics</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Verdana" panose="020B0604030504040204" pitchFamily="34" charset="0"/>
                        </a:rPr>
                        <a:t>LaRC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Chris Johnston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Andrew Hinkle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Missouri Univ. of Science and Tech</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1306575"/>
                  </a:ext>
                </a:extLst>
              </a:tr>
              <a:tr h="242187">
                <a:tc>
                  <a:txBody>
                    <a:bodyPr/>
                    <a:lstStyle/>
                    <a:p>
                      <a:pPr algn="l" fontAlgn="ctr"/>
                      <a:r>
                        <a:rPr lang="en-US" sz="1050" b="0" i="0" u="none" strike="noStrike">
                          <a:effectLst/>
                          <a:latin typeface="Verdana" panose="020B0604030504040204" pitchFamily="34" charset="0"/>
                        </a:rPr>
                        <a:t>O3 PES validation with Minton data</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Verdana" panose="020B0604030504040204" pitchFamily="34" charset="0"/>
                        </a:rPr>
                        <a:t>ARC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Rich Jaffe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Eric Geistfeld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U. Minnesota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9204148"/>
                  </a:ext>
                </a:extLst>
              </a:tr>
              <a:tr h="242187">
                <a:tc>
                  <a:txBody>
                    <a:bodyPr/>
                    <a:lstStyle/>
                    <a:p>
                      <a:pPr algn="l" fontAlgn="ctr"/>
                      <a:r>
                        <a:rPr lang="en-US" sz="1050" b="0" i="0" u="none" strike="noStrike">
                          <a:effectLst/>
                          <a:latin typeface="Verdana" panose="020B0604030504040204" pitchFamily="34" charset="0"/>
                        </a:rPr>
                        <a:t> </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Verdana" panose="020B0604030504040204" pitchFamily="34" charset="0"/>
                        </a:rPr>
                        <a:t>ARC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Joseph Ferguson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Stanford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501676"/>
                  </a:ext>
                </a:extLst>
              </a:tr>
              <a:tr h="242187">
                <a:tc>
                  <a:txBody>
                    <a:bodyPr/>
                    <a:lstStyle/>
                    <a:p>
                      <a:pPr algn="l" fontAlgn="ctr"/>
                      <a:r>
                        <a:rPr lang="en-US" sz="1050" b="0" i="0" u="none" strike="noStrike">
                          <a:effectLst/>
                          <a:latin typeface="Verdana" panose="020B0604030504040204" pitchFamily="34" charset="0"/>
                        </a:rPr>
                        <a:t>Visiting Scholar</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Verdana" panose="020B0604030504040204" pitchFamily="34" charset="0"/>
                        </a:rPr>
                        <a:t>ARC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Almudena Parente Rodriguez</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UIUC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7267717"/>
                  </a:ext>
                </a:extLst>
              </a:tr>
              <a:tr h="242187">
                <a:tc>
                  <a:txBody>
                    <a:bodyPr/>
                    <a:lstStyle/>
                    <a:p>
                      <a:pPr algn="l" fontAlgn="ctr"/>
                      <a:r>
                        <a:rPr lang="en-US" sz="1050" b="0" i="0" u="none" strike="noStrike">
                          <a:effectLst/>
                          <a:latin typeface="Verdana" panose="020B0604030504040204" pitchFamily="34" charset="0"/>
                        </a:rPr>
                        <a:t>Visiting Scholar</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Verdana" panose="020B0604030504040204" pitchFamily="34" charset="0"/>
                        </a:rPr>
                        <a:t>ARC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Alba Arona Maranchon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UIUC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5574160"/>
                  </a:ext>
                </a:extLst>
              </a:tr>
              <a:tr h="242187">
                <a:tc>
                  <a:txBody>
                    <a:bodyPr/>
                    <a:lstStyle/>
                    <a:p>
                      <a:pPr algn="l" fontAlgn="ctr"/>
                      <a:r>
                        <a:rPr lang="en-US" sz="1050" b="0" i="0" u="none" strike="noStrike">
                          <a:effectLst/>
                          <a:latin typeface="Verdana" panose="020B0604030504040204" pitchFamily="34" charset="0"/>
                        </a:rPr>
                        <a:t>Visiting Scholar</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Verdana" panose="020B0604030504040204" pitchFamily="34" charset="0"/>
                        </a:rPr>
                        <a:t>ARC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Marcos Acin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UIUC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8453578"/>
                  </a:ext>
                </a:extLst>
              </a:tr>
              <a:tr h="242187">
                <a:tc>
                  <a:txBody>
                    <a:bodyPr/>
                    <a:lstStyle/>
                    <a:p>
                      <a:pPr algn="l" fontAlgn="ctr"/>
                      <a:r>
                        <a:rPr lang="en-US" sz="1050" b="0" i="0" u="none" strike="noStrike">
                          <a:effectLst/>
                          <a:latin typeface="Verdana" panose="020B0604030504040204" pitchFamily="34" charset="0"/>
                        </a:rPr>
                        <a:t>Visiting Scholar</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Verdana" panose="020B0604030504040204" pitchFamily="34" charset="0"/>
                        </a:rPr>
                        <a:t>ARC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a:effectLst/>
                          <a:latin typeface="Verdana" panose="020B0604030504040204" pitchFamily="34" charset="0"/>
                        </a:rPr>
                        <a:t>Alexandre Quintart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50" b="0" i="0" u="none" strike="noStrike" dirty="0">
                          <a:effectLst/>
                          <a:latin typeface="Verdana" panose="020B0604030504040204" pitchFamily="34" charset="0"/>
                        </a:rPr>
                        <a:t>UIUC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5211412"/>
                  </a:ext>
                </a:extLst>
              </a:tr>
            </a:tbl>
          </a:graphicData>
        </a:graphic>
      </p:graphicFrame>
    </p:spTree>
    <p:extLst>
      <p:ext uri="{BB962C8B-B14F-4D97-AF65-F5344CB8AC3E}">
        <p14:creationId xmlns:p14="http://schemas.microsoft.com/office/powerpoint/2010/main" val="28221479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821" y="66528"/>
            <a:ext cx="11008895" cy="1066800"/>
          </a:xfrm>
        </p:spPr>
        <p:txBody>
          <a:bodyPr/>
          <a:lstStyle/>
          <a:p>
            <a:r>
              <a:rPr lang="en-US" sz="4000" dirty="0">
                <a:solidFill>
                  <a:schemeClr val="bg1">
                    <a:lumMod val="85000"/>
                  </a:schemeClr>
                </a:solidFill>
              </a:rPr>
              <a:t>EPO Summary Chart: International Partners</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46</a:t>
            </a:fld>
            <a:endParaRPr lang="uk-UA" dirty="0"/>
          </a:p>
        </p:txBody>
      </p:sp>
      <p:graphicFrame>
        <p:nvGraphicFramePr>
          <p:cNvPr id="7" name="Table 6">
            <a:extLst>
              <a:ext uri="{FF2B5EF4-FFF2-40B4-BE49-F238E27FC236}">
                <a16:creationId xmlns:a16="http://schemas.microsoft.com/office/drawing/2014/main" id="{8B4F7AB9-83DC-43E2-9080-6A448EC727DD}"/>
              </a:ext>
            </a:extLst>
          </p:cNvPr>
          <p:cNvGraphicFramePr>
            <a:graphicFrameLocks noGrp="1"/>
          </p:cNvGraphicFramePr>
          <p:nvPr/>
        </p:nvGraphicFramePr>
        <p:xfrm>
          <a:off x="541867" y="1371971"/>
          <a:ext cx="10915316" cy="3093720"/>
        </p:xfrm>
        <a:graphic>
          <a:graphicData uri="http://schemas.openxmlformats.org/drawingml/2006/table">
            <a:tbl>
              <a:tblPr/>
              <a:tblGrid>
                <a:gridCol w="2667000">
                  <a:extLst>
                    <a:ext uri="{9D8B030D-6E8A-4147-A177-3AD203B41FA5}">
                      <a16:colId xmlns:a16="http://schemas.microsoft.com/office/drawing/2014/main" val="301457969"/>
                    </a:ext>
                  </a:extLst>
                </a:gridCol>
                <a:gridCol w="6287481">
                  <a:extLst>
                    <a:ext uri="{9D8B030D-6E8A-4147-A177-3AD203B41FA5}">
                      <a16:colId xmlns:a16="http://schemas.microsoft.com/office/drawing/2014/main" val="3010265722"/>
                    </a:ext>
                  </a:extLst>
                </a:gridCol>
                <a:gridCol w="866035">
                  <a:extLst>
                    <a:ext uri="{9D8B030D-6E8A-4147-A177-3AD203B41FA5}">
                      <a16:colId xmlns:a16="http://schemas.microsoft.com/office/drawing/2014/main" val="2026800440"/>
                    </a:ext>
                  </a:extLst>
                </a:gridCol>
                <a:gridCol w="1094800">
                  <a:extLst>
                    <a:ext uri="{9D8B030D-6E8A-4147-A177-3AD203B41FA5}">
                      <a16:colId xmlns:a16="http://schemas.microsoft.com/office/drawing/2014/main" val="3261933951"/>
                    </a:ext>
                  </a:extLst>
                </a:gridCol>
              </a:tblGrid>
              <a:tr h="228600">
                <a:tc>
                  <a:txBody>
                    <a:bodyPr/>
                    <a:lstStyle/>
                    <a:p>
                      <a:pPr marL="0" algn="ctr" defTabSz="457200" rtl="0" eaLnBrk="1" fontAlgn="b" latinLnBrk="0" hangingPunct="1"/>
                      <a:r>
                        <a:rPr lang="en-US" sz="1800" b="1" kern="1200" dirty="0">
                          <a:solidFill>
                            <a:schemeClr val="lt1"/>
                          </a:solidFill>
                          <a:latin typeface="+mn-lt"/>
                          <a:ea typeface="+mn-ea"/>
                          <a:cs typeface="+mn-cs"/>
                        </a:rPr>
                        <a:t>Partner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marL="0" algn="ctr" defTabSz="457200" rtl="0" eaLnBrk="1" fontAlgn="b" latinLnBrk="0" hangingPunct="1"/>
                      <a:r>
                        <a:rPr lang="en-US" sz="1800" b="1" kern="1200" dirty="0">
                          <a:solidFill>
                            <a:schemeClr val="lt1"/>
                          </a:solidFill>
                          <a:latin typeface="+mn-lt"/>
                          <a:ea typeface="+mn-ea"/>
                          <a:cs typeface="+mn-cs"/>
                        </a:rPr>
                        <a:t>Title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marL="0" algn="ctr" defTabSz="457200" rtl="0" eaLnBrk="1" fontAlgn="b" latinLnBrk="0" hangingPunct="1"/>
                      <a:r>
                        <a:rPr lang="en-US" sz="1800" b="1" kern="1200" dirty="0">
                          <a:solidFill>
                            <a:schemeClr val="lt1"/>
                          </a:solidFill>
                          <a:latin typeface="+mn-lt"/>
                          <a:ea typeface="+mn-ea"/>
                          <a:cs typeface="+mn-cs"/>
                        </a:rPr>
                        <a:t>Owner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marL="0" algn="ctr" defTabSz="457200" rtl="0" eaLnBrk="1" fontAlgn="b" latinLnBrk="0" hangingPunct="1"/>
                      <a:r>
                        <a:rPr lang="en-US" sz="1800" b="1" kern="1200" dirty="0">
                          <a:solidFill>
                            <a:schemeClr val="lt1"/>
                          </a:solidFill>
                          <a:latin typeface="+mn-lt"/>
                          <a:ea typeface="+mn-ea"/>
                          <a:cs typeface="+mn-cs"/>
                        </a:rPr>
                        <a:t>Status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3840165112"/>
                  </a:ext>
                </a:extLst>
              </a:tr>
              <a:tr h="198120">
                <a:tc>
                  <a:txBody>
                    <a:bodyPr/>
                    <a:lstStyle/>
                    <a:p>
                      <a:pPr marL="0" marR="0" algn="ctr" defTabSz="457200" rtl="0" eaLnBrk="1" fontAlgn="ctr" latinLnBrk="0" hangingPunct="1">
                        <a:spcBef>
                          <a:spcPts val="0"/>
                        </a:spcBef>
                        <a:spcAft>
                          <a:spcPts val="0"/>
                        </a:spcAft>
                      </a:pPr>
                      <a:r>
                        <a:rPr lang="en-US" sz="1800" kern="1200" dirty="0">
                          <a:solidFill>
                            <a:schemeClr val="dk1"/>
                          </a:solidFill>
                          <a:latin typeface="+mn-lt"/>
                          <a:ea typeface="+mn-ea"/>
                          <a:cs typeface="+mn-cs"/>
                        </a:rPr>
                        <a:t>U. Queensland</a:t>
                      </a: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marL="0" marR="0" algn="ctr" defTabSz="457200" rtl="0" eaLnBrk="1" fontAlgn="ctr" latinLnBrk="0" hangingPunct="1">
                        <a:spcBef>
                          <a:spcPts val="0"/>
                        </a:spcBef>
                        <a:spcAft>
                          <a:spcPts val="0"/>
                        </a:spcAft>
                      </a:pPr>
                      <a:r>
                        <a:rPr lang="en-US" sz="1800" kern="1200">
                          <a:solidFill>
                            <a:schemeClr val="dk1"/>
                          </a:solidFill>
                          <a:latin typeface="+mn-lt"/>
                          <a:ea typeface="+mn-ea"/>
                          <a:cs typeface="+mn-cs"/>
                        </a:rPr>
                        <a:t>Study of Radiative Heating in Strongly Expanding Flow</a:t>
                      </a: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marL="0" marR="0" algn="ctr" defTabSz="457200" rtl="0" eaLnBrk="1" fontAlgn="ctr" latinLnBrk="0" hangingPunct="1">
                        <a:spcBef>
                          <a:spcPts val="0"/>
                        </a:spcBef>
                        <a:spcAft>
                          <a:spcPts val="0"/>
                        </a:spcAft>
                      </a:pPr>
                      <a:r>
                        <a:rPr lang="en-US" sz="1800" kern="1200">
                          <a:solidFill>
                            <a:schemeClr val="dk1"/>
                          </a:solidFill>
                          <a:latin typeface="+mn-lt"/>
                          <a:ea typeface="+mn-ea"/>
                          <a:cs typeface="+mn-cs"/>
                        </a:rPr>
                        <a:t>ESM</a:t>
                      </a: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marL="0" marR="0" algn="ctr" defTabSz="457200" rtl="0" eaLnBrk="1" fontAlgn="ctr" latinLnBrk="0" hangingPunct="1">
                        <a:spcBef>
                          <a:spcPts val="0"/>
                        </a:spcBef>
                        <a:spcAft>
                          <a:spcPts val="0"/>
                        </a:spcAft>
                      </a:pPr>
                      <a:r>
                        <a:rPr lang="en-US" sz="1800" kern="1200">
                          <a:solidFill>
                            <a:schemeClr val="dk1"/>
                          </a:solidFill>
                          <a:latin typeface="+mn-lt"/>
                          <a:ea typeface="+mn-ea"/>
                          <a:cs typeface="+mn-cs"/>
                        </a:rPr>
                        <a:t>Completed</a:t>
                      </a: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28346818"/>
                  </a:ext>
                </a:extLst>
              </a:tr>
              <a:tr h="198120">
                <a:tc>
                  <a:txBody>
                    <a:bodyPr/>
                    <a:lstStyle/>
                    <a:p>
                      <a:pPr marL="0" marR="0" algn="ctr" defTabSz="457200" rtl="0" eaLnBrk="1" fontAlgn="ctr" latinLnBrk="0" hangingPunct="1">
                        <a:spcBef>
                          <a:spcPts val="0"/>
                        </a:spcBef>
                        <a:spcAft>
                          <a:spcPts val="0"/>
                        </a:spcAft>
                      </a:pPr>
                      <a:r>
                        <a:rPr lang="en-US" sz="1800" kern="1200" dirty="0">
                          <a:solidFill>
                            <a:schemeClr val="dk1"/>
                          </a:solidFill>
                          <a:latin typeface="+mn-lt"/>
                          <a:ea typeface="+mn-ea"/>
                          <a:cs typeface="+mn-cs"/>
                        </a:rPr>
                        <a:t>U. Queensland</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dirty="0">
                          <a:solidFill>
                            <a:schemeClr val="dk1"/>
                          </a:solidFill>
                          <a:latin typeface="+mn-lt"/>
                          <a:ea typeface="+mn-ea"/>
                          <a:cs typeface="+mn-cs"/>
                        </a:rPr>
                        <a:t>Study of Turbulent and Transitional Heating in CO2 (Annex)</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a:solidFill>
                            <a:schemeClr val="dk1"/>
                          </a:solidFill>
                          <a:latin typeface="+mn-lt"/>
                          <a:ea typeface="+mn-ea"/>
                          <a:cs typeface="+mn-cs"/>
                        </a:rPr>
                        <a:t>ESM</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a:solidFill>
                            <a:schemeClr val="dk1"/>
                          </a:solidFill>
                          <a:latin typeface="+mn-lt"/>
                          <a:ea typeface="+mn-ea"/>
                          <a:cs typeface="+mn-cs"/>
                        </a:rPr>
                        <a:t>Active</a:t>
                      </a:r>
                    </a:p>
                  </a:txBody>
                  <a:tcPr marL="7620" marR="7620" marT="7620" marB="0" anchor="ctr">
                    <a:lnL>
                      <a:noFill/>
                    </a:lnL>
                    <a:lnR>
                      <a:noFill/>
                    </a:lnR>
                    <a:lnT>
                      <a:noFill/>
                    </a:lnT>
                    <a:lnB>
                      <a:noFill/>
                    </a:lnB>
                  </a:tcPr>
                </a:tc>
                <a:extLst>
                  <a:ext uri="{0D108BD9-81ED-4DB2-BD59-A6C34878D82A}">
                    <a16:rowId xmlns:a16="http://schemas.microsoft.com/office/drawing/2014/main" val="1808376726"/>
                  </a:ext>
                </a:extLst>
              </a:tr>
              <a:tr h="198120">
                <a:tc>
                  <a:txBody>
                    <a:bodyPr/>
                    <a:lstStyle/>
                    <a:p>
                      <a:pPr marL="0" marR="0" algn="ctr" defTabSz="457200" rtl="0" eaLnBrk="1" fontAlgn="ctr" latinLnBrk="0" hangingPunct="1">
                        <a:spcBef>
                          <a:spcPts val="0"/>
                        </a:spcBef>
                        <a:spcAft>
                          <a:spcPts val="0"/>
                        </a:spcAft>
                      </a:pPr>
                      <a:r>
                        <a:rPr lang="en-US" sz="1800" kern="1200">
                          <a:solidFill>
                            <a:schemeClr val="dk1"/>
                          </a:solidFill>
                          <a:latin typeface="+mn-lt"/>
                          <a:ea typeface="+mn-ea"/>
                          <a:cs typeface="+mn-cs"/>
                        </a:rPr>
                        <a:t>CentraleSupelec (Paris)</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dirty="0">
                          <a:solidFill>
                            <a:schemeClr val="dk1"/>
                          </a:solidFill>
                          <a:latin typeface="+mn-lt"/>
                          <a:ea typeface="+mn-ea"/>
                          <a:cs typeface="+mn-cs"/>
                        </a:rPr>
                        <a:t>Equilibrium Radiation Measurements in the Plasma Torch Facility</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a:solidFill>
                            <a:schemeClr val="dk1"/>
                          </a:solidFill>
                          <a:latin typeface="+mn-lt"/>
                          <a:ea typeface="+mn-ea"/>
                          <a:cs typeface="+mn-cs"/>
                        </a:rPr>
                        <a:t> ESM</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a:solidFill>
                            <a:schemeClr val="dk1"/>
                          </a:solidFill>
                          <a:latin typeface="+mn-lt"/>
                          <a:ea typeface="+mn-ea"/>
                          <a:cs typeface="+mn-cs"/>
                        </a:rPr>
                        <a:t>Completed</a:t>
                      </a:r>
                    </a:p>
                  </a:txBody>
                  <a:tcPr marL="7620" marR="7620" marT="7620" marB="0" anchor="ctr">
                    <a:lnL>
                      <a:noFill/>
                    </a:lnL>
                    <a:lnR>
                      <a:noFill/>
                    </a:lnR>
                    <a:lnT>
                      <a:noFill/>
                    </a:lnT>
                    <a:lnB>
                      <a:noFill/>
                    </a:lnB>
                  </a:tcPr>
                </a:tc>
                <a:extLst>
                  <a:ext uri="{0D108BD9-81ED-4DB2-BD59-A6C34878D82A}">
                    <a16:rowId xmlns:a16="http://schemas.microsoft.com/office/drawing/2014/main" val="3583343623"/>
                  </a:ext>
                </a:extLst>
              </a:tr>
              <a:tr h="198120">
                <a:tc>
                  <a:txBody>
                    <a:bodyPr/>
                    <a:lstStyle/>
                    <a:p>
                      <a:pPr marL="0" marR="0" algn="ctr" defTabSz="457200" rtl="0" eaLnBrk="1" fontAlgn="ctr" latinLnBrk="0" hangingPunct="1">
                        <a:spcBef>
                          <a:spcPts val="0"/>
                        </a:spcBef>
                        <a:spcAft>
                          <a:spcPts val="0"/>
                        </a:spcAft>
                      </a:pPr>
                      <a:r>
                        <a:rPr lang="en-US" sz="1800" kern="1200">
                          <a:solidFill>
                            <a:schemeClr val="dk1"/>
                          </a:solidFill>
                          <a:latin typeface="+mn-lt"/>
                          <a:ea typeface="+mn-ea"/>
                          <a:cs typeface="+mn-cs"/>
                        </a:rPr>
                        <a:t>DLR</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dirty="0">
                          <a:solidFill>
                            <a:schemeClr val="dk1"/>
                          </a:solidFill>
                          <a:latin typeface="+mn-lt"/>
                          <a:ea typeface="+mn-ea"/>
                          <a:cs typeface="+mn-cs"/>
                        </a:rPr>
                        <a:t>Experimental and Computational Multi-Body Aerodynamic Studies</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a:solidFill>
                            <a:schemeClr val="dk1"/>
                          </a:solidFill>
                          <a:latin typeface="+mn-lt"/>
                          <a:ea typeface="+mn-ea"/>
                          <a:cs typeface="+mn-cs"/>
                        </a:rPr>
                        <a:t>ATAP</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a:solidFill>
                            <a:schemeClr val="dk1"/>
                          </a:solidFill>
                          <a:latin typeface="+mn-lt"/>
                          <a:ea typeface="+mn-ea"/>
                          <a:cs typeface="+mn-cs"/>
                        </a:rPr>
                        <a:t>Active</a:t>
                      </a:r>
                    </a:p>
                  </a:txBody>
                  <a:tcPr marL="7620" marR="7620" marT="7620" marB="0" anchor="ctr">
                    <a:lnL>
                      <a:noFill/>
                    </a:lnL>
                    <a:lnR>
                      <a:noFill/>
                    </a:lnR>
                    <a:lnT>
                      <a:noFill/>
                    </a:lnT>
                    <a:lnB>
                      <a:noFill/>
                    </a:lnB>
                  </a:tcPr>
                </a:tc>
                <a:extLst>
                  <a:ext uri="{0D108BD9-81ED-4DB2-BD59-A6C34878D82A}">
                    <a16:rowId xmlns:a16="http://schemas.microsoft.com/office/drawing/2014/main" val="3506328981"/>
                  </a:ext>
                </a:extLst>
              </a:tr>
              <a:tr h="198120">
                <a:tc>
                  <a:txBody>
                    <a:bodyPr/>
                    <a:lstStyle/>
                    <a:p>
                      <a:pPr marL="0" marR="0" algn="ctr" defTabSz="457200" rtl="0" eaLnBrk="1" fontAlgn="ctr" latinLnBrk="0" hangingPunct="1">
                        <a:spcBef>
                          <a:spcPts val="0"/>
                        </a:spcBef>
                        <a:spcAft>
                          <a:spcPts val="0"/>
                        </a:spcAft>
                      </a:pPr>
                      <a:r>
                        <a:rPr lang="en-US" sz="1800" kern="1200" dirty="0">
                          <a:solidFill>
                            <a:schemeClr val="dk1"/>
                          </a:solidFill>
                          <a:latin typeface="+mn-lt"/>
                          <a:ea typeface="+mn-ea"/>
                          <a:cs typeface="+mn-cs"/>
                        </a:rPr>
                        <a:t>DLR</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dirty="0">
                          <a:solidFill>
                            <a:schemeClr val="dk1"/>
                          </a:solidFill>
                          <a:latin typeface="+mn-lt"/>
                          <a:ea typeface="+mn-ea"/>
                          <a:cs typeface="+mn-cs"/>
                        </a:rPr>
                        <a:t>Experimental and Computational Dusty Flow Studies (Annex)</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a:solidFill>
                            <a:schemeClr val="dk1"/>
                          </a:solidFill>
                          <a:latin typeface="+mn-lt"/>
                          <a:ea typeface="+mn-ea"/>
                          <a:cs typeface="+mn-cs"/>
                        </a:rPr>
                        <a:t>ESM</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a:solidFill>
                            <a:schemeClr val="dk1"/>
                          </a:solidFill>
                          <a:latin typeface="+mn-lt"/>
                          <a:ea typeface="+mn-ea"/>
                          <a:cs typeface="+mn-cs"/>
                        </a:rPr>
                        <a:t>Active</a:t>
                      </a:r>
                    </a:p>
                  </a:txBody>
                  <a:tcPr marL="7620" marR="7620" marT="7620" marB="0" anchor="ctr">
                    <a:lnL>
                      <a:noFill/>
                    </a:lnL>
                    <a:lnR>
                      <a:noFill/>
                    </a:lnR>
                    <a:lnT>
                      <a:noFill/>
                    </a:lnT>
                    <a:lnB>
                      <a:noFill/>
                    </a:lnB>
                  </a:tcPr>
                </a:tc>
                <a:extLst>
                  <a:ext uri="{0D108BD9-81ED-4DB2-BD59-A6C34878D82A}">
                    <a16:rowId xmlns:a16="http://schemas.microsoft.com/office/drawing/2014/main" val="350559616"/>
                  </a:ext>
                </a:extLst>
              </a:tr>
              <a:tr h="198120">
                <a:tc>
                  <a:txBody>
                    <a:bodyPr/>
                    <a:lstStyle/>
                    <a:p>
                      <a:pPr marL="0" marR="0" algn="ctr" defTabSz="457200" rtl="0" eaLnBrk="1" fontAlgn="ctr" latinLnBrk="0" hangingPunct="1">
                        <a:spcBef>
                          <a:spcPts val="0"/>
                        </a:spcBef>
                        <a:spcAft>
                          <a:spcPts val="0"/>
                        </a:spcAft>
                      </a:pPr>
                      <a:r>
                        <a:rPr lang="en-US" sz="1800" kern="1200">
                          <a:solidFill>
                            <a:schemeClr val="dk1"/>
                          </a:solidFill>
                          <a:latin typeface="+mn-lt"/>
                          <a:ea typeface="+mn-ea"/>
                          <a:cs typeface="+mn-cs"/>
                        </a:rPr>
                        <a:t>JAXA</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dirty="0">
                          <a:solidFill>
                            <a:schemeClr val="dk1"/>
                          </a:solidFill>
                          <a:latin typeface="+mn-lt"/>
                          <a:ea typeface="+mn-ea"/>
                          <a:cs typeface="+mn-cs"/>
                        </a:rPr>
                        <a:t>Experimental Studies of Radiation in the HIEST Shock Tube</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dirty="0">
                          <a:solidFill>
                            <a:schemeClr val="dk1"/>
                          </a:solidFill>
                          <a:latin typeface="+mn-lt"/>
                          <a:ea typeface="+mn-ea"/>
                          <a:cs typeface="+mn-cs"/>
                        </a:rPr>
                        <a:t>Orion</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a:solidFill>
                            <a:schemeClr val="dk1"/>
                          </a:solidFill>
                          <a:latin typeface="+mn-lt"/>
                          <a:ea typeface="+mn-ea"/>
                          <a:cs typeface="+mn-cs"/>
                        </a:rPr>
                        <a:t>Active</a:t>
                      </a:r>
                    </a:p>
                  </a:txBody>
                  <a:tcPr marL="7620" marR="7620" marT="7620" marB="0" anchor="ctr">
                    <a:lnL>
                      <a:noFill/>
                    </a:lnL>
                    <a:lnR>
                      <a:noFill/>
                    </a:lnR>
                    <a:lnT>
                      <a:noFill/>
                    </a:lnT>
                    <a:lnB>
                      <a:noFill/>
                    </a:lnB>
                  </a:tcPr>
                </a:tc>
                <a:extLst>
                  <a:ext uri="{0D108BD9-81ED-4DB2-BD59-A6C34878D82A}">
                    <a16:rowId xmlns:a16="http://schemas.microsoft.com/office/drawing/2014/main" val="2760544249"/>
                  </a:ext>
                </a:extLst>
              </a:tr>
              <a:tr h="198120">
                <a:tc>
                  <a:txBody>
                    <a:bodyPr/>
                    <a:lstStyle/>
                    <a:p>
                      <a:pPr marL="0" marR="0" algn="ctr" defTabSz="457200" rtl="0" eaLnBrk="1" fontAlgn="ctr" latinLnBrk="0" hangingPunct="1">
                        <a:spcBef>
                          <a:spcPts val="0"/>
                        </a:spcBef>
                        <a:spcAft>
                          <a:spcPts val="0"/>
                        </a:spcAft>
                      </a:pPr>
                      <a:r>
                        <a:rPr lang="en-US" sz="1800" kern="1200">
                          <a:solidFill>
                            <a:schemeClr val="dk1"/>
                          </a:solidFill>
                          <a:latin typeface="+mn-lt"/>
                          <a:ea typeface="+mn-ea"/>
                          <a:cs typeface="+mn-cs"/>
                        </a:rPr>
                        <a:t>Oxford</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dirty="0">
                          <a:solidFill>
                            <a:schemeClr val="dk1"/>
                          </a:solidFill>
                          <a:latin typeface="+mn-lt"/>
                          <a:ea typeface="+mn-ea"/>
                          <a:cs typeface="+mn-cs"/>
                        </a:rPr>
                        <a:t>Experimental and Computational Study of Shock Layer Radiation</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dirty="0">
                          <a:solidFill>
                            <a:schemeClr val="dk1"/>
                          </a:solidFill>
                          <a:latin typeface="+mn-lt"/>
                          <a:ea typeface="+mn-ea"/>
                          <a:cs typeface="+mn-cs"/>
                        </a:rPr>
                        <a:t>ESM</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dirty="0">
                          <a:solidFill>
                            <a:schemeClr val="dk1"/>
                          </a:solidFill>
                          <a:latin typeface="+mn-lt"/>
                          <a:ea typeface="+mn-ea"/>
                          <a:cs typeface="+mn-cs"/>
                        </a:rPr>
                        <a:t>Active</a:t>
                      </a:r>
                    </a:p>
                  </a:txBody>
                  <a:tcPr marL="7620" marR="7620" marT="7620" marB="0" anchor="ctr">
                    <a:lnL>
                      <a:noFill/>
                    </a:lnL>
                    <a:lnR>
                      <a:noFill/>
                    </a:lnR>
                    <a:lnT>
                      <a:noFill/>
                    </a:lnT>
                    <a:lnB>
                      <a:noFill/>
                    </a:lnB>
                  </a:tcPr>
                </a:tc>
                <a:extLst>
                  <a:ext uri="{0D108BD9-81ED-4DB2-BD59-A6C34878D82A}">
                    <a16:rowId xmlns:a16="http://schemas.microsoft.com/office/drawing/2014/main" val="1331311227"/>
                  </a:ext>
                </a:extLst>
              </a:tr>
              <a:tr h="198120">
                <a:tc>
                  <a:txBody>
                    <a:bodyPr/>
                    <a:lstStyle/>
                    <a:p>
                      <a:pPr marL="0" marR="0" algn="ctr" defTabSz="457200" rtl="0" eaLnBrk="1" fontAlgn="ctr" latinLnBrk="0" hangingPunct="1">
                        <a:spcBef>
                          <a:spcPts val="0"/>
                        </a:spcBef>
                        <a:spcAft>
                          <a:spcPts val="0"/>
                        </a:spcAft>
                      </a:pPr>
                      <a:r>
                        <a:rPr lang="en-US" sz="1800" kern="1200">
                          <a:solidFill>
                            <a:schemeClr val="dk1"/>
                          </a:solidFill>
                          <a:latin typeface="+mn-lt"/>
                          <a:ea typeface="+mn-ea"/>
                          <a:cs typeface="+mn-cs"/>
                        </a:rPr>
                        <a:t>U. Queensland</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a:solidFill>
                            <a:schemeClr val="dk1"/>
                          </a:solidFill>
                          <a:latin typeface="+mn-lt"/>
                          <a:ea typeface="+mn-ea"/>
                          <a:cs typeface="+mn-cs"/>
                        </a:rPr>
                        <a:t>Proposal submitted on "Non-equilibrium reacting shock layers"</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a:solidFill>
                            <a:schemeClr val="dk1"/>
                          </a:solidFill>
                          <a:latin typeface="+mn-lt"/>
                          <a:ea typeface="+mn-ea"/>
                          <a:cs typeface="+mn-cs"/>
                        </a:rPr>
                        <a:t>ESM</a:t>
                      </a:r>
                    </a:p>
                  </a:txBody>
                  <a:tcPr marL="7620" marR="7620" marT="7620" marB="0" anchor="ctr">
                    <a:lnL>
                      <a:noFill/>
                    </a:lnL>
                    <a:lnR>
                      <a:noFill/>
                    </a:lnR>
                    <a:lnT>
                      <a:noFill/>
                    </a:lnT>
                    <a:lnB>
                      <a:noFill/>
                    </a:lnB>
                  </a:tcPr>
                </a:tc>
                <a:tc>
                  <a:txBody>
                    <a:bodyPr/>
                    <a:lstStyle/>
                    <a:p>
                      <a:pPr marL="0" marR="0" algn="ctr" defTabSz="457200" rtl="0" eaLnBrk="1" fontAlgn="ctr" latinLnBrk="0" hangingPunct="1">
                        <a:spcBef>
                          <a:spcPts val="0"/>
                        </a:spcBef>
                        <a:spcAft>
                          <a:spcPts val="0"/>
                        </a:spcAft>
                      </a:pPr>
                      <a:r>
                        <a:rPr lang="en-US" sz="1800" kern="1200" dirty="0">
                          <a:solidFill>
                            <a:schemeClr val="dk1"/>
                          </a:solidFill>
                          <a:latin typeface="+mn-lt"/>
                          <a:ea typeface="+mn-ea"/>
                          <a:cs typeface="+mn-cs"/>
                        </a:rPr>
                        <a:t>In Process</a:t>
                      </a:r>
                    </a:p>
                  </a:txBody>
                  <a:tcPr marL="7620" marR="7620" marT="7620" marB="0" anchor="ctr">
                    <a:lnL>
                      <a:noFill/>
                    </a:lnL>
                    <a:lnR>
                      <a:noFill/>
                    </a:lnR>
                    <a:lnT>
                      <a:noFill/>
                    </a:lnT>
                    <a:lnB>
                      <a:noFill/>
                    </a:lnB>
                  </a:tcPr>
                </a:tc>
                <a:extLst>
                  <a:ext uri="{0D108BD9-81ED-4DB2-BD59-A6C34878D82A}">
                    <a16:rowId xmlns:a16="http://schemas.microsoft.com/office/drawing/2014/main" val="2395415705"/>
                  </a:ext>
                </a:extLst>
              </a:tr>
              <a:tr h="160020">
                <a:tc>
                  <a:txBody>
                    <a:bodyPr/>
                    <a:lstStyle/>
                    <a:p>
                      <a:pPr marL="0" marR="0" algn="ctr" defTabSz="457200" rtl="0" eaLnBrk="1" fontAlgn="b" latinLnBrk="0" hangingPunct="1">
                        <a:spcBef>
                          <a:spcPts val="0"/>
                        </a:spcBef>
                        <a:spcAft>
                          <a:spcPts val="0"/>
                        </a:spcAft>
                      </a:pPr>
                      <a:r>
                        <a:rPr lang="en-US" sz="1800" kern="1200" dirty="0" err="1">
                          <a:solidFill>
                            <a:schemeClr val="dk1"/>
                          </a:solidFill>
                          <a:latin typeface="+mn-lt"/>
                          <a:ea typeface="+mn-ea"/>
                          <a:cs typeface="+mn-cs"/>
                        </a:rPr>
                        <a:t>Inria</a:t>
                      </a:r>
                      <a:r>
                        <a:rPr lang="en-US" sz="1800" kern="1200" dirty="0">
                          <a:solidFill>
                            <a:schemeClr val="dk1"/>
                          </a:solidFill>
                          <a:latin typeface="+mn-lt"/>
                          <a:ea typeface="+mn-ea"/>
                          <a:cs typeface="+mn-cs"/>
                        </a:rPr>
                        <a:t> Bordeaux-Sud Ouest (France)</a:t>
                      </a:r>
                    </a:p>
                  </a:txBody>
                  <a:tcPr marL="7620" marR="7620" marT="7620" marB="0" anchor="b">
                    <a:lnL>
                      <a:noFill/>
                    </a:lnL>
                    <a:lnR>
                      <a:noFill/>
                    </a:lnR>
                    <a:lnT>
                      <a:noFill/>
                    </a:lnT>
                    <a:lnB>
                      <a:noFill/>
                    </a:lnB>
                  </a:tcPr>
                </a:tc>
                <a:tc>
                  <a:txBody>
                    <a:bodyPr/>
                    <a:lstStyle/>
                    <a:p>
                      <a:pPr marL="0" marR="0" algn="ctr" defTabSz="457200" rtl="0" eaLnBrk="1" fontAlgn="b" latinLnBrk="0" hangingPunct="1">
                        <a:spcBef>
                          <a:spcPts val="0"/>
                        </a:spcBef>
                        <a:spcAft>
                          <a:spcPts val="0"/>
                        </a:spcAft>
                      </a:pPr>
                      <a:r>
                        <a:rPr lang="en-US" sz="1800" kern="1200">
                          <a:solidFill>
                            <a:schemeClr val="dk1"/>
                          </a:solidFill>
                          <a:latin typeface="+mn-lt"/>
                          <a:ea typeface="+mn-ea"/>
                          <a:cs typeface="+mn-cs"/>
                        </a:rPr>
                        <a:t>High-Order Shock Capturing for DG</a:t>
                      </a:r>
                    </a:p>
                  </a:txBody>
                  <a:tcPr marL="7620" marR="7620" marT="7620" marB="0" anchor="b">
                    <a:lnL>
                      <a:noFill/>
                    </a:lnL>
                    <a:lnR>
                      <a:noFill/>
                    </a:lnR>
                    <a:lnT>
                      <a:noFill/>
                    </a:lnT>
                    <a:lnB>
                      <a:noFill/>
                    </a:lnB>
                  </a:tcPr>
                </a:tc>
                <a:tc>
                  <a:txBody>
                    <a:bodyPr/>
                    <a:lstStyle/>
                    <a:p>
                      <a:pPr marL="0" marR="0" algn="ctr" defTabSz="457200" rtl="0" eaLnBrk="1" fontAlgn="b" latinLnBrk="0" hangingPunct="1">
                        <a:spcBef>
                          <a:spcPts val="0"/>
                        </a:spcBef>
                        <a:spcAft>
                          <a:spcPts val="0"/>
                        </a:spcAft>
                      </a:pPr>
                      <a:r>
                        <a:rPr lang="en-US" sz="1800" kern="1200">
                          <a:solidFill>
                            <a:schemeClr val="dk1"/>
                          </a:solidFill>
                          <a:latin typeface="+mn-lt"/>
                          <a:ea typeface="+mn-ea"/>
                          <a:cs typeface="+mn-cs"/>
                        </a:rPr>
                        <a:t>ESM</a:t>
                      </a:r>
                    </a:p>
                  </a:txBody>
                  <a:tcPr marL="7620" marR="7620" marT="7620" marB="0" anchor="b">
                    <a:lnL>
                      <a:noFill/>
                    </a:lnL>
                    <a:lnR>
                      <a:noFill/>
                    </a:lnR>
                    <a:lnT>
                      <a:noFill/>
                    </a:lnT>
                    <a:lnB>
                      <a:noFill/>
                    </a:lnB>
                  </a:tcPr>
                </a:tc>
                <a:tc>
                  <a:txBody>
                    <a:bodyPr/>
                    <a:lstStyle/>
                    <a:p>
                      <a:pPr marL="0" marR="0" algn="ctr" defTabSz="457200" rtl="0" eaLnBrk="1" fontAlgn="b" latinLnBrk="0" hangingPunct="1">
                        <a:spcBef>
                          <a:spcPts val="0"/>
                        </a:spcBef>
                        <a:spcAft>
                          <a:spcPts val="0"/>
                        </a:spcAft>
                      </a:pPr>
                      <a:r>
                        <a:rPr lang="en-US" sz="1800" kern="1200" dirty="0">
                          <a:solidFill>
                            <a:schemeClr val="dk1"/>
                          </a:solidFill>
                          <a:latin typeface="+mn-lt"/>
                          <a:ea typeface="+mn-ea"/>
                          <a:cs typeface="+mn-cs"/>
                        </a:rPr>
                        <a:t>Completed</a:t>
                      </a:r>
                    </a:p>
                  </a:txBody>
                  <a:tcPr marL="7620" marR="7620" marT="7620" marB="0" anchor="b">
                    <a:lnL>
                      <a:noFill/>
                    </a:lnL>
                    <a:lnR>
                      <a:noFill/>
                    </a:lnR>
                    <a:lnT>
                      <a:noFill/>
                    </a:lnT>
                    <a:lnB>
                      <a:noFill/>
                    </a:lnB>
                  </a:tcPr>
                </a:tc>
                <a:extLst>
                  <a:ext uri="{0D108BD9-81ED-4DB2-BD59-A6C34878D82A}">
                    <a16:rowId xmlns:a16="http://schemas.microsoft.com/office/drawing/2014/main" val="831635824"/>
                  </a:ext>
                </a:extLst>
              </a:tr>
            </a:tbl>
          </a:graphicData>
        </a:graphic>
      </p:graphicFrame>
    </p:spTree>
    <p:extLst>
      <p:ext uri="{BB962C8B-B14F-4D97-AF65-F5344CB8AC3E}">
        <p14:creationId xmlns:p14="http://schemas.microsoft.com/office/powerpoint/2010/main" val="9553589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821" y="-101920"/>
            <a:ext cx="11008895" cy="1066800"/>
          </a:xfrm>
        </p:spPr>
        <p:txBody>
          <a:bodyPr/>
          <a:lstStyle/>
          <a:p>
            <a:r>
              <a:rPr lang="en-US" sz="2800" dirty="0">
                <a:solidFill>
                  <a:schemeClr val="bg1">
                    <a:lumMod val="85000"/>
                  </a:schemeClr>
                </a:solidFill>
              </a:rPr>
              <a:t>EPO Summary Chart: Publications (1/4)</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47</a:t>
            </a:fld>
            <a:endParaRPr lang="uk-UA" dirty="0"/>
          </a:p>
        </p:txBody>
      </p:sp>
      <p:graphicFrame>
        <p:nvGraphicFramePr>
          <p:cNvPr id="7" name="Table 6">
            <a:extLst>
              <a:ext uri="{FF2B5EF4-FFF2-40B4-BE49-F238E27FC236}">
                <a16:creationId xmlns:a16="http://schemas.microsoft.com/office/drawing/2014/main" id="{2098E035-F7FB-4C04-830B-3B84186C612D}"/>
              </a:ext>
            </a:extLst>
          </p:cNvPr>
          <p:cNvGraphicFramePr>
            <a:graphicFrameLocks noGrp="1"/>
          </p:cNvGraphicFramePr>
          <p:nvPr>
            <p:extLst>
              <p:ext uri="{D42A27DB-BD31-4B8C-83A1-F6EECF244321}">
                <p14:modId xmlns:p14="http://schemas.microsoft.com/office/powerpoint/2010/main" val="2594443579"/>
              </p:ext>
            </p:extLst>
          </p:nvPr>
        </p:nvGraphicFramePr>
        <p:xfrm>
          <a:off x="493450" y="1790700"/>
          <a:ext cx="11198942" cy="4838700"/>
        </p:xfrm>
        <a:graphic>
          <a:graphicData uri="http://schemas.openxmlformats.org/drawingml/2006/table">
            <a:tbl>
              <a:tblPr/>
              <a:tblGrid>
                <a:gridCol w="6037007">
                  <a:extLst>
                    <a:ext uri="{9D8B030D-6E8A-4147-A177-3AD203B41FA5}">
                      <a16:colId xmlns:a16="http://schemas.microsoft.com/office/drawing/2014/main" val="940824919"/>
                    </a:ext>
                  </a:extLst>
                </a:gridCol>
                <a:gridCol w="1543664">
                  <a:extLst>
                    <a:ext uri="{9D8B030D-6E8A-4147-A177-3AD203B41FA5}">
                      <a16:colId xmlns:a16="http://schemas.microsoft.com/office/drawing/2014/main" val="2895873907"/>
                    </a:ext>
                  </a:extLst>
                </a:gridCol>
                <a:gridCol w="2408904">
                  <a:extLst>
                    <a:ext uri="{9D8B030D-6E8A-4147-A177-3AD203B41FA5}">
                      <a16:colId xmlns:a16="http://schemas.microsoft.com/office/drawing/2014/main" val="2702315482"/>
                    </a:ext>
                  </a:extLst>
                </a:gridCol>
                <a:gridCol w="1209367">
                  <a:extLst>
                    <a:ext uri="{9D8B030D-6E8A-4147-A177-3AD203B41FA5}">
                      <a16:colId xmlns:a16="http://schemas.microsoft.com/office/drawing/2014/main" val="665043793"/>
                    </a:ext>
                  </a:extLst>
                </a:gridCol>
              </a:tblGrid>
              <a:tr h="236220">
                <a:tc>
                  <a:txBody>
                    <a:bodyPr/>
                    <a:lstStyle/>
                    <a:p>
                      <a:pPr algn="ctr" fontAlgn="ctr"/>
                      <a:r>
                        <a:rPr lang="en-US" sz="1600" b="1" i="0" u="none" strike="noStrike">
                          <a:solidFill>
                            <a:srgbClr val="000000"/>
                          </a:solidFill>
                          <a:effectLst/>
                          <a:latin typeface="Calibri" panose="020F0502020204030204" pitchFamily="34" charset="0"/>
                        </a:rPr>
                        <a:t>Title</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600" b="1" i="0" u="none" strike="noStrike">
                          <a:solidFill>
                            <a:srgbClr val="000000"/>
                          </a:solidFill>
                          <a:effectLst/>
                          <a:latin typeface="Calibri" panose="020F0502020204030204" pitchFamily="34" charset="0"/>
                        </a:rPr>
                        <a:t>Primary Author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600" b="1" i="0" u="none" strike="noStrike">
                          <a:solidFill>
                            <a:srgbClr val="000000"/>
                          </a:solidFill>
                          <a:effectLst/>
                          <a:latin typeface="Calibri" panose="020F0502020204030204" pitchFamily="34" charset="0"/>
                        </a:rPr>
                        <a:t>Venue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600" b="1" i="0" u="none" strike="noStrike">
                          <a:solidFill>
                            <a:srgbClr val="000000"/>
                          </a:solidFill>
                          <a:effectLst/>
                          <a:latin typeface="Calibri" panose="020F0502020204030204" pitchFamily="34" charset="0"/>
                        </a:rPr>
                        <a:t>Date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2836242271"/>
                  </a:ext>
                </a:extLst>
              </a:tr>
              <a:tr h="177165">
                <a:tc>
                  <a:txBody>
                    <a:bodyPr/>
                    <a:lstStyle/>
                    <a:p>
                      <a:pPr algn="l" fontAlgn="ctr"/>
                      <a:r>
                        <a:rPr lang="en-US" sz="1400" b="0" i="0" u="none" strike="noStrike">
                          <a:solidFill>
                            <a:srgbClr val="000000"/>
                          </a:solidFill>
                          <a:effectLst/>
                          <a:latin typeface="Calibri" panose="020F0502020204030204" pitchFamily="34" charset="0"/>
                        </a:rPr>
                        <a:t>Icarus v1.2: a scalable tool for spacecraft TPS modeling</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Stern, Eric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Materials Science &amp; Tech</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10/2/2019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8705405"/>
                  </a:ext>
                </a:extLst>
              </a:tr>
              <a:tr h="177165">
                <a:tc>
                  <a:txBody>
                    <a:bodyPr/>
                    <a:lstStyle/>
                    <a:p>
                      <a:pPr algn="l" fontAlgn="ctr"/>
                      <a:r>
                        <a:rPr lang="en-US" sz="1400" b="0" i="0" u="none" strike="noStrike">
                          <a:solidFill>
                            <a:srgbClr val="000000"/>
                          </a:solidFill>
                          <a:effectLst/>
                          <a:latin typeface="Calibri" panose="020F0502020204030204" pitchFamily="34" charset="0"/>
                        </a:rPr>
                        <a:t>Icarus User Manual: Release v1.2.0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Schulz, Joey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NASA TP</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10/11/2019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1704520"/>
                  </a:ext>
                </a:extLst>
              </a:tr>
              <a:tr h="177165">
                <a:tc>
                  <a:txBody>
                    <a:bodyPr/>
                    <a:lstStyle/>
                    <a:p>
                      <a:pPr algn="l" fontAlgn="ctr"/>
                      <a:r>
                        <a:rPr lang="en-US" sz="1400" b="0" i="0" u="none" strike="noStrike">
                          <a:solidFill>
                            <a:srgbClr val="000000"/>
                          </a:solidFill>
                          <a:effectLst/>
                          <a:latin typeface="Calibri" panose="020F0502020204030204" pitchFamily="34" charset="0"/>
                        </a:rPr>
                        <a:t>Dissociative recombination (DR) and associative ionization (AI) cross section calculations for the NO+ + e ---&gt; N + O reaction for atmospheric entry modeling</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Papajak, Eve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Gaseous Electronics Conference (College Station, TX)</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10/28/2019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4573889"/>
                  </a:ext>
                </a:extLst>
              </a:tr>
              <a:tr h="177165">
                <a:tc>
                  <a:txBody>
                    <a:bodyPr/>
                    <a:lstStyle/>
                    <a:p>
                      <a:pPr algn="l" fontAlgn="ctr"/>
                      <a:r>
                        <a:rPr lang="en-US" sz="1400" b="0" i="0" u="none" strike="noStrike">
                          <a:solidFill>
                            <a:srgbClr val="000000"/>
                          </a:solidFill>
                          <a:effectLst/>
                          <a:latin typeface="Calibri" panose="020F0502020204030204" pitchFamily="34" charset="0"/>
                        </a:rPr>
                        <a:t>Experimental Investigation of Hexcomb-Pattern Roughness Effects on Transition Onset and Turbulent Heating Augmentation at Mach 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Hollis, Brian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NASA Report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11/1/2019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2807132"/>
                  </a:ext>
                </a:extLst>
              </a:tr>
              <a:tr h="177165">
                <a:tc>
                  <a:txBody>
                    <a:bodyPr/>
                    <a:lstStyle/>
                    <a:p>
                      <a:pPr algn="l" fontAlgn="ctr"/>
                      <a:r>
                        <a:rPr lang="en-US" sz="1400" b="0" i="0" u="none" strike="noStrike">
                          <a:solidFill>
                            <a:srgbClr val="000000"/>
                          </a:solidFill>
                          <a:effectLst/>
                          <a:latin typeface="Calibri" panose="020F0502020204030204" pitchFamily="34" charset="0"/>
                        </a:rPr>
                        <a:t>Effect of mass transfer on aeroheating in hypersonic chemically reacting boundary layers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Karimi, Mona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72nd APS-DFD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11/23/2019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5155262"/>
                  </a:ext>
                </a:extLst>
              </a:tr>
              <a:tr h="177165">
                <a:tc>
                  <a:txBody>
                    <a:bodyPr/>
                    <a:lstStyle/>
                    <a:p>
                      <a:pPr algn="l" fontAlgn="ctr"/>
                      <a:r>
                        <a:rPr lang="en-US" sz="1400" b="0" i="0" u="none" strike="noStrike">
                          <a:solidFill>
                            <a:srgbClr val="000000"/>
                          </a:solidFill>
                          <a:effectLst/>
                          <a:latin typeface="Calibri" panose="020F0502020204030204" pitchFamily="34" charset="0"/>
                        </a:rPr>
                        <a:t>A Minimum Entropy Principle in the Compressible Multicomponent Euler Equations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Gouasmi, Ayoub</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ESAIM: M2AN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1/1/2020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8799692"/>
                  </a:ext>
                </a:extLst>
              </a:tr>
              <a:tr h="177165">
                <a:tc>
                  <a:txBody>
                    <a:bodyPr/>
                    <a:lstStyle/>
                    <a:p>
                      <a:pPr algn="l" fontAlgn="ctr"/>
                      <a:r>
                        <a:rPr lang="en-US" sz="1400" b="0" i="0" u="none" strike="noStrike" dirty="0">
                          <a:solidFill>
                            <a:srgbClr val="000000"/>
                          </a:solidFill>
                          <a:effectLst/>
                          <a:latin typeface="Calibri" panose="020F0502020204030204" pitchFamily="34" charset="0"/>
                        </a:rPr>
                        <a:t>A Comparison of Models to Compute Dust Particle Trajectories and Heatshield Surface Erosion for Martian Entries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Palmer, Grant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4681140"/>
                  </a:ext>
                </a:extLst>
              </a:tr>
              <a:tr h="177165">
                <a:tc>
                  <a:txBody>
                    <a:bodyPr/>
                    <a:lstStyle/>
                    <a:p>
                      <a:pPr algn="l" fontAlgn="ctr"/>
                      <a:r>
                        <a:rPr lang="en-US" sz="1400" b="0" i="0" u="none" strike="noStrike">
                          <a:solidFill>
                            <a:srgbClr val="000000"/>
                          </a:solidFill>
                          <a:effectLst/>
                          <a:latin typeface="Calibri" panose="020F0502020204030204" pitchFamily="34" charset="0"/>
                        </a:rPr>
                        <a:t>A Simulation Framework for Precision Landing and Hazard Avoidance Technology Assessments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Dwyer Ciancolo, Alicia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3123248"/>
                  </a:ext>
                </a:extLst>
              </a:tr>
              <a:tr h="177165">
                <a:tc>
                  <a:txBody>
                    <a:bodyPr/>
                    <a:lstStyle/>
                    <a:p>
                      <a:pPr algn="l" fontAlgn="ctr"/>
                      <a:r>
                        <a:rPr lang="en-US" sz="1400" b="0" i="0" u="none" strike="noStrike">
                          <a:solidFill>
                            <a:srgbClr val="000000"/>
                          </a:solidFill>
                          <a:effectLst/>
                          <a:latin typeface="Calibri" panose="020F0502020204030204" pitchFamily="34" charset="0"/>
                        </a:rPr>
                        <a:t>Analysis of spallation products using arc-jet experiments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Price, Kristen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3923707"/>
                  </a:ext>
                </a:extLst>
              </a:tr>
              <a:tr h="177165">
                <a:tc>
                  <a:txBody>
                    <a:bodyPr/>
                    <a:lstStyle/>
                    <a:p>
                      <a:pPr algn="l" fontAlgn="ctr"/>
                      <a:r>
                        <a:rPr lang="en-US" sz="1400" b="0" i="0" u="none" strike="noStrike">
                          <a:solidFill>
                            <a:srgbClr val="000000"/>
                          </a:solidFill>
                          <a:effectLst/>
                          <a:latin typeface="Calibri" panose="020F0502020204030204" pitchFamily="34" charset="0"/>
                        </a:rPr>
                        <a:t>Analysis of Three Multi-Band Models for Radiative Heat Transfer in LTE Air Plasma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Fraile, Sergio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3744472"/>
                  </a:ext>
                </a:extLst>
              </a:tr>
              <a:tr h="177165">
                <a:tc>
                  <a:txBody>
                    <a:bodyPr/>
                    <a:lstStyle/>
                    <a:p>
                      <a:pPr algn="l" fontAlgn="ctr"/>
                      <a:r>
                        <a:rPr lang="en-US" sz="1400" b="0" i="0" u="none" strike="noStrike" dirty="0">
                          <a:solidFill>
                            <a:srgbClr val="000000"/>
                          </a:solidFill>
                          <a:effectLst/>
                          <a:latin typeface="Calibri" panose="020F0502020204030204" pitchFamily="34" charset="0"/>
                        </a:rPr>
                        <a:t>Comparison of Algorithms for High-Order, Metric-Based Mesh Optimization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Sanjaya, Devina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74448"/>
                  </a:ext>
                </a:extLst>
              </a:tr>
              <a:tr h="177165">
                <a:tc>
                  <a:txBody>
                    <a:bodyPr/>
                    <a:lstStyle/>
                    <a:p>
                      <a:pPr algn="l" fontAlgn="ctr"/>
                      <a:r>
                        <a:rPr lang="en-US" sz="1400" b="0" i="0" u="none" strike="noStrike">
                          <a:solidFill>
                            <a:srgbClr val="000000"/>
                          </a:solidFill>
                          <a:effectLst/>
                          <a:latin typeface="Calibri" panose="020F0502020204030204" pitchFamily="34" charset="0"/>
                        </a:rPr>
                        <a:t>Desorption kinetics of O and CO from Graphitic Carbon Surfaces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Gopalan, Krishnan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5273144"/>
                  </a:ext>
                </a:extLst>
              </a:tr>
              <a:tr h="177165">
                <a:tc>
                  <a:txBody>
                    <a:bodyPr/>
                    <a:lstStyle/>
                    <a:p>
                      <a:pPr algn="l" fontAlgn="ctr"/>
                      <a:r>
                        <a:rPr lang="en-US" sz="1400" b="0" i="0" u="none" strike="noStrike">
                          <a:solidFill>
                            <a:srgbClr val="000000"/>
                          </a:solidFill>
                          <a:effectLst/>
                          <a:latin typeface="Calibri" panose="020F0502020204030204" pitchFamily="34" charset="0"/>
                        </a:rPr>
                        <a:t>Exploration of Performant Nonlinear Solver Algorithms for Compressible Navier-Stokes Applications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Thompson, Kyle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2131114"/>
                  </a:ext>
                </a:extLst>
              </a:tr>
              <a:tr h="177165">
                <a:tc>
                  <a:txBody>
                    <a:bodyPr/>
                    <a:lstStyle/>
                    <a:p>
                      <a:pPr algn="l" fontAlgn="ctr"/>
                      <a:r>
                        <a:rPr lang="en-US" sz="1400" b="0" i="0" u="none" strike="noStrike">
                          <a:solidFill>
                            <a:srgbClr val="000000"/>
                          </a:solidFill>
                          <a:effectLst/>
                          <a:latin typeface="Calibri" panose="020F0502020204030204" pitchFamily="34" charset="0"/>
                        </a:rPr>
                        <a:t>Hexcomb Patterned Roughness Effects on Blunty Body Transition and Heating</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Hollis, Brian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8506768"/>
                  </a:ext>
                </a:extLst>
              </a:tr>
            </a:tbl>
          </a:graphicData>
        </a:graphic>
      </p:graphicFrame>
      <p:sp>
        <p:nvSpPr>
          <p:cNvPr id="8" name="TextBox 7">
            <a:extLst>
              <a:ext uri="{FF2B5EF4-FFF2-40B4-BE49-F238E27FC236}">
                <a16:creationId xmlns:a16="http://schemas.microsoft.com/office/drawing/2014/main" id="{FAF52CC3-D0CF-724D-AAAF-C483B87D5DC0}"/>
              </a:ext>
            </a:extLst>
          </p:cNvPr>
          <p:cNvSpPr txBox="1"/>
          <p:nvPr/>
        </p:nvSpPr>
        <p:spPr>
          <a:xfrm>
            <a:off x="3406803" y="1282390"/>
            <a:ext cx="5378395" cy="369332"/>
          </a:xfrm>
          <a:prstGeom prst="rect">
            <a:avLst/>
          </a:prstGeom>
          <a:solidFill>
            <a:schemeClr val="accent4">
              <a:lumMod val="40000"/>
              <a:lumOff val="60000"/>
            </a:schemeClr>
          </a:solidFill>
          <a:ln>
            <a:solidFill>
              <a:schemeClr val="tx1"/>
            </a:solidFill>
          </a:ln>
        </p:spPr>
        <p:txBody>
          <a:bodyPr wrap="none" rtlCol="0">
            <a:spAutoFit/>
          </a:bodyPr>
          <a:lstStyle/>
          <a:p>
            <a:r>
              <a:rPr lang="en-US" b="1" dirty="0"/>
              <a:t>52 Publications published or submitted in FY20</a:t>
            </a:r>
          </a:p>
        </p:txBody>
      </p:sp>
    </p:spTree>
    <p:extLst>
      <p:ext uri="{BB962C8B-B14F-4D97-AF65-F5344CB8AC3E}">
        <p14:creationId xmlns:p14="http://schemas.microsoft.com/office/powerpoint/2010/main" val="11174933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821" y="-101920"/>
            <a:ext cx="11008895" cy="1066800"/>
          </a:xfrm>
        </p:spPr>
        <p:txBody>
          <a:bodyPr/>
          <a:lstStyle/>
          <a:p>
            <a:r>
              <a:rPr lang="en-US" sz="2800" dirty="0">
                <a:solidFill>
                  <a:schemeClr val="bg1">
                    <a:lumMod val="85000"/>
                  </a:schemeClr>
                </a:solidFill>
              </a:rPr>
              <a:t>EPO Summary Chart: Publications (2/4)</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48</a:t>
            </a:fld>
            <a:endParaRPr lang="uk-UA" dirty="0"/>
          </a:p>
        </p:txBody>
      </p:sp>
      <p:graphicFrame>
        <p:nvGraphicFramePr>
          <p:cNvPr id="7" name="Table 6">
            <a:extLst>
              <a:ext uri="{FF2B5EF4-FFF2-40B4-BE49-F238E27FC236}">
                <a16:creationId xmlns:a16="http://schemas.microsoft.com/office/drawing/2014/main" id="{8E6AD5C3-5566-428B-B110-FF4106EE3075}"/>
              </a:ext>
            </a:extLst>
          </p:cNvPr>
          <p:cNvGraphicFramePr>
            <a:graphicFrameLocks noGrp="1"/>
          </p:cNvGraphicFramePr>
          <p:nvPr/>
        </p:nvGraphicFramePr>
        <p:xfrm>
          <a:off x="528548" y="1368094"/>
          <a:ext cx="11134903" cy="4838700"/>
        </p:xfrm>
        <a:graphic>
          <a:graphicData uri="http://schemas.openxmlformats.org/drawingml/2006/table">
            <a:tbl>
              <a:tblPr/>
              <a:tblGrid>
                <a:gridCol w="5958348">
                  <a:extLst>
                    <a:ext uri="{9D8B030D-6E8A-4147-A177-3AD203B41FA5}">
                      <a16:colId xmlns:a16="http://schemas.microsoft.com/office/drawing/2014/main" val="2661895596"/>
                    </a:ext>
                  </a:extLst>
                </a:gridCol>
                <a:gridCol w="1986116">
                  <a:extLst>
                    <a:ext uri="{9D8B030D-6E8A-4147-A177-3AD203B41FA5}">
                      <a16:colId xmlns:a16="http://schemas.microsoft.com/office/drawing/2014/main" val="434001072"/>
                    </a:ext>
                  </a:extLst>
                </a:gridCol>
                <a:gridCol w="1904047">
                  <a:extLst>
                    <a:ext uri="{9D8B030D-6E8A-4147-A177-3AD203B41FA5}">
                      <a16:colId xmlns:a16="http://schemas.microsoft.com/office/drawing/2014/main" val="804373071"/>
                    </a:ext>
                  </a:extLst>
                </a:gridCol>
                <a:gridCol w="1286392">
                  <a:extLst>
                    <a:ext uri="{9D8B030D-6E8A-4147-A177-3AD203B41FA5}">
                      <a16:colId xmlns:a16="http://schemas.microsoft.com/office/drawing/2014/main" val="2710634863"/>
                    </a:ext>
                  </a:extLst>
                </a:gridCol>
              </a:tblGrid>
              <a:tr h="236220">
                <a:tc>
                  <a:txBody>
                    <a:bodyPr/>
                    <a:lstStyle/>
                    <a:p>
                      <a:pPr algn="ctr" fontAlgn="ctr"/>
                      <a:r>
                        <a:rPr lang="en-US" sz="1600" b="1" i="0" u="none" strike="noStrike">
                          <a:solidFill>
                            <a:srgbClr val="000000"/>
                          </a:solidFill>
                          <a:effectLst/>
                          <a:latin typeface="Calibri" panose="020F0502020204030204" pitchFamily="34" charset="0"/>
                        </a:rPr>
                        <a:t>Title</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600" b="1" i="0" u="none" strike="noStrike">
                          <a:solidFill>
                            <a:srgbClr val="000000"/>
                          </a:solidFill>
                          <a:effectLst/>
                          <a:latin typeface="Calibri" panose="020F0502020204030204" pitchFamily="34" charset="0"/>
                        </a:rPr>
                        <a:t>Primary Author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600" b="1" i="0" u="none" strike="noStrike">
                          <a:solidFill>
                            <a:srgbClr val="000000"/>
                          </a:solidFill>
                          <a:effectLst/>
                          <a:latin typeface="Calibri" panose="020F0502020204030204" pitchFamily="34" charset="0"/>
                        </a:rPr>
                        <a:t>Venue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600" b="1" i="0" u="none" strike="noStrike">
                          <a:solidFill>
                            <a:srgbClr val="000000"/>
                          </a:solidFill>
                          <a:effectLst/>
                          <a:latin typeface="Calibri" panose="020F0502020204030204" pitchFamily="34" charset="0"/>
                        </a:rPr>
                        <a:t>Date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930777167"/>
                  </a:ext>
                </a:extLst>
              </a:tr>
              <a:tr h="177165">
                <a:tc>
                  <a:txBody>
                    <a:bodyPr/>
                    <a:lstStyle/>
                    <a:p>
                      <a:pPr algn="l" fontAlgn="ctr"/>
                      <a:r>
                        <a:rPr lang="en-US" sz="1400" b="0" i="0" u="none" strike="noStrike">
                          <a:solidFill>
                            <a:srgbClr val="000000"/>
                          </a:solidFill>
                          <a:effectLst/>
                          <a:latin typeface="Calibri" panose="020F0502020204030204" pitchFamily="34" charset="0"/>
                        </a:rPr>
                        <a:t>High-Fidelity Material Response Simulations of Arc Jet Aerothermal Environments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Ventura, Patricia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7235011"/>
                  </a:ext>
                </a:extLst>
              </a:tr>
              <a:tr h="177165">
                <a:tc>
                  <a:txBody>
                    <a:bodyPr/>
                    <a:lstStyle/>
                    <a:p>
                      <a:pPr algn="l" fontAlgn="ctr"/>
                      <a:r>
                        <a:rPr lang="en-US" sz="1400" b="0" i="0" u="none" strike="noStrike">
                          <a:solidFill>
                            <a:srgbClr val="000000"/>
                          </a:solidFill>
                          <a:effectLst/>
                          <a:latin typeface="Calibri" panose="020F0502020204030204" pitchFamily="34" charset="0"/>
                        </a:rPr>
                        <a:t>Human Mars Entry, Descent, and Landing Architecture Study: Phase 3 Summary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Dwyer Ciancolo, Alicia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3107499"/>
                  </a:ext>
                </a:extLst>
              </a:tr>
              <a:tr h="177165">
                <a:tc>
                  <a:txBody>
                    <a:bodyPr/>
                    <a:lstStyle/>
                    <a:p>
                      <a:pPr algn="l" fontAlgn="ctr"/>
                      <a:r>
                        <a:rPr lang="en-US" sz="1400" b="0" i="0" u="none" strike="noStrike">
                          <a:solidFill>
                            <a:srgbClr val="000000"/>
                          </a:solidFill>
                          <a:effectLst/>
                          <a:latin typeface="Calibri" panose="020F0502020204030204" pitchFamily="34" charset="0"/>
                        </a:rPr>
                        <a:t>Low Lift-to-Drag Morphing Shape Design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Dwyer Ciancolo, Alicia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5921414"/>
                  </a:ext>
                </a:extLst>
              </a:tr>
              <a:tr h="177165">
                <a:tc>
                  <a:txBody>
                    <a:bodyPr/>
                    <a:lstStyle/>
                    <a:p>
                      <a:pPr algn="l" fontAlgn="ctr"/>
                      <a:r>
                        <a:rPr lang="en-US" sz="1400" b="0" i="0" u="none" strike="noStrike">
                          <a:solidFill>
                            <a:srgbClr val="000000"/>
                          </a:solidFill>
                          <a:effectLst/>
                          <a:latin typeface="Calibri" panose="020F0502020204030204" pitchFamily="34" charset="0"/>
                        </a:rPr>
                        <a:t>Measurements of CO 4th positive emission in the UV and VUV</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McGuire, Sean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5739367"/>
                  </a:ext>
                </a:extLst>
              </a:tr>
              <a:tr h="177165">
                <a:tc>
                  <a:txBody>
                    <a:bodyPr/>
                    <a:lstStyle/>
                    <a:p>
                      <a:pPr algn="l" fontAlgn="ctr"/>
                      <a:r>
                        <a:rPr lang="en-US" sz="1400" b="0" i="0" u="none" strike="noStrike">
                          <a:solidFill>
                            <a:srgbClr val="000000"/>
                          </a:solidFill>
                          <a:effectLst/>
                          <a:latin typeface="Calibri" panose="020F0502020204030204" pitchFamily="34" charset="0"/>
                        </a:rPr>
                        <a:t>Mid Lift-to-Drag Rigid Vehicle 6-DoF Performance for Human Mars Entry, Descent, and Landing: A Fractional Polynomial Powered Descent Guidance Approach</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Calibri" panose="020F0502020204030204" pitchFamily="34" charset="0"/>
                        </a:rPr>
                        <a:t>Johnson, Breanna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2615948"/>
                  </a:ext>
                </a:extLst>
              </a:tr>
              <a:tr h="177165">
                <a:tc>
                  <a:txBody>
                    <a:bodyPr/>
                    <a:lstStyle/>
                    <a:p>
                      <a:pPr algn="l" fontAlgn="ctr"/>
                      <a:r>
                        <a:rPr lang="en-US" sz="1400" b="0" i="0" u="none" strike="noStrike">
                          <a:solidFill>
                            <a:srgbClr val="000000"/>
                          </a:solidFill>
                          <a:effectLst/>
                          <a:latin typeface="Calibri" panose="020F0502020204030204" pitchFamily="34" charset="0"/>
                        </a:rPr>
                        <a:t>Multigrid preconditioning for a space-time spectral-element discontinuous-Galerkin solver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Franciolini, Matteo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6534184"/>
                  </a:ext>
                </a:extLst>
              </a:tr>
              <a:tr h="177165">
                <a:tc>
                  <a:txBody>
                    <a:bodyPr/>
                    <a:lstStyle/>
                    <a:p>
                      <a:pPr algn="l" fontAlgn="ctr"/>
                      <a:r>
                        <a:rPr lang="en-US" sz="1400" b="0" i="0" u="none" strike="noStrike">
                          <a:solidFill>
                            <a:srgbClr val="000000"/>
                          </a:solidFill>
                          <a:effectLst/>
                          <a:latin typeface="Calibri" panose="020F0502020204030204" pitchFamily="34" charset="0"/>
                        </a:rPr>
                        <a:t>Navigation Sensor Evaluation for Precision Lander Missions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Dwyer Ciancolo, Alicia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9557897"/>
                  </a:ext>
                </a:extLst>
              </a:tr>
              <a:tr h="177165">
                <a:tc>
                  <a:txBody>
                    <a:bodyPr/>
                    <a:lstStyle/>
                    <a:p>
                      <a:pPr algn="l" fontAlgn="ctr"/>
                      <a:r>
                        <a:rPr lang="en-US" sz="1400" b="0" i="0" u="none" strike="noStrike">
                          <a:solidFill>
                            <a:srgbClr val="000000"/>
                          </a:solidFill>
                          <a:effectLst/>
                          <a:latin typeface="Calibri" panose="020F0502020204030204" pitchFamily="34" charset="0"/>
                        </a:rPr>
                        <a:t>Overview of a generalized numerical predictor-corrector targeting guidance with application to human-scale Mars entry, descent, and landing</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Lugo, Rafael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8887566"/>
                  </a:ext>
                </a:extLst>
              </a:tr>
              <a:tr h="177165">
                <a:tc>
                  <a:txBody>
                    <a:bodyPr/>
                    <a:lstStyle/>
                    <a:p>
                      <a:pPr algn="l" fontAlgn="ctr"/>
                      <a:r>
                        <a:rPr lang="en-US" sz="1400" b="0" i="0" u="none" strike="noStrike">
                          <a:solidFill>
                            <a:srgbClr val="000000"/>
                          </a:solidFill>
                          <a:effectLst/>
                          <a:latin typeface="Calibri" panose="020F0502020204030204" pitchFamily="34" charset="0"/>
                        </a:rPr>
                        <a:t>Predicting Nozzle Outlet Conditions on a Miniature Arc Jet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Vasser, Sander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9829953"/>
                  </a:ext>
                </a:extLst>
              </a:tr>
              <a:tr h="177165">
                <a:tc>
                  <a:txBody>
                    <a:bodyPr/>
                    <a:lstStyle/>
                    <a:p>
                      <a:pPr algn="l" fontAlgn="ctr"/>
                      <a:r>
                        <a:rPr lang="en-US" sz="1400" b="0" i="0" u="none" strike="noStrike">
                          <a:solidFill>
                            <a:srgbClr val="000000"/>
                          </a:solidFill>
                          <a:effectLst/>
                          <a:latin typeface="Calibri" panose="020F0502020204030204" pitchFamily="34" charset="0"/>
                        </a:rPr>
                        <a:t>Preliminary Measurements of the Motion of Arcjet Current Channel Using Inductive Magnetic Probes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Haw, Magnus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0139289"/>
                  </a:ext>
                </a:extLst>
              </a:tr>
              <a:tr h="177165">
                <a:tc>
                  <a:txBody>
                    <a:bodyPr/>
                    <a:lstStyle/>
                    <a:p>
                      <a:pPr algn="l" fontAlgn="ctr"/>
                      <a:r>
                        <a:rPr lang="en-US" sz="1400" b="0" i="0" u="none" strike="noStrike">
                          <a:solidFill>
                            <a:srgbClr val="000000"/>
                          </a:solidFill>
                          <a:effectLst/>
                          <a:latin typeface="Calibri" panose="020F0502020204030204" pitchFamily="34" charset="0"/>
                        </a:rPr>
                        <a:t>Quasi-Steady Thermoelastic Modeling of Woven Thermal Protection Systems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Dang, David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6439884"/>
                  </a:ext>
                </a:extLst>
              </a:tr>
              <a:tr h="177165">
                <a:tc>
                  <a:txBody>
                    <a:bodyPr/>
                    <a:lstStyle/>
                    <a:p>
                      <a:pPr algn="l" fontAlgn="ctr"/>
                      <a:r>
                        <a:rPr lang="en-US" sz="1400" b="0" i="0" u="none" strike="noStrike">
                          <a:solidFill>
                            <a:srgbClr val="000000"/>
                          </a:solidFill>
                          <a:effectLst/>
                          <a:latin typeface="Calibri" panose="020F0502020204030204" pitchFamily="34" charset="0"/>
                        </a:rPr>
                        <a:t>Toward Predicting Transition in High-enthalpy Boundary Layer Flows: Mars Applications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Karimi, Mona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7539150"/>
                  </a:ext>
                </a:extLst>
              </a:tr>
              <a:tr h="177165">
                <a:tc>
                  <a:txBody>
                    <a:bodyPr/>
                    <a:lstStyle/>
                    <a:p>
                      <a:pPr algn="l" fontAlgn="ctr"/>
                      <a:r>
                        <a:rPr lang="en-US" sz="1400" b="0" i="0" u="none" strike="noStrike">
                          <a:solidFill>
                            <a:srgbClr val="000000"/>
                          </a:solidFill>
                          <a:effectLst/>
                          <a:latin typeface="Calibri" panose="020F0502020204030204" pitchFamily="34" charset="0"/>
                        </a:rPr>
                        <a:t>Development of Unsteady-PSP Data Processing and Analysis Tools for the NASA Ames Unitary 11ft Wind Tunnel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Powell, Jessica M</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8292946"/>
                  </a:ext>
                </a:extLst>
              </a:tr>
              <a:tr h="396240">
                <a:tc>
                  <a:txBody>
                    <a:bodyPr/>
                    <a:lstStyle/>
                    <a:p>
                      <a:pPr algn="l" fontAlgn="ctr"/>
                      <a:r>
                        <a:rPr lang="en-US" sz="1400" b="0" i="0" u="none" strike="noStrike">
                          <a:solidFill>
                            <a:srgbClr val="000000"/>
                          </a:solidFill>
                          <a:effectLst/>
                          <a:latin typeface="Calibri" panose="020F0502020204030204" pitchFamily="34" charset="0"/>
                        </a:rPr>
                        <a:t>Desorption kinetics of O and CO from Graphitic Carbon Surfaces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Swaminathan-Gopalan, Krishnan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SciTech (Orlando, Fl)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Calibri" panose="020F0502020204030204" pitchFamily="34" charset="0"/>
                        </a:rPr>
                        <a:t>1/6/2020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7632987"/>
                  </a:ext>
                </a:extLst>
              </a:tr>
            </a:tbl>
          </a:graphicData>
        </a:graphic>
      </p:graphicFrame>
    </p:spTree>
    <p:extLst>
      <p:ext uri="{BB962C8B-B14F-4D97-AF65-F5344CB8AC3E}">
        <p14:creationId xmlns:p14="http://schemas.microsoft.com/office/powerpoint/2010/main" val="156062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821" y="-101920"/>
            <a:ext cx="11008895" cy="1066800"/>
          </a:xfrm>
        </p:spPr>
        <p:txBody>
          <a:bodyPr/>
          <a:lstStyle/>
          <a:p>
            <a:r>
              <a:rPr lang="en-US" sz="2800" dirty="0">
                <a:solidFill>
                  <a:schemeClr val="bg1">
                    <a:lumMod val="85000"/>
                  </a:schemeClr>
                </a:solidFill>
              </a:rPr>
              <a:t>EPO Summary Chart: Publications (3/4)</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49</a:t>
            </a:fld>
            <a:endParaRPr lang="uk-UA" dirty="0"/>
          </a:p>
        </p:txBody>
      </p:sp>
      <p:graphicFrame>
        <p:nvGraphicFramePr>
          <p:cNvPr id="3" name="Table 2">
            <a:extLst>
              <a:ext uri="{FF2B5EF4-FFF2-40B4-BE49-F238E27FC236}">
                <a16:creationId xmlns:a16="http://schemas.microsoft.com/office/drawing/2014/main" id="{82B3BC2D-71F0-4474-9468-DEB862E1F816}"/>
              </a:ext>
            </a:extLst>
          </p:cNvPr>
          <p:cNvGraphicFramePr>
            <a:graphicFrameLocks noGrp="1"/>
          </p:cNvGraphicFramePr>
          <p:nvPr/>
        </p:nvGraphicFramePr>
        <p:xfrm>
          <a:off x="742206" y="1282306"/>
          <a:ext cx="10579510" cy="5051698"/>
        </p:xfrm>
        <a:graphic>
          <a:graphicData uri="http://schemas.openxmlformats.org/drawingml/2006/table">
            <a:tbl>
              <a:tblPr/>
              <a:tblGrid>
                <a:gridCol w="5565745">
                  <a:extLst>
                    <a:ext uri="{9D8B030D-6E8A-4147-A177-3AD203B41FA5}">
                      <a16:colId xmlns:a16="http://schemas.microsoft.com/office/drawing/2014/main" val="3293341859"/>
                    </a:ext>
                  </a:extLst>
                </a:gridCol>
                <a:gridCol w="1296238">
                  <a:extLst>
                    <a:ext uri="{9D8B030D-6E8A-4147-A177-3AD203B41FA5}">
                      <a16:colId xmlns:a16="http://schemas.microsoft.com/office/drawing/2014/main" val="627455468"/>
                    </a:ext>
                  </a:extLst>
                </a:gridCol>
                <a:gridCol w="2626146">
                  <a:extLst>
                    <a:ext uri="{9D8B030D-6E8A-4147-A177-3AD203B41FA5}">
                      <a16:colId xmlns:a16="http://schemas.microsoft.com/office/drawing/2014/main" val="3391846028"/>
                    </a:ext>
                  </a:extLst>
                </a:gridCol>
                <a:gridCol w="1091381">
                  <a:extLst>
                    <a:ext uri="{9D8B030D-6E8A-4147-A177-3AD203B41FA5}">
                      <a16:colId xmlns:a16="http://schemas.microsoft.com/office/drawing/2014/main" val="3884295542"/>
                    </a:ext>
                  </a:extLst>
                </a:gridCol>
              </a:tblGrid>
              <a:tr h="207845">
                <a:tc>
                  <a:txBody>
                    <a:bodyPr/>
                    <a:lstStyle/>
                    <a:p>
                      <a:pPr algn="ctr" fontAlgn="ctr"/>
                      <a:r>
                        <a:rPr lang="en-US" sz="1400" b="1" i="0" u="none" strike="noStrike">
                          <a:solidFill>
                            <a:srgbClr val="000000"/>
                          </a:solidFill>
                          <a:effectLst/>
                          <a:latin typeface="Calibri" panose="020F0502020204030204" pitchFamily="34" charset="0"/>
                        </a:rPr>
                        <a:t>Title</a:t>
                      </a:r>
                    </a:p>
                  </a:txBody>
                  <a:tcPr marL="6705" marR="6705" marT="670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400" b="1" i="0" u="none" strike="noStrike">
                          <a:solidFill>
                            <a:srgbClr val="000000"/>
                          </a:solidFill>
                          <a:effectLst/>
                          <a:latin typeface="Calibri" panose="020F0502020204030204" pitchFamily="34" charset="0"/>
                        </a:rPr>
                        <a:t>Primary Author</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400" b="1" i="0" u="none" strike="noStrike">
                          <a:solidFill>
                            <a:srgbClr val="000000"/>
                          </a:solidFill>
                          <a:effectLst/>
                          <a:latin typeface="Calibri" panose="020F0502020204030204" pitchFamily="34" charset="0"/>
                        </a:rPr>
                        <a:t>Venue</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400" b="1" i="0" u="none" strike="noStrike">
                          <a:solidFill>
                            <a:srgbClr val="000000"/>
                          </a:solidFill>
                          <a:effectLst/>
                          <a:latin typeface="Calibri" panose="020F0502020204030204" pitchFamily="34" charset="0"/>
                        </a:rPr>
                        <a:t>Date</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730090170"/>
                  </a:ext>
                </a:extLst>
              </a:tr>
              <a:tr h="348643">
                <a:tc>
                  <a:txBody>
                    <a:bodyPr/>
                    <a:lstStyle/>
                    <a:p>
                      <a:pPr algn="l" fontAlgn="ctr"/>
                      <a:r>
                        <a:rPr lang="en-US" sz="1200" b="0" i="0" u="none" strike="noStrike">
                          <a:solidFill>
                            <a:srgbClr val="000000"/>
                          </a:solidFill>
                          <a:effectLst/>
                          <a:latin typeface="Calibri" panose="020F0502020204030204" pitchFamily="34" charset="0"/>
                        </a:rPr>
                        <a:t>Modeling of Emission Spectra in Nonequilibrium Plasmas for Testing Pyrolyzing Ablators</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Chen, Samuel</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Verdana" panose="020B0604030504040204" pitchFamily="34" charset="0"/>
                        </a:rPr>
                        <a:t>Journal of Thermophysics and Heat Transfer</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1/10/2020</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7827788"/>
                  </a:ext>
                </a:extLst>
              </a:tr>
              <a:tr h="167617">
                <a:tc>
                  <a:txBody>
                    <a:bodyPr/>
                    <a:lstStyle/>
                    <a:p>
                      <a:pPr algn="l" fontAlgn="ctr"/>
                      <a:r>
                        <a:rPr lang="en-US" sz="1200" b="0" i="0" u="none" strike="noStrike">
                          <a:solidFill>
                            <a:srgbClr val="000000"/>
                          </a:solidFill>
                          <a:effectLst/>
                          <a:latin typeface="Calibri" panose="020F0502020204030204" pitchFamily="34" charset="0"/>
                        </a:rPr>
                        <a:t>Stagnation-Point Aeroheating Correlations for Mars Entry</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West, Tom</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Journal of Spacecraft and Rockets</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1/15/2020</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6937942"/>
                  </a:ext>
                </a:extLst>
              </a:tr>
              <a:tr h="328529">
                <a:tc>
                  <a:txBody>
                    <a:bodyPr/>
                    <a:lstStyle/>
                    <a:p>
                      <a:pPr algn="l" fontAlgn="ctr"/>
                      <a:r>
                        <a:rPr lang="en-US" sz="1200" b="0" i="0" u="none" strike="noStrike">
                          <a:solidFill>
                            <a:srgbClr val="000000"/>
                          </a:solidFill>
                          <a:effectLst/>
                          <a:latin typeface="Calibri" panose="020F0502020204030204" pitchFamily="34" charset="0"/>
                        </a:rPr>
                        <a:t>Measurement of Radiative Non-equilibrium for Air Shocks Between 7-9 km/s</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Cruden, Brett</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Journal of Thermophysics and Heat Transfer</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2/1/2020</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4020501"/>
                  </a:ext>
                </a:extLst>
              </a:tr>
              <a:tr h="328529">
                <a:tc>
                  <a:txBody>
                    <a:bodyPr/>
                    <a:lstStyle/>
                    <a:p>
                      <a:pPr algn="l" fontAlgn="ctr"/>
                      <a:r>
                        <a:rPr lang="en-US" sz="1200" b="0" i="0" u="none" strike="noStrike">
                          <a:solidFill>
                            <a:srgbClr val="000000"/>
                          </a:solidFill>
                          <a:effectLst/>
                          <a:latin typeface="Calibri" panose="020F0502020204030204" pitchFamily="34" charset="0"/>
                        </a:rPr>
                        <a:t>Radiative Heating on the After-Body of Martian Entry Vehicles</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Brandis, Aaron</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Journal of Thermophysics and Heat Transfer</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2/1/2020</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6452612"/>
                  </a:ext>
                </a:extLst>
              </a:tr>
              <a:tr h="328529">
                <a:tc>
                  <a:txBody>
                    <a:bodyPr/>
                    <a:lstStyle/>
                    <a:p>
                      <a:pPr algn="l" fontAlgn="ctr"/>
                      <a:r>
                        <a:rPr lang="en-US" sz="1200" b="0" i="0" u="none" strike="noStrike">
                          <a:solidFill>
                            <a:srgbClr val="000000"/>
                          </a:solidFill>
                          <a:effectLst/>
                          <a:latin typeface="Calibri" panose="020F0502020204030204" pitchFamily="34" charset="0"/>
                        </a:rPr>
                        <a:t>Comparative analysis of reduced-order spectral models and grouping strategies for non-equilibrium radiation</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Sahai, Amal</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Journal of Quantitative Spectroscopy and Radiative Transfer</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2/1/2020</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7046467"/>
                  </a:ext>
                </a:extLst>
              </a:tr>
              <a:tr h="328529">
                <a:tc>
                  <a:txBody>
                    <a:bodyPr/>
                    <a:lstStyle/>
                    <a:p>
                      <a:pPr algn="l" fontAlgn="ctr"/>
                      <a:r>
                        <a:rPr lang="en-US" sz="1200" b="0" i="0" u="none" strike="noStrike">
                          <a:solidFill>
                            <a:srgbClr val="000000"/>
                          </a:solidFill>
                          <a:effectLst/>
                          <a:latin typeface="Calibri" panose="020F0502020204030204" pitchFamily="34" charset="0"/>
                        </a:rPr>
                        <a:t>On the Unsteadiness of Ship Airwakes Subject to Atmospheric Boundary-layer Inflow from a Helicopter Operation Perspective</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Thedin, Regis</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AIAA Journal of Aircraft</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3/17/2020</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4916338"/>
                  </a:ext>
                </a:extLst>
              </a:tr>
              <a:tr h="328529">
                <a:tc>
                  <a:txBody>
                    <a:bodyPr/>
                    <a:lstStyle/>
                    <a:p>
                      <a:pPr algn="l" fontAlgn="ctr"/>
                      <a:r>
                        <a:rPr lang="en-US" sz="1200" b="0" i="0" u="none" strike="noStrike">
                          <a:solidFill>
                            <a:srgbClr val="000000"/>
                          </a:solidFill>
                          <a:effectLst/>
                          <a:latin typeface="Calibri" panose="020F0502020204030204" pitchFamily="34" charset="0"/>
                        </a:rPr>
                        <a:t>Measurements and modeling of CO(4+) radiation</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McGuire, Sean</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Journal of Quantitative Spectroscopy and Radiative Transfer</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4/1/2020</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5102052"/>
                  </a:ext>
                </a:extLst>
              </a:tr>
              <a:tr h="328529">
                <a:tc>
                  <a:txBody>
                    <a:bodyPr/>
                    <a:lstStyle/>
                    <a:p>
                      <a:pPr algn="l" fontAlgn="ctr"/>
                      <a:r>
                        <a:rPr lang="en-US" sz="1200" b="0" i="0" u="none" strike="noStrike">
                          <a:solidFill>
                            <a:srgbClr val="000000"/>
                          </a:solidFill>
                          <a:effectLst/>
                          <a:latin typeface="Calibri" panose="020F0502020204030204" pitchFamily="34" charset="0"/>
                        </a:rPr>
                        <a:t>Formulation of Entropy-Stable schemes for the multicomponent compressible Euler equations</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Gouasmi, Ayoub</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Computer Methods in Applied Mechanics and Engineering</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5/1/2020</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8195543"/>
                  </a:ext>
                </a:extLst>
              </a:tr>
              <a:tr h="328529">
                <a:tc>
                  <a:txBody>
                    <a:bodyPr/>
                    <a:lstStyle/>
                    <a:p>
                      <a:pPr algn="l" fontAlgn="ctr"/>
                      <a:r>
                        <a:rPr lang="en-US" sz="1200" b="0" i="0" u="none" strike="noStrike">
                          <a:solidFill>
                            <a:srgbClr val="000000"/>
                          </a:solidFill>
                          <a:effectLst/>
                          <a:latin typeface="Calibri" panose="020F0502020204030204" pitchFamily="34" charset="0"/>
                        </a:rPr>
                        <a:t>Aerothermal Modeling Challenges for Ice Giant Entry Probes</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Wright, Michael</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European Geophysical Union (Vienna, AUS)</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5/30/2020</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3449767"/>
                  </a:ext>
                </a:extLst>
              </a:tr>
              <a:tr h="328529">
                <a:tc>
                  <a:txBody>
                    <a:bodyPr/>
                    <a:lstStyle/>
                    <a:p>
                      <a:pPr algn="l" fontAlgn="ctr"/>
                      <a:r>
                        <a:rPr lang="en-US" sz="1200" b="0" i="0" u="none" strike="noStrike">
                          <a:solidFill>
                            <a:srgbClr val="000000"/>
                          </a:solidFill>
                          <a:effectLst/>
                          <a:latin typeface="Calibri" panose="020F0502020204030204" pitchFamily="34" charset="0"/>
                        </a:rPr>
                        <a:t>Anisotropic analysis of fibrous and woven materials. Part 1: Estimation of local orientation</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Semeraro, Federico</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Computational Materials Science</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6/1/2020</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1224803"/>
                  </a:ext>
                </a:extLst>
              </a:tr>
              <a:tr h="167617">
                <a:tc>
                  <a:txBody>
                    <a:bodyPr/>
                    <a:lstStyle/>
                    <a:p>
                      <a:pPr algn="l" fontAlgn="ctr"/>
                      <a:r>
                        <a:rPr lang="en-US" sz="1200" b="0" i="0" u="none" strike="noStrike">
                          <a:solidFill>
                            <a:srgbClr val="000000"/>
                          </a:solidFill>
                          <a:effectLst/>
                          <a:latin typeface="Calibri" panose="020F0502020204030204" pitchFamily="34" charset="0"/>
                        </a:rPr>
                        <a:t>Recent Improvements to the LAURA and HARA Codes</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Thompson, Kyle</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AVIATION (Reno, NV)</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6/15/2020</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4262196"/>
                  </a:ext>
                </a:extLst>
              </a:tr>
              <a:tr h="167617">
                <a:tc>
                  <a:txBody>
                    <a:bodyPr/>
                    <a:lstStyle/>
                    <a:p>
                      <a:pPr algn="l" fontAlgn="ctr"/>
                      <a:r>
                        <a:rPr lang="en-US" sz="1200" b="0" i="0" u="none" strike="noStrike">
                          <a:solidFill>
                            <a:srgbClr val="000000"/>
                          </a:solidFill>
                          <a:effectLst/>
                          <a:latin typeface="Calibri" panose="020F0502020204030204" pitchFamily="34" charset="0"/>
                        </a:rPr>
                        <a:t>High-Order Shock Fitting with Finite Element Methods</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Aquila, Luke</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AVIATION (Reno, NV)</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6/15/2020</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8777792"/>
                  </a:ext>
                </a:extLst>
              </a:tr>
              <a:tr h="167617">
                <a:tc>
                  <a:txBody>
                    <a:bodyPr/>
                    <a:lstStyle/>
                    <a:p>
                      <a:pPr algn="l" fontAlgn="ctr"/>
                      <a:r>
                        <a:rPr lang="en-US" sz="1200" b="0" i="0" u="none" strike="noStrike">
                          <a:solidFill>
                            <a:srgbClr val="000000"/>
                          </a:solidFill>
                          <a:effectLst/>
                          <a:latin typeface="Calibri" panose="020F0502020204030204" pitchFamily="34" charset="0"/>
                        </a:rPr>
                        <a:t>Efficient basis derivatives evaluations for high-order discontinuous Galerkin schemes</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Smith-Pierce, Micaiah</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AVIATION (Reno, NV)</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6/15/2020</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3685810"/>
                  </a:ext>
                </a:extLst>
              </a:tr>
              <a:tr h="167617">
                <a:tc>
                  <a:txBody>
                    <a:bodyPr/>
                    <a:lstStyle/>
                    <a:p>
                      <a:pPr algn="l" fontAlgn="ctr"/>
                      <a:r>
                        <a:rPr lang="en-US" sz="1200" b="0" i="0" u="none" strike="noStrike">
                          <a:solidFill>
                            <a:srgbClr val="000000"/>
                          </a:solidFill>
                          <a:effectLst/>
                          <a:latin typeface="Calibri" panose="020F0502020204030204" pitchFamily="34" charset="0"/>
                        </a:rPr>
                        <a:t>Modeling Heat-Shield Erosion due to Dust Particle Impacts for Martian Entries</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Palmer, Grant</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Journal of Spacecraft and Rockets</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8/1/2020</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3506759"/>
                  </a:ext>
                </a:extLst>
              </a:tr>
              <a:tr h="328529">
                <a:tc>
                  <a:txBody>
                    <a:bodyPr/>
                    <a:lstStyle/>
                    <a:p>
                      <a:pPr algn="l" fontAlgn="ctr"/>
                      <a:r>
                        <a:rPr lang="en-US" sz="1200" b="0" i="0" u="none" strike="noStrike">
                          <a:solidFill>
                            <a:srgbClr val="000000"/>
                          </a:solidFill>
                          <a:effectLst/>
                          <a:latin typeface="Calibri" panose="020F0502020204030204" pitchFamily="34" charset="0"/>
                        </a:rPr>
                        <a:t>Structural Response Modeling of a Woven Thermal Protection System</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Dang, David</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rgbClr val="000000"/>
                          </a:solidFill>
                          <a:effectLst/>
                          <a:latin typeface="Calibri" panose="020F0502020204030204" pitchFamily="34" charset="0"/>
                        </a:rPr>
                        <a:t>Journal of Thermophysics and Heat Transfer</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panose="020F0502020204030204" pitchFamily="34" charset="0"/>
                        </a:rPr>
                        <a:t>8/1/2020</a:t>
                      </a:r>
                    </a:p>
                  </a:txBody>
                  <a:tcPr marL="6705" marR="6705" marT="67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1017983"/>
                  </a:ext>
                </a:extLst>
              </a:tr>
            </a:tbl>
          </a:graphicData>
        </a:graphic>
      </p:graphicFrame>
    </p:spTree>
    <p:extLst>
      <p:ext uri="{BB962C8B-B14F-4D97-AF65-F5344CB8AC3E}">
        <p14:creationId xmlns:p14="http://schemas.microsoft.com/office/powerpoint/2010/main" val="19760452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821" y="-101920"/>
            <a:ext cx="11008895" cy="1066800"/>
          </a:xfrm>
        </p:spPr>
        <p:txBody>
          <a:bodyPr/>
          <a:lstStyle/>
          <a:p>
            <a:r>
              <a:rPr lang="en-US" sz="2800" dirty="0">
                <a:solidFill>
                  <a:schemeClr val="bg1">
                    <a:lumMod val="85000"/>
                  </a:schemeClr>
                </a:solidFill>
              </a:rPr>
              <a:t>EPO Summary Chart: Publications (4/4)</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50</a:t>
            </a:fld>
            <a:endParaRPr lang="uk-UA" dirty="0"/>
          </a:p>
        </p:txBody>
      </p:sp>
      <p:graphicFrame>
        <p:nvGraphicFramePr>
          <p:cNvPr id="7" name="Table 6">
            <a:extLst>
              <a:ext uri="{FF2B5EF4-FFF2-40B4-BE49-F238E27FC236}">
                <a16:creationId xmlns:a16="http://schemas.microsoft.com/office/drawing/2014/main" id="{0F0E80B1-9901-47C2-92D7-2E82D3E3FDAB}"/>
              </a:ext>
            </a:extLst>
          </p:cNvPr>
          <p:cNvGraphicFramePr>
            <a:graphicFrameLocks noGrp="1"/>
          </p:cNvGraphicFramePr>
          <p:nvPr/>
        </p:nvGraphicFramePr>
        <p:xfrm>
          <a:off x="973739" y="1562100"/>
          <a:ext cx="10223500" cy="3733800"/>
        </p:xfrm>
        <a:graphic>
          <a:graphicData uri="http://schemas.openxmlformats.org/drawingml/2006/table">
            <a:tbl>
              <a:tblPr/>
              <a:tblGrid>
                <a:gridCol w="5257800">
                  <a:extLst>
                    <a:ext uri="{9D8B030D-6E8A-4147-A177-3AD203B41FA5}">
                      <a16:colId xmlns:a16="http://schemas.microsoft.com/office/drawing/2014/main" val="2788359620"/>
                    </a:ext>
                  </a:extLst>
                </a:gridCol>
                <a:gridCol w="1473200">
                  <a:extLst>
                    <a:ext uri="{9D8B030D-6E8A-4147-A177-3AD203B41FA5}">
                      <a16:colId xmlns:a16="http://schemas.microsoft.com/office/drawing/2014/main" val="2978460559"/>
                    </a:ext>
                  </a:extLst>
                </a:gridCol>
                <a:gridCol w="2311400">
                  <a:extLst>
                    <a:ext uri="{9D8B030D-6E8A-4147-A177-3AD203B41FA5}">
                      <a16:colId xmlns:a16="http://schemas.microsoft.com/office/drawing/2014/main" val="1854803996"/>
                    </a:ext>
                  </a:extLst>
                </a:gridCol>
                <a:gridCol w="1181100">
                  <a:extLst>
                    <a:ext uri="{9D8B030D-6E8A-4147-A177-3AD203B41FA5}">
                      <a16:colId xmlns:a16="http://schemas.microsoft.com/office/drawing/2014/main" val="801610910"/>
                    </a:ext>
                  </a:extLst>
                </a:gridCol>
              </a:tblGrid>
              <a:tr h="236220">
                <a:tc>
                  <a:txBody>
                    <a:bodyPr/>
                    <a:lstStyle/>
                    <a:p>
                      <a:pPr algn="ctr" fontAlgn="ctr"/>
                      <a:r>
                        <a:rPr lang="en-US" sz="1600" b="1" i="0" u="none" strike="noStrike">
                          <a:solidFill>
                            <a:srgbClr val="000000"/>
                          </a:solidFill>
                          <a:effectLst/>
                          <a:latin typeface="Calibri" panose="020F0502020204030204" pitchFamily="34" charset="0"/>
                        </a:rPr>
                        <a:t>Title</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600" b="1" i="0" u="none" strike="noStrike">
                          <a:solidFill>
                            <a:srgbClr val="000000"/>
                          </a:solidFill>
                          <a:effectLst/>
                          <a:latin typeface="Calibri" panose="020F0502020204030204" pitchFamily="34" charset="0"/>
                        </a:rPr>
                        <a:t>Primary Author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600" b="1" i="0" u="none" strike="noStrike">
                          <a:solidFill>
                            <a:srgbClr val="000000"/>
                          </a:solidFill>
                          <a:effectLst/>
                          <a:latin typeface="Calibri" panose="020F0502020204030204" pitchFamily="34" charset="0"/>
                        </a:rPr>
                        <a:t>Venue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1600" b="1" i="0" u="none" strike="noStrike">
                          <a:solidFill>
                            <a:srgbClr val="000000"/>
                          </a:solidFill>
                          <a:effectLst/>
                          <a:latin typeface="Calibri" panose="020F0502020204030204" pitchFamily="34" charset="0"/>
                        </a:rPr>
                        <a:t>Date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2443336641"/>
                  </a:ext>
                </a:extLst>
              </a:tr>
              <a:tr h="177165">
                <a:tc>
                  <a:txBody>
                    <a:bodyPr/>
                    <a:lstStyle/>
                    <a:p>
                      <a:pPr algn="l" fontAlgn="ctr"/>
                      <a:r>
                        <a:rPr lang="en-US" sz="1400" b="0" i="0" u="none" strike="noStrike">
                          <a:solidFill>
                            <a:srgbClr val="000000"/>
                          </a:solidFill>
                          <a:effectLst/>
                          <a:latin typeface="Calibri" panose="020F0502020204030204" pitchFamily="34" charset="0"/>
                        </a:rPr>
                        <a:t>Investigation of CO2 Test Conditions Generated in an Expansion Tunnel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Gu, Sangdi</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AIAA Journal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TBD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507692"/>
                  </a:ext>
                </a:extLst>
              </a:tr>
              <a:tr h="177165">
                <a:tc>
                  <a:txBody>
                    <a:bodyPr/>
                    <a:lstStyle/>
                    <a:p>
                      <a:pPr algn="l" fontAlgn="ctr"/>
                      <a:r>
                        <a:rPr lang="en-US" sz="1400" b="0" i="0" u="none" strike="noStrike">
                          <a:solidFill>
                            <a:srgbClr val="000000"/>
                          </a:solidFill>
                          <a:effectLst/>
                          <a:latin typeface="Calibri" panose="020F0502020204030204" pitchFamily="34" charset="0"/>
                        </a:rPr>
                        <a:t>Coarse-grain cross sections for rovibrational excitation and dissociation of the N2-N system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Torres, Erik</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Chemical Physics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TBD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7861314"/>
                  </a:ext>
                </a:extLst>
              </a:tr>
              <a:tr h="177165">
                <a:tc>
                  <a:txBody>
                    <a:bodyPr/>
                    <a:lstStyle/>
                    <a:p>
                      <a:pPr algn="l" fontAlgn="ctr"/>
                      <a:r>
                        <a:rPr lang="en-US" sz="1400" b="0" i="0" u="none" strike="noStrike">
                          <a:solidFill>
                            <a:srgbClr val="000000"/>
                          </a:solidFill>
                          <a:effectLst/>
                          <a:latin typeface="Calibri" panose="020F0502020204030204" pitchFamily="34" charset="0"/>
                        </a:rPr>
                        <a:t>State-resolved transport collision integrals for the O+O2 system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Subramaniam, Sharanya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Journal of Chemical Physics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TBD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8611468"/>
                  </a:ext>
                </a:extLst>
              </a:tr>
              <a:tr h="177165">
                <a:tc>
                  <a:txBody>
                    <a:bodyPr/>
                    <a:lstStyle/>
                    <a:p>
                      <a:pPr algn="l" fontAlgn="ctr"/>
                      <a:r>
                        <a:rPr lang="en-US" sz="1400" b="0" i="0" u="none" strike="noStrike">
                          <a:solidFill>
                            <a:srgbClr val="000000"/>
                          </a:solidFill>
                          <a:effectLst/>
                          <a:latin typeface="Calibri" panose="020F0502020204030204" pitchFamily="34" charset="0"/>
                        </a:rPr>
                        <a:t>A Bayesian Neural Network Approach to the Quantification of Uncertainties on Ab Initio Potential Energy Surfaces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Venturi, Simone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Journal of Physical Chemistry 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TBD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8298636"/>
                  </a:ext>
                </a:extLst>
              </a:tr>
              <a:tr h="177165">
                <a:tc>
                  <a:txBody>
                    <a:bodyPr/>
                    <a:lstStyle/>
                    <a:p>
                      <a:pPr algn="l" fontAlgn="ctr"/>
                      <a:r>
                        <a:rPr lang="en-US" sz="1400" b="0" i="0" u="none" strike="noStrike">
                          <a:solidFill>
                            <a:srgbClr val="000000"/>
                          </a:solidFill>
                          <a:effectLst/>
                          <a:latin typeface="Calibri" panose="020F0502020204030204" pitchFamily="34" charset="0"/>
                        </a:rPr>
                        <a:t>Gas-surface interactions in lightweight fibrous carbon materials. Part 1: Reactive and non-reactive scattering</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Swaminathan-Gopalan, Krishnan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Carbon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TBD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9963331"/>
                  </a:ext>
                </a:extLst>
              </a:tr>
              <a:tr h="177165">
                <a:tc>
                  <a:txBody>
                    <a:bodyPr/>
                    <a:lstStyle/>
                    <a:p>
                      <a:pPr algn="l" fontAlgn="ctr"/>
                      <a:r>
                        <a:rPr lang="en-US" sz="1400" b="0" i="0" u="none" strike="noStrike">
                          <a:solidFill>
                            <a:srgbClr val="000000"/>
                          </a:solidFill>
                          <a:effectLst/>
                          <a:latin typeface="Calibri" panose="020F0502020204030204" pitchFamily="34" charset="0"/>
                        </a:rPr>
                        <a:t>Gas-surface interactions in lightweight fibrous carbon materials. Part 2: Effective oxidation model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Swaminathan-Gopalan, Krishnan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Carbon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TBD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1313253"/>
                  </a:ext>
                </a:extLst>
              </a:tr>
              <a:tr h="177165">
                <a:tc>
                  <a:txBody>
                    <a:bodyPr/>
                    <a:lstStyle/>
                    <a:p>
                      <a:pPr algn="l" fontAlgn="ctr"/>
                      <a:r>
                        <a:rPr lang="en-US" sz="1400" b="0" i="0" u="none" strike="noStrike">
                          <a:solidFill>
                            <a:srgbClr val="000000"/>
                          </a:solidFill>
                          <a:effectLst/>
                          <a:latin typeface="Calibri" panose="020F0502020204030204" pitchFamily="34" charset="0"/>
                        </a:rPr>
                        <a:t>Anisotropic analysis of fibrous and woven materials. Part 2: Computation of effective conductivity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Semeraro, Federico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Computational Materials Science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TBD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0800393"/>
                  </a:ext>
                </a:extLst>
              </a:tr>
              <a:tr h="0">
                <a:tc>
                  <a:txBody>
                    <a:bodyPr/>
                    <a:lstStyle/>
                    <a:p>
                      <a:pPr algn="l" fontAlgn="ctr"/>
                      <a:r>
                        <a:rPr lang="en-US" sz="1400" b="0" i="0" u="none" strike="noStrike">
                          <a:solidFill>
                            <a:srgbClr val="000000"/>
                          </a:solidFill>
                          <a:effectLst/>
                          <a:latin typeface="Calibri" panose="020F0502020204030204" pitchFamily="34" charset="0"/>
                        </a:rPr>
                        <a:t>A novel stabilization method for high-order shock fitting with finite element methods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D'Aquila, 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Journal of Computational Physics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TBD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6776300"/>
                  </a:ext>
                </a:extLst>
              </a:tr>
              <a:tr h="177165">
                <a:tc>
                  <a:txBody>
                    <a:bodyPr/>
                    <a:lstStyle/>
                    <a:p>
                      <a:pPr algn="l" fontAlgn="ctr"/>
                      <a:r>
                        <a:rPr lang="en-US" sz="1400" b="0" i="0" u="none" strike="noStrike">
                          <a:solidFill>
                            <a:srgbClr val="000000"/>
                          </a:solidFill>
                          <a:effectLst/>
                          <a:latin typeface="Calibri" panose="020F0502020204030204" pitchFamily="34" charset="0"/>
                        </a:rPr>
                        <a:t>A Multiscale Cohesive Law for Carbon Fiber Networks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Schill, W.</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Carbon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Calibri" panose="020F0502020204030204" pitchFamily="34" charset="0"/>
                        </a:rPr>
                        <a:t>TBD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448003"/>
                  </a:ext>
                </a:extLst>
              </a:tr>
            </a:tbl>
          </a:graphicData>
        </a:graphic>
      </p:graphicFrame>
      <p:sp>
        <p:nvSpPr>
          <p:cNvPr id="3" name="TextBox 2">
            <a:extLst>
              <a:ext uri="{FF2B5EF4-FFF2-40B4-BE49-F238E27FC236}">
                <a16:creationId xmlns:a16="http://schemas.microsoft.com/office/drawing/2014/main" id="{B395231F-71DC-D344-BCAB-DB33D77D7137}"/>
              </a:ext>
            </a:extLst>
          </p:cNvPr>
          <p:cNvSpPr txBox="1"/>
          <p:nvPr/>
        </p:nvSpPr>
        <p:spPr>
          <a:xfrm>
            <a:off x="3735659" y="5910146"/>
            <a:ext cx="5378395" cy="369332"/>
          </a:xfrm>
          <a:prstGeom prst="rect">
            <a:avLst/>
          </a:prstGeom>
          <a:solidFill>
            <a:schemeClr val="tx2">
              <a:lumMod val="20000"/>
              <a:lumOff val="80000"/>
            </a:schemeClr>
          </a:solidFill>
          <a:ln>
            <a:solidFill>
              <a:schemeClr val="tx1"/>
            </a:solidFill>
          </a:ln>
        </p:spPr>
        <p:txBody>
          <a:bodyPr wrap="none" rtlCol="0">
            <a:spAutoFit/>
          </a:bodyPr>
          <a:lstStyle/>
          <a:p>
            <a:r>
              <a:rPr lang="en-US" b="1" dirty="0"/>
              <a:t>52 Publications published or submitted in FY20</a:t>
            </a:r>
          </a:p>
        </p:txBody>
      </p:sp>
    </p:spTree>
    <p:extLst>
      <p:ext uri="{BB962C8B-B14F-4D97-AF65-F5344CB8AC3E}">
        <p14:creationId xmlns:p14="http://schemas.microsoft.com/office/powerpoint/2010/main" val="19410552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2193" y="75956"/>
            <a:ext cx="8969829" cy="1066800"/>
          </a:xfrm>
        </p:spPr>
        <p:txBody>
          <a:bodyPr/>
          <a:lstStyle/>
          <a:p>
            <a:r>
              <a:rPr lang="en-US" sz="3600">
                <a:solidFill>
                  <a:schemeClr val="bg1">
                    <a:lumMod val="85000"/>
                  </a:schemeClr>
                </a:solidFill>
              </a:rPr>
              <a:t>SLKR</a:t>
            </a:r>
            <a:br>
              <a:rPr lang="en-US" sz="3600">
                <a:solidFill>
                  <a:schemeClr val="bg1">
                    <a:lumMod val="85000"/>
                  </a:schemeClr>
                </a:solidFill>
              </a:rPr>
            </a:br>
            <a:r>
              <a:rPr lang="en-US">
                <a:solidFill>
                  <a:schemeClr val="bg1">
                    <a:lumMod val="85000"/>
                  </a:schemeClr>
                </a:solidFill>
              </a:rPr>
              <a:t>Data Quality of HVST Expanding Flow </a:t>
            </a:r>
            <a:r>
              <a:rPr lang="en-US" err="1">
                <a:solidFill>
                  <a:schemeClr val="bg1">
                    <a:lumMod val="85000"/>
                  </a:schemeClr>
                </a:solidFill>
              </a:rPr>
              <a:t>Exp</a:t>
            </a:r>
            <a:r>
              <a:rPr lang="en-US">
                <a:solidFill>
                  <a:schemeClr val="bg1">
                    <a:lumMod val="85000"/>
                  </a:schemeClr>
                </a:solidFill>
              </a:rPr>
              <a:t>: Brandis/Cruden</a:t>
            </a:r>
          </a:p>
        </p:txBody>
      </p:sp>
      <p:graphicFrame>
        <p:nvGraphicFramePr>
          <p:cNvPr id="9" name="Table 8"/>
          <p:cNvGraphicFramePr>
            <a:graphicFrameLocks noGrp="1"/>
          </p:cNvGraphicFramePr>
          <p:nvPr/>
        </p:nvGraphicFramePr>
        <p:xfrm>
          <a:off x="2221676" y="5896400"/>
          <a:ext cx="9648211" cy="535667"/>
        </p:xfrm>
        <a:graphic>
          <a:graphicData uri="http://schemas.openxmlformats.org/drawingml/2006/table">
            <a:tbl>
              <a:tblPr/>
              <a:tblGrid>
                <a:gridCol w="5584269">
                  <a:extLst>
                    <a:ext uri="{9D8B030D-6E8A-4147-A177-3AD203B41FA5}">
                      <a16:colId xmlns:a16="http://schemas.microsoft.com/office/drawing/2014/main" val="20000"/>
                    </a:ext>
                  </a:extLst>
                </a:gridCol>
                <a:gridCol w="862492">
                  <a:extLst>
                    <a:ext uri="{9D8B030D-6E8A-4147-A177-3AD203B41FA5}">
                      <a16:colId xmlns:a16="http://schemas.microsoft.com/office/drawing/2014/main" val="20001"/>
                    </a:ext>
                  </a:extLst>
                </a:gridCol>
                <a:gridCol w="891729">
                  <a:extLst>
                    <a:ext uri="{9D8B030D-6E8A-4147-A177-3AD203B41FA5}">
                      <a16:colId xmlns:a16="http://schemas.microsoft.com/office/drawing/2014/main" val="20002"/>
                    </a:ext>
                  </a:extLst>
                </a:gridCol>
                <a:gridCol w="701686">
                  <a:extLst>
                    <a:ext uri="{9D8B030D-6E8A-4147-A177-3AD203B41FA5}">
                      <a16:colId xmlns:a16="http://schemas.microsoft.com/office/drawing/2014/main" val="20003"/>
                    </a:ext>
                  </a:extLst>
                </a:gridCol>
                <a:gridCol w="862492">
                  <a:extLst>
                    <a:ext uri="{9D8B030D-6E8A-4147-A177-3AD203B41FA5}">
                      <a16:colId xmlns:a16="http://schemas.microsoft.com/office/drawing/2014/main" val="20004"/>
                    </a:ext>
                  </a:extLst>
                </a:gridCol>
                <a:gridCol w="745543">
                  <a:extLst>
                    <a:ext uri="{9D8B030D-6E8A-4147-A177-3AD203B41FA5}">
                      <a16:colId xmlns:a16="http://schemas.microsoft.com/office/drawing/2014/main" val="20005"/>
                    </a:ext>
                  </a:extLst>
                </a:gridCol>
              </a:tblGrid>
              <a:tr h="275704">
                <a:tc>
                  <a:txBody>
                    <a:bodyPr/>
                    <a:lstStyle/>
                    <a:p>
                      <a:pPr algn="ctr" fontAlgn="b"/>
                      <a:r>
                        <a:rPr lang="en-US" sz="1200" b="1" i="0" u="none" strike="noStrike">
                          <a:solidFill>
                            <a:srgbClr val="000000"/>
                          </a:solidFill>
                          <a:latin typeface="Arial"/>
                        </a:rPr>
                        <a:t>Mitigation Steps</a:t>
                      </a:r>
                    </a:p>
                  </a:txBody>
                  <a:tcPr marL="5728" marR="5728" marT="572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Dollars to implement</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Trigger/         Start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Schedule UID</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Completion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Resulting L/C</a:t>
                      </a:r>
                    </a:p>
                  </a:txBody>
                  <a:tcPr marL="5728" marR="5728" marT="57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10000"/>
                  </a:ext>
                </a:extLst>
              </a:tr>
              <a:tr h="127810">
                <a:tc>
                  <a:txBody>
                    <a:bodyPr/>
                    <a:lstStyle/>
                    <a:p>
                      <a:pPr algn="l" fontAlgn="b"/>
                      <a:r>
                        <a:rPr lang="en-US" sz="800" b="0" i="0" u="none" strike="noStrike">
                          <a:solidFill>
                            <a:srgbClr val="000000"/>
                          </a:solidFill>
                          <a:latin typeface="Arial"/>
                        </a:rPr>
                        <a:t>Scored diaphragm/30” driver configuration</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pSp>
        <p:nvGrpSpPr>
          <p:cNvPr id="5" name="Group 4"/>
          <p:cNvGrpSpPr/>
          <p:nvPr/>
        </p:nvGrpSpPr>
        <p:grpSpPr>
          <a:xfrm>
            <a:off x="174595" y="1199189"/>
            <a:ext cx="11842810" cy="5337176"/>
            <a:chOff x="177336" y="1293099"/>
            <a:chExt cx="11842810" cy="5337176"/>
          </a:xfrm>
        </p:grpSpPr>
        <p:sp>
          <p:nvSpPr>
            <p:cNvPr id="6" name="Rectangle 7"/>
            <p:cNvSpPr>
              <a:spLocks noChangeArrowheads="1"/>
            </p:cNvSpPr>
            <p:nvPr/>
          </p:nvSpPr>
          <p:spPr bwMode="auto">
            <a:xfrm>
              <a:off x="2076900" y="1293100"/>
              <a:ext cx="9943246" cy="5337175"/>
            </a:xfrm>
            <a:prstGeom prst="rect">
              <a:avLst/>
            </a:prstGeom>
            <a:noFill/>
            <a:ln w="9525" algn="ctr">
              <a:solidFill>
                <a:schemeClr val="tx1"/>
              </a:solidFill>
              <a:round/>
              <a:headEnd/>
              <a:tailEnd/>
            </a:ln>
          </p:spPr>
          <p:txBody>
            <a:bodyPr/>
            <a:lstStyle/>
            <a:p>
              <a:endParaRPr lang="en-US">
                <a:latin typeface="Arial" panose="020B0604020202020204" pitchFamily="34" charset="0"/>
                <a:cs typeface="Arial" panose="020B0604020202020204" pitchFamily="34" charset="0"/>
              </a:endParaRPr>
            </a:p>
          </p:txBody>
        </p:sp>
        <p:sp>
          <p:nvSpPr>
            <p:cNvPr id="7" name="Rectangle 9"/>
            <p:cNvSpPr>
              <a:spLocks noChangeArrowheads="1"/>
            </p:cNvSpPr>
            <p:nvPr/>
          </p:nvSpPr>
          <p:spPr bwMode="auto">
            <a:xfrm>
              <a:off x="177336" y="1293099"/>
              <a:ext cx="1907931" cy="5337175"/>
            </a:xfrm>
            <a:prstGeom prst="rect">
              <a:avLst/>
            </a:prstGeom>
            <a:noFill/>
            <a:ln w="9525" algn="ctr">
              <a:solidFill>
                <a:schemeClr val="tx1"/>
              </a:solidFill>
              <a:round/>
              <a:headEnd/>
              <a:tailEnd/>
            </a:ln>
          </p:spPr>
          <p:txBody>
            <a:bodyPr/>
            <a:lstStyle/>
            <a:p>
              <a:pPr algn="ctr"/>
              <a:r>
                <a:rPr lang="en-US" sz="1200" b="1" u="sng">
                  <a:latin typeface="Arial" panose="020B0604020202020204" pitchFamily="34" charset="0"/>
                  <a:cs typeface="Arial" panose="020B0604020202020204" pitchFamily="34" charset="0"/>
                </a:rPr>
                <a:t>Risk ID #</a:t>
              </a:r>
            </a:p>
            <a:p>
              <a:pPr algn="ctr"/>
              <a:r>
                <a:rPr lang="en-US" sz="1200">
                  <a:latin typeface="Arial" panose="020B0604020202020204" pitchFamily="34" charset="0"/>
                  <a:cs typeface="Arial" panose="020B0604020202020204" pitchFamily="34" charset="0"/>
                </a:rPr>
                <a:t>36</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Trend</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Criticality</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Current L/C</a:t>
              </a:r>
            </a:p>
            <a:p>
              <a:pPr algn="ctr"/>
              <a:r>
                <a:rPr lang="en-US" sz="1200">
                  <a:latin typeface="Arial" panose="020B0604020202020204" pitchFamily="34" charset="0"/>
                  <a:cs typeface="Arial" panose="020B0604020202020204" pitchFamily="34" charset="0"/>
                </a:rPr>
                <a:t>2x3</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Affinity Group</a:t>
              </a:r>
            </a:p>
            <a:p>
              <a:pPr algn="ctr"/>
              <a:r>
                <a:rPr lang="en-US" sz="1200">
                  <a:latin typeface="Arial" panose="020B0604020202020204" pitchFamily="34" charset="0"/>
                  <a:cs typeface="Arial" panose="020B0604020202020204" pitchFamily="34" charset="0"/>
                </a:rPr>
                <a:t>Technical</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Planned Closure</a:t>
              </a:r>
            </a:p>
            <a:p>
              <a:pPr algn="ctr"/>
              <a:r>
                <a:rPr lang="en-US" sz="1200">
                  <a:latin typeface="Arial" panose="020B0604020202020204" pitchFamily="34" charset="0"/>
                  <a:cs typeface="Arial" panose="020B0604020202020204" pitchFamily="34" charset="0"/>
                </a:rPr>
                <a:t>5/31/2020</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Open Date</a:t>
              </a:r>
            </a:p>
            <a:p>
              <a:pPr algn="ctr"/>
              <a:r>
                <a:rPr lang="en-US" sz="1200">
                  <a:latin typeface="Arial" panose="020B0604020202020204" pitchFamily="34" charset="0"/>
                  <a:cs typeface="Arial" panose="020B0604020202020204" pitchFamily="34" charset="0"/>
                </a:rPr>
                <a:t>09/19/2016</a:t>
              </a:r>
            </a:p>
          </p:txBody>
        </p:sp>
        <p:sp>
          <p:nvSpPr>
            <p:cNvPr id="8" name="Content Placeholder 12"/>
            <p:cNvSpPr txBox="1">
              <a:spLocks/>
            </p:cNvSpPr>
            <p:nvPr/>
          </p:nvSpPr>
          <p:spPr>
            <a:xfrm>
              <a:off x="2256076" y="1314327"/>
              <a:ext cx="9648210" cy="4675983"/>
            </a:xfrm>
            <a:prstGeom prst="rect">
              <a:avLst/>
            </a:prstGeom>
          </p:spPr>
          <p:txBody>
            <a:bodyPr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hangingPunct="1">
                <a:buFontTx/>
                <a:buNone/>
              </a:pPr>
              <a:r>
                <a:rPr lang="en-US" sz="1200" b="1" u="sng">
                  <a:latin typeface="Arial" panose="020B0604020202020204" pitchFamily="34" charset="0"/>
                  <a:cs typeface="Arial" panose="020B0604020202020204" pitchFamily="34" charset="0"/>
                </a:rPr>
                <a:t>Risk Statement </a:t>
              </a:r>
              <a:r>
                <a:rPr lang="en-US" sz="1200" b="1">
                  <a:latin typeface="Arial" panose="020B0604020202020204" pitchFamily="34" charset="0"/>
                  <a:cs typeface="Arial" panose="020B0604020202020204" pitchFamily="34" charset="0"/>
                </a:rPr>
                <a:t>:                            								</a:t>
              </a:r>
              <a:r>
                <a:rPr lang="en-US" sz="1200" b="1" u="sng">
                  <a:latin typeface="Arial" panose="020B0604020202020204" pitchFamily="34" charset="0"/>
                  <a:cs typeface="Arial" panose="020B0604020202020204" pitchFamily="34" charset="0"/>
                </a:rPr>
                <a:t>Approach</a:t>
              </a:r>
              <a:r>
                <a:rPr lang="en-US" sz="1200">
                  <a:latin typeface="Arial" panose="020B0604020202020204" pitchFamily="34" charset="0"/>
                  <a:cs typeface="Arial" panose="020B0604020202020204" pitchFamily="34" charset="0"/>
                </a:rPr>
                <a:t>:  Mitigate</a:t>
              </a:r>
            </a:p>
            <a:p>
              <a:pPr eaLnBrk="1" hangingPunct="1">
                <a:buNone/>
              </a:pPr>
              <a:r>
                <a:rPr lang="en-US" sz="1200">
                  <a:latin typeface="Arial"/>
                  <a:ea typeface="ＭＳ Ｐゴシック"/>
                  <a:cs typeface="Arial"/>
                </a:rPr>
                <a:t>Given the lack of predictive simulations for HVST, there is a possibility that the design of the expanding flow experiments will not replicate relevant </a:t>
              </a:r>
              <a:r>
                <a:rPr lang="en-US" sz="1200" err="1">
                  <a:latin typeface="Arial"/>
                  <a:ea typeface="ＭＳ Ｐゴシック"/>
                  <a:cs typeface="Arial"/>
                </a:rPr>
                <a:t>backshell</a:t>
              </a:r>
              <a:r>
                <a:rPr lang="en-US" sz="1200">
                  <a:latin typeface="Arial"/>
                  <a:ea typeface="ＭＳ Ｐゴシック"/>
                  <a:cs typeface="Arial"/>
                </a:rPr>
                <a:t> environments, resulting in data that does not support </a:t>
              </a:r>
              <a:r>
                <a:rPr lang="en-US" sz="1200" err="1">
                  <a:latin typeface="Arial"/>
                  <a:ea typeface="ＭＳ Ｐゴシック"/>
                  <a:cs typeface="Arial"/>
                </a:rPr>
                <a:t>backshell</a:t>
              </a:r>
              <a:r>
                <a:rPr lang="en-US" sz="1200">
                  <a:latin typeface="Arial"/>
                  <a:ea typeface="ＭＳ Ｐゴシック"/>
                  <a:cs typeface="Arial"/>
                </a:rPr>
                <a:t> radiation model development.</a:t>
              </a:r>
            </a:p>
            <a:p>
              <a:pPr eaLnBrk="1" hangingPunct="1">
                <a:spcBef>
                  <a:spcPts val="600"/>
                </a:spcBef>
                <a:buNone/>
              </a:pPr>
              <a:r>
                <a:rPr lang="en-US" sz="1200" b="1" u="sng">
                  <a:latin typeface="Arial" panose="020B0604020202020204" pitchFamily="34" charset="0"/>
                  <a:cs typeface="Arial" panose="020B0604020202020204" pitchFamily="34" charset="0"/>
                </a:rPr>
                <a:t>Context</a:t>
              </a:r>
            </a:p>
            <a:p>
              <a:pPr eaLnBrk="1" hangingPunct="1">
                <a:spcBef>
                  <a:spcPts val="600"/>
                </a:spcBef>
                <a:buNone/>
              </a:pPr>
              <a:r>
                <a:rPr lang="en-US" sz="1200">
                  <a:latin typeface="Arial"/>
                  <a:ea typeface="ＭＳ Ｐゴシック"/>
                  <a:cs typeface="Arial"/>
                </a:rPr>
                <a:t>ESM is adding an expanding section to the HVST for the purpose of measuring emission in an expanding flow representative of the </a:t>
              </a:r>
              <a:r>
                <a:rPr lang="en-US" sz="1200" err="1">
                  <a:latin typeface="Arial"/>
                  <a:ea typeface="ＭＳ Ｐゴシック"/>
                  <a:cs typeface="Arial"/>
                </a:rPr>
                <a:t>backshell</a:t>
              </a:r>
              <a:r>
                <a:rPr lang="en-US" sz="1200">
                  <a:latin typeface="Arial"/>
                  <a:ea typeface="ＭＳ Ｐゴシック"/>
                  <a:cs typeface="Arial"/>
                </a:rPr>
                <a:t> environment. While some simulations and analysis have indicated feasibility, confidence in available tools is low and significant uncertainty remains. This could result in a design of experiment that does not produce an environment relevant to typical </a:t>
              </a:r>
              <a:r>
                <a:rPr lang="en-US" sz="1200" err="1">
                  <a:latin typeface="Arial"/>
                  <a:ea typeface="ＭＳ Ｐゴシック"/>
                  <a:cs typeface="Arial"/>
                </a:rPr>
                <a:t>backshell</a:t>
              </a:r>
              <a:r>
                <a:rPr lang="en-US" sz="1200">
                  <a:latin typeface="Arial"/>
                  <a:ea typeface="ＭＳ Ｐゴシック"/>
                  <a:cs typeface="Arial"/>
                </a:rPr>
                <a:t> radiation environments, and thus data that are not valuable for development of flight-relevant models. Until we conduct the experiments and improve confidence in characterization of the shock tube </a:t>
              </a:r>
              <a:r>
                <a:rPr lang="en-US" sz="1200" err="1">
                  <a:latin typeface="Arial"/>
                  <a:ea typeface="ＭＳ Ｐゴシック"/>
                  <a:cs typeface="Arial"/>
                </a:rPr>
                <a:t>flowfield</a:t>
              </a:r>
              <a:r>
                <a:rPr lang="en-US" sz="1200">
                  <a:latin typeface="Arial"/>
                  <a:ea typeface="ＭＳ Ｐゴシック"/>
                  <a:cs typeface="Arial"/>
                </a:rPr>
                <a:t>, we will not know for sure the data quality.</a:t>
              </a:r>
            </a:p>
            <a:p>
              <a:pPr eaLnBrk="1" hangingPunct="1">
                <a:spcBef>
                  <a:spcPts val="600"/>
                </a:spcBef>
                <a:buNone/>
              </a:pPr>
              <a:r>
                <a:rPr lang="en-US" sz="1200" b="1" u="sng">
                  <a:latin typeface="Arial" panose="020B0604020202020204" pitchFamily="34" charset="0"/>
                  <a:cs typeface="Arial" panose="020B0604020202020204" pitchFamily="34" charset="0"/>
                </a:rPr>
                <a:t>Status</a:t>
              </a:r>
            </a:p>
            <a:p>
              <a:pPr>
                <a:spcBef>
                  <a:spcPts val="600"/>
                </a:spcBef>
                <a:buNone/>
              </a:pPr>
              <a:r>
                <a:rPr lang="en-US" sz="1200">
                  <a:latin typeface="Arial"/>
                  <a:ea typeface="ＭＳ Ｐゴシック"/>
                  <a:cs typeface="Arial"/>
                </a:rPr>
                <a:t>4/28/2020. Risk mitigation is on hold until centers re-open from COVID-19.</a:t>
              </a:r>
              <a:endParaRPr lang="en-US"/>
            </a:p>
            <a:p>
              <a:pPr>
                <a:spcBef>
                  <a:spcPts val="600"/>
                </a:spcBef>
                <a:buNone/>
              </a:pPr>
              <a:r>
                <a:rPr lang="en-US" sz="1200">
                  <a:latin typeface="Arial"/>
                  <a:ea typeface="ＭＳ Ｐゴシック"/>
                  <a:cs typeface="Arial"/>
                </a:rPr>
                <a:t>2/21/2020: Currently under evaluation. Tests indicate flow can be uniform, but is not always. Currently addressing contamination (aluminum) in expansion region. Need 6-8 weeks of testing plus 1 month of transformer downtime.</a:t>
              </a:r>
              <a:endParaRPr lang="en-US">
                <a:latin typeface="Arial"/>
                <a:ea typeface="ＭＳ Ｐゴシック"/>
                <a:cs typeface="Arial"/>
              </a:endParaRPr>
            </a:p>
            <a:p>
              <a:pPr eaLnBrk="1" hangingPunct="1">
                <a:spcBef>
                  <a:spcPts val="600"/>
                </a:spcBef>
                <a:buNone/>
              </a:pPr>
              <a:r>
                <a:rPr lang="en-US" sz="1200">
                  <a:latin typeface="Arial" panose="020B0604020202020204" pitchFamily="34" charset="0"/>
                  <a:cs typeface="Arial" panose="020B0604020202020204" pitchFamily="34" charset="0"/>
                </a:rPr>
                <a:t>8/26/2019: No Change. Expect update Q2 FY20</a:t>
              </a:r>
            </a:p>
            <a:p>
              <a:pPr eaLnBrk="1" hangingPunct="1">
                <a:spcBef>
                  <a:spcPts val="600"/>
                </a:spcBef>
                <a:buNone/>
              </a:pPr>
              <a:r>
                <a:rPr lang="en-US" sz="1200">
                  <a:latin typeface="Arial"/>
                  <a:ea typeface="ＭＳ Ｐゴシック"/>
                  <a:cs typeface="Arial"/>
                </a:rPr>
                <a:t>5/6/2019: No Change. Will have a more informed estimate of whether or not there will be a delay in about 6 months.</a:t>
              </a:r>
            </a:p>
            <a:p>
              <a:pPr eaLnBrk="1" hangingPunct="1">
                <a:spcBef>
                  <a:spcPts val="600"/>
                </a:spcBef>
                <a:buNone/>
              </a:pPr>
              <a:endParaRPr lang="en-US" sz="1200">
                <a:latin typeface="Arial" panose="020B0604020202020204" pitchFamily="34" charset="0"/>
                <a:cs typeface="Arial" panose="020B0604020202020204" pitchFamily="34" charset="0"/>
              </a:endParaRPr>
            </a:p>
          </p:txBody>
        </p:sp>
      </p:gr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4" name="Slide Number Placeholder 3"/>
          <p:cNvSpPr>
            <a:spLocks noGrp="1"/>
          </p:cNvSpPr>
          <p:nvPr>
            <p:ph type="sldNum" sz="quarter" idx="10"/>
          </p:nvPr>
        </p:nvSpPr>
        <p:spPr/>
        <p:txBody>
          <a:bodyPr/>
          <a:lstStyle/>
          <a:p>
            <a:pPr>
              <a:defRPr/>
            </a:pPr>
            <a:fld id="{75D13D49-2B6F-174C-9E1E-1013A06E5C50}" type="slidenum">
              <a:rPr lang="uk-UA" smtClean="0"/>
              <a:pPr>
                <a:defRPr/>
              </a:pPr>
              <a:t>51</a:t>
            </a:fld>
            <a:endParaRPr lang="uk-UA"/>
          </a:p>
        </p:txBody>
      </p:sp>
      <p:sp>
        <p:nvSpPr>
          <p:cNvPr id="14" name="Rectangle 136" descr="Wide downward diagonal"/>
          <p:cNvSpPr>
            <a:spLocks noChangeArrowheads="1"/>
          </p:cNvSpPr>
          <p:nvPr/>
        </p:nvSpPr>
        <p:spPr bwMode="auto">
          <a:xfrm>
            <a:off x="797761" y="3229169"/>
            <a:ext cx="652462" cy="307975"/>
          </a:xfrm>
          <a:prstGeom prst="rect">
            <a:avLst/>
          </a:prstGeom>
          <a:pattFill prst="wdDnDiag">
            <a:fgClr>
              <a:srgbClr val="FFFF66"/>
            </a:fgClr>
            <a:bgClr>
              <a:schemeClr val="bg1"/>
            </a:bgClr>
          </a:pattFill>
          <a:ln w="25400">
            <a:solidFill>
              <a:schemeClr val="tx1"/>
            </a:solidFill>
            <a:miter lim="800000"/>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Times New Roman" charset="0"/>
              </a:rPr>
              <a:t>Med</a:t>
            </a:r>
          </a:p>
        </p:txBody>
      </p:sp>
      <p:sp>
        <p:nvSpPr>
          <p:cNvPr id="15" name="Down Arrow 12">
            <a:extLst>
              <a:ext uri="{FF2B5EF4-FFF2-40B4-BE49-F238E27FC236}">
                <a16:creationId xmlns:a16="http://schemas.microsoft.com/office/drawing/2014/main" id="{3A4A9D84-AEF8-4436-A7E7-260840FC50E1}"/>
              </a:ext>
            </a:extLst>
          </p:cNvPr>
          <p:cNvSpPr>
            <a:spLocks noChangeArrowheads="1"/>
          </p:cNvSpPr>
          <p:nvPr/>
        </p:nvSpPr>
        <p:spPr bwMode="auto">
          <a:xfrm rot="5400000" flipV="1">
            <a:off x="967560" y="2306322"/>
            <a:ext cx="366712" cy="457200"/>
          </a:xfrm>
          <a:prstGeom prst="downArrow">
            <a:avLst>
              <a:gd name="adj1" fmla="val 50000"/>
              <a:gd name="adj2" fmla="val 49870"/>
            </a:avLst>
          </a:prstGeom>
          <a:solidFill>
            <a:schemeClr val="accent1"/>
          </a:solidFill>
          <a:ln w="952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28463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2995" y="75956"/>
            <a:ext cx="9831572" cy="1066800"/>
          </a:xfrm>
        </p:spPr>
        <p:txBody>
          <a:bodyPr/>
          <a:lstStyle/>
          <a:p>
            <a:r>
              <a:rPr lang="en-US" sz="3600">
                <a:solidFill>
                  <a:schemeClr val="bg1">
                    <a:lumMod val="85000"/>
                  </a:schemeClr>
                </a:solidFill>
              </a:rPr>
              <a:t>SLKR</a:t>
            </a:r>
            <a:br>
              <a:rPr lang="en-US" sz="3600">
                <a:solidFill>
                  <a:schemeClr val="bg1">
                    <a:lumMod val="85000"/>
                  </a:schemeClr>
                </a:solidFill>
              </a:rPr>
            </a:br>
            <a:r>
              <a:rPr lang="en-US">
                <a:solidFill>
                  <a:schemeClr val="bg1">
                    <a:lumMod val="85000"/>
                  </a:schemeClr>
                </a:solidFill>
              </a:rPr>
              <a:t>Data Interpretation of HVST Expanding Flow </a:t>
            </a:r>
            <a:r>
              <a:rPr lang="en-US" err="1">
                <a:solidFill>
                  <a:schemeClr val="bg1">
                    <a:lumMod val="85000"/>
                  </a:schemeClr>
                </a:solidFill>
              </a:rPr>
              <a:t>Exp</a:t>
            </a:r>
            <a:r>
              <a:rPr lang="en-US">
                <a:solidFill>
                  <a:schemeClr val="bg1">
                    <a:lumMod val="85000"/>
                  </a:schemeClr>
                </a:solidFill>
              </a:rPr>
              <a:t>: Brandis/Cruden</a:t>
            </a:r>
          </a:p>
        </p:txBody>
      </p:sp>
      <p:graphicFrame>
        <p:nvGraphicFramePr>
          <p:cNvPr id="9" name="Table 8"/>
          <p:cNvGraphicFramePr>
            <a:graphicFrameLocks noGrp="1"/>
          </p:cNvGraphicFramePr>
          <p:nvPr/>
        </p:nvGraphicFramePr>
        <p:xfrm>
          <a:off x="2221676" y="5896400"/>
          <a:ext cx="9648211" cy="535667"/>
        </p:xfrm>
        <a:graphic>
          <a:graphicData uri="http://schemas.openxmlformats.org/drawingml/2006/table">
            <a:tbl>
              <a:tblPr/>
              <a:tblGrid>
                <a:gridCol w="5584269">
                  <a:extLst>
                    <a:ext uri="{9D8B030D-6E8A-4147-A177-3AD203B41FA5}">
                      <a16:colId xmlns:a16="http://schemas.microsoft.com/office/drawing/2014/main" val="20000"/>
                    </a:ext>
                  </a:extLst>
                </a:gridCol>
                <a:gridCol w="862492">
                  <a:extLst>
                    <a:ext uri="{9D8B030D-6E8A-4147-A177-3AD203B41FA5}">
                      <a16:colId xmlns:a16="http://schemas.microsoft.com/office/drawing/2014/main" val="20001"/>
                    </a:ext>
                  </a:extLst>
                </a:gridCol>
                <a:gridCol w="891729">
                  <a:extLst>
                    <a:ext uri="{9D8B030D-6E8A-4147-A177-3AD203B41FA5}">
                      <a16:colId xmlns:a16="http://schemas.microsoft.com/office/drawing/2014/main" val="20002"/>
                    </a:ext>
                  </a:extLst>
                </a:gridCol>
                <a:gridCol w="701686">
                  <a:extLst>
                    <a:ext uri="{9D8B030D-6E8A-4147-A177-3AD203B41FA5}">
                      <a16:colId xmlns:a16="http://schemas.microsoft.com/office/drawing/2014/main" val="20003"/>
                    </a:ext>
                  </a:extLst>
                </a:gridCol>
                <a:gridCol w="862492">
                  <a:extLst>
                    <a:ext uri="{9D8B030D-6E8A-4147-A177-3AD203B41FA5}">
                      <a16:colId xmlns:a16="http://schemas.microsoft.com/office/drawing/2014/main" val="20004"/>
                    </a:ext>
                  </a:extLst>
                </a:gridCol>
                <a:gridCol w="745543">
                  <a:extLst>
                    <a:ext uri="{9D8B030D-6E8A-4147-A177-3AD203B41FA5}">
                      <a16:colId xmlns:a16="http://schemas.microsoft.com/office/drawing/2014/main" val="20005"/>
                    </a:ext>
                  </a:extLst>
                </a:gridCol>
              </a:tblGrid>
              <a:tr h="275704">
                <a:tc>
                  <a:txBody>
                    <a:bodyPr/>
                    <a:lstStyle/>
                    <a:p>
                      <a:pPr algn="ctr" fontAlgn="b"/>
                      <a:r>
                        <a:rPr lang="en-US" sz="1200" b="1" i="0" u="none" strike="noStrike">
                          <a:solidFill>
                            <a:srgbClr val="000000"/>
                          </a:solidFill>
                          <a:latin typeface="Arial"/>
                        </a:rPr>
                        <a:t>Mitigation Steps</a:t>
                      </a:r>
                    </a:p>
                  </a:txBody>
                  <a:tcPr marL="5728" marR="5728" marT="572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Dollars to implement</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Trigger/         Start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Schedule UID</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Completion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Resulting L/C</a:t>
                      </a:r>
                    </a:p>
                  </a:txBody>
                  <a:tcPr marL="5728" marR="5728" marT="57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10000"/>
                  </a:ext>
                </a:extLst>
              </a:tr>
              <a:tr h="127810">
                <a:tc>
                  <a:txBody>
                    <a:bodyPr/>
                    <a:lstStyle/>
                    <a:p>
                      <a:pPr algn="l" fontAlgn="b"/>
                      <a:r>
                        <a:rPr lang="en-US" sz="800" b="0" i="0" u="none" strike="noStrike">
                          <a:solidFill>
                            <a:srgbClr val="000000"/>
                          </a:solidFill>
                          <a:latin typeface="Arial"/>
                        </a:rPr>
                        <a:t>Variable enthalpy</a:t>
                      </a:r>
                      <a:r>
                        <a:rPr lang="en-US" sz="800" b="0" i="0" u="none" strike="noStrike" baseline="0">
                          <a:solidFill>
                            <a:srgbClr val="000000"/>
                          </a:solidFill>
                          <a:latin typeface="Arial"/>
                        </a:rPr>
                        <a:t> flow</a:t>
                      </a:r>
                      <a:endParaRPr lang="en-US" sz="800" b="0" i="0" u="none" strike="noStrike">
                        <a:solidFill>
                          <a:srgbClr val="000000"/>
                        </a:solidFill>
                        <a:latin typeface="Arial"/>
                      </a:endParaRP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pSp>
        <p:nvGrpSpPr>
          <p:cNvPr id="5" name="Group 4"/>
          <p:cNvGrpSpPr/>
          <p:nvPr/>
        </p:nvGrpSpPr>
        <p:grpSpPr>
          <a:xfrm>
            <a:off x="174595" y="1199189"/>
            <a:ext cx="11842810" cy="5337176"/>
            <a:chOff x="177336" y="1293099"/>
            <a:chExt cx="11842810" cy="5337176"/>
          </a:xfrm>
        </p:grpSpPr>
        <p:sp>
          <p:nvSpPr>
            <p:cNvPr id="6" name="Rectangle 7"/>
            <p:cNvSpPr>
              <a:spLocks noChangeArrowheads="1"/>
            </p:cNvSpPr>
            <p:nvPr/>
          </p:nvSpPr>
          <p:spPr bwMode="auto">
            <a:xfrm>
              <a:off x="2076900" y="1293100"/>
              <a:ext cx="9943246" cy="5337175"/>
            </a:xfrm>
            <a:prstGeom prst="rect">
              <a:avLst/>
            </a:prstGeom>
            <a:noFill/>
            <a:ln w="9525" algn="ctr">
              <a:solidFill>
                <a:schemeClr val="tx1"/>
              </a:solidFill>
              <a:round/>
              <a:headEnd/>
              <a:tailEnd/>
            </a:ln>
          </p:spPr>
          <p:txBody>
            <a:bodyPr/>
            <a:lstStyle/>
            <a:p>
              <a:endParaRPr lang="en-US">
                <a:latin typeface="Arial" panose="020B0604020202020204" pitchFamily="34" charset="0"/>
                <a:cs typeface="Arial" panose="020B0604020202020204" pitchFamily="34" charset="0"/>
              </a:endParaRPr>
            </a:p>
          </p:txBody>
        </p:sp>
        <p:sp>
          <p:nvSpPr>
            <p:cNvPr id="7" name="Rectangle 9"/>
            <p:cNvSpPr>
              <a:spLocks noChangeArrowheads="1"/>
            </p:cNvSpPr>
            <p:nvPr/>
          </p:nvSpPr>
          <p:spPr bwMode="auto">
            <a:xfrm>
              <a:off x="177336" y="1293099"/>
              <a:ext cx="1907931" cy="5337175"/>
            </a:xfrm>
            <a:prstGeom prst="rect">
              <a:avLst/>
            </a:prstGeom>
            <a:noFill/>
            <a:ln w="9525" algn="ctr">
              <a:solidFill>
                <a:schemeClr val="tx1"/>
              </a:solidFill>
              <a:round/>
              <a:headEnd/>
              <a:tailEnd/>
            </a:ln>
          </p:spPr>
          <p:txBody>
            <a:bodyPr/>
            <a:lstStyle/>
            <a:p>
              <a:pPr algn="ctr"/>
              <a:r>
                <a:rPr lang="en-US" sz="1200" b="1" u="sng">
                  <a:latin typeface="Arial" panose="020B0604020202020204" pitchFamily="34" charset="0"/>
                  <a:cs typeface="Arial" panose="020B0604020202020204" pitchFamily="34" charset="0"/>
                </a:rPr>
                <a:t>Risk ID #</a:t>
              </a:r>
            </a:p>
            <a:p>
              <a:pPr algn="ctr"/>
              <a:r>
                <a:rPr lang="en-US" sz="1200">
                  <a:latin typeface="Arial" panose="020B0604020202020204" pitchFamily="34" charset="0"/>
                  <a:cs typeface="Arial" panose="020B0604020202020204" pitchFamily="34" charset="0"/>
                </a:rPr>
                <a:t>40</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Trend</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Criticality</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Current L/C</a:t>
              </a:r>
            </a:p>
            <a:p>
              <a:pPr algn="ctr"/>
              <a:r>
                <a:rPr lang="en-US" sz="1200">
                  <a:latin typeface="Arial" panose="020B0604020202020204" pitchFamily="34" charset="0"/>
                  <a:cs typeface="Arial" panose="020B0604020202020204" pitchFamily="34" charset="0"/>
                </a:rPr>
                <a:t>2x3</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Affinity Group</a:t>
              </a:r>
            </a:p>
            <a:p>
              <a:pPr algn="ctr"/>
              <a:r>
                <a:rPr lang="en-US" sz="1200">
                  <a:latin typeface="Arial" panose="020B0604020202020204" pitchFamily="34" charset="0"/>
                  <a:cs typeface="Arial" panose="020B0604020202020204" pitchFamily="34" charset="0"/>
                </a:rPr>
                <a:t>Technical</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Planned Closure</a:t>
              </a:r>
            </a:p>
            <a:p>
              <a:pPr algn="ctr"/>
              <a:r>
                <a:rPr lang="en-US" sz="1200">
                  <a:latin typeface="Arial" panose="020B0604020202020204" pitchFamily="34" charset="0"/>
                  <a:cs typeface="Arial" panose="020B0604020202020204" pitchFamily="34" charset="0"/>
                </a:rPr>
                <a:t>7/31/2020</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Open Date</a:t>
              </a:r>
            </a:p>
            <a:p>
              <a:pPr algn="ctr"/>
              <a:r>
                <a:rPr lang="en-US" sz="1200">
                  <a:latin typeface="Arial" panose="020B0604020202020204" pitchFamily="34" charset="0"/>
                  <a:cs typeface="Arial" panose="020B0604020202020204" pitchFamily="34" charset="0"/>
                </a:rPr>
                <a:t>11/02/2016</a:t>
              </a:r>
            </a:p>
          </p:txBody>
        </p:sp>
        <p:sp>
          <p:nvSpPr>
            <p:cNvPr id="8" name="Content Placeholder 12"/>
            <p:cNvSpPr txBox="1">
              <a:spLocks/>
            </p:cNvSpPr>
            <p:nvPr/>
          </p:nvSpPr>
          <p:spPr>
            <a:xfrm>
              <a:off x="2256076" y="1314327"/>
              <a:ext cx="9648210" cy="4675983"/>
            </a:xfrm>
            <a:prstGeom prst="rect">
              <a:avLst/>
            </a:prstGeom>
          </p:spPr>
          <p:txBody>
            <a:bodyPr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hangingPunct="1">
                <a:buFontTx/>
                <a:buNone/>
              </a:pPr>
              <a:r>
                <a:rPr lang="en-US" sz="1200" b="1" u="sng">
                  <a:latin typeface="Arial" panose="020B0604020202020204" pitchFamily="34" charset="0"/>
                  <a:cs typeface="Arial" panose="020B0604020202020204" pitchFamily="34" charset="0"/>
                </a:rPr>
                <a:t>Risk Statement </a:t>
              </a:r>
              <a:r>
                <a:rPr lang="en-US" sz="1200" b="1">
                  <a:latin typeface="Arial" panose="020B0604020202020204" pitchFamily="34" charset="0"/>
                  <a:cs typeface="Arial" panose="020B0604020202020204" pitchFamily="34" charset="0"/>
                </a:rPr>
                <a:t>:                            								</a:t>
              </a:r>
              <a:r>
                <a:rPr lang="en-US" sz="1200" b="1" u="sng">
                  <a:latin typeface="Arial" panose="020B0604020202020204" pitchFamily="34" charset="0"/>
                  <a:cs typeface="Arial" panose="020B0604020202020204" pitchFamily="34" charset="0"/>
                </a:rPr>
                <a:t>Approach</a:t>
              </a:r>
              <a:r>
                <a:rPr lang="en-US" sz="1200">
                  <a:latin typeface="Arial" panose="020B0604020202020204" pitchFamily="34" charset="0"/>
                  <a:cs typeface="Arial" panose="020B0604020202020204" pitchFamily="34" charset="0"/>
                </a:rPr>
                <a:t>:  Mitigate</a:t>
              </a:r>
            </a:p>
            <a:p>
              <a:pPr eaLnBrk="1" hangingPunct="1">
                <a:buNone/>
              </a:pPr>
              <a:r>
                <a:rPr lang="en-US" sz="1200">
                  <a:latin typeface="Arial"/>
                  <a:ea typeface="ＭＳ Ｐゴシック"/>
                  <a:cs typeface="Arial"/>
                </a:rPr>
                <a:t>Given the lack of predictive simulations for HVST, there is a possibility that the design of the expanding flow experiments will not replicate relevant </a:t>
              </a:r>
              <a:r>
                <a:rPr lang="en-US" sz="1200" err="1">
                  <a:latin typeface="Arial"/>
                  <a:ea typeface="ＭＳ Ｐゴシック"/>
                  <a:cs typeface="Arial"/>
                </a:rPr>
                <a:t>backshell</a:t>
              </a:r>
              <a:r>
                <a:rPr lang="en-US" sz="1200">
                  <a:latin typeface="Arial"/>
                  <a:ea typeface="ＭＳ Ｐゴシック"/>
                  <a:cs typeface="Arial"/>
                </a:rPr>
                <a:t> environments, resulting in data that does not support </a:t>
              </a:r>
              <a:r>
                <a:rPr lang="en-US" sz="1200" err="1">
                  <a:latin typeface="Arial"/>
                  <a:ea typeface="ＭＳ Ｐゴシック"/>
                  <a:cs typeface="Arial"/>
                </a:rPr>
                <a:t>backshell</a:t>
              </a:r>
              <a:r>
                <a:rPr lang="en-US" sz="1200">
                  <a:latin typeface="Arial"/>
                  <a:ea typeface="ＭＳ Ｐゴシック"/>
                  <a:cs typeface="Arial"/>
                </a:rPr>
                <a:t> radiation model development.</a:t>
              </a:r>
            </a:p>
            <a:p>
              <a:pPr eaLnBrk="1" hangingPunct="1">
                <a:spcBef>
                  <a:spcPts val="600"/>
                </a:spcBef>
                <a:buNone/>
              </a:pPr>
              <a:r>
                <a:rPr lang="en-US" sz="1200" b="1" u="sng">
                  <a:latin typeface="Arial" panose="020B0604020202020204" pitchFamily="34" charset="0"/>
                  <a:cs typeface="Arial" panose="020B0604020202020204" pitchFamily="34" charset="0"/>
                </a:rPr>
                <a:t>Context</a:t>
              </a:r>
            </a:p>
            <a:p>
              <a:pPr>
                <a:spcBef>
                  <a:spcPts val="0"/>
                </a:spcBef>
                <a:buNone/>
              </a:pPr>
              <a:r>
                <a:rPr lang="en-US" sz="1200">
                  <a:latin typeface="Arial" panose="020B0604020202020204" pitchFamily="34" charset="0"/>
                  <a:cs typeface="Arial" panose="020B0604020202020204" pitchFamily="34" charset="0"/>
                </a:rPr>
                <a:t>ESM is adding an expanding section to the HVST for the purpose of measuring emission in an expanding flow representative of the </a:t>
              </a:r>
              <a:r>
                <a:rPr lang="en-US" sz="1200" err="1">
                  <a:latin typeface="Arial" panose="020B0604020202020204" pitchFamily="34" charset="0"/>
                  <a:cs typeface="Arial" panose="020B0604020202020204" pitchFamily="34" charset="0"/>
                </a:rPr>
                <a:t>backshell</a:t>
              </a:r>
              <a:r>
                <a:rPr lang="en-US" sz="1200">
                  <a:latin typeface="Arial" panose="020B0604020202020204" pitchFamily="34" charset="0"/>
                  <a:cs typeface="Arial" panose="020B0604020202020204" pitchFamily="34" charset="0"/>
                </a:rPr>
                <a:t> environment. While some simulations and analysis have indicated feasibility, confidence in available tools is low and significant uncertainty remains. For the measurements to be useful, even if the diagnostic uncertainty is low, they must be tied to a well-characterized </a:t>
              </a:r>
              <a:r>
                <a:rPr lang="en-US" sz="1200" err="1">
                  <a:latin typeface="Arial" panose="020B0604020202020204" pitchFamily="34" charset="0"/>
                  <a:cs typeface="Arial" panose="020B0604020202020204" pitchFamily="34" charset="0"/>
                </a:rPr>
                <a:t>flowfield</a:t>
              </a:r>
              <a:r>
                <a:rPr lang="en-US" sz="1200">
                  <a:latin typeface="Arial" panose="020B0604020202020204" pitchFamily="34" charset="0"/>
                  <a:cs typeface="Arial" panose="020B0604020202020204" pitchFamily="34" charset="0"/>
                </a:rPr>
                <a:t> state.</a:t>
              </a:r>
            </a:p>
            <a:p>
              <a:pPr eaLnBrk="1" hangingPunct="1">
                <a:spcBef>
                  <a:spcPts val="600"/>
                </a:spcBef>
                <a:buNone/>
              </a:pPr>
              <a:r>
                <a:rPr lang="en-US" sz="1200" b="1" u="sng">
                  <a:latin typeface="Arial" panose="020B0604020202020204" pitchFamily="34" charset="0"/>
                  <a:cs typeface="Arial" panose="020B0604020202020204" pitchFamily="34" charset="0"/>
                </a:rPr>
                <a:t>Status</a:t>
              </a:r>
            </a:p>
            <a:p>
              <a:pPr>
                <a:spcBef>
                  <a:spcPts val="600"/>
                </a:spcBef>
                <a:buNone/>
              </a:pPr>
              <a:r>
                <a:rPr lang="en-US" sz="1200">
                  <a:latin typeface="Arial"/>
                  <a:ea typeface="ＭＳ Ｐゴシック"/>
                  <a:cs typeface="Arial"/>
                </a:rPr>
                <a:t>4/28/2020. Risk mitigation is on hold until centers re-open from COVID-19.</a:t>
              </a:r>
              <a:endParaRPr lang="en-US"/>
            </a:p>
            <a:p>
              <a:pPr>
                <a:spcBef>
                  <a:spcPts val="600"/>
                </a:spcBef>
                <a:buNone/>
              </a:pPr>
              <a:r>
                <a:rPr lang="en-US" sz="1200">
                  <a:latin typeface="Arial"/>
                  <a:ea typeface="ＭＳ Ｐゴシック"/>
                  <a:cs typeface="Arial"/>
                </a:rPr>
                <a:t>2/21/2020: Initial simulation results are encouraging, evaluation ongoing. Should be able to close this risk about 2 months after risk 36.</a:t>
              </a:r>
              <a:endParaRPr lang="en-US">
                <a:latin typeface="Arial"/>
                <a:ea typeface="ＭＳ Ｐゴシック"/>
                <a:cs typeface="Arial"/>
              </a:endParaRPr>
            </a:p>
            <a:p>
              <a:pPr eaLnBrk="1" hangingPunct="1">
                <a:spcBef>
                  <a:spcPts val="600"/>
                </a:spcBef>
                <a:buNone/>
              </a:pPr>
              <a:r>
                <a:rPr lang="en-US" sz="1200">
                  <a:latin typeface="Arial" panose="020B0604020202020204" pitchFamily="34" charset="0"/>
                  <a:cs typeface="Arial" panose="020B0604020202020204" pitchFamily="34" charset="0"/>
                </a:rPr>
                <a:t>8/26/2019: No Change. Expect update Q2 FY20</a:t>
              </a:r>
            </a:p>
            <a:p>
              <a:pPr eaLnBrk="1" hangingPunct="1">
                <a:spcBef>
                  <a:spcPts val="600"/>
                </a:spcBef>
                <a:buNone/>
              </a:pPr>
              <a:r>
                <a:rPr lang="en-US" sz="1200">
                  <a:latin typeface="Arial"/>
                  <a:ea typeface="ＭＳ Ｐゴシック"/>
                  <a:cs typeface="Arial"/>
                </a:rPr>
                <a:t>5/6/2019: No Change. Will have a more informed estimate of whether or not there will be a delay in about 6 months.</a:t>
              </a:r>
            </a:p>
            <a:p>
              <a:pPr eaLnBrk="1" hangingPunct="1">
                <a:spcBef>
                  <a:spcPts val="600"/>
                </a:spcBef>
                <a:buNone/>
              </a:pPr>
              <a:endParaRPr lang="en-US" sz="1200">
                <a:latin typeface="Arial"/>
                <a:ea typeface="ＭＳ Ｐゴシック"/>
                <a:cs typeface="Arial"/>
              </a:endParaRPr>
            </a:p>
          </p:txBody>
        </p:sp>
      </p:gr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4" name="Slide Number Placeholder 3"/>
          <p:cNvSpPr>
            <a:spLocks noGrp="1"/>
          </p:cNvSpPr>
          <p:nvPr>
            <p:ph type="sldNum" sz="quarter" idx="10"/>
          </p:nvPr>
        </p:nvSpPr>
        <p:spPr/>
        <p:txBody>
          <a:bodyPr/>
          <a:lstStyle/>
          <a:p>
            <a:pPr>
              <a:defRPr/>
            </a:pPr>
            <a:fld id="{75D13D49-2B6F-174C-9E1E-1013A06E5C50}" type="slidenum">
              <a:rPr lang="uk-UA" smtClean="0"/>
              <a:pPr>
                <a:defRPr/>
              </a:pPr>
              <a:t>52</a:t>
            </a:fld>
            <a:endParaRPr lang="uk-UA"/>
          </a:p>
        </p:txBody>
      </p:sp>
      <p:sp>
        <p:nvSpPr>
          <p:cNvPr id="14" name="Rectangle 136" descr="Wide downward diagonal"/>
          <p:cNvSpPr>
            <a:spLocks noChangeArrowheads="1"/>
          </p:cNvSpPr>
          <p:nvPr/>
        </p:nvSpPr>
        <p:spPr bwMode="auto">
          <a:xfrm>
            <a:off x="797761" y="3229169"/>
            <a:ext cx="652462" cy="307975"/>
          </a:xfrm>
          <a:prstGeom prst="rect">
            <a:avLst/>
          </a:prstGeom>
          <a:pattFill prst="wdDnDiag">
            <a:fgClr>
              <a:srgbClr val="FFFF66"/>
            </a:fgClr>
            <a:bgClr>
              <a:schemeClr val="bg1"/>
            </a:bgClr>
          </a:pattFill>
          <a:ln w="25400">
            <a:solidFill>
              <a:schemeClr val="tx1"/>
            </a:solidFill>
            <a:miter lim="800000"/>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Times New Roman" charset="0"/>
              </a:rPr>
              <a:t>Med</a:t>
            </a:r>
          </a:p>
        </p:txBody>
      </p:sp>
      <p:sp>
        <p:nvSpPr>
          <p:cNvPr id="15" name="Down Arrow 12">
            <a:extLst>
              <a:ext uri="{FF2B5EF4-FFF2-40B4-BE49-F238E27FC236}">
                <a16:creationId xmlns:a16="http://schemas.microsoft.com/office/drawing/2014/main" id="{ED8E173B-BFC0-42AA-810F-60DAE2899F56}"/>
              </a:ext>
            </a:extLst>
          </p:cNvPr>
          <p:cNvSpPr>
            <a:spLocks noChangeArrowheads="1"/>
          </p:cNvSpPr>
          <p:nvPr/>
        </p:nvSpPr>
        <p:spPr bwMode="auto">
          <a:xfrm rot="5400000" flipV="1">
            <a:off x="967560" y="2306322"/>
            <a:ext cx="366712" cy="457200"/>
          </a:xfrm>
          <a:prstGeom prst="downArrow">
            <a:avLst>
              <a:gd name="adj1" fmla="val 50000"/>
              <a:gd name="adj2" fmla="val 49870"/>
            </a:avLst>
          </a:prstGeom>
          <a:solidFill>
            <a:schemeClr val="accent1"/>
          </a:solidFill>
          <a:ln w="952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8640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2995" y="75956"/>
            <a:ext cx="9831572" cy="1066800"/>
          </a:xfrm>
        </p:spPr>
        <p:txBody>
          <a:bodyPr/>
          <a:lstStyle/>
          <a:p>
            <a:r>
              <a:rPr lang="en-US" sz="3600">
                <a:solidFill>
                  <a:schemeClr val="bg1">
                    <a:lumMod val="85000"/>
                  </a:schemeClr>
                </a:solidFill>
                <a:latin typeface="Arial Bold"/>
                <a:ea typeface="ＭＳ Ｐゴシック"/>
              </a:rPr>
              <a:t>CEA: MSWT</a:t>
            </a:r>
            <a:br>
              <a:rPr lang="en-US" sz="3600"/>
            </a:br>
            <a:r>
              <a:rPr lang="en-US">
                <a:solidFill>
                  <a:schemeClr val="bg1">
                    <a:lumMod val="85000"/>
                  </a:schemeClr>
                </a:solidFill>
                <a:latin typeface="Arial Bold"/>
                <a:ea typeface="ＭＳ Ｐゴシック"/>
              </a:rPr>
              <a:t>Separating Magnetic and Aero Forces: M. </a:t>
            </a:r>
            <a:r>
              <a:rPr lang="en-US" err="1">
                <a:solidFill>
                  <a:schemeClr val="bg1">
                    <a:lumMod val="85000"/>
                  </a:schemeClr>
                </a:solidFill>
                <a:latin typeface="Arial Bold"/>
                <a:ea typeface="ＭＳ Ｐゴシック"/>
              </a:rPr>
              <a:t>Schoenenberger</a:t>
            </a:r>
            <a:endParaRPr lang="en-US">
              <a:solidFill>
                <a:schemeClr val="bg1">
                  <a:lumMod val="85000"/>
                </a:schemeClr>
              </a:solidFill>
              <a:latin typeface="Arial Bold"/>
              <a:ea typeface="ＭＳ Ｐゴシック"/>
            </a:endParaRPr>
          </a:p>
        </p:txBody>
      </p:sp>
      <p:graphicFrame>
        <p:nvGraphicFramePr>
          <p:cNvPr id="9" name="Table 8"/>
          <p:cNvGraphicFramePr>
            <a:graphicFrameLocks noGrp="1"/>
          </p:cNvGraphicFramePr>
          <p:nvPr/>
        </p:nvGraphicFramePr>
        <p:xfrm>
          <a:off x="2221676" y="5896400"/>
          <a:ext cx="9648211" cy="535667"/>
        </p:xfrm>
        <a:graphic>
          <a:graphicData uri="http://schemas.openxmlformats.org/drawingml/2006/table">
            <a:tbl>
              <a:tblPr/>
              <a:tblGrid>
                <a:gridCol w="5584269">
                  <a:extLst>
                    <a:ext uri="{9D8B030D-6E8A-4147-A177-3AD203B41FA5}">
                      <a16:colId xmlns:a16="http://schemas.microsoft.com/office/drawing/2014/main" val="20000"/>
                    </a:ext>
                  </a:extLst>
                </a:gridCol>
                <a:gridCol w="862492">
                  <a:extLst>
                    <a:ext uri="{9D8B030D-6E8A-4147-A177-3AD203B41FA5}">
                      <a16:colId xmlns:a16="http://schemas.microsoft.com/office/drawing/2014/main" val="20001"/>
                    </a:ext>
                  </a:extLst>
                </a:gridCol>
                <a:gridCol w="891729">
                  <a:extLst>
                    <a:ext uri="{9D8B030D-6E8A-4147-A177-3AD203B41FA5}">
                      <a16:colId xmlns:a16="http://schemas.microsoft.com/office/drawing/2014/main" val="20002"/>
                    </a:ext>
                  </a:extLst>
                </a:gridCol>
                <a:gridCol w="701686">
                  <a:extLst>
                    <a:ext uri="{9D8B030D-6E8A-4147-A177-3AD203B41FA5}">
                      <a16:colId xmlns:a16="http://schemas.microsoft.com/office/drawing/2014/main" val="20003"/>
                    </a:ext>
                  </a:extLst>
                </a:gridCol>
                <a:gridCol w="862492">
                  <a:extLst>
                    <a:ext uri="{9D8B030D-6E8A-4147-A177-3AD203B41FA5}">
                      <a16:colId xmlns:a16="http://schemas.microsoft.com/office/drawing/2014/main" val="20004"/>
                    </a:ext>
                  </a:extLst>
                </a:gridCol>
                <a:gridCol w="745543">
                  <a:extLst>
                    <a:ext uri="{9D8B030D-6E8A-4147-A177-3AD203B41FA5}">
                      <a16:colId xmlns:a16="http://schemas.microsoft.com/office/drawing/2014/main" val="20005"/>
                    </a:ext>
                  </a:extLst>
                </a:gridCol>
              </a:tblGrid>
              <a:tr h="275704">
                <a:tc>
                  <a:txBody>
                    <a:bodyPr/>
                    <a:lstStyle/>
                    <a:p>
                      <a:pPr algn="ctr" fontAlgn="b"/>
                      <a:r>
                        <a:rPr lang="en-US" sz="1200" b="1" i="0" u="none" strike="noStrike">
                          <a:solidFill>
                            <a:srgbClr val="000000"/>
                          </a:solidFill>
                          <a:latin typeface="Arial"/>
                        </a:rPr>
                        <a:t>Mitigation Steps</a:t>
                      </a:r>
                    </a:p>
                  </a:txBody>
                  <a:tcPr marL="5728" marR="5728" marT="572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Dollars to implement</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Trigger/         Start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Schedule UID</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Completion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Resulting L/C</a:t>
                      </a:r>
                    </a:p>
                  </a:txBody>
                  <a:tcPr marL="5728" marR="5728" marT="57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10000"/>
                  </a:ext>
                </a:extLst>
              </a:tr>
              <a:tr h="127810">
                <a:tc>
                  <a:txBody>
                    <a:bodyPr/>
                    <a:lstStyle/>
                    <a:p>
                      <a:pPr algn="l" fontAlgn="b"/>
                      <a:endParaRPr lang="en-US" sz="800" b="0" i="0" u="none" strike="noStrike">
                        <a:solidFill>
                          <a:srgbClr val="000000"/>
                        </a:solidFill>
                        <a:latin typeface="Arial"/>
                      </a:endParaRP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pSp>
        <p:nvGrpSpPr>
          <p:cNvPr id="5" name="Group 4"/>
          <p:cNvGrpSpPr/>
          <p:nvPr/>
        </p:nvGrpSpPr>
        <p:grpSpPr>
          <a:xfrm>
            <a:off x="174595" y="1199189"/>
            <a:ext cx="11842810" cy="5337176"/>
            <a:chOff x="177336" y="1293099"/>
            <a:chExt cx="11842810" cy="5337176"/>
          </a:xfrm>
        </p:grpSpPr>
        <p:sp>
          <p:nvSpPr>
            <p:cNvPr id="6" name="Rectangle 7"/>
            <p:cNvSpPr>
              <a:spLocks noChangeArrowheads="1"/>
            </p:cNvSpPr>
            <p:nvPr/>
          </p:nvSpPr>
          <p:spPr bwMode="auto">
            <a:xfrm>
              <a:off x="2076900" y="1293100"/>
              <a:ext cx="9943246" cy="5337175"/>
            </a:xfrm>
            <a:prstGeom prst="rect">
              <a:avLst/>
            </a:prstGeom>
            <a:noFill/>
            <a:ln w="9525" algn="ctr">
              <a:solidFill>
                <a:schemeClr val="tx1"/>
              </a:solidFill>
              <a:round/>
              <a:headEnd/>
              <a:tailEnd/>
            </a:ln>
          </p:spPr>
          <p:txBody>
            <a:bodyPr/>
            <a:lstStyle/>
            <a:p>
              <a:endParaRPr lang="en-US">
                <a:latin typeface="Arial" panose="020B0604020202020204" pitchFamily="34" charset="0"/>
                <a:cs typeface="Arial" panose="020B0604020202020204" pitchFamily="34" charset="0"/>
              </a:endParaRPr>
            </a:p>
          </p:txBody>
        </p:sp>
        <p:sp>
          <p:nvSpPr>
            <p:cNvPr id="7" name="Rectangle 9"/>
            <p:cNvSpPr>
              <a:spLocks noChangeArrowheads="1"/>
            </p:cNvSpPr>
            <p:nvPr/>
          </p:nvSpPr>
          <p:spPr bwMode="auto">
            <a:xfrm>
              <a:off x="177336" y="1293099"/>
              <a:ext cx="1907931" cy="5337175"/>
            </a:xfrm>
            <a:prstGeom prst="rect">
              <a:avLst/>
            </a:prstGeom>
            <a:noFill/>
            <a:ln w="9525" algn="ctr">
              <a:solidFill>
                <a:schemeClr val="tx1"/>
              </a:solidFill>
              <a:round/>
              <a:headEnd/>
              <a:tailEnd/>
            </a:ln>
          </p:spPr>
          <p:txBody>
            <a:bodyPr/>
            <a:lstStyle/>
            <a:p>
              <a:pPr algn="ctr"/>
              <a:r>
                <a:rPr lang="en-US" sz="1200" b="1" u="sng">
                  <a:latin typeface="Arial" panose="020B0604020202020204" pitchFamily="34" charset="0"/>
                  <a:cs typeface="Arial" panose="020B0604020202020204" pitchFamily="34" charset="0"/>
                </a:rPr>
                <a:t>Risk ID #</a:t>
              </a:r>
            </a:p>
            <a:p>
              <a:pPr algn="ctr"/>
              <a:r>
                <a:rPr lang="en-US" sz="1200">
                  <a:latin typeface="Arial" panose="020B0604020202020204" pitchFamily="34" charset="0"/>
                  <a:cs typeface="Arial" panose="020B0604020202020204" pitchFamily="34" charset="0"/>
                </a:rPr>
                <a:t>49</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Trend</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Criticality</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Current L/C</a:t>
              </a:r>
            </a:p>
            <a:p>
              <a:pPr algn="ctr"/>
              <a:r>
                <a:rPr lang="en-US" sz="1200">
                  <a:latin typeface="Arial" panose="020B0604020202020204" pitchFamily="34" charset="0"/>
                  <a:cs typeface="Arial" panose="020B0604020202020204" pitchFamily="34" charset="0"/>
                </a:rPr>
                <a:t>2x3</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Affinity Group</a:t>
              </a:r>
            </a:p>
            <a:p>
              <a:pPr algn="ctr"/>
              <a:r>
                <a:rPr lang="en-US" sz="1200">
                  <a:latin typeface="Arial" panose="020B0604020202020204" pitchFamily="34" charset="0"/>
                  <a:cs typeface="Arial" panose="020B0604020202020204" pitchFamily="34" charset="0"/>
                </a:rPr>
                <a:t>Technical</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Planned Closure</a:t>
              </a:r>
            </a:p>
            <a:p>
              <a:pPr algn="ctr"/>
              <a:r>
                <a:rPr lang="en-US" sz="1200">
                  <a:latin typeface="Arial" panose="020B0604020202020204" pitchFamily="34" charset="0"/>
                  <a:cs typeface="Arial" panose="020B0604020202020204" pitchFamily="34" charset="0"/>
                </a:rPr>
                <a:t>3/31/2020</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Open Date</a:t>
              </a:r>
            </a:p>
            <a:p>
              <a:pPr algn="ctr"/>
              <a:r>
                <a:rPr lang="en-US" sz="1200">
                  <a:latin typeface="Arial" panose="020B0604020202020204" pitchFamily="34" charset="0"/>
                  <a:cs typeface="Arial" panose="020B0604020202020204" pitchFamily="34" charset="0"/>
                </a:rPr>
                <a:t>3/01/2018</a:t>
              </a:r>
            </a:p>
          </p:txBody>
        </p:sp>
      </p:gr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4" name="Slide Number Placeholder 3"/>
          <p:cNvSpPr>
            <a:spLocks noGrp="1"/>
          </p:cNvSpPr>
          <p:nvPr>
            <p:ph type="sldNum" sz="quarter" idx="10"/>
          </p:nvPr>
        </p:nvSpPr>
        <p:spPr/>
        <p:txBody>
          <a:bodyPr/>
          <a:lstStyle/>
          <a:p>
            <a:pPr>
              <a:defRPr/>
            </a:pPr>
            <a:fld id="{75D13D49-2B6F-174C-9E1E-1013A06E5C50}" type="slidenum">
              <a:rPr lang="uk-UA" smtClean="0"/>
              <a:pPr>
                <a:defRPr/>
              </a:pPr>
              <a:t>53</a:t>
            </a:fld>
            <a:endParaRPr lang="uk-UA"/>
          </a:p>
        </p:txBody>
      </p:sp>
      <p:sp>
        <p:nvSpPr>
          <p:cNvPr id="13" name="Down Arrow 12"/>
          <p:cNvSpPr>
            <a:spLocks noChangeArrowheads="1"/>
          </p:cNvSpPr>
          <p:nvPr/>
        </p:nvSpPr>
        <p:spPr bwMode="auto">
          <a:xfrm rot="10800000" flipV="1">
            <a:off x="967560" y="2306322"/>
            <a:ext cx="366712" cy="457200"/>
          </a:xfrm>
          <a:prstGeom prst="downArrow">
            <a:avLst>
              <a:gd name="adj1" fmla="val 50000"/>
              <a:gd name="adj2" fmla="val 49870"/>
            </a:avLst>
          </a:prstGeom>
          <a:solidFill>
            <a:schemeClr val="accent1"/>
          </a:solidFill>
          <a:ln w="952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Rectangle 136" descr="Wide downward diagonal"/>
          <p:cNvSpPr>
            <a:spLocks noChangeArrowheads="1"/>
          </p:cNvSpPr>
          <p:nvPr/>
        </p:nvSpPr>
        <p:spPr bwMode="auto">
          <a:xfrm>
            <a:off x="797761" y="3229169"/>
            <a:ext cx="652462" cy="307975"/>
          </a:xfrm>
          <a:prstGeom prst="rect">
            <a:avLst/>
          </a:prstGeom>
          <a:pattFill prst="wdDnDiag">
            <a:fgClr>
              <a:srgbClr val="FFFF66"/>
            </a:fgClr>
            <a:bgClr>
              <a:schemeClr val="bg1"/>
            </a:bgClr>
          </a:pattFill>
          <a:ln w="25400">
            <a:solidFill>
              <a:schemeClr val="tx1"/>
            </a:solidFill>
            <a:miter lim="800000"/>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Times New Roman" charset="0"/>
              </a:rPr>
              <a:t>Med</a:t>
            </a:r>
          </a:p>
        </p:txBody>
      </p:sp>
      <p:sp>
        <p:nvSpPr>
          <p:cNvPr id="15" name="Content Placeholder 12">
            <a:extLst>
              <a:ext uri="{FF2B5EF4-FFF2-40B4-BE49-F238E27FC236}">
                <a16:creationId xmlns:a16="http://schemas.microsoft.com/office/drawing/2014/main" id="{2168F9DC-701D-4BE6-9B0A-CC563C89DDCF}"/>
              </a:ext>
            </a:extLst>
          </p:cNvPr>
          <p:cNvSpPr txBox="1">
            <a:spLocks/>
          </p:cNvSpPr>
          <p:nvPr/>
        </p:nvSpPr>
        <p:spPr>
          <a:xfrm>
            <a:off x="2253335" y="1220417"/>
            <a:ext cx="9648210" cy="4675983"/>
          </a:xfrm>
          <a:prstGeom prst="rect">
            <a:avLst/>
          </a:prstGeom>
        </p:spPr>
        <p:txBody>
          <a:bodyPr anchor="t"/>
          <a:ls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eaLnBrk="1" hangingPunct="1">
              <a:buFontTx/>
              <a:buNone/>
            </a:pPr>
            <a:r>
              <a:rPr lang="en-US" sz="1200" b="1" u="sng">
                <a:latin typeface="Arial" panose="020B0604020202020204" pitchFamily="34" charset="0"/>
                <a:cs typeface="Arial" panose="020B0604020202020204" pitchFamily="34" charset="0"/>
              </a:rPr>
              <a:t>Risk Statement </a:t>
            </a:r>
            <a:r>
              <a:rPr lang="en-US" sz="1200" b="1">
                <a:latin typeface="Arial" panose="020B0604020202020204" pitchFamily="34" charset="0"/>
                <a:cs typeface="Arial" panose="020B0604020202020204" pitchFamily="34" charset="0"/>
              </a:rPr>
              <a:t>:                            					</a:t>
            </a:r>
            <a:r>
              <a:rPr lang="en-US" sz="1200" b="1" u="sng">
                <a:latin typeface="Arial" panose="020B0604020202020204" pitchFamily="34" charset="0"/>
                <a:cs typeface="Arial" panose="020B0604020202020204" pitchFamily="34" charset="0"/>
              </a:rPr>
              <a:t>Approach</a:t>
            </a:r>
            <a:r>
              <a:rPr lang="en-US" sz="1200">
                <a:latin typeface="Arial" panose="020B0604020202020204" pitchFamily="34" charset="0"/>
                <a:cs typeface="Arial" panose="020B0604020202020204" pitchFamily="34" charset="0"/>
              </a:rPr>
              <a:t>:  Research</a:t>
            </a:r>
          </a:p>
          <a:p>
            <a:pPr marL="347472" indent="-347472" eaLnBrk="1" hangingPunct="1"/>
            <a:r>
              <a:rPr lang="en-US" sz="1200">
                <a:latin typeface="Arial"/>
                <a:ea typeface="MS PGothic"/>
                <a:cs typeface="Arial"/>
              </a:rPr>
              <a:t>Given that the separation of magnetic forces and moments from the aerodynamic forces and moments is a complicated task, there is a </a:t>
            </a:r>
            <a:r>
              <a:rPr lang="en-US" sz="1200">
                <a:latin typeface="Arial"/>
                <a:ea typeface="ＭＳ Ｐゴシック"/>
                <a:cs typeface="Arial"/>
              </a:rPr>
              <a:t>possibility that it may be more complex than expected due to nonlinearities in the MSBS magnetic fields, resulting in a decrease in accuracy to which pitch damping can be measured</a:t>
            </a:r>
            <a:r>
              <a:rPr lang="en-US" sz="1200">
                <a:latin typeface="Arial"/>
                <a:ea typeface="MS PGothic"/>
                <a:cs typeface="Arial"/>
              </a:rPr>
              <a:t>.</a:t>
            </a:r>
          </a:p>
          <a:p>
            <a:pPr eaLnBrk="1" hangingPunct="1">
              <a:buNone/>
            </a:pPr>
            <a:endParaRPr lang="en-US" sz="1200">
              <a:latin typeface="Arial" panose="020B0604020202020204" pitchFamily="34" charset="0"/>
              <a:cs typeface="Arial" panose="020B0604020202020204" pitchFamily="34" charset="0"/>
            </a:endParaRPr>
          </a:p>
          <a:p>
            <a:pPr eaLnBrk="1" hangingPunct="1">
              <a:spcBef>
                <a:spcPts val="600"/>
              </a:spcBef>
              <a:buNone/>
            </a:pPr>
            <a:r>
              <a:rPr lang="en-US" sz="1200" b="1" u="sng">
                <a:latin typeface="Arial" panose="020B0604020202020204" pitchFamily="34" charset="0"/>
                <a:cs typeface="Arial" panose="020B0604020202020204" pitchFamily="34" charset="0"/>
              </a:rPr>
              <a:t>Context</a:t>
            </a:r>
          </a:p>
          <a:p>
            <a:pPr marL="347472" indent="-347472" eaLnBrk="1" hangingPunct="1">
              <a:spcBef>
                <a:spcPts val="600"/>
              </a:spcBef>
            </a:pPr>
            <a:r>
              <a:rPr lang="en-US" sz="1200">
                <a:latin typeface="Arial"/>
                <a:ea typeface="MS PGothic"/>
                <a:cs typeface="Arial"/>
              </a:rPr>
              <a:t>Recent tests show that the controller affects capsule dynamics. The effects vary with tunnel conditions and the ”aggressiveness” of the controller parameters.  Simulations do well replicating the test data at different conditions. We have used simulation to remove controller effects and expect to measure pitch damping with quantified uncertainties with proper test design. We may be able to eliminate controller effects with WT model design. If not, we are confident that we can separate capsule aerodynamics from controller effects. </a:t>
            </a:r>
            <a:endParaRPr lang="en-US" sz="1200">
              <a:latin typeface="Arial" panose="020B0604020202020204" pitchFamily="34" charset="0"/>
              <a:cs typeface="Arial" panose="020B0604020202020204" pitchFamily="34" charset="0"/>
            </a:endParaRPr>
          </a:p>
          <a:p>
            <a:pPr eaLnBrk="1" hangingPunct="1">
              <a:spcBef>
                <a:spcPts val="600"/>
              </a:spcBef>
              <a:buNone/>
            </a:pPr>
            <a:r>
              <a:rPr lang="en-US" sz="1200" b="1" u="sng">
                <a:latin typeface="Arial" panose="020B0604020202020204" pitchFamily="34" charset="0"/>
                <a:cs typeface="Arial" panose="020B0604020202020204" pitchFamily="34" charset="0"/>
              </a:rPr>
              <a:t>Status</a:t>
            </a:r>
          </a:p>
          <a:p>
            <a:pPr marL="347472" indent="-347472" eaLnBrk="1" hangingPunct="1">
              <a:spcBef>
                <a:spcPts val="0"/>
              </a:spcBef>
            </a:pPr>
            <a:r>
              <a:rPr lang="en-US" sz="1200"/>
              <a:t>8/31/20. Preliminary uncertainty analysis was completed which identified the relative contribution of the know sources of </a:t>
            </a:r>
            <a:r>
              <a:rPr lang="en-US" sz="1200" err="1"/>
              <a:t>Cmq</a:t>
            </a:r>
            <a:r>
              <a:rPr lang="en-US" sz="1200"/>
              <a:t> measurement error. The impact of magnetic forces on capsule dynamics must be accounted for, but simulations show that these effects can be quantified using dynamic calibration of the MSBS. Recent analysis helps define a range of tests and calibrations to be done when team returns to lab.</a:t>
            </a:r>
          </a:p>
          <a:p>
            <a:pPr marL="347472" indent="-347472" eaLnBrk="1" hangingPunct="1">
              <a:spcBef>
                <a:spcPts val="0"/>
              </a:spcBef>
            </a:pPr>
            <a:endParaRPr lang="en-US" sz="1200">
              <a:latin typeface="Arial"/>
              <a:ea typeface="MS PGothic"/>
              <a:cs typeface="Arial"/>
            </a:endParaRPr>
          </a:p>
          <a:p>
            <a:pPr marL="347472" indent="-347472" eaLnBrk="1" hangingPunct="1">
              <a:spcBef>
                <a:spcPts val="0"/>
              </a:spcBef>
            </a:pPr>
            <a:r>
              <a:rPr lang="en-US" sz="1200">
                <a:latin typeface="Arial"/>
                <a:ea typeface="MS PGothic"/>
                <a:cs typeface="Arial"/>
              </a:rPr>
              <a:t>5/4/2020. Investigating data collected and analyzing with simulations. Will look at retiring the risk once we can validate simulations in the tunnel, after COVID-19 extended teleworking status is lifted. Would like to validate methodology in the subsonic tunnel before decision is made on supersonic tunnel.</a:t>
            </a:r>
          </a:p>
          <a:p>
            <a:pPr>
              <a:spcBef>
                <a:spcPts val="0"/>
              </a:spcBef>
            </a:pPr>
            <a:endParaRPr lang="en-US" sz="1200">
              <a:latin typeface="Arial"/>
              <a:ea typeface="MS PGothic"/>
              <a:cs typeface="Arial"/>
            </a:endParaRPr>
          </a:p>
          <a:p>
            <a:pPr marL="347472" indent="-347472">
              <a:spcBef>
                <a:spcPts val="0"/>
              </a:spcBef>
              <a:buNone/>
            </a:pPr>
            <a:r>
              <a:rPr lang="en-US" sz="1200">
                <a:latin typeface="Arial"/>
                <a:ea typeface="MS PGothic"/>
                <a:cs typeface="Arial"/>
              </a:rPr>
              <a:t>2/25/2020. The controller may corrupt capsule dynamics in the tunnel so much that we can’t measure capsule pitch damping. Recent data reduction and comparisons to simulation indicates we should be able to retire this risk for Phase 1, but not yet for Phase 2.</a:t>
            </a:r>
            <a:endParaRPr lang="en-US">
              <a:cs typeface="Arial"/>
            </a:endParaRPr>
          </a:p>
          <a:p>
            <a:pPr eaLnBrk="1" hangingPunct="1">
              <a:spcBef>
                <a:spcPts val="600"/>
              </a:spcBef>
              <a:buNone/>
            </a:pPr>
            <a:endParaRPr lang="en-US"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46940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2995" y="75956"/>
            <a:ext cx="9831572" cy="1066800"/>
          </a:xfrm>
        </p:spPr>
        <p:txBody>
          <a:bodyPr/>
          <a:lstStyle/>
          <a:p>
            <a:r>
              <a:rPr lang="en-US" sz="3600">
                <a:solidFill>
                  <a:schemeClr val="bg1">
                    <a:lumMod val="85000"/>
                  </a:schemeClr>
                </a:solidFill>
              </a:rPr>
              <a:t>SLKR</a:t>
            </a:r>
            <a:br>
              <a:rPr lang="en-US" sz="3600">
                <a:solidFill>
                  <a:schemeClr val="bg1">
                    <a:lumMod val="85000"/>
                  </a:schemeClr>
                </a:solidFill>
              </a:rPr>
            </a:br>
            <a:r>
              <a:rPr lang="en-US">
                <a:solidFill>
                  <a:schemeClr val="bg1">
                    <a:lumMod val="85000"/>
                  </a:schemeClr>
                </a:solidFill>
              </a:rPr>
              <a:t>LDST Facility Availability: Brandis/Cruden</a:t>
            </a:r>
          </a:p>
        </p:txBody>
      </p:sp>
      <p:graphicFrame>
        <p:nvGraphicFramePr>
          <p:cNvPr id="9" name="Table 8"/>
          <p:cNvGraphicFramePr>
            <a:graphicFrameLocks noGrp="1"/>
          </p:cNvGraphicFramePr>
          <p:nvPr/>
        </p:nvGraphicFramePr>
        <p:xfrm>
          <a:off x="2221676" y="5896400"/>
          <a:ext cx="9648211" cy="535667"/>
        </p:xfrm>
        <a:graphic>
          <a:graphicData uri="http://schemas.openxmlformats.org/drawingml/2006/table">
            <a:tbl>
              <a:tblPr/>
              <a:tblGrid>
                <a:gridCol w="5584269">
                  <a:extLst>
                    <a:ext uri="{9D8B030D-6E8A-4147-A177-3AD203B41FA5}">
                      <a16:colId xmlns:a16="http://schemas.microsoft.com/office/drawing/2014/main" val="20000"/>
                    </a:ext>
                  </a:extLst>
                </a:gridCol>
                <a:gridCol w="862492">
                  <a:extLst>
                    <a:ext uri="{9D8B030D-6E8A-4147-A177-3AD203B41FA5}">
                      <a16:colId xmlns:a16="http://schemas.microsoft.com/office/drawing/2014/main" val="20001"/>
                    </a:ext>
                  </a:extLst>
                </a:gridCol>
                <a:gridCol w="891729">
                  <a:extLst>
                    <a:ext uri="{9D8B030D-6E8A-4147-A177-3AD203B41FA5}">
                      <a16:colId xmlns:a16="http://schemas.microsoft.com/office/drawing/2014/main" val="20002"/>
                    </a:ext>
                  </a:extLst>
                </a:gridCol>
                <a:gridCol w="701686">
                  <a:extLst>
                    <a:ext uri="{9D8B030D-6E8A-4147-A177-3AD203B41FA5}">
                      <a16:colId xmlns:a16="http://schemas.microsoft.com/office/drawing/2014/main" val="20003"/>
                    </a:ext>
                  </a:extLst>
                </a:gridCol>
                <a:gridCol w="862492">
                  <a:extLst>
                    <a:ext uri="{9D8B030D-6E8A-4147-A177-3AD203B41FA5}">
                      <a16:colId xmlns:a16="http://schemas.microsoft.com/office/drawing/2014/main" val="20004"/>
                    </a:ext>
                  </a:extLst>
                </a:gridCol>
                <a:gridCol w="745543">
                  <a:extLst>
                    <a:ext uri="{9D8B030D-6E8A-4147-A177-3AD203B41FA5}">
                      <a16:colId xmlns:a16="http://schemas.microsoft.com/office/drawing/2014/main" val="20005"/>
                    </a:ext>
                  </a:extLst>
                </a:gridCol>
              </a:tblGrid>
              <a:tr h="275704">
                <a:tc>
                  <a:txBody>
                    <a:bodyPr/>
                    <a:lstStyle/>
                    <a:p>
                      <a:pPr algn="ctr" fontAlgn="b"/>
                      <a:r>
                        <a:rPr lang="en-US" sz="1200" b="1" i="0" u="none" strike="noStrike">
                          <a:solidFill>
                            <a:srgbClr val="000000"/>
                          </a:solidFill>
                          <a:latin typeface="Arial"/>
                        </a:rPr>
                        <a:t>Mitigation Steps</a:t>
                      </a:r>
                    </a:p>
                  </a:txBody>
                  <a:tcPr marL="5728" marR="5728" marT="572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Dollars to implement</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Trigger/         Start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Schedule UID</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Completion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Resulting L/C</a:t>
                      </a:r>
                    </a:p>
                  </a:txBody>
                  <a:tcPr marL="5728" marR="5728" marT="57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10000"/>
                  </a:ext>
                </a:extLst>
              </a:tr>
              <a:tr h="127810">
                <a:tc>
                  <a:txBody>
                    <a:bodyPr/>
                    <a:lstStyle/>
                    <a:p>
                      <a:pPr algn="l" fontAlgn="b"/>
                      <a:endParaRPr lang="en-US" sz="800" b="0" i="0" u="none" strike="noStrike">
                        <a:solidFill>
                          <a:srgbClr val="000000"/>
                        </a:solidFill>
                        <a:latin typeface="Arial"/>
                      </a:endParaRP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pSp>
        <p:nvGrpSpPr>
          <p:cNvPr id="5" name="Group 4"/>
          <p:cNvGrpSpPr/>
          <p:nvPr/>
        </p:nvGrpSpPr>
        <p:grpSpPr>
          <a:xfrm>
            <a:off x="174595" y="1199189"/>
            <a:ext cx="11842810" cy="5337176"/>
            <a:chOff x="177336" y="1293099"/>
            <a:chExt cx="11842810" cy="5337176"/>
          </a:xfrm>
        </p:grpSpPr>
        <p:sp>
          <p:nvSpPr>
            <p:cNvPr id="6" name="Rectangle 7"/>
            <p:cNvSpPr>
              <a:spLocks noChangeArrowheads="1"/>
            </p:cNvSpPr>
            <p:nvPr/>
          </p:nvSpPr>
          <p:spPr bwMode="auto">
            <a:xfrm>
              <a:off x="2076900" y="1293100"/>
              <a:ext cx="9943246" cy="5337175"/>
            </a:xfrm>
            <a:prstGeom prst="rect">
              <a:avLst/>
            </a:prstGeom>
            <a:noFill/>
            <a:ln w="9525" algn="ctr">
              <a:solidFill>
                <a:schemeClr val="tx1"/>
              </a:solidFill>
              <a:round/>
              <a:headEnd/>
              <a:tailEnd/>
            </a:ln>
          </p:spPr>
          <p:txBody>
            <a:bodyPr/>
            <a:lstStyle/>
            <a:p>
              <a:endParaRPr lang="en-US">
                <a:latin typeface="Arial" panose="020B0604020202020204" pitchFamily="34" charset="0"/>
                <a:cs typeface="Arial" panose="020B0604020202020204" pitchFamily="34" charset="0"/>
              </a:endParaRPr>
            </a:p>
          </p:txBody>
        </p:sp>
        <p:sp>
          <p:nvSpPr>
            <p:cNvPr id="7" name="Rectangle 9"/>
            <p:cNvSpPr>
              <a:spLocks noChangeArrowheads="1"/>
            </p:cNvSpPr>
            <p:nvPr/>
          </p:nvSpPr>
          <p:spPr bwMode="auto">
            <a:xfrm>
              <a:off x="177336" y="1293099"/>
              <a:ext cx="1907931" cy="5337175"/>
            </a:xfrm>
            <a:prstGeom prst="rect">
              <a:avLst/>
            </a:prstGeom>
            <a:noFill/>
            <a:ln w="9525" algn="ctr">
              <a:solidFill>
                <a:schemeClr val="tx1"/>
              </a:solidFill>
              <a:round/>
              <a:headEnd/>
              <a:tailEnd/>
            </a:ln>
          </p:spPr>
          <p:txBody>
            <a:bodyPr/>
            <a:lstStyle/>
            <a:p>
              <a:pPr algn="ctr"/>
              <a:r>
                <a:rPr lang="en-US" sz="1200" b="1" u="sng">
                  <a:latin typeface="Arial" panose="020B0604020202020204" pitchFamily="34" charset="0"/>
                  <a:cs typeface="Arial" panose="020B0604020202020204" pitchFamily="34" charset="0"/>
                </a:rPr>
                <a:t>Risk ID #</a:t>
              </a:r>
            </a:p>
            <a:p>
              <a:pPr algn="ctr"/>
              <a:r>
                <a:rPr lang="en-US" sz="1200">
                  <a:latin typeface="Arial" panose="020B0604020202020204" pitchFamily="34" charset="0"/>
                  <a:cs typeface="Arial" panose="020B0604020202020204" pitchFamily="34" charset="0"/>
                </a:rPr>
                <a:t>52</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Trend</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Criticality</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Current L/C</a:t>
              </a:r>
            </a:p>
            <a:p>
              <a:pPr algn="ctr"/>
              <a:r>
                <a:rPr lang="en-US" sz="1200">
                  <a:latin typeface="Arial" panose="020B0604020202020204" pitchFamily="34" charset="0"/>
                  <a:cs typeface="Arial" panose="020B0604020202020204" pitchFamily="34" charset="0"/>
                </a:rPr>
                <a:t>4x1</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Affinity Group</a:t>
              </a:r>
            </a:p>
            <a:p>
              <a:pPr algn="ctr"/>
              <a:r>
                <a:rPr lang="en-US" sz="1200">
                  <a:latin typeface="Arial" panose="020B0604020202020204" pitchFamily="34" charset="0"/>
                  <a:cs typeface="Arial" panose="020B0604020202020204" pitchFamily="34" charset="0"/>
                </a:rPr>
                <a:t>Schedule</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Planned Closure</a:t>
              </a:r>
            </a:p>
            <a:p>
              <a:pPr algn="ctr"/>
              <a:r>
                <a:rPr lang="en-US" sz="1200">
                  <a:latin typeface="Arial" panose="020B0604020202020204" pitchFamily="34" charset="0"/>
                  <a:cs typeface="Arial" panose="020B0604020202020204" pitchFamily="34" charset="0"/>
                </a:rPr>
                <a:t>1/31/2021</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Open Date</a:t>
              </a:r>
            </a:p>
            <a:p>
              <a:pPr algn="ctr"/>
              <a:r>
                <a:rPr lang="en-US" sz="1200">
                  <a:latin typeface="Arial" panose="020B0604020202020204" pitchFamily="34" charset="0"/>
                  <a:cs typeface="Arial" panose="020B0604020202020204" pitchFamily="34" charset="0"/>
                </a:rPr>
                <a:t>03/16/2018</a:t>
              </a:r>
            </a:p>
          </p:txBody>
        </p:sp>
        <p:sp>
          <p:nvSpPr>
            <p:cNvPr id="8" name="Content Placeholder 12"/>
            <p:cNvSpPr txBox="1">
              <a:spLocks/>
            </p:cNvSpPr>
            <p:nvPr/>
          </p:nvSpPr>
          <p:spPr>
            <a:xfrm>
              <a:off x="2256076" y="1314327"/>
              <a:ext cx="9648210" cy="4675983"/>
            </a:xfrm>
            <a:prstGeom prst="rect">
              <a:avLst/>
            </a:prstGeom>
          </p:spPr>
          <p:txBody>
            <a:bodyPr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hangingPunct="1">
                <a:buFontTx/>
                <a:buNone/>
              </a:pPr>
              <a:r>
                <a:rPr lang="en-US" sz="1200" b="1" u="sng">
                  <a:latin typeface="Arial" panose="020B0604020202020204" pitchFamily="34" charset="0"/>
                  <a:cs typeface="Arial" panose="020B0604020202020204" pitchFamily="34" charset="0"/>
                </a:rPr>
                <a:t>Risk Statement </a:t>
              </a:r>
              <a:r>
                <a:rPr lang="en-US" sz="1200" b="1">
                  <a:latin typeface="Arial" panose="020B0604020202020204" pitchFamily="34" charset="0"/>
                  <a:cs typeface="Arial" panose="020B0604020202020204" pitchFamily="34" charset="0"/>
                </a:rPr>
                <a:t>:                            								</a:t>
              </a:r>
              <a:r>
                <a:rPr lang="en-US" sz="1200" b="1" u="sng">
                  <a:latin typeface="Arial" panose="020B0604020202020204" pitchFamily="34" charset="0"/>
                  <a:cs typeface="Arial" panose="020B0604020202020204" pitchFamily="34" charset="0"/>
                </a:rPr>
                <a:t>Approach</a:t>
              </a:r>
              <a:r>
                <a:rPr lang="en-US" sz="1200">
                  <a:latin typeface="Arial" panose="020B0604020202020204" pitchFamily="34" charset="0"/>
                  <a:cs typeface="Arial" panose="020B0604020202020204" pitchFamily="34" charset="0"/>
                </a:rPr>
                <a:t>:  Watch</a:t>
              </a:r>
            </a:p>
            <a:p>
              <a:pPr eaLnBrk="1" hangingPunct="1">
                <a:buNone/>
              </a:pPr>
              <a:r>
                <a:rPr lang="en-US" sz="1200">
                  <a:latin typeface="Arial"/>
                  <a:ea typeface="ＭＳ Ｐゴシック"/>
                  <a:cs typeface="Arial"/>
                </a:rPr>
                <a:t>Given that the Low Density Shock Tube is a hardware fabrication project that is started from scratch, there is a possibility of delays in delivery, installation and/or qualification of the facility, resulting in a reduced database or slip in schedule.</a:t>
              </a:r>
            </a:p>
            <a:p>
              <a:pPr eaLnBrk="1" hangingPunct="1">
                <a:spcBef>
                  <a:spcPts val="600"/>
                </a:spcBef>
                <a:buNone/>
              </a:pPr>
              <a:endParaRPr lang="en-US" sz="1200" b="1" u="sng">
                <a:latin typeface="Arial" panose="020B0604020202020204" pitchFamily="34" charset="0"/>
                <a:cs typeface="Arial" panose="020B0604020202020204" pitchFamily="34" charset="0"/>
              </a:endParaRPr>
            </a:p>
            <a:p>
              <a:pPr eaLnBrk="1" hangingPunct="1">
                <a:spcBef>
                  <a:spcPts val="600"/>
                </a:spcBef>
                <a:buNone/>
              </a:pPr>
              <a:r>
                <a:rPr lang="en-US" sz="1200" b="1" u="sng">
                  <a:latin typeface="Arial" panose="020B0604020202020204" pitchFamily="34" charset="0"/>
                  <a:cs typeface="Arial" panose="020B0604020202020204" pitchFamily="34" charset="0"/>
                </a:rPr>
                <a:t>Context</a:t>
              </a:r>
            </a:p>
            <a:p>
              <a:pPr>
                <a:spcBef>
                  <a:spcPts val="0"/>
                </a:spcBef>
                <a:buNone/>
              </a:pPr>
              <a:r>
                <a:rPr lang="en-US" sz="1200">
                  <a:latin typeface="Arial"/>
                  <a:ea typeface="ＭＳ Ｐゴシック"/>
                  <a:cs typeface="Arial"/>
                </a:rPr>
                <a:t>The Low Density Shock Tube (LDST) is being rebuilt to correct flaws in the original tube manufactured in the 1970s.  LDST will be used to obtain data at lower densities than are possible in the current 4” diameter EAST shock tube.  Data collected in this facility feeds the low density Mars database scheduled for FY2020.  Late delivery or delays in installation are possible, due to availability of vendor/machinists, delays in procurement quotation process, imposition of additional requirements by pressure systems safety, availability of facility support crew for installation and set up, and/or errors in fabrication or drawings that require re-work.</a:t>
              </a:r>
            </a:p>
            <a:p>
              <a:pPr eaLnBrk="1" hangingPunct="1">
                <a:spcBef>
                  <a:spcPts val="600"/>
                </a:spcBef>
                <a:buNone/>
              </a:pPr>
              <a:r>
                <a:rPr lang="en-US" sz="1200" b="1" u="sng">
                  <a:latin typeface="Arial" panose="020B0604020202020204" pitchFamily="34" charset="0"/>
                  <a:cs typeface="Arial" panose="020B0604020202020204" pitchFamily="34" charset="0"/>
                </a:rPr>
                <a:t>Status</a:t>
              </a:r>
            </a:p>
            <a:p>
              <a:pPr eaLnBrk="1" hangingPunct="1">
                <a:spcBef>
                  <a:spcPts val="600"/>
                </a:spcBef>
                <a:buNone/>
              </a:pPr>
              <a:r>
                <a:rPr lang="en-US" sz="1200">
                  <a:latin typeface="Arial"/>
                  <a:ea typeface="ＭＳ Ｐゴシック"/>
                  <a:cs typeface="Arial"/>
                </a:rPr>
                <a:t>4/28/2020. Risk mitigation is on hold until centers re-open from COVID-19.</a:t>
              </a:r>
            </a:p>
            <a:p>
              <a:pPr>
                <a:spcBef>
                  <a:spcPts val="600"/>
                </a:spcBef>
                <a:buNone/>
              </a:pPr>
              <a:r>
                <a:rPr lang="en-US" sz="1200">
                  <a:latin typeface="Arial"/>
                  <a:ea typeface="ＭＳ Ｐゴシック"/>
                  <a:cs typeface="Arial"/>
                </a:rPr>
                <a:t>2/21/2020: Order has been placed for the tube, depends on fabrication and installation time. Contractual delivery date for the LDST is mid-December. Holding monthly meetings with contractor to try to keep delivery on track.</a:t>
              </a:r>
              <a:endParaRPr lang="en-US">
                <a:latin typeface="Arial"/>
                <a:ea typeface="ＭＳ Ｐゴシック"/>
                <a:cs typeface="Arial"/>
              </a:endParaRPr>
            </a:p>
            <a:p>
              <a:pPr eaLnBrk="1" hangingPunct="1">
                <a:spcBef>
                  <a:spcPts val="600"/>
                </a:spcBef>
                <a:buNone/>
              </a:pPr>
              <a:r>
                <a:rPr lang="en-US" sz="1200">
                  <a:latin typeface="Arial" panose="020B0604020202020204" pitchFamily="34" charset="0"/>
                  <a:cs typeface="Arial" panose="020B0604020202020204" pitchFamily="34" charset="0"/>
                </a:rPr>
                <a:t>8/26/2019: Procurement is delayed until additional funding becomes available.  The deliverables associated with LDST, however, have been moved back to FY22 to accommodate slips in expansion cone tests to FY20 and prioritization of tests for Titan entries in FY21.</a:t>
              </a:r>
            </a:p>
            <a:p>
              <a:pPr eaLnBrk="1" hangingPunct="1">
                <a:spcBef>
                  <a:spcPts val="600"/>
                </a:spcBef>
                <a:buNone/>
              </a:pPr>
              <a:r>
                <a:rPr lang="en-US" sz="1200">
                  <a:latin typeface="Arial" panose="020B0604020202020204" pitchFamily="34" charset="0"/>
                  <a:cs typeface="Arial" panose="020B0604020202020204" pitchFamily="34" charset="0"/>
                </a:rPr>
                <a:t>5/6/2019: No Change.</a:t>
              </a:r>
            </a:p>
            <a:p>
              <a:pPr eaLnBrk="1" hangingPunct="1">
                <a:spcBef>
                  <a:spcPts val="600"/>
                </a:spcBef>
                <a:buNone/>
              </a:pPr>
              <a:endParaRPr lang="en-US" sz="1200">
                <a:latin typeface="Arial" panose="020B0604020202020204" pitchFamily="34" charset="0"/>
                <a:cs typeface="Arial" panose="020B0604020202020204" pitchFamily="34" charset="0"/>
              </a:endParaRPr>
            </a:p>
          </p:txBody>
        </p:sp>
      </p:gr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4" name="Slide Number Placeholder 3"/>
          <p:cNvSpPr>
            <a:spLocks noGrp="1"/>
          </p:cNvSpPr>
          <p:nvPr>
            <p:ph type="sldNum" sz="quarter" idx="10"/>
          </p:nvPr>
        </p:nvSpPr>
        <p:spPr/>
        <p:txBody>
          <a:bodyPr/>
          <a:lstStyle/>
          <a:p>
            <a:pPr>
              <a:defRPr/>
            </a:pPr>
            <a:fld id="{75D13D49-2B6F-174C-9E1E-1013A06E5C50}" type="slidenum">
              <a:rPr lang="uk-UA" smtClean="0"/>
              <a:pPr>
                <a:defRPr/>
              </a:pPr>
              <a:t>54</a:t>
            </a:fld>
            <a:endParaRPr lang="uk-UA"/>
          </a:p>
        </p:txBody>
      </p:sp>
      <p:sp>
        <p:nvSpPr>
          <p:cNvPr id="13" name="Down Arrow 12"/>
          <p:cNvSpPr>
            <a:spLocks noChangeArrowheads="1"/>
          </p:cNvSpPr>
          <p:nvPr/>
        </p:nvSpPr>
        <p:spPr bwMode="auto">
          <a:xfrm rot="5400000" flipV="1">
            <a:off x="967560" y="2306322"/>
            <a:ext cx="366712" cy="457200"/>
          </a:xfrm>
          <a:prstGeom prst="downArrow">
            <a:avLst>
              <a:gd name="adj1" fmla="val 50000"/>
              <a:gd name="adj2" fmla="val 49870"/>
            </a:avLst>
          </a:prstGeom>
          <a:solidFill>
            <a:schemeClr val="accent1"/>
          </a:solidFill>
          <a:ln w="952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Rectangle 136" descr="Wide downward diagonal"/>
          <p:cNvSpPr>
            <a:spLocks noChangeArrowheads="1"/>
          </p:cNvSpPr>
          <p:nvPr/>
        </p:nvSpPr>
        <p:spPr bwMode="auto">
          <a:xfrm>
            <a:off x="777778" y="3159640"/>
            <a:ext cx="652462" cy="307975"/>
          </a:xfrm>
          <a:prstGeom prst="rect">
            <a:avLst/>
          </a:prstGeom>
          <a:pattFill prst="dkHorz">
            <a:fgClr>
              <a:srgbClr val="66FF33"/>
            </a:fgClr>
            <a:bgClr>
              <a:schemeClr val="bg1"/>
            </a:bgClr>
          </a:pattFill>
          <a:ln w="25400">
            <a:solidFill>
              <a:schemeClr val="tx1"/>
            </a:solidFill>
            <a:miter lim="800000"/>
            <a:headEnd/>
            <a:tailEnd/>
          </a:ln>
        </p:spPr>
        <p:txBody>
          <a:bodyPr wrap="none" anchor="ctr"/>
          <a:lstStyle/>
          <a:p>
            <a:pPr algn="ctr">
              <a:defRPr/>
            </a:pPr>
            <a:r>
              <a:rPr lang="en-US" sz="1600">
                <a:solidFill>
                  <a:prstClr val="black"/>
                </a:solidFill>
                <a:latin typeface="Calibri"/>
                <a:cs typeface="Times New Roman" charset="0"/>
              </a:rPr>
              <a:t>Low</a:t>
            </a:r>
          </a:p>
        </p:txBody>
      </p:sp>
    </p:spTree>
    <p:extLst>
      <p:ext uri="{BB962C8B-B14F-4D97-AF65-F5344CB8AC3E}">
        <p14:creationId xmlns:p14="http://schemas.microsoft.com/office/powerpoint/2010/main" val="31474368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2995" y="75956"/>
            <a:ext cx="9831572" cy="1066800"/>
          </a:xfrm>
        </p:spPr>
        <p:txBody>
          <a:bodyPr/>
          <a:lstStyle/>
          <a:p>
            <a:r>
              <a:rPr lang="en-US" sz="3600">
                <a:solidFill>
                  <a:schemeClr val="bg1">
                    <a:lumMod val="85000"/>
                  </a:schemeClr>
                </a:solidFill>
              </a:rPr>
              <a:t>PICA-N Model</a:t>
            </a:r>
            <a:br>
              <a:rPr lang="en-US" sz="3600">
                <a:solidFill>
                  <a:schemeClr val="bg1">
                    <a:lumMod val="85000"/>
                  </a:schemeClr>
                </a:solidFill>
              </a:rPr>
            </a:br>
            <a:r>
              <a:rPr lang="en-US">
                <a:solidFill>
                  <a:schemeClr val="bg1">
                    <a:lumMod val="85000"/>
                  </a:schemeClr>
                </a:solidFill>
              </a:rPr>
              <a:t>PICA-N Model Accuracy – B. Bessire</a:t>
            </a:r>
          </a:p>
        </p:txBody>
      </p:sp>
      <p:graphicFrame>
        <p:nvGraphicFramePr>
          <p:cNvPr id="9" name="Table 8"/>
          <p:cNvGraphicFramePr>
            <a:graphicFrameLocks noGrp="1"/>
          </p:cNvGraphicFramePr>
          <p:nvPr/>
        </p:nvGraphicFramePr>
        <p:xfrm>
          <a:off x="2221676" y="5975912"/>
          <a:ext cx="9648211" cy="535667"/>
        </p:xfrm>
        <a:graphic>
          <a:graphicData uri="http://schemas.openxmlformats.org/drawingml/2006/table">
            <a:tbl>
              <a:tblPr/>
              <a:tblGrid>
                <a:gridCol w="5584269">
                  <a:extLst>
                    <a:ext uri="{9D8B030D-6E8A-4147-A177-3AD203B41FA5}">
                      <a16:colId xmlns:a16="http://schemas.microsoft.com/office/drawing/2014/main" val="20000"/>
                    </a:ext>
                  </a:extLst>
                </a:gridCol>
                <a:gridCol w="862492">
                  <a:extLst>
                    <a:ext uri="{9D8B030D-6E8A-4147-A177-3AD203B41FA5}">
                      <a16:colId xmlns:a16="http://schemas.microsoft.com/office/drawing/2014/main" val="20001"/>
                    </a:ext>
                  </a:extLst>
                </a:gridCol>
                <a:gridCol w="891729">
                  <a:extLst>
                    <a:ext uri="{9D8B030D-6E8A-4147-A177-3AD203B41FA5}">
                      <a16:colId xmlns:a16="http://schemas.microsoft.com/office/drawing/2014/main" val="20002"/>
                    </a:ext>
                  </a:extLst>
                </a:gridCol>
                <a:gridCol w="701686">
                  <a:extLst>
                    <a:ext uri="{9D8B030D-6E8A-4147-A177-3AD203B41FA5}">
                      <a16:colId xmlns:a16="http://schemas.microsoft.com/office/drawing/2014/main" val="20003"/>
                    </a:ext>
                  </a:extLst>
                </a:gridCol>
                <a:gridCol w="862492">
                  <a:extLst>
                    <a:ext uri="{9D8B030D-6E8A-4147-A177-3AD203B41FA5}">
                      <a16:colId xmlns:a16="http://schemas.microsoft.com/office/drawing/2014/main" val="20004"/>
                    </a:ext>
                  </a:extLst>
                </a:gridCol>
                <a:gridCol w="745543">
                  <a:extLst>
                    <a:ext uri="{9D8B030D-6E8A-4147-A177-3AD203B41FA5}">
                      <a16:colId xmlns:a16="http://schemas.microsoft.com/office/drawing/2014/main" val="20005"/>
                    </a:ext>
                  </a:extLst>
                </a:gridCol>
              </a:tblGrid>
              <a:tr h="275704">
                <a:tc>
                  <a:txBody>
                    <a:bodyPr/>
                    <a:lstStyle/>
                    <a:p>
                      <a:pPr algn="ctr" fontAlgn="b"/>
                      <a:r>
                        <a:rPr lang="en-US" sz="1200" b="1" i="0" u="none" strike="noStrike">
                          <a:solidFill>
                            <a:srgbClr val="000000"/>
                          </a:solidFill>
                          <a:latin typeface="Arial"/>
                        </a:rPr>
                        <a:t>Mitigation Steps</a:t>
                      </a:r>
                    </a:p>
                  </a:txBody>
                  <a:tcPr marL="5728" marR="5728" marT="572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Dollars to implement</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Trigger/         Start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Schedule UID</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Completion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Resulting L/C</a:t>
                      </a:r>
                    </a:p>
                  </a:txBody>
                  <a:tcPr marL="5728" marR="5728" marT="57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10000"/>
                  </a:ext>
                </a:extLst>
              </a:tr>
              <a:tr h="127810">
                <a:tc>
                  <a:txBody>
                    <a:bodyPr/>
                    <a:lstStyle/>
                    <a:p>
                      <a:pPr algn="l" fontAlgn="b"/>
                      <a:endParaRPr lang="en-US" sz="800" b="0" i="0" u="none" strike="noStrike">
                        <a:solidFill>
                          <a:srgbClr val="000000"/>
                        </a:solidFill>
                        <a:latin typeface="Arial"/>
                      </a:endParaRP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pSp>
        <p:nvGrpSpPr>
          <p:cNvPr id="5" name="Group 4"/>
          <p:cNvGrpSpPr/>
          <p:nvPr/>
        </p:nvGrpSpPr>
        <p:grpSpPr>
          <a:xfrm>
            <a:off x="125827" y="1186997"/>
            <a:ext cx="11842810" cy="5337176"/>
            <a:chOff x="177336" y="1293099"/>
            <a:chExt cx="11842810" cy="5337176"/>
          </a:xfrm>
        </p:grpSpPr>
        <p:sp>
          <p:nvSpPr>
            <p:cNvPr id="6" name="Rectangle 7"/>
            <p:cNvSpPr>
              <a:spLocks noChangeArrowheads="1"/>
            </p:cNvSpPr>
            <p:nvPr/>
          </p:nvSpPr>
          <p:spPr bwMode="auto">
            <a:xfrm>
              <a:off x="2076900" y="1293100"/>
              <a:ext cx="9943246" cy="5337175"/>
            </a:xfrm>
            <a:prstGeom prst="rect">
              <a:avLst/>
            </a:prstGeom>
            <a:noFill/>
            <a:ln w="9525" algn="ctr">
              <a:solidFill>
                <a:schemeClr val="tx1"/>
              </a:solidFill>
              <a:round/>
              <a:headEnd/>
              <a:tailEnd/>
            </a:ln>
          </p:spPr>
          <p:txBody>
            <a:bodyPr/>
            <a:lstStyle/>
            <a:p>
              <a:endParaRPr lang="en-US">
                <a:latin typeface="Arial" panose="020B0604020202020204" pitchFamily="34" charset="0"/>
                <a:cs typeface="Arial" panose="020B0604020202020204" pitchFamily="34" charset="0"/>
              </a:endParaRPr>
            </a:p>
          </p:txBody>
        </p:sp>
        <p:sp>
          <p:nvSpPr>
            <p:cNvPr id="7" name="Rectangle 9"/>
            <p:cNvSpPr>
              <a:spLocks noChangeArrowheads="1"/>
            </p:cNvSpPr>
            <p:nvPr/>
          </p:nvSpPr>
          <p:spPr bwMode="auto">
            <a:xfrm>
              <a:off x="177336" y="1293099"/>
              <a:ext cx="1907931" cy="5337175"/>
            </a:xfrm>
            <a:prstGeom prst="rect">
              <a:avLst/>
            </a:prstGeom>
            <a:noFill/>
            <a:ln w="9525" algn="ctr">
              <a:solidFill>
                <a:schemeClr val="tx1"/>
              </a:solidFill>
              <a:round/>
              <a:headEnd/>
              <a:tailEnd/>
            </a:ln>
          </p:spPr>
          <p:txBody>
            <a:bodyPr/>
            <a:lstStyle/>
            <a:p>
              <a:pPr algn="ctr"/>
              <a:r>
                <a:rPr lang="en-US" sz="1200" b="1" u="sng">
                  <a:latin typeface="Arial" panose="020B0604020202020204" pitchFamily="34" charset="0"/>
                  <a:cs typeface="Arial" panose="020B0604020202020204" pitchFamily="34" charset="0"/>
                </a:rPr>
                <a:t>Risk ID #</a:t>
              </a:r>
            </a:p>
            <a:p>
              <a:pPr algn="ctr"/>
              <a:r>
                <a:rPr lang="en-US" sz="1200">
                  <a:latin typeface="Arial" panose="020B0604020202020204" pitchFamily="34" charset="0"/>
                  <a:cs typeface="Arial" panose="020B0604020202020204" pitchFamily="34" charset="0"/>
                </a:rPr>
                <a:t>53</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Trend</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Criticality</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Current L/C</a:t>
              </a:r>
            </a:p>
            <a:p>
              <a:pPr algn="ctr"/>
              <a:r>
                <a:rPr lang="en-US" sz="1200">
                  <a:latin typeface="Arial" panose="020B0604020202020204" pitchFamily="34" charset="0"/>
                  <a:cs typeface="Arial" panose="020B0604020202020204" pitchFamily="34" charset="0"/>
                </a:rPr>
                <a:t>4x3</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Affinity Group</a:t>
              </a:r>
            </a:p>
            <a:p>
              <a:pPr algn="ctr"/>
              <a:r>
                <a:rPr lang="en-US" sz="1200">
                  <a:latin typeface="Arial" panose="020B0604020202020204" pitchFamily="34" charset="0"/>
                  <a:cs typeface="Arial" panose="020B0604020202020204" pitchFamily="34" charset="0"/>
                </a:rPr>
                <a:t>Technical, Schedule</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Planned Closure</a:t>
              </a:r>
            </a:p>
            <a:p>
              <a:pPr algn="ctr"/>
              <a:r>
                <a:rPr lang="en-US" sz="1200">
                  <a:latin typeface="Arial" panose="020B0604020202020204" pitchFamily="34" charset="0"/>
                  <a:cs typeface="Arial" panose="020B0604020202020204" pitchFamily="34" charset="0"/>
                </a:rPr>
                <a:t>9/30/2020</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Open Date</a:t>
              </a:r>
            </a:p>
            <a:p>
              <a:pPr algn="ctr"/>
              <a:r>
                <a:rPr lang="en-US" sz="1200">
                  <a:latin typeface="Arial" panose="020B0604020202020204" pitchFamily="34" charset="0"/>
                  <a:cs typeface="Arial" panose="020B0604020202020204" pitchFamily="34" charset="0"/>
                </a:rPr>
                <a:t>06/30/2018</a:t>
              </a:r>
            </a:p>
          </p:txBody>
        </p:sp>
        <p:sp>
          <p:nvSpPr>
            <p:cNvPr id="8" name="Content Placeholder 12"/>
            <p:cNvSpPr txBox="1">
              <a:spLocks/>
            </p:cNvSpPr>
            <p:nvPr/>
          </p:nvSpPr>
          <p:spPr>
            <a:xfrm>
              <a:off x="2256076" y="1314327"/>
              <a:ext cx="9648210" cy="4675983"/>
            </a:xfrm>
            <a:prstGeom prst="rect">
              <a:avLst/>
            </a:prstGeom>
          </p:spPr>
          <p:txBody>
            <a:bodyPr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hangingPunct="1">
                <a:buFontTx/>
                <a:buNone/>
              </a:pPr>
              <a:r>
                <a:rPr lang="en-US" sz="1200" b="1" u="sng">
                  <a:latin typeface="Arial" panose="020B0604020202020204" pitchFamily="34" charset="0"/>
                  <a:cs typeface="Arial" panose="020B0604020202020204" pitchFamily="34" charset="0"/>
                </a:rPr>
                <a:t>Risk Statement </a:t>
              </a:r>
              <a:r>
                <a:rPr lang="en-US" sz="1200" b="1">
                  <a:latin typeface="Arial" panose="020B0604020202020204" pitchFamily="34" charset="0"/>
                  <a:cs typeface="Arial" panose="020B0604020202020204" pitchFamily="34" charset="0"/>
                </a:rPr>
                <a:t>:                            								</a:t>
              </a:r>
              <a:r>
                <a:rPr lang="en-US" sz="1200" b="1" u="sng">
                  <a:latin typeface="Arial" panose="020B0604020202020204" pitchFamily="34" charset="0"/>
                  <a:cs typeface="Arial" panose="020B0604020202020204" pitchFamily="34" charset="0"/>
                </a:rPr>
                <a:t>Approach</a:t>
              </a:r>
              <a:r>
                <a:rPr lang="en-US" sz="1200">
                  <a:latin typeface="Arial" panose="020B0604020202020204" pitchFamily="34" charset="0"/>
                  <a:cs typeface="Arial" panose="020B0604020202020204" pitchFamily="34" charset="0"/>
                </a:rPr>
                <a:t>:  Research/Mitigate</a:t>
              </a:r>
            </a:p>
            <a:p>
              <a:pPr eaLnBrk="1" hangingPunct="1">
                <a:buNone/>
              </a:pPr>
              <a:r>
                <a:rPr lang="en-US" sz="1200">
                  <a:latin typeface="Arial"/>
                  <a:ea typeface="ＭＳ Ｐゴシック"/>
                  <a:cs typeface="Arial"/>
                </a:rPr>
                <a:t>Given the lack of precedent for modeling silica coatings on TPS materials, it is possible that there are unanticipated challenges or gaps in the development plan, resulting in an inability to deliver a model with sufficient accuracy to satisfy MEDLI2’s requirement.</a:t>
              </a:r>
            </a:p>
            <a:p>
              <a:pPr eaLnBrk="1" hangingPunct="1">
                <a:spcBef>
                  <a:spcPts val="600"/>
                </a:spcBef>
                <a:buNone/>
              </a:pPr>
              <a:r>
                <a:rPr lang="en-US" sz="1200" b="1" u="sng">
                  <a:latin typeface="Arial" panose="020B0604020202020204" pitchFamily="34" charset="0"/>
                  <a:cs typeface="Arial" panose="020B0604020202020204" pitchFamily="34" charset="0"/>
                </a:rPr>
                <a:t>Context</a:t>
              </a:r>
            </a:p>
            <a:p>
              <a:pPr>
                <a:spcBef>
                  <a:spcPts val="0"/>
                </a:spcBef>
                <a:buNone/>
              </a:pPr>
              <a:r>
                <a:rPr lang="en-US" sz="1200">
                  <a:latin typeface="Arial"/>
                  <a:ea typeface="ＭＳ Ｐゴシック"/>
                  <a:cs typeface="Arial"/>
                </a:rPr>
                <a:t>While the ESM material modeling team, in coordination with MEDLI2, has assembled a detailed plan for high-fidelity model development of the PICA-N system, there are a number of unknowns that raise the possibility that the planned effort cannot achieve its goal of meeting MEDLI2’s accuracy requirement. For example, Lockheed’s NuSil application spec for MSL is incomplete and ESM will therefore have to analyze the system parametrically in order to infer traceability for validation. Also, the MEDLI2 requirement was developed under assumption of a less complicated, NuSil-free system, which may be too constraining given the added complexity of silica coating. </a:t>
              </a:r>
              <a:endParaRPr lang="en-US" sz="1200">
                <a:latin typeface="Arial" panose="020B0604020202020204" pitchFamily="34" charset="0"/>
                <a:cs typeface="Arial" panose="020B0604020202020204" pitchFamily="34" charset="0"/>
              </a:endParaRPr>
            </a:p>
            <a:p>
              <a:pPr eaLnBrk="1" hangingPunct="1">
                <a:spcBef>
                  <a:spcPts val="600"/>
                </a:spcBef>
                <a:buNone/>
              </a:pPr>
              <a:r>
                <a:rPr lang="en-US" sz="1200" b="1" u="sng">
                  <a:latin typeface="Arial"/>
                  <a:ea typeface="ＭＳ Ｐゴシック"/>
                  <a:cs typeface="Arial"/>
                </a:rPr>
                <a:t>Status</a:t>
              </a:r>
            </a:p>
            <a:p>
              <a:pPr>
                <a:spcBef>
                  <a:spcPts val="600"/>
                </a:spcBef>
                <a:buNone/>
              </a:pPr>
              <a:r>
                <a:rPr lang="en-US" sz="1000">
                  <a:latin typeface="Arial"/>
                  <a:ea typeface="ＭＳ Ｐゴシック"/>
                  <a:cs typeface="Arial"/>
                </a:rPr>
                <a:t>8/11/2020 The AHF test campaign has been delayed to October. Will use MEDLI-2 test results in place of AHF. </a:t>
              </a:r>
            </a:p>
            <a:p>
              <a:pPr>
                <a:spcBef>
                  <a:spcPts val="600"/>
                </a:spcBef>
                <a:buNone/>
              </a:pPr>
              <a:r>
                <a:rPr lang="en-US" sz="1000">
                  <a:latin typeface="Arial"/>
                  <a:ea typeface="ＭＳ Ｐゴシック"/>
                  <a:cs typeface="Arial"/>
                </a:rPr>
                <a:t>4/28/2020 The second </a:t>
              </a:r>
              <a:r>
                <a:rPr lang="en-US" sz="1000" err="1">
                  <a:latin typeface="Arial"/>
                  <a:ea typeface="ＭＳ Ｐゴシック"/>
                  <a:cs typeface="Arial"/>
                </a:rPr>
                <a:t>HyMETS</a:t>
              </a:r>
              <a:r>
                <a:rPr lang="en-US" sz="1000">
                  <a:latin typeface="Arial"/>
                  <a:ea typeface="ＭＳ Ｐゴシック"/>
                  <a:cs typeface="Arial"/>
                </a:rPr>
                <a:t> test campaign and the AHF test campaign have been impacted by  COVID-19  and will very likely not take place until late summer. PATO-Mutation ++ team is meeting once a week to speed along a type-3 model. Will use MEDLI-2 test results for validation of the type-3 model in place of AHF.  </a:t>
              </a:r>
            </a:p>
            <a:p>
              <a:pPr>
                <a:spcBef>
                  <a:spcPts val="600"/>
                </a:spcBef>
                <a:buNone/>
              </a:pPr>
              <a:r>
                <a:rPr lang="en-US" sz="1000">
                  <a:latin typeface="Arial"/>
                  <a:ea typeface="ＭＳ Ｐゴシック"/>
                  <a:cs typeface="Arial"/>
                </a:rPr>
                <a:t>11/22/2019 A second </a:t>
              </a:r>
              <a:r>
                <a:rPr lang="en-US" sz="1000" err="1">
                  <a:latin typeface="Arial"/>
                  <a:ea typeface="ＭＳ Ｐゴシック"/>
                  <a:cs typeface="Arial"/>
                </a:rPr>
                <a:t>HyMETS</a:t>
              </a:r>
              <a:r>
                <a:rPr lang="en-US" sz="1000">
                  <a:latin typeface="Arial"/>
                  <a:ea typeface="ＭＳ Ｐゴシック"/>
                  <a:cs typeface="Arial"/>
                </a:rPr>
                <a:t> test campaign was planned for October 2019 and will now take place in March/April of 2020. The plan will focus on a “Mars” simulation to address modeling needs for MEDLI-2. Testing delays may effect model delivery accuracy if anomalous behavior is observed in the CO</a:t>
              </a:r>
              <a:r>
                <a:rPr lang="en-US" sz="1000" baseline="-25000">
                  <a:latin typeface="Arial"/>
                  <a:ea typeface="ＭＳ Ｐゴシック"/>
                  <a:cs typeface="Arial"/>
                </a:rPr>
                <a:t>2</a:t>
              </a:r>
              <a:r>
                <a:rPr lang="en-US" sz="1000">
                  <a:latin typeface="Arial"/>
                  <a:ea typeface="ＭＳ Ｐゴシック"/>
                  <a:cs typeface="Arial"/>
                </a:rPr>
                <a:t> atmosphere. </a:t>
              </a:r>
              <a:endParaRPr lang="en-US" sz="1200" b="1" u="sng">
                <a:latin typeface="Arial" panose="020B0604020202020204" pitchFamily="34" charset="0"/>
                <a:cs typeface="Arial" panose="020B0604020202020204" pitchFamily="34" charset="0"/>
              </a:endParaRPr>
            </a:p>
            <a:p>
              <a:pPr eaLnBrk="1" hangingPunct="1">
                <a:spcBef>
                  <a:spcPts val="600"/>
                </a:spcBef>
                <a:buNone/>
              </a:pPr>
              <a:r>
                <a:rPr lang="en-US" sz="1000">
                  <a:latin typeface="Arial"/>
                  <a:ea typeface="ＭＳ Ｐゴシック"/>
                  <a:cs typeface="Arial"/>
                </a:rPr>
                <a:t>9/9/2019. Greg Gonzales and I were present during the LMA coating process last week and we learned that the heatshield receives 1 to 1.5 box coats. The upcoming </a:t>
              </a:r>
              <a:r>
                <a:rPr lang="en-US" sz="1000" err="1">
                  <a:latin typeface="Arial"/>
                  <a:ea typeface="ＭＳ Ｐゴシック"/>
                  <a:cs typeface="Arial"/>
                </a:rPr>
                <a:t>HyMETS</a:t>
              </a:r>
              <a:r>
                <a:rPr lang="en-US" sz="1000">
                  <a:latin typeface="Arial"/>
                  <a:ea typeface="ＭＳ Ｐゴシック"/>
                  <a:cs typeface="Arial"/>
                </a:rPr>
                <a:t> test campaign is going to focus on 1.5 box coats. It is expected that the modelling effort will benefit from this as the effort is now able to focus in on tests that are relevant to flight hardware. Keeping </a:t>
              </a:r>
              <a:r>
                <a:rPr lang="en-US" sz="1000" err="1">
                  <a:latin typeface="Arial"/>
                  <a:ea typeface="ＭＳ Ｐゴシック"/>
                  <a:cs typeface="Arial"/>
                </a:rPr>
                <a:t>LxC</a:t>
              </a:r>
              <a:r>
                <a:rPr lang="en-US" sz="1000">
                  <a:latin typeface="Arial"/>
                  <a:ea typeface="ＭＳ Ｐゴシック"/>
                  <a:cs typeface="Arial"/>
                </a:rPr>
                <a:t> the same until we are able to run simulations on the new models.</a:t>
              </a:r>
              <a:endParaRPr lang="en-US" sz="1000">
                <a:latin typeface="Arial" panose="020B0604020202020204" pitchFamily="34" charset="0"/>
                <a:cs typeface="Arial" panose="020B0604020202020204" pitchFamily="34" charset="0"/>
              </a:endParaRPr>
            </a:p>
          </p:txBody>
        </p:sp>
      </p:gr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4" name="Slide Number Placeholder 3"/>
          <p:cNvSpPr>
            <a:spLocks noGrp="1"/>
          </p:cNvSpPr>
          <p:nvPr>
            <p:ph type="sldNum" sz="quarter" idx="10"/>
          </p:nvPr>
        </p:nvSpPr>
        <p:spPr/>
        <p:txBody>
          <a:bodyPr/>
          <a:lstStyle/>
          <a:p>
            <a:pPr>
              <a:defRPr/>
            </a:pPr>
            <a:fld id="{75D13D49-2B6F-174C-9E1E-1013A06E5C50}" type="slidenum">
              <a:rPr lang="uk-UA" smtClean="0"/>
              <a:pPr>
                <a:defRPr/>
              </a:pPr>
              <a:t>55</a:t>
            </a:fld>
            <a:endParaRPr lang="uk-UA"/>
          </a:p>
        </p:txBody>
      </p:sp>
      <p:sp>
        <p:nvSpPr>
          <p:cNvPr id="13" name="Down Arrow 12"/>
          <p:cNvSpPr>
            <a:spLocks noChangeArrowheads="1"/>
          </p:cNvSpPr>
          <p:nvPr/>
        </p:nvSpPr>
        <p:spPr bwMode="auto">
          <a:xfrm rot="5400000" flipV="1">
            <a:off x="967560" y="2306322"/>
            <a:ext cx="366712" cy="457200"/>
          </a:xfrm>
          <a:prstGeom prst="downArrow">
            <a:avLst>
              <a:gd name="adj1" fmla="val 50000"/>
              <a:gd name="adj2" fmla="val 49870"/>
            </a:avLst>
          </a:prstGeom>
          <a:solidFill>
            <a:schemeClr val="accent1"/>
          </a:solidFill>
          <a:ln w="952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Rectangle 136" descr="Wide downward diagonal"/>
          <p:cNvSpPr>
            <a:spLocks noChangeArrowheads="1"/>
          </p:cNvSpPr>
          <p:nvPr/>
        </p:nvSpPr>
        <p:spPr bwMode="auto">
          <a:xfrm>
            <a:off x="816769" y="3165372"/>
            <a:ext cx="652462" cy="307975"/>
          </a:xfrm>
          <a:prstGeom prst="rect">
            <a:avLst/>
          </a:prstGeom>
          <a:pattFill prst="wdDnDiag">
            <a:fgClr>
              <a:srgbClr val="FFFF66"/>
            </a:fgClr>
            <a:bgClr>
              <a:schemeClr val="bg1"/>
            </a:bgClr>
          </a:pattFill>
          <a:ln w="25400">
            <a:solidFill>
              <a:schemeClr val="tx1"/>
            </a:solidFill>
            <a:miter lim="800000"/>
            <a:headEnd/>
            <a:tailEnd/>
          </a:ln>
        </p:spPr>
        <p:txBody>
          <a:bodyPr wrap="none" anchor="ctr"/>
          <a:lstStyle/>
          <a:p>
            <a:pPr algn="ctr"/>
            <a:r>
              <a:rPr lang="en-US" sz="1600">
                <a:cs typeface="Times New Roman" charset="0"/>
              </a:rPr>
              <a:t>Med</a:t>
            </a:r>
          </a:p>
        </p:txBody>
      </p:sp>
    </p:spTree>
    <p:extLst>
      <p:ext uri="{BB962C8B-B14F-4D97-AF65-F5344CB8AC3E}">
        <p14:creationId xmlns:p14="http://schemas.microsoft.com/office/powerpoint/2010/main" val="22682635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2995" y="75956"/>
            <a:ext cx="9831572" cy="1066800"/>
          </a:xfrm>
        </p:spPr>
        <p:txBody>
          <a:bodyPr/>
          <a:lstStyle/>
          <a:p>
            <a:r>
              <a:rPr lang="en-US" sz="3600">
                <a:solidFill>
                  <a:schemeClr val="bg1">
                    <a:lumMod val="85000"/>
                  </a:schemeClr>
                </a:solidFill>
                <a:latin typeface="Arial Bold"/>
                <a:ea typeface="ＭＳ Ｐゴシック"/>
              </a:rPr>
              <a:t>CEA: MRR</a:t>
            </a:r>
            <a:br>
              <a:rPr lang="en-US" sz="3600"/>
            </a:br>
            <a:r>
              <a:rPr lang="en-US">
                <a:solidFill>
                  <a:schemeClr val="bg1">
                    <a:lumMod val="85000"/>
                  </a:schemeClr>
                </a:solidFill>
                <a:latin typeface="Arial Bold"/>
                <a:ea typeface="ＭＳ Ｐゴシック"/>
              </a:rPr>
              <a:t>Wind Tunnel Testing at LaRC – B. Hollis</a:t>
            </a:r>
          </a:p>
        </p:txBody>
      </p:sp>
      <p:graphicFrame>
        <p:nvGraphicFramePr>
          <p:cNvPr id="9" name="Table 8"/>
          <p:cNvGraphicFramePr>
            <a:graphicFrameLocks noGrp="1"/>
          </p:cNvGraphicFramePr>
          <p:nvPr/>
        </p:nvGraphicFramePr>
        <p:xfrm>
          <a:off x="2221676" y="5975912"/>
          <a:ext cx="9648211" cy="535667"/>
        </p:xfrm>
        <a:graphic>
          <a:graphicData uri="http://schemas.openxmlformats.org/drawingml/2006/table">
            <a:tbl>
              <a:tblPr/>
              <a:tblGrid>
                <a:gridCol w="5584269">
                  <a:extLst>
                    <a:ext uri="{9D8B030D-6E8A-4147-A177-3AD203B41FA5}">
                      <a16:colId xmlns:a16="http://schemas.microsoft.com/office/drawing/2014/main" val="20000"/>
                    </a:ext>
                  </a:extLst>
                </a:gridCol>
                <a:gridCol w="862492">
                  <a:extLst>
                    <a:ext uri="{9D8B030D-6E8A-4147-A177-3AD203B41FA5}">
                      <a16:colId xmlns:a16="http://schemas.microsoft.com/office/drawing/2014/main" val="20001"/>
                    </a:ext>
                  </a:extLst>
                </a:gridCol>
                <a:gridCol w="891729">
                  <a:extLst>
                    <a:ext uri="{9D8B030D-6E8A-4147-A177-3AD203B41FA5}">
                      <a16:colId xmlns:a16="http://schemas.microsoft.com/office/drawing/2014/main" val="20002"/>
                    </a:ext>
                  </a:extLst>
                </a:gridCol>
                <a:gridCol w="701686">
                  <a:extLst>
                    <a:ext uri="{9D8B030D-6E8A-4147-A177-3AD203B41FA5}">
                      <a16:colId xmlns:a16="http://schemas.microsoft.com/office/drawing/2014/main" val="20003"/>
                    </a:ext>
                  </a:extLst>
                </a:gridCol>
                <a:gridCol w="862492">
                  <a:extLst>
                    <a:ext uri="{9D8B030D-6E8A-4147-A177-3AD203B41FA5}">
                      <a16:colId xmlns:a16="http://schemas.microsoft.com/office/drawing/2014/main" val="20004"/>
                    </a:ext>
                  </a:extLst>
                </a:gridCol>
                <a:gridCol w="745543">
                  <a:extLst>
                    <a:ext uri="{9D8B030D-6E8A-4147-A177-3AD203B41FA5}">
                      <a16:colId xmlns:a16="http://schemas.microsoft.com/office/drawing/2014/main" val="20005"/>
                    </a:ext>
                  </a:extLst>
                </a:gridCol>
              </a:tblGrid>
              <a:tr h="275704">
                <a:tc>
                  <a:txBody>
                    <a:bodyPr/>
                    <a:lstStyle/>
                    <a:p>
                      <a:pPr algn="ctr" fontAlgn="b"/>
                      <a:r>
                        <a:rPr lang="en-US" sz="1200" b="1" i="0" u="none" strike="noStrike">
                          <a:solidFill>
                            <a:srgbClr val="000000"/>
                          </a:solidFill>
                          <a:latin typeface="Arial"/>
                        </a:rPr>
                        <a:t>Mitigation Steps</a:t>
                      </a:r>
                    </a:p>
                  </a:txBody>
                  <a:tcPr marL="5728" marR="5728" marT="572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Dollars to implement</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Trigger/         Start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Schedule UID</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Completion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Resulting L/C</a:t>
                      </a:r>
                    </a:p>
                  </a:txBody>
                  <a:tcPr marL="5728" marR="5728" marT="57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10000"/>
                  </a:ext>
                </a:extLst>
              </a:tr>
              <a:tr h="127810">
                <a:tc>
                  <a:txBody>
                    <a:bodyPr/>
                    <a:lstStyle/>
                    <a:p>
                      <a:pPr algn="l" fontAlgn="b"/>
                      <a:r>
                        <a:rPr lang="en-US" sz="800" b="0" i="0" u="none" strike="noStrike">
                          <a:solidFill>
                            <a:srgbClr val="000000"/>
                          </a:solidFill>
                          <a:latin typeface="Arial"/>
                        </a:rPr>
                        <a:t>Track milestones and delays</a:t>
                      </a:r>
                      <a:r>
                        <a:rPr lang="en-US" sz="800" b="0" i="0" u="none" strike="noStrike" baseline="0">
                          <a:solidFill>
                            <a:srgbClr val="000000"/>
                          </a:solidFill>
                          <a:latin typeface="Arial"/>
                        </a:rPr>
                        <a:t> and continuously update LaRC RD and LaRC OD on issues</a:t>
                      </a:r>
                      <a:endParaRPr lang="en-US" sz="800" b="0" i="0" u="none" strike="noStrike">
                        <a:solidFill>
                          <a:srgbClr val="000000"/>
                        </a:solidFill>
                        <a:latin typeface="Arial"/>
                      </a:endParaRP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pSp>
        <p:nvGrpSpPr>
          <p:cNvPr id="5" name="Group 4"/>
          <p:cNvGrpSpPr/>
          <p:nvPr/>
        </p:nvGrpSpPr>
        <p:grpSpPr>
          <a:xfrm>
            <a:off x="125827" y="1186997"/>
            <a:ext cx="11842810" cy="5337176"/>
            <a:chOff x="177336" y="1293099"/>
            <a:chExt cx="11842810" cy="5337176"/>
          </a:xfrm>
        </p:grpSpPr>
        <p:sp>
          <p:nvSpPr>
            <p:cNvPr id="6" name="Rectangle 7"/>
            <p:cNvSpPr>
              <a:spLocks noChangeArrowheads="1"/>
            </p:cNvSpPr>
            <p:nvPr/>
          </p:nvSpPr>
          <p:spPr bwMode="auto">
            <a:xfrm>
              <a:off x="2076900" y="1293100"/>
              <a:ext cx="9943246" cy="5337175"/>
            </a:xfrm>
            <a:prstGeom prst="rect">
              <a:avLst/>
            </a:prstGeom>
            <a:noFill/>
            <a:ln w="9525" algn="ctr">
              <a:solidFill>
                <a:schemeClr val="tx1"/>
              </a:solidFill>
              <a:round/>
              <a:headEnd/>
              <a:tailEnd/>
            </a:ln>
          </p:spPr>
          <p:txBody>
            <a:bodyPr/>
            <a:lstStyle/>
            <a:p>
              <a:endParaRPr lang="en-US">
                <a:latin typeface="Arial" panose="020B0604020202020204" pitchFamily="34" charset="0"/>
                <a:cs typeface="Arial" panose="020B0604020202020204" pitchFamily="34" charset="0"/>
              </a:endParaRPr>
            </a:p>
          </p:txBody>
        </p:sp>
        <p:sp>
          <p:nvSpPr>
            <p:cNvPr id="7" name="Rectangle 9"/>
            <p:cNvSpPr>
              <a:spLocks noChangeArrowheads="1"/>
            </p:cNvSpPr>
            <p:nvPr/>
          </p:nvSpPr>
          <p:spPr bwMode="auto">
            <a:xfrm>
              <a:off x="177336" y="1293099"/>
              <a:ext cx="1907931" cy="5337175"/>
            </a:xfrm>
            <a:prstGeom prst="rect">
              <a:avLst/>
            </a:prstGeom>
            <a:noFill/>
            <a:ln w="9525" algn="ctr">
              <a:solidFill>
                <a:schemeClr val="tx1"/>
              </a:solidFill>
              <a:round/>
              <a:headEnd/>
              <a:tailEnd/>
            </a:ln>
          </p:spPr>
          <p:txBody>
            <a:bodyPr/>
            <a:lstStyle/>
            <a:p>
              <a:pPr algn="ctr"/>
              <a:r>
                <a:rPr lang="en-US" sz="1200" b="1" u="sng">
                  <a:latin typeface="Arial" panose="020B0604020202020204" pitchFamily="34" charset="0"/>
                  <a:cs typeface="Arial" panose="020B0604020202020204" pitchFamily="34" charset="0"/>
                </a:rPr>
                <a:t>Risk ID #</a:t>
              </a:r>
            </a:p>
            <a:p>
              <a:pPr algn="ctr"/>
              <a:r>
                <a:rPr lang="en-US" sz="1200">
                  <a:latin typeface="Arial" panose="020B0604020202020204" pitchFamily="34" charset="0"/>
                  <a:cs typeface="Arial" panose="020B0604020202020204" pitchFamily="34" charset="0"/>
                </a:rPr>
                <a:t>56</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Trend</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Criticality</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Current L/C</a:t>
              </a:r>
            </a:p>
            <a:p>
              <a:pPr algn="ctr"/>
              <a:r>
                <a:rPr lang="en-US" sz="1200">
                  <a:latin typeface="Arial" panose="020B0604020202020204" pitchFamily="34" charset="0"/>
                  <a:cs typeface="Arial" panose="020B0604020202020204" pitchFamily="34" charset="0"/>
                </a:rPr>
                <a:t>4x3</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Affinity Group</a:t>
              </a:r>
            </a:p>
            <a:p>
              <a:pPr algn="ctr"/>
              <a:r>
                <a:rPr lang="en-US" sz="1200">
                  <a:latin typeface="Arial" panose="020B0604020202020204" pitchFamily="34" charset="0"/>
                  <a:cs typeface="Arial" panose="020B0604020202020204" pitchFamily="34" charset="0"/>
                </a:rPr>
                <a:t>Schedule</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Planned Closure</a:t>
              </a:r>
            </a:p>
            <a:p>
              <a:pPr algn="ctr"/>
              <a:r>
                <a:rPr lang="en-US" sz="1200">
                  <a:latin typeface="Arial" panose="020B0604020202020204" pitchFamily="34" charset="0"/>
                  <a:cs typeface="Arial" panose="020B0604020202020204" pitchFamily="34" charset="0"/>
                </a:rPr>
                <a:t>9/30/2020</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Open Date</a:t>
              </a:r>
            </a:p>
            <a:p>
              <a:pPr algn="ctr"/>
              <a:r>
                <a:rPr lang="en-US" sz="1200">
                  <a:latin typeface="Arial" panose="020B0604020202020204" pitchFamily="34" charset="0"/>
                  <a:cs typeface="Arial" panose="020B0604020202020204" pitchFamily="34" charset="0"/>
                </a:rPr>
                <a:t>02/25/2020</a:t>
              </a:r>
            </a:p>
          </p:txBody>
        </p:sp>
        <p:sp>
          <p:nvSpPr>
            <p:cNvPr id="8" name="Content Placeholder 12"/>
            <p:cNvSpPr txBox="1">
              <a:spLocks/>
            </p:cNvSpPr>
            <p:nvPr/>
          </p:nvSpPr>
          <p:spPr>
            <a:xfrm>
              <a:off x="2256076" y="1314327"/>
              <a:ext cx="9648210" cy="4675983"/>
            </a:xfrm>
            <a:prstGeom prst="rect">
              <a:avLst/>
            </a:prstGeom>
          </p:spPr>
          <p:txBody>
            <a:bodyPr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hangingPunct="1">
                <a:buFontTx/>
                <a:buNone/>
              </a:pPr>
              <a:r>
                <a:rPr lang="en-US" sz="1200" b="1" u="sng">
                  <a:latin typeface="Arial" panose="020B0604020202020204" pitchFamily="34" charset="0"/>
                  <a:cs typeface="Arial" panose="020B0604020202020204" pitchFamily="34" charset="0"/>
                </a:rPr>
                <a:t>Risk Statement </a:t>
              </a:r>
              <a:r>
                <a:rPr lang="en-US" sz="1200" b="1">
                  <a:latin typeface="Arial" panose="020B0604020202020204" pitchFamily="34" charset="0"/>
                  <a:cs typeface="Arial" panose="020B0604020202020204" pitchFamily="34" charset="0"/>
                </a:rPr>
                <a:t>:                            								</a:t>
              </a:r>
              <a:r>
                <a:rPr lang="en-US" sz="1200" b="1" u="sng">
                  <a:latin typeface="Arial" panose="020B0604020202020204" pitchFamily="34" charset="0"/>
                  <a:cs typeface="Arial" panose="020B0604020202020204" pitchFamily="34" charset="0"/>
                </a:rPr>
                <a:t>Approach</a:t>
              </a:r>
              <a:r>
                <a:rPr lang="en-US" sz="1200">
                  <a:latin typeface="Arial" panose="020B0604020202020204" pitchFamily="34" charset="0"/>
                  <a:cs typeface="Arial" panose="020B0604020202020204" pitchFamily="34" charset="0"/>
                </a:rPr>
                <a:t>:  Watch/Accept</a:t>
              </a:r>
            </a:p>
            <a:p>
              <a:pPr eaLnBrk="1" hangingPunct="1">
                <a:buNone/>
              </a:pPr>
              <a:r>
                <a:rPr lang="en-US" sz="1200">
                  <a:latin typeface="Arial" panose="020B0604020202020204" pitchFamily="34" charset="0"/>
                  <a:cs typeface="Arial" panose="020B0604020202020204" pitchFamily="34" charset="0"/>
                </a:rPr>
                <a:t>Given limitations of the facility availability, it is possible that the Blocked-TPS test program (which is only 2/3 complete) will not be completed this Spring, resulting in delays to MRR project goals.</a:t>
              </a:r>
            </a:p>
            <a:p>
              <a:pPr eaLnBrk="1" hangingPunct="1">
                <a:buNone/>
              </a:pPr>
              <a:endParaRPr lang="en-US" sz="1200">
                <a:latin typeface="Arial" panose="020B0604020202020204" pitchFamily="34" charset="0"/>
                <a:cs typeface="Arial" panose="020B0604020202020204" pitchFamily="34" charset="0"/>
              </a:endParaRPr>
            </a:p>
            <a:p>
              <a:pPr eaLnBrk="1" hangingPunct="1">
                <a:buNone/>
              </a:pPr>
              <a:endParaRPr lang="en-US" sz="1200">
                <a:latin typeface="Arial" panose="020B0604020202020204" pitchFamily="34" charset="0"/>
                <a:cs typeface="Arial" panose="020B0604020202020204" pitchFamily="34" charset="0"/>
              </a:endParaRPr>
            </a:p>
            <a:p>
              <a:pPr eaLnBrk="1" hangingPunct="1">
                <a:spcBef>
                  <a:spcPts val="600"/>
                </a:spcBef>
                <a:buNone/>
              </a:pPr>
              <a:r>
                <a:rPr lang="en-US" sz="1200" b="1" u="sng">
                  <a:latin typeface="Arial" panose="020B0604020202020204" pitchFamily="34" charset="0"/>
                  <a:cs typeface="Arial" panose="020B0604020202020204" pitchFamily="34" charset="0"/>
                </a:rPr>
                <a:t>Context</a:t>
              </a:r>
            </a:p>
            <a:p>
              <a:pPr>
                <a:spcBef>
                  <a:spcPts val="0"/>
                </a:spcBef>
                <a:buNone/>
              </a:pPr>
              <a:r>
                <a:rPr lang="en-US" sz="1200">
                  <a:latin typeface="Arial" panose="020B0604020202020204" pitchFamily="34" charset="0"/>
                  <a:cs typeface="Arial" panose="020B0604020202020204" pitchFamily="34" charset="0"/>
                </a:rPr>
                <a:t>Infrastructure at LaRC, particularly high-pressure air supply required to operate facilities is “stressed”. Frequently unable to operate all LaRC tunnels simultaneously, leading to time-sharing and drawn-out schedules. Additionally, AETC implement new costing model for wind tunnel testing leading to drastic reduction for internal NASA programs has led to large increase in test requests. LaRC hypersonic tunnel requests for 2020-2021 expected to be 150% of optimal capacity. </a:t>
              </a:r>
            </a:p>
            <a:p>
              <a:pPr>
                <a:spcBef>
                  <a:spcPts val="0"/>
                </a:spcBef>
                <a:buNone/>
              </a:pPr>
              <a:endParaRPr lang="en-US" sz="1200">
                <a:latin typeface="Arial" panose="020B0604020202020204" pitchFamily="34" charset="0"/>
                <a:cs typeface="Arial" panose="020B0604020202020204" pitchFamily="34" charset="0"/>
              </a:endParaRPr>
            </a:p>
            <a:p>
              <a:pPr eaLnBrk="1" hangingPunct="1">
                <a:spcBef>
                  <a:spcPts val="600"/>
                </a:spcBef>
                <a:buNone/>
              </a:pPr>
              <a:r>
                <a:rPr lang="en-US" sz="1200" b="1" u="sng">
                  <a:latin typeface="Arial" panose="020B0604020202020204" pitchFamily="34" charset="0"/>
                  <a:cs typeface="Arial" panose="020B0604020202020204" pitchFamily="34" charset="0"/>
                </a:rPr>
                <a:t>Status</a:t>
              </a:r>
            </a:p>
            <a:p>
              <a:pPr eaLnBrk="1" hangingPunct="1">
                <a:spcBef>
                  <a:spcPts val="600"/>
                </a:spcBef>
                <a:buNone/>
              </a:pPr>
              <a:r>
                <a:rPr lang="en-US" sz="1000">
                  <a:latin typeface="Arial"/>
                  <a:ea typeface="ＭＳ Ｐゴシック"/>
                  <a:cs typeface="Arial"/>
                </a:rPr>
                <a:t>04/23/2020. </a:t>
              </a:r>
              <a:r>
                <a:rPr lang="en-US" sz="1000">
                  <a:latin typeface="Arial"/>
                  <a:ea typeface="+mn-lt"/>
                  <a:cs typeface="+mn-lt"/>
                </a:rPr>
                <a:t>MMR testing is 100% affected by NASA being at Stage 4.  Risk mitigation is on hold until centers re-open.</a:t>
              </a:r>
              <a:endParaRPr lang="en-US" sz="1000">
                <a:latin typeface="Arial"/>
                <a:ea typeface="ＭＳ Ｐゴシック"/>
                <a:cs typeface="Arial"/>
              </a:endParaRPr>
            </a:p>
            <a:p>
              <a:pPr>
                <a:spcBef>
                  <a:spcPts val="600"/>
                </a:spcBef>
                <a:buNone/>
              </a:pPr>
              <a:r>
                <a:rPr lang="en-US" sz="1000">
                  <a:latin typeface="Arial"/>
                  <a:ea typeface="ＭＳ Ｐゴシック"/>
                  <a:cs typeface="Arial"/>
                </a:rPr>
                <a:t>02/25/2020. Flight programs (e.g. LOFTID and BOLT) will retain highest priority in scheduling and infrastructure improvements are a long-term issue.  Therefore, schedule slip is almost a certainty.  </a:t>
              </a:r>
              <a:endParaRPr lang="en-US"/>
            </a:p>
          </p:txBody>
        </p:sp>
      </p:gr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4" name="Slide Number Placeholder 3"/>
          <p:cNvSpPr>
            <a:spLocks noGrp="1"/>
          </p:cNvSpPr>
          <p:nvPr>
            <p:ph type="sldNum" sz="quarter" idx="10"/>
          </p:nvPr>
        </p:nvSpPr>
        <p:spPr/>
        <p:txBody>
          <a:bodyPr/>
          <a:lstStyle/>
          <a:p>
            <a:pPr>
              <a:defRPr/>
            </a:pPr>
            <a:fld id="{75D13D49-2B6F-174C-9E1E-1013A06E5C50}" type="slidenum">
              <a:rPr lang="uk-UA" smtClean="0"/>
              <a:pPr>
                <a:defRPr/>
              </a:pPr>
              <a:t>56</a:t>
            </a:fld>
            <a:endParaRPr lang="uk-UA"/>
          </a:p>
        </p:txBody>
      </p:sp>
      <p:sp>
        <p:nvSpPr>
          <p:cNvPr id="14" name="Rectangle 136" descr="Wide downward diagonal"/>
          <p:cNvSpPr>
            <a:spLocks noChangeArrowheads="1"/>
          </p:cNvSpPr>
          <p:nvPr/>
        </p:nvSpPr>
        <p:spPr bwMode="auto">
          <a:xfrm>
            <a:off x="816769" y="3165372"/>
            <a:ext cx="652462" cy="307975"/>
          </a:xfrm>
          <a:prstGeom prst="rect">
            <a:avLst/>
          </a:prstGeom>
          <a:pattFill prst="wdDnDiag">
            <a:fgClr>
              <a:srgbClr val="FFFF66"/>
            </a:fgClr>
            <a:bgClr>
              <a:schemeClr val="bg1"/>
            </a:bgClr>
          </a:pattFill>
          <a:ln w="25400">
            <a:solidFill>
              <a:schemeClr val="tx1"/>
            </a:solidFill>
            <a:miter lim="800000"/>
            <a:headEnd/>
            <a:tailEnd/>
          </a:ln>
        </p:spPr>
        <p:txBody>
          <a:bodyPr wrap="none" anchor="ctr"/>
          <a:lstStyle/>
          <a:p>
            <a:pPr algn="ctr"/>
            <a:r>
              <a:rPr lang="en-US" sz="1600">
                <a:cs typeface="Times New Roman" charset="0"/>
              </a:rPr>
              <a:t>Med</a:t>
            </a:r>
          </a:p>
        </p:txBody>
      </p:sp>
      <p:sp>
        <p:nvSpPr>
          <p:cNvPr id="13" name="Down Arrow 12">
            <a:extLst>
              <a:ext uri="{FF2B5EF4-FFF2-40B4-BE49-F238E27FC236}">
                <a16:creationId xmlns:a16="http://schemas.microsoft.com/office/drawing/2014/main" id="{54B8E07D-9990-481E-8AA6-1B72C49552BF}"/>
              </a:ext>
            </a:extLst>
          </p:cNvPr>
          <p:cNvSpPr>
            <a:spLocks noChangeArrowheads="1"/>
          </p:cNvSpPr>
          <p:nvPr/>
        </p:nvSpPr>
        <p:spPr bwMode="auto">
          <a:xfrm rot="5400000" flipV="1">
            <a:off x="967560" y="2306322"/>
            <a:ext cx="366712" cy="457200"/>
          </a:xfrm>
          <a:prstGeom prst="downArrow">
            <a:avLst>
              <a:gd name="adj1" fmla="val 50000"/>
              <a:gd name="adj2" fmla="val 49870"/>
            </a:avLst>
          </a:prstGeom>
          <a:solidFill>
            <a:schemeClr val="accent1"/>
          </a:solidFill>
          <a:ln w="952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70495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2995" y="75956"/>
            <a:ext cx="9831572" cy="1066800"/>
          </a:xfrm>
        </p:spPr>
        <p:txBody>
          <a:bodyPr/>
          <a:lstStyle/>
          <a:p>
            <a:r>
              <a:rPr lang="en-US" sz="3600">
                <a:solidFill>
                  <a:schemeClr val="bg1">
                    <a:lumMod val="85000"/>
                  </a:schemeClr>
                </a:solidFill>
              </a:rPr>
              <a:t>GNC</a:t>
            </a:r>
            <a:br>
              <a:rPr lang="en-US" sz="3600">
                <a:solidFill>
                  <a:schemeClr val="bg1">
                    <a:lumMod val="85000"/>
                  </a:schemeClr>
                </a:solidFill>
              </a:rPr>
            </a:br>
            <a:r>
              <a:rPr lang="en-US">
                <a:solidFill>
                  <a:schemeClr val="bg1">
                    <a:lumMod val="85000"/>
                  </a:schemeClr>
                </a:solidFill>
              </a:rPr>
              <a:t>Personnel Availability: Dwyer-Cianciolo</a:t>
            </a:r>
          </a:p>
        </p:txBody>
      </p:sp>
      <p:graphicFrame>
        <p:nvGraphicFramePr>
          <p:cNvPr id="9" name="Table 8"/>
          <p:cNvGraphicFramePr>
            <a:graphicFrameLocks noGrp="1"/>
          </p:cNvGraphicFramePr>
          <p:nvPr/>
        </p:nvGraphicFramePr>
        <p:xfrm>
          <a:off x="2221676" y="5975912"/>
          <a:ext cx="9648211" cy="535667"/>
        </p:xfrm>
        <a:graphic>
          <a:graphicData uri="http://schemas.openxmlformats.org/drawingml/2006/table">
            <a:tbl>
              <a:tblPr/>
              <a:tblGrid>
                <a:gridCol w="5584269">
                  <a:extLst>
                    <a:ext uri="{9D8B030D-6E8A-4147-A177-3AD203B41FA5}">
                      <a16:colId xmlns:a16="http://schemas.microsoft.com/office/drawing/2014/main" val="20000"/>
                    </a:ext>
                  </a:extLst>
                </a:gridCol>
                <a:gridCol w="862492">
                  <a:extLst>
                    <a:ext uri="{9D8B030D-6E8A-4147-A177-3AD203B41FA5}">
                      <a16:colId xmlns:a16="http://schemas.microsoft.com/office/drawing/2014/main" val="20001"/>
                    </a:ext>
                  </a:extLst>
                </a:gridCol>
                <a:gridCol w="891729">
                  <a:extLst>
                    <a:ext uri="{9D8B030D-6E8A-4147-A177-3AD203B41FA5}">
                      <a16:colId xmlns:a16="http://schemas.microsoft.com/office/drawing/2014/main" val="20002"/>
                    </a:ext>
                  </a:extLst>
                </a:gridCol>
                <a:gridCol w="701686">
                  <a:extLst>
                    <a:ext uri="{9D8B030D-6E8A-4147-A177-3AD203B41FA5}">
                      <a16:colId xmlns:a16="http://schemas.microsoft.com/office/drawing/2014/main" val="20003"/>
                    </a:ext>
                  </a:extLst>
                </a:gridCol>
                <a:gridCol w="862492">
                  <a:extLst>
                    <a:ext uri="{9D8B030D-6E8A-4147-A177-3AD203B41FA5}">
                      <a16:colId xmlns:a16="http://schemas.microsoft.com/office/drawing/2014/main" val="20004"/>
                    </a:ext>
                  </a:extLst>
                </a:gridCol>
                <a:gridCol w="745543">
                  <a:extLst>
                    <a:ext uri="{9D8B030D-6E8A-4147-A177-3AD203B41FA5}">
                      <a16:colId xmlns:a16="http://schemas.microsoft.com/office/drawing/2014/main" val="20005"/>
                    </a:ext>
                  </a:extLst>
                </a:gridCol>
              </a:tblGrid>
              <a:tr h="275704">
                <a:tc>
                  <a:txBody>
                    <a:bodyPr/>
                    <a:lstStyle/>
                    <a:p>
                      <a:pPr algn="ctr" fontAlgn="b"/>
                      <a:r>
                        <a:rPr lang="en-US" sz="1200" b="1" i="0" u="none" strike="noStrike">
                          <a:solidFill>
                            <a:srgbClr val="000000"/>
                          </a:solidFill>
                          <a:latin typeface="Arial"/>
                        </a:rPr>
                        <a:t>Mitigation Steps</a:t>
                      </a:r>
                    </a:p>
                  </a:txBody>
                  <a:tcPr marL="5728" marR="5728" marT="572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Dollars to implement</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Trigger/         Start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Schedule UID</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Completion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Resulting L/C</a:t>
                      </a:r>
                    </a:p>
                  </a:txBody>
                  <a:tcPr marL="5728" marR="5728" marT="57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10000"/>
                  </a:ext>
                </a:extLst>
              </a:tr>
              <a:tr h="127810">
                <a:tc>
                  <a:txBody>
                    <a:bodyPr/>
                    <a:lstStyle/>
                    <a:p>
                      <a:pPr algn="l" fontAlgn="b"/>
                      <a:r>
                        <a:rPr lang="en-US" sz="800" b="0" i="0" u="none" strike="noStrike">
                          <a:solidFill>
                            <a:srgbClr val="000000"/>
                          </a:solidFill>
                          <a:latin typeface="Arial"/>
                        </a:rPr>
                        <a:t>Coordinating with LaRC</a:t>
                      </a:r>
                      <a:r>
                        <a:rPr lang="en-US" sz="800" b="0" i="0" u="none" strike="noStrike" baseline="0">
                          <a:solidFill>
                            <a:srgbClr val="000000"/>
                          </a:solidFill>
                          <a:latin typeface="Arial"/>
                        </a:rPr>
                        <a:t> D205 management on resources to try to fill the gap</a:t>
                      </a:r>
                      <a:endParaRPr lang="en-US" sz="800" b="0" i="0" u="none" strike="noStrike">
                        <a:solidFill>
                          <a:srgbClr val="000000"/>
                        </a:solidFill>
                        <a:latin typeface="Arial"/>
                      </a:endParaRP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pSp>
        <p:nvGrpSpPr>
          <p:cNvPr id="5" name="Group 4"/>
          <p:cNvGrpSpPr/>
          <p:nvPr/>
        </p:nvGrpSpPr>
        <p:grpSpPr>
          <a:xfrm>
            <a:off x="125827" y="1186997"/>
            <a:ext cx="11842810" cy="5337176"/>
            <a:chOff x="177336" y="1293099"/>
            <a:chExt cx="11842810" cy="5337176"/>
          </a:xfrm>
        </p:grpSpPr>
        <p:sp>
          <p:nvSpPr>
            <p:cNvPr id="6" name="Rectangle 7"/>
            <p:cNvSpPr>
              <a:spLocks noChangeArrowheads="1"/>
            </p:cNvSpPr>
            <p:nvPr/>
          </p:nvSpPr>
          <p:spPr bwMode="auto">
            <a:xfrm>
              <a:off x="2076900" y="1293100"/>
              <a:ext cx="9943246" cy="5337175"/>
            </a:xfrm>
            <a:prstGeom prst="rect">
              <a:avLst/>
            </a:prstGeom>
            <a:noFill/>
            <a:ln w="9525" algn="ctr">
              <a:solidFill>
                <a:schemeClr val="tx1"/>
              </a:solidFill>
              <a:round/>
              <a:headEnd/>
              <a:tailEnd/>
            </a:ln>
          </p:spPr>
          <p:txBody>
            <a:bodyPr/>
            <a:lstStyle/>
            <a:p>
              <a:endParaRPr lang="en-US">
                <a:latin typeface="Arial" panose="020B0604020202020204" pitchFamily="34" charset="0"/>
                <a:cs typeface="Arial" panose="020B0604020202020204" pitchFamily="34" charset="0"/>
              </a:endParaRPr>
            </a:p>
          </p:txBody>
        </p:sp>
        <p:sp>
          <p:nvSpPr>
            <p:cNvPr id="7" name="Rectangle 9"/>
            <p:cNvSpPr>
              <a:spLocks noChangeArrowheads="1"/>
            </p:cNvSpPr>
            <p:nvPr/>
          </p:nvSpPr>
          <p:spPr bwMode="auto">
            <a:xfrm>
              <a:off x="177336" y="1293099"/>
              <a:ext cx="1907931" cy="5337175"/>
            </a:xfrm>
            <a:prstGeom prst="rect">
              <a:avLst/>
            </a:prstGeom>
            <a:noFill/>
            <a:ln w="9525" algn="ctr">
              <a:solidFill>
                <a:schemeClr val="tx1"/>
              </a:solidFill>
              <a:round/>
              <a:headEnd/>
              <a:tailEnd/>
            </a:ln>
          </p:spPr>
          <p:txBody>
            <a:bodyPr/>
            <a:lstStyle/>
            <a:p>
              <a:pPr algn="ctr"/>
              <a:r>
                <a:rPr lang="en-US" sz="1200" b="1" u="sng">
                  <a:latin typeface="Arial" panose="020B0604020202020204" pitchFamily="34" charset="0"/>
                  <a:cs typeface="Arial" panose="020B0604020202020204" pitchFamily="34" charset="0"/>
                </a:rPr>
                <a:t>Risk ID #</a:t>
              </a:r>
            </a:p>
            <a:p>
              <a:pPr algn="ctr"/>
              <a:r>
                <a:rPr lang="en-US" sz="1200">
                  <a:latin typeface="Arial" panose="020B0604020202020204" pitchFamily="34" charset="0"/>
                  <a:cs typeface="Arial" panose="020B0604020202020204" pitchFamily="34" charset="0"/>
                </a:rPr>
                <a:t>57</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Trend</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Criticality</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Current L/C</a:t>
              </a: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Affinity Group</a:t>
              </a:r>
            </a:p>
            <a:p>
              <a:pPr algn="ctr"/>
              <a:r>
                <a:rPr lang="en-US" sz="1200">
                  <a:latin typeface="Arial" panose="020B0604020202020204" pitchFamily="34" charset="0"/>
                  <a:cs typeface="Arial" panose="020B0604020202020204" pitchFamily="34" charset="0"/>
                </a:rPr>
                <a:t>Schedule</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Planned Closure</a:t>
              </a:r>
            </a:p>
            <a:p>
              <a:pPr algn="ctr"/>
              <a:r>
                <a:rPr lang="en-US" sz="1200">
                  <a:latin typeface="Arial" panose="020B0604020202020204" pitchFamily="34" charset="0"/>
                  <a:cs typeface="Arial" panose="020B0604020202020204" pitchFamily="34" charset="0"/>
                </a:rPr>
                <a:t>8/28/2020</a:t>
              </a:r>
            </a:p>
            <a:p>
              <a:pPr algn="ctr"/>
              <a:endParaRPr lang="en-US" sz="1200" b="1" u="sng">
                <a:latin typeface="Arial" panose="020B0604020202020204" pitchFamily="34" charset="0"/>
                <a:cs typeface="Arial" panose="020B0604020202020204" pitchFamily="34" charset="0"/>
              </a:endParaRPr>
            </a:p>
            <a:p>
              <a:pPr algn="ctr"/>
              <a:r>
                <a:rPr lang="en-US" sz="1200" b="1" u="sng">
                  <a:latin typeface="Arial" panose="020B0604020202020204" pitchFamily="34" charset="0"/>
                  <a:cs typeface="Arial" panose="020B0604020202020204" pitchFamily="34" charset="0"/>
                </a:rPr>
                <a:t>Open Date</a:t>
              </a:r>
            </a:p>
            <a:p>
              <a:pPr algn="ctr"/>
              <a:r>
                <a:rPr lang="en-US" sz="1200">
                  <a:latin typeface="Arial" panose="020B0604020202020204" pitchFamily="34" charset="0"/>
                  <a:cs typeface="Arial" panose="020B0604020202020204" pitchFamily="34" charset="0"/>
                </a:rPr>
                <a:t>02/25/2020</a:t>
              </a:r>
            </a:p>
          </p:txBody>
        </p:sp>
        <p:sp>
          <p:nvSpPr>
            <p:cNvPr id="8" name="Content Placeholder 12"/>
            <p:cNvSpPr txBox="1">
              <a:spLocks/>
            </p:cNvSpPr>
            <p:nvPr/>
          </p:nvSpPr>
          <p:spPr>
            <a:xfrm>
              <a:off x="2256076" y="1314327"/>
              <a:ext cx="9648210" cy="4675983"/>
            </a:xfrm>
            <a:prstGeom prst="rect">
              <a:avLst/>
            </a:prstGeom>
          </p:spPr>
          <p:txBody>
            <a:bodyPr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hangingPunct="1">
                <a:buFontTx/>
                <a:buNone/>
              </a:pPr>
              <a:r>
                <a:rPr lang="en-US" sz="1200" b="1" u="sng">
                  <a:latin typeface="Arial" panose="020B0604020202020204" pitchFamily="34" charset="0"/>
                  <a:cs typeface="Arial" panose="020B0604020202020204" pitchFamily="34" charset="0"/>
                </a:rPr>
                <a:t>Risk Statement </a:t>
              </a:r>
              <a:r>
                <a:rPr lang="en-US" sz="1200" b="1">
                  <a:latin typeface="Arial" panose="020B0604020202020204" pitchFamily="34" charset="0"/>
                  <a:cs typeface="Arial" panose="020B0604020202020204" pitchFamily="34" charset="0"/>
                </a:rPr>
                <a:t>:                            								</a:t>
              </a:r>
              <a:r>
                <a:rPr lang="en-US" sz="1200" b="1" u="sng">
                  <a:latin typeface="Arial" panose="020B0604020202020204" pitchFamily="34" charset="0"/>
                  <a:cs typeface="Arial" panose="020B0604020202020204" pitchFamily="34" charset="0"/>
                </a:rPr>
                <a:t>Approach</a:t>
              </a:r>
              <a:r>
                <a:rPr lang="en-US" sz="1200">
                  <a:latin typeface="Arial" panose="020B0604020202020204" pitchFamily="34" charset="0"/>
                  <a:cs typeface="Arial" panose="020B0604020202020204" pitchFamily="34" charset="0"/>
                </a:rPr>
                <a:t>:  Watch/Accept</a:t>
              </a:r>
            </a:p>
            <a:p>
              <a:pPr eaLnBrk="1" hangingPunct="1">
                <a:buNone/>
              </a:pPr>
              <a:r>
                <a:rPr lang="en-US" sz="1200">
                  <a:latin typeface="Arial"/>
                  <a:ea typeface="ＭＳ Ｐゴシック"/>
                  <a:cs typeface="Arial"/>
                </a:rPr>
                <a:t>Given that new projects are standing up and require the EDL skillset (like HLS), it is possible that key team members will be pulled off of ESM to support these new projects, resulting in a delay in completing GNC tasks and milestones.</a:t>
              </a:r>
            </a:p>
            <a:p>
              <a:pPr eaLnBrk="1" hangingPunct="1">
                <a:buNone/>
              </a:pPr>
              <a:endParaRPr lang="en-US" sz="1200">
                <a:latin typeface="Arial" panose="020B0604020202020204" pitchFamily="34" charset="0"/>
                <a:cs typeface="Arial" panose="020B0604020202020204" pitchFamily="34" charset="0"/>
              </a:endParaRPr>
            </a:p>
            <a:p>
              <a:pPr eaLnBrk="1" hangingPunct="1">
                <a:buNone/>
              </a:pPr>
              <a:endParaRPr lang="en-US" sz="1200">
                <a:latin typeface="Arial" panose="020B0604020202020204" pitchFamily="34" charset="0"/>
                <a:cs typeface="Arial" panose="020B0604020202020204" pitchFamily="34" charset="0"/>
              </a:endParaRPr>
            </a:p>
            <a:p>
              <a:pPr eaLnBrk="1" hangingPunct="1">
                <a:spcBef>
                  <a:spcPts val="600"/>
                </a:spcBef>
                <a:buNone/>
              </a:pPr>
              <a:r>
                <a:rPr lang="en-US" sz="1200" b="1" u="sng">
                  <a:latin typeface="Arial" panose="020B0604020202020204" pitchFamily="34" charset="0"/>
                  <a:cs typeface="Arial" panose="020B0604020202020204" pitchFamily="34" charset="0"/>
                </a:rPr>
                <a:t>Context</a:t>
              </a:r>
            </a:p>
            <a:p>
              <a:pPr>
                <a:spcBef>
                  <a:spcPts val="0"/>
                </a:spcBef>
                <a:buNone/>
              </a:pPr>
              <a:r>
                <a:rPr lang="en-US" sz="1200">
                  <a:latin typeface="Arial" panose="020B0604020202020204" pitchFamily="34" charset="0"/>
                  <a:cs typeface="Arial" panose="020B0604020202020204" pitchFamily="34" charset="0"/>
                </a:rPr>
                <a:t>During the first quarter of FY20, several new projects began formulating, including HLS, DAVINCI+, and VERITAS, all of which require </a:t>
              </a:r>
              <a:r>
                <a:rPr lang="en-US" sz="1200" err="1">
                  <a:latin typeface="Arial" panose="020B0604020202020204" pitchFamily="34" charset="0"/>
                  <a:cs typeface="Arial" panose="020B0604020202020204" pitchFamily="34" charset="0"/>
                </a:rPr>
                <a:t>LaRC</a:t>
              </a:r>
              <a:r>
                <a:rPr lang="en-US" sz="1200">
                  <a:latin typeface="Arial" panose="020B0604020202020204" pitchFamily="34" charset="0"/>
                  <a:cs typeface="Arial" panose="020B0604020202020204" pitchFamily="34" charset="0"/>
                </a:rPr>
                <a:t> EDL participation. As these projects continue to formulate, they will begin to draw on the current GNC team. There is some uncertainty surrounding the timing and scope, but impact is inevitable.</a:t>
              </a:r>
            </a:p>
            <a:p>
              <a:pPr>
                <a:spcBef>
                  <a:spcPts val="0"/>
                </a:spcBef>
                <a:buNone/>
              </a:pPr>
              <a:endParaRPr lang="en-US" sz="1200">
                <a:latin typeface="Arial" panose="020B0604020202020204" pitchFamily="34" charset="0"/>
                <a:cs typeface="Arial" panose="020B0604020202020204" pitchFamily="34" charset="0"/>
              </a:endParaRPr>
            </a:p>
            <a:p>
              <a:pPr eaLnBrk="1" hangingPunct="1">
                <a:spcBef>
                  <a:spcPts val="600"/>
                </a:spcBef>
                <a:buNone/>
              </a:pPr>
              <a:r>
                <a:rPr lang="en-US" sz="1200" b="1" u="sng">
                  <a:latin typeface="Arial" panose="020B0604020202020204" pitchFamily="34" charset="0"/>
                  <a:cs typeface="Arial" panose="020B0604020202020204" pitchFamily="34" charset="0"/>
                </a:rPr>
                <a:t>Status</a:t>
              </a:r>
            </a:p>
            <a:p>
              <a:pPr eaLnBrk="1" hangingPunct="1">
                <a:spcBef>
                  <a:spcPts val="600"/>
                </a:spcBef>
                <a:buNone/>
              </a:pPr>
              <a:r>
                <a:rPr lang="en-US" sz="1000">
                  <a:latin typeface="Arial"/>
                  <a:ea typeface="ＭＳ Ｐゴシック"/>
                  <a:cs typeface="Arial"/>
                </a:rPr>
                <a:t>08/28/2020: CLOSED: Reformulation of the task (per the 2020 TAPR action) has resulted in a pause in the GNC implementation and evaluation effort for the second half of FY20. Funds were reallocated to other aspects of ESM. In FY21, the GNC project will pivot to upgrading POST2 to be multi threaded, a task that will ultimately benefit mission and vehicle design by allowing advanced computing capabilities and ensure the trajectory code relevance in the future. (Full description of re-scope is provided in project plan). As funds allow, GNC may incorporate models developed in the 2018 ECF solicitations. </a:t>
              </a:r>
            </a:p>
            <a:p>
              <a:pPr eaLnBrk="1" hangingPunct="1">
                <a:spcBef>
                  <a:spcPts val="600"/>
                </a:spcBef>
                <a:buNone/>
              </a:pPr>
              <a:r>
                <a:rPr lang="en-US" sz="1000">
                  <a:latin typeface="Arial"/>
                  <a:ea typeface="ＭＳ Ｐゴシック"/>
                  <a:cs typeface="Arial"/>
                </a:rPr>
                <a:t>04/28/2020: No Change. Planning reformulation in May.</a:t>
              </a:r>
            </a:p>
            <a:p>
              <a:pPr>
                <a:spcBef>
                  <a:spcPts val="600"/>
                </a:spcBef>
                <a:buNone/>
              </a:pPr>
              <a:r>
                <a:rPr lang="en-US" sz="1000">
                  <a:latin typeface="Arial"/>
                  <a:ea typeface="ＭＳ Ｐゴシック"/>
                  <a:cs typeface="Arial"/>
                </a:rPr>
                <a:t>02/25/2020.Opened risk. Dependent on reformulation (per the 2020 TAPR action) and what resources are required for the reformulated scope.  </a:t>
              </a:r>
              <a:endParaRPr lang="en-US"/>
            </a:p>
          </p:txBody>
        </p:sp>
      </p:gr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4" name="Slide Number Placeholder 3"/>
          <p:cNvSpPr>
            <a:spLocks noGrp="1"/>
          </p:cNvSpPr>
          <p:nvPr>
            <p:ph type="sldNum" sz="quarter" idx="10"/>
          </p:nvPr>
        </p:nvSpPr>
        <p:spPr/>
        <p:txBody>
          <a:bodyPr/>
          <a:lstStyle/>
          <a:p>
            <a:pPr>
              <a:defRPr/>
            </a:pPr>
            <a:fld id="{75D13D49-2B6F-174C-9E1E-1013A06E5C50}" type="slidenum">
              <a:rPr lang="uk-UA" smtClean="0"/>
              <a:pPr>
                <a:defRPr/>
              </a:pPr>
              <a:t>57</a:t>
            </a:fld>
            <a:endParaRPr lang="uk-UA"/>
          </a:p>
        </p:txBody>
      </p:sp>
      <p:sp>
        <p:nvSpPr>
          <p:cNvPr id="19" name="Rectangle 18">
            <a:extLst>
              <a:ext uri="{FF2B5EF4-FFF2-40B4-BE49-F238E27FC236}">
                <a16:creationId xmlns:a16="http://schemas.microsoft.com/office/drawing/2014/main" id="{A3B0055B-7080-40BE-9465-8FE1CF2E8C60}"/>
              </a:ext>
            </a:extLst>
          </p:cNvPr>
          <p:cNvSpPr/>
          <p:nvPr/>
        </p:nvSpPr>
        <p:spPr>
          <a:xfrm>
            <a:off x="702819" y="2163679"/>
            <a:ext cx="843116" cy="338554"/>
          </a:xfrm>
          <a:prstGeom prst="rect">
            <a:avLst/>
          </a:prstGeom>
        </p:spPr>
        <p:txBody>
          <a:bodyPr wrap="none">
            <a:spAutoFit/>
          </a:bodyPr>
          <a:lstStyle/>
          <a:p>
            <a:pPr lvl="0" algn="ctr" eaLnBrk="1" fontAlgn="auto" hangingPunct="1">
              <a:spcBef>
                <a:spcPts val="0"/>
              </a:spcBef>
              <a:spcAft>
                <a:spcPts val="0"/>
              </a:spcAft>
              <a:defRPr/>
            </a:pPr>
            <a:r>
              <a:rPr lang="en-US" sz="1600" b="1">
                <a:solidFill>
                  <a:srgbClr val="008000"/>
                </a:solidFill>
                <a:latin typeface="Calibri"/>
              </a:rPr>
              <a:t>CLOSED</a:t>
            </a:r>
          </a:p>
        </p:txBody>
      </p:sp>
      <p:sp>
        <p:nvSpPr>
          <p:cNvPr id="20" name="Rectangle 19">
            <a:extLst>
              <a:ext uri="{FF2B5EF4-FFF2-40B4-BE49-F238E27FC236}">
                <a16:creationId xmlns:a16="http://schemas.microsoft.com/office/drawing/2014/main" id="{FCCEC9F5-1515-4332-ACBC-562C51841A26}"/>
              </a:ext>
            </a:extLst>
          </p:cNvPr>
          <p:cNvSpPr/>
          <p:nvPr/>
        </p:nvSpPr>
        <p:spPr>
          <a:xfrm>
            <a:off x="702819" y="3045752"/>
            <a:ext cx="843116" cy="338554"/>
          </a:xfrm>
          <a:prstGeom prst="rect">
            <a:avLst/>
          </a:prstGeom>
        </p:spPr>
        <p:txBody>
          <a:bodyPr wrap="none">
            <a:spAutoFit/>
          </a:bodyPr>
          <a:lstStyle/>
          <a:p>
            <a:pPr lvl="0" algn="ctr" eaLnBrk="1" fontAlgn="auto" hangingPunct="1">
              <a:spcBef>
                <a:spcPts val="0"/>
              </a:spcBef>
              <a:spcAft>
                <a:spcPts val="0"/>
              </a:spcAft>
              <a:defRPr/>
            </a:pPr>
            <a:r>
              <a:rPr lang="en-US" sz="1600" b="1">
                <a:solidFill>
                  <a:srgbClr val="008000"/>
                </a:solidFill>
                <a:latin typeface="Calibri"/>
              </a:rPr>
              <a:t>CLOSED</a:t>
            </a:r>
          </a:p>
        </p:txBody>
      </p:sp>
      <p:sp>
        <p:nvSpPr>
          <p:cNvPr id="21" name="Rectangle 20">
            <a:extLst>
              <a:ext uri="{FF2B5EF4-FFF2-40B4-BE49-F238E27FC236}">
                <a16:creationId xmlns:a16="http://schemas.microsoft.com/office/drawing/2014/main" id="{A4EFAB04-48F4-4A03-934F-3F00861FFE42}"/>
              </a:ext>
            </a:extLst>
          </p:cNvPr>
          <p:cNvSpPr/>
          <p:nvPr/>
        </p:nvSpPr>
        <p:spPr>
          <a:xfrm>
            <a:off x="724081" y="3758548"/>
            <a:ext cx="843116" cy="338554"/>
          </a:xfrm>
          <a:prstGeom prst="rect">
            <a:avLst/>
          </a:prstGeom>
        </p:spPr>
        <p:txBody>
          <a:bodyPr wrap="none">
            <a:spAutoFit/>
          </a:bodyPr>
          <a:lstStyle/>
          <a:p>
            <a:pPr lvl="0" algn="ctr" eaLnBrk="1" fontAlgn="auto" hangingPunct="1">
              <a:spcBef>
                <a:spcPts val="0"/>
              </a:spcBef>
              <a:spcAft>
                <a:spcPts val="0"/>
              </a:spcAft>
              <a:defRPr/>
            </a:pPr>
            <a:r>
              <a:rPr lang="en-US" sz="1600" b="1">
                <a:solidFill>
                  <a:srgbClr val="008000"/>
                </a:solidFill>
                <a:latin typeface="Calibri"/>
              </a:rPr>
              <a:t>CLOSED</a:t>
            </a:r>
          </a:p>
        </p:txBody>
      </p:sp>
      <p:sp>
        <p:nvSpPr>
          <p:cNvPr id="22" name="Rectangle 21">
            <a:extLst>
              <a:ext uri="{FF2B5EF4-FFF2-40B4-BE49-F238E27FC236}">
                <a16:creationId xmlns:a16="http://schemas.microsoft.com/office/drawing/2014/main" id="{2627A29C-B8E8-4961-8947-5EE71F5B16D8}"/>
              </a:ext>
            </a:extLst>
          </p:cNvPr>
          <p:cNvSpPr/>
          <p:nvPr/>
        </p:nvSpPr>
        <p:spPr>
          <a:xfrm>
            <a:off x="3452843" y="5350576"/>
            <a:ext cx="6640343" cy="646331"/>
          </a:xfrm>
          <a:prstGeom prst="rect">
            <a:avLst/>
          </a:prstGeom>
        </p:spPr>
        <p:txBody>
          <a:bodyPr wrap="none">
            <a:spAutoFit/>
          </a:bodyPr>
          <a:lstStyle/>
          <a:p>
            <a:pPr algn="ctr" eaLnBrk="1" fontAlgn="auto" hangingPunct="1">
              <a:spcBef>
                <a:spcPts val="0"/>
              </a:spcBef>
              <a:spcAft>
                <a:spcPts val="0"/>
              </a:spcAft>
              <a:defRPr/>
            </a:pPr>
            <a:r>
              <a:rPr kumimoji="0" lang="en-US" sz="1800" b="1" i="0" u="none" strike="noStrike" kern="1200" cap="none" spc="0" normalizeH="0" baseline="0" noProof="0">
                <a:ln>
                  <a:noFill/>
                </a:ln>
                <a:solidFill>
                  <a:srgbClr val="008000"/>
                </a:solidFill>
                <a:effectLst/>
                <a:uLnTx/>
                <a:uFillTx/>
                <a:latin typeface="Calibri"/>
                <a:ea typeface="+mn-ea"/>
                <a:cs typeface="+mn-cs"/>
              </a:rPr>
              <a:t>CLOSED</a:t>
            </a:r>
            <a:r>
              <a:rPr lang="en-US" b="1">
                <a:solidFill>
                  <a:srgbClr val="008000"/>
                </a:solidFill>
                <a:latin typeface="Calibri"/>
                <a:ea typeface="+mn-ea"/>
              </a:rPr>
              <a:t>: Revectoring to work relevant task with available personnel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8000"/>
              </a:solidFill>
              <a:effectLst/>
              <a:uLnTx/>
              <a:uFillTx/>
              <a:latin typeface="Calibri"/>
              <a:ea typeface="+mn-ea"/>
              <a:cs typeface="+mn-cs"/>
            </a:endParaRPr>
          </a:p>
        </p:txBody>
      </p:sp>
    </p:spTree>
    <p:extLst>
      <p:ext uri="{BB962C8B-B14F-4D97-AF65-F5344CB8AC3E}">
        <p14:creationId xmlns:p14="http://schemas.microsoft.com/office/powerpoint/2010/main" val="26184296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DB0970D5-7F2F-400F-92C2-851B49CD4522}"/>
              </a:ext>
            </a:extLst>
          </p:cNvPr>
          <p:cNvSpPr txBox="1"/>
          <p:nvPr/>
        </p:nvSpPr>
        <p:spPr>
          <a:xfrm>
            <a:off x="593830" y="3070464"/>
            <a:ext cx="2457268" cy="1015663"/>
          </a:xfrm>
          <a:prstGeom prst="rect">
            <a:avLst/>
          </a:prstGeom>
          <a:noFill/>
        </p:spPr>
        <p:txBody>
          <a:bodyPr wrap="square" rtlCol="0">
            <a:spAutoFit/>
          </a:bodyPr>
          <a:lstStyle/>
          <a:p>
            <a:pPr algn="ctr"/>
            <a:r>
              <a:rPr lang="en-US" sz="1200" dirty="0"/>
              <a:t>Caption:  Unsteady Computational Fluid Dynamics simulation of the dynamic behavior of the Orion capsule at transonic speeds</a:t>
            </a:r>
          </a:p>
        </p:txBody>
      </p:sp>
      <p:pic>
        <p:nvPicPr>
          <p:cNvPr id="19" name="Picture 18">
            <a:extLst>
              <a:ext uri="{FF2B5EF4-FFF2-40B4-BE49-F238E27FC236}">
                <a16:creationId xmlns:a16="http://schemas.microsoft.com/office/drawing/2014/main" id="{1EC8C110-DAA2-4FB6-A95C-04335B7A6CE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77180" y="1162730"/>
            <a:ext cx="1965960" cy="1965960"/>
          </a:xfrm>
          <a:prstGeom prst="rect">
            <a:avLst/>
          </a:prstGeom>
        </p:spPr>
      </p:pic>
      <p:sp>
        <p:nvSpPr>
          <p:cNvPr id="2" name="Slide Number Placeholder 1">
            <a:extLst>
              <a:ext uri="{FF2B5EF4-FFF2-40B4-BE49-F238E27FC236}">
                <a16:creationId xmlns:a16="http://schemas.microsoft.com/office/drawing/2014/main" id="{DD963C98-70ED-4414-9C32-2E678E440931}"/>
              </a:ext>
            </a:extLst>
          </p:cNvPr>
          <p:cNvSpPr>
            <a:spLocks noGrp="1"/>
          </p:cNvSpPr>
          <p:nvPr>
            <p:ph type="sldNum" sz="quarter" idx="10"/>
          </p:nvPr>
        </p:nvSpPr>
        <p:spPr/>
        <p:txBody>
          <a:bodyPr/>
          <a:lstStyle/>
          <a:p>
            <a:pPr>
              <a:defRPr/>
            </a:pPr>
            <a:fld id="{75D13D49-2B6F-174C-9E1E-1013A06E5C50}" type="slidenum">
              <a:rPr lang="uk-UA" smtClean="0"/>
              <a:pPr>
                <a:defRPr/>
              </a:pPr>
              <a:t>58</a:t>
            </a:fld>
            <a:endParaRPr lang="uk-UA" dirty="0"/>
          </a:p>
        </p:txBody>
      </p:sp>
      <p:sp>
        <p:nvSpPr>
          <p:cNvPr id="3" name="Title 2">
            <a:extLst>
              <a:ext uri="{FF2B5EF4-FFF2-40B4-BE49-F238E27FC236}">
                <a16:creationId xmlns:a16="http://schemas.microsoft.com/office/drawing/2014/main" id="{1880A860-999D-45D5-B293-7361F946D53E}"/>
              </a:ext>
            </a:extLst>
          </p:cNvPr>
          <p:cNvSpPr>
            <a:spLocks noGrp="1"/>
          </p:cNvSpPr>
          <p:nvPr>
            <p:ph type="title"/>
          </p:nvPr>
        </p:nvSpPr>
        <p:spPr/>
        <p:txBody>
          <a:bodyPr/>
          <a:lstStyle/>
          <a:p>
            <a:r>
              <a:rPr lang="en-US" dirty="0"/>
              <a:t>ESM – Annotated Cover Pictures</a:t>
            </a:r>
          </a:p>
        </p:txBody>
      </p:sp>
      <p:sp>
        <p:nvSpPr>
          <p:cNvPr id="6" name="Oval 5">
            <a:extLst>
              <a:ext uri="{FF2B5EF4-FFF2-40B4-BE49-F238E27FC236}">
                <a16:creationId xmlns:a16="http://schemas.microsoft.com/office/drawing/2014/main" id="{07A62625-0DBC-499A-89D7-191384C70BBF}"/>
              </a:ext>
            </a:extLst>
          </p:cNvPr>
          <p:cNvSpPr/>
          <p:nvPr/>
        </p:nvSpPr>
        <p:spPr>
          <a:xfrm>
            <a:off x="833377" y="1354238"/>
            <a:ext cx="1469984" cy="1472878"/>
          </a:xfrm>
          <a:prstGeom prst="ellipse">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9A48D41-8468-4E83-BF29-231552C1B390}"/>
              </a:ext>
            </a:extLst>
          </p:cNvPr>
          <p:cNvSpPr/>
          <p:nvPr/>
        </p:nvSpPr>
        <p:spPr>
          <a:xfrm>
            <a:off x="9207660" y="1354238"/>
            <a:ext cx="1469984" cy="1472878"/>
          </a:xfrm>
          <a:prstGeom prst="ellipse">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A264A6A0-CB52-4317-B27C-A690EDE6C0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0176" y="1319501"/>
            <a:ext cx="1576386" cy="1576386"/>
          </a:xfrm>
          <a:prstGeom prst="rect">
            <a:avLst/>
          </a:prstGeom>
        </p:spPr>
      </p:pic>
      <p:pic>
        <p:nvPicPr>
          <p:cNvPr id="20" name="Picture 19">
            <a:extLst>
              <a:ext uri="{FF2B5EF4-FFF2-40B4-BE49-F238E27FC236}">
                <a16:creationId xmlns:a16="http://schemas.microsoft.com/office/drawing/2014/main" id="{4FAFAE6E-AFDB-446F-A14D-662380E09B0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07660" y="1292419"/>
            <a:ext cx="1592826" cy="1592826"/>
          </a:xfrm>
          <a:prstGeom prst="rect">
            <a:avLst/>
          </a:prstGeom>
        </p:spPr>
      </p:pic>
      <p:sp>
        <p:nvSpPr>
          <p:cNvPr id="22" name="TextBox 21">
            <a:extLst>
              <a:ext uri="{FF2B5EF4-FFF2-40B4-BE49-F238E27FC236}">
                <a16:creationId xmlns:a16="http://schemas.microsoft.com/office/drawing/2014/main" id="{4E75FB8D-384C-4097-AB3E-1A74AD52529F}"/>
              </a:ext>
            </a:extLst>
          </p:cNvPr>
          <p:cNvSpPr txBox="1"/>
          <p:nvPr/>
        </p:nvSpPr>
        <p:spPr>
          <a:xfrm>
            <a:off x="4644935" y="3255131"/>
            <a:ext cx="2457268" cy="646331"/>
          </a:xfrm>
          <a:prstGeom prst="rect">
            <a:avLst/>
          </a:prstGeom>
          <a:noFill/>
        </p:spPr>
        <p:txBody>
          <a:bodyPr wrap="square" rtlCol="0">
            <a:spAutoFit/>
          </a:bodyPr>
          <a:lstStyle/>
          <a:p>
            <a:pPr algn="ctr"/>
            <a:r>
              <a:rPr lang="en-US" sz="1200" dirty="0"/>
              <a:t>Caption:  Wind-on levitation of a Stardust capsule model in free-to-pitch mode</a:t>
            </a:r>
          </a:p>
        </p:txBody>
      </p:sp>
      <p:sp>
        <p:nvSpPr>
          <p:cNvPr id="23" name="TextBox 22">
            <a:extLst>
              <a:ext uri="{FF2B5EF4-FFF2-40B4-BE49-F238E27FC236}">
                <a16:creationId xmlns:a16="http://schemas.microsoft.com/office/drawing/2014/main" id="{6E40C34D-FC15-4593-BCA6-A8FC9684DB36}"/>
              </a:ext>
            </a:extLst>
          </p:cNvPr>
          <p:cNvSpPr txBox="1"/>
          <p:nvPr/>
        </p:nvSpPr>
        <p:spPr>
          <a:xfrm>
            <a:off x="8806585" y="3190489"/>
            <a:ext cx="2457268" cy="830997"/>
          </a:xfrm>
          <a:prstGeom prst="rect">
            <a:avLst/>
          </a:prstGeom>
          <a:noFill/>
        </p:spPr>
        <p:txBody>
          <a:bodyPr wrap="square" rtlCol="0">
            <a:spAutoFit/>
          </a:bodyPr>
          <a:lstStyle/>
          <a:p>
            <a:pPr algn="ctr"/>
            <a:r>
              <a:rPr lang="en-US" sz="1200" dirty="0"/>
              <a:t>Caption:  HyMETS testing of NuSil-coated PICA models reveals that the coating peels away under certain conditions</a:t>
            </a:r>
          </a:p>
        </p:txBody>
      </p:sp>
      <p:pic>
        <p:nvPicPr>
          <p:cNvPr id="27" name="Picture 26">
            <a:extLst>
              <a:ext uri="{FF2B5EF4-FFF2-40B4-BE49-F238E27FC236}">
                <a16:creationId xmlns:a16="http://schemas.microsoft.com/office/drawing/2014/main" id="{25C17F76-41D4-4262-A514-39DF0048C6E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24310" y="4128117"/>
            <a:ext cx="1471699" cy="1471699"/>
          </a:xfrm>
          <a:prstGeom prst="rect">
            <a:avLst/>
          </a:prstGeom>
        </p:spPr>
      </p:pic>
      <p:pic>
        <p:nvPicPr>
          <p:cNvPr id="28" name="Picture 27">
            <a:extLst>
              <a:ext uri="{FF2B5EF4-FFF2-40B4-BE49-F238E27FC236}">
                <a16:creationId xmlns:a16="http://schemas.microsoft.com/office/drawing/2014/main" id="{B0F46AA8-C6E7-4F1A-A949-A95D345D2A3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119810" y="4128117"/>
            <a:ext cx="1645684" cy="1645684"/>
          </a:xfrm>
          <a:prstGeom prst="rect">
            <a:avLst/>
          </a:prstGeom>
        </p:spPr>
      </p:pic>
      <p:pic>
        <p:nvPicPr>
          <p:cNvPr id="29" name="Picture 28">
            <a:extLst>
              <a:ext uri="{FF2B5EF4-FFF2-40B4-BE49-F238E27FC236}">
                <a16:creationId xmlns:a16="http://schemas.microsoft.com/office/drawing/2014/main" id="{C9D06777-47CF-43A0-ACF9-50F12F901B8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80176" y="4097350"/>
            <a:ext cx="1519630" cy="1519630"/>
          </a:xfrm>
          <a:prstGeom prst="rect">
            <a:avLst/>
          </a:prstGeom>
        </p:spPr>
      </p:pic>
      <p:sp>
        <p:nvSpPr>
          <p:cNvPr id="30" name="TextBox 29">
            <a:extLst>
              <a:ext uri="{FF2B5EF4-FFF2-40B4-BE49-F238E27FC236}">
                <a16:creationId xmlns:a16="http://schemas.microsoft.com/office/drawing/2014/main" id="{8652E984-CA98-4839-A7F0-1A0A14B41FBE}"/>
              </a:ext>
            </a:extLst>
          </p:cNvPr>
          <p:cNvSpPr txBox="1"/>
          <p:nvPr/>
        </p:nvSpPr>
        <p:spPr>
          <a:xfrm>
            <a:off x="311357" y="5720535"/>
            <a:ext cx="2457268" cy="830997"/>
          </a:xfrm>
          <a:prstGeom prst="rect">
            <a:avLst/>
          </a:prstGeom>
          <a:noFill/>
        </p:spPr>
        <p:txBody>
          <a:bodyPr wrap="square" rtlCol="0">
            <a:spAutoFit/>
          </a:bodyPr>
          <a:lstStyle/>
          <a:p>
            <a:pPr algn="ctr"/>
            <a:r>
              <a:rPr lang="en-US" sz="1200" dirty="0"/>
              <a:t>Caption:  The Electric Arc Shock Tube facility is on the critical path to validating entry radiation and kinetics models</a:t>
            </a:r>
          </a:p>
        </p:txBody>
      </p:sp>
      <p:sp>
        <p:nvSpPr>
          <p:cNvPr id="31" name="TextBox 30">
            <a:extLst>
              <a:ext uri="{FF2B5EF4-FFF2-40B4-BE49-F238E27FC236}">
                <a16:creationId xmlns:a16="http://schemas.microsoft.com/office/drawing/2014/main" id="{84B2E70D-BDA8-4A89-83A5-D68E57DB874E}"/>
              </a:ext>
            </a:extLst>
          </p:cNvPr>
          <p:cNvSpPr txBox="1"/>
          <p:nvPr/>
        </p:nvSpPr>
        <p:spPr>
          <a:xfrm>
            <a:off x="4508707" y="5720535"/>
            <a:ext cx="2457268" cy="830997"/>
          </a:xfrm>
          <a:prstGeom prst="rect">
            <a:avLst/>
          </a:prstGeom>
          <a:noFill/>
        </p:spPr>
        <p:txBody>
          <a:bodyPr wrap="square" rtlCol="0">
            <a:spAutoFit/>
          </a:bodyPr>
          <a:lstStyle/>
          <a:p>
            <a:pPr algn="ctr"/>
            <a:r>
              <a:rPr lang="en-US" sz="1200" dirty="0"/>
              <a:t>Caption:  Thermographic image of a simulated tiled MSL aeroshell model in the Langley Mach 6 tunnel</a:t>
            </a:r>
          </a:p>
        </p:txBody>
      </p:sp>
      <p:sp>
        <p:nvSpPr>
          <p:cNvPr id="32" name="TextBox 31">
            <a:extLst>
              <a:ext uri="{FF2B5EF4-FFF2-40B4-BE49-F238E27FC236}">
                <a16:creationId xmlns:a16="http://schemas.microsoft.com/office/drawing/2014/main" id="{FB9D3CE3-2DC2-4F88-B119-DBE079DB849E}"/>
              </a:ext>
            </a:extLst>
          </p:cNvPr>
          <p:cNvSpPr txBox="1"/>
          <p:nvPr/>
        </p:nvSpPr>
        <p:spPr>
          <a:xfrm>
            <a:off x="8775439" y="5728037"/>
            <a:ext cx="2457268" cy="1015663"/>
          </a:xfrm>
          <a:prstGeom prst="rect">
            <a:avLst/>
          </a:prstGeom>
          <a:noFill/>
        </p:spPr>
        <p:txBody>
          <a:bodyPr wrap="square" rtlCol="0">
            <a:spAutoFit/>
          </a:bodyPr>
          <a:lstStyle/>
          <a:p>
            <a:pPr algn="ctr"/>
            <a:r>
              <a:rPr lang="en-US" sz="1200" dirty="0"/>
              <a:t>Caption:  Computational fluid dynamics simulation of the MSL entry vehicle is used to calculate shock layer radiative heating on the heatshield and backshell</a:t>
            </a:r>
          </a:p>
        </p:txBody>
      </p:sp>
    </p:spTree>
    <p:extLst>
      <p:ext uri="{BB962C8B-B14F-4D97-AF65-F5344CB8AC3E}">
        <p14:creationId xmlns:p14="http://schemas.microsoft.com/office/powerpoint/2010/main" val="2879415405"/>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78E6CDEB8ED8541B7C710E57D5FF30F" ma:contentTypeVersion="10" ma:contentTypeDescription="Create a new document." ma:contentTypeScope="" ma:versionID="14e6e0af0f3a7632cdc5ba05ebf848de">
  <xsd:schema xmlns:xsd="http://www.w3.org/2001/XMLSchema" xmlns:xs="http://www.w3.org/2001/XMLSchema" xmlns:p="http://schemas.microsoft.com/office/2006/metadata/properties" xmlns:ns2="03a717bf-a043-4f37-8853-ec6ae64f71a0" xmlns:ns3="20c9bcb8-1af8-4526-a796-b3a4bc6d2e17" targetNamespace="http://schemas.microsoft.com/office/2006/metadata/properties" ma:root="true" ma:fieldsID="d89b50c78498d8a221156baa73719ddf" ns2:_="" ns3:_="">
    <xsd:import namespace="03a717bf-a043-4f37-8853-ec6ae64f71a0"/>
    <xsd:import namespace="20c9bcb8-1af8-4526-a796-b3a4bc6d2e1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a717bf-a043-4f37-8853-ec6ae64f71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0c9bcb8-1af8-4526-a796-b3a4bc6d2e1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F6CF94-3835-4291-A7F5-6B61552363F6}">
  <ds:schemaRefs>
    <ds:schemaRef ds:uri="http://schemas.openxmlformats.org/package/2006/metadata/core-properties"/>
    <ds:schemaRef ds:uri="http://purl.org/dc/elements/1.1/"/>
    <ds:schemaRef ds:uri="http://purl.org/dc/dcmitype/"/>
    <ds:schemaRef ds:uri="http://schemas.microsoft.com/office/infopath/2007/PartnerControls"/>
    <ds:schemaRef ds:uri="http://schemas.microsoft.com/office/2006/documentManagement/types"/>
    <ds:schemaRef ds:uri="http://schemas.microsoft.com/office/2006/metadata/properties"/>
    <ds:schemaRef ds:uri="20c9bcb8-1af8-4526-a796-b3a4bc6d2e17"/>
    <ds:schemaRef ds:uri="03a717bf-a043-4f37-8853-ec6ae64f71a0"/>
    <ds:schemaRef ds:uri="http://www.w3.org/XML/1998/namespace"/>
    <ds:schemaRef ds:uri="http://purl.org/dc/terms/"/>
  </ds:schemaRefs>
</ds:datastoreItem>
</file>

<file path=customXml/itemProps2.xml><?xml version="1.0" encoding="utf-8"?>
<ds:datastoreItem xmlns:ds="http://schemas.openxmlformats.org/officeDocument/2006/customXml" ds:itemID="{67AE54FD-935F-41B7-A2AD-D82757891F94}">
  <ds:schemaRefs>
    <ds:schemaRef ds:uri="http://schemas.microsoft.com/sharepoint/v3/contenttype/forms"/>
  </ds:schemaRefs>
</ds:datastoreItem>
</file>

<file path=customXml/itemProps3.xml><?xml version="1.0" encoding="utf-8"?>
<ds:datastoreItem xmlns:ds="http://schemas.openxmlformats.org/officeDocument/2006/customXml" ds:itemID="{69BB8CE4-1EBB-4F1C-9BBE-57A7E9A86A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a717bf-a043-4f37-8853-ec6ae64f71a0"/>
    <ds:schemaRef ds:uri="20c9bcb8-1af8-4526-a796-b3a4bc6d2e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32752</TotalTime>
  <Words>8454</Words>
  <Application>Microsoft Macintosh PowerPoint</Application>
  <PresentationFormat>Widescreen</PresentationFormat>
  <Paragraphs>1705</Paragraphs>
  <Slides>58</Slides>
  <Notes>42</Notes>
  <HiddenSlides>0</HiddenSlides>
  <MMClips>0</MMClips>
  <ScaleCrop>false</ScaleCrop>
  <HeadingPairs>
    <vt:vector size="8" baseType="variant">
      <vt:variant>
        <vt:lpstr>Fonts Used</vt:lpstr>
      </vt:variant>
      <vt:variant>
        <vt:i4>10</vt:i4>
      </vt:variant>
      <vt:variant>
        <vt:lpstr>Theme</vt:lpstr>
      </vt:variant>
      <vt:variant>
        <vt:i4>3</vt:i4>
      </vt:variant>
      <vt:variant>
        <vt:lpstr>Embedded OLE Servers</vt:lpstr>
      </vt:variant>
      <vt:variant>
        <vt:i4>1</vt:i4>
      </vt:variant>
      <vt:variant>
        <vt:lpstr>Slide Titles</vt:lpstr>
      </vt:variant>
      <vt:variant>
        <vt:i4>58</vt:i4>
      </vt:variant>
    </vt:vector>
  </HeadingPairs>
  <TitlesOfParts>
    <vt:vector size="72" baseType="lpstr">
      <vt:lpstr>.AppleSystemUIFont</vt:lpstr>
      <vt:lpstr>Arial</vt:lpstr>
      <vt:lpstr>Arial</vt:lpstr>
      <vt:lpstr>Arial Bold</vt:lpstr>
      <vt:lpstr>Calibri</vt:lpstr>
      <vt:lpstr>Cambria</vt:lpstr>
      <vt:lpstr>Helvetica Neue</vt:lpstr>
      <vt:lpstr>Segoe UI</vt:lpstr>
      <vt:lpstr>Verdana</vt:lpstr>
      <vt:lpstr>Wingdings</vt:lpstr>
      <vt:lpstr>2_Office Theme</vt:lpstr>
      <vt:lpstr>3_Office Theme</vt:lpstr>
      <vt:lpstr>4_Office Theme</vt:lpstr>
      <vt:lpstr>Document</vt:lpstr>
      <vt:lpstr>PowerPoint Presentation</vt:lpstr>
      <vt:lpstr>ESM Core Investment Areas</vt:lpstr>
      <vt:lpstr>PowerPoint Presentation</vt:lpstr>
      <vt:lpstr>PMM Technology Overview</vt:lpstr>
      <vt:lpstr>PMM Mission Infusion &amp; Partnerships  </vt:lpstr>
      <vt:lpstr>PICA-NuSil Mission Infusion &amp; Partnerships  </vt:lpstr>
      <vt:lpstr>PMM Technology Goals &amp; Project Objectives</vt:lpstr>
      <vt:lpstr>Accomplishments (PMM)</vt:lpstr>
      <vt:lpstr>Accomplishments (PICA-NuSil)</vt:lpstr>
      <vt:lpstr>TRL Progression PMM</vt:lpstr>
      <vt:lpstr>TRL Progression PICA-NuSil</vt:lpstr>
      <vt:lpstr>PowerPoint Presentation</vt:lpstr>
      <vt:lpstr>SLKR Technology Overview</vt:lpstr>
      <vt:lpstr>SLKR Mission Infusion &amp; Partnerships  </vt:lpstr>
      <vt:lpstr>SLKR Technology Goals &amp; Project Objectives</vt:lpstr>
      <vt:lpstr>Accomplishments (SLKR)</vt:lpstr>
      <vt:lpstr>TRL Progression SLKR</vt:lpstr>
      <vt:lpstr>PowerPoint Presentation</vt:lpstr>
      <vt:lpstr>CEA Technology Overview</vt:lpstr>
      <vt:lpstr>CEA Mission Infusion &amp; Partnerships  </vt:lpstr>
      <vt:lpstr>CEA Technology Goals &amp; Project Objectives</vt:lpstr>
      <vt:lpstr>Accomplishments (CEA)</vt:lpstr>
      <vt:lpstr>FY20 Accomplishments (Parachute FSI)</vt:lpstr>
      <vt:lpstr>TRL Progression CEA</vt:lpstr>
      <vt:lpstr>PowerPoint Presentation</vt:lpstr>
      <vt:lpstr>GNC Technology Overview</vt:lpstr>
      <vt:lpstr>GNC Mission Infusion &amp; Partnerships  </vt:lpstr>
      <vt:lpstr>GNC Technology Goals &amp; Project Objectives</vt:lpstr>
      <vt:lpstr>FY20 Accomplishments (GNC)</vt:lpstr>
      <vt:lpstr>TRL Progression GNC</vt:lpstr>
      <vt:lpstr>ESK Key Performance Parameters (KPP) to Close</vt:lpstr>
      <vt:lpstr>ESK Key Performance Parameters (KPP) to Close</vt:lpstr>
      <vt:lpstr>Risk Summary</vt:lpstr>
      <vt:lpstr>Project Assessment Summary</vt:lpstr>
      <vt:lpstr>EPO Summary </vt:lpstr>
      <vt:lpstr>Project Summary</vt:lpstr>
      <vt:lpstr>PowerPoint Presentation</vt:lpstr>
      <vt:lpstr>PowerPoint Presentation</vt:lpstr>
      <vt:lpstr>PowerPoint Presentation</vt:lpstr>
      <vt:lpstr>PowerPoint Presentation</vt:lpstr>
      <vt:lpstr>PowerPoint Presentation</vt:lpstr>
      <vt:lpstr>EPO Summary Chart: Conferences Attended </vt:lpstr>
      <vt:lpstr>EPO Summary Chart: Students/Professors (1/3)</vt:lpstr>
      <vt:lpstr>EPO Summary Chart: Students/Professors (2/3)</vt:lpstr>
      <vt:lpstr>EPO Summary Chart: Students/Professors (3/3)</vt:lpstr>
      <vt:lpstr>EPO Summary Chart: International Partners</vt:lpstr>
      <vt:lpstr>EPO Summary Chart: Publications (1/4)</vt:lpstr>
      <vt:lpstr>EPO Summary Chart: Publications (2/4)</vt:lpstr>
      <vt:lpstr>EPO Summary Chart: Publications (3/4)</vt:lpstr>
      <vt:lpstr>EPO Summary Chart: Publications (4/4)</vt:lpstr>
      <vt:lpstr>SLKR Data Quality of HVST Expanding Flow Exp: Brandis/Cruden</vt:lpstr>
      <vt:lpstr>SLKR Data Interpretation of HVST Expanding Flow Exp: Brandis/Cruden</vt:lpstr>
      <vt:lpstr>CEA: MSWT Separating Magnetic and Aero Forces: M. Schoenenberger</vt:lpstr>
      <vt:lpstr>SLKR LDST Facility Availability: Brandis/Cruden</vt:lpstr>
      <vt:lpstr>PICA-N Model PICA-N Model Accuracy – B. Bessire</vt:lpstr>
      <vt:lpstr>CEA: MRR Wind Tunnel Testing at LaRC – B. Hollis</vt:lpstr>
      <vt:lpstr>GNC Personnel Availability: Dwyer-Cianciolo</vt:lpstr>
      <vt:lpstr>ESM – Annotated Cover Pictures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Lee</dc:creator>
  <cp:lastModifiedBy>Brandis, Aaron M. (ARC-TSA)[Analytical Mechanics Associates, INC.]</cp:lastModifiedBy>
  <cp:revision>780</cp:revision>
  <cp:lastPrinted>2017-06-09T12:17:02Z</cp:lastPrinted>
  <dcterms:created xsi:type="dcterms:W3CDTF">2011-06-13T11:07:26Z</dcterms:created>
  <dcterms:modified xsi:type="dcterms:W3CDTF">2020-09-10T16:24:31Z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0x010100378E6CDEB8ED8541B7C710E57D5FF30F</vt:lpwstr>
  </property>
  <property fmtid="{D5CDD505-2E9C-101B-9397-08002B2CF9AE}" pid="3" name="Order">
    <vt:r8>939900</vt:r8>
  </property>
  <property fmtid="{D5CDD505-2E9C-101B-9397-08002B2CF9AE}" pid="4" name="ComplianceAssetId">
    <vt:lpwstr/>
  </property>
</Properties>
</file>