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4"/>
  </p:notesMasterIdLst>
  <p:sldIdLst>
    <p:sldId id="274" r:id="rId5"/>
    <p:sldId id="292" r:id="rId6"/>
    <p:sldId id="283" r:id="rId7"/>
    <p:sldId id="304" r:id="rId8"/>
    <p:sldId id="322" r:id="rId9"/>
    <p:sldId id="329" r:id="rId10"/>
    <p:sldId id="321" r:id="rId11"/>
    <p:sldId id="335" r:id="rId12"/>
    <p:sldId id="337" r:id="rId13"/>
    <p:sldId id="311" r:id="rId14"/>
    <p:sldId id="323" r:id="rId15"/>
    <p:sldId id="318" r:id="rId16"/>
    <p:sldId id="338" r:id="rId17"/>
    <p:sldId id="334" r:id="rId18"/>
    <p:sldId id="339" r:id="rId19"/>
    <p:sldId id="276" r:id="rId20"/>
    <p:sldId id="319" r:id="rId21"/>
    <p:sldId id="280" r:id="rId22"/>
    <p:sldId id="281" r:id="rId23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B3"/>
    <a:srgbClr val="F87D38"/>
    <a:srgbClr val="ED1C24"/>
    <a:srgbClr val="FC3D21"/>
    <a:srgbClr val="B17ED8"/>
    <a:srgbClr val="000000"/>
    <a:srgbClr val="D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675" autoAdjust="0"/>
    <p:restoredTop sz="94006" autoAdjust="0"/>
  </p:normalViewPr>
  <p:slideViewPr>
    <p:cSldViewPr showGuides="1">
      <p:cViewPr varScale="1">
        <p:scale>
          <a:sx n="77" d="100"/>
          <a:sy n="77" d="100"/>
        </p:scale>
        <p:origin x="581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13625-F780-4664-B539-945AD998D560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DA5A9-6D35-4B84-95DD-DFA9AFE7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5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4419"/>
            <a:ext cx="7772400" cy="3300383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4332094"/>
            <a:ext cx="77723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3" y="28239"/>
            <a:ext cx="640080" cy="6398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85800" y="6205150"/>
            <a:ext cx="77724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233363" indent="0">
              <a:buNone/>
              <a:defRPr/>
            </a:lvl2pPr>
            <a:lvl3pPr marL="455613" indent="0">
              <a:buNone/>
              <a:defRPr/>
            </a:lvl3pPr>
            <a:lvl4pPr marL="685800" indent="0">
              <a:buNone/>
              <a:defRPr/>
            </a:lvl4pPr>
            <a:lvl5pPr marL="915988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8583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605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6402"/>
            <a:ext cx="8229600" cy="472132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457199" y="914400"/>
            <a:ext cx="82296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4356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638302"/>
            <a:ext cx="7886700" cy="2891985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3" y="28239"/>
            <a:ext cx="640080" cy="639891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19917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188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718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6995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6069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765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 anchor="ctr"/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987426"/>
            <a:ext cx="4799409" cy="54133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87426"/>
            <a:ext cx="3121819" cy="54133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38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399"/>
            <a:ext cx="8229600" cy="637403"/>
          </a:xfrm>
        </p:spPr>
        <p:txBody>
          <a:bodyPr anchor="ctr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0" y="987428"/>
            <a:ext cx="4799409" cy="541337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87426"/>
            <a:ext cx="3121819" cy="541337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9901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6747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838202"/>
            <a:ext cx="1971675" cy="556259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838202"/>
            <a:ext cx="5800725" cy="5562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9365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52400" y="1975991"/>
            <a:ext cx="472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32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52402" y="4724400"/>
            <a:ext cx="76433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800100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0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"/>
            <a:ext cx="9144000" cy="6857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914402"/>
            <a:ext cx="8229600" cy="5483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762" y="52088"/>
            <a:ext cx="731520" cy="58521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April 29,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7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>
    <p:fade/>
  </p:transition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66B3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196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SzPct val="12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421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4588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11" Type="http://schemas.openxmlformats.org/officeDocument/2006/relationships/image" Target="../media/image38.jpg"/><Relationship Id="rId5" Type="http://schemas.openxmlformats.org/officeDocument/2006/relationships/image" Target="../media/image32.jpg"/><Relationship Id="rId10" Type="http://schemas.openxmlformats.org/officeDocument/2006/relationships/image" Target="../media/image37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acebookresearch/detectron2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B3E2A-DCD5-6D48-B7AC-27FCA67B3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990600"/>
            <a:ext cx="7772400" cy="1524000"/>
          </a:xfrm>
        </p:spPr>
        <p:txBody>
          <a:bodyPr/>
          <a:lstStyle/>
          <a:p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Thermal Protection Materials Branch (TSM):</a:t>
            </a:r>
            <a:br>
              <a:rPr lang="en-US" sz="2800" dirty="0"/>
            </a:br>
            <a:r>
              <a:rPr lang="en-US" sz="2800" dirty="0"/>
              <a:t>Automated Processing of Composite Weave CT Scans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BBFD3E-1F04-3F45-8FF1-D6E711D71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95550"/>
            <a:ext cx="7772399" cy="26098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00" dirty="0"/>
              <a:t>By: Aaron Allred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PhD Student at CU Boulder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Aerospace Engineering – Computational Mechanics (Structures)</a:t>
            </a:r>
            <a:endParaRPr lang="en-US" sz="1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CU Advisors: Dr. Doostan and Dr. Maute (TRADES)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1"/>
                </a:solidFill>
              </a:rPr>
              <a:t>Hired through AMA to work with Lauren Abbott in TSM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643A3-DA9B-2245-8B4C-63AE83AFB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August 28, 2020</a:t>
            </a:r>
          </a:p>
        </p:txBody>
      </p:sp>
    </p:spTree>
    <p:extLst>
      <p:ext uri="{BB962C8B-B14F-4D97-AF65-F5344CB8AC3E}">
        <p14:creationId xmlns:p14="http://schemas.microsoft.com/office/powerpoint/2010/main" val="35654356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3753072-B6D2-417A-9F6F-8B3E52032B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67" t="31582"/>
          <a:stretch/>
        </p:blipFill>
        <p:spPr>
          <a:xfrm>
            <a:off x="1752600" y="4667804"/>
            <a:ext cx="2570215" cy="195885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8A23362-6148-4694-87CA-72B7DEB1B423}"/>
              </a:ext>
            </a:extLst>
          </p:cNvPr>
          <p:cNvGrpSpPr/>
          <p:nvPr/>
        </p:nvGrpSpPr>
        <p:grpSpPr>
          <a:xfrm>
            <a:off x="5943600" y="4521558"/>
            <a:ext cx="2133600" cy="2336442"/>
            <a:chOff x="5031249" y="2519153"/>
            <a:chExt cx="2743200" cy="298764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3D47F6F-C716-4CC3-8F2A-792D963310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2000" b="12006"/>
            <a:stretch/>
          </p:blipFill>
          <p:spPr>
            <a:xfrm>
              <a:off x="5031249" y="2519153"/>
              <a:ext cx="2743200" cy="298764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DE6C86-30E7-4B08-AB15-24A0880D02C8}"/>
                </a:ext>
              </a:extLst>
            </p:cNvPr>
            <p:cNvSpPr/>
            <p:nvPr/>
          </p:nvSpPr>
          <p:spPr>
            <a:xfrm>
              <a:off x="7620000" y="3810000"/>
              <a:ext cx="154449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457206E-C45A-F349-89F1-B483C694D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259CA-4FFA-F845-8E23-5E9311804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914403"/>
            <a:ext cx="8382001" cy="3809998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Goal</a:t>
            </a:r>
          </a:p>
          <a:p>
            <a:pPr lvl="1"/>
            <a:r>
              <a:rPr lang="en-US" sz="1600" dirty="0"/>
              <a:t>Utilize Computed Tomography Imaging to Aid in Material Properties Characterization</a:t>
            </a:r>
          </a:p>
          <a:p>
            <a:pPr lvl="2"/>
            <a:r>
              <a:rPr lang="en-US" sz="1400" dirty="0"/>
              <a:t>Currently focused on ADEPT and HEEET (composite weaves)</a:t>
            </a:r>
          </a:p>
          <a:p>
            <a:pPr lvl="2"/>
            <a:r>
              <a:rPr lang="en-US" sz="1400" dirty="0"/>
              <a:t>Potentially can be adapted to PICA</a:t>
            </a:r>
          </a:p>
          <a:p>
            <a:pPr marL="455613" lvl="2" indent="0">
              <a:buNone/>
            </a:pPr>
            <a:endParaRPr lang="en-US" sz="1400" b="1" dirty="0"/>
          </a:p>
          <a:p>
            <a:r>
              <a:rPr lang="en-US" b="1" dirty="0"/>
              <a:t>Motivation</a:t>
            </a:r>
          </a:p>
          <a:p>
            <a:pPr lvl="1"/>
            <a:r>
              <a:rPr lang="en-US" sz="1600" dirty="0"/>
              <a:t>Actual composite weave layups do not exhibit ‘ideal’ configurations</a:t>
            </a:r>
          </a:p>
          <a:p>
            <a:pPr lvl="1"/>
            <a:r>
              <a:rPr lang="en-US" sz="1600" dirty="0"/>
              <a:t>By modeling the ‘production’ configuration of the weave, a better understanding of the material properties can be captured</a:t>
            </a:r>
          </a:p>
          <a:p>
            <a:pPr lvl="1"/>
            <a:r>
              <a:rPr lang="en-US" sz="1600" dirty="0"/>
              <a:t>Having a digital representation of a composite weave layup leads to analysis via computational mechanics</a:t>
            </a:r>
          </a:p>
          <a:p>
            <a:pPr lvl="1"/>
            <a:endParaRPr lang="en-US" sz="1800" dirty="0"/>
          </a:p>
          <a:p>
            <a:r>
              <a:rPr lang="en-US" b="1" dirty="0"/>
              <a:t>Effort</a:t>
            </a:r>
          </a:p>
          <a:p>
            <a:pPr lvl="1"/>
            <a:r>
              <a:rPr lang="en-US" sz="1600" dirty="0"/>
              <a:t>Currently, an automated process does not exists to process CT scans of composite weave layups </a:t>
            </a:r>
          </a:p>
          <a:p>
            <a:pPr lvl="1"/>
            <a:r>
              <a:rPr lang="en-US" sz="1600" dirty="0"/>
              <a:t>This effort seeks to automate the process through machine learning</a:t>
            </a:r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BFA1C-9C6F-4F43-9E54-CDB40F0747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C310266-EB9B-4D38-9C5B-52AD1F09E276}"/>
              </a:ext>
            </a:extLst>
          </p:cNvPr>
          <p:cNvSpPr/>
          <p:nvPr/>
        </p:nvSpPr>
        <p:spPr>
          <a:xfrm rot="10800000" flipH="1">
            <a:off x="4914900" y="5419397"/>
            <a:ext cx="533400" cy="228600"/>
          </a:xfrm>
          <a:prstGeom prst="rightArrow">
            <a:avLst/>
          </a:prstGeom>
          <a:solidFill>
            <a:srgbClr val="0066B3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37B8B8-C099-4196-89AD-940A8B0B37D5}"/>
              </a:ext>
            </a:extLst>
          </p:cNvPr>
          <p:cNvSpPr txBox="1"/>
          <p:nvPr/>
        </p:nvSpPr>
        <p:spPr>
          <a:xfrm>
            <a:off x="685800" y="646373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Semeraro et. al, “Computing the Effective Thermal Conductivity of Anisotropic Porous Media from Micro-Computed Tomography,”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38540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87504-5093-264B-B7A5-CE1C1417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A7B3E-E8FF-B148-9E4B-F210E3D69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3C427BA-B655-432B-8CDD-1BC31F1BE8B3}"/>
              </a:ext>
            </a:extLst>
          </p:cNvPr>
          <p:cNvSpPr txBox="1">
            <a:spLocks/>
          </p:cNvSpPr>
          <p:nvPr/>
        </p:nvSpPr>
        <p:spPr>
          <a:xfrm>
            <a:off x="457199" y="914403"/>
            <a:ext cx="8229600" cy="137159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Semantic Segmentation – ADEPT</a:t>
            </a:r>
          </a:p>
          <a:p>
            <a:pPr lvl="1"/>
            <a:r>
              <a:rPr lang="en-US" sz="1600" dirty="0"/>
              <a:t>Semantic Segmentation accomplished via a convolutional neural net (CNN)</a:t>
            </a:r>
          </a:p>
          <a:p>
            <a:pPr lvl="1"/>
            <a:r>
              <a:rPr lang="en-US" sz="1600" dirty="0"/>
              <a:t>Architecture: UNET</a:t>
            </a:r>
          </a:p>
          <a:p>
            <a:pPr lvl="1"/>
            <a:r>
              <a:rPr lang="en-US" sz="1600" dirty="0"/>
              <a:t>Trained on Adept 4,6, and 8 ply weaves, inference on 12 ply weave (right)</a:t>
            </a:r>
          </a:p>
          <a:p>
            <a:pPr lvl="1"/>
            <a:endParaRPr lang="en-US" sz="1000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63E3696-EDC4-49EE-874C-AE6097AC4B2D}"/>
              </a:ext>
            </a:extLst>
          </p:cNvPr>
          <p:cNvSpPr txBox="1">
            <a:spLocks/>
          </p:cNvSpPr>
          <p:nvPr/>
        </p:nvSpPr>
        <p:spPr>
          <a:xfrm>
            <a:off x="381000" y="5308829"/>
            <a:ext cx="8229600" cy="121919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Shortcomings</a:t>
            </a:r>
          </a:p>
          <a:p>
            <a:pPr lvl="1"/>
            <a:r>
              <a:rPr lang="en-US" sz="1600" dirty="0"/>
              <a:t>Semantic Segmentation does not disambiguate between like classes</a:t>
            </a:r>
          </a:p>
          <a:p>
            <a:pPr lvl="1"/>
            <a:r>
              <a:rPr lang="en-US" sz="1600" dirty="0"/>
              <a:t>Poor interpretation of the boundary</a:t>
            </a:r>
          </a:p>
          <a:p>
            <a:pPr lvl="1"/>
            <a:r>
              <a:rPr lang="en-US" sz="1600" dirty="0"/>
              <a:t>Uniform masks do not leave room for interpreting the fiber quality</a:t>
            </a:r>
            <a:endParaRPr lang="en-US" sz="1000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75812A-3CBF-40AA-96CB-8E5C6F67C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08" y="2133600"/>
            <a:ext cx="3810000" cy="255711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4ADC180-A48E-46EF-B0FF-B1429CA100AE}"/>
              </a:ext>
            </a:extLst>
          </p:cNvPr>
          <p:cNvSpPr txBox="1"/>
          <p:nvPr/>
        </p:nvSpPr>
        <p:spPr>
          <a:xfrm>
            <a:off x="339742" y="4724401"/>
            <a:ext cx="48653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Ronneberger</a:t>
            </a:r>
            <a:r>
              <a:rPr lang="en-US" sz="900" dirty="0"/>
              <a:t>, O., Fischer, P., and </a:t>
            </a:r>
            <a:r>
              <a:rPr lang="en-US" sz="900" dirty="0" err="1"/>
              <a:t>Brox</a:t>
            </a:r>
            <a:r>
              <a:rPr lang="en-US" sz="900" dirty="0"/>
              <a:t>, T., “U-Net: Convolutional Networks for Biomedical Image Segmentation,” </a:t>
            </a:r>
            <a:r>
              <a:rPr lang="en-US" sz="900" i="1" dirty="0"/>
              <a:t>Lecture Notes in Computer Science Medical Image Computing and Computer-Assisted Intervention – MICCAI 2015</a:t>
            </a:r>
            <a:r>
              <a:rPr lang="en-US" sz="900" dirty="0"/>
              <a:t>, 2015, pp. 234–241.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A7FD07-582E-42A9-BF77-37FCDE6B2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113" y="2720264"/>
            <a:ext cx="2433535" cy="19767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D65F7D-571E-45AF-946C-EF9C9780204A}"/>
              </a:ext>
            </a:extLst>
          </p:cNvPr>
          <p:cNvSpPr txBox="1"/>
          <p:nvPr/>
        </p:nvSpPr>
        <p:spPr>
          <a:xfrm>
            <a:off x="6485962" y="2407252"/>
            <a:ext cx="128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92408141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0B169-FDC6-4A32-ACE7-2B4073564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Panoptic Segmentation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1FB9F-17E3-4161-BFA0-F03582AF9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9DE0F-17F6-4ED3-9A92-1BA5F3730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00125"/>
            <a:ext cx="8382000" cy="242887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608067A-09AC-4209-AB3B-770D70C6D22D}"/>
              </a:ext>
            </a:extLst>
          </p:cNvPr>
          <p:cNvSpPr/>
          <p:nvPr/>
        </p:nvSpPr>
        <p:spPr>
          <a:xfrm>
            <a:off x="701431" y="1230679"/>
            <a:ext cx="6004169" cy="2188308"/>
          </a:xfrm>
          <a:custGeom>
            <a:avLst/>
            <a:gdLst>
              <a:gd name="connsiteX0" fmla="*/ 15631 w 6096000"/>
              <a:gd name="connsiteY0" fmla="*/ 31261 h 2188308"/>
              <a:gd name="connsiteX1" fmla="*/ 0 w 6096000"/>
              <a:gd name="connsiteY1" fmla="*/ 2180492 h 2188308"/>
              <a:gd name="connsiteX2" fmla="*/ 6080369 w 6096000"/>
              <a:gd name="connsiteY2" fmla="*/ 2188308 h 2188308"/>
              <a:gd name="connsiteX3" fmla="*/ 6096000 w 6096000"/>
              <a:gd name="connsiteY3" fmla="*/ 812800 h 2188308"/>
              <a:gd name="connsiteX4" fmla="*/ 3329354 w 6096000"/>
              <a:gd name="connsiteY4" fmla="*/ 812800 h 2188308"/>
              <a:gd name="connsiteX5" fmla="*/ 3329354 w 6096000"/>
              <a:gd name="connsiteY5" fmla="*/ 0 h 2188308"/>
              <a:gd name="connsiteX6" fmla="*/ 15631 w 6096000"/>
              <a:gd name="connsiteY6" fmla="*/ 31261 h 218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2188308">
                <a:moveTo>
                  <a:pt x="15631" y="31261"/>
                </a:moveTo>
                <a:lnTo>
                  <a:pt x="0" y="2180492"/>
                </a:lnTo>
                <a:lnTo>
                  <a:pt x="6080369" y="2188308"/>
                </a:lnTo>
                <a:lnTo>
                  <a:pt x="6096000" y="812800"/>
                </a:lnTo>
                <a:lnTo>
                  <a:pt x="3329354" y="812800"/>
                </a:lnTo>
                <a:lnTo>
                  <a:pt x="3329354" y="0"/>
                </a:lnTo>
                <a:lnTo>
                  <a:pt x="15631" y="31261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E21935-9BAE-4185-B3DF-33AE4AED44CF}"/>
              </a:ext>
            </a:extLst>
          </p:cNvPr>
          <p:cNvSpPr txBox="1"/>
          <p:nvPr/>
        </p:nvSpPr>
        <p:spPr>
          <a:xfrm>
            <a:off x="1295400" y="861347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Mask R-CNN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3E058B-E6CB-439A-8A95-D0F9A0DA38F3}"/>
              </a:ext>
            </a:extLst>
          </p:cNvPr>
          <p:cNvSpPr/>
          <p:nvPr/>
        </p:nvSpPr>
        <p:spPr>
          <a:xfrm>
            <a:off x="4038600" y="1168344"/>
            <a:ext cx="2743200" cy="836246"/>
          </a:xfrm>
          <a:prstGeom prst="rect">
            <a:avLst/>
          </a:prstGeom>
          <a:noFill/>
          <a:ln w="1905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B0ECDD-6900-4D18-ACD1-740328D6CC53}"/>
              </a:ext>
            </a:extLst>
          </p:cNvPr>
          <p:cNvSpPr txBox="1"/>
          <p:nvPr/>
        </p:nvSpPr>
        <p:spPr>
          <a:xfrm>
            <a:off x="4686300" y="746070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Semantic Branch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D733C5-7582-4168-850E-97953543E813}"/>
              </a:ext>
            </a:extLst>
          </p:cNvPr>
          <p:cNvSpPr txBox="1">
            <a:spLocks/>
          </p:cNvSpPr>
          <p:nvPr/>
        </p:nvSpPr>
        <p:spPr>
          <a:xfrm>
            <a:off x="277593" y="5744160"/>
            <a:ext cx="8229600" cy="6476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Previously used </a:t>
            </a:r>
            <a:r>
              <a:rPr lang="en-US" sz="2000" u="sng" dirty="0"/>
              <a:t>instance segmentation</a:t>
            </a:r>
            <a:r>
              <a:rPr lang="en-US" sz="2000" i="1" dirty="0"/>
              <a:t> </a:t>
            </a:r>
            <a:r>
              <a:rPr lang="en-US" sz="2000" dirty="0"/>
              <a:t>via a Mask RCNN</a:t>
            </a:r>
          </a:p>
          <a:p>
            <a:pPr lvl="1"/>
            <a:r>
              <a:rPr lang="en-US" sz="1800" dirty="0"/>
              <a:t>All accomplished by building onto Facebook’s open source Dectectron2 python software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42E349-3A36-4E53-8F81-501BD7BA70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7017" r="47223"/>
          <a:stretch/>
        </p:blipFill>
        <p:spPr>
          <a:xfrm>
            <a:off x="5638800" y="3858986"/>
            <a:ext cx="2286000" cy="14747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323BE3-58A7-42D6-9029-36F9D4BE1C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1" t="1844" r="46812" b="65172"/>
          <a:stretch/>
        </p:blipFill>
        <p:spPr>
          <a:xfrm>
            <a:off x="559340" y="3791785"/>
            <a:ext cx="2438902" cy="157337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2F16EC3-F051-4D57-A7A6-A53213866FF7}"/>
              </a:ext>
            </a:extLst>
          </p:cNvPr>
          <p:cNvCxnSpPr/>
          <p:nvPr/>
        </p:nvCxnSpPr>
        <p:spPr>
          <a:xfrm>
            <a:off x="3505200" y="4419600"/>
            <a:ext cx="16764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C56F1F2-81A7-43B5-8C1F-5C5DA0461496}"/>
              </a:ext>
            </a:extLst>
          </p:cNvPr>
          <p:cNvSpPr txBox="1"/>
          <p:nvPr/>
        </p:nvSpPr>
        <p:spPr>
          <a:xfrm>
            <a:off x="3026817" y="4549505"/>
            <a:ext cx="265610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All objects are uniquely segmented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Each pixel may belong to only one object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Merging of Instance segmentation and Semantic Segmentation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0A100A-BA34-4318-B65C-3851A35802C0}"/>
              </a:ext>
            </a:extLst>
          </p:cNvPr>
          <p:cNvSpPr txBox="1"/>
          <p:nvPr/>
        </p:nvSpPr>
        <p:spPr>
          <a:xfrm>
            <a:off x="762000" y="3429000"/>
            <a:ext cx="4724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Kirillov, A., He, K., </a:t>
            </a:r>
            <a:r>
              <a:rPr lang="en-US" sz="800" dirty="0" err="1"/>
              <a:t>Girshick</a:t>
            </a:r>
            <a:r>
              <a:rPr lang="en-US" sz="800" dirty="0"/>
              <a:t>, R., Rother, C., and Dollar, P., “Panoptic Segmentation,” </a:t>
            </a:r>
            <a:r>
              <a:rPr lang="en-US" sz="800" i="1" dirty="0"/>
              <a:t>2019 IEEE/CVF Conference on Computer Vision and Pattern Recognition (CVPR)</a:t>
            </a:r>
            <a:r>
              <a:rPr lang="en-US" sz="800" dirty="0"/>
              <a:t>, 2019.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56955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F94E-9403-46A6-8217-29671490F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Automated Workflow Processing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01412-7222-4C9D-8BB9-18A7A2CC99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44262A-A6AE-4E9F-A0BB-D0B7D52B1D90}"/>
              </a:ext>
            </a:extLst>
          </p:cNvPr>
          <p:cNvSpPr/>
          <p:nvPr/>
        </p:nvSpPr>
        <p:spPr>
          <a:xfrm>
            <a:off x="1121402" y="3513032"/>
            <a:ext cx="1800697" cy="325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Training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87CE06-1B6D-4ADA-8946-5D16BD01D60E}"/>
              </a:ext>
            </a:extLst>
          </p:cNvPr>
          <p:cNvSpPr/>
          <p:nvPr/>
        </p:nvSpPr>
        <p:spPr>
          <a:xfrm>
            <a:off x="4070650" y="4073111"/>
            <a:ext cx="3126249" cy="3262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Instance Segmented Data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049465-3A86-4334-BAD7-E4E016181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285705"/>
            <a:ext cx="1617508" cy="13163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4A1D42-5473-470D-9A6E-BD05BE22FAE2}"/>
              </a:ext>
            </a:extLst>
          </p:cNvPr>
          <p:cNvSpPr txBox="1"/>
          <p:nvPr/>
        </p:nvSpPr>
        <p:spPr>
          <a:xfrm>
            <a:off x="4724400" y="86494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Raw XCT Data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AFC080-ECE6-4342-A2B1-9474632E95DD}"/>
              </a:ext>
            </a:extLst>
          </p:cNvPr>
          <p:cNvGrpSpPr/>
          <p:nvPr/>
        </p:nvGrpSpPr>
        <p:grpSpPr>
          <a:xfrm>
            <a:off x="1106327" y="1030169"/>
            <a:ext cx="1830849" cy="2254547"/>
            <a:chOff x="1369551" y="1631653"/>
            <a:chExt cx="1830849" cy="2254547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EBC5B89-0578-45C6-90DC-EC4309A6484B}"/>
                </a:ext>
              </a:extLst>
            </p:cNvPr>
            <p:cNvGrpSpPr/>
            <p:nvPr/>
          </p:nvGrpSpPr>
          <p:grpSpPr>
            <a:xfrm>
              <a:off x="1477246" y="1821699"/>
              <a:ext cx="1617508" cy="1955934"/>
              <a:chOff x="173115" y="3321529"/>
              <a:chExt cx="2646286" cy="3249697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0A9179-6A3D-4C34-BE29-2241FF629AD4}"/>
                  </a:ext>
                </a:extLst>
              </p:cNvPr>
              <p:cNvSpPr txBox="1"/>
              <p:nvPr/>
            </p:nvSpPr>
            <p:spPr>
              <a:xfrm>
                <a:off x="207884" y="3321529"/>
                <a:ext cx="1392316" cy="26940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Raw Images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110406C-1A03-4FF7-947A-E8EF4535AA1E}"/>
                  </a:ext>
                </a:extLst>
              </p:cNvPr>
              <p:cNvSpPr txBox="1"/>
              <p:nvPr/>
            </p:nvSpPr>
            <p:spPr>
              <a:xfrm>
                <a:off x="207884" y="4768706"/>
                <a:ext cx="1660123" cy="26940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Labeled Instances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4A54109-6D15-4958-9059-5606DF26DB3B}"/>
                  </a:ext>
                </a:extLst>
              </p:cNvPr>
              <p:cNvSpPr txBox="1"/>
              <p:nvPr/>
            </p:nvSpPr>
            <p:spPr>
              <a:xfrm>
                <a:off x="173115" y="6301818"/>
                <a:ext cx="2646286" cy="2694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COCO dataset for Detectron2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B4733DF-35EA-470D-B4DB-11054C6FE8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3933" y="3629306"/>
                <a:ext cx="0" cy="10972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CF32B194-E71E-4252-8767-E53DDBC9AC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61133" y="3629306"/>
                <a:ext cx="0" cy="10972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DCB1C557-5E33-4343-9AA5-5424A1E41E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94533" y="3629306"/>
                <a:ext cx="0" cy="109728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2FA61B2F-DCB2-491A-9A04-345E734ABB7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0368" y="5076484"/>
                <a:ext cx="0" cy="114428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60FF111-148D-40CC-AB40-28F98E5F065C}"/>
                  </a:ext>
                </a:extLst>
              </p:cNvPr>
              <p:cNvSpPr txBox="1"/>
              <p:nvPr/>
            </p:nvSpPr>
            <p:spPr>
              <a:xfrm>
                <a:off x="457199" y="3884571"/>
                <a:ext cx="1285033" cy="2694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via Labelme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82A9D94-C3B1-4FAB-A160-F4507D3862B5}"/>
                  </a:ext>
                </a:extLst>
              </p:cNvPr>
              <p:cNvSpPr txBox="1"/>
              <p:nvPr/>
            </p:nvSpPr>
            <p:spPr>
              <a:xfrm>
                <a:off x="457199" y="5511974"/>
                <a:ext cx="1600197" cy="2694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via Python script</a:t>
                </a:r>
              </a:p>
            </p:txBody>
          </p:sp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D767F37-8EA5-4C80-B9B5-BB0587D3D8F7}"/>
                </a:ext>
              </a:extLst>
            </p:cNvPr>
            <p:cNvSpPr/>
            <p:nvPr/>
          </p:nvSpPr>
          <p:spPr>
            <a:xfrm>
              <a:off x="1369551" y="1631653"/>
              <a:ext cx="1830849" cy="22545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66E73E96-1DEE-4EFD-A110-D12FF4A1E07A}"/>
              </a:ext>
            </a:extLst>
          </p:cNvPr>
          <p:cNvSpPr/>
          <p:nvPr/>
        </p:nvSpPr>
        <p:spPr>
          <a:xfrm>
            <a:off x="4075674" y="3506751"/>
            <a:ext cx="3126249" cy="326274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Panoptic Segmentation CNN</a:t>
            </a:r>
          </a:p>
        </p:txBody>
      </p:sp>
      <p:pic>
        <p:nvPicPr>
          <p:cNvPr id="1026" name="Picture 1" descr="cidimage001.png@01D64EEC.9BC844D0">
            <a:extLst>
              <a:ext uri="{FF2B5EF4-FFF2-40B4-BE49-F238E27FC236}">
                <a16:creationId xmlns:a16="http://schemas.microsoft.com/office/drawing/2014/main" id="{8E68BC8D-21E4-4E1D-A28A-362AF9664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5" b="89962" l="9992" r="95806">
                        <a14:foregroundMark x1="92599" y1="37437" x2="93339" y2="59533"/>
                        <a14:foregroundMark x1="93339" y1="59533" x2="91324" y2="38826"/>
                        <a14:foregroundMark x1="91324" y1="38826" x2="95806" y2="59154"/>
                        <a14:foregroundMark x1="95806" y1="59154" x2="95806" y2="59912"/>
                        <a14:foregroundMark x1="38939" y1="12689" x2="32237" y2="10038"/>
                        <a14:foregroundMark x1="62418" y1="89583" x2="67640" y2="88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322758"/>
            <a:ext cx="2448249" cy="160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B963503-10AE-4399-A128-E42CA94B8D08}"/>
              </a:ext>
            </a:extLst>
          </p:cNvPr>
          <p:cNvCxnSpPr>
            <a:cxnSpLocks/>
          </p:cNvCxnSpPr>
          <p:nvPr/>
        </p:nvCxnSpPr>
        <p:spPr>
          <a:xfrm flipH="1">
            <a:off x="2922099" y="1943893"/>
            <a:ext cx="1787224" cy="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18110B3-DFFC-42F1-8C31-645C26A04BD8}"/>
              </a:ext>
            </a:extLst>
          </p:cNvPr>
          <p:cNvCxnSpPr>
            <a:stCxn id="6" idx="3"/>
            <a:endCxn id="25" idx="1"/>
          </p:cNvCxnSpPr>
          <p:nvPr/>
        </p:nvCxnSpPr>
        <p:spPr>
          <a:xfrm flipV="1">
            <a:off x="2922099" y="3669888"/>
            <a:ext cx="1153575" cy="6044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2CEDEBA-8FD8-4DFD-9BB3-2B7A8E89F914}"/>
              </a:ext>
            </a:extLst>
          </p:cNvPr>
          <p:cNvCxnSpPr>
            <a:stCxn id="22" idx="2"/>
            <a:endCxn id="6" idx="0"/>
          </p:cNvCxnSpPr>
          <p:nvPr/>
        </p:nvCxnSpPr>
        <p:spPr>
          <a:xfrm flipH="1">
            <a:off x="2021751" y="3284716"/>
            <a:ext cx="1" cy="22831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F9F1397-8160-4325-93BF-537939EBF6E3}"/>
              </a:ext>
            </a:extLst>
          </p:cNvPr>
          <p:cNvCxnSpPr>
            <a:stCxn id="10" idx="2"/>
          </p:cNvCxnSpPr>
          <p:nvPr/>
        </p:nvCxnSpPr>
        <p:spPr>
          <a:xfrm>
            <a:off x="5533154" y="2602081"/>
            <a:ext cx="0" cy="9046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F1D51D3-627A-4724-B2F3-E239D77338F0}"/>
              </a:ext>
            </a:extLst>
          </p:cNvPr>
          <p:cNvCxnSpPr>
            <a:cxnSpLocks/>
          </p:cNvCxnSpPr>
          <p:nvPr/>
        </p:nvCxnSpPr>
        <p:spPr>
          <a:xfrm>
            <a:off x="5533154" y="3876863"/>
            <a:ext cx="0" cy="2237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97FBD33-12C9-4A67-9D7A-5A329E2A84B5}"/>
              </a:ext>
            </a:extLst>
          </p:cNvPr>
          <p:cNvCxnSpPr>
            <a:cxnSpLocks/>
          </p:cNvCxnSpPr>
          <p:nvPr/>
        </p:nvCxnSpPr>
        <p:spPr>
          <a:xfrm>
            <a:off x="5533154" y="5014998"/>
            <a:ext cx="0" cy="3027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B08CB08-EE24-4B2B-9CC5-26215D0BAB17}"/>
              </a:ext>
            </a:extLst>
          </p:cNvPr>
          <p:cNvSpPr txBox="1"/>
          <p:nvPr/>
        </p:nvSpPr>
        <p:spPr>
          <a:xfrm>
            <a:off x="525706" y="5375855"/>
            <a:ext cx="4183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Voxel TPS Weave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Identified unique yarn bundles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Identified principal directions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Identified contact surfaces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9BFC837-66ED-4D05-A7FC-831C7E4CF899}"/>
              </a:ext>
            </a:extLst>
          </p:cNvPr>
          <p:cNvSpPr/>
          <p:nvPr/>
        </p:nvSpPr>
        <p:spPr>
          <a:xfrm>
            <a:off x="4070650" y="4632463"/>
            <a:ext cx="3126249" cy="326274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Object Tracking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F513EB5-E1D5-4893-A77A-84B1A5DCDD5C}"/>
              </a:ext>
            </a:extLst>
          </p:cNvPr>
          <p:cNvCxnSpPr>
            <a:cxnSpLocks/>
          </p:cNvCxnSpPr>
          <p:nvPr/>
        </p:nvCxnSpPr>
        <p:spPr>
          <a:xfrm>
            <a:off x="5542503" y="4430360"/>
            <a:ext cx="0" cy="2237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9C124F5-1582-4827-86AB-4EF44E6F8644}"/>
              </a:ext>
            </a:extLst>
          </p:cNvPr>
          <p:cNvCxnSpPr>
            <a:cxnSpLocks/>
          </p:cNvCxnSpPr>
          <p:nvPr/>
        </p:nvCxnSpPr>
        <p:spPr>
          <a:xfrm>
            <a:off x="0" y="530025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51062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9794-0AB4-4881-ACFB-FE4769D0E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Set: Conventional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16B98-6E80-4E93-8E09-F93215B74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914403"/>
            <a:ext cx="8229600" cy="147420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Manual Instance Segmentation:</a:t>
            </a:r>
          </a:p>
          <a:p>
            <a:pPr lvl="1"/>
            <a:r>
              <a:rPr lang="en-US" dirty="0"/>
              <a:t>Identify individual instances by assigning a pixel-wise id to each instance</a:t>
            </a:r>
          </a:p>
          <a:p>
            <a:pPr lvl="2"/>
            <a:r>
              <a:rPr lang="en-US" dirty="0"/>
              <a:t>Can convert to a polygon boundary of each instance via contouring</a:t>
            </a:r>
          </a:p>
          <a:p>
            <a:pPr lvl="1"/>
            <a:r>
              <a:rPr lang="en-US" dirty="0"/>
              <a:t>Identify individual instances by assigning a polygon boundary to each instance</a:t>
            </a:r>
          </a:p>
          <a:p>
            <a:pPr lvl="1"/>
            <a:r>
              <a:rPr lang="en-US" dirty="0"/>
              <a:t>Requires a lot of time to generate large training sets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947622-57A0-45E8-B775-72374B0CE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64912D-AF7D-4187-9921-FDF0A08171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04800" y="2813898"/>
            <a:ext cx="3531244" cy="16129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BEEF71-EF60-402F-80A7-AFCAFE74FF4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717638" y="4852164"/>
            <a:ext cx="3708722" cy="16060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79A5D7-86DF-4361-83B0-713B6E1A7AA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755882" y="2806536"/>
            <a:ext cx="3953526" cy="16403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5F387B-C0C7-4062-A18D-E3B48F8A1457}"/>
              </a:ext>
            </a:extLst>
          </p:cNvPr>
          <p:cNvSpPr txBox="1"/>
          <p:nvPr/>
        </p:nvSpPr>
        <p:spPr>
          <a:xfrm>
            <a:off x="685800" y="2362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Pixel-wise Segmentation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4823A3-CCB5-44E8-A653-A2B182EA8F66}"/>
              </a:ext>
            </a:extLst>
          </p:cNvPr>
          <p:cNvSpPr txBox="1"/>
          <p:nvPr/>
        </p:nvSpPr>
        <p:spPr>
          <a:xfrm>
            <a:off x="5391778" y="241719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Contours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507F6-8EAC-4CA9-9CD0-9E0FE87529E1}"/>
              </a:ext>
            </a:extLst>
          </p:cNvPr>
          <p:cNvSpPr txBox="1"/>
          <p:nvPr/>
        </p:nvSpPr>
        <p:spPr>
          <a:xfrm>
            <a:off x="3200400" y="4464857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Instance Segmented Data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7BA61A-20DF-4932-8CC6-B63C92052762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3836044" y="3620385"/>
            <a:ext cx="919838" cy="6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1F79B65-27B4-473F-907D-F47DA0E4BA9C}"/>
              </a:ext>
            </a:extLst>
          </p:cNvPr>
          <p:cNvSpPr txBox="1"/>
          <p:nvPr/>
        </p:nvSpPr>
        <p:spPr>
          <a:xfrm>
            <a:off x="6553200" y="498953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Relies on Polygon representations of each instance</a:t>
            </a:r>
          </a:p>
        </p:txBody>
      </p:sp>
    </p:spTree>
    <p:extLst>
      <p:ext uri="{BB962C8B-B14F-4D97-AF65-F5344CB8AC3E}">
        <p14:creationId xmlns:p14="http://schemas.microsoft.com/office/powerpoint/2010/main" val="264748893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A2A6C-E144-4547-A560-D97B45878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Set: Synthetic Generation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50FF9-B661-4EB3-AA4E-C285A27A6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7C0F5F-C9EA-4CDE-8C19-8022E2AF9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424795"/>
            <a:ext cx="5562600" cy="22066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449766-3EE0-4DAC-A1A0-CAAE4308C704}"/>
              </a:ext>
            </a:extLst>
          </p:cNvPr>
          <p:cNvSpPr txBox="1"/>
          <p:nvPr/>
        </p:nvSpPr>
        <p:spPr>
          <a:xfrm>
            <a:off x="1138229" y="3554778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From: “Training instance segmentation neural network with synthetic datasets for crop seed phenotyping”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41022-4690-465E-9C9E-323EA7553C15}"/>
              </a:ext>
            </a:extLst>
          </p:cNvPr>
          <p:cNvSpPr txBox="1"/>
          <p:nvPr/>
        </p:nvSpPr>
        <p:spPr>
          <a:xfrm>
            <a:off x="457200" y="103196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Crop Seed Phenotyping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DB1FFA-9CE5-4974-9B01-AAAC7846C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515496"/>
            <a:ext cx="2090729" cy="9612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B32BB4-6914-49C3-8901-525B583F5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617" y="4498811"/>
            <a:ext cx="1543820" cy="9779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A60CBF-7D45-426B-A72A-5C776C0000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580" y="4515496"/>
            <a:ext cx="1543820" cy="7719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2AC320-3256-40E5-90C3-AE2A600D27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690" y="4479449"/>
            <a:ext cx="1543819" cy="7719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4E4D1B-BAFA-47BD-AAF2-EDFA08511404}"/>
              </a:ext>
            </a:extLst>
          </p:cNvPr>
          <p:cNvSpPr txBox="1"/>
          <p:nvPr/>
        </p:nvSpPr>
        <p:spPr>
          <a:xfrm>
            <a:off x="523352" y="3888788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Weave Segmentation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B39BD6-2FF5-4406-9DEA-E9184337207D}"/>
              </a:ext>
            </a:extLst>
          </p:cNvPr>
          <p:cNvSpPr txBox="1"/>
          <p:nvPr/>
        </p:nvSpPr>
        <p:spPr>
          <a:xfrm>
            <a:off x="985983" y="5457158"/>
            <a:ext cx="2366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Conventional Method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F92940-5CE9-4D53-BA4E-2C1C77C7B8A8}"/>
              </a:ext>
            </a:extLst>
          </p:cNvPr>
          <p:cNvSpPr txBox="1"/>
          <p:nvPr/>
        </p:nvSpPr>
        <p:spPr>
          <a:xfrm>
            <a:off x="3051780" y="5522663"/>
            <a:ext cx="2366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Isolate and randomize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BF42F3-B5DC-4A38-A5C9-57BF37E94162}"/>
              </a:ext>
            </a:extLst>
          </p:cNvPr>
          <p:cNvSpPr txBox="1"/>
          <p:nvPr/>
        </p:nvSpPr>
        <p:spPr>
          <a:xfrm>
            <a:off x="5085580" y="5441456"/>
            <a:ext cx="158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Procedurally assembly synthetic weave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A4E517-D27B-4437-A84A-2D5F7EDF82DE}"/>
              </a:ext>
            </a:extLst>
          </p:cNvPr>
          <p:cNvSpPr txBox="1"/>
          <p:nvPr/>
        </p:nvSpPr>
        <p:spPr>
          <a:xfrm>
            <a:off x="7117302" y="5410991"/>
            <a:ext cx="1588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Extended Training Set</a:t>
            </a:r>
          </a:p>
        </p:txBody>
      </p:sp>
    </p:spTree>
    <p:extLst>
      <p:ext uri="{BB962C8B-B14F-4D97-AF65-F5344CB8AC3E}">
        <p14:creationId xmlns:p14="http://schemas.microsoft.com/office/powerpoint/2010/main" val="335397068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4617F-6DF3-497F-8A18-95EAFE1F7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(Conventional Training)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EE7BD-8AB1-40EF-B962-CC1E5AA6B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FF26A3-0CD0-4FCE-8F46-C294B8CAA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69" y="764919"/>
            <a:ext cx="6563879" cy="411884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3E55A4-3783-4A72-B916-D8FD84FF26CA}"/>
              </a:ext>
            </a:extLst>
          </p:cNvPr>
          <p:cNvSpPr txBox="1">
            <a:spLocks/>
          </p:cNvSpPr>
          <p:nvPr/>
        </p:nvSpPr>
        <p:spPr>
          <a:xfrm>
            <a:off x="84539" y="4778766"/>
            <a:ext cx="4495794" cy="1939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Underfit</a:t>
            </a:r>
          </a:p>
          <a:p>
            <a:pPr lvl="1"/>
            <a:r>
              <a:rPr lang="en-US" sz="1500" dirty="0"/>
              <a:t>More than likely due to how the train/</a:t>
            </a:r>
            <a:r>
              <a:rPr lang="en-US" sz="1500" dirty="0" err="1"/>
              <a:t>val</a:t>
            </a:r>
            <a:r>
              <a:rPr lang="en-US" sz="1500" dirty="0"/>
              <a:t>/test data is split up</a:t>
            </a:r>
          </a:p>
          <a:p>
            <a:pPr lvl="2"/>
            <a:r>
              <a:rPr lang="en-US" sz="1300" dirty="0"/>
              <a:t>First 60% is train, next 20% is </a:t>
            </a:r>
            <a:r>
              <a:rPr lang="en-US" sz="1300" dirty="0" err="1"/>
              <a:t>val</a:t>
            </a:r>
            <a:r>
              <a:rPr lang="en-US" sz="1300" dirty="0"/>
              <a:t>, last 20% is test</a:t>
            </a:r>
          </a:p>
          <a:p>
            <a:pPr lvl="1"/>
            <a:r>
              <a:rPr lang="en-US" sz="1500" dirty="0"/>
              <a:t>Need to distribute train / </a:t>
            </a:r>
            <a:r>
              <a:rPr lang="en-US" sz="1500" dirty="0" err="1"/>
              <a:t>val</a:t>
            </a:r>
            <a:r>
              <a:rPr lang="en-US" sz="1500" dirty="0"/>
              <a:t> / test throughout </a:t>
            </a:r>
          </a:p>
          <a:p>
            <a:pPr marL="455613" lvl="2" indent="0">
              <a:buFont typeface="Wingdings" panose="05000000000000000000" pitchFamily="2" charset="2"/>
              <a:buNone/>
            </a:pPr>
            <a:endParaRPr lang="en-US" sz="1400" b="1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4B2EA2C0-0302-4391-9627-02510A8B1F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t="14860" b="9002"/>
          <a:stretch/>
        </p:blipFill>
        <p:spPr>
          <a:xfrm>
            <a:off x="4842285" y="4662133"/>
            <a:ext cx="3173976" cy="202413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DE8675-4D4C-456F-B804-9E2AFE3657E2}"/>
              </a:ext>
            </a:extLst>
          </p:cNvPr>
          <p:cNvCxnSpPr/>
          <p:nvPr/>
        </p:nvCxnSpPr>
        <p:spPr>
          <a:xfrm flipV="1">
            <a:off x="6947412" y="6489788"/>
            <a:ext cx="304800" cy="2286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D31DE4-A3A1-48BC-B6E1-AA7039F24C6E}"/>
              </a:ext>
            </a:extLst>
          </p:cNvPr>
          <p:cNvCxnSpPr>
            <a:cxnSpLocks/>
          </p:cNvCxnSpPr>
          <p:nvPr/>
        </p:nvCxnSpPr>
        <p:spPr>
          <a:xfrm flipV="1">
            <a:off x="7252212" y="6383851"/>
            <a:ext cx="141249" cy="1089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C243D-417B-4487-9B9E-CA18CF8ABC27}"/>
              </a:ext>
            </a:extLst>
          </p:cNvPr>
          <p:cNvCxnSpPr>
            <a:cxnSpLocks/>
          </p:cNvCxnSpPr>
          <p:nvPr/>
        </p:nvCxnSpPr>
        <p:spPr>
          <a:xfrm flipV="1">
            <a:off x="7393461" y="6274884"/>
            <a:ext cx="141249" cy="10896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35AAF2-5879-424C-9EA1-51CCDA27526A}"/>
              </a:ext>
            </a:extLst>
          </p:cNvPr>
          <p:cNvCxnSpPr>
            <a:cxnSpLocks/>
          </p:cNvCxnSpPr>
          <p:nvPr/>
        </p:nvCxnSpPr>
        <p:spPr>
          <a:xfrm>
            <a:off x="7774449" y="5105400"/>
            <a:ext cx="33730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4228F74-8842-4CC9-9C9E-5AE40E63261F}"/>
              </a:ext>
            </a:extLst>
          </p:cNvPr>
          <p:cNvSpPr txBox="1"/>
          <p:nvPr/>
        </p:nvSpPr>
        <p:spPr>
          <a:xfrm>
            <a:off x="8111758" y="4957048"/>
            <a:ext cx="774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</a:rPr>
              <a:t>Train Se</a:t>
            </a:r>
            <a:r>
              <a:rPr lang="en-US" sz="1100" dirty="0"/>
              <a:t>t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1EFBC5-FE54-4D69-BCF7-C18B38454A11}"/>
              </a:ext>
            </a:extLst>
          </p:cNvPr>
          <p:cNvCxnSpPr>
            <a:cxnSpLocks/>
          </p:cNvCxnSpPr>
          <p:nvPr/>
        </p:nvCxnSpPr>
        <p:spPr>
          <a:xfrm>
            <a:off x="7774448" y="5467431"/>
            <a:ext cx="3373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552E5BA-BEA0-420D-894C-3AD36B759ED8}"/>
              </a:ext>
            </a:extLst>
          </p:cNvPr>
          <p:cNvSpPr txBox="1"/>
          <p:nvPr/>
        </p:nvSpPr>
        <p:spPr>
          <a:xfrm>
            <a:off x="8111757" y="5336626"/>
            <a:ext cx="774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Val Set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C8BFE77-29F6-4C3D-BC82-9599459F9EB5}"/>
              </a:ext>
            </a:extLst>
          </p:cNvPr>
          <p:cNvCxnSpPr>
            <a:cxnSpLocks/>
          </p:cNvCxnSpPr>
          <p:nvPr/>
        </p:nvCxnSpPr>
        <p:spPr>
          <a:xfrm>
            <a:off x="7774448" y="5874820"/>
            <a:ext cx="33730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012B178-5E07-44FB-8DE6-0B19D8BB4325}"/>
              </a:ext>
            </a:extLst>
          </p:cNvPr>
          <p:cNvSpPr txBox="1"/>
          <p:nvPr/>
        </p:nvSpPr>
        <p:spPr>
          <a:xfrm>
            <a:off x="8111757" y="5751678"/>
            <a:ext cx="774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B050"/>
                </a:solidFill>
              </a:rPr>
              <a:t>Test Set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0483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AC3ED53F-BDC8-47D4-B53C-7A5BB3AB2F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t="14860" b="9002"/>
          <a:stretch/>
        </p:blipFill>
        <p:spPr>
          <a:xfrm>
            <a:off x="4564469" y="4505760"/>
            <a:ext cx="3173976" cy="20241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421B49-A373-4799-9346-CB58BFBF3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(Conventional Training Mixed)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7616D-BB0C-4089-BC29-881832432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1D34FC-A697-46ED-AB72-C4FB0F7A29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46"/>
          <a:stretch/>
        </p:blipFill>
        <p:spPr>
          <a:xfrm>
            <a:off x="1590266" y="706151"/>
            <a:ext cx="6188084" cy="385141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2F7A993-8889-4496-A16C-74A50F0FC1A2}"/>
              </a:ext>
            </a:extLst>
          </p:cNvPr>
          <p:cNvGrpSpPr/>
          <p:nvPr/>
        </p:nvGrpSpPr>
        <p:grpSpPr>
          <a:xfrm>
            <a:off x="6658153" y="5986162"/>
            <a:ext cx="707331" cy="543731"/>
            <a:chOff x="7827069" y="5577598"/>
            <a:chExt cx="1049769" cy="83353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9930C06-5FCB-4149-9824-A2D156E4D29B}"/>
                </a:ext>
              </a:extLst>
            </p:cNvPr>
            <p:cNvGrpSpPr/>
            <p:nvPr/>
          </p:nvGrpSpPr>
          <p:grpSpPr>
            <a:xfrm>
              <a:off x="7827069" y="6130061"/>
              <a:ext cx="347547" cy="281070"/>
              <a:chOff x="7608849" y="6130061"/>
              <a:chExt cx="587298" cy="443504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AEEA4245-B7DB-4EFF-8DD1-86C47CD1D5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08849" y="6344965"/>
                <a:ext cx="304800" cy="22860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19965142-C096-4222-AA44-A1E33E4D2C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13649" y="6239028"/>
                <a:ext cx="141249" cy="10896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12A490F-3967-47A6-935A-468E946C20D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54898" y="6130061"/>
                <a:ext cx="141249" cy="10896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19D1886-700F-4213-A1D5-0A3CEC3C8196}"/>
                </a:ext>
              </a:extLst>
            </p:cNvPr>
            <p:cNvGrpSpPr/>
            <p:nvPr/>
          </p:nvGrpSpPr>
          <p:grpSpPr>
            <a:xfrm>
              <a:off x="8181744" y="5848991"/>
              <a:ext cx="347547" cy="281070"/>
              <a:chOff x="7608849" y="6130061"/>
              <a:chExt cx="587298" cy="443504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43233E0-9064-4656-BE8C-391B0DDBCF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08849" y="6344965"/>
                <a:ext cx="304800" cy="22860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A8C4F6B-46B3-4B37-95FA-82CE6F29D7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13649" y="6239028"/>
                <a:ext cx="141249" cy="10896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DD4355C-5A46-430B-A35F-3A38B74AEE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54898" y="6130061"/>
                <a:ext cx="141249" cy="10896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1263C8D-834C-4EAF-B833-75A00F39D463}"/>
                </a:ext>
              </a:extLst>
            </p:cNvPr>
            <p:cNvGrpSpPr/>
            <p:nvPr/>
          </p:nvGrpSpPr>
          <p:grpSpPr>
            <a:xfrm>
              <a:off x="8529291" y="5577598"/>
              <a:ext cx="347547" cy="281070"/>
              <a:chOff x="7608849" y="6130061"/>
              <a:chExt cx="587298" cy="443504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5637C10-0F83-4F77-BCAF-EDC4A8180A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08849" y="6344965"/>
                <a:ext cx="304800" cy="228600"/>
              </a:xfrm>
              <a:prstGeom prst="line">
                <a:avLst/>
              </a:prstGeom>
              <a:ln w="1905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89E901A2-B51F-489A-80CC-8782A7E13E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13649" y="6239028"/>
                <a:ext cx="141249" cy="108967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4E87B7A-E685-4D8C-8F2D-6B0A3BD780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54898" y="6130061"/>
                <a:ext cx="141249" cy="10896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8B0D28D-7EE1-469B-B337-42779C2CBB61}"/>
              </a:ext>
            </a:extLst>
          </p:cNvPr>
          <p:cNvCxnSpPr>
            <a:cxnSpLocks/>
          </p:cNvCxnSpPr>
          <p:nvPr/>
        </p:nvCxnSpPr>
        <p:spPr>
          <a:xfrm>
            <a:off x="7774449" y="5105400"/>
            <a:ext cx="337308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99B689A-2981-4E49-8A40-BA14469A335D}"/>
              </a:ext>
            </a:extLst>
          </p:cNvPr>
          <p:cNvSpPr txBox="1"/>
          <p:nvPr/>
        </p:nvSpPr>
        <p:spPr>
          <a:xfrm>
            <a:off x="8111758" y="4957048"/>
            <a:ext cx="774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70C0"/>
                </a:solidFill>
              </a:rPr>
              <a:t>Train Se</a:t>
            </a:r>
            <a:r>
              <a:rPr lang="en-US" sz="1100" dirty="0"/>
              <a:t>t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12B0343-E86A-4467-8EEA-3DB16609EAC2}"/>
              </a:ext>
            </a:extLst>
          </p:cNvPr>
          <p:cNvCxnSpPr>
            <a:cxnSpLocks/>
          </p:cNvCxnSpPr>
          <p:nvPr/>
        </p:nvCxnSpPr>
        <p:spPr>
          <a:xfrm>
            <a:off x="7774448" y="5467431"/>
            <a:ext cx="3373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AC2FA31-EBBD-469D-BE40-585D903CAC66}"/>
              </a:ext>
            </a:extLst>
          </p:cNvPr>
          <p:cNvSpPr txBox="1"/>
          <p:nvPr/>
        </p:nvSpPr>
        <p:spPr>
          <a:xfrm>
            <a:off x="8111757" y="5336626"/>
            <a:ext cx="774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</a:rPr>
              <a:t>Val Set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561A322-564F-451A-8D4B-9A0EEC2BC81B}"/>
              </a:ext>
            </a:extLst>
          </p:cNvPr>
          <p:cNvCxnSpPr>
            <a:cxnSpLocks/>
          </p:cNvCxnSpPr>
          <p:nvPr/>
        </p:nvCxnSpPr>
        <p:spPr>
          <a:xfrm>
            <a:off x="7774448" y="5874820"/>
            <a:ext cx="33730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65F9D9F0-C2B9-433C-849F-F976EF886828}"/>
              </a:ext>
            </a:extLst>
          </p:cNvPr>
          <p:cNvSpPr txBox="1"/>
          <p:nvPr/>
        </p:nvSpPr>
        <p:spPr>
          <a:xfrm>
            <a:off x="8111757" y="5751678"/>
            <a:ext cx="774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B050"/>
                </a:solidFill>
              </a:rPr>
              <a:t>Test Set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D0A5D5F-7F04-47B9-AB6E-9C38044D5B22}"/>
              </a:ext>
            </a:extLst>
          </p:cNvPr>
          <p:cNvSpPr txBox="1">
            <a:spLocks/>
          </p:cNvSpPr>
          <p:nvPr/>
        </p:nvSpPr>
        <p:spPr>
          <a:xfrm>
            <a:off x="84539" y="4778766"/>
            <a:ext cx="4495794" cy="1939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Good fit</a:t>
            </a:r>
          </a:p>
          <a:p>
            <a:pPr lvl="1"/>
            <a:r>
              <a:rPr lang="en-US" sz="1600" dirty="0"/>
              <a:t>Mixed Training Data (shown to the right)</a:t>
            </a:r>
          </a:p>
          <a:p>
            <a:pPr lvl="1"/>
            <a:r>
              <a:rPr lang="en-US" sz="1600" dirty="0"/>
              <a:t>Better fit and less loss</a:t>
            </a:r>
          </a:p>
          <a:p>
            <a:pPr lvl="1"/>
            <a:r>
              <a:rPr lang="en-US" sz="1500" dirty="0"/>
              <a:t>distributed train / </a:t>
            </a:r>
            <a:r>
              <a:rPr lang="en-US" sz="1500" dirty="0" err="1"/>
              <a:t>val</a:t>
            </a:r>
            <a:r>
              <a:rPr lang="en-US" sz="1500" dirty="0"/>
              <a:t> / test throughout </a:t>
            </a:r>
          </a:p>
          <a:p>
            <a:pPr lvl="1"/>
            <a:r>
              <a:rPr lang="en-US" sz="1500" dirty="0"/>
              <a:t>AP value ~84 &gt; ~71</a:t>
            </a:r>
          </a:p>
          <a:p>
            <a:pPr lvl="1"/>
            <a:r>
              <a:rPr lang="en-US" sz="1500" dirty="0"/>
              <a:t>Performs better on </a:t>
            </a:r>
            <a:r>
              <a:rPr lang="en-US" sz="1500" dirty="0" err="1"/>
              <a:t>val</a:t>
            </a:r>
            <a:r>
              <a:rPr lang="en-US" sz="1500" dirty="0"/>
              <a:t> / test sets </a:t>
            </a:r>
          </a:p>
          <a:p>
            <a:pPr marL="455613" lvl="2" indent="0">
              <a:buFont typeface="Wingdings" panose="05000000000000000000" pitchFamily="2" charset="2"/>
              <a:buNone/>
            </a:pPr>
            <a:endParaRPr lang="en-US" sz="1400" b="1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3504077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0B169-FDC6-4A32-ACE7-2B4073564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vs Panoptic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1FB9F-17E3-4161-BFA0-F03582AF9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400732-226B-482A-ACC1-1C8BD8CBDF9D}"/>
              </a:ext>
            </a:extLst>
          </p:cNvPr>
          <p:cNvSpPr txBox="1"/>
          <p:nvPr/>
        </p:nvSpPr>
        <p:spPr>
          <a:xfrm>
            <a:off x="4699819" y="833498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Current </a:t>
            </a:r>
            <a:endParaRPr lang="en-US" dirty="0"/>
          </a:p>
          <a:p>
            <a:r>
              <a:rPr lang="en-US" dirty="0"/>
              <a:t>Panoptic Segmentation Resnet101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92AD7A-A232-42FD-BDEE-38A040F41725}"/>
              </a:ext>
            </a:extLst>
          </p:cNvPr>
          <p:cNvSpPr txBox="1"/>
          <p:nvPr/>
        </p:nvSpPr>
        <p:spPr>
          <a:xfrm>
            <a:off x="495300" y="833498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Prior Work by NASA</a:t>
            </a:r>
          </a:p>
          <a:p>
            <a:r>
              <a:rPr lang="en-US" dirty="0"/>
              <a:t>Semantic Segmentation UNET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FCFA93-4753-42B2-86A1-4ACF3539E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136" y="1629346"/>
            <a:ext cx="4076700" cy="3311450"/>
          </a:xfrm>
          <a:prstGeom prst="rect">
            <a:avLst/>
          </a:prstGeom>
        </p:spPr>
      </p:pic>
      <p:pic>
        <p:nvPicPr>
          <p:cNvPr id="5" name="Picture 4" descr="A picture containing light, food, room, drawing&#10;&#10;Description automatically generated">
            <a:extLst>
              <a:ext uri="{FF2B5EF4-FFF2-40B4-BE49-F238E27FC236}">
                <a16:creationId xmlns:a16="http://schemas.microsoft.com/office/drawing/2014/main" id="{4DD26565-036F-4C6B-8D12-68C7BB7F0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752600"/>
            <a:ext cx="3886200" cy="310896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895DD58-BB2B-4DEA-BE65-A4AA7F13C3ED}"/>
              </a:ext>
            </a:extLst>
          </p:cNvPr>
          <p:cNvSpPr txBox="1">
            <a:spLocks/>
          </p:cNvSpPr>
          <p:nvPr/>
        </p:nvSpPr>
        <p:spPr>
          <a:xfrm>
            <a:off x="609600" y="4944505"/>
            <a:ext cx="7772400" cy="18796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Comparison of test data inference</a:t>
            </a:r>
          </a:p>
          <a:p>
            <a:pPr lvl="1"/>
            <a:r>
              <a:rPr lang="en-US" sz="1500" dirty="0"/>
              <a:t>Trained on Adept 4,6, and 8 ply weaves, inference on 12 ply weave (shown above)</a:t>
            </a:r>
          </a:p>
          <a:p>
            <a:pPr lvl="1"/>
            <a:r>
              <a:rPr lang="en-US" sz="1500" dirty="0"/>
              <a:t>Individual instances are segmented</a:t>
            </a:r>
          </a:p>
          <a:p>
            <a:pPr lvl="1"/>
            <a:r>
              <a:rPr lang="en-US" sz="1500" dirty="0"/>
              <a:t>Cleaner borders and no artificial gaps between yarns</a:t>
            </a:r>
          </a:p>
          <a:p>
            <a:pPr lvl="2"/>
            <a:r>
              <a:rPr lang="en-US" sz="1500" dirty="0"/>
              <a:t>Enables contact region detection</a:t>
            </a:r>
          </a:p>
          <a:p>
            <a:pPr lvl="2"/>
            <a:endParaRPr lang="en-US" sz="1500" dirty="0"/>
          </a:p>
          <a:p>
            <a:pPr lvl="1"/>
            <a:r>
              <a:rPr lang="en-US" sz="1500" dirty="0"/>
              <a:t>*Note: not the exact same frame</a:t>
            </a:r>
          </a:p>
          <a:p>
            <a:pPr marL="455613" lvl="2" indent="0">
              <a:buFont typeface="Wingdings" panose="05000000000000000000" pitchFamily="2" charset="2"/>
              <a:buNone/>
            </a:pPr>
            <a:endParaRPr lang="en-US" sz="1400" b="1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9720249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A3E87E4-9254-4C93-B065-4F070E7B8F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2" t="16843"/>
          <a:stretch/>
        </p:blipFill>
        <p:spPr>
          <a:xfrm>
            <a:off x="4977036" y="4147225"/>
            <a:ext cx="3909184" cy="24641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926677-092F-43C1-A8C0-6F0F656D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Processing (ADEPT)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FD474A-F5E4-46B1-BED6-3629135D0B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7507DAB-2AD6-467B-A579-8120C8E3B9DD}"/>
              </a:ext>
            </a:extLst>
          </p:cNvPr>
          <p:cNvCxnSpPr>
            <a:cxnSpLocks/>
          </p:cNvCxnSpPr>
          <p:nvPr/>
        </p:nvCxnSpPr>
        <p:spPr>
          <a:xfrm>
            <a:off x="3991574" y="2374766"/>
            <a:ext cx="157102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29227B6-9022-4022-95D7-DFE6880BA6FA}"/>
              </a:ext>
            </a:extLst>
          </p:cNvPr>
          <p:cNvCxnSpPr>
            <a:cxnSpLocks/>
          </p:cNvCxnSpPr>
          <p:nvPr/>
        </p:nvCxnSpPr>
        <p:spPr>
          <a:xfrm>
            <a:off x="7620000" y="3783298"/>
            <a:ext cx="0" cy="5245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F4FEC87-A813-4EFD-9FAF-68CF647A3A15}"/>
              </a:ext>
            </a:extLst>
          </p:cNvPr>
          <p:cNvSpPr txBox="1"/>
          <p:nvPr/>
        </p:nvSpPr>
        <p:spPr>
          <a:xfrm>
            <a:off x="1066800" y="75432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Raw XCT Data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14EAE4-189E-4E15-BD49-7A9116D19BA7}"/>
              </a:ext>
            </a:extLst>
          </p:cNvPr>
          <p:cNvSpPr txBox="1"/>
          <p:nvPr/>
        </p:nvSpPr>
        <p:spPr>
          <a:xfrm>
            <a:off x="5562600" y="754326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Instance Segmented Data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D70D45D-0A14-48B9-BBFE-8C71CFD9F97E}"/>
              </a:ext>
            </a:extLst>
          </p:cNvPr>
          <p:cNvSpPr txBox="1">
            <a:spLocks/>
          </p:cNvSpPr>
          <p:nvPr/>
        </p:nvSpPr>
        <p:spPr>
          <a:xfrm>
            <a:off x="76200" y="4419600"/>
            <a:ext cx="4495794" cy="2400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Goal: Voxel Representation</a:t>
            </a:r>
            <a:endParaRPr lang="en-US" sz="1600" dirty="0"/>
          </a:p>
          <a:p>
            <a:pPr lvl="1"/>
            <a:r>
              <a:rPr lang="en-US" sz="1600" dirty="0"/>
              <a:t>Like classes are shown in red and green</a:t>
            </a:r>
          </a:p>
          <a:p>
            <a:pPr lvl="2"/>
            <a:r>
              <a:rPr lang="en-US" sz="1400" dirty="0"/>
              <a:t>Instances are also known</a:t>
            </a:r>
          </a:p>
          <a:p>
            <a:pPr lvl="2"/>
            <a:endParaRPr lang="en-US" sz="1400" dirty="0"/>
          </a:p>
          <a:p>
            <a:pPr lvl="1"/>
            <a:r>
              <a:rPr lang="en-US" sz="1600" dirty="0"/>
              <a:t>Need to be able to continuously track through the depth direction.</a:t>
            </a:r>
            <a:endParaRPr lang="en-US" sz="1500" dirty="0"/>
          </a:p>
          <a:p>
            <a:pPr lvl="2"/>
            <a:r>
              <a:rPr lang="en-US" sz="1200" b="1" dirty="0"/>
              <a:t>Enables determining principal directions of yarns / fiber bundles</a:t>
            </a:r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3C6C86-5A8A-4A6C-86B5-D9066479A839}"/>
              </a:ext>
            </a:extLst>
          </p:cNvPr>
          <p:cNvSpPr/>
          <p:nvPr/>
        </p:nvSpPr>
        <p:spPr>
          <a:xfrm>
            <a:off x="3849112" y="2546467"/>
            <a:ext cx="1765519" cy="53231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Panoptic Segmentation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D33CB2-FA52-404A-A24A-A136FF69DC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648212"/>
            <a:ext cx="2285993" cy="18287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5FA9504-360E-4160-B0CE-D0A28E9ABC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227" y="1872100"/>
            <a:ext cx="2285993" cy="18287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8649652-2714-416E-BA23-3B49B65501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54" y="1600206"/>
            <a:ext cx="2285993" cy="18287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C74A80-E385-4D7D-AB7D-FB8E6DE4C0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3" y="1302852"/>
            <a:ext cx="2285993" cy="18287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E927105-B9EF-4285-8DCB-3D2AF18DD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04" y="1320532"/>
            <a:ext cx="2590797" cy="2108468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011742-6E18-43CD-B09C-FF516206108C}"/>
              </a:ext>
            </a:extLst>
          </p:cNvPr>
          <p:cNvCxnSpPr/>
          <p:nvPr/>
        </p:nvCxnSpPr>
        <p:spPr>
          <a:xfrm flipV="1">
            <a:off x="0" y="4007847"/>
            <a:ext cx="9144000" cy="76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BA6357A-F3E9-420B-9AB5-3AA06BB0035D}"/>
              </a:ext>
            </a:extLst>
          </p:cNvPr>
          <p:cNvCxnSpPr/>
          <p:nvPr/>
        </p:nvCxnSpPr>
        <p:spPr>
          <a:xfrm flipV="1">
            <a:off x="7467596" y="5844093"/>
            <a:ext cx="914393" cy="68580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0998835-7F98-4115-A204-E84B7C5AF6B8}"/>
              </a:ext>
            </a:extLst>
          </p:cNvPr>
          <p:cNvSpPr txBox="1"/>
          <p:nvPr/>
        </p:nvSpPr>
        <p:spPr>
          <a:xfrm rot="19383394">
            <a:off x="7367370" y="5989685"/>
            <a:ext cx="172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Continuity?</a:t>
            </a:r>
          </a:p>
        </p:txBody>
      </p:sp>
    </p:spTree>
    <p:extLst>
      <p:ext uri="{BB962C8B-B14F-4D97-AF65-F5344CB8AC3E}">
        <p14:creationId xmlns:p14="http://schemas.microsoft.com/office/powerpoint/2010/main" val="1012335842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F0D5F-ABC3-4642-8EAE-DB45E438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Yarn / Bundle Tracking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1C3B8E-4F3E-4506-92B3-E81B8847D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A813FE-2670-400C-AEAD-F050F0FA2C04}"/>
              </a:ext>
            </a:extLst>
          </p:cNvPr>
          <p:cNvGrpSpPr/>
          <p:nvPr/>
        </p:nvGrpSpPr>
        <p:grpSpPr>
          <a:xfrm>
            <a:off x="3290441" y="838200"/>
            <a:ext cx="5486400" cy="2231437"/>
            <a:chOff x="304800" y="838201"/>
            <a:chExt cx="8648700" cy="40385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871EE6-8EB1-44E7-A8C3-8E09DDF91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2500" y="1524000"/>
              <a:ext cx="4191000" cy="33528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C996469-B2FB-46C7-A100-710AA11FD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24000"/>
              <a:ext cx="4076701" cy="326136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E74190-02A8-43EF-AD4B-94959939CD84}"/>
                </a:ext>
              </a:extLst>
            </p:cNvPr>
            <p:cNvSpPr txBox="1"/>
            <p:nvPr/>
          </p:nvSpPr>
          <p:spPr>
            <a:xfrm>
              <a:off x="1544067" y="849433"/>
              <a:ext cx="2024783" cy="668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2D layer </a:t>
              </a:r>
              <a:r>
                <a:rPr lang="en-US" b="1" dirty="0"/>
                <a:t>n</a:t>
              </a:r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B73357-A809-4DA4-ADBF-FD10585E5240}"/>
                </a:ext>
              </a:extLst>
            </p:cNvPr>
            <p:cNvSpPr txBox="1"/>
            <p:nvPr/>
          </p:nvSpPr>
          <p:spPr>
            <a:xfrm>
              <a:off x="5710238" y="838201"/>
              <a:ext cx="2803169" cy="668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2D layer </a:t>
              </a:r>
              <a:r>
                <a:rPr lang="en-US" b="1" dirty="0"/>
                <a:t>n+1</a:t>
              </a:r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73F0228-C48A-4DEC-9854-AB3DBC855D01}"/>
                </a:ext>
              </a:extLst>
            </p:cNvPr>
            <p:cNvSpPr/>
            <p:nvPr/>
          </p:nvSpPr>
          <p:spPr>
            <a:xfrm>
              <a:off x="5139977" y="3497681"/>
              <a:ext cx="790028" cy="693318"/>
            </a:xfrm>
            <a:prstGeom prst="ellipse">
              <a:avLst/>
            </a:prstGeom>
            <a:solidFill>
              <a:srgbClr val="00B050">
                <a:alpha val="45098"/>
              </a:srgb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AFDB9BF-B547-466F-AAE5-7243CCF11334}"/>
                </a:ext>
              </a:extLst>
            </p:cNvPr>
            <p:cNvSpPr/>
            <p:nvPr/>
          </p:nvSpPr>
          <p:spPr>
            <a:xfrm>
              <a:off x="955040" y="3683000"/>
              <a:ext cx="152400" cy="202907"/>
            </a:xfrm>
            <a:prstGeom prst="ellipse">
              <a:avLst/>
            </a:prstGeom>
            <a:solidFill>
              <a:srgbClr val="FC3D2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765385D-8CE5-4CA3-8FE7-99FBE848406E}"/>
                </a:ext>
              </a:extLst>
            </p:cNvPr>
            <p:cNvCxnSpPr>
              <a:cxnSpLocks/>
              <a:stCxn id="14" idx="7"/>
            </p:cNvCxnSpPr>
            <p:nvPr/>
          </p:nvCxnSpPr>
          <p:spPr>
            <a:xfrm flipV="1">
              <a:off x="1085122" y="3352801"/>
              <a:ext cx="210278" cy="359914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B2B8674-C3D3-4281-BFE1-9201C95208D3}"/>
                </a:ext>
              </a:extLst>
            </p:cNvPr>
            <p:cNvSpPr/>
            <p:nvPr/>
          </p:nvSpPr>
          <p:spPr>
            <a:xfrm>
              <a:off x="5425440" y="3693160"/>
              <a:ext cx="152400" cy="202907"/>
            </a:xfrm>
            <a:prstGeom prst="ellipse">
              <a:avLst/>
            </a:prstGeom>
            <a:solidFill>
              <a:srgbClr val="0070C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641B4BC-4F46-4694-A1FC-898663B4AA9F}"/>
              </a:ext>
            </a:extLst>
          </p:cNvPr>
          <p:cNvSpPr txBox="1">
            <a:spLocks/>
          </p:cNvSpPr>
          <p:nvPr/>
        </p:nvSpPr>
        <p:spPr>
          <a:xfrm>
            <a:off x="19489" y="1143000"/>
            <a:ext cx="3151718" cy="180199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900" dirty="0"/>
              <a:t>Tracking Fibers through layers</a:t>
            </a:r>
          </a:p>
          <a:p>
            <a:pPr marL="519113" lvl="1" indent="-285750"/>
            <a:r>
              <a:rPr lang="en-US" sz="1500" dirty="0"/>
              <a:t>Centroid and radius </a:t>
            </a:r>
          </a:p>
          <a:p>
            <a:pPr marL="519113" lvl="1" indent="-285750"/>
            <a:r>
              <a:rPr lang="en-US" sz="1500" dirty="0"/>
              <a:t>Red circle: centroid at layer n</a:t>
            </a:r>
          </a:p>
          <a:p>
            <a:pPr marL="519113" lvl="1" indent="-285750"/>
            <a:r>
              <a:rPr lang="en-US" sz="1500" dirty="0"/>
              <a:t>Blue circle: centroid at layer n+1</a:t>
            </a:r>
          </a:p>
          <a:p>
            <a:pPr marL="519113" lvl="1" indent="-285750"/>
            <a:r>
              <a:rPr lang="en-US" sz="1500" dirty="0"/>
              <a:t>Green: acceptable radii for tracking</a:t>
            </a:r>
          </a:p>
          <a:p>
            <a:pPr marL="455613" lvl="2" indent="0">
              <a:buFont typeface="Wingdings" panose="05000000000000000000" pitchFamily="2" charset="2"/>
              <a:buNone/>
            </a:pPr>
            <a:endParaRPr lang="en-US" sz="1400" b="1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66F1E40-3450-41FD-BCA7-1560E4418034}"/>
              </a:ext>
            </a:extLst>
          </p:cNvPr>
          <p:cNvSpPr txBox="1">
            <a:spLocks/>
          </p:cNvSpPr>
          <p:nvPr/>
        </p:nvSpPr>
        <p:spPr>
          <a:xfrm>
            <a:off x="21163" y="3299155"/>
            <a:ext cx="4812527" cy="3513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Current Functionality:</a:t>
            </a:r>
          </a:p>
          <a:p>
            <a:pPr lvl="1"/>
            <a:r>
              <a:rPr lang="en-US" sz="1400" dirty="0"/>
              <a:t>Looks at </a:t>
            </a:r>
            <a:r>
              <a:rPr lang="en-US" sz="1400" dirty="0" err="1"/>
              <a:t>IoU</a:t>
            </a:r>
            <a:r>
              <a:rPr lang="en-US" sz="1400" dirty="0"/>
              <a:t> (intersect over union) for consecutive layers </a:t>
            </a:r>
          </a:p>
          <a:p>
            <a:pPr lvl="2"/>
            <a:r>
              <a:rPr lang="en-US" sz="1200" dirty="0"/>
              <a:t>like classes only</a:t>
            </a:r>
          </a:p>
          <a:p>
            <a:pPr lvl="2"/>
            <a:r>
              <a:rPr lang="en-US" sz="1200" dirty="0" err="1"/>
              <a:t>IoU</a:t>
            </a:r>
            <a:r>
              <a:rPr lang="en-US" sz="1200" dirty="0"/>
              <a:t> &gt; 0.6 and same class, objects are the same</a:t>
            </a:r>
            <a:endParaRPr lang="en-US" sz="1000" dirty="0"/>
          </a:p>
          <a:p>
            <a:pPr lvl="1"/>
            <a:r>
              <a:rPr lang="en-US" sz="1400" dirty="0"/>
              <a:t>Use centroid method for finding missing objects in frame</a:t>
            </a:r>
          </a:p>
          <a:p>
            <a:pPr lvl="1"/>
            <a:endParaRPr lang="en-US" sz="1300" dirty="0"/>
          </a:p>
          <a:p>
            <a:pPr marL="285750" indent="-285750"/>
            <a:r>
              <a:rPr lang="en-US" sz="1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Multi-directional segmentation</a:t>
            </a:r>
          </a:p>
          <a:p>
            <a:pPr marL="519113" lvl="1" indent="-285750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Merge the information gained from orthogonal slices and processing of the raw data</a:t>
            </a:r>
          </a:p>
          <a:p>
            <a:pPr marL="519113" lvl="1" indent="-285750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/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Probabilistic Inference</a:t>
            </a:r>
          </a:p>
          <a:p>
            <a:pPr marL="519113" lvl="1" indent="-285750"/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Wenhan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Luo,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Junliang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Xing, Anton Milan,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Xiaoqin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Zhang, Wei Liu, 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Xiaowei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Zhao, &amp; Tae-</a:t>
            </a:r>
            <a:r>
              <a:rPr lang="en-US" sz="1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Kyun</a:t>
            </a: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Kim. (2014). Multiple Object Tracking: A Literature Review. </a:t>
            </a: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4C668A-5C3E-45B0-8BEE-2EB5C6CF2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1028" y="4662442"/>
            <a:ext cx="2209800" cy="1544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744272-A408-4B56-8A09-08FD89C8B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8811" y="3197396"/>
            <a:ext cx="1739460" cy="133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424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1024CB6C-7791-4AF1-8538-48B207F094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2"/>
          <a:stretch/>
        </p:blipFill>
        <p:spPr>
          <a:xfrm>
            <a:off x="5303929" y="1499585"/>
            <a:ext cx="3748808" cy="29803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454D12-3682-4B6E-B11F-28109CBF1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Results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B3E37B-857E-475D-B8E9-500A31CE2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2400" y="6533466"/>
            <a:ext cx="914399" cy="156373"/>
          </a:xfrm>
        </p:spPr>
        <p:txBody>
          <a:bodyPr/>
          <a:lstStyle/>
          <a:p>
            <a:fld id="{73FCCCAE-C0A6-4BB7-B82B-AC74E56A11C4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DA51D7C-EC92-410E-9D1A-D6F6EB4D8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08" y="4876800"/>
            <a:ext cx="1809754" cy="1447803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A9023ED-0F4B-4E6C-A196-8F807BD54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680" y="1355750"/>
            <a:ext cx="1809754" cy="1447803"/>
          </a:xfrm>
          <a:prstGeom prst="rect">
            <a:avLst/>
          </a:prstGeom>
        </p:spPr>
      </p:pic>
      <p:pic>
        <p:nvPicPr>
          <p:cNvPr id="19" name="Picture 18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7ACBE050-C4A9-4007-9360-2AC05A7BA2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408" y="3159035"/>
            <a:ext cx="1809754" cy="144780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1F8F2DF-8C05-46EF-B316-9230E15BB466}"/>
              </a:ext>
            </a:extLst>
          </p:cNvPr>
          <p:cNvSpPr txBox="1"/>
          <p:nvPr/>
        </p:nvSpPr>
        <p:spPr>
          <a:xfrm>
            <a:off x="2822190" y="1798090"/>
            <a:ext cx="981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Frame </a:t>
            </a:r>
            <a:r>
              <a:rPr lang="en-US" sz="1400" b="1" dirty="0"/>
              <a:t>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321C55-25A6-4296-9C43-FC54174DF195}"/>
              </a:ext>
            </a:extLst>
          </p:cNvPr>
          <p:cNvSpPr txBox="1"/>
          <p:nvPr/>
        </p:nvSpPr>
        <p:spPr>
          <a:xfrm>
            <a:off x="2670575" y="3822891"/>
            <a:ext cx="1104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Frame </a:t>
            </a:r>
            <a:r>
              <a:rPr lang="en-US" sz="1400" b="1" dirty="0"/>
              <a:t>n+1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33E72B-8B75-4E42-9CD4-27902780254C}"/>
              </a:ext>
            </a:extLst>
          </p:cNvPr>
          <p:cNvSpPr txBox="1"/>
          <p:nvPr/>
        </p:nvSpPr>
        <p:spPr>
          <a:xfrm>
            <a:off x="2760843" y="5511170"/>
            <a:ext cx="1104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Frame </a:t>
            </a:r>
            <a:r>
              <a:rPr lang="en-US" sz="1400" b="1" dirty="0"/>
              <a:t>n+2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6499B61-5C48-4676-81BA-160CE4F96C6C}"/>
              </a:ext>
            </a:extLst>
          </p:cNvPr>
          <p:cNvCxnSpPr>
            <a:cxnSpLocks/>
          </p:cNvCxnSpPr>
          <p:nvPr/>
        </p:nvCxnSpPr>
        <p:spPr>
          <a:xfrm>
            <a:off x="3222702" y="2714103"/>
            <a:ext cx="0" cy="444932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657F3AB-DC96-47D3-A881-04BA505005C5}"/>
              </a:ext>
            </a:extLst>
          </p:cNvPr>
          <p:cNvCxnSpPr>
            <a:cxnSpLocks/>
          </p:cNvCxnSpPr>
          <p:nvPr/>
        </p:nvCxnSpPr>
        <p:spPr>
          <a:xfrm>
            <a:off x="3247022" y="4691077"/>
            <a:ext cx="0" cy="444932"/>
          </a:xfrm>
          <a:prstGeom prst="straightConnector1">
            <a:avLst/>
          </a:prstGeom>
          <a:ln w="127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A picture containing light, food&#10;&#10;Description automatically generated">
            <a:extLst>
              <a:ext uri="{FF2B5EF4-FFF2-40B4-BE49-F238E27FC236}">
                <a16:creationId xmlns:a16="http://schemas.microsoft.com/office/drawing/2014/main" id="{C789DF48-A53C-4C7E-9485-6E47FAD997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27" y="1355750"/>
            <a:ext cx="1809754" cy="1447803"/>
          </a:xfrm>
          <a:prstGeom prst="rect">
            <a:avLst/>
          </a:prstGeom>
        </p:spPr>
      </p:pic>
      <p:pic>
        <p:nvPicPr>
          <p:cNvPr id="37" name="Picture 36" descr="A picture containing light&#10;&#10;Description automatically generated">
            <a:extLst>
              <a:ext uri="{FF2B5EF4-FFF2-40B4-BE49-F238E27FC236}">
                <a16:creationId xmlns:a16="http://schemas.microsoft.com/office/drawing/2014/main" id="{C0B70278-BEB3-4D02-8F6E-72F0EC7047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3" y="3134647"/>
            <a:ext cx="1809753" cy="1447802"/>
          </a:xfrm>
          <a:prstGeom prst="rect">
            <a:avLst/>
          </a:prstGeom>
        </p:spPr>
      </p:pic>
      <p:pic>
        <p:nvPicPr>
          <p:cNvPr id="39" name="Picture 38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D83A34E9-0976-412E-9C4B-4B72834B51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72" y="4844374"/>
            <a:ext cx="1839474" cy="147157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C956A6D5-786D-4A8A-B5BB-3CDB3B74B2CC}"/>
              </a:ext>
            </a:extLst>
          </p:cNvPr>
          <p:cNvSpPr txBox="1"/>
          <p:nvPr/>
        </p:nvSpPr>
        <p:spPr>
          <a:xfrm>
            <a:off x="381000" y="740983"/>
            <a:ext cx="2441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Instance Predictions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BA2BAEF-404D-4F97-B3CE-78ECD51E9A37}"/>
              </a:ext>
            </a:extLst>
          </p:cNvPr>
          <p:cNvSpPr txBox="1"/>
          <p:nvPr/>
        </p:nvSpPr>
        <p:spPr>
          <a:xfrm>
            <a:off x="3071949" y="758817"/>
            <a:ext cx="3599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Instance</a:t>
            </a:r>
            <a:r>
              <a:rPr lang="en-US" sz="1600" b="1" dirty="0"/>
              <a:t>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Predictions w/ Tracking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A59AF80-E8D4-4291-8ABD-79F2268C6BE2}"/>
              </a:ext>
            </a:extLst>
          </p:cNvPr>
          <p:cNvSpPr txBox="1"/>
          <p:nvPr/>
        </p:nvSpPr>
        <p:spPr>
          <a:xfrm>
            <a:off x="6702810" y="771682"/>
            <a:ext cx="2441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Assembly for Analysis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BA2CCD4-ED40-4768-9BD4-FCE72095B931}"/>
              </a:ext>
            </a:extLst>
          </p:cNvPr>
          <p:cNvCxnSpPr>
            <a:cxnSpLocks/>
          </p:cNvCxnSpPr>
          <p:nvPr/>
        </p:nvCxnSpPr>
        <p:spPr>
          <a:xfrm>
            <a:off x="2670575" y="928094"/>
            <a:ext cx="274320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CEA8E73-068A-44DE-B2BE-EB241467AA1B}"/>
              </a:ext>
            </a:extLst>
          </p:cNvPr>
          <p:cNvCxnSpPr>
            <a:cxnSpLocks/>
          </p:cNvCxnSpPr>
          <p:nvPr/>
        </p:nvCxnSpPr>
        <p:spPr>
          <a:xfrm>
            <a:off x="6396844" y="928094"/>
            <a:ext cx="274320" cy="0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0CCE5E9B-F43F-4E0D-99D9-8289C9E91803}"/>
              </a:ext>
            </a:extLst>
          </p:cNvPr>
          <p:cNvSpPr txBox="1">
            <a:spLocks/>
          </p:cNvSpPr>
          <p:nvPr/>
        </p:nvSpPr>
        <p:spPr>
          <a:xfrm>
            <a:off x="6174924" y="4390228"/>
            <a:ext cx="2969076" cy="2239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Voxel TPS Weave</a:t>
            </a:r>
            <a:endParaRPr lang="en-US" sz="1200" dirty="0"/>
          </a:p>
          <a:p>
            <a:pPr lvl="1"/>
            <a:r>
              <a:rPr lang="en-US" sz="1200" dirty="0"/>
              <a:t>When principal / fiber directions and segments are known:</a:t>
            </a:r>
          </a:p>
          <a:p>
            <a:pPr lvl="2"/>
            <a:r>
              <a:rPr lang="en-US" sz="1100" dirty="0"/>
              <a:t>Micro / Meso scale material properties can be assigned</a:t>
            </a:r>
          </a:p>
          <a:p>
            <a:pPr lvl="2"/>
            <a:r>
              <a:rPr lang="en-US" sz="1100" dirty="0"/>
              <a:t>Contact zones can be identified</a:t>
            </a:r>
            <a:endParaRPr lang="en-US" sz="1400" b="1" dirty="0"/>
          </a:p>
          <a:p>
            <a:r>
              <a:rPr lang="en-US" sz="2000" dirty="0"/>
              <a:t>Needs Improving</a:t>
            </a:r>
          </a:p>
          <a:p>
            <a:pPr lvl="1"/>
            <a:r>
              <a:rPr lang="en-US" sz="1600" dirty="0"/>
              <a:t>Identifying drop out</a:t>
            </a:r>
          </a:p>
          <a:p>
            <a:endParaRPr lang="en-US" sz="2000" dirty="0"/>
          </a:p>
          <a:p>
            <a:endParaRPr lang="en-US" sz="18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80F9C9A-FDDC-45DF-80BB-7104C5168F6B}"/>
              </a:ext>
            </a:extLst>
          </p:cNvPr>
          <p:cNvSpPr txBox="1"/>
          <p:nvPr/>
        </p:nvSpPr>
        <p:spPr>
          <a:xfrm>
            <a:off x="6629400" y="1219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Results shown are on test data</a:t>
            </a:r>
            <a:endParaRPr lang="en-US" dirty="0"/>
          </a:p>
        </p:txBody>
      </p:sp>
      <p:pic>
        <p:nvPicPr>
          <p:cNvPr id="16" name="Picture 15" descr="A picture containing room&#10;&#10;Description automatically generated">
            <a:extLst>
              <a:ext uri="{FF2B5EF4-FFF2-40B4-BE49-F238E27FC236}">
                <a16:creationId xmlns:a16="http://schemas.microsoft.com/office/drawing/2014/main" id="{F4E4D670-883A-4795-A945-97FC18BF23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27" y="1339665"/>
            <a:ext cx="1809753" cy="1447802"/>
          </a:xfrm>
          <a:prstGeom prst="rect">
            <a:avLst/>
          </a:prstGeom>
        </p:spPr>
      </p:pic>
      <p:pic>
        <p:nvPicPr>
          <p:cNvPr id="20" name="Picture 19" descr="A picture containing food&#10;&#10;Description automatically generated">
            <a:extLst>
              <a:ext uri="{FF2B5EF4-FFF2-40B4-BE49-F238E27FC236}">
                <a16:creationId xmlns:a16="http://schemas.microsoft.com/office/drawing/2014/main" id="{208B4171-0F0F-4E52-BD0D-794178B3B03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27" y="3120358"/>
            <a:ext cx="1809753" cy="1447802"/>
          </a:xfrm>
          <a:prstGeom prst="rect">
            <a:avLst/>
          </a:prstGeom>
        </p:spPr>
      </p:pic>
      <p:pic>
        <p:nvPicPr>
          <p:cNvPr id="25" name="Picture 24" descr="A picture containing graffiti&#10;&#10;Description automatically generated">
            <a:extLst>
              <a:ext uri="{FF2B5EF4-FFF2-40B4-BE49-F238E27FC236}">
                <a16:creationId xmlns:a16="http://schemas.microsoft.com/office/drawing/2014/main" id="{6FB9DF77-733E-4295-9E4F-25FEF856E2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16" y="4842578"/>
            <a:ext cx="1852830" cy="148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1832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4B5D1-A7E2-4E8F-BDA9-1414B452A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70110-26B4-40CF-90B2-DABEE3F3B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 – </a:t>
            </a:r>
            <a:r>
              <a:rPr lang="en-US" u="sng" dirty="0"/>
              <a:t>Automated Work Flow Processing of Composite Weave CT Scans Using Machine Learning</a:t>
            </a:r>
          </a:p>
          <a:p>
            <a:pPr lvl="1"/>
            <a:r>
              <a:rPr lang="en-US" sz="1800" dirty="0"/>
              <a:t>Performs image manipulation (e.g. synthetic weave gen)</a:t>
            </a:r>
          </a:p>
          <a:p>
            <a:pPr lvl="1"/>
            <a:r>
              <a:rPr lang="en-US" sz="1800" dirty="0"/>
              <a:t>Detects contours in pixel-wise segmented images</a:t>
            </a:r>
          </a:p>
          <a:p>
            <a:pPr lvl="1"/>
            <a:r>
              <a:rPr lang="en-US" sz="1800" dirty="0"/>
              <a:t>Generates MS COCO dataset files for instance data</a:t>
            </a:r>
          </a:p>
          <a:p>
            <a:pPr lvl="1"/>
            <a:r>
              <a:rPr lang="en-US" sz="1800" dirty="0"/>
              <a:t>Training / Inference using Instance or Panoptic Segmentation</a:t>
            </a:r>
          </a:p>
          <a:p>
            <a:pPr lvl="2"/>
            <a:r>
              <a:rPr lang="en-US" sz="1600" dirty="0"/>
              <a:t>NAS improves training time ~40x compared to CPU</a:t>
            </a:r>
          </a:p>
          <a:p>
            <a:pPr lvl="1"/>
            <a:r>
              <a:rPr lang="en-US" sz="1800" dirty="0"/>
              <a:t>Multiple object tracking through multiple images</a:t>
            </a:r>
          </a:p>
          <a:p>
            <a:pPr lvl="1"/>
            <a:r>
              <a:rPr lang="en-US" sz="1800" dirty="0"/>
              <a:t>Voxel TPS weave generation for computational analysis</a:t>
            </a:r>
          </a:p>
          <a:p>
            <a:pPr marL="233363" lvl="1" indent="0">
              <a:buNone/>
            </a:pPr>
            <a:endParaRPr lang="en-US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Coded in Python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/>
              <a:t>User documentation</a:t>
            </a:r>
          </a:p>
          <a:p>
            <a:r>
              <a:rPr lang="en-US" dirty="0"/>
              <a:t>Future Work</a:t>
            </a:r>
          </a:p>
          <a:p>
            <a:pPr lvl="1"/>
            <a:r>
              <a:rPr lang="en-US" sz="1800" dirty="0"/>
              <a:t>Explore more object tracking methods</a:t>
            </a:r>
          </a:p>
          <a:p>
            <a:pPr lvl="1"/>
            <a:r>
              <a:rPr lang="en-US" sz="1800" dirty="0"/>
              <a:t>Apply to other material systems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D33D1-969F-49E7-8F53-061F07024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5105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4B5D1-A7E2-4E8F-BDA9-1414B452A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70110-26B4-40CF-90B2-DABEE3F3B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 you to AMA and the NASA TSM team</a:t>
            </a:r>
          </a:p>
          <a:p>
            <a:pPr lvl="1"/>
            <a:r>
              <a:rPr lang="en-US" dirty="0"/>
              <a:t>Special thanks to mentor Lauren Abbott and Josh Monk, </a:t>
            </a:r>
          </a:p>
          <a:p>
            <a:pPr lvl="1"/>
            <a:r>
              <a:rPr lang="en-US" dirty="0"/>
              <a:t>And to the Comp Mat Team of Justin Haskins, BJ Tucker, and Charlie Bauschlicher</a:t>
            </a:r>
          </a:p>
          <a:p>
            <a:pPr marL="233363" lvl="1" indent="0">
              <a:buNone/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r>
              <a:rPr lang="en-US" dirty="0"/>
              <a:t>Enjoyed partaking in the TS Summer Seminar Series and learning about NASA ARC from afar this summer</a:t>
            </a:r>
          </a:p>
          <a:p>
            <a:endParaRPr lang="en-US" dirty="0"/>
          </a:p>
          <a:p>
            <a:r>
              <a:rPr lang="en-US" dirty="0"/>
              <a:t>Looking forward to NSTGRO where I will continue to work with my research collaborator, Lauren Abbott and further establish the working relationship between ARC and CU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D33D1-969F-49E7-8F53-061F07024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59562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74871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B8C79-57C4-4696-812C-3A793D89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Panoptic Segmentation Output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582E6-8F40-4093-896F-AFD4D6913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7514E68-32F6-4A44-8E0A-62DE74FA31ED}"/>
              </a:ext>
            </a:extLst>
          </p:cNvPr>
          <p:cNvSpPr txBox="1">
            <a:spLocks/>
          </p:cNvSpPr>
          <p:nvPr/>
        </p:nvSpPr>
        <p:spPr>
          <a:xfrm>
            <a:off x="171906" y="982843"/>
            <a:ext cx="8514894" cy="17525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Can greatly increase the size of the training data</a:t>
            </a:r>
            <a:endParaRPr lang="en-US" dirty="0"/>
          </a:p>
          <a:p>
            <a:pPr lvl="1"/>
            <a:r>
              <a:rPr lang="en-US" sz="1500" dirty="0"/>
              <a:t>Before generation:</a:t>
            </a:r>
            <a:r>
              <a:rPr lang="en-US" sz="1400" dirty="0"/>
              <a:t> </a:t>
            </a:r>
            <a:r>
              <a:rPr lang="en-US" sz="1400" u="sng" dirty="0"/>
              <a:t>Total Images: 11</a:t>
            </a:r>
            <a:r>
              <a:rPr lang="en-US" sz="1200" u="sng" dirty="0"/>
              <a:t> </a:t>
            </a:r>
            <a:r>
              <a:rPr lang="en-US" sz="1200" dirty="0"/>
              <a:t>(</a:t>
            </a:r>
            <a:r>
              <a:rPr lang="en-US" sz="1100" dirty="0"/>
              <a:t>Class “OP”: 362 instances Class “IP”: 64 instances)</a:t>
            </a:r>
          </a:p>
          <a:p>
            <a:pPr lvl="1"/>
            <a:r>
              <a:rPr lang="en-US" sz="1500" dirty="0"/>
              <a:t>After generation: </a:t>
            </a:r>
            <a:r>
              <a:rPr lang="en-US" sz="1400" u="sng" dirty="0"/>
              <a:t>Total Images: 111 </a:t>
            </a:r>
            <a:r>
              <a:rPr lang="en-US" sz="1200" dirty="0"/>
              <a:t>(</a:t>
            </a:r>
            <a:r>
              <a:rPr lang="en-US" sz="1100" dirty="0"/>
              <a:t>Class “OP”: 6516 instances Class “IP”: 889 instances)</a:t>
            </a:r>
          </a:p>
          <a:p>
            <a:pPr lvl="1"/>
            <a:r>
              <a:rPr lang="en-US" sz="1500" dirty="0"/>
              <a:t>90%+ accuracy on validation dataset</a:t>
            </a:r>
          </a:p>
          <a:p>
            <a:pPr lvl="2"/>
            <a:r>
              <a:rPr lang="en-US" sz="1400" dirty="0"/>
              <a:t>Requires filtering out low accuracy predictions</a:t>
            </a:r>
          </a:p>
          <a:p>
            <a:endParaRPr lang="en-US" sz="2000" dirty="0"/>
          </a:p>
          <a:p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645A84-D401-40BF-8535-4D89C7D603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28" y="2658144"/>
            <a:ext cx="3163770" cy="14529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6C2246-D3BE-4F7B-9A3E-F304E5A5A1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120" y="2658144"/>
            <a:ext cx="1917438" cy="153395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D869FF2-2DBA-4505-B320-6C3532BC4A55}"/>
              </a:ext>
            </a:extLst>
          </p:cNvPr>
          <p:cNvSpPr txBox="1">
            <a:spLocks/>
          </p:cNvSpPr>
          <p:nvPr/>
        </p:nvSpPr>
        <p:spPr>
          <a:xfrm>
            <a:off x="314553" y="4114800"/>
            <a:ext cx="8514894" cy="17525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Alternatively, use conventional method</a:t>
            </a:r>
          </a:p>
          <a:p>
            <a:pPr lvl="1"/>
            <a:r>
              <a:rPr lang="en-US" sz="1500" dirty="0"/>
              <a:t>Total images: ~1800</a:t>
            </a:r>
          </a:p>
          <a:p>
            <a:pPr lvl="1"/>
            <a:r>
              <a:rPr lang="en-US" sz="1500" dirty="0"/>
              <a:t>93%+ accuracy on validation dataset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03754D-BF0F-4981-9771-E9444E6EB4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34" y="5244453"/>
            <a:ext cx="2923668" cy="13426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B77A936-DAC9-4FE8-A642-097E5151D0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452" y="5054864"/>
            <a:ext cx="1917439" cy="153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5709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EFA99-9280-7445-B729-92966F8A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Software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FDF58-8D09-E345-B47A-6DB6C50AB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688D95C-DB6A-4307-9B37-AA04B4A09F12}"/>
              </a:ext>
            </a:extLst>
          </p:cNvPr>
          <p:cNvSpPr txBox="1">
            <a:spLocks/>
          </p:cNvSpPr>
          <p:nvPr/>
        </p:nvSpPr>
        <p:spPr>
          <a:xfrm>
            <a:off x="457199" y="914403"/>
            <a:ext cx="8229600" cy="342899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Detectron2: Developed by Facebook AI</a:t>
            </a:r>
          </a:p>
          <a:p>
            <a:pPr lvl="1"/>
            <a:r>
              <a:rPr lang="en-US" dirty="0"/>
              <a:t>Background</a:t>
            </a:r>
          </a:p>
          <a:p>
            <a:pPr lvl="2"/>
            <a:r>
              <a:rPr lang="en-US" sz="1400" dirty="0"/>
              <a:t>Exists to accelerate engineering AI / computer vision research</a:t>
            </a:r>
          </a:p>
          <a:p>
            <a:pPr lvl="2"/>
            <a:r>
              <a:rPr lang="en-US" sz="1400" dirty="0"/>
              <a:t>Built on PyTorch (not TensorFlow)</a:t>
            </a:r>
          </a:p>
          <a:p>
            <a:pPr lvl="2"/>
            <a:r>
              <a:rPr lang="en-US" sz="1400" dirty="0"/>
              <a:t>Available on GitHub: </a:t>
            </a:r>
            <a:r>
              <a:rPr lang="en-US" sz="1400" dirty="0">
                <a:hlinkClick r:id="rId2"/>
              </a:rPr>
              <a:t>https://github.com/facebookresearch/detectron2</a:t>
            </a:r>
            <a:endParaRPr lang="en-US" sz="1400" dirty="0"/>
          </a:p>
          <a:p>
            <a:pPr lvl="2"/>
            <a:endParaRPr lang="en-US" sz="1400" dirty="0"/>
          </a:p>
          <a:p>
            <a:pPr lvl="1"/>
            <a:r>
              <a:rPr lang="en-US" sz="1600" dirty="0"/>
              <a:t>Architecture: Mask R-CNN</a:t>
            </a:r>
          </a:p>
          <a:p>
            <a:pPr lvl="2"/>
            <a:r>
              <a:rPr lang="en-US" sz="1400" dirty="0"/>
              <a:t>Modular backbone: ResNet, ShuffleNet, or FBNet</a:t>
            </a:r>
          </a:p>
          <a:p>
            <a:pPr lvl="2"/>
            <a:endParaRPr lang="en-US" sz="1400" dirty="0"/>
          </a:p>
          <a:p>
            <a:pPr lvl="1"/>
            <a:r>
              <a:rPr lang="en-US" sz="1600" dirty="0"/>
              <a:t>Requires Training data be in custom Detectron2 dataset or MS COCO dataset formats</a:t>
            </a:r>
          </a:p>
          <a:p>
            <a:pPr lvl="2"/>
            <a:r>
              <a:rPr lang="en-US" sz="1400" dirty="0"/>
              <a:t>Most existing Mask R-CNN rely on MS COCO datasets</a:t>
            </a:r>
          </a:p>
          <a:p>
            <a:pPr lvl="2"/>
            <a:endParaRPr lang="en-US" sz="800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5294149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50694-01D2-BB44-B2D0-4D6FB1EEF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8216F-CF35-944C-8844-4C84FF601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45AA2AC-B0C0-4F40-8DF4-D80238F169F3}"/>
              </a:ext>
            </a:extLst>
          </p:cNvPr>
          <p:cNvSpPr txBox="1">
            <a:spLocks/>
          </p:cNvSpPr>
          <p:nvPr/>
        </p:nvSpPr>
        <p:spPr>
          <a:xfrm>
            <a:off x="457199" y="914403"/>
            <a:ext cx="8229600" cy="21335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Training for Instance Segmentation</a:t>
            </a:r>
          </a:p>
          <a:p>
            <a:pPr lvl="1"/>
            <a:r>
              <a:rPr lang="en-US" dirty="0"/>
              <a:t>Existing, masked images are not utilized</a:t>
            </a:r>
          </a:p>
          <a:p>
            <a:pPr lvl="2"/>
            <a:r>
              <a:rPr lang="en-US" dirty="0"/>
              <a:t>Potential pre-processing can maybe leverage these images</a:t>
            </a:r>
          </a:p>
          <a:p>
            <a:pPr lvl="2"/>
            <a:r>
              <a:rPr lang="en-US" dirty="0"/>
              <a:t>Current Training is on a small dataset (3 images)</a:t>
            </a:r>
          </a:p>
          <a:p>
            <a:pPr lvl="3"/>
            <a:r>
              <a:rPr lang="en-US" dirty="0"/>
              <a:t>Flipping and RGB manipulation can increase training data with little effort</a:t>
            </a:r>
          </a:p>
          <a:p>
            <a:pPr lvl="2"/>
            <a:endParaRPr lang="en-US" sz="800" dirty="0"/>
          </a:p>
          <a:p>
            <a:pPr lvl="1"/>
            <a:endParaRPr lang="en-US" sz="1600" dirty="0"/>
          </a:p>
          <a:p>
            <a:endParaRPr lang="en-US" sz="2000" dirty="0"/>
          </a:p>
          <a:p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DC0D71-6798-41C5-AA64-8717DC3E9F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4503873"/>
            <a:ext cx="6699215" cy="12166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4656F2D-807C-4D6A-A6D2-25FA6B359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093255"/>
            <a:ext cx="6699215" cy="12166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B39D608-11B8-4116-9A78-009DE53973E5}"/>
              </a:ext>
            </a:extLst>
          </p:cNvPr>
          <p:cNvSpPr txBox="1"/>
          <p:nvPr/>
        </p:nvSpPr>
        <p:spPr>
          <a:xfrm>
            <a:off x="207884" y="3321529"/>
            <a:ext cx="1392316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Raw Images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ED11C2-ACE7-4C13-B0EA-515CBF3ABEEE}"/>
              </a:ext>
            </a:extLst>
          </p:cNvPr>
          <p:cNvSpPr txBox="1"/>
          <p:nvPr/>
        </p:nvSpPr>
        <p:spPr>
          <a:xfrm>
            <a:off x="207884" y="4768707"/>
            <a:ext cx="1660123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Labeled Instances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EB88B0-8084-4913-B781-938624D59BBE}"/>
              </a:ext>
            </a:extLst>
          </p:cNvPr>
          <p:cNvSpPr txBox="1"/>
          <p:nvPr/>
        </p:nvSpPr>
        <p:spPr>
          <a:xfrm>
            <a:off x="173115" y="6301817"/>
            <a:ext cx="264628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COCO dataset for Detectron2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4493E66-6407-455F-8631-3BB4CC38CBF0}"/>
              </a:ext>
            </a:extLst>
          </p:cNvPr>
          <p:cNvCxnSpPr>
            <a:cxnSpLocks/>
          </p:cNvCxnSpPr>
          <p:nvPr/>
        </p:nvCxnSpPr>
        <p:spPr>
          <a:xfrm flipH="1">
            <a:off x="403933" y="3629306"/>
            <a:ext cx="0" cy="10972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367E491-2D57-4410-B9F6-52D037241A39}"/>
              </a:ext>
            </a:extLst>
          </p:cNvPr>
          <p:cNvCxnSpPr>
            <a:cxnSpLocks/>
          </p:cNvCxnSpPr>
          <p:nvPr/>
        </p:nvCxnSpPr>
        <p:spPr>
          <a:xfrm flipH="1">
            <a:off x="861133" y="3629306"/>
            <a:ext cx="0" cy="10972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E1E7B0B-0369-4E11-9CDC-4189D2691C10}"/>
              </a:ext>
            </a:extLst>
          </p:cNvPr>
          <p:cNvCxnSpPr>
            <a:cxnSpLocks/>
          </p:cNvCxnSpPr>
          <p:nvPr/>
        </p:nvCxnSpPr>
        <p:spPr>
          <a:xfrm flipH="1">
            <a:off x="1394533" y="3629306"/>
            <a:ext cx="0" cy="10972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CE50093-6DE2-4AF9-8096-481D264AC95B}"/>
              </a:ext>
            </a:extLst>
          </p:cNvPr>
          <p:cNvCxnSpPr>
            <a:cxnSpLocks/>
          </p:cNvCxnSpPr>
          <p:nvPr/>
        </p:nvCxnSpPr>
        <p:spPr>
          <a:xfrm flipH="1">
            <a:off x="880368" y="5076484"/>
            <a:ext cx="0" cy="11442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863CA6E-D18F-4064-93F0-74D21A060E88}"/>
              </a:ext>
            </a:extLst>
          </p:cNvPr>
          <p:cNvSpPr txBox="1"/>
          <p:nvPr/>
        </p:nvSpPr>
        <p:spPr>
          <a:xfrm>
            <a:off x="457199" y="3884571"/>
            <a:ext cx="1285033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via Labelme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C0053C-AA27-4845-BE5B-739A20D6EA64}"/>
              </a:ext>
            </a:extLst>
          </p:cNvPr>
          <p:cNvSpPr txBox="1"/>
          <p:nvPr/>
        </p:nvSpPr>
        <p:spPr>
          <a:xfrm>
            <a:off x="457199" y="5511974"/>
            <a:ext cx="1600197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via Python script</a:t>
            </a:r>
          </a:p>
        </p:txBody>
      </p:sp>
    </p:spTree>
    <p:extLst>
      <p:ext uri="{BB962C8B-B14F-4D97-AF65-F5344CB8AC3E}">
        <p14:creationId xmlns:p14="http://schemas.microsoft.com/office/powerpoint/2010/main" val="211404630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FEC8536ABF9348BC4B1703745DD8A9" ma:contentTypeVersion="9" ma:contentTypeDescription="Create a new document." ma:contentTypeScope="" ma:versionID="54d2abdd430e902f8b60704e2b3b06e4">
  <xsd:schema xmlns:xsd="http://www.w3.org/2001/XMLSchema" xmlns:xs="http://www.w3.org/2001/XMLSchema" xmlns:p="http://schemas.microsoft.com/office/2006/metadata/properties" xmlns:ns2="cf1fd67d-55d4-4326-a7f8-e3b327ab3a23" xmlns:ns3="f5d3a9e4-60b4-411a-a09f-43485e137dff" targetNamespace="http://schemas.microsoft.com/office/2006/metadata/properties" ma:root="true" ma:fieldsID="140689e84f04b6048ed030dab698b644" ns2:_="" ns3:_="">
    <xsd:import namespace="cf1fd67d-55d4-4326-a7f8-e3b327ab3a23"/>
    <xsd:import namespace="f5d3a9e4-60b4-411a-a09f-43485e137d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fd67d-55d4-4326-a7f8-e3b327ab3a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d3a9e4-60b4-411a-a09f-43485e137df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AFCCE4-FFB6-4B53-8CC8-AD18254A8E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98CB19-0F43-40B9-81B7-978096DE6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fd67d-55d4-4326-a7f8-e3b327ab3a23"/>
    <ds:schemaRef ds:uri="f5d3a9e4-60b4-411a-a09f-43485e137d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BEF63F-E682-4AB2-A13E-109292D43451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http://schemas.openxmlformats.org/package/2006/metadata/core-properties"/>
    <ds:schemaRef ds:uri="f5d3a9e4-60b4-411a-a09f-43485e137dff"/>
    <ds:schemaRef ds:uri="cf1fd67d-55d4-4326-a7f8-e3b327ab3a2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34887</TotalTime>
  <Words>1317</Words>
  <Application>Microsoft Office PowerPoint</Application>
  <PresentationFormat>Letter Paper (8.5x11 in)</PresentationFormat>
  <Paragraphs>241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Office Theme</vt:lpstr>
      <vt:lpstr>Thermal Protection Materials Branch (TSM): Automated Processing of Composite Weave CT Scans</vt:lpstr>
      <vt:lpstr>Background</vt:lpstr>
      <vt:lpstr>Preliminary Work</vt:lpstr>
      <vt:lpstr>Panoptic Segmentation</vt:lpstr>
      <vt:lpstr>Automated Workflow Processing</vt:lpstr>
      <vt:lpstr>Training Set: Conventional Method</vt:lpstr>
      <vt:lpstr>Training Set: Synthetic Generation</vt:lpstr>
      <vt:lpstr>Validation (Conventional Training)</vt:lpstr>
      <vt:lpstr>Validation (Conventional Training Mixed)</vt:lpstr>
      <vt:lpstr>Semantic vs Panoptic Results</vt:lpstr>
      <vt:lpstr>Automated Processing (ADEPT)</vt:lpstr>
      <vt:lpstr>Yarn / Bundle Tracking</vt:lpstr>
      <vt:lpstr>Tracking Results</vt:lpstr>
      <vt:lpstr>Conclusions</vt:lpstr>
      <vt:lpstr>Thank you!</vt:lpstr>
      <vt:lpstr>PowerPoint Presentation</vt:lpstr>
      <vt:lpstr>Panoptic Segmentation Output</vt:lpstr>
      <vt:lpstr>Open Source Software</vt:lpstr>
      <vt:lpstr>Training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Squire, Thomas H. (ARC-TSM)</dc:creator>
  <cp:lastModifiedBy>Allred, Aaron (ARC-TSM)[Analytical Mechanics Associates, INC.]</cp:lastModifiedBy>
  <cp:revision>529</cp:revision>
  <dcterms:created xsi:type="dcterms:W3CDTF">2015-02-20T14:50:24Z</dcterms:created>
  <dcterms:modified xsi:type="dcterms:W3CDTF">2020-08-28T13:22:58Z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0x0101001DFEC8536ABF9348BC4B1703745DD8A9</vt:lpwstr>
  </property>
</Properties>
</file>