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1" r:id="rId1"/>
  </p:sldMasterIdLst>
  <p:notesMasterIdLst>
    <p:notesMasterId r:id="rId17"/>
  </p:notesMasterIdLst>
  <p:handoutMasterIdLst>
    <p:handoutMasterId r:id="rId18"/>
  </p:handoutMasterIdLst>
  <p:sldIdLst>
    <p:sldId id="1531" r:id="rId2"/>
    <p:sldId id="2316" r:id="rId3"/>
    <p:sldId id="880" r:id="rId4"/>
    <p:sldId id="2317" r:id="rId5"/>
    <p:sldId id="1587" r:id="rId6"/>
    <p:sldId id="1814" r:id="rId7"/>
    <p:sldId id="1583" r:id="rId8"/>
    <p:sldId id="1581" r:id="rId9"/>
    <p:sldId id="1582" r:id="rId10"/>
    <p:sldId id="1813" r:id="rId11"/>
    <p:sldId id="1815" r:id="rId12"/>
    <p:sldId id="1810" r:id="rId13"/>
    <p:sldId id="1549" r:id="rId14"/>
    <p:sldId id="2318" r:id="rId15"/>
    <p:sldId id="263" r:id="rId1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C0BCE5-D3A7-4171-A5FE-DCE253671995}">
          <p14:sldIdLst>
            <p14:sldId id="1531"/>
            <p14:sldId id="2316"/>
            <p14:sldId id="880"/>
            <p14:sldId id="2317"/>
            <p14:sldId id="1587"/>
            <p14:sldId id="1814"/>
            <p14:sldId id="1583"/>
            <p14:sldId id="1581"/>
            <p14:sldId id="1582"/>
            <p14:sldId id="1813"/>
            <p14:sldId id="1815"/>
            <p14:sldId id="1810"/>
            <p14:sldId id="1549"/>
          </p14:sldIdLst>
        </p14:section>
        <p14:section name="Workspace" id="{CB2EF2FC-6E9D-4F77-8454-8AE306EE2FC7}">
          <p14:sldIdLst>
            <p14:sldId id="2318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4" userDrawn="1">
          <p15:clr>
            <a:srgbClr val="A4A3A4"/>
          </p15:clr>
        </p15:guide>
        <p15:guide id="2" pos="120" userDrawn="1">
          <p15:clr>
            <a:srgbClr val="A4A3A4"/>
          </p15:clr>
        </p15:guide>
        <p15:guide id="3" pos="2904" userDrawn="1">
          <p15:clr>
            <a:srgbClr val="A4A3A4"/>
          </p15:clr>
        </p15:guide>
        <p15:guide id="4" pos="1320" userDrawn="1">
          <p15:clr>
            <a:srgbClr val="A4A3A4"/>
          </p15:clr>
        </p15:guide>
        <p15:guide id="5" orient="horz" pos="26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ie Grindle" initials="LG" lastIdx="1" clrIdx="0"/>
  <p:cmAuthor id="1" name="Davis Hackenberg" initials="DH" lastIdx="2" clrIdx="1"/>
  <p:cmAuthor id="2" name="Davis Hackenberg" initials="" lastIdx="0" clrIdx="2"/>
  <p:cmAuthor id="3" name="Sakahara, Robert D. (AFRC-XP)" initials="SRD(" lastIdx="2" clrIdx="3"/>
  <p:cmAuthor id="4" name="Lewis, Tod (LARC-D318)" initials="LT(" lastIdx="8" clrIdx="4"/>
  <p:cmAuthor id="5" name="Devin Jack" initials="DJ" lastIdx="1" clrIdx="5">
    <p:extLst>
      <p:ext uri="{19B8F6BF-5375-455C-9EA6-DF929625EA0E}">
        <p15:presenceInfo xmlns:p15="http://schemas.microsoft.com/office/powerpoint/2012/main" userId="Devin Ja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3D5"/>
    <a:srgbClr val="93CDDD"/>
    <a:srgbClr val="FF6600"/>
    <a:srgbClr val="00A000"/>
    <a:srgbClr val="008000"/>
    <a:srgbClr val="660066"/>
    <a:srgbClr val="DBEEF4"/>
    <a:srgbClr val="007700"/>
    <a:srgbClr val="3366CC"/>
    <a:srgbClr val="33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DDB78-C245-4AA8-9F87-EF8BA94874F3}" v="20" dt="2020-09-16T19:05:00.977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70" autoAdjust="0"/>
    <p:restoredTop sz="96062" autoAdjust="0"/>
  </p:normalViewPr>
  <p:slideViewPr>
    <p:cSldViewPr snapToGrid="0">
      <p:cViewPr varScale="1">
        <p:scale>
          <a:sx n="72" d="100"/>
          <a:sy n="72" d="100"/>
        </p:scale>
        <p:origin x="588" y="52"/>
      </p:cViewPr>
      <p:guideLst>
        <p:guide orient="horz" pos="744"/>
        <p:guide pos="120"/>
        <p:guide pos="2904"/>
        <p:guide pos="1320"/>
        <p:guide orient="horz" pos="26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9A821D1-6B8A-F642-8B99-025C6773F90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D2CF0A2-901F-C94D-A1C9-C6E3D590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17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D1CEB50-B482-4375-940A-8BC4083AA6FC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E71EF4C-3543-40B9-80E7-DF829679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70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1EF4C-3543-40B9-80E7-DF82967939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73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1EF4C-3543-40B9-80E7-DF82967939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1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1EF4C-3543-40B9-80E7-DF82967939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98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1EF4C-3543-40B9-80E7-DF82967939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14400"/>
            <a:ext cx="5486400" cy="1143000"/>
          </a:xfrm>
          <a:noFill/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438400"/>
            <a:ext cx="5334000" cy="5334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34616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80000"/>
              </a:lnSpc>
              <a:defRPr sz="2400"/>
            </a:lvl1pPr>
            <a:lvl2pPr>
              <a:lnSpc>
                <a:spcPct val="80000"/>
              </a:lnSpc>
              <a:defRPr sz="20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798" y="-6350"/>
            <a:ext cx="7848002" cy="72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045" y="6469063"/>
            <a:ext cx="412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2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5793"/>
            <a:ext cx="2057400" cy="5130371"/>
          </a:xfrm>
        </p:spPr>
        <p:txBody>
          <a:bodyPr vert="eaVert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5793"/>
            <a:ext cx="6019800" cy="5130371"/>
          </a:xfrm>
        </p:spPr>
        <p:txBody>
          <a:bodyPr vert="eaVert"/>
          <a:lstStyle>
            <a:lvl1pPr>
              <a:lnSpc>
                <a:spcPct val="80000"/>
              </a:lnSpc>
              <a:defRPr sz="2400"/>
            </a:lvl1pPr>
            <a:lvl2pPr>
              <a:lnSpc>
                <a:spcPct val="80000"/>
              </a:lnSpc>
              <a:defRPr sz="20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045" y="6469063"/>
            <a:ext cx="412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2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" y="66674"/>
            <a:ext cx="784030" cy="6788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838798" y="-6350"/>
            <a:ext cx="7848002" cy="72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6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045" y="6469063"/>
            <a:ext cx="412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91300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" y="66674"/>
            <a:ext cx="784030" cy="678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46420"/>
            <a:ext cx="7772400" cy="1362075"/>
          </a:xfrm>
        </p:spPr>
        <p:txBody>
          <a:bodyPr anchor="t">
            <a:normAutofit/>
          </a:bodyPr>
          <a:lstStyle>
            <a:lvl1pPr algn="ctr">
              <a:lnSpc>
                <a:spcPct val="80000"/>
              </a:lnSpc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045" y="6469063"/>
            <a:ext cx="412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3"/>
          </a:xfrm>
        </p:spPr>
        <p:txBody>
          <a:bodyPr/>
          <a:lstStyle>
            <a:lvl1pPr>
              <a:lnSpc>
                <a:spcPct val="80000"/>
              </a:lnSpc>
              <a:defRPr sz="2400"/>
            </a:lvl1pPr>
            <a:lvl2pPr>
              <a:lnSpc>
                <a:spcPct val="80000"/>
              </a:lnSpc>
              <a:defRPr sz="20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830763"/>
          </a:xfrm>
        </p:spPr>
        <p:txBody>
          <a:bodyPr/>
          <a:lstStyle>
            <a:lvl1pPr>
              <a:lnSpc>
                <a:spcPct val="80000"/>
              </a:lnSpc>
              <a:defRPr sz="2400"/>
            </a:lvl1pPr>
            <a:lvl2pPr>
              <a:lnSpc>
                <a:spcPct val="80000"/>
              </a:lnSpc>
              <a:defRPr sz="2000"/>
            </a:lvl2pPr>
            <a:lvl3pPr>
              <a:lnSpc>
                <a:spcPct val="80000"/>
              </a:lnSpc>
              <a:defRPr sz="20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798" y="-6350"/>
            <a:ext cx="7848002" cy="72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045" y="6469063"/>
            <a:ext cx="412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4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80000"/>
              </a:lnSpc>
              <a:defRPr sz="2400"/>
            </a:lvl1pPr>
            <a:lvl2pPr>
              <a:lnSpc>
                <a:spcPct val="80000"/>
              </a:lnSpc>
              <a:defRPr sz="20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lnSpc>
                <a:spcPct val="80000"/>
              </a:lnSpc>
              <a:defRPr sz="2400"/>
            </a:lvl1pPr>
            <a:lvl2pPr>
              <a:lnSpc>
                <a:spcPct val="80000"/>
              </a:lnSpc>
              <a:defRPr sz="20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798" y="-6350"/>
            <a:ext cx="7848002" cy="72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1045" y="6469063"/>
            <a:ext cx="412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1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798" y="-6350"/>
            <a:ext cx="7848002" cy="72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045" y="6469063"/>
            <a:ext cx="412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045" y="6469063"/>
            <a:ext cx="412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4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83952"/>
            <a:ext cx="3008313" cy="116205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5793"/>
            <a:ext cx="5111750" cy="5130371"/>
          </a:xfrm>
        </p:spPr>
        <p:txBody>
          <a:bodyPr/>
          <a:lstStyle>
            <a:lvl1pPr>
              <a:lnSpc>
                <a:spcPct val="80000"/>
              </a:lnSpc>
              <a:defRPr sz="2400"/>
            </a:lvl1pPr>
            <a:lvl2pPr>
              <a:lnSpc>
                <a:spcPct val="80000"/>
              </a:lnSpc>
              <a:defRPr sz="20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133601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045" y="6469063"/>
            <a:ext cx="412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4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5794"/>
            <a:ext cx="5486400" cy="37317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045" y="6469063"/>
            <a:ext cx="412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144" y="0"/>
            <a:ext cx="9144000" cy="733287"/>
          </a:xfrm>
          <a:prstGeom prst="rect">
            <a:avLst/>
          </a:prstGeom>
          <a:gradFill flip="none" rotWithShape="1">
            <a:gsLst>
              <a:gs pos="50000">
                <a:schemeClr val="accent1">
                  <a:lumMod val="50000"/>
                  <a:lumOff val="50000"/>
                </a:schemeClr>
              </a:gs>
              <a:gs pos="0">
                <a:schemeClr val="accent1">
                  <a:lumMod val="70000"/>
                  <a:lumOff val="30000"/>
                </a:schemeClr>
              </a:gs>
              <a:gs pos="100000">
                <a:schemeClr val="accent1">
                  <a:lumMod val="16000"/>
                  <a:lumOff val="8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" y="66674"/>
            <a:ext cx="784030" cy="6788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798" y="-6350"/>
            <a:ext cx="7848002" cy="72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144" y="685800"/>
            <a:ext cx="915314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045" y="6469063"/>
            <a:ext cx="412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FCF2A0-66E9-46E0-BC6C-5ACE92DB03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20" y="77303"/>
            <a:ext cx="586705" cy="5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2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ctr" defTabSz="914400" rtl="0" eaLnBrk="1" latinLnBrk="0" hangingPunct="1">
        <a:lnSpc>
          <a:spcPts val="28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gar.KC@nasa.gov" TargetMode="External"/><Relationship Id="rId2" Type="http://schemas.openxmlformats.org/officeDocument/2006/relationships/hyperlink" Target="mailto:djack@adaptiveaero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28799" y="838200"/>
            <a:ext cx="5939040" cy="316774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Unmanned Aircraft Systems (UAS) Integration in the National Airspace System (NAS) Project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05000" y="2438399"/>
            <a:ext cx="5334000" cy="1567544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/>
              <a:t>Alert Timing Assessment for </a:t>
            </a:r>
          </a:p>
          <a:p>
            <a:r>
              <a:rPr lang="en-US" sz="3100" dirty="0"/>
              <a:t>Unmanned Aircraft System </a:t>
            </a:r>
          </a:p>
          <a:p>
            <a:r>
              <a:rPr lang="en-US" sz="3100" dirty="0"/>
              <a:t>Terminal Area Operations</a:t>
            </a:r>
          </a:p>
          <a:p>
            <a:endParaRPr lang="en-US" dirty="0"/>
          </a:p>
          <a:p>
            <a:r>
              <a:rPr lang="en-US" sz="2000" dirty="0"/>
              <a:t>Digital Avionics Systems Conference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" y="67202"/>
            <a:ext cx="1731121" cy="1761599"/>
          </a:xfrm>
          <a:prstGeom prst="rect">
            <a:avLst/>
          </a:prstGeom>
          <a:effectLst>
            <a:outerShdw blurRad="88900" dist="63500" dir="2700000" algn="tl" rotWithShape="0">
              <a:prstClr val="black">
                <a:alpha val="45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35" y="129366"/>
            <a:ext cx="1267254" cy="1097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0" y="2101888"/>
            <a:ext cx="1590925" cy="1590925"/>
          </a:xfrm>
          <a:prstGeom prst="rect">
            <a:avLst/>
          </a:prstGeom>
          <a:effectLst>
            <a:outerShdw blurRad="88900" dist="63500" dir="2700000" algn="tl" rotWithShape="0">
              <a:prstClr val="black">
                <a:alpha val="45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05477" y="6446393"/>
            <a:ext cx="342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F81B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</a:rPr>
              <a:t>UAS INTEGRATION IN THE NAS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907692"/>
            <a:ext cx="2102946" cy="1883508"/>
          </a:xfrm>
          <a:prstGeom prst="rect">
            <a:avLst/>
          </a:prstGeom>
          <a:effectLst>
            <a:outerShdw blurRad="88900" dist="63500" dir="2700000" algn="tl" rotWithShape="0">
              <a:prstClr val="black">
                <a:alpha val="45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5818" y="6500863"/>
            <a:ext cx="10502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Oct 13, 2020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6449" y="5903893"/>
            <a:ext cx="189654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Devin Jack</a:t>
            </a:r>
          </a:p>
          <a:p>
            <a:r>
              <a:rPr lang="en-US" sz="1200" b="1" i="1" dirty="0">
                <a:solidFill>
                  <a:prstClr val="white"/>
                </a:solidFill>
              </a:rPr>
              <a:t>Adaptive Aerospace Group</a:t>
            </a:r>
          </a:p>
          <a:p>
            <a:r>
              <a:rPr lang="en-US" sz="1400" b="1" dirty="0">
                <a:solidFill>
                  <a:prstClr val="white"/>
                </a:solidFill>
              </a:rPr>
              <a:t>Sagar KC</a:t>
            </a:r>
          </a:p>
          <a:p>
            <a:r>
              <a:rPr lang="en-US" sz="1200" b="1" i="1" dirty="0">
                <a:solidFill>
                  <a:prstClr val="white"/>
                </a:solidFill>
              </a:rPr>
              <a:t>NASA Langley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B0426D-A37D-4089-9ECF-9F008664FD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93" y="1500518"/>
            <a:ext cx="890109" cy="8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75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7F90FB-569F-45BE-B800-179909E18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267" y="4199705"/>
            <a:ext cx="4038600" cy="2484119"/>
          </a:xfrm>
        </p:spPr>
        <p:txBody>
          <a:bodyPr>
            <a:normAutofit/>
          </a:bodyPr>
          <a:lstStyle/>
          <a:p>
            <a:r>
              <a:rPr lang="en-US" sz="1800" dirty="0"/>
              <a:t>Piston Intruder:</a:t>
            </a:r>
          </a:p>
          <a:p>
            <a:pPr lvl="1"/>
            <a:r>
              <a:rPr lang="en-US" sz="1400" dirty="0"/>
              <a:t>Downwind Offset: 2000 – 4000 ft in 500 ft increments</a:t>
            </a:r>
          </a:p>
          <a:p>
            <a:pPr lvl="1"/>
            <a:r>
              <a:rPr lang="en-US" sz="1400" dirty="0"/>
              <a:t>Pattern Altitude: 1000 ft</a:t>
            </a:r>
          </a:p>
          <a:p>
            <a:pPr lvl="1"/>
            <a:r>
              <a:rPr lang="en-US" sz="1400" dirty="0"/>
              <a:t>Base Altitude: 750 ft</a:t>
            </a:r>
          </a:p>
          <a:p>
            <a:pPr lvl="1"/>
            <a:r>
              <a:rPr lang="en-US" sz="1400" dirty="0"/>
              <a:t>Constant Airspeed: 60 – 120 KTAS in 20kts increments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2D8386-8713-4626-ACF9-60BEBBC1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0966" y="4199705"/>
            <a:ext cx="4164874" cy="2484119"/>
          </a:xfrm>
        </p:spPr>
        <p:txBody>
          <a:bodyPr>
            <a:normAutofit/>
          </a:bodyPr>
          <a:lstStyle/>
          <a:p>
            <a:r>
              <a:rPr lang="en-US" sz="1800" dirty="0"/>
              <a:t>Turbine Intruder:</a:t>
            </a:r>
          </a:p>
          <a:p>
            <a:pPr lvl="1"/>
            <a:r>
              <a:rPr lang="en-US" sz="1400" dirty="0"/>
              <a:t>Downwind Offset: 4000 – 9000 ft in 1000 ft increments</a:t>
            </a:r>
          </a:p>
          <a:p>
            <a:pPr lvl="1"/>
            <a:r>
              <a:rPr lang="en-US" sz="1400" dirty="0"/>
              <a:t>Pattern Altitude: 1500 ft</a:t>
            </a:r>
          </a:p>
          <a:p>
            <a:pPr lvl="1"/>
            <a:r>
              <a:rPr lang="en-US" sz="1400" dirty="0"/>
              <a:t>Base Altitude: 1125 ft</a:t>
            </a:r>
          </a:p>
          <a:p>
            <a:pPr lvl="1"/>
            <a:r>
              <a:rPr lang="en-US" sz="1400" dirty="0"/>
              <a:t>Constant Airspeed: 100 – 200 KTAS in 20kts increments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EE8EC9-3E9C-4364-AA17-D345CCD465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465977-3186-40E8-B083-EE77FCBA4F5E}"/>
              </a:ext>
            </a:extLst>
          </p:cNvPr>
          <p:cNvSpPr/>
          <p:nvPr/>
        </p:nvSpPr>
        <p:spPr>
          <a:xfrm>
            <a:off x="457199" y="914625"/>
            <a:ext cx="80075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171450" fontAlgn="ctr">
              <a:buFont typeface="Arial" panose="020B0604020202020204" pitchFamily="34" charset="0"/>
              <a:buChar char="•"/>
              <a:defRPr/>
            </a:pPr>
            <a:r>
              <a:rPr lang="en-US" dirty="0"/>
              <a:t>Touchdown Time Offset between UA and intruder:  50, 60, 70, 80, 90 seconds</a:t>
            </a:r>
          </a:p>
          <a:p>
            <a:pPr marL="428625" indent="-171450" font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428625" indent="-171450" font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Unmanned Aircraft</a:t>
            </a:r>
          </a:p>
          <a:p>
            <a:pPr marL="729854" lvl="1" indent="-171450" font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Approach Path:  3 deg Glideslope</a:t>
            </a:r>
          </a:p>
          <a:p>
            <a:pPr marL="729854" lvl="1" indent="-171450" font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Constant Airspeed 40 - 200 </a:t>
            </a:r>
            <a:r>
              <a:rPr lang="en-US" sz="1400" dirty="0" err="1"/>
              <a:t>ktas</a:t>
            </a:r>
            <a:r>
              <a:rPr lang="en-US" sz="1400" dirty="0"/>
              <a:t> (in 20 </a:t>
            </a:r>
            <a:r>
              <a:rPr lang="en-US" sz="1400" dirty="0" err="1"/>
              <a:t>kts</a:t>
            </a:r>
            <a:r>
              <a:rPr lang="en-US" sz="1400" dirty="0"/>
              <a:t> increments)</a:t>
            </a:r>
          </a:p>
          <a:p>
            <a:pPr marL="428625" indent="-171450" font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Intruder Aircraft</a:t>
            </a:r>
          </a:p>
          <a:p>
            <a:pPr marL="729854" lvl="1" indent="-171450" font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Approach Paths:  Full VFR Pattern** and Extended Base</a:t>
            </a:r>
          </a:p>
          <a:p>
            <a:pPr marL="729854" lvl="1" indent="-171450" font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45 Entry Vertical Rate and Time: -500 fpm, 30 sec</a:t>
            </a:r>
          </a:p>
          <a:p>
            <a:pPr marL="729854" lvl="1" indent="-171450" font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Base Entry Vertical Rate and Time: -3 and -6 deg, 90 sec</a:t>
            </a:r>
          </a:p>
          <a:p>
            <a:pPr marL="729854" lvl="1" indent="-171450" font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Bank Limit:  15, 30 deg</a:t>
            </a:r>
          </a:p>
          <a:p>
            <a:pPr marL="729854" lvl="1" indent="-171450" font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Normal Acceleration:  1.25 g</a:t>
            </a:r>
          </a:p>
          <a:p>
            <a:pPr marL="729854" lvl="1" indent="-171450" font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Final Glideslope:  -3 deg</a:t>
            </a:r>
          </a:p>
          <a:p>
            <a:pPr marL="729854" lvl="1" indent="-171450" font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Runway Length:  8000 ft</a:t>
            </a:r>
          </a:p>
          <a:p>
            <a:pPr marL="344091" lvl="1" indent="0" fontAlgn="ctr">
              <a:spcBef>
                <a:spcPts val="0"/>
              </a:spcBef>
              <a:buNone/>
              <a:defRPr/>
            </a:pPr>
            <a:endParaRPr lang="en-US" sz="1100" dirty="0"/>
          </a:p>
          <a:p>
            <a:pPr marL="769144" lvl="1" indent="-166688" fontAlgn="ctr">
              <a:buFont typeface="Courier New" panose="02070309020205020404" pitchFamily="49" charset="0"/>
              <a:buChar char="o"/>
              <a:defRPr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4393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2D89FA-272F-4836-92DF-A0CE3230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Early Alert Threshold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C3B8A-262F-4470-A34D-A71A19A35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E6A1AF-2F64-4F73-8B15-A9209363C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77" y="838200"/>
            <a:ext cx="8460223" cy="5638800"/>
          </a:xfrm>
        </p:spPr>
        <p:txBody>
          <a:bodyPr/>
          <a:lstStyle/>
          <a:p>
            <a:r>
              <a:rPr lang="en-US" dirty="0"/>
              <a:t>By capturing which segment of the VFR traffic pattern the intruder is on when Time to HAZ is minimized, we can choose an Early Alert Threshold which:</a:t>
            </a:r>
          </a:p>
          <a:p>
            <a:pPr lvl="1"/>
            <a:r>
              <a:rPr lang="en-US" dirty="0"/>
              <a:t>Alerts on Intruders turning in front of UA</a:t>
            </a:r>
          </a:p>
          <a:p>
            <a:pPr lvl="1"/>
            <a:r>
              <a:rPr lang="en-US" dirty="0"/>
              <a:t>Does not Alert on Intruders prior to joining the downwind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0A2B45-5429-46DF-B367-350469C1495D}"/>
              </a:ext>
            </a:extLst>
          </p:cNvPr>
          <p:cNvGrpSpPr/>
          <p:nvPr/>
        </p:nvGrpSpPr>
        <p:grpSpPr>
          <a:xfrm>
            <a:off x="674142" y="2486119"/>
            <a:ext cx="7264773" cy="4388076"/>
            <a:chOff x="674142" y="2486119"/>
            <a:chExt cx="7264773" cy="438807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486B0A-5385-4326-88D2-C15D5136D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142" y="2486119"/>
              <a:ext cx="7264773" cy="4388076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98E934C-B0A1-4EBF-BBD8-6999ABF7B1EC}"/>
                </a:ext>
              </a:extLst>
            </p:cNvPr>
            <p:cNvGrpSpPr/>
            <p:nvPr/>
          </p:nvGrpSpPr>
          <p:grpSpPr>
            <a:xfrm>
              <a:off x="6515148" y="2846925"/>
              <a:ext cx="276999" cy="3630075"/>
              <a:chOff x="6515148" y="2846925"/>
              <a:chExt cx="276999" cy="363007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AA1B8B-34BE-4D07-BE80-04C4D4E235B9}"/>
                  </a:ext>
                </a:extLst>
              </p:cNvPr>
              <p:cNvSpPr txBox="1"/>
              <p:nvPr/>
            </p:nvSpPr>
            <p:spPr>
              <a:xfrm rot="5400000">
                <a:off x="5746864" y="3615209"/>
                <a:ext cx="1813568" cy="27699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Piston – VFR Pattern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959F0A-6BDB-42D3-8A0A-1DFA3B056872}"/>
                  </a:ext>
                </a:extLst>
              </p:cNvPr>
              <p:cNvSpPr txBox="1"/>
              <p:nvPr/>
            </p:nvSpPr>
            <p:spPr>
              <a:xfrm rot="5400000">
                <a:off x="5745394" y="5430247"/>
                <a:ext cx="1816507" cy="27699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Turbine – VFR Pattern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008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EE8EC9-3E9C-4364-AA17-D345CCD46534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9742569"/>
                  </p:ext>
                </p:extLst>
              </p:nvPr>
            </p:nvGraphicFramePr>
            <p:xfrm>
              <a:off x="5154216" y="1472177"/>
              <a:ext cx="3831874" cy="469469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779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3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701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5869"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Alert Type</a:t>
                          </a:r>
                          <a:r>
                            <a:rPr lang="en-US" sz="1100" dirty="0">
                              <a:effectLst/>
                            </a:rPr>
                            <a:t>	→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Warning Alert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5870"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Alert Level	→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Warning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3607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Hazard Zone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𝛕</m:t>
                                  </m:r>
                                </m:e>
                                <m:sub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𝐦𝐨𝐝</m:t>
                                  </m:r>
                                </m:sub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100">
                              <a:effectLst/>
                            </a:rPr>
                            <a:t> (Seconds)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293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DMOD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𝐇𝐌𝐃</m:t>
                                  </m:r>
                                </m:e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>
                              <a:effectLst/>
                            </a:rPr>
                            <a:t>(Feet)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1,500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5293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>
                              <a:effectLst/>
                            </a:rPr>
                            <a:t> (Feet)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450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5869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Hazard Zone </a:t>
                          </a:r>
                          <a:br>
                            <a:rPr lang="en-US" sz="1100" dirty="0">
                              <a:effectLst/>
                            </a:rPr>
                          </a:br>
                          <a:r>
                            <a:rPr lang="en-US" sz="1100" dirty="0">
                              <a:effectLst/>
                            </a:rPr>
                            <a:t>Alert Times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Minimum Average </a:t>
                          </a:r>
                          <a:br>
                            <a:rPr lang="en-US" sz="1100">
                              <a:effectLst/>
                            </a:rPr>
                          </a:br>
                          <a:r>
                            <a:rPr lang="en-US" sz="1100">
                              <a:effectLst/>
                            </a:rPr>
                            <a:t>Time of Alert (Seconds)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45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0586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Late Threshold </a:t>
                          </a:r>
                          <a:br>
                            <a:rPr lang="en-US" sz="1100">
                              <a:effectLst/>
                            </a:rPr>
                          </a:b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𝑻𝑯𝑹</m:t>
                                  </m:r>
                                </m:e>
                                <m:sub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𝑳𝒂𝒕𝒆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>
                              <a:effectLst/>
                            </a:rPr>
                            <a:t>) (Seconds)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905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Early Threshold </a:t>
                          </a:r>
                          <a:br>
                            <a:rPr lang="en-US" sz="1100">
                              <a:effectLst/>
                            </a:rPr>
                          </a:b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𝑻𝑯𝑹</m:t>
                                  </m:r>
                                </m:e>
                                <m:sub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𝑬𝒂𝒓𝒍𝒚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>
                              <a:effectLst/>
                            </a:rPr>
                            <a:t>) (Seconds)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  <a:highlight>
                                <a:srgbClr val="FFFF00"/>
                              </a:highlight>
                            </a:rPr>
                            <a:t>70</a:t>
                          </a:r>
                          <a:endParaRPr lang="en-US" sz="1100" dirty="0"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84362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Non-Hazard Zone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𝛕</m:t>
                                  </m:r>
                                </m:e>
                                <m:sub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𝐦𝐨𝐝</m:t>
                                  </m:r>
                                </m:sub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(Seconds)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75  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5077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effectLst/>
                                  <a:latin typeface="Cambria Math" panose="02040503050406030204" pitchFamily="18" charset="0"/>
                                </a:rPr>
                                <m:t>𝐃𝐌𝐎𝐃</m:t>
                              </m:r>
                              <m:r>
                                <a:rPr lang="en-US" sz="110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100" smtClean="0">
                                  <a:effectLst/>
                                  <a:latin typeface="Cambria Math" panose="02040503050406030204" pitchFamily="18" charset="0"/>
                                </a:rPr>
                                <m:t>𝐚𝐧𝐝</m:t>
                              </m:r>
                              <m:r>
                                <a:rPr lang="en-US" sz="110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𝐇𝐌𝐃</m:t>
                                  </m:r>
                                </m:e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>
                              <a:effectLst/>
                            </a:rPr>
                            <a:t>(Feet)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2000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4905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VMOD (Feet)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450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9742569"/>
                  </p:ext>
                </p:extLst>
              </p:nvPr>
            </p:nvGraphicFramePr>
            <p:xfrm>
              <a:off x="5154216" y="1472177"/>
              <a:ext cx="3831874" cy="469469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779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3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701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5869"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Alert Type</a:t>
                          </a:r>
                          <a:r>
                            <a:rPr lang="en-US" sz="1100" dirty="0">
                              <a:effectLst/>
                            </a:rPr>
                            <a:t>	→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Warning Alert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5870"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Alert Level	→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Warning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3607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Hazard Zone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9617" t="-397619" r="-43678" b="-13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293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9617" t="-509756" r="-43678" b="-1278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1,500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5293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9617" t="-595238" r="-43678" b="-114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450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5869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Hazard Zone </a:t>
                          </a:r>
                          <a:br>
                            <a:rPr lang="en-US" sz="1100" dirty="0">
                              <a:effectLst/>
                            </a:rPr>
                          </a:br>
                          <a:r>
                            <a:rPr lang="en-US" sz="1100" dirty="0">
                              <a:effectLst/>
                            </a:rPr>
                            <a:t>Alert Times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Minimum Average </a:t>
                          </a:r>
                          <a:br>
                            <a:rPr lang="en-US" sz="1100">
                              <a:effectLst/>
                            </a:rPr>
                          </a:br>
                          <a:r>
                            <a:rPr lang="en-US" sz="1100">
                              <a:effectLst/>
                            </a:rPr>
                            <a:t>Time of Alert (Seconds)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45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0586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9617" t="-451807" r="-43678" b="-380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905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9617" t="-526437" r="-43678" b="-2632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  <a:highlight>
                                <a:srgbClr val="FFFF00"/>
                              </a:highlight>
                            </a:rPr>
                            <a:t>70</a:t>
                          </a:r>
                          <a:endParaRPr lang="en-US" sz="1100" dirty="0"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84362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Non-Hazard Zone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9617" t="-865079" r="-43678" b="-263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75  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5077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9617" t="-732530" r="-436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2000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4905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VMOD (Feet)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450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r>
              <a:rPr lang="en-US" sz="1800" b="1" dirty="0"/>
              <a:t>Goal:  </a:t>
            </a:r>
            <a:r>
              <a:rPr lang="en-US" sz="1800" dirty="0"/>
              <a:t>Determine early alert threshold most appropriate for DAA Terminal Area operations.</a:t>
            </a:r>
          </a:p>
          <a:p>
            <a:endParaRPr lang="en-US" sz="18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814744"/>
            <a:ext cx="4566408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5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Summary:</a:t>
            </a:r>
          </a:p>
          <a:p>
            <a:r>
              <a:rPr lang="en-US" sz="1800" dirty="0"/>
              <a:t>Researchers ran a series of fast-time simulations of the terminal area involving a UA on instrument approach and an intruder flying the VFR pattern.</a:t>
            </a:r>
          </a:p>
          <a:p>
            <a:r>
              <a:rPr lang="en-US" sz="1800" dirty="0"/>
              <a:t>The encounters were set up for the intruder to land well ahead of the UA.</a:t>
            </a:r>
          </a:p>
          <a:p>
            <a:r>
              <a:rPr lang="en-US" sz="1800" dirty="0"/>
              <a:t>The selected Early Alert Threshold </a:t>
            </a:r>
          </a:p>
          <a:p>
            <a:pPr lvl="1"/>
            <a:r>
              <a:rPr lang="en-US" sz="1600" dirty="0"/>
              <a:t>enables alerts for intruders that turned in front of UA</a:t>
            </a:r>
          </a:p>
          <a:p>
            <a:pPr lvl="1"/>
            <a:r>
              <a:rPr lang="en-US" sz="1600" dirty="0"/>
              <a:t>Does not alert on intruders that are early in the VFR pattern enabling coordination between the two aircraft.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altLang="en-US" sz="1200" dirty="0"/>
          </a:p>
          <a:p>
            <a:pPr marL="685800" lvl="2" indent="0">
              <a:buNone/>
            </a:pPr>
            <a:endParaRPr lang="en-US" altLang="en-US" sz="1400" dirty="0"/>
          </a:p>
          <a:p>
            <a:pPr lvl="2"/>
            <a:endParaRPr lang="en-US" altLang="en-US" sz="1200" dirty="0"/>
          </a:p>
          <a:p>
            <a:pPr lvl="2"/>
            <a:endParaRPr lang="en-US" altLang="en-US" sz="1200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4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4B9890-363C-4A38-8630-DA1D0FFFD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Devin P. Jack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djack@adaptiveaero.com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Sagar KC</a:t>
            </a:r>
            <a:br>
              <a:rPr lang="en-US" dirty="0"/>
            </a:br>
            <a:r>
              <a:rPr lang="en-US" dirty="0">
                <a:hlinkClick r:id="rId3"/>
              </a:rPr>
              <a:t>Sagar.KC@nasa.gov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EE8EC9-3E9C-4364-AA17-D345CCD4653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6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80DC00-E41A-424F-AE46-4AF4B1BE0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199"/>
            <a:ext cx="8229600" cy="587692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Manned aircraft are required to ‘see and avoid’ other aircraft</a:t>
            </a:r>
          </a:p>
          <a:p>
            <a:pPr lvl="1"/>
            <a:r>
              <a:rPr lang="en-US" sz="2000" u="sng" dirty="0"/>
              <a:t>14 CFR 91.113</a:t>
            </a:r>
            <a:r>
              <a:rPr lang="en-US" sz="2000" dirty="0"/>
              <a:t>: “…vigilance shall be maintained by each person operating an aircraft so as to </a:t>
            </a:r>
            <a:r>
              <a:rPr lang="en-US" sz="2000" b="1" dirty="0"/>
              <a:t>see and avoid</a:t>
            </a:r>
            <a:r>
              <a:rPr lang="en-US" sz="2000" dirty="0"/>
              <a:t> other aircraft. When a rule of this section gives another aircraft the right-of-way, the pilot shall give way to that aircraft and may not pass over, under, or ahead of it unless </a:t>
            </a:r>
            <a:r>
              <a:rPr lang="en-US" sz="2000" b="1" dirty="0"/>
              <a:t>well clear </a:t>
            </a:r>
            <a:r>
              <a:rPr lang="en-US" sz="2000" dirty="0"/>
              <a:t>[Emphasis added].”</a:t>
            </a:r>
          </a:p>
          <a:p>
            <a:pPr lvl="1"/>
            <a:r>
              <a:rPr lang="en-US" sz="2000" dirty="0"/>
              <a:t>“Well clear” is left to pilot discretion.</a:t>
            </a:r>
          </a:p>
          <a:p>
            <a:endParaRPr lang="en-US" sz="2400" dirty="0"/>
          </a:p>
          <a:p>
            <a:r>
              <a:rPr lang="en-US" sz="2400" dirty="0"/>
              <a:t>Detect-and-Avoid (DAA) systems enable compliance with ‘see and avoid’ requirements</a:t>
            </a:r>
          </a:p>
          <a:p>
            <a:pPr lvl="1"/>
            <a:r>
              <a:rPr lang="en-US" sz="2000" dirty="0"/>
              <a:t>Consists of a suite of surveillance sources, trackers, and guidance and alerting algorithm</a:t>
            </a:r>
          </a:p>
          <a:p>
            <a:pPr lvl="1"/>
            <a:r>
              <a:rPr lang="en-US" sz="2000" dirty="0"/>
              <a:t>Provides Remote Pilot timely traffic alerts and suggestive guidance</a:t>
            </a:r>
          </a:p>
          <a:p>
            <a:pPr lvl="1"/>
            <a:endParaRPr lang="en-US" sz="2000" dirty="0"/>
          </a:p>
          <a:p>
            <a:r>
              <a:rPr lang="en-US" sz="2200" dirty="0"/>
              <a:t>Since 2012, NASA’s UAS in the NAS project has provided research findings to reduce technical barriers associated with integrating UAS.</a:t>
            </a:r>
          </a:p>
          <a:p>
            <a:pPr lvl="1"/>
            <a:r>
              <a:rPr lang="en-US" sz="2000" dirty="0"/>
              <a:t>Human system interaction</a:t>
            </a:r>
          </a:p>
          <a:p>
            <a:pPr lvl="1"/>
            <a:r>
              <a:rPr lang="en-US" sz="2000" dirty="0"/>
              <a:t>DAA Performance Standards</a:t>
            </a:r>
          </a:p>
          <a:p>
            <a:pPr lvl="1"/>
            <a:r>
              <a:rPr lang="en-US" sz="2000" dirty="0"/>
              <a:t>Command and Control Performance Standards</a:t>
            </a:r>
          </a:p>
          <a:p>
            <a:pPr lvl="1"/>
            <a:r>
              <a:rPr lang="en-US" sz="2000" dirty="0"/>
              <a:t>Flight Tests</a:t>
            </a:r>
          </a:p>
          <a:p>
            <a:pPr lvl="1"/>
            <a:r>
              <a:rPr lang="en-US" sz="2000" dirty="0"/>
              <a:t>Reference DAA alerting and guidance algorithm (DAIDALUS)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A84213-794A-4ACB-8D10-8612805A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C81A5-27EC-4FB3-99C7-30BEBE33D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2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2B2-9E43-42D2-86CD-D84D48DA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DAA Well Clear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06950D0-FF1E-4A1B-B335-62C9A32EA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4343400" cy="4830763"/>
          </a:xfrm>
        </p:spPr>
        <p:txBody>
          <a:bodyPr>
            <a:normAutofit/>
          </a:bodyPr>
          <a:lstStyle/>
          <a:p>
            <a:r>
              <a:rPr lang="en-US" sz="2400" dirty="0"/>
              <a:t>DWC Principles:</a:t>
            </a:r>
          </a:p>
          <a:p>
            <a:pPr lvl="1"/>
            <a:r>
              <a:rPr lang="en-US" sz="2000" dirty="0"/>
              <a:t>Separation standard between airborne traffic</a:t>
            </a:r>
          </a:p>
          <a:p>
            <a:pPr lvl="1"/>
            <a:r>
              <a:rPr lang="en-US" sz="2000" dirty="0"/>
              <a:t>Quantitative definition</a:t>
            </a:r>
          </a:p>
          <a:p>
            <a:pPr lvl="1"/>
            <a:r>
              <a:rPr lang="en-US" sz="2000" dirty="0"/>
              <a:t>Based on acceptable collision risks and compatibility with aircraft collision avoidance systems (e.g., TCAS)</a:t>
            </a:r>
          </a:p>
          <a:p>
            <a:pPr lvl="1"/>
            <a:r>
              <a:rPr lang="en-US" sz="2000" dirty="0"/>
              <a:t>Basic separation measure:</a:t>
            </a:r>
          </a:p>
          <a:p>
            <a:pPr lvl="2"/>
            <a:r>
              <a:rPr lang="en-US" sz="1800" dirty="0"/>
              <a:t>In Horizontal: time-based</a:t>
            </a:r>
          </a:p>
          <a:p>
            <a:pPr lvl="2"/>
            <a:r>
              <a:rPr lang="en-US" sz="1800" dirty="0"/>
              <a:t>In Vertical: distance-based</a:t>
            </a:r>
          </a:p>
          <a:p>
            <a:pPr lvl="1"/>
            <a:endParaRPr lang="en-US" sz="2000" dirty="0"/>
          </a:p>
          <a:p>
            <a:pPr lvl="1"/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1741E-46CF-463B-9F6B-2EAA12A8B2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9906"/>
            <a:ext cx="3950335" cy="158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B2DC9A-3C8E-47FB-B32B-69715DFB58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12011"/>
            <a:ext cx="3950335" cy="12712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131E59D-11BF-436D-85B0-6D83F2CD9E7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92399" y="4955223"/>
              <a:ext cx="4623001" cy="1513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90650">
                      <a:extLst>
                        <a:ext uri="{9D8B030D-6E8A-4147-A177-3AD203B41FA5}">
                          <a16:colId xmlns:a16="http://schemas.microsoft.com/office/drawing/2014/main" val="4248989995"/>
                        </a:ext>
                      </a:extLst>
                    </a:gridCol>
                    <a:gridCol w="685546">
                      <a:extLst>
                        <a:ext uri="{9D8B030D-6E8A-4147-A177-3AD203B41FA5}">
                          <a16:colId xmlns:a16="http://schemas.microsoft.com/office/drawing/2014/main" val="3627309916"/>
                        </a:ext>
                      </a:extLst>
                    </a:gridCol>
                    <a:gridCol w="718185">
                      <a:extLst>
                        <a:ext uri="{9D8B030D-6E8A-4147-A177-3AD203B41FA5}">
                          <a16:colId xmlns:a16="http://schemas.microsoft.com/office/drawing/2014/main" val="226393365"/>
                        </a:ext>
                      </a:extLst>
                    </a:gridCol>
                    <a:gridCol w="914310">
                      <a:extLst>
                        <a:ext uri="{9D8B030D-6E8A-4147-A177-3AD203B41FA5}">
                          <a16:colId xmlns:a16="http://schemas.microsoft.com/office/drawing/2014/main" val="2084593437"/>
                        </a:ext>
                      </a:extLst>
                    </a:gridCol>
                    <a:gridCol w="914310">
                      <a:extLst>
                        <a:ext uri="{9D8B030D-6E8A-4147-A177-3AD203B41FA5}">
                          <a16:colId xmlns:a16="http://schemas.microsoft.com/office/drawing/2014/main" val="1543414645"/>
                        </a:ext>
                      </a:extLst>
                    </a:gridCol>
                  </a:tblGrid>
                  <a:tr h="2859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Threshold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Units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err="1"/>
                            <a:t>En</a:t>
                          </a:r>
                          <a:r>
                            <a:rPr lang="en-US" sz="1200" b="1" dirty="0"/>
                            <a:t> Route DWC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Terminal DWC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519528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Vertical Separation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feet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8852602"/>
                      </a:ext>
                    </a:extLst>
                  </a:tr>
                  <a:tr h="294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Modified Tau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𝑚𝑜𝑑</m:t>
                                    </m:r>
                                  </m:sub>
                                  <m:sup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seconds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6453147"/>
                      </a:ext>
                    </a:extLst>
                  </a:tr>
                  <a:tr h="314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Horizontal Miss Distance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HMD*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feet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56623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131E59D-11BF-436D-85B0-6D83F2CD9E7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92399" y="4955223"/>
              <a:ext cx="4623001" cy="1513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90650">
                      <a:extLst>
                        <a:ext uri="{9D8B030D-6E8A-4147-A177-3AD203B41FA5}">
                          <a16:colId xmlns:a16="http://schemas.microsoft.com/office/drawing/2014/main" val="4248989995"/>
                        </a:ext>
                      </a:extLst>
                    </a:gridCol>
                    <a:gridCol w="685546">
                      <a:extLst>
                        <a:ext uri="{9D8B030D-6E8A-4147-A177-3AD203B41FA5}">
                          <a16:colId xmlns:a16="http://schemas.microsoft.com/office/drawing/2014/main" val="3627309916"/>
                        </a:ext>
                      </a:extLst>
                    </a:gridCol>
                    <a:gridCol w="718185">
                      <a:extLst>
                        <a:ext uri="{9D8B030D-6E8A-4147-A177-3AD203B41FA5}">
                          <a16:colId xmlns:a16="http://schemas.microsoft.com/office/drawing/2014/main" val="226393365"/>
                        </a:ext>
                      </a:extLst>
                    </a:gridCol>
                    <a:gridCol w="914310">
                      <a:extLst>
                        <a:ext uri="{9D8B030D-6E8A-4147-A177-3AD203B41FA5}">
                          <a16:colId xmlns:a16="http://schemas.microsoft.com/office/drawing/2014/main" val="2084593437"/>
                        </a:ext>
                      </a:extLst>
                    </a:gridCol>
                    <a:gridCol w="914310">
                      <a:extLst>
                        <a:ext uri="{9D8B030D-6E8A-4147-A177-3AD203B41FA5}">
                          <a16:colId xmlns:a16="http://schemas.microsoft.com/office/drawing/2014/main" val="154341464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Threshold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Units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err="1"/>
                            <a:t>En</a:t>
                          </a:r>
                          <a:r>
                            <a:rPr lang="en-US" sz="1200" b="1" dirty="0"/>
                            <a:t> Route DWC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Terminal DWC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519528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Vertical Separation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feet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8852602"/>
                      </a:ext>
                    </a:extLst>
                  </a:tr>
                  <a:tr h="294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Modified Tau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655" t="-264583" r="-371681" b="-17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seconds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64531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Horizontal Miss Distance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HMD*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feet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56623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624AC9C-125D-4607-BC9F-6D5AD81E2029}"/>
              </a:ext>
            </a:extLst>
          </p:cNvPr>
          <p:cNvSpPr txBox="1"/>
          <p:nvPr/>
        </p:nvSpPr>
        <p:spPr>
          <a:xfrm>
            <a:off x="6061411" y="4259184"/>
            <a:ext cx="12763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Notional Diagram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D7472-C012-4D47-82C8-6BDFD6B62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BB0B3-D597-4A90-A8FF-DD3432B49126}"/>
              </a:ext>
            </a:extLst>
          </p:cNvPr>
          <p:cNvSpPr txBox="1"/>
          <p:nvPr/>
        </p:nvSpPr>
        <p:spPr>
          <a:xfrm>
            <a:off x="5508524" y="4616669"/>
            <a:ext cx="2190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DO-365 DAA Well Clear</a:t>
            </a:r>
          </a:p>
        </p:txBody>
      </p:sp>
    </p:spTree>
    <p:extLst>
      <p:ext uri="{BB962C8B-B14F-4D97-AF65-F5344CB8AC3E}">
        <p14:creationId xmlns:p14="http://schemas.microsoft.com/office/powerpoint/2010/main" val="402978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80DC00-E41A-424F-AE46-4AF4B1BE0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199"/>
            <a:ext cx="8229600" cy="587692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Manned aircraft are required to ‘see and avoid’ other aircraft</a:t>
            </a:r>
          </a:p>
          <a:p>
            <a:pPr lvl="1"/>
            <a:r>
              <a:rPr lang="en-US" sz="2000" u="sng" dirty="0"/>
              <a:t>14 CFR 91.113</a:t>
            </a:r>
            <a:r>
              <a:rPr lang="en-US" sz="2000" dirty="0"/>
              <a:t>: “…vigilance shall be maintained by each person operating an aircraft so as to </a:t>
            </a:r>
            <a:r>
              <a:rPr lang="en-US" sz="2000" b="1" dirty="0"/>
              <a:t>see and avoid</a:t>
            </a:r>
            <a:r>
              <a:rPr lang="en-US" sz="2000" dirty="0"/>
              <a:t> other aircraft.”</a:t>
            </a:r>
          </a:p>
          <a:p>
            <a:endParaRPr lang="en-US" sz="2400" dirty="0"/>
          </a:p>
          <a:p>
            <a:r>
              <a:rPr lang="en-US" sz="2400" dirty="0"/>
              <a:t>Detect-and-Avoid (DAA) systems enable compliance with ‘see and avoid’ requirements</a:t>
            </a:r>
          </a:p>
          <a:p>
            <a:pPr lvl="1"/>
            <a:r>
              <a:rPr lang="en-US" sz="2000" dirty="0"/>
              <a:t>Consists of a suite of surveillance sources, trackers, and guidance and alerting algorithm</a:t>
            </a:r>
          </a:p>
          <a:p>
            <a:pPr lvl="1"/>
            <a:r>
              <a:rPr lang="en-US" sz="2000" dirty="0"/>
              <a:t>Provides Remote Pilot timely traffic alerts and suggestive guidance</a:t>
            </a:r>
          </a:p>
          <a:p>
            <a:pPr lvl="1"/>
            <a:endParaRPr lang="en-US" sz="2000" dirty="0"/>
          </a:p>
          <a:p>
            <a:r>
              <a:rPr lang="en-US" sz="2200" dirty="0"/>
              <a:t>Since 2012, NASA’s UAS in the NAS project has provided research findings to reduce technical barriers associated with integrating UAS.</a:t>
            </a:r>
          </a:p>
          <a:p>
            <a:pPr lvl="1"/>
            <a:r>
              <a:rPr lang="en-US" sz="2000" dirty="0"/>
              <a:t>Human system interaction</a:t>
            </a:r>
          </a:p>
          <a:p>
            <a:pPr lvl="1"/>
            <a:r>
              <a:rPr lang="en-US" sz="2000" dirty="0"/>
              <a:t>DAA Performance Standards</a:t>
            </a:r>
          </a:p>
          <a:p>
            <a:pPr lvl="1"/>
            <a:r>
              <a:rPr lang="en-US" sz="2000" dirty="0"/>
              <a:t>Command and Control Performance Standards</a:t>
            </a:r>
          </a:p>
          <a:p>
            <a:pPr lvl="1"/>
            <a:r>
              <a:rPr lang="en-US" sz="2000" dirty="0"/>
              <a:t>Flight Tests</a:t>
            </a:r>
          </a:p>
          <a:p>
            <a:pPr lvl="1"/>
            <a:r>
              <a:rPr lang="en-US" sz="2000" dirty="0"/>
              <a:t>Reference DAA alerting and guidance algorithm (DAIDALUS)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A84213-794A-4ACB-8D10-8612805A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C81A5-27EC-4FB3-99C7-30BEBE33D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DC4D5C-1BC3-412D-83F5-F659A4C36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RTCA is a standards development organization that serves as a stepping-stone to FAA certification.</a:t>
            </a:r>
          </a:p>
          <a:p>
            <a:endParaRPr lang="en-US" sz="2800" dirty="0"/>
          </a:p>
          <a:p>
            <a:r>
              <a:rPr lang="en-US" sz="2800" dirty="0"/>
              <a:t>RTCA SC-228 is developing technical standards for DAA systems for UAS</a:t>
            </a:r>
          </a:p>
          <a:p>
            <a:pPr lvl="1"/>
            <a:r>
              <a:rPr lang="en-US" sz="2400" dirty="0"/>
              <a:t>Published DO-365: Minimum Operational Performance Standards (MOPS) for DAA Systems (</a:t>
            </a:r>
            <a:r>
              <a:rPr lang="en-US" sz="2100" dirty="0"/>
              <a:t>March 2017, rev A in March 2020</a:t>
            </a:r>
            <a:r>
              <a:rPr lang="en-US" sz="2400" dirty="0"/>
              <a:t>)</a:t>
            </a:r>
          </a:p>
          <a:p>
            <a:pPr lvl="2"/>
            <a:r>
              <a:rPr lang="en-US" sz="2200" dirty="0"/>
              <a:t>Defined UAS separation volume: DAA Well Clear</a:t>
            </a:r>
          </a:p>
          <a:p>
            <a:pPr lvl="2"/>
            <a:r>
              <a:rPr lang="en-US" sz="2200" dirty="0"/>
              <a:t>Assumed minimal aircraft maneuverability</a:t>
            </a:r>
          </a:p>
          <a:p>
            <a:pPr lvl="3"/>
            <a:r>
              <a:rPr lang="en-US" sz="1800" dirty="0"/>
              <a:t>Turn Rate: at least 3 deg/sec</a:t>
            </a:r>
          </a:p>
          <a:p>
            <a:pPr lvl="3"/>
            <a:r>
              <a:rPr lang="en-US" sz="1800" dirty="0"/>
              <a:t>Vertical Rate: at least 500 fpm</a:t>
            </a:r>
          </a:p>
          <a:p>
            <a:pPr lvl="3"/>
            <a:r>
              <a:rPr lang="en-US" sz="1800" dirty="0"/>
              <a:t>Airspeed: 40 – 200 KTAS below 10,000 feet MSL</a:t>
            </a:r>
          </a:p>
          <a:p>
            <a:pPr lvl="2"/>
            <a:r>
              <a:rPr lang="en-US" sz="2200" dirty="0"/>
              <a:t>Operational environment: </a:t>
            </a:r>
          </a:p>
          <a:p>
            <a:pPr lvl="3"/>
            <a:r>
              <a:rPr lang="en-US" sz="2000" dirty="0"/>
              <a:t>Instrument Flight Rules (IFR)</a:t>
            </a:r>
          </a:p>
          <a:p>
            <a:pPr lvl="3"/>
            <a:r>
              <a:rPr lang="en-US" sz="2000" dirty="0"/>
              <a:t>Transition to/from Class A or Special Use Airspace (DO-365)</a:t>
            </a:r>
          </a:p>
          <a:p>
            <a:pPr lvl="3"/>
            <a:r>
              <a:rPr lang="en-US" sz="2000" dirty="0"/>
              <a:t>Terminal area operations (DO-365A)</a:t>
            </a:r>
          </a:p>
          <a:p>
            <a:pPr lvl="3"/>
            <a:endParaRPr lang="en-US" sz="2000" dirty="0"/>
          </a:p>
          <a:p>
            <a:pPr lvl="1"/>
            <a:r>
              <a:rPr lang="en-US" sz="2400" dirty="0"/>
              <a:t>Current work toward revision of DO-365 to support:</a:t>
            </a:r>
          </a:p>
          <a:p>
            <a:pPr lvl="2"/>
            <a:r>
              <a:rPr lang="en-US" sz="2200" dirty="0"/>
              <a:t>Reduced non-cooperative sensor requirements</a:t>
            </a:r>
          </a:p>
          <a:p>
            <a:pPr lvl="2"/>
            <a:r>
              <a:rPr lang="en-US" sz="2200" dirty="0"/>
              <a:t>ACAS Xu Interoperability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ED94DB-F859-43BD-A9C2-728B4170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E448C-C6C0-441F-89BB-AC88A10CB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9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78AFA3-95BD-46D0-B3C7-064E3C7ED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alerting scheme in DO-365 is defined to be generally applicable independent of alerting system design.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Key Points:</a:t>
            </a:r>
          </a:p>
          <a:p>
            <a:pPr lvl="1"/>
            <a:r>
              <a:rPr lang="en-US" sz="1600" dirty="0"/>
              <a:t>Alerts must be issued for intruders that enter the Hazard Alert Zone (HAZ)</a:t>
            </a:r>
          </a:p>
          <a:p>
            <a:pPr lvl="2"/>
            <a:r>
              <a:rPr lang="en-US" sz="1400" dirty="0"/>
              <a:t>For actionable alerts (corrective/warning), HAZ = DAA Well Clear!</a:t>
            </a:r>
          </a:p>
          <a:p>
            <a:pPr lvl="1"/>
            <a:r>
              <a:rPr lang="en-US" sz="1600" dirty="0"/>
              <a:t>Alerts must not be issued for intruders that remain in the Non-Hazard Zone (NHZ)</a:t>
            </a:r>
          </a:p>
          <a:p>
            <a:pPr lvl="1"/>
            <a:r>
              <a:rPr lang="en-US" sz="1600" dirty="0"/>
              <a:t>Timing requirements for alert issuance are relative to HAZ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4F8A82-13B8-47C4-91E1-3C2762C6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Alerting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C71B6-5DB5-429D-9F88-C6EBB3560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0E05C-EFDD-4E62-AB56-800C02C08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320" y="3565154"/>
            <a:ext cx="3085248" cy="30051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7D1BD2-E4CE-405C-9B28-61192631C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05218"/>
            <a:ext cx="5091830" cy="305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1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Alert Analysis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EE8EC9-3E9C-4364-AA17-D345CCD46534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7794935"/>
                  </p:ext>
                </p:extLst>
              </p:nvPr>
            </p:nvGraphicFramePr>
            <p:xfrm>
              <a:off x="5105546" y="1657689"/>
              <a:ext cx="3831874" cy="42174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779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779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760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5869"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Alert Type	→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Warning Alert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3607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Hazard Zone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𝛕</m:t>
                                  </m:r>
                                </m:e>
                                <m:sub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𝐦𝐨𝐝</m:t>
                                  </m:r>
                                </m:sub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100">
                              <a:effectLst/>
                            </a:rPr>
                            <a:t> (Seconds)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293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DMOD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𝐇𝐌𝐃</m:t>
                                  </m:r>
                                </m:e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>
                              <a:effectLst/>
                            </a:rPr>
                            <a:t>(Feet)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1,500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5293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>
                              <a:effectLst/>
                            </a:rPr>
                            <a:t> (Feet)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450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5869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Hazard Zone </a:t>
                          </a:r>
                          <a:br>
                            <a:rPr lang="en-US" sz="1100" dirty="0">
                              <a:effectLst/>
                            </a:rPr>
                          </a:br>
                          <a:r>
                            <a:rPr lang="en-US" sz="1100" dirty="0">
                              <a:effectLst/>
                            </a:rPr>
                            <a:t>Alert Times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Minimum Average </a:t>
                          </a:r>
                          <a:br>
                            <a:rPr lang="en-US" sz="1100" dirty="0">
                              <a:effectLst/>
                            </a:rPr>
                          </a:br>
                          <a:r>
                            <a:rPr lang="en-US" sz="1100" dirty="0">
                              <a:effectLst/>
                            </a:rPr>
                            <a:t>Time of Alert (Seconds)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45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0586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Late Threshold </a:t>
                          </a:r>
                          <a:br>
                            <a:rPr lang="en-US" sz="1100">
                              <a:effectLst/>
                            </a:rPr>
                          </a:b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𝑻𝑯𝑹</m:t>
                                  </m:r>
                                </m:e>
                                <m:sub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𝑳𝒂𝒕𝒆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>
                              <a:effectLst/>
                            </a:rPr>
                            <a:t>) (Seconds)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905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Early Threshold </a:t>
                          </a:r>
                          <a:br>
                            <a:rPr lang="en-US" sz="1100">
                              <a:effectLst/>
                            </a:rPr>
                          </a:br>
                          <a:r>
                            <a:rPr lang="en-US" sz="11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𝑻𝑯𝑹</m:t>
                                  </m:r>
                                </m:e>
                                <m:sub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𝑬𝒂𝒓𝒍𝒚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>
                              <a:effectLst/>
                            </a:rPr>
                            <a:t>) (Seconds)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  <a:highlight>
                                <a:srgbClr val="FFFF00"/>
                              </a:highlight>
                            </a:rPr>
                            <a:t>TBD</a:t>
                          </a:r>
                          <a:endParaRPr lang="en-US" sz="1100" dirty="0"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12973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Non-Hazard Zone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𝛕</m:t>
                                  </m:r>
                                </m:e>
                                <m:sub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𝐦𝐨𝐝</m:t>
                                  </m:r>
                                </m:sub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(Seconds)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75</a:t>
                          </a:r>
                          <a:endParaRPr lang="en-US" sz="1100" dirty="0"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5077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𝐃𝐌𝐎𝐃</m:t>
                              </m:r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𝐚𝐧𝐝</m:t>
                              </m:r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𝐇𝐌𝐃</m:t>
                                  </m:r>
                                </m:e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(NM)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2000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4905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VMOD (Feet)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450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7794935"/>
                  </p:ext>
                </p:extLst>
              </p:nvPr>
            </p:nvGraphicFramePr>
            <p:xfrm>
              <a:off x="5105546" y="1657689"/>
              <a:ext cx="3831874" cy="42174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779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779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760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5869"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Alert Type	→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Warning Alert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3607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Hazard Zone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000" t="-200000" r="-44231" b="-13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293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000" t="-307317" r="-44231" b="-12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1,500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5293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000" t="-397619" r="-44231" b="-115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450</a:t>
                          </a:r>
                          <a:endParaRPr lang="en-US" sz="1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5869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Hazard Zone </a:t>
                          </a:r>
                          <a:br>
                            <a:rPr lang="en-US" sz="1100" dirty="0">
                              <a:effectLst/>
                            </a:rPr>
                          </a:br>
                          <a:r>
                            <a:rPr lang="en-US" sz="1100" dirty="0">
                              <a:effectLst/>
                            </a:rPr>
                            <a:t>Alert Times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Minimum Average </a:t>
                          </a:r>
                          <a:br>
                            <a:rPr lang="en-US" sz="1100" dirty="0">
                              <a:effectLst/>
                            </a:rPr>
                          </a:br>
                          <a:r>
                            <a:rPr lang="en-US" sz="1100" dirty="0">
                              <a:effectLst/>
                            </a:rPr>
                            <a:t>Time of Alert (Seconds)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45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0586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000" t="-351807" r="-44231" b="-3867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905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000" t="-431034" r="-44231" b="-2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  <a:highlight>
                                <a:srgbClr val="FFFF00"/>
                              </a:highlight>
                            </a:rPr>
                            <a:t>TBD</a:t>
                          </a:r>
                          <a:endParaRPr lang="en-US" sz="1100" dirty="0"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12973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Non-Hazard Zone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000" t="-679412" r="-44231" b="-24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75</a:t>
                          </a:r>
                          <a:endParaRPr lang="en-US" sz="1100" dirty="0"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5077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00000" t="-638554" r="-4423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2000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4905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VMOD (Feet)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450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r>
              <a:rPr lang="en-US" sz="1800" dirty="0"/>
              <a:t>Goal:  Determine early alert threshold most appropriate for DAA Terminal Area operations.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814744"/>
            <a:ext cx="4566408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57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Early Alert Threshold defines the longest acceptable time to HAZ an alert may be issued.</a:t>
            </a:r>
          </a:p>
          <a:p>
            <a:pPr lvl="1"/>
            <a:r>
              <a:rPr lang="en-US" sz="1600" dirty="0"/>
              <a:t>Enabling alerts earlier may result in excessive alerting</a:t>
            </a:r>
          </a:p>
          <a:p>
            <a:pPr lvl="1"/>
            <a:endParaRPr lang="en-US" sz="1600" dirty="0"/>
          </a:p>
          <a:p>
            <a:r>
              <a:rPr lang="en-US" sz="1800" dirty="0"/>
              <a:t>Approach:</a:t>
            </a:r>
          </a:p>
          <a:p>
            <a:pPr lvl="1"/>
            <a:r>
              <a:rPr lang="en-US" altLang="en-US" dirty="0"/>
              <a:t>Simulate terminal operations involving a UA on instrument approach and an intruder in VFR traffic pattern.</a:t>
            </a:r>
          </a:p>
          <a:p>
            <a:pPr lvl="1"/>
            <a:r>
              <a:rPr lang="en-US" altLang="en-US" dirty="0"/>
              <a:t>Measure the time to HAZ throughout encounter.</a:t>
            </a:r>
          </a:p>
          <a:p>
            <a:pPr lvl="1"/>
            <a:r>
              <a:rPr lang="en-US" altLang="en-US" dirty="0"/>
              <a:t>Identify early alert value which do not alert while maintaining safe operations.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Area Geometry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5013793"/>
            <a:ext cx="657236" cy="11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447928" y="5495063"/>
            <a:ext cx="2973388" cy="239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525716" y="5533163"/>
            <a:ext cx="1524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525716" y="5656988"/>
            <a:ext cx="14605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7195891" y="5533163"/>
            <a:ext cx="1524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7195891" y="5656988"/>
            <a:ext cx="144462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757491" y="5618888"/>
            <a:ext cx="2359025" cy="4763"/>
          </a:xfrm>
          <a:prstGeom prst="line">
            <a:avLst/>
          </a:prstGeom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stCxn id="7" idx="3"/>
          </p:cNvCxnSpPr>
          <p:nvPr/>
        </p:nvCxnSpPr>
        <p:spPr bwMode="auto">
          <a:xfrm flipV="1">
            <a:off x="780804" y="5589995"/>
            <a:ext cx="1654009" cy="36"/>
          </a:xfrm>
          <a:prstGeom prst="lin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Rounded Rectangle 15"/>
          <p:cNvSpPr/>
          <p:nvPr/>
        </p:nvSpPr>
        <p:spPr bwMode="auto">
          <a:xfrm>
            <a:off x="3071566" y="4571138"/>
            <a:ext cx="5764212" cy="1023938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 bwMode="auto">
          <a:xfrm>
            <a:off x="2106377" y="3195962"/>
            <a:ext cx="6729401" cy="240058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80578" y="2903147"/>
            <a:ext cx="656871" cy="588168"/>
          </a:xfrm>
          <a:prstGeom prst="rect">
            <a:avLst/>
          </a:prstGeom>
        </p:spPr>
      </p:pic>
      <p:cxnSp>
        <p:nvCxnSpPr>
          <p:cNvPr id="21" name="Straight Connector 20"/>
          <p:cNvCxnSpPr>
            <a:cxnSpLocks/>
            <a:endCxn id="6" idx="2"/>
          </p:cNvCxnSpPr>
          <p:nvPr/>
        </p:nvCxnSpPr>
        <p:spPr>
          <a:xfrm flipV="1">
            <a:off x="6951216" y="4074531"/>
            <a:ext cx="395698" cy="506440"/>
          </a:xfrm>
          <a:prstGeom prst="lin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0366">
            <a:off x="7346467" y="3663744"/>
            <a:ext cx="590525" cy="34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4D0764-1751-4B46-B7F3-B4F62784B526}"/>
              </a:ext>
            </a:extLst>
          </p:cNvPr>
          <p:cNvSpPr/>
          <p:nvPr/>
        </p:nvSpPr>
        <p:spPr>
          <a:xfrm>
            <a:off x="6874309" y="3631350"/>
            <a:ext cx="945210" cy="443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cxnSpLocks/>
            <a:endCxn id="46" idx="2"/>
          </p:cNvCxnSpPr>
          <p:nvPr/>
        </p:nvCxnSpPr>
        <p:spPr>
          <a:xfrm flipV="1">
            <a:off x="7467601" y="2689523"/>
            <a:ext cx="474925" cy="498180"/>
          </a:xfrm>
          <a:prstGeom prst="lin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00000">
            <a:off x="7931287" y="2075450"/>
            <a:ext cx="656871" cy="588168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8050">
            <a:off x="2971026" y="4345305"/>
            <a:ext cx="590525" cy="34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V="1">
            <a:off x="3071566" y="2379217"/>
            <a:ext cx="0" cy="2361461"/>
          </a:xfrm>
          <a:prstGeom prst="lin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777942" y="1216609"/>
            <a:ext cx="656871" cy="588168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03" y="2036311"/>
            <a:ext cx="590525" cy="34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>
            <a:endCxn id="29" idx="0"/>
          </p:cNvCxnSpPr>
          <p:nvPr/>
        </p:nvCxnSpPr>
        <p:spPr>
          <a:xfrm flipV="1">
            <a:off x="2106377" y="1804777"/>
            <a:ext cx="0" cy="1815404"/>
          </a:xfrm>
          <a:prstGeom prst="lin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00000">
            <a:off x="2007680" y="2897078"/>
            <a:ext cx="656871" cy="588168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H="1">
            <a:off x="2399302" y="3195962"/>
            <a:ext cx="341490" cy="0"/>
          </a:xfrm>
          <a:prstGeom prst="lin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201964" y="4572617"/>
            <a:ext cx="341490" cy="0"/>
          </a:xfrm>
          <a:prstGeom prst="lin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TextBox 38"/>
          <p:cNvSpPr txBox="1"/>
          <p:nvPr/>
        </p:nvSpPr>
        <p:spPr>
          <a:xfrm>
            <a:off x="2182169" y="1713448"/>
            <a:ext cx="158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Extended Base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CDFF3-F8C2-409F-8874-8764F0AAADA9}"/>
              </a:ext>
            </a:extLst>
          </p:cNvPr>
          <p:cNvSpPr txBox="1"/>
          <p:nvPr/>
        </p:nvSpPr>
        <p:spPr>
          <a:xfrm>
            <a:off x="5510754" y="2888185"/>
            <a:ext cx="969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Downwind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91427A-1437-42A0-A937-996886C7CA7A}"/>
              </a:ext>
            </a:extLst>
          </p:cNvPr>
          <p:cNvSpPr txBox="1"/>
          <p:nvPr/>
        </p:nvSpPr>
        <p:spPr>
          <a:xfrm>
            <a:off x="3366828" y="5638049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Final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31DD21-BF48-426B-BCD1-1FC4D2D0F4F9}"/>
              </a:ext>
            </a:extLst>
          </p:cNvPr>
          <p:cNvSpPr txBox="1"/>
          <p:nvPr/>
        </p:nvSpPr>
        <p:spPr>
          <a:xfrm>
            <a:off x="1513286" y="4207210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Base</a:t>
            </a:r>
          </a:p>
        </p:txBody>
      </p:sp>
      <p:pic>
        <p:nvPicPr>
          <p:cNvPr id="42" name="Picture 3">
            <a:extLst>
              <a:ext uri="{FF2B5EF4-FFF2-40B4-BE49-F238E27FC236}">
                <a16:creationId xmlns:a16="http://schemas.microsoft.com/office/drawing/2014/main" id="{3C984618-CFEF-4FEA-8B03-FE84AD415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9772" y="4388242"/>
            <a:ext cx="590525" cy="34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05EDC56-9E35-4807-B775-179B549C4165}"/>
              </a:ext>
            </a:extLst>
          </p:cNvPr>
          <p:cNvSpPr txBox="1"/>
          <p:nvPr/>
        </p:nvSpPr>
        <p:spPr>
          <a:xfrm>
            <a:off x="7149065" y="4193760"/>
            <a:ext cx="794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45 Entry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2023BD-0EDB-477D-887A-E517BF9ED7C1}"/>
              </a:ext>
            </a:extLst>
          </p:cNvPr>
          <p:cNvSpPr txBox="1"/>
          <p:nvPr/>
        </p:nvSpPr>
        <p:spPr>
          <a:xfrm>
            <a:off x="6874309" y="3709249"/>
            <a:ext cx="636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Piston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B6B54A-3084-46B5-BD49-FC4A01032C4F}"/>
              </a:ext>
            </a:extLst>
          </p:cNvPr>
          <p:cNvSpPr txBox="1"/>
          <p:nvPr/>
        </p:nvSpPr>
        <p:spPr>
          <a:xfrm>
            <a:off x="7326161" y="2244485"/>
            <a:ext cx="739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Turbine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D12C3E-569E-464B-B3C8-B4CA88C5F0A1}"/>
              </a:ext>
            </a:extLst>
          </p:cNvPr>
          <p:cNvSpPr/>
          <p:nvPr/>
        </p:nvSpPr>
        <p:spPr>
          <a:xfrm>
            <a:off x="7346915" y="2036311"/>
            <a:ext cx="1191222" cy="6532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9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59" y="1310452"/>
            <a:ext cx="4198962" cy="31429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798" y="4731798"/>
            <a:ext cx="7630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figures show, for a unique set of conditions with a 60s Touchdown Time Offset, the time to HAZ and Range throughout the encounter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this example, min Time to HAZ is 31s, which occurs at 1200 </a:t>
            </a:r>
            <a:r>
              <a:rPr lang="en-US" dirty="0" err="1"/>
              <a:t>msec</a:t>
            </a:r>
            <a:r>
              <a:rPr lang="en-US" dirty="0"/>
              <a:t> sim time.  If the Warning Alert Early Threshold is selected to be &lt;31s, no alert would be issued.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D81E007-5974-472A-8AFE-3D5D95A72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6951" y="1305560"/>
            <a:ext cx="4197096" cy="3147822"/>
          </a:xfr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8F51803-F65B-4E0E-87F3-A73CD1912FA5}"/>
              </a:ext>
            </a:extLst>
          </p:cNvPr>
          <p:cNvSpPr/>
          <p:nvPr/>
        </p:nvSpPr>
        <p:spPr>
          <a:xfrm>
            <a:off x="3346224" y="3760335"/>
            <a:ext cx="202960" cy="202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6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6443" y="5129999"/>
            <a:ext cx="7674602" cy="14305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Touchdown Time Offset vs Minimum Time to HAZ violation for a single encounter geometry</a:t>
            </a:r>
          </a:p>
          <a:p>
            <a:r>
              <a:rPr lang="en-US" dirty="0"/>
              <a:t>If 60s is selected to be the nominal Touchdown Time Offset, a Warning Alert Early Threshold of &lt;31s would not result in a Warning Alert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3DF61828-B4C9-4589-AF32-1441CA2DD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245" y="938959"/>
            <a:ext cx="5191511" cy="38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9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905" y="4873842"/>
            <a:ext cx="8309500" cy="1984158"/>
          </a:xfrm>
        </p:spPr>
        <p:txBody>
          <a:bodyPr>
            <a:noAutofit/>
          </a:bodyPr>
          <a:lstStyle/>
          <a:p>
            <a:r>
              <a:rPr lang="en-US" sz="1600" dirty="0"/>
              <a:t>Touchdown Time Offset vs Minimum Time to HAZ violation for several combinations of encounter geometries</a:t>
            </a:r>
            <a:endParaRPr lang="en-US" sz="1600" i="1" dirty="0"/>
          </a:p>
          <a:p>
            <a:r>
              <a:rPr lang="en-US" sz="1600" dirty="0"/>
              <a:t>All variables held constant with the exception of Touchdown Time Offset, and UA and Intruder speeds.</a:t>
            </a:r>
          </a:p>
          <a:p>
            <a:r>
              <a:rPr lang="en-US" sz="1600" i="1" dirty="0"/>
              <a:t>1) UA at 100 KTAS, INT at 70 KTAS , 2) UA at 80 KTAS, INT at 80 KTAS; 3) UA at 70 KTAS, INT at 100 KTAS.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E8EC9-3E9C-4364-AA17-D345CCD46534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D345F-35A2-4B25-8575-C3EA5DCAD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753" y="849544"/>
            <a:ext cx="5276495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567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68676</TotalTime>
  <Words>1363</Words>
  <Application>Microsoft Office PowerPoint</Application>
  <PresentationFormat>On-screen Show (4:3)</PresentationFormat>
  <Paragraphs>242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Courier New</vt:lpstr>
      <vt:lpstr>Times New Roman</vt:lpstr>
      <vt:lpstr>1_Office Theme</vt:lpstr>
      <vt:lpstr>Unmanned Aircraft Systems (UAS) Integration in the National Airspace System (NAS) Project</vt:lpstr>
      <vt:lpstr>Background</vt:lpstr>
      <vt:lpstr>Background</vt:lpstr>
      <vt:lpstr>Background: Alerting scheme</vt:lpstr>
      <vt:lpstr>Terminal Alert Analysis Goal</vt:lpstr>
      <vt:lpstr>Terminal Area Geometry</vt:lpstr>
      <vt:lpstr>Analysis Methodology</vt:lpstr>
      <vt:lpstr>Analysis Methodology</vt:lpstr>
      <vt:lpstr>Analysis Methodology</vt:lpstr>
      <vt:lpstr>Conditions</vt:lpstr>
      <vt:lpstr>Determining Early Alert Threshold</vt:lpstr>
      <vt:lpstr>Recommendation</vt:lpstr>
      <vt:lpstr>Questions?</vt:lpstr>
      <vt:lpstr>Background</vt:lpstr>
      <vt:lpstr>Background: DAA Well Clear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rsakahar</dc:creator>
  <cp:lastModifiedBy>Baize, Wanda M Hickson (LARC-B702)[LAMPS 2]</cp:lastModifiedBy>
  <cp:revision>1809</cp:revision>
  <cp:lastPrinted>2017-04-24T14:30:33Z</cp:lastPrinted>
  <dcterms:created xsi:type="dcterms:W3CDTF">2013-03-05T17:17:35Z</dcterms:created>
  <dcterms:modified xsi:type="dcterms:W3CDTF">2020-10-06T18:30:32Z</dcterms:modified>
</cp:coreProperties>
</file>