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95" r:id="rId2"/>
  </p:sldMasterIdLst>
  <p:notesMasterIdLst>
    <p:notesMasterId r:id="rId18"/>
  </p:notesMasterIdLst>
  <p:sldIdLst>
    <p:sldId id="768" r:id="rId3"/>
    <p:sldId id="788" r:id="rId4"/>
    <p:sldId id="804" r:id="rId5"/>
    <p:sldId id="803" r:id="rId6"/>
    <p:sldId id="800" r:id="rId7"/>
    <p:sldId id="793" r:id="rId8"/>
    <p:sldId id="794" r:id="rId9"/>
    <p:sldId id="795" r:id="rId10"/>
    <p:sldId id="796" r:id="rId11"/>
    <p:sldId id="798" r:id="rId12"/>
    <p:sldId id="797" r:id="rId13"/>
    <p:sldId id="799" r:id="rId14"/>
    <p:sldId id="801" r:id="rId15"/>
    <p:sldId id="802" r:id="rId16"/>
    <p:sldId id="786"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6B9DC2"/>
    <a:srgbClr val="1F438D"/>
    <a:srgbClr val="EF4830"/>
    <a:srgbClr val="99ACBD"/>
    <a:srgbClr val="1D448E"/>
    <a:srgbClr val="1A5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03" autoAdjust="0"/>
    <p:restoredTop sz="94212" autoAdjust="0"/>
  </p:normalViewPr>
  <p:slideViewPr>
    <p:cSldViewPr snapToGrid="0" showGuides="1">
      <p:cViewPr varScale="1">
        <p:scale>
          <a:sx n="128" d="100"/>
          <a:sy n="128" d="100"/>
        </p:scale>
        <p:origin x="904"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92E0B-33EB-4FAB-913B-CB969DA9A764}" type="datetimeFigureOut">
              <a:rPr lang="en-US" smtClean="0"/>
              <a:t>9/24/20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D8FB86-2C98-4BC1-8CEF-DD78FFB7A937}" type="slidenum">
              <a:rPr lang="en-US" smtClean="0"/>
              <a:t>‹#›</a:t>
            </a:fld>
            <a:endParaRPr lang="en-US"/>
          </a:p>
        </p:txBody>
      </p:sp>
    </p:spTree>
    <p:extLst>
      <p:ext uri="{BB962C8B-B14F-4D97-AF65-F5344CB8AC3E}">
        <p14:creationId xmlns:p14="http://schemas.microsoft.com/office/powerpoint/2010/main" val="1376851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0964AF-67D7-4DAA-B237-275120B96AB4}" type="slidenum">
              <a:rPr lang="en-US" smtClean="0"/>
              <a:t>1</a:t>
            </a:fld>
            <a:endParaRPr lang="en-US" dirty="0"/>
          </a:p>
        </p:txBody>
      </p:sp>
    </p:spTree>
    <p:extLst>
      <p:ext uri="{BB962C8B-B14F-4D97-AF65-F5344CB8AC3E}">
        <p14:creationId xmlns:p14="http://schemas.microsoft.com/office/powerpoint/2010/main" val="2769703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GENERAL SLIDE</a:t>
            </a:r>
            <a:r>
              <a:rPr lang="en-US" b="1" baseline="0" dirty="0"/>
              <a:t> TEMPLATE </a:t>
            </a:r>
            <a:endParaRPr lang="en-US" b="1" dirty="0"/>
          </a:p>
          <a:p>
            <a:endParaRPr lang="en-US" dirty="0"/>
          </a:p>
        </p:txBody>
      </p:sp>
      <p:sp>
        <p:nvSpPr>
          <p:cNvPr id="4" name="Slide Number Placeholder 3"/>
          <p:cNvSpPr>
            <a:spLocks noGrp="1"/>
          </p:cNvSpPr>
          <p:nvPr>
            <p:ph type="sldNum" sz="quarter" idx="10"/>
          </p:nvPr>
        </p:nvSpPr>
        <p:spPr/>
        <p:txBody>
          <a:bodyPr/>
          <a:lstStyle/>
          <a:p>
            <a:fld id="{71D8FB86-2C98-4BC1-8CEF-DD78FFB7A937}" type="slidenum">
              <a:rPr lang="en-US" smtClean="0"/>
              <a:t>2</a:t>
            </a:fld>
            <a:endParaRPr lang="en-US"/>
          </a:p>
        </p:txBody>
      </p:sp>
    </p:spTree>
    <p:extLst>
      <p:ext uri="{BB962C8B-B14F-4D97-AF65-F5344CB8AC3E}">
        <p14:creationId xmlns:p14="http://schemas.microsoft.com/office/powerpoint/2010/main" val="3372503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GENERAL SLIDE</a:t>
            </a:r>
            <a:r>
              <a:rPr lang="en-US" b="1" baseline="0" dirty="0"/>
              <a:t> TEMPLATE </a:t>
            </a:r>
            <a:endParaRPr lang="en-US" b="1" dirty="0"/>
          </a:p>
          <a:p>
            <a:endParaRPr lang="en-US" dirty="0"/>
          </a:p>
        </p:txBody>
      </p:sp>
      <p:sp>
        <p:nvSpPr>
          <p:cNvPr id="4" name="Slide Number Placeholder 3"/>
          <p:cNvSpPr>
            <a:spLocks noGrp="1"/>
          </p:cNvSpPr>
          <p:nvPr>
            <p:ph type="sldNum" sz="quarter" idx="10"/>
          </p:nvPr>
        </p:nvSpPr>
        <p:spPr/>
        <p:txBody>
          <a:bodyPr/>
          <a:lstStyle/>
          <a:p>
            <a:fld id="{71D8FB86-2C98-4BC1-8CEF-DD78FFB7A937}" type="slidenum">
              <a:rPr lang="en-US" smtClean="0"/>
              <a:t>3</a:t>
            </a:fld>
            <a:endParaRPr lang="en-US"/>
          </a:p>
        </p:txBody>
      </p:sp>
    </p:spTree>
    <p:extLst>
      <p:ext uri="{BB962C8B-B14F-4D97-AF65-F5344CB8AC3E}">
        <p14:creationId xmlns:p14="http://schemas.microsoft.com/office/powerpoint/2010/main" val="132930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GENERAL SLIDE</a:t>
            </a:r>
            <a:r>
              <a:rPr lang="en-US" b="1" baseline="0" dirty="0"/>
              <a:t> TEMPLATE </a:t>
            </a:r>
            <a:endParaRPr lang="en-US" b="1" dirty="0"/>
          </a:p>
          <a:p>
            <a:endParaRPr lang="en-US" dirty="0"/>
          </a:p>
        </p:txBody>
      </p:sp>
      <p:sp>
        <p:nvSpPr>
          <p:cNvPr id="4" name="Slide Number Placeholder 3"/>
          <p:cNvSpPr>
            <a:spLocks noGrp="1"/>
          </p:cNvSpPr>
          <p:nvPr>
            <p:ph type="sldNum" sz="quarter" idx="10"/>
          </p:nvPr>
        </p:nvSpPr>
        <p:spPr/>
        <p:txBody>
          <a:bodyPr/>
          <a:lstStyle/>
          <a:p>
            <a:fld id="{71D8FB86-2C98-4BC1-8CEF-DD78FFB7A937}" type="slidenum">
              <a:rPr lang="en-US" smtClean="0"/>
              <a:t>7</a:t>
            </a:fld>
            <a:endParaRPr lang="en-US"/>
          </a:p>
        </p:txBody>
      </p:sp>
    </p:spTree>
    <p:extLst>
      <p:ext uri="{BB962C8B-B14F-4D97-AF65-F5344CB8AC3E}">
        <p14:creationId xmlns:p14="http://schemas.microsoft.com/office/powerpoint/2010/main" val="680442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GENERAL SLIDE</a:t>
            </a:r>
            <a:r>
              <a:rPr lang="en-US" b="1" baseline="0" dirty="0"/>
              <a:t> TEMPLATE </a:t>
            </a:r>
            <a:endParaRPr lang="en-US" b="1" dirty="0"/>
          </a:p>
          <a:p>
            <a:endParaRPr lang="en-US" dirty="0"/>
          </a:p>
        </p:txBody>
      </p:sp>
      <p:sp>
        <p:nvSpPr>
          <p:cNvPr id="4" name="Slide Number Placeholder 3"/>
          <p:cNvSpPr>
            <a:spLocks noGrp="1"/>
          </p:cNvSpPr>
          <p:nvPr>
            <p:ph type="sldNum" sz="quarter" idx="10"/>
          </p:nvPr>
        </p:nvSpPr>
        <p:spPr/>
        <p:txBody>
          <a:bodyPr/>
          <a:lstStyle/>
          <a:p>
            <a:fld id="{71D8FB86-2C98-4BC1-8CEF-DD78FFB7A937}" type="slidenum">
              <a:rPr lang="en-US" smtClean="0"/>
              <a:t>11</a:t>
            </a:fld>
            <a:endParaRPr lang="en-US"/>
          </a:p>
        </p:txBody>
      </p:sp>
    </p:spTree>
    <p:extLst>
      <p:ext uri="{BB962C8B-B14F-4D97-AF65-F5344CB8AC3E}">
        <p14:creationId xmlns:p14="http://schemas.microsoft.com/office/powerpoint/2010/main" val="19387992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994" y="0"/>
            <a:ext cx="12189005" cy="974090"/>
          </a:xfrm>
          <a:prstGeom prst="rect">
            <a:avLst/>
          </a:prstGeom>
        </p:spPr>
      </p:pic>
      <p:sp>
        <p:nvSpPr>
          <p:cNvPr id="2" name="Title 1"/>
          <p:cNvSpPr>
            <a:spLocks noGrp="1"/>
          </p:cNvSpPr>
          <p:nvPr>
            <p:ph type="title" hasCustomPrompt="1"/>
          </p:nvPr>
        </p:nvSpPr>
        <p:spPr>
          <a:xfrm>
            <a:off x="258645" y="56388"/>
            <a:ext cx="10289659" cy="917308"/>
          </a:xfrm>
        </p:spPr>
        <p:txBody>
          <a:bodyPr>
            <a:normAutofit/>
          </a:bodyPr>
          <a:lstStyle>
            <a:lvl1pPr>
              <a:defRPr sz="3200" b="1" baseline="0">
                <a:solidFill>
                  <a:schemeClr val="bg1"/>
                </a:solidFill>
                <a:effectLst>
                  <a:outerShdw blurRad="50800" dist="38100" dir="2700000" algn="tl" rotWithShape="0">
                    <a:srgbClr val="FF0000">
                      <a:alpha val="90000"/>
                    </a:srgbClr>
                  </a:outerShdw>
                </a:effectLst>
                <a:latin typeface="Century Gothic" panose="020B0502020202020204" pitchFamily="34" charset="0"/>
                <a:cs typeface="Arial" panose="020B0604020202020204" pitchFamily="34" charset="0"/>
              </a:defRPr>
            </a:lvl1pPr>
          </a:lstStyle>
          <a:p>
            <a:r>
              <a:rPr lang="en-US" dirty="0"/>
              <a:t>Slide Title</a:t>
            </a:r>
          </a:p>
        </p:txBody>
      </p:sp>
      <p:sp>
        <p:nvSpPr>
          <p:cNvPr id="3" name="Content Placeholder 2"/>
          <p:cNvSpPr>
            <a:spLocks noGrp="1"/>
          </p:cNvSpPr>
          <p:nvPr>
            <p:ph idx="1"/>
          </p:nvPr>
        </p:nvSpPr>
        <p:spPr>
          <a:xfrm>
            <a:off x="258644" y="1155004"/>
            <a:ext cx="11770797" cy="5230556"/>
          </a:xfrm>
        </p:spPr>
        <p:txBody>
          <a:bodyPr/>
          <a:lstStyle>
            <a:lvl1pPr>
              <a:lnSpc>
                <a:spcPct val="100000"/>
              </a:lnSpc>
              <a:defRPr>
                <a:latin typeface="Arial" panose="020B0604020202020204" pitchFamily="34" charset="0"/>
                <a:cs typeface="Arial" panose="020B0604020202020204" pitchFamily="34" charset="0"/>
              </a:defRPr>
            </a:lvl1pPr>
            <a:lvl2pPr marL="685800" indent="-2286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marL="1600200" indent="-228600">
              <a:lnSpc>
                <a:spcPct val="100000"/>
              </a:lnSpc>
              <a:buFont typeface="Arial" panose="020B0604020202020204" pitchFamily="34" charset="0"/>
              <a:buChar char="−"/>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476853" y="6644004"/>
            <a:ext cx="2743200" cy="213997"/>
          </a:xfrm>
        </p:spPr>
        <p:txBody>
          <a:bodyPr/>
          <a:lstStyle>
            <a:lvl1pPr>
              <a:defRPr sz="1000">
                <a:solidFill>
                  <a:schemeClr val="tx1"/>
                </a:solidFill>
                <a:latin typeface="Arial" panose="020B0604020202020204" pitchFamily="34" charset="0"/>
                <a:cs typeface="Arial" panose="020B0604020202020204" pitchFamily="34" charset="0"/>
              </a:defRPr>
            </a:lvl1pPr>
          </a:lstStyle>
          <a:p>
            <a:fld id="{3C9FC519-7947-4F21-BC86-1F1EE0CE6A10}" type="slidenum">
              <a:rPr lang="en-US" smtClean="0"/>
              <a:pPr/>
              <a:t>‹#›</a:t>
            </a:fld>
            <a:endParaRPr lang="en-US" dirty="0"/>
          </a:p>
        </p:txBody>
      </p:sp>
      <p:sp>
        <p:nvSpPr>
          <p:cNvPr id="9" name="Footer Placeholder 2"/>
          <p:cNvSpPr>
            <a:spLocks noGrp="1"/>
          </p:cNvSpPr>
          <p:nvPr>
            <p:ph type="ftr" sz="quarter" idx="11"/>
          </p:nvPr>
        </p:nvSpPr>
        <p:spPr>
          <a:xfrm>
            <a:off x="4628983" y="6644004"/>
            <a:ext cx="2953564" cy="186693"/>
          </a:xfrm>
          <a:prstGeom prst="rect">
            <a:avLst/>
          </a:prstGeom>
        </p:spPr>
        <p:txBody>
          <a:bodyPr/>
          <a:lstStyle>
            <a:lvl1pPr algn="ctr">
              <a:defRPr sz="1000">
                <a:latin typeface="Arial" panose="020B0604020202020204" pitchFamily="34" charset="0"/>
                <a:cs typeface="Arial" panose="020B0604020202020204" pitchFamily="34" charset="0"/>
              </a:defRPr>
            </a:lvl1pPr>
          </a:lstStyle>
          <a:p>
            <a:endParaRPr lang="en-US" dirty="0"/>
          </a:p>
        </p:txBody>
      </p:sp>
      <p:cxnSp>
        <p:nvCxnSpPr>
          <p:cNvPr id="8" name="Straight Connector 7"/>
          <p:cNvCxnSpPr/>
          <p:nvPr userDrawn="1"/>
        </p:nvCxnSpPr>
        <p:spPr>
          <a:xfrm>
            <a:off x="-8523" y="997519"/>
            <a:ext cx="12200523" cy="0"/>
          </a:xfrm>
          <a:prstGeom prst="line">
            <a:avLst/>
          </a:prstGeom>
          <a:ln w="57150">
            <a:solidFill>
              <a:srgbClr val="1F438D"/>
            </a:solidFill>
          </a:ln>
        </p:spPr>
        <p:style>
          <a:lnRef idx="1">
            <a:schemeClr val="accent1"/>
          </a:lnRef>
          <a:fillRef idx="0">
            <a:schemeClr val="accent1"/>
          </a:fillRef>
          <a:effectRef idx="0">
            <a:schemeClr val="accent1"/>
          </a:effectRef>
          <a:fontRef idx="minor">
            <a:schemeClr val="tx1"/>
          </a:fontRef>
        </p:style>
      </p:cxnSp>
      <p:sp>
        <p:nvSpPr>
          <p:cNvPr id="16" name="Oval 15"/>
          <p:cNvSpPr/>
          <p:nvPr userDrawn="1"/>
        </p:nvSpPr>
        <p:spPr>
          <a:xfrm>
            <a:off x="10837847" y="76200"/>
            <a:ext cx="1206735" cy="120673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824592" y="56783"/>
            <a:ext cx="1228941" cy="1242641"/>
          </a:xfrm>
          <a:prstGeom prst="rect">
            <a:avLst/>
          </a:prstGeom>
        </p:spPr>
      </p:pic>
      <p:sp>
        <p:nvSpPr>
          <p:cNvPr id="18" name="Rectangle 17"/>
          <p:cNvSpPr/>
          <p:nvPr userDrawn="1"/>
        </p:nvSpPr>
        <p:spPr>
          <a:xfrm>
            <a:off x="203199" y="6453509"/>
            <a:ext cx="419395" cy="365441"/>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421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8737600" y="6492886"/>
            <a:ext cx="2844800" cy="365125"/>
          </a:xfrm>
          <a:prstGeom prst="rect">
            <a:avLst/>
          </a:prstGeom>
        </p:spPr>
        <p:txBody>
          <a:bodyPr/>
          <a:lstStyle>
            <a:lvl1pPr>
              <a:defRPr sz="675">
                <a:solidFill>
                  <a:schemeClr val="bg1"/>
                </a:solidFill>
              </a:defRPr>
            </a:lvl1pPr>
          </a:lstStyle>
          <a:p>
            <a:pPr algn="r"/>
            <a:fld id="{953CACB3-1301-4813-B6DD-FB014763EE83}" type="slidenum">
              <a:rPr lang="en-US" smtClean="0"/>
              <a:pPr algn="r"/>
              <a:t>‹#›</a:t>
            </a:fld>
            <a:endParaRPr lang="en-US" dirty="0"/>
          </a:p>
        </p:txBody>
      </p:sp>
    </p:spTree>
    <p:extLst>
      <p:ext uri="{BB962C8B-B14F-4D97-AF65-F5344CB8AC3E}">
        <p14:creationId xmlns:p14="http://schemas.microsoft.com/office/powerpoint/2010/main" val="2362223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599" y="6607176"/>
            <a:ext cx="4114800" cy="228601"/>
          </a:xfrm>
          <a:prstGeom prst="rect">
            <a:avLst/>
          </a:prstGeom>
        </p:spPr>
        <p:txBody>
          <a:bodyPr/>
          <a:lstStyle>
            <a:lvl1pPr algn="ctr">
              <a:defRPr sz="1000">
                <a:solidFill>
                  <a:schemeClr val="bg1"/>
                </a:solidFill>
                <a:latin typeface="Arial" panose="020B0604020202020204" pitchFamily="34" charset="0"/>
                <a:cs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a:xfrm>
            <a:off x="9448800" y="6607176"/>
            <a:ext cx="2743200" cy="250825"/>
          </a:xfrm>
        </p:spPr>
        <p:txBody>
          <a:bodyPr/>
          <a:lstStyle>
            <a:lvl1pPr>
              <a:defRPr>
                <a:solidFill>
                  <a:schemeClr val="bg1"/>
                </a:solidFill>
              </a:defRPr>
            </a:lvl1pPr>
          </a:lstStyle>
          <a:p>
            <a:fld id="{3C9FC519-7947-4F21-BC86-1F1EE0CE6A10}" type="slidenum">
              <a:rPr lang="en-US" smtClean="0"/>
              <a:pPr/>
              <a:t>‹#›</a:t>
            </a:fld>
            <a:endParaRPr lang="en-US"/>
          </a:p>
        </p:txBody>
      </p:sp>
      <p:sp>
        <p:nvSpPr>
          <p:cNvPr id="5" name="Title Placeholder 1"/>
          <p:cNvSpPr>
            <a:spLocks noGrp="1"/>
          </p:cNvSpPr>
          <p:nvPr>
            <p:ph type="title"/>
          </p:nvPr>
        </p:nvSpPr>
        <p:spPr>
          <a:xfrm>
            <a:off x="1527617" y="574676"/>
            <a:ext cx="9144000" cy="1325563"/>
          </a:xfrm>
          <a:prstGeom prst="rect">
            <a:avLst/>
          </a:prstGeom>
        </p:spPr>
        <p:txBody>
          <a:bodyPr vert="horz" lIns="91440" tIns="45720" rIns="91440" bIns="45720" rtlCol="0" anchor="ctr">
            <a:normAutofit/>
          </a:bodyPr>
          <a:lstStyle>
            <a:lvl1pPr algn="ctr">
              <a:defRPr>
                <a:solidFill>
                  <a:schemeClr val="bg1"/>
                </a:solidFill>
                <a:latin typeface="Arial" panose="020B0604020202020204" pitchFamily="34" charset="0"/>
                <a:cs typeface="Arial" panose="020B0604020202020204" pitchFamily="34" charset="0"/>
              </a:defRPr>
            </a:lvl1pPr>
          </a:lstStyle>
          <a:p>
            <a:r>
              <a:rPr lang="en-US" dirty="0"/>
              <a:t>Satellite Servicing Projects Division Overview </a:t>
            </a:r>
          </a:p>
        </p:txBody>
      </p:sp>
      <p:sp>
        <p:nvSpPr>
          <p:cNvPr id="6" name="TextBox 5"/>
          <p:cNvSpPr txBox="1"/>
          <p:nvPr userDrawn="1"/>
        </p:nvSpPr>
        <p:spPr>
          <a:xfrm>
            <a:off x="1413318" y="2086433"/>
            <a:ext cx="9258300" cy="1077218"/>
          </a:xfrm>
          <a:prstGeom prst="rect">
            <a:avLst/>
          </a:prstGeom>
          <a:noFill/>
        </p:spPr>
        <p:txBody>
          <a:bodyPr wrap="square" rtlCol="0">
            <a:spAutoFit/>
          </a:bodyPr>
          <a:lstStyle/>
          <a:p>
            <a:pPr lvl="0" algn="ctr"/>
            <a:r>
              <a:rPr lang="en-US" sz="2400" b="1" dirty="0">
                <a:solidFill>
                  <a:schemeClr val="bg1"/>
                </a:solidFill>
                <a:latin typeface="Arial" panose="020B0604020202020204" pitchFamily="34" charset="0"/>
                <a:cs typeface="Arial" panose="020B0604020202020204" pitchFamily="34" charset="0"/>
              </a:rPr>
              <a:t>Benjamin Reed </a:t>
            </a:r>
          </a:p>
          <a:p>
            <a:pPr lvl="0" algn="ctr"/>
            <a:r>
              <a:rPr lang="en-US" sz="2000" dirty="0">
                <a:solidFill>
                  <a:schemeClr val="bg1"/>
                </a:solidFill>
                <a:latin typeface="Arial" panose="020B0604020202020204" pitchFamily="34" charset="0"/>
                <a:cs typeface="Arial" panose="020B0604020202020204" pitchFamily="34" charset="0"/>
              </a:rPr>
              <a:t>Deputy Director, Satellite Servicing Projects Division </a:t>
            </a:r>
          </a:p>
          <a:p>
            <a:pPr lvl="0" algn="ctr"/>
            <a:r>
              <a:rPr lang="en-US" sz="2000" dirty="0">
                <a:solidFill>
                  <a:schemeClr val="bg1"/>
                </a:solidFill>
                <a:latin typeface="Arial" panose="020B0604020202020204" pitchFamily="34" charset="0"/>
                <a:cs typeface="Arial" panose="020B0604020202020204" pitchFamily="34" charset="0"/>
              </a:rPr>
              <a:t>NASA’s Goddard Space Flight Center </a:t>
            </a:r>
          </a:p>
        </p:txBody>
      </p:sp>
      <p:sp>
        <p:nvSpPr>
          <p:cNvPr id="7" name="Rectangle 6"/>
          <p:cNvSpPr/>
          <p:nvPr userDrawn="1"/>
        </p:nvSpPr>
        <p:spPr>
          <a:xfrm>
            <a:off x="136339" y="56388"/>
            <a:ext cx="1345353" cy="879208"/>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717545" y="-20233"/>
            <a:ext cx="1367423" cy="1025567"/>
          </a:xfrm>
          <a:prstGeom prst="rect">
            <a:avLst/>
          </a:prstGeom>
        </p:spPr>
      </p:pic>
      <p:cxnSp>
        <p:nvCxnSpPr>
          <p:cNvPr id="9" name="Straight Connector 8"/>
          <p:cNvCxnSpPr/>
          <p:nvPr userDrawn="1"/>
        </p:nvCxnSpPr>
        <p:spPr>
          <a:xfrm>
            <a:off x="1352550" y="1943101"/>
            <a:ext cx="9486900" cy="0"/>
          </a:xfrm>
          <a:prstGeom prst="line">
            <a:avLst/>
          </a:prstGeom>
          <a:ln w="57150">
            <a:solidFill>
              <a:srgbClr val="1A5DA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55281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448800" y="649287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CCC97F-C885-462F-ADCC-A71818544CEB}" type="slidenum">
              <a:rPr lang="en-US" smtClean="0"/>
              <a:t>‹#›</a:t>
            </a:fld>
            <a:endParaRPr lang="en-US"/>
          </a:p>
        </p:txBody>
      </p:sp>
    </p:spTree>
    <p:extLst>
      <p:ext uri="{BB962C8B-B14F-4D97-AF65-F5344CB8AC3E}">
        <p14:creationId xmlns:p14="http://schemas.microsoft.com/office/powerpoint/2010/main" val="1962157670"/>
      </p:ext>
    </p:extLst>
  </p:cSld>
  <p:clrMap bg1="lt1" tx1="dk1" bg2="lt2" tx2="dk2" accent1="accent1" accent2="accent2" accent3="accent3" accent4="accent4" accent5="accent5" accent6="accent6" hlink="hlink" folHlink="folHlink"/>
  <p:sldLayoutIdLst>
    <p:sldLayoutId id="2147483659" r:id="rId1"/>
    <p:sldLayoutId id="2147483667" r:id="rId2"/>
    <p:sldLayoutId id="2147483681"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7617" y="574676"/>
            <a:ext cx="9144000" cy="1325563"/>
          </a:xfrm>
          <a:prstGeom prst="rect">
            <a:avLst/>
          </a:prstGeom>
        </p:spPr>
        <p:txBody>
          <a:bodyPr vert="horz" lIns="91440" tIns="45720" rIns="91440" bIns="45720" rtlCol="0" anchor="ctr">
            <a:normAutofit/>
          </a:bodyPr>
          <a:lstStyle/>
          <a:p>
            <a:r>
              <a:rPr lang="en-US" dirty="0"/>
              <a:t>Satellite Servicing Projects Division Overview </a:t>
            </a:r>
          </a:p>
        </p:txBody>
      </p:sp>
      <p:sp>
        <p:nvSpPr>
          <p:cNvPr id="5" name="Footer Placeholder 4"/>
          <p:cNvSpPr>
            <a:spLocks noGrp="1"/>
          </p:cNvSpPr>
          <p:nvPr>
            <p:ph type="ftr" sz="quarter" idx="3"/>
          </p:nvPr>
        </p:nvSpPr>
        <p:spPr>
          <a:xfrm>
            <a:off x="4038600" y="6627446"/>
            <a:ext cx="4114800" cy="214678"/>
          </a:xfrm>
          <a:prstGeom prst="rect">
            <a:avLst/>
          </a:prstGeom>
        </p:spPr>
        <p:txBody>
          <a:bodyPr vert="horz" lIns="91440" tIns="45720" rIns="91440" bIns="45720" rtlCol="0" anchor="ctr"/>
          <a:lstStyle>
            <a:lvl1pPr algn="ctr">
              <a:defRPr sz="1000">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9467849" y="6627446"/>
            <a:ext cx="2743200" cy="230554"/>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7" name="TextBox 6"/>
          <p:cNvSpPr txBox="1"/>
          <p:nvPr userDrawn="1"/>
        </p:nvSpPr>
        <p:spPr>
          <a:xfrm>
            <a:off x="1413318" y="2086433"/>
            <a:ext cx="9258300" cy="1077218"/>
          </a:xfrm>
          <a:prstGeom prst="rect">
            <a:avLst/>
          </a:prstGeom>
          <a:noFill/>
        </p:spPr>
        <p:txBody>
          <a:bodyPr wrap="square" rtlCol="0">
            <a:spAutoFit/>
          </a:bodyPr>
          <a:lstStyle/>
          <a:p>
            <a:pPr lvl="0" algn="ctr"/>
            <a:r>
              <a:rPr lang="en-US" sz="2400" b="1" dirty="0">
                <a:solidFill>
                  <a:schemeClr val="bg1"/>
                </a:solidFill>
                <a:latin typeface="Arial" panose="020B0604020202020204" pitchFamily="34" charset="0"/>
                <a:cs typeface="Arial" panose="020B0604020202020204" pitchFamily="34" charset="0"/>
              </a:rPr>
              <a:t>Benjamin Reed </a:t>
            </a:r>
          </a:p>
          <a:p>
            <a:pPr lvl="0" algn="ctr"/>
            <a:r>
              <a:rPr lang="en-US" sz="2000" dirty="0">
                <a:solidFill>
                  <a:schemeClr val="bg1"/>
                </a:solidFill>
                <a:latin typeface="Arial" panose="020B0604020202020204" pitchFamily="34" charset="0"/>
                <a:cs typeface="Arial" panose="020B0604020202020204" pitchFamily="34" charset="0"/>
              </a:rPr>
              <a:t>Deputy Director, Satellite Servicing Projects Division </a:t>
            </a:r>
          </a:p>
          <a:p>
            <a:pPr lvl="0" algn="ctr"/>
            <a:r>
              <a:rPr lang="en-US" sz="2000" dirty="0">
                <a:solidFill>
                  <a:schemeClr val="bg1"/>
                </a:solidFill>
                <a:latin typeface="Arial" panose="020B0604020202020204" pitchFamily="34" charset="0"/>
                <a:cs typeface="Arial" panose="020B0604020202020204" pitchFamily="34" charset="0"/>
              </a:rPr>
              <a:t>NASA’s Goddard Space Flight Center </a:t>
            </a:r>
          </a:p>
        </p:txBody>
      </p:sp>
      <p:sp>
        <p:nvSpPr>
          <p:cNvPr id="8" name="Rectangle 7"/>
          <p:cNvSpPr/>
          <p:nvPr userDrawn="1"/>
        </p:nvSpPr>
        <p:spPr>
          <a:xfrm>
            <a:off x="136339" y="56388"/>
            <a:ext cx="1345353" cy="879208"/>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717545" y="-20233"/>
            <a:ext cx="1367423" cy="1025567"/>
          </a:xfrm>
          <a:prstGeom prst="rect">
            <a:avLst/>
          </a:prstGeom>
        </p:spPr>
      </p:pic>
      <p:cxnSp>
        <p:nvCxnSpPr>
          <p:cNvPr id="11" name="Straight Connector 10"/>
          <p:cNvCxnSpPr/>
          <p:nvPr userDrawn="1"/>
        </p:nvCxnSpPr>
        <p:spPr>
          <a:xfrm>
            <a:off x="1352550" y="1943101"/>
            <a:ext cx="9486900" cy="0"/>
          </a:xfrm>
          <a:prstGeom prst="line">
            <a:avLst/>
          </a:prstGeom>
          <a:ln w="57150">
            <a:solidFill>
              <a:srgbClr val="1A5DA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748561"/>
      </p:ext>
    </p:extLst>
  </p:cSld>
  <p:clrMap bg1="lt1" tx1="dk1" bg2="lt2" tx2="dk2" accent1="accent1" accent2="accent2" accent3="accent3" accent4="accent4" accent5="accent5" accent6="accent6" hlink="hlink" folHlink="folHlink"/>
  <p:hf hdr="0" dt="0"/>
  <p:txStyles>
    <p:titleStyle>
      <a:lvl1pPr algn="ctr" defTabSz="914400" rtl="0" eaLnBrk="1" latinLnBrk="0" hangingPunct="1">
        <a:lnSpc>
          <a:spcPct val="90000"/>
        </a:lnSpc>
        <a:spcBef>
          <a:spcPct val="0"/>
        </a:spcBef>
        <a:buNone/>
        <a:defRPr sz="4000" kern="1200" baseline="0">
          <a:solidFill>
            <a:schemeClr val="bg1"/>
          </a:solidFill>
          <a:latin typeface="Arial" panose="020B0604020202020204" pitchFamily="34" charset="0"/>
          <a:ea typeface="+mj-ea"/>
          <a:cs typeface="Arial" panose="020B0604020202020204" pitchFamily="34" charset="0"/>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000" b="0" i="1" kern="1200" baseline="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43443"/>
          </a:xfrm>
          <a:prstGeom prst="rect">
            <a:avLst/>
          </a:prstGeom>
        </p:spPr>
      </p:pic>
      <p:sp>
        <p:nvSpPr>
          <p:cNvPr id="12" name="Title 1"/>
          <p:cNvSpPr txBox="1">
            <a:spLocks/>
          </p:cNvSpPr>
          <p:nvPr/>
        </p:nvSpPr>
        <p:spPr>
          <a:xfrm>
            <a:off x="6407324" y="1233312"/>
            <a:ext cx="3989464" cy="5384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1600" dirty="0">
              <a:latin typeface="Century Gothic" panose="020B0502020202020204" pitchFamily="34" charset="0"/>
              <a:cs typeface="Arial" panose="020B0604020202020204" pitchFamily="34" charset="0"/>
            </a:endParaRPr>
          </a:p>
        </p:txBody>
      </p:sp>
      <p:sp>
        <p:nvSpPr>
          <p:cNvPr id="5" name="TextBox 4"/>
          <p:cNvSpPr txBox="1"/>
          <p:nvPr/>
        </p:nvSpPr>
        <p:spPr>
          <a:xfrm>
            <a:off x="5148673" y="4126247"/>
            <a:ext cx="5430232" cy="553998"/>
          </a:xfrm>
          <a:prstGeom prst="rect">
            <a:avLst/>
          </a:prstGeom>
          <a:noFill/>
          <a:effectLst/>
        </p:spPr>
        <p:txBody>
          <a:bodyPr wrap="square" rtlCol="0">
            <a:spAutoFit/>
          </a:bodyPr>
          <a:lstStyle/>
          <a:p>
            <a:pPr algn="ctr"/>
            <a:r>
              <a:rPr lang="en-US" sz="2800" b="1" dirty="0">
                <a:solidFill>
                  <a:schemeClr val="bg1"/>
                </a:solidFill>
                <a:effectLst>
                  <a:glow rad="12700">
                    <a:schemeClr val="accent1">
                      <a:alpha val="40000"/>
                    </a:schemeClr>
                  </a:glow>
                  <a:outerShdw blurRad="50800" dist="38100" dir="2700000" algn="tl" rotWithShape="0">
                    <a:srgbClr val="FF0000">
                      <a:alpha val="90000"/>
                    </a:srgbClr>
                  </a:outerShdw>
                </a:effectLst>
                <a:latin typeface="Century Gothic" panose="020B0502020202020204" pitchFamily="34" charset="0"/>
                <a:cs typeface="Arial" panose="020B0604020202020204" pitchFamily="34" charset="0"/>
              </a:rPr>
              <a:t>OSAM-2 Project Overview</a:t>
            </a:r>
          </a:p>
          <a:p>
            <a:pPr algn="ctr"/>
            <a:endParaRPr lang="en-US" sz="200" b="1" dirty="0">
              <a:solidFill>
                <a:schemeClr val="bg1"/>
              </a:solidFill>
              <a:effectLst>
                <a:glow rad="12700">
                  <a:schemeClr val="accent1">
                    <a:alpha val="40000"/>
                  </a:schemeClr>
                </a:glow>
                <a:outerShdw blurRad="50800" dist="38100" dir="2700000" algn="tl" rotWithShape="0">
                  <a:srgbClr val="FF0000">
                    <a:alpha val="90000"/>
                  </a:srgbClr>
                </a:outerShdw>
              </a:effectLst>
              <a:latin typeface="Century Gothic" panose="020B0502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pPr algn="r"/>
            <a:fld id="{953CACB3-1301-4813-B6DD-FB014763EE83}" type="slidenum">
              <a:rPr lang="en-US" smtClean="0"/>
              <a:pPr algn="r"/>
              <a:t>1</a:t>
            </a:fld>
            <a:endParaRPr lang="en-US" dirty="0"/>
          </a:p>
        </p:txBody>
      </p:sp>
      <p:sp>
        <p:nvSpPr>
          <p:cNvPr id="8" name="TextBox 7"/>
          <p:cNvSpPr txBox="1"/>
          <p:nvPr/>
        </p:nvSpPr>
        <p:spPr>
          <a:xfrm>
            <a:off x="5530838" y="4844707"/>
            <a:ext cx="4665902" cy="338554"/>
          </a:xfrm>
          <a:prstGeom prst="rect">
            <a:avLst/>
          </a:prstGeom>
          <a:noFill/>
        </p:spPr>
        <p:txBody>
          <a:bodyPr wrap="square" rtlCol="0">
            <a:spAutoFit/>
          </a:bodyPr>
          <a:lstStyle/>
          <a:p>
            <a:pPr algn="ctr"/>
            <a:r>
              <a:rPr lang="en-US" sz="1600" b="1" i="1" dirty="0">
                <a:solidFill>
                  <a:srgbClr val="6B9DC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Lawrence D. Huebner, NASA Technical Lead</a:t>
            </a:r>
          </a:p>
        </p:txBody>
      </p:sp>
      <p:sp>
        <p:nvSpPr>
          <p:cNvPr id="2" name="TextBox 1"/>
          <p:cNvSpPr txBox="1"/>
          <p:nvPr/>
        </p:nvSpPr>
        <p:spPr>
          <a:xfrm>
            <a:off x="4891989" y="5405095"/>
            <a:ext cx="5943600" cy="584775"/>
          </a:xfrm>
          <a:prstGeom prst="rect">
            <a:avLst/>
          </a:prstGeom>
          <a:noFill/>
        </p:spPr>
        <p:txBody>
          <a:bodyPr wrap="square" rtlCol="0">
            <a:spAutoFit/>
          </a:bodyPr>
          <a:lstStyle/>
          <a:p>
            <a:r>
              <a:rPr lang="en-US" sz="1600" b="1" i="1" dirty="0">
                <a:solidFill>
                  <a:srgbClr val="6B9DC2"/>
                </a:solidFill>
                <a:latin typeface="Arial" panose="020B0604020202020204" pitchFamily="34" charset="0"/>
                <a:cs typeface="Arial" panose="020B0604020202020204" pitchFamily="34" charset="0"/>
              </a:rPr>
              <a:t>Made In Space Contributors: </a:t>
            </a:r>
            <a:r>
              <a:rPr lang="en-US" sz="1600" b="1" i="1" dirty="0" err="1">
                <a:solidFill>
                  <a:srgbClr val="6B9DC2"/>
                </a:solidFill>
                <a:latin typeface="Arial" panose="020B0604020202020204" pitchFamily="34" charset="0"/>
                <a:cs typeface="Arial" panose="020B0604020202020204" pitchFamily="34" charset="0"/>
              </a:rPr>
              <a:t>Thorin</a:t>
            </a:r>
            <a:r>
              <a:rPr lang="en-US" sz="1600" b="1" i="1" dirty="0">
                <a:solidFill>
                  <a:srgbClr val="6B9DC2"/>
                </a:solidFill>
                <a:latin typeface="Arial" panose="020B0604020202020204" pitchFamily="34" charset="0"/>
                <a:cs typeface="Arial" panose="020B0604020202020204" pitchFamily="34" charset="0"/>
              </a:rPr>
              <a:t> </a:t>
            </a:r>
            <a:r>
              <a:rPr lang="en-US" sz="1600" b="1" i="1" dirty="0" err="1">
                <a:solidFill>
                  <a:srgbClr val="6B9DC2"/>
                </a:solidFill>
                <a:latin typeface="Arial" panose="020B0604020202020204" pitchFamily="34" charset="0"/>
                <a:cs typeface="Arial" panose="020B0604020202020204" pitchFamily="34" charset="0"/>
              </a:rPr>
              <a:t>Tobiassen</a:t>
            </a:r>
            <a:r>
              <a:rPr lang="en-US" sz="1600" b="1" i="1" dirty="0">
                <a:solidFill>
                  <a:srgbClr val="6B9DC2"/>
                </a:solidFill>
                <a:latin typeface="Arial" panose="020B0604020202020204" pitchFamily="34" charset="0"/>
                <a:cs typeface="Arial" panose="020B0604020202020204" pitchFamily="34" charset="0"/>
              </a:rPr>
              <a:t>, Steven W. Rose, Simon C. </a:t>
            </a:r>
            <a:r>
              <a:rPr lang="en-US" sz="1600" b="1" i="1" dirty="0" err="1">
                <a:solidFill>
                  <a:srgbClr val="6B9DC2"/>
                </a:solidFill>
                <a:latin typeface="Arial" panose="020B0604020202020204" pitchFamily="34" charset="0"/>
                <a:cs typeface="Arial" panose="020B0604020202020204" pitchFamily="34" charset="0"/>
              </a:rPr>
              <a:t>Patané</a:t>
            </a:r>
            <a:r>
              <a:rPr lang="en-US" sz="1600" b="1" i="1" dirty="0">
                <a:solidFill>
                  <a:srgbClr val="6B9DC2"/>
                </a:solidFill>
                <a:latin typeface="Arial" panose="020B0604020202020204" pitchFamily="34" charset="0"/>
                <a:cs typeface="Arial" panose="020B0604020202020204" pitchFamily="34" charset="0"/>
              </a:rPr>
              <a:t>, Deejay Riley, and Paul Shestople</a:t>
            </a:r>
          </a:p>
        </p:txBody>
      </p:sp>
    </p:spTree>
    <p:extLst>
      <p:ext uri="{BB962C8B-B14F-4D97-AF65-F5344CB8AC3E}">
        <p14:creationId xmlns:p14="http://schemas.microsoft.com/office/powerpoint/2010/main" val="337408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131344205"/>
              </p:ext>
            </p:extLst>
          </p:nvPr>
        </p:nvGraphicFramePr>
        <p:xfrm>
          <a:off x="797754" y="1052347"/>
          <a:ext cx="10029430" cy="5648960"/>
        </p:xfrm>
        <a:graphic>
          <a:graphicData uri="http://schemas.openxmlformats.org/drawingml/2006/table">
            <a:tbl>
              <a:tblPr firstRow="1" bandRow="1">
                <a:tableStyleId>{073A0DAA-6AF3-43AB-8588-CEC1D06C72B9}</a:tableStyleId>
              </a:tblPr>
              <a:tblGrid>
                <a:gridCol w="1581901">
                  <a:extLst>
                    <a:ext uri="{9D8B030D-6E8A-4147-A177-3AD203B41FA5}">
                      <a16:colId xmlns:a16="http://schemas.microsoft.com/office/drawing/2014/main" val="2829239570"/>
                    </a:ext>
                  </a:extLst>
                </a:gridCol>
                <a:gridCol w="8447529">
                  <a:extLst>
                    <a:ext uri="{9D8B030D-6E8A-4147-A177-3AD203B41FA5}">
                      <a16:colId xmlns:a16="http://schemas.microsoft.com/office/drawing/2014/main" val="198525653"/>
                    </a:ext>
                  </a:extLst>
                </a:gridCol>
              </a:tblGrid>
              <a:tr h="370840">
                <a:tc>
                  <a:txBody>
                    <a:bodyPr/>
                    <a:lstStyle/>
                    <a:p>
                      <a:pPr algn="ctr"/>
                      <a:r>
                        <a:rPr lang="en-US" sz="1600" dirty="0">
                          <a:latin typeface="Arial" panose="020B0604020202020204" pitchFamily="34" charset="0"/>
                          <a:cs typeface="Arial" panose="020B0604020202020204" pitchFamily="34" charset="0"/>
                        </a:rPr>
                        <a:t>Gap ID</a:t>
                      </a:r>
                    </a:p>
                  </a:txBody>
                  <a:tcPr/>
                </a:tc>
                <a:tc>
                  <a:txBody>
                    <a:bodyPr/>
                    <a:lstStyle/>
                    <a:p>
                      <a:r>
                        <a:rPr lang="en-US" sz="1600" dirty="0">
                          <a:latin typeface="Arial" panose="020B0604020202020204" pitchFamily="34" charset="0"/>
                          <a:cs typeface="Arial" panose="020B0604020202020204" pitchFamily="34" charset="0"/>
                        </a:rPr>
                        <a:t>Gap Title</a:t>
                      </a:r>
                    </a:p>
                  </a:txBody>
                  <a:tcPr/>
                </a:tc>
                <a:extLst>
                  <a:ext uri="{0D108BD9-81ED-4DB2-BD59-A6C34878D82A}">
                    <a16:rowId xmlns:a16="http://schemas.microsoft.com/office/drawing/2014/main" val="1877408155"/>
                  </a:ext>
                </a:extLst>
              </a:tr>
              <a:tr h="370840">
                <a:tc>
                  <a:txBody>
                    <a:bodyPr/>
                    <a:lstStyle/>
                    <a:p>
                      <a:pPr algn="ctr" fontAlgn="b"/>
                      <a:r>
                        <a:rPr lang="en-US" sz="1200" u="none" strike="noStrike" dirty="0">
                          <a:effectLst/>
                          <a:latin typeface="Arial" panose="020B0604020202020204" pitchFamily="34" charset="0"/>
                          <a:cs typeface="Arial" panose="020B0604020202020204" pitchFamily="34" charset="0"/>
                        </a:rPr>
                        <a:t>OSAM-10</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b"/>
                      <a:r>
                        <a:rPr lang="en-US" sz="1200" u="none" strike="noStrike" dirty="0">
                          <a:effectLst/>
                          <a:latin typeface="Arial" panose="020B0604020202020204" pitchFamily="34" charset="0"/>
                          <a:cs typeface="Arial" panose="020B0604020202020204" pitchFamily="34" charset="0"/>
                        </a:rPr>
                        <a:t>Robotic actuators, sensors, and interfaces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12234522"/>
                  </a:ext>
                </a:extLst>
              </a:tr>
              <a:tr h="370840">
                <a:tc>
                  <a:txBody>
                    <a:bodyPr/>
                    <a:lstStyle/>
                    <a:p>
                      <a:pPr algn="ctr" fontAlgn="b"/>
                      <a:r>
                        <a:rPr lang="en-US" sz="1200" u="none" strike="noStrike" dirty="0">
                          <a:effectLst/>
                          <a:latin typeface="Arial" panose="020B0604020202020204" pitchFamily="34" charset="0"/>
                          <a:cs typeface="Arial" panose="020B0604020202020204" pitchFamily="34" charset="0"/>
                        </a:rPr>
                        <a:t>OSAM-94</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b"/>
                      <a:r>
                        <a:rPr lang="en-US" sz="1200" u="none" strike="noStrike" dirty="0">
                          <a:effectLst/>
                          <a:latin typeface="Arial" panose="020B0604020202020204" pitchFamily="34" charset="0"/>
                          <a:cs typeface="Arial" panose="020B0604020202020204" pitchFamily="34" charset="0"/>
                        </a:rPr>
                        <a:t>High performance materials tailored for in-space applications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83969503"/>
                  </a:ext>
                </a:extLst>
              </a:tr>
              <a:tr h="370840">
                <a:tc>
                  <a:txBody>
                    <a:bodyPr/>
                    <a:lstStyle/>
                    <a:p>
                      <a:pPr algn="ctr" fontAlgn="b"/>
                      <a:r>
                        <a:rPr lang="en-US" sz="1200" u="none" strike="noStrike" dirty="0">
                          <a:effectLst/>
                          <a:latin typeface="Arial" panose="020B0604020202020204" pitchFamily="34" charset="0"/>
                          <a:cs typeface="Arial" panose="020B0604020202020204" pitchFamily="34" charset="0"/>
                        </a:rPr>
                        <a:t>OSAM-96</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b"/>
                      <a:r>
                        <a:rPr lang="en-US" sz="1200" u="none" strike="noStrike" dirty="0">
                          <a:effectLst/>
                          <a:latin typeface="Arial" panose="020B0604020202020204" pitchFamily="34" charset="0"/>
                          <a:cs typeface="Arial" panose="020B0604020202020204" pitchFamily="34" charset="0"/>
                        </a:rPr>
                        <a:t>Additive manufacturing processes for construction of on-orbit infrastructure and point solution hardware</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98859135"/>
                  </a:ext>
                </a:extLst>
              </a:tr>
              <a:tr h="370840">
                <a:tc>
                  <a:txBody>
                    <a:bodyPr/>
                    <a:lstStyle/>
                    <a:p>
                      <a:pPr algn="ctr" fontAlgn="b"/>
                      <a:r>
                        <a:rPr lang="en-US" sz="1200" u="none" strike="noStrike" dirty="0">
                          <a:effectLst/>
                          <a:latin typeface="Arial" panose="020B0604020202020204" pitchFamily="34" charset="0"/>
                          <a:cs typeface="Arial" panose="020B0604020202020204" pitchFamily="34" charset="0"/>
                        </a:rPr>
                        <a:t>OSAM-104</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b"/>
                      <a:r>
                        <a:rPr lang="en-US" sz="1200" u="none" strike="noStrike" dirty="0">
                          <a:effectLst/>
                          <a:latin typeface="Arial" panose="020B0604020202020204" pitchFamily="34" charset="0"/>
                          <a:cs typeface="Arial" panose="020B0604020202020204" pitchFamily="34" charset="0"/>
                        </a:rPr>
                        <a:t>Metrology (of assembly process)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72929942"/>
                  </a:ext>
                </a:extLst>
              </a:tr>
              <a:tr h="370840">
                <a:tc>
                  <a:txBody>
                    <a:bodyPr/>
                    <a:lstStyle/>
                    <a:p>
                      <a:pPr algn="ctr" fontAlgn="b"/>
                      <a:r>
                        <a:rPr lang="en-US" sz="1200" u="none" strike="noStrike" dirty="0">
                          <a:effectLst/>
                          <a:latin typeface="Arial" panose="020B0604020202020204" pitchFamily="34" charset="0"/>
                          <a:cs typeface="Arial" panose="020B0604020202020204" pitchFamily="34" charset="0"/>
                        </a:rPr>
                        <a:t>OSAM-105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b"/>
                      <a:r>
                        <a:rPr lang="en-US" sz="1200" u="none" strike="noStrike" dirty="0">
                          <a:effectLst/>
                          <a:latin typeface="Arial" panose="020B0604020202020204" pitchFamily="34" charset="0"/>
                          <a:cs typeface="Arial" panose="020B0604020202020204" pitchFamily="34" charset="0"/>
                        </a:rPr>
                        <a:t>In-situ verification and validation of assembly and manufacturing</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82956856"/>
                  </a:ext>
                </a:extLst>
              </a:tr>
              <a:tr h="370840">
                <a:tc>
                  <a:txBody>
                    <a:bodyPr/>
                    <a:lstStyle/>
                    <a:p>
                      <a:pPr algn="ctr" fontAlgn="b"/>
                      <a:r>
                        <a:rPr lang="en-US" sz="1200" u="none" strike="noStrike" dirty="0">
                          <a:effectLst/>
                          <a:latin typeface="Arial" panose="020B0604020202020204" pitchFamily="34" charset="0"/>
                          <a:cs typeface="Arial" panose="020B0604020202020204" pitchFamily="34" charset="0"/>
                        </a:rPr>
                        <a:t>OSAM-126</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b"/>
                      <a:r>
                        <a:rPr lang="en-US" sz="1200" u="none" strike="noStrike" dirty="0">
                          <a:effectLst/>
                          <a:latin typeface="Arial" panose="020B0604020202020204" pitchFamily="34" charset="0"/>
                          <a:cs typeface="Arial" panose="020B0604020202020204" pitchFamily="34" charset="0"/>
                        </a:rPr>
                        <a:t>Low cost, commoditized robotic actuators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5367300"/>
                  </a:ext>
                </a:extLst>
              </a:tr>
              <a:tr h="370840">
                <a:tc>
                  <a:txBody>
                    <a:bodyPr/>
                    <a:lstStyle/>
                    <a:p>
                      <a:pPr algn="ctr" fontAlgn="b"/>
                      <a:r>
                        <a:rPr lang="en-US" sz="1200" u="none" strike="noStrike" dirty="0">
                          <a:effectLst/>
                          <a:latin typeface="Arial" panose="020B0604020202020204" pitchFamily="34" charset="0"/>
                          <a:cs typeface="Arial" panose="020B0604020202020204" pitchFamily="34" charset="0"/>
                        </a:rPr>
                        <a:t>OSAM-131</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b"/>
                      <a:r>
                        <a:rPr lang="en-US" sz="1200" u="none" strike="noStrike" dirty="0">
                          <a:effectLst/>
                          <a:latin typeface="Arial" panose="020B0604020202020204" pitchFamily="34" charset="0"/>
                          <a:cs typeface="Arial" panose="020B0604020202020204" pitchFamily="34" charset="0"/>
                        </a:rPr>
                        <a:t>Manufacture of on-orbit Infrastructure</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394977077"/>
                  </a:ext>
                </a:extLst>
              </a:tr>
              <a:tr h="370840">
                <a:tc>
                  <a:txBody>
                    <a:bodyPr/>
                    <a:lstStyle/>
                    <a:p>
                      <a:pPr algn="ctr" fontAlgn="b"/>
                      <a:r>
                        <a:rPr lang="en-US" sz="1200" b="0" i="0" u="none" strike="noStrike" dirty="0">
                          <a:solidFill>
                            <a:srgbClr val="000000"/>
                          </a:solidFill>
                          <a:effectLst/>
                          <a:latin typeface="Arial" panose="020B0604020202020204" pitchFamily="34" charset="0"/>
                          <a:cs typeface="Arial" panose="020B0604020202020204" pitchFamily="34" charset="0"/>
                        </a:rPr>
                        <a:t>OSAM-177</a:t>
                      </a:r>
                    </a:p>
                  </a:txBody>
                  <a:tcPr marL="9525" marR="9525" marT="9525" marB="0" anchor="ct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ACS modes to accommodate changing mass properties and flex modes during </a:t>
                      </a:r>
                      <a:r>
                        <a:rPr lang="en-US" sz="1200" b="0" i="0" u="none" strike="noStrike" dirty="0" err="1">
                          <a:solidFill>
                            <a:srgbClr val="000000"/>
                          </a:solidFill>
                          <a:effectLst/>
                          <a:latin typeface="Arial" panose="020B0604020202020204" pitchFamily="34" charset="0"/>
                          <a:cs typeface="Arial" panose="020B0604020202020204" pitchFamily="34" charset="0"/>
                        </a:rPr>
                        <a:t>assy</a:t>
                      </a:r>
                      <a:r>
                        <a:rPr lang="en-US" sz="1200" b="0" i="0" u="none" strike="noStrike" dirty="0">
                          <a:solidFill>
                            <a:srgbClr val="000000"/>
                          </a:solidFill>
                          <a:effectLst/>
                          <a:latin typeface="Arial" panose="020B0604020202020204" pitchFamily="34" charset="0"/>
                          <a:cs typeface="Arial" panose="020B0604020202020204" pitchFamily="34" charset="0"/>
                        </a:rPr>
                        <a:t>/</a:t>
                      </a:r>
                      <a:r>
                        <a:rPr lang="en-US" sz="1200" b="0" i="0" u="none" strike="noStrike" dirty="0" err="1">
                          <a:solidFill>
                            <a:srgbClr val="000000"/>
                          </a:solidFill>
                          <a:effectLst/>
                          <a:latin typeface="Arial" panose="020B0604020202020204" pitchFamily="34" charset="0"/>
                          <a:cs typeface="Arial" panose="020B0604020202020204" pitchFamily="34" charset="0"/>
                        </a:rPr>
                        <a:t>mfg</a:t>
                      </a:r>
                      <a:r>
                        <a:rPr lang="en-US" sz="1200" b="0" i="0" u="none" strike="noStrike" dirty="0">
                          <a:solidFill>
                            <a:srgbClr val="000000"/>
                          </a:solidFill>
                          <a:effectLst/>
                          <a:latin typeface="Arial" panose="020B0604020202020204" pitchFamily="34" charset="0"/>
                          <a:cs typeface="Arial" panose="020B0604020202020204" pitchFamily="34" charset="0"/>
                        </a:rPr>
                        <a:t> of large objects </a:t>
                      </a:r>
                    </a:p>
                  </a:txBody>
                  <a:tcPr anchor="ctr"/>
                </a:tc>
                <a:extLst>
                  <a:ext uri="{0D108BD9-81ED-4DB2-BD59-A6C34878D82A}">
                    <a16:rowId xmlns:a16="http://schemas.microsoft.com/office/drawing/2014/main" val="298709056"/>
                  </a:ext>
                </a:extLst>
              </a:tr>
              <a:tr h="370840">
                <a:tc>
                  <a:txBody>
                    <a:bodyPr/>
                    <a:lstStyle/>
                    <a:p>
                      <a:pPr algn="ctr" fontAlgn="b"/>
                      <a:r>
                        <a:rPr lang="en-US" sz="1200" u="none" strike="noStrike" dirty="0">
                          <a:effectLst/>
                          <a:latin typeface="Arial" panose="020B0604020202020204" pitchFamily="34" charset="0"/>
                          <a:cs typeface="Arial" panose="020B0604020202020204" pitchFamily="34" charset="0"/>
                        </a:rPr>
                        <a:t>OSAM-221</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b"/>
                      <a:r>
                        <a:rPr lang="en-US" sz="1200" u="none" strike="noStrike" dirty="0">
                          <a:effectLst/>
                          <a:latin typeface="Arial" panose="020B0604020202020204" pitchFamily="34" charset="0"/>
                          <a:cs typeface="Arial" panose="020B0604020202020204" pitchFamily="34" charset="0"/>
                        </a:rPr>
                        <a:t>Spacecraft GNC during assembly</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60807719"/>
                  </a:ext>
                </a:extLst>
              </a:tr>
              <a:tr h="370840">
                <a:tc>
                  <a:txBody>
                    <a:bodyPr/>
                    <a:lstStyle/>
                    <a:p>
                      <a:pPr algn="ctr" fontAlgn="b"/>
                      <a:r>
                        <a:rPr lang="en-US" sz="1200" u="none" strike="noStrike" dirty="0">
                          <a:effectLst/>
                          <a:latin typeface="Arial" panose="020B0604020202020204" pitchFamily="34" charset="0"/>
                          <a:cs typeface="Arial" panose="020B0604020202020204" pitchFamily="34" charset="0"/>
                        </a:rPr>
                        <a:t>OSAM-222</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b"/>
                      <a:r>
                        <a:rPr lang="en-US" sz="1200" u="none" strike="noStrike" dirty="0">
                          <a:effectLst/>
                          <a:latin typeface="Arial" panose="020B0604020202020204" pitchFamily="34" charset="0"/>
                          <a:cs typeface="Arial" panose="020B0604020202020204" pitchFamily="34" charset="0"/>
                        </a:rPr>
                        <a:t>Fabrication and repair of on-orbit and lunar surface hardware, components and structures using advanced manufacturing processes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66340933"/>
                  </a:ext>
                </a:extLst>
              </a:tr>
              <a:tr h="370840">
                <a:tc>
                  <a:txBody>
                    <a:bodyPr/>
                    <a:lstStyle/>
                    <a:p>
                      <a:pPr algn="ctr" fontAlgn="b"/>
                      <a:r>
                        <a:rPr lang="en-US" sz="1200" u="none" strike="noStrike" dirty="0">
                          <a:effectLst/>
                          <a:latin typeface="Arial" panose="020B0604020202020204" pitchFamily="34" charset="0"/>
                          <a:cs typeface="Arial" panose="020B0604020202020204" pitchFamily="34" charset="0"/>
                        </a:rPr>
                        <a:t>OSAM-229</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b"/>
                      <a:r>
                        <a:rPr lang="en-US" sz="1200" u="none" strike="noStrike" dirty="0">
                          <a:effectLst/>
                          <a:latin typeface="Arial" panose="020B0604020202020204" pitchFamily="34" charset="0"/>
                          <a:cs typeface="Arial" panose="020B0604020202020204" pitchFamily="34" charset="0"/>
                        </a:rPr>
                        <a:t>Supervisor situational awareness modeling and simulation</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497640559"/>
                  </a:ext>
                </a:extLst>
              </a:tr>
              <a:tr h="370840">
                <a:tc>
                  <a:txBody>
                    <a:bodyPr/>
                    <a:lstStyle/>
                    <a:p>
                      <a:pPr algn="ctr" fontAlgn="b"/>
                      <a:r>
                        <a:rPr lang="en-US" sz="1200" u="none" strike="noStrike" dirty="0">
                          <a:effectLst/>
                          <a:latin typeface="Arial" panose="020B0604020202020204" pitchFamily="34" charset="0"/>
                          <a:cs typeface="Arial" panose="020B0604020202020204" pitchFamily="34" charset="0"/>
                        </a:rPr>
                        <a:t>OSAM-234</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b"/>
                      <a:r>
                        <a:rPr lang="en-US" sz="1200" u="none" strike="noStrike" dirty="0">
                          <a:effectLst/>
                          <a:latin typeface="Arial" panose="020B0604020202020204" pitchFamily="34" charset="0"/>
                          <a:cs typeface="Arial" panose="020B0604020202020204" pitchFamily="34" charset="0"/>
                        </a:rPr>
                        <a:t>High-precision arm control</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49671269"/>
                  </a:ext>
                </a:extLst>
              </a:tr>
              <a:tr h="370840">
                <a:tc>
                  <a:txBody>
                    <a:bodyPr/>
                    <a:lstStyle/>
                    <a:p>
                      <a:pPr algn="ctr" fontAlgn="b"/>
                      <a:r>
                        <a:rPr lang="en-US" sz="1200" u="none" strike="noStrike" dirty="0">
                          <a:effectLst/>
                          <a:latin typeface="Arial" panose="020B0604020202020204" pitchFamily="34" charset="0"/>
                          <a:cs typeface="Arial" panose="020B0604020202020204" pitchFamily="34" charset="0"/>
                        </a:rPr>
                        <a:t>OSAM-273</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b"/>
                      <a:r>
                        <a:rPr lang="en-US" sz="1200" u="none" strike="noStrike" dirty="0">
                          <a:effectLst/>
                          <a:latin typeface="Arial" panose="020B0604020202020204" pitchFamily="34" charset="0"/>
                          <a:cs typeface="Arial" panose="020B0604020202020204" pitchFamily="34" charset="0"/>
                        </a:rPr>
                        <a:t>Low size, weight, and power Mars surface arm</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68327976"/>
                  </a:ext>
                </a:extLst>
              </a:tr>
              <a:tr h="370840">
                <a:tc>
                  <a:txBody>
                    <a:bodyPr/>
                    <a:lstStyle/>
                    <a:p>
                      <a:pPr algn="ctr" fontAlgn="b"/>
                      <a:r>
                        <a:rPr lang="en-US" sz="1200" u="none" strike="noStrike" dirty="0">
                          <a:effectLst/>
                          <a:latin typeface="Arial" panose="020B0604020202020204" pitchFamily="34" charset="0"/>
                          <a:cs typeface="Arial" panose="020B0604020202020204" pitchFamily="34" charset="0"/>
                        </a:rPr>
                        <a:t>OSAM-294</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l" fontAlgn="b"/>
                      <a:r>
                        <a:rPr lang="en-US" sz="1200" u="none" strike="noStrike" dirty="0">
                          <a:effectLst/>
                          <a:latin typeface="Arial" panose="020B0604020202020204" pitchFamily="34" charset="0"/>
                          <a:cs typeface="Arial" panose="020B0604020202020204" pitchFamily="34" charset="0"/>
                        </a:rPr>
                        <a:t>Autonomy for assembly</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38583393"/>
                  </a:ext>
                </a:extLst>
              </a:tr>
            </a:tbl>
          </a:graphicData>
        </a:graphic>
      </p:graphicFrame>
      <p:sp>
        <p:nvSpPr>
          <p:cNvPr id="2" name="Title 1"/>
          <p:cNvSpPr>
            <a:spLocks noGrp="1"/>
          </p:cNvSpPr>
          <p:nvPr>
            <p:ph type="title"/>
          </p:nvPr>
        </p:nvSpPr>
        <p:spPr/>
        <p:txBody>
          <a:bodyPr>
            <a:normAutofit fontScale="90000"/>
          </a:bodyPr>
          <a:lstStyle/>
          <a:p>
            <a:r>
              <a:rPr lang="en-US" dirty="0"/>
              <a:t>Technology Gaps Addressed by OSAM-2 Development </a:t>
            </a:r>
          </a:p>
        </p:txBody>
      </p:sp>
      <p:sp>
        <p:nvSpPr>
          <p:cNvPr id="4" name="Slide Number Placeholder 3"/>
          <p:cNvSpPr>
            <a:spLocks noGrp="1"/>
          </p:cNvSpPr>
          <p:nvPr>
            <p:ph type="sldNum" sz="quarter" idx="12"/>
          </p:nvPr>
        </p:nvSpPr>
        <p:spPr/>
        <p:txBody>
          <a:bodyPr/>
          <a:lstStyle/>
          <a:p>
            <a:fld id="{3C9FC519-7947-4F21-BC86-1F1EE0CE6A10}" type="slidenum">
              <a:rPr lang="en-US" smtClean="0"/>
              <a:pPr/>
              <a:t>10</a:t>
            </a:fld>
            <a:endParaRPr lang="en-US" dirty="0"/>
          </a:p>
        </p:txBody>
      </p:sp>
    </p:spTree>
    <p:extLst>
      <p:ext uri="{BB962C8B-B14F-4D97-AF65-F5344CB8AC3E}">
        <p14:creationId xmlns:p14="http://schemas.microsoft.com/office/powerpoint/2010/main" val="1818341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Capabilities of Technology</a:t>
            </a:r>
          </a:p>
        </p:txBody>
      </p:sp>
      <p:sp>
        <p:nvSpPr>
          <p:cNvPr id="3" name="Content Placeholder 2"/>
          <p:cNvSpPr>
            <a:spLocks noGrp="1"/>
          </p:cNvSpPr>
          <p:nvPr>
            <p:ph idx="1"/>
          </p:nvPr>
        </p:nvSpPr>
        <p:spPr/>
        <p:txBody>
          <a:bodyPr/>
          <a:lstStyle/>
          <a:p>
            <a:r>
              <a:rPr lang="en-US" dirty="0"/>
              <a:t>Archinaut is a concept for exploiting in-space robotic manufacturing and assembly via a suite of proven technologies</a:t>
            </a:r>
          </a:p>
          <a:p>
            <a:r>
              <a:rPr lang="en-US" dirty="0"/>
              <a:t>Made In Space, Inc., has assessed a variety of design reference missions that can utilize technologies being developed and proven in the STMD/TDM effort, including:</a:t>
            </a:r>
          </a:p>
          <a:p>
            <a:pPr lvl="1"/>
            <a:r>
              <a:rPr lang="en-US" dirty="0"/>
              <a:t>Antenna Manufacturing</a:t>
            </a:r>
          </a:p>
          <a:p>
            <a:pPr lvl="1"/>
            <a:r>
              <a:rPr lang="en-US" dirty="0"/>
              <a:t>Distributed aperture-based missions</a:t>
            </a:r>
          </a:p>
          <a:p>
            <a:pPr lvl="1"/>
            <a:r>
              <a:rPr lang="en-US" dirty="0"/>
              <a:t>Large aperture UV/optical/IR telescopes</a:t>
            </a:r>
          </a:p>
          <a:p>
            <a:pPr lvl="1"/>
            <a:r>
              <a:rPr lang="en-US" dirty="0"/>
              <a:t>Reconfigurable Reflectors</a:t>
            </a:r>
          </a:p>
          <a:p>
            <a:pPr lvl="1"/>
            <a:r>
              <a:rPr lang="en-US" dirty="0"/>
              <a:t>Sunshields/</a:t>
            </a:r>
            <a:r>
              <a:rPr lang="en-US" dirty="0" err="1"/>
              <a:t>Starshades</a:t>
            </a:r>
            <a:endParaRPr lang="en-US" dirty="0"/>
          </a:p>
          <a:p>
            <a:pPr lvl="1"/>
            <a:r>
              <a:rPr lang="en-US" dirty="0"/>
              <a:t>In-Space Solar Power/SEP</a:t>
            </a:r>
          </a:p>
          <a:p>
            <a:endParaRPr lang="en-US" dirty="0"/>
          </a:p>
        </p:txBody>
      </p:sp>
      <p:sp>
        <p:nvSpPr>
          <p:cNvPr id="4" name="Slide Number Placeholder 3"/>
          <p:cNvSpPr>
            <a:spLocks noGrp="1"/>
          </p:cNvSpPr>
          <p:nvPr>
            <p:ph type="sldNum" sz="quarter" idx="12"/>
          </p:nvPr>
        </p:nvSpPr>
        <p:spPr/>
        <p:txBody>
          <a:bodyPr/>
          <a:lstStyle/>
          <a:p>
            <a:fld id="{3C9FC519-7947-4F21-BC86-1F1EE0CE6A10}" type="slidenum">
              <a:rPr lang="en-US" smtClean="0"/>
              <a:pPr/>
              <a:t>11</a:t>
            </a:fld>
            <a:endParaRPr lang="en-US" dirty="0"/>
          </a:p>
        </p:txBody>
      </p:sp>
      <p:pic>
        <p:nvPicPr>
          <p:cNvPr id="6" name="Picture 5" descr="A picture containing LEGO, toy&#10;&#10;Description automatically generated">
            <a:extLst>
              <a:ext uri="{FF2B5EF4-FFF2-40B4-BE49-F238E27FC236}">
                <a16:creationId xmlns:a16="http://schemas.microsoft.com/office/drawing/2014/main" id="{09CADAE5-D539-4F4C-988D-8F529C479DD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69507" y="3438912"/>
            <a:ext cx="5957633" cy="2946648"/>
          </a:xfrm>
          <a:prstGeom prst="rect">
            <a:avLst/>
          </a:prstGeom>
        </p:spPr>
      </p:pic>
      <p:sp>
        <p:nvSpPr>
          <p:cNvPr id="7" name="TextBox 6"/>
          <p:cNvSpPr txBox="1"/>
          <p:nvPr/>
        </p:nvSpPr>
        <p:spPr>
          <a:xfrm>
            <a:off x="7337708" y="6004579"/>
            <a:ext cx="2621230"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Optimast</a:t>
            </a:r>
            <a:r>
              <a:rPr lang="en-US" dirty="0">
                <a:latin typeface="Arial" panose="020B0604020202020204" pitchFamily="34" charset="0"/>
                <a:cs typeface="Arial" panose="020B0604020202020204" pitchFamily="34" charset="0"/>
              </a:rPr>
              <a:t> Interferometer</a:t>
            </a:r>
          </a:p>
        </p:txBody>
      </p:sp>
    </p:spTree>
    <p:extLst>
      <p:ext uri="{BB962C8B-B14F-4D97-AF65-F5344CB8AC3E}">
        <p14:creationId xmlns:p14="http://schemas.microsoft.com/office/powerpoint/2010/main" val="1863296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Infusion Potential</a:t>
            </a:r>
          </a:p>
        </p:txBody>
      </p:sp>
      <p:sp>
        <p:nvSpPr>
          <p:cNvPr id="4" name="Slide Number Placeholder 3"/>
          <p:cNvSpPr>
            <a:spLocks noGrp="1"/>
          </p:cNvSpPr>
          <p:nvPr>
            <p:ph type="sldNum" sz="quarter" idx="12"/>
          </p:nvPr>
        </p:nvSpPr>
        <p:spPr/>
        <p:txBody>
          <a:bodyPr/>
          <a:lstStyle/>
          <a:p>
            <a:fld id="{3C9FC519-7947-4F21-BC86-1F1EE0CE6A10}" type="slidenum">
              <a:rPr lang="en-US" smtClean="0"/>
              <a:pPr/>
              <a:t>12</a:t>
            </a:fld>
            <a:endParaRPr lang="en-US" dirty="0"/>
          </a:p>
        </p:txBody>
      </p:sp>
      <p:pic>
        <p:nvPicPr>
          <p:cNvPr id="6" name="Picture 5">
            <a:extLst>
              <a:ext uri="{FF2B5EF4-FFF2-40B4-BE49-F238E27FC236}">
                <a16:creationId xmlns:a16="http://schemas.microsoft.com/office/drawing/2014/main" id="{0C4FF798-0823-4796-8470-0A5CC3D38376}"/>
              </a:ext>
            </a:extLst>
          </p:cNvPr>
          <p:cNvPicPr>
            <a:picLocks noChangeAspect="1"/>
          </p:cNvPicPr>
          <p:nvPr/>
        </p:nvPicPr>
        <p:blipFill>
          <a:blip r:embed="rId2"/>
          <a:stretch>
            <a:fillRect/>
          </a:stretch>
        </p:blipFill>
        <p:spPr>
          <a:xfrm>
            <a:off x="243840" y="1440274"/>
            <a:ext cx="11704320" cy="4828831"/>
          </a:xfrm>
          <a:prstGeom prst="rect">
            <a:avLst/>
          </a:prstGeom>
          <a:ln>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7557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Made In Space, Inc., Archinaut One Team</a:t>
            </a:r>
          </a:p>
          <a:p>
            <a:r>
              <a:rPr lang="en-US" dirty="0"/>
              <a:t>Archinaut One Contractors</a:t>
            </a:r>
          </a:p>
          <a:p>
            <a:pPr lvl="1"/>
            <a:r>
              <a:rPr lang="en-US" dirty="0"/>
              <a:t>Northrop Grumman</a:t>
            </a:r>
          </a:p>
          <a:p>
            <a:pPr lvl="1"/>
            <a:r>
              <a:rPr lang="en-US" dirty="0"/>
              <a:t>Blue Canyon Technologies</a:t>
            </a:r>
          </a:p>
          <a:p>
            <a:pPr lvl="1"/>
            <a:r>
              <a:rPr lang="en-US" dirty="0" err="1"/>
              <a:t>Motiv</a:t>
            </a:r>
            <a:r>
              <a:rPr lang="en-US" dirty="0"/>
              <a:t> Space Systems</a:t>
            </a:r>
          </a:p>
        </p:txBody>
      </p:sp>
      <p:sp>
        <p:nvSpPr>
          <p:cNvPr id="4" name="Slide Number Placeholder 3"/>
          <p:cNvSpPr>
            <a:spLocks noGrp="1"/>
          </p:cNvSpPr>
          <p:nvPr>
            <p:ph type="sldNum" sz="quarter" idx="12"/>
          </p:nvPr>
        </p:nvSpPr>
        <p:spPr/>
        <p:txBody>
          <a:bodyPr/>
          <a:lstStyle/>
          <a:p>
            <a:fld id="{3C9FC519-7947-4F21-BC86-1F1EE0CE6A10}" type="slidenum">
              <a:rPr lang="en-US" smtClean="0"/>
              <a:pPr/>
              <a:t>13</a:t>
            </a:fld>
            <a:endParaRPr lang="en-US" dirty="0"/>
          </a:p>
        </p:txBody>
      </p:sp>
      <p:sp>
        <p:nvSpPr>
          <p:cNvPr id="6" name="Title 5"/>
          <p:cNvSpPr>
            <a:spLocks noGrp="1"/>
          </p:cNvSpPr>
          <p:nvPr>
            <p:ph type="title"/>
          </p:nvPr>
        </p:nvSpPr>
        <p:spPr/>
        <p:txBody>
          <a:bodyPr>
            <a:normAutofit/>
          </a:bodyPr>
          <a:lstStyle/>
          <a:p>
            <a:r>
              <a:rPr lang="en-US" dirty="0"/>
              <a:t>Acknowledgements </a:t>
            </a:r>
          </a:p>
        </p:txBody>
      </p:sp>
      <p:pic>
        <p:nvPicPr>
          <p:cNvPr id="2" name="Picture 1"/>
          <p:cNvPicPr>
            <a:picLocks noChangeAspect="1"/>
          </p:cNvPicPr>
          <p:nvPr/>
        </p:nvPicPr>
        <p:blipFill>
          <a:blip r:embed="rId2"/>
          <a:stretch>
            <a:fillRect/>
          </a:stretch>
        </p:blipFill>
        <p:spPr>
          <a:xfrm rot="5400000">
            <a:off x="7347111" y="2228611"/>
            <a:ext cx="4259484" cy="4054415"/>
          </a:xfrm>
          <a:prstGeom prst="rect">
            <a:avLst/>
          </a:prstGeom>
        </p:spPr>
      </p:pic>
    </p:spTree>
    <p:extLst>
      <p:ext uri="{BB962C8B-B14F-4D97-AF65-F5344CB8AC3E}">
        <p14:creationId xmlns:p14="http://schemas.microsoft.com/office/powerpoint/2010/main" val="1426128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8644" y="1223498"/>
            <a:ext cx="11770797" cy="808502"/>
          </a:xfrm>
        </p:spPr>
        <p:txBody>
          <a:bodyPr>
            <a:normAutofit/>
          </a:bodyPr>
          <a:lstStyle/>
          <a:p>
            <a:pPr marL="0" indent="0" algn="ctr">
              <a:buNone/>
            </a:pPr>
            <a:r>
              <a:rPr lang="en-US" sz="4000" b="1" dirty="0"/>
              <a:t>Questions?</a:t>
            </a:r>
          </a:p>
        </p:txBody>
      </p:sp>
      <p:sp>
        <p:nvSpPr>
          <p:cNvPr id="4" name="Slide Number Placeholder 3"/>
          <p:cNvSpPr>
            <a:spLocks noGrp="1"/>
          </p:cNvSpPr>
          <p:nvPr>
            <p:ph type="sldNum" sz="quarter" idx="12"/>
          </p:nvPr>
        </p:nvSpPr>
        <p:spPr/>
        <p:txBody>
          <a:bodyPr/>
          <a:lstStyle/>
          <a:p>
            <a:fld id="{3C9FC519-7947-4F21-BC86-1F1EE0CE6A10}" type="slidenum">
              <a:rPr lang="en-US" smtClean="0"/>
              <a:pPr/>
              <a:t>14</a:t>
            </a:fld>
            <a:endParaRPr lang="en-US" dirty="0"/>
          </a:p>
        </p:txBody>
      </p:sp>
      <p:pic>
        <p:nvPicPr>
          <p:cNvPr id="7" name="Picture 6"/>
          <p:cNvPicPr>
            <a:picLocks noChangeAspect="1"/>
          </p:cNvPicPr>
          <p:nvPr/>
        </p:nvPicPr>
        <p:blipFill rotWithShape="1">
          <a:blip r:embed="rId2"/>
          <a:srcRect l="31695" t="41632" r="22544" b="11191"/>
          <a:stretch/>
        </p:blipFill>
        <p:spPr>
          <a:xfrm>
            <a:off x="1942231" y="1934760"/>
            <a:ext cx="8403622" cy="4709244"/>
          </a:xfrm>
          <a:prstGeom prst="rect">
            <a:avLst/>
          </a:prstGeom>
        </p:spPr>
      </p:pic>
    </p:spTree>
    <p:extLst>
      <p:ext uri="{BB962C8B-B14F-4D97-AF65-F5344CB8AC3E}">
        <p14:creationId xmlns:p14="http://schemas.microsoft.com/office/powerpoint/2010/main" val="2927682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5" name="Slide Number Placeholder 4"/>
          <p:cNvSpPr>
            <a:spLocks noGrp="1"/>
          </p:cNvSpPr>
          <p:nvPr>
            <p:ph type="sldNum" sz="quarter" idx="12"/>
          </p:nvPr>
        </p:nvSpPr>
        <p:spPr>
          <a:xfrm>
            <a:off x="8610600" y="6613236"/>
            <a:ext cx="2057400" cy="214914"/>
          </a:xfrm>
        </p:spPr>
        <p:txBody>
          <a:bodyPr/>
          <a:lstStyle/>
          <a:p>
            <a:fld id="{3C9FC519-7947-4F21-BC86-1F1EE0CE6A10}" type="slidenum">
              <a:rPr lang="en-US" sz="1000">
                <a:latin typeface="Arial" panose="020B0604020202020204" pitchFamily="34" charset="0"/>
                <a:cs typeface="Arial" panose="020B0604020202020204" pitchFamily="34" charset="0"/>
              </a:rPr>
              <a:t>15</a:t>
            </a:fld>
            <a:endParaRPr lang="en-US" sz="1000" dirty="0">
              <a:latin typeface="Arial" panose="020B0604020202020204" pitchFamily="34" charset="0"/>
              <a:cs typeface="Arial" panose="020B0604020202020204" pitchFamily="34" charset="0"/>
            </a:endParaRPr>
          </a:p>
        </p:txBody>
      </p:sp>
      <p:sp>
        <p:nvSpPr>
          <p:cNvPr id="8" name="Rectangle 7"/>
          <p:cNvSpPr/>
          <p:nvPr/>
        </p:nvSpPr>
        <p:spPr>
          <a:xfrm>
            <a:off x="0" y="5156979"/>
            <a:ext cx="12192000" cy="584775"/>
          </a:xfrm>
          <a:prstGeom prst="rect">
            <a:avLst/>
          </a:prstGeom>
          <a:solidFill>
            <a:srgbClr val="1A5DAD"/>
          </a:solidFill>
        </p:spPr>
        <p:txBody>
          <a:bodyPr wrap="square">
            <a:spAutoFit/>
          </a:bodyPr>
          <a:lstStyle/>
          <a:p>
            <a:pPr algn="ctr"/>
            <a:r>
              <a:rPr lang="en-US" sz="1600" i="1" dirty="0">
                <a:solidFill>
                  <a:schemeClr val="bg1"/>
                </a:solidFill>
                <a:latin typeface="Arial" panose="020B0604020202020204" pitchFamily="34" charset="0"/>
                <a:ea typeface="Helvetica" charset="0"/>
                <a:cs typeface="Arial" panose="020B0604020202020204" pitchFamily="34" charset="0"/>
              </a:rPr>
              <a:t>To arrange further discussion of on-orbit servicing technologies contact </a:t>
            </a:r>
          </a:p>
          <a:p>
            <a:pPr algn="ctr"/>
            <a:r>
              <a:rPr lang="en-US" sz="1600" i="1">
                <a:solidFill>
                  <a:schemeClr val="bg1"/>
                </a:solidFill>
                <a:latin typeface="Arial" panose="020B0604020202020204" pitchFamily="34" charset="0"/>
                <a:ea typeface="Helvetica" charset="0"/>
                <a:cs typeface="Arial" panose="020B0604020202020204" pitchFamily="34" charset="0"/>
              </a:rPr>
              <a:t>Laura Hardin (256-990-1952 or laura.hardin@nasa.gov</a:t>
            </a:r>
            <a:r>
              <a:rPr lang="en-US" sz="1600" i="1" dirty="0">
                <a:solidFill>
                  <a:schemeClr val="bg1"/>
                </a:solidFill>
                <a:latin typeface="Arial" panose="020B0604020202020204" pitchFamily="34" charset="0"/>
                <a:ea typeface="Helvetica" charset="0"/>
                <a:cs typeface="Arial" panose="020B0604020202020204" pitchFamily="34" charset="0"/>
              </a:rPr>
              <a:t>)</a:t>
            </a:r>
          </a:p>
        </p:txBody>
      </p:sp>
      <p:sp>
        <p:nvSpPr>
          <p:cNvPr id="2" name="TextBox 1"/>
          <p:cNvSpPr txBox="1"/>
          <p:nvPr/>
        </p:nvSpPr>
        <p:spPr>
          <a:xfrm>
            <a:off x="4438650" y="3398376"/>
            <a:ext cx="6848475" cy="1200329"/>
          </a:xfrm>
          <a:prstGeom prst="rect">
            <a:avLst/>
          </a:prstGeom>
          <a:noFill/>
        </p:spPr>
        <p:txBody>
          <a:bodyPr wrap="square" rtlCol="0">
            <a:spAutoFit/>
          </a:bodyPr>
          <a:lstStyle/>
          <a:p>
            <a:pPr algn="ctr"/>
            <a:r>
              <a:rPr lang="en-US" sz="1200" dirty="0">
                <a:solidFill>
                  <a:schemeClr val="bg1"/>
                </a:solidFill>
                <a:latin typeface="Century Gothic" panose="020B0502020202020204" pitchFamily="34" charset="0"/>
              </a:rPr>
              <a:t>Robots are poised to make what was once thought to be impossible in space a reality. From extending the lifespan of satellites, to assembling massive life-seeking telescopes in space, to refueling and repairing spacecraft on journeys to distant locations, the possibilities are endless. Key to these endeavors is demonstrating the foundational capabilities – servicing, assembly, and manufacturing. </a:t>
            </a:r>
          </a:p>
          <a:p>
            <a:pPr algn="ctr"/>
            <a:r>
              <a:rPr lang="en-US" sz="1200" dirty="0">
                <a:solidFill>
                  <a:schemeClr val="bg1"/>
                </a:solidFill>
                <a:latin typeface="Century Gothic" panose="020B0502020202020204" pitchFamily="34" charset="0"/>
              </a:rPr>
              <a:t>  </a:t>
            </a:r>
          </a:p>
        </p:txBody>
      </p:sp>
      <p:sp>
        <p:nvSpPr>
          <p:cNvPr id="9" name="TextBox 8"/>
          <p:cNvSpPr txBox="1"/>
          <p:nvPr/>
        </p:nvSpPr>
        <p:spPr>
          <a:xfrm>
            <a:off x="63502" y="5741754"/>
            <a:ext cx="3698874" cy="1061829"/>
          </a:xfrm>
          <a:prstGeom prst="rect">
            <a:avLst/>
          </a:prstGeom>
          <a:noFill/>
        </p:spPr>
        <p:txBody>
          <a:bodyPr wrap="square" rtlCol="0">
            <a:spAutoFit/>
          </a:bodyPr>
          <a:lstStyle/>
          <a:p>
            <a:r>
              <a:rPr lang="en-US" sz="1050" dirty="0">
                <a:latin typeface="Century Gothic" panose="020B0502020202020204" pitchFamily="34" charset="0"/>
              </a:rPr>
              <a:t>Background Graphic: OSAM technologies continue the legacy of the Hubble Space Telescope (HST) Servicing Missions, and will be implemented to assist astronauts span and expand orbiting stations like the International Space Station (ISS).  OSAM technologies will also support lunar surface and orbiting operations.  </a:t>
            </a:r>
          </a:p>
        </p:txBody>
      </p:sp>
      <p:grpSp>
        <p:nvGrpSpPr>
          <p:cNvPr id="11" name="Group 10"/>
          <p:cNvGrpSpPr/>
          <p:nvPr/>
        </p:nvGrpSpPr>
        <p:grpSpPr>
          <a:xfrm>
            <a:off x="181483" y="4480928"/>
            <a:ext cx="1162788" cy="1175751"/>
            <a:chOff x="7904847" y="44764"/>
            <a:chExt cx="1162788" cy="1175751"/>
          </a:xfrm>
        </p:grpSpPr>
        <p:sp>
          <p:nvSpPr>
            <p:cNvPr id="12" name="Oval 11"/>
            <p:cNvSpPr/>
            <p:nvPr userDrawn="1"/>
          </p:nvSpPr>
          <p:spPr>
            <a:xfrm>
              <a:off x="7910630" y="54289"/>
              <a:ext cx="1150624" cy="115062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04847" y="44764"/>
              <a:ext cx="1162788" cy="1175751"/>
            </a:xfrm>
            <a:prstGeom prst="rect">
              <a:avLst/>
            </a:prstGeom>
          </p:spPr>
        </p:pic>
      </p:grpSp>
    </p:spTree>
    <p:extLst>
      <p:ext uri="{BB962C8B-B14F-4D97-AF65-F5344CB8AC3E}">
        <p14:creationId xmlns:p14="http://schemas.microsoft.com/office/powerpoint/2010/main" val="3145241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Introduction</a:t>
            </a:r>
          </a:p>
        </p:txBody>
      </p:sp>
      <p:sp>
        <p:nvSpPr>
          <p:cNvPr id="3" name="Content Placeholder 2"/>
          <p:cNvSpPr>
            <a:spLocks noGrp="1"/>
          </p:cNvSpPr>
          <p:nvPr>
            <p:ph idx="1"/>
          </p:nvPr>
        </p:nvSpPr>
        <p:spPr/>
        <p:txBody>
          <a:bodyPr>
            <a:normAutofit lnSpcReduction="10000"/>
          </a:bodyPr>
          <a:lstStyle/>
          <a:p>
            <a:r>
              <a:rPr lang="en-US" dirty="0"/>
              <a:t>The OSAM-2 mission is the second phase of a STMD Tipping Point solicitation entitled “Robotic In-Space Manufacturing and Assembly of Spacecraft and Space Structures”</a:t>
            </a:r>
          </a:p>
          <a:p>
            <a:pPr lvl="1"/>
            <a:r>
              <a:rPr lang="en-US" dirty="0"/>
              <a:t>Phase I demonstrated extended structure manufacturing and robotic manipulation of hardware in a relevant thermal vacuum environment</a:t>
            </a:r>
          </a:p>
          <a:p>
            <a:r>
              <a:rPr lang="en-US" dirty="0"/>
              <a:t>The mission is led by Made In Space, Inc., (MIS) and managed by the TDM Program Office</a:t>
            </a:r>
          </a:p>
          <a:p>
            <a:pPr lvl="1"/>
            <a:r>
              <a:rPr lang="en-US" dirty="0"/>
              <a:t>MIS refers to it as Archinaut One; OSAM-2 is NASA’s designation</a:t>
            </a:r>
          </a:p>
          <a:p>
            <a:pPr lvl="1"/>
            <a:r>
              <a:rPr lang="en-US" dirty="0"/>
              <a:t>OSAM-2 plans to manufacture a 10 m beam that will deploy a solar array surrogate and a 6 m stand-alone “engineering” beam</a:t>
            </a:r>
          </a:p>
          <a:p>
            <a:r>
              <a:rPr lang="en-US" dirty="0"/>
              <a:t>This briefing provides an updated overview of OSAM-2 since last year’s workshop</a:t>
            </a:r>
          </a:p>
        </p:txBody>
      </p:sp>
      <p:sp>
        <p:nvSpPr>
          <p:cNvPr id="4" name="Slide Number Placeholder 3"/>
          <p:cNvSpPr>
            <a:spLocks noGrp="1"/>
          </p:cNvSpPr>
          <p:nvPr>
            <p:ph type="sldNum" sz="quarter" idx="12"/>
          </p:nvPr>
        </p:nvSpPr>
        <p:spPr/>
        <p:txBody>
          <a:bodyPr/>
          <a:lstStyle/>
          <a:p>
            <a:fld id="{3C9FC519-7947-4F21-BC86-1F1EE0CE6A10}" type="slidenum">
              <a:rPr lang="en-US" smtClean="0"/>
              <a:pPr/>
              <a:t>2</a:t>
            </a:fld>
            <a:endParaRPr lang="en-US" dirty="0"/>
          </a:p>
        </p:txBody>
      </p:sp>
    </p:spTree>
    <p:extLst>
      <p:ext uri="{BB962C8B-B14F-4D97-AF65-F5344CB8AC3E}">
        <p14:creationId xmlns:p14="http://schemas.microsoft.com/office/powerpoint/2010/main" val="1061346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Full Mission Success Requirements</a:t>
            </a:r>
          </a:p>
        </p:txBody>
      </p:sp>
      <p:sp>
        <p:nvSpPr>
          <p:cNvPr id="3" name="Content Placeholder 2"/>
          <p:cNvSpPr>
            <a:spLocks noGrp="1"/>
          </p:cNvSpPr>
          <p:nvPr>
            <p:ph idx="1"/>
          </p:nvPr>
        </p:nvSpPr>
        <p:spPr>
          <a:xfrm>
            <a:off x="258644" y="1241264"/>
            <a:ext cx="11770797" cy="5230556"/>
          </a:xfrm>
        </p:spPr>
        <p:txBody>
          <a:bodyPr>
            <a:noAutofit/>
          </a:bodyPr>
          <a:lstStyle/>
          <a:p>
            <a:r>
              <a:rPr lang="en-US" sz="2200" u="sng" dirty="0"/>
              <a:t>A1-PROG-1. On-orbit Robotic Manipulation</a:t>
            </a:r>
            <a:r>
              <a:rPr lang="en-US" sz="2200" dirty="0"/>
              <a:t>: Archinaut (OSAM-2) shall demonstrate on-orbit robotic manipulation of at least one set of representative additive manufacturing components.</a:t>
            </a:r>
          </a:p>
          <a:p>
            <a:r>
              <a:rPr lang="en-US" sz="2200" u="sng" dirty="0"/>
              <a:t>A1-PROG-2. On-orbit Manufacturing</a:t>
            </a:r>
            <a:r>
              <a:rPr lang="en-US" sz="2200" dirty="0"/>
              <a:t>: Archinaut (OSAM-2) shall demonstrate on-orbit manufacturing of a beam to deploy a solar array [or surrogate solar array] assembly with a length of at least 10 meters.</a:t>
            </a:r>
          </a:p>
          <a:p>
            <a:r>
              <a:rPr lang="en-US" sz="2200" u="sng" dirty="0"/>
              <a:t>A1-PROG-3. On-Orbit Beam Build Tolerance</a:t>
            </a:r>
            <a:r>
              <a:rPr lang="en-US" sz="2200" dirty="0"/>
              <a:t>: Archinaut (OSAM-2) shall verify that the actual length of the fully deployed solar array (or surrogate solar array) assembly manufactured on orbit is within 1% of the planned length.</a:t>
            </a:r>
          </a:p>
          <a:p>
            <a:r>
              <a:rPr lang="en-US" sz="2200" u="sng" dirty="0"/>
              <a:t>A1-PROG-4. On-Orbit Tip Deflection Measurement</a:t>
            </a:r>
            <a:r>
              <a:rPr lang="en-US" sz="2200" dirty="0"/>
              <a:t>: Archinaut (OSAM-2) shall measure the tip deflection of the on-orbit, fully deployed solar array (or surrogate solar array) assembly.</a:t>
            </a:r>
          </a:p>
          <a:p>
            <a:r>
              <a:rPr lang="en-US" sz="2200" u="sng" dirty="0"/>
              <a:t>A1-PROG-5. Technology Demonstration Duration</a:t>
            </a:r>
            <a:r>
              <a:rPr lang="en-US" sz="2200" dirty="0"/>
              <a:t>: Archinaut (OSAM-2) shall complete the technology demonstration in less than 4 months from launch.</a:t>
            </a:r>
          </a:p>
        </p:txBody>
      </p:sp>
      <p:sp>
        <p:nvSpPr>
          <p:cNvPr id="4" name="Slide Number Placeholder 3"/>
          <p:cNvSpPr>
            <a:spLocks noGrp="1"/>
          </p:cNvSpPr>
          <p:nvPr>
            <p:ph type="sldNum" sz="quarter" idx="12"/>
          </p:nvPr>
        </p:nvSpPr>
        <p:spPr/>
        <p:txBody>
          <a:bodyPr/>
          <a:lstStyle/>
          <a:p>
            <a:fld id="{3C9FC519-7947-4F21-BC86-1F1EE0CE6A10}" type="slidenum">
              <a:rPr lang="en-US" smtClean="0"/>
              <a:pPr/>
              <a:t>3</a:t>
            </a:fld>
            <a:endParaRPr lang="en-US" dirty="0"/>
          </a:p>
        </p:txBody>
      </p:sp>
    </p:spTree>
    <p:extLst>
      <p:ext uri="{BB962C8B-B14F-4D97-AF65-F5344CB8AC3E}">
        <p14:creationId xmlns:p14="http://schemas.microsoft.com/office/powerpoint/2010/main" val="1982217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698740" y="1328468"/>
            <a:ext cx="10852030" cy="5315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rotWithShape="1">
          <a:blip r:embed="rId2"/>
          <a:srcRect l="4839" t="10915" b="6351"/>
          <a:stretch/>
        </p:blipFill>
        <p:spPr>
          <a:xfrm>
            <a:off x="992039" y="1376691"/>
            <a:ext cx="10230517" cy="5244903"/>
          </a:xfrm>
          <a:prstGeom prst="rect">
            <a:avLst/>
          </a:prstGeom>
        </p:spPr>
      </p:pic>
      <p:sp>
        <p:nvSpPr>
          <p:cNvPr id="2" name="Title 1"/>
          <p:cNvSpPr>
            <a:spLocks noGrp="1"/>
          </p:cNvSpPr>
          <p:nvPr>
            <p:ph type="title"/>
          </p:nvPr>
        </p:nvSpPr>
        <p:spPr/>
        <p:txBody>
          <a:bodyPr/>
          <a:lstStyle/>
          <a:p>
            <a:r>
              <a:rPr lang="en-US" dirty="0"/>
              <a:t>Spacecraft Overview</a:t>
            </a:r>
          </a:p>
        </p:txBody>
      </p:sp>
      <p:sp>
        <p:nvSpPr>
          <p:cNvPr id="4" name="Slide Number Placeholder 3"/>
          <p:cNvSpPr>
            <a:spLocks noGrp="1"/>
          </p:cNvSpPr>
          <p:nvPr>
            <p:ph type="sldNum" sz="quarter" idx="12"/>
          </p:nvPr>
        </p:nvSpPr>
        <p:spPr/>
        <p:txBody>
          <a:bodyPr/>
          <a:lstStyle/>
          <a:p>
            <a:fld id="{3C9FC519-7947-4F21-BC86-1F1EE0CE6A10}" type="slidenum">
              <a:rPr lang="en-US" smtClean="0"/>
              <a:pPr/>
              <a:t>4</a:t>
            </a:fld>
            <a:endParaRPr lang="en-US" dirty="0"/>
          </a:p>
        </p:txBody>
      </p:sp>
      <p:sp>
        <p:nvSpPr>
          <p:cNvPr id="8" name="TextBox 7"/>
          <p:cNvSpPr txBox="1"/>
          <p:nvPr/>
        </p:nvSpPr>
        <p:spPr>
          <a:xfrm>
            <a:off x="1761507" y="2913805"/>
            <a:ext cx="1890326" cy="369332"/>
          </a:xfrm>
          <a:prstGeom prst="rect">
            <a:avLst/>
          </a:prstGeom>
          <a:noFill/>
        </p:spPr>
        <p:txBody>
          <a:bodyPr wrap="none" rtlCol="0">
            <a:spAutoFit/>
          </a:bodyPr>
          <a:lstStyle/>
          <a:p>
            <a:r>
              <a:rPr lang="en-US" dirty="0" err="1">
                <a:solidFill>
                  <a:schemeClr val="bg1"/>
                </a:solidFill>
                <a:latin typeface="Arial" panose="020B0604020202020204" pitchFamily="34" charset="0"/>
                <a:cs typeface="Arial" panose="020B0604020202020204" pitchFamily="34" charset="0"/>
              </a:rPr>
              <a:t>Motiv</a:t>
            </a:r>
            <a:r>
              <a:rPr lang="en-US" dirty="0">
                <a:solidFill>
                  <a:schemeClr val="bg1"/>
                </a:solidFill>
                <a:latin typeface="Arial" panose="020B0604020202020204" pitchFamily="34" charset="0"/>
                <a:cs typeface="Arial" panose="020B0604020202020204" pitchFamily="34" charset="0"/>
              </a:rPr>
              <a:t> Robot Arm</a:t>
            </a:r>
          </a:p>
        </p:txBody>
      </p:sp>
      <p:sp>
        <p:nvSpPr>
          <p:cNvPr id="9" name="TextBox 8"/>
          <p:cNvSpPr txBox="1"/>
          <p:nvPr/>
        </p:nvSpPr>
        <p:spPr>
          <a:xfrm>
            <a:off x="8583283" y="2025267"/>
            <a:ext cx="2249334" cy="646331"/>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MIS ESAMM Printer</a:t>
            </a:r>
          </a:p>
          <a:p>
            <a:r>
              <a:rPr lang="en-US" dirty="0">
                <a:solidFill>
                  <a:schemeClr val="bg1"/>
                </a:solidFill>
                <a:latin typeface="Arial" panose="020B0604020202020204" pitchFamily="34" charset="0"/>
                <a:cs typeface="Arial" panose="020B0604020202020204" pitchFamily="34" charset="0"/>
              </a:rPr>
              <a:t>  with V&amp;V System</a:t>
            </a:r>
          </a:p>
        </p:txBody>
      </p:sp>
      <p:sp>
        <p:nvSpPr>
          <p:cNvPr id="10" name="TextBox 9"/>
          <p:cNvSpPr txBox="1"/>
          <p:nvPr/>
        </p:nvSpPr>
        <p:spPr>
          <a:xfrm>
            <a:off x="8332009" y="5434071"/>
            <a:ext cx="1103828"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BCT Bus</a:t>
            </a:r>
          </a:p>
        </p:txBody>
      </p:sp>
      <p:sp>
        <p:nvSpPr>
          <p:cNvPr id="11" name="TextBox 10"/>
          <p:cNvSpPr txBox="1"/>
          <p:nvPr/>
        </p:nvSpPr>
        <p:spPr>
          <a:xfrm>
            <a:off x="9015160" y="2795569"/>
            <a:ext cx="1646669" cy="646331"/>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BCT Hyperion</a:t>
            </a:r>
          </a:p>
          <a:p>
            <a:r>
              <a:rPr lang="en-US" dirty="0">
                <a:solidFill>
                  <a:schemeClr val="bg1"/>
                </a:solidFill>
                <a:latin typeface="Arial" panose="020B0604020202020204" pitchFamily="34" charset="0"/>
                <a:cs typeface="Arial" panose="020B0604020202020204" pitchFamily="34" charset="0"/>
              </a:rPr>
              <a:t>Solar Array</a:t>
            </a:r>
          </a:p>
        </p:txBody>
      </p:sp>
      <p:sp>
        <p:nvSpPr>
          <p:cNvPr id="12" name="TextBox 11"/>
          <p:cNvSpPr txBox="1"/>
          <p:nvPr/>
        </p:nvSpPr>
        <p:spPr>
          <a:xfrm>
            <a:off x="1094661" y="1736739"/>
            <a:ext cx="2492990"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Start Block for Beam 2</a:t>
            </a:r>
          </a:p>
        </p:txBody>
      </p:sp>
      <p:sp>
        <p:nvSpPr>
          <p:cNvPr id="13" name="TextBox 12"/>
          <p:cNvSpPr txBox="1"/>
          <p:nvPr/>
        </p:nvSpPr>
        <p:spPr>
          <a:xfrm>
            <a:off x="1135132" y="4450711"/>
            <a:ext cx="3353226" cy="2031325"/>
          </a:xfrm>
          <a:prstGeom prst="rect">
            <a:avLst/>
          </a:prstGeom>
          <a:noFill/>
        </p:spPr>
        <p:txBody>
          <a:bodyPr wrap="none" rtlCol="0">
            <a:spAutoFit/>
          </a:bodyPr>
          <a:lstStyle/>
          <a:p>
            <a:r>
              <a:rPr lang="en-US" u="sng" dirty="0">
                <a:solidFill>
                  <a:schemeClr val="bg1"/>
                </a:solidFill>
                <a:latin typeface="Arial" panose="020B0604020202020204" pitchFamily="34" charset="0"/>
                <a:cs typeface="Arial" panose="020B0604020202020204" pitchFamily="34" charset="0"/>
              </a:rPr>
              <a:t>Internal Subsystems</a:t>
            </a:r>
          </a:p>
          <a:p>
            <a:pPr marL="233363"/>
            <a:r>
              <a:rPr lang="en-US" dirty="0">
                <a:solidFill>
                  <a:schemeClr val="bg1"/>
                </a:solidFill>
                <a:latin typeface="Arial" panose="020B0604020202020204" pitchFamily="34" charset="0"/>
                <a:cs typeface="Arial" panose="020B0604020202020204" pitchFamily="34" charset="0"/>
              </a:rPr>
              <a:t>MIS Feedstock Canister</a:t>
            </a:r>
          </a:p>
          <a:p>
            <a:pPr marL="233363"/>
            <a:r>
              <a:rPr lang="en-US" dirty="0">
                <a:solidFill>
                  <a:schemeClr val="bg1"/>
                </a:solidFill>
                <a:latin typeface="Arial" panose="020B0604020202020204" pitchFamily="34" charset="0"/>
                <a:cs typeface="Arial" panose="020B0604020202020204" pitchFamily="34" charset="0"/>
              </a:rPr>
              <a:t>MIS Controller</a:t>
            </a:r>
          </a:p>
          <a:p>
            <a:pPr marL="233363"/>
            <a:r>
              <a:rPr lang="en-US" dirty="0">
                <a:solidFill>
                  <a:schemeClr val="bg1"/>
                </a:solidFill>
                <a:latin typeface="Arial" panose="020B0604020202020204" pitchFamily="34" charset="0"/>
                <a:cs typeface="Arial" panose="020B0604020202020204" pitchFamily="34" charset="0"/>
              </a:rPr>
              <a:t>NG Eagle 100 Avionics</a:t>
            </a:r>
          </a:p>
          <a:p>
            <a:pPr marL="233363"/>
            <a:r>
              <a:rPr lang="en-US" dirty="0">
                <a:solidFill>
                  <a:schemeClr val="bg1"/>
                </a:solidFill>
                <a:latin typeface="Arial" panose="020B0604020202020204" pitchFamily="34" charset="0"/>
                <a:cs typeface="Arial" panose="020B0604020202020204" pitchFamily="34" charset="0"/>
              </a:rPr>
              <a:t>BCT Attitude Control System</a:t>
            </a:r>
          </a:p>
          <a:p>
            <a:pPr marL="233363"/>
            <a:r>
              <a:rPr lang="en-US" dirty="0">
                <a:solidFill>
                  <a:schemeClr val="bg1"/>
                </a:solidFill>
                <a:latin typeface="Arial" panose="020B0604020202020204" pitchFamily="34" charset="0"/>
                <a:cs typeface="Arial" panose="020B0604020202020204" pitchFamily="34" charset="0"/>
              </a:rPr>
              <a:t>BCT RF Assembly</a:t>
            </a:r>
          </a:p>
          <a:p>
            <a:pPr marL="233363"/>
            <a:r>
              <a:rPr lang="en-US" dirty="0">
                <a:solidFill>
                  <a:schemeClr val="bg1"/>
                </a:solidFill>
                <a:latin typeface="Arial" panose="020B0604020202020204" pitchFamily="34" charset="0"/>
                <a:cs typeface="Arial" panose="020B0604020202020204" pitchFamily="34" charset="0"/>
              </a:rPr>
              <a:t>Batteries</a:t>
            </a:r>
          </a:p>
        </p:txBody>
      </p:sp>
      <p:sp>
        <p:nvSpPr>
          <p:cNvPr id="14" name="TextBox 13"/>
          <p:cNvSpPr txBox="1"/>
          <p:nvPr/>
        </p:nvSpPr>
        <p:spPr>
          <a:xfrm>
            <a:off x="1435471" y="3479181"/>
            <a:ext cx="2403287" cy="646331"/>
          </a:xfrm>
          <a:prstGeom prst="rect">
            <a:avLst/>
          </a:prstGeom>
          <a:noFill/>
        </p:spPr>
        <p:txBody>
          <a:bodyPr wrap="none" rtlCol="0">
            <a:spAutoFit/>
          </a:bodyPr>
          <a:lstStyle/>
          <a:p>
            <a:pPr algn="r"/>
            <a:r>
              <a:rPr lang="en-US" dirty="0">
                <a:solidFill>
                  <a:schemeClr val="bg1"/>
                </a:solidFill>
                <a:latin typeface="Arial" panose="020B0604020202020204" pitchFamily="34" charset="0"/>
                <a:cs typeface="Arial" panose="020B0604020202020204" pitchFamily="34" charset="0"/>
              </a:rPr>
              <a:t>Solar Array Surrogate</a:t>
            </a:r>
          </a:p>
          <a:p>
            <a:pPr algn="r"/>
            <a:r>
              <a:rPr lang="en-US" dirty="0">
                <a:solidFill>
                  <a:schemeClr val="bg1"/>
                </a:solidFill>
                <a:latin typeface="Arial" panose="020B0604020202020204" pitchFamily="34" charset="0"/>
                <a:cs typeface="Arial" panose="020B0604020202020204" pitchFamily="34" charset="0"/>
              </a:rPr>
              <a:t>Assembly</a:t>
            </a:r>
          </a:p>
        </p:txBody>
      </p:sp>
      <p:sp>
        <p:nvSpPr>
          <p:cNvPr id="20" name="TextBox 19"/>
          <p:cNvSpPr txBox="1"/>
          <p:nvPr/>
        </p:nvSpPr>
        <p:spPr>
          <a:xfrm>
            <a:off x="8583283" y="3595402"/>
            <a:ext cx="2621230"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Beam 1 Lockout Device</a:t>
            </a:r>
          </a:p>
        </p:txBody>
      </p:sp>
      <p:cxnSp>
        <p:nvCxnSpPr>
          <p:cNvPr id="23" name="Straight Arrow Connector 22"/>
          <p:cNvCxnSpPr/>
          <p:nvPr/>
        </p:nvCxnSpPr>
        <p:spPr>
          <a:xfrm flipV="1">
            <a:off x="3838758" y="3585867"/>
            <a:ext cx="1290425" cy="349747"/>
          </a:xfrm>
          <a:prstGeom prst="straightConnector1">
            <a:avLst/>
          </a:prstGeom>
          <a:ln w="38100">
            <a:solidFill>
              <a:srgbClr val="FF33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651833" y="2660840"/>
            <a:ext cx="1664273" cy="451072"/>
          </a:xfrm>
          <a:prstGeom prst="straightConnector1">
            <a:avLst/>
          </a:prstGeom>
          <a:ln w="38100">
            <a:solidFill>
              <a:srgbClr val="FF33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7466906" y="5384266"/>
            <a:ext cx="865103" cy="234471"/>
          </a:xfrm>
          <a:prstGeom prst="straightConnector1">
            <a:avLst/>
          </a:prstGeom>
          <a:ln w="38100">
            <a:solidFill>
              <a:srgbClr val="FF33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587651" y="1914761"/>
            <a:ext cx="1004027" cy="272124"/>
          </a:xfrm>
          <a:prstGeom prst="straightConnector1">
            <a:avLst/>
          </a:prstGeom>
          <a:ln w="38100">
            <a:solidFill>
              <a:srgbClr val="FF33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6350530" y="3585868"/>
            <a:ext cx="2232753" cy="190331"/>
          </a:xfrm>
          <a:prstGeom prst="straightConnector1">
            <a:avLst/>
          </a:prstGeom>
          <a:ln w="38100">
            <a:solidFill>
              <a:srgbClr val="FF33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6702871" y="2224070"/>
            <a:ext cx="1880412" cy="160296"/>
          </a:xfrm>
          <a:prstGeom prst="straightConnector1">
            <a:avLst/>
          </a:prstGeom>
          <a:ln w="38100">
            <a:solidFill>
              <a:srgbClr val="FF33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8019377" y="2977320"/>
            <a:ext cx="998261" cy="85097"/>
          </a:xfrm>
          <a:prstGeom prst="straightConnector1">
            <a:avLst/>
          </a:prstGeom>
          <a:ln w="38100">
            <a:solidFill>
              <a:srgbClr val="FF33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887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Operational Overview</a:t>
            </a:r>
          </a:p>
        </p:txBody>
      </p:sp>
      <p:sp>
        <p:nvSpPr>
          <p:cNvPr id="4" name="Slide Number Placeholder 3"/>
          <p:cNvSpPr>
            <a:spLocks noGrp="1"/>
          </p:cNvSpPr>
          <p:nvPr>
            <p:ph type="sldNum" sz="quarter" idx="12"/>
          </p:nvPr>
        </p:nvSpPr>
        <p:spPr/>
        <p:txBody>
          <a:bodyPr/>
          <a:lstStyle/>
          <a:p>
            <a:fld id="{3C9FC519-7947-4F21-BC86-1F1EE0CE6A10}" type="slidenum">
              <a:rPr lang="en-US" smtClean="0"/>
              <a:pPr/>
              <a:t>5</a:t>
            </a:fld>
            <a:endParaRPr lang="en-US" dirty="0"/>
          </a:p>
        </p:txBody>
      </p:sp>
      <p:pic>
        <p:nvPicPr>
          <p:cNvPr id="6" name="Picture 5"/>
          <p:cNvPicPr>
            <a:picLocks noChangeAspect="1"/>
          </p:cNvPicPr>
          <p:nvPr/>
        </p:nvPicPr>
        <p:blipFill>
          <a:blip r:embed="rId2"/>
          <a:stretch>
            <a:fillRect/>
          </a:stretch>
        </p:blipFill>
        <p:spPr>
          <a:xfrm>
            <a:off x="1195754" y="1134271"/>
            <a:ext cx="9758052" cy="5488904"/>
          </a:xfrm>
          <a:prstGeom prst="rect">
            <a:avLst/>
          </a:prstGeom>
        </p:spPr>
      </p:pic>
    </p:spTree>
    <p:extLst>
      <p:ext uri="{BB962C8B-B14F-4D97-AF65-F5344CB8AC3E}">
        <p14:creationId xmlns:p14="http://schemas.microsoft.com/office/powerpoint/2010/main" val="50528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Concept of Operations, 1 of 3</a:t>
            </a:r>
          </a:p>
        </p:txBody>
      </p:sp>
      <p:sp>
        <p:nvSpPr>
          <p:cNvPr id="3" name="Content Placeholder 2"/>
          <p:cNvSpPr>
            <a:spLocks noGrp="1"/>
          </p:cNvSpPr>
          <p:nvPr>
            <p:ph idx="1"/>
          </p:nvPr>
        </p:nvSpPr>
        <p:spPr/>
        <p:txBody>
          <a:bodyPr>
            <a:normAutofit lnSpcReduction="10000"/>
          </a:bodyPr>
          <a:lstStyle/>
          <a:p>
            <a:r>
              <a:rPr lang="en-US" dirty="0"/>
              <a:t>Phase 1: Launch</a:t>
            </a:r>
          </a:p>
          <a:p>
            <a:pPr lvl="1"/>
            <a:r>
              <a:rPr lang="en-US" dirty="0"/>
              <a:t>Side-mounted Falcon Rideshare Payload</a:t>
            </a:r>
          </a:p>
          <a:p>
            <a:pPr lvl="1"/>
            <a:r>
              <a:rPr lang="en-US" dirty="0"/>
              <a:t>Inserted into 500 km x 500 km SSO</a:t>
            </a:r>
          </a:p>
          <a:p>
            <a:r>
              <a:rPr lang="en-US" dirty="0"/>
              <a:t>Phase 2a: Bus Initialization and Checkout</a:t>
            </a:r>
          </a:p>
          <a:p>
            <a:pPr lvl="1"/>
            <a:r>
              <a:rPr lang="en-US" dirty="0"/>
              <a:t>Bus powers on at separation</a:t>
            </a:r>
          </a:p>
          <a:p>
            <a:pPr lvl="1"/>
            <a:r>
              <a:rPr lang="en-US" dirty="0"/>
              <a:t>Bus solar array deploys</a:t>
            </a:r>
          </a:p>
          <a:p>
            <a:pPr lvl="1"/>
            <a:r>
              <a:rPr lang="en-US" dirty="0"/>
              <a:t>Communications established</a:t>
            </a:r>
          </a:p>
          <a:p>
            <a:pPr lvl="1"/>
            <a:r>
              <a:rPr lang="en-US" dirty="0"/>
              <a:t>Bus checkouts and self tests performed</a:t>
            </a:r>
          </a:p>
          <a:p>
            <a:r>
              <a:rPr lang="en-US" dirty="0"/>
              <a:t>Phase 2b: Payload Initialization and Checkout</a:t>
            </a:r>
          </a:p>
          <a:p>
            <a:pPr lvl="1"/>
            <a:r>
              <a:rPr lang="en-US" dirty="0"/>
              <a:t>Eagle-100 avionics stack initializes and MIS Controller powers on and checked</a:t>
            </a:r>
          </a:p>
          <a:p>
            <a:pPr lvl="1"/>
            <a:r>
              <a:rPr lang="en-US" dirty="0"/>
              <a:t>Extended Structure Additive Manufacturing Machine (ESAMM) checkout</a:t>
            </a:r>
          </a:p>
          <a:p>
            <a:pPr lvl="1"/>
            <a:r>
              <a:rPr lang="en-US" dirty="0"/>
              <a:t>Robot arm deployed and calibrated</a:t>
            </a:r>
          </a:p>
        </p:txBody>
      </p:sp>
      <p:sp>
        <p:nvSpPr>
          <p:cNvPr id="4" name="Slide Number Placeholder 3"/>
          <p:cNvSpPr>
            <a:spLocks noGrp="1"/>
          </p:cNvSpPr>
          <p:nvPr>
            <p:ph type="sldNum" sz="quarter" idx="12"/>
          </p:nvPr>
        </p:nvSpPr>
        <p:spPr/>
        <p:txBody>
          <a:bodyPr/>
          <a:lstStyle/>
          <a:p>
            <a:fld id="{3C9FC519-7947-4F21-BC86-1F1EE0CE6A10}" type="slidenum">
              <a:rPr lang="en-US" smtClean="0"/>
              <a:pPr/>
              <a:t>6</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90629" y="1155004"/>
            <a:ext cx="3292256" cy="2391523"/>
          </a:xfrm>
          <a:prstGeom prst="rect">
            <a:avLst/>
          </a:prstGeom>
          <a:ln w="12700">
            <a:solidFill>
              <a:schemeClr val="bg1"/>
            </a:solidFill>
          </a:ln>
        </p:spPr>
      </p:pic>
    </p:spTree>
    <p:extLst>
      <p:ext uri="{BB962C8B-B14F-4D97-AF65-F5344CB8AC3E}">
        <p14:creationId xmlns:p14="http://schemas.microsoft.com/office/powerpoint/2010/main" val="2429173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Concept of Operations, 2 of 3</a:t>
            </a:r>
            <a:endParaRPr lang="en-US" dirty="0">
              <a:latin typeface="Century Gothic" panose="020B0502020202020204" pitchFamily="34" charset="0"/>
            </a:endParaRPr>
          </a:p>
        </p:txBody>
      </p:sp>
      <p:sp>
        <p:nvSpPr>
          <p:cNvPr id="4" name="Slide Number Placeholder 3"/>
          <p:cNvSpPr>
            <a:spLocks noGrp="1"/>
          </p:cNvSpPr>
          <p:nvPr>
            <p:ph type="sldNum" sz="quarter" idx="12"/>
          </p:nvPr>
        </p:nvSpPr>
        <p:spPr/>
        <p:txBody>
          <a:bodyPr/>
          <a:lstStyle/>
          <a:p>
            <a:fld id="{3C9FC519-7947-4F21-BC86-1F1EE0CE6A10}" type="slidenum">
              <a:rPr lang="en-US" smtClean="0"/>
              <a:pPr/>
              <a:t>7</a:t>
            </a:fld>
            <a:endParaRPr lang="en-US" dirty="0"/>
          </a:p>
        </p:txBody>
      </p:sp>
      <p:grpSp>
        <p:nvGrpSpPr>
          <p:cNvPr id="9" name="Group 8"/>
          <p:cNvGrpSpPr/>
          <p:nvPr/>
        </p:nvGrpSpPr>
        <p:grpSpPr>
          <a:xfrm rot="2304737">
            <a:off x="5763980" y="701837"/>
            <a:ext cx="6074989" cy="2975932"/>
            <a:chOff x="5820252" y="617429"/>
            <a:chExt cx="6074989" cy="2975932"/>
          </a:xfrm>
        </p:grpSpPr>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20252" y="617429"/>
              <a:ext cx="6074989" cy="2975932"/>
            </a:xfrm>
            <a:prstGeom prst="rect">
              <a:avLst/>
            </a:prstGeom>
          </p:spPr>
        </p:pic>
        <p:sp>
          <p:nvSpPr>
            <p:cNvPr id="7" name="Rectangle 6"/>
            <p:cNvSpPr/>
            <p:nvPr/>
          </p:nvSpPr>
          <p:spPr>
            <a:xfrm>
              <a:off x="8159262" y="2560320"/>
              <a:ext cx="3713870" cy="942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20544460">
              <a:off x="7126150" y="2794075"/>
              <a:ext cx="1611923" cy="420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p:txBody>
          <a:bodyPr>
            <a:normAutofit fontScale="92500" lnSpcReduction="20000"/>
          </a:bodyPr>
          <a:lstStyle/>
          <a:p>
            <a:r>
              <a:rPr lang="en-US" dirty="0"/>
              <a:t>Phase 3a: Print First Beam</a:t>
            </a:r>
          </a:p>
          <a:p>
            <a:pPr lvl="1"/>
            <a:r>
              <a:rPr lang="en-US" dirty="0"/>
              <a:t>Preheat print surface and hot end</a:t>
            </a:r>
          </a:p>
          <a:p>
            <a:pPr lvl="1"/>
            <a:r>
              <a:rPr lang="en-US" dirty="0"/>
              <a:t>Perform tip-tray check</a:t>
            </a:r>
          </a:p>
          <a:p>
            <a:pPr lvl="1"/>
            <a:r>
              <a:rPr lang="en-US" dirty="0"/>
              <a:t>Feed </a:t>
            </a:r>
            <a:r>
              <a:rPr lang="en-US" dirty="0" err="1"/>
              <a:t>Ultem</a:t>
            </a:r>
            <a:r>
              <a:rPr lang="en-US" dirty="0"/>
              <a:t> 9085 filament, prime and purge</a:t>
            </a:r>
          </a:p>
          <a:p>
            <a:pPr lvl="1"/>
            <a:r>
              <a:rPr lang="en-US" dirty="0"/>
              <a:t>Continuous printing planned</a:t>
            </a:r>
          </a:p>
          <a:p>
            <a:pPr lvl="1"/>
            <a:r>
              <a:rPr lang="en-US" dirty="0"/>
              <a:t>Robot arm to lock beam when array is fully deployed</a:t>
            </a:r>
          </a:p>
          <a:p>
            <a:pPr lvl="1"/>
            <a:r>
              <a:rPr lang="en-US" dirty="0"/>
              <a:t>Measure tip deflection and possibly dither spacecraft</a:t>
            </a:r>
          </a:p>
          <a:p>
            <a:r>
              <a:rPr lang="en-US" dirty="0"/>
              <a:t>Phase 3b: Reposition and Reload ESAMM</a:t>
            </a:r>
          </a:p>
          <a:p>
            <a:pPr lvl="1"/>
            <a:r>
              <a:rPr lang="en-US" dirty="0"/>
              <a:t>Deck actuation system and robot arm used to rotate and lock ESAMM 180 degrees</a:t>
            </a:r>
          </a:p>
          <a:p>
            <a:pPr lvl="1"/>
            <a:r>
              <a:rPr lang="en-US" dirty="0"/>
              <a:t>Robot arm picks up and loads second starting block into ESAMM</a:t>
            </a:r>
          </a:p>
          <a:p>
            <a:r>
              <a:rPr lang="en-US" dirty="0"/>
              <a:t>Phase 3c: Print Second Beam</a:t>
            </a:r>
          </a:p>
          <a:p>
            <a:pPr lvl="1"/>
            <a:r>
              <a:rPr lang="en-US" dirty="0"/>
              <a:t>Identical printing process a first beam</a:t>
            </a:r>
          </a:p>
          <a:p>
            <a:pPr lvl="1"/>
            <a:r>
              <a:rPr lang="en-US" dirty="0"/>
              <a:t>Beam is secured by ESAMM when completed</a:t>
            </a:r>
          </a:p>
          <a:p>
            <a:pPr lvl="1"/>
            <a:r>
              <a:rPr lang="en-US" dirty="0"/>
              <a:t>Measure tip deflection and possibly dither spacecraft</a:t>
            </a:r>
          </a:p>
        </p:txBody>
      </p:sp>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86513" y="4690770"/>
            <a:ext cx="3491519" cy="1953234"/>
          </a:xfrm>
          <a:prstGeom prst="rect">
            <a:avLst/>
          </a:prstGeom>
        </p:spPr>
      </p:pic>
    </p:spTree>
    <p:extLst>
      <p:ext uri="{BB962C8B-B14F-4D97-AF65-F5344CB8AC3E}">
        <p14:creationId xmlns:p14="http://schemas.microsoft.com/office/powerpoint/2010/main" val="4165997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Concept of Operations, 3 of 3</a:t>
            </a:r>
          </a:p>
        </p:txBody>
      </p:sp>
      <p:sp>
        <p:nvSpPr>
          <p:cNvPr id="3" name="Content Placeholder 2"/>
          <p:cNvSpPr>
            <a:spLocks noGrp="1"/>
          </p:cNvSpPr>
          <p:nvPr>
            <p:ph idx="1"/>
          </p:nvPr>
        </p:nvSpPr>
        <p:spPr/>
        <p:txBody>
          <a:bodyPr/>
          <a:lstStyle/>
          <a:p>
            <a:r>
              <a:rPr lang="en-US" dirty="0"/>
              <a:t>Phase 4: Post Mission Extended Operations (Optional)</a:t>
            </a:r>
          </a:p>
          <a:p>
            <a:pPr lvl="1"/>
            <a:r>
              <a:rPr lang="en-US" dirty="0"/>
              <a:t>Test reliability and repeatability of ESAMM over time</a:t>
            </a:r>
          </a:p>
          <a:p>
            <a:pPr lvl="1"/>
            <a:r>
              <a:rPr lang="en-US" dirty="0"/>
              <a:t>Measure tip deflection over time</a:t>
            </a:r>
          </a:p>
          <a:p>
            <a:pPr lvl="1"/>
            <a:r>
              <a:rPr lang="en-US" dirty="0"/>
              <a:t>Dither spacecraft periodically</a:t>
            </a:r>
          </a:p>
          <a:p>
            <a:r>
              <a:rPr lang="en-US" dirty="0"/>
              <a:t>Phase 5: Decommissioning</a:t>
            </a:r>
          </a:p>
          <a:p>
            <a:pPr lvl="1"/>
            <a:r>
              <a:rPr lang="en-US" dirty="0"/>
              <a:t>Orient for largest drag profile</a:t>
            </a:r>
          </a:p>
          <a:p>
            <a:pPr lvl="1"/>
            <a:r>
              <a:rPr lang="en-US" dirty="0"/>
              <a:t>Minimize stored electrical energy</a:t>
            </a:r>
          </a:p>
          <a:p>
            <a:pPr lvl="1"/>
            <a:r>
              <a:rPr lang="en-US" dirty="0"/>
              <a:t>Turn off transmitters</a:t>
            </a:r>
          </a:p>
          <a:p>
            <a:pPr lvl="1"/>
            <a:r>
              <a:rPr lang="en-US" dirty="0"/>
              <a:t>Expected deorbit within ten years</a:t>
            </a:r>
          </a:p>
        </p:txBody>
      </p:sp>
      <p:sp>
        <p:nvSpPr>
          <p:cNvPr id="4" name="Slide Number Placeholder 3"/>
          <p:cNvSpPr>
            <a:spLocks noGrp="1"/>
          </p:cNvSpPr>
          <p:nvPr>
            <p:ph type="sldNum" sz="quarter" idx="12"/>
          </p:nvPr>
        </p:nvSpPr>
        <p:spPr/>
        <p:txBody>
          <a:bodyPr/>
          <a:lstStyle/>
          <a:p>
            <a:fld id="{3C9FC519-7947-4F21-BC86-1F1EE0CE6A10}" type="slidenum">
              <a:rPr lang="en-US" smtClean="0"/>
              <a:pPr/>
              <a:t>8</a:t>
            </a:fld>
            <a:endParaRPr lang="en-US" dirty="0"/>
          </a:p>
        </p:txBody>
      </p:sp>
      <p:pic>
        <p:nvPicPr>
          <p:cNvPr id="6" name="Picture 5"/>
          <p:cNvPicPr>
            <a:picLocks noChangeAspect="1"/>
          </p:cNvPicPr>
          <p:nvPr/>
        </p:nvPicPr>
        <p:blipFill>
          <a:blip r:embed="rId2"/>
          <a:stretch>
            <a:fillRect/>
          </a:stretch>
        </p:blipFill>
        <p:spPr>
          <a:xfrm>
            <a:off x="6457071" y="2137825"/>
            <a:ext cx="5109616" cy="4376957"/>
          </a:xfrm>
          <a:prstGeom prst="rect">
            <a:avLst/>
          </a:prstGeom>
        </p:spPr>
      </p:pic>
    </p:spTree>
    <p:extLst>
      <p:ext uri="{BB962C8B-B14F-4D97-AF65-F5344CB8AC3E}">
        <p14:creationId xmlns:p14="http://schemas.microsoft.com/office/powerpoint/2010/main" val="310476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OSAM-2 Project Status</a:t>
            </a:r>
          </a:p>
        </p:txBody>
      </p:sp>
      <p:sp>
        <p:nvSpPr>
          <p:cNvPr id="4" name="Slide Number Placeholder 3"/>
          <p:cNvSpPr>
            <a:spLocks noGrp="1"/>
          </p:cNvSpPr>
          <p:nvPr>
            <p:ph type="sldNum" sz="quarter" idx="12"/>
          </p:nvPr>
        </p:nvSpPr>
        <p:spPr/>
        <p:txBody>
          <a:bodyPr/>
          <a:lstStyle/>
          <a:p>
            <a:fld id="{3C9FC519-7947-4F21-BC86-1F1EE0CE6A10}" type="slidenum">
              <a:rPr lang="en-US" smtClean="0"/>
              <a:pPr/>
              <a:t>9</a:t>
            </a:fld>
            <a:endParaRPr lang="en-US" dirty="0"/>
          </a:p>
        </p:txBody>
      </p:sp>
      <p:pic>
        <p:nvPicPr>
          <p:cNvPr id="6" name="Picture 5"/>
          <p:cNvPicPr>
            <a:picLocks noChangeAspect="1"/>
          </p:cNvPicPr>
          <p:nvPr/>
        </p:nvPicPr>
        <p:blipFill>
          <a:blip r:embed="rId2"/>
          <a:stretch>
            <a:fillRect/>
          </a:stretch>
        </p:blipFill>
        <p:spPr>
          <a:xfrm>
            <a:off x="9476853" y="1731842"/>
            <a:ext cx="2448790" cy="4667787"/>
          </a:xfrm>
          <a:prstGeom prst="rect">
            <a:avLst/>
          </a:prstGeom>
        </p:spPr>
      </p:pic>
      <p:sp>
        <p:nvSpPr>
          <p:cNvPr id="3" name="Content Placeholder 2"/>
          <p:cNvSpPr>
            <a:spLocks noGrp="1"/>
          </p:cNvSpPr>
          <p:nvPr>
            <p:ph idx="1"/>
          </p:nvPr>
        </p:nvSpPr>
        <p:spPr>
          <a:xfrm>
            <a:off x="258644" y="1155004"/>
            <a:ext cx="10024839" cy="5230556"/>
          </a:xfrm>
        </p:spPr>
        <p:txBody>
          <a:bodyPr>
            <a:normAutofit fontScale="92500"/>
          </a:bodyPr>
          <a:lstStyle/>
          <a:p>
            <a:r>
              <a:rPr lang="en-US" dirty="0"/>
              <a:t>PDR occurred in March 2020</a:t>
            </a:r>
          </a:p>
          <a:p>
            <a:pPr lvl="1"/>
            <a:r>
              <a:rPr lang="en-US" dirty="0"/>
              <a:t>Number of concerns raised by Industry Review Board</a:t>
            </a:r>
          </a:p>
          <a:p>
            <a:pPr lvl="2"/>
            <a:r>
              <a:rPr lang="en-US" dirty="0"/>
              <a:t>Mass margins, power budgets, spacecraft control due to large moments of inertia</a:t>
            </a:r>
          </a:p>
          <a:p>
            <a:pPr lvl="2"/>
            <a:r>
              <a:rPr lang="en-US" dirty="0"/>
              <a:t>Systems Engineering approach</a:t>
            </a:r>
          </a:p>
          <a:p>
            <a:pPr lvl="2"/>
            <a:r>
              <a:rPr lang="en-US" dirty="0"/>
              <a:t>Schedule and Risk Management</a:t>
            </a:r>
          </a:p>
          <a:p>
            <a:pPr lvl="1"/>
            <a:r>
              <a:rPr lang="en-US" dirty="0"/>
              <a:t>Post-PDR Assessment provided significant improvements in design and execution to meet revised Level 1 requirements focused on tech demo</a:t>
            </a:r>
          </a:p>
          <a:p>
            <a:r>
              <a:rPr lang="en-US" dirty="0"/>
              <a:t>Vertical manufacturing test began last week to mimic ESAMM operation in a relevant loading environment (7 m beam planned)</a:t>
            </a:r>
          </a:p>
          <a:p>
            <a:r>
              <a:rPr lang="en-US" dirty="0"/>
              <a:t>CDR scheduled for Q2, CY2021</a:t>
            </a:r>
          </a:p>
          <a:p>
            <a:r>
              <a:rPr lang="en-US" dirty="0"/>
              <a:t>Launch scheduled for Q1, CY2023</a:t>
            </a:r>
          </a:p>
          <a:p>
            <a:r>
              <a:rPr lang="en-US" dirty="0"/>
              <a:t>Period of Performance ends in July 2023</a:t>
            </a:r>
          </a:p>
        </p:txBody>
      </p:sp>
    </p:spTree>
    <p:extLst>
      <p:ext uri="{BB962C8B-B14F-4D97-AF65-F5344CB8AC3E}">
        <p14:creationId xmlns:p14="http://schemas.microsoft.com/office/powerpoint/2010/main" val="17308743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G-1.potx" id="{47645806-694B-416D-9B41-2AB5A72CA4E5}" vid="{F65E67ED-77CA-4D6C-B95E-B1B6A7D37DD7}"/>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12457</TotalTime>
  <Words>1111</Words>
  <Application>Microsoft Macintosh PowerPoint</Application>
  <PresentationFormat>Widescreen</PresentationFormat>
  <Paragraphs>162</Paragraphs>
  <Slides>15</Slides>
  <Notes>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Calibri</vt:lpstr>
      <vt:lpstr>Calibri Light</vt:lpstr>
      <vt:lpstr>Century Gothic</vt:lpstr>
      <vt:lpstr>Office Theme</vt:lpstr>
      <vt:lpstr>2_Custom Design</vt:lpstr>
      <vt:lpstr>PowerPoint Presentation</vt:lpstr>
      <vt:lpstr>Introduction</vt:lpstr>
      <vt:lpstr>Full Mission Success Requirements</vt:lpstr>
      <vt:lpstr>Spacecraft Overview</vt:lpstr>
      <vt:lpstr>Operational Overview</vt:lpstr>
      <vt:lpstr>Detailed Concept of Operations, 1 of 3</vt:lpstr>
      <vt:lpstr>Detailed Concept of Operations, 2 of 3</vt:lpstr>
      <vt:lpstr>Detailed Concept of Operations, 3 of 3</vt:lpstr>
      <vt:lpstr>OSAM-2 Project Status</vt:lpstr>
      <vt:lpstr>Technology Gaps Addressed by OSAM-2 Development </vt:lpstr>
      <vt:lpstr>Capabilities of Technology</vt:lpstr>
      <vt:lpstr>Infusion Potential</vt:lpstr>
      <vt:lpstr>Acknowledgements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2nd Industry Day January 30, 2018</dc:title>
  <dc:creator>Phillips, Zulma (GSFC - 4800)</dc:creator>
  <cp:lastModifiedBy>Narmore, Kimberly A. (MSFC-IS02)</cp:lastModifiedBy>
  <cp:revision>421</cp:revision>
  <cp:lastPrinted>2018-11-19T18:43:31Z</cp:lastPrinted>
  <dcterms:created xsi:type="dcterms:W3CDTF">2018-01-02T21:58:01Z</dcterms:created>
  <dcterms:modified xsi:type="dcterms:W3CDTF">2020-09-24T19:07:01Z</dcterms:modified>
</cp:coreProperties>
</file>