
<file path=[Content_Types].xml><?xml version="1.0" encoding="utf-8"?>
<Types xmlns="http://schemas.openxmlformats.org/package/2006/content-types">
  <Default Extension="gif" ContentType="image/gif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5" r:id="rId18"/>
    <p:sldId id="276" r:id="rId19"/>
    <p:sldId id="274" r:id="rId20"/>
  </p:sldIdLst>
  <p:sldSz cx="9144000" cy="6858000" type="screen4x3"/>
  <p:notesSz cx="7010400" cy="92964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6" roundtripDataSignature="AMtx7mga2cOJRyzByNO9/XpcByYYJ4bLY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29" autoAdjust="0"/>
    <p:restoredTop sz="94660"/>
  </p:normalViewPr>
  <p:slideViewPr>
    <p:cSldViewPr snapToGrid="0">
      <p:cViewPr varScale="1">
        <p:scale>
          <a:sx n="81" d="100"/>
          <a:sy n="81" d="100"/>
        </p:scale>
        <p:origin x="1546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68625" y="697225"/>
            <a:ext cx="4673825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300" cy="418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:notes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300" cy="41833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68625" y="697225"/>
            <a:ext cx="4673825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914dfe1d82_1_40:notes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200" cy="418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g914dfe1d82_1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9241dcefc1_0_0:notes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200" cy="418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g9241dcefc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914dfe1d82_1_56:notes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200" cy="418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g914dfe1d82_1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914dfe1d82_1_64:notes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200" cy="418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g914dfe1d82_1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92666f2822_0_18:notes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200" cy="418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g92666f2822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914dfe1d82_1_80:notes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200" cy="418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g914dfe1d82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914dfe1d82_1_72:notes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200" cy="418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g914dfe1d82_1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92666f2822_4_11:notes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200" cy="418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g92666f2822_4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913350e8e0_2_4:notes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200" cy="418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g913350e8e0_2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92666f2822_3_1:notes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200" cy="418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g92666f2822_3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92666f2822_0_36:notes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200" cy="418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g92666f2822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91d07647e2_0_0:notes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200" cy="418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g91d07647e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913350e8e0_2_44:notes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200" cy="418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g913350e8e0_2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92666f2822_0_0:notes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200" cy="418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g92666f282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913350e8e0_2_13:notes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200" cy="418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g913350e8e0_2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914dfe1d82_1_106:notes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200" cy="418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g914dfe1d82_1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92666f2822_0_52:notes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200" cy="418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g92666f2822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530594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92666f2822_0_52:notes"/>
          <p:cNvSpPr txBox="1">
            <a:spLocks noGrp="1"/>
          </p:cNvSpPr>
          <p:nvPr>
            <p:ph type="body" idx="1"/>
          </p:nvPr>
        </p:nvSpPr>
        <p:spPr>
          <a:xfrm>
            <a:off x="701025" y="4415775"/>
            <a:ext cx="5608200" cy="418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g92666f2822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 txBox="1">
            <a:spLocks noGrp="1"/>
          </p:cNvSpPr>
          <p:nvPr>
            <p:ph type="ctrTitle"/>
          </p:nvPr>
        </p:nvSpPr>
        <p:spPr>
          <a:xfrm>
            <a:off x="685800" y="814419"/>
            <a:ext cx="7772400" cy="3300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4"/>
          <p:cNvSpPr txBox="1"/>
          <p:nvPr/>
        </p:nvSpPr>
        <p:spPr>
          <a:xfrm>
            <a:off x="6485956" y="135151"/>
            <a:ext cx="1746422" cy="4257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1904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National Aeronautics and Space Administration</a:t>
            </a:r>
            <a:endParaRPr sz="10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" name="Google Shape;16;p4"/>
          <p:cNvCxnSpPr/>
          <p:nvPr/>
        </p:nvCxnSpPr>
        <p:spPr>
          <a:xfrm>
            <a:off x="8262941" y="52088"/>
            <a:ext cx="0" cy="585216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685801" y="4332094"/>
            <a:ext cx="7772399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  <a:defRPr sz="2400">
                <a:solidFill>
                  <a:srgbClr val="0066B3"/>
                </a:solidFill>
              </a:defRPr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4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18" name="Google Shape;18;p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9723" y="28239"/>
            <a:ext cx="640080" cy="639891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4"/>
          <p:cNvSpPr txBox="1">
            <a:spLocks noGrp="1"/>
          </p:cNvSpPr>
          <p:nvPr>
            <p:ph type="body" idx="2"/>
          </p:nvPr>
        </p:nvSpPr>
        <p:spPr>
          <a:xfrm>
            <a:off x="685800" y="6205150"/>
            <a:ext cx="7772400" cy="348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  <a:defRPr sz="1600"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/>
          <p:nvPr/>
        </p:nvSpPr>
        <p:spPr>
          <a:xfrm>
            <a:off x="708718" y="139782"/>
            <a:ext cx="2767913" cy="4257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904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Entry Systems and Technology Division</a:t>
            </a:r>
            <a:br>
              <a:rPr lang="en-US" sz="1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Ames Research Center</a:t>
            </a:r>
            <a:endParaRPr/>
          </a:p>
        </p:txBody>
      </p:sp>
      <p:cxnSp>
        <p:nvCxnSpPr>
          <p:cNvPr id="21" name="Google Shape;21;p4"/>
          <p:cNvCxnSpPr/>
          <p:nvPr/>
        </p:nvCxnSpPr>
        <p:spPr>
          <a:xfrm>
            <a:off x="685800" y="52088"/>
            <a:ext cx="0" cy="585216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2" name="Google Shape;22;p4"/>
          <p:cNvSpPr txBox="1">
            <a:spLocks noGrp="1"/>
          </p:cNvSpPr>
          <p:nvPr>
            <p:ph type="dt" idx="10"/>
          </p:nvPr>
        </p:nvSpPr>
        <p:spPr>
          <a:xfrm>
            <a:off x="457200" y="6538663"/>
            <a:ext cx="1602260" cy="158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ftr" idx="11"/>
          </p:nvPr>
        </p:nvSpPr>
        <p:spPr>
          <a:xfrm>
            <a:off x="2286000" y="6538662"/>
            <a:ext cx="4572000" cy="158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sldNum" idx="12"/>
          </p:nvPr>
        </p:nvSpPr>
        <p:spPr>
          <a:xfrm>
            <a:off x="7774449" y="6529893"/>
            <a:ext cx="914399" cy="156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>
            <a:spLocks noGrp="1"/>
          </p:cNvSpPr>
          <p:nvPr>
            <p:ph type="title"/>
          </p:nvPr>
        </p:nvSpPr>
        <p:spPr>
          <a:xfrm>
            <a:off x="457200" y="45720"/>
            <a:ext cx="822960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1"/>
          </p:nvPr>
        </p:nvSpPr>
        <p:spPr>
          <a:xfrm>
            <a:off x="457199" y="914402"/>
            <a:ext cx="8229600" cy="5483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576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160"/>
              <a:buChar char="•"/>
              <a:defRPr/>
            </a:lvl1pPr>
            <a:lvl2pPr marL="914400" lvl="1" indent="-36576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160"/>
              <a:buChar char="-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dt" idx="10"/>
          </p:nvPr>
        </p:nvSpPr>
        <p:spPr>
          <a:xfrm>
            <a:off x="457200" y="6538663"/>
            <a:ext cx="1602260" cy="158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ftr" idx="11"/>
          </p:nvPr>
        </p:nvSpPr>
        <p:spPr>
          <a:xfrm>
            <a:off x="2286000" y="6533466"/>
            <a:ext cx="4572000" cy="158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ldNum" idx="12"/>
          </p:nvPr>
        </p:nvSpPr>
        <p:spPr>
          <a:xfrm>
            <a:off x="7774449" y="6529893"/>
            <a:ext cx="914399" cy="156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Subtitle and Content">
  <p:cSld name="Title, Subtitle and Conten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>
            <a:spLocks noGrp="1"/>
          </p:cNvSpPr>
          <p:nvPr>
            <p:ph type="title"/>
          </p:nvPr>
        </p:nvSpPr>
        <p:spPr>
          <a:xfrm>
            <a:off x="457200" y="45092"/>
            <a:ext cx="8229600" cy="640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body" idx="1"/>
          </p:nvPr>
        </p:nvSpPr>
        <p:spPr>
          <a:xfrm>
            <a:off x="457199" y="1676402"/>
            <a:ext cx="8229600" cy="4721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576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160"/>
              <a:buChar char="•"/>
              <a:defRPr/>
            </a:lvl1pPr>
            <a:lvl2pPr marL="914400" lvl="1" indent="-36576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160"/>
              <a:buChar char="-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subTitle" idx="2"/>
          </p:nvPr>
        </p:nvSpPr>
        <p:spPr>
          <a:xfrm>
            <a:off x="457199" y="914400"/>
            <a:ext cx="82296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  <a:defRPr sz="2400" b="1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4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dt" idx="10"/>
          </p:nvPr>
        </p:nvSpPr>
        <p:spPr>
          <a:xfrm>
            <a:off x="457200" y="6538663"/>
            <a:ext cx="1602260" cy="158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ftr" idx="11"/>
          </p:nvPr>
        </p:nvSpPr>
        <p:spPr>
          <a:xfrm>
            <a:off x="2286000" y="6533466"/>
            <a:ext cx="4572000" cy="158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sldNum" idx="12"/>
          </p:nvPr>
        </p:nvSpPr>
        <p:spPr>
          <a:xfrm>
            <a:off x="7774449" y="6529893"/>
            <a:ext cx="914399" cy="156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>
            <a:spLocks noGrp="1"/>
          </p:cNvSpPr>
          <p:nvPr>
            <p:ph type="title"/>
          </p:nvPr>
        </p:nvSpPr>
        <p:spPr>
          <a:xfrm>
            <a:off x="623888" y="1638302"/>
            <a:ext cx="7886700" cy="28919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  <a:defRPr sz="2400">
                <a:solidFill>
                  <a:srgbClr val="0066B3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4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7"/>
          <p:cNvSpPr txBox="1"/>
          <p:nvPr/>
        </p:nvSpPr>
        <p:spPr>
          <a:xfrm>
            <a:off x="6485956" y="135151"/>
            <a:ext cx="1746422" cy="4257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1904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National Aeronautics and Space Administration</a:t>
            </a:r>
            <a:endParaRPr sz="10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2" name="Google Shape;42;p7"/>
          <p:cNvCxnSpPr/>
          <p:nvPr/>
        </p:nvCxnSpPr>
        <p:spPr>
          <a:xfrm>
            <a:off x="8262941" y="52088"/>
            <a:ext cx="0" cy="585216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43" name="Google Shape;43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9723" y="28239"/>
            <a:ext cx="640080" cy="639891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7"/>
          <p:cNvSpPr txBox="1"/>
          <p:nvPr/>
        </p:nvSpPr>
        <p:spPr>
          <a:xfrm>
            <a:off x="708718" y="139782"/>
            <a:ext cx="2767913" cy="4257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904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Entry Systems and Technology Division</a:t>
            </a:r>
            <a:br>
              <a:rPr lang="en-US" sz="1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Ames Research Center</a:t>
            </a:r>
            <a:endParaRPr/>
          </a:p>
        </p:txBody>
      </p:sp>
      <p:cxnSp>
        <p:nvCxnSpPr>
          <p:cNvPr id="45" name="Google Shape;45;p7"/>
          <p:cNvCxnSpPr/>
          <p:nvPr/>
        </p:nvCxnSpPr>
        <p:spPr>
          <a:xfrm>
            <a:off x="685800" y="52088"/>
            <a:ext cx="0" cy="585216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538663"/>
            <a:ext cx="1602260" cy="158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2286000" y="6533466"/>
            <a:ext cx="4572000" cy="158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7774449" y="6529893"/>
            <a:ext cx="914399" cy="156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9188" y="45720"/>
            <a:ext cx="822960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body" idx="1"/>
          </p:nvPr>
        </p:nvSpPr>
        <p:spPr>
          <a:xfrm>
            <a:off x="457200" y="898499"/>
            <a:ext cx="4038600" cy="5502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  <a:defRPr sz="2000"/>
            </a:lvl1pPr>
            <a:lvl2pPr marL="914400" lvl="1" indent="-36576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160"/>
              <a:buChar char="-"/>
              <a:defRPr sz="1800"/>
            </a:lvl2pPr>
            <a:lvl3pPr marL="1371600" lvl="2" indent="-330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 sz="1600"/>
            </a:lvl3pPr>
            <a:lvl4pPr marL="1828800" lvl="3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4pPr>
            <a:lvl5pPr marL="2286000" lvl="4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body" idx="2"/>
          </p:nvPr>
        </p:nvSpPr>
        <p:spPr>
          <a:xfrm>
            <a:off x="4648200" y="898499"/>
            <a:ext cx="4038600" cy="5502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  <a:defRPr sz="2000"/>
            </a:lvl1pPr>
            <a:lvl2pPr marL="914400" lvl="1" indent="-36576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160"/>
              <a:buChar char="-"/>
              <a:defRPr sz="1800"/>
            </a:lvl2pPr>
            <a:lvl3pPr marL="1371600" lvl="2" indent="-330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 sz="1600"/>
            </a:lvl3pPr>
            <a:lvl4pPr marL="1828800" lvl="3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4pPr>
            <a:lvl5pPr marL="2286000" lvl="4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dt" idx="10"/>
          </p:nvPr>
        </p:nvSpPr>
        <p:spPr>
          <a:xfrm>
            <a:off x="457200" y="6538663"/>
            <a:ext cx="1602260" cy="158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ftr" idx="11"/>
          </p:nvPr>
        </p:nvSpPr>
        <p:spPr>
          <a:xfrm>
            <a:off x="2286000" y="6533466"/>
            <a:ext cx="4572000" cy="158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sldNum" idx="12"/>
          </p:nvPr>
        </p:nvSpPr>
        <p:spPr>
          <a:xfrm>
            <a:off x="7774449" y="6529893"/>
            <a:ext cx="914399" cy="156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9"/>
          <p:cNvSpPr txBox="1">
            <a:spLocks noGrp="1"/>
          </p:cNvSpPr>
          <p:nvPr>
            <p:ph type="title"/>
          </p:nvPr>
        </p:nvSpPr>
        <p:spPr>
          <a:xfrm>
            <a:off x="457200" y="45720"/>
            <a:ext cx="822960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body" idx="1"/>
          </p:nvPr>
        </p:nvSpPr>
        <p:spPr>
          <a:xfrm>
            <a:off x="457200" y="838324"/>
            <a:ext cx="4038600" cy="609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000" b="1"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4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body" idx="2"/>
          </p:nvPr>
        </p:nvSpPr>
        <p:spPr>
          <a:xfrm>
            <a:off x="457200" y="1600324"/>
            <a:ext cx="4038600" cy="4800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  <a:defRPr sz="2000"/>
            </a:lvl1pPr>
            <a:lvl2pPr marL="914400" lvl="1" indent="-36576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160"/>
              <a:buChar char="-"/>
              <a:defRPr sz="1800"/>
            </a:lvl2pPr>
            <a:lvl3pPr marL="1371600" lvl="2" indent="-330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 sz="1600"/>
            </a:lvl3pPr>
            <a:lvl4pPr marL="1828800" lvl="3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4pPr>
            <a:lvl5pPr marL="2286000" lvl="4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3"/>
          </p:nvPr>
        </p:nvSpPr>
        <p:spPr>
          <a:xfrm>
            <a:off x="4648200" y="838324"/>
            <a:ext cx="4038600" cy="609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000" b="1"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4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4"/>
          </p:nvPr>
        </p:nvSpPr>
        <p:spPr>
          <a:xfrm>
            <a:off x="4648200" y="1600324"/>
            <a:ext cx="4038600" cy="4800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  <a:defRPr sz="2000"/>
            </a:lvl1pPr>
            <a:lvl2pPr marL="914400" lvl="1" indent="-36576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160"/>
              <a:buChar char="-"/>
              <a:defRPr sz="1800"/>
            </a:lvl2pPr>
            <a:lvl3pPr marL="1371600" lvl="2" indent="-330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▪"/>
              <a:defRPr sz="1600"/>
            </a:lvl3pPr>
            <a:lvl4pPr marL="1828800" lvl="3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4pPr>
            <a:lvl5pPr marL="2286000" lvl="4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457200" y="6538663"/>
            <a:ext cx="1602260" cy="158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2286000" y="6533466"/>
            <a:ext cx="4572000" cy="158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7774449" y="6529893"/>
            <a:ext cx="914399" cy="156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457200" y="45092"/>
            <a:ext cx="8229600" cy="640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dt" idx="10"/>
          </p:nvPr>
        </p:nvSpPr>
        <p:spPr>
          <a:xfrm>
            <a:off x="457200" y="6538663"/>
            <a:ext cx="1602260" cy="158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ftr" idx="11"/>
          </p:nvPr>
        </p:nvSpPr>
        <p:spPr>
          <a:xfrm>
            <a:off x="2286000" y="6533466"/>
            <a:ext cx="4572000" cy="158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sldNum" idx="12"/>
          </p:nvPr>
        </p:nvSpPr>
        <p:spPr>
          <a:xfrm>
            <a:off x="7774449" y="6529893"/>
            <a:ext cx="914399" cy="156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538663"/>
            <a:ext cx="1602260" cy="158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2286000" y="6533466"/>
            <a:ext cx="4572000" cy="158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7774449" y="6529893"/>
            <a:ext cx="914399" cy="156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>
            <a:off x="457200" y="45720"/>
            <a:ext cx="822960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>
            <a:off x="3887390" y="987426"/>
            <a:ext cx="4799409" cy="5413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1148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 sz="2400"/>
            </a:lvl1pPr>
            <a:lvl2pPr marL="914400" lvl="1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400"/>
              <a:buChar char="-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body" idx="2"/>
          </p:nvPr>
        </p:nvSpPr>
        <p:spPr>
          <a:xfrm>
            <a:off x="457200" y="987426"/>
            <a:ext cx="3121819" cy="5413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  <a:defRPr sz="1600"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80"/>
              <a:buNone/>
              <a:defRPr sz="1400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dt" idx="10"/>
          </p:nvPr>
        </p:nvSpPr>
        <p:spPr>
          <a:xfrm>
            <a:off x="457200" y="6538663"/>
            <a:ext cx="1602260" cy="158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ftr" idx="11"/>
          </p:nvPr>
        </p:nvSpPr>
        <p:spPr>
          <a:xfrm>
            <a:off x="2286000" y="6533466"/>
            <a:ext cx="4572000" cy="158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sldNum" idx="12"/>
          </p:nvPr>
        </p:nvSpPr>
        <p:spPr>
          <a:xfrm>
            <a:off x="7774449" y="6529893"/>
            <a:ext cx="914399" cy="156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3"/>
          <p:cNvSpPr txBox="1">
            <a:spLocks noGrp="1"/>
          </p:cNvSpPr>
          <p:nvPr>
            <p:ph type="title"/>
          </p:nvPr>
        </p:nvSpPr>
        <p:spPr>
          <a:xfrm>
            <a:off x="457200" y="48399"/>
            <a:ext cx="8229600" cy="63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>
            <a:spLocks noGrp="1"/>
          </p:cNvSpPr>
          <p:nvPr>
            <p:ph type="pic" idx="2"/>
          </p:nvPr>
        </p:nvSpPr>
        <p:spPr>
          <a:xfrm>
            <a:off x="3887390" y="987428"/>
            <a:ext cx="4799409" cy="5413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66B3"/>
              </a:buClr>
              <a:buSzPts val="384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66B3"/>
              </a:buClr>
              <a:buSzPts val="336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66B3"/>
              </a:buClr>
              <a:buSzPts val="2400"/>
              <a:buFont typeface="Noto Sans Symbols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66B3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66B3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4" name="Google Shape;84;p13"/>
          <p:cNvSpPr txBox="1">
            <a:spLocks noGrp="1"/>
          </p:cNvSpPr>
          <p:nvPr>
            <p:ph type="body" idx="1"/>
          </p:nvPr>
        </p:nvSpPr>
        <p:spPr>
          <a:xfrm>
            <a:off x="457200" y="987426"/>
            <a:ext cx="3121819" cy="5413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Font typeface="Arial"/>
              <a:buNone/>
              <a:defRPr sz="1600"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80"/>
              <a:buNone/>
              <a:defRPr sz="1400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dt" idx="10"/>
          </p:nvPr>
        </p:nvSpPr>
        <p:spPr>
          <a:xfrm>
            <a:off x="457200" y="6538663"/>
            <a:ext cx="1602260" cy="158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ftr" idx="11"/>
          </p:nvPr>
        </p:nvSpPr>
        <p:spPr>
          <a:xfrm>
            <a:off x="2286000" y="6533466"/>
            <a:ext cx="4572000" cy="158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sldNum" idx="12"/>
          </p:nvPr>
        </p:nvSpPr>
        <p:spPr>
          <a:xfrm>
            <a:off x="7774449" y="6529893"/>
            <a:ext cx="914399" cy="156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4"/>
          <p:cNvSpPr txBox="1">
            <a:spLocks noGrp="1"/>
          </p:cNvSpPr>
          <p:nvPr>
            <p:ph type="title"/>
          </p:nvPr>
        </p:nvSpPr>
        <p:spPr>
          <a:xfrm>
            <a:off x="457200" y="45092"/>
            <a:ext cx="8229600" cy="640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4"/>
          <p:cNvSpPr txBox="1">
            <a:spLocks noGrp="1"/>
          </p:cNvSpPr>
          <p:nvPr>
            <p:ph type="body" idx="1"/>
          </p:nvPr>
        </p:nvSpPr>
        <p:spPr>
          <a:xfrm rot="5400000">
            <a:off x="1830335" y="-458734"/>
            <a:ext cx="5483329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576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160"/>
              <a:buChar char="•"/>
              <a:defRPr/>
            </a:lvl1pPr>
            <a:lvl2pPr marL="914400" lvl="1" indent="-36576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160"/>
              <a:buChar char="-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1" name="Google Shape;91;p14"/>
          <p:cNvSpPr txBox="1">
            <a:spLocks noGrp="1"/>
          </p:cNvSpPr>
          <p:nvPr>
            <p:ph type="dt" idx="10"/>
          </p:nvPr>
        </p:nvSpPr>
        <p:spPr>
          <a:xfrm>
            <a:off x="457200" y="6538663"/>
            <a:ext cx="1602260" cy="158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4"/>
          <p:cNvSpPr txBox="1">
            <a:spLocks noGrp="1"/>
          </p:cNvSpPr>
          <p:nvPr>
            <p:ph type="ftr" idx="11"/>
          </p:nvPr>
        </p:nvSpPr>
        <p:spPr>
          <a:xfrm>
            <a:off x="2286000" y="6533466"/>
            <a:ext cx="4572000" cy="158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4"/>
          <p:cNvSpPr txBox="1">
            <a:spLocks noGrp="1"/>
          </p:cNvSpPr>
          <p:nvPr>
            <p:ph type="sldNum" idx="12"/>
          </p:nvPr>
        </p:nvSpPr>
        <p:spPr>
          <a:xfrm>
            <a:off x="7774449" y="6529893"/>
            <a:ext cx="914399" cy="156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>
            <a:spLocks noGrp="1"/>
          </p:cNvSpPr>
          <p:nvPr>
            <p:ph type="title"/>
          </p:nvPr>
        </p:nvSpPr>
        <p:spPr>
          <a:xfrm rot="5400000">
            <a:off x="4748214" y="2633664"/>
            <a:ext cx="556259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5"/>
          <p:cNvSpPr txBox="1">
            <a:spLocks noGrp="1"/>
          </p:cNvSpPr>
          <p:nvPr>
            <p:ph type="body" idx="1"/>
          </p:nvPr>
        </p:nvSpPr>
        <p:spPr>
          <a:xfrm rot="5400000">
            <a:off x="747714" y="719139"/>
            <a:ext cx="556259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576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160"/>
              <a:buChar char="•"/>
              <a:defRPr/>
            </a:lvl1pPr>
            <a:lvl2pPr marL="914400" lvl="1" indent="-36576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160"/>
              <a:buChar char="-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7" name="Google Shape;97;p15"/>
          <p:cNvSpPr txBox="1">
            <a:spLocks noGrp="1"/>
          </p:cNvSpPr>
          <p:nvPr>
            <p:ph type="dt" idx="10"/>
          </p:nvPr>
        </p:nvSpPr>
        <p:spPr>
          <a:xfrm>
            <a:off x="457200" y="6538663"/>
            <a:ext cx="1602260" cy="158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5"/>
          <p:cNvSpPr txBox="1">
            <a:spLocks noGrp="1"/>
          </p:cNvSpPr>
          <p:nvPr>
            <p:ph type="ftr" idx="11"/>
          </p:nvPr>
        </p:nvSpPr>
        <p:spPr>
          <a:xfrm>
            <a:off x="2286000" y="6533466"/>
            <a:ext cx="4572000" cy="158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5"/>
          <p:cNvSpPr txBox="1">
            <a:spLocks noGrp="1"/>
          </p:cNvSpPr>
          <p:nvPr>
            <p:ph type="sldNum" idx="12"/>
          </p:nvPr>
        </p:nvSpPr>
        <p:spPr>
          <a:xfrm>
            <a:off x="7774449" y="6529893"/>
            <a:ext cx="914399" cy="156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Last Slide">
  <p:cSld name="Last Slide">
    <p:bg>
      <p:bgPr>
        <a:solidFill>
          <a:schemeClr val="dk1"/>
        </a:solid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6"/>
          <p:cNvSpPr txBox="1"/>
          <p:nvPr/>
        </p:nvSpPr>
        <p:spPr>
          <a:xfrm>
            <a:off x="152400" y="1975991"/>
            <a:ext cx="4724400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National Aeronautics and Space Administration</a:t>
            </a:r>
            <a:endParaRPr sz="3200" b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6"/>
          <p:cNvSpPr txBox="1"/>
          <p:nvPr/>
        </p:nvSpPr>
        <p:spPr>
          <a:xfrm>
            <a:off x="152402" y="4724400"/>
            <a:ext cx="7643326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Ames Research Center</a:t>
            </a:r>
            <a:br>
              <a:rPr lang="en-US" sz="2800"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800"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Entry Systems and Technology Division</a:t>
            </a:r>
            <a:endParaRPr/>
          </a:p>
        </p:txBody>
      </p:sp>
      <p:pic>
        <p:nvPicPr>
          <p:cNvPr id="103" name="Google Shape;103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724400" y="800100"/>
            <a:ext cx="4286250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6"/>
          <p:cNvSpPr txBox="1">
            <a:spLocks noGrp="1"/>
          </p:cNvSpPr>
          <p:nvPr>
            <p:ph type="sldNum" idx="12"/>
          </p:nvPr>
        </p:nvSpPr>
        <p:spPr>
          <a:xfrm>
            <a:off x="8556784" y="6333134"/>
            <a:ext cx="548700" cy="525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lvl="0">
              <a:buNone/>
              <a:defRPr sz="1300">
                <a:solidFill>
                  <a:schemeClr val="dk1"/>
                </a:solidFill>
              </a:defRPr>
            </a:lvl1pPr>
            <a:lvl2pPr lvl="1">
              <a:buNone/>
              <a:defRPr sz="1300">
                <a:solidFill>
                  <a:schemeClr val="dk1"/>
                </a:solidFill>
              </a:defRPr>
            </a:lvl2pPr>
            <a:lvl3pPr lvl="2">
              <a:buNone/>
              <a:defRPr sz="1300">
                <a:solidFill>
                  <a:schemeClr val="dk1"/>
                </a:solidFill>
              </a:defRPr>
            </a:lvl3pPr>
            <a:lvl4pPr lvl="3">
              <a:buNone/>
              <a:defRPr sz="1300">
                <a:solidFill>
                  <a:schemeClr val="dk1"/>
                </a:solidFill>
              </a:defRPr>
            </a:lvl4pPr>
            <a:lvl5pPr lvl="4">
              <a:buNone/>
              <a:defRPr sz="1300">
                <a:solidFill>
                  <a:schemeClr val="dk1"/>
                </a:solidFill>
              </a:defRPr>
            </a:lvl5pPr>
            <a:lvl6pPr lvl="5">
              <a:buNone/>
              <a:defRPr sz="1300">
                <a:solidFill>
                  <a:schemeClr val="dk1"/>
                </a:solidFill>
              </a:defRPr>
            </a:lvl6pPr>
            <a:lvl7pPr lvl="6">
              <a:buNone/>
              <a:defRPr sz="1300">
                <a:solidFill>
                  <a:schemeClr val="dk1"/>
                </a:solidFill>
              </a:defRPr>
            </a:lvl7pPr>
            <a:lvl8pPr lvl="7">
              <a:buNone/>
              <a:defRPr sz="1300">
                <a:solidFill>
                  <a:schemeClr val="dk1"/>
                </a:solidFill>
              </a:defRPr>
            </a:lvl8pPr>
            <a:lvl9pPr lvl="8">
              <a:buNone/>
              <a:defRPr sz="1300">
                <a:solidFill>
                  <a:schemeClr val="dk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gi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/>
          <p:nvPr/>
        </p:nvSpPr>
        <p:spPr>
          <a:xfrm>
            <a:off x="0" y="3"/>
            <a:ext cx="9144000" cy="6857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7;p3"/>
          <p:cNvSpPr txBox="1">
            <a:spLocks noGrp="1"/>
          </p:cNvSpPr>
          <p:nvPr>
            <p:ph type="title"/>
          </p:nvPr>
        </p:nvSpPr>
        <p:spPr>
          <a:xfrm>
            <a:off x="457200" y="45092"/>
            <a:ext cx="8229600" cy="640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body" idx="1"/>
          </p:nvPr>
        </p:nvSpPr>
        <p:spPr>
          <a:xfrm>
            <a:off x="457199" y="914402"/>
            <a:ext cx="8229600" cy="5483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1148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66B3"/>
              </a:buClr>
              <a:buSzPts val="288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66B3"/>
              </a:buClr>
              <a:buSzPts val="2400"/>
              <a:buFont typeface="Arial"/>
              <a:buChar char="-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66B3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66B3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66B3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9" name="Google Shape;9;p3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8373762" y="52088"/>
            <a:ext cx="731520" cy="585216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3"/>
          <p:cNvSpPr txBox="1">
            <a:spLocks noGrp="1"/>
          </p:cNvSpPr>
          <p:nvPr>
            <p:ph type="dt" idx="10"/>
          </p:nvPr>
        </p:nvSpPr>
        <p:spPr>
          <a:xfrm>
            <a:off x="457200" y="6538663"/>
            <a:ext cx="1602260" cy="158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3"/>
          <p:cNvSpPr txBox="1">
            <a:spLocks noGrp="1"/>
          </p:cNvSpPr>
          <p:nvPr>
            <p:ph type="ftr" idx="11"/>
          </p:nvPr>
        </p:nvSpPr>
        <p:spPr>
          <a:xfrm>
            <a:off x="2286000" y="6538662"/>
            <a:ext cx="4572000" cy="158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sldNum" idx="12"/>
          </p:nvPr>
        </p:nvSpPr>
        <p:spPr>
          <a:xfrm>
            <a:off x="7774449" y="6529893"/>
            <a:ext cx="914399" cy="156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>
    <p:fade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media" Target="../media/media2.mp4"/><Relationship Id="rId7" Type="http://schemas.openxmlformats.org/officeDocument/2006/relationships/image" Target="../media/image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2.mp4"/><Relationship Id="rId9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16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5.mp4"/><Relationship Id="rId7" Type="http://schemas.openxmlformats.org/officeDocument/2006/relationships/image" Target="../media/image21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5.mp4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"/>
          <p:cNvSpPr txBox="1">
            <a:spLocks noGrp="1"/>
          </p:cNvSpPr>
          <p:nvPr>
            <p:ph type="ctrTitle"/>
          </p:nvPr>
        </p:nvSpPr>
        <p:spPr>
          <a:xfrm>
            <a:off x="685800" y="814419"/>
            <a:ext cx="7772400" cy="3300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n-US" sz="6000" dirty="0">
                <a:latin typeface="Calibri"/>
                <a:ea typeface="Calibri"/>
                <a:cs typeface="Calibri"/>
                <a:sym typeface="Calibri"/>
              </a:rPr>
              <a:t>Termolecular QCT for Direct Molecular Simulation</a:t>
            </a:r>
            <a:endParaRPr dirty="0"/>
          </a:p>
        </p:txBody>
      </p:sp>
      <p:sp>
        <p:nvSpPr>
          <p:cNvPr id="110" name="Google Shape;110;p1"/>
          <p:cNvSpPr txBox="1">
            <a:spLocks noGrp="1"/>
          </p:cNvSpPr>
          <p:nvPr>
            <p:ph type="subTitle" idx="1"/>
          </p:nvPr>
        </p:nvSpPr>
        <p:spPr>
          <a:xfrm>
            <a:off x="685801" y="4332094"/>
            <a:ext cx="7772399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>
                <a:solidFill>
                  <a:srgbClr val="344068"/>
                </a:solidFill>
                <a:latin typeface="Calibri"/>
                <a:ea typeface="Calibri"/>
                <a:cs typeface="Calibri"/>
                <a:sym typeface="Calibri"/>
              </a:rPr>
              <a:t>Eric Geistfeld, Mentor: Rich Jaffe</a:t>
            </a:r>
            <a:endParaRPr>
              <a:solidFill>
                <a:srgbClr val="3440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>
              <a:solidFill>
                <a:srgbClr val="3440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>
                <a:solidFill>
                  <a:srgbClr val="344068"/>
                </a:solidFill>
                <a:latin typeface="Calibri"/>
                <a:ea typeface="Calibri"/>
                <a:cs typeface="Calibri"/>
                <a:sym typeface="Calibri"/>
              </a:rPr>
              <a:t>NASA Ames Research Center</a:t>
            </a:r>
            <a:endParaRPr>
              <a:solidFill>
                <a:srgbClr val="3440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>
                <a:solidFill>
                  <a:srgbClr val="344068"/>
                </a:solidFill>
                <a:latin typeface="Calibri"/>
                <a:ea typeface="Calibri"/>
                <a:cs typeface="Calibri"/>
                <a:sym typeface="Calibri"/>
              </a:rPr>
              <a:t>Summer Internship 2020</a:t>
            </a:r>
            <a:endParaRPr/>
          </a:p>
        </p:txBody>
      </p:sp>
      <p:sp>
        <p:nvSpPr>
          <p:cNvPr id="111" name="Google Shape;111;p1"/>
          <p:cNvSpPr txBox="1">
            <a:spLocks noGrp="1"/>
          </p:cNvSpPr>
          <p:nvPr>
            <p:ph type="body" idx="2"/>
          </p:nvPr>
        </p:nvSpPr>
        <p:spPr>
          <a:xfrm>
            <a:off x="685800" y="6205150"/>
            <a:ext cx="7772400" cy="348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</a:pPr>
            <a:endParaRPr/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914dfe1d82_1_40"/>
          <p:cNvSpPr txBox="1">
            <a:spLocks noGrp="1"/>
          </p:cNvSpPr>
          <p:nvPr>
            <p:ph type="title"/>
          </p:nvPr>
        </p:nvSpPr>
        <p:spPr>
          <a:xfrm>
            <a:off x="457200" y="45720"/>
            <a:ext cx="8229600" cy="6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en-US"/>
              <a:t>Outline</a:t>
            </a:r>
            <a:endParaRPr/>
          </a:p>
        </p:txBody>
      </p:sp>
      <p:sp>
        <p:nvSpPr>
          <p:cNvPr id="117" name="Google Shape;117;g914dfe1d82_1_40"/>
          <p:cNvSpPr txBox="1">
            <a:spLocks noGrp="1"/>
          </p:cNvSpPr>
          <p:nvPr>
            <p:ph type="body" idx="1"/>
          </p:nvPr>
        </p:nvSpPr>
        <p:spPr>
          <a:xfrm>
            <a:off x="457199" y="914402"/>
            <a:ext cx="8229600" cy="54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49275" lvl="0" indent="-4572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0066B3"/>
              </a:buClr>
              <a:buSzPts val="2150"/>
              <a:buFont typeface="+mj-lt"/>
              <a:buAutoNum type="arabicPeriod"/>
            </a:pPr>
            <a:r>
              <a:rPr lang="en-US" sz="2000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Context: The Dissociation-Recombination Problem</a:t>
            </a:r>
            <a:endParaRPr sz="2000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58800" lvl="0" indent="-4572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0066B3"/>
              </a:buClr>
              <a:buSzPts val="2000"/>
              <a:buFont typeface="+mj-lt"/>
              <a:buAutoNum type="arabicPeriod"/>
            </a:pPr>
            <a:r>
              <a:rPr lang="en-US" sz="2000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Motivation: Termolecular QCT for DMS</a:t>
            </a:r>
            <a:endParaRPr sz="2000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49275" lvl="0" indent="-4572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0066B3"/>
              </a:buClr>
              <a:buSzPts val="2150"/>
              <a:buFont typeface="+mj-lt"/>
              <a:buAutoNum type="arabicPeriod"/>
            </a:pPr>
            <a:r>
              <a:rPr lang="en-US" sz="2000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Three Body Sampling</a:t>
            </a:r>
            <a:endParaRPr sz="2000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58800" lvl="0" indent="-4572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0066B3"/>
              </a:buClr>
              <a:buSzPts val="2000"/>
              <a:buFont typeface="+mj-lt"/>
              <a:buAutoNum type="arabicPeriod"/>
            </a:pPr>
            <a:r>
              <a:rPr lang="en-US" sz="2000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Direct Triple Collisions</a:t>
            </a:r>
            <a:endParaRPr sz="2000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58800" lvl="0" indent="-4572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+mj-lt"/>
              <a:buAutoNum type="arabicPeriod"/>
            </a:pPr>
            <a:r>
              <a:rPr lang="en-US" sz="2000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Orbiting Pair Triple Collisions</a:t>
            </a:r>
            <a:endParaRPr sz="2000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58800" lvl="0" indent="-4572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0066B3"/>
              </a:buClr>
              <a:buSzPts val="2000"/>
              <a:buFont typeface="+mj-lt"/>
              <a:buAutoNum type="arabicPeriod"/>
            </a:pPr>
            <a:r>
              <a:rPr lang="en-US" sz="2000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Results: Steric Factors</a:t>
            </a:r>
            <a:endParaRPr sz="2000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58800" lvl="0" indent="-4572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0066B3"/>
              </a:buClr>
              <a:buSzPts val="2000"/>
              <a:buFont typeface="+mj-lt"/>
              <a:buAutoNum type="arabicPeriod"/>
            </a:pPr>
            <a:r>
              <a:rPr lang="en-US" sz="2000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Results: Rate Constants</a:t>
            </a:r>
            <a:endParaRPr sz="2000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58800" lvl="0" indent="-4572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0066B3"/>
              </a:buClr>
              <a:buSzPts val="2000"/>
              <a:buFont typeface="+mj-lt"/>
              <a:buAutoNum type="arabicPeriod"/>
            </a:pPr>
            <a:r>
              <a:rPr lang="en-US" sz="2000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Results: Product Distributions</a:t>
            </a:r>
            <a:endParaRPr sz="2000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None/>
            </a:pPr>
            <a:endParaRPr sz="1800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g914dfe1d82_1_40"/>
          <p:cNvSpPr txBox="1">
            <a:spLocks noGrp="1"/>
          </p:cNvSpPr>
          <p:nvPr>
            <p:ph type="dt" idx="10"/>
          </p:nvPr>
        </p:nvSpPr>
        <p:spPr>
          <a:xfrm>
            <a:off x="457200" y="6538663"/>
            <a:ext cx="1602300" cy="1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August 28th, 2020</a:t>
            </a:r>
            <a:endParaRPr/>
          </a:p>
        </p:txBody>
      </p:sp>
      <p:sp>
        <p:nvSpPr>
          <p:cNvPr id="119" name="Google Shape;119;g914dfe1d82_1_40"/>
          <p:cNvSpPr txBox="1">
            <a:spLocks noGrp="1"/>
          </p:cNvSpPr>
          <p:nvPr>
            <p:ph type="ftr" idx="11"/>
          </p:nvPr>
        </p:nvSpPr>
        <p:spPr>
          <a:xfrm>
            <a:off x="2286000" y="6533466"/>
            <a:ext cx="4572000" cy="1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Ames Summer Internship 2020</a:t>
            </a:r>
            <a:endParaRPr/>
          </a:p>
        </p:txBody>
      </p:sp>
      <p:sp>
        <p:nvSpPr>
          <p:cNvPr id="120" name="Google Shape;120;g914dfe1d82_1_40"/>
          <p:cNvSpPr txBox="1">
            <a:spLocks noGrp="1"/>
          </p:cNvSpPr>
          <p:nvPr>
            <p:ph type="sldNum" idx="12"/>
          </p:nvPr>
        </p:nvSpPr>
        <p:spPr>
          <a:xfrm>
            <a:off x="7774449" y="6529893"/>
            <a:ext cx="914400" cy="15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</a:t>
            </a:r>
            <a:endParaRPr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2759093F-3C93-4BA4-BF49-2555613E87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49" t="-10424" r="-1174" b="-4759"/>
          <a:stretch/>
        </p:blipFill>
        <p:spPr bwMode="auto">
          <a:xfrm>
            <a:off x="4199639" y="2117074"/>
            <a:ext cx="4487160" cy="546755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9241dcefc1_0_0"/>
          <p:cNvSpPr txBox="1">
            <a:spLocks noGrp="1"/>
          </p:cNvSpPr>
          <p:nvPr>
            <p:ph type="title"/>
          </p:nvPr>
        </p:nvSpPr>
        <p:spPr>
          <a:xfrm>
            <a:off x="457200" y="45720"/>
            <a:ext cx="8229600" cy="6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en-US"/>
              <a:t>The Dissociation-Recombination Problem</a:t>
            </a:r>
            <a:endParaRPr/>
          </a:p>
        </p:txBody>
      </p:sp>
      <p:sp>
        <p:nvSpPr>
          <p:cNvPr id="126" name="Google Shape;126;g9241dcefc1_0_0"/>
          <p:cNvSpPr txBox="1">
            <a:spLocks noGrp="1"/>
          </p:cNvSpPr>
          <p:nvPr>
            <p:ph type="body" idx="1"/>
          </p:nvPr>
        </p:nvSpPr>
        <p:spPr>
          <a:xfrm>
            <a:off x="457199" y="914401"/>
            <a:ext cx="8229600" cy="5615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65125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0066B3"/>
              </a:buClr>
              <a:buSzPts val="2150"/>
              <a:buChar char="●"/>
            </a:pPr>
            <a:r>
              <a:rPr lang="en-US" sz="2000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Knowledge of the correct chemical state behind a shock is essential for accurate predictions of radiative and convective fluxes to a TPS</a:t>
            </a:r>
          </a:p>
          <a:p>
            <a:pPr indent="-365125">
              <a:lnSpc>
                <a:spcPct val="90000"/>
              </a:lnSpc>
              <a:spcBef>
                <a:spcPts val="1400"/>
              </a:spcBef>
              <a:buSzPts val="2150"/>
              <a:buFont typeface="Arial"/>
              <a:buChar char="●"/>
            </a:pPr>
            <a:r>
              <a:rPr lang="en-US" sz="2000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To reach the correct chemical state, simulations must account for all forward and backward reactions, such as dissociation and recombination</a:t>
            </a:r>
          </a:p>
          <a:p>
            <a:pPr indent="-365125">
              <a:lnSpc>
                <a:spcPct val="90000"/>
              </a:lnSpc>
              <a:spcBef>
                <a:spcPts val="1400"/>
              </a:spcBef>
              <a:buSzPts val="2150"/>
              <a:buFont typeface="Arial"/>
              <a:buChar char="●"/>
            </a:pPr>
            <a:r>
              <a:rPr lang="en-US" sz="2000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There are a variety of techniques to model the evolution of a gas’s composition at different levels of fidelity</a:t>
            </a:r>
          </a:p>
          <a:p>
            <a:pPr lvl="1" indent="-355600">
              <a:lnSpc>
                <a:spcPct val="90000"/>
              </a:lnSpc>
              <a:spcBef>
                <a:spcPts val="1400"/>
              </a:spcBef>
              <a:buClr>
                <a:srgbClr val="FF0101"/>
              </a:buClr>
              <a:buSzPts val="2000"/>
              <a:buFont typeface="Calibri"/>
              <a:buChar char="○"/>
            </a:pPr>
            <a:r>
              <a:rPr lang="en-US" sz="1800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CFD requires conservation equations for each relevant species, controlled by rate coefficients and energy changes from reaction</a:t>
            </a:r>
          </a:p>
          <a:p>
            <a:pPr lvl="1" indent="-355600">
              <a:lnSpc>
                <a:spcPct val="90000"/>
              </a:lnSpc>
              <a:spcBef>
                <a:spcPts val="1400"/>
              </a:spcBef>
              <a:buClr>
                <a:srgbClr val="FF0101"/>
              </a:buClr>
              <a:buSzPts val="2000"/>
              <a:buFont typeface="Calibri"/>
              <a:buChar char="○"/>
            </a:pPr>
            <a:r>
              <a:rPr lang="en-US" sz="1800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DSMC requires cross section models, controlled by parameters fit to atomistic data </a:t>
            </a:r>
          </a:p>
          <a:p>
            <a:pPr lvl="1" indent="-355600">
              <a:lnSpc>
                <a:spcPct val="90000"/>
              </a:lnSpc>
              <a:spcBef>
                <a:spcPts val="1400"/>
              </a:spcBef>
              <a:buClr>
                <a:srgbClr val="FF0101"/>
              </a:buClr>
              <a:buSzPts val="2000"/>
              <a:buFont typeface="Calibri"/>
              <a:buChar char="○"/>
            </a:pPr>
            <a:r>
              <a:rPr lang="en-US" sz="1800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Direct Molecular Simulation (DMS) requires a Potential Energy Surface, determined by electronic structure calculations, used in Quasi-Classical Trajectories (QCT) that determine the relaxed state of the gas</a:t>
            </a:r>
          </a:p>
          <a:p>
            <a:pPr indent="-365125">
              <a:lnSpc>
                <a:spcPct val="90000"/>
              </a:lnSpc>
              <a:spcBef>
                <a:spcPts val="1400"/>
              </a:spcBef>
              <a:buSzPts val="2150"/>
              <a:buFont typeface="Arial"/>
              <a:buChar char="●"/>
            </a:pPr>
            <a:r>
              <a:rPr lang="en-US" sz="2000" b="1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The DMS method simulates the physics of dissociating-recombining gases with only quantum calculations as its input</a:t>
            </a:r>
            <a:endParaRPr sz="2000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556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FF0101"/>
              </a:buClr>
              <a:buSzPts val="2000"/>
              <a:buFont typeface="Calibri"/>
              <a:buChar char="○"/>
            </a:pPr>
            <a:endParaRPr sz="1800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g9241dcefc1_0_0"/>
          <p:cNvSpPr txBox="1">
            <a:spLocks noGrp="1"/>
          </p:cNvSpPr>
          <p:nvPr>
            <p:ph type="dt" idx="10"/>
          </p:nvPr>
        </p:nvSpPr>
        <p:spPr>
          <a:xfrm>
            <a:off x="457200" y="6538663"/>
            <a:ext cx="1602300" cy="1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August 28th, 2020</a:t>
            </a:r>
            <a:endParaRPr dirty="0"/>
          </a:p>
        </p:txBody>
      </p:sp>
      <p:sp>
        <p:nvSpPr>
          <p:cNvPr id="128" name="Google Shape;128;g9241dcefc1_0_0"/>
          <p:cNvSpPr txBox="1">
            <a:spLocks noGrp="1"/>
          </p:cNvSpPr>
          <p:nvPr>
            <p:ph type="ftr" idx="11"/>
          </p:nvPr>
        </p:nvSpPr>
        <p:spPr>
          <a:xfrm>
            <a:off x="2286000" y="6533466"/>
            <a:ext cx="4572000" cy="1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Ames Summer Internship 2020</a:t>
            </a:r>
            <a:endParaRPr/>
          </a:p>
        </p:txBody>
      </p:sp>
      <p:sp>
        <p:nvSpPr>
          <p:cNvPr id="129" name="Google Shape;129;g9241dcefc1_0_0"/>
          <p:cNvSpPr txBox="1">
            <a:spLocks noGrp="1"/>
          </p:cNvSpPr>
          <p:nvPr>
            <p:ph type="sldNum" idx="12"/>
          </p:nvPr>
        </p:nvSpPr>
        <p:spPr>
          <a:xfrm>
            <a:off x="7774449" y="6529893"/>
            <a:ext cx="914400" cy="15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</a:t>
            </a:r>
            <a:endParaRPr/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914dfe1d82_1_56"/>
          <p:cNvSpPr txBox="1">
            <a:spLocks noGrp="1"/>
          </p:cNvSpPr>
          <p:nvPr>
            <p:ph type="title"/>
          </p:nvPr>
        </p:nvSpPr>
        <p:spPr>
          <a:xfrm>
            <a:off x="457200" y="45720"/>
            <a:ext cx="8229600" cy="6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en-US"/>
              <a:t>Termolecular QCT</a:t>
            </a:r>
            <a:endParaRPr/>
          </a:p>
        </p:txBody>
      </p:sp>
      <p:sp>
        <p:nvSpPr>
          <p:cNvPr id="135" name="Google Shape;135;g914dfe1d82_1_56"/>
          <p:cNvSpPr txBox="1">
            <a:spLocks noGrp="1"/>
          </p:cNvSpPr>
          <p:nvPr>
            <p:ph type="body" idx="1"/>
          </p:nvPr>
        </p:nvSpPr>
        <p:spPr>
          <a:xfrm>
            <a:off x="457200" y="942049"/>
            <a:ext cx="8229600" cy="311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556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Calibri"/>
              <a:buChar char="●"/>
            </a:pPr>
            <a:r>
              <a:rPr lang="en-US" sz="2000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Quasi-Classical Trajectories are a method of studying reaction dynamics by integrating classical equations of motion for particles on PESs determined by quantum calculations, usually for bimolecular collisions </a:t>
            </a:r>
            <a:endParaRPr sz="2000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556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0066B3"/>
              </a:buClr>
              <a:buSzPts val="2000"/>
              <a:buFont typeface="Calibri"/>
              <a:buChar char="●"/>
            </a:pPr>
            <a:r>
              <a:rPr lang="en-US" sz="2000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Recombination reactions are inherently a termolecular process because excess energy must be removed from an unbound pair </a:t>
            </a:r>
            <a:endParaRPr sz="2000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71475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0066B3"/>
              </a:buClr>
              <a:buSzPts val="2250"/>
              <a:buFont typeface="Calibri"/>
              <a:buChar char="●"/>
            </a:pPr>
            <a:r>
              <a:rPr lang="en-US" sz="2000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To simulate recombination, DMS needs QCT style simulation of three body collisions </a:t>
            </a:r>
            <a:endParaRPr sz="2000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g914dfe1d82_1_56"/>
          <p:cNvSpPr txBox="1">
            <a:spLocks noGrp="1"/>
          </p:cNvSpPr>
          <p:nvPr>
            <p:ph type="dt" idx="10"/>
          </p:nvPr>
        </p:nvSpPr>
        <p:spPr>
          <a:xfrm>
            <a:off x="457200" y="6538663"/>
            <a:ext cx="1602300" cy="1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August 28th, 2020</a:t>
            </a:r>
            <a:endParaRPr/>
          </a:p>
        </p:txBody>
      </p:sp>
      <p:sp>
        <p:nvSpPr>
          <p:cNvPr id="137" name="Google Shape;137;g914dfe1d82_1_56"/>
          <p:cNvSpPr txBox="1">
            <a:spLocks noGrp="1"/>
          </p:cNvSpPr>
          <p:nvPr>
            <p:ph type="ftr" idx="11"/>
          </p:nvPr>
        </p:nvSpPr>
        <p:spPr>
          <a:xfrm>
            <a:off x="2286000" y="6533466"/>
            <a:ext cx="4572000" cy="1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Ames Summer Internship 2020</a:t>
            </a:r>
            <a:endParaRPr/>
          </a:p>
        </p:txBody>
      </p:sp>
      <p:sp>
        <p:nvSpPr>
          <p:cNvPr id="138" name="Google Shape;138;g914dfe1d82_1_56"/>
          <p:cNvSpPr txBox="1">
            <a:spLocks noGrp="1"/>
          </p:cNvSpPr>
          <p:nvPr>
            <p:ph type="sldNum" idx="12"/>
          </p:nvPr>
        </p:nvSpPr>
        <p:spPr>
          <a:xfrm>
            <a:off x="7774449" y="6529893"/>
            <a:ext cx="914400" cy="15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3</a:t>
            </a:r>
            <a:endParaRPr/>
          </a:p>
        </p:txBody>
      </p:sp>
      <p:sp>
        <p:nvSpPr>
          <p:cNvPr id="139" name="Google Shape;139;g914dfe1d82_1_56"/>
          <p:cNvSpPr txBox="1"/>
          <p:nvPr/>
        </p:nvSpPr>
        <p:spPr>
          <a:xfrm>
            <a:off x="374715" y="4053049"/>
            <a:ext cx="8394569" cy="198180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“What is needed to accurately simulate recombination reactions with QCT?”</a:t>
            </a:r>
          </a:p>
          <a:p>
            <a:pPr marL="0" lvl="0" indent="0" algn="ctr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None/>
            </a:pPr>
            <a:endParaRPr sz="1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Termolecular sampling routines to get unbiased recombination probabilities</a:t>
            </a: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Termolecular kinetic theory to get collision rates</a:t>
            </a:r>
            <a:endParaRPr sz="2100" b="1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 dirty="0"/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914dfe1d82_1_64"/>
          <p:cNvSpPr txBox="1">
            <a:spLocks noGrp="1"/>
          </p:cNvSpPr>
          <p:nvPr>
            <p:ph type="title"/>
          </p:nvPr>
        </p:nvSpPr>
        <p:spPr>
          <a:xfrm>
            <a:off x="457200" y="48399"/>
            <a:ext cx="8229600" cy="63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en-US"/>
              <a:t>Three Body Sampling in REAQCT</a:t>
            </a:r>
            <a:endParaRPr/>
          </a:p>
        </p:txBody>
      </p:sp>
      <p:sp>
        <p:nvSpPr>
          <p:cNvPr id="145" name="Google Shape;145;g914dfe1d82_1_64"/>
          <p:cNvSpPr txBox="1">
            <a:spLocks noGrp="1"/>
          </p:cNvSpPr>
          <p:nvPr>
            <p:ph type="body" idx="1"/>
          </p:nvPr>
        </p:nvSpPr>
        <p:spPr>
          <a:xfrm>
            <a:off x="457200" y="861473"/>
            <a:ext cx="3811142" cy="556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759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20"/>
              <a:buChar char="●"/>
            </a:pPr>
            <a:r>
              <a:rPr lang="en-US" sz="2000" dirty="0"/>
              <a:t>REAQCT performs large numbers of bimolecular collisions in parallel and statistically analyzes the products</a:t>
            </a:r>
            <a:endParaRPr lang="en-US" sz="1000" dirty="0"/>
          </a:p>
          <a:p>
            <a:pPr marL="457200" lvl="0" indent="-3759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20"/>
              <a:buChar char="●"/>
            </a:pPr>
            <a:endParaRPr sz="2000" dirty="0"/>
          </a:p>
          <a:p>
            <a:pPr marL="457200" lvl="0" indent="-3759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20"/>
              <a:buChar char="●"/>
            </a:pPr>
            <a:r>
              <a:rPr lang="en-US" sz="2000" dirty="0"/>
              <a:t>Used previously to study dissociation in Oxygen</a:t>
            </a:r>
          </a:p>
          <a:p>
            <a:pPr marL="812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20"/>
            </a:pPr>
            <a:r>
              <a:rPr lang="en-US" sz="1800" dirty="0"/>
              <a:t>       e.g.) O + O</a:t>
            </a:r>
            <a:r>
              <a:rPr lang="en-US" sz="1800" baseline="-25000" dirty="0"/>
              <a:t>2</a:t>
            </a:r>
            <a:r>
              <a:rPr lang="en-US" sz="1800" dirty="0"/>
              <a:t>→ 3O  </a:t>
            </a:r>
          </a:p>
          <a:p>
            <a:pPr marL="812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20"/>
            </a:pPr>
            <a:r>
              <a:rPr lang="en-US" sz="1800" dirty="0"/>
              <a:t>               and</a:t>
            </a:r>
          </a:p>
          <a:p>
            <a:pPr marL="812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20"/>
            </a:pPr>
            <a:r>
              <a:rPr lang="en-US" sz="1800" dirty="0"/>
              <a:t>               O</a:t>
            </a:r>
            <a:r>
              <a:rPr lang="en-US" sz="1800" baseline="-25000" dirty="0"/>
              <a:t>2 </a:t>
            </a:r>
            <a:r>
              <a:rPr lang="en-US" sz="1800" dirty="0"/>
              <a:t>+ O</a:t>
            </a:r>
            <a:r>
              <a:rPr lang="en-US" sz="1800" baseline="-25000" dirty="0"/>
              <a:t>2</a:t>
            </a:r>
            <a:r>
              <a:rPr lang="en-US" sz="1800" dirty="0"/>
              <a:t>→ 2O + O</a:t>
            </a:r>
            <a:r>
              <a:rPr lang="en-US" sz="1800" baseline="-25000" dirty="0"/>
              <a:t>2</a:t>
            </a:r>
            <a:endParaRPr lang="en-US" sz="1800" dirty="0"/>
          </a:p>
          <a:p>
            <a:pPr marL="812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20"/>
            </a:pPr>
            <a:endParaRPr sz="2000" dirty="0"/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aseline="-25000" dirty="0"/>
          </a:p>
        </p:txBody>
      </p:sp>
      <p:sp>
        <p:nvSpPr>
          <p:cNvPr id="146" name="Google Shape;146;g914dfe1d82_1_64"/>
          <p:cNvSpPr txBox="1">
            <a:spLocks noGrp="1"/>
          </p:cNvSpPr>
          <p:nvPr>
            <p:ph type="dt" idx="10"/>
          </p:nvPr>
        </p:nvSpPr>
        <p:spPr>
          <a:xfrm>
            <a:off x="457200" y="6538663"/>
            <a:ext cx="1602300" cy="1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August 28th, 2020</a:t>
            </a:r>
            <a:endParaRPr/>
          </a:p>
        </p:txBody>
      </p:sp>
      <p:sp>
        <p:nvSpPr>
          <p:cNvPr id="147" name="Google Shape;147;g914dfe1d82_1_64"/>
          <p:cNvSpPr txBox="1">
            <a:spLocks noGrp="1"/>
          </p:cNvSpPr>
          <p:nvPr>
            <p:ph type="ftr" idx="11"/>
          </p:nvPr>
        </p:nvSpPr>
        <p:spPr>
          <a:xfrm>
            <a:off x="2286000" y="6533466"/>
            <a:ext cx="4572000" cy="1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Ames Summer Internship 2020</a:t>
            </a:r>
            <a:endParaRPr/>
          </a:p>
        </p:txBody>
      </p:sp>
      <p:sp>
        <p:nvSpPr>
          <p:cNvPr id="148" name="Google Shape;148;g914dfe1d82_1_64"/>
          <p:cNvSpPr txBox="1">
            <a:spLocks noGrp="1"/>
          </p:cNvSpPr>
          <p:nvPr>
            <p:ph type="sldNum" idx="12"/>
          </p:nvPr>
        </p:nvSpPr>
        <p:spPr>
          <a:xfrm>
            <a:off x="7774449" y="6529893"/>
            <a:ext cx="914400" cy="15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US"/>
              <a:t>4</a:t>
            </a:r>
            <a:endParaRPr/>
          </a:p>
        </p:txBody>
      </p:sp>
      <p:graphicFrame>
        <p:nvGraphicFramePr>
          <p:cNvPr id="3" name="Table 4">
            <a:extLst>
              <a:ext uri="{FF2B5EF4-FFF2-40B4-BE49-F238E27FC236}">
                <a16:creationId xmlns:a16="http://schemas.microsoft.com/office/drawing/2014/main" id="{B974BF26-3FC0-495E-A87B-7FCA1CAC83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2634258"/>
              </p:ext>
            </p:extLst>
          </p:nvPr>
        </p:nvGraphicFramePr>
        <p:xfrm>
          <a:off x="1977143" y="4528704"/>
          <a:ext cx="5189714" cy="213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4857">
                  <a:extLst>
                    <a:ext uri="{9D8B030D-6E8A-4147-A177-3AD203B41FA5}">
                      <a16:colId xmlns:a16="http://schemas.microsoft.com/office/drawing/2014/main" val="4119127392"/>
                    </a:ext>
                  </a:extLst>
                </a:gridCol>
                <a:gridCol w="2594857">
                  <a:extLst>
                    <a:ext uri="{9D8B030D-6E8A-4147-A177-3AD203B41FA5}">
                      <a16:colId xmlns:a16="http://schemas.microsoft.com/office/drawing/2014/main" val="3715908160"/>
                    </a:ext>
                  </a:extLst>
                </a:gridCol>
              </a:tblGrid>
              <a:tr h="291513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 Body QCT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 Body QCT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4639085"/>
                  </a:ext>
                </a:extLst>
              </a:tr>
              <a:tr h="291513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b</a:t>
                      </a:r>
                      <a:r>
                        <a:rPr lang="en-US" sz="1400" b="1" baseline="-25000" dirty="0"/>
                        <a:t>1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b</a:t>
                      </a:r>
                      <a:r>
                        <a:rPr lang="en-US" sz="1400" b="1" baseline="-25000" dirty="0"/>
                        <a:t>1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8528675"/>
                  </a:ext>
                </a:extLst>
              </a:tr>
              <a:tr h="2915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b="1" dirty="0" err="1"/>
                        <a:t>E</a:t>
                      </a:r>
                      <a:r>
                        <a:rPr lang="en-US" sz="1400" b="1" baseline="-25000" dirty="0" err="1"/>
                        <a:t>Rel</a:t>
                      </a:r>
                      <a:r>
                        <a:rPr lang="en-US" sz="1400" b="1" baseline="-25000" dirty="0"/>
                        <a:t> 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b="1" dirty="0" err="1"/>
                        <a:t>E</a:t>
                      </a:r>
                      <a:r>
                        <a:rPr lang="en-US" sz="1400" b="1" baseline="-25000" dirty="0" err="1"/>
                        <a:t>Rel</a:t>
                      </a:r>
                      <a:r>
                        <a:rPr lang="en-US" sz="1400" b="1" baseline="-25000" dirty="0"/>
                        <a:t> 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2444634"/>
                  </a:ext>
                </a:extLst>
              </a:tr>
              <a:tr h="291513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400" b="1" dirty="0">
                          <a:highlight>
                            <a:srgbClr val="FFFF00"/>
                          </a:highlight>
                        </a:rPr>
                        <a:t>Θ</a:t>
                      </a:r>
                      <a:endParaRPr lang="en-US" b="1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883334"/>
                  </a:ext>
                </a:extLst>
              </a:tr>
              <a:tr h="291513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400" b="1" dirty="0">
                          <a:highlight>
                            <a:srgbClr val="FFFF00"/>
                          </a:highlight>
                        </a:rPr>
                        <a:t>Φ</a:t>
                      </a:r>
                      <a:endParaRPr lang="en-US" b="1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1954236"/>
                  </a:ext>
                </a:extLst>
              </a:tr>
              <a:tr h="291513"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highlight>
                            <a:srgbClr val="FFFF00"/>
                          </a:highlight>
                        </a:rPr>
                        <a:t>b</a:t>
                      </a:r>
                      <a:r>
                        <a:rPr lang="en-US" sz="1400" b="1" baseline="-25000" dirty="0">
                          <a:highlight>
                            <a:srgbClr val="FFFF00"/>
                          </a:highlight>
                        </a:rPr>
                        <a:t>2 </a:t>
                      </a:r>
                      <a:endParaRPr lang="en-US" b="1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1045131"/>
                  </a:ext>
                </a:extLst>
              </a:tr>
              <a:tr h="291513">
                <a:tc>
                  <a:txBody>
                    <a:bodyPr/>
                    <a:lstStyle/>
                    <a:p>
                      <a:pPr algn="ctr"/>
                      <a:endParaRPr lang="en-US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b="1" dirty="0" err="1">
                          <a:highlight>
                            <a:srgbClr val="FFFF00"/>
                          </a:highlight>
                        </a:rPr>
                        <a:t>E</a:t>
                      </a:r>
                      <a:r>
                        <a:rPr lang="en-US" sz="1400" b="1" baseline="-25000" dirty="0" err="1">
                          <a:highlight>
                            <a:srgbClr val="FFFF00"/>
                          </a:highlight>
                        </a:rPr>
                        <a:t>Rel</a:t>
                      </a:r>
                      <a:r>
                        <a:rPr lang="en-US" sz="1400" b="1" baseline="-25000" dirty="0">
                          <a:highlight>
                            <a:srgbClr val="FFFF00"/>
                          </a:highlight>
                        </a:rPr>
                        <a:t>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3280087"/>
                  </a:ext>
                </a:extLst>
              </a:tr>
            </a:tbl>
          </a:graphicData>
        </a:graphic>
      </p:graphicFrame>
      <p:pic>
        <p:nvPicPr>
          <p:cNvPr id="2" name="Diss_w_Time-2">
            <a:hlinkClick r:id="" action="ppaction://media"/>
            <a:extLst>
              <a:ext uri="{FF2B5EF4-FFF2-40B4-BE49-F238E27FC236}">
                <a16:creationId xmlns:a16="http://schemas.microsoft.com/office/drawing/2014/main" id="{59D4DC46-3F52-42CC-A711-47796E6869C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37988" y="861472"/>
            <a:ext cx="3593661" cy="3304949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8" name="Picture 7" descr="A close up of a mans face&#10;&#10;Description automatically generated">
            <a:extLst>
              <a:ext uri="{FF2B5EF4-FFF2-40B4-BE49-F238E27FC236}">
                <a16:creationId xmlns:a16="http://schemas.microsoft.com/office/drawing/2014/main" id="{4C3490FC-BEEB-4A1C-BA62-5C73F16D832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37988" y="878176"/>
            <a:ext cx="3614866" cy="332445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5" name="Diss_w_time-2-Rev">
            <a:hlinkClick r:id="" action="ppaction://media"/>
            <a:extLst>
              <a:ext uri="{FF2B5EF4-FFF2-40B4-BE49-F238E27FC236}">
                <a16:creationId xmlns:a16="http://schemas.microsoft.com/office/drawing/2014/main" id="{B342D8D6-FADD-4F12-9A3A-9A8ED0B70FC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637988" y="861473"/>
            <a:ext cx="3614867" cy="330494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17" dur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703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1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showWhenStopped="0">
                <p:cTn id="2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92666f2822_0_18"/>
          <p:cNvSpPr txBox="1">
            <a:spLocks noGrp="1"/>
          </p:cNvSpPr>
          <p:nvPr>
            <p:ph type="title"/>
          </p:nvPr>
        </p:nvSpPr>
        <p:spPr>
          <a:xfrm>
            <a:off x="457200" y="48399"/>
            <a:ext cx="8229600" cy="63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en-US"/>
              <a:t>Direct Triple Collisions</a:t>
            </a:r>
            <a:endParaRPr/>
          </a:p>
        </p:txBody>
      </p:sp>
      <p:sp>
        <p:nvSpPr>
          <p:cNvPr id="154" name="Google Shape;154;g92666f2822_0_18"/>
          <p:cNvSpPr txBox="1">
            <a:spLocks noGrp="1"/>
          </p:cNvSpPr>
          <p:nvPr>
            <p:ph type="body" idx="1"/>
          </p:nvPr>
        </p:nvSpPr>
        <p:spPr>
          <a:xfrm>
            <a:off x="457200" y="418947"/>
            <a:ext cx="8686800" cy="9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18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/>
              <a:t>Broadly, there are two types of triple collisions 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dirty="0"/>
              <a:t>1: Single step, direct triple collisions, e.g.) 3O → O+O</a:t>
            </a:r>
            <a:r>
              <a:rPr lang="en-US" sz="2000" b="1" baseline="-25000" dirty="0"/>
              <a:t>2</a:t>
            </a:r>
            <a:endParaRPr sz="2000" b="1" baseline="-250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1700" baseline="-25000" dirty="0"/>
          </a:p>
        </p:txBody>
      </p:sp>
      <p:sp>
        <p:nvSpPr>
          <p:cNvPr id="155" name="Google Shape;155;g92666f2822_0_18"/>
          <p:cNvSpPr txBox="1">
            <a:spLocks noGrp="1"/>
          </p:cNvSpPr>
          <p:nvPr>
            <p:ph type="dt" idx="10"/>
          </p:nvPr>
        </p:nvSpPr>
        <p:spPr>
          <a:xfrm>
            <a:off x="457200" y="6538663"/>
            <a:ext cx="1602300" cy="1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August 28th, 2020</a:t>
            </a:r>
            <a:endParaRPr/>
          </a:p>
        </p:txBody>
      </p:sp>
      <p:sp>
        <p:nvSpPr>
          <p:cNvPr id="156" name="Google Shape;156;g92666f2822_0_18"/>
          <p:cNvSpPr txBox="1">
            <a:spLocks noGrp="1"/>
          </p:cNvSpPr>
          <p:nvPr>
            <p:ph type="ftr" idx="11"/>
          </p:nvPr>
        </p:nvSpPr>
        <p:spPr>
          <a:xfrm>
            <a:off x="2286000" y="6533466"/>
            <a:ext cx="4572000" cy="1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Ames Summer Internship 2020</a:t>
            </a:r>
            <a:endParaRPr/>
          </a:p>
        </p:txBody>
      </p:sp>
      <p:sp>
        <p:nvSpPr>
          <p:cNvPr id="157" name="Google Shape;157;g92666f2822_0_18"/>
          <p:cNvSpPr txBox="1">
            <a:spLocks noGrp="1"/>
          </p:cNvSpPr>
          <p:nvPr>
            <p:ph type="sldNum" idx="12"/>
          </p:nvPr>
        </p:nvSpPr>
        <p:spPr>
          <a:xfrm>
            <a:off x="7774449" y="6529893"/>
            <a:ext cx="914400" cy="15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US"/>
              <a:t>5</a:t>
            </a:r>
            <a:endParaRPr/>
          </a:p>
        </p:txBody>
      </p:sp>
      <p:pic>
        <p:nvPicPr>
          <p:cNvPr id="160" name="Google Shape;160;g92666f2822_0_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15450" y="1481575"/>
            <a:ext cx="5337625" cy="4747651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53063EA-1081-40D8-8BF1-E66CCC0314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395" y="3120210"/>
            <a:ext cx="2658875" cy="296566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23B4916-C3E6-48C1-B046-9D8AE33300DB}"/>
              </a:ext>
            </a:extLst>
          </p:cNvPr>
          <p:cNvSpPr txBox="1"/>
          <p:nvPr/>
        </p:nvSpPr>
        <p:spPr>
          <a:xfrm>
            <a:off x="581590" y="1662156"/>
            <a:ext cx="27384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Identical to time reversal of single step dissociations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CD3BF5F-D2BF-423E-A7BF-107896A66B2C}"/>
              </a:ext>
            </a:extLst>
          </p:cNvPr>
          <p:cNvCxnSpPr>
            <a:cxnSpLocks/>
          </p:cNvCxnSpPr>
          <p:nvPr/>
        </p:nvCxnSpPr>
        <p:spPr>
          <a:xfrm>
            <a:off x="7475456" y="1866507"/>
            <a:ext cx="0" cy="174395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645861B-5450-46F8-91D8-EBC8DE5CE6B1}"/>
              </a:ext>
            </a:extLst>
          </p:cNvPr>
          <p:cNvCxnSpPr>
            <a:cxnSpLocks/>
          </p:cNvCxnSpPr>
          <p:nvPr/>
        </p:nvCxnSpPr>
        <p:spPr>
          <a:xfrm>
            <a:off x="7475456" y="4582998"/>
            <a:ext cx="0" cy="109193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109AEC14-660B-4481-9AEB-90AB11112C25}"/>
              </a:ext>
            </a:extLst>
          </p:cNvPr>
          <p:cNvSpPr txBox="1"/>
          <p:nvPr/>
        </p:nvSpPr>
        <p:spPr>
          <a:xfrm>
            <a:off x="7475457" y="5002311"/>
            <a:ext cx="537328" cy="33855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 err="1"/>
              <a:t>t</a:t>
            </a:r>
            <a:r>
              <a:rPr lang="en-US" sz="1600" b="1" baseline="-25000" dirty="0" err="1"/>
              <a:t>Coll</a:t>
            </a:r>
            <a:endParaRPr lang="en-US" sz="1600" b="1" dirty="0"/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914dfe1d82_1_80"/>
          <p:cNvSpPr txBox="1">
            <a:spLocks noGrp="1"/>
          </p:cNvSpPr>
          <p:nvPr>
            <p:ph type="title"/>
          </p:nvPr>
        </p:nvSpPr>
        <p:spPr>
          <a:xfrm>
            <a:off x="457200" y="48399"/>
            <a:ext cx="8229600" cy="63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en-US" dirty="0"/>
              <a:t>Direct Triple Collision Rate Constant</a:t>
            </a:r>
            <a:endParaRPr dirty="0"/>
          </a:p>
        </p:txBody>
      </p:sp>
      <p:sp>
        <p:nvSpPr>
          <p:cNvPr id="178" name="Google Shape;178;g914dfe1d82_1_80"/>
          <p:cNvSpPr txBox="1">
            <a:spLocks noGrp="1"/>
          </p:cNvSpPr>
          <p:nvPr>
            <p:ph type="body" idx="1"/>
          </p:nvPr>
        </p:nvSpPr>
        <p:spPr>
          <a:xfrm>
            <a:off x="236625" y="1115725"/>
            <a:ext cx="3320400" cy="42669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632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20"/>
              <a:buChar char="●"/>
            </a:pPr>
            <a:r>
              <a:rPr lang="en-US" sz="1800" dirty="0"/>
              <a:t>The direct triple collision rate constant can be approximated with a hard hypersphere cross section</a:t>
            </a:r>
            <a:endParaRPr sz="1800" dirty="0"/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  <a:p>
            <a:pPr marL="228600" lvl="0" indent="-457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80"/>
              <a:buNone/>
            </a:pPr>
            <a:endParaRPr sz="1800" dirty="0"/>
          </a:p>
          <a:p>
            <a:pPr marL="457200" lvl="0" indent="-3632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20"/>
              <a:buChar char="●"/>
            </a:pPr>
            <a:endParaRPr lang="en-US" sz="1000" dirty="0"/>
          </a:p>
          <a:p>
            <a:pPr marL="457200" lvl="0" indent="-3632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20"/>
              <a:buChar char="●"/>
            </a:pPr>
            <a:r>
              <a:rPr lang="en-US" sz="1800" dirty="0"/>
              <a:t>This predicts that direct three body collisions are less frequent than two body ones by orders of magnitude over a wide range of conditions</a:t>
            </a:r>
          </a:p>
          <a:p>
            <a:pPr marL="939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20"/>
            </a:pPr>
            <a:endParaRPr sz="1800" dirty="0"/>
          </a:p>
          <a:p>
            <a:pPr marL="228600" lvl="0" indent="-457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80"/>
              <a:buNone/>
            </a:pPr>
            <a:endParaRPr dirty="0"/>
          </a:p>
        </p:txBody>
      </p:sp>
      <p:sp>
        <p:nvSpPr>
          <p:cNvPr id="179" name="Google Shape;179;g914dfe1d82_1_80"/>
          <p:cNvSpPr txBox="1">
            <a:spLocks noGrp="1"/>
          </p:cNvSpPr>
          <p:nvPr>
            <p:ph type="dt" idx="10"/>
          </p:nvPr>
        </p:nvSpPr>
        <p:spPr>
          <a:xfrm>
            <a:off x="457200" y="6538663"/>
            <a:ext cx="1602300" cy="1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August 28th, 2020</a:t>
            </a:r>
            <a:endParaRPr/>
          </a:p>
        </p:txBody>
      </p:sp>
      <p:sp>
        <p:nvSpPr>
          <p:cNvPr id="180" name="Google Shape;180;g914dfe1d82_1_80"/>
          <p:cNvSpPr txBox="1">
            <a:spLocks noGrp="1"/>
          </p:cNvSpPr>
          <p:nvPr>
            <p:ph type="ftr" idx="11"/>
          </p:nvPr>
        </p:nvSpPr>
        <p:spPr>
          <a:xfrm>
            <a:off x="2286000" y="6533466"/>
            <a:ext cx="4572000" cy="1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Ames Summer Internship 2020</a:t>
            </a:r>
            <a:endParaRPr/>
          </a:p>
        </p:txBody>
      </p:sp>
      <p:sp>
        <p:nvSpPr>
          <p:cNvPr id="181" name="Google Shape;181;g914dfe1d82_1_80"/>
          <p:cNvSpPr txBox="1">
            <a:spLocks noGrp="1"/>
          </p:cNvSpPr>
          <p:nvPr>
            <p:ph type="sldNum" idx="12"/>
          </p:nvPr>
        </p:nvSpPr>
        <p:spPr>
          <a:xfrm>
            <a:off x="7774449" y="6529893"/>
            <a:ext cx="914400" cy="15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US"/>
              <a:t>6</a:t>
            </a:r>
            <a:endParaRPr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54928E06-9A9C-45F8-9DB1-95985588F3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871" y="2425158"/>
            <a:ext cx="3387074" cy="508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C994FC2E-8AD7-4E5C-8EBC-547590D2397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356"/>
          <a:stretch/>
        </p:blipFill>
        <p:spPr>
          <a:xfrm>
            <a:off x="3990865" y="1137047"/>
            <a:ext cx="4982976" cy="4796324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B8B15F92-4752-4D9B-A57F-48296EB776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347" y="4984236"/>
            <a:ext cx="2749976" cy="474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D188DC9E-60CE-46F1-AED1-0EAD02354F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182" y="5665959"/>
            <a:ext cx="2820305" cy="486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914dfe1d82_1_72"/>
          <p:cNvSpPr txBox="1">
            <a:spLocks noGrp="1"/>
          </p:cNvSpPr>
          <p:nvPr>
            <p:ph type="title"/>
          </p:nvPr>
        </p:nvSpPr>
        <p:spPr>
          <a:xfrm>
            <a:off x="457200" y="48399"/>
            <a:ext cx="8229600" cy="63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en-US"/>
              <a:t>Orbiting Pair Collisions</a:t>
            </a:r>
            <a:endParaRPr/>
          </a:p>
        </p:txBody>
      </p:sp>
      <p:sp>
        <p:nvSpPr>
          <p:cNvPr id="189" name="Google Shape;189;g914dfe1d82_1_72"/>
          <p:cNvSpPr txBox="1">
            <a:spLocks noGrp="1"/>
          </p:cNvSpPr>
          <p:nvPr>
            <p:ph type="body" idx="1"/>
          </p:nvPr>
        </p:nvSpPr>
        <p:spPr>
          <a:xfrm>
            <a:off x="457200" y="906175"/>
            <a:ext cx="8229600" cy="7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/>
              <a:t> </a:t>
            </a:r>
            <a:r>
              <a:rPr lang="en-US" sz="2000" b="1" dirty="0"/>
              <a:t>2: Multi step collisions of orbiting pairs with third bodies</a:t>
            </a:r>
            <a:endParaRPr sz="2000" b="1" dirty="0"/>
          </a:p>
          <a:p>
            <a:pPr marL="0" indent="0">
              <a:spcBef>
                <a:spcPts val="0"/>
              </a:spcBef>
            </a:pPr>
            <a:r>
              <a:rPr lang="en-US" sz="2000" b="1" dirty="0"/>
              <a:t>e.g.) O +O</a:t>
            </a:r>
            <a:r>
              <a:rPr lang="en-US" sz="2000" b="1" baseline="-25000" dirty="0"/>
              <a:t>2</a:t>
            </a:r>
            <a:r>
              <a:rPr lang="en-US" sz="2000" b="1" dirty="0"/>
              <a:t> → (O+O</a:t>
            </a:r>
            <a:r>
              <a:rPr lang="en-US" sz="2000" b="1" baseline="-25000" dirty="0"/>
              <a:t>2</a:t>
            </a:r>
            <a:r>
              <a:rPr lang="en-US" sz="2000" b="1" dirty="0"/>
              <a:t>)OP then O + (O+O</a:t>
            </a:r>
            <a:r>
              <a:rPr lang="en-US" sz="2000" b="1" baseline="-25000" dirty="0"/>
              <a:t>2</a:t>
            </a:r>
            <a:r>
              <a:rPr lang="en-US" sz="2000" b="1" dirty="0"/>
              <a:t>)OP → 2O2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aseline="-25000" dirty="0"/>
          </a:p>
        </p:txBody>
      </p:sp>
      <p:sp>
        <p:nvSpPr>
          <p:cNvPr id="190" name="Google Shape;190;g914dfe1d82_1_72"/>
          <p:cNvSpPr txBox="1">
            <a:spLocks noGrp="1"/>
          </p:cNvSpPr>
          <p:nvPr>
            <p:ph type="dt" idx="10"/>
          </p:nvPr>
        </p:nvSpPr>
        <p:spPr>
          <a:xfrm>
            <a:off x="457200" y="6538663"/>
            <a:ext cx="1602300" cy="1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August 28th, 2020</a:t>
            </a:r>
            <a:endParaRPr/>
          </a:p>
        </p:txBody>
      </p:sp>
      <p:sp>
        <p:nvSpPr>
          <p:cNvPr id="191" name="Google Shape;191;g914dfe1d82_1_72"/>
          <p:cNvSpPr txBox="1">
            <a:spLocks noGrp="1"/>
          </p:cNvSpPr>
          <p:nvPr>
            <p:ph type="ftr" idx="11"/>
          </p:nvPr>
        </p:nvSpPr>
        <p:spPr>
          <a:xfrm>
            <a:off x="2286000" y="6533466"/>
            <a:ext cx="4572000" cy="1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Ames Summer Internship 2020</a:t>
            </a:r>
            <a:endParaRPr/>
          </a:p>
        </p:txBody>
      </p:sp>
      <p:sp>
        <p:nvSpPr>
          <p:cNvPr id="192" name="Google Shape;192;g914dfe1d82_1_72"/>
          <p:cNvSpPr txBox="1">
            <a:spLocks noGrp="1"/>
          </p:cNvSpPr>
          <p:nvPr>
            <p:ph type="sldNum" idx="12"/>
          </p:nvPr>
        </p:nvSpPr>
        <p:spPr>
          <a:xfrm>
            <a:off x="7774449" y="6529893"/>
            <a:ext cx="914400" cy="15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US"/>
              <a:t>7</a:t>
            </a:r>
            <a:endParaRPr/>
          </a:p>
        </p:txBody>
      </p:sp>
      <p:pic>
        <p:nvPicPr>
          <p:cNvPr id="193" name="Google Shape;193;g914dfe1d82_1_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800" y="4059075"/>
            <a:ext cx="3699100" cy="1928450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94" name="Google Shape;194;g914dfe1d82_1_7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4800" y="1739725"/>
            <a:ext cx="3699100" cy="1768200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95" name="Google Shape;195;g914dfe1d82_1_7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82575" y="1739725"/>
            <a:ext cx="4862075" cy="4319776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A738E7F-D183-4D24-A881-8A0D5892699C}"/>
              </a:ext>
            </a:extLst>
          </p:cNvPr>
          <p:cNvSpPr txBox="1"/>
          <p:nvPr/>
        </p:nvSpPr>
        <p:spPr>
          <a:xfrm>
            <a:off x="8042637" y="2254493"/>
            <a:ext cx="593887" cy="3693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 err="1"/>
              <a:t>t</a:t>
            </a:r>
            <a:r>
              <a:rPr lang="en-US" sz="1800" b="1" baseline="-25000" dirty="0" err="1"/>
              <a:t>Coll</a:t>
            </a:r>
            <a:endParaRPr lang="en-US" sz="1800" b="1" dirty="0"/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92666f2822_4_11"/>
          <p:cNvSpPr txBox="1">
            <a:spLocks noGrp="1"/>
          </p:cNvSpPr>
          <p:nvPr>
            <p:ph type="title"/>
          </p:nvPr>
        </p:nvSpPr>
        <p:spPr>
          <a:xfrm>
            <a:off x="457200" y="48399"/>
            <a:ext cx="8229600" cy="63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en-US"/>
              <a:t>Orbiting Pair Collisions</a:t>
            </a:r>
            <a:endParaRPr/>
          </a:p>
        </p:txBody>
      </p:sp>
      <p:sp>
        <p:nvSpPr>
          <p:cNvPr id="201" name="Google Shape;201;g92666f2822_4_11"/>
          <p:cNvSpPr txBox="1">
            <a:spLocks noGrp="1"/>
          </p:cNvSpPr>
          <p:nvPr>
            <p:ph type="body" idx="1"/>
          </p:nvPr>
        </p:nvSpPr>
        <p:spPr>
          <a:xfrm>
            <a:off x="457200" y="906175"/>
            <a:ext cx="8229600" cy="7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en-US" sz="2000" dirty="0"/>
              <a:t> </a:t>
            </a:r>
            <a:r>
              <a:rPr lang="en-US" sz="2000" b="1" dirty="0"/>
              <a:t>2: Multi step collisions of orbiting pairs with third bodies</a:t>
            </a:r>
          </a:p>
          <a:p>
            <a:pPr marL="0" indent="0">
              <a:spcBef>
                <a:spcPts val="0"/>
              </a:spcBef>
            </a:pPr>
            <a:r>
              <a:rPr lang="en-US" sz="2000" b="1" dirty="0"/>
              <a:t>e.g.) O +O</a:t>
            </a:r>
            <a:r>
              <a:rPr lang="en-US" sz="2000" b="1" baseline="-25000" dirty="0"/>
              <a:t>2</a:t>
            </a:r>
            <a:r>
              <a:rPr lang="en-US" sz="2000" b="1" dirty="0"/>
              <a:t> → (O+O</a:t>
            </a:r>
            <a:r>
              <a:rPr lang="en-US" sz="2000" b="1" baseline="-25000" dirty="0"/>
              <a:t>2</a:t>
            </a:r>
            <a:r>
              <a:rPr lang="en-US" sz="2000" b="1" dirty="0"/>
              <a:t>)OP then O + (O+O</a:t>
            </a:r>
            <a:r>
              <a:rPr lang="en-US" sz="2000" b="1" baseline="-25000" dirty="0"/>
              <a:t>2</a:t>
            </a:r>
            <a:r>
              <a:rPr lang="en-US" sz="2000" b="1" dirty="0"/>
              <a:t>)OP → 2O2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aseline="-25000" dirty="0"/>
          </a:p>
        </p:txBody>
      </p:sp>
      <p:sp>
        <p:nvSpPr>
          <p:cNvPr id="202" name="Google Shape;202;g92666f2822_4_11"/>
          <p:cNvSpPr txBox="1">
            <a:spLocks noGrp="1"/>
          </p:cNvSpPr>
          <p:nvPr>
            <p:ph type="dt" idx="10"/>
          </p:nvPr>
        </p:nvSpPr>
        <p:spPr>
          <a:xfrm>
            <a:off x="457200" y="6538663"/>
            <a:ext cx="1602300" cy="1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August 28th, 2020</a:t>
            </a:r>
            <a:endParaRPr/>
          </a:p>
        </p:txBody>
      </p:sp>
      <p:sp>
        <p:nvSpPr>
          <p:cNvPr id="203" name="Google Shape;203;g92666f2822_4_11"/>
          <p:cNvSpPr txBox="1">
            <a:spLocks noGrp="1"/>
          </p:cNvSpPr>
          <p:nvPr>
            <p:ph type="ftr" idx="11"/>
          </p:nvPr>
        </p:nvSpPr>
        <p:spPr>
          <a:xfrm>
            <a:off x="2286000" y="6533466"/>
            <a:ext cx="4572000" cy="1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Ames Summer Internship 2020</a:t>
            </a:r>
            <a:endParaRPr/>
          </a:p>
        </p:txBody>
      </p:sp>
      <p:sp>
        <p:nvSpPr>
          <p:cNvPr id="204" name="Google Shape;204;g92666f2822_4_11"/>
          <p:cNvSpPr txBox="1">
            <a:spLocks noGrp="1"/>
          </p:cNvSpPr>
          <p:nvPr>
            <p:ph type="sldNum" idx="12"/>
          </p:nvPr>
        </p:nvSpPr>
        <p:spPr>
          <a:xfrm>
            <a:off x="7774449" y="6529893"/>
            <a:ext cx="914400" cy="15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US" dirty="0"/>
              <a:t>8</a:t>
            </a:r>
            <a:endParaRPr dirty="0"/>
          </a:p>
        </p:txBody>
      </p:sp>
      <p:pic>
        <p:nvPicPr>
          <p:cNvPr id="205" name="Google Shape;205;g92666f2822_4_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4800" y="4059075"/>
            <a:ext cx="3699100" cy="1928450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06" name="Google Shape;206;g92666f2822_4_1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4800" y="1739725"/>
            <a:ext cx="3699100" cy="1768200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" name="OP_w_Time-2">
            <a:hlinkClick r:id="" action="ppaction://media"/>
            <a:extLst>
              <a:ext uri="{FF2B5EF4-FFF2-40B4-BE49-F238E27FC236}">
                <a16:creationId xmlns:a16="http://schemas.microsoft.com/office/drawing/2014/main" id="{3E6C193A-D79A-40F1-B5ED-44AFDA3EDFF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194454" y="1725957"/>
            <a:ext cx="4792291" cy="426156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5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913350e8e0_2_4"/>
          <p:cNvSpPr txBox="1">
            <a:spLocks noGrp="1"/>
          </p:cNvSpPr>
          <p:nvPr>
            <p:ph type="title"/>
          </p:nvPr>
        </p:nvSpPr>
        <p:spPr>
          <a:xfrm>
            <a:off x="457200" y="48399"/>
            <a:ext cx="8229600" cy="63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en-US" dirty="0"/>
              <a:t>Orbiting Pair Collision Rate Constant</a:t>
            </a:r>
            <a:endParaRPr dirty="0"/>
          </a:p>
        </p:txBody>
      </p:sp>
      <p:sp>
        <p:nvSpPr>
          <p:cNvPr id="212" name="Google Shape;212;g913350e8e0_2_4"/>
          <p:cNvSpPr txBox="1">
            <a:spLocks noGrp="1"/>
          </p:cNvSpPr>
          <p:nvPr>
            <p:ph type="body" idx="1"/>
          </p:nvPr>
        </p:nvSpPr>
        <p:spPr>
          <a:xfrm>
            <a:off x="228625" y="957350"/>
            <a:ext cx="3219900" cy="541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7465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0066B3"/>
              </a:buClr>
              <a:buSzPts val="2300"/>
              <a:buChar char="●"/>
            </a:pPr>
            <a:r>
              <a:rPr lang="en-US" sz="1800" dirty="0"/>
              <a:t>The rate constant for collisions of orbiting pairs with third bodies can be expressed as a function of the collision lifetimes</a:t>
            </a:r>
            <a:endParaRPr sz="1800" dirty="0"/>
          </a:p>
          <a:p>
            <a:pPr marL="8763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0066B3"/>
              </a:buClr>
              <a:buSzPts val="2220"/>
            </a:pPr>
            <a:endParaRPr lang="en-US" sz="1800" dirty="0"/>
          </a:p>
          <a:p>
            <a:pPr marL="457200" lvl="0" indent="-36957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0066B3"/>
              </a:buClr>
              <a:buSzPts val="2220"/>
              <a:buChar char="●"/>
            </a:pPr>
            <a:endParaRPr lang="en-US" sz="1000" dirty="0"/>
          </a:p>
          <a:p>
            <a:pPr marL="457200" lvl="0" indent="-36957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0066B3"/>
              </a:buClr>
              <a:buSzPts val="2220"/>
              <a:buChar char="●"/>
            </a:pPr>
            <a:r>
              <a:rPr lang="en-US" sz="1800" dirty="0"/>
              <a:t>This function represents the relative concentration of orbiting pairs to non interacting pairs</a:t>
            </a:r>
            <a:br>
              <a:rPr lang="en-US" sz="1800" dirty="0"/>
            </a:br>
            <a:br>
              <a:rPr lang="en-US" sz="1800" dirty="0"/>
            </a:br>
            <a:endParaRPr sz="1800" dirty="0"/>
          </a:p>
        </p:txBody>
      </p:sp>
      <p:sp>
        <p:nvSpPr>
          <p:cNvPr id="213" name="Google Shape;213;g913350e8e0_2_4"/>
          <p:cNvSpPr txBox="1">
            <a:spLocks noGrp="1"/>
          </p:cNvSpPr>
          <p:nvPr>
            <p:ph type="dt" idx="10"/>
          </p:nvPr>
        </p:nvSpPr>
        <p:spPr>
          <a:xfrm>
            <a:off x="457200" y="6538663"/>
            <a:ext cx="1602300" cy="1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August 28th, 2020</a:t>
            </a:r>
            <a:endParaRPr/>
          </a:p>
        </p:txBody>
      </p:sp>
      <p:sp>
        <p:nvSpPr>
          <p:cNvPr id="214" name="Google Shape;214;g913350e8e0_2_4"/>
          <p:cNvSpPr txBox="1">
            <a:spLocks noGrp="1"/>
          </p:cNvSpPr>
          <p:nvPr>
            <p:ph type="ftr" idx="11"/>
          </p:nvPr>
        </p:nvSpPr>
        <p:spPr>
          <a:xfrm>
            <a:off x="2286000" y="6533466"/>
            <a:ext cx="4572000" cy="1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Ames Summer Internship 2020</a:t>
            </a:r>
            <a:endParaRPr/>
          </a:p>
        </p:txBody>
      </p:sp>
      <p:sp>
        <p:nvSpPr>
          <p:cNvPr id="215" name="Google Shape;215;g913350e8e0_2_4"/>
          <p:cNvSpPr txBox="1">
            <a:spLocks noGrp="1"/>
          </p:cNvSpPr>
          <p:nvPr>
            <p:ph type="sldNum" idx="12"/>
          </p:nvPr>
        </p:nvSpPr>
        <p:spPr>
          <a:xfrm>
            <a:off x="7774449" y="6529893"/>
            <a:ext cx="914400" cy="15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US" dirty="0"/>
              <a:t>9</a:t>
            </a:r>
            <a:endParaRPr dirty="0"/>
          </a:p>
        </p:txBody>
      </p:sp>
      <p:pic>
        <p:nvPicPr>
          <p:cNvPr id="216" name="Google Shape;216;g913350e8e0_2_4"/>
          <p:cNvPicPr preferRelativeResize="0"/>
          <p:nvPr/>
        </p:nvPicPr>
        <p:blipFill>
          <a:blip r:embed="rId3"/>
          <a:srcRect/>
          <a:stretch/>
        </p:blipFill>
        <p:spPr>
          <a:xfrm>
            <a:off x="3685225" y="1142062"/>
            <a:ext cx="5328726" cy="4739725"/>
          </a:xfrm>
          <a:prstGeom prst="rect">
            <a:avLst/>
          </a:prstGeom>
          <a:noFill/>
          <a:ln w="2857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17" name="Google Shape;217;g913350e8e0_2_4"/>
          <p:cNvPicPr preferRelativeResize="0"/>
          <p:nvPr/>
        </p:nvPicPr>
        <p:blipFill rotWithShape="1">
          <a:blip r:embed="rId4">
            <a:alphaModFix/>
          </a:blip>
          <a:srcRect l="21297"/>
          <a:stretch/>
        </p:blipFill>
        <p:spPr>
          <a:xfrm>
            <a:off x="985052" y="5166434"/>
            <a:ext cx="2601895" cy="7978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g913350e8e0_2_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1153" y="2536289"/>
            <a:ext cx="3127428" cy="3266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5AB9846A-AE49-4B9A-AF6C-E83CC13559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69" y="4518869"/>
            <a:ext cx="3127428" cy="484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92666f2822_3_1"/>
          <p:cNvSpPr txBox="1">
            <a:spLocks noGrp="1"/>
          </p:cNvSpPr>
          <p:nvPr>
            <p:ph type="title"/>
          </p:nvPr>
        </p:nvSpPr>
        <p:spPr>
          <a:xfrm>
            <a:off x="457200" y="48399"/>
            <a:ext cx="8229600" cy="63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en-US"/>
              <a:t>Recombination Collisions</a:t>
            </a:r>
            <a:endParaRPr/>
          </a:p>
        </p:txBody>
      </p:sp>
      <p:sp>
        <p:nvSpPr>
          <p:cNvPr id="224" name="Google Shape;224;g92666f2822_3_1"/>
          <p:cNvSpPr txBox="1">
            <a:spLocks noGrp="1"/>
          </p:cNvSpPr>
          <p:nvPr>
            <p:ph type="dt" idx="10"/>
          </p:nvPr>
        </p:nvSpPr>
        <p:spPr>
          <a:xfrm>
            <a:off x="457200" y="6538663"/>
            <a:ext cx="1602300" cy="1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August 28th, 2020</a:t>
            </a:r>
            <a:endParaRPr/>
          </a:p>
        </p:txBody>
      </p:sp>
      <p:sp>
        <p:nvSpPr>
          <p:cNvPr id="225" name="Google Shape;225;g92666f2822_3_1"/>
          <p:cNvSpPr txBox="1">
            <a:spLocks noGrp="1"/>
          </p:cNvSpPr>
          <p:nvPr>
            <p:ph type="ftr" idx="11"/>
          </p:nvPr>
        </p:nvSpPr>
        <p:spPr>
          <a:xfrm>
            <a:off x="2286000" y="6533466"/>
            <a:ext cx="4572000" cy="1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Ames Summer Internship 2020</a:t>
            </a:r>
            <a:endParaRPr/>
          </a:p>
        </p:txBody>
      </p:sp>
      <p:sp>
        <p:nvSpPr>
          <p:cNvPr id="226" name="Google Shape;226;g92666f2822_3_1"/>
          <p:cNvSpPr txBox="1">
            <a:spLocks noGrp="1"/>
          </p:cNvSpPr>
          <p:nvPr>
            <p:ph type="sldNum" idx="12"/>
          </p:nvPr>
        </p:nvSpPr>
        <p:spPr>
          <a:xfrm>
            <a:off x="7774449" y="6529893"/>
            <a:ext cx="914400" cy="15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US" dirty="0"/>
              <a:t>10</a:t>
            </a:r>
            <a:endParaRPr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90F5D5-D6C9-480A-AB0D-C359E121AA5A}"/>
              </a:ext>
            </a:extLst>
          </p:cNvPr>
          <p:cNvSpPr txBox="1"/>
          <p:nvPr/>
        </p:nvSpPr>
        <p:spPr>
          <a:xfrm>
            <a:off x="245097" y="919772"/>
            <a:ext cx="41525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O+O+O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015465-DBF5-40E8-B890-172EAF5869F2}"/>
              </a:ext>
            </a:extLst>
          </p:cNvPr>
          <p:cNvSpPr txBox="1"/>
          <p:nvPr/>
        </p:nvSpPr>
        <p:spPr>
          <a:xfrm>
            <a:off x="4661781" y="919772"/>
            <a:ext cx="42371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O+O+O</a:t>
            </a:r>
            <a:r>
              <a:rPr lang="en-US" sz="2000" b="1" baseline="-25000" dirty="0"/>
              <a:t>2</a:t>
            </a:r>
            <a:endParaRPr lang="en-US" sz="2000" b="1" dirty="0"/>
          </a:p>
        </p:txBody>
      </p:sp>
      <p:pic>
        <p:nvPicPr>
          <p:cNvPr id="7" name="O4Recomb_w_Time-2">
            <a:hlinkClick r:id="" action="ppaction://media"/>
            <a:extLst>
              <a:ext uri="{FF2B5EF4-FFF2-40B4-BE49-F238E27FC236}">
                <a16:creationId xmlns:a16="http://schemas.microsoft.com/office/drawing/2014/main" id="{1999D2A4-9C23-4BD8-B5DF-AA1072C1216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39212" y="1411035"/>
            <a:ext cx="4330471" cy="3850892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8" name="O3Recomb_w_Time">
            <a:hlinkClick r:id="" action="ppaction://media"/>
            <a:extLst>
              <a:ext uri="{FF2B5EF4-FFF2-40B4-BE49-F238E27FC236}">
                <a16:creationId xmlns:a16="http://schemas.microsoft.com/office/drawing/2014/main" id="{7E8CC8C0-6186-4F5E-BC27-EDE541B9C1E6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35388" y="1411035"/>
            <a:ext cx="4330471" cy="3850892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5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25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572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6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92666f2822_0_36"/>
          <p:cNvSpPr txBox="1">
            <a:spLocks noGrp="1"/>
          </p:cNvSpPr>
          <p:nvPr>
            <p:ph type="title"/>
          </p:nvPr>
        </p:nvSpPr>
        <p:spPr>
          <a:xfrm>
            <a:off x="457200" y="48399"/>
            <a:ext cx="8229600" cy="63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en-US" dirty="0"/>
              <a:t>Recombination Probabilities</a:t>
            </a:r>
            <a:endParaRPr dirty="0"/>
          </a:p>
        </p:txBody>
      </p:sp>
      <p:sp>
        <p:nvSpPr>
          <p:cNvPr id="232" name="Google Shape;232;g92666f2822_0_36"/>
          <p:cNvSpPr txBox="1">
            <a:spLocks noGrp="1"/>
          </p:cNvSpPr>
          <p:nvPr>
            <p:ph type="dt" idx="10"/>
          </p:nvPr>
        </p:nvSpPr>
        <p:spPr>
          <a:xfrm>
            <a:off x="457200" y="6538663"/>
            <a:ext cx="1602300" cy="1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August 28th, 2020</a:t>
            </a:r>
            <a:endParaRPr/>
          </a:p>
        </p:txBody>
      </p:sp>
      <p:sp>
        <p:nvSpPr>
          <p:cNvPr id="233" name="Google Shape;233;g92666f2822_0_36"/>
          <p:cNvSpPr txBox="1">
            <a:spLocks noGrp="1"/>
          </p:cNvSpPr>
          <p:nvPr>
            <p:ph type="ftr" idx="11"/>
          </p:nvPr>
        </p:nvSpPr>
        <p:spPr>
          <a:xfrm>
            <a:off x="2286000" y="6533466"/>
            <a:ext cx="4572000" cy="1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Ames Summer Internship 2020</a:t>
            </a:r>
            <a:endParaRPr/>
          </a:p>
        </p:txBody>
      </p:sp>
      <p:sp>
        <p:nvSpPr>
          <p:cNvPr id="234" name="Google Shape;234;g92666f2822_0_36"/>
          <p:cNvSpPr txBox="1">
            <a:spLocks noGrp="1"/>
          </p:cNvSpPr>
          <p:nvPr>
            <p:ph type="sldNum" idx="12"/>
          </p:nvPr>
        </p:nvSpPr>
        <p:spPr>
          <a:xfrm>
            <a:off x="7774449" y="6529893"/>
            <a:ext cx="914400" cy="15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US" dirty="0"/>
              <a:t>11</a:t>
            </a:r>
            <a:endParaRPr dirty="0"/>
          </a:p>
        </p:txBody>
      </p:sp>
      <p:sp>
        <p:nvSpPr>
          <p:cNvPr id="235" name="Google Shape;235;g92666f2822_0_36"/>
          <p:cNvSpPr txBox="1"/>
          <p:nvPr/>
        </p:nvSpPr>
        <p:spPr>
          <a:xfrm>
            <a:off x="192444" y="844278"/>
            <a:ext cx="3698458" cy="43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Char char="●"/>
            </a:pPr>
            <a:r>
              <a:rPr lang="en-US" sz="2000" dirty="0"/>
              <a:t>Sets of trajectories give a steric factor, or probability of recombination given the occurrence of a collision</a:t>
            </a:r>
            <a:endParaRPr sz="2000" dirty="0"/>
          </a:p>
          <a:p>
            <a:pPr marL="101600" lvl="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</a:pPr>
            <a:endParaRPr lang="en-US" sz="2000" dirty="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Char char="●"/>
            </a:pPr>
            <a:endParaRPr lang="en-US" sz="2000" dirty="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Char char="●"/>
            </a:pPr>
            <a:endParaRPr lang="en-US" sz="2000" dirty="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Char char="●"/>
            </a:pPr>
            <a:r>
              <a:rPr lang="en-US" sz="2000" dirty="0"/>
              <a:t>These can be multiplied by the collision rate constants to get recombination rate constants</a:t>
            </a: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Char char="●"/>
            </a:pPr>
            <a:endParaRPr sz="2000" dirty="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Char char="●"/>
            </a:pPr>
            <a:r>
              <a:rPr lang="en-US" sz="2000" dirty="0"/>
              <a:t>Currently assuming the same steric factor for direct and orbiting pair collisions</a:t>
            </a:r>
            <a:endParaRPr sz="2000" dirty="0"/>
          </a:p>
        </p:txBody>
      </p:sp>
      <p:pic>
        <p:nvPicPr>
          <p:cNvPr id="236" name="Google Shape;236;g92666f2822_0_36"/>
          <p:cNvPicPr preferRelativeResize="0"/>
          <p:nvPr/>
        </p:nvPicPr>
        <p:blipFill rotWithShape="1">
          <a:blip r:embed="rId3">
            <a:alphaModFix/>
          </a:blip>
          <a:srcRect l="3570" r="32678"/>
          <a:stretch/>
        </p:blipFill>
        <p:spPr>
          <a:xfrm>
            <a:off x="4212728" y="1161483"/>
            <a:ext cx="4856574" cy="4535033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050BFDC4-BF3B-4CAF-9A89-CAFD030508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98" y="2300187"/>
            <a:ext cx="4016534" cy="546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E134C77C-AF1A-43B4-B45D-F7C29DB8B9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271" y="4426434"/>
            <a:ext cx="3928961" cy="324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91d07647e2_0_0"/>
          <p:cNvSpPr txBox="1">
            <a:spLocks noGrp="1"/>
          </p:cNvSpPr>
          <p:nvPr>
            <p:ph type="title"/>
          </p:nvPr>
        </p:nvSpPr>
        <p:spPr>
          <a:xfrm>
            <a:off x="457200" y="48399"/>
            <a:ext cx="8229600" cy="63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en-US" dirty="0"/>
              <a:t>Recombination Rate Constants</a:t>
            </a:r>
            <a:endParaRPr dirty="0"/>
          </a:p>
        </p:txBody>
      </p:sp>
      <p:sp>
        <p:nvSpPr>
          <p:cNvPr id="242" name="Google Shape;242;g91d07647e2_0_0"/>
          <p:cNvSpPr txBox="1">
            <a:spLocks noGrp="1"/>
          </p:cNvSpPr>
          <p:nvPr>
            <p:ph type="body" idx="1"/>
          </p:nvPr>
        </p:nvSpPr>
        <p:spPr>
          <a:xfrm>
            <a:off x="303375" y="1148675"/>
            <a:ext cx="3275616" cy="47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indent="-369570">
              <a:spcBef>
                <a:spcPts val="0"/>
              </a:spcBef>
              <a:buSzPts val="2220"/>
              <a:buFont typeface="Arial"/>
              <a:buChar char="●"/>
            </a:pPr>
            <a:r>
              <a:rPr lang="en-US" sz="1900" dirty="0"/>
              <a:t>Preliminary rate constants are within the same order of magnitude as those inferred from dissociation rate constants from the Park model and from QCT dissociation studies</a:t>
            </a:r>
          </a:p>
          <a:p>
            <a:pPr indent="-369570">
              <a:spcBef>
                <a:spcPts val="0"/>
              </a:spcBef>
              <a:buSzPts val="2220"/>
              <a:buFont typeface="Arial"/>
              <a:buChar char="●"/>
            </a:pPr>
            <a:endParaRPr sz="1900" dirty="0"/>
          </a:p>
          <a:p>
            <a:pPr marL="457200" lvl="0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-US" sz="1900" dirty="0"/>
              <a:t>At the conditions investigated, direct collisions contribute much less than orbiting pairs</a:t>
            </a:r>
            <a:endParaRPr sz="1900" dirty="0"/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43" name="Google Shape;243;g91d07647e2_0_0"/>
          <p:cNvSpPr txBox="1">
            <a:spLocks noGrp="1"/>
          </p:cNvSpPr>
          <p:nvPr>
            <p:ph type="dt" idx="10"/>
          </p:nvPr>
        </p:nvSpPr>
        <p:spPr>
          <a:xfrm>
            <a:off x="457200" y="6538663"/>
            <a:ext cx="1602300" cy="1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August 28th, 2020</a:t>
            </a:r>
            <a:endParaRPr/>
          </a:p>
        </p:txBody>
      </p:sp>
      <p:sp>
        <p:nvSpPr>
          <p:cNvPr id="244" name="Google Shape;244;g91d07647e2_0_0"/>
          <p:cNvSpPr txBox="1">
            <a:spLocks noGrp="1"/>
          </p:cNvSpPr>
          <p:nvPr>
            <p:ph type="ftr" idx="11"/>
          </p:nvPr>
        </p:nvSpPr>
        <p:spPr>
          <a:xfrm>
            <a:off x="2286000" y="6533466"/>
            <a:ext cx="4572000" cy="1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Ames Summer Internship 2020</a:t>
            </a:r>
            <a:endParaRPr/>
          </a:p>
        </p:txBody>
      </p:sp>
      <p:sp>
        <p:nvSpPr>
          <p:cNvPr id="245" name="Google Shape;245;g91d07647e2_0_0"/>
          <p:cNvSpPr txBox="1">
            <a:spLocks noGrp="1"/>
          </p:cNvSpPr>
          <p:nvPr>
            <p:ph type="sldNum" idx="12"/>
          </p:nvPr>
        </p:nvSpPr>
        <p:spPr>
          <a:xfrm>
            <a:off x="7774449" y="6529893"/>
            <a:ext cx="914400" cy="15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US" dirty="0"/>
              <a:t>12</a:t>
            </a: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12A70DC-E51E-462E-99EB-F634C5F7200E}"/>
              </a:ext>
            </a:extLst>
          </p:cNvPr>
          <p:cNvSpPr txBox="1"/>
          <p:nvPr/>
        </p:nvSpPr>
        <p:spPr>
          <a:xfrm>
            <a:off x="556181" y="5889046"/>
            <a:ext cx="836944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(1): Park, </a:t>
            </a:r>
            <a:r>
              <a:rPr lang="en-US" sz="1200" dirty="0" err="1"/>
              <a:t>Chul</a:t>
            </a:r>
            <a:r>
              <a:rPr lang="en-US" sz="1200" dirty="0"/>
              <a:t>. "Nonequilibrium Hypersonic Aerothermodynamics." (1989).</a:t>
            </a:r>
          </a:p>
          <a:p>
            <a:r>
              <a:rPr lang="en-US" sz="1200" dirty="0"/>
              <a:t>(2): Chaudhry, Ross. "Modeling and Analysis of Chemical Kinetics for Hypersonic Flows in Air." (Ph.D. Thesis, 2018).</a:t>
            </a:r>
          </a:p>
          <a:p>
            <a:r>
              <a:rPr lang="en-US" sz="1200" dirty="0"/>
              <a:t>EQ Constants from: Johnston, H. S., “Gas Phase Reaction Kinetics of Neutral Oxygen Species” (1968)</a:t>
            </a:r>
            <a:br>
              <a:rPr lang="en-US" sz="1800" dirty="0"/>
            </a:br>
            <a:endParaRPr lang="en-US" dirty="0"/>
          </a:p>
        </p:txBody>
      </p:sp>
      <p:pic>
        <p:nvPicPr>
          <p:cNvPr id="4" name="Picture 3" descr="A close up of a map&#10;&#10;Description automatically generated">
            <a:extLst>
              <a:ext uri="{FF2B5EF4-FFF2-40B4-BE49-F238E27FC236}">
                <a16:creationId xmlns:a16="http://schemas.microsoft.com/office/drawing/2014/main" id="{FC49328F-66BB-48BC-BDEC-569FB16DD02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160"/>
          <a:stretch/>
        </p:blipFill>
        <p:spPr>
          <a:xfrm>
            <a:off x="3651250" y="905979"/>
            <a:ext cx="5346634" cy="491844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913350e8e0_2_44"/>
          <p:cNvSpPr txBox="1">
            <a:spLocks noGrp="1"/>
          </p:cNvSpPr>
          <p:nvPr>
            <p:ph type="title"/>
          </p:nvPr>
        </p:nvSpPr>
        <p:spPr>
          <a:xfrm>
            <a:off x="457200" y="48399"/>
            <a:ext cx="8229600" cy="63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en-US"/>
              <a:t>Product Distributions</a:t>
            </a:r>
            <a:endParaRPr/>
          </a:p>
        </p:txBody>
      </p:sp>
      <p:sp>
        <p:nvSpPr>
          <p:cNvPr id="252" name="Google Shape;252;g913350e8e0_2_44"/>
          <p:cNvSpPr txBox="1">
            <a:spLocks noGrp="1"/>
          </p:cNvSpPr>
          <p:nvPr>
            <p:ph type="body" idx="1"/>
          </p:nvPr>
        </p:nvSpPr>
        <p:spPr>
          <a:xfrm>
            <a:off x="457200" y="1189775"/>
            <a:ext cx="3121800" cy="52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US" sz="2000"/>
              <a:t>Recombined product energies from direct collisions are mostly distributed near the dissociation limit</a:t>
            </a:r>
            <a:endParaRPr sz="2000"/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US" sz="2000"/>
              <a:t>This mirrors the reverse process, where high vibrational states are the most likely to be destroyed by dissociation</a:t>
            </a:r>
            <a:endParaRPr sz="2000"/>
          </a:p>
        </p:txBody>
      </p:sp>
      <p:sp>
        <p:nvSpPr>
          <p:cNvPr id="253" name="Google Shape;253;g913350e8e0_2_44"/>
          <p:cNvSpPr txBox="1">
            <a:spLocks noGrp="1"/>
          </p:cNvSpPr>
          <p:nvPr>
            <p:ph type="dt" idx="10"/>
          </p:nvPr>
        </p:nvSpPr>
        <p:spPr>
          <a:xfrm>
            <a:off x="457200" y="6538663"/>
            <a:ext cx="1602300" cy="1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August 28th, 2020</a:t>
            </a:r>
            <a:endParaRPr/>
          </a:p>
        </p:txBody>
      </p:sp>
      <p:sp>
        <p:nvSpPr>
          <p:cNvPr id="254" name="Google Shape;254;g913350e8e0_2_44"/>
          <p:cNvSpPr txBox="1">
            <a:spLocks noGrp="1"/>
          </p:cNvSpPr>
          <p:nvPr>
            <p:ph type="ftr" idx="11"/>
          </p:nvPr>
        </p:nvSpPr>
        <p:spPr>
          <a:xfrm>
            <a:off x="2286000" y="6533466"/>
            <a:ext cx="4572000" cy="1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Ames Summer Internship 2020</a:t>
            </a:r>
            <a:endParaRPr/>
          </a:p>
        </p:txBody>
      </p:sp>
      <p:sp>
        <p:nvSpPr>
          <p:cNvPr id="255" name="Google Shape;255;g913350e8e0_2_44"/>
          <p:cNvSpPr txBox="1">
            <a:spLocks noGrp="1"/>
          </p:cNvSpPr>
          <p:nvPr>
            <p:ph type="sldNum" idx="12"/>
          </p:nvPr>
        </p:nvSpPr>
        <p:spPr>
          <a:xfrm>
            <a:off x="7774449" y="6529893"/>
            <a:ext cx="914400" cy="15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US" dirty="0"/>
              <a:t>13</a:t>
            </a: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7792329-51AB-418F-9C15-E361EC7F8AA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697537" y="1189775"/>
            <a:ext cx="5289200" cy="4703833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28CC6ED9-2C64-4489-B1FA-2BEB642202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7537" y="1189774"/>
            <a:ext cx="5289200" cy="4703834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92666f2822_0_0"/>
          <p:cNvSpPr txBox="1">
            <a:spLocks noGrp="1"/>
          </p:cNvSpPr>
          <p:nvPr>
            <p:ph type="title"/>
          </p:nvPr>
        </p:nvSpPr>
        <p:spPr>
          <a:xfrm>
            <a:off x="457200" y="45720"/>
            <a:ext cx="8229600" cy="6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en-US"/>
              <a:t>Conclusions</a:t>
            </a:r>
            <a:endParaRPr/>
          </a:p>
        </p:txBody>
      </p:sp>
      <p:sp>
        <p:nvSpPr>
          <p:cNvPr id="262" name="Google Shape;262;g92666f2822_0_0"/>
          <p:cNvSpPr txBox="1">
            <a:spLocks noGrp="1"/>
          </p:cNvSpPr>
          <p:nvPr>
            <p:ph type="body" idx="1"/>
          </p:nvPr>
        </p:nvSpPr>
        <p:spPr>
          <a:xfrm>
            <a:off x="457199" y="914402"/>
            <a:ext cx="8229600" cy="54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6576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60"/>
              <a:buChar char="●"/>
            </a:pPr>
            <a:r>
              <a:rPr lang="en-US" dirty="0"/>
              <a:t>Developed procedures and code to perform three body collisions within the REAQCT framework</a:t>
            </a:r>
            <a:endParaRPr dirty="0"/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457200" lvl="0" indent="-36576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60"/>
              <a:buChar char="●"/>
            </a:pPr>
            <a:r>
              <a:rPr lang="en-US" dirty="0"/>
              <a:t>Preliminary results for rate constants are within an order of magnitude of those implied by dissociation rates from reduced order models and bimolecular QCT</a:t>
            </a:r>
            <a:endParaRPr dirty="0"/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457200" lvl="0" indent="-36576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60"/>
              <a:buChar char="●"/>
            </a:pPr>
            <a:r>
              <a:rPr lang="en-US" dirty="0"/>
              <a:t>Developed statistical analysis routines that allow detailed study of conditions leading to recombination and the properties of recombined products </a:t>
            </a:r>
          </a:p>
          <a:p>
            <a:pPr marL="9144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60"/>
              <a:buNone/>
            </a:pPr>
            <a:endParaRPr lang="en-US" dirty="0"/>
          </a:p>
          <a:p>
            <a:pPr marL="457200" lvl="0" indent="-36576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60"/>
              <a:buChar char="●"/>
            </a:pPr>
            <a:r>
              <a:rPr lang="en-US" dirty="0"/>
              <a:t>These tools will allow the DMS method to simulate all of the relevant the physics for shock-layer gas from first principles</a:t>
            </a:r>
          </a:p>
          <a:p>
            <a:pPr marL="457200" lvl="0" indent="-36576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60"/>
              <a:buChar char="●"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63" name="Google Shape;263;g92666f2822_0_0"/>
          <p:cNvSpPr txBox="1">
            <a:spLocks noGrp="1"/>
          </p:cNvSpPr>
          <p:nvPr>
            <p:ph type="dt" idx="10"/>
          </p:nvPr>
        </p:nvSpPr>
        <p:spPr>
          <a:xfrm>
            <a:off x="457200" y="6538663"/>
            <a:ext cx="1602300" cy="1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August 28th, 2020</a:t>
            </a:r>
            <a:endParaRPr/>
          </a:p>
        </p:txBody>
      </p:sp>
      <p:sp>
        <p:nvSpPr>
          <p:cNvPr id="264" name="Google Shape;264;g92666f2822_0_0"/>
          <p:cNvSpPr txBox="1">
            <a:spLocks noGrp="1"/>
          </p:cNvSpPr>
          <p:nvPr>
            <p:ph type="ftr" idx="11"/>
          </p:nvPr>
        </p:nvSpPr>
        <p:spPr>
          <a:xfrm>
            <a:off x="2286000" y="6533466"/>
            <a:ext cx="4572000" cy="1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Ames Summer Internship 2020</a:t>
            </a:r>
            <a:endParaRPr/>
          </a:p>
        </p:txBody>
      </p:sp>
      <p:sp>
        <p:nvSpPr>
          <p:cNvPr id="265" name="Google Shape;265;g92666f2822_0_0"/>
          <p:cNvSpPr txBox="1">
            <a:spLocks noGrp="1"/>
          </p:cNvSpPr>
          <p:nvPr>
            <p:ph type="sldNum" idx="12"/>
          </p:nvPr>
        </p:nvSpPr>
        <p:spPr>
          <a:xfrm>
            <a:off x="7774449" y="6529893"/>
            <a:ext cx="914400" cy="15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14</a:t>
            </a:r>
            <a:endParaRPr dirty="0"/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913350e8e0_2_13"/>
          <p:cNvSpPr txBox="1">
            <a:spLocks noGrp="1"/>
          </p:cNvSpPr>
          <p:nvPr>
            <p:ph type="title"/>
          </p:nvPr>
        </p:nvSpPr>
        <p:spPr>
          <a:xfrm>
            <a:off x="457200" y="45720"/>
            <a:ext cx="8229600" cy="6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en-US"/>
              <a:t>Thank You</a:t>
            </a:r>
            <a:endParaRPr/>
          </a:p>
        </p:txBody>
      </p:sp>
      <p:sp>
        <p:nvSpPr>
          <p:cNvPr id="271" name="Google Shape;271;g913350e8e0_2_13"/>
          <p:cNvSpPr txBox="1">
            <a:spLocks noGrp="1"/>
          </p:cNvSpPr>
          <p:nvPr>
            <p:ph type="body" idx="1"/>
          </p:nvPr>
        </p:nvSpPr>
        <p:spPr>
          <a:xfrm>
            <a:off x="94268" y="914402"/>
            <a:ext cx="8955464" cy="54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4572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80"/>
              <a:buNone/>
            </a:pPr>
            <a:r>
              <a:rPr lang="en-US" dirty="0"/>
              <a:t>Rich Jaffe, Brett Cruden, Jeff Hill, </a:t>
            </a:r>
          </a:p>
          <a:p>
            <a:pPr marL="228600" lvl="0" indent="-4572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80"/>
              <a:buNone/>
            </a:pPr>
            <a:r>
              <a:rPr lang="en-US" dirty="0"/>
              <a:t>Tom </a:t>
            </a:r>
            <a:r>
              <a:rPr lang="en-US" dirty="0" err="1"/>
              <a:t>Schwartzentruber</a:t>
            </a:r>
            <a:r>
              <a:rPr lang="en-US" dirty="0"/>
              <a:t>, Erik Torres, </a:t>
            </a:r>
          </a:p>
          <a:p>
            <a:pPr marL="228600" lvl="0" indent="-4572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80"/>
              <a:buNone/>
            </a:pPr>
            <a:r>
              <a:rPr lang="en-US" dirty="0"/>
              <a:t>Narendra Singh, Gloria Mertl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sz="3200" dirty="0"/>
            </a:br>
            <a:r>
              <a:rPr lang="en-US" sz="3200" dirty="0"/>
              <a:t>Questions?</a:t>
            </a:r>
            <a:endParaRPr sz="3200" dirty="0"/>
          </a:p>
        </p:txBody>
      </p:sp>
      <p:sp>
        <p:nvSpPr>
          <p:cNvPr id="272" name="Google Shape;272;g913350e8e0_2_13"/>
          <p:cNvSpPr txBox="1">
            <a:spLocks noGrp="1"/>
          </p:cNvSpPr>
          <p:nvPr>
            <p:ph type="dt" idx="10"/>
          </p:nvPr>
        </p:nvSpPr>
        <p:spPr>
          <a:xfrm>
            <a:off x="457200" y="6538663"/>
            <a:ext cx="1602300" cy="1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August 28th, 2020</a:t>
            </a:r>
            <a:endParaRPr/>
          </a:p>
        </p:txBody>
      </p:sp>
      <p:sp>
        <p:nvSpPr>
          <p:cNvPr id="273" name="Google Shape;273;g913350e8e0_2_13"/>
          <p:cNvSpPr txBox="1">
            <a:spLocks noGrp="1"/>
          </p:cNvSpPr>
          <p:nvPr>
            <p:ph type="ftr" idx="11"/>
          </p:nvPr>
        </p:nvSpPr>
        <p:spPr>
          <a:xfrm>
            <a:off x="2286000" y="6533466"/>
            <a:ext cx="4572000" cy="1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Ames Summer Internship 2020</a:t>
            </a:r>
            <a:endParaRPr/>
          </a:p>
        </p:txBody>
      </p:sp>
      <p:sp>
        <p:nvSpPr>
          <p:cNvPr id="274" name="Google Shape;274;g913350e8e0_2_13"/>
          <p:cNvSpPr txBox="1">
            <a:spLocks noGrp="1"/>
          </p:cNvSpPr>
          <p:nvPr>
            <p:ph type="sldNum" idx="12"/>
          </p:nvPr>
        </p:nvSpPr>
        <p:spPr>
          <a:xfrm>
            <a:off x="7774449" y="6529893"/>
            <a:ext cx="914400" cy="15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15</a:t>
            </a:r>
            <a:endParaRPr dirty="0"/>
          </a:p>
        </p:txBody>
      </p: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914dfe1d82_1_106"/>
          <p:cNvSpPr txBox="1">
            <a:spLocks noGrp="1"/>
          </p:cNvSpPr>
          <p:nvPr>
            <p:ph type="title"/>
          </p:nvPr>
        </p:nvSpPr>
        <p:spPr>
          <a:xfrm>
            <a:off x="457200" y="48399"/>
            <a:ext cx="8229600" cy="63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en-US"/>
              <a:t>Product Distributions</a:t>
            </a:r>
            <a:endParaRPr/>
          </a:p>
        </p:txBody>
      </p:sp>
      <p:sp>
        <p:nvSpPr>
          <p:cNvPr id="302" name="Google Shape;302;g914dfe1d82_1_106"/>
          <p:cNvSpPr txBox="1">
            <a:spLocks noGrp="1"/>
          </p:cNvSpPr>
          <p:nvPr>
            <p:ph type="body" idx="1"/>
          </p:nvPr>
        </p:nvSpPr>
        <p:spPr>
          <a:xfrm>
            <a:off x="457200" y="1189775"/>
            <a:ext cx="3121800" cy="52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759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20"/>
              <a:buChar char="●"/>
            </a:pPr>
            <a:r>
              <a:rPr lang="en-US" sz="2000" dirty="0"/>
              <a:t>Two dimensional PDF of recombining trajectories’ impact parameters shows which initial b</a:t>
            </a:r>
            <a:r>
              <a:rPr lang="en-US" sz="2000" baseline="-25000" dirty="0"/>
              <a:t>1</a:t>
            </a:r>
            <a:r>
              <a:rPr lang="en-US" sz="2000" dirty="0"/>
              <a:t> and b</a:t>
            </a:r>
            <a:r>
              <a:rPr lang="en-US" sz="2000" baseline="-25000" dirty="0"/>
              <a:t>2</a:t>
            </a:r>
            <a:r>
              <a:rPr lang="en-US" sz="2000" dirty="0"/>
              <a:t> are likely to lead to recombination</a:t>
            </a:r>
          </a:p>
          <a:p>
            <a:pPr marL="812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20"/>
            </a:pPr>
            <a:endParaRPr sz="2000" dirty="0"/>
          </a:p>
          <a:p>
            <a:pPr marL="457200" lvl="0" indent="-3759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20"/>
              <a:buChar char="●"/>
            </a:pPr>
            <a:r>
              <a:rPr lang="en-US" sz="2000" dirty="0"/>
              <a:t>Distribution near maximum b</a:t>
            </a:r>
            <a:r>
              <a:rPr lang="en-US" sz="2000" baseline="-25000" dirty="0"/>
              <a:t>1</a:t>
            </a:r>
            <a:r>
              <a:rPr lang="en-US" sz="2000" dirty="0"/>
              <a:t> suggests that the initial assumption of b</a:t>
            </a:r>
            <a:r>
              <a:rPr lang="en-US" sz="2000" baseline="-25000" dirty="0"/>
              <a:t>1, Max</a:t>
            </a:r>
            <a:r>
              <a:rPr lang="en-US" sz="2000" dirty="0"/>
              <a:t> = 6 angstrom was too small</a:t>
            </a:r>
            <a:endParaRPr sz="20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03" name="Google Shape;303;g914dfe1d82_1_106"/>
          <p:cNvSpPr txBox="1">
            <a:spLocks noGrp="1"/>
          </p:cNvSpPr>
          <p:nvPr>
            <p:ph type="dt" idx="10"/>
          </p:nvPr>
        </p:nvSpPr>
        <p:spPr>
          <a:xfrm>
            <a:off x="457200" y="6538663"/>
            <a:ext cx="1602300" cy="1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August 28th, 2020</a:t>
            </a:r>
            <a:endParaRPr/>
          </a:p>
        </p:txBody>
      </p:sp>
      <p:sp>
        <p:nvSpPr>
          <p:cNvPr id="304" name="Google Shape;304;g914dfe1d82_1_106"/>
          <p:cNvSpPr txBox="1">
            <a:spLocks noGrp="1"/>
          </p:cNvSpPr>
          <p:nvPr>
            <p:ph type="ftr" idx="11"/>
          </p:nvPr>
        </p:nvSpPr>
        <p:spPr>
          <a:xfrm>
            <a:off x="2286000" y="6533466"/>
            <a:ext cx="4572000" cy="1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Ames Summer Internship 2020</a:t>
            </a:r>
            <a:endParaRPr/>
          </a:p>
        </p:txBody>
      </p:sp>
      <p:sp>
        <p:nvSpPr>
          <p:cNvPr id="305" name="Google Shape;305;g914dfe1d82_1_106"/>
          <p:cNvSpPr txBox="1">
            <a:spLocks noGrp="1"/>
          </p:cNvSpPr>
          <p:nvPr>
            <p:ph type="sldNum" idx="12"/>
          </p:nvPr>
        </p:nvSpPr>
        <p:spPr>
          <a:xfrm>
            <a:off x="7774449" y="6529893"/>
            <a:ext cx="914400" cy="15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US" dirty="0"/>
              <a:t>16</a:t>
            </a:r>
            <a:endParaRPr dirty="0"/>
          </a:p>
        </p:txBody>
      </p:sp>
      <p:pic>
        <p:nvPicPr>
          <p:cNvPr id="306" name="Google Shape;306;g914dfe1d82_1_10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31550" y="1189775"/>
            <a:ext cx="5289200" cy="4703825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92666f2822_0_52"/>
          <p:cNvSpPr txBox="1">
            <a:spLocks noGrp="1"/>
          </p:cNvSpPr>
          <p:nvPr>
            <p:ph type="title"/>
          </p:nvPr>
        </p:nvSpPr>
        <p:spPr>
          <a:xfrm>
            <a:off x="457200" y="48399"/>
            <a:ext cx="8229600" cy="63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en-US" dirty="0"/>
              <a:t>Direct Triple Collision Rate Constant</a:t>
            </a:r>
            <a:endParaRPr dirty="0"/>
          </a:p>
        </p:txBody>
      </p:sp>
      <p:sp>
        <p:nvSpPr>
          <p:cNvPr id="291" name="Google Shape;291;g92666f2822_0_52"/>
          <p:cNvSpPr txBox="1">
            <a:spLocks noGrp="1"/>
          </p:cNvSpPr>
          <p:nvPr>
            <p:ph type="dt" idx="10"/>
          </p:nvPr>
        </p:nvSpPr>
        <p:spPr>
          <a:xfrm>
            <a:off x="457200" y="6538663"/>
            <a:ext cx="1602300" cy="1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August 28th, 2020</a:t>
            </a:r>
            <a:endParaRPr/>
          </a:p>
        </p:txBody>
      </p:sp>
      <p:sp>
        <p:nvSpPr>
          <p:cNvPr id="292" name="Google Shape;292;g92666f2822_0_52"/>
          <p:cNvSpPr txBox="1">
            <a:spLocks noGrp="1"/>
          </p:cNvSpPr>
          <p:nvPr>
            <p:ph type="ftr" idx="11"/>
          </p:nvPr>
        </p:nvSpPr>
        <p:spPr>
          <a:xfrm>
            <a:off x="2286000" y="6533466"/>
            <a:ext cx="4572000" cy="1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Ames Summer Internship 2020</a:t>
            </a:r>
            <a:endParaRPr dirty="0"/>
          </a:p>
        </p:txBody>
      </p:sp>
      <p:sp>
        <p:nvSpPr>
          <p:cNvPr id="293" name="Google Shape;293;g92666f2822_0_52"/>
          <p:cNvSpPr txBox="1">
            <a:spLocks noGrp="1"/>
          </p:cNvSpPr>
          <p:nvPr>
            <p:ph type="sldNum" idx="12"/>
          </p:nvPr>
        </p:nvSpPr>
        <p:spPr>
          <a:xfrm>
            <a:off x="7774449" y="6529893"/>
            <a:ext cx="914400" cy="15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US" dirty="0"/>
              <a:t>17</a:t>
            </a: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0E87300-2145-4F5C-B29D-498A45D62EC2}"/>
              </a:ext>
            </a:extLst>
          </p:cNvPr>
          <p:cNvSpPr txBox="1"/>
          <p:nvPr/>
        </p:nvSpPr>
        <p:spPr>
          <a:xfrm>
            <a:off x="8109407" y="1088975"/>
            <a:ext cx="631596" cy="707886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4000" dirty="0"/>
              <a:t>1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8355003-CBF3-46CF-8F9C-1F07A39710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517" y="1088975"/>
            <a:ext cx="7070103" cy="781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5B8417BF-A428-434E-92D7-39E9327B44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308" y="3859959"/>
            <a:ext cx="6873141" cy="911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E3A3EEB6-CBF4-4700-A4AB-C802346C43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8359" y="2546067"/>
            <a:ext cx="4965261" cy="717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A594284-C21B-4EFA-BC8D-7D35ABBB2F17}"/>
              </a:ext>
            </a:extLst>
          </p:cNvPr>
          <p:cNvSpPr txBox="1"/>
          <p:nvPr/>
        </p:nvSpPr>
        <p:spPr>
          <a:xfrm>
            <a:off x="8109407" y="2546067"/>
            <a:ext cx="631596" cy="707886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4000" dirty="0"/>
              <a:t>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96E78C0-5CFA-4F4D-B630-E010520F0749}"/>
              </a:ext>
            </a:extLst>
          </p:cNvPr>
          <p:cNvSpPr txBox="1"/>
          <p:nvPr/>
        </p:nvSpPr>
        <p:spPr>
          <a:xfrm>
            <a:off x="8109407" y="3961839"/>
            <a:ext cx="631596" cy="707886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4000" dirty="0"/>
              <a:t>3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1F0F82A-8164-4A27-9D27-6A4906F2ACC3}"/>
              </a:ext>
            </a:extLst>
          </p:cNvPr>
          <p:cNvSpPr/>
          <p:nvPr/>
        </p:nvSpPr>
        <p:spPr>
          <a:xfrm>
            <a:off x="676372" y="6129006"/>
            <a:ext cx="80646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Equations from </a:t>
            </a:r>
            <a:r>
              <a:rPr lang="en-US" dirty="0" err="1"/>
              <a:t>Hochstim</a:t>
            </a:r>
            <a:r>
              <a:rPr lang="en-US" dirty="0"/>
              <a:t>, A., ed. ”</a:t>
            </a:r>
            <a:r>
              <a:rPr lang="en-US" i="1" dirty="0"/>
              <a:t>Kinetic Processes in Gases and Plasmas</a:t>
            </a:r>
            <a:r>
              <a:rPr lang="en-US" dirty="0"/>
              <a:t>.”, (Elsevier, 2012)</a:t>
            </a:r>
          </a:p>
        </p:txBody>
      </p:sp>
    </p:spTree>
    <p:extLst>
      <p:ext uri="{BB962C8B-B14F-4D97-AF65-F5344CB8AC3E}">
        <p14:creationId xmlns:p14="http://schemas.microsoft.com/office/powerpoint/2010/main" val="4035976565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92666f2822_0_52"/>
          <p:cNvSpPr txBox="1">
            <a:spLocks noGrp="1"/>
          </p:cNvSpPr>
          <p:nvPr>
            <p:ph type="title"/>
          </p:nvPr>
        </p:nvSpPr>
        <p:spPr>
          <a:xfrm>
            <a:off x="457200" y="48399"/>
            <a:ext cx="8229600" cy="63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en-US" dirty="0"/>
              <a:t>Orbiting Pair Collision Rate Constant</a:t>
            </a:r>
            <a:endParaRPr dirty="0"/>
          </a:p>
        </p:txBody>
      </p:sp>
      <p:sp>
        <p:nvSpPr>
          <p:cNvPr id="291" name="Google Shape;291;g92666f2822_0_52"/>
          <p:cNvSpPr txBox="1">
            <a:spLocks noGrp="1"/>
          </p:cNvSpPr>
          <p:nvPr>
            <p:ph type="dt" idx="10"/>
          </p:nvPr>
        </p:nvSpPr>
        <p:spPr>
          <a:xfrm>
            <a:off x="457200" y="6538663"/>
            <a:ext cx="1602300" cy="1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August 28th, 2020</a:t>
            </a:r>
            <a:endParaRPr/>
          </a:p>
        </p:txBody>
      </p:sp>
      <p:sp>
        <p:nvSpPr>
          <p:cNvPr id="292" name="Google Shape;292;g92666f2822_0_52"/>
          <p:cNvSpPr txBox="1">
            <a:spLocks noGrp="1"/>
          </p:cNvSpPr>
          <p:nvPr>
            <p:ph type="ftr" idx="11"/>
          </p:nvPr>
        </p:nvSpPr>
        <p:spPr>
          <a:xfrm>
            <a:off x="2286000" y="6533466"/>
            <a:ext cx="4572000" cy="1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Ames Summer Internship 2020</a:t>
            </a:r>
            <a:endParaRPr dirty="0"/>
          </a:p>
        </p:txBody>
      </p:sp>
      <p:sp>
        <p:nvSpPr>
          <p:cNvPr id="293" name="Google Shape;293;g92666f2822_0_52"/>
          <p:cNvSpPr txBox="1">
            <a:spLocks noGrp="1"/>
          </p:cNvSpPr>
          <p:nvPr>
            <p:ph type="sldNum" idx="12"/>
          </p:nvPr>
        </p:nvSpPr>
        <p:spPr>
          <a:xfrm>
            <a:off x="7774449" y="6529893"/>
            <a:ext cx="914400" cy="15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US" dirty="0"/>
              <a:t>18</a:t>
            </a:r>
            <a:endParaRPr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E8954C3-BB17-40AF-B50D-91736AC0B0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3146" y="960057"/>
            <a:ext cx="5241303" cy="855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http://latex2png.com/pngs/24896eb5a7a7c84558977fe154674184.png">
            <a:extLst>
              <a:ext uri="{FF2B5EF4-FFF2-40B4-BE49-F238E27FC236}">
                <a16:creationId xmlns:a16="http://schemas.microsoft.com/office/drawing/2014/main" id="{32AFE3CF-A7E6-421B-8161-FBC9EC500C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529" y="1976386"/>
            <a:ext cx="7701180" cy="855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http://latex2png.com/pngs/4f215dc4fd68b62fa4d7a09656adf395.png">
            <a:extLst>
              <a:ext uri="{FF2B5EF4-FFF2-40B4-BE49-F238E27FC236}">
                <a16:creationId xmlns:a16="http://schemas.microsoft.com/office/drawing/2014/main" id="{A2378370-58EC-4640-83D8-70DF51B626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529" y="2984094"/>
            <a:ext cx="7791255" cy="605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http://latex2png.com/pngs/30f500ac0861f6977f7216b009af7ab0.png">
            <a:extLst>
              <a:ext uri="{FF2B5EF4-FFF2-40B4-BE49-F238E27FC236}">
                <a16:creationId xmlns:a16="http://schemas.microsoft.com/office/drawing/2014/main" id="{15E92CF3-0C5C-4B13-872A-9F2FA27275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528" y="4249704"/>
            <a:ext cx="7701179" cy="416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0E87300-2145-4F5C-B29D-498A45D62EC2}"/>
              </a:ext>
            </a:extLst>
          </p:cNvPr>
          <p:cNvSpPr txBox="1"/>
          <p:nvPr/>
        </p:nvSpPr>
        <p:spPr>
          <a:xfrm>
            <a:off x="8177753" y="1033790"/>
            <a:ext cx="631596" cy="707886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4000" dirty="0"/>
              <a:t>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8693367-559F-488F-89E6-381F592CC86C}"/>
              </a:ext>
            </a:extLst>
          </p:cNvPr>
          <p:cNvSpPr txBox="1"/>
          <p:nvPr/>
        </p:nvSpPr>
        <p:spPr>
          <a:xfrm>
            <a:off x="8177753" y="1986430"/>
            <a:ext cx="631596" cy="707886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4000" dirty="0"/>
              <a:t>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6F1288C-714B-4889-8FC3-3CEFE1B15B3C}"/>
              </a:ext>
            </a:extLst>
          </p:cNvPr>
          <p:cNvSpPr txBox="1"/>
          <p:nvPr/>
        </p:nvSpPr>
        <p:spPr>
          <a:xfrm>
            <a:off x="8177753" y="2985226"/>
            <a:ext cx="631596" cy="707886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4000" dirty="0"/>
              <a:t>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07BCAA-95FD-400C-974B-B8E1022F9E6D}"/>
              </a:ext>
            </a:extLst>
          </p:cNvPr>
          <p:cNvSpPr txBox="1"/>
          <p:nvPr/>
        </p:nvSpPr>
        <p:spPr>
          <a:xfrm>
            <a:off x="8177753" y="4169722"/>
            <a:ext cx="631596" cy="707886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4000" dirty="0"/>
              <a:t>4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B63AE16-355E-4BA0-8125-E23BD11FF3A4}"/>
              </a:ext>
            </a:extLst>
          </p:cNvPr>
          <p:cNvSpPr/>
          <p:nvPr/>
        </p:nvSpPr>
        <p:spPr>
          <a:xfrm>
            <a:off x="665615" y="6141685"/>
            <a:ext cx="822857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Equations from </a:t>
            </a:r>
            <a:r>
              <a:rPr lang="en-US" dirty="0" err="1"/>
              <a:t>Hochstim</a:t>
            </a:r>
            <a:r>
              <a:rPr lang="en-US" dirty="0"/>
              <a:t>, A., ed. ”</a:t>
            </a:r>
            <a:r>
              <a:rPr lang="en-US" i="1" dirty="0"/>
              <a:t>Kinetic Processes in Gases and Plasmas</a:t>
            </a:r>
            <a:r>
              <a:rPr lang="en-US" dirty="0"/>
              <a:t>.”, (Elsevier, 2012)</a:t>
            </a:r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TS Division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2134</TotalTime>
  <Words>1092</Words>
  <Application>Microsoft Office PowerPoint</Application>
  <PresentationFormat>On-screen Show (4:3)</PresentationFormat>
  <Paragraphs>180</Paragraphs>
  <Slides>19</Slides>
  <Notes>19</Notes>
  <HiddenSlides>0</HiddenSlides>
  <MMClips>5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Noto Sans Symbols</vt:lpstr>
      <vt:lpstr>TS Division Theme</vt:lpstr>
      <vt:lpstr>Termolecular QCT for Direct Molecular Simulation</vt:lpstr>
      <vt:lpstr>Outline</vt:lpstr>
      <vt:lpstr>The Dissociation-Recombination Problem</vt:lpstr>
      <vt:lpstr>Termolecular QCT</vt:lpstr>
      <vt:lpstr>Three Body Sampling in REAQCT</vt:lpstr>
      <vt:lpstr>Direct Triple Collisions</vt:lpstr>
      <vt:lpstr>Direct Triple Collision Rate Constant</vt:lpstr>
      <vt:lpstr>Orbiting Pair Collisions</vt:lpstr>
      <vt:lpstr>Orbiting Pair Collisions</vt:lpstr>
      <vt:lpstr>Orbiting Pair Collision Rate Constant</vt:lpstr>
      <vt:lpstr>Recombination Collisions</vt:lpstr>
      <vt:lpstr>Recombination Probabilities</vt:lpstr>
      <vt:lpstr>Recombination Rate Constants</vt:lpstr>
      <vt:lpstr>Product Distributions</vt:lpstr>
      <vt:lpstr>Conclusions</vt:lpstr>
      <vt:lpstr>Thank You</vt:lpstr>
      <vt:lpstr>Product Distributions</vt:lpstr>
      <vt:lpstr>Direct Triple Collision Rate Constant</vt:lpstr>
      <vt:lpstr>Orbiting Pair Collision Rate Constant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Termolecular QCT for Direct Molecular Simulation</dc:title>
  <dc:creator>Geistfeld, Eric (ARC-TSA)[Analytical Mechanics Associates, INC.]</dc:creator>
  <cp:lastModifiedBy>Geistfeld, Eric (ARC-TSA)[Analytical Mechanics Associates, INC.]</cp:lastModifiedBy>
  <cp:revision>51</cp:revision>
  <dcterms:created xsi:type="dcterms:W3CDTF">2020-08-20T23:00:38Z</dcterms:created>
  <dcterms:modified xsi:type="dcterms:W3CDTF">2020-08-28T20:03:13Z</dcterms:modified>
</cp:coreProperties>
</file>