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1"/>
  </p:sldMasterIdLst>
  <p:notesMasterIdLst>
    <p:notesMasterId r:id="rId3"/>
  </p:notesMasterIdLst>
  <p:handoutMasterIdLst>
    <p:handoutMasterId r:id="rId4"/>
  </p:handoutMasterIdLst>
  <p:sldIdLst>
    <p:sldId id="405" r:id="rId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4" pos="7440" userDrawn="1">
          <p15:clr>
            <a:srgbClr val="A4A3A4"/>
          </p15:clr>
        </p15:guide>
        <p15:guide id="5" orient="horz" pos="4104" userDrawn="1">
          <p15:clr>
            <a:srgbClr val="A4A3A4"/>
          </p15:clr>
        </p15:guide>
        <p15:guide id="6" orient="horz" pos="4176" userDrawn="1">
          <p15:clr>
            <a:srgbClr val="A4A3A4"/>
          </p15:clr>
        </p15:guide>
        <p15:guide id="7" pos="240" userDrawn="1">
          <p15:clr>
            <a:srgbClr val="A4A3A4"/>
          </p15:clr>
        </p15:guide>
        <p15:guide id="9" orient="horz" pos="232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rgan, Jonathan D. (ARC-TSM)" initials="MJD(" lastIdx="3" clrIdx="0">
    <p:extLst>
      <p:ext uri="{19B8F6BF-5375-455C-9EA6-DF929625EA0E}">
        <p15:presenceInfo xmlns:p15="http://schemas.microsoft.com/office/powerpoint/2012/main" userId="S-1-5-21-330711430-3775241029-4075259233-7811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9C623"/>
    <a:srgbClr val="FFCC66"/>
    <a:srgbClr val="009900"/>
    <a:srgbClr val="2D8B75"/>
    <a:srgbClr val="3333CC"/>
    <a:srgbClr val="92BBFA"/>
    <a:srgbClr val="FF33CC"/>
    <a:srgbClr val="4BACC6"/>
    <a:srgbClr val="00BE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56" autoAdjust="0"/>
    <p:restoredTop sz="92653" autoAdjust="0"/>
  </p:normalViewPr>
  <p:slideViewPr>
    <p:cSldViewPr snapToGrid="0" showGuides="1">
      <p:cViewPr>
        <p:scale>
          <a:sx n="124" d="100"/>
          <a:sy n="124" d="100"/>
        </p:scale>
        <p:origin x="1016" y="-48"/>
      </p:cViewPr>
      <p:guideLst>
        <p:guide pos="7440"/>
        <p:guide orient="horz" pos="4104"/>
        <p:guide orient="horz" pos="4176"/>
        <p:guide pos="240"/>
        <p:guide orient="horz" pos="2328"/>
      </p:guideLst>
    </p:cSldViewPr>
  </p:slideViewPr>
  <p:outlineViewPr>
    <p:cViewPr>
      <p:scale>
        <a:sx n="33" d="100"/>
        <a:sy n="33" d="100"/>
      </p:scale>
      <p:origin x="0" y="-1752"/>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9/10/20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9/10/20</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410892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pic>
        <p:nvPicPr>
          <p:cNvPr id="7" name="Picture 6">
            <a:extLst>
              <a:ext uri="{FF2B5EF4-FFF2-40B4-BE49-F238E27FC236}">
                <a16:creationId xmlns:a16="http://schemas.microsoft.com/office/drawing/2014/main" id="{DC87455A-0C9A-0148-A2A9-A89B164394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FY19</a:t>
            </a:r>
            <a:r>
              <a:rPr lang="en-US" sz="800" baseline="0" dirty="0">
                <a:solidFill>
                  <a:schemeClr val="tx1"/>
                </a:solidFill>
              </a:rPr>
              <a:t> Mid Year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tiff"/><Relationship Id="rId5" Type="http://schemas.openxmlformats.org/officeDocument/2006/relationships/image" Target="../media/image6.tiff"/><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BAD5A74-E05C-5847-B512-D1C67F29634A}"/>
              </a:ext>
            </a:extLst>
          </p:cNvPr>
          <p:cNvSpPr>
            <a:spLocks noGrp="1"/>
          </p:cNvSpPr>
          <p:nvPr>
            <p:ph type="title"/>
          </p:nvPr>
        </p:nvSpPr>
        <p:spPr>
          <a:xfrm>
            <a:off x="0" y="15496"/>
            <a:ext cx="12192000" cy="1279904"/>
          </a:xfrm>
        </p:spPr>
        <p:txBody>
          <a:bodyPr anchor="ctr"/>
          <a:lstStyle/>
          <a:p>
            <a:r>
              <a:rPr lang="en-US" sz="3200" dirty="0">
                <a:solidFill>
                  <a:schemeClr val="tx1"/>
                </a:solidFill>
              </a:rPr>
              <a:t>ADEPT </a:t>
            </a:r>
            <a:r>
              <a:rPr lang="en-US" sz="3200" dirty="0" err="1">
                <a:solidFill>
                  <a:schemeClr val="tx1"/>
                </a:solidFill>
              </a:rPr>
              <a:t>Spiderweave</a:t>
            </a:r>
            <a:r>
              <a:rPr lang="en-US" sz="3200" dirty="0">
                <a:solidFill>
                  <a:schemeClr val="tx1"/>
                </a:solidFill>
              </a:rPr>
              <a:t> Thermal Testing ACO Task</a:t>
            </a:r>
          </a:p>
        </p:txBody>
      </p:sp>
      <p:sp>
        <p:nvSpPr>
          <p:cNvPr id="5" name="TextBox 4">
            <a:extLst>
              <a:ext uri="{FF2B5EF4-FFF2-40B4-BE49-F238E27FC236}">
                <a16:creationId xmlns:a16="http://schemas.microsoft.com/office/drawing/2014/main" id="{2AAB5D29-A774-D440-9D1C-8BF9FD679A45}"/>
              </a:ext>
            </a:extLst>
          </p:cNvPr>
          <p:cNvSpPr txBox="1"/>
          <p:nvPr/>
        </p:nvSpPr>
        <p:spPr>
          <a:xfrm>
            <a:off x="377353" y="1079850"/>
            <a:ext cx="6795366" cy="5469206"/>
          </a:xfrm>
          <a:prstGeom prst="rect">
            <a:avLst/>
          </a:prstGeom>
          <a:noFill/>
          <a:ln w="19050">
            <a:noFill/>
          </a:ln>
        </p:spPr>
        <p:txBody>
          <a:bodyPr wrap="square" lIns="0" tIns="0" rIns="0" bIns="0" rtlCol="0">
            <a:noAutofit/>
          </a:bodyPr>
          <a:lstStyle/>
          <a:p>
            <a:r>
              <a:rPr lang="en-US" b="1" dirty="0">
                <a:solidFill>
                  <a:srgbClr val="FFCC66"/>
                </a:solidFill>
                <a:latin typeface="Arial" panose="020B0604020202020204" pitchFamily="34" charset="0"/>
                <a:cs typeface="Arial" panose="020B0604020202020204" pitchFamily="34" charset="0"/>
              </a:rPr>
              <a:t>Background</a:t>
            </a:r>
            <a:endParaRPr lang="en-US" sz="1600" dirty="0">
              <a:latin typeface="Arial" panose="020B0604020202020204" pitchFamily="34" charset="0"/>
              <a:cs typeface="Arial" panose="020B0604020202020204" pitchFamily="34" charset="0"/>
            </a:endParaRPr>
          </a:p>
          <a:p>
            <a:pPr>
              <a:spcBef>
                <a:spcPts val="500"/>
              </a:spcBef>
            </a:pPr>
            <a:r>
              <a:rPr lang="en-US" sz="1600" dirty="0"/>
              <a:t>The Adaptable, Deployable, Entry and Placement Technology (ADEPT) mechanically deployable </a:t>
            </a:r>
            <a:r>
              <a:rPr lang="en-US" sz="1600" dirty="0" err="1"/>
              <a:t>aeroshell</a:t>
            </a:r>
            <a:r>
              <a:rPr lang="en-US" sz="1600" dirty="0"/>
              <a:t> uses a multi-layer carbon fabric as the primary drag surface during hypersonic entry. The </a:t>
            </a:r>
            <a:r>
              <a:rPr lang="en-US" sz="1600" dirty="0" err="1"/>
              <a:t>Spiderweave</a:t>
            </a:r>
            <a:r>
              <a:rPr lang="en-US" sz="1600" dirty="0"/>
              <a:t> was produced as part of an SBIR Phase II contract by Bally Ribbon Mills (BRM). The </a:t>
            </a:r>
            <a:r>
              <a:rPr lang="en-US" sz="1600" dirty="0" err="1"/>
              <a:t>Spiderweave</a:t>
            </a:r>
            <a:r>
              <a:rPr lang="en-US" sz="1600" dirty="0"/>
              <a:t> technique addresses challenges of simplified manufacturing and potentially stronger joints between gores with continuous fill fibers connecting each gore in a spiderweave pattern</a:t>
            </a:r>
            <a:endParaRPr lang="en-US" sz="1600" dirty="0">
              <a:effectLst/>
            </a:endParaRPr>
          </a:p>
          <a:p>
            <a:pPr>
              <a:spcBef>
                <a:spcPts val="500"/>
              </a:spcBef>
            </a:pPr>
            <a:r>
              <a:rPr lang="en-US" b="1" dirty="0">
                <a:solidFill>
                  <a:srgbClr val="FFCC66"/>
                </a:solidFill>
                <a:latin typeface="Arial" panose="020B0604020202020204" pitchFamily="34" charset="0"/>
                <a:cs typeface="Arial" panose="020B0604020202020204" pitchFamily="34" charset="0"/>
              </a:rPr>
              <a:t>Technical Approach</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The task will evaluate the novel spiderweave against the current stitched joint aeroshells via criteria of mechanical strength, fit and finish, and performance in relevant thermal testing in the NASA Ames Arc-jet facility. </a:t>
            </a:r>
            <a:endParaRPr lang="en-US" b="1" dirty="0">
              <a:solidFill>
                <a:srgbClr val="FFCC66"/>
              </a:solidFill>
              <a:latin typeface="Arial" panose="020B0604020202020204" pitchFamily="34" charset="0"/>
              <a:cs typeface="Arial" panose="020B0604020202020204" pitchFamily="34" charset="0"/>
            </a:endParaRPr>
          </a:p>
          <a:p>
            <a:pPr>
              <a:spcBef>
                <a:spcPts val="1000"/>
              </a:spcBef>
            </a:pPr>
            <a:r>
              <a:rPr lang="en-US" b="1" dirty="0">
                <a:solidFill>
                  <a:srgbClr val="FFCC66"/>
                </a:solidFill>
                <a:latin typeface="Arial" panose="020B0604020202020204" pitchFamily="34" charset="0"/>
                <a:cs typeface="Arial" panose="020B0604020202020204" pitchFamily="34" charset="0"/>
              </a:rPr>
              <a:t>Status</a:t>
            </a:r>
            <a:endParaRPr lang="en-US" sz="1600" dirty="0">
              <a:latin typeface="Arial" panose="020B0604020202020204" pitchFamily="34" charset="0"/>
              <a:cs typeface="Arial" panose="020B0604020202020204" pitchFamily="34" charset="0"/>
            </a:endParaRPr>
          </a:p>
          <a:p>
            <a:pPr>
              <a:spcBef>
                <a:spcPts val="1000"/>
              </a:spcBef>
            </a:pPr>
            <a:r>
              <a:rPr lang="en-US" sz="1600" dirty="0">
                <a:latin typeface="Arial" panose="020B0604020202020204" pitchFamily="34" charset="0"/>
                <a:cs typeface="Arial" panose="020B0604020202020204" pitchFamily="34" charset="0"/>
              </a:rPr>
              <a:t>Spiderweave and Stitched Joint (12” diameter) aeroshells were fabricated by BRM and assembled by Thin Red Line Aerospace (TRLA).  Design and fabrication of support structure and improved joint strength test rig have been completed.  COVID19 has impacted test article integration and arc-jet testing.  Task has requested extension to complete in FY21.  FY21 work includes test article integration and instrumentation, Arc-jet testing, mechanical and thermal performance evaluation</a:t>
            </a:r>
            <a:r>
              <a:rPr lang="en-US" sz="1600">
                <a:latin typeface="Arial" panose="020B0604020202020204" pitchFamily="34" charset="0"/>
                <a:cs typeface="Arial" panose="020B0604020202020204" pitchFamily="34" charset="0"/>
              </a:rPr>
              <a:t>, final </a:t>
            </a:r>
            <a:r>
              <a:rPr lang="en-US" sz="1600" dirty="0">
                <a:latin typeface="Arial" panose="020B0604020202020204" pitchFamily="34" charset="0"/>
                <a:cs typeface="Arial" panose="020B0604020202020204" pitchFamily="34" charset="0"/>
              </a:rPr>
              <a:t>report preparation.</a:t>
            </a:r>
          </a:p>
          <a:p>
            <a:endParaRPr lang="en-US" sz="1600" dirty="0">
              <a:latin typeface="Arial" panose="020B0604020202020204" pitchFamily="34" charset="0"/>
              <a:cs typeface="Arial" panose="020B0604020202020204" pitchFamily="34" charset="0"/>
            </a:endParaRPr>
          </a:p>
          <a:p>
            <a:pPr>
              <a:spcBef>
                <a:spcPts val="500"/>
              </a:spcBef>
            </a:pPr>
            <a:endParaRPr lang="en-US" sz="1600" dirty="0">
              <a:latin typeface="Arial" panose="020B0604020202020204" pitchFamily="34" charset="0"/>
              <a:cs typeface="Arial" panose="020B0604020202020204" pitchFamily="34" charset="0"/>
            </a:endParaRPr>
          </a:p>
          <a:p>
            <a:pPr>
              <a:spcBef>
                <a:spcPts val="500"/>
              </a:spcBef>
            </a:pPr>
            <a:endParaRPr lang="en-US" sz="16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4B20AAE8-099B-8148-8722-C9E37B98B8B2}"/>
              </a:ext>
            </a:extLst>
          </p:cNvPr>
          <p:cNvSpPr txBox="1"/>
          <p:nvPr/>
        </p:nvSpPr>
        <p:spPr>
          <a:xfrm>
            <a:off x="7278657" y="5133241"/>
            <a:ext cx="5014943" cy="1644415"/>
          </a:xfrm>
          <a:prstGeom prst="rect">
            <a:avLst/>
          </a:prstGeom>
          <a:noFill/>
          <a:ln w="19050">
            <a:noFill/>
          </a:ln>
          <a:effectLst/>
        </p:spPr>
        <p:txBody>
          <a:bodyPr wrap="square" lIns="228600" tIns="228600" rIns="228600" bIns="228600" rtlCol="0" anchor="t" anchorCtr="0">
            <a:noAutofit/>
          </a:bodyPr>
          <a:lstStyle/>
          <a:p>
            <a:pPr>
              <a:spcBef>
                <a:spcPts val="500"/>
              </a:spcBef>
            </a:pPr>
            <a:r>
              <a:rPr lang="en-US" sz="1400" dirty="0">
                <a:latin typeface="Arial" panose="020B0604020202020204" pitchFamily="34" charset="0"/>
                <a:cs typeface="Arial" panose="020B0604020202020204" pitchFamily="34" charset="0"/>
              </a:rPr>
              <a:t>a. Spiderweave aeroshell ‘unfolding’ after weaving</a:t>
            </a:r>
          </a:p>
          <a:p>
            <a:pPr>
              <a:spcBef>
                <a:spcPts val="500"/>
              </a:spcBef>
            </a:pPr>
            <a:r>
              <a:rPr lang="en-US" sz="1400" dirty="0">
                <a:latin typeface="Arial" panose="020B0604020202020204" pitchFamily="34" charset="0"/>
                <a:cs typeface="Arial" panose="020B0604020202020204" pitchFamily="34" charset="0"/>
              </a:rPr>
              <a:t>b. Spiderweave aeroshell (BRM) after initial fit check</a:t>
            </a:r>
          </a:p>
          <a:p>
            <a:pPr>
              <a:spcBef>
                <a:spcPts val="500"/>
              </a:spcBef>
            </a:pPr>
            <a:r>
              <a:rPr lang="en-US" sz="1400" dirty="0">
                <a:latin typeface="Arial" panose="020B0604020202020204" pitchFamily="34" charset="0"/>
                <a:cs typeface="Arial" panose="020B0604020202020204" pitchFamily="34" charset="0"/>
              </a:rPr>
              <a:t>c. Assembled aeroshell with 2 types of protective layers over rib locations ready for structure integration </a:t>
            </a:r>
          </a:p>
          <a:p>
            <a:pPr>
              <a:spcBef>
                <a:spcPts val="500"/>
              </a:spcBef>
            </a:pPr>
            <a:r>
              <a:rPr lang="en-US" sz="1400" dirty="0">
                <a:latin typeface="Arial" panose="020B0604020202020204" pitchFamily="34" charset="0"/>
                <a:cs typeface="Arial" panose="020B0604020202020204" pitchFamily="34" charset="0"/>
              </a:rPr>
              <a:t>d. Design of load test rig for joint strength measurements</a:t>
            </a:r>
          </a:p>
        </p:txBody>
      </p:sp>
      <p:sp>
        <p:nvSpPr>
          <p:cNvPr id="2" name="Rectangle 1">
            <a:extLst>
              <a:ext uri="{FF2B5EF4-FFF2-40B4-BE49-F238E27FC236}">
                <a16:creationId xmlns:a16="http://schemas.microsoft.com/office/drawing/2014/main" id="{855C856B-5348-B148-B521-C26F0B30FFE5}"/>
              </a:ext>
            </a:extLst>
          </p:cNvPr>
          <p:cNvSpPr/>
          <p:nvPr/>
        </p:nvSpPr>
        <p:spPr>
          <a:xfrm>
            <a:off x="297415" y="6549056"/>
            <a:ext cx="5126083" cy="307777"/>
          </a:xfrm>
          <a:prstGeom prst="rect">
            <a:avLst/>
          </a:prstGeom>
        </p:spPr>
        <p:txBody>
          <a:bodyPr wrap="none">
            <a:spAutoFit/>
          </a:bodyPr>
          <a:lstStyle/>
          <a:p>
            <a:r>
              <a:rPr lang="en-US" sz="1400" dirty="0">
                <a:latin typeface="Arial" panose="020B0604020202020204" pitchFamily="34" charset="0"/>
                <a:cs typeface="Arial" panose="020B0604020202020204" pitchFamily="34" charset="0"/>
              </a:rPr>
              <a:t>POC: Paul Wercinski, NASA Ames, Paul.Wercinski@nasa.gov</a:t>
            </a:r>
            <a:endParaRPr lang="en-US" sz="1400"/>
          </a:p>
        </p:txBody>
      </p:sp>
      <p:pic>
        <p:nvPicPr>
          <p:cNvPr id="28" name="Picture 27">
            <a:extLst>
              <a:ext uri="{FF2B5EF4-FFF2-40B4-BE49-F238E27FC236}">
                <a16:creationId xmlns:a16="http://schemas.microsoft.com/office/drawing/2014/main" id="{B7EC56CE-9EFD-DD4E-A53A-2001E627DF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7596092" y="1427214"/>
            <a:ext cx="1909775" cy="1432332"/>
          </a:xfrm>
          <a:prstGeom prst="rect">
            <a:avLst/>
          </a:prstGeom>
        </p:spPr>
      </p:pic>
      <p:grpSp>
        <p:nvGrpSpPr>
          <p:cNvPr id="7" name="Group 6">
            <a:extLst>
              <a:ext uri="{FF2B5EF4-FFF2-40B4-BE49-F238E27FC236}">
                <a16:creationId xmlns:a16="http://schemas.microsoft.com/office/drawing/2014/main" id="{3AFD37FF-E585-574D-AD91-05186991437B}"/>
              </a:ext>
            </a:extLst>
          </p:cNvPr>
          <p:cNvGrpSpPr/>
          <p:nvPr/>
        </p:nvGrpSpPr>
        <p:grpSpPr>
          <a:xfrm>
            <a:off x="9632147" y="1191059"/>
            <a:ext cx="1913556" cy="1907209"/>
            <a:chOff x="7270610" y="3312961"/>
            <a:chExt cx="1745373" cy="1739584"/>
          </a:xfrm>
        </p:grpSpPr>
        <p:pic>
          <p:nvPicPr>
            <p:cNvPr id="29" name="Picture 28">
              <a:extLst>
                <a:ext uri="{FF2B5EF4-FFF2-40B4-BE49-F238E27FC236}">
                  <a16:creationId xmlns:a16="http://schemas.microsoft.com/office/drawing/2014/main" id="{A58695A3-A1E1-9046-A73C-BC4EED126D2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7276399" y="3312960"/>
              <a:ext cx="1739584" cy="1739585"/>
            </a:xfrm>
            <a:prstGeom prst="rect">
              <a:avLst/>
            </a:prstGeom>
          </p:spPr>
        </p:pic>
        <p:sp>
          <p:nvSpPr>
            <p:cNvPr id="25" name="TextBox 24">
              <a:extLst>
                <a:ext uri="{FF2B5EF4-FFF2-40B4-BE49-F238E27FC236}">
                  <a16:creationId xmlns:a16="http://schemas.microsoft.com/office/drawing/2014/main" id="{986DD7D6-AC51-9F4E-8625-ACA9034016B8}"/>
                </a:ext>
              </a:extLst>
            </p:cNvPr>
            <p:cNvSpPr txBox="1"/>
            <p:nvPr/>
          </p:nvSpPr>
          <p:spPr>
            <a:xfrm>
              <a:off x="7270610" y="3363841"/>
              <a:ext cx="226764" cy="184666"/>
            </a:xfrm>
            <a:prstGeom prst="rect">
              <a:avLst/>
            </a:prstGeom>
            <a:noFill/>
          </p:spPr>
          <p:txBody>
            <a:bodyPr wrap="square" lIns="0" tIns="0" rIns="0" bIns="0" rtlCol="0" anchor="ctr" anchorCtr="0">
              <a:spAutoFit/>
            </a:bodyPr>
            <a:lstStyle/>
            <a:p>
              <a:pPr algn="ctr"/>
              <a:r>
                <a:rPr lang="en-US" sz="1200" dirty="0">
                  <a:solidFill>
                    <a:schemeClr val="bg1"/>
                  </a:solidFill>
                  <a:latin typeface="Arial" panose="020B0604020202020204" pitchFamily="34" charset="0"/>
                  <a:cs typeface="Arial" panose="020B0604020202020204" pitchFamily="34" charset="0"/>
                </a:rPr>
                <a:t>b</a:t>
              </a:r>
            </a:p>
          </p:txBody>
        </p:sp>
      </p:grpSp>
      <p:grpSp>
        <p:nvGrpSpPr>
          <p:cNvPr id="6" name="Group 5">
            <a:extLst>
              <a:ext uri="{FF2B5EF4-FFF2-40B4-BE49-F238E27FC236}">
                <a16:creationId xmlns:a16="http://schemas.microsoft.com/office/drawing/2014/main" id="{0F75ACAF-D7B4-5E42-9D95-04584DC9A290}"/>
              </a:ext>
            </a:extLst>
          </p:cNvPr>
          <p:cNvGrpSpPr/>
          <p:nvPr/>
        </p:nvGrpSpPr>
        <p:grpSpPr>
          <a:xfrm>
            <a:off x="7528413" y="3187712"/>
            <a:ext cx="2230432" cy="1986729"/>
            <a:chOff x="9892833" y="1233528"/>
            <a:chExt cx="2230432" cy="1986729"/>
          </a:xfrm>
        </p:grpSpPr>
        <p:pic>
          <p:nvPicPr>
            <p:cNvPr id="3" name="Picture 2">
              <a:extLst>
                <a:ext uri="{FF2B5EF4-FFF2-40B4-BE49-F238E27FC236}">
                  <a16:creationId xmlns:a16="http://schemas.microsoft.com/office/drawing/2014/main" id="{5AA054CD-666F-CF4D-8DCD-2474C58F26F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92833" y="1233528"/>
              <a:ext cx="2103733" cy="1973483"/>
            </a:xfrm>
            <a:prstGeom prst="rect">
              <a:avLst/>
            </a:prstGeom>
          </p:spPr>
        </p:pic>
        <p:sp>
          <p:nvSpPr>
            <p:cNvPr id="20" name="TextBox 19">
              <a:extLst>
                <a:ext uri="{FF2B5EF4-FFF2-40B4-BE49-F238E27FC236}">
                  <a16:creationId xmlns:a16="http://schemas.microsoft.com/office/drawing/2014/main" id="{8415B045-450F-F144-B5C1-575C4EBFE03D}"/>
                </a:ext>
              </a:extLst>
            </p:cNvPr>
            <p:cNvSpPr txBox="1"/>
            <p:nvPr/>
          </p:nvSpPr>
          <p:spPr>
            <a:xfrm>
              <a:off x="9920525" y="1253895"/>
              <a:ext cx="233713" cy="184666"/>
            </a:xfrm>
            <a:prstGeom prst="rect">
              <a:avLst/>
            </a:prstGeom>
            <a:noFill/>
          </p:spPr>
          <p:txBody>
            <a:bodyPr wrap="square" lIns="0" tIns="0" rIns="0" bIns="0" rtlCol="0" anchor="ctr" anchorCtr="0">
              <a:spAutoFit/>
            </a:bodyPr>
            <a:lstStyle/>
            <a:p>
              <a:pPr algn="ctr"/>
              <a:r>
                <a:rPr lang="en-US" sz="1200" dirty="0">
                  <a:solidFill>
                    <a:schemeClr val="bg1"/>
                  </a:solidFill>
                  <a:latin typeface="Arial" panose="020B0604020202020204" pitchFamily="34" charset="0"/>
                  <a:cs typeface="Arial" panose="020B0604020202020204" pitchFamily="34" charset="0"/>
                </a:rPr>
                <a:t>c</a:t>
              </a:r>
            </a:p>
          </p:txBody>
        </p:sp>
        <p:sp>
          <p:nvSpPr>
            <p:cNvPr id="21" name="TextBox 20">
              <a:extLst>
                <a:ext uri="{FF2B5EF4-FFF2-40B4-BE49-F238E27FC236}">
                  <a16:creationId xmlns:a16="http://schemas.microsoft.com/office/drawing/2014/main" id="{BB64E05F-442A-5D4F-B7D4-0D33FB3E8907}"/>
                </a:ext>
              </a:extLst>
            </p:cNvPr>
            <p:cNvSpPr txBox="1"/>
            <p:nvPr/>
          </p:nvSpPr>
          <p:spPr>
            <a:xfrm>
              <a:off x="10166938" y="3081758"/>
              <a:ext cx="1956327" cy="138499"/>
            </a:xfrm>
            <a:prstGeom prst="rect">
              <a:avLst/>
            </a:prstGeom>
            <a:noFill/>
          </p:spPr>
          <p:txBody>
            <a:bodyPr wrap="square" lIns="0" tIns="0" rIns="0" bIns="0" rtlCol="0" anchor="ctr" anchorCtr="0">
              <a:spAutoFit/>
            </a:bodyPr>
            <a:lstStyle/>
            <a:p>
              <a:pPr algn="ctr"/>
              <a:r>
                <a:rPr lang="en-US" sz="900" i="1" dirty="0">
                  <a:solidFill>
                    <a:schemeClr val="bg1"/>
                  </a:solidFill>
                  <a:latin typeface="Arial" panose="020B0604020202020204" pitchFamily="34" charset="0"/>
                  <a:cs typeface="Arial" panose="020B0604020202020204" pitchFamily="34" charset="0"/>
                </a:rPr>
                <a:t>Image: Thin Red Line Aerospace</a:t>
              </a:r>
            </a:p>
          </p:txBody>
        </p:sp>
      </p:grpSp>
      <p:grpSp>
        <p:nvGrpSpPr>
          <p:cNvPr id="9" name="Group 8">
            <a:extLst>
              <a:ext uri="{FF2B5EF4-FFF2-40B4-BE49-F238E27FC236}">
                <a16:creationId xmlns:a16="http://schemas.microsoft.com/office/drawing/2014/main" id="{019F4E95-5F71-684F-9A90-FC571BFCD6C8}"/>
              </a:ext>
            </a:extLst>
          </p:cNvPr>
          <p:cNvGrpSpPr/>
          <p:nvPr/>
        </p:nvGrpSpPr>
        <p:grpSpPr>
          <a:xfrm>
            <a:off x="9835697" y="3179297"/>
            <a:ext cx="1531615" cy="1970963"/>
            <a:chOff x="10051597" y="3179297"/>
            <a:chExt cx="1531615" cy="1970963"/>
          </a:xfrm>
        </p:grpSpPr>
        <p:pic>
          <p:nvPicPr>
            <p:cNvPr id="4" name="Picture 3">
              <a:extLst>
                <a:ext uri="{FF2B5EF4-FFF2-40B4-BE49-F238E27FC236}">
                  <a16:creationId xmlns:a16="http://schemas.microsoft.com/office/drawing/2014/main" id="{1FEA1D07-773E-C54C-93A3-6F5B8763C16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51597" y="3179297"/>
              <a:ext cx="1531615" cy="1970963"/>
            </a:xfrm>
            <a:prstGeom prst="rect">
              <a:avLst/>
            </a:prstGeom>
          </p:spPr>
        </p:pic>
        <p:sp>
          <p:nvSpPr>
            <p:cNvPr id="27" name="TextBox 26">
              <a:extLst>
                <a:ext uri="{FF2B5EF4-FFF2-40B4-BE49-F238E27FC236}">
                  <a16:creationId xmlns:a16="http://schemas.microsoft.com/office/drawing/2014/main" id="{EEF6A30D-4054-AC4F-9CDE-E5C6C1F979C1}"/>
                </a:ext>
              </a:extLst>
            </p:cNvPr>
            <p:cNvSpPr txBox="1"/>
            <p:nvPr/>
          </p:nvSpPr>
          <p:spPr>
            <a:xfrm>
              <a:off x="10051597" y="3208079"/>
              <a:ext cx="233713" cy="184666"/>
            </a:xfrm>
            <a:prstGeom prst="rect">
              <a:avLst/>
            </a:prstGeom>
            <a:noFill/>
          </p:spPr>
          <p:txBody>
            <a:bodyPr wrap="square" lIns="0" tIns="0" rIns="0" bIns="0" rtlCol="0" anchor="ctr" anchorCtr="0">
              <a:spAutoFit/>
            </a:bodyPr>
            <a:lstStyle/>
            <a:p>
              <a:pPr algn="ctr"/>
              <a:r>
                <a:rPr lang="en-US" sz="1200" dirty="0">
                  <a:solidFill>
                    <a:schemeClr val="bg1"/>
                  </a:solidFill>
                  <a:latin typeface="Arial" panose="020B0604020202020204" pitchFamily="34" charset="0"/>
                  <a:cs typeface="Arial" panose="020B0604020202020204" pitchFamily="34" charset="0"/>
                </a:rPr>
                <a:t>d</a:t>
              </a:r>
            </a:p>
          </p:txBody>
        </p:sp>
      </p:grpSp>
      <p:sp>
        <p:nvSpPr>
          <p:cNvPr id="23" name="TextBox 22">
            <a:extLst>
              <a:ext uri="{FF2B5EF4-FFF2-40B4-BE49-F238E27FC236}">
                <a16:creationId xmlns:a16="http://schemas.microsoft.com/office/drawing/2014/main" id="{B7543143-56DC-3F40-9EB3-66FB96506119}"/>
              </a:ext>
            </a:extLst>
          </p:cNvPr>
          <p:cNvSpPr txBox="1"/>
          <p:nvPr/>
        </p:nvSpPr>
        <p:spPr>
          <a:xfrm>
            <a:off x="7867509" y="1272809"/>
            <a:ext cx="233713" cy="184666"/>
          </a:xfrm>
          <a:prstGeom prst="rect">
            <a:avLst/>
          </a:prstGeom>
          <a:noFill/>
        </p:spPr>
        <p:txBody>
          <a:bodyPr wrap="square" lIns="0" tIns="0" rIns="0" bIns="0" rtlCol="0" anchor="ctr" anchorCtr="0">
            <a:spAutoFit/>
          </a:bodyPr>
          <a:lstStyle/>
          <a:p>
            <a:pPr algn="ctr"/>
            <a:r>
              <a:rPr lang="en-US" sz="1200" dirty="0">
                <a:solidFill>
                  <a:schemeClr val="bg1"/>
                </a:solidFill>
                <a:latin typeface="Arial" panose="020B0604020202020204" pitchFamily="34" charset="0"/>
                <a:cs typeface="Arial" panose="020B0604020202020204" pitchFamily="34" charset="0"/>
              </a:rPr>
              <a:t>a</a:t>
            </a:r>
          </a:p>
        </p:txBody>
      </p:sp>
      <p:sp>
        <p:nvSpPr>
          <p:cNvPr id="8" name="Trapezoid 7"/>
          <p:cNvSpPr/>
          <p:nvPr/>
        </p:nvSpPr>
        <p:spPr>
          <a:xfrm>
            <a:off x="10203255" y="2077136"/>
            <a:ext cx="787652" cy="738492"/>
          </a:xfrm>
          <a:prstGeom prst="trapezoid">
            <a:avLst>
              <a:gd name="adj" fmla="val 34808"/>
            </a:avLst>
          </a:prstGeom>
          <a:noFill/>
          <a:ln w="1905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t>Gore</a:t>
            </a:r>
          </a:p>
        </p:txBody>
      </p:sp>
      <p:sp>
        <p:nvSpPr>
          <p:cNvPr id="11" name="Rectangle 10"/>
          <p:cNvSpPr/>
          <p:nvPr/>
        </p:nvSpPr>
        <p:spPr>
          <a:xfrm>
            <a:off x="10151164" y="1427501"/>
            <a:ext cx="866434" cy="280240"/>
          </a:xfrm>
          <a:prstGeom prst="rect">
            <a:avLst/>
          </a:prstGeom>
          <a:noFill/>
        </p:spPr>
        <p:txBody>
          <a:bodyPr wrap="none" lIns="91440" tIns="45720" rIns="91440" bIns="45720">
            <a:prstTxWarp prst="textArchUp">
              <a:avLst>
                <a:gd name="adj" fmla="val 10685403"/>
              </a:avLst>
            </a:prstTxWarp>
            <a:spAutoFit/>
          </a:bodyPr>
          <a:lstStyle/>
          <a:p>
            <a:pPr algn="ctr"/>
            <a:r>
              <a:rPr lang="en-US" sz="800" b="0" cap="none" spc="0" dirty="0">
                <a:ln w="0"/>
                <a:solidFill>
                  <a:schemeClr val="tx1"/>
                </a:solidFill>
                <a:effectLst>
                  <a:outerShdw blurRad="38100" dist="19050" dir="2700000" algn="tl" rotWithShape="0">
                    <a:schemeClr val="dk1">
                      <a:alpha val="40000"/>
                    </a:schemeClr>
                  </a:outerShdw>
                </a:effectLst>
              </a:rPr>
              <a:t>Fill direction</a:t>
            </a:r>
          </a:p>
        </p:txBody>
      </p:sp>
      <p:sp>
        <p:nvSpPr>
          <p:cNvPr id="10" name="Block Arc 9"/>
          <p:cNvSpPr/>
          <p:nvPr/>
        </p:nvSpPr>
        <p:spPr>
          <a:xfrm>
            <a:off x="9951988" y="1324182"/>
            <a:ext cx="1220261" cy="1167896"/>
          </a:xfrm>
          <a:prstGeom prst="blockArc">
            <a:avLst>
              <a:gd name="adj1" fmla="val 7617891"/>
              <a:gd name="adj2" fmla="val 3006318"/>
              <a:gd name="adj3" fmla="val 0"/>
            </a:avLst>
          </a:prstGeom>
          <a:ln>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solidFill>
                  <a:schemeClr val="tx1"/>
                </a:solidFill>
                <a:prstDash val="dashDot"/>
              </a:ln>
              <a:solidFill>
                <a:schemeClr val="tx1"/>
              </a:solidFill>
            </a:endParaRPr>
          </a:p>
        </p:txBody>
      </p:sp>
    </p:spTree>
    <p:extLst>
      <p:ext uri="{BB962C8B-B14F-4D97-AF65-F5344CB8AC3E}">
        <p14:creationId xmlns:p14="http://schemas.microsoft.com/office/powerpoint/2010/main" val="4149571586"/>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33199</TotalTime>
  <Words>277</Words>
  <Application>Microsoft Macintosh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.AppleSystemUIFont</vt:lpstr>
      <vt:lpstr>Arial</vt:lpstr>
      <vt:lpstr>Arial</vt:lpstr>
      <vt:lpstr>Arial Bold</vt:lpstr>
      <vt:lpstr>Calibri</vt:lpstr>
      <vt:lpstr>2_Office Theme</vt:lpstr>
      <vt:lpstr>ADEPT Spiderweave Thermal Testing ACO Task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Lee</dc:creator>
  <cp:lastModifiedBy>Wercinski, Paul F. (ARC-TSS)</cp:lastModifiedBy>
  <cp:revision>805</cp:revision>
  <cp:lastPrinted>2017-06-09T12:17:02Z</cp:lastPrinted>
  <dcterms:created xsi:type="dcterms:W3CDTF">2011-06-13T11:07:26Z</dcterms:created>
  <dcterms:modified xsi:type="dcterms:W3CDTF">2020-09-10T17:35:37Z</dcterms:modified>
</cp:coreProperties>
</file>