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175200" cy="4206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p:scale>
          <a:sx n="33" d="100"/>
          <a:sy n="33" d="100"/>
        </p:scale>
        <p:origin x="1512" y="-3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6883826"/>
            <a:ext cx="25648920" cy="14643947"/>
          </a:xfrm>
        </p:spPr>
        <p:txBody>
          <a:bodyPr anchor="b"/>
          <a:lstStyle>
            <a:lvl1pPr algn="ctr">
              <a:defRPr sz="19800"/>
            </a:lvl1pPr>
          </a:lstStyle>
          <a:p>
            <a:r>
              <a:rPr lang="en-US" smtClean="0"/>
              <a:t>Click to edit Master title style</a:t>
            </a:r>
            <a:endParaRPr lang="en-US" dirty="0"/>
          </a:p>
        </p:txBody>
      </p:sp>
      <p:sp>
        <p:nvSpPr>
          <p:cNvPr id="3" name="Subtitle 2"/>
          <p:cNvSpPr>
            <a:spLocks noGrp="1"/>
          </p:cNvSpPr>
          <p:nvPr>
            <p:ph type="subTitle" idx="1"/>
          </p:nvPr>
        </p:nvSpPr>
        <p:spPr>
          <a:xfrm>
            <a:off x="3771900" y="22092500"/>
            <a:ext cx="22631400" cy="10155340"/>
          </a:xfrm>
        </p:spPr>
        <p:txBody>
          <a:bodyPr/>
          <a:lstStyle>
            <a:lvl1pPr marL="0" indent="0" algn="ctr">
              <a:buNone/>
              <a:defRPr sz="7920"/>
            </a:lvl1pPr>
            <a:lvl2pPr marL="1508760" indent="0" algn="ctr">
              <a:buNone/>
              <a:defRPr sz="6600"/>
            </a:lvl2pPr>
            <a:lvl3pPr marL="3017520" indent="0" algn="ctr">
              <a:buNone/>
              <a:defRPr sz="5940"/>
            </a:lvl3pPr>
            <a:lvl4pPr marL="4526280" indent="0" algn="ctr">
              <a:buNone/>
              <a:defRPr sz="5280"/>
            </a:lvl4pPr>
            <a:lvl5pPr marL="6035040" indent="0" algn="ctr">
              <a:buNone/>
              <a:defRPr sz="5280"/>
            </a:lvl5pPr>
            <a:lvl6pPr marL="7543800" indent="0" algn="ctr">
              <a:buNone/>
              <a:defRPr sz="5280"/>
            </a:lvl6pPr>
            <a:lvl7pPr marL="9052560" indent="0" algn="ctr">
              <a:buNone/>
              <a:defRPr sz="5280"/>
            </a:lvl7pPr>
            <a:lvl8pPr marL="10561320" indent="0" algn="ctr">
              <a:buNone/>
              <a:defRPr sz="5280"/>
            </a:lvl8pPr>
            <a:lvl9pPr marL="12070080" indent="0" algn="ctr">
              <a:buNone/>
              <a:defRPr sz="52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358C84-0061-4C72-9361-98A0C294F34D}"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308210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58C84-0061-4C72-9361-98A0C294F34D}"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222602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94129" y="2239433"/>
            <a:ext cx="6506528" cy="3564594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74546" y="2239433"/>
            <a:ext cx="19142393" cy="3564594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58C84-0061-4C72-9361-98A0C294F34D}"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293119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58C84-0061-4C72-9361-98A0C294F34D}"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234325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8830" y="10486402"/>
            <a:ext cx="26026110" cy="17496787"/>
          </a:xfrm>
        </p:spPr>
        <p:txBody>
          <a:bodyPr anchor="b"/>
          <a:lstStyle>
            <a:lvl1pPr>
              <a:defRPr sz="19800"/>
            </a:lvl1pPr>
          </a:lstStyle>
          <a:p>
            <a:r>
              <a:rPr lang="en-US" smtClean="0"/>
              <a:t>Click to edit Master title style</a:t>
            </a:r>
            <a:endParaRPr lang="en-US" dirty="0"/>
          </a:p>
        </p:txBody>
      </p:sp>
      <p:sp>
        <p:nvSpPr>
          <p:cNvPr id="3" name="Text Placeholder 2"/>
          <p:cNvSpPr>
            <a:spLocks noGrp="1"/>
          </p:cNvSpPr>
          <p:nvPr>
            <p:ph type="body" idx="1"/>
          </p:nvPr>
        </p:nvSpPr>
        <p:spPr>
          <a:xfrm>
            <a:off x="2058830" y="28148716"/>
            <a:ext cx="26026110" cy="9201147"/>
          </a:xfrm>
        </p:spPr>
        <p:txBody>
          <a:bodyPr/>
          <a:lstStyle>
            <a:lvl1pPr marL="0" indent="0">
              <a:buNone/>
              <a:defRPr sz="7920">
                <a:solidFill>
                  <a:schemeClr val="tx1"/>
                </a:solidFill>
              </a:defRPr>
            </a:lvl1pPr>
            <a:lvl2pPr marL="1508760" indent="0">
              <a:buNone/>
              <a:defRPr sz="6600">
                <a:solidFill>
                  <a:schemeClr val="tx1">
                    <a:tint val="75000"/>
                  </a:schemeClr>
                </a:solidFill>
              </a:defRPr>
            </a:lvl2pPr>
            <a:lvl3pPr marL="3017520" indent="0">
              <a:buNone/>
              <a:defRPr sz="5940">
                <a:solidFill>
                  <a:schemeClr val="tx1">
                    <a:tint val="75000"/>
                  </a:schemeClr>
                </a:solidFill>
              </a:defRPr>
            </a:lvl3pPr>
            <a:lvl4pPr marL="4526280" indent="0">
              <a:buNone/>
              <a:defRPr sz="5280">
                <a:solidFill>
                  <a:schemeClr val="tx1">
                    <a:tint val="75000"/>
                  </a:schemeClr>
                </a:solidFill>
              </a:defRPr>
            </a:lvl4pPr>
            <a:lvl5pPr marL="6035040" indent="0">
              <a:buNone/>
              <a:defRPr sz="5280">
                <a:solidFill>
                  <a:schemeClr val="tx1">
                    <a:tint val="75000"/>
                  </a:schemeClr>
                </a:solidFill>
              </a:defRPr>
            </a:lvl5pPr>
            <a:lvl6pPr marL="7543800" indent="0">
              <a:buNone/>
              <a:defRPr sz="5280">
                <a:solidFill>
                  <a:schemeClr val="tx1">
                    <a:tint val="75000"/>
                  </a:schemeClr>
                </a:solidFill>
              </a:defRPr>
            </a:lvl6pPr>
            <a:lvl7pPr marL="9052560" indent="0">
              <a:buNone/>
              <a:defRPr sz="5280">
                <a:solidFill>
                  <a:schemeClr val="tx1">
                    <a:tint val="75000"/>
                  </a:schemeClr>
                </a:solidFill>
              </a:defRPr>
            </a:lvl7pPr>
            <a:lvl8pPr marL="10561320" indent="0">
              <a:buNone/>
              <a:defRPr sz="5280">
                <a:solidFill>
                  <a:schemeClr val="tx1">
                    <a:tint val="75000"/>
                  </a:schemeClr>
                </a:solidFill>
              </a:defRPr>
            </a:lvl8pPr>
            <a:lvl9pPr marL="12070080" indent="0">
              <a:buNone/>
              <a:defRPr sz="52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358C84-0061-4C72-9361-98A0C294F34D}"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176642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74545" y="11197167"/>
            <a:ext cx="12824460" cy="266882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276195" y="11197167"/>
            <a:ext cx="12824460" cy="266882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358C84-0061-4C72-9361-98A0C294F34D}"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304936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8475" y="2239442"/>
            <a:ext cx="26026110" cy="81301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78479" y="10311133"/>
            <a:ext cx="12765522" cy="5053327"/>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smtClean="0"/>
              <a:t>Edit Master text styles</a:t>
            </a:r>
          </a:p>
        </p:txBody>
      </p:sp>
      <p:sp>
        <p:nvSpPr>
          <p:cNvPr id="4" name="Content Placeholder 3"/>
          <p:cNvSpPr>
            <a:spLocks noGrp="1"/>
          </p:cNvSpPr>
          <p:nvPr>
            <p:ph sz="half" idx="2"/>
          </p:nvPr>
        </p:nvSpPr>
        <p:spPr>
          <a:xfrm>
            <a:off x="2078479" y="15364460"/>
            <a:ext cx="12765522" cy="225988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276197" y="10311133"/>
            <a:ext cx="12828390" cy="5053327"/>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smtClean="0"/>
              <a:t>Edit Master text styles</a:t>
            </a:r>
          </a:p>
        </p:txBody>
      </p:sp>
      <p:sp>
        <p:nvSpPr>
          <p:cNvPr id="6" name="Content Placeholder 5"/>
          <p:cNvSpPr>
            <a:spLocks noGrp="1"/>
          </p:cNvSpPr>
          <p:nvPr>
            <p:ph sz="quarter" idx="4"/>
          </p:nvPr>
        </p:nvSpPr>
        <p:spPr>
          <a:xfrm>
            <a:off x="15276197" y="15364460"/>
            <a:ext cx="12828390" cy="225988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358C84-0061-4C72-9361-98A0C294F34D}" type="datetimeFigureOut">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166854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358C84-0061-4C72-9361-98A0C294F34D}" type="datetimeFigureOut">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24707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58C84-0061-4C72-9361-98A0C294F34D}" type="datetimeFigureOut">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27783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804160"/>
            <a:ext cx="9732287" cy="9814560"/>
          </a:xfrm>
        </p:spPr>
        <p:txBody>
          <a:bodyPr anchor="b"/>
          <a:lstStyle>
            <a:lvl1pPr>
              <a:defRPr sz="10560"/>
            </a:lvl1pPr>
          </a:lstStyle>
          <a:p>
            <a:r>
              <a:rPr lang="en-US" smtClean="0"/>
              <a:t>Click to edit Master title style</a:t>
            </a:r>
            <a:endParaRPr lang="en-US" dirty="0"/>
          </a:p>
        </p:txBody>
      </p:sp>
      <p:sp>
        <p:nvSpPr>
          <p:cNvPr id="3" name="Content Placeholder 2"/>
          <p:cNvSpPr>
            <a:spLocks noGrp="1"/>
          </p:cNvSpPr>
          <p:nvPr>
            <p:ph idx="1"/>
          </p:nvPr>
        </p:nvSpPr>
        <p:spPr>
          <a:xfrm>
            <a:off x="12828390" y="6056216"/>
            <a:ext cx="15276195" cy="29891567"/>
          </a:xfrm>
        </p:spPr>
        <p:txBody>
          <a:bodyPr/>
          <a:lstStyle>
            <a:lvl1pPr>
              <a:defRPr sz="10560"/>
            </a:lvl1pPr>
            <a:lvl2pPr>
              <a:defRPr sz="9240"/>
            </a:lvl2pPr>
            <a:lvl3pPr>
              <a:defRPr sz="7920"/>
            </a:lvl3pPr>
            <a:lvl4pPr>
              <a:defRPr sz="6600"/>
            </a:lvl4pPr>
            <a:lvl5pPr>
              <a:defRPr sz="6600"/>
            </a:lvl5pPr>
            <a:lvl6pPr>
              <a:defRPr sz="6600"/>
            </a:lvl6pPr>
            <a:lvl7pPr>
              <a:defRPr sz="6600"/>
            </a:lvl7pPr>
            <a:lvl8pPr>
              <a:defRPr sz="6600"/>
            </a:lvl8pPr>
            <a:lvl9pPr>
              <a:defRPr sz="6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78476" y="12618720"/>
            <a:ext cx="9732287" cy="23377740"/>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smtClean="0"/>
              <a:t>Edit Master text styles</a:t>
            </a:r>
          </a:p>
        </p:txBody>
      </p:sp>
      <p:sp>
        <p:nvSpPr>
          <p:cNvPr id="5" name="Date Placeholder 4"/>
          <p:cNvSpPr>
            <a:spLocks noGrp="1"/>
          </p:cNvSpPr>
          <p:nvPr>
            <p:ph type="dt" sz="half" idx="10"/>
          </p:nvPr>
        </p:nvSpPr>
        <p:spPr/>
        <p:txBody>
          <a:bodyPr/>
          <a:lstStyle/>
          <a:p>
            <a:fld id="{C3358C84-0061-4C72-9361-98A0C294F34D}"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71576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804160"/>
            <a:ext cx="9732287" cy="9814560"/>
          </a:xfrm>
        </p:spPr>
        <p:txBody>
          <a:bodyPr anchor="b"/>
          <a:lstStyle>
            <a:lvl1pPr>
              <a:defRPr sz="105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28390" y="6056216"/>
            <a:ext cx="15276195" cy="29891567"/>
          </a:xfrm>
        </p:spPr>
        <p:txBody>
          <a:bodyPr anchor="t"/>
          <a:lstStyle>
            <a:lvl1pPr marL="0" indent="0">
              <a:buNone/>
              <a:defRPr sz="10560"/>
            </a:lvl1pPr>
            <a:lvl2pPr marL="1508760" indent="0">
              <a:buNone/>
              <a:defRPr sz="9240"/>
            </a:lvl2pPr>
            <a:lvl3pPr marL="3017520" indent="0">
              <a:buNone/>
              <a:defRPr sz="7920"/>
            </a:lvl3pPr>
            <a:lvl4pPr marL="4526280" indent="0">
              <a:buNone/>
              <a:defRPr sz="6600"/>
            </a:lvl4pPr>
            <a:lvl5pPr marL="6035040" indent="0">
              <a:buNone/>
              <a:defRPr sz="6600"/>
            </a:lvl5pPr>
            <a:lvl6pPr marL="7543800" indent="0">
              <a:buNone/>
              <a:defRPr sz="6600"/>
            </a:lvl6pPr>
            <a:lvl7pPr marL="9052560" indent="0">
              <a:buNone/>
              <a:defRPr sz="6600"/>
            </a:lvl7pPr>
            <a:lvl8pPr marL="10561320" indent="0">
              <a:buNone/>
              <a:defRPr sz="6600"/>
            </a:lvl8pPr>
            <a:lvl9pPr marL="12070080" indent="0">
              <a:buNone/>
              <a:defRPr sz="6600"/>
            </a:lvl9pPr>
          </a:lstStyle>
          <a:p>
            <a:r>
              <a:rPr lang="en-US" smtClean="0"/>
              <a:t>Click icon to add picture</a:t>
            </a:r>
            <a:endParaRPr lang="en-US" dirty="0"/>
          </a:p>
        </p:txBody>
      </p:sp>
      <p:sp>
        <p:nvSpPr>
          <p:cNvPr id="4" name="Text Placeholder 3"/>
          <p:cNvSpPr>
            <a:spLocks noGrp="1"/>
          </p:cNvSpPr>
          <p:nvPr>
            <p:ph type="body" sz="half" idx="2"/>
          </p:nvPr>
        </p:nvSpPr>
        <p:spPr>
          <a:xfrm>
            <a:off x="2078476" y="12618720"/>
            <a:ext cx="9732287" cy="23377740"/>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smtClean="0"/>
              <a:t>Edit Master text styles</a:t>
            </a:r>
          </a:p>
        </p:txBody>
      </p:sp>
      <p:sp>
        <p:nvSpPr>
          <p:cNvPr id="5" name="Date Placeholder 4"/>
          <p:cNvSpPr>
            <a:spLocks noGrp="1"/>
          </p:cNvSpPr>
          <p:nvPr>
            <p:ph type="dt" sz="half" idx="10"/>
          </p:nvPr>
        </p:nvSpPr>
        <p:spPr/>
        <p:txBody>
          <a:bodyPr/>
          <a:lstStyle/>
          <a:p>
            <a:fld id="{C3358C84-0061-4C72-9361-98A0C294F34D}"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C8126-A9C7-4977-AD75-1F782DB9133F}" type="slidenum">
              <a:rPr lang="en-US" smtClean="0"/>
              <a:t>‹#›</a:t>
            </a:fld>
            <a:endParaRPr lang="en-US"/>
          </a:p>
        </p:txBody>
      </p:sp>
    </p:spTree>
    <p:extLst>
      <p:ext uri="{BB962C8B-B14F-4D97-AF65-F5344CB8AC3E}">
        <p14:creationId xmlns:p14="http://schemas.microsoft.com/office/powerpoint/2010/main" val="228636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4545" y="2239442"/>
            <a:ext cx="26026110" cy="81301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74545" y="11197167"/>
            <a:ext cx="26026110" cy="266882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74545" y="38985623"/>
            <a:ext cx="6789420" cy="2239433"/>
          </a:xfrm>
          <a:prstGeom prst="rect">
            <a:avLst/>
          </a:prstGeom>
        </p:spPr>
        <p:txBody>
          <a:bodyPr vert="horz" lIns="91440" tIns="45720" rIns="91440" bIns="45720" rtlCol="0" anchor="ctr"/>
          <a:lstStyle>
            <a:lvl1pPr algn="l">
              <a:defRPr sz="3960">
                <a:solidFill>
                  <a:schemeClr val="tx1">
                    <a:tint val="75000"/>
                  </a:schemeClr>
                </a:solidFill>
              </a:defRPr>
            </a:lvl1pPr>
          </a:lstStyle>
          <a:p>
            <a:fld id="{C3358C84-0061-4C72-9361-98A0C294F34D}" type="datetimeFigureOut">
              <a:rPr lang="en-US" smtClean="0"/>
              <a:t>9/14/2020</a:t>
            </a:fld>
            <a:endParaRPr lang="en-US"/>
          </a:p>
        </p:txBody>
      </p:sp>
      <p:sp>
        <p:nvSpPr>
          <p:cNvPr id="5" name="Footer Placeholder 4"/>
          <p:cNvSpPr>
            <a:spLocks noGrp="1"/>
          </p:cNvSpPr>
          <p:nvPr>
            <p:ph type="ftr" sz="quarter" idx="3"/>
          </p:nvPr>
        </p:nvSpPr>
        <p:spPr>
          <a:xfrm>
            <a:off x="9995535" y="38985623"/>
            <a:ext cx="10184130" cy="2239433"/>
          </a:xfrm>
          <a:prstGeom prst="rect">
            <a:avLst/>
          </a:prstGeom>
        </p:spPr>
        <p:txBody>
          <a:bodyPr vert="horz" lIns="91440" tIns="45720" rIns="91440" bIns="45720" rtlCol="0" anchor="ctr"/>
          <a:lstStyle>
            <a:lvl1pPr algn="ctr">
              <a:defRPr sz="3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11235" y="38985623"/>
            <a:ext cx="6789420" cy="2239433"/>
          </a:xfrm>
          <a:prstGeom prst="rect">
            <a:avLst/>
          </a:prstGeom>
        </p:spPr>
        <p:txBody>
          <a:bodyPr vert="horz" lIns="91440" tIns="45720" rIns="91440" bIns="45720" rtlCol="0" anchor="ctr"/>
          <a:lstStyle>
            <a:lvl1pPr algn="r">
              <a:defRPr sz="3960">
                <a:solidFill>
                  <a:schemeClr val="tx1">
                    <a:tint val="75000"/>
                  </a:schemeClr>
                </a:solidFill>
              </a:defRPr>
            </a:lvl1pPr>
          </a:lstStyle>
          <a:p>
            <a:fld id="{F89C8126-A9C7-4977-AD75-1F782DB9133F}" type="slidenum">
              <a:rPr lang="en-US" smtClean="0"/>
              <a:t>‹#›</a:t>
            </a:fld>
            <a:endParaRPr lang="en-US"/>
          </a:p>
        </p:txBody>
      </p:sp>
    </p:spTree>
    <p:extLst>
      <p:ext uri="{BB962C8B-B14F-4D97-AF65-F5344CB8AC3E}">
        <p14:creationId xmlns:p14="http://schemas.microsoft.com/office/powerpoint/2010/main" val="2811564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17520" rtl="0" eaLnBrk="1" latinLnBrk="0" hangingPunct="1">
        <a:lnSpc>
          <a:spcPct val="90000"/>
        </a:lnSpc>
        <a:spcBef>
          <a:spcPct val="0"/>
        </a:spcBef>
        <a:buNone/>
        <a:defRPr sz="14520" kern="1200">
          <a:solidFill>
            <a:schemeClr val="tx1"/>
          </a:solidFill>
          <a:latin typeface="+mj-lt"/>
          <a:ea typeface="+mj-ea"/>
          <a:cs typeface="+mj-cs"/>
        </a:defRPr>
      </a:lvl1pPr>
    </p:titleStyle>
    <p:bodyStyle>
      <a:lvl1pPr marL="754380" indent="-754380" algn="l" defTabSz="3017520" rtl="0" eaLnBrk="1" latinLnBrk="0" hangingPunct="1">
        <a:lnSpc>
          <a:spcPct val="90000"/>
        </a:lnSpc>
        <a:spcBef>
          <a:spcPts val="3300"/>
        </a:spcBef>
        <a:buFont typeface="Arial" panose="020B0604020202020204" pitchFamily="34" charset="0"/>
        <a:buChar char="•"/>
        <a:defRPr sz="9240" kern="1200">
          <a:solidFill>
            <a:schemeClr val="tx1"/>
          </a:solidFill>
          <a:latin typeface="+mn-lt"/>
          <a:ea typeface="+mn-ea"/>
          <a:cs typeface="+mn-cs"/>
        </a:defRPr>
      </a:lvl1pPr>
      <a:lvl2pPr marL="2263140" indent="-754380" algn="l" defTabSz="3017520" rtl="0" eaLnBrk="1" latinLnBrk="0" hangingPunct="1">
        <a:lnSpc>
          <a:spcPct val="90000"/>
        </a:lnSpc>
        <a:spcBef>
          <a:spcPts val="1650"/>
        </a:spcBef>
        <a:buFont typeface="Arial" panose="020B0604020202020204" pitchFamily="34" charset="0"/>
        <a:buChar char="•"/>
        <a:defRPr sz="7920" kern="1200">
          <a:solidFill>
            <a:schemeClr val="tx1"/>
          </a:solidFill>
          <a:latin typeface="+mn-lt"/>
          <a:ea typeface="+mn-ea"/>
          <a:cs typeface="+mn-cs"/>
        </a:defRPr>
      </a:lvl2pPr>
      <a:lvl3pPr marL="3771900" indent="-754380" algn="l" defTabSz="3017520" rtl="0" eaLnBrk="1" latinLnBrk="0" hangingPunct="1">
        <a:lnSpc>
          <a:spcPct val="90000"/>
        </a:lnSpc>
        <a:spcBef>
          <a:spcPts val="1650"/>
        </a:spcBef>
        <a:buFont typeface="Arial" panose="020B0604020202020204" pitchFamily="34" charset="0"/>
        <a:buChar char="•"/>
        <a:defRPr sz="6600" kern="1200">
          <a:solidFill>
            <a:schemeClr val="tx1"/>
          </a:solidFill>
          <a:latin typeface="+mn-lt"/>
          <a:ea typeface="+mn-ea"/>
          <a:cs typeface="+mn-cs"/>
        </a:defRPr>
      </a:lvl3pPr>
      <a:lvl4pPr marL="52806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4pPr>
      <a:lvl5pPr marL="678942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5pPr>
      <a:lvl6pPr marL="829818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694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570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44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p:bodyStyle>
    <p:otherStyle>
      <a:defPPr>
        <a:defRPr lang="en-US"/>
      </a:defPPr>
      <a:lvl1pPr marL="0" algn="l" defTabSz="3017520" rtl="0" eaLnBrk="1" latinLnBrk="0" hangingPunct="1">
        <a:defRPr sz="5940" kern="1200">
          <a:solidFill>
            <a:schemeClr val="tx1"/>
          </a:solidFill>
          <a:latin typeface="+mn-lt"/>
          <a:ea typeface="+mn-ea"/>
          <a:cs typeface="+mn-cs"/>
        </a:defRPr>
      </a:lvl1pPr>
      <a:lvl2pPr marL="1508760" algn="l" defTabSz="3017520" rtl="0" eaLnBrk="1" latinLnBrk="0" hangingPunct="1">
        <a:defRPr sz="5940" kern="1200">
          <a:solidFill>
            <a:schemeClr val="tx1"/>
          </a:solidFill>
          <a:latin typeface="+mn-lt"/>
          <a:ea typeface="+mn-ea"/>
          <a:cs typeface="+mn-cs"/>
        </a:defRPr>
      </a:lvl2pPr>
      <a:lvl3pPr marL="3017520" algn="l" defTabSz="3017520" rtl="0" eaLnBrk="1" latinLnBrk="0" hangingPunct="1">
        <a:defRPr sz="5940" kern="1200">
          <a:solidFill>
            <a:schemeClr val="tx1"/>
          </a:solidFill>
          <a:latin typeface="+mn-lt"/>
          <a:ea typeface="+mn-ea"/>
          <a:cs typeface="+mn-cs"/>
        </a:defRPr>
      </a:lvl3pPr>
      <a:lvl4pPr marL="4526280" algn="l" defTabSz="3017520" rtl="0" eaLnBrk="1" latinLnBrk="0" hangingPunct="1">
        <a:defRPr sz="5940" kern="1200">
          <a:solidFill>
            <a:schemeClr val="tx1"/>
          </a:solidFill>
          <a:latin typeface="+mn-lt"/>
          <a:ea typeface="+mn-ea"/>
          <a:cs typeface="+mn-cs"/>
        </a:defRPr>
      </a:lvl4pPr>
      <a:lvl5pPr marL="6035040" algn="l" defTabSz="3017520" rtl="0" eaLnBrk="1" latinLnBrk="0" hangingPunct="1">
        <a:defRPr sz="5940" kern="1200">
          <a:solidFill>
            <a:schemeClr val="tx1"/>
          </a:solidFill>
          <a:latin typeface="+mn-lt"/>
          <a:ea typeface="+mn-ea"/>
          <a:cs typeface="+mn-cs"/>
        </a:defRPr>
      </a:lvl5pPr>
      <a:lvl6pPr marL="7543800" algn="l" defTabSz="3017520" rtl="0" eaLnBrk="1" latinLnBrk="0" hangingPunct="1">
        <a:defRPr sz="5940" kern="1200">
          <a:solidFill>
            <a:schemeClr val="tx1"/>
          </a:solidFill>
          <a:latin typeface="+mn-lt"/>
          <a:ea typeface="+mn-ea"/>
          <a:cs typeface="+mn-cs"/>
        </a:defRPr>
      </a:lvl6pPr>
      <a:lvl7pPr marL="9052560" algn="l" defTabSz="3017520" rtl="0" eaLnBrk="1" latinLnBrk="0" hangingPunct="1">
        <a:defRPr sz="5940" kern="1200">
          <a:solidFill>
            <a:schemeClr val="tx1"/>
          </a:solidFill>
          <a:latin typeface="+mn-lt"/>
          <a:ea typeface="+mn-ea"/>
          <a:cs typeface="+mn-cs"/>
        </a:defRPr>
      </a:lvl7pPr>
      <a:lvl8pPr marL="10561320" algn="l" defTabSz="3017520" rtl="0" eaLnBrk="1" latinLnBrk="0" hangingPunct="1">
        <a:defRPr sz="5940" kern="1200">
          <a:solidFill>
            <a:schemeClr val="tx1"/>
          </a:solidFill>
          <a:latin typeface="+mn-lt"/>
          <a:ea typeface="+mn-ea"/>
          <a:cs typeface="+mn-cs"/>
        </a:defRPr>
      </a:lvl8pPr>
      <a:lvl9pPr marL="12070080" algn="l" defTabSz="3017520"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Rectangle 3"/>
          <p:cNvSpPr/>
          <p:nvPr/>
        </p:nvSpPr>
        <p:spPr>
          <a:xfrm>
            <a:off x="5718362" y="-53789"/>
            <a:ext cx="18271191"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tx1"/>
                </a:solidFill>
              </a:rPr>
              <a:t>Improved Durability Reusable Launch Vehicle via Friction Stir Welding </a:t>
            </a:r>
            <a:endParaRPr lang="en-US" sz="8000" b="1" dirty="0">
              <a:solidFill>
                <a:schemeClr val="tx1"/>
              </a:solidFill>
            </a:endParaRPr>
          </a:p>
        </p:txBody>
      </p:sp>
      <p:sp>
        <p:nvSpPr>
          <p:cNvPr id="5" name="Rectangle 4"/>
          <p:cNvSpPr/>
          <p:nvPr/>
        </p:nvSpPr>
        <p:spPr>
          <a:xfrm>
            <a:off x="685800" y="5567082"/>
            <a:ext cx="9144000" cy="3520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6" name="Rectangle 5"/>
          <p:cNvSpPr/>
          <p:nvPr/>
        </p:nvSpPr>
        <p:spPr>
          <a:xfrm>
            <a:off x="10515600" y="5567082"/>
            <a:ext cx="9144000" cy="3520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0159851" y="5567082"/>
            <a:ext cx="9144000" cy="3520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0932848"/>
            <a:ext cx="30175200" cy="753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5567082"/>
            <a:ext cx="9144000" cy="830997"/>
          </a:xfrm>
          <a:prstGeom prst="rect">
            <a:avLst/>
          </a:prstGeom>
          <a:solidFill>
            <a:schemeClr val="tx1"/>
          </a:solidFill>
        </p:spPr>
        <p:txBody>
          <a:bodyPr wrap="none" rtlCol="0">
            <a:spAutoFit/>
          </a:bodyPr>
          <a:lstStyle/>
          <a:p>
            <a:pPr algn="ctr"/>
            <a:r>
              <a:rPr lang="en-US" sz="4800" dirty="0" smtClean="0">
                <a:solidFill>
                  <a:schemeClr val="bg1"/>
                </a:solidFill>
              </a:rPr>
              <a:t>Project Goal</a:t>
            </a:r>
            <a:endParaRPr lang="en-US" sz="4800" dirty="0">
              <a:solidFill>
                <a:schemeClr val="bg1"/>
              </a:solidFill>
            </a:endParaRPr>
          </a:p>
        </p:txBody>
      </p:sp>
      <p:sp>
        <p:nvSpPr>
          <p:cNvPr id="10" name="TextBox 9"/>
          <p:cNvSpPr txBox="1"/>
          <p:nvPr/>
        </p:nvSpPr>
        <p:spPr>
          <a:xfrm>
            <a:off x="685800" y="13292823"/>
            <a:ext cx="9144000" cy="830997"/>
          </a:xfrm>
          <a:prstGeom prst="rect">
            <a:avLst/>
          </a:prstGeom>
          <a:solidFill>
            <a:schemeClr val="tx1"/>
          </a:solidFill>
        </p:spPr>
        <p:txBody>
          <a:bodyPr wrap="square" rtlCol="0">
            <a:spAutoFit/>
          </a:bodyPr>
          <a:lstStyle/>
          <a:p>
            <a:pPr algn="ctr"/>
            <a:r>
              <a:rPr lang="en-US" sz="4800" dirty="0" smtClean="0">
                <a:solidFill>
                  <a:schemeClr val="bg1"/>
                </a:solidFill>
              </a:rPr>
              <a:t>Joining Methods and Results</a:t>
            </a:r>
            <a:endParaRPr lang="en-US" sz="4800" dirty="0">
              <a:solidFill>
                <a:schemeClr val="bg1"/>
              </a:solidFill>
            </a:endParaRPr>
          </a:p>
        </p:txBody>
      </p:sp>
      <p:sp>
        <p:nvSpPr>
          <p:cNvPr id="11" name="TextBox 10"/>
          <p:cNvSpPr txBox="1"/>
          <p:nvPr/>
        </p:nvSpPr>
        <p:spPr>
          <a:xfrm>
            <a:off x="10515601" y="5567082"/>
            <a:ext cx="9144000" cy="830997"/>
          </a:xfrm>
          <a:prstGeom prst="rect">
            <a:avLst/>
          </a:prstGeom>
          <a:solidFill>
            <a:schemeClr val="tx1"/>
          </a:solidFill>
        </p:spPr>
        <p:txBody>
          <a:bodyPr wrap="square" rtlCol="0">
            <a:spAutoFit/>
          </a:bodyPr>
          <a:lstStyle/>
          <a:p>
            <a:pPr algn="ctr"/>
            <a:r>
              <a:rPr lang="en-US" sz="4800" dirty="0" smtClean="0">
                <a:solidFill>
                  <a:schemeClr val="bg1"/>
                </a:solidFill>
              </a:rPr>
              <a:t>Joining Methods and Results</a:t>
            </a:r>
            <a:endParaRPr lang="en-US" sz="4800" dirty="0">
              <a:solidFill>
                <a:schemeClr val="bg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5650" y="39006245"/>
            <a:ext cx="5163007" cy="152772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4909" b="592"/>
          <a:stretch/>
        </p:blipFill>
        <p:spPr>
          <a:xfrm>
            <a:off x="-2603" y="-53789"/>
            <a:ext cx="5767937" cy="5029200"/>
          </a:xfrm>
          <a:prstGeom prst="rect">
            <a:avLst/>
          </a:prstGeom>
          <a:ln>
            <a:noFill/>
          </a:ln>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9793" t="12592" r="9601"/>
          <a:stretch/>
        </p:blipFill>
        <p:spPr>
          <a:xfrm>
            <a:off x="23812570" y="-50426"/>
            <a:ext cx="6390698" cy="5029200"/>
          </a:xfrm>
          <a:prstGeom prst="rect">
            <a:avLst/>
          </a:prstGeom>
          <a:ln>
            <a:noFill/>
          </a:ln>
        </p:spPr>
      </p:pic>
      <p:sp>
        <p:nvSpPr>
          <p:cNvPr id="16" name="TextBox 15"/>
          <p:cNvSpPr txBox="1"/>
          <p:nvPr/>
        </p:nvSpPr>
        <p:spPr>
          <a:xfrm>
            <a:off x="685800" y="6559444"/>
            <a:ext cx="9144000" cy="2554545"/>
          </a:xfrm>
          <a:prstGeom prst="rect">
            <a:avLst/>
          </a:prstGeom>
          <a:noFill/>
        </p:spPr>
        <p:txBody>
          <a:bodyPr wrap="square" rtlCol="0">
            <a:spAutoFit/>
          </a:bodyPr>
          <a:lstStyle/>
          <a:p>
            <a:r>
              <a:rPr lang="en-US" sz="4000" dirty="0" smtClean="0"/>
              <a:t>This project goal is to develop joining processes that will enable manufacturing of damage tolerant structures for improved durability launch vehicles.  </a:t>
            </a:r>
            <a:endParaRPr lang="en-US" sz="4000" dirty="0"/>
          </a:p>
        </p:txBody>
      </p:sp>
      <p:sp>
        <p:nvSpPr>
          <p:cNvPr id="17" name="TextBox 16"/>
          <p:cNvSpPr txBox="1"/>
          <p:nvPr/>
        </p:nvSpPr>
        <p:spPr>
          <a:xfrm>
            <a:off x="20159851" y="32511086"/>
            <a:ext cx="9051226" cy="830997"/>
          </a:xfrm>
          <a:prstGeom prst="rect">
            <a:avLst/>
          </a:prstGeom>
          <a:solidFill>
            <a:schemeClr val="tx1"/>
          </a:solidFill>
        </p:spPr>
        <p:txBody>
          <a:bodyPr wrap="square" rtlCol="0">
            <a:spAutoFit/>
          </a:bodyPr>
          <a:lstStyle/>
          <a:p>
            <a:pPr algn="ctr"/>
            <a:r>
              <a:rPr lang="en-US" sz="4800" dirty="0" smtClean="0">
                <a:solidFill>
                  <a:schemeClr val="bg1"/>
                </a:solidFill>
              </a:rPr>
              <a:t>Recap</a:t>
            </a:r>
            <a:endParaRPr lang="en-US" sz="4800" dirty="0">
              <a:solidFill>
                <a:schemeClr val="bg1"/>
              </a:solidFill>
            </a:endParaRPr>
          </a:p>
        </p:txBody>
      </p:sp>
      <p:pic>
        <p:nvPicPr>
          <p:cNvPr id="18" name="Picture 17"/>
          <p:cNvPicPr>
            <a:picLocks noChangeAspect="1"/>
          </p:cNvPicPr>
          <p:nvPr/>
        </p:nvPicPr>
        <p:blipFill>
          <a:blip r:embed="rId5"/>
          <a:stretch>
            <a:fillRect/>
          </a:stretch>
        </p:blipFill>
        <p:spPr>
          <a:xfrm>
            <a:off x="685800" y="9275354"/>
            <a:ext cx="9144000" cy="3425798"/>
          </a:xfrm>
          <a:prstGeom prst="rect">
            <a:avLst/>
          </a:prstGeom>
        </p:spPr>
      </p:pic>
      <p:sp>
        <p:nvSpPr>
          <p:cNvPr id="20" name="TextBox 19"/>
          <p:cNvSpPr txBox="1"/>
          <p:nvPr/>
        </p:nvSpPr>
        <p:spPr>
          <a:xfrm>
            <a:off x="685800" y="14285186"/>
            <a:ext cx="9144000" cy="8094524"/>
          </a:xfrm>
          <a:prstGeom prst="rect">
            <a:avLst/>
          </a:prstGeom>
          <a:noFill/>
        </p:spPr>
        <p:txBody>
          <a:bodyPr wrap="square" rtlCol="0">
            <a:spAutoFit/>
          </a:bodyPr>
          <a:lstStyle/>
          <a:p>
            <a:r>
              <a:rPr lang="en-US" sz="4000" b="1" dirty="0" smtClean="0"/>
              <a:t>Friction Stir Welding (FSW) Tee-Joint:</a:t>
            </a:r>
            <a:endParaRPr lang="en-US" sz="4000" b="1" dirty="0"/>
          </a:p>
          <a:p>
            <a:r>
              <a:rPr lang="en-US" sz="4000" dirty="0" smtClean="0"/>
              <a:t>A tee-welding process is being developed to join dissimilar alloy combinations of stringer/skins for aerospace manufacturing. The tee-welding process will only disturb the upper portion of the skin material, leaving parent material below the weld. The combination of dissimilar alloy stringer/skins, and the ability to have parent material properties post weld in the skin (good for fatigue) are both advantageous for build a reusable launch vehicle. </a:t>
            </a:r>
            <a:endParaRPr lang="en-US" sz="4000" dirty="0"/>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l="2084" b="7585"/>
          <a:stretch/>
        </p:blipFill>
        <p:spPr>
          <a:xfrm>
            <a:off x="685800" y="34367486"/>
            <a:ext cx="9144000" cy="5956398"/>
          </a:xfrm>
          <a:prstGeom prst="rect">
            <a:avLst/>
          </a:prstGeom>
        </p:spPr>
      </p:pic>
      <p:sp>
        <p:nvSpPr>
          <p:cNvPr id="22" name="TextBox 21"/>
          <p:cNvSpPr txBox="1"/>
          <p:nvPr/>
        </p:nvSpPr>
        <p:spPr>
          <a:xfrm>
            <a:off x="685800" y="40323884"/>
            <a:ext cx="3545651" cy="523220"/>
          </a:xfrm>
          <a:prstGeom prst="rect">
            <a:avLst/>
          </a:prstGeom>
          <a:noFill/>
        </p:spPr>
        <p:txBody>
          <a:bodyPr wrap="none" rtlCol="0">
            <a:spAutoFit/>
          </a:bodyPr>
          <a:lstStyle/>
          <a:p>
            <a:r>
              <a:rPr lang="en-US" sz="2800" b="1" dirty="0" smtClean="0"/>
              <a:t>Figure 2: </a:t>
            </a:r>
            <a:r>
              <a:rPr lang="en-US" sz="2800" dirty="0" smtClean="0"/>
              <a:t>FSW Tee Joint</a:t>
            </a:r>
            <a:endParaRPr lang="en-US" sz="2800" dirty="0"/>
          </a:p>
        </p:txBody>
      </p:sp>
      <p:sp>
        <p:nvSpPr>
          <p:cNvPr id="24" name="TextBox 23"/>
          <p:cNvSpPr txBox="1"/>
          <p:nvPr/>
        </p:nvSpPr>
        <p:spPr>
          <a:xfrm>
            <a:off x="685799" y="31445845"/>
            <a:ext cx="6868612" cy="523220"/>
          </a:xfrm>
          <a:prstGeom prst="rect">
            <a:avLst/>
          </a:prstGeom>
          <a:noFill/>
        </p:spPr>
        <p:txBody>
          <a:bodyPr wrap="none" rtlCol="0">
            <a:spAutoFit/>
          </a:bodyPr>
          <a:lstStyle/>
          <a:p>
            <a:r>
              <a:rPr lang="en-US" sz="2800" b="1" dirty="0" smtClean="0"/>
              <a:t>Figure 1: </a:t>
            </a:r>
            <a:r>
              <a:rPr lang="en-US" sz="2800" dirty="0" smtClean="0"/>
              <a:t>Tee Weld Tool, Material, and Fixture </a:t>
            </a:r>
            <a:endParaRPr lang="en-US" sz="2800" dirty="0"/>
          </a:p>
        </p:txBody>
      </p:sp>
      <p:sp>
        <p:nvSpPr>
          <p:cNvPr id="25" name="TextBox 24"/>
          <p:cNvSpPr txBox="1"/>
          <p:nvPr/>
        </p:nvSpPr>
        <p:spPr>
          <a:xfrm>
            <a:off x="10515599" y="23910631"/>
            <a:ext cx="9144001" cy="6247864"/>
          </a:xfrm>
          <a:prstGeom prst="rect">
            <a:avLst/>
          </a:prstGeom>
          <a:noFill/>
        </p:spPr>
        <p:txBody>
          <a:bodyPr wrap="square" rtlCol="0">
            <a:spAutoFit/>
          </a:bodyPr>
          <a:lstStyle/>
          <a:p>
            <a:r>
              <a:rPr lang="en-US" sz="4000" b="1" dirty="0" smtClean="0"/>
              <a:t>Refill Friction Stir Spot Welding:</a:t>
            </a:r>
          </a:p>
          <a:p>
            <a:r>
              <a:rPr lang="en-US" sz="4000" dirty="0"/>
              <a:t>Refill Friction Stir Spot </a:t>
            </a:r>
            <a:r>
              <a:rPr lang="en-US" sz="4000" dirty="0" smtClean="0"/>
              <a:t>Welding (</a:t>
            </a:r>
            <a:r>
              <a:rPr lang="en-US" sz="4000" dirty="0" err="1" smtClean="0"/>
              <a:t>rFSSW</a:t>
            </a:r>
            <a:r>
              <a:rPr lang="en-US" sz="4000" dirty="0" smtClean="0"/>
              <a:t>) is a self contained solid-state join capable of joining materials with joint sizes similar to rivets. Its main advantages over rivets are: Reduced weight due to no added material, less touch labor since the process is robotic, no leak paths (relevant for pressure vessels), and improved visual surface finish. </a:t>
            </a:r>
            <a:endParaRPr lang="en-US" sz="4000" dirty="0"/>
          </a:p>
        </p:txBody>
      </p:sp>
      <p:sp>
        <p:nvSpPr>
          <p:cNvPr id="26" name="TextBox 25"/>
          <p:cNvSpPr txBox="1"/>
          <p:nvPr/>
        </p:nvSpPr>
        <p:spPr>
          <a:xfrm>
            <a:off x="685798" y="31914799"/>
            <a:ext cx="9144002" cy="2554545"/>
          </a:xfrm>
          <a:prstGeom prst="rect">
            <a:avLst/>
          </a:prstGeom>
          <a:noFill/>
        </p:spPr>
        <p:txBody>
          <a:bodyPr wrap="square" rtlCol="0">
            <a:spAutoFit/>
          </a:bodyPr>
          <a:lstStyle/>
          <a:p>
            <a:r>
              <a:rPr lang="en-US" sz="4000" b="1" dirty="0" smtClean="0"/>
              <a:t>Results:</a:t>
            </a:r>
          </a:p>
          <a:p>
            <a:r>
              <a:rPr lang="en-US" sz="4000" dirty="0" smtClean="0"/>
              <a:t>NASA has successfully made tee-weld joints and performed metallographic  examination as seen in Figure 2. </a:t>
            </a:r>
            <a:endParaRPr lang="en-US" sz="4000" dirty="0"/>
          </a:p>
        </p:txBody>
      </p:sp>
      <p:sp>
        <p:nvSpPr>
          <p:cNvPr id="27" name="TextBox 26"/>
          <p:cNvSpPr txBox="1"/>
          <p:nvPr/>
        </p:nvSpPr>
        <p:spPr>
          <a:xfrm>
            <a:off x="10515599" y="6483823"/>
            <a:ext cx="9144001" cy="17327820"/>
          </a:xfrm>
          <a:prstGeom prst="rect">
            <a:avLst/>
          </a:prstGeom>
          <a:noFill/>
        </p:spPr>
        <p:txBody>
          <a:bodyPr wrap="square" rtlCol="0">
            <a:spAutoFit/>
          </a:bodyPr>
          <a:lstStyle/>
          <a:p>
            <a:r>
              <a:rPr lang="en-US" sz="4000" b="1" dirty="0" smtClean="0"/>
              <a:t>Sinusoidal SR-FSW Welds:</a:t>
            </a:r>
          </a:p>
          <a:p>
            <a:r>
              <a:rPr lang="en-US" sz="4000" dirty="0" smtClean="0"/>
              <a:t>Alternative joint geometry is being explored as a way to improve the damage tolerance of structures. The sinusoidal joint  would require a crack that initiates in the weld region to follow the longer sinusoidal path, or turn and propagate through the more robust parent material.  </a:t>
            </a:r>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smtClean="0"/>
          </a:p>
          <a:p>
            <a:endParaRPr lang="en-US" sz="4000" dirty="0" smtClean="0"/>
          </a:p>
          <a:p>
            <a:endParaRPr lang="en-US" sz="4000" dirty="0"/>
          </a:p>
          <a:p>
            <a:endParaRPr lang="en-US" sz="4000" dirty="0" smtClean="0"/>
          </a:p>
          <a:p>
            <a:endParaRPr lang="en-US" sz="4000" dirty="0"/>
          </a:p>
          <a:p>
            <a:endParaRPr lang="en-US" sz="4000" dirty="0" smtClean="0"/>
          </a:p>
          <a:p>
            <a:endParaRPr lang="en-US" sz="4000" dirty="0" smtClean="0"/>
          </a:p>
          <a:p>
            <a:r>
              <a:rPr lang="en-US" sz="4000" dirty="0" smtClean="0"/>
              <a:t>Due to ongoing COVID19 shutdowns NASA &amp; Spirit have partnered with to research South Dakota School of Mines on this project. Work is currently in the early stages.</a:t>
            </a:r>
            <a:endParaRPr lang="en-US" sz="4000" dirty="0"/>
          </a:p>
        </p:txBody>
      </p:sp>
      <p:pic>
        <p:nvPicPr>
          <p:cNvPr id="28" name="Picture 27"/>
          <p:cNvPicPr/>
          <p:nvPr/>
        </p:nvPicPr>
        <p:blipFill>
          <a:blip r:embed="rId7"/>
          <a:stretch>
            <a:fillRect/>
          </a:stretch>
        </p:blipFill>
        <p:spPr>
          <a:xfrm>
            <a:off x="10515598" y="11526417"/>
            <a:ext cx="9144002" cy="4132683"/>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27590" y="16889039"/>
            <a:ext cx="9132010" cy="2886817"/>
          </a:xfrm>
          <a:prstGeom prst="rect">
            <a:avLst/>
          </a:prstGeom>
          <a:noFill/>
        </p:spPr>
      </p:pic>
      <p:sp>
        <p:nvSpPr>
          <p:cNvPr id="30" name="TextBox 29"/>
          <p:cNvSpPr txBox="1"/>
          <p:nvPr/>
        </p:nvSpPr>
        <p:spPr>
          <a:xfrm>
            <a:off x="10503606" y="15744844"/>
            <a:ext cx="9144002" cy="954107"/>
          </a:xfrm>
          <a:prstGeom prst="rect">
            <a:avLst/>
          </a:prstGeom>
          <a:noFill/>
        </p:spPr>
        <p:txBody>
          <a:bodyPr wrap="square" rtlCol="0">
            <a:spAutoFit/>
          </a:bodyPr>
          <a:lstStyle/>
          <a:p>
            <a:r>
              <a:rPr lang="en-US" sz="2800" b="1" dirty="0" smtClean="0"/>
              <a:t>Figure 3: </a:t>
            </a:r>
            <a:r>
              <a:rPr lang="en-US" sz="2800" dirty="0" smtClean="0"/>
              <a:t>Sinusoidal Weld Joint Profile Showing The Two Possible Crack Paths </a:t>
            </a:r>
            <a:endParaRPr lang="en-US" sz="2800" dirty="0"/>
          </a:p>
        </p:txBody>
      </p:sp>
      <p:sp>
        <p:nvSpPr>
          <p:cNvPr id="31" name="TextBox 30"/>
          <p:cNvSpPr txBox="1"/>
          <p:nvPr/>
        </p:nvSpPr>
        <p:spPr>
          <a:xfrm>
            <a:off x="10527590" y="19748617"/>
            <a:ext cx="9144002" cy="523220"/>
          </a:xfrm>
          <a:prstGeom prst="rect">
            <a:avLst/>
          </a:prstGeom>
          <a:noFill/>
        </p:spPr>
        <p:txBody>
          <a:bodyPr wrap="square" rtlCol="0">
            <a:spAutoFit/>
          </a:bodyPr>
          <a:lstStyle/>
          <a:p>
            <a:r>
              <a:rPr lang="en-US" sz="2800" b="1" dirty="0" smtClean="0"/>
              <a:t>Figure 4: </a:t>
            </a:r>
            <a:r>
              <a:rPr lang="en-US" sz="2800" dirty="0" smtClean="0"/>
              <a:t>Sinusoidal Weld Joint </a:t>
            </a:r>
            <a:r>
              <a:rPr lang="en-US" sz="2800" dirty="0" err="1" smtClean="0"/>
              <a:t>Fatiuge</a:t>
            </a:r>
            <a:r>
              <a:rPr lang="en-US" sz="2800" dirty="0" smtClean="0"/>
              <a:t> Specimen </a:t>
            </a:r>
            <a:endParaRPr lang="en-US" sz="2800" dirty="0"/>
          </a:p>
        </p:txBody>
      </p:sp>
      <p:pic>
        <p:nvPicPr>
          <p:cNvPr id="32" name="Picture 31"/>
          <p:cNvPicPr>
            <a:picLocks noChangeAspect="1"/>
          </p:cNvPicPr>
          <p:nvPr/>
        </p:nvPicPr>
        <p:blipFill rotWithShape="1">
          <a:blip r:embed="rId9"/>
          <a:srcRect t="20981" b="15957"/>
          <a:stretch/>
        </p:blipFill>
        <p:spPr>
          <a:xfrm>
            <a:off x="10813341" y="30720426"/>
            <a:ext cx="8572500" cy="3647059"/>
          </a:xfrm>
          <a:prstGeom prst="rect">
            <a:avLst/>
          </a:prstGeom>
        </p:spPr>
      </p:pic>
      <p:sp>
        <p:nvSpPr>
          <p:cNvPr id="33" name="TextBox 32"/>
          <p:cNvSpPr txBox="1"/>
          <p:nvPr/>
        </p:nvSpPr>
        <p:spPr>
          <a:xfrm>
            <a:off x="10561985" y="34675307"/>
            <a:ext cx="5084854" cy="523220"/>
          </a:xfrm>
          <a:prstGeom prst="rect">
            <a:avLst/>
          </a:prstGeom>
          <a:noFill/>
        </p:spPr>
        <p:txBody>
          <a:bodyPr wrap="none" rtlCol="0">
            <a:spAutoFit/>
          </a:bodyPr>
          <a:lstStyle/>
          <a:p>
            <a:r>
              <a:rPr lang="en-US" sz="2800" b="1" dirty="0" smtClean="0"/>
              <a:t>Figure 5: </a:t>
            </a:r>
            <a:r>
              <a:rPr lang="en-US" sz="2800" dirty="0" err="1" smtClean="0"/>
              <a:t>rFSSW</a:t>
            </a:r>
            <a:r>
              <a:rPr lang="en-US" sz="2800" dirty="0" smtClean="0"/>
              <a:t> Process </a:t>
            </a:r>
            <a:r>
              <a:rPr lang="en-US" sz="2800" dirty="0"/>
              <a:t>O</a:t>
            </a:r>
            <a:r>
              <a:rPr lang="en-US" sz="2800" dirty="0" smtClean="0"/>
              <a:t>verview</a:t>
            </a:r>
            <a:endParaRPr lang="en-US" sz="2800" dirty="0"/>
          </a:p>
        </p:txBody>
      </p:sp>
      <p:sp>
        <p:nvSpPr>
          <p:cNvPr id="46" name="TextBox 45"/>
          <p:cNvSpPr txBox="1"/>
          <p:nvPr/>
        </p:nvSpPr>
        <p:spPr>
          <a:xfrm>
            <a:off x="10561985" y="35694508"/>
            <a:ext cx="9144002" cy="4401205"/>
          </a:xfrm>
          <a:prstGeom prst="rect">
            <a:avLst/>
          </a:prstGeom>
          <a:noFill/>
        </p:spPr>
        <p:txBody>
          <a:bodyPr wrap="square" rtlCol="0">
            <a:spAutoFit/>
          </a:bodyPr>
          <a:lstStyle/>
          <a:p>
            <a:r>
              <a:rPr lang="en-US" sz="4000" b="1" dirty="0" smtClean="0"/>
              <a:t>Results</a:t>
            </a:r>
            <a:r>
              <a:rPr lang="en-US" sz="4000" dirty="0" smtClean="0"/>
              <a:t>: </a:t>
            </a:r>
          </a:p>
          <a:p>
            <a:r>
              <a:rPr lang="en-US" sz="4000" dirty="0" smtClean="0"/>
              <a:t>NASA is leveraging previous work performed with Coldwater Machinery and also partnering with the Center for Friction Processing consortium to perform leveraged research to bring this process to TRL level 6.</a:t>
            </a:r>
            <a:endParaRPr lang="en-US" sz="4000" dirty="0"/>
          </a:p>
        </p:txBody>
      </p:sp>
      <p:sp>
        <p:nvSpPr>
          <p:cNvPr id="47" name="TextBox 46"/>
          <p:cNvSpPr txBox="1"/>
          <p:nvPr/>
        </p:nvSpPr>
        <p:spPr>
          <a:xfrm>
            <a:off x="20147859" y="5606093"/>
            <a:ext cx="9155992" cy="830997"/>
          </a:xfrm>
          <a:prstGeom prst="rect">
            <a:avLst/>
          </a:prstGeom>
          <a:solidFill>
            <a:schemeClr val="tx1"/>
          </a:solidFill>
        </p:spPr>
        <p:txBody>
          <a:bodyPr wrap="square" rtlCol="0">
            <a:spAutoFit/>
          </a:bodyPr>
          <a:lstStyle/>
          <a:p>
            <a:pPr algn="ctr"/>
            <a:r>
              <a:rPr lang="en-US" sz="4800" dirty="0" smtClean="0">
                <a:solidFill>
                  <a:schemeClr val="bg1"/>
                </a:solidFill>
              </a:rPr>
              <a:t>Joining Methods and Results</a:t>
            </a:r>
            <a:endParaRPr lang="en-US" sz="4800" dirty="0">
              <a:solidFill>
                <a:schemeClr val="bg1"/>
              </a:solidFill>
            </a:endParaRPr>
          </a:p>
        </p:txBody>
      </p:sp>
      <p:sp>
        <p:nvSpPr>
          <p:cNvPr id="48" name="TextBox 47"/>
          <p:cNvSpPr txBox="1"/>
          <p:nvPr/>
        </p:nvSpPr>
        <p:spPr>
          <a:xfrm>
            <a:off x="20252622" y="11219010"/>
            <a:ext cx="9144002" cy="954107"/>
          </a:xfrm>
          <a:prstGeom prst="rect">
            <a:avLst/>
          </a:prstGeom>
          <a:noFill/>
        </p:spPr>
        <p:txBody>
          <a:bodyPr wrap="square" rtlCol="0">
            <a:spAutoFit/>
          </a:bodyPr>
          <a:lstStyle/>
          <a:p>
            <a:r>
              <a:rPr lang="en-US" sz="2800" b="1" dirty="0" smtClean="0"/>
              <a:t>Figure 6: </a:t>
            </a:r>
            <a:r>
              <a:rPr lang="en-US" sz="2800" dirty="0" err="1" smtClean="0"/>
              <a:t>rFSSW</a:t>
            </a:r>
            <a:r>
              <a:rPr lang="en-US" sz="2800" dirty="0" smtClean="0"/>
              <a:t> results from work performed in conjunction with Coldwater Machinery</a:t>
            </a:r>
            <a:endParaRPr lang="en-US" sz="2800" dirty="0"/>
          </a:p>
        </p:txBody>
      </p:sp>
      <p:sp>
        <p:nvSpPr>
          <p:cNvPr id="49" name="TextBox 48"/>
          <p:cNvSpPr txBox="1"/>
          <p:nvPr/>
        </p:nvSpPr>
        <p:spPr>
          <a:xfrm>
            <a:off x="20252622" y="23399582"/>
            <a:ext cx="8958453" cy="2554545"/>
          </a:xfrm>
          <a:prstGeom prst="rect">
            <a:avLst/>
          </a:prstGeom>
          <a:noFill/>
        </p:spPr>
        <p:txBody>
          <a:bodyPr wrap="square" rtlCol="0">
            <a:spAutoFit/>
          </a:bodyPr>
          <a:lstStyle/>
          <a:p>
            <a:r>
              <a:rPr lang="en-US" sz="4000" dirty="0" smtClean="0"/>
              <a:t>Lap shear tests and crimple tests showed comparable or better performance of </a:t>
            </a:r>
            <a:r>
              <a:rPr lang="en-US" sz="4000" dirty="0" err="1" smtClean="0"/>
              <a:t>rFSSW</a:t>
            </a:r>
            <a:r>
              <a:rPr lang="en-US" sz="4000" dirty="0" smtClean="0"/>
              <a:t> vs. rivets, even with the </a:t>
            </a:r>
            <a:r>
              <a:rPr lang="en-US" sz="4000" dirty="0" err="1" smtClean="0"/>
              <a:t>rFSSW</a:t>
            </a:r>
            <a:r>
              <a:rPr lang="en-US" sz="4000" dirty="0" smtClean="0"/>
              <a:t> joint schedule having limited optimization.</a:t>
            </a:r>
            <a:endParaRPr lang="en-US" sz="4000" dirty="0"/>
          </a:p>
        </p:txBody>
      </p:sp>
      <p:sp>
        <p:nvSpPr>
          <p:cNvPr id="50" name="TextBox 49"/>
          <p:cNvSpPr txBox="1"/>
          <p:nvPr/>
        </p:nvSpPr>
        <p:spPr>
          <a:xfrm>
            <a:off x="20252627" y="26336754"/>
            <a:ext cx="8982436" cy="5632311"/>
          </a:xfrm>
          <a:prstGeom prst="rect">
            <a:avLst/>
          </a:prstGeom>
          <a:noFill/>
        </p:spPr>
        <p:txBody>
          <a:bodyPr wrap="square" rtlCol="0">
            <a:spAutoFit/>
          </a:bodyPr>
          <a:lstStyle/>
          <a:p>
            <a:r>
              <a:rPr lang="en-US" sz="4000" b="1" dirty="0" smtClean="0"/>
              <a:t>Dissimilar Alloy Selection:</a:t>
            </a:r>
          </a:p>
          <a:p>
            <a:r>
              <a:rPr lang="en-US" sz="4000" dirty="0" smtClean="0"/>
              <a:t>Alloy </a:t>
            </a:r>
            <a:r>
              <a:rPr lang="en-US" sz="4000" dirty="0" smtClean="0"/>
              <a:t>combinations for </a:t>
            </a:r>
            <a:r>
              <a:rPr lang="en-US" sz="4000" dirty="0" smtClean="0"/>
              <a:t>the </a:t>
            </a:r>
            <a:r>
              <a:rPr lang="en-US" sz="4000" dirty="0" smtClean="0"/>
              <a:t>experiments are </a:t>
            </a:r>
            <a:r>
              <a:rPr lang="en-US" sz="4000" dirty="0" smtClean="0"/>
              <a:t>based on results from a D.O.E. using </a:t>
            </a:r>
            <a:r>
              <a:rPr lang="en-US" sz="4000" dirty="0" smtClean="0"/>
              <a:t>conventional </a:t>
            </a:r>
            <a:r>
              <a:rPr lang="en-US" sz="4000" dirty="0" smtClean="0"/>
              <a:t>FSW and a matrix of various aluminum alloys. Mechanical properties (yield and ultimate tensile strength, </a:t>
            </a:r>
            <a:r>
              <a:rPr lang="en-US" sz="4000" dirty="0"/>
              <a:t>e</a:t>
            </a:r>
            <a:r>
              <a:rPr lang="en-US" sz="4000" dirty="0" smtClean="0"/>
              <a:t>longation, and fatigue data) drove </a:t>
            </a:r>
            <a:r>
              <a:rPr lang="en-US" sz="4000" dirty="0" smtClean="0"/>
              <a:t>a primary </a:t>
            </a:r>
            <a:r>
              <a:rPr lang="en-US" sz="4000" dirty="0" smtClean="0"/>
              <a:t>alloy combination of 2055 Al (stringer) and 2029 Al (skin). </a:t>
            </a:r>
            <a:endParaRPr lang="en-US" sz="4000" dirty="0"/>
          </a:p>
        </p:txBody>
      </p:sp>
      <p:pic>
        <p:nvPicPr>
          <p:cNvPr id="51" name="Picture 50"/>
          <p:cNvPicPr>
            <a:picLocks noChangeAspect="1"/>
          </p:cNvPicPr>
          <p:nvPr/>
        </p:nvPicPr>
        <p:blipFill>
          <a:blip r:embed="rId10"/>
          <a:stretch>
            <a:fillRect/>
          </a:stretch>
        </p:blipFill>
        <p:spPr>
          <a:xfrm>
            <a:off x="20345400" y="12471581"/>
            <a:ext cx="8796890" cy="9671026"/>
          </a:xfrm>
          <a:prstGeom prst="rect">
            <a:avLst/>
          </a:prstGeom>
        </p:spPr>
      </p:pic>
      <p:sp>
        <p:nvSpPr>
          <p:cNvPr id="52" name="TextBox 51"/>
          <p:cNvSpPr txBox="1"/>
          <p:nvPr/>
        </p:nvSpPr>
        <p:spPr>
          <a:xfrm>
            <a:off x="20252622" y="22602248"/>
            <a:ext cx="9144002" cy="523220"/>
          </a:xfrm>
          <a:prstGeom prst="rect">
            <a:avLst/>
          </a:prstGeom>
          <a:noFill/>
        </p:spPr>
        <p:txBody>
          <a:bodyPr wrap="square" rtlCol="0">
            <a:spAutoFit/>
          </a:bodyPr>
          <a:lstStyle/>
          <a:p>
            <a:r>
              <a:rPr lang="en-US" sz="2800" b="1" dirty="0" smtClean="0"/>
              <a:t>Figure 7: </a:t>
            </a:r>
            <a:r>
              <a:rPr lang="en-US" sz="2800" dirty="0" smtClean="0"/>
              <a:t>Rivets vs. </a:t>
            </a:r>
            <a:r>
              <a:rPr lang="en-US" sz="2800" dirty="0" err="1" smtClean="0"/>
              <a:t>rFSSW</a:t>
            </a:r>
            <a:r>
              <a:rPr lang="en-US" sz="2800" dirty="0" smtClean="0"/>
              <a:t> crimple test set-up.</a:t>
            </a:r>
            <a:endParaRPr lang="en-US" sz="2800" dirty="0"/>
          </a:p>
        </p:txBody>
      </p:sp>
      <p:sp>
        <p:nvSpPr>
          <p:cNvPr id="54" name="TextBox 53"/>
          <p:cNvSpPr txBox="1"/>
          <p:nvPr/>
        </p:nvSpPr>
        <p:spPr>
          <a:xfrm>
            <a:off x="20171843" y="33503449"/>
            <a:ext cx="8982436" cy="5016758"/>
          </a:xfrm>
          <a:prstGeom prst="rect">
            <a:avLst/>
          </a:prstGeom>
          <a:noFill/>
        </p:spPr>
        <p:txBody>
          <a:bodyPr wrap="square" rtlCol="0">
            <a:spAutoFit/>
          </a:bodyPr>
          <a:lstStyle/>
          <a:p>
            <a:r>
              <a:rPr lang="en-US" sz="4000" dirty="0" smtClean="0"/>
              <a:t>NASA and Spirt are working together to develop manufacturing techniques to enable increased damage tolerant structures for reusable flight demonstrations. The COVID disruptions have presented new opportunities to work with other University partners to complete the desired research.</a:t>
            </a:r>
            <a:endParaRPr lang="en-US" sz="4000" dirty="0"/>
          </a:p>
        </p:txBody>
      </p:sp>
      <p:sp>
        <p:nvSpPr>
          <p:cNvPr id="55" name="Rectangle 54"/>
          <p:cNvSpPr/>
          <p:nvPr/>
        </p:nvSpPr>
        <p:spPr>
          <a:xfrm>
            <a:off x="22644013" y="7505700"/>
            <a:ext cx="298363" cy="318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2644013" y="7505700"/>
            <a:ext cx="730337" cy="3395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11"/>
          <a:stretch>
            <a:fillRect/>
          </a:stretch>
        </p:blipFill>
        <p:spPr>
          <a:xfrm>
            <a:off x="20544856" y="6624886"/>
            <a:ext cx="8236410" cy="4657748"/>
          </a:xfrm>
          <a:prstGeom prst="rect">
            <a:avLst/>
          </a:prstGeom>
        </p:spPr>
      </p:pic>
      <p:sp>
        <p:nvSpPr>
          <p:cNvPr id="41" name="Rectangle 40"/>
          <p:cNvSpPr/>
          <p:nvPr/>
        </p:nvSpPr>
        <p:spPr>
          <a:xfrm>
            <a:off x="5509707" y="-62758"/>
            <a:ext cx="18271191"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tx1"/>
                </a:solidFill>
              </a:rPr>
              <a:t>Improved Durability Reusable Launch Vehicle via Friction Stir Welding </a:t>
            </a:r>
            <a:endParaRPr lang="en-US" sz="8000" b="1" dirty="0">
              <a:solidFill>
                <a:schemeClr val="tx1"/>
              </a:solidFill>
            </a:endParaRPr>
          </a:p>
        </p:txBody>
      </p:sp>
      <p:cxnSp>
        <p:nvCxnSpPr>
          <p:cNvPr id="12" name="Straight Connector 11"/>
          <p:cNvCxnSpPr/>
          <p:nvPr/>
        </p:nvCxnSpPr>
        <p:spPr>
          <a:xfrm>
            <a:off x="3238499" y="23811643"/>
            <a:ext cx="4315912" cy="59444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238499" y="23701241"/>
            <a:ext cx="4315911" cy="62051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12"/>
          <a:stretch>
            <a:fillRect/>
          </a:stretch>
        </p:blipFill>
        <p:spPr>
          <a:xfrm>
            <a:off x="2871008" y="22193408"/>
            <a:ext cx="4773582" cy="8833870"/>
          </a:xfrm>
          <a:prstGeom prst="rect">
            <a:avLst/>
          </a:prstGeom>
        </p:spPr>
      </p:pic>
    </p:spTree>
    <p:extLst>
      <p:ext uri="{BB962C8B-B14F-4D97-AF65-F5344CB8AC3E}">
        <p14:creationId xmlns:p14="http://schemas.microsoft.com/office/powerpoint/2010/main" val="3312058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3113</TotalTime>
  <Words>536</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Cobb, Josef B. (MSFC-EM32)</dc:creator>
  <cp:lastModifiedBy>Cobb, Josef B. (MSFC-EM32)</cp:lastModifiedBy>
  <cp:revision>32</cp:revision>
  <dcterms:created xsi:type="dcterms:W3CDTF">2020-09-09T12:07:02Z</dcterms:created>
  <dcterms:modified xsi:type="dcterms:W3CDTF">2020-09-14T14:25:18Z</dcterms:modified>
</cp:coreProperties>
</file>