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24"/>
  </p:notesMasterIdLst>
  <p:sldIdLst>
    <p:sldId id="746" r:id="rId3"/>
    <p:sldId id="257" r:id="rId4"/>
    <p:sldId id="258" r:id="rId5"/>
    <p:sldId id="259" r:id="rId6"/>
    <p:sldId id="260" r:id="rId7"/>
    <p:sldId id="261" r:id="rId8"/>
    <p:sldId id="262" r:id="rId9"/>
    <p:sldId id="263" r:id="rId10"/>
    <p:sldId id="272" r:id="rId11"/>
    <p:sldId id="273" r:id="rId12"/>
    <p:sldId id="266" r:id="rId13"/>
    <p:sldId id="274" r:id="rId14"/>
    <p:sldId id="275" r:id="rId15"/>
    <p:sldId id="276" r:id="rId16"/>
    <p:sldId id="277" r:id="rId17"/>
    <p:sldId id="278" r:id="rId18"/>
    <p:sldId id="279" r:id="rId19"/>
    <p:sldId id="280" r:id="rId20"/>
    <p:sldId id="281" r:id="rId21"/>
    <p:sldId id="283" r:id="rId22"/>
    <p:sldId id="30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757" autoAdjust="0"/>
  </p:normalViewPr>
  <p:slideViewPr>
    <p:cSldViewPr snapToGrid="0">
      <p:cViewPr varScale="1">
        <p:scale>
          <a:sx n="53" d="100"/>
          <a:sy n="53" d="100"/>
        </p:scale>
        <p:origin x="1152"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47FE5D-484E-40F4-9C6F-02CE038C420D}" type="datetimeFigureOut">
              <a:rPr lang="en-US" smtClean="0"/>
              <a:t>7/10/2020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98578D-9795-4922-9C0C-2BBEB3E4FF37}" type="slidenum">
              <a:rPr lang="en-US" smtClean="0"/>
              <a:t>‹#›</a:t>
            </a:fld>
            <a:endParaRPr lang="en-US"/>
          </a:p>
        </p:txBody>
      </p:sp>
    </p:spTree>
    <p:extLst>
      <p:ext uri="{BB962C8B-B14F-4D97-AF65-F5344CB8AC3E}">
        <p14:creationId xmlns:p14="http://schemas.microsoft.com/office/powerpoint/2010/main" val="2995655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my name is Syed Rizvi and I work for </a:t>
            </a:r>
            <a:r>
              <a:rPr lang="en-US" sz="1200" dirty="0">
                <a:solidFill>
                  <a:prstClr val="white"/>
                </a:solidFill>
                <a:latin typeface="Calibri" panose="020F0502020204030204"/>
              </a:rPr>
              <a:t>Analytical Mechanics Associates, Hampton, VA. I am going to briefly present our work on </a:t>
            </a:r>
            <a:r>
              <a:rPr lang="en-US" sz="1200" b="1" dirty="0">
                <a:solidFill>
                  <a:schemeClr val="bg1"/>
                </a:solidFill>
                <a:latin typeface="+mj-lt"/>
                <a:ea typeface="+mj-ea"/>
                <a:cs typeface="+mj-cs"/>
              </a:rPr>
              <a:t>Data Cube Application Algorithms for the United Nation Sustainable Development Goals. </a:t>
            </a:r>
            <a:endParaRPr lang="en-US" sz="1200" dirty="0">
              <a:solidFill>
                <a:prstClr val="white"/>
              </a:solidFill>
              <a:latin typeface="Calibri" panose="020F0502020204030204"/>
            </a:endParaRPr>
          </a:p>
          <a:p>
            <a:endParaRPr lang="en-US" dirty="0"/>
          </a:p>
        </p:txBody>
      </p:sp>
      <p:sp>
        <p:nvSpPr>
          <p:cNvPr id="4" name="Slide Number Placeholder 3"/>
          <p:cNvSpPr>
            <a:spLocks noGrp="1"/>
          </p:cNvSpPr>
          <p:nvPr>
            <p:ph type="sldNum" sz="quarter" idx="5"/>
          </p:nvPr>
        </p:nvSpPr>
        <p:spPr/>
        <p:txBody>
          <a:bodyPr/>
          <a:lstStyle/>
          <a:p>
            <a:fld id="{3F98578D-9795-4922-9C0C-2BBEB3E4FF37}" type="slidenum">
              <a:rPr lang="en-US" smtClean="0"/>
              <a:t>1</a:t>
            </a:fld>
            <a:endParaRPr lang="en-US"/>
          </a:p>
        </p:txBody>
      </p:sp>
    </p:spTree>
    <p:extLst>
      <p:ext uri="{BB962C8B-B14F-4D97-AF65-F5344CB8AC3E}">
        <p14:creationId xmlns:p14="http://schemas.microsoft.com/office/powerpoint/2010/main" val="11816677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let’s first see the </a:t>
            </a:r>
            <a:r>
              <a:rPr lang="en-US" sz="1200" dirty="0"/>
              <a:t>UN SDG 6.6.1 – i.e., Change in the extent of water-related ecosystems over time</a:t>
            </a:r>
          </a:p>
          <a:p>
            <a:endParaRPr lang="en-US" dirty="0"/>
          </a:p>
        </p:txBody>
      </p:sp>
      <p:sp>
        <p:nvSpPr>
          <p:cNvPr id="4" name="Slide Number Placeholder 3"/>
          <p:cNvSpPr>
            <a:spLocks noGrp="1"/>
          </p:cNvSpPr>
          <p:nvPr>
            <p:ph type="sldNum" sz="quarter" idx="5"/>
          </p:nvPr>
        </p:nvSpPr>
        <p:spPr/>
        <p:txBody>
          <a:bodyPr/>
          <a:lstStyle/>
          <a:p>
            <a:fld id="{3F98578D-9795-4922-9C0C-2BBEB3E4FF37}" type="slidenum">
              <a:rPr lang="en-US" smtClean="0"/>
              <a:t>2</a:t>
            </a:fld>
            <a:endParaRPr lang="en-US"/>
          </a:p>
        </p:txBody>
      </p:sp>
    </p:spTree>
    <p:extLst>
      <p:ext uri="{BB962C8B-B14F-4D97-AF65-F5344CB8AC3E}">
        <p14:creationId xmlns:p14="http://schemas.microsoft.com/office/powerpoint/2010/main" val="26153606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structure of our analysis. I will briefly discuss the items in blue here.</a:t>
            </a:r>
          </a:p>
        </p:txBody>
      </p:sp>
      <p:sp>
        <p:nvSpPr>
          <p:cNvPr id="4" name="Slide Number Placeholder 3"/>
          <p:cNvSpPr>
            <a:spLocks noGrp="1"/>
          </p:cNvSpPr>
          <p:nvPr>
            <p:ph type="sldNum" sz="quarter" idx="10"/>
          </p:nvPr>
        </p:nvSpPr>
        <p:spPr/>
        <p:txBody>
          <a:bodyPr/>
          <a:lstStyle/>
          <a:p>
            <a:fld id="{D6D05EA7-96FD-4DFC-B111-6AFB516DE913}" type="slidenum">
              <a:rPr lang="en-US" smtClean="0"/>
              <a:t>3</a:t>
            </a:fld>
            <a:endParaRPr lang="en-US"/>
          </a:p>
        </p:txBody>
      </p:sp>
    </p:spTree>
    <p:extLst>
      <p:ext uri="{BB962C8B-B14F-4D97-AF65-F5344CB8AC3E}">
        <p14:creationId xmlns:p14="http://schemas.microsoft.com/office/powerpoint/2010/main" val="702936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a:t>
            </a:r>
            <a:r>
              <a:rPr lang="en-US" baseline="0" dirty="0"/>
              <a:t> 2016 and 2017, Lake </a:t>
            </a:r>
            <a:r>
              <a:rPr lang="en-US" baseline="0" dirty="0" err="1"/>
              <a:t>Sulunga</a:t>
            </a:r>
            <a:r>
              <a:rPr lang="en-US" baseline="0" dirty="0"/>
              <a:t> was at its maximum and minimum water extents during February 2016 and October 2017, respectively. This dramatic difference in minimum and maximum water extent is normal for Lake </a:t>
            </a:r>
            <a:r>
              <a:rPr lang="en-US" baseline="0" dirty="0" err="1"/>
              <a:t>Sulunga</a:t>
            </a:r>
            <a:r>
              <a:rPr lang="en-US" baseline="0" dirty="0"/>
              <a:t>, which often dries up during dry years. The white areas are clouds that have been masked out.</a:t>
            </a:r>
            <a:endParaRPr lang="en-US" dirty="0"/>
          </a:p>
        </p:txBody>
      </p:sp>
      <p:sp>
        <p:nvSpPr>
          <p:cNvPr id="4" name="Slide Number Placeholder 3"/>
          <p:cNvSpPr>
            <a:spLocks noGrp="1"/>
          </p:cNvSpPr>
          <p:nvPr>
            <p:ph type="sldNum" sz="quarter" idx="10"/>
          </p:nvPr>
        </p:nvSpPr>
        <p:spPr/>
        <p:txBody>
          <a:bodyPr/>
          <a:lstStyle/>
          <a:p>
            <a:fld id="{D6D05EA7-96FD-4DFC-B111-6AFB516DE913}" type="slidenum">
              <a:rPr lang="en-US" smtClean="0"/>
              <a:t>4</a:t>
            </a:fld>
            <a:endParaRPr lang="en-US"/>
          </a:p>
        </p:txBody>
      </p:sp>
    </p:spTree>
    <p:extLst>
      <p:ext uri="{BB962C8B-B14F-4D97-AF65-F5344CB8AC3E}">
        <p14:creationId xmlns:p14="http://schemas.microsoft.com/office/powerpoint/2010/main" val="12312035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visualization</a:t>
            </a:r>
            <a:r>
              <a:rPr lang="en-US" baseline="0" dirty="0"/>
              <a:t> also shows that Lake </a:t>
            </a:r>
            <a:r>
              <a:rPr lang="en-US" baseline="0" dirty="0" err="1"/>
              <a:t>Sulunga</a:t>
            </a:r>
            <a:r>
              <a:rPr lang="en-US" baseline="0" dirty="0"/>
              <a:t> changed in extent quite significantly throughout 2016-2017.</a:t>
            </a:r>
            <a:endParaRPr lang="en-US" dirty="0"/>
          </a:p>
        </p:txBody>
      </p:sp>
      <p:sp>
        <p:nvSpPr>
          <p:cNvPr id="4" name="Slide Number Placeholder 3"/>
          <p:cNvSpPr>
            <a:spLocks noGrp="1"/>
          </p:cNvSpPr>
          <p:nvPr>
            <p:ph type="sldNum" sz="quarter" idx="10"/>
          </p:nvPr>
        </p:nvSpPr>
        <p:spPr/>
        <p:txBody>
          <a:bodyPr/>
          <a:lstStyle/>
          <a:p>
            <a:fld id="{D6D05EA7-96FD-4DFC-B111-6AFB516DE913}" type="slidenum">
              <a:rPr lang="en-US" smtClean="0"/>
              <a:t>5</a:t>
            </a:fld>
            <a:endParaRPr lang="en-US"/>
          </a:p>
        </p:txBody>
      </p:sp>
    </p:spTree>
    <p:extLst>
      <p:ext uri="{BB962C8B-B14F-4D97-AF65-F5344CB8AC3E}">
        <p14:creationId xmlns:p14="http://schemas.microsoft.com/office/powerpoint/2010/main" val="1381082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a:t>
            </a:r>
            <a:r>
              <a:rPr lang="en-US" baseline="0" dirty="0"/>
              <a:t> visualization, if a pixel was ever considered water during a time period, it is considered water. The legend entries denote changes from the baseline time period to the analysis time period. In this case, Lake </a:t>
            </a:r>
            <a:r>
              <a:rPr lang="en-US" baseline="0" dirty="0" err="1"/>
              <a:t>Sulunga</a:t>
            </a:r>
            <a:r>
              <a:rPr lang="en-US" baseline="0" dirty="0"/>
              <a:t> appears to have fairly similar extents between the baseline time period 2014-2015 and the analysis time period 2016-2017. </a:t>
            </a:r>
            <a:endParaRPr lang="en-US" dirty="0"/>
          </a:p>
        </p:txBody>
      </p:sp>
      <p:sp>
        <p:nvSpPr>
          <p:cNvPr id="4" name="Slide Number Placeholder 3"/>
          <p:cNvSpPr>
            <a:spLocks noGrp="1"/>
          </p:cNvSpPr>
          <p:nvPr>
            <p:ph type="sldNum" sz="quarter" idx="10"/>
          </p:nvPr>
        </p:nvSpPr>
        <p:spPr/>
        <p:txBody>
          <a:bodyPr/>
          <a:lstStyle/>
          <a:p>
            <a:fld id="{D6D05EA7-96FD-4DFC-B111-6AFB516DE913}" type="slidenum">
              <a:rPr lang="en-US" smtClean="0"/>
              <a:t>6</a:t>
            </a:fld>
            <a:endParaRPr lang="en-US"/>
          </a:p>
        </p:txBody>
      </p:sp>
    </p:spTree>
    <p:extLst>
      <p:ext uri="{BB962C8B-B14F-4D97-AF65-F5344CB8AC3E}">
        <p14:creationId xmlns:p14="http://schemas.microsoft.com/office/powerpoint/2010/main" val="14084140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let’s see the </a:t>
            </a:r>
            <a:r>
              <a:rPr lang="en-US" sz="1200" dirty="0"/>
              <a:t>UN SDG 11.3.1 – i.e., Ratio of land consumption rate to population growth rate</a:t>
            </a:r>
          </a:p>
          <a:p>
            <a:endParaRPr lang="en-US" dirty="0"/>
          </a:p>
        </p:txBody>
      </p:sp>
      <p:sp>
        <p:nvSpPr>
          <p:cNvPr id="4" name="Slide Number Placeholder 3"/>
          <p:cNvSpPr>
            <a:spLocks noGrp="1"/>
          </p:cNvSpPr>
          <p:nvPr>
            <p:ph type="sldNum" sz="quarter" idx="10"/>
          </p:nvPr>
        </p:nvSpPr>
        <p:spPr/>
        <p:txBody>
          <a:bodyPr/>
          <a:lstStyle/>
          <a:p>
            <a:fld id="{AE1CFD06-516E-48D3-8B04-3EAE4B12BFA7}" type="slidenum">
              <a:rPr lang="en-US" smtClean="0"/>
              <a:t>7</a:t>
            </a:fld>
            <a:endParaRPr lang="en-US"/>
          </a:p>
        </p:txBody>
      </p:sp>
    </p:spTree>
    <p:extLst>
      <p:ext uri="{BB962C8B-B14F-4D97-AF65-F5344CB8AC3E}">
        <p14:creationId xmlns:p14="http://schemas.microsoft.com/office/powerpoint/2010/main" val="8596395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structure of our analysis. I will briefly discuss the items in blue here.</a:t>
            </a:r>
          </a:p>
        </p:txBody>
      </p:sp>
      <p:sp>
        <p:nvSpPr>
          <p:cNvPr id="4" name="Slide Number Placeholder 3"/>
          <p:cNvSpPr>
            <a:spLocks noGrp="1"/>
          </p:cNvSpPr>
          <p:nvPr>
            <p:ph type="sldNum" sz="quarter" idx="10"/>
          </p:nvPr>
        </p:nvSpPr>
        <p:spPr/>
        <p:txBody>
          <a:bodyPr/>
          <a:lstStyle/>
          <a:p>
            <a:fld id="{AE1CFD06-516E-48D3-8B04-3EAE4B12BFA7}" type="slidenum">
              <a:rPr lang="en-US" smtClean="0"/>
              <a:t>8</a:t>
            </a:fld>
            <a:endParaRPr lang="en-US"/>
          </a:p>
        </p:txBody>
      </p:sp>
    </p:spTree>
    <p:extLst>
      <p:ext uri="{BB962C8B-B14F-4D97-AF65-F5344CB8AC3E}">
        <p14:creationId xmlns:p14="http://schemas.microsoft.com/office/powerpoint/2010/main" val="33318197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We calculated NDBI on the Western Sierra Leone for the year 2005</a:t>
            </a:r>
            <a:endParaRPr lang="en-US" dirty="0"/>
          </a:p>
        </p:txBody>
      </p:sp>
      <p:sp>
        <p:nvSpPr>
          <p:cNvPr id="4" name="Slide Number Placeholder 3"/>
          <p:cNvSpPr>
            <a:spLocks noGrp="1"/>
          </p:cNvSpPr>
          <p:nvPr>
            <p:ph type="sldNum" sz="quarter" idx="10"/>
          </p:nvPr>
        </p:nvSpPr>
        <p:spPr/>
        <p:txBody>
          <a:bodyPr/>
          <a:lstStyle/>
          <a:p>
            <a:fld id="{D6D05EA7-96FD-4DFC-B111-6AFB516DE913}" type="slidenum">
              <a:rPr lang="en-US" smtClean="0"/>
              <a:t>9</a:t>
            </a:fld>
            <a:endParaRPr lang="en-US"/>
          </a:p>
        </p:txBody>
      </p:sp>
    </p:spTree>
    <p:extLst>
      <p:ext uri="{BB962C8B-B14F-4D97-AF65-F5344CB8AC3E}">
        <p14:creationId xmlns:p14="http://schemas.microsoft.com/office/powerpoint/2010/main" val="38652112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According to NDBI, urbanization has </a:t>
            </a:r>
            <a:r>
              <a:rPr lang="en-US" baseline="0" dirty="0"/>
              <a:t>increased from 2005 to 2015 in this section of Western Sierra Leone.</a:t>
            </a:r>
            <a:endParaRPr lang="en-US" dirty="0"/>
          </a:p>
        </p:txBody>
      </p:sp>
      <p:sp>
        <p:nvSpPr>
          <p:cNvPr id="4" name="Slide Number Placeholder 3"/>
          <p:cNvSpPr>
            <a:spLocks noGrp="1"/>
          </p:cNvSpPr>
          <p:nvPr>
            <p:ph type="sldNum" sz="quarter" idx="10"/>
          </p:nvPr>
        </p:nvSpPr>
        <p:spPr/>
        <p:txBody>
          <a:bodyPr/>
          <a:lstStyle/>
          <a:p>
            <a:fld id="{D6D05EA7-96FD-4DFC-B111-6AFB516DE913}" type="slidenum">
              <a:rPr lang="en-US" smtClean="0"/>
              <a:t>10</a:t>
            </a:fld>
            <a:endParaRPr lang="en-US"/>
          </a:p>
        </p:txBody>
      </p:sp>
    </p:spTree>
    <p:extLst>
      <p:ext uri="{BB962C8B-B14F-4D97-AF65-F5344CB8AC3E}">
        <p14:creationId xmlns:p14="http://schemas.microsoft.com/office/powerpoint/2010/main" val="18425344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Here is the NDBI greater than 0 for 2005</a:t>
            </a:r>
          </a:p>
        </p:txBody>
      </p:sp>
      <p:sp>
        <p:nvSpPr>
          <p:cNvPr id="4" name="Slide Number Placeholder 3"/>
          <p:cNvSpPr>
            <a:spLocks noGrp="1"/>
          </p:cNvSpPr>
          <p:nvPr>
            <p:ph type="sldNum" sz="quarter" idx="10"/>
          </p:nvPr>
        </p:nvSpPr>
        <p:spPr/>
        <p:txBody>
          <a:bodyPr/>
          <a:lstStyle/>
          <a:p>
            <a:fld id="{D6D05EA7-96FD-4DFC-B111-6AFB516DE913}" type="slidenum">
              <a:rPr lang="en-US" smtClean="0"/>
              <a:t>11</a:t>
            </a:fld>
            <a:endParaRPr lang="en-US"/>
          </a:p>
        </p:txBody>
      </p:sp>
    </p:spTree>
    <p:extLst>
      <p:ext uri="{BB962C8B-B14F-4D97-AF65-F5344CB8AC3E}">
        <p14:creationId xmlns:p14="http://schemas.microsoft.com/office/powerpoint/2010/main" val="976474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Here is the NDBI greater than 0 for 2015</a:t>
            </a:r>
          </a:p>
          <a:p>
            <a:endParaRPr lang="en-US" baseline="0" dirty="0"/>
          </a:p>
        </p:txBody>
      </p:sp>
      <p:sp>
        <p:nvSpPr>
          <p:cNvPr id="4" name="Slide Number Placeholder 3"/>
          <p:cNvSpPr>
            <a:spLocks noGrp="1"/>
          </p:cNvSpPr>
          <p:nvPr>
            <p:ph type="sldNum" sz="quarter" idx="10"/>
          </p:nvPr>
        </p:nvSpPr>
        <p:spPr/>
        <p:txBody>
          <a:bodyPr/>
          <a:lstStyle/>
          <a:p>
            <a:fld id="{D6D05EA7-96FD-4DFC-B111-6AFB516DE913}" type="slidenum">
              <a:rPr lang="en-US" smtClean="0"/>
              <a:t>12</a:t>
            </a:fld>
            <a:endParaRPr lang="en-US"/>
          </a:p>
        </p:txBody>
      </p:sp>
    </p:spTree>
    <p:extLst>
      <p:ext uri="{BB962C8B-B14F-4D97-AF65-F5344CB8AC3E}">
        <p14:creationId xmlns:p14="http://schemas.microsoft.com/office/powerpoint/2010/main" val="1954708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D6D05EA7-96FD-4DFC-B111-6AFB516DE913}" type="slidenum">
              <a:rPr lang="en-US" smtClean="0"/>
              <a:t>13</a:t>
            </a:fld>
            <a:endParaRPr lang="en-US"/>
          </a:p>
        </p:txBody>
      </p:sp>
    </p:spTree>
    <p:extLst>
      <p:ext uri="{BB962C8B-B14F-4D97-AF65-F5344CB8AC3E}">
        <p14:creationId xmlns:p14="http://schemas.microsoft.com/office/powerpoint/2010/main" val="19979420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Finally, let’s see the </a:t>
            </a:r>
            <a:r>
              <a:rPr lang="en-US" sz="1200" dirty="0"/>
              <a:t>UN SDG 15.3.1 – i.e., Proportion of land that is degraded over total land area</a:t>
            </a:r>
          </a:p>
        </p:txBody>
      </p:sp>
      <p:sp>
        <p:nvSpPr>
          <p:cNvPr id="4" name="Slide Number Placeholder 3"/>
          <p:cNvSpPr>
            <a:spLocks noGrp="1"/>
          </p:cNvSpPr>
          <p:nvPr>
            <p:ph type="sldNum" sz="quarter" idx="10"/>
          </p:nvPr>
        </p:nvSpPr>
        <p:spPr/>
        <p:txBody>
          <a:bodyPr/>
          <a:lstStyle/>
          <a:p>
            <a:fld id="{AE1CFD06-516E-48D3-8B04-3EAE4B12BFA7}" type="slidenum">
              <a:rPr lang="en-US" smtClean="0"/>
              <a:t>14</a:t>
            </a:fld>
            <a:endParaRPr lang="en-US"/>
          </a:p>
        </p:txBody>
      </p:sp>
    </p:spTree>
    <p:extLst>
      <p:ext uri="{BB962C8B-B14F-4D97-AF65-F5344CB8AC3E}">
        <p14:creationId xmlns:p14="http://schemas.microsoft.com/office/powerpoint/2010/main" val="8596395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is the structure of our analysis. I will briefly discuss the items in blue here.</a:t>
            </a:r>
          </a:p>
          <a:p>
            <a:endParaRPr lang="en-US" dirty="0"/>
          </a:p>
        </p:txBody>
      </p:sp>
      <p:sp>
        <p:nvSpPr>
          <p:cNvPr id="4" name="Slide Number Placeholder 3"/>
          <p:cNvSpPr>
            <a:spLocks noGrp="1"/>
          </p:cNvSpPr>
          <p:nvPr>
            <p:ph type="sldNum" sz="quarter" idx="10"/>
          </p:nvPr>
        </p:nvSpPr>
        <p:spPr/>
        <p:txBody>
          <a:bodyPr/>
          <a:lstStyle/>
          <a:p>
            <a:fld id="{AE1CFD06-516E-48D3-8B04-3EAE4B12BFA7}" type="slidenum">
              <a:rPr lang="en-US" smtClean="0"/>
              <a:t>15</a:t>
            </a:fld>
            <a:endParaRPr lang="en-US"/>
          </a:p>
        </p:txBody>
      </p:sp>
    </p:spTree>
    <p:extLst>
      <p:ext uri="{BB962C8B-B14F-4D97-AF65-F5344CB8AC3E}">
        <p14:creationId xmlns:p14="http://schemas.microsoft.com/office/powerpoint/2010/main" val="33318197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a:t>
            </a:r>
            <a:r>
              <a:rPr lang="en-US" baseline="0" dirty="0"/>
              <a:t> 2000 and 2015, the most notable change in the </a:t>
            </a:r>
            <a:r>
              <a:rPr lang="en-US" baseline="0" dirty="0" err="1"/>
              <a:t>Kasoa</a:t>
            </a:r>
            <a:r>
              <a:rPr lang="en-US" baseline="0" dirty="0"/>
              <a:t> region is an increase in urbanization (“Settlements”).</a:t>
            </a:r>
            <a:endParaRPr lang="en-US" dirty="0"/>
          </a:p>
        </p:txBody>
      </p:sp>
      <p:sp>
        <p:nvSpPr>
          <p:cNvPr id="4" name="Slide Number Placeholder 3"/>
          <p:cNvSpPr>
            <a:spLocks noGrp="1"/>
          </p:cNvSpPr>
          <p:nvPr>
            <p:ph type="sldNum" sz="quarter" idx="10"/>
          </p:nvPr>
        </p:nvSpPr>
        <p:spPr/>
        <p:txBody>
          <a:bodyPr/>
          <a:lstStyle/>
          <a:p>
            <a:fld id="{D6D05EA7-96FD-4DFC-B111-6AFB516DE913}" type="slidenum">
              <a:rPr lang="en-US" smtClean="0"/>
              <a:t>16</a:t>
            </a:fld>
            <a:endParaRPr lang="en-US"/>
          </a:p>
        </p:txBody>
      </p:sp>
    </p:spTree>
    <p:extLst>
      <p:ext uri="{BB962C8B-B14F-4D97-AF65-F5344CB8AC3E}">
        <p14:creationId xmlns:p14="http://schemas.microsoft.com/office/powerpoint/2010/main" val="40097082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t>
            </a:r>
            <a:r>
              <a:rPr lang="en-US" baseline="0" dirty="0"/>
              <a:t>is data for the year 2000. The first figure is predicted land classes. The second figure is true land classes (according to ESA CCI). The white pixels in the predicted land classes images are pixels with no data.</a:t>
            </a:r>
            <a:endParaRPr lang="en-US" dirty="0"/>
          </a:p>
        </p:txBody>
      </p:sp>
      <p:sp>
        <p:nvSpPr>
          <p:cNvPr id="4" name="Slide Number Placeholder 3"/>
          <p:cNvSpPr>
            <a:spLocks noGrp="1"/>
          </p:cNvSpPr>
          <p:nvPr>
            <p:ph type="sldNum" sz="quarter" idx="10"/>
          </p:nvPr>
        </p:nvSpPr>
        <p:spPr/>
        <p:txBody>
          <a:bodyPr/>
          <a:lstStyle/>
          <a:p>
            <a:fld id="{D6D05EA7-96FD-4DFC-B111-6AFB516DE913}" type="slidenum">
              <a:rPr lang="en-US" smtClean="0"/>
              <a:t>17</a:t>
            </a:fld>
            <a:endParaRPr lang="en-US"/>
          </a:p>
        </p:txBody>
      </p:sp>
    </p:spTree>
    <p:extLst>
      <p:ext uri="{BB962C8B-B14F-4D97-AF65-F5344CB8AC3E}">
        <p14:creationId xmlns:p14="http://schemas.microsoft.com/office/powerpoint/2010/main" val="12450925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Similarly, </a:t>
            </a:r>
            <a:r>
              <a:rPr lang="en-US"/>
              <a:t>we have for 2015.</a:t>
            </a:r>
            <a:endParaRPr lang="en-US" dirty="0"/>
          </a:p>
        </p:txBody>
      </p:sp>
      <p:sp>
        <p:nvSpPr>
          <p:cNvPr id="4" name="Slide Number Placeholder 3"/>
          <p:cNvSpPr>
            <a:spLocks noGrp="1"/>
          </p:cNvSpPr>
          <p:nvPr>
            <p:ph type="sldNum" sz="quarter" idx="10"/>
          </p:nvPr>
        </p:nvSpPr>
        <p:spPr/>
        <p:txBody>
          <a:bodyPr/>
          <a:lstStyle/>
          <a:p>
            <a:fld id="{D6D05EA7-96FD-4DFC-B111-6AFB516DE913}" type="slidenum">
              <a:rPr lang="en-US" smtClean="0"/>
              <a:t>18</a:t>
            </a:fld>
            <a:endParaRPr lang="en-US"/>
          </a:p>
        </p:txBody>
      </p:sp>
    </p:spTree>
    <p:extLst>
      <p:ext uri="{BB962C8B-B14F-4D97-AF65-F5344CB8AC3E}">
        <p14:creationId xmlns:p14="http://schemas.microsoft.com/office/powerpoint/2010/main" val="30491192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figure shows that most</a:t>
            </a:r>
            <a:r>
              <a:rPr lang="en-US" baseline="0" dirty="0"/>
              <a:t> pixels had no land class changes between 2000 and 2015, and most land class changes were due to urbanization in and around </a:t>
            </a:r>
            <a:r>
              <a:rPr lang="en-US" baseline="0" dirty="0" err="1"/>
              <a:t>Kasoa</a:t>
            </a:r>
            <a:r>
              <a:rPr lang="en-US" baseline="0" dirty="0"/>
              <a:t>.</a:t>
            </a:r>
            <a:endParaRPr lang="en-US" dirty="0"/>
          </a:p>
        </p:txBody>
      </p:sp>
      <p:sp>
        <p:nvSpPr>
          <p:cNvPr id="4" name="Slide Number Placeholder 3"/>
          <p:cNvSpPr>
            <a:spLocks noGrp="1"/>
          </p:cNvSpPr>
          <p:nvPr>
            <p:ph type="sldNum" sz="quarter" idx="10"/>
          </p:nvPr>
        </p:nvSpPr>
        <p:spPr/>
        <p:txBody>
          <a:bodyPr/>
          <a:lstStyle/>
          <a:p>
            <a:fld id="{D6D05EA7-96FD-4DFC-B111-6AFB516DE913}" type="slidenum">
              <a:rPr lang="en-US" smtClean="0"/>
              <a:t>19</a:t>
            </a:fld>
            <a:endParaRPr lang="en-US"/>
          </a:p>
        </p:txBody>
      </p:sp>
    </p:spTree>
    <p:extLst>
      <p:ext uri="{BB962C8B-B14F-4D97-AF65-F5344CB8AC3E}">
        <p14:creationId xmlns:p14="http://schemas.microsoft.com/office/powerpoint/2010/main" val="17084062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a:t>
            </a:r>
            <a:r>
              <a:rPr lang="en-US" baseline="0" dirty="0"/>
              <a:t> the suggestion of the UN SDG 15.3.1 Good Practice Guidance document, </a:t>
            </a:r>
            <a:r>
              <a:rPr lang="en-US" dirty="0"/>
              <a:t>we created</a:t>
            </a:r>
            <a:r>
              <a:rPr lang="en-US" baseline="0" dirty="0"/>
              <a:t> a matrix of the amount of change from each IPCC land class to every other IPCC land class – coloring positive changes green, neutral changes blue, and negative changes red. A given transition will be either positive or negative depending on the context of the region, so the mapping of transitions to sentiment (positive, neutral, or negative) may vary between regions.</a:t>
            </a:r>
          </a:p>
          <a:p>
            <a:endParaRPr lang="en-US" baseline="0" dirty="0"/>
          </a:p>
          <a:p>
            <a:r>
              <a:rPr lang="en-US" baseline="0" dirty="0"/>
              <a:t>Here we can see that most of the terrain in this scene is cropland, and the most significant transitions were “Urban Expansion” (Grassland -&gt; Settlements, Cropland -&gt; Settlements).</a:t>
            </a:r>
          </a:p>
        </p:txBody>
      </p:sp>
      <p:sp>
        <p:nvSpPr>
          <p:cNvPr id="4" name="Slide Number Placeholder 3"/>
          <p:cNvSpPr>
            <a:spLocks noGrp="1"/>
          </p:cNvSpPr>
          <p:nvPr>
            <p:ph type="sldNum" sz="quarter" idx="10"/>
          </p:nvPr>
        </p:nvSpPr>
        <p:spPr/>
        <p:txBody>
          <a:bodyPr/>
          <a:lstStyle/>
          <a:p>
            <a:fld id="{D6D05EA7-96FD-4DFC-B111-6AFB516DE913}" type="slidenum">
              <a:rPr lang="en-US" smtClean="0"/>
              <a:t>20</a:t>
            </a:fld>
            <a:endParaRPr lang="en-US"/>
          </a:p>
        </p:txBody>
      </p:sp>
    </p:spTree>
    <p:extLst>
      <p:ext uri="{BB962C8B-B14F-4D97-AF65-F5344CB8AC3E}">
        <p14:creationId xmlns:p14="http://schemas.microsoft.com/office/powerpoint/2010/main" val="26604916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7"/>
        <p:cNvGrpSpPr/>
        <p:nvPr/>
      </p:nvGrpSpPr>
      <p:grpSpPr>
        <a:xfrm>
          <a:off x="0" y="0"/>
          <a:ext cx="0" cy="0"/>
          <a:chOff x="0" y="0"/>
          <a:chExt cx="0" cy="0"/>
        </a:xfrm>
      </p:grpSpPr>
      <p:sp>
        <p:nvSpPr>
          <p:cNvPr id="938" name="Shape 93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39" name="Shape 93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7051268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F93F0-C186-4A60-B6A8-162C63CAA5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CC27E05-FDF3-4C8F-95A7-1A742D8ABF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7E11159-8322-468D-ADD3-4CC47002EA39}"/>
              </a:ext>
            </a:extLst>
          </p:cNvPr>
          <p:cNvSpPr>
            <a:spLocks noGrp="1"/>
          </p:cNvSpPr>
          <p:nvPr>
            <p:ph type="dt" sz="half" idx="10"/>
          </p:nvPr>
        </p:nvSpPr>
        <p:spPr/>
        <p:txBody>
          <a:bodyPr/>
          <a:lstStyle/>
          <a:p>
            <a:fld id="{D9E90C1D-0E21-40A8-8DE8-31285C2F36BA}" type="datetimeFigureOut">
              <a:rPr lang="en-US" smtClean="0"/>
              <a:t>7/10/2020</a:t>
            </a:fld>
            <a:endParaRPr lang="en-US"/>
          </a:p>
        </p:txBody>
      </p:sp>
      <p:sp>
        <p:nvSpPr>
          <p:cNvPr id="5" name="Footer Placeholder 4">
            <a:extLst>
              <a:ext uri="{FF2B5EF4-FFF2-40B4-BE49-F238E27FC236}">
                <a16:creationId xmlns:a16="http://schemas.microsoft.com/office/drawing/2014/main" id="{754B7965-2007-4942-B50C-718F815C4A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2CC8E4-FEBD-465D-AF27-B09C3B78E2B8}"/>
              </a:ext>
            </a:extLst>
          </p:cNvPr>
          <p:cNvSpPr>
            <a:spLocks noGrp="1"/>
          </p:cNvSpPr>
          <p:nvPr>
            <p:ph type="sldNum" sz="quarter" idx="12"/>
          </p:nvPr>
        </p:nvSpPr>
        <p:spPr/>
        <p:txBody>
          <a:bodyPr/>
          <a:lstStyle/>
          <a:p>
            <a:fld id="{8048593C-FDE1-4422-A92F-D93BAB12B161}" type="slidenum">
              <a:rPr lang="en-US" smtClean="0"/>
              <a:t>‹#›</a:t>
            </a:fld>
            <a:endParaRPr lang="en-US"/>
          </a:p>
        </p:txBody>
      </p:sp>
    </p:spTree>
    <p:extLst>
      <p:ext uri="{BB962C8B-B14F-4D97-AF65-F5344CB8AC3E}">
        <p14:creationId xmlns:p14="http://schemas.microsoft.com/office/powerpoint/2010/main" val="867564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04BC0-CA6C-4821-AA8E-734CB37C2C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6ACC9C-76ED-48B8-8826-F2ABB14F234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8426E4-699A-4603-8E4E-2465E6E86F30}"/>
              </a:ext>
            </a:extLst>
          </p:cNvPr>
          <p:cNvSpPr>
            <a:spLocks noGrp="1"/>
          </p:cNvSpPr>
          <p:nvPr>
            <p:ph type="dt" sz="half" idx="10"/>
          </p:nvPr>
        </p:nvSpPr>
        <p:spPr/>
        <p:txBody>
          <a:bodyPr/>
          <a:lstStyle/>
          <a:p>
            <a:fld id="{D9E90C1D-0E21-40A8-8DE8-31285C2F36BA}" type="datetimeFigureOut">
              <a:rPr lang="en-US" smtClean="0"/>
              <a:t>7/10/2020</a:t>
            </a:fld>
            <a:endParaRPr lang="en-US"/>
          </a:p>
        </p:txBody>
      </p:sp>
      <p:sp>
        <p:nvSpPr>
          <p:cNvPr id="5" name="Footer Placeholder 4">
            <a:extLst>
              <a:ext uri="{FF2B5EF4-FFF2-40B4-BE49-F238E27FC236}">
                <a16:creationId xmlns:a16="http://schemas.microsoft.com/office/drawing/2014/main" id="{1303F78D-AC9A-487A-AC81-4C661E4F72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F7683E-A7DD-4C7D-9489-64CDED2E58D2}"/>
              </a:ext>
            </a:extLst>
          </p:cNvPr>
          <p:cNvSpPr>
            <a:spLocks noGrp="1"/>
          </p:cNvSpPr>
          <p:nvPr>
            <p:ph type="sldNum" sz="quarter" idx="12"/>
          </p:nvPr>
        </p:nvSpPr>
        <p:spPr/>
        <p:txBody>
          <a:bodyPr/>
          <a:lstStyle/>
          <a:p>
            <a:fld id="{8048593C-FDE1-4422-A92F-D93BAB12B161}" type="slidenum">
              <a:rPr lang="en-US" smtClean="0"/>
              <a:t>‹#›</a:t>
            </a:fld>
            <a:endParaRPr lang="en-US"/>
          </a:p>
        </p:txBody>
      </p:sp>
    </p:spTree>
    <p:extLst>
      <p:ext uri="{BB962C8B-B14F-4D97-AF65-F5344CB8AC3E}">
        <p14:creationId xmlns:p14="http://schemas.microsoft.com/office/powerpoint/2010/main" val="1665542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C7953-C1E6-4876-ADCB-B6DBD9C431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BCD2C64-E286-4193-84A0-F17C690CC24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9A6133-016F-4B82-A62C-1989AC293570}"/>
              </a:ext>
            </a:extLst>
          </p:cNvPr>
          <p:cNvSpPr>
            <a:spLocks noGrp="1"/>
          </p:cNvSpPr>
          <p:nvPr>
            <p:ph type="dt" sz="half" idx="10"/>
          </p:nvPr>
        </p:nvSpPr>
        <p:spPr/>
        <p:txBody>
          <a:bodyPr/>
          <a:lstStyle/>
          <a:p>
            <a:fld id="{D9E90C1D-0E21-40A8-8DE8-31285C2F36BA}" type="datetimeFigureOut">
              <a:rPr lang="en-US" smtClean="0"/>
              <a:t>7/10/2020</a:t>
            </a:fld>
            <a:endParaRPr lang="en-US"/>
          </a:p>
        </p:txBody>
      </p:sp>
      <p:sp>
        <p:nvSpPr>
          <p:cNvPr id="5" name="Footer Placeholder 4">
            <a:extLst>
              <a:ext uri="{FF2B5EF4-FFF2-40B4-BE49-F238E27FC236}">
                <a16:creationId xmlns:a16="http://schemas.microsoft.com/office/drawing/2014/main" id="{89CE08D5-BF45-4A7D-B2AD-6318533313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06B8F0-78E1-4789-BC04-9F7DE13E003C}"/>
              </a:ext>
            </a:extLst>
          </p:cNvPr>
          <p:cNvSpPr>
            <a:spLocks noGrp="1"/>
          </p:cNvSpPr>
          <p:nvPr>
            <p:ph type="sldNum" sz="quarter" idx="12"/>
          </p:nvPr>
        </p:nvSpPr>
        <p:spPr/>
        <p:txBody>
          <a:bodyPr/>
          <a:lstStyle/>
          <a:p>
            <a:fld id="{8048593C-FDE1-4422-A92F-D93BAB12B161}" type="slidenum">
              <a:rPr lang="en-US" smtClean="0"/>
              <a:t>‹#›</a:t>
            </a:fld>
            <a:endParaRPr lang="en-US"/>
          </a:p>
        </p:txBody>
      </p:sp>
    </p:spTree>
    <p:extLst>
      <p:ext uri="{BB962C8B-B14F-4D97-AF65-F5344CB8AC3E}">
        <p14:creationId xmlns:p14="http://schemas.microsoft.com/office/powerpoint/2010/main" val="1250879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4A172-FCB8-4A83-81A8-36BA8560E6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6C007C-DD32-4FD1-8807-F0336D0E26B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6D78ADC-27F8-4B72-A306-3995ECD091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F8B1C0-B3D0-4ECC-8723-FE33F51CC511}"/>
              </a:ext>
            </a:extLst>
          </p:cNvPr>
          <p:cNvSpPr>
            <a:spLocks noGrp="1"/>
          </p:cNvSpPr>
          <p:nvPr>
            <p:ph type="dt" sz="half" idx="10"/>
          </p:nvPr>
        </p:nvSpPr>
        <p:spPr/>
        <p:txBody>
          <a:bodyPr/>
          <a:lstStyle/>
          <a:p>
            <a:fld id="{D9E90C1D-0E21-40A8-8DE8-31285C2F36BA}" type="datetimeFigureOut">
              <a:rPr lang="en-US" smtClean="0"/>
              <a:t>7/10/2020</a:t>
            </a:fld>
            <a:endParaRPr lang="en-US"/>
          </a:p>
        </p:txBody>
      </p:sp>
      <p:sp>
        <p:nvSpPr>
          <p:cNvPr id="6" name="Footer Placeholder 5">
            <a:extLst>
              <a:ext uri="{FF2B5EF4-FFF2-40B4-BE49-F238E27FC236}">
                <a16:creationId xmlns:a16="http://schemas.microsoft.com/office/drawing/2014/main" id="{AC25A88B-B0B9-4A9E-81DA-E1AC78B8A3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CC76E0-8844-4777-8851-C53CC40B04A9}"/>
              </a:ext>
            </a:extLst>
          </p:cNvPr>
          <p:cNvSpPr>
            <a:spLocks noGrp="1"/>
          </p:cNvSpPr>
          <p:nvPr>
            <p:ph type="sldNum" sz="quarter" idx="12"/>
          </p:nvPr>
        </p:nvSpPr>
        <p:spPr/>
        <p:txBody>
          <a:bodyPr/>
          <a:lstStyle/>
          <a:p>
            <a:fld id="{8048593C-FDE1-4422-A92F-D93BAB12B161}" type="slidenum">
              <a:rPr lang="en-US" smtClean="0"/>
              <a:t>‹#›</a:t>
            </a:fld>
            <a:endParaRPr lang="en-US"/>
          </a:p>
        </p:txBody>
      </p:sp>
    </p:spTree>
    <p:extLst>
      <p:ext uri="{BB962C8B-B14F-4D97-AF65-F5344CB8AC3E}">
        <p14:creationId xmlns:p14="http://schemas.microsoft.com/office/powerpoint/2010/main" val="1641209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3BBA2-2D58-4CA1-AB0B-F5257B69831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A034CA3-6DF4-4AEC-85C7-582928DB02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2FF4BB-801B-43C6-99B9-57EBCE483D2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146CDF-D3ED-4C38-B696-6C3F1D7BF3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37C7EBB-7E42-42E5-9ACA-C6C8A753B0A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BB14E9D-BCE2-4DA2-8C4E-E414C9B69A3E}"/>
              </a:ext>
            </a:extLst>
          </p:cNvPr>
          <p:cNvSpPr>
            <a:spLocks noGrp="1"/>
          </p:cNvSpPr>
          <p:nvPr>
            <p:ph type="dt" sz="half" idx="10"/>
          </p:nvPr>
        </p:nvSpPr>
        <p:spPr/>
        <p:txBody>
          <a:bodyPr/>
          <a:lstStyle/>
          <a:p>
            <a:fld id="{D9E90C1D-0E21-40A8-8DE8-31285C2F36BA}" type="datetimeFigureOut">
              <a:rPr lang="en-US" smtClean="0"/>
              <a:t>7/10/2020</a:t>
            </a:fld>
            <a:endParaRPr lang="en-US"/>
          </a:p>
        </p:txBody>
      </p:sp>
      <p:sp>
        <p:nvSpPr>
          <p:cNvPr id="8" name="Footer Placeholder 7">
            <a:extLst>
              <a:ext uri="{FF2B5EF4-FFF2-40B4-BE49-F238E27FC236}">
                <a16:creationId xmlns:a16="http://schemas.microsoft.com/office/drawing/2014/main" id="{FAF98D34-2820-4DBF-AD16-993C559E836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FD09758-9D73-432D-A549-33856E8D8775}"/>
              </a:ext>
            </a:extLst>
          </p:cNvPr>
          <p:cNvSpPr>
            <a:spLocks noGrp="1"/>
          </p:cNvSpPr>
          <p:nvPr>
            <p:ph type="sldNum" sz="quarter" idx="12"/>
          </p:nvPr>
        </p:nvSpPr>
        <p:spPr/>
        <p:txBody>
          <a:bodyPr/>
          <a:lstStyle/>
          <a:p>
            <a:fld id="{8048593C-FDE1-4422-A92F-D93BAB12B161}" type="slidenum">
              <a:rPr lang="en-US" smtClean="0"/>
              <a:t>‹#›</a:t>
            </a:fld>
            <a:endParaRPr lang="en-US"/>
          </a:p>
        </p:txBody>
      </p:sp>
    </p:spTree>
    <p:extLst>
      <p:ext uri="{BB962C8B-B14F-4D97-AF65-F5344CB8AC3E}">
        <p14:creationId xmlns:p14="http://schemas.microsoft.com/office/powerpoint/2010/main" val="3786462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7B19B-2BF8-4B44-BF7E-D7335CD2133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F6F7683-7837-4035-8F60-31733AC6F0C5}"/>
              </a:ext>
            </a:extLst>
          </p:cNvPr>
          <p:cNvSpPr>
            <a:spLocks noGrp="1"/>
          </p:cNvSpPr>
          <p:nvPr>
            <p:ph type="dt" sz="half" idx="10"/>
          </p:nvPr>
        </p:nvSpPr>
        <p:spPr/>
        <p:txBody>
          <a:bodyPr/>
          <a:lstStyle/>
          <a:p>
            <a:fld id="{D9E90C1D-0E21-40A8-8DE8-31285C2F36BA}" type="datetimeFigureOut">
              <a:rPr lang="en-US" smtClean="0"/>
              <a:t>7/10/2020</a:t>
            </a:fld>
            <a:endParaRPr lang="en-US"/>
          </a:p>
        </p:txBody>
      </p:sp>
      <p:sp>
        <p:nvSpPr>
          <p:cNvPr id="4" name="Footer Placeholder 3">
            <a:extLst>
              <a:ext uri="{FF2B5EF4-FFF2-40B4-BE49-F238E27FC236}">
                <a16:creationId xmlns:a16="http://schemas.microsoft.com/office/drawing/2014/main" id="{099EB24F-A3AD-4859-879B-18F29F78EF7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2ADA4F5-4C73-4D72-A2C6-1A5CD0287095}"/>
              </a:ext>
            </a:extLst>
          </p:cNvPr>
          <p:cNvSpPr>
            <a:spLocks noGrp="1"/>
          </p:cNvSpPr>
          <p:nvPr>
            <p:ph type="sldNum" sz="quarter" idx="12"/>
          </p:nvPr>
        </p:nvSpPr>
        <p:spPr/>
        <p:txBody>
          <a:bodyPr/>
          <a:lstStyle/>
          <a:p>
            <a:fld id="{8048593C-FDE1-4422-A92F-D93BAB12B161}" type="slidenum">
              <a:rPr lang="en-US" smtClean="0"/>
              <a:t>‹#›</a:t>
            </a:fld>
            <a:endParaRPr lang="en-US"/>
          </a:p>
        </p:txBody>
      </p:sp>
    </p:spTree>
    <p:extLst>
      <p:ext uri="{BB962C8B-B14F-4D97-AF65-F5344CB8AC3E}">
        <p14:creationId xmlns:p14="http://schemas.microsoft.com/office/powerpoint/2010/main" val="2773051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118158-0DA3-417D-B2A3-20AFC426CA83}"/>
              </a:ext>
            </a:extLst>
          </p:cNvPr>
          <p:cNvSpPr>
            <a:spLocks noGrp="1"/>
          </p:cNvSpPr>
          <p:nvPr>
            <p:ph type="dt" sz="half" idx="10"/>
          </p:nvPr>
        </p:nvSpPr>
        <p:spPr/>
        <p:txBody>
          <a:bodyPr/>
          <a:lstStyle/>
          <a:p>
            <a:fld id="{D9E90C1D-0E21-40A8-8DE8-31285C2F36BA}" type="datetimeFigureOut">
              <a:rPr lang="en-US" smtClean="0"/>
              <a:t>7/10/2020</a:t>
            </a:fld>
            <a:endParaRPr lang="en-US"/>
          </a:p>
        </p:txBody>
      </p:sp>
      <p:sp>
        <p:nvSpPr>
          <p:cNvPr id="3" name="Footer Placeholder 2">
            <a:extLst>
              <a:ext uri="{FF2B5EF4-FFF2-40B4-BE49-F238E27FC236}">
                <a16:creationId xmlns:a16="http://schemas.microsoft.com/office/drawing/2014/main" id="{BF2F16A0-671A-434F-A338-AB7C7E8E3C7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1A08904-5091-4FFE-B376-F8D22AFB9674}"/>
              </a:ext>
            </a:extLst>
          </p:cNvPr>
          <p:cNvSpPr>
            <a:spLocks noGrp="1"/>
          </p:cNvSpPr>
          <p:nvPr>
            <p:ph type="sldNum" sz="quarter" idx="12"/>
          </p:nvPr>
        </p:nvSpPr>
        <p:spPr/>
        <p:txBody>
          <a:bodyPr/>
          <a:lstStyle/>
          <a:p>
            <a:fld id="{8048593C-FDE1-4422-A92F-D93BAB12B161}" type="slidenum">
              <a:rPr lang="en-US" smtClean="0"/>
              <a:t>‹#›</a:t>
            </a:fld>
            <a:endParaRPr lang="en-US"/>
          </a:p>
        </p:txBody>
      </p:sp>
    </p:spTree>
    <p:extLst>
      <p:ext uri="{BB962C8B-B14F-4D97-AF65-F5344CB8AC3E}">
        <p14:creationId xmlns:p14="http://schemas.microsoft.com/office/powerpoint/2010/main" val="645117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72E71-3676-4D4F-8905-D76F1B88F2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AAE866-5724-4E50-8DB2-8F0BAE6D5A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6EA833A-4A40-431D-9200-ACAE83D1DA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0C03DF-BC7C-4091-A1F3-D35F46697432}"/>
              </a:ext>
            </a:extLst>
          </p:cNvPr>
          <p:cNvSpPr>
            <a:spLocks noGrp="1"/>
          </p:cNvSpPr>
          <p:nvPr>
            <p:ph type="dt" sz="half" idx="10"/>
          </p:nvPr>
        </p:nvSpPr>
        <p:spPr/>
        <p:txBody>
          <a:bodyPr/>
          <a:lstStyle/>
          <a:p>
            <a:fld id="{D9E90C1D-0E21-40A8-8DE8-31285C2F36BA}" type="datetimeFigureOut">
              <a:rPr lang="en-US" smtClean="0"/>
              <a:t>7/10/2020</a:t>
            </a:fld>
            <a:endParaRPr lang="en-US"/>
          </a:p>
        </p:txBody>
      </p:sp>
      <p:sp>
        <p:nvSpPr>
          <p:cNvPr id="6" name="Footer Placeholder 5">
            <a:extLst>
              <a:ext uri="{FF2B5EF4-FFF2-40B4-BE49-F238E27FC236}">
                <a16:creationId xmlns:a16="http://schemas.microsoft.com/office/drawing/2014/main" id="{8329DA32-C247-4603-B672-B0120E2678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0C673C-F853-4E89-B3AD-18D52B27E760}"/>
              </a:ext>
            </a:extLst>
          </p:cNvPr>
          <p:cNvSpPr>
            <a:spLocks noGrp="1"/>
          </p:cNvSpPr>
          <p:nvPr>
            <p:ph type="sldNum" sz="quarter" idx="12"/>
          </p:nvPr>
        </p:nvSpPr>
        <p:spPr/>
        <p:txBody>
          <a:bodyPr/>
          <a:lstStyle/>
          <a:p>
            <a:fld id="{8048593C-FDE1-4422-A92F-D93BAB12B161}" type="slidenum">
              <a:rPr lang="en-US" smtClean="0"/>
              <a:t>‹#›</a:t>
            </a:fld>
            <a:endParaRPr lang="en-US"/>
          </a:p>
        </p:txBody>
      </p:sp>
    </p:spTree>
    <p:extLst>
      <p:ext uri="{BB962C8B-B14F-4D97-AF65-F5344CB8AC3E}">
        <p14:creationId xmlns:p14="http://schemas.microsoft.com/office/powerpoint/2010/main" val="3076606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68FA6-0041-4066-9B48-B897F941F6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DBFDD37-D6BD-4854-84F1-1A4341BCE6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5E4FBB-3404-4D36-AA56-87A34B4B3F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EEBC65-27B1-4196-AC0D-12904B7DEBF3}"/>
              </a:ext>
            </a:extLst>
          </p:cNvPr>
          <p:cNvSpPr>
            <a:spLocks noGrp="1"/>
          </p:cNvSpPr>
          <p:nvPr>
            <p:ph type="dt" sz="half" idx="10"/>
          </p:nvPr>
        </p:nvSpPr>
        <p:spPr/>
        <p:txBody>
          <a:bodyPr/>
          <a:lstStyle/>
          <a:p>
            <a:fld id="{D9E90C1D-0E21-40A8-8DE8-31285C2F36BA}" type="datetimeFigureOut">
              <a:rPr lang="en-US" smtClean="0"/>
              <a:t>7/10/2020</a:t>
            </a:fld>
            <a:endParaRPr lang="en-US"/>
          </a:p>
        </p:txBody>
      </p:sp>
      <p:sp>
        <p:nvSpPr>
          <p:cNvPr id="6" name="Footer Placeholder 5">
            <a:extLst>
              <a:ext uri="{FF2B5EF4-FFF2-40B4-BE49-F238E27FC236}">
                <a16:creationId xmlns:a16="http://schemas.microsoft.com/office/drawing/2014/main" id="{9A7B2051-83F7-4F05-9F0F-561E1E8657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82D709-E0EA-4F1A-BA67-21A94DE8AB8E}"/>
              </a:ext>
            </a:extLst>
          </p:cNvPr>
          <p:cNvSpPr>
            <a:spLocks noGrp="1"/>
          </p:cNvSpPr>
          <p:nvPr>
            <p:ph type="sldNum" sz="quarter" idx="12"/>
          </p:nvPr>
        </p:nvSpPr>
        <p:spPr/>
        <p:txBody>
          <a:bodyPr/>
          <a:lstStyle/>
          <a:p>
            <a:fld id="{8048593C-FDE1-4422-A92F-D93BAB12B161}" type="slidenum">
              <a:rPr lang="en-US" smtClean="0"/>
              <a:t>‹#›</a:t>
            </a:fld>
            <a:endParaRPr lang="en-US"/>
          </a:p>
        </p:txBody>
      </p:sp>
    </p:spTree>
    <p:extLst>
      <p:ext uri="{BB962C8B-B14F-4D97-AF65-F5344CB8AC3E}">
        <p14:creationId xmlns:p14="http://schemas.microsoft.com/office/powerpoint/2010/main" val="1412147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1AA5A-FBFC-4FAA-949B-6D64621B01C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00BF498-52EC-4D2D-9AE5-6F1A90ACBED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477ED7-9257-4524-9DD9-F6E14A5125C0}"/>
              </a:ext>
            </a:extLst>
          </p:cNvPr>
          <p:cNvSpPr>
            <a:spLocks noGrp="1"/>
          </p:cNvSpPr>
          <p:nvPr>
            <p:ph type="dt" sz="half" idx="10"/>
          </p:nvPr>
        </p:nvSpPr>
        <p:spPr/>
        <p:txBody>
          <a:bodyPr/>
          <a:lstStyle/>
          <a:p>
            <a:fld id="{D9E90C1D-0E21-40A8-8DE8-31285C2F36BA}" type="datetimeFigureOut">
              <a:rPr lang="en-US" smtClean="0"/>
              <a:t>7/10/2020</a:t>
            </a:fld>
            <a:endParaRPr lang="en-US"/>
          </a:p>
        </p:txBody>
      </p:sp>
      <p:sp>
        <p:nvSpPr>
          <p:cNvPr id="5" name="Footer Placeholder 4">
            <a:extLst>
              <a:ext uri="{FF2B5EF4-FFF2-40B4-BE49-F238E27FC236}">
                <a16:creationId xmlns:a16="http://schemas.microsoft.com/office/drawing/2014/main" id="{743F2076-3F86-4677-AA7B-82BA730EAC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B5D5A1-261E-45EF-A01E-7E849D30DFF0}"/>
              </a:ext>
            </a:extLst>
          </p:cNvPr>
          <p:cNvSpPr>
            <a:spLocks noGrp="1"/>
          </p:cNvSpPr>
          <p:nvPr>
            <p:ph type="sldNum" sz="quarter" idx="12"/>
          </p:nvPr>
        </p:nvSpPr>
        <p:spPr/>
        <p:txBody>
          <a:bodyPr/>
          <a:lstStyle/>
          <a:p>
            <a:fld id="{8048593C-FDE1-4422-A92F-D93BAB12B161}" type="slidenum">
              <a:rPr lang="en-US" smtClean="0"/>
              <a:t>‹#›</a:t>
            </a:fld>
            <a:endParaRPr lang="en-US"/>
          </a:p>
        </p:txBody>
      </p:sp>
    </p:spTree>
    <p:extLst>
      <p:ext uri="{BB962C8B-B14F-4D97-AF65-F5344CB8AC3E}">
        <p14:creationId xmlns:p14="http://schemas.microsoft.com/office/powerpoint/2010/main" val="3094148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4C3C52-C56C-4D41-831F-41D8DF13563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08FF201-2806-440B-8B22-46B5AE9D56A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1F12BD-8E01-416C-82AA-DED4F33CBD62}"/>
              </a:ext>
            </a:extLst>
          </p:cNvPr>
          <p:cNvSpPr>
            <a:spLocks noGrp="1"/>
          </p:cNvSpPr>
          <p:nvPr>
            <p:ph type="dt" sz="half" idx="10"/>
          </p:nvPr>
        </p:nvSpPr>
        <p:spPr/>
        <p:txBody>
          <a:bodyPr/>
          <a:lstStyle/>
          <a:p>
            <a:fld id="{D9E90C1D-0E21-40A8-8DE8-31285C2F36BA}" type="datetimeFigureOut">
              <a:rPr lang="en-US" smtClean="0"/>
              <a:t>7/10/2020</a:t>
            </a:fld>
            <a:endParaRPr lang="en-US"/>
          </a:p>
        </p:txBody>
      </p:sp>
      <p:sp>
        <p:nvSpPr>
          <p:cNvPr id="5" name="Footer Placeholder 4">
            <a:extLst>
              <a:ext uri="{FF2B5EF4-FFF2-40B4-BE49-F238E27FC236}">
                <a16:creationId xmlns:a16="http://schemas.microsoft.com/office/drawing/2014/main" id="{21A22F7B-928E-46A1-A85C-0C750ACFEC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DABD69-69DC-4AD3-A6CA-CA753D458FF8}"/>
              </a:ext>
            </a:extLst>
          </p:cNvPr>
          <p:cNvSpPr>
            <a:spLocks noGrp="1"/>
          </p:cNvSpPr>
          <p:nvPr>
            <p:ph type="sldNum" sz="quarter" idx="12"/>
          </p:nvPr>
        </p:nvSpPr>
        <p:spPr/>
        <p:txBody>
          <a:bodyPr/>
          <a:lstStyle/>
          <a:p>
            <a:fld id="{8048593C-FDE1-4422-A92F-D93BAB12B161}" type="slidenum">
              <a:rPr lang="en-US" smtClean="0"/>
              <a:t>‹#›</a:t>
            </a:fld>
            <a:endParaRPr lang="en-US"/>
          </a:p>
        </p:txBody>
      </p:sp>
    </p:spTree>
    <p:extLst>
      <p:ext uri="{BB962C8B-B14F-4D97-AF65-F5344CB8AC3E}">
        <p14:creationId xmlns:p14="http://schemas.microsoft.com/office/powerpoint/2010/main" val="36531141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8"/>
        <p:cNvGrpSpPr/>
        <p:nvPr/>
      </p:nvGrpSpPr>
      <p:grpSpPr>
        <a:xfrm>
          <a:off x="0" y="0"/>
          <a:ext cx="0" cy="0"/>
          <a:chOff x="0" y="0"/>
          <a:chExt cx="0" cy="0"/>
        </a:xfrm>
      </p:grpSpPr>
      <p:sp>
        <p:nvSpPr>
          <p:cNvPr id="19" name="Shape 19"/>
          <p:cNvSpPr/>
          <p:nvPr/>
        </p:nvSpPr>
        <p:spPr>
          <a:xfrm rot="10800000" flipH="1">
            <a:off x="0" y="2248000"/>
            <a:ext cx="12192000" cy="4610000"/>
          </a:xfrm>
          <a:prstGeom prst="rect">
            <a:avLst/>
          </a:prstGeom>
          <a:solidFill>
            <a:schemeClr val="accent4"/>
          </a:soli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00"/>
          </a:p>
        </p:txBody>
      </p:sp>
      <p:sp>
        <p:nvSpPr>
          <p:cNvPr id="20" name="Shape 20"/>
          <p:cNvSpPr/>
          <p:nvPr/>
        </p:nvSpPr>
        <p:spPr>
          <a:xfrm>
            <a:off x="0" y="2248000"/>
            <a:ext cx="12192000" cy="1448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00"/>
          </a:p>
        </p:txBody>
      </p:sp>
      <p:sp>
        <p:nvSpPr>
          <p:cNvPr id="21" name="Shape 21"/>
          <p:cNvSpPr txBox="1">
            <a:spLocks noGrp="1"/>
          </p:cNvSpPr>
          <p:nvPr>
            <p:ph type="title"/>
          </p:nvPr>
        </p:nvSpPr>
        <p:spPr>
          <a:xfrm>
            <a:off x="629200" y="984967"/>
            <a:ext cx="10962800" cy="1023600"/>
          </a:xfrm>
          <a:prstGeom prst="rect">
            <a:avLst/>
          </a:prstGeom>
        </p:spPr>
        <p:txBody>
          <a:bodyPr spcFirstLastPara="1" wrap="square" lIns="91425" tIns="91425" rIns="91425" bIns="91425" anchor="b" anchorCtr="0"/>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2" name="Shape 22"/>
          <p:cNvSpPr txBox="1">
            <a:spLocks noGrp="1"/>
          </p:cNvSpPr>
          <p:nvPr>
            <p:ph type="body" idx="1"/>
          </p:nvPr>
        </p:nvSpPr>
        <p:spPr>
          <a:xfrm>
            <a:off x="629200" y="2558767"/>
            <a:ext cx="10962800" cy="3613600"/>
          </a:xfrm>
          <a:prstGeom prst="rect">
            <a:avLst/>
          </a:prstGeom>
        </p:spPr>
        <p:txBody>
          <a:bodyPr spcFirstLastPara="1" wrap="square" lIns="91425" tIns="91425" rIns="91425" bIns="91425" anchor="t" anchorCtr="0"/>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23" name="Shape 23"/>
          <p:cNvSpPr txBox="1">
            <a:spLocks noGrp="1"/>
          </p:cNvSpPr>
          <p:nvPr>
            <p:ph type="sldNum" idx="12"/>
          </p:nvPr>
        </p:nvSpPr>
        <p:spPr>
          <a:xfrm>
            <a:off x="11364721" y="6260831"/>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971319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EE77CBB-7FF8-A647-84E2-FD8D184D816C}" type="datetimeFigureOut">
              <a:rPr lang="en-US" smtClean="0">
                <a:solidFill>
                  <a:prstClr val="black">
                    <a:tint val="75000"/>
                  </a:prstClr>
                </a:solidFill>
              </a:rPr>
              <a:pPr/>
              <a:t>7/10/2020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F4F5C41-3E26-134C-AA1F-71DA5E70300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868234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E77CBB-7FF8-A647-84E2-FD8D184D816C}" type="datetimeFigureOut">
              <a:rPr lang="en-US" smtClean="0">
                <a:solidFill>
                  <a:prstClr val="black">
                    <a:tint val="75000"/>
                  </a:prstClr>
                </a:solidFill>
              </a:rPr>
              <a:pPr/>
              <a:t>7/10/2020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F4F5C41-3E26-134C-AA1F-71DA5E70300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637025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E77CBB-7FF8-A647-84E2-FD8D184D816C}" type="datetimeFigureOut">
              <a:rPr lang="en-US" smtClean="0">
                <a:solidFill>
                  <a:prstClr val="black">
                    <a:tint val="75000"/>
                  </a:prstClr>
                </a:solidFill>
              </a:rPr>
              <a:pPr/>
              <a:t>7/10/2020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F4F5C41-3E26-134C-AA1F-71DA5E70300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430304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EE77CBB-7FF8-A647-84E2-FD8D184D816C}" type="datetimeFigureOut">
              <a:rPr lang="en-US" smtClean="0">
                <a:solidFill>
                  <a:prstClr val="black">
                    <a:tint val="75000"/>
                  </a:prstClr>
                </a:solidFill>
              </a:rPr>
              <a:pPr/>
              <a:t>7/10/2020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F4F5C41-3E26-134C-AA1F-71DA5E70300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871606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EE77CBB-7FF8-A647-84E2-FD8D184D816C}" type="datetimeFigureOut">
              <a:rPr lang="en-US" smtClean="0">
                <a:solidFill>
                  <a:prstClr val="black">
                    <a:tint val="75000"/>
                  </a:prstClr>
                </a:solidFill>
              </a:rPr>
              <a:pPr/>
              <a:t>7/10/2020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1F4F5C41-3E26-134C-AA1F-71DA5E70300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47878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EE77CBB-7FF8-A647-84E2-FD8D184D816C}" type="datetimeFigureOut">
              <a:rPr lang="en-US" smtClean="0">
                <a:solidFill>
                  <a:prstClr val="black">
                    <a:tint val="75000"/>
                  </a:prstClr>
                </a:solidFill>
              </a:rPr>
              <a:pPr/>
              <a:t>7/10/2020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1F4F5C41-3E26-134C-AA1F-71DA5E70300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123122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E77CBB-7FF8-A647-84E2-FD8D184D816C}" type="datetimeFigureOut">
              <a:rPr lang="en-US" smtClean="0">
                <a:solidFill>
                  <a:prstClr val="black">
                    <a:tint val="75000"/>
                  </a:prstClr>
                </a:solidFill>
              </a:rPr>
              <a:pPr/>
              <a:t>7/10/2020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1F4F5C41-3E26-134C-AA1F-71DA5E70300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572036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E77CBB-7FF8-A647-84E2-FD8D184D816C}" type="datetimeFigureOut">
              <a:rPr lang="en-US" smtClean="0">
                <a:solidFill>
                  <a:prstClr val="black">
                    <a:tint val="75000"/>
                  </a:prstClr>
                </a:solidFill>
              </a:rPr>
              <a:pPr/>
              <a:t>7/10/2020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F4F5C41-3E26-134C-AA1F-71DA5E70300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065385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E77CBB-7FF8-A647-84E2-FD8D184D816C}" type="datetimeFigureOut">
              <a:rPr lang="en-US" smtClean="0">
                <a:solidFill>
                  <a:prstClr val="black">
                    <a:tint val="75000"/>
                  </a:prstClr>
                </a:solidFill>
              </a:rPr>
              <a:pPr/>
              <a:t>7/10/2020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F4F5C41-3E26-134C-AA1F-71DA5E70300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961566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E77CBB-7FF8-A647-84E2-FD8D184D816C}" type="datetimeFigureOut">
              <a:rPr lang="en-US" smtClean="0">
                <a:solidFill>
                  <a:prstClr val="black">
                    <a:tint val="75000"/>
                  </a:prstClr>
                </a:solidFill>
              </a:rPr>
              <a:pPr/>
              <a:t>7/10/2020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F4F5C41-3E26-134C-AA1F-71DA5E70300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521408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E77CBB-7FF8-A647-84E2-FD8D184D816C}" type="datetimeFigureOut">
              <a:rPr lang="en-US" smtClean="0">
                <a:solidFill>
                  <a:prstClr val="black">
                    <a:tint val="75000"/>
                  </a:prstClr>
                </a:solidFill>
              </a:rPr>
              <a:pPr/>
              <a:t>7/10/2020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F4F5C41-3E26-134C-AA1F-71DA5E70300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19722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D9F9C6-18F9-4E0F-836C-47412DBC4F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68EA34B-7D3F-4F28-A10E-EF731BDF86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6AACBA-52E4-4566-A169-1B6240DB3F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E90C1D-0E21-40A8-8DE8-31285C2F36BA}" type="datetimeFigureOut">
              <a:rPr lang="en-US" smtClean="0"/>
              <a:t>7/10/2020</a:t>
            </a:fld>
            <a:endParaRPr lang="en-US"/>
          </a:p>
        </p:txBody>
      </p:sp>
      <p:sp>
        <p:nvSpPr>
          <p:cNvPr id="5" name="Footer Placeholder 4">
            <a:extLst>
              <a:ext uri="{FF2B5EF4-FFF2-40B4-BE49-F238E27FC236}">
                <a16:creationId xmlns:a16="http://schemas.microsoft.com/office/drawing/2014/main" id="{5577850D-750B-4ECC-951E-3ED94F86E03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D3CDA43-C57D-4943-8C64-F916B6C686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48593C-FDE1-4422-A92F-D93BAB12B161}" type="slidenum">
              <a:rPr lang="en-US" smtClean="0"/>
              <a:t>‹#›</a:t>
            </a:fld>
            <a:endParaRPr lang="en-US"/>
          </a:p>
        </p:txBody>
      </p:sp>
    </p:spTree>
    <p:extLst>
      <p:ext uri="{BB962C8B-B14F-4D97-AF65-F5344CB8AC3E}">
        <p14:creationId xmlns:p14="http://schemas.microsoft.com/office/powerpoint/2010/main" val="24401538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E77CBB-7FF8-A647-84E2-FD8D184D816C}" type="datetimeFigureOut">
              <a:rPr lang="en-US" smtClean="0">
                <a:solidFill>
                  <a:prstClr val="black">
                    <a:tint val="75000"/>
                  </a:prstClr>
                </a:solidFill>
              </a:rPr>
              <a:pPr/>
              <a:t>7/10/2020</a:t>
            </a:fld>
            <a:endParaRPr lang="en-US" dirty="0">
              <a:solidFill>
                <a:prstClr val="black">
                  <a:tint val="75000"/>
                </a:prstClr>
              </a:solidFill>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4F5C41-3E26-134C-AA1F-71DA5E70300F}"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8915638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slideLayout" Target="../slideLayouts/slideLayout6.xml"/><Relationship Id="rId7" Type="http://schemas.openxmlformats.org/officeDocument/2006/relationships/image" Target="../media/image34.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notesSlide" Target="../notesSlides/notesSlide13.xml"/><Relationship Id="rId9"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4.png"/><Relationship Id="rId5" Type="http://schemas.openxmlformats.org/officeDocument/2006/relationships/image" Target="../media/image13.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2.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png"/><Relationship Id="rId5" Type="http://schemas.openxmlformats.org/officeDocument/2006/relationships/image" Target="../media/image14.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png"/><Relationship Id="rId5" Type="http://schemas.openxmlformats.org/officeDocument/2006/relationships/image" Target="../media/image15.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png"/><Relationship Id="rId5" Type="http://schemas.openxmlformats.org/officeDocument/2006/relationships/image" Target="../media/image16.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2.png"/><Relationship Id="rId5" Type="http://schemas.openxmlformats.org/officeDocument/2006/relationships/image" Target="../media/image17.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2.png"/><Relationship Id="rId5" Type="http://schemas.openxmlformats.org/officeDocument/2006/relationships/image" Target="../media/image18.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8" Type="http://schemas.openxmlformats.org/officeDocument/2006/relationships/hyperlink" Target="https://github.com/ceos-seo/data_cube_notebooks" TargetMode="External"/><Relationship Id="rId3" Type="http://schemas.openxmlformats.org/officeDocument/2006/relationships/slideLayout" Target="../slideLayouts/slideLayout12.xml"/><Relationship Id="rId7" Type="http://schemas.openxmlformats.org/officeDocument/2006/relationships/hyperlink" Target="https://github.com/ceos-seo/data_cube_ui/tree/master/docs" TargetMode="Externa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hyperlink" Target="https://github.com/opendatacube" TargetMode="External"/><Relationship Id="rId5" Type="http://schemas.openxmlformats.org/officeDocument/2006/relationships/hyperlink" Target="http://www.opendatacube.org/" TargetMode="External"/><Relationship Id="rId10" Type="http://schemas.openxmlformats.org/officeDocument/2006/relationships/image" Target="../media/image2.png"/><Relationship Id="rId4" Type="http://schemas.openxmlformats.org/officeDocument/2006/relationships/notesSlide" Target="../notesSlides/notesSlide21.xml"/><Relationship Id="rId9" Type="http://schemas.openxmlformats.org/officeDocument/2006/relationships/hyperlink" Target="http://www.tinyurl.com/datacubeu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75CC5FF6-C911-4883-B5F7-F5F3E29A8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84E2200F-ED39-40A1-A6F7-65A45ED6D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5" name="Group 74">
            <a:extLst>
              <a:ext uri="{FF2B5EF4-FFF2-40B4-BE49-F238E27FC236}">
                <a16:creationId xmlns:a16="http://schemas.microsoft.com/office/drawing/2014/main" id="{A4DC59FE-95C7-4792-8613-8387631B1D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76" name="Oval 75">
              <a:extLst>
                <a:ext uri="{FF2B5EF4-FFF2-40B4-BE49-F238E27FC236}">
                  <a16:creationId xmlns:a16="http://schemas.microsoft.com/office/drawing/2014/main" id="{185A6740-C8AC-4AF4-8DED-DF2AE7C5C4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B0287ED7-11F5-4988-9536-ED300C63D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6F435B82-54F0-40A8-98AC-308BBE4001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63E91545-5C3B-46A8-84FE-3866AC17D5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Oval 79">
              <a:extLst>
                <a:ext uri="{FF2B5EF4-FFF2-40B4-BE49-F238E27FC236}">
                  <a16:creationId xmlns:a16="http://schemas.microsoft.com/office/drawing/2014/main" id="{8E118785-E32F-4098-BA19-715FB4D32B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218661B7-47E9-4CFA-9D23-D94826CD74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Shape 11">
            <a:extLst>
              <a:ext uri="{FF2B5EF4-FFF2-40B4-BE49-F238E27FC236}">
                <a16:creationId xmlns:a16="http://schemas.microsoft.com/office/drawing/2014/main" id="{0C8B1F0A-30B1-4744-99F2-6F764555541F}"/>
              </a:ext>
            </a:extLst>
          </p:cNvPr>
          <p:cNvSpPr/>
          <p:nvPr/>
        </p:nvSpPr>
        <p:spPr>
          <a:xfrm>
            <a:off x="629640" y="357975"/>
            <a:ext cx="6708002" cy="2751828"/>
          </a:xfrm>
          <a:prstGeom prst="rect">
            <a:avLst/>
          </a:prstGeom>
          <a:noFill/>
          <a:extLst>
            <a:ext uri="{C572A759-6A51-4108-AA02-DFA0A04FC94B}">
              <ma14:wrappingTextBoxFlag xmlns:ma14="http://schemas.microsoft.com/office/mac/drawingml/2011/main" xmlns="" val="1"/>
            </a:ext>
          </a:extLst>
        </p:spPr>
        <p:txBody>
          <a:bodyPr vert="horz" lIns="91440" tIns="45720" rIns="91440" bIns="45720" rtlCol="0" anchor="b">
            <a:normAutofit fontScale="92500"/>
          </a:bodyPr>
          <a:lstStyle/>
          <a:p>
            <a:pPr>
              <a:lnSpc>
                <a:spcPct val="90000"/>
              </a:lnSpc>
              <a:spcBef>
                <a:spcPct val="0"/>
              </a:spcBef>
              <a:spcAft>
                <a:spcPts val="800"/>
              </a:spcAft>
              <a:defRPr>
                <a:solidFill>
                  <a:srgbClr val="000000"/>
                </a:solidFill>
              </a:defRPr>
            </a:pPr>
            <a:r>
              <a:rPr lang="en-US" sz="4400" b="1" dirty="0">
                <a:solidFill>
                  <a:schemeClr val="bg1"/>
                </a:solidFill>
                <a:latin typeface="+mj-lt"/>
                <a:ea typeface="+mj-ea"/>
                <a:cs typeface="+mj-cs"/>
              </a:rPr>
              <a:t>Data Cube Application Algorithms for the United Nation Sustainable Development Goals (UN-SDGS)</a:t>
            </a:r>
            <a:endParaRPr lang="en-US" sz="4400" dirty="0">
              <a:solidFill>
                <a:schemeClr val="bg1"/>
              </a:solidFill>
              <a:latin typeface="+mj-lt"/>
              <a:ea typeface="+mj-ea"/>
              <a:cs typeface="+mj-cs"/>
              <a:sym typeface="Arial Bold"/>
            </a:endParaRPr>
          </a:p>
        </p:txBody>
      </p:sp>
      <p:sp>
        <p:nvSpPr>
          <p:cNvPr id="83" name="Rectangle 82">
            <a:extLst>
              <a:ext uri="{FF2B5EF4-FFF2-40B4-BE49-F238E27FC236}">
                <a16:creationId xmlns:a16="http://schemas.microsoft.com/office/drawing/2014/main" id="{B163B796-84D7-4069-93D0-7A496A03AA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5" name="Group 84">
            <a:extLst>
              <a:ext uri="{FF2B5EF4-FFF2-40B4-BE49-F238E27FC236}">
                <a16:creationId xmlns:a16="http://schemas.microsoft.com/office/drawing/2014/main" id="{87A77F8F-E829-4314-9F44-36169F7548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86" name="Straight Connector 85">
              <a:extLst>
                <a:ext uri="{FF2B5EF4-FFF2-40B4-BE49-F238E27FC236}">
                  <a16:creationId xmlns:a16="http://schemas.microsoft.com/office/drawing/2014/main" id="{E8D18253-A2A5-4168-A077-5A4A9C532B0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6DAC9C54-D328-4591-AE19-1C4E335C79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A74A6996-7D92-4A5D-B88C-3B3E56C691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D0F18B95-9F0D-423C-9242-0FBEC72769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91" name="Rectangle 90">
            <a:extLst>
              <a:ext uri="{FF2B5EF4-FFF2-40B4-BE49-F238E27FC236}">
                <a16:creationId xmlns:a16="http://schemas.microsoft.com/office/drawing/2014/main" id="{A4AE5E3E-9489-4D5A-A458-72C3E481CB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3" name="Group 92">
            <a:extLst>
              <a:ext uri="{FF2B5EF4-FFF2-40B4-BE49-F238E27FC236}">
                <a16:creationId xmlns:a16="http://schemas.microsoft.com/office/drawing/2014/main" id="{0E88FC08-D56F-45D4-AC54-B89F64697B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94" name="Straight Connector 93">
              <a:extLst>
                <a:ext uri="{FF2B5EF4-FFF2-40B4-BE49-F238E27FC236}">
                  <a16:creationId xmlns:a16="http://schemas.microsoft.com/office/drawing/2014/main" id="{DA9CDF2D-7A78-4571-B1C1-857192D4A99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2E46C3A6-A8E2-4FBB-B6F8-FBEA0D905D8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D35E17C-3C3F-401E-875C-1BA82BBA5A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88C01EF9-F43C-4B12-BBF9-A20421C7550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1026" name="Picture 2" descr="Syed R Rizvi (@SyedRizvi114) | Twitter">
            <a:extLst>
              <a:ext uri="{FF2B5EF4-FFF2-40B4-BE49-F238E27FC236}">
                <a16:creationId xmlns:a16="http://schemas.microsoft.com/office/drawing/2014/main" id="{10F40CCA-1E7A-4109-BD5D-726C5DF6066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7298003" y="1620597"/>
            <a:ext cx="3729626" cy="3729626"/>
          </a:xfrm>
          <a:prstGeom prst="rect">
            <a:avLst/>
          </a:prstGeom>
          <a:noFill/>
          <a:extLst>
            <a:ext uri="{909E8E84-426E-40DD-AFC4-6F175D3DCCD1}">
              <a14:hiddenFill xmlns:a14="http://schemas.microsoft.com/office/drawing/2010/main">
                <a:solidFill>
                  <a:srgbClr val="FFFFFF"/>
                </a:solidFill>
              </a14:hiddenFill>
            </a:ext>
          </a:extLst>
        </p:spPr>
      </p:pic>
      <p:grpSp>
        <p:nvGrpSpPr>
          <p:cNvPr id="99" name="Group 98">
            <a:extLst>
              <a:ext uri="{FF2B5EF4-FFF2-40B4-BE49-F238E27FC236}">
                <a16:creationId xmlns:a16="http://schemas.microsoft.com/office/drawing/2014/main" id="{B138BDDD-D054-4F0A-BB1F-9D016848D6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6693312" y="1116028"/>
            <a:ext cx="304800" cy="429768"/>
            <a:chOff x="215328" y="-46937"/>
            <a:chExt cx="304800" cy="2773841"/>
          </a:xfrm>
        </p:grpSpPr>
        <p:cxnSp>
          <p:nvCxnSpPr>
            <p:cNvPr id="100" name="Straight Connector 99">
              <a:extLst>
                <a:ext uri="{FF2B5EF4-FFF2-40B4-BE49-F238E27FC236}">
                  <a16:creationId xmlns:a16="http://schemas.microsoft.com/office/drawing/2014/main" id="{3CB9B538-BCFF-41C2-87A8-28853C3998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DD34C8C8-72AB-40F5-87DE-E7AE196F7D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9DA1E9C3-A70A-49DD-AD8F-5E768B24FA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BC92A81C-B9D6-4A1C-BE78-377104DBEC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6" name="TextBox 35">
            <a:extLst>
              <a:ext uri="{FF2B5EF4-FFF2-40B4-BE49-F238E27FC236}">
                <a16:creationId xmlns:a16="http://schemas.microsoft.com/office/drawing/2014/main" id="{2B34BA91-A729-497B-892E-6FA286FE7FD5}"/>
              </a:ext>
            </a:extLst>
          </p:cNvPr>
          <p:cNvSpPr txBox="1"/>
          <p:nvPr/>
        </p:nvSpPr>
        <p:spPr>
          <a:xfrm>
            <a:off x="638115" y="3388739"/>
            <a:ext cx="6095997" cy="329282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pPr defTabSz="914377">
              <a:spcAft>
                <a:spcPts val="600"/>
              </a:spcAft>
            </a:pPr>
            <a:r>
              <a:rPr lang="en-US" sz="3200" dirty="0">
                <a:solidFill>
                  <a:prstClr val="white"/>
                </a:solidFill>
                <a:latin typeface="Calibri" panose="020F0502020204030204"/>
              </a:rPr>
              <a:t>IEEE IGARSS 2020</a:t>
            </a:r>
          </a:p>
          <a:p>
            <a:pPr defTabSz="914377">
              <a:spcAft>
                <a:spcPts val="600"/>
              </a:spcAft>
            </a:pPr>
            <a:endParaRPr lang="en-US" dirty="0">
              <a:solidFill>
                <a:prstClr val="white"/>
              </a:solidFill>
              <a:latin typeface="Calibri" panose="020F0502020204030204"/>
            </a:endParaRPr>
          </a:p>
          <a:p>
            <a:pPr defTabSz="914377">
              <a:spcAft>
                <a:spcPts val="600"/>
              </a:spcAft>
            </a:pPr>
            <a:r>
              <a:rPr lang="en-US" sz="2133" dirty="0">
                <a:solidFill>
                  <a:prstClr val="white"/>
                </a:solidFill>
                <a:latin typeface="Calibri" panose="020F0502020204030204"/>
              </a:rPr>
              <a:t>Authors: </a:t>
            </a:r>
          </a:p>
          <a:p>
            <a:pPr defTabSz="914377">
              <a:spcAft>
                <a:spcPts val="600"/>
              </a:spcAft>
            </a:pPr>
            <a:r>
              <a:rPr lang="en-US" sz="2133" baseline="30000" dirty="0">
                <a:solidFill>
                  <a:prstClr val="white"/>
                </a:solidFill>
                <a:latin typeface="Calibri" panose="020F0502020204030204"/>
              </a:rPr>
              <a:t>1</a:t>
            </a:r>
            <a:r>
              <a:rPr lang="en-US" sz="2133" dirty="0">
                <a:solidFill>
                  <a:prstClr val="white"/>
                </a:solidFill>
                <a:latin typeface="Calibri" panose="020F0502020204030204"/>
              </a:rPr>
              <a:t>Syed R Rizvi, </a:t>
            </a:r>
            <a:r>
              <a:rPr lang="en-US" sz="2133" baseline="30000" dirty="0">
                <a:solidFill>
                  <a:prstClr val="white"/>
                </a:solidFill>
                <a:latin typeface="Calibri" panose="020F0502020204030204"/>
              </a:rPr>
              <a:t>2</a:t>
            </a:r>
            <a:r>
              <a:rPr lang="en-US" sz="2133" dirty="0">
                <a:solidFill>
                  <a:prstClr val="white"/>
                </a:solidFill>
                <a:latin typeface="Calibri" panose="020F0502020204030204"/>
              </a:rPr>
              <a:t>Brian Killough, </a:t>
            </a:r>
            <a:r>
              <a:rPr lang="en-US" sz="2133" baseline="30000" dirty="0">
                <a:solidFill>
                  <a:prstClr val="white"/>
                </a:solidFill>
                <a:latin typeface="Calibri" panose="020F0502020204030204"/>
              </a:rPr>
              <a:t>1</a:t>
            </a:r>
            <a:r>
              <a:rPr lang="en-US" sz="2133" dirty="0">
                <a:solidFill>
                  <a:prstClr val="white"/>
                </a:solidFill>
                <a:latin typeface="Calibri" panose="020F0502020204030204"/>
              </a:rPr>
              <a:t>Andrew Cherry, </a:t>
            </a:r>
            <a:r>
              <a:rPr lang="en-US" sz="2133" baseline="30000" dirty="0">
                <a:solidFill>
                  <a:prstClr val="white"/>
                </a:solidFill>
                <a:latin typeface="Calibri" panose="020F0502020204030204"/>
              </a:rPr>
              <a:t>1</a:t>
            </a:r>
            <a:r>
              <a:rPr lang="en-US" sz="2133" dirty="0">
                <a:solidFill>
                  <a:prstClr val="white"/>
                </a:solidFill>
                <a:latin typeface="Calibri" panose="020F0502020204030204"/>
              </a:rPr>
              <a:t>John Rattz, </a:t>
            </a:r>
            <a:r>
              <a:rPr lang="en-US" sz="2133" baseline="30000" dirty="0">
                <a:solidFill>
                  <a:prstClr val="white"/>
                </a:solidFill>
                <a:latin typeface="Calibri" panose="020F0502020204030204"/>
              </a:rPr>
              <a:t>1</a:t>
            </a:r>
            <a:r>
              <a:rPr lang="en-US" sz="2133" dirty="0">
                <a:solidFill>
                  <a:prstClr val="white"/>
                </a:solidFill>
                <a:latin typeface="Calibri" panose="020F0502020204030204"/>
              </a:rPr>
              <a:t>Andrew Lubawy, </a:t>
            </a:r>
            <a:r>
              <a:rPr lang="en-US" sz="2133" baseline="30000" dirty="0">
                <a:solidFill>
                  <a:prstClr val="white"/>
                </a:solidFill>
                <a:latin typeface="Calibri" panose="020F0502020204030204"/>
              </a:rPr>
              <a:t>1</a:t>
            </a:r>
            <a:r>
              <a:rPr lang="en-US" sz="2133" dirty="0">
                <a:solidFill>
                  <a:prstClr val="white"/>
                </a:solidFill>
                <a:latin typeface="Calibri" panose="020F0502020204030204"/>
              </a:rPr>
              <a:t>Sanjay Gowda</a:t>
            </a:r>
          </a:p>
          <a:p>
            <a:pPr defTabSz="914377">
              <a:spcAft>
                <a:spcPts val="600"/>
              </a:spcAft>
            </a:pPr>
            <a:endParaRPr lang="en-US" sz="2133" dirty="0">
              <a:solidFill>
                <a:prstClr val="white"/>
              </a:solidFill>
              <a:latin typeface="Calibri" panose="020F0502020204030204"/>
            </a:endParaRPr>
          </a:p>
          <a:p>
            <a:pPr defTabSz="914377">
              <a:spcAft>
                <a:spcPts val="600"/>
              </a:spcAft>
            </a:pPr>
            <a:r>
              <a:rPr lang="en-US" sz="2133" baseline="30000" dirty="0">
                <a:solidFill>
                  <a:prstClr val="white"/>
                </a:solidFill>
                <a:latin typeface="Calibri" panose="020F0502020204030204"/>
              </a:rPr>
              <a:t>1</a:t>
            </a:r>
            <a:r>
              <a:rPr lang="en-US" sz="2133" dirty="0">
                <a:solidFill>
                  <a:prstClr val="white"/>
                </a:solidFill>
                <a:latin typeface="Calibri" panose="020F0502020204030204"/>
              </a:rPr>
              <a:t>Analytical Mechanics Associates, Hampton, VA</a:t>
            </a:r>
          </a:p>
          <a:p>
            <a:pPr defTabSz="914377">
              <a:spcAft>
                <a:spcPts val="600"/>
              </a:spcAft>
            </a:pPr>
            <a:r>
              <a:rPr lang="en-US" sz="2133" baseline="30000" dirty="0">
                <a:solidFill>
                  <a:prstClr val="white"/>
                </a:solidFill>
                <a:latin typeface="Calibri" panose="020F0502020204030204"/>
              </a:rPr>
              <a:t>2</a:t>
            </a:r>
            <a:r>
              <a:rPr lang="en-US" sz="2133" dirty="0">
                <a:solidFill>
                  <a:prstClr val="white"/>
                </a:solidFill>
                <a:latin typeface="Calibri" panose="020F0502020204030204"/>
              </a:rPr>
              <a:t>NASA Langley Research Center, Hampton, VA</a:t>
            </a:r>
          </a:p>
        </p:txBody>
      </p:sp>
      <p:sp>
        <p:nvSpPr>
          <p:cNvPr id="42" name="TextBox 41">
            <a:extLst>
              <a:ext uri="{FF2B5EF4-FFF2-40B4-BE49-F238E27FC236}">
                <a16:creationId xmlns:a16="http://schemas.microsoft.com/office/drawing/2014/main" id="{E6204178-5819-45F7-9053-831EE726B562}"/>
              </a:ext>
            </a:extLst>
          </p:cNvPr>
          <p:cNvSpPr txBox="1"/>
          <p:nvPr/>
        </p:nvSpPr>
        <p:spPr>
          <a:xfrm>
            <a:off x="7916687" y="5620609"/>
            <a:ext cx="3384428" cy="42056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pPr defTabSz="914377">
              <a:spcAft>
                <a:spcPts val="600"/>
              </a:spcAft>
            </a:pPr>
            <a:r>
              <a:rPr lang="en-US" sz="2133" dirty="0">
                <a:solidFill>
                  <a:prstClr val="white"/>
                </a:solidFill>
                <a:latin typeface="Calibri" panose="020F0502020204030204"/>
              </a:rPr>
              <a:t>Presenter: Syed R Rizvi</a:t>
            </a:r>
          </a:p>
        </p:txBody>
      </p:sp>
      <p:pic>
        <p:nvPicPr>
          <p:cNvPr id="5" name="Audio 4">
            <a:hlinkClick r:id="" action="ppaction://media"/>
            <a:extLst>
              <a:ext uri="{FF2B5EF4-FFF2-40B4-BE49-F238E27FC236}">
                <a16:creationId xmlns:a16="http://schemas.microsoft.com/office/drawing/2014/main" id="{775EAFF1-031F-49AC-9052-4532BA173C9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514465899"/>
      </p:ext>
    </p:extLst>
  </p:cSld>
  <p:clrMapOvr>
    <a:masterClrMapping/>
  </p:clrMapOvr>
  <mc:AlternateContent xmlns:mc="http://schemas.openxmlformats.org/markup-compatibility/2006">
    <mc:Choice xmlns:p14="http://schemas.microsoft.com/office/powerpoint/2010/main" Requires="p14">
      <p:transition spd="slow" p14:dur="2000" advTm="21656"/>
    </mc:Choice>
    <mc:Fallback>
      <p:transition spd="slow" advTm="216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45878" y="4444539"/>
            <a:ext cx="2216727" cy="2216727"/>
          </a:xfrm>
          <a:prstGeom prst="rect">
            <a:avLst/>
          </a:prstGeom>
        </p:spPr>
      </p:pic>
      <p:sp>
        <p:nvSpPr>
          <p:cNvPr id="13" name="Subtitle 2"/>
          <p:cNvSpPr txBox="1">
            <a:spLocks/>
          </p:cNvSpPr>
          <p:nvPr/>
        </p:nvSpPr>
        <p:spPr>
          <a:xfrm>
            <a:off x="2307018" y="2715490"/>
            <a:ext cx="8060504" cy="172904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dirty="0"/>
              <a:t>Change in the extent of water-related ecosystems over time</a:t>
            </a:r>
          </a:p>
        </p:txBody>
      </p:sp>
      <p:sp>
        <p:nvSpPr>
          <p:cNvPr id="14" name="Title 1"/>
          <p:cNvSpPr txBox="1">
            <a:spLocks noGrp="1"/>
          </p:cNvSpPr>
          <p:nvPr>
            <p:ph type="ctrTitle"/>
          </p:nvPr>
        </p:nvSpPr>
        <p:spPr>
          <a:xfrm>
            <a:off x="3289749" y="1651462"/>
            <a:ext cx="6095043" cy="106402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7200" dirty="0"/>
              <a:t>UN SDG 6.6.1</a:t>
            </a:r>
          </a:p>
        </p:txBody>
      </p:sp>
      <p:pic>
        <p:nvPicPr>
          <p:cNvPr id="2050" name="Picture 2" descr="Open Data Cube Manual — Open Data Cube 1.8-FIXME documentation">
            <a:extLst>
              <a:ext uri="{FF2B5EF4-FFF2-40B4-BE49-F238E27FC236}">
                <a16:creationId xmlns:a16="http://schemas.microsoft.com/office/drawing/2014/main" id="{2F46FB64-0515-4E3D-8D3F-6DA7E47E39E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394" y="4444539"/>
            <a:ext cx="3648099" cy="2216727"/>
          </a:xfrm>
          <a:prstGeom prst="rect">
            <a:avLst/>
          </a:prstGeom>
          <a:noFill/>
          <a:extLst>
            <a:ext uri="{909E8E84-426E-40DD-AFC4-6F175D3DCCD1}">
              <a14:hiddenFill xmlns:a14="http://schemas.microsoft.com/office/drawing/2010/main">
                <a:solidFill>
                  <a:srgbClr val="FFFFFF"/>
                </a:solidFill>
              </a14:hiddenFill>
            </a:ext>
          </a:extLst>
        </p:spPr>
      </p:pic>
      <p:pic>
        <p:nvPicPr>
          <p:cNvPr id="4" name="Audio 3">
            <a:hlinkClick r:id="" action="ppaction://media"/>
            <a:extLst>
              <a:ext uri="{FF2B5EF4-FFF2-40B4-BE49-F238E27FC236}">
                <a16:creationId xmlns:a16="http://schemas.microsoft.com/office/drawing/2014/main" id="{491EDB94-72AE-40A8-B342-4DA4715868E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705991529"/>
      </p:ext>
    </p:extLst>
  </p:cSld>
  <p:clrMapOvr>
    <a:masterClrMapping/>
  </p:clrMapOvr>
  <mc:AlternateContent xmlns:mc="http://schemas.openxmlformats.org/markup-compatibility/2006">
    <mc:Choice xmlns:p14="http://schemas.microsoft.com/office/powerpoint/2010/main" Requires="p14">
      <p:transition spd="slow" p14:dur="2000" advTm="8486"/>
    </mc:Choice>
    <mc:Fallback>
      <p:transition spd="slow" advTm="84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771" y="435936"/>
            <a:ext cx="8776997" cy="781396"/>
          </a:xfrm>
        </p:spPr>
        <p:txBody>
          <a:bodyPr>
            <a:noAutofit/>
          </a:bodyPr>
          <a:lstStyle/>
          <a:p>
            <a:pPr algn="ctr"/>
            <a:r>
              <a:rPr lang="en-US" sz="6000" dirty="0"/>
              <a:t>Structure</a:t>
            </a:r>
          </a:p>
        </p:txBody>
      </p:sp>
      <p:sp>
        <p:nvSpPr>
          <p:cNvPr id="3" name="TextBox 2"/>
          <p:cNvSpPr txBox="1"/>
          <p:nvPr/>
        </p:nvSpPr>
        <p:spPr>
          <a:xfrm>
            <a:off x="668706" y="1578600"/>
            <a:ext cx="11269294" cy="4524315"/>
          </a:xfrm>
          <a:prstGeom prst="rect">
            <a:avLst/>
          </a:prstGeom>
          <a:noFill/>
        </p:spPr>
        <p:txBody>
          <a:bodyPr wrap="square" rtlCol="0">
            <a:spAutoFit/>
          </a:bodyPr>
          <a:lstStyle/>
          <a:p>
            <a:pPr marL="285750" lvl="0" indent="-285750">
              <a:buFont typeface="Arial" panose="020B0604020202020204" pitchFamily="34" charset="0"/>
              <a:buChar char="•"/>
            </a:pPr>
            <a:r>
              <a:rPr lang="en-US" sz="3200" b="1" dirty="0">
                <a:solidFill>
                  <a:srgbClr val="7030A0"/>
                </a:solidFill>
              </a:rPr>
              <a:t>Analyze Single Time Period</a:t>
            </a:r>
          </a:p>
          <a:p>
            <a:pPr marL="742950" lvl="1" indent="-285750">
              <a:buFont typeface="Arial" panose="020B0604020202020204" pitchFamily="34" charset="0"/>
              <a:buChar char="•"/>
            </a:pPr>
            <a:r>
              <a:rPr lang="en-US" sz="3200" dirty="0"/>
              <a:t>Load Landsat data from the Data Cube</a:t>
            </a:r>
          </a:p>
          <a:p>
            <a:pPr marL="742950" lvl="1" indent="-285750">
              <a:buFont typeface="Arial" panose="020B0604020202020204" pitchFamily="34" charset="0"/>
              <a:buChar char="•"/>
            </a:pPr>
            <a:r>
              <a:rPr lang="en-US" sz="3200" dirty="0"/>
              <a:t>Get water classifications (</a:t>
            </a:r>
            <a:r>
              <a:rPr lang="en-US" sz="3200" dirty="0" err="1"/>
              <a:t>WOfS</a:t>
            </a:r>
            <a:r>
              <a:rPr lang="en-US" sz="3200" dirty="0"/>
              <a:t>)</a:t>
            </a:r>
          </a:p>
          <a:p>
            <a:pPr marL="742950" lvl="1" indent="-285750">
              <a:buFont typeface="Arial" panose="020B0604020202020204" pitchFamily="34" charset="0"/>
              <a:buChar char="•"/>
            </a:pPr>
            <a:r>
              <a:rPr lang="en-US" sz="3200" dirty="0">
                <a:solidFill>
                  <a:srgbClr val="0070C0"/>
                </a:solidFill>
              </a:rPr>
              <a:t>Visualize the minimum and maximum water extents</a:t>
            </a:r>
          </a:p>
          <a:p>
            <a:pPr marL="742950" lvl="1" indent="-285750">
              <a:buFont typeface="Arial" panose="020B0604020202020204" pitchFamily="34" charset="0"/>
              <a:buChar char="•"/>
            </a:pPr>
            <a:r>
              <a:rPr lang="en-US" sz="3200" dirty="0">
                <a:solidFill>
                  <a:srgbClr val="0070C0"/>
                </a:solidFill>
              </a:rPr>
              <a:t>Visualize water extent change</a:t>
            </a:r>
          </a:p>
          <a:p>
            <a:pPr marL="285750" lvl="0" indent="-285750">
              <a:buFont typeface="Arial" panose="020B0604020202020204" pitchFamily="34" charset="0"/>
              <a:buChar char="•"/>
            </a:pPr>
            <a:r>
              <a:rPr lang="en-US" sz="3200" b="1" dirty="0">
                <a:solidFill>
                  <a:srgbClr val="7030A0"/>
                </a:solidFill>
              </a:rPr>
              <a:t>Analyze Two Time Periods</a:t>
            </a:r>
          </a:p>
          <a:p>
            <a:pPr marL="742950" lvl="1" indent="-285750">
              <a:buFont typeface="Arial" panose="020B0604020202020204" pitchFamily="34" charset="0"/>
              <a:buChar char="•"/>
            </a:pPr>
            <a:r>
              <a:rPr lang="en-US" sz="3200" dirty="0"/>
              <a:t>Load Landsat data from the Data Cube</a:t>
            </a:r>
          </a:p>
          <a:p>
            <a:pPr marL="742950" lvl="1" indent="-285750">
              <a:buFont typeface="Arial" panose="020B0604020202020204" pitchFamily="34" charset="0"/>
              <a:buChar char="•"/>
            </a:pPr>
            <a:r>
              <a:rPr lang="en-US" sz="3200" dirty="0"/>
              <a:t>Get water classifications (</a:t>
            </a:r>
            <a:r>
              <a:rPr lang="en-US" sz="3200" dirty="0" err="1"/>
              <a:t>WOfS</a:t>
            </a:r>
            <a:r>
              <a:rPr lang="en-US" sz="3200" dirty="0"/>
              <a:t>)</a:t>
            </a:r>
          </a:p>
          <a:p>
            <a:pPr marL="742950" lvl="1" indent="-285750">
              <a:buFont typeface="Arial" panose="020B0604020202020204" pitchFamily="34" charset="0"/>
              <a:buChar char="•"/>
            </a:pPr>
            <a:r>
              <a:rPr lang="en-US" sz="3200" dirty="0">
                <a:solidFill>
                  <a:srgbClr val="0070C0"/>
                </a:solidFill>
              </a:rPr>
              <a:t>Visualize water extent change between the two time periods</a:t>
            </a:r>
          </a:p>
        </p:txBody>
      </p:sp>
      <p:pic>
        <p:nvPicPr>
          <p:cNvPr id="6" name="Audio 5">
            <a:hlinkClick r:id="" action="ppaction://media"/>
            <a:extLst>
              <a:ext uri="{FF2B5EF4-FFF2-40B4-BE49-F238E27FC236}">
                <a16:creationId xmlns:a16="http://schemas.microsoft.com/office/drawing/2014/main" id="{A2092E2D-179D-452C-8F96-B3BB0D6F968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3661496919"/>
      </p:ext>
    </p:extLst>
  </p:cSld>
  <p:clrMapOvr>
    <a:masterClrMapping/>
  </p:clrMapOvr>
  <mc:AlternateContent xmlns:mc="http://schemas.openxmlformats.org/markup-compatibility/2006">
    <mc:Choice xmlns:p14="http://schemas.microsoft.com/office/powerpoint/2010/main" Requires="p14">
      <p:transition spd="slow" p14:dur="2000" advTm="9008"/>
    </mc:Choice>
    <mc:Fallback>
      <p:transition spd="slow" advTm="90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91834"/>
            <a:ext cx="12192000" cy="1342417"/>
          </a:xfrm>
        </p:spPr>
        <p:txBody>
          <a:bodyPr anchor="t">
            <a:noAutofit/>
          </a:bodyPr>
          <a:lstStyle/>
          <a:p>
            <a:pPr algn="ctr"/>
            <a:r>
              <a:rPr lang="en-US" sz="4000" dirty="0"/>
              <a:t>Single Time Period Minimum and Maximum Water Extents </a:t>
            </a:r>
            <a:br>
              <a:rPr lang="en-US" sz="4000" dirty="0"/>
            </a:br>
            <a:r>
              <a:rPr lang="en-US" sz="4000" dirty="0"/>
              <a:t>(Lake </a:t>
            </a:r>
            <a:r>
              <a:rPr lang="en-US" sz="4000" dirty="0" err="1"/>
              <a:t>Sulunga</a:t>
            </a:r>
            <a:r>
              <a:rPr lang="en-US" sz="4000" dirty="0"/>
              <a:t>, Tanzania, 2016-2017)</a:t>
            </a:r>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36564" y="1568202"/>
            <a:ext cx="9107916" cy="4839418"/>
          </a:xfrm>
          <a:prstGeom prst="rect">
            <a:avLst/>
          </a:prstGeom>
        </p:spPr>
      </p:pic>
      <p:pic>
        <p:nvPicPr>
          <p:cNvPr id="5" name="Audio 4">
            <a:hlinkClick r:id="" action="ppaction://media"/>
            <a:extLst>
              <a:ext uri="{FF2B5EF4-FFF2-40B4-BE49-F238E27FC236}">
                <a16:creationId xmlns:a16="http://schemas.microsoft.com/office/drawing/2014/main" id="{74020464-42FE-4AF4-B6A4-C42F51C0BA0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901664170"/>
      </p:ext>
    </p:extLst>
  </p:cSld>
  <p:clrMapOvr>
    <a:masterClrMapping/>
  </p:clrMapOvr>
  <mc:AlternateContent xmlns:mc="http://schemas.openxmlformats.org/markup-compatibility/2006">
    <mc:Choice xmlns:p14="http://schemas.microsoft.com/office/powerpoint/2010/main" Requires="p14">
      <p:transition spd="slow" p14:dur="2000" advTm="30599"/>
    </mc:Choice>
    <mc:Fallback>
      <p:transition spd="slow" advTm="305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65770" y="1245297"/>
            <a:ext cx="5149174" cy="5197751"/>
          </a:xfrm>
          <a:prstGeom prst="rect">
            <a:avLst/>
          </a:prstGeom>
        </p:spPr>
      </p:pic>
      <p:sp>
        <p:nvSpPr>
          <p:cNvPr id="12" name="Title 1"/>
          <p:cNvSpPr>
            <a:spLocks noGrp="1"/>
          </p:cNvSpPr>
          <p:nvPr>
            <p:ph type="title"/>
          </p:nvPr>
        </p:nvSpPr>
        <p:spPr>
          <a:xfrm>
            <a:off x="2" y="118468"/>
            <a:ext cx="12191998" cy="1361873"/>
          </a:xfrm>
        </p:spPr>
        <p:txBody>
          <a:bodyPr anchor="t">
            <a:noAutofit/>
          </a:bodyPr>
          <a:lstStyle/>
          <a:p>
            <a:pPr algn="ctr"/>
            <a:r>
              <a:rPr lang="en-US" sz="4000" dirty="0"/>
              <a:t>Single Time Period Water Extent Change </a:t>
            </a:r>
            <a:br>
              <a:rPr lang="en-US" sz="4000" dirty="0"/>
            </a:br>
            <a:r>
              <a:rPr lang="en-US" sz="4000" dirty="0"/>
              <a:t>(Lake </a:t>
            </a:r>
            <a:r>
              <a:rPr lang="en-US" sz="4000" dirty="0" err="1"/>
              <a:t>Sulunga</a:t>
            </a:r>
            <a:r>
              <a:rPr lang="en-US" sz="4000" dirty="0"/>
              <a:t>, Tanzania, 2016-2017)</a:t>
            </a:r>
          </a:p>
        </p:txBody>
      </p:sp>
      <p:pic>
        <p:nvPicPr>
          <p:cNvPr id="4" name="Audio 3">
            <a:hlinkClick r:id="" action="ppaction://media"/>
            <a:extLst>
              <a:ext uri="{FF2B5EF4-FFF2-40B4-BE49-F238E27FC236}">
                <a16:creationId xmlns:a16="http://schemas.microsoft.com/office/drawing/2014/main" id="{5EFC9858-7533-41DD-A9FF-E21CB8707C4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745525634"/>
      </p:ext>
    </p:extLst>
  </p:cSld>
  <p:clrMapOvr>
    <a:masterClrMapping/>
  </p:clrMapOvr>
  <mc:AlternateContent xmlns:mc="http://schemas.openxmlformats.org/markup-compatibility/2006">
    <mc:Choice xmlns:p14="http://schemas.microsoft.com/office/powerpoint/2010/main" Requires="p14">
      <p:transition spd="slow" p14:dur="2000" advTm="12881"/>
    </mc:Choice>
    <mc:Fallback>
      <p:transition spd="slow" advTm="128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99450" y="1238744"/>
            <a:ext cx="5193100" cy="5246091"/>
          </a:xfrm>
          <a:prstGeom prst="rect">
            <a:avLst/>
          </a:prstGeom>
        </p:spPr>
      </p:pic>
      <p:sp>
        <p:nvSpPr>
          <p:cNvPr id="8" name="Title 1"/>
          <p:cNvSpPr>
            <a:spLocks noGrp="1"/>
          </p:cNvSpPr>
          <p:nvPr>
            <p:ph type="title"/>
          </p:nvPr>
        </p:nvSpPr>
        <p:spPr>
          <a:xfrm>
            <a:off x="2" y="137923"/>
            <a:ext cx="12191998" cy="1264597"/>
          </a:xfrm>
        </p:spPr>
        <p:txBody>
          <a:bodyPr anchor="t">
            <a:noAutofit/>
          </a:bodyPr>
          <a:lstStyle/>
          <a:p>
            <a:pPr algn="ctr"/>
            <a:r>
              <a:rPr lang="en-US" sz="4000" dirty="0"/>
              <a:t>Multiple Time Period Water Extent Change (Lake </a:t>
            </a:r>
            <a:r>
              <a:rPr lang="en-US" sz="4000" dirty="0" err="1"/>
              <a:t>Sulunga</a:t>
            </a:r>
            <a:r>
              <a:rPr lang="en-US" sz="4000" dirty="0"/>
              <a:t>, Tanzania, 2014-2015 - 2016-2017)</a:t>
            </a:r>
          </a:p>
        </p:txBody>
      </p:sp>
      <p:pic>
        <p:nvPicPr>
          <p:cNvPr id="5" name="Audio 4">
            <a:hlinkClick r:id="" action="ppaction://media"/>
            <a:extLst>
              <a:ext uri="{FF2B5EF4-FFF2-40B4-BE49-F238E27FC236}">
                <a16:creationId xmlns:a16="http://schemas.microsoft.com/office/drawing/2014/main" id="{4A51F99E-068F-4B16-B4F3-EEDD088F559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26055011"/>
      </p:ext>
    </p:extLst>
  </p:cSld>
  <p:clrMapOvr>
    <a:masterClrMapping/>
  </p:clrMapOvr>
  <mc:AlternateContent xmlns:mc="http://schemas.openxmlformats.org/markup-compatibility/2006">
    <mc:Choice xmlns:p14="http://schemas.microsoft.com/office/powerpoint/2010/main" Requires="p14">
      <p:transition spd="slow" p14:dur="2000" advTm="30239"/>
    </mc:Choice>
    <mc:Fallback>
      <p:transition spd="slow" advTm="302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77582" y="1472183"/>
            <a:ext cx="5986585" cy="1064029"/>
          </a:xfrm>
        </p:spPr>
        <p:txBody>
          <a:bodyPr>
            <a:noAutofit/>
          </a:bodyPr>
          <a:lstStyle/>
          <a:p>
            <a:r>
              <a:rPr lang="en-US" sz="7200" dirty="0"/>
              <a:t>UN SDG 11.3.1</a:t>
            </a:r>
          </a:p>
        </p:txBody>
      </p:sp>
      <p:sp>
        <p:nvSpPr>
          <p:cNvPr id="3" name="Subtitle 2"/>
          <p:cNvSpPr>
            <a:spLocks noGrp="1"/>
          </p:cNvSpPr>
          <p:nvPr>
            <p:ph type="subTitle" idx="1"/>
          </p:nvPr>
        </p:nvSpPr>
        <p:spPr>
          <a:xfrm>
            <a:off x="2589414" y="2509977"/>
            <a:ext cx="6625004" cy="1729049"/>
          </a:xfrm>
        </p:spPr>
        <p:txBody>
          <a:bodyPr>
            <a:noAutofit/>
          </a:bodyPr>
          <a:lstStyle/>
          <a:p>
            <a:r>
              <a:rPr lang="en-US" sz="4000" dirty="0"/>
              <a:t>Ratio of land consumption rate to population growth rate</a:t>
            </a: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45294" y="4430685"/>
            <a:ext cx="2216727" cy="2216727"/>
          </a:xfrm>
          <a:prstGeom prst="rect">
            <a:avLst/>
          </a:prstGeom>
        </p:spPr>
      </p:pic>
      <p:pic>
        <p:nvPicPr>
          <p:cNvPr id="6" name="Picture 2" descr="Open Data Cube Manual — Open Data Cube 1.8-FIXME documentation">
            <a:extLst>
              <a:ext uri="{FF2B5EF4-FFF2-40B4-BE49-F238E27FC236}">
                <a16:creationId xmlns:a16="http://schemas.microsoft.com/office/drawing/2014/main" id="{73DEA63D-9934-4F84-9BA1-885209DABBA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394" y="4444539"/>
            <a:ext cx="3648099" cy="2216727"/>
          </a:xfrm>
          <a:prstGeom prst="rect">
            <a:avLst/>
          </a:prstGeom>
          <a:noFill/>
          <a:extLst>
            <a:ext uri="{909E8E84-426E-40DD-AFC4-6F175D3DCCD1}">
              <a14:hiddenFill xmlns:a14="http://schemas.microsoft.com/office/drawing/2010/main">
                <a:solidFill>
                  <a:srgbClr val="FFFFFF"/>
                </a:solidFill>
              </a14:hiddenFill>
            </a:ext>
          </a:extLst>
        </p:spPr>
      </p:pic>
      <p:pic>
        <p:nvPicPr>
          <p:cNvPr id="7" name="Audio 6">
            <a:hlinkClick r:id="" action="ppaction://media"/>
            <a:extLst>
              <a:ext uri="{FF2B5EF4-FFF2-40B4-BE49-F238E27FC236}">
                <a16:creationId xmlns:a16="http://schemas.microsoft.com/office/drawing/2014/main" id="{3FD05C3B-0BF4-41B5-A875-2924C580D7D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708857516"/>
      </p:ext>
    </p:extLst>
  </p:cSld>
  <p:clrMapOvr>
    <a:masterClrMapping/>
  </p:clrMapOvr>
  <mc:AlternateContent xmlns:mc="http://schemas.openxmlformats.org/markup-compatibility/2006">
    <mc:Choice xmlns:p14="http://schemas.microsoft.com/office/powerpoint/2010/main" Requires="p14">
      <p:transition spd="slow" p14:dur="2000" advTm="9041"/>
    </mc:Choice>
    <mc:Fallback>
      <p:transition spd="slow" advTm="90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6445" y="249382"/>
            <a:ext cx="8776997" cy="781396"/>
          </a:xfrm>
        </p:spPr>
        <p:txBody>
          <a:bodyPr>
            <a:noAutofit/>
          </a:bodyPr>
          <a:lstStyle/>
          <a:p>
            <a:pPr algn="ctr"/>
            <a:r>
              <a:rPr lang="en-US" sz="6000" dirty="0"/>
              <a:t>Structure</a:t>
            </a:r>
          </a:p>
        </p:txBody>
      </p:sp>
      <p:sp>
        <p:nvSpPr>
          <p:cNvPr id="3" name="TextBox 2"/>
          <p:cNvSpPr txBox="1"/>
          <p:nvPr/>
        </p:nvSpPr>
        <p:spPr>
          <a:xfrm>
            <a:off x="400692" y="1381460"/>
            <a:ext cx="11537879" cy="5262979"/>
          </a:xfrm>
          <a:prstGeom prst="rect">
            <a:avLst/>
          </a:prstGeom>
          <a:noFill/>
        </p:spPr>
        <p:txBody>
          <a:bodyPr wrap="square" rtlCol="0">
            <a:spAutoFit/>
          </a:bodyPr>
          <a:lstStyle/>
          <a:p>
            <a:pPr marL="285750" indent="-285750">
              <a:buFont typeface="Arial" panose="020B0604020202020204" pitchFamily="34" charset="0"/>
              <a:buChar char="•"/>
            </a:pPr>
            <a:r>
              <a:rPr lang="en-US" sz="2800" b="1" dirty="0">
                <a:solidFill>
                  <a:srgbClr val="7030A0"/>
                </a:solidFill>
              </a:rPr>
              <a:t>Population</a:t>
            </a:r>
          </a:p>
          <a:p>
            <a:pPr marL="742950" lvl="1" indent="-285750">
              <a:buFont typeface="Arial" panose="020B0604020202020204" pitchFamily="34" charset="0"/>
              <a:buChar char="•"/>
            </a:pPr>
            <a:r>
              <a:rPr lang="en-US" sz="2800" dirty="0"/>
              <a:t>Load a population shapefile</a:t>
            </a:r>
          </a:p>
          <a:p>
            <a:pPr marL="742950" lvl="1" indent="-285750">
              <a:buFont typeface="Arial" panose="020B0604020202020204" pitchFamily="34" charset="0"/>
              <a:buChar char="•"/>
            </a:pPr>
            <a:r>
              <a:rPr lang="en-US" sz="2800" dirty="0">
                <a:solidFill>
                  <a:srgbClr val="0070C0"/>
                </a:solidFill>
              </a:rPr>
              <a:t>Visualize a specific region</a:t>
            </a:r>
          </a:p>
          <a:p>
            <a:pPr marL="742950" lvl="1" indent="-285750">
              <a:buFont typeface="Arial" panose="020B0604020202020204" pitchFamily="34" charset="0"/>
              <a:buChar char="•"/>
            </a:pPr>
            <a:r>
              <a:rPr lang="en-US" sz="2800" dirty="0">
                <a:solidFill>
                  <a:srgbClr val="0070C0"/>
                </a:solidFill>
              </a:rPr>
              <a:t>Visualize national population growth rate</a:t>
            </a:r>
          </a:p>
          <a:p>
            <a:pPr marL="285750" indent="-285750">
              <a:buFont typeface="Arial" panose="020B0604020202020204" pitchFamily="34" charset="0"/>
              <a:buChar char="•"/>
            </a:pPr>
            <a:r>
              <a:rPr lang="en-US" sz="2800" b="1" dirty="0">
                <a:solidFill>
                  <a:srgbClr val="7030A0"/>
                </a:solidFill>
              </a:rPr>
              <a:t>Land Consumption</a:t>
            </a:r>
          </a:p>
          <a:p>
            <a:pPr marL="742950" lvl="1" indent="-285750">
              <a:buFont typeface="Arial" panose="020B0604020202020204" pitchFamily="34" charset="0"/>
              <a:buChar char="•"/>
            </a:pPr>
            <a:r>
              <a:rPr lang="en-US" sz="2800" dirty="0"/>
              <a:t>Load data from Data Cube</a:t>
            </a:r>
          </a:p>
          <a:p>
            <a:pPr marL="742950" lvl="1" indent="-285750">
              <a:buFont typeface="Arial" panose="020B0604020202020204" pitchFamily="34" charset="0"/>
              <a:buChar char="•"/>
            </a:pPr>
            <a:r>
              <a:rPr lang="en-US" sz="2800" dirty="0"/>
              <a:t>Create median composite</a:t>
            </a:r>
          </a:p>
          <a:p>
            <a:pPr marL="742950" lvl="1" indent="-285750">
              <a:buFont typeface="Arial" panose="020B0604020202020204" pitchFamily="34" charset="0"/>
              <a:buChar char="•"/>
            </a:pPr>
            <a:r>
              <a:rPr lang="en-US" sz="2800" dirty="0">
                <a:solidFill>
                  <a:srgbClr val="0070C0"/>
                </a:solidFill>
              </a:rPr>
              <a:t>Visualize the composites as false color </a:t>
            </a:r>
          </a:p>
          <a:p>
            <a:pPr marL="742950" lvl="1" indent="-285750">
              <a:buFont typeface="Arial" panose="020B0604020202020204" pitchFamily="34" charset="0"/>
              <a:buChar char="•"/>
            </a:pPr>
            <a:r>
              <a:rPr lang="en-US" sz="2800" dirty="0">
                <a:solidFill>
                  <a:srgbClr val="0070C0"/>
                </a:solidFill>
              </a:rPr>
              <a:t>Mask composites with shapefile</a:t>
            </a:r>
          </a:p>
          <a:p>
            <a:pPr marL="742950" lvl="1" indent="-285750">
              <a:buFont typeface="Arial" panose="020B0604020202020204" pitchFamily="34" charset="0"/>
              <a:buChar char="•"/>
            </a:pPr>
            <a:r>
              <a:rPr lang="en-US" sz="2800" dirty="0">
                <a:solidFill>
                  <a:srgbClr val="0070C0"/>
                </a:solidFill>
              </a:rPr>
              <a:t>Calculate the Normalized Difference Built-up Index (NDBI)</a:t>
            </a:r>
          </a:p>
          <a:p>
            <a:pPr marL="742950" lvl="1" indent="-285750">
              <a:buFont typeface="Arial" panose="020B0604020202020204" pitchFamily="34" charset="0"/>
              <a:buChar char="•"/>
            </a:pPr>
            <a:r>
              <a:rPr lang="en-US" sz="2800" dirty="0">
                <a:solidFill>
                  <a:srgbClr val="0070C0"/>
                </a:solidFill>
              </a:rPr>
              <a:t>Show urbanization extent</a:t>
            </a:r>
          </a:p>
          <a:p>
            <a:pPr marL="285750" indent="-285750">
              <a:buFont typeface="Arial" panose="020B0604020202020204" pitchFamily="34" charset="0"/>
              <a:buChar char="•"/>
            </a:pPr>
            <a:r>
              <a:rPr lang="en-US" sz="2800" b="1" dirty="0">
                <a:solidFill>
                  <a:srgbClr val="7030A0"/>
                </a:solidFill>
              </a:rPr>
              <a:t>Calculate SDG Indicator</a:t>
            </a:r>
            <a:endParaRPr lang="en-US" sz="2400" dirty="0">
              <a:solidFill>
                <a:srgbClr val="7030A0"/>
              </a:solidFill>
            </a:endParaRPr>
          </a:p>
        </p:txBody>
      </p:sp>
      <p:pic>
        <p:nvPicPr>
          <p:cNvPr id="6" name="Audio 5">
            <a:hlinkClick r:id="" action="ppaction://media"/>
            <a:extLst>
              <a:ext uri="{FF2B5EF4-FFF2-40B4-BE49-F238E27FC236}">
                <a16:creationId xmlns:a16="http://schemas.microsoft.com/office/drawing/2014/main" id="{1D8DF9B5-E602-4903-BC8B-00B059E215A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468554005"/>
      </p:ext>
    </p:extLst>
  </p:cSld>
  <p:clrMapOvr>
    <a:masterClrMapping/>
  </p:clrMapOvr>
  <mc:AlternateContent xmlns:mc="http://schemas.openxmlformats.org/markup-compatibility/2006">
    <mc:Choice xmlns:p14="http://schemas.microsoft.com/office/powerpoint/2010/main" Requires="p14">
      <p:transition spd="slow" p14:dur="2000" advTm="9659"/>
    </mc:Choice>
    <mc:Fallback>
      <p:transition spd="slow" advTm="96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81182" y="598595"/>
            <a:ext cx="7510817" cy="5744817"/>
          </a:xfrm>
          <a:prstGeom prst="rect">
            <a:avLst/>
          </a:prstGeom>
        </p:spPr>
      </p:pic>
      <p:sp>
        <p:nvSpPr>
          <p:cNvPr id="7" name="Title 1"/>
          <p:cNvSpPr txBox="1">
            <a:spLocks/>
          </p:cNvSpPr>
          <p:nvPr/>
        </p:nvSpPr>
        <p:spPr>
          <a:xfrm>
            <a:off x="4282439" y="0"/>
            <a:ext cx="7909560" cy="6861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a:t>NDBI = (SWIR1 – NIR) / (SWIR1 + NIR)</a:t>
            </a:r>
          </a:p>
        </p:txBody>
      </p:sp>
      <p:sp>
        <p:nvSpPr>
          <p:cNvPr id="8" name="Title 1">
            <a:extLst>
              <a:ext uri="{FF2B5EF4-FFF2-40B4-BE49-F238E27FC236}">
                <a16:creationId xmlns:a16="http://schemas.microsoft.com/office/drawing/2014/main" id="{D7E094EF-43CC-4D5E-8205-DD61434CD58F}"/>
              </a:ext>
            </a:extLst>
          </p:cNvPr>
          <p:cNvSpPr txBox="1">
            <a:spLocks/>
          </p:cNvSpPr>
          <p:nvPr/>
        </p:nvSpPr>
        <p:spPr>
          <a:xfrm>
            <a:off x="246580" y="1510300"/>
            <a:ext cx="3810032" cy="343417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t>Land </a:t>
            </a:r>
            <a:br>
              <a:rPr lang="en-US" sz="4000" dirty="0"/>
            </a:br>
            <a:r>
              <a:rPr lang="en-US" sz="4000" dirty="0"/>
              <a:t>Consumption:</a:t>
            </a:r>
            <a:br>
              <a:rPr lang="en-US" sz="4000" dirty="0"/>
            </a:br>
            <a:br>
              <a:rPr lang="en-US" sz="4000" dirty="0"/>
            </a:br>
            <a:r>
              <a:rPr lang="en-US" sz="4000" dirty="0"/>
              <a:t>Calculate NDBI</a:t>
            </a:r>
            <a:br>
              <a:rPr lang="en-US" sz="4000" dirty="0"/>
            </a:br>
            <a:r>
              <a:rPr lang="en-US" sz="4000" dirty="0"/>
              <a:t>(Western Sierra Leone, 2005)</a:t>
            </a:r>
          </a:p>
        </p:txBody>
      </p:sp>
      <p:pic>
        <p:nvPicPr>
          <p:cNvPr id="5" name="Audio 4">
            <a:hlinkClick r:id="" action="ppaction://media"/>
            <a:extLst>
              <a:ext uri="{FF2B5EF4-FFF2-40B4-BE49-F238E27FC236}">
                <a16:creationId xmlns:a16="http://schemas.microsoft.com/office/drawing/2014/main" id="{7CEBEDEB-74EA-404E-93D4-5A22A5FC985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931317939"/>
      </p:ext>
    </p:extLst>
  </p:cSld>
  <p:clrMapOvr>
    <a:masterClrMapping/>
  </p:clrMapOvr>
  <mc:AlternateContent xmlns:mc="http://schemas.openxmlformats.org/markup-compatibility/2006">
    <mc:Choice xmlns:p14="http://schemas.microsoft.com/office/powerpoint/2010/main" Requires="p14">
      <p:transition spd="slow" p14:dur="2000" advTm="10471"/>
    </mc:Choice>
    <mc:Fallback>
      <p:transition spd="slow" advTm="104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4588" y="598599"/>
            <a:ext cx="7407410" cy="5665724"/>
          </a:xfrm>
          <a:prstGeom prst="rect">
            <a:avLst/>
          </a:prstGeom>
        </p:spPr>
      </p:pic>
      <p:sp>
        <p:nvSpPr>
          <p:cNvPr id="7" name="Title 1"/>
          <p:cNvSpPr txBox="1">
            <a:spLocks/>
          </p:cNvSpPr>
          <p:nvPr/>
        </p:nvSpPr>
        <p:spPr>
          <a:xfrm>
            <a:off x="4282439" y="0"/>
            <a:ext cx="7909560" cy="6861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a:t>NDBI = (SWIR1 – NIR) / (SWIR1 + NIR)</a:t>
            </a:r>
          </a:p>
        </p:txBody>
      </p:sp>
      <p:sp>
        <p:nvSpPr>
          <p:cNvPr id="8" name="Title 1">
            <a:extLst>
              <a:ext uri="{FF2B5EF4-FFF2-40B4-BE49-F238E27FC236}">
                <a16:creationId xmlns:a16="http://schemas.microsoft.com/office/drawing/2014/main" id="{01AD0E2F-75D7-4342-A576-9BE05C0F63E6}"/>
              </a:ext>
            </a:extLst>
          </p:cNvPr>
          <p:cNvSpPr txBox="1">
            <a:spLocks/>
          </p:cNvSpPr>
          <p:nvPr/>
        </p:nvSpPr>
        <p:spPr>
          <a:xfrm>
            <a:off x="246580" y="1510300"/>
            <a:ext cx="3810032" cy="343417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t>Land </a:t>
            </a:r>
            <a:br>
              <a:rPr lang="en-US" sz="4000" dirty="0"/>
            </a:br>
            <a:r>
              <a:rPr lang="en-US" sz="4000" dirty="0"/>
              <a:t>Consumption:</a:t>
            </a:r>
            <a:br>
              <a:rPr lang="en-US" sz="4000" dirty="0"/>
            </a:br>
            <a:br>
              <a:rPr lang="en-US" sz="4000" dirty="0"/>
            </a:br>
            <a:r>
              <a:rPr lang="en-US" sz="4000" dirty="0"/>
              <a:t>Calculate NDBI</a:t>
            </a:r>
            <a:br>
              <a:rPr lang="en-US" sz="4000" dirty="0"/>
            </a:br>
            <a:r>
              <a:rPr lang="en-US" sz="4000" dirty="0"/>
              <a:t>(Western Sierra Leone, 2015)</a:t>
            </a:r>
          </a:p>
        </p:txBody>
      </p:sp>
      <p:pic>
        <p:nvPicPr>
          <p:cNvPr id="5" name="Audio 4">
            <a:hlinkClick r:id="" action="ppaction://media"/>
            <a:extLst>
              <a:ext uri="{FF2B5EF4-FFF2-40B4-BE49-F238E27FC236}">
                <a16:creationId xmlns:a16="http://schemas.microsoft.com/office/drawing/2014/main" id="{A40AC437-B499-46D5-98E4-ACE6DB6064B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95884822"/>
      </p:ext>
    </p:extLst>
  </p:cSld>
  <p:clrMapOvr>
    <a:masterClrMapping/>
  </p:clrMapOvr>
  <mc:AlternateContent xmlns:mc="http://schemas.openxmlformats.org/markup-compatibility/2006">
    <mc:Choice xmlns:p14="http://schemas.microsoft.com/office/powerpoint/2010/main" Requires="p14">
      <p:transition spd="slow" p14:dur="2000" advTm="13070"/>
    </mc:Choice>
    <mc:Fallback>
      <p:transition spd="slow" advTm="130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48526" y="743111"/>
            <a:ext cx="7443473" cy="5562155"/>
          </a:xfrm>
          <a:prstGeom prst="rect">
            <a:avLst/>
          </a:prstGeom>
        </p:spPr>
      </p:pic>
      <p:sp>
        <p:nvSpPr>
          <p:cNvPr id="11" name="Title 1"/>
          <p:cNvSpPr txBox="1">
            <a:spLocks/>
          </p:cNvSpPr>
          <p:nvPr/>
        </p:nvSpPr>
        <p:spPr>
          <a:xfrm>
            <a:off x="4282440" y="106679"/>
            <a:ext cx="7909560" cy="6861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a:t>NDBI &gt; 0</a:t>
            </a:r>
          </a:p>
        </p:txBody>
      </p:sp>
      <p:sp>
        <p:nvSpPr>
          <p:cNvPr id="7" name="Title 1">
            <a:extLst>
              <a:ext uri="{FF2B5EF4-FFF2-40B4-BE49-F238E27FC236}">
                <a16:creationId xmlns:a16="http://schemas.microsoft.com/office/drawing/2014/main" id="{E75D32A0-D9A7-4F95-9044-9691CB963AF6}"/>
              </a:ext>
            </a:extLst>
          </p:cNvPr>
          <p:cNvSpPr txBox="1">
            <a:spLocks/>
          </p:cNvSpPr>
          <p:nvPr/>
        </p:nvSpPr>
        <p:spPr>
          <a:xfrm>
            <a:off x="246580" y="1510300"/>
            <a:ext cx="3935002" cy="343417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t>Land </a:t>
            </a:r>
            <a:br>
              <a:rPr lang="en-US" sz="4000" dirty="0"/>
            </a:br>
            <a:r>
              <a:rPr lang="en-US" sz="4000" dirty="0"/>
              <a:t>Consumption:</a:t>
            </a:r>
            <a:br>
              <a:rPr lang="en-US" sz="4000" dirty="0"/>
            </a:br>
            <a:br>
              <a:rPr lang="en-US" sz="4000" dirty="0"/>
            </a:br>
            <a:r>
              <a:rPr lang="en-US" sz="4000" dirty="0"/>
              <a:t>Show Urbanization Extent </a:t>
            </a:r>
            <a:br>
              <a:rPr lang="en-US" sz="4000" dirty="0"/>
            </a:br>
            <a:r>
              <a:rPr lang="en-US" sz="4000" dirty="0"/>
              <a:t>(Western Sierra Leone, 2005)</a:t>
            </a:r>
          </a:p>
        </p:txBody>
      </p:sp>
      <p:pic>
        <p:nvPicPr>
          <p:cNvPr id="5" name="Audio 4">
            <a:hlinkClick r:id="" action="ppaction://media"/>
            <a:extLst>
              <a:ext uri="{FF2B5EF4-FFF2-40B4-BE49-F238E27FC236}">
                <a16:creationId xmlns:a16="http://schemas.microsoft.com/office/drawing/2014/main" id="{0902F3B6-973B-419B-9DAB-BC7C43B1FB2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939491573"/>
      </p:ext>
    </p:extLst>
  </p:cSld>
  <p:clrMapOvr>
    <a:masterClrMapping/>
  </p:clrMapOvr>
  <mc:AlternateContent xmlns:mc="http://schemas.openxmlformats.org/markup-compatibility/2006">
    <mc:Choice xmlns:p14="http://schemas.microsoft.com/office/powerpoint/2010/main" Requires="p14">
      <p:transition spd="slow" p14:dur="2000" advTm="8617"/>
    </mc:Choice>
    <mc:Fallback>
      <p:transition spd="slow" advTm="86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94829" y="743112"/>
            <a:ext cx="7497171" cy="5602282"/>
          </a:xfrm>
          <a:prstGeom prst="rect">
            <a:avLst/>
          </a:prstGeom>
        </p:spPr>
      </p:pic>
      <p:sp>
        <p:nvSpPr>
          <p:cNvPr id="9" name="Title 1"/>
          <p:cNvSpPr txBox="1">
            <a:spLocks/>
          </p:cNvSpPr>
          <p:nvPr/>
        </p:nvSpPr>
        <p:spPr>
          <a:xfrm>
            <a:off x="4282440" y="106679"/>
            <a:ext cx="7909560" cy="6861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a:t>NDBI &gt; 0</a:t>
            </a:r>
          </a:p>
        </p:txBody>
      </p:sp>
      <p:sp>
        <p:nvSpPr>
          <p:cNvPr id="8" name="Title 1">
            <a:extLst>
              <a:ext uri="{FF2B5EF4-FFF2-40B4-BE49-F238E27FC236}">
                <a16:creationId xmlns:a16="http://schemas.microsoft.com/office/drawing/2014/main" id="{116F5C48-D359-4E4A-9FB5-03F10265CE13}"/>
              </a:ext>
            </a:extLst>
          </p:cNvPr>
          <p:cNvSpPr txBox="1">
            <a:spLocks/>
          </p:cNvSpPr>
          <p:nvPr/>
        </p:nvSpPr>
        <p:spPr>
          <a:xfrm>
            <a:off x="246580" y="1510300"/>
            <a:ext cx="3935002" cy="343417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t>Land </a:t>
            </a:r>
            <a:br>
              <a:rPr lang="en-US" sz="4000" dirty="0"/>
            </a:br>
            <a:r>
              <a:rPr lang="en-US" sz="4000" dirty="0"/>
              <a:t>Consumption:</a:t>
            </a:r>
            <a:br>
              <a:rPr lang="en-US" sz="4000" dirty="0"/>
            </a:br>
            <a:br>
              <a:rPr lang="en-US" sz="4000" dirty="0"/>
            </a:br>
            <a:r>
              <a:rPr lang="en-US" sz="4000" dirty="0"/>
              <a:t>Show Urbanization Extent </a:t>
            </a:r>
            <a:br>
              <a:rPr lang="en-US" sz="4000" dirty="0"/>
            </a:br>
            <a:r>
              <a:rPr lang="en-US" sz="4000" dirty="0"/>
              <a:t>(Western Sierra Leone, 2015)</a:t>
            </a:r>
          </a:p>
        </p:txBody>
      </p:sp>
      <p:pic>
        <p:nvPicPr>
          <p:cNvPr id="4" name="Audio 3">
            <a:hlinkClick r:id="" action="ppaction://media"/>
            <a:extLst>
              <a:ext uri="{FF2B5EF4-FFF2-40B4-BE49-F238E27FC236}">
                <a16:creationId xmlns:a16="http://schemas.microsoft.com/office/drawing/2014/main" id="{DAF77077-C8E4-4BD6-BAC0-F93DF61C0D8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71652006"/>
      </p:ext>
    </p:extLst>
  </p:cSld>
  <p:clrMapOvr>
    <a:masterClrMapping/>
  </p:clrMapOvr>
  <mc:AlternateContent xmlns:mc="http://schemas.openxmlformats.org/markup-compatibility/2006">
    <mc:Choice xmlns:p14="http://schemas.microsoft.com/office/powerpoint/2010/main" Requires="p14">
      <p:transition spd="slow" p14:dur="2000" advTm="8344"/>
    </mc:Choice>
    <mc:Fallback>
      <p:transition spd="slow" advTm="83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143838" y="1348937"/>
            <a:ext cx="4271751" cy="1574737"/>
          </a:xfrm>
        </p:spPr>
        <p:txBody>
          <a:bodyPr anchor="t">
            <a:normAutofit fontScale="90000"/>
          </a:bodyPr>
          <a:lstStyle/>
          <a:p>
            <a:r>
              <a:rPr lang="en-US" sz="3200" b="1" dirty="0"/>
              <a:t>Calculate SDG Indicator</a:t>
            </a:r>
            <a:br>
              <a:rPr lang="en-US" sz="3200" b="1" dirty="0"/>
            </a:br>
            <a:br>
              <a:rPr lang="en-US" sz="3200" b="1" dirty="0"/>
            </a:br>
            <a:r>
              <a:rPr lang="en-US" sz="3200" b="1" dirty="0"/>
              <a:t>(Western Sierra Leone)</a:t>
            </a:r>
            <a:br>
              <a:rPr lang="en-US" sz="3200" b="1" dirty="0"/>
            </a:br>
            <a:endParaRPr lang="en-US" sz="3200" b="1" dirty="0"/>
          </a:p>
        </p:txBody>
      </p:sp>
      <mc:AlternateContent xmlns:mc="http://schemas.openxmlformats.org/markup-compatibility/2006" xmlns:a14="http://schemas.microsoft.com/office/drawing/2010/main">
        <mc:Choice Requires="a14">
          <p:sp>
            <p:nvSpPr>
              <p:cNvPr id="2" name="TextBox 1"/>
              <p:cNvSpPr txBox="1"/>
              <p:nvPr/>
            </p:nvSpPr>
            <p:spPr>
              <a:xfrm>
                <a:off x="4138602" y="647272"/>
                <a:ext cx="7909560" cy="85581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𝑈𝑁</m:t>
                      </m:r>
                      <m:r>
                        <a:rPr lang="en-US" sz="2400" b="0" i="1" smtClean="0">
                          <a:latin typeface="Cambria Math" panose="02040503050406030204" pitchFamily="18" charset="0"/>
                        </a:rPr>
                        <m:t> </m:t>
                      </m:r>
                      <m:r>
                        <a:rPr lang="en-US" sz="2400" b="0" i="1" smtClean="0">
                          <a:latin typeface="Cambria Math" panose="02040503050406030204" pitchFamily="18" charset="0"/>
                        </a:rPr>
                        <m:t>𝑆𝐷𝐺</m:t>
                      </m:r>
                      <m:r>
                        <a:rPr lang="en-US" sz="2400" b="0" i="1" smtClean="0">
                          <a:latin typeface="Cambria Math" panose="02040503050406030204" pitchFamily="18" charset="0"/>
                        </a:rPr>
                        <m:t> 11.3.1 </m:t>
                      </m:r>
                      <m:r>
                        <a:rPr lang="en-US" sz="2400" b="0" i="1" smtClean="0">
                          <a:latin typeface="Cambria Math" panose="02040503050406030204" pitchFamily="18" charset="0"/>
                        </a:rPr>
                        <m:t>𝐼𝑛𝑑𝑖𝑐𝑎𝑡𝑜𝑟</m:t>
                      </m:r>
                      <m:r>
                        <a:rPr lang="en-US" sz="240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𝐿𝑎𝑛𝑑𝐶𝑜𝑛𝑠𝑢𝑚𝑝𝑡𝑖𝑜𝑛𝑅𝑎𝑡𝑒</m:t>
                          </m:r>
                        </m:num>
                        <m:den>
                          <m:r>
                            <a:rPr lang="en-US" sz="2400" b="0" i="1" smtClean="0">
                              <a:latin typeface="Cambria Math" panose="02040503050406030204" pitchFamily="18" charset="0"/>
                            </a:rPr>
                            <m:t>𝑃𝑜𝑝𝑢𝑙𝑎𝑡𝑖𝑜𝑛𝐺𝑟𝑜𝑤𝑡h𝑅𝑎𝑡𝑒</m:t>
                          </m:r>
                        </m:den>
                      </m:f>
                    </m:oMath>
                  </m:oMathPara>
                </a14:m>
                <a:endParaRPr lang="en-US" sz="2400" dirty="0"/>
              </a:p>
            </p:txBody>
          </p:sp>
        </mc:Choice>
        <mc:Fallback xmlns="">
          <p:sp>
            <p:nvSpPr>
              <p:cNvPr id="2" name="TextBox 1"/>
              <p:cNvSpPr txBox="1">
                <a:spLocks noRot="1" noChangeAspect="1" noMove="1" noResize="1" noEditPoints="1" noAdjustHandles="1" noChangeArrowheads="1" noChangeShapeType="1" noTextEdit="1"/>
              </p:cNvSpPr>
              <p:nvPr/>
            </p:nvSpPr>
            <p:spPr>
              <a:xfrm>
                <a:off x="4138602" y="647272"/>
                <a:ext cx="7909560" cy="85581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138602" y="1503084"/>
                <a:ext cx="7909560" cy="79579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i="1" smtClean="0">
                          <a:latin typeface="Cambria Math" panose="02040503050406030204" pitchFamily="18" charset="0"/>
                        </a:rPr>
                        <m:t>𝑃𝑜𝑝𝑢𝑙𝑎𝑡𝑖𝑜𝑛𝐺𝑟𝑜𝑤𝑡h𝑅𝑎𝑡𝑒</m:t>
                      </m:r>
                      <m:r>
                        <a:rPr lang="en-US" sz="240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𝐿𝑁</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i="1">
                                  <a:latin typeface="Cambria Math" panose="02040503050406030204" pitchFamily="18" charset="0"/>
                                </a:rPr>
                                <m:t>𝑃𝑜𝑝</m:t>
                              </m:r>
                            </m:e>
                            <m:sub>
                              <m:r>
                                <a:rPr lang="en-US" sz="2400" b="0" i="1" smtClean="0">
                                  <a:latin typeface="Cambria Math" panose="02040503050406030204" pitchFamily="18" charset="0"/>
                                </a:rPr>
                                <m:t>𝑡</m:t>
                              </m:r>
                              <m:r>
                                <a:rPr lang="en-US" sz="2400" b="0" i="1" smtClean="0">
                                  <a:latin typeface="Cambria Math" panose="02040503050406030204" pitchFamily="18" charset="0"/>
                                </a:rPr>
                                <m:t>2</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i="1">
                                  <a:latin typeface="Cambria Math" panose="02040503050406030204" pitchFamily="18" charset="0"/>
                                </a:rPr>
                                <m:t>𝑃𝑜𝑝</m:t>
                              </m:r>
                            </m:e>
                            <m:sub>
                              <m:r>
                                <a:rPr lang="en-US" sz="2400" b="0" i="1" smtClean="0">
                                  <a:latin typeface="Cambria Math" panose="02040503050406030204" pitchFamily="18" charset="0"/>
                                </a:rPr>
                                <m:t>𝑡</m:t>
                              </m:r>
                              <m:r>
                                <a:rPr lang="en-US" sz="2400" b="0" i="1" smtClean="0">
                                  <a:latin typeface="Cambria Math" panose="02040503050406030204" pitchFamily="18" charset="0"/>
                                </a:rPr>
                                <m:t>1</m:t>
                              </m:r>
                            </m:sub>
                          </m:sSub>
                          <m:r>
                            <a:rPr lang="en-US" sz="2400" b="0" i="1" smtClean="0">
                              <a:latin typeface="Cambria Math" panose="02040503050406030204" pitchFamily="18" charset="0"/>
                            </a:rPr>
                            <m:t>)</m:t>
                          </m:r>
                        </m:num>
                        <m:den>
                          <m:r>
                            <a:rPr lang="en-US" sz="2400" b="0" i="1" smtClean="0">
                              <a:latin typeface="Cambria Math" panose="02040503050406030204" pitchFamily="18" charset="0"/>
                            </a:rPr>
                            <m:t>𝑡</m:t>
                          </m:r>
                          <m:r>
                            <a:rPr lang="en-US" sz="2400" b="0" i="1" smtClean="0">
                              <a:latin typeface="Cambria Math" panose="02040503050406030204" pitchFamily="18" charset="0"/>
                            </a:rPr>
                            <m:t>2−</m:t>
                          </m:r>
                          <m:r>
                            <a:rPr lang="en-US" sz="2400" b="0" i="1" smtClean="0">
                              <a:latin typeface="Cambria Math" panose="02040503050406030204" pitchFamily="18" charset="0"/>
                            </a:rPr>
                            <m:t>𝑡</m:t>
                          </m:r>
                          <m:r>
                            <a:rPr lang="en-US" sz="2400" b="0" i="1" smtClean="0">
                              <a:latin typeface="Cambria Math" panose="02040503050406030204" pitchFamily="18" charset="0"/>
                            </a:rPr>
                            <m:t>1</m:t>
                          </m:r>
                        </m:den>
                      </m:f>
                    </m:oMath>
                  </m:oMathPara>
                </a14:m>
                <a:endParaRPr lang="en-US" sz="2400" dirty="0"/>
              </a:p>
            </p:txBody>
          </p:sp>
        </mc:Choice>
        <mc:Fallback xmlns="">
          <p:sp>
            <p:nvSpPr>
              <p:cNvPr id="7" name="TextBox 6"/>
              <p:cNvSpPr txBox="1">
                <a:spLocks noRot="1" noChangeAspect="1" noMove="1" noResize="1" noEditPoints="1" noAdjustHandles="1" noChangeArrowheads="1" noChangeShapeType="1" noTextEdit="1"/>
              </p:cNvSpPr>
              <p:nvPr/>
            </p:nvSpPr>
            <p:spPr>
              <a:xfrm>
                <a:off x="4138602" y="1503084"/>
                <a:ext cx="7909560" cy="79579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4138602" y="2385762"/>
                <a:ext cx="7909560" cy="79579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𝐿𝑎𝑛𝑑𝐶𝑜𝑛𝑠𝑢𝑚𝑝𝑡𝑖𝑜𝑛𝑅𝑎𝑡𝑒</m:t>
                      </m:r>
                      <m:r>
                        <a:rPr lang="en-US" sz="240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𝐿𝑁</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𝐴𝑟𝑒𝑎</m:t>
                              </m:r>
                            </m:e>
                            <m:sub>
                              <m:r>
                                <a:rPr lang="en-US" sz="2400" b="0" i="1" smtClean="0">
                                  <a:latin typeface="Cambria Math" panose="02040503050406030204" pitchFamily="18" charset="0"/>
                                </a:rPr>
                                <m:t>𝑡</m:t>
                              </m:r>
                              <m:r>
                                <a:rPr lang="en-US" sz="2400" b="0" i="1" smtClean="0">
                                  <a:latin typeface="Cambria Math" panose="02040503050406030204" pitchFamily="18" charset="0"/>
                                </a:rPr>
                                <m:t>2</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𝐴𝑟𝑒𝑎</m:t>
                              </m:r>
                            </m:e>
                            <m:sub>
                              <m:r>
                                <a:rPr lang="en-US" sz="2400" b="0" i="1" smtClean="0">
                                  <a:latin typeface="Cambria Math" panose="02040503050406030204" pitchFamily="18" charset="0"/>
                                </a:rPr>
                                <m:t>𝑡</m:t>
                              </m:r>
                              <m:r>
                                <a:rPr lang="en-US" sz="2400" b="0" i="1" smtClean="0">
                                  <a:latin typeface="Cambria Math" panose="02040503050406030204" pitchFamily="18" charset="0"/>
                                </a:rPr>
                                <m:t>1</m:t>
                              </m:r>
                            </m:sub>
                          </m:sSub>
                          <m:r>
                            <a:rPr lang="en-US" sz="2400" b="0" i="1" smtClean="0">
                              <a:latin typeface="Cambria Math" panose="02040503050406030204" pitchFamily="18" charset="0"/>
                            </a:rPr>
                            <m:t>)</m:t>
                          </m:r>
                        </m:num>
                        <m:den>
                          <m:r>
                            <a:rPr lang="en-US" sz="2400" i="1">
                              <a:latin typeface="Cambria Math" panose="02040503050406030204" pitchFamily="18" charset="0"/>
                            </a:rPr>
                            <m:t>𝑡</m:t>
                          </m:r>
                          <m:r>
                            <a:rPr lang="en-US" sz="2400" i="1">
                              <a:latin typeface="Cambria Math" panose="02040503050406030204" pitchFamily="18" charset="0"/>
                            </a:rPr>
                            <m:t>2−</m:t>
                          </m:r>
                          <m:r>
                            <a:rPr lang="en-US" sz="2400" i="1">
                              <a:latin typeface="Cambria Math" panose="02040503050406030204" pitchFamily="18" charset="0"/>
                            </a:rPr>
                            <m:t>𝑡</m:t>
                          </m:r>
                          <m:r>
                            <a:rPr lang="en-US" sz="2400" i="1">
                              <a:latin typeface="Cambria Math" panose="02040503050406030204" pitchFamily="18" charset="0"/>
                            </a:rPr>
                            <m:t>1</m:t>
                          </m:r>
                        </m:den>
                      </m:f>
                    </m:oMath>
                  </m:oMathPara>
                </a14:m>
                <a:endParaRPr lang="en-US" sz="2400" dirty="0"/>
              </a:p>
            </p:txBody>
          </p:sp>
        </mc:Choice>
        <mc:Fallback xmlns="">
          <p:sp>
            <p:nvSpPr>
              <p:cNvPr id="9" name="TextBox 8"/>
              <p:cNvSpPr txBox="1">
                <a:spLocks noRot="1" noChangeAspect="1" noMove="1" noResize="1" noEditPoints="1" noAdjustHandles="1" noChangeArrowheads="1" noChangeShapeType="1" noTextEdit="1"/>
              </p:cNvSpPr>
              <p:nvPr/>
            </p:nvSpPr>
            <p:spPr>
              <a:xfrm>
                <a:off x="4138602" y="2385762"/>
                <a:ext cx="7909560" cy="795795"/>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4138602" y="3268440"/>
                <a:ext cx="7909560" cy="3046988"/>
              </a:xfrm>
              <a:prstGeom prst="rect">
                <a:avLst/>
              </a:prstGeom>
              <a:noFill/>
            </p:spPr>
            <p:txBody>
              <a:bodyPr wrap="square" rtlCol="0">
                <a:spAutoFit/>
              </a:bodyPr>
              <a:lstStyle/>
              <a:p>
                <a:r>
                  <a:rPr lang="en-US" sz="2400" dirty="0"/>
                  <a:t>Where:</a:t>
                </a:r>
              </a:p>
              <a:p>
                <a14:m>
                  <m:oMath xmlns:m="http://schemas.openxmlformats.org/officeDocument/2006/math">
                    <m:r>
                      <a:rPr lang="en-US" sz="2400" b="0" i="1" smtClean="0">
                        <a:latin typeface="Cambria Math" panose="02040503050406030204" pitchFamily="18" charset="0"/>
                      </a:rPr>
                      <m:t>𝐿𝑁</m:t>
                    </m:r>
                  </m:oMath>
                </a14:m>
                <a:r>
                  <a:rPr lang="en-US" sz="2400" dirty="0"/>
                  <a:t> 	 is the natural logarithm</a:t>
                </a:r>
              </a:p>
              <a:p>
                <a14:m>
                  <m:oMath xmlns:m="http://schemas.openxmlformats.org/officeDocument/2006/math">
                    <m:sSub>
                      <m:sSubPr>
                        <m:ctrlPr>
                          <a:rPr lang="en-US" sz="2400" i="1">
                            <a:latin typeface="Cambria Math" panose="02040503050406030204" pitchFamily="18" charset="0"/>
                          </a:rPr>
                        </m:ctrlPr>
                      </m:sSubPr>
                      <m:e>
                        <m:r>
                          <a:rPr lang="en-US" sz="2400" i="1" smtClean="0">
                            <a:latin typeface="Cambria Math" panose="02040503050406030204" pitchFamily="18" charset="0"/>
                          </a:rPr>
                          <m:t>𝑃𝑜𝑝</m:t>
                        </m:r>
                      </m:e>
                      <m:sub>
                        <m:r>
                          <a:rPr lang="en-US" sz="2400" i="1">
                            <a:latin typeface="Cambria Math" panose="02040503050406030204" pitchFamily="18" charset="0"/>
                          </a:rPr>
                          <m:t>𝑡</m:t>
                        </m:r>
                        <m:r>
                          <a:rPr lang="en-US" sz="2400" i="1">
                            <a:latin typeface="Cambria Math" panose="02040503050406030204" pitchFamily="18" charset="0"/>
                          </a:rPr>
                          <m:t>2</m:t>
                        </m:r>
                      </m:sub>
                    </m:sSub>
                  </m:oMath>
                </a14:m>
                <a:r>
                  <a:rPr lang="en-US" sz="2400" dirty="0"/>
                  <a:t> 	 is the population in the second period</a:t>
                </a:r>
              </a:p>
              <a:p>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𝑃𝑜𝑝</m:t>
                        </m:r>
                      </m:e>
                      <m:sub>
                        <m:r>
                          <a:rPr lang="en-US" sz="2400" i="1">
                            <a:latin typeface="Cambria Math" panose="02040503050406030204" pitchFamily="18" charset="0"/>
                          </a:rPr>
                          <m:t>𝑡</m:t>
                        </m:r>
                        <m:r>
                          <a:rPr lang="en-US" sz="2400" b="0" i="1" smtClean="0">
                            <a:latin typeface="Cambria Math" panose="02040503050406030204" pitchFamily="18" charset="0"/>
                          </a:rPr>
                          <m:t>1</m:t>
                        </m:r>
                      </m:sub>
                    </m:sSub>
                  </m:oMath>
                </a14:m>
                <a:r>
                  <a:rPr lang="en-US" sz="2400" dirty="0"/>
                  <a:t> 	 is the population in the first period</a:t>
                </a:r>
              </a:p>
              <a:p>
                <a14:m>
                  <m:oMath xmlns:m="http://schemas.openxmlformats.org/officeDocument/2006/math">
                    <m:r>
                      <a:rPr lang="en-US" sz="2400" b="0" i="1" smtClean="0">
                        <a:latin typeface="Cambria Math" panose="02040503050406030204" pitchFamily="18" charset="0"/>
                      </a:rPr>
                      <m:t>𝑡</m:t>
                    </m:r>
                    <m:r>
                      <a:rPr lang="en-US" sz="2400" b="0" i="1" smtClean="0">
                        <a:latin typeface="Cambria Math" panose="02040503050406030204" pitchFamily="18" charset="0"/>
                      </a:rPr>
                      <m:t>2</m:t>
                    </m:r>
                  </m:oMath>
                </a14:m>
                <a:r>
                  <a:rPr lang="en-US" sz="2400" dirty="0"/>
                  <a:t> 	 is the time in the second period</a:t>
                </a:r>
              </a:p>
              <a:p>
                <a14:m>
                  <m:oMath xmlns:m="http://schemas.openxmlformats.org/officeDocument/2006/math">
                    <m:r>
                      <a:rPr lang="en-US" sz="2400" i="1">
                        <a:latin typeface="Cambria Math" panose="02040503050406030204" pitchFamily="18" charset="0"/>
                      </a:rPr>
                      <m:t>𝑡</m:t>
                    </m:r>
                    <m:r>
                      <a:rPr lang="en-US" sz="2400" b="0" i="1" smtClean="0">
                        <a:latin typeface="Cambria Math" panose="02040503050406030204" pitchFamily="18" charset="0"/>
                      </a:rPr>
                      <m:t>1</m:t>
                    </m:r>
                  </m:oMath>
                </a14:m>
                <a:r>
                  <a:rPr lang="en-US" sz="2400" dirty="0"/>
                  <a:t> 	 is the time in the first period</a:t>
                </a:r>
              </a:p>
              <a:p>
                <a14:m>
                  <m:oMath xmlns:m="http://schemas.openxmlformats.org/officeDocument/2006/math">
                    <m:sSub>
                      <m:sSubPr>
                        <m:ctrlPr>
                          <a:rPr lang="en-US" sz="2400" i="1">
                            <a:latin typeface="Cambria Math" panose="02040503050406030204" pitchFamily="18" charset="0"/>
                          </a:rPr>
                        </m:ctrlPr>
                      </m:sSubPr>
                      <m:e>
                        <m:r>
                          <a:rPr lang="en-US" sz="2400" b="0" i="1" smtClean="0">
                            <a:latin typeface="Cambria Math" panose="02040503050406030204" pitchFamily="18" charset="0"/>
                          </a:rPr>
                          <m:t>𝐴𝑟𝑒𝑎</m:t>
                        </m:r>
                      </m:e>
                      <m:sub>
                        <m:r>
                          <a:rPr lang="en-US" sz="2400" i="1">
                            <a:latin typeface="Cambria Math" panose="02040503050406030204" pitchFamily="18" charset="0"/>
                          </a:rPr>
                          <m:t>𝑡</m:t>
                        </m:r>
                        <m:r>
                          <a:rPr lang="en-US" sz="2400" b="0" i="1" smtClean="0">
                            <a:latin typeface="Cambria Math" panose="02040503050406030204" pitchFamily="18" charset="0"/>
                          </a:rPr>
                          <m:t>2</m:t>
                        </m:r>
                      </m:sub>
                    </m:sSub>
                  </m:oMath>
                </a14:m>
                <a:r>
                  <a:rPr lang="en-US" sz="2400" dirty="0"/>
                  <a:t> is the total urbanized area in the first period</a:t>
                </a:r>
              </a:p>
              <a:p>
                <a14:m>
                  <m:oMath xmlns:m="http://schemas.openxmlformats.org/officeDocument/2006/math">
                    <m:sSub>
                      <m:sSubPr>
                        <m:ctrlPr>
                          <a:rPr lang="en-US" sz="2400" i="1">
                            <a:latin typeface="Cambria Math" panose="02040503050406030204" pitchFamily="18" charset="0"/>
                          </a:rPr>
                        </m:ctrlPr>
                      </m:sSubPr>
                      <m:e>
                        <m:r>
                          <a:rPr lang="en-US" sz="2400" b="0" i="1" smtClean="0">
                            <a:latin typeface="Cambria Math" panose="02040503050406030204" pitchFamily="18" charset="0"/>
                          </a:rPr>
                          <m:t>𝐴𝑟𝑒𝑎</m:t>
                        </m:r>
                      </m:e>
                      <m:sub>
                        <m:r>
                          <a:rPr lang="en-US" sz="2400" i="1">
                            <a:latin typeface="Cambria Math" panose="02040503050406030204" pitchFamily="18" charset="0"/>
                          </a:rPr>
                          <m:t>𝑡</m:t>
                        </m:r>
                        <m:r>
                          <a:rPr lang="en-US" sz="2400" i="1">
                            <a:latin typeface="Cambria Math" panose="02040503050406030204" pitchFamily="18" charset="0"/>
                          </a:rPr>
                          <m:t>1</m:t>
                        </m:r>
                      </m:sub>
                    </m:sSub>
                  </m:oMath>
                </a14:m>
                <a:r>
                  <a:rPr lang="en-US" sz="2400" dirty="0"/>
                  <a:t> is the total urbanized area in the second period</a:t>
                </a:r>
              </a:p>
            </p:txBody>
          </p:sp>
        </mc:Choice>
        <mc:Fallback xmlns="">
          <p:sp>
            <p:nvSpPr>
              <p:cNvPr id="4" name="TextBox 3"/>
              <p:cNvSpPr txBox="1">
                <a:spLocks noRot="1" noChangeAspect="1" noMove="1" noResize="1" noEditPoints="1" noAdjustHandles="1" noChangeArrowheads="1" noChangeShapeType="1" noTextEdit="1"/>
              </p:cNvSpPr>
              <p:nvPr/>
            </p:nvSpPr>
            <p:spPr>
              <a:xfrm>
                <a:off x="4138602" y="3268440"/>
                <a:ext cx="7909560" cy="3046988"/>
              </a:xfrm>
              <a:prstGeom prst="rect">
                <a:avLst/>
              </a:prstGeom>
              <a:blipFill>
                <a:blip r:embed="rId8"/>
                <a:stretch>
                  <a:fillRect l="-1234" t="-1600" b="-3600"/>
                </a:stretch>
              </a:blipFill>
            </p:spPr>
            <p:txBody>
              <a:bodyPr/>
              <a:lstStyle/>
              <a:p>
                <a:r>
                  <a:rPr lang="en-US">
                    <a:noFill/>
                  </a:rPr>
                  <a:t> </a:t>
                </a:r>
              </a:p>
            </p:txBody>
          </p:sp>
        </mc:Fallback>
      </mc:AlternateContent>
      <p:pic>
        <p:nvPicPr>
          <p:cNvPr id="6" name="Audio 5">
            <a:hlinkClick r:id="" action="ppaction://media"/>
            <a:extLst>
              <a:ext uri="{FF2B5EF4-FFF2-40B4-BE49-F238E27FC236}">
                <a16:creationId xmlns:a16="http://schemas.microsoft.com/office/drawing/2014/main" id="{B639EB02-F95A-4A57-B978-453DE2A7141E}"/>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836596605"/>
      </p:ext>
    </p:extLst>
  </p:cSld>
  <p:clrMapOvr>
    <a:masterClrMapping/>
  </p:clrMapOvr>
  <mc:AlternateContent xmlns:mc="http://schemas.openxmlformats.org/markup-compatibility/2006">
    <mc:Choice xmlns:p14="http://schemas.microsoft.com/office/powerpoint/2010/main" Requires="p14">
      <p:transition spd="slow" p14:dur="2000" advTm="8392"/>
    </mc:Choice>
    <mc:Fallback>
      <p:transition spd="slow" advTm="83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02707" y="1792223"/>
            <a:ext cx="5986585" cy="1064029"/>
          </a:xfrm>
        </p:spPr>
        <p:txBody>
          <a:bodyPr>
            <a:noAutofit/>
          </a:bodyPr>
          <a:lstStyle/>
          <a:p>
            <a:r>
              <a:rPr lang="en-US" sz="7200" dirty="0"/>
              <a:t>UN SDG 15.3.1</a:t>
            </a:r>
          </a:p>
        </p:txBody>
      </p:sp>
      <p:sp>
        <p:nvSpPr>
          <p:cNvPr id="3" name="Subtitle 2"/>
          <p:cNvSpPr>
            <a:spLocks noGrp="1"/>
          </p:cNvSpPr>
          <p:nvPr>
            <p:ph type="subTitle" idx="1"/>
          </p:nvPr>
        </p:nvSpPr>
        <p:spPr>
          <a:xfrm>
            <a:off x="2446705" y="2856251"/>
            <a:ext cx="7324615" cy="1729049"/>
          </a:xfrm>
        </p:spPr>
        <p:txBody>
          <a:bodyPr>
            <a:noAutofit/>
          </a:bodyPr>
          <a:lstStyle/>
          <a:p>
            <a:r>
              <a:rPr lang="en-US" sz="4000" dirty="0"/>
              <a:t>Proportion of land that is degraded over total land area</a:t>
            </a: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45878" y="4444539"/>
            <a:ext cx="2216727" cy="2216727"/>
          </a:xfrm>
          <a:prstGeom prst="rect">
            <a:avLst/>
          </a:prstGeom>
        </p:spPr>
      </p:pic>
      <p:pic>
        <p:nvPicPr>
          <p:cNvPr id="6" name="Picture 2" descr="Open Data Cube Manual — Open Data Cube 1.8-FIXME documentation">
            <a:extLst>
              <a:ext uri="{FF2B5EF4-FFF2-40B4-BE49-F238E27FC236}">
                <a16:creationId xmlns:a16="http://schemas.microsoft.com/office/drawing/2014/main" id="{22F1CC24-89E1-436F-A444-5B882776D9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394" y="4444539"/>
            <a:ext cx="3648099" cy="2216727"/>
          </a:xfrm>
          <a:prstGeom prst="rect">
            <a:avLst/>
          </a:prstGeom>
          <a:noFill/>
          <a:extLst>
            <a:ext uri="{909E8E84-426E-40DD-AFC4-6F175D3DCCD1}">
              <a14:hiddenFill xmlns:a14="http://schemas.microsoft.com/office/drawing/2010/main">
                <a:solidFill>
                  <a:srgbClr val="FFFFFF"/>
                </a:solidFill>
              </a14:hiddenFill>
            </a:ext>
          </a:extLst>
        </p:spPr>
      </p:pic>
      <p:pic>
        <p:nvPicPr>
          <p:cNvPr id="7" name="Audio 6">
            <a:hlinkClick r:id="" action="ppaction://media"/>
            <a:extLst>
              <a:ext uri="{FF2B5EF4-FFF2-40B4-BE49-F238E27FC236}">
                <a16:creationId xmlns:a16="http://schemas.microsoft.com/office/drawing/2014/main" id="{42AFC091-A4DD-4C42-8061-9F770C0ED00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3936686594"/>
      </p:ext>
    </p:extLst>
  </p:cSld>
  <p:clrMapOvr>
    <a:masterClrMapping/>
  </p:clrMapOvr>
  <mc:AlternateContent xmlns:mc="http://schemas.openxmlformats.org/markup-compatibility/2006">
    <mc:Choice xmlns:p14="http://schemas.microsoft.com/office/powerpoint/2010/main" Requires="p14">
      <p:transition spd="slow" p14:dur="2000" advTm="10294"/>
    </mc:Choice>
    <mc:Fallback>
      <p:transition spd="slow" advTm="102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3524" y="467833"/>
            <a:ext cx="8776997" cy="781396"/>
          </a:xfrm>
        </p:spPr>
        <p:txBody>
          <a:bodyPr>
            <a:noAutofit/>
          </a:bodyPr>
          <a:lstStyle/>
          <a:p>
            <a:pPr algn="ctr"/>
            <a:r>
              <a:rPr lang="en-US" sz="6000" dirty="0"/>
              <a:t>Structure</a:t>
            </a:r>
          </a:p>
        </p:txBody>
      </p:sp>
      <p:sp>
        <p:nvSpPr>
          <p:cNvPr id="3" name="TextBox 2"/>
          <p:cNvSpPr txBox="1"/>
          <p:nvPr/>
        </p:nvSpPr>
        <p:spPr>
          <a:xfrm>
            <a:off x="328774" y="1578839"/>
            <a:ext cx="11342232" cy="4708981"/>
          </a:xfrm>
          <a:prstGeom prst="rect">
            <a:avLst/>
          </a:prstGeom>
          <a:noFill/>
        </p:spPr>
        <p:txBody>
          <a:bodyPr wrap="square" rtlCol="0">
            <a:spAutoFit/>
          </a:bodyPr>
          <a:lstStyle/>
          <a:p>
            <a:pPr marL="285750" indent="-285750">
              <a:buFont typeface="Arial" panose="020B0604020202020204" pitchFamily="34" charset="0"/>
              <a:buChar char="•"/>
            </a:pPr>
            <a:r>
              <a:rPr lang="en-US" sz="3000" b="1" dirty="0">
                <a:solidFill>
                  <a:srgbClr val="7030A0"/>
                </a:solidFill>
              </a:rPr>
              <a:t>Load Data</a:t>
            </a:r>
          </a:p>
          <a:p>
            <a:pPr marL="742950" lvl="1" indent="-285750">
              <a:buFont typeface="Arial" panose="020B0604020202020204" pitchFamily="34" charset="0"/>
              <a:buChar char="•"/>
            </a:pPr>
            <a:r>
              <a:rPr lang="en-US" sz="3000" dirty="0"/>
              <a:t>Load ESA Climate Change Initiative (CCI) land classification data</a:t>
            </a:r>
          </a:p>
          <a:p>
            <a:pPr marL="742950" lvl="1" indent="-285750">
              <a:buFont typeface="Arial" panose="020B0604020202020204" pitchFamily="34" charset="0"/>
              <a:buChar char="•"/>
            </a:pPr>
            <a:r>
              <a:rPr lang="en-US" sz="3000" dirty="0"/>
              <a:t>Load Landsat (30m X 30m) data from Data Cube</a:t>
            </a:r>
          </a:p>
          <a:p>
            <a:pPr marL="285750" indent="-285750">
              <a:buFont typeface="Arial" panose="020B0604020202020204" pitchFamily="34" charset="0"/>
              <a:buChar char="•"/>
            </a:pPr>
            <a:r>
              <a:rPr lang="en-US" sz="3000" b="1" dirty="0">
                <a:solidFill>
                  <a:srgbClr val="7030A0"/>
                </a:solidFill>
              </a:rPr>
              <a:t>Train Classifier</a:t>
            </a:r>
          </a:p>
          <a:p>
            <a:pPr marL="742950" lvl="1" indent="-285750">
              <a:buFont typeface="Arial" panose="020B0604020202020204" pitchFamily="34" charset="0"/>
              <a:buChar char="•"/>
            </a:pPr>
            <a:r>
              <a:rPr lang="en-US" sz="3000" dirty="0"/>
              <a:t>Train a </a:t>
            </a:r>
            <a:r>
              <a:rPr lang="en-US" sz="3000" i="1" dirty="0"/>
              <a:t>Random Forest Classifier</a:t>
            </a:r>
            <a:r>
              <a:rPr lang="en-US" sz="3000" dirty="0"/>
              <a:t> to predict land classifications from the Landsat data</a:t>
            </a:r>
          </a:p>
          <a:p>
            <a:pPr marL="742950" lvl="1" indent="-285750">
              <a:buFont typeface="Arial" panose="020B0604020202020204" pitchFamily="34" charset="0"/>
              <a:buChar char="•"/>
            </a:pPr>
            <a:r>
              <a:rPr lang="en-US" sz="3000" dirty="0">
                <a:solidFill>
                  <a:srgbClr val="0070C0"/>
                </a:solidFill>
              </a:rPr>
              <a:t>Visualize ESA CCI data for the beginning and end of the time range</a:t>
            </a:r>
          </a:p>
          <a:p>
            <a:pPr marL="742950" lvl="1" indent="-285750">
              <a:buFont typeface="Arial" panose="020B0604020202020204" pitchFamily="34" charset="0"/>
              <a:buChar char="•"/>
            </a:pPr>
            <a:r>
              <a:rPr lang="en-US" sz="3000" dirty="0">
                <a:solidFill>
                  <a:srgbClr val="0070C0"/>
                </a:solidFill>
              </a:rPr>
              <a:t>Visualize the </a:t>
            </a:r>
            <a:r>
              <a:rPr lang="en-US" sz="3000" i="1" dirty="0">
                <a:solidFill>
                  <a:srgbClr val="0070C0"/>
                </a:solidFill>
              </a:rPr>
              <a:t>Predicted Land Classes</a:t>
            </a:r>
            <a:r>
              <a:rPr lang="en-US" sz="3000" dirty="0">
                <a:solidFill>
                  <a:srgbClr val="0070C0"/>
                </a:solidFill>
              </a:rPr>
              <a:t> and the </a:t>
            </a:r>
            <a:r>
              <a:rPr lang="en-US" sz="3000" i="1" dirty="0">
                <a:solidFill>
                  <a:srgbClr val="0070C0"/>
                </a:solidFill>
              </a:rPr>
              <a:t>True Land Classes</a:t>
            </a:r>
          </a:p>
          <a:p>
            <a:pPr marL="285750" indent="-285750">
              <a:buFont typeface="Arial" panose="020B0604020202020204" pitchFamily="34" charset="0"/>
              <a:buChar char="•"/>
            </a:pPr>
            <a:r>
              <a:rPr lang="en-US" sz="3000" b="1" dirty="0">
                <a:solidFill>
                  <a:srgbClr val="7030A0"/>
                </a:solidFill>
              </a:rPr>
              <a:t>Visualize Land Change Frequency</a:t>
            </a:r>
          </a:p>
          <a:p>
            <a:pPr marL="285750" indent="-285750">
              <a:buFont typeface="Arial" panose="020B0604020202020204" pitchFamily="34" charset="0"/>
              <a:buChar char="•"/>
            </a:pPr>
            <a:r>
              <a:rPr lang="en-US" sz="3000" b="1" dirty="0">
                <a:solidFill>
                  <a:srgbClr val="7030A0"/>
                </a:solidFill>
              </a:rPr>
              <a:t>Create Change Matrix</a:t>
            </a:r>
          </a:p>
        </p:txBody>
      </p:sp>
      <p:pic>
        <p:nvPicPr>
          <p:cNvPr id="6" name="Audio 5">
            <a:hlinkClick r:id="" action="ppaction://media"/>
            <a:extLst>
              <a:ext uri="{FF2B5EF4-FFF2-40B4-BE49-F238E27FC236}">
                <a16:creationId xmlns:a16="http://schemas.microsoft.com/office/drawing/2014/main" id="{B9F2B1E7-62FD-486B-BEB1-B7CCC83C7EF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56160154"/>
      </p:ext>
    </p:extLst>
  </p:cSld>
  <p:clrMapOvr>
    <a:masterClrMapping/>
  </p:clrMapOvr>
  <mc:AlternateContent xmlns:mc="http://schemas.openxmlformats.org/markup-compatibility/2006">
    <mc:Choice xmlns:p14="http://schemas.microsoft.com/office/powerpoint/2010/main" Requires="p14">
      <p:transition spd="slow" p14:dur="2000" advTm="8515"/>
    </mc:Choice>
    <mc:Fallback>
      <p:transition spd="slow" advTm="85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290" y="1249028"/>
            <a:ext cx="4056610" cy="4227097"/>
          </a:xfrm>
        </p:spPr>
        <p:txBody>
          <a:bodyPr anchor="t">
            <a:noAutofit/>
          </a:bodyPr>
          <a:lstStyle/>
          <a:p>
            <a:r>
              <a:rPr lang="en-US" sz="4000" b="1" dirty="0"/>
              <a:t>Train Classifier:</a:t>
            </a:r>
            <a:br>
              <a:rPr lang="en-US" sz="4000" dirty="0"/>
            </a:br>
            <a:br>
              <a:rPr lang="en-US" sz="4000" dirty="0"/>
            </a:br>
            <a:r>
              <a:rPr lang="en-US" sz="4000" dirty="0"/>
              <a:t>Visualize Data at </a:t>
            </a:r>
            <a:br>
              <a:rPr lang="en-US" sz="4000" dirty="0"/>
            </a:br>
            <a:r>
              <a:rPr lang="en-US" sz="4000" dirty="0"/>
              <a:t>Beginning and End </a:t>
            </a:r>
            <a:br>
              <a:rPr lang="en-US" sz="4000" dirty="0"/>
            </a:br>
            <a:r>
              <a:rPr lang="en-US" sz="4000" dirty="0"/>
              <a:t>of Time Range </a:t>
            </a:r>
            <a:br>
              <a:rPr lang="en-US" sz="4000" dirty="0"/>
            </a:br>
            <a:br>
              <a:rPr lang="en-US" sz="4000" dirty="0"/>
            </a:br>
            <a:r>
              <a:rPr lang="en-US" sz="4000" dirty="0"/>
              <a:t>(</a:t>
            </a:r>
            <a:r>
              <a:rPr lang="en-US" sz="4000" dirty="0" err="1"/>
              <a:t>Kasoa</a:t>
            </a:r>
            <a:r>
              <a:rPr lang="en-US" sz="4000" dirty="0"/>
              <a:t>, Ghana, </a:t>
            </a:r>
            <a:br>
              <a:rPr lang="en-US" sz="4000" dirty="0"/>
            </a:br>
            <a:r>
              <a:rPr lang="en-US" sz="4000" dirty="0"/>
              <a:t>2000-2015)</a:t>
            </a:r>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76715" y="507442"/>
            <a:ext cx="7398913" cy="5792022"/>
          </a:xfrm>
          <a:prstGeom prst="rect">
            <a:avLst/>
          </a:prstGeom>
        </p:spPr>
      </p:pic>
      <p:pic>
        <p:nvPicPr>
          <p:cNvPr id="6" name="Audio 5">
            <a:hlinkClick r:id="" action="ppaction://media"/>
            <a:extLst>
              <a:ext uri="{FF2B5EF4-FFF2-40B4-BE49-F238E27FC236}">
                <a16:creationId xmlns:a16="http://schemas.microsoft.com/office/drawing/2014/main" id="{0FE8816E-6CD1-4A67-9513-FFFD1E96DC8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952225948"/>
      </p:ext>
    </p:extLst>
  </p:cSld>
  <p:clrMapOvr>
    <a:masterClrMapping/>
  </p:clrMapOvr>
  <mc:AlternateContent xmlns:mc="http://schemas.openxmlformats.org/markup-compatibility/2006">
    <mc:Choice xmlns:p14="http://schemas.microsoft.com/office/powerpoint/2010/main" Requires="p14">
      <p:transition spd="slow" p14:dur="2000" advTm="21133"/>
    </mc:Choice>
    <mc:Fallback>
      <p:transition spd="slow" advTm="211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72251" y="491761"/>
            <a:ext cx="7210156" cy="5803408"/>
          </a:xfrm>
          <a:prstGeom prst="rect">
            <a:avLst/>
          </a:prstGeom>
        </p:spPr>
      </p:pic>
      <p:sp>
        <p:nvSpPr>
          <p:cNvPr id="10" name="Title 1"/>
          <p:cNvSpPr>
            <a:spLocks noGrp="1"/>
          </p:cNvSpPr>
          <p:nvPr>
            <p:ph type="title"/>
          </p:nvPr>
        </p:nvSpPr>
        <p:spPr>
          <a:xfrm>
            <a:off x="133005" y="1243170"/>
            <a:ext cx="4039984" cy="4643921"/>
          </a:xfrm>
        </p:spPr>
        <p:txBody>
          <a:bodyPr anchor="t">
            <a:noAutofit/>
          </a:bodyPr>
          <a:lstStyle/>
          <a:p>
            <a:r>
              <a:rPr lang="en-US" sz="4000" b="1" dirty="0"/>
              <a:t>Train Classifier:</a:t>
            </a:r>
            <a:br>
              <a:rPr lang="en-US" sz="4000" dirty="0"/>
            </a:br>
            <a:r>
              <a:rPr lang="en-US" sz="4000" dirty="0"/>
              <a:t> </a:t>
            </a:r>
            <a:br>
              <a:rPr lang="en-US" sz="4000" dirty="0"/>
            </a:br>
            <a:r>
              <a:rPr lang="en-US" sz="4000" dirty="0"/>
              <a:t>Visualize Predicted </a:t>
            </a:r>
            <a:br>
              <a:rPr lang="en-US" sz="4000" dirty="0"/>
            </a:br>
            <a:r>
              <a:rPr lang="en-US" sz="4000" dirty="0"/>
              <a:t>and True </a:t>
            </a:r>
            <a:br>
              <a:rPr lang="en-US" sz="4000" dirty="0"/>
            </a:br>
            <a:r>
              <a:rPr lang="en-US" sz="4000" dirty="0"/>
              <a:t>Land Classes</a:t>
            </a:r>
            <a:br>
              <a:rPr lang="en-US" sz="4000" dirty="0"/>
            </a:br>
            <a:r>
              <a:rPr lang="en-US" sz="4000" dirty="0"/>
              <a:t> </a:t>
            </a:r>
            <a:br>
              <a:rPr lang="en-US" sz="4000" dirty="0"/>
            </a:br>
            <a:r>
              <a:rPr lang="en-US" sz="4000" dirty="0"/>
              <a:t>(</a:t>
            </a:r>
            <a:r>
              <a:rPr lang="en-US" sz="4000" dirty="0" err="1"/>
              <a:t>Kasoa</a:t>
            </a:r>
            <a:r>
              <a:rPr lang="en-US" sz="4000" dirty="0"/>
              <a:t>, Ghana, </a:t>
            </a:r>
            <a:br>
              <a:rPr lang="en-US" sz="4000" dirty="0"/>
            </a:br>
            <a:r>
              <a:rPr lang="en-US" sz="4000" dirty="0"/>
              <a:t>2000)</a:t>
            </a:r>
          </a:p>
        </p:txBody>
      </p:sp>
      <p:pic>
        <p:nvPicPr>
          <p:cNvPr id="4" name="Audio 3">
            <a:hlinkClick r:id="" action="ppaction://media"/>
            <a:extLst>
              <a:ext uri="{FF2B5EF4-FFF2-40B4-BE49-F238E27FC236}">
                <a16:creationId xmlns:a16="http://schemas.microsoft.com/office/drawing/2014/main" id="{50008C49-2AC1-447E-A875-BA84106F4AB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13443795"/>
      </p:ext>
    </p:extLst>
  </p:cSld>
  <p:clrMapOvr>
    <a:masterClrMapping/>
  </p:clrMapOvr>
  <mc:AlternateContent xmlns:mc="http://schemas.openxmlformats.org/markup-compatibility/2006">
    <mc:Choice xmlns:p14="http://schemas.microsoft.com/office/powerpoint/2010/main" Requires="p14">
      <p:transition spd="slow" p14:dur="2000" advTm="22069"/>
    </mc:Choice>
    <mc:Fallback>
      <p:transition spd="slow" advTm="220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89614" y="533892"/>
            <a:ext cx="8002385" cy="6338105"/>
          </a:xfrm>
          <a:prstGeom prst="rect">
            <a:avLst/>
          </a:prstGeom>
        </p:spPr>
      </p:pic>
      <p:sp>
        <p:nvSpPr>
          <p:cNvPr id="8" name="Title 1"/>
          <p:cNvSpPr>
            <a:spLocks noGrp="1"/>
          </p:cNvSpPr>
          <p:nvPr>
            <p:ph type="title"/>
          </p:nvPr>
        </p:nvSpPr>
        <p:spPr>
          <a:xfrm>
            <a:off x="133004" y="1270123"/>
            <a:ext cx="4056610" cy="3434178"/>
          </a:xfrm>
        </p:spPr>
        <p:txBody>
          <a:bodyPr anchor="t">
            <a:noAutofit/>
          </a:bodyPr>
          <a:lstStyle/>
          <a:p>
            <a:r>
              <a:rPr lang="en-US" sz="4000" b="1" dirty="0"/>
              <a:t>Train Classifier: </a:t>
            </a:r>
            <a:br>
              <a:rPr lang="en-US" sz="4000" b="1" dirty="0"/>
            </a:br>
            <a:br>
              <a:rPr lang="en-US" sz="4000" dirty="0"/>
            </a:br>
            <a:r>
              <a:rPr lang="en-US" sz="4000" dirty="0"/>
              <a:t>Visualize Predicted </a:t>
            </a:r>
            <a:br>
              <a:rPr lang="en-US" sz="4000" dirty="0"/>
            </a:br>
            <a:r>
              <a:rPr lang="en-US" sz="4000" dirty="0"/>
              <a:t>and True </a:t>
            </a:r>
            <a:br>
              <a:rPr lang="en-US" sz="4000" dirty="0"/>
            </a:br>
            <a:r>
              <a:rPr lang="en-US" sz="4000" dirty="0"/>
              <a:t>Land Classes </a:t>
            </a:r>
            <a:br>
              <a:rPr lang="en-US" sz="4000" dirty="0"/>
            </a:br>
            <a:br>
              <a:rPr lang="en-US" sz="4000" dirty="0"/>
            </a:br>
            <a:r>
              <a:rPr lang="en-US" sz="4000" dirty="0"/>
              <a:t>(</a:t>
            </a:r>
            <a:r>
              <a:rPr lang="en-US" sz="4000" dirty="0" err="1"/>
              <a:t>Kasoa</a:t>
            </a:r>
            <a:r>
              <a:rPr lang="en-US" sz="4000" dirty="0"/>
              <a:t>, Ghana, </a:t>
            </a:r>
            <a:br>
              <a:rPr lang="en-US" sz="4000" dirty="0"/>
            </a:br>
            <a:r>
              <a:rPr lang="en-US" sz="4000" dirty="0"/>
              <a:t>2015)</a:t>
            </a:r>
          </a:p>
        </p:txBody>
      </p:sp>
      <p:pic>
        <p:nvPicPr>
          <p:cNvPr id="5" name="Audio 4">
            <a:hlinkClick r:id="" action="ppaction://media"/>
            <a:extLst>
              <a:ext uri="{FF2B5EF4-FFF2-40B4-BE49-F238E27FC236}">
                <a16:creationId xmlns:a16="http://schemas.microsoft.com/office/drawing/2014/main" id="{C0798CD9-1BA8-4FE1-87CC-EA6EE7F8BEB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045735479"/>
      </p:ext>
    </p:extLst>
  </p:cSld>
  <p:clrMapOvr>
    <a:masterClrMapping/>
  </p:clrMapOvr>
  <mc:AlternateContent xmlns:mc="http://schemas.openxmlformats.org/markup-compatibility/2006">
    <mc:Choice xmlns:p14="http://schemas.microsoft.com/office/powerpoint/2010/main" Requires="p14">
      <p:transition spd="slow" p14:dur="2000" advTm="8236"/>
    </mc:Choice>
    <mc:Fallback>
      <p:transition spd="slow" advTm="82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67187" y="155585"/>
            <a:ext cx="4374773" cy="6149681"/>
          </a:xfrm>
          <a:prstGeom prst="rect">
            <a:avLst/>
          </a:prstGeom>
        </p:spPr>
      </p:pic>
      <p:sp>
        <p:nvSpPr>
          <p:cNvPr id="9" name="Title 8"/>
          <p:cNvSpPr>
            <a:spLocks noGrp="1"/>
          </p:cNvSpPr>
          <p:nvPr>
            <p:ph type="title"/>
          </p:nvPr>
        </p:nvSpPr>
        <p:spPr>
          <a:xfrm>
            <a:off x="184935" y="1600519"/>
            <a:ext cx="4498222" cy="3410381"/>
          </a:xfrm>
        </p:spPr>
        <p:txBody>
          <a:bodyPr anchor="t">
            <a:normAutofit/>
          </a:bodyPr>
          <a:lstStyle/>
          <a:p>
            <a:pPr algn="ctr"/>
            <a:r>
              <a:rPr lang="en-US" dirty="0"/>
              <a:t>Visualize Land Change Frequency</a:t>
            </a:r>
            <a:br>
              <a:rPr lang="en-US" dirty="0"/>
            </a:br>
            <a:r>
              <a:rPr lang="en-US" dirty="0"/>
              <a:t> </a:t>
            </a:r>
            <a:br>
              <a:rPr lang="en-US" dirty="0"/>
            </a:br>
            <a:r>
              <a:rPr lang="en-US" dirty="0"/>
              <a:t>(</a:t>
            </a:r>
            <a:r>
              <a:rPr lang="en-US" dirty="0" err="1"/>
              <a:t>Kasoa</a:t>
            </a:r>
            <a:r>
              <a:rPr lang="en-US" dirty="0"/>
              <a:t>, Ghana, 2000-2015)</a:t>
            </a:r>
          </a:p>
        </p:txBody>
      </p:sp>
      <p:pic>
        <p:nvPicPr>
          <p:cNvPr id="4" name="Audio 3">
            <a:hlinkClick r:id="" action="ppaction://media"/>
            <a:extLst>
              <a:ext uri="{FF2B5EF4-FFF2-40B4-BE49-F238E27FC236}">
                <a16:creationId xmlns:a16="http://schemas.microsoft.com/office/drawing/2014/main" id="{C2A44DB5-E2DA-4735-A2B6-D6613EA2177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542471611"/>
      </p:ext>
    </p:extLst>
  </p:cSld>
  <p:clrMapOvr>
    <a:masterClrMapping/>
  </p:clrMapOvr>
  <mc:AlternateContent xmlns:mc="http://schemas.openxmlformats.org/markup-compatibility/2006">
    <mc:Choice xmlns:p14="http://schemas.microsoft.com/office/powerpoint/2010/main" Requires="p14">
      <p:transition spd="slow" p14:dur="2000" advTm="19610"/>
    </mc:Choice>
    <mc:Fallback>
      <p:transition spd="slow" advTm="196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32060" y="177424"/>
            <a:ext cx="6459940" cy="6114166"/>
          </a:xfrm>
          <a:prstGeom prst="rect">
            <a:avLst/>
          </a:prstGeom>
        </p:spPr>
      </p:pic>
      <p:sp>
        <p:nvSpPr>
          <p:cNvPr id="10" name="Title 9"/>
          <p:cNvSpPr>
            <a:spLocks noGrp="1"/>
          </p:cNvSpPr>
          <p:nvPr>
            <p:ph type="title"/>
          </p:nvPr>
        </p:nvSpPr>
        <p:spPr>
          <a:xfrm>
            <a:off x="256854" y="2270589"/>
            <a:ext cx="3990109" cy="2161309"/>
          </a:xfrm>
        </p:spPr>
        <p:txBody>
          <a:bodyPr anchor="t">
            <a:normAutofit fontScale="90000"/>
          </a:bodyPr>
          <a:lstStyle/>
          <a:p>
            <a:pPr algn="ctr"/>
            <a:r>
              <a:rPr lang="en-US" dirty="0"/>
              <a:t>Change Matrix</a:t>
            </a:r>
            <a:br>
              <a:rPr lang="en-US" dirty="0"/>
            </a:br>
            <a:r>
              <a:rPr lang="en-US" dirty="0"/>
              <a:t>(</a:t>
            </a:r>
            <a:r>
              <a:rPr lang="en-US" dirty="0" err="1"/>
              <a:t>Kasoa</a:t>
            </a:r>
            <a:r>
              <a:rPr lang="en-US" dirty="0"/>
              <a:t>, Ghana, 2000-2015)</a:t>
            </a:r>
            <a:br>
              <a:rPr lang="en-US" dirty="0"/>
            </a:br>
            <a:endParaRPr lang="en-US" dirty="0"/>
          </a:p>
        </p:txBody>
      </p:sp>
      <p:pic>
        <p:nvPicPr>
          <p:cNvPr id="4" name="Audio 3">
            <a:hlinkClick r:id="" action="ppaction://media"/>
            <a:extLst>
              <a:ext uri="{FF2B5EF4-FFF2-40B4-BE49-F238E27FC236}">
                <a16:creationId xmlns:a16="http://schemas.microsoft.com/office/drawing/2014/main" id="{C9FF5FB3-0F1E-4567-80E4-9CB6D1DA818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3949756866"/>
      </p:ext>
    </p:extLst>
  </p:cSld>
  <p:clrMapOvr>
    <a:masterClrMapping/>
  </p:clrMapOvr>
  <mc:AlternateContent xmlns:mc="http://schemas.openxmlformats.org/markup-compatibility/2006">
    <mc:Choice xmlns:p14="http://schemas.microsoft.com/office/powerpoint/2010/main" Requires="p14">
      <p:transition spd="slow" p14:dur="2000" advTm="20933"/>
    </mc:Choice>
    <mc:Fallback>
      <p:transition spd="slow" advTm="209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40"/>
        <p:cNvGrpSpPr/>
        <p:nvPr/>
      </p:nvGrpSpPr>
      <p:grpSpPr>
        <a:xfrm>
          <a:off x="0" y="0"/>
          <a:ext cx="0" cy="0"/>
          <a:chOff x="0" y="0"/>
          <a:chExt cx="0" cy="0"/>
        </a:xfrm>
      </p:grpSpPr>
      <p:sp>
        <p:nvSpPr>
          <p:cNvPr id="941" name="Shape 941"/>
          <p:cNvSpPr txBox="1">
            <a:spLocks noGrp="1"/>
          </p:cNvSpPr>
          <p:nvPr>
            <p:ph type="title"/>
          </p:nvPr>
        </p:nvSpPr>
        <p:spPr>
          <a:xfrm>
            <a:off x="629200" y="984967"/>
            <a:ext cx="10962800" cy="1023600"/>
          </a:xfrm>
          <a:prstGeom prst="rect">
            <a:avLst/>
          </a:prstGeom>
        </p:spPr>
        <p:txBody>
          <a:bodyPr spcFirstLastPara="1" vert="horz" wrap="square" lIns="121900" tIns="121900" rIns="121900" bIns="121900" rtlCol="0" anchor="b" anchorCtr="0">
            <a:noAutofit/>
          </a:bodyPr>
          <a:lstStyle/>
          <a:p>
            <a:r>
              <a:rPr lang="en-US" dirty="0"/>
              <a:t>Important Links</a:t>
            </a:r>
            <a:r>
              <a:rPr lang="en" dirty="0"/>
              <a:t> </a:t>
            </a:r>
            <a:endParaRPr dirty="0"/>
          </a:p>
        </p:txBody>
      </p:sp>
      <p:sp>
        <p:nvSpPr>
          <p:cNvPr id="942" name="Shape 942"/>
          <p:cNvSpPr txBox="1">
            <a:spLocks noGrp="1"/>
          </p:cNvSpPr>
          <p:nvPr>
            <p:ph type="body" idx="1"/>
          </p:nvPr>
        </p:nvSpPr>
        <p:spPr>
          <a:xfrm>
            <a:off x="629200" y="3196600"/>
            <a:ext cx="11562800" cy="3484000"/>
          </a:xfrm>
          <a:prstGeom prst="rect">
            <a:avLst/>
          </a:prstGeom>
        </p:spPr>
        <p:txBody>
          <a:bodyPr spcFirstLastPara="1" vert="horz" wrap="square" lIns="121900" tIns="121900" rIns="121900" bIns="121900" rtlCol="0" anchor="t" anchorCtr="0">
            <a:noAutofit/>
          </a:bodyPr>
          <a:lstStyle/>
          <a:p>
            <a:pPr marL="0" indent="0">
              <a:buNone/>
            </a:pPr>
            <a:r>
              <a:rPr lang="en" sz="2133" dirty="0"/>
              <a:t>Open Data Cube:</a:t>
            </a:r>
            <a:r>
              <a:rPr lang="en" sz="2133" u="sng" dirty="0">
                <a:solidFill>
                  <a:schemeClr val="hlink"/>
                </a:solidFill>
                <a:hlinkClick r:id="rId5"/>
              </a:rPr>
              <a:t>www.opendatacube.org/</a:t>
            </a:r>
            <a:r>
              <a:rPr lang="en" sz="2133" dirty="0"/>
              <a:t> </a:t>
            </a:r>
            <a:endParaRPr sz="2133" dirty="0"/>
          </a:p>
          <a:p>
            <a:pPr marL="0" indent="0">
              <a:spcBef>
                <a:spcPts val="2133"/>
              </a:spcBef>
              <a:buNone/>
            </a:pPr>
            <a:r>
              <a:rPr lang="en" sz="2133" dirty="0"/>
              <a:t>Github: 		</a:t>
            </a:r>
            <a:r>
              <a:rPr lang="en" sz="2133" u="sng" dirty="0">
                <a:solidFill>
                  <a:schemeClr val="hlink"/>
                </a:solidFill>
              </a:rPr>
              <a:t>www.</a:t>
            </a:r>
            <a:r>
              <a:rPr lang="en" sz="2133" u="sng" dirty="0">
                <a:solidFill>
                  <a:schemeClr val="hlink"/>
                </a:solidFill>
                <a:hlinkClick r:id="rId6"/>
              </a:rPr>
              <a:t>github.com/opendatacube</a:t>
            </a:r>
            <a:r>
              <a:rPr lang="en" sz="2133" dirty="0"/>
              <a:t> </a:t>
            </a:r>
            <a:endParaRPr sz="2133" dirty="0"/>
          </a:p>
          <a:p>
            <a:pPr marL="0" indent="0">
              <a:spcBef>
                <a:spcPts val="2133"/>
              </a:spcBef>
              <a:buNone/>
            </a:pPr>
            <a:r>
              <a:rPr lang="en" sz="2133" dirty="0"/>
              <a:t>Documents:	</a:t>
            </a:r>
            <a:r>
              <a:rPr lang="en" sz="2133" u="sng" dirty="0">
                <a:solidFill>
                  <a:schemeClr val="hlink"/>
                </a:solidFill>
              </a:rPr>
              <a:t>www.</a:t>
            </a:r>
            <a:r>
              <a:rPr lang="en" sz="2133" u="sng" dirty="0">
                <a:solidFill>
                  <a:schemeClr val="hlink"/>
                </a:solidFill>
                <a:hlinkClick r:id="rId7"/>
              </a:rPr>
              <a:t>github.com/ceos-seo/data_cube_ui/tree/master/docs</a:t>
            </a:r>
            <a:endParaRPr sz="2133" dirty="0"/>
          </a:p>
          <a:p>
            <a:pPr marL="0" indent="0">
              <a:spcBef>
                <a:spcPts val="2133"/>
              </a:spcBef>
              <a:buNone/>
            </a:pPr>
            <a:r>
              <a:rPr lang="en" sz="2133" dirty="0"/>
              <a:t>Notebooks:	</a:t>
            </a:r>
            <a:r>
              <a:rPr lang="en" sz="2133" u="sng" dirty="0">
                <a:solidFill>
                  <a:schemeClr val="hlink"/>
                </a:solidFill>
              </a:rPr>
              <a:t>www.</a:t>
            </a:r>
            <a:r>
              <a:rPr lang="en" sz="2133" u="sng" dirty="0">
                <a:solidFill>
                  <a:schemeClr val="hlink"/>
                </a:solidFill>
                <a:hlinkClick r:id="rId8"/>
              </a:rPr>
              <a:t>github.com/ceos-seo/data_cube_notebooks</a:t>
            </a:r>
            <a:endParaRPr lang="en" sz="2133" u="sng" dirty="0">
              <a:solidFill>
                <a:schemeClr val="hlink"/>
              </a:solidFill>
            </a:endParaRPr>
          </a:p>
          <a:p>
            <a:pPr marL="0" indent="0">
              <a:spcBef>
                <a:spcPts val="2133"/>
              </a:spcBef>
              <a:buNone/>
            </a:pPr>
            <a:r>
              <a:rPr lang="en" sz="2133" dirty="0"/>
              <a:t>User Interface:	</a:t>
            </a:r>
            <a:r>
              <a:rPr lang="en-US" sz="2133" dirty="0">
                <a:hlinkClick r:id="rId9"/>
              </a:rPr>
              <a:t>www.tinyurl.com/datacubeui</a:t>
            </a:r>
            <a:endParaRPr lang="en-US" sz="2133" dirty="0"/>
          </a:p>
          <a:p>
            <a:pPr marL="0" indent="0">
              <a:spcBef>
                <a:spcPts val="2133"/>
              </a:spcBef>
              <a:buNone/>
            </a:pPr>
            <a:endParaRPr lang="en-US" sz="2133" dirty="0"/>
          </a:p>
          <a:p>
            <a:pPr marL="0" indent="0">
              <a:spcBef>
                <a:spcPts val="2133"/>
              </a:spcBef>
              <a:buNone/>
            </a:pPr>
            <a:endParaRPr sz="1600" dirty="0"/>
          </a:p>
          <a:p>
            <a:pPr marL="0" indent="0">
              <a:spcBef>
                <a:spcPts val="2133"/>
              </a:spcBef>
              <a:buNone/>
            </a:pPr>
            <a:endParaRPr sz="1600" dirty="0"/>
          </a:p>
          <a:p>
            <a:pPr marL="0" indent="0">
              <a:spcBef>
                <a:spcPts val="2133"/>
              </a:spcBef>
              <a:spcAft>
                <a:spcPts val="2133"/>
              </a:spcAft>
              <a:buNone/>
            </a:pPr>
            <a:endParaRPr sz="1600" dirty="0"/>
          </a:p>
        </p:txBody>
      </p:sp>
      <p:sp>
        <p:nvSpPr>
          <p:cNvPr id="943" name="Shape 943"/>
          <p:cNvSpPr txBox="1"/>
          <p:nvPr/>
        </p:nvSpPr>
        <p:spPr>
          <a:xfrm>
            <a:off x="629200" y="2495000"/>
            <a:ext cx="6012400" cy="701600"/>
          </a:xfrm>
          <a:prstGeom prst="rect">
            <a:avLst/>
          </a:prstGeom>
          <a:noFill/>
          <a:ln>
            <a:noFill/>
          </a:ln>
        </p:spPr>
        <p:txBody>
          <a:bodyPr spcFirstLastPara="1" wrap="square" lIns="121900" tIns="121900" rIns="121900" bIns="121900" anchor="t" anchorCtr="0">
            <a:noAutofit/>
          </a:bodyPr>
          <a:lstStyle/>
          <a:p>
            <a:r>
              <a:rPr lang="en" sz="2400"/>
              <a:t>Relevant Links:</a:t>
            </a:r>
            <a:endParaRPr sz="2400"/>
          </a:p>
        </p:txBody>
      </p:sp>
      <p:pic>
        <p:nvPicPr>
          <p:cNvPr id="4" name="Audio 3">
            <a:hlinkClick r:id="" action="ppaction://media"/>
            <a:extLst>
              <a:ext uri="{FF2B5EF4-FFF2-40B4-BE49-F238E27FC236}">
                <a16:creationId xmlns:a16="http://schemas.microsoft.com/office/drawing/2014/main" id="{0248750C-156C-4216-A62A-7222160E6D74}"/>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4049812971"/>
      </p:ext>
    </p:extLst>
  </p:cSld>
  <p:clrMapOvr>
    <a:masterClrMapping/>
  </p:clrMapOvr>
  <mc:AlternateContent xmlns:mc="http://schemas.openxmlformats.org/markup-compatibility/2006">
    <mc:Choice xmlns:p14="http://schemas.microsoft.com/office/powerpoint/2010/main" Requires="p14">
      <p:transition spd="slow" p14:dur="2000" advTm="9175"/>
    </mc:Choice>
    <mc:Fallback>
      <p:transition spd="slow" advTm="91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409</TotalTime>
  <Words>1270</Words>
  <Application>Microsoft Office PowerPoint</Application>
  <PresentationFormat>Widescreen</PresentationFormat>
  <Paragraphs>126</Paragraphs>
  <Slides>21</Slides>
  <Notes>21</Notes>
  <HiddenSlides>0</HiddenSlides>
  <MMClips>21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21</vt:i4>
      </vt:variant>
    </vt:vector>
  </HeadingPairs>
  <TitlesOfParts>
    <vt:vector size="27" baseType="lpstr">
      <vt:lpstr>Arial</vt:lpstr>
      <vt:lpstr>Calibri</vt:lpstr>
      <vt:lpstr>Calibri Light</vt:lpstr>
      <vt:lpstr>Cambria Math</vt:lpstr>
      <vt:lpstr>Office Theme</vt:lpstr>
      <vt:lpstr>1_Office Theme</vt:lpstr>
      <vt:lpstr>PowerPoint Presentation</vt:lpstr>
      <vt:lpstr>UN SDG 6.6.1</vt:lpstr>
      <vt:lpstr>Structure</vt:lpstr>
      <vt:lpstr>Single Time Period Minimum and Maximum Water Extents  (Lake Sulunga, Tanzania, 2016-2017)</vt:lpstr>
      <vt:lpstr>Single Time Period Water Extent Change  (Lake Sulunga, Tanzania, 2016-2017)</vt:lpstr>
      <vt:lpstr>Multiple Time Period Water Extent Change (Lake Sulunga, Tanzania, 2014-2015 - 2016-2017)</vt:lpstr>
      <vt:lpstr>UN SDG 11.3.1</vt:lpstr>
      <vt:lpstr>Structure</vt:lpstr>
      <vt:lpstr>PowerPoint Presentation</vt:lpstr>
      <vt:lpstr>PowerPoint Presentation</vt:lpstr>
      <vt:lpstr>PowerPoint Presentation</vt:lpstr>
      <vt:lpstr>PowerPoint Presentation</vt:lpstr>
      <vt:lpstr>Calculate SDG Indicator  (Western Sierra Leone) </vt:lpstr>
      <vt:lpstr>UN SDG 15.3.1</vt:lpstr>
      <vt:lpstr>Structure</vt:lpstr>
      <vt:lpstr>Train Classifier:  Visualize Data at  Beginning and End  of Time Range   (Kasoa, Ghana,  2000-2015)</vt:lpstr>
      <vt:lpstr>Train Classifier:   Visualize Predicted  and True  Land Classes   (Kasoa, Ghana,  2000)</vt:lpstr>
      <vt:lpstr>Train Classifier:   Visualize Predicted  and True  Land Classes   (Kasoa, Ghana,  2015)</vt:lpstr>
      <vt:lpstr>Visualize Land Change Frequency   (Kasoa, Ghana, 2000-2015)</vt:lpstr>
      <vt:lpstr>Change Matrix (Kasoa, Ghana, 2000-2015) </vt:lpstr>
      <vt:lpstr>Important Links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Syed</dc:creator>
  <cp:lastModifiedBy>Syed</cp:lastModifiedBy>
  <cp:revision>22</cp:revision>
  <dcterms:created xsi:type="dcterms:W3CDTF">2020-07-10T19:00:46Z</dcterms:created>
  <dcterms:modified xsi:type="dcterms:W3CDTF">2020-07-11T02:01:21Z</dcterms:modified>
</cp:coreProperties>
</file>