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2" r:id="rId6"/>
    <p:sldId id="263" r:id="rId7"/>
    <p:sldId id="264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4663"/>
  </p:normalViewPr>
  <p:slideViewPr>
    <p:cSldViewPr snapToGrid="0" snapToObjects="1">
      <p:cViewPr>
        <p:scale>
          <a:sx n="92" d="100"/>
          <a:sy n="92" d="100"/>
        </p:scale>
        <p:origin x="112" y="8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58B16-2304-BE4B-9045-4FA2CBCBA2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25CC60-8AB7-D845-A0F8-26BBE0D3C2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913315-4519-4C41-9720-36E90AE2D8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CCCC7-FEAA-C746-A1A7-91B478AC4393}" type="datetimeFigureOut">
              <a:rPr lang="en-US" smtClean="0"/>
              <a:t>9/11/20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A44635-B028-7C47-914C-25FDF5B70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37258B-321D-F949-9F0D-4785DFF54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73722-B8EA-C14C-A21B-A35B0BF228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638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DC746-F8FF-DB4F-A4F6-37E75C02F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6F8756-9D4C-E347-8416-DF8F47A5CF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64F3A-6704-074A-BD34-B1ABF1830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CCCC7-FEAA-C746-A1A7-91B478AC4393}" type="datetimeFigureOut">
              <a:rPr lang="en-US" smtClean="0"/>
              <a:t>9/11/20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7BFAA7-9F11-3246-92EE-2DAF256C7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276852-075C-8A4B-9AFD-03BE6D690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73722-B8EA-C14C-A21B-A35B0BF228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323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9C6B5-88C8-F14C-BF0F-0F636920A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0722D2-E31F-D449-A359-7B89625B95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835617-60B0-E74B-BBCA-543515DB8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CCCC7-FEAA-C746-A1A7-91B478AC4393}" type="datetimeFigureOut">
              <a:rPr lang="en-US" smtClean="0"/>
              <a:t>9/11/20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64396C-C5AB-F447-B62D-4BACAED317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02F810-D42B-4344-89A2-794B03536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73722-B8EA-C14C-A21B-A35B0BF228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2776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A9BED-B1D6-BB4E-9D1D-D763D273F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7C54B1-8920-BA44-B792-43FEA9A30F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3170AD-3886-8648-84B8-6D6C37B531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7CDF45-668C-BD47-9DC8-55E9CAE5D2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CCCC7-FEAA-C746-A1A7-91B478AC4393}" type="datetimeFigureOut">
              <a:rPr lang="en-US" smtClean="0"/>
              <a:t>9/11/20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749F3-C6FB-4644-9B6F-50F88E046F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BA7C85-27F6-9B4F-AD68-600D5B792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73722-B8EA-C14C-A21B-A35B0BF228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972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0A2AFF-86D3-9E44-8756-FF84816A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793BE0-0E46-D34F-9235-0ED3AFDD5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1D28A2-1101-2D45-A522-AA8B2A45DC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F69A97C-C17C-1B4A-9E9E-B92AEC19E2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0DAE908-F525-D041-9131-C4EC11B645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7BFD7E7-BCA1-5F41-BD45-632BF56832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CCCC7-FEAA-C746-A1A7-91B478AC4393}" type="datetimeFigureOut">
              <a:rPr lang="en-US" smtClean="0"/>
              <a:t>9/11/20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B113A94-E560-804B-99F8-91A6400F9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709EF1-40C6-A14B-8495-7D8E29475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73722-B8EA-C14C-A21B-A35B0BF228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729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45751-AE11-CE40-B898-D77966B34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FC6BA0-A52D-DB4E-B8D8-1CEA327D4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CCCC7-FEAA-C746-A1A7-91B478AC4393}" type="datetimeFigureOut">
              <a:rPr lang="en-US" smtClean="0"/>
              <a:t>9/11/20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F2FEAA-8D30-4040-A129-AE1AA21D9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0778C5-51B7-EE40-9A05-86311A5F59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73722-B8EA-C14C-A21B-A35B0BF228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612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5939496-B1D1-134E-8B66-FC67B87BD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CCCC7-FEAA-C746-A1A7-91B478AC4393}" type="datetimeFigureOut">
              <a:rPr lang="en-US" smtClean="0"/>
              <a:t>9/11/20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8D7FC9-D280-7547-972E-31EE6B607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5B36BD-9054-3B4D-9BC1-26CD6C434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73722-B8EA-C14C-A21B-A35B0BF228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172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60A67B-6D75-8745-9231-6DBE23D94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D61CA1-8E4D-254E-A22D-BCB955A70B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75EA08-4EEA-3B4B-8AB1-7CB8315A3F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E0E7BD-8AA1-D24E-8856-26451F1ABB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CCCC7-FEAA-C746-A1A7-91B478AC4393}" type="datetimeFigureOut">
              <a:rPr lang="en-US" smtClean="0"/>
              <a:t>9/11/20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CAF62F-440A-B444-8611-E816B3AF3C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E84DE2-E83C-3847-97DC-5A677A62C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73722-B8EA-C14C-A21B-A35B0BF228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9448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25D61-D01A-8D48-8888-3DB3826181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FCF99EF-70E4-C748-B12F-A387EF6F11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05E37F-99D1-954C-BF3E-CE5F55C27C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F4A956-10A7-5948-A5DE-39CB320EE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CCCC7-FEAA-C746-A1A7-91B478AC4393}" type="datetimeFigureOut">
              <a:rPr lang="en-US" smtClean="0"/>
              <a:t>9/11/20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873B75-069B-0D41-AAF9-52CE2CE7F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F1E229-03C7-1D4E-9112-428DB58E2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73722-B8EA-C14C-A21B-A35B0BF228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768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80A4B-92D9-3841-A2BD-7B54FB1E3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2F59EA-E54D-5342-B1A0-F1FD5D6EB8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F4C589-3DB3-5341-8DA5-DA43B61005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CCCC7-FEAA-C746-A1A7-91B478AC4393}" type="datetimeFigureOut">
              <a:rPr lang="en-US" smtClean="0"/>
              <a:t>9/11/20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7E1263-D27F-004D-9782-9172482CC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4371A1-A8E5-4943-A3F4-5D98A2B70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73722-B8EA-C14C-A21B-A35B0BF228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575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8C876DD-C791-C34C-9A37-C4A52222F6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A6A992-19DC-7241-AAE7-F057AEDE06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D2E41A-87C5-B747-9889-3069B93F2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CCCC7-FEAA-C746-A1A7-91B478AC4393}" type="datetimeFigureOut">
              <a:rPr lang="en-US" smtClean="0"/>
              <a:t>9/11/20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C1406A-57AE-E04B-9EC2-664B32A39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C8426B-34CE-DC49-AC45-2D0BA96D4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73722-B8EA-C14C-A21B-A35B0BF228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36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4EC041C-D78F-7240-AA6A-978D21EFA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CD2437-7C4C-624E-A097-D038697FF8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F25911-E51B-D04B-9B72-0CD5E3B93D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7CCCC7-FEAA-C746-A1A7-91B478AC4393}" type="datetimeFigureOut">
              <a:rPr lang="en-US" smtClean="0"/>
              <a:t>9/11/20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3CC954-1D0D-544F-9841-BDD0268609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1B0618-1AE1-404B-8170-57A6A31C98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673722-B8EA-C14C-A21B-A35B0BF228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412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8613F-C051-1F45-A533-1E1BB86AB2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Full-sun Ultraviolet Rocket </a:t>
            </a:r>
            <a:r>
              <a:rPr lang="en-US" dirty="0" err="1"/>
              <a:t>SpecTrometer</a:t>
            </a:r>
            <a:r>
              <a:rPr lang="en-US" dirty="0"/>
              <a:t> (FURST) Calibration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0006B0-1310-E747-98E1-AA48B02E755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NPP Research Update</a:t>
            </a:r>
          </a:p>
          <a:p>
            <a:r>
              <a:rPr lang="en-US" dirty="0"/>
              <a:t>Genevieve Vigil </a:t>
            </a:r>
          </a:p>
          <a:p>
            <a:r>
              <a:rPr lang="en-US" dirty="0"/>
              <a:t>Advisor: Amy Winebarger </a:t>
            </a:r>
          </a:p>
        </p:txBody>
      </p:sp>
    </p:spTree>
    <p:extLst>
      <p:ext uri="{BB962C8B-B14F-4D97-AF65-F5344CB8AC3E}">
        <p14:creationId xmlns:p14="http://schemas.microsoft.com/office/powerpoint/2010/main" val="9269919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180D7-2AF7-C048-B459-C1AB8434B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Sounding Rockets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4CE47E0-B755-1144-8854-3AFF638725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3245" y="123856"/>
            <a:ext cx="5689599" cy="32004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EE06884-8BED-4448-BB80-5EC7AD3B82F9}"/>
              </a:ext>
            </a:extLst>
          </p:cNvPr>
          <p:cNvSpPr txBox="1"/>
          <p:nvPr/>
        </p:nvSpPr>
        <p:spPr>
          <a:xfrm>
            <a:off x="485775" y="1814513"/>
            <a:ext cx="32004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Small experimental payloads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Launched into space for short duration flights.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5 minutes of data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Testing platform for novel instruments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Important science can be done from such launches 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38C551C-C1BC-944D-B841-2CF80EA5F7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58177" y="3387436"/>
            <a:ext cx="3361582" cy="3346708"/>
          </a:xfrm>
          <a:prstGeom prst="rect">
            <a:avLst/>
          </a:prstGeom>
        </p:spPr>
      </p:pic>
      <p:pic>
        <p:nvPicPr>
          <p:cNvPr id="16" name="Picture 15" descr="A picture containing cat, dark, person, blurry&#10;&#10;Description automatically generated">
            <a:extLst>
              <a:ext uri="{FF2B5EF4-FFF2-40B4-BE49-F238E27FC236}">
                <a16:creationId xmlns:a16="http://schemas.microsoft.com/office/drawing/2014/main" id="{FB516427-B074-CB43-8617-1A6AC42C0C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5781" y="3429000"/>
            <a:ext cx="5072066" cy="3249713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91CC6E2-9C76-D241-AFB8-4F4D608ED565}"/>
              </a:ext>
            </a:extLst>
          </p:cNvPr>
          <p:cNvSpPr/>
          <p:nvPr/>
        </p:nvSpPr>
        <p:spPr>
          <a:xfrm>
            <a:off x="3686175" y="3446429"/>
            <a:ext cx="9204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Hi-C 2.1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0553FB0-554A-5A4C-B626-DD3F865966F9}"/>
              </a:ext>
            </a:extLst>
          </p:cNvPr>
          <p:cNvSpPr/>
          <p:nvPr/>
        </p:nvSpPr>
        <p:spPr>
          <a:xfrm>
            <a:off x="7019759" y="3429000"/>
            <a:ext cx="162134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CLASPII </a:t>
            </a:r>
          </a:p>
          <a:p>
            <a:r>
              <a:rPr lang="en-US" dirty="0" err="1">
                <a:solidFill>
                  <a:schemeClr val="bg1"/>
                </a:solidFill>
              </a:rPr>
              <a:t>Slitjaw</a:t>
            </a:r>
            <a:r>
              <a:rPr lang="en-US" dirty="0">
                <a:solidFill>
                  <a:schemeClr val="bg1"/>
                </a:solidFill>
              </a:rPr>
              <a:t> Stitched</a:t>
            </a:r>
          </a:p>
        </p:txBody>
      </p:sp>
    </p:spTree>
    <p:extLst>
      <p:ext uri="{BB962C8B-B14F-4D97-AF65-F5344CB8AC3E}">
        <p14:creationId xmlns:p14="http://schemas.microsoft.com/office/powerpoint/2010/main" val="34856679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64582-DCD2-CD4D-86F5-CBAAFF465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Full-sun UV Rocket </a:t>
            </a:r>
            <a:r>
              <a:rPr lang="en-US" dirty="0" err="1"/>
              <a:t>SpecTrometer</a:t>
            </a:r>
            <a:r>
              <a:rPr lang="en-US" dirty="0"/>
              <a:t> (FURST)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78D615-0D65-4C48-B1C2-C8073C5C20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290" y="1825624"/>
            <a:ext cx="4790158" cy="5032375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First high quality UV sun-as-star spectra </a:t>
            </a:r>
          </a:p>
          <a:p>
            <a:r>
              <a:rPr lang="en-US" dirty="0"/>
              <a:t>Spectral irradiance over time in the VUV </a:t>
            </a:r>
          </a:p>
          <a:p>
            <a:pPr lvl="1"/>
            <a:r>
              <a:rPr lang="en-US" dirty="0"/>
              <a:t>Flares, active regions, other features modify irradiance and spectral line shape</a:t>
            </a:r>
          </a:p>
          <a:p>
            <a:r>
              <a:rPr lang="en-US" dirty="0"/>
              <a:t>﻿Full disk UV spectra we have is insufficient to reconstruct typical solar UV irradiance spectrum </a:t>
            </a:r>
          </a:p>
          <a:p>
            <a:r>
              <a:rPr lang="en-US" dirty="0"/>
              <a:t>Put the Sun’s UV activity in stellar context compared to high quality spectra, E.G. Hubble Space Telescope Imaging Spectrograph (STIS) </a:t>
            </a:r>
          </a:p>
          <a:p>
            <a:r>
              <a:rPr lang="en-US" dirty="0"/>
              <a:t>Additionally a broad range of solar system studies that can be enabled with high quality VUV spectral data </a:t>
            </a:r>
          </a:p>
          <a:p>
            <a:pPr lvl="1"/>
            <a:r>
              <a:rPr lang="en-US" dirty="0"/>
              <a:t>magnetic field generation and dissipation in the Sun’s atmosphere</a:t>
            </a:r>
          </a:p>
          <a:p>
            <a:pPr lvl="1"/>
            <a:r>
              <a:rPr lang="en-US" dirty="0"/>
              <a:t>the physics of comets</a:t>
            </a:r>
          </a:p>
          <a:p>
            <a:pPr lvl="1"/>
            <a:r>
              <a:rPr lang="en-US" dirty="0"/>
              <a:t>Jovian and Saturnian satellites</a:t>
            </a:r>
          </a:p>
          <a:p>
            <a:pPr lvl="1"/>
            <a:r>
              <a:rPr lang="en-US" dirty="0"/>
              <a:t>new exo-planet studies </a:t>
            </a:r>
          </a:p>
        </p:txBody>
      </p:sp>
      <p:pic>
        <p:nvPicPr>
          <p:cNvPr id="5" name="Picture 4" descr="A picture containing food&#10;&#10;Description automatically generated">
            <a:extLst>
              <a:ext uri="{FF2B5EF4-FFF2-40B4-BE49-F238E27FC236}">
                <a16:creationId xmlns:a16="http://schemas.microsoft.com/office/drawing/2014/main" id="{8669EF06-0D51-4344-AF21-EE6FC9BEAF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2447" y="1371600"/>
            <a:ext cx="6877264" cy="3215798"/>
          </a:xfrm>
          <a:prstGeom prst="rect">
            <a:avLst/>
          </a:prstGeom>
        </p:spPr>
      </p:pic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15661B2C-EFAC-3745-A55F-696D624346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5879" y="4756828"/>
            <a:ext cx="4470400" cy="9271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C13475C-C9D0-804E-8300-E70EB928678D}"/>
              </a:ext>
            </a:extLst>
          </p:cNvPr>
          <p:cNvSpPr/>
          <p:nvPr/>
        </p:nvSpPr>
        <p:spPr>
          <a:xfrm>
            <a:off x="9879316" y="4395114"/>
            <a:ext cx="231268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/>
              <a:t>FURST proposal, </a:t>
            </a:r>
            <a:r>
              <a:rPr lang="en-US" sz="1200" dirty="0" err="1"/>
              <a:t>Kankelborg</a:t>
            </a:r>
            <a:r>
              <a:rPr lang="en-US" sz="1200" dirty="0"/>
              <a:t> 2017 </a:t>
            </a:r>
          </a:p>
        </p:txBody>
      </p:sp>
    </p:spTree>
    <p:extLst>
      <p:ext uri="{BB962C8B-B14F-4D97-AF65-F5344CB8AC3E}">
        <p14:creationId xmlns:p14="http://schemas.microsoft.com/office/powerpoint/2010/main" val="36886737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D4A69-C881-0743-BBD6-34C663EEC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FURST instrument overview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BA95BC-9D8F-A049-B940-2BAF18A010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3235036" cy="4910137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Collapses light from the extended Solar source with a cylindrical feed optic </a:t>
            </a:r>
          </a:p>
          <a:p>
            <a:r>
              <a:rPr lang="en-US" dirty="0"/>
              <a:t>A curved grating focuses and diffracts light </a:t>
            </a:r>
          </a:p>
          <a:p>
            <a:r>
              <a:rPr lang="en-US" dirty="0"/>
              <a:t>Full-disk spectra captured on camera on Rowland circle </a:t>
            </a:r>
          </a:p>
          <a:p>
            <a:r>
              <a:rPr lang="en-US" dirty="0"/>
              <a:t>7 channels to cover full spectra range with high resolution</a:t>
            </a:r>
          </a:p>
        </p:txBody>
      </p:sp>
      <p:pic>
        <p:nvPicPr>
          <p:cNvPr id="4" name="Picture 3" descr="A close up of a map&#10;&#10;Description automatically generated">
            <a:extLst>
              <a:ext uri="{FF2B5EF4-FFF2-40B4-BE49-F238E27FC236}">
                <a16:creationId xmlns:a16="http://schemas.microsoft.com/office/drawing/2014/main" id="{9D2BE1D6-BF87-7341-86E4-29EABF36E30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43160" y="598530"/>
            <a:ext cx="7315200" cy="3542317"/>
          </a:xfrm>
          <a:prstGeom prst="rect">
            <a:avLst/>
          </a:prstGeom>
        </p:spPr>
      </p:pic>
      <p:pic>
        <p:nvPicPr>
          <p:cNvPr id="8" name="Picture 7" descr="A picture containing computer&#10;&#10;Description automatically generated">
            <a:extLst>
              <a:ext uri="{FF2B5EF4-FFF2-40B4-BE49-F238E27FC236}">
                <a16:creationId xmlns:a16="http://schemas.microsoft.com/office/drawing/2014/main" id="{CEA93F15-7FA7-8746-9BA7-F64D050E01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8860" y="4147868"/>
            <a:ext cx="7315200" cy="215103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7307BCC-CB84-3243-815B-F45C0F4C4552}"/>
              </a:ext>
            </a:extLst>
          </p:cNvPr>
          <p:cNvSpPr/>
          <p:nvPr/>
        </p:nvSpPr>
        <p:spPr>
          <a:xfrm>
            <a:off x="7130118" y="6305926"/>
            <a:ext cx="231268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/>
              <a:t>FURST proposal, </a:t>
            </a:r>
            <a:r>
              <a:rPr lang="en-US" sz="1200" dirty="0" err="1"/>
              <a:t>Kankelborg</a:t>
            </a:r>
            <a:r>
              <a:rPr lang="en-US" sz="1200" dirty="0"/>
              <a:t> 2017 </a:t>
            </a:r>
          </a:p>
        </p:txBody>
      </p:sp>
    </p:spTree>
    <p:extLst>
      <p:ext uri="{BB962C8B-B14F-4D97-AF65-F5344CB8AC3E}">
        <p14:creationId xmlns:p14="http://schemas.microsoft.com/office/powerpoint/2010/main" val="37845028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6F0B9-99DF-0E4E-9598-4192DA1DF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Calibration 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EAA7F9-B9C4-8441-AB4D-4BDB975648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Achieve absolute calibration comparable to Hubble </a:t>
            </a:r>
          </a:p>
          <a:p>
            <a:pPr lvl="1"/>
            <a:r>
              <a:rPr lang="en-US" dirty="0"/>
              <a:t>Radiometric ~5% </a:t>
            </a:r>
          </a:p>
          <a:p>
            <a:pPr lvl="1"/>
            <a:r>
              <a:rPr lang="en-US" dirty="0"/>
              <a:t>Wavelength +/- 3 km/s  </a:t>
            </a:r>
          </a:p>
          <a:p>
            <a:r>
              <a:rPr lang="en-US" dirty="0"/>
              <a:t>Ambitious goals, especially without well defined radiometric calibration references</a:t>
            </a:r>
          </a:p>
          <a:p>
            <a:pPr lvl="1"/>
            <a:r>
              <a:rPr lang="en-US" dirty="0"/>
              <a:t>STIS uses white dwarf models </a:t>
            </a:r>
          </a:p>
          <a:p>
            <a:pPr lvl="1"/>
            <a:r>
              <a:rPr lang="en-US" dirty="0"/>
              <a:t>Original plan to use Synchrotron radiation at NIST SURFIII facility </a:t>
            </a:r>
          </a:p>
          <a:p>
            <a:pPr lvl="2"/>
            <a:r>
              <a:rPr lang="en-US" dirty="0"/>
              <a:t>Instrument design decisions made this option less practical </a:t>
            </a:r>
          </a:p>
          <a:p>
            <a:r>
              <a:rPr lang="en-US" dirty="0"/>
              <a:t>Build portable calibration infostructure at MSFC which can approach these calibration targets and monitor FURST before and after launch </a:t>
            </a:r>
          </a:p>
          <a:p>
            <a:pPr lvl="1"/>
            <a:r>
              <a:rPr lang="en-US" dirty="0"/>
              <a:t>Forward compatibility for future UV and SXR instrument testing </a:t>
            </a:r>
          </a:p>
        </p:txBody>
      </p:sp>
    </p:spTree>
    <p:extLst>
      <p:ext uri="{BB962C8B-B14F-4D97-AF65-F5344CB8AC3E}">
        <p14:creationId xmlns:p14="http://schemas.microsoft.com/office/powerpoint/2010/main" val="8018198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61B5B-1516-224C-9DEF-AE77E28FF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Calibration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C14024-1AFA-BE46-9993-6DEB889B0E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3647" y="1564190"/>
            <a:ext cx="5008418" cy="5032376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Calibration system </a:t>
            </a:r>
          </a:p>
          <a:p>
            <a:pPr lvl="1"/>
            <a:r>
              <a:rPr lang="en-US" dirty="0"/>
              <a:t>Outputs VUV light from an excited Pt source containing hundreds of well calibrated spectral lines </a:t>
            </a:r>
          </a:p>
          <a:p>
            <a:pPr lvl="1"/>
            <a:r>
              <a:rPr lang="en-US" dirty="0"/>
              <a:t>Quantify radiometrically through use of calibrated detectors </a:t>
            </a:r>
          </a:p>
          <a:p>
            <a:r>
              <a:rPr lang="en-US" dirty="0"/>
              <a:t>Begun design of this system </a:t>
            </a:r>
          </a:p>
          <a:p>
            <a:pPr lvl="1"/>
            <a:r>
              <a:rPr lang="en-US" dirty="0"/>
              <a:t>Anticipating expected throughput and performance by accounting for </a:t>
            </a:r>
          </a:p>
          <a:p>
            <a:pPr lvl="2"/>
            <a:r>
              <a:rPr lang="en-US" dirty="0"/>
              <a:t>Vacuum</a:t>
            </a:r>
          </a:p>
          <a:p>
            <a:pPr lvl="2"/>
            <a:r>
              <a:rPr lang="en-US" dirty="0"/>
              <a:t>Contamination </a:t>
            </a:r>
          </a:p>
          <a:p>
            <a:pPr lvl="2"/>
            <a:r>
              <a:rPr lang="en-US" dirty="0"/>
              <a:t>Lamp irradiance </a:t>
            </a:r>
          </a:p>
          <a:p>
            <a:pPr lvl="2"/>
            <a:r>
              <a:rPr lang="en-US" dirty="0"/>
              <a:t>Optical system throughput </a:t>
            </a:r>
          </a:p>
          <a:p>
            <a:pPr lvl="2"/>
            <a:r>
              <a:rPr lang="en-US" dirty="0"/>
              <a:t>Alignment </a:t>
            </a:r>
          </a:p>
          <a:p>
            <a:pPr lvl="2"/>
            <a:r>
              <a:rPr lang="en-US" dirty="0"/>
              <a:t>Detector sensitivity </a:t>
            </a:r>
          </a:p>
          <a:p>
            <a:pPr lvl="1"/>
            <a:r>
              <a:rPr lang="en-US" dirty="0"/>
              <a:t>Flexibility for adapting to future instrument testing needs</a:t>
            </a:r>
          </a:p>
        </p:txBody>
      </p:sp>
      <p:pic>
        <p:nvPicPr>
          <p:cNvPr id="5" name="Picture 4" descr="A picture containing indoor, table, computer, remote&#10;&#10;Description automatically generated">
            <a:extLst>
              <a:ext uri="{FF2B5EF4-FFF2-40B4-BE49-F238E27FC236}">
                <a16:creationId xmlns:a16="http://schemas.microsoft.com/office/drawing/2014/main" id="{8E7FA53D-A588-B34C-BBFA-BAD232DED0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3886200"/>
            <a:ext cx="5172075" cy="2710366"/>
          </a:xfrm>
          <a:prstGeom prst="rect">
            <a:avLst/>
          </a:prstGeom>
        </p:spPr>
      </p:pic>
      <p:pic>
        <p:nvPicPr>
          <p:cNvPr id="7" name="Picture 6" descr="A picture containing sitting&#10;&#10;Description automatically generated">
            <a:extLst>
              <a:ext uri="{FF2B5EF4-FFF2-40B4-BE49-F238E27FC236}">
                <a16:creationId xmlns:a16="http://schemas.microsoft.com/office/drawing/2014/main" id="{FD4A88B3-37F0-534A-B26C-71F6CE894C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2065" y="365125"/>
            <a:ext cx="5681735" cy="3521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0453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FF087-AF8E-0740-9403-B2875B2D8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2B5405-B1DE-A846-83EC-E844274227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9309"/>
            <a:ext cx="10515600" cy="1921960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MAGIXS and CLASPIII launches </a:t>
            </a:r>
          </a:p>
          <a:p>
            <a:r>
              <a:rPr lang="en-US" dirty="0"/>
              <a:t>High resolution Coronal Imager (Hi-C) Flare campaign </a:t>
            </a:r>
          </a:p>
          <a:p>
            <a:pPr lvl="1"/>
            <a:r>
              <a:rPr lang="en-US" dirty="0"/>
              <a:t>Launch during transient flare event </a:t>
            </a:r>
          </a:p>
          <a:p>
            <a:pPr lvl="1"/>
            <a:r>
              <a:rPr lang="en-US" dirty="0"/>
              <a:t>Assembly of instruments including HI-C, a </a:t>
            </a:r>
            <a:r>
              <a:rPr lang="en-US" dirty="0" err="1"/>
              <a:t>slitless</a:t>
            </a:r>
            <a:r>
              <a:rPr lang="en-US" dirty="0"/>
              <a:t> imaging spectrometer (COOL-AID) and an Xray detector (MSU-SBD) </a:t>
            </a:r>
          </a:p>
          <a:p>
            <a:r>
              <a:rPr lang="en-US" dirty="0" err="1"/>
              <a:t>Cubesat</a:t>
            </a:r>
            <a:r>
              <a:rPr lang="en-US" dirty="0"/>
              <a:t> mission based on COSIE-C </a:t>
            </a:r>
          </a:p>
          <a:p>
            <a:pPr lvl="1"/>
            <a:r>
              <a:rPr lang="en-US" dirty="0"/>
              <a:t>Mission that would integrate a coronagraph with a </a:t>
            </a:r>
            <a:r>
              <a:rPr lang="en-US" dirty="0" err="1"/>
              <a:t>slitless</a:t>
            </a:r>
            <a:r>
              <a:rPr lang="en-US" dirty="0"/>
              <a:t> imaging spectrometer aboard the ISS </a:t>
            </a:r>
          </a:p>
          <a:p>
            <a:pPr lvl="1"/>
            <a:r>
              <a:rPr lang="en-US" dirty="0"/>
              <a:t>Continuation of the </a:t>
            </a:r>
            <a:r>
              <a:rPr lang="en-US" dirty="0" err="1"/>
              <a:t>corograph</a:t>
            </a:r>
            <a:r>
              <a:rPr lang="en-US" dirty="0"/>
              <a:t> aboard a </a:t>
            </a:r>
            <a:r>
              <a:rPr lang="en-US" dirty="0" err="1"/>
              <a:t>cubesat</a:t>
            </a:r>
            <a:r>
              <a:rPr lang="en-US" dirty="0"/>
              <a:t> </a:t>
            </a:r>
          </a:p>
        </p:txBody>
      </p:sp>
      <p:pic>
        <p:nvPicPr>
          <p:cNvPr id="9" name="Picture 8" descr="A close up of a map&#10;&#10;Description automatically generated">
            <a:extLst>
              <a:ext uri="{FF2B5EF4-FFF2-40B4-BE49-F238E27FC236}">
                <a16:creationId xmlns:a16="http://schemas.microsoft.com/office/drawing/2014/main" id="{D74DD287-2433-7146-A2FD-9F7841872DB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0F0F0"/>
              </a:clrFrom>
              <a:clrTo>
                <a:srgbClr val="F0F0F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00699" y="3536732"/>
            <a:ext cx="6315639" cy="2793781"/>
          </a:xfrm>
          <a:prstGeom prst="rect">
            <a:avLst/>
          </a:prstGeom>
        </p:spPr>
      </p:pic>
      <p:pic>
        <p:nvPicPr>
          <p:cNvPr id="11" name="Picture 10" descr="A close up of a device&#10;&#10;Description automatically generated">
            <a:extLst>
              <a:ext uri="{FF2B5EF4-FFF2-40B4-BE49-F238E27FC236}">
                <a16:creationId xmlns:a16="http://schemas.microsoft.com/office/drawing/2014/main" id="{4A5200E7-9CAC-B640-BE29-9AAD9C31CC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50" y="3321268"/>
            <a:ext cx="5577114" cy="302895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D358175-A1D2-5740-AC51-18DAC9B7CCBC}"/>
              </a:ext>
            </a:extLst>
          </p:cNvPr>
          <p:cNvSpPr/>
          <p:nvPr/>
        </p:nvSpPr>
        <p:spPr>
          <a:xfrm>
            <a:off x="2543226" y="6123543"/>
            <a:ext cx="10905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Hi-C Flare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6D61BAC-F8A0-5348-9267-DB7586D3434D}"/>
              </a:ext>
            </a:extLst>
          </p:cNvPr>
          <p:cNvSpPr/>
          <p:nvPr/>
        </p:nvSpPr>
        <p:spPr>
          <a:xfrm>
            <a:off x="7839598" y="6308209"/>
            <a:ext cx="2523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COSIE-C simulated image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936B208-315F-6849-BDEE-7DAE652CADC1}"/>
              </a:ext>
            </a:extLst>
          </p:cNvPr>
          <p:cNvSpPr/>
          <p:nvPr/>
        </p:nvSpPr>
        <p:spPr>
          <a:xfrm>
            <a:off x="230542" y="6518359"/>
            <a:ext cx="256198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/>
              <a:t>HI-C Flare proposal</a:t>
            </a:r>
            <a:r>
              <a:rPr lang="en-US" sz="1200"/>
              <a:t>, Winebarger 2019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4799556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10345</TotalTime>
  <Words>428</Words>
  <Application>Microsoft Macintosh PowerPoint</Application>
  <PresentationFormat>Widescreen</PresentationFormat>
  <Paragraphs>65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Full-sun Ultraviolet Rocket SpecTrometer (FURST) Calibration</vt:lpstr>
      <vt:lpstr>Sounding Rockets </vt:lpstr>
      <vt:lpstr>Full-sun UV Rocket SpecTrometer (FURST) </vt:lpstr>
      <vt:lpstr>FURST instrument overview </vt:lpstr>
      <vt:lpstr>Calibration  Goals</vt:lpstr>
      <vt:lpstr>Calibration Plan</vt:lpstr>
      <vt:lpstr>Future 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USRA  update</dc:title>
  <dc:creator>Vigil, Genevieve D. (MSFC-ST13)[UNIVERSITIES SPACE RESEARCH ASSOCIATION]</dc:creator>
  <cp:lastModifiedBy>Vigil, Genevieve D. (MSFC-ST13)[UNIVERSITIES SPACE RESEARCH ASSOCIATION]</cp:lastModifiedBy>
  <cp:revision>27</cp:revision>
  <dcterms:created xsi:type="dcterms:W3CDTF">2020-09-04T17:19:39Z</dcterms:created>
  <dcterms:modified xsi:type="dcterms:W3CDTF">2020-09-11T21:46:06Z</dcterms:modified>
</cp:coreProperties>
</file>