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1" r:id="rId4"/>
    <p:sldId id="258" r:id="rId5"/>
    <p:sldId id="259" r:id="rId6"/>
    <p:sldId id="260" r:id="rId7"/>
    <p:sldId id="263" r:id="rId8"/>
    <p:sldId id="264" r:id="rId9"/>
    <p:sldId id="266" r:id="rId10"/>
    <p:sldId id="267" r:id="rId11"/>
    <p:sldId id="268" r:id="rId12"/>
    <p:sldId id="271" r:id="rId13"/>
    <p:sldId id="272" r:id="rId14"/>
    <p:sldId id="273" r:id="rId15"/>
    <p:sldId id="27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72"/>
  </p:normalViewPr>
  <p:slideViewPr>
    <p:cSldViewPr snapToGrid="0" snapToObjects="1">
      <p:cViewPr varScale="1">
        <p:scale>
          <a:sx n="110" d="100"/>
          <a:sy n="110" d="100"/>
        </p:scale>
        <p:origin x="51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9/17/2020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9/17/2020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9/17/2020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9/17/2020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9/17/2020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9/17/2020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cwic.wgiss.ceos.org/cwicmastermetrics/" TargetMode="External"/><Relationship Id="rId2" Type="http://schemas.openxmlformats.org/officeDocument/2006/relationships/hyperlink" Target="https://cwic.wgiss.ceos.org/asset/index.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A4868-1E26-D442-BE3A-0EE4FA2999B7}"/>
              </a:ext>
            </a:extLst>
          </p:cNvPr>
          <p:cNvSpPr>
            <a:spLocks noGrp="1"/>
          </p:cNvSpPr>
          <p:nvPr>
            <p:ph type="ctrTitle"/>
          </p:nvPr>
        </p:nvSpPr>
        <p:spPr/>
        <p:txBody>
          <a:bodyPr/>
          <a:lstStyle/>
          <a:p>
            <a:pPr lvl="0">
              <a:spcBef>
                <a:spcPts val="0"/>
              </a:spcBef>
            </a:pPr>
            <a:r>
              <a:rPr lang="en-GB" sz="4800" dirty="0"/>
              <a:t>WGISS CWIC Report: CWIC Evolution</a:t>
            </a:r>
            <a:br>
              <a:rPr lang="en-GB" sz="3200" dirty="0"/>
            </a:br>
            <a:br>
              <a:rPr lang="en-GB" sz="3200" dirty="0"/>
            </a:br>
            <a:br>
              <a:rPr lang="en-GB" sz="3200" dirty="0"/>
            </a:br>
            <a:br>
              <a:rPr lang="en-GB" sz="3200" dirty="0"/>
            </a:br>
            <a:r>
              <a:rPr lang="en-GB" sz="3200" dirty="0"/>
              <a:t>WGISS-50: 22 September 2020</a:t>
            </a:r>
            <a:endParaRPr lang="en-US" sz="3200" dirty="0"/>
          </a:p>
        </p:txBody>
      </p:sp>
      <p:sp>
        <p:nvSpPr>
          <p:cNvPr id="3" name="Subtitle 2">
            <a:extLst>
              <a:ext uri="{FF2B5EF4-FFF2-40B4-BE49-F238E27FC236}">
                <a16:creationId xmlns:a16="http://schemas.microsoft.com/office/drawing/2014/main" id="{F129D446-4637-3A4B-93A0-61A1BF218814}"/>
              </a:ext>
            </a:extLst>
          </p:cNvPr>
          <p:cNvSpPr>
            <a:spLocks noGrp="1"/>
          </p:cNvSpPr>
          <p:nvPr>
            <p:ph type="subTitle" idx="1"/>
          </p:nvPr>
        </p:nvSpPr>
        <p:spPr/>
        <p:txBody>
          <a:bodyPr/>
          <a:lstStyle/>
          <a:p>
            <a:r>
              <a:rPr lang="en-GB" dirty="0"/>
              <a:t>Minnie Wong </a:t>
            </a:r>
            <a:r>
              <a:rPr lang="en-GB" dirty="0" err="1"/>
              <a:t>min.m.wong@nasa.gov</a:t>
            </a:r>
            <a:br>
              <a:rPr lang="en-GB" dirty="0"/>
            </a:br>
            <a:r>
              <a:rPr lang="en-GB" dirty="0"/>
              <a:t>Diane Davies </a:t>
            </a:r>
            <a:r>
              <a:rPr lang="en-GB" dirty="0" err="1"/>
              <a:t>diane.k.davies@nasa.gov</a:t>
            </a:r>
            <a:endParaRPr lang="en-US" dirty="0"/>
          </a:p>
        </p:txBody>
      </p:sp>
    </p:spTree>
    <p:extLst>
      <p:ext uri="{BB962C8B-B14F-4D97-AF65-F5344CB8AC3E}">
        <p14:creationId xmlns:p14="http://schemas.microsoft.com/office/powerpoint/2010/main" val="3340214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3F17E-405C-8444-A855-5A42A458EBF0}"/>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E7C40EF-4A1E-2D4B-9FD3-08C9F4E01246}"/>
              </a:ext>
            </a:extLst>
          </p:cNvPr>
          <p:cNvSpPr>
            <a:spLocks noGrp="1"/>
          </p:cNvSpPr>
          <p:nvPr>
            <p:ph idx="1"/>
          </p:nvPr>
        </p:nvSpPr>
        <p:spPr/>
        <p:txBody>
          <a:bodyPr>
            <a:normAutofit/>
          </a:bodyPr>
          <a:lstStyle/>
          <a:p>
            <a:r>
              <a:rPr lang="en-US" dirty="0">
                <a:latin typeface="Helvetica" pitchFamily="2" charset="0"/>
              </a:rPr>
              <a:t>Summary: CWIC Evolution</a:t>
            </a:r>
          </a:p>
          <a:p>
            <a:r>
              <a:rPr lang="en-US" dirty="0">
                <a:latin typeface="Helvetica" pitchFamily="2" charset="0"/>
              </a:rPr>
              <a:t>What is CWIC?</a:t>
            </a:r>
          </a:p>
          <a:p>
            <a:r>
              <a:rPr lang="en-US" dirty="0">
                <a:latin typeface="Helvetica" pitchFamily="2" charset="0"/>
              </a:rPr>
              <a:t>CWIC Data Partners</a:t>
            </a:r>
          </a:p>
          <a:p>
            <a:r>
              <a:rPr lang="en-US" dirty="0">
                <a:latin typeface="Helvetica" pitchFamily="2" charset="0"/>
              </a:rPr>
              <a:t>CWIC Data Assets and Metrics</a:t>
            </a:r>
          </a:p>
          <a:p>
            <a:r>
              <a:rPr lang="en-US" dirty="0">
                <a:latin typeface="Helvetica" pitchFamily="2" charset="0"/>
              </a:rPr>
              <a:t>CWIC Transition</a:t>
            </a:r>
          </a:p>
          <a:p>
            <a:r>
              <a:rPr lang="en-US" dirty="0">
                <a:latin typeface="Helvetica" pitchFamily="2" charset="0"/>
              </a:rPr>
              <a:t>Data Partner Updates</a:t>
            </a:r>
          </a:p>
        </p:txBody>
      </p:sp>
    </p:spTree>
    <p:extLst>
      <p:ext uri="{BB962C8B-B14F-4D97-AF65-F5344CB8AC3E}">
        <p14:creationId xmlns:p14="http://schemas.microsoft.com/office/powerpoint/2010/main" val="4117357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5A232-B97F-BC4C-A98F-BD59526A5A96}"/>
              </a:ext>
            </a:extLst>
          </p:cNvPr>
          <p:cNvSpPr>
            <a:spLocks noGrp="1"/>
          </p:cNvSpPr>
          <p:nvPr>
            <p:ph type="title"/>
          </p:nvPr>
        </p:nvSpPr>
        <p:spPr/>
        <p:txBody>
          <a:bodyPr/>
          <a:lstStyle/>
          <a:p>
            <a:r>
              <a:rPr lang="en-US" dirty="0"/>
              <a:t>Summary: CWIC </a:t>
            </a:r>
            <a:r>
              <a:rPr lang="en-US" dirty="0" err="1"/>
              <a:t>Evoluton</a:t>
            </a:r>
            <a:endParaRPr lang="en-US" dirty="0"/>
          </a:p>
        </p:txBody>
      </p:sp>
      <p:sp>
        <p:nvSpPr>
          <p:cNvPr id="3" name="Content Placeholder 2">
            <a:extLst>
              <a:ext uri="{FF2B5EF4-FFF2-40B4-BE49-F238E27FC236}">
                <a16:creationId xmlns:a16="http://schemas.microsoft.com/office/drawing/2014/main" id="{6DDCBAF2-2BC8-EC4C-B303-912253861BDB}"/>
              </a:ext>
            </a:extLst>
          </p:cNvPr>
          <p:cNvSpPr>
            <a:spLocks noGrp="1"/>
          </p:cNvSpPr>
          <p:nvPr>
            <p:ph idx="1"/>
          </p:nvPr>
        </p:nvSpPr>
        <p:spPr>
          <a:xfrm>
            <a:off x="1103312" y="2052918"/>
            <a:ext cx="9404723" cy="4195481"/>
          </a:xfrm>
        </p:spPr>
        <p:txBody>
          <a:bodyPr>
            <a:normAutofit fontScale="85000" lnSpcReduction="20000"/>
          </a:bodyPr>
          <a:lstStyle/>
          <a:p>
            <a:r>
              <a:rPr lang="en-US" dirty="0">
                <a:latin typeface="Helvetica" pitchFamily="2" charset="0"/>
              </a:rPr>
              <a:t>The original goal of the CEOS WGISS Integrated Catalog (CWIC) was to develop an architecture via the use of common standards and protocols that improved interoperability between the CEOS agencies data systems and GEOSS. </a:t>
            </a:r>
          </a:p>
          <a:p>
            <a:r>
              <a:rPr lang="en-US" dirty="0">
                <a:latin typeface="Helvetica" pitchFamily="2" charset="0"/>
              </a:rPr>
              <a:t>CWIC was designed to translate between CEOS agency data systems to minimize impact to their legacy architecture. </a:t>
            </a:r>
          </a:p>
          <a:p>
            <a:r>
              <a:rPr lang="en-US" dirty="0">
                <a:latin typeface="Helvetica" pitchFamily="2" charset="0"/>
              </a:rPr>
              <a:t>Recent studies by NASA have proven that CWIC functionality can be migrated to NASA’s Common Metadata Repository (CMR) instead of being developed and maintained as a separate software. </a:t>
            </a:r>
          </a:p>
          <a:p>
            <a:r>
              <a:rPr lang="en-US" dirty="0">
                <a:latin typeface="Helvetica" pitchFamily="2" charset="0"/>
              </a:rPr>
              <a:t>Now that CWIC data partners have adopted and implemented the recommended WGISS interoperable standards, NASA is evolving the architecture by allowing data partners to manage their own underlying connections to CWIC with the support of the WGISS System Level Team. The adoption of the CEOS OpenSearch standard and the use of International Directory Network (IDN) (which is built on top of CMR) by many CEOS agencies makes this possible. </a:t>
            </a:r>
          </a:p>
          <a:p>
            <a:r>
              <a:rPr lang="en-US" dirty="0">
                <a:latin typeface="Helvetica" pitchFamily="2" charset="0"/>
              </a:rPr>
              <a:t>CSW Support will be retired in </a:t>
            </a:r>
            <a:r>
              <a:rPr lang="en-US" b="1" dirty="0">
                <a:latin typeface="Helvetica" pitchFamily="2" charset="0"/>
              </a:rPr>
              <a:t>1 DECEMBER 2020</a:t>
            </a:r>
          </a:p>
          <a:p>
            <a:r>
              <a:rPr lang="en-US" dirty="0">
                <a:latin typeface="Helvetica" pitchFamily="2" charset="0"/>
              </a:rPr>
              <a:t>CWIC will be transitioned to CMR no later than </a:t>
            </a:r>
            <a:r>
              <a:rPr lang="en-US" b="1" dirty="0">
                <a:latin typeface="Helvetica" pitchFamily="2" charset="0"/>
              </a:rPr>
              <a:t>Q3 2021</a:t>
            </a:r>
          </a:p>
        </p:txBody>
      </p:sp>
    </p:spTree>
    <p:extLst>
      <p:ext uri="{BB962C8B-B14F-4D97-AF65-F5344CB8AC3E}">
        <p14:creationId xmlns:p14="http://schemas.microsoft.com/office/powerpoint/2010/main" val="3746227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ADEAE-FDA2-4749-853F-8358C451CFA0}"/>
              </a:ext>
            </a:extLst>
          </p:cNvPr>
          <p:cNvSpPr>
            <a:spLocks noGrp="1"/>
          </p:cNvSpPr>
          <p:nvPr>
            <p:ph type="title"/>
          </p:nvPr>
        </p:nvSpPr>
        <p:spPr/>
        <p:txBody>
          <a:bodyPr/>
          <a:lstStyle/>
          <a:p>
            <a:r>
              <a:rPr lang="en-GB" sz="3600" dirty="0"/>
              <a:t>CEOS WGISS Integrated </a:t>
            </a:r>
            <a:r>
              <a:rPr lang="en-GB" sz="3600" dirty="0" err="1"/>
              <a:t>Catalog</a:t>
            </a:r>
            <a:r>
              <a:rPr lang="en-GB" sz="3600" dirty="0"/>
              <a:t> (CWIC)</a:t>
            </a:r>
            <a:endParaRPr lang="en-US" sz="3600" dirty="0"/>
          </a:p>
        </p:txBody>
      </p:sp>
      <p:sp>
        <p:nvSpPr>
          <p:cNvPr id="3" name="Content Placeholder 2">
            <a:extLst>
              <a:ext uri="{FF2B5EF4-FFF2-40B4-BE49-F238E27FC236}">
                <a16:creationId xmlns:a16="http://schemas.microsoft.com/office/drawing/2014/main" id="{C8D59D16-B0F1-A74A-9DE8-8016EA8B36BA}"/>
              </a:ext>
            </a:extLst>
          </p:cNvPr>
          <p:cNvSpPr>
            <a:spLocks noGrp="1"/>
          </p:cNvSpPr>
          <p:nvPr>
            <p:ph idx="1"/>
          </p:nvPr>
        </p:nvSpPr>
        <p:spPr>
          <a:xfrm>
            <a:off x="1103312" y="2052918"/>
            <a:ext cx="9404723" cy="4195481"/>
          </a:xfrm>
        </p:spPr>
        <p:txBody>
          <a:bodyPr>
            <a:normAutofit fontScale="92500" lnSpcReduction="10000"/>
          </a:bodyPr>
          <a:lstStyle/>
          <a:p>
            <a:r>
              <a:rPr lang="en-US" dirty="0">
                <a:latin typeface="Helvetica" pitchFamily="2" charset="0"/>
              </a:rPr>
              <a:t>CWIC Purpose: To provide a consistent search interface to help users find and access satellite data made available by CWIC data partners through the use of the WGISS-supported standards.</a:t>
            </a:r>
          </a:p>
          <a:p>
            <a:r>
              <a:rPr lang="en-US" dirty="0">
                <a:latin typeface="Helvetica" pitchFamily="2" charset="0"/>
              </a:rPr>
              <a:t>The CWIC architecture consists of 3 main items:</a:t>
            </a:r>
          </a:p>
          <a:p>
            <a:pPr lvl="1"/>
            <a:r>
              <a:rPr lang="en-US" dirty="0">
                <a:latin typeface="Helvetica" pitchFamily="2" charset="0"/>
              </a:rPr>
              <a:t>CWIC middleware - provides an access point for an inventory-level search at CEOS agencies who are CWIC data providers. *Evolving to move to CMR.</a:t>
            </a:r>
          </a:p>
          <a:p>
            <a:pPr lvl="1"/>
            <a:r>
              <a:rPr lang="en-US" dirty="0">
                <a:latin typeface="Helvetica" pitchFamily="2" charset="0"/>
              </a:rPr>
              <a:t>CWIC clients/portals - user interfaces to access cross-discipline data from CWIC data providers.</a:t>
            </a:r>
          </a:p>
          <a:p>
            <a:pPr lvl="1"/>
            <a:r>
              <a:rPr lang="en-US" dirty="0">
                <a:latin typeface="Helvetica" pitchFamily="2" charset="0"/>
              </a:rPr>
              <a:t>IDN - International Directory Network (IDN) provides clients/portals directory-level search of CEOS agencies who have registered their collections in the IDN.</a:t>
            </a:r>
          </a:p>
          <a:p>
            <a:r>
              <a:rPr lang="en-GB" dirty="0">
                <a:latin typeface="Helvetica" pitchFamily="2" charset="0"/>
              </a:rPr>
              <a:t>CWIC interfaces with GEOSS using the GEO supported standards and provides translation to the underlying CEOS agency data systems, thus leveraging the underlying agency data systems with minimum impact.</a:t>
            </a:r>
            <a:endParaRPr lang="en-US" dirty="0">
              <a:latin typeface="Helvetica" pitchFamily="2" charset="0"/>
            </a:endParaRPr>
          </a:p>
          <a:p>
            <a:endParaRPr lang="en-US" dirty="0">
              <a:latin typeface="Helvetica" pitchFamily="2" charset="0"/>
            </a:endParaRPr>
          </a:p>
          <a:p>
            <a:endParaRPr lang="en-US" dirty="0">
              <a:latin typeface="Helvetica" pitchFamily="2" charset="0"/>
            </a:endParaRPr>
          </a:p>
        </p:txBody>
      </p:sp>
    </p:spTree>
    <p:extLst>
      <p:ext uri="{BB962C8B-B14F-4D97-AF65-F5344CB8AC3E}">
        <p14:creationId xmlns:p14="http://schemas.microsoft.com/office/powerpoint/2010/main" val="3427654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274B8-4726-F24B-94BB-AEF16B8C58A1}"/>
              </a:ext>
            </a:extLst>
          </p:cNvPr>
          <p:cNvSpPr>
            <a:spLocks noGrp="1"/>
          </p:cNvSpPr>
          <p:nvPr>
            <p:ph type="title"/>
          </p:nvPr>
        </p:nvSpPr>
        <p:spPr/>
        <p:txBody>
          <a:bodyPr/>
          <a:lstStyle/>
          <a:p>
            <a:r>
              <a:rPr lang="en-US" dirty="0"/>
              <a:t>Current CWIC Implementation</a:t>
            </a:r>
          </a:p>
        </p:txBody>
      </p:sp>
      <p:sp>
        <p:nvSpPr>
          <p:cNvPr id="3" name="Content Placeholder 2">
            <a:extLst>
              <a:ext uri="{FF2B5EF4-FFF2-40B4-BE49-F238E27FC236}">
                <a16:creationId xmlns:a16="http://schemas.microsoft.com/office/drawing/2014/main" id="{7286B8D8-F01B-E544-BC0D-A2896DBD36D1}"/>
              </a:ext>
            </a:extLst>
          </p:cNvPr>
          <p:cNvSpPr>
            <a:spLocks noGrp="1"/>
          </p:cNvSpPr>
          <p:nvPr>
            <p:ph idx="1"/>
          </p:nvPr>
        </p:nvSpPr>
        <p:spPr>
          <a:xfrm>
            <a:off x="1103312" y="2052918"/>
            <a:ext cx="9404723" cy="4195481"/>
          </a:xfrm>
        </p:spPr>
        <p:txBody>
          <a:bodyPr>
            <a:normAutofit/>
          </a:bodyPr>
          <a:lstStyle/>
          <a:p>
            <a:r>
              <a:rPr lang="en-US" dirty="0">
                <a:latin typeface="Helvetica" pitchFamily="2" charset="0"/>
              </a:rPr>
              <a:t>CWIC Purpose: To provide a consistent search interface to help users find and access satellite data made available by CWIC data partners through the use of the WGISS-supported standards: CEOS OpenSearch Best Practices and the Open Geospatial Consortium (OGC) Catalogue Services for the Web (CSW) 2.0.2. *CSW soon to be retired.</a:t>
            </a:r>
          </a:p>
          <a:p>
            <a:endParaRPr lang="en-US" dirty="0">
              <a:latin typeface="Helvetica" pitchFamily="2" charset="0"/>
            </a:endParaRPr>
          </a:p>
          <a:p>
            <a:r>
              <a:rPr lang="en-US" dirty="0">
                <a:latin typeface="Helvetica" pitchFamily="2" charset="0"/>
              </a:rPr>
              <a:t>The CWIC software translates data searches done via Open Geospatial Consortium (OGC) Catalog Services for the Web (CSW) or CEOS OpenSearch into the format understood by each of CWIC’s data partners and then translates the search results back into the format understood by the original search tool. </a:t>
            </a:r>
          </a:p>
          <a:p>
            <a:endParaRPr lang="en-US" dirty="0">
              <a:latin typeface="Helvetica" pitchFamily="2" charset="0"/>
            </a:endParaRPr>
          </a:p>
          <a:p>
            <a:endParaRPr lang="en-US" dirty="0">
              <a:latin typeface="Helvetica" pitchFamily="2" charset="0"/>
            </a:endParaRPr>
          </a:p>
          <a:p>
            <a:endParaRPr lang="en-US" dirty="0">
              <a:latin typeface="Helvetica" pitchFamily="2" charset="0"/>
            </a:endParaRPr>
          </a:p>
        </p:txBody>
      </p:sp>
    </p:spTree>
    <p:extLst>
      <p:ext uri="{BB962C8B-B14F-4D97-AF65-F5344CB8AC3E}">
        <p14:creationId xmlns:p14="http://schemas.microsoft.com/office/powerpoint/2010/main" val="943908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673F7-261C-5541-8A95-EA564A350CBD}"/>
              </a:ext>
            </a:extLst>
          </p:cNvPr>
          <p:cNvSpPr>
            <a:spLocks noGrp="1"/>
          </p:cNvSpPr>
          <p:nvPr>
            <p:ph type="title"/>
          </p:nvPr>
        </p:nvSpPr>
        <p:spPr/>
        <p:txBody>
          <a:bodyPr/>
          <a:lstStyle/>
          <a:p>
            <a:r>
              <a:rPr lang="en-GB" sz="4400" dirty="0"/>
              <a:t>CWIC Data Partners</a:t>
            </a:r>
            <a:endParaRPr lang="en-US" dirty="0"/>
          </a:p>
        </p:txBody>
      </p:sp>
      <p:sp>
        <p:nvSpPr>
          <p:cNvPr id="3" name="Content Placeholder 2">
            <a:extLst>
              <a:ext uri="{FF2B5EF4-FFF2-40B4-BE49-F238E27FC236}">
                <a16:creationId xmlns:a16="http://schemas.microsoft.com/office/drawing/2014/main" id="{335642F4-129F-6C4A-8EB9-F72D3F2C157A}"/>
              </a:ext>
            </a:extLst>
          </p:cNvPr>
          <p:cNvSpPr>
            <a:spLocks noGrp="1"/>
          </p:cNvSpPr>
          <p:nvPr>
            <p:ph idx="1"/>
          </p:nvPr>
        </p:nvSpPr>
        <p:spPr>
          <a:xfrm>
            <a:off x="1103312" y="2052918"/>
            <a:ext cx="9404723" cy="4195481"/>
          </a:xfrm>
        </p:spPr>
        <p:txBody>
          <a:bodyPr>
            <a:normAutofit fontScale="92500" lnSpcReduction="20000"/>
          </a:bodyPr>
          <a:lstStyle/>
          <a:p>
            <a:pPr marL="0" lvl="0" indent="0">
              <a:spcBef>
                <a:spcPts val="0"/>
              </a:spcBef>
              <a:buClr>
                <a:schemeClr val="dk2"/>
              </a:buClr>
              <a:buSzPts val="1800"/>
              <a:buNone/>
            </a:pPr>
            <a:r>
              <a:rPr lang="en-GB" dirty="0">
                <a:latin typeface="Helvetica" pitchFamily="2" charset="0"/>
              </a:rPr>
              <a:t>CWIC Data Partners using OpenSearch: </a:t>
            </a:r>
            <a:endParaRPr lang="en-GB" sz="3200" dirty="0">
              <a:latin typeface="Helvetica" pitchFamily="2" charset="0"/>
            </a:endParaRPr>
          </a:p>
          <a:p>
            <a:pPr marL="0" lvl="0" indent="0">
              <a:spcBef>
                <a:spcPts val="360"/>
              </a:spcBef>
              <a:buClr>
                <a:schemeClr val="dk2"/>
              </a:buClr>
              <a:buSzPts val="1800"/>
              <a:buNone/>
            </a:pPr>
            <a:endParaRPr lang="en-GB" dirty="0">
              <a:latin typeface="Helvetica" pitchFamily="2" charset="0"/>
            </a:endParaRPr>
          </a:p>
          <a:p>
            <a:pPr marL="355600">
              <a:spcBef>
                <a:spcPts val="360"/>
              </a:spcBef>
              <a:buClr>
                <a:schemeClr val="dk2"/>
              </a:buClr>
              <a:buSzPts val="1600"/>
            </a:pPr>
            <a:r>
              <a:rPr lang="en-GB" dirty="0">
                <a:latin typeface="Helvetica" pitchFamily="2" charset="0"/>
              </a:rPr>
              <a:t>NASA (National Aeronautics and Space Administration)</a:t>
            </a:r>
            <a:endParaRPr lang="en-GB" sz="3200" dirty="0">
              <a:latin typeface="Helvetica" pitchFamily="2" charset="0"/>
            </a:endParaRPr>
          </a:p>
          <a:p>
            <a:pPr marL="355600">
              <a:spcBef>
                <a:spcPts val="360"/>
              </a:spcBef>
              <a:buClr>
                <a:schemeClr val="dk2"/>
              </a:buClr>
              <a:buSzPts val="1600"/>
            </a:pPr>
            <a:r>
              <a:rPr lang="en-GB" dirty="0">
                <a:latin typeface="Helvetica" pitchFamily="2" charset="0"/>
              </a:rPr>
              <a:t>USGS (United States Geological Survey)/LSI</a:t>
            </a:r>
            <a:endParaRPr lang="en-GB" sz="3200" dirty="0">
              <a:latin typeface="Helvetica" pitchFamily="2" charset="0"/>
            </a:endParaRPr>
          </a:p>
          <a:p>
            <a:pPr marL="355600">
              <a:spcBef>
                <a:spcPts val="360"/>
              </a:spcBef>
              <a:buClr>
                <a:schemeClr val="dk2"/>
              </a:buClr>
              <a:buSzPts val="1600"/>
            </a:pPr>
            <a:r>
              <a:rPr lang="en-GB" dirty="0">
                <a:latin typeface="Helvetica" pitchFamily="2" charset="0"/>
              </a:rPr>
              <a:t>CCMEO (Canadian </a:t>
            </a:r>
            <a:r>
              <a:rPr lang="en-GB" dirty="0" err="1">
                <a:latin typeface="Helvetica" pitchFamily="2" charset="0"/>
              </a:rPr>
              <a:t>Center</a:t>
            </a:r>
            <a:r>
              <a:rPr lang="en-GB" dirty="0">
                <a:latin typeface="Helvetica" pitchFamily="2" charset="0"/>
              </a:rPr>
              <a:t> for Mapping and Earth Observations)</a:t>
            </a:r>
            <a:endParaRPr lang="en-GB" sz="3200" dirty="0">
              <a:latin typeface="Helvetica" pitchFamily="2" charset="0"/>
            </a:endParaRPr>
          </a:p>
          <a:p>
            <a:pPr marL="355600">
              <a:spcBef>
                <a:spcPts val="360"/>
              </a:spcBef>
              <a:buClr>
                <a:schemeClr val="dk2"/>
              </a:buClr>
              <a:buSzPts val="1600"/>
            </a:pPr>
            <a:r>
              <a:rPr lang="en-GB" dirty="0">
                <a:latin typeface="Helvetica" pitchFamily="2" charset="0"/>
              </a:rPr>
              <a:t>ISRO (Indian Space Research Organisation)/MOSDAC and NRSC</a:t>
            </a:r>
            <a:endParaRPr lang="en-GB" sz="3200" dirty="0">
              <a:latin typeface="Helvetica" pitchFamily="2" charset="0"/>
            </a:endParaRPr>
          </a:p>
          <a:p>
            <a:pPr marL="355600">
              <a:spcBef>
                <a:spcPts val="360"/>
              </a:spcBef>
              <a:buClr>
                <a:schemeClr val="dk2"/>
              </a:buClr>
              <a:buSzPts val="1600"/>
            </a:pPr>
            <a:r>
              <a:rPr lang="en-GB" dirty="0">
                <a:latin typeface="Helvetica" pitchFamily="2" charset="0"/>
              </a:rPr>
              <a:t>EUMETSAT (European Organisation for the Exploitation of Meteorological Satellites)</a:t>
            </a:r>
          </a:p>
          <a:p>
            <a:pPr marL="355600">
              <a:spcBef>
                <a:spcPts val="360"/>
              </a:spcBef>
              <a:buClr>
                <a:schemeClr val="dk2"/>
              </a:buClr>
              <a:buSzPts val="1600"/>
            </a:pPr>
            <a:r>
              <a:rPr lang="en-GB" dirty="0">
                <a:latin typeface="Helvetica" pitchFamily="2" charset="0"/>
              </a:rPr>
              <a:t>INPE (National Institute of Space Research – Brazil)*</a:t>
            </a:r>
            <a:br>
              <a:rPr lang="en-GB" dirty="0">
                <a:latin typeface="Helvetica" pitchFamily="2" charset="0"/>
              </a:rPr>
            </a:br>
            <a:endParaRPr lang="en-GB" dirty="0">
              <a:latin typeface="Helvetica" pitchFamily="2" charset="0"/>
            </a:endParaRPr>
          </a:p>
          <a:p>
            <a:pPr marL="0" lvl="0" indent="0">
              <a:spcBef>
                <a:spcPts val="360"/>
              </a:spcBef>
              <a:buClr>
                <a:schemeClr val="dk2"/>
              </a:buClr>
              <a:buSzPts val="1800"/>
              <a:buNone/>
            </a:pPr>
            <a:r>
              <a:rPr lang="en-GB" dirty="0">
                <a:latin typeface="Helvetica" pitchFamily="2" charset="0"/>
              </a:rPr>
              <a:t>CWIC partners migrating to OpenSearch:</a:t>
            </a:r>
            <a:endParaRPr lang="en-GB" sz="3200" dirty="0">
              <a:latin typeface="Helvetica" pitchFamily="2" charset="0"/>
            </a:endParaRPr>
          </a:p>
          <a:p>
            <a:pPr lvl="0" indent="-330200">
              <a:spcBef>
                <a:spcPts val="360"/>
              </a:spcBef>
              <a:buClr>
                <a:schemeClr val="dk2"/>
              </a:buClr>
              <a:buSzPts val="1600"/>
              <a:buChar char="•"/>
            </a:pPr>
            <a:r>
              <a:rPr lang="en-GB" dirty="0">
                <a:latin typeface="Helvetica" pitchFamily="2" charset="0"/>
              </a:rPr>
              <a:t>NRSCC (National Remote Sensing </a:t>
            </a:r>
            <a:r>
              <a:rPr lang="en-GB" dirty="0" err="1">
                <a:latin typeface="Helvetica" pitchFamily="2" charset="0"/>
              </a:rPr>
              <a:t>Center</a:t>
            </a:r>
            <a:r>
              <a:rPr lang="en-GB" dirty="0">
                <a:latin typeface="Helvetica" pitchFamily="2" charset="0"/>
              </a:rPr>
              <a:t> of China)</a:t>
            </a:r>
            <a:endParaRPr lang="en-GB" sz="3200" dirty="0">
              <a:latin typeface="Helvetica" pitchFamily="2" charset="0"/>
            </a:endParaRPr>
          </a:p>
          <a:p>
            <a:pPr lvl="0" indent="-330200">
              <a:spcBef>
                <a:spcPts val="360"/>
              </a:spcBef>
              <a:buClr>
                <a:schemeClr val="dk2"/>
              </a:buClr>
              <a:buSzPts val="1600"/>
              <a:buChar char="•"/>
            </a:pPr>
            <a:r>
              <a:rPr lang="en-GB" dirty="0">
                <a:latin typeface="Helvetica" pitchFamily="2" charset="0"/>
              </a:rPr>
              <a:t>NOAA (National Oceanic and Atmospheric Administration)/GHRSST</a:t>
            </a:r>
            <a:endParaRPr lang="en-GB" dirty="0">
              <a:solidFill>
                <a:schemeClr val="dk1"/>
              </a:solidFill>
              <a:latin typeface="Helvetica" pitchFamily="2" charset="0"/>
            </a:endParaRPr>
          </a:p>
          <a:p>
            <a:pPr marL="0" lvl="0" indent="0">
              <a:spcBef>
                <a:spcPts val="360"/>
              </a:spcBef>
              <a:buNone/>
            </a:pPr>
            <a:br>
              <a:rPr lang="en-GB" dirty="0">
                <a:solidFill>
                  <a:schemeClr val="dk1"/>
                </a:solidFill>
                <a:latin typeface="Helvetica" pitchFamily="2" charset="0"/>
              </a:rPr>
            </a:br>
            <a:r>
              <a:rPr lang="en-GB" dirty="0">
                <a:latin typeface="Helvetica" pitchFamily="2" charset="0"/>
              </a:rPr>
              <a:t>*</a:t>
            </a:r>
            <a:r>
              <a:rPr lang="en-GB" i="1" dirty="0">
                <a:latin typeface="Helvetica" pitchFamily="2" charset="0"/>
              </a:rPr>
              <a:t>INPE have migrated but there are some problems viewing results.</a:t>
            </a:r>
          </a:p>
          <a:p>
            <a:pPr marL="0" lvl="0" indent="0">
              <a:spcBef>
                <a:spcPts val="360"/>
              </a:spcBef>
              <a:buClr>
                <a:schemeClr val="dk2"/>
              </a:buClr>
              <a:buSzPts val="1800"/>
              <a:buNone/>
            </a:pPr>
            <a:endParaRPr lang="en-GB" dirty="0">
              <a:latin typeface="Helvetica" pitchFamily="2" charset="0"/>
            </a:endParaRPr>
          </a:p>
          <a:p>
            <a:endParaRPr lang="en-US" dirty="0">
              <a:latin typeface="Helvetica" pitchFamily="2" charset="0"/>
            </a:endParaRPr>
          </a:p>
        </p:txBody>
      </p:sp>
    </p:spTree>
    <p:extLst>
      <p:ext uri="{BB962C8B-B14F-4D97-AF65-F5344CB8AC3E}">
        <p14:creationId xmlns:p14="http://schemas.microsoft.com/office/powerpoint/2010/main" val="2174567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BF9BD-9D68-F140-850B-8884AB763E10}"/>
              </a:ext>
            </a:extLst>
          </p:cNvPr>
          <p:cNvSpPr>
            <a:spLocks noGrp="1"/>
          </p:cNvSpPr>
          <p:nvPr>
            <p:ph type="title"/>
          </p:nvPr>
        </p:nvSpPr>
        <p:spPr/>
        <p:txBody>
          <a:bodyPr/>
          <a:lstStyle/>
          <a:p>
            <a:r>
              <a:rPr lang="en-GB" dirty="0"/>
              <a:t>CWIC Data Asset and Metrics</a:t>
            </a:r>
            <a:endParaRPr lang="en-US" dirty="0"/>
          </a:p>
        </p:txBody>
      </p:sp>
      <p:sp>
        <p:nvSpPr>
          <p:cNvPr id="3" name="Content Placeholder 2">
            <a:extLst>
              <a:ext uri="{FF2B5EF4-FFF2-40B4-BE49-F238E27FC236}">
                <a16:creationId xmlns:a16="http://schemas.microsoft.com/office/drawing/2014/main" id="{7E80B597-4EA0-9142-A930-257E14E86EFA}"/>
              </a:ext>
            </a:extLst>
          </p:cNvPr>
          <p:cNvSpPr>
            <a:spLocks noGrp="1"/>
          </p:cNvSpPr>
          <p:nvPr>
            <p:ph idx="1"/>
          </p:nvPr>
        </p:nvSpPr>
        <p:spPr/>
        <p:txBody>
          <a:bodyPr>
            <a:normAutofit/>
          </a:bodyPr>
          <a:lstStyle/>
          <a:p>
            <a:pPr marL="0" indent="0">
              <a:buNone/>
            </a:pPr>
            <a:r>
              <a:rPr lang="en-GB" dirty="0">
                <a:latin typeface="Helvetica" pitchFamily="2" charset="0"/>
              </a:rPr>
              <a:t>CWIC Data Asset Summary </a:t>
            </a:r>
            <a:r>
              <a:rPr lang="en-GB" u="sng" dirty="0">
                <a:solidFill>
                  <a:schemeClr val="hlink"/>
                </a:solidFill>
                <a:latin typeface="Helvetica" pitchFamily="2" charset="0"/>
                <a:hlinkClick r:id="rId2"/>
              </a:rPr>
              <a:t>https://cwic.wgiss.ceos.org/asset/index.html</a:t>
            </a:r>
            <a:endParaRPr lang="en-GB" dirty="0">
              <a:latin typeface="Helvetica" pitchFamily="2" charset="0"/>
            </a:endParaRPr>
          </a:p>
          <a:p>
            <a:r>
              <a:rPr lang="en-GB" dirty="0">
                <a:latin typeface="Helvetica" pitchFamily="2" charset="0"/>
              </a:rPr>
              <a:t>Total data collections: 3129</a:t>
            </a:r>
          </a:p>
          <a:p>
            <a:r>
              <a:rPr lang="en-GB" dirty="0">
                <a:latin typeface="Helvetica" pitchFamily="2" charset="0"/>
              </a:rPr>
              <a:t>Total granules: 194 million</a:t>
            </a:r>
          </a:p>
          <a:p>
            <a:endParaRPr lang="en-GB" dirty="0">
              <a:latin typeface="Helvetica" pitchFamily="2" charset="0"/>
            </a:endParaRPr>
          </a:p>
          <a:p>
            <a:pPr marL="0" indent="0">
              <a:buNone/>
            </a:pPr>
            <a:r>
              <a:rPr lang="en-GB" dirty="0">
                <a:latin typeface="Helvetica" pitchFamily="2" charset="0"/>
              </a:rPr>
              <a:t>CWIC Connector Metrics </a:t>
            </a:r>
            <a:r>
              <a:rPr lang="en-GB" u="sng" dirty="0">
                <a:solidFill>
                  <a:schemeClr val="hlink"/>
                </a:solidFill>
                <a:latin typeface="Helvetica" pitchFamily="2" charset="0"/>
                <a:hlinkClick r:id="rId3"/>
              </a:rPr>
              <a:t>https://cwic.wgiss.ceos.org/cwicmastermetrics/</a:t>
            </a:r>
            <a:endParaRPr lang="en-GB" dirty="0">
              <a:latin typeface="Helvetica" pitchFamily="2" charset="0"/>
            </a:endParaRPr>
          </a:p>
          <a:p>
            <a:r>
              <a:rPr lang="en-US" dirty="0">
                <a:latin typeface="Helvetica" pitchFamily="2" charset="0"/>
              </a:rPr>
              <a:t>April 2020 to September 2020: 256,667 visits </a:t>
            </a:r>
          </a:p>
          <a:p>
            <a:r>
              <a:rPr lang="en-US" dirty="0">
                <a:latin typeface="Helvetica" pitchFamily="2" charset="0"/>
              </a:rPr>
              <a:t>Average daily visits: 1711 visits/day</a:t>
            </a:r>
          </a:p>
          <a:p>
            <a:r>
              <a:rPr lang="en-GB" dirty="0">
                <a:latin typeface="Helvetica" pitchFamily="2" charset="0"/>
              </a:rPr>
              <a:t>Top Three countries : USA, Belgium and United Kingdom </a:t>
            </a:r>
          </a:p>
          <a:p>
            <a:pPr marL="0" indent="0">
              <a:buNone/>
            </a:pPr>
            <a:endParaRPr lang="en-US" dirty="0">
              <a:latin typeface="Helvetica" pitchFamily="2" charset="0"/>
            </a:endParaRPr>
          </a:p>
          <a:p>
            <a:pPr marL="0" indent="0">
              <a:buNone/>
            </a:pPr>
            <a:endParaRPr lang="en-GB" dirty="0">
              <a:latin typeface="Helvetica" pitchFamily="2" charset="0"/>
            </a:endParaRPr>
          </a:p>
          <a:p>
            <a:pPr marL="0" indent="0">
              <a:buNone/>
            </a:pPr>
            <a:endParaRPr lang="en-GB" dirty="0">
              <a:latin typeface="Helvetica" pitchFamily="2" charset="0"/>
            </a:endParaRPr>
          </a:p>
          <a:p>
            <a:pPr marL="0" indent="0">
              <a:buNone/>
            </a:pPr>
            <a:endParaRPr lang="en-GB" dirty="0">
              <a:latin typeface="Helvetica" pitchFamily="2" charset="0"/>
            </a:endParaRPr>
          </a:p>
          <a:p>
            <a:endParaRPr lang="en-US" dirty="0">
              <a:latin typeface="Helvetica" pitchFamily="2" charset="0"/>
            </a:endParaRPr>
          </a:p>
        </p:txBody>
      </p:sp>
    </p:spTree>
    <p:extLst>
      <p:ext uri="{BB962C8B-B14F-4D97-AF65-F5344CB8AC3E}">
        <p14:creationId xmlns:p14="http://schemas.microsoft.com/office/powerpoint/2010/main" val="3933295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D6D-405E-0346-9F9E-5C5E585D2B4A}"/>
              </a:ext>
            </a:extLst>
          </p:cNvPr>
          <p:cNvSpPr>
            <a:spLocks noGrp="1"/>
          </p:cNvSpPr>
          <p:nvPr>
            <p:ph type="title"/>
          </p:nvPr>
        </p:nvSpPr>
        <p:spPr/>
        <p:txBody>
          <a:bodyPr/>
          <a:lstStyle/>
          <a:p>
            <a:r>
              <a:rPr lang="en-US" dirty="0"/>
              <a:t>CWIC Transition Activities</a:t>
            </a:r>
          </a:p>
        </p:txBody>
      </p:sp>
      <p:sp>
        <p:nvSpPr>
          <p:cNvPr id="3" name="Content Placeholder 2">
            <a:extLst>
              <a:ext uri="{FF2B5EF4-FFF2-40B4-BE49-F238E27FC236}">
                <a16:creationId xmlns:a16="http://schemas.microsoft.com/office/drawing/2014/main" id="{2682808B-0AA4-8B4B-AA35-B1151C1E0BE6}"/>
              </a:ext>
            </a:extLst>
          </p:cNvPr>
          <p:cNvSpPr>
            <a:spLocks noGrp="1"/>
          </p:cNvSpPr>
          <p:nvPr>
            <p:ph idx="1"/>
          </p:nvPr>
        </p:nvSpPr>
        <p:spPr/>
        <p:txBody>
          <a:bodyPr/>
          <a:lstStyle/>
          <a:p>
            <a:r>
              <a:rPr lang="en-US" dirty="0">
                <a:latin typeface="Helvetica" pitchFamily="2" charset="0"/>
              </a:rPr>
              <a:t>Retirement of Standards</a:t>
            </a:r>
          </a:p>
          <a:p>
            <a:endParaRPr lang="en-US" dirty="0">
              <a:latin typeface="Helvetica" pitchFamily="2" charset="0"/>
            </a:endParaRPr>
          </a:p>
          <a:p>
            <a:r>
              <a:rPr lang="en-US" dirty="0">
                <a:latin typeface="Helvetica" pitchFamily="2" charset="0"/>
              </a:rPr>
              <a:t>Transition of CWIC Functionality to CMR</a:t>
            </a:r>
          </a:p>
          <a:p>
            <a:endParaRPr lang="en-US" dirty="0">
              <a:latin typeface="Helvetica" pitchFamily="2" charset="0"/>
            </a:endParaRPr>
          </a:p>
          <a:p>
            <a:r>
              <a:rPr lang="en-US" dirty="0">
                <a:latin typeface="Helvetica" pitchFamily="2" charset="0"/>
              </a:rPr>
              <a:t>Transition and Development of CWIC Clients</a:t>
            </a:r>
          </a:p>
          <a:p>
            <a:pPr marL="0" indent="0">
              <a:buNone/>
            </a:pPr>
            <a:endParaRPr lang="en-US" dirty="0">
              <a:latin typeface="Helvetica" pitchFamily="2" charset="0"/>
            </a:endParaRPr>
          </a:p>
          <a:p>
            <a:endParaRPr lang="en-US" dirty="0">
              <a:latin typeface="Helvetica" pitchFamily="2" charset="0"/>
            </a:endParaRPr>
          </a:p>
        </p:txBody>
      </p:sp>
    </p:spTree>
    <p:extLst>
      <p:ext uri="{BB962C8B-B14F-4D97-AF65-F5344CB8AC3E}">
        <p14:creationId xmlns:p14="http://schemas.microsoft.com/office/powerpoint/2010/main" val="151662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ACC59-265C-0B4A-8E98-4F8EA5890404}"/>
              </a:ext>
            </a:extLst>
          </p:cNvPr>
          <p:cNvSpPr>
            <a:spLocks noGrp="1"/>
          </p:cNvSpPr>
          <p:nvPr>
            <p:ph type="title"/>
          </p:nvPr>
        </p:nvSpPr>
        <p:spPr/>
        <p:txBody>
          <a:bodyPr/>
          <a:lstStyle/>
          <a:p>
            <a:r>
              <a:rPr lang="en-GB" sz="4400" dirty="0"/>
              <a:t>CWIC Transition: Retirement of CSW Standard</a:t>
            </a:r>
            <a:endParaRPr lang="en-US" dirty="0"/>
          </a:p>
        </p:txBody>
      </p:sp>
      <p:sp>
        <p:nvSpPr>
          <p:cNvPr id="3" name="Content Placeholder 2">
            <a:extLst>
              <a:ext uri="{FF2B5EF4-FFF2-40B4-BE49-F238E27FC236}">
                <a16:creationId xmlns:a16="http://schemas.microsoft.com/office/drawing/2014/main" id="{E57A6ADB-1F9A-FE42-9CEE-0D1142F304C5}"/>
              </a:ext>
            </a:extLst>
          </p:cNvPr>
          <p:cNvSpPr>
            <a:spLocks noGrp="1"/>
          </p:cNvSpPr>
          <p:nvPr>
            <p:ph idx="1"/>
          </p:nvPr>
        </p:nvSpPr>
        <p:spPr/>
        <p:txBody>
          <a:bodyPr>
            <a:normAutofit/>
          </a:bodyPr>
          <a:lstStyle/>
          <a:p>
            <a:r>
              <a:rPr lang="en-US" dirty="0">
                <a:latin typeface="Helvetica" pitchFamily="2" charset="0"/>
              </a:rPr>
              <a:t>Many CEOS agencies are adopting the CEOS OpenSearch as the standard for dataset and granule discovery so data partners can now manage their own underlying connections to CWIC.</a:t>
            </a:r>
          </a:p>
          <a:p>
            <a:endParaRPr lang="en-US" dirty="0">
              <a:latin typeface="Helvetica" pitchFamily="2" charset="0"/>
            </a:endParaRPr>
          </a:p>
          <a:p>
            <a:r>
              <a:rPr lang="en-US" dirty="0">
                <a:latin typeface="Helvetica" pitchFamily="2" charset="0"/>
              </a:rPr>
              <a:t>This is reflected in the low utilization metrics for the CSW. As a result support for the Catalogue Service for the Web (CSW) will be discontinued.</a:t>
            </a:r>
          </a:p>
          <a:p>
            <a:endParaRPr lang="en-US" dirty="0">
              <a:latin typeface="Helvetica" pitchFamily="2" charset="0"/>
            </a:endParaRPr>
          </a:p>
          <a:p>
            <a:r>
              <a:rPr lang="en-US" dirty="0">
                <a:latin typeface="Helvetica" pitchFamily="2" charset="0"/>
              </a:rPr>
              <a:t>Retirement of CSW support </a:t>
            </a:r>
            <a:r>
              <a:rPr lang="en-US" b="1" dirty="0">
                <a:latin typeface="Helvetica" pitchFamily="2" charset="0"/>
              </a:rPr>
              <a:t>1 DECEMBER 2020.</a:t>
            </a:r>
          </a:p>
          <a:p>
            <a:endParaRPr lang="en-US" dirty="0">
              <a:latin typeface="Helvetica" pitchFamily="2" charset="0"/>
            </a:endParaRPr>
          </a:p>
          <a:p>
            <a:endParaRPr lang="en-US" dirty="0">
              <a:latin typeface="Helvetica" pitchFamily="2" charset="0"/>
            </a:endParaRPr>
          </a:p>
          <a:p>
            <a:endParaRPr lang="en-US" dirty="0">
              <a:latin typeface="Helvetica" pitchFamily="2" charset="0"/>
            </a:endParaRPr>
          </a:p>
          <a:p>
            <a:endParaRPr lang="en-US" dirty="0">
              <a:latin typeface="Helvetica" pitchFamily="2" charset="0"/>
            </a:endParaRPr>
          </a:p>
          <a:p>
            <a:endParaRPr lang="en-US" dirty="0">
              <a:latin typeface="Helvetica" pitchFamily="2" charset="0"/>
            </a:endParaRPr>
          </a:p>
          <a:p>
            <a:endParaRPr lang="en-US" dirty="0">
              <a:latin typeface="Helvetica" pitchFamily="2" charset="0"/>
            </a:endParaRPr>
          </a:p>
        </p:txBody>
      </p:sp>
    </p:spTree>
    <p:extLst>
      <p:ext uri="{BB962C8B-B14F-4D97-AF65-F5344CB8AC3E}">
        <p14:creationId xmlns:p14="http://schemas.microsoft.com/office/powerpoint/2010/main" val="3262998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E461D-FF43-3A45-AA4F-8C744877AEC5}"/>
              </a:ext>
            </a:extLst>
          </p:cNvPr>
          <p:cNvSpPr>
            <a:spLocks noGrp="1"/>
          </p:cNvSpPr>
          <p:nvPr>
            <p:ph type="title"/>
          </p:nvPr>
        </p:nvSpPr>
        <p:spPr/>
        <p:txBody>
          <a:bodyPr/>
          <a:lstStyle/>
          <a:p>
            <a:r>
              <a:rPr lang="en-GB" sz="4400" dirty="0"/>
              <a:t>CWIC Transition: OpenSearch Best Practices compliance</a:t>
            </a:r>
            <a:endParaRPr lang="en-US" dirty="0"/>
          </a:p>
        </p:txBody>
      </p:sp>
      <p:sp>
        <p:nvSpPr>
          <p:cNvPr id="3" name="Content Placeholder 2">
            <a:extLst>
              <a:ext uri="{FF2B5EF4-FFF2-40B4-BE49-F238E27FC236}">
                <a16:creationId xmlns:a16="http://schemas.microsoft.com/office/drawing/2014/main" id="{84E914EF-6DDA-B847-9B4A-702ECFD0B45B}"/>
              </a:ext>
            </a:extLst>
          </p:cNvPr>
          <p:cNvSpPr>
            <a:spLocks noGrp="1"/>
          </p:cNvSpPr>
          <p:nvPr>
            <p:ph idx="1"/>
          </p:nvPr>
        </p:nvSpPr>
        <p:spPr/>
        <p:txBody>
          <a:bodyPr>
            <a:normAutofit fontScale="92500" lnSpcReduction="20000"/>
          </a:bodyPr>
          <a:lstStyle/>
          <a:p>
            <a:r>
              <a:rPr lang="en-US" dirty="0">
                <a:latin typeface="Helvetica" pitchFamily="2" charset="0"/>
              </a:rPr>
              <a:t>CWIC technical POCs will work with data partners to ensure their native, publicly available OpenSearch compliant implementations provide granule searches within a dataset.</a:t>
            </a:r>
          </a:p>
          <a:p>
            <a:endParaRPr lang="en-US" dirty="0">
              <a:latin typeface="Helvetica" pitchFamily="2" charset="0"/>
            </a:endParaRPr>
          </a:p>
          <a:p>
            <a:r>
              <a:rPr lang="en-US" dirty="0">
                <a:latin typeface="Helvetica" pitchFamily="2" charset="0"/>
              </a:rPr>
              <a:t>NASA OpenSearch UI validation tool (https://</a:t>
            </a:r>
            <a:r>
              <a:rPr lang="en-US" dirty="0" err="1">
                <a:latin typeface="Helvetica" pitchFamily="2" charset="0"/>
              </a:rPr>
              <a:t>opensearch-ui.earthdata.nasa.gov</a:t>
            </a:r>
            <a:r>
              <a:rPr lang="en-US" dirty="0">
                <a:latin typeface="Helvetica" pitchFamily="2" charset="0"/>
              </a:rPr>
              <a:t>/validations/index)  can be used to validate and point to issues that might make the transition more difficult.</a:t>
            </a:r>
          </a:p>
          <a:p>
            <a:endParaRPr lang="en-US" dirty="0">
              <a:latin typeface="Helvetica" pitchFamily="2" charset="0"/>
            </a:endParaRPr>
          </a:p>
          <a:p>
            <a:r>
              <a:rPr lang="en-US" dirty="0">
                <a:latin typeface="Helvetica" pitchFamily="2" charset="0"/>
              </a:rPr>
              <a:t>The CWIC technical POCs will help with validation results interpretation and approaches to increase the compliance score and ensure that the transition will be as seamless as possible.</a:t>
            </a:r>
          </a:p>
          <a:p>
            <a:endParaRPr lang="en-US" dirty="0">
              <a:latin typeface="Helvetica" pitchFamily="2" charset="0"/>
            </a:endParaRPr>
          </a:p>
          <a:p>
            <a:r>
              <a:rPr lang="en-US" dirty="0">
                <a:latin typeface="Helvetica" pitchFamily="2" charset="0"/>
              </a:rPr>
              <a:t>NASA will continue to implement a testing and notification workflow which will inform CWIC data partners of issues identified during testing.</a:t>
            </a:r>
          </a:p>
          <a:p>
            <a:endParaRPr lang="en-US" dirty="0">
              <a:latin typeface="Helvetica" pitchFamily="2" charset="0"/>
            </a:endParaRPr>
          </a:p>
          <a:p>
            <a:endParaRPr lang="en-US" dirty="0">
              <a:latin typeface="Helvetica" pitchFamily="2" charset="0"/>
            </a:endParaRPr>
          </a:p>
          <a:p>
            <a:endParaRPr lang="en-US" dirty="0">
              <a:latin typeface="Helvetica" pitchFamily="2" charset="0"/>
            </a:endParaRPr>
          </a:p>
          <a:p>
            <a:endParaRPr lang="en-US" dirty="0">
              <a:latin typeface="Helvetica" pitchFamily="2" charset="0"/>
            </a:endParaRPr>
          </a:p>
        </p:txBody>
      </p:sp>
    </p:spTree>
    <p:extLst>
      <p:ext uri="{BB962C8B-B14F-4D97-AF65-F5344CB8AC3E}">
        <p14:creationId xmlns:p14="http://schemas.microsoft.com/office/powerpoint/2010/main" val="3861823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36828-FE40-3347-AC4B-748F69D72267}"/>
              </a:ext>
            </a:extLst>
          </p:cNvPr>
          <p:cNvSpPr>
            <a:spLocks noGrp="1"/>
          </p:cNvSpPr>
          <p:nvPr>
            <p:ph type="title"/>
          </p:nvPr>
        </p:nvSpPr>
        <p:spPr/>
        <p:txBody>
          <a:bodyPr/>
          <a:lstStyle/>
          <a:p>
            <a:r>
              <a:rPr lang="en-GB" sz="4400" dirty="0">
                <a:solidFill>
                  <a:srgbClr val="FFFFFF"/>
                </a:solidFill>
              </a:rPr>
              <a:t>Transitioning CWIC functionality to CMR</a:t>
            </a:r>
            <a:endParaRPr lang="en-US" dirty="0"/>
          </a:p>
        </p:txBody>
      </p:sp>
      <p:sp>
        <p:nvSpPr>
          <p:cNvPr id="3" name="Content Placeholder 2">
            <a:extLst>
              <a:ext uri="{FF2B5EF4-FFF2-40B4-BE49-F238E27FC236}">
                <a16:creationId xmlns:a16="http://schemas.microsoft.com/office/drawing/2014/main" id="{D62E8148-EF89-5748-8726-2235516F1508}"/>
              </a:ext>
            </a:extLst>
          </p:cNvPr>
          <p:cNvSpPr>
            <a:spLocks noGrp="1"/>
          </p:cNvSpPr>
          <p:nvPr>
            <p:ph idx="1"/>
          </p:nvPr>
        </p:nvSpPr>
        <p:spPr/>
        <p:txBody>
          <a:bodyPr>
            <a:normAutofit/>
          </a:bodyPr>
          <a:lstStyle/>
          <a:p>
            <a:r>
              <a:rPr lang="en-US" dirty="0">
                <a:latin typeface="Helvetica" pitchFamily="2" charset="0"/>
              </a:rPr>
              <a:t>CWIC functionality is being migrated to NASA’s Common Metadata Repository (CMR) instead of being developed and maintained as a separate software.</a:t>
            </a:r>
          </a:p>
          <a:p>
            <a:r>
              <a:rPr lang="en-US" dirty="0">
                <a:latin typeface="Helvetica" pitchFamily="2" charset="0"/>
              </a:rPr>
              <a:t>CEOS Best Practices OpenSearch Descriptor Documents (OSDD) were moved from CWIC server to CMR (though not all Data Partners adhere to CEOS Best Practices for OSDD).</a:t>
            </a:r>
          </a:p>
          <a:p>
            <a:r>
              <a:rPr lang="en-US" dirty="0">
                <a:latin typeface="Helvetica" pitchFamily="2" charset="0"/>
              </a:rPr>
              <a:t>OpenSearch collection results in CMR resolve to OSDDs at granule level</a:t>
            </a:r>
          </a:p>
          <a:p>
            <a:r>
              <a:rPr lang="en-US" dirty="0">
                <a:latin typeface="Helvetica" pitchFamily="2" charset="0"/>
              </a:rPr>
              <a:t>Inventory metrics (collections and granules) are available at https://</a:t>
            </a:r>
            <a:r>
              <a:rPr lang="en-US" dirty="0" err="1">
                <a:latin typeface="Helvetica" pitchFamily="2" charset="0"/>
              </a:rPr>
              <a:t>access.earthdata.nasa.gov</a:t>
            </a:r>
            <a:endParaRPr lang="en-US" dirty="0">
              <a:latin typeface="Helvetica" pitchFamily="2" charset="0"/>
            </a:endParaRPr>
          </a:p>
          <a:p>
            <a:r>
              <a:rPr lang="en-US" dirty="0">
                <a:latin typeface="Helvetica" pitchFamily="2" charset="0"/>
              </a:rPr>
              <a:t>User support available from NASA through </a:t>
            </a:r>
            <a:r>
              <a:rPr lang="en-US" dirty="0" err="1">
                <a:latin typeface="Helvetica" pitchFamily="2" charset="0"/>
              </a:rPr>
              <a:t>support@earthdata.nasa.gov</a:t>
            </a:r>
            <a:endParaRPr lang="en-US" dirty="0">
              <a:latin typeface="Helvetica" pitchFamily="2" charset="0"/>
            </a:endParaRPr>
          </a:p>
          <a:p>
            <a:r>
              <a:rPr lang="en-US" dirty="0">
                <a:latin typeface="Helvetica" pitchFamily="2" charset="0"/>
              </a:rPr>
              <a:t>CWIC will be transitioned to CMR no later than Q3 2021.</a:t>
            </a: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896594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81FF-2CBE-4D4C-8ABC-E1BCB739FBC2}"/>
              </a:ext>
            </a:extLst>
          </p:cNvPr>
          <p:cNvSpPr>
            <a:spLocks noGrp="1"/>
          </p:cNvSpPr>
          <p:nvPr>
            <p:ph type="title"/>
          </p:nvPr>
        </p:nvSpPr>
        <p:spPr/>
        <p:txBody>
          <a:bodyPr/>
          <a:lstStyle/>
          <a:p>
            <a:r>
              <a:rPr lang="en-GB" dirty="0"/>
              <a:t>CWIC Transition: CWIC Client</a:t>
            </a:r>
            <a:endParaRPr lang="en-US" dirty="0"/>
          </a:p>
        </p:txBody>
      </p:sp>
      <p:sp>
        <p:nvSpPr>
          <p:cNvPr id="3" name="Content Placeholder 2">
            <a:extLst>
              <a:ext uri="{FF2B5EF4-FFF2-40B4-BE49-F238E27FC236}">
                <a16:creationId xmlns:a16="http://schemas.microsoft.com/office/drawing/2014/main" id="{6E831C81-10F0-9843-8F41-A8A835EC6F47}"/>
              </a:ext>
            </a:extLst>
          </p:cNvPr>
          <p:cNvSpPr>
            <a:spLocks noGrp="1"/>
          </p:cNvSpPr>
          <p:nvPr>
            <p:ph idx="1"/>
          </p:nvPr>
        </p:nvSpPr>
        <p:spPr>
          <a:xfrm>
            <a:off x="780836" y="2096326"/>
            <a:ext cx="9935110" cy="4195481"/>
          </a:xfrm>
        </p:spPr>
        <p:txBody>
          <a:bodyPr>
            <a:normAutofit/>
          </a:bodyPr>
          <a:lstStyle/>
          <a:p>
            <a:r>
              <a:rPr lang="en-US" dirty="0" err="1">
                <a:latin typeface="Helvetica" pitchFamily="2" charset="0"/>
              </a:rPr>
              <a:t>Earthdata</a:t>
            </a:r>
            <a:r>
              <a:rPr lang="en-US" dirty="0">
                <a:latin typeface="Helvetica" pitchFamily="2" charset="0"/>
              </a:rPr>
              <a:t> Search will be used as the CEOS branded Portal to provide collection discovery for the IDN and granule search for the CWIC and </a:t>
            </a:r>
            <a:r>
              <a:rPr lang="en-US" dirty="0" err="1">
                <a:latin typeface="Helvetica" pitchFamily="2" charset="0"/>
              </a:rPr>
              <a:t>FedEO</a:t>
            </a:r>
            <a:r>
              <a:rPr lang="en-US" dirty="0">
                <a:latin typeface="Helvetica" pitchFamily="2" charset="0"/>
              </a:rPr>
              <a:t> data partners’ data. This tool is now accessible as the International Directory Network (IDN) Portal since Spring 2020.</a:t>
            </a:r>
          </a:p>
          <a:p>
            <a:r>
              <a:rPr lang="en-US" dirty="0">
                <a:latin typeface="Helvetica" pitchFamily="2" charset="0"/>
              </a:rPr>
              <a:t>IDN offers the same user search and discovery look-and-feel as NASA’s </a:t>
            </a:r>
            <a:r>
              <a:rPr lang="en-US" dirty="0" err="1">
                <a:latin typeface="Helvetica" pitchFamily="2" charset="0"/>
              </a:rPr>
              <a:t>Earthdata</a:t>
            </a:r>
            <a:r>
              <a:rPr lang="en-US" dirty="0">
                <a:latin typeface="Helvetica" pitchFamily="2" charset="0"/>
              </a:rPr>
              <a:t> Search.</a:t>
            </a:r>
          </a:p>
        </p:txBody>
      </p:sp>
      <p:sp>
        <p:nvSpPr>
          <p:cNvPr id="5" name="TextBox 4">
            <a:extLst>
              <a:ext uri="{FF2B5EF4-FFF2-40B4-BE49-F238E27FC236}">
                <a16:creationId xmlns:a16="http://schemas.microsoft.com/office/drawing/2014/main" id="{F27C1B92-CFDF-3748-99CA-060FDB308BC2}"/>
              </a:ext>
            </a:extLst>
          </p:cNvPr>
          <p:cNvSpPr txBox="1"/>
          <p:nvPr/>
        </p:nvSpPr>
        <p:spPr>
          <a:xfrm>
            <a:off x="2804845" y="4864640"/>
            <a:ext cx="6359708" cy="707886"/>
          </a:xfrm>
          <a:prstGeom prst="rect">
            <a:avLst/>
          </a:prstGeom>
          <a:noFill/>
        </p:spPr>
        <p:txBody>
          <a:bodyPr wrap="square" rtlCol="0">
            <a:spAutoFit/>
          </a:bodyPr>
          <a:lstStyle/>
          <a:p>
            <a:r>
              <a:rPr lang="en-US" sz="2000" dirty="0">
                <a:latin typeface="Helvetica" pitchFamily="2" charset="0"/>
              </a:rPr>
              <a:t>https://</a:t>
            </a:r>
            <a:r>
              <a:rPr lang="en-US" sz="2000" dirty="0" err="1">
                <a:latin typeface="Helvetica" pitchFamily="2" charset="0"/>
              </a:rPr>
              <a:t>search.earthdata.nasa.gov</a:t>
            </a:r>
            <a:r>
              <a:rPr lang="en-US" sz="2000" dirty="0">
                <a:latin typeface="Helvetica" pitchFamily="2" charset="0"/>
              </a:rPr>
              <a:t>/portal/</a:t>
            </a:r>
            <a:r>
              <a:rPr lang="en-US" sz="2000" dirty="0" err="1">
                <a:latin typeface="Helvetica" pitchFamily="2" charset="0"/>
              </a:rPr>
              <a:t>idn</a:t>
            </a:r>
            <a:r>
              <a:rPr lang="en-US" sz="2000" dirty="0">
                <a:latin typeface="Helvetica" pitchFamily="2" charset="0"/>
              </a:rPr>
              <a:t>/</a:t>
            </a:r>
          </a:p>
          <a:p>
            <a:endParaRPr lang="en-US" sz="2000" dirty="0">
              <a:latin typeface="Helvetica" pitchFamily="2" charset="0"/>
            </a:endParaRPr>
          </a:p>
        </p:txBody>
      </p:sp>
    </p:spTree>
    <p:extLst>
      <p:ext uri="{BB962C8B-B14F-4D97-AF65-F5344CB8AC3E}">
        <p14:creationId xmlns:p14="http://schemas.microsoft.com/office/powerpoint/2010/main" val="40849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36B92-B091-8040-A0F7-CEA0691383EC}"/>
              </a:ext>
            </a:extLst>
          </p:cNvPr>
          <p:cNvSpPr>
            <a:spLocks noGrp="1"/>
          </p:cNvSpPr>
          <p:nvPr>
            <p:ph type="title"/>
          </p:nvPr>
        </p:nvSpPr>
        <p:spPr/>
        <p:txBody>
          <a:bodyPr/>
          <a:lstStyle/>
          <a:p>
            <a:r>
              <a:rPr lang="en-GB" dirty="0"/>
              <a:t>Data Partner Updates</a:t>
            </a:r>
            <a:endParaRPr lang="en-US" dirty="0"/>
          </a:p>
        </p:txBody>
      </p:sp>
      <p:sp>
        <p:nvSpPr>
          <p:cNvPr id="3" name="Content Placeholder 2">
            <a:extLst>
              <a:ext uri="{FF2B5EF4-FFF2-40B4-BE49-F238E27FC236}">
                <a16:creationId xmlns:a16="http://schemas.microsoft.com/office/drawing/2014/main" id="{4E471235-AAC4-924E-93EE-002E90632B31}"/>
              </a:ext>
            </a:extLst>
          </p:cNvPr>
          <p:cNvSpPr>
            <a:spLocks noGrp="1"/>
          </p:cNvSpPr>
          <p:nvPr>
            <p:ph idx="1"/>
          </p:nvPr>
        </p:nvSpPr>
        <p:spPr/>
        <p:txBody>
          <a:bodyPr/>
          <a:lstStyle/>
          <a:p>
            <a:r>
              <a:rPr lang="en-US" dirty="0"/>
              <a:t>NRSCC</a:t>
            </a:r>
          </a:p>
          <a:p>
            <a:r>
              <a:rPr lang="en-US" dirty="0"/>
              <a:t>NOAA</a:t>
            </a:r>
          </a:p>
        </p:txBody>
      </p:sp>
    </p:spTree>
    <p:extLst>
      <p:ext uri="{BB962C8B-B14F-4D97-AF65-F5344CB8AC3E}">
        <p14:creationId xmlns:p14="http://schemas.microsoft.com/office/powerpoint/2010/main" val="1375773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9FA4B-9F9A-C447-9B3F-63CEFF0329F3}"/>
              </a:ext>
            </a:extLst>
          </p:cNvPr>
          <p:cNvSpPr>
            <a:spLocks noGrp="1"/>
          </p:cNvSpPr>
          <p:nvPr>
            <p:ph type="title"/>
          </p:nvPr>
        </p:nvSpPr>
        <p:spPr/>
        <p:txBody>
          <a:bodyPr/>
          <a:lstStyle/>
          <a:p>
            <a:r>
              <a:rPr lang="en-GB" dirty="0"/>
              <a:t>NRSCC</a:t>
            </a:r>
            <a:endParaRPr lang="en-US" dirty="0"/>
          </a:p>
        </p:txBody>
      </p:sp>
      <p:sp>
        <p:nvSpPr>
          <p:cNvPr id="3" name="Content Placeholder 2">
            <a:extLst>
              <a:ext uri="{FF2B5EF4-FFF2-40B4-BE49-F238E27FC236}">
                <a16:creationId xmlns:a16="http://schemas.microsoft.com/office/drawing/2014/main" id="{A984C89C-09BF-8F4C-887D-C0CDFFDC350A}"/>
              </a:ext>
            </a:extLst>
          </p:cNvPr>
          <p:cNvSpPr>
            <a:spLocks noGrp="1"/>
          </p:cNvSpPr>
          <p:nvPr>
            <p:ph idx="1"/>
          </p:nvPr>
        </p:nvSpPr>
        <p:spPr/>
        <p:txBody>
          <a:bodyPr>
            <a:normAutofit fontScale="92500" lnSpcReduction="10000"/>
          </a:bodyPr>
          <a:lstStyle/>
          <a:p>
            <a:r>
              <a:rPr lang="en-US" dirty="0">
                <a:latin typeface="Helvetica" pitchFamily="2" charset="0"/>
              </a:rPr>
              <a:t>National Remote Sensing Center of China (NRSCC)</a:t>
            </a:r>
          </a:p>
          <a:p>
            <a:endParaRPr lang="en-US" dirty="0">
              <a:latin typeface="Helvetica" pitchFamily="2" charset="0"/>
            </a:endParaRPr>
          </a:p>
          <a:p>
            <a:r>
              <a:rPr lang="en-US" dirty="0">
                <a:latin typeface="Helvetica" pitchFamily="2" charset="0"/>
              </a:rPr>
              <a:t>Moving off CSW</a:t>
            </a:r>
          </a:p>
          <a:p>
            <a:endParaRPr lang="en-US" dirty="0">
              <a:latin typeface="Helvetica" pitchFamily="2" charset="0"/>
            </a:endParaRPr>
          </a:p>
          <a:p>
            <a:r>
              <a:rPr lang="en-US" dirty="0">
                <a:latin typeface="Helvetica" pitchFamily="2" charset="0"/>
              </a:rPr>
              <a:t>Will be using </a:t>
            </a:r>
            <a:r>
              <a:rPr lang="en-US" dirty="0" err="1">
                <a:latin typeface="Helvetica" pitchFamily="2" charset="0"/>
              </a:rPr>
              <a:t>PyCSW</a:t>
            </a:r>
            <a:r>
              <a:rPr lang="en-US" dirty="0">
                <a:latin typeface="Helvetica" pitchFamily="2" charset="0"/>
              </a:rPr>
              <a:t> as their OpenSearch implementation - currently in the process of installing and getting it to work on a publicly available machine.</a:t>
            </a:r>
          </a:p>
          <a:p>
            <a:endParaRPr lang="en-US" dirty="0">
              <a:latin typeface="Helvetica" pitchFamily="2" charset="0"/>
            </a:endParaRPr>
          </a:p>
          <a:p>
            <a:r>
              <a:rPr lang="en-US" dirty="0">
                <a:latin typeface="Helvetica" pitchFamily="2" charset="0"/>
              </a:rPr>
              <a:t>Will have 20 collections available that first have to go into IDN.</a:t>
            </a:r>
          </a:p>
          <a:p>
            <a:endParaRPr lang="en-US" dirty="0">
              <a:latin typeface="Helvetica" pitchFamily="2" charset="0"/>
            </a:endParaRPr>
          </a:p>
          <a:p>
            <a:r>
              <a:rPr lang="en-US" dirty="0">
                <a:latin typeface="Helvetica" pitchFamily="2" charset="0"/>
              </a:rPr>
              <a:t>In the process of adding collections to IDN via the draft Metadata Management Tool (</a:t>
            </a:r>
            <a:r>
              <a:rPr lang="en-US" dirty="0" err="1">
                <a:latin typeface="Helvetica" pitchFamily="2" charset="0"/>
              </a:rPr>
              <a:t>dMMT</a:t>
            </a:r>
            <a:r>
              <a:rPr lang="en-US" dirty="0">
                <a:latin typeface="Helvetica" pitchFamily="2" charset="0"/>
              </a:rPr>
              <a:t>).</a:t>
            </a:r>
          </a:p>
        </p:txBody>
      </p:sp>
    </p:spTree>
    <p:extLst>
      <p:ext uri="{BB962C8B-B14F-4D97-AF65-F5344CB8AC3E}">
        <p14:creationId xmlns:p14="http://schemas.microsoft.com/office/powerpoint/2010/main" val="2765405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9FA4B-9F9A-C447-9B3F-63CEFF0329F3}"/>
              </a:ext>
            </a:extLst>
          </p:cNvPr>
          <p:cNvSpPr>
            <a:spLocks noGrp="1"/>
          </p:cNvSpPr>
          <p:nvPr>
            <p:ph type="title"/>
          </p:nvPr>
        </p:nvSpPr>
        <p:spPr/>
        <p:txBody>
          <a:bodyPr/>
          <a:lstStyle/>
          <a:p>
            <a:r>
              <a:rPr lang="en-GB" dirty="0"/>
              <a:t>NOAA</a:t>
            </a:r>
            <a:endParaRPr lang="en-US" dirty="0"/>
          </a:p>
        </p:txBody>
      </p:sp>
      <p:sp>
        <p:nvSpPr>
          <p:cNvPr id="3" name="Content Placeholder 2">
            <a:extLst>
              <a:ext uri="{FF2B5EF4-FFF2-40B4-BE49-F238E27FC236}">
                <a16:creationId xmlns:a16="http://schemas.microsoft.com/office/drawing/2014/main" id="{A984C89C-09BF-8F4C-887D-C0CDFFDC350A}"/>
              </a:ext>
            </a:extLst>
          </p:cNvPr>
          <p:cNvSpPr>
            <a:spLocks noGrp="1"/>
          </p:cNvSpPr>
          <p:nvPr>
            <p:ph idx="1"/>
          </p:nvPr>
        </p:nvSpPr>
        <p:spPr/>
        <p:txBody>
          <a:bodyPr/>
          <a:lstStyle/>
          <a:p>
            <a:r>
              <a:rPr lang="en-US" dirty="0">
                <a:latin typeface="Helvetica" pitchFamily="2" charset="0"/>
              </a:rPr>
              <a:t>Will change GHRSST data partner name to NOAA or similar.</a:t>
            </a:r>
          </a:p>
          <a:p>
            <a:endParaRPr lang="en-US" dirty="0">
              <a:latin typeface="Helvetica" pitchFamily="2" charset="0"/>
            </a:endParaRPr>
          </a:p>
          <a:p>
            <a:r>
              <a:rPr lang="en-US" dirty="0">
                <a:latin typeface="Helvetica" pitchFamily="2" charset="0"/>
              </a:rPr>
              <a:t>Updated template path URLs in the NOAA </a:t>
            </a:r>
            <a:r>
              <a:rPr lang="en-US" dirty="0" err="1">
                <a:latin typeface="Helvetica" pitchFamily="2" charset="0"/>
              </a:rPr>
              <a:t>OneStop</a:t>
            </a:r>
            <a:r>
              <a:rPr lang="en-US" dirty="0">
                <a:latin typeface="Helvetica" pitchFamily="2" charset="0"/>
              </a:rPr>
              <a:t> OSDD</a:t>
            </a:r>
          </a:p>
          <a:p>
            <a:endParaRPr lang="en-US" dirty="0">
              <a:latin typeface="Helvetica" pitchFamily="2" charset="0"/>
            </a:endParaRPr>
          </a:p>
          <a:p>
            <a:r>
              <a:rPr lang="en-US" dirty="0">
                <a:latin typeface="Helvetica" pitchFamily="2" charset="0"/>
              </a:rPr>
              <a:t>The response in application/</a:t>
            </a:r>
            <a:r>
              <a:rPr lang="en-US" dirty="0" err="1">
                <a:latin typeface="Helvetica" pitchFamily="2" charset="0"/>
              </a:rPr>
              <a:t>atom+xml</a:t>
            </a:r>
            <a:r>
              <a:rPr lang="en-US" dirty="0">
                <a:latin typeface="Helvetica" pitchFamily="2" charset="0"/>
              </a:rPr>
              <a:t> has very limited information which results in low compliance scores.</a:t>
            </a:r>
          </a:p>
          <a:p>
            <a:endParaRPr lang="en-US" dirty="0">
              <a:latin typeface="Helvetica" pitchFamily="2" charset="0"/>
            </a:endParaRPr>
          </a:p>
          <a:p>
            <a:r>
              <a:rPr lang="en-US" dirty="0">
                <a:latin typeface="Helvetica" pitchFamily="2" charset="0"/>
              </a:rPr>
              <a:t>CWIC Technical POCs will need to work with NOAA to configure code to get more information in the OpenSearch results.</a:t>
            </a:r>
          </a:p>
        </p:txBody>
      </p:sp>
    </p:spTree>
    <p:extLst>
      <p:ext uri="{BB962C8B-B14F-4D97-AF65-F5344CB8AC3E}">
        <p14:creationId xmlns:p14="http://schemas.microsoft.com/office/powerpoint/2010/main" val="3850884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25</TotalTime>
  <Words>1170</Words>
  <Application>Microsoft Office PowerPoint</Application>
  <PresentationFormat>Widescreen</PresentationFormat>
  <Paragraphs>113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Century Gothic</vt:lpstr>
      <vt:lpstr>Helvetica</vt:lpstr>
      <vt:lpstr>Wingdings 3</vt:lpstr>
      <vt:lpstr>Ion</vt:lpstr>
      <vt:lpstr>WGISS CWIC Report: CWIC Evolution    WGISS-50: 22 September 2020</vt:lpstr>
      <vt:lpstr>Outline</vt:lpstr>
      <vt:lpstr>Summary: CWIC Evoluton</vt:lpstr>
      <vt:lpstr>CEOS WGISS Integrated Catalog (CWIC)</vt:lpstr>
      <vt:lpstr>Current CWIC Implementation</vt:lpstr>
      <vt:lpstr>CWIC Data Partners</vt:lpstr>
      <vt:lpstr>CWIC Data Asset and Metrics</vt:lpstr>
      <vt:lpstr>CWIC Transition Activities</vt:lpstr>
      <vt:lpstr>CWIC Transition: Retirement of CSW Standard</vt:lpstr>
      <vt:lpstr>CWIC Transition: OpenSearch Best Practices compliance</vt:lpstr>
      <vt:lpstr>Transitioning CWIC functionality to CMR</vt:lpstr>
      <vt:lpstr>CWIC Transition: CWIC Client</vt:lpstr>
      <vt:lpstr>Data Partner Updates</vt:lpstr>
      <vt:lpstr>NRSCC</vt:lpstr>
      <vt:lpstr>NOAA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WGISS CWIC Report: CWIC Evolution WGISS-50: 22 September 2020 </dc:title>
  <dc:creator>Wong, Minnie (GSFC-586.0)[Science Systems &amp; Applications, Inc.]</dc:creator>
  <cp:lastModifiedBy>Calhoun, JoAnne R. (GSFC-2710)</cp:lastModifiedBy>
  <cp:revision>6</cp:revision>
  <dcterms:created xsi:type="dcterms:W3CDTF">2020-09-14T17:41:19Z</dcterms:created>
  <dcterms:modified xsi:type="dcterms:W3CDTF">2020-09-17T14:22:11Z</dcterms:modified>
</cp:coreProperties>
</file>