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76" r:id="rId2"/>
    <p:sldId id="327" r:id="rId3"/>
    <p:sldId id="309" r:id="rId4"/>
    <p:sldId id="263" r:id="rId5"/>
    <p:sldId id="303" r:id="rId6"/>
    <p:sldId id="310" r:id="rId7"/>
    <p:sldId id="311" r:id="rId8"/>
    <p:sldId id="312" r:id="rId9"/>
    <p:sldId id="313" r:id="rId10"/>
    <p:sldId id="314" r:id="rId11"/>
    <p:sldId id="315" r:id="rId12"/>
    <p:sldId id="260" r:id="rId13"/>
    <p:sldId id="261" r:id="rId14"/>
    <p:sldId id="262" r:id="rId15"/>
    <p:sldId id="318" r:id="rId16"/>
    <p:sldId id="319" r:id="rId17"/>
    <p:sldId id="320" r:id="rId18"/>
    <p:sldId id="324" r:id="rId19"/>
    <p:sldId id="317" r:id="rId20"/>
    <p:sldId id="257" r:id="rId21"/>
    <p:sldId id="259" r:id="rId22"/>
    <p:sldId id="323" r:id="rId23"/>
    <p:sldId id="272" r:id="rId24"/>
    <p:sldId id="265" r:id="rId25"/>
    <p:sldId id="273" r:id="rId26"/>
    <p:sldId id="268" r:id="rId27"/>
    <p:sldId id="333" r:id="rId28"/>
    <p:sldId id="316" r:id="rId29"/>
    <p:sldId id="301" r:id="rId30"/>
    <p:sldId id="304" r:id="rId31"/>
    <p:sldId id="302" r:id="rId32"/>
    <p:sldId id="305" r:id="rId33"/>
    <p:sldId id="330" r:id="rId34"/>
    <p:sldId id="331" r:id="rId35"/>
    <p:sldId id="306" r:id="rId36"/>
    <p:sldId id="328" r:id="rId37"/>
    <p:sldId id="321" r:id="rId38"/>
    <p:sldId id="322" r:id="rId39"/>
    <p:sldId id="325" r:id="rId40"/>
    <p:sldId id="326" r:id="rId41"/>
    <p:sldId id="332" r:id="rId42"/>
    <p:sldId id="308" r:id="rId43"/>
    <p:sldId id="334" r:id="rId44"/>
    <p:sldId id="329" r:id="rId45"/>
    <p:sldId id="277" r:id="rId46"/>
    <p:sldId id="296" r:id="rId47"/>
    <p:sldId id="295" r:id="rId48"/>
    <p:sldId id="297" r:id="rId49"/>
    <p:sldId id="298" r:id="rId50"/>
    <p:sldId id="299" r:id="rId51"/>
    <p:sldId id="300" r:id="rId52"/>
    <p:sldId id="30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35"/>
    <p:restoredTop sz="88299"/>
  </p:normalViewPr>
  <p:slideViewPr>
    <p:cSldViewPr snapToGrid="0" snapToObjects="1">
      <p:cViewPr varScale="1">
        <p:scale>
          <a:sx n="105" d="100"/>
          <a:sy n="105" d="100"/>
        </p:scale>
        <p:origin x="6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B31FD-3143-A247-A6EB-7C489DBD86EF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F15BB-E704-0F4C-88F8-051E9D9F9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4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MODIS AOD for December and January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15BB-E704-0F4C-88F8-051E9D9F90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99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Exps_4.1_1_3-Exp2B.clds.201007.3a.pdf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15BB-E704-0F4C-88F8-051E9D9F908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91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Exps_4.1_1_3-Exp2B.clds.201007.3a.pdf, Exps_AquaOnly.clds.201907.pdf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15BB-E704-0F4C-88F8-051E9D9F908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94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Exps_4.1_1_3-Exp2B.clds.201007.3a.pdf, Exps_AquaOnly.clds.201907.pdf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15BB-E704-0F4C-88F8-051E9D9F908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75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EBAF tuning is to decrease the downward longwave irradiance. The tuning worked well for MET-8, MET-11, and GOES-15 but does not work for GOES-16 and Himawari-8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F15BB-E704-0F4C-88F8-051E9D9F908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36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20AE7-4689-424D-B3CE-35C2153F6D0A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46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A20AE7-4689-424D-B3CE-35C2153F6D0A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24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62176-11BA-D549-ADD2-C70FAD5C8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6D8B5-0052-1448-9C1C-D8D5F22CD4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BD690-ED0E-CA48-A707-9B35A027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FFFAB-A621-504D-947A-1B85BCA3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80B1-78C5-7D4B-BC4B-771E5A52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1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A36E-B616-6943-AB1D-5E0E463AC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A26A3-426D-8D4B-AFA2-AD073682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5C2F3-3817-0843-892D-752461C4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5D186-FE98-274E-9EAA-22B41780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73C2F-43E4-2F4B-943A-506C353F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8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98BBF-F30F-B04E-AEC1-9AEAB9D74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1EB0-2B14-4D46-87FE-0AA05D20E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4893E-9DC5-2B4F-8E02-EB3E11E1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F1A56-6A5E-684C-8666-94F625FCA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8047D-EAC3-9D4E-8A16-D7E54493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6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37369-633C-6D4A-B1D0-659F00392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0E80B-5A51-D744-A30A-45F0D69A7F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BDD1A-F422-F747-93CA-6E559424C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9B6D1-EFB8-224A-89E7-D548CB439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C2069-29F2-A448-8D51-1ED20506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9FE6E-3969-6C45-A74B-837624DF4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7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024F-EF60-8C46-8E40-22F493456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C6B9B-8C06-AF43-A232-CC1B85756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74439C-6BBF-614E-B20A-DBD722E01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FBFB6F-C9C4-6941-851B-B68253FD5E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06AF71-06FC-8D48-9803-2D0522EF84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EE260-209E-4842-A09C-D2A72501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5E5C8C-7906-EF4C-9EB0-EE1ADB50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7DCD3-2F9F-FB46-8DBC-5735D333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542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A26D-3228-1648-B479-C90ABA36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29F831-04A0-1042-BF28-90B945E9D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6F060-826C-3D46-9E96-BC62755C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1AA51D-911E-B042-9039-6F2FB713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3B03AD-94F3-6E42-BE28-2E249F33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D6C57-9061-A74E-B013-F6668D640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F6CB2-79C7-C045-A5C5-408F3E449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5455-74CB-8543-A584-CCCD8C27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D078-9C41-A143-9AD1-2DC10E62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A16C9-3196-4A41-BC2A-E0A809AA7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0AFFE-14E8-124A-B88A-756AA393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DD5C7-75BB-3142-9CAF-2747E9A7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C8EADF-1B0B-144B-8845-C12F5405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9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23EB0-6A05-124A-A757-78D642F09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BC6CE-AEFF-0348-BC17-8E77E14D4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3389-C817-F848-B28D-001A63843F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993F1-FDF4-6948-9CE3-DB7396689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E2714D-3362-6546-A93B-2C81E203B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3AF30-2C74-0E48-B98F-0280EEDC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4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60CC5-0873-6642-9A57-A0FB0E88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AFAD3A-A03B-B44A-96F9-5FDDA9D56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59A26-6E2A-874A-8D29-09C14360E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67F22-AEE6-5646-B3BA-653C94303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F767B-6004-1D4B-86D8-6C604FDA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95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CCA463-2A7D-8F41-BBA7-110CB1B5E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631B9-92CC-184E-A05C-868923062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EFDEC-3DB1-6944-A069-30905751B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64216-9E3A-914C-92A4-9E150D25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66A20-3D5D-3F48-8639-8E0D16490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4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8FDED-9EC7-3D4B-A293-8E982CC7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7F7AF-3F64-6747-9182-DC16BFC86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E4134-72A1-FC45-8774-8D67CDDBD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AEFCB-97A5-3D46-A984-F42FB53AAE1E}" type="datetimeFigureOut">
              <a:rPr lang="en-US" smtClean="0"/>
              <a:t>9/14/20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702C-BF44-6846-9568-F0A4E8013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AA3FF-1BAB-5C4F-83E1-1A43EA6F3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26CF0-2FBB-8043-9B7C-B92C496C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20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9.tiff"/><Relationship Id="rId7" Type="http://schemas.openxmlformats.org/officeDocument/2006/relationships/image" Target="../media/image13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9.tiff"/><Relationship Id="rId7" Type="http://schemas.openxmlformats.org/officeDocument/2006/relationships/image" Target="../media/image18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tiff"/><Relationship Id="rId5" Type="http://schemas.openxmlformats.org/officeDocument/2006/relationships/image" Target="../media/image11.tiff"/><Relationship Id="rId4" Type="http://schemas.openxmlformats.org/officeDocument/2006/relationships/image" Target="../media/image16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21.tiff"/><Relationship Id="rId7" Type="http://schemas.openxmlformats.org/officeDocument/2006/relationships/image" Target="../media/image23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tiff"/><Relationship Id="rId5" Type="http://schemas.openxmlformats.org/officeDocument/2006/relationships/image" Target="../media/image22.tiff"/><Relationship Id="rId4" Type="http://schemas.openxmlformats.org/officeDocument/2006/relationships/image" Target="../media/image9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tif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tif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63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1.jp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Relationship Id="rId9" Type="http://schemas.openxmlformats.org/officeDocument/2006/relationships/image" Target="../media/image69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tif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4AC2-624A-BF43-9332-89A51FEB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31" y="498763"/>
            <a:ext cx="10997738" cy="149828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Calibri" charset="0"/>
                <a:ea typeface="ＭＳ Ｐゴシック" charset="0"/>
                <a:cs typeface="ＭＳ Ｐゴシック" charset="0"/>
              </a:rPr>
              <a:t>Surface Atmosphere Radiation Budget (SARB) working group update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4D39A-BF81-6E42-916F-8B3C85C04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7316"/>
            <a:ext cx="9144000" cy="32756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Seiji Kato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Fred G. Rose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David A. Rutan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Alexander Radkevich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Seung Hee Ham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Tyler J. Thorsen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endParaRPr lang="en-US" sz="29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Thomas E. Caldwell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Antonio Viudez-Mora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Ryan C. Scott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David Fillmore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and Xianglei Huang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</a:p>
          <a:p>
            <a:pPr>
              <a:lnSpc>
                <a:spcPct val="120000"/>
              </a:lnSpc>
            </a:pPr>
            <a:endParaRPr lang="en-US" sz="1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NASA Langley Research Center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Science System &amp; Applications Inc.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NCAR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University of Michigan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A38782CD-26D9-E74A-B3DC-8C43B2BFA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D7C3B1E1-D0B2-CC4E-A362-FC20C99C6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45" y="4961804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FD1299-B6FA-6742-89C7-3F01B3CA6BF3}"/>
              </a:ext>
            </a:extLst>
          </p:cNvPr>
          <p:cNvSpPr/>
          <p:nvPr/>
        </p:nvSpPr>
        <p:spPr>
          <a:xfrm>
            <a:off x="4394662" y="5882309"/>
            <a:ext cx="3652058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CERES Science Team Meeting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September 15-17, 2020</a:t>
            </a:r>
          </a:p>
        </p:txBody>
      </p:sp>
    </p:spTree>
    <p:extLst>
      <p:ext uri="{BB962C8B-B14F-4D97-AF65-F5344CB8AC3E}">
        <p14:creationId xmlns:p14="http://schemas.microsoft.com/office/powerpoint/2010/main" val="3535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2356-827A-AB48-A5ED-7EE241A2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7C6CC-8908-6B4A-94B1-C953C6C6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MATCH aerosol transport model</a:t>
            </a:r>
          </a:p>
          <a:p>
            <a:r>
              <a:rPr lang="en-US" dirty="0"/>
              <a:t>Surface downward shortwave irradiance anomalies during COVID-19 period (January, February, and March 2020).</a:t>
            </a:r>
          </a:p>
          <a:p>
            <a:r>
              <a:rPr lang="en-US" dirty="0"/>
              <a:t> Effect of Australia fire on radiation budget in January 2020 </a:t>
            </a:r>
          </a:p>
          <a:p>
            <a:r>
              <a:rPr lang="en-US" dirty="0"/>
              <a:t>Level 3 surface radiation data product (SYN1deg) after Terra starts to drift in 2021.</a:t>
            </a:r>
          </a:p>
          <a:p>
            <a:pPr lvl="1"/>
            <a:r>
              <a:rPr lang="en-US" dirty="0"/>
              <a:t>Edition 4.1: (</a:t>
            </a:r>
            <a:r>
              <a:rPr lang="en-US" dirty="0" err="1"/>
              <a:t>Terra+Aqua+GEOs</a:t>
            </a:r>
            <a:r>
              <a:rPr lang="en-US" dirty="0"/>
              <a:t> -&gt;) </a:t>
            </a:r>
            <a:r>
              <a:rPr lang="en-US" dirty="0" err="1"/>
              <a:t>Aqua+GEOs</a:t>
            </a:r>
            <a:r>
              <a:rPr lang="en-US" dirty="0"/>
              <a:t> -&gt; NOAA-20(+Aqua)+GEOs</a:t>
            </a:r>
          </a:p>
          <a:p>
            <a:pPr lvl="1"/>
            <a:r>
              <a:rPr lang="en-US" dirty="0"/>
              <a:t>Edition 5: TBD</a:t>
            </a:r>
          </a:p>
          <a:p>
            <a:pPr lvl="2"/>
            <a:r>
              <a:rPr lang="en-US" dirty="0"/>
              <a:t>Quantify GEO artifacts and diurnal cycle of surface irradiances</a:t>
            </a:r>
          </a:p>
        </p:txBody>
      </p:sp>
    </p:spTree>
    <p:extLst>
      <p:ext uri="{BB962C8B-B14F-4D97-AF65-F5344CB8AC3E}">
        <p14:creationId xmlns:p14="http://schemas.microsoft.com/office/powerpoint/2010/main" val="292576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93684-8781-5743-A401-EC10E2811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105"/>
            <a:ext cx="10515600" cy="572135"/>
          </a:xfrm>
        </p:spPr>
        <p:txBody>
          <a:bodyPr>
            <a:normAutofit fontScale="90000"/>
          </a:bodyPr>
          <a:lstStyle/>
          <a:p>
            <a:r>
              <a:rPr lang="en-US" dirty="0"/>
              <a:t>Work done after the 2020 spring meeting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8B938-7EF7-7C4D-BFA1-697839E31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7240"/>
            <a:ext cx="10515600" cy="598932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Edition 4.1 EBAF and SYN1deg</a:t>
            </a:r>
          </a:p>
          <a:p>
            <a:r>
              <a:rPr lang="en-US" dirty="0"/>
              <a:t>	Extended through March 2020</a:t>
            </a:r>
          </a:p>
          <a:p>
            <a:r>
              <a:rPr lang="en-US" dirty="0"/>
              <a:t>Fu-</a:t>
            </a:r>
            <a:r>
              <a:rPr lang="en-US" dirty="0" err="1"/>
              <a:t>liou</a:t>
            </a:r>
            <a:r>
              <a:rPr lang="en-US" dirty="0"/>
              <a:t> code k-distribution and CKDMIP</a:t>
            </a:r>
          </a:p>
          <a:p>
            <a:r>
              <a:rPr lang="en-US" dirty="0"/>
              <a:t>MATCH aerosol validation </a:t>
            </a:r>
          </a:p>
          <a:p>
            <a:pPr lvl="2"/>
            <a:r>
              <a:rPr lang="en-US" dirty="0"/>
              <a:t>Processing (the first day of the month) issue</a:t>
            </a:r>
          </a:p>
          <a:p>
            <a:pPr lvl="2"/>
            <a:r>
              <a:rPr lang="en-US" dirty="0"/>
              <a:t>COVID-19</a:t>
            </a:r>
          </a:p>
          <a:p>
            <a:pPr lvl="2"/>
            <a:r>
              <a:rPr lang="en-US" dirty="0"/>
              <a:t>January 2020 Australian fires</a:t>
            </a:r>
          </a:p>
          <a:p>
            <a:pPr lvl="1"/>
            <a:r>
              <a:rPr lang="en-US" dirty="0"/>
              <a:t>MATCH AOD under partly cloudy conditions </a:t>
            </a:r>
          </a:p>
          <a:p>
            <a:pPr lvl="1"/>
            <a:r>
              <a:rPr lang="en-US" dirty="0"/>
              <a:t>Dust aerosols in the no-assimilation run (March 2020).</a:t>
            </a:r>
          </a:p>
          <a:p>
            <a:r>
              <a:rPr lang="en-US" dirty="0"/>
              <a:t>Aqua only SYN run</a:t>
            </a:r>
          </a:p>
          <a:p>
            <a:pPr lvl="1"/>
            <a:r>
              <a:rPr lang="en-US" dirty="0"/>
              <a:t>A Bug in the MATCH input preparation code leads to a problem in 2004 (July through December).</a:t>
            </a:r>
          </a:p>
          <a:p>
            <a:pPr lvl="2"/>
            <a:r>
              <a:rPr lang="en-US" dirty="0"/>
              <a:t>Documented in SYN1deg Data Quality Summary</a:t>
            </a:r>
          </a:p>
          <a:p>
            <a:pPr lvl="1"/>
            <a:r>
              <a:rPr lang="en-US" dirty="0"/>
              <a:t>Comparison of 201907 5 cases: Ed4.1. vs. </a:t>
            </a:r>
            <a:r>
              <a:rPr lang="en-US" dirty="0" err="1"/>
              <a:t>Aqua+GEO</a:t>
            </a:r>
            <a:r>
              <a:rPr lang="en-US" dirty="0"/>
              <a:t> vs. Aqua with no GEO vs. Terra with no GEO etc.</a:t>
            </a:r>
          </a:p>
          <a:p>
            <a:r>
              <a:rPr lang="en-US" dirty="0"/>
              <a:t>SYN1deg Aqua only (Ed 4.1) versus SYN1deg NOAA-20 (Edition 1)</a:t>
            </a:r>
          </a:p>
          <a:p>
            <a:pPr lvl="1"/>
            <a:r>
              <a:rPr lang="en-US" dirty="0"/>
              <a:t>Polar night clouds</a:t>
            </a:r>
          </a:p>
          <a:p>
            <a:pPr lvl="1"/>
            <a:r>
              <a:rPr lang="en-US" dirty="0"/>
              <a:t>Thin cirrus over tropics</a:t>
            </a:r>
          </a:p>
          <a:p>
            <a:r>
              <a:rPr lang="en-US" dirty="0" err="1"/>
              <a:t>MOSAiC</a:t>
            </a:r>
            <a:r>
              <a:rPr lang="en-US" dirty="0"/>
              <a:t> data analysis</a:t>
            </a:r>
          </a:p>
          <a:p>
            <a:r>
              <a:rPr lang="en-US" dirty="0"/>
              <a:t>GMAO telecon</a:t>
            </a:r>
          </a:p>
          <a:p>
            <a:r>
              <a:rPr lang="en-US" dirty="0"/>
              <a:t>Edition 5 SYN (produced the list of variables to be included in TSI)</a:t>
            </a:r>
          </a:p>
          <a:p>
            <a:r>
              <a:rPr lang="en-US" dirty="0"/>
              <a:t>C3M revision (Seung-</a:t>
            </a:r>
            <a:r>
              <a:rPr lang="en-US" dirty="0" err="1"/>
              <a:t>Hee</a:t>
            </a:r>
            <a:r>
              <a:rPr lang="en-US" dirty="0"/>
              <a:t> Ham’s presentation)</a:t>
            </a:r>
          </a:p>
          <a:p>
            <a:r>
              <a:rPr lang="en-US" dirty="0"/>
              <a:t>CRS (Ryan Scott’s presentation)</a:t>
            </a:r>
          </a:p>
          <a:p>
            <a:r>
              <a:rPr lang="en-US" dirty="0"/>
              <a:t>Fingerprinting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05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B460-EC0D-A247-B7A4-5627DA0D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BF574-BBBF-9A45-B322-E0B0807FF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Climatological aerosol source from the surface </a:t>
            </a:r>
          </a:p>
          <a:p>
            <a:pPr lvl="1"/>
            <a:r>
              <a:rPr lang="en-US" dirty="0"/>
              <a:t>Sea salt and dust might depend on surface wind speed</a:t>
            </a:r>
          </a:p>
          <a:p>
            <a:r>
              <a:rPr lang="en-US" dirty="0"/>
              <a:t>Anomalies (deviation from the climatology) of aerosol loading come from MODIS aerosols</a:t>
            </a:r>
          </a:p>
          <a:p>
            <a:r>
              <a:rPr lang="en-US" dirty="0"/>
              <a:t>Time to take MATCH to learn aerosol anomalies depends on individual case. </a:t>
            </a:r>
          </a:p>
          <a:p>
            <a:r>
              <a:rPr lang="en-US" dirty="0"/>
              <a:t>Wind vectors determine spatial distribution of aerosols</a:t>
            </a:r>
          </a:p>
          <a:p>
            <a:r>
              <a:rPr lang="en-US" dirty="0"/>
              <a:t>Precipitation is needed for aerosol sink (scavenging)</a:t>
            </a:r>
          </a:p>
          <a:p>
            <a:r>
              <a:rPr lang="en-US" dirty="0"/>
              <a:t>Some chemistry modeling (e.g. oxidize sulfur to produce sulfate)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03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D935-86E6-FD4E-B829-DA8A0D833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optical thickness sources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187A221-DA50-C042-9FE2-778A9C37F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826001"/>
              </p:ext>
            </p:extLst>
          </p:nvPr>
        </p:nvGraphicFramePr>
        <p:xfrm>
          <a:off x="838200" y="1825625"/>
          <a:ext cx="10515597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85142711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60920688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7349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Satellites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Retrieval 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Starting periods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9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target + Deep 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March 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97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target + Deep 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July 2002 (begins JD 185)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3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Terra+Aqua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target + Deep 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July 2002 (begins JD 185)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6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NPP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Dark target or Deep 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February 2012 (begins JD 019)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7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Depending on availability of VIIRS aerosol 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February 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01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05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A963-C8E8-F543-B277-6E99DC3C5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1445"/>
            <a:ext cx="10515600" cy="1325563"/>
          </a:xfrm>
        </p:spPr>
        <p:txBody>
          <a:bodyPr/>
          <a:lstStyle/>
          <a:p>
            <a:r>
              <a:rPr lang="en-US" dirty="0"/>
              <a:t>MATCH assimilation of MODIS aerosol optical depth</a:t>
            </a:r>
          </a:p>
        </p:txBody>
      </p:sp>
    </p:spTree>
    <p:extLst>
      <p:ext uri="{BB962C8B-B14F-4D97-AF65-F5344CB8AC3E}">
        <p14:creationId xmlns:p14="http://schemas.microsoft.com/office/powerpoint/2010/main" val="3618053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79F8-FD20-414A-816B-01F00396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66" y="259821"/>
            <a:ext cx="11025809" cy="1325563"/>
          </a:xfrm>
        </p:spPr>
        <p:txBody>
          <a:bodyPr/>
          <a:lstStyle/>
          <a:p>
            <a:pPr algn="ctr"/>
            <a:r>
              <a:rPr lang="en-US" dirty="0"/>
              <a:t>Match Modis Assimilation</a:t>
            </a:r>
            <a:br>
              <a:rPr lang="en-US" dirty="0"/>
            </a:br>
            <a:r>
              <a:rPr lang="en-US" dirty="0"/>
              <a:t> (Modis Preprocessing)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FBDC0A-DD63-8B4B-B20D-153FEFAC301B}"/>
              </a:ext>
            </a:extLst>
          </p:cNvPr>
          <p:cNvSpPr txBox="1"/>
          <p:nvPr/>
        </p:nvSpPr>
        <p:spPr>
          <a:xfrm>
            <a:off x="102439" y="1781370"/>
            <a:ext cx="953447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1)Terra and Aqua Deep Blue and Dark Target hourly data are extracted and </a:t>
            </a:r>
          </a:p>
          <a:p>
            <a:r>
              <a:rPr lang="en-US" sz="2400" dirty="0"/>
              <a:t>   gridded into 192lon x 94lat daily files.</a:t>
            </a:r>
          </a:p>
          <a:p>
            <a:endParaRPr lang="en-US" sz="2400" dirty="0"/>
          </a:p>
          <a:p>
            <a:r>
              <a:rPr lang="en-US" sz="2400" dirty="0"/>
              <a:t>2) The four AOT fields are merged into a single daily gridded file.</a:t>
            </a:r>
          </a:p>
          <a:p>
            <a:endParaRPr lang="en-US" sz="2400" dirty="0"/>
          </a:p>
          <a:p>
            <a:r>
              <a:rPr lang="en-US" sz="2400" dirty="0"/>
              <a:t>3) The merged daily field is sliced in to hourly 15 degree longitude bands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Modis data is not directly assimilated at the overpass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Instead it is gridded averaged an assimilated at near Local Solar Noon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7D3359-0323-2544-B6BC-C84384B46718}"/>
              </a:ext>
            </a:extLst>
          </p:cNvPr>
          <p:cNvSpPr txBox="1"/>
          <p:nvPr/>
        </p:nvSpPr>
        <p:spPr>
          <a:xfrm>
            <a:off x="102439" y="5393676"/>
            <a:ext cx="111249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GMT:    0       1       2      3      4       5     6      7     8     9   10   11   12   13   14    15   16    17    18     19    20    21     22     23</a:t>
            </a:r>
          </a:p>
          <a:p>
            <a:r>
              <a:rPr lang="en-US" dirty="0"/>
              <a:t> LON0: 180  165  150  135  120  105   90   75   60   45   30   15    0   -15  -30  -45  -60  -75   -90 -105 -120 -135 -150 -165</a:t>
            </a:r>
          </a:p>
          <a:p>
            <a:r>
              <a:rPr lang="en-US" dirty="0"/>
              <a:t> LON1: 165  150  135  120  105    90   75   60   45   30   15     0  -15  -30  -45  -60  -75  -90 -105 -120 -135 -150 -165 -180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8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BB44D3-CAB3-4549-904A-141B76ADF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99" y="0"/>
            <a:ext cx="107368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E59841-7983-2A4D-8672-B5558365B9F7}"/>
              </a:ext>
            </a:extLst>
          </p:cNvPr>
          <p:cNvSpPr txBox="1"/>
          <p:nvPr/>
        </p:nvSpPr>
        <p:spPr>
          <a:xfrm>
            <a:off x="1494182" y="3089485"/>
            <a:ext cx="9203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MATCH pre-processed level2 hourly  MOD04 into four Daily gridded fields( 192x94)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AD3B6A-DAB4-E340-8D8A-0C5A767035CF}"/>
              </a:ext>
            </a:extLst>
          </p:cNvPr>
          <p:cNvSpPr txBox="1"/>
          <p:nvPr/>
        </p:nvSpPr>
        <p:spPr>
          <a:xfrm>
            <a:off x="1494182" y="0"/>
            <a:ext cx="29864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Jan 1 2020 Aqua (Dark Target)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E51619-52D8-604A-8E38-AA0CDF93F150}"/>
              </a:ext>
            </a:extLst>
          </p:cNvPr>
          <p:cNvSpPr txBox="1"/>
          <p:nvPr/>
        </p:nvSpPr>
        <p:spPr>
          <a:xfrm>
            <a:off x="7317851" y="0"/>
            <a:ext cx="29724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Jan 1 2020 Terra (Dark Target)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AFDE17-4363-5C43-8DF2-DB442BBC29EB}"/>
              </a:ext>
            </a:extLst>
          </p:cNvPr>
          <p:cNvSpPr txBox="1"/>
          <p:nvPr/>
        </p:nvSpPr>
        <p:spPr>
          <a:xfrm>
            <a:off x="1635075" y="3432629"/>
            <a:ext cx="28793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Jan 1 2020 Aqua (Deep Blue)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E7B301-F931-1044-99EA-19050007A22B}"/>
              </a:ext>
            </a:extLst>
          </p:cNvPr>
          <p:cNvSpPr txBox="1"/>
          <p:nvPr/>
        </p:nvSpPr>
        <p:spPr>
          <a:xfrm>
            <a:off x="7549784" y="3458817"/>
            <a:ext cx="28652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Jan 1 2020 Terra (Deep Blue)</a:t>
            </a:r>
          </a:p>
        </p:txBody>
      </p:sp>
    </p:spTree>
    <p:extLst>
      <p:ext uri="{BB962C8B-B14F-4D97-AF65-F5344CB8AC3E}">
        <p14:creationId xmlns:p14="http://schemas.microsoft.com/office/powerpoint/2010/main" val="2886763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5EA61-1E25-1440-A9B6-AEBD652F6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57" y="427341"/>
            <a:ext cx="9372599" cy="61894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2C44BA-96FC-1946-AC09-46C92EA4ABC6}"/>
              </a:ext>
            </a:extLst>
          </p:cNvPr>
          <p:cNvSpPr txBox="1"/>
          <p:nvPr/>
        </p:nvSpPr>
        <p:spPr>
          <a:xfrm>
            <a:off x="2226945" y="48070"/>
            <a:ext cx="717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MATCH merges these 4 fields into a single Daily gridded AOT field ( 192x94)</a:t>
            </a:r>
          </a:p>
        </p:txBody>
      </p:sp>
    </p:spTree>
    <p:extLst>
      <p:ext uri="{BB962C8B-B14F-4D97-AF65-F5344CB8AC3E}">
        <p14:creationId xmlns:p14="http://schemas.microsoft.com/office/powerpoint/2010/main" val="1096372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30D686-1B9C-2B43-BE8B-7FF83CB3A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25" y="1117846"/>
            <a:ext cx="7620000" cy="538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4ED6B7-3335-1040-8551-132C6AC18768}"/>
              </a:ext>
            </a:extLst>
          </p:cNvPr>
          <p:cNvSpPr txBox="1"/>
          <p:nvPr/>
        </p:nvSpPr>
        <p:spPr>
          <a:xfrm>
            <a:off x="1856951" y="48070"/>
            <a:ext cx="7911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daily field is then sliced  up by longitude band into hourly AOT fields ( 192x94)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That are the input for the hourly Match  assimilation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1456ED-FE57-CF4D-8934-6E2737082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528" y="694401"/>
            <a:ext cx="4941824" cy="3320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B0392D-A965-8446-93DA-FB540FF61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528" y="3537712"/>
            <a:ext cx="4941824" cy="33202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894795-8778-8545-816C-FF3E8A05EF68}"/>
              </a:ext>
            </a:extLst>
          </p:cNvPr>
          <p:cNvSpPr txBox="1"/>
          <p:nvPr/>
        </p:nvSpPr>
        <p:spPr>
          <a:xfrm>
            <a:off x="8471581" y="694401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 1 2020  00-01Z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89F4CF-B20D-0045-BC60-612F44439900}"/>
              </a:ext>
            </a:extLst>
          </p:cNvPr>
          <p:cNvSpPr txBox="1"/>
          <p:nvPr/>
        </p:nvSpPr>
        <p:spPr>
          <a:xfrm>
            <a:off x="8471580" y="3440914"/>
            <a:ext cx="193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 1 2020  01-02Z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AD8F49-8078-F14C-8044-CA232C152874}"/>
              </a:ext>
            </a:extLst>
          </p:cNvPr>
          <p:cNvSpPr txBox="1"/>
          <p:nvPr/>
        </p:nvSpPr>
        <p:spPr>
          <a:xfrm>
            <a:off x="847741" y="4014689"/>
            <a:ext cx="38652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Note: Animation is for July 31 2019</a:t>
            </a:r>
          </a:p>
          <a:p>
            <a:r>
              <a:rPr lang="en-US" dirty="0"/>
              <a:t>This is just to illustrate the assimilation </a:t>
            </a:r>
          </a:p>
          <a:p>
            <a:r>
              <a:rPr lang="en-US" dirty="0"/>
              <a:t>Hourly bands moving across the globe.</a:t>
            </a:r>
          </a:p>
        </p:txBody>
      </p:sp>
    </p:spTree>
    <p:extLst>
      <p:ext uri="{BB962C8B-B14F-4D97-AF65-F5344CB8AC3E}">
        <p14:creationId xmlns:p14="http://schemas.microsoft.com/office/powerpoint/2010/main" val="293651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CFF8-092A-2A42-84EC-84DD4A299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downward shortwave clear-sky irradiance anomalies (Jan. Feb. March 2020)</a:t>
            </a:r>
          </a:p>
        </p:txBody>
      </p:sp>
    </p:spTree>
    <p:extLst>
      <p:ext uri="{BB962C8B-B14F-4D97-AF65-F5344CB8AC3E}">
        <p14:creationId xmlns:p14="http://schemas.microsoft.com/office/powerpoint/2010/main" val="1853371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B22A8-2D4E-6445-9A93-6B5FF978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065"/>
            <a:ext cx="10515600" cy="79641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EBAF surface downward shortwave irradiance anomalies January 2020 Clear-sky total region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819171B4-A034-AD4E-A6BB-28C7A5491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396" y="2093604"/>
            <a:ext cx="8414390" cy="462791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4666FF9-B8E9-E047-B4B5-44CC999769A2}"/>
              </a:ext>
            </a:extLst>
          </p:cNvPr>
          <p:cNvGrpSpPr/>
          <p:nvPr/>
        </p:nvGrpSpPr>
        <p:grpSpPr>
          <a:xfrm>
            <a:off x="257090" y="1006475"/>
            <a:ext cx="2972337" cy="2711450"/>
            <a:chOff x="257090" y="1006475"/>
            <a:chExt cx="2972337" cy="27114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0ED48A4-99C5-AF42-A690-898B56576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1890" y="1006475"/>
              <a:ext cx="367537" cy="271145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BA470B-5B04-A24E-9BE8-A2A297248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090" y="1654665"/>
              <a:ext cx="2527209" cy="163597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02E1E5-C732-A144-A026-C6ACDA3C9694}"/>
                </a:ext>
              </a:extLst>
            </p:cNvPr>
            <p:cNvSpPr txBox="1"/>
            <p:nvPr/>
          </p:nvSpPr>
          <p:spPr>
            <a:xfrm>
              <a:off x="537210" y="1253592"/>
              <a:ext cx="1805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All-sky anomalies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275A8A-525D-A147-8419-7EFBAF7C4E79}"/>
              </a:ext>
            </a:extLst>
          </p:cNvPr>
          <p:cNvGrpSpPr/>
          <p:nvPr/>
        </p:nvGrpSpPr>
        <p:grpSpPr>
          <a:xfrm>
            <a:off x="294147" y="3820399"/>
            <a:ext cx="2966680" cy="2781816"/>
            <a:chOff x="294147" y="3820399"/>
            <a:chExt cx="2966680" cy="27818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B4D0A01-00A8-604F-A8F0-94344D549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1029" y="3890765"/>
              <a:ext cx="339798" cy="271145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58C637-B3F4-1F46-ABA2-7AAD55ECE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4147" y="4240530"/>
              <a:ext cx="2527209" cy="17049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17D50A-0F11-0945-A4A1-A99C80810164}"/>
                </a:ext>
              </a:extLst>
            </p:cNvPr>
            <p:cNvSpPr txBox="1"/>
            <p:nvPr/>
          </p:nvSpPr>
          <p:spPr>
            <a:xfrm>
              <a:off x="499581" y="3820399"/>
              <a:ext cx="20422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Clear-sky anomalies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0D7207-216B-9143-B096-E42709ECB25F}"/>
              </a:ext>
            </a:extLst>
          </p:cNvPr>
          <p:cNvGrpSpPr/>
          <p:nvPr/>
        </p:nvGrpSpPr>
        <p:grpSpPr>
          <a:xfrm>
            <a:off x="9285304" y="104809"/>
            <a:ext cx="2773257" cy="2781300"/>
            <a:chOff x="9285304" y="104809"/>
            <a:chExt cx="2773257" cy="27813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40E080D-B90F-2D47-85F6-25F466807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85304" y="740928"/>
              <a:ext cx="2291132" cy="150906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871766-622E-2D42-A64A-881A8DEE2E36}"/>
                </a:ext>
              </a:extLst>
            </p:cNvPr>
            <p:cNvSpPr txBox="1"/>
            <p:nvPr/>
          </p:nvSpPr>
          <p:spPr>
            <a:xfrm>
              <a:off x="9524420" y="371596"/>
              <a:ext cx="1623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AOD anomalies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40B8207-53B8-2F4F-B456-D7F20DDB5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641012" y="104809"/>
              <a:ext cx="417549" cy="27813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3244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850B2-37E4-1E4C-B51E-E2E5E5831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1059"/>
          </a:xfrm>
        </p:spPr>
        <p:txBody>
          <a:bodyPr>
            <a:noAutofit/>
          </a:bodyPr>
          <a:lstStyle/>
          <a:p>
            <a:r>
              <a:rPr lang="en-US" sz="2900" dirty="0"/>
              <a:t>EBAF surface downward shortwave irradiance anomalies February 2020 Clear-sky total region</a:t>
            </a:r>
          </a:p>
        </p:txBody>
      </p:sp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098C1B06-3059-C14B-8B43-D492F2D56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497" y="1941007"/>
            <a:ext cx="8313411" cy="457237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AE8051A-46EB-9948-A0B5-00E48D16A0E9}"/>
              </a:ext>
            </a:extLst>
          </p:cNvPr>
          <p:cNvGrpSpPr/>
          <p:nvPr/>
        </p:nvGrpSpPr>
        <p:grpSpPr>
          <a:xfrm>
            <a:off x="390820" y="1296670"/>
            <a:ext cx="3050827" cy="2550160"/>
            <a:chOff x="390820" y="1296670"/>
            <a:chExt cx="3050827" cy="25501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38E0309-67DF-5940-B67E-91B29C585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5973" y="1296670"/>
              <a:ext cx="345674" cy="255016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7668D4-CE27-8041-A28A-0EF86AF2E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0820" y="1714500"/>
              <a:ext cx="2603500" cy="17145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DBF570-5D83-1448-920A-8C808F4009C1}"/>
                </a:ext>
              </a:extLst>
            </p:cNvPr>
            <p:cNvSpPr txBox="1"/>
            <p:nvPr/>
          </p:nvSpPr>
          <p:spPr>
            <a:xfrm>
              <a:off x="678180" y="1296670"/>
              <a:ext cx="1752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Al-sky anomalies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364E0C5-4545-6F49-A725-B078470BCAE9}"/>
              </a:ext>
            </a:extLst>
          </p:cNvPr>
          <p:cNvGrpSpPr/>
          <p:nvPr/>
        </p:nvGrpSpPr>
        <p:grpSpPr>
          <a:xfrm>
            <a:off x="300915" y="3982650"/>
            <a:ext cx="3185008" cy="2510225"/>
            <a:chOff x="300915" y="3982650"/>
            <a:chExt cx="3185008" cy="25102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C63A33A-93EE-3E4D-8EAB-D78FBFB4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1989" y="4227195"/>
              <a:ext cx="283934" cy="22656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22612BE-C51A-BF4D-9470-5568391D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915" y="4392106"/>
              <a:ext cx="2730500" cy="18161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AEF2AA-724D-2247-A89D-FA76D4CF589D}"/>
                </a:ext>
              </a:extLst>
            </p:cNvPr>
            <p:cNvSpPr txBox="1"/>
            <p:nvPr/>
          </p:nvSpPr>
          <p:spPr>
            <a:xfrm>
              <a:off x="645052" y="3982650"/>
              <a:ext cx="20422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Clear-sky anomalies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FBB563-3AAB-A748-AA69-F2F71F2E7E69}"/>
              </a:ext>
            </a:extLst>
          </p:cNvPr>
          <p:cNvGrpSpPr/>
          <p:nvPr/>
        </p:nvGrpSpPr>
        <p:grpSpPr>
          <a:xfrm>
            <a:off x="9280313" y="208161"/>
            <a:ext cx="2603447" cy="2546350"/>
            <a:chOff x="9280313" y="208161"/>
            <a:chExt cx="2603447" cy="254635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2384E1-08B8-624C-AA22-2D8951D67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80313" y="749605"/>
              <a:ext cx="2107033" cy="13878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AD31162-DCE8-9E46-8F3D-24D0FFB09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09110" y="208161"/>
              <a:ext cx="374650" cy="25463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72270BB-B771-0740-AD27-189EA8779459}"/>
                </a:ext>
              </a:extLst>
            </p:cNvPr>
            <p:cNvSpPr txBox="1"/>
            <p:nvPr/>
          </p:nvSpPr>
          <p:spPr>
            <a:xfrm>
              <a:off x="9522228" y="392054"/>
              <a:ext cx="1623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AOD anomalies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8155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41F28-6FB6-BF4E-9676-56CD1516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724"/>
            <a:ext cx="10515600" cy="798204"/>
          </a:xfrm>
        </p:spPr>
        <p:txBody>
          <a:bodyPr>
            <a:normAutofit fontScale="90000"/>
          </a:bodyPr>
          <a:lstStyle/>
          <a:p>
            <a:r>
              <a:rPr lang="en-US" sz="2900" dirty="0"/>
              <a:t>EBAF surface downward shortwave irradiance anomalies March 2020</a:t>
            </a:r>
            <a:br>
              <a:rPr lang="en-US" sz="2900" dirty="0"/>
            </a:br>
            <a:r>
              <a:rPr lang="en-US" sz="2900" dirty="0"/>
              <a:t>clear-sky total region</a:t>
            </a:r>
          </a:p>
        </p:txBody>
      </p:sp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6B146F94-CEC1-5240-9B1A-D1080C8F5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954" y="1924166"/>
            <a:ext cx="8414905" cy="462819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278E823-6A49-6C4C-A660-83AC406943DE}"/>
              </a:ext>
            </a:extLst>
          </p:cNvPr>
          <p:cNvGrpSpPr/>
          <p:nvPr/>
        </p:nvGrpSpPr>
        <p:grpSpPr>
          <a:xfrm>
            <a:off x="573201" y="1661500"/>
            <a:ext cx="2637118" cy="2275228"/>
            <a:chOff x="573201" y="1661500"/>
            <a:chExt cx="2637118" cy="227522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321B0D6-FE49-154E-BD9A-4D1F7311FBC8}"/>
                </a:ext>
              </a:extLst>
            </p:cNvPr>
            <p:cNvGrpSpPr/>
            <p:nvPr/>
          </p:nvGrpSpPr>
          <p:grpSpPr>
            <a:xfrm>
              <a:off x="573201" y="1661500"/>
              <a:ext cx="2637118" cy="2275228"/>
              <a:chOff x="620023" y="1519946"/>
              <a:chExt cx="2637118" cy="227522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A3062F4-E662-F345-A605-3BDD8A6E6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0023" y="1886120"/>
                <a:ext cx="2280779" cy="1542880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0C43BC5-BCE3-B644-AFD6-62D3CC287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8734" y="1519946"/>
                <a:ext cx="308407" cy="2275228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23624D-84E5-F446-B3E5-1949D9513E0E}"/>
                </a:ext>
              </a:extLst>
            </p:cNvPr>
            <p:cNvSpPr txBox="1"/>
            <p:nvPr/>
          </p:nvSpPr>
          <p:spPr>
            <a:xfrm>
              <a:off x="806414" y="1661500"/>
              <a:ext cx="1805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All-sky anomalies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136BD6-39E8-A74E-944E-4DE72B107406}"/>
              </a:ext>
            </a:extLst>
          </p:cNvPr>
          <p:cNvGrpSpPr/>
          <p:nvPr/>
        </p:nvGrpSpPr>
        <p:grpSpPr>
          <a:xfrm>
            <a:off x="573201" y="4022577"/>
            <a:ext cx="2683940" cy="2482850"/>
            <a:chOff x="573201" y="4022577"/>
            <a:chExt cx="2683940" cy="248285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F54649D-3EDD-AB46-92BE-10DE6AB48D73}"/>
                </a:ext>
              </a:extLst>
            </p:cNvPr>
            <p:cNvGrpSpPr/>
            <p:nvPr/>
          </p:nvGrpSpPr>
          <p:grpSpPr>
            <a:xfrm>
              <a:off x="573201" y="4022577"/>
              <a:ext cx="2683940" cy="2482850"/>
              <a:chOff x="783917" y="3867784"/>
              <a:chExt cx="2683940" cy="248285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2E72CC8-8E35-0647-AE0D-755BF0058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3917" y="4322913"/>
                <a:ext cx="2353310" cy="1572591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5798E38-EBB5-1244-A4A7-4F3D0DC43D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56707" y="3867784"/>
                <a:ext cx="311150" cy="2482850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38E9AE-8499-BF4E-B0DF-69DE1FB517AF}"/>
                </a:ext>
              </a:extLst>
            </p:cNvPr>
            <p:cNvSpPr txBox="1"/>
            <p:nvPr/>
          </p:nvSpPr>
          <p:spPr>
            <a:xfrm>
              <a:off x="687952" y="4053599"/>
              <a:ext cx="20422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Clear-sky anomalies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D9C4AB-B438-2549-91DB-F8C69B41A700}"/>
              </a:ext>
            </a:extLst>
          </p:cNvPr>
          <p:cNvGrpSpPr/>
          <p:nvPr/>
        </p:nvGrpSpPr>
        <p:grpSpPr>
          <a:xfrm>
            <a:off x="9145518" y="89868"/>
            <a:ext cx="2840068" cy="2419783"/>
            <a:chOff x="9145518" y="89868"/>
            <a:chExt cx="2840068" cy="241978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1F0168-724E-2544-8678-9E10E879F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45518" y="530797"/>
              <a:ext cx="2348230" cy="161717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C09F003-8930-AB45-AB73-6D8B6D825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618799" y="234423"/>
              <a:ext cx="366787" cy="227522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7100C4A-0F93-CA41-BE7D-C387DD884B10}"/>
                </a:ext>
              </a:extLst>
            </p:cNvPr>
            <p:cNvSpPr txBox="1"/>
            <p:nvPr/>
          </p:nvSpPr>
          <p:spPr>
            <a:xfrm>
              <a:off x="9555480" y="89868"/>
              <a:ext cx="16232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AOD anomalies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E41AC0A-3B38-8247-B633-98C48BC93A71}"/>
              </a:ext>
            </a:extLst>
          </p:cNvPr>
          <p:cNvSpPr txBox="1"/>
          <p:nvPr/>
        </p:nvSpPr>
        <p:spPr>
          <a:xfrm>
            <a:off x="445770" y="6423660"/>
            <a:ext cx="970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Anomaly is ~10Wm-2 over land but water vapor anomalies affect the downward shortwave irradiance</a:t>
            </a:r>
          </a:p>
        </p:txBody>
      </p:sp>
    </p:spTree>
    <p:extLst>
      <p:ext uri="{BB962C8B-B14F-4D97-AF65-F5344CB8AC3E}">
        <p14:creationId xmlns:p14="http://schemas.microsoft.com/office/powerpoint/2010/main" val="551106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1F58-1B98-FE4C-9F8E-7D8E7B4E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AERONET: Beijing China, March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F70C1-FBD2-7248-9EA7-3EDCBAD8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57953"/>
            <a:ext cx="9745981" cy="48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48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D22C0-3A5E-104E-91DD-349510E60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AERONET: Beijing China, June 2011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304E8-109E-5549-8646-510C2EE4A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290" y="1690688"/>
            <a:ext cx="9611360" cy="487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4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047ED-B756-1744-B17B-B9027D65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AERONET: Beijing China, February 2012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076B8-0BAE-8445-AEC1-8A5BF2345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70" y="1625108"/>
            <a:ext cx="9446260" cy="48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2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3422B-1263-7A49-8C84-37712D5C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415"/>
          </a:xfrm>
        </p:spPr>
        <p:txBody>
          <a:bodyPr>
            <a:normAutofit fontScale="90000"/>
          </a:bodyPr>
          <a:lstStyle/>
          <a:p>
            <a:r>
              <a:rPr lang="en-US" dirty="0"/>
              <a:t>Aerosol optical thickness anomalies in 2020</a:t>
            </a:r>
          </a:p>
        </p:txBody>
      </p:sp>
    </p:spTree>
    <p:extLst>
      <p:ext uri="{BB962C8B-B14F-4D97-AF65-F5344CB8AC3E}">
        <p14:creationId xmlns:p14="http://schemas.microsoft.com/office/powerpoint/2010/main" val="177984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7B5B88-BC6B-EF4E-AEC1-7D39B9B0D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9151"/>
          </a:xfrm>
        </p:spPr>
        <p:txBody>
          <a:bodyPr/>
          <a:lstStyle/>
          <a:p>
            <a:r>
              <a:rPr lang="en-US" dirty="0"/>
              <a:t>Aerosol anomalies in January 2020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03434-D44E-A847-9636-24EEDC28C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337" y="1541264"/>
            <a:ext cx="6233607" cy="3428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D8A11C-1EAE-7340-8BE8-16C84BB49A9E}"/>
              </a:ext>
            </a:extLst>
          </p:cNvPr>
          <p:cNvSpPr txBox="1"/>
          <p:nvPr/>
        </p:nvSpPr>
        <p:spPr>
          <a:xfrm>
            <a:off x="344303" y="5447860"/>
            <a:ext cx="11731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Clear-sky correction applied to clear-sly downward shortwave with observed sampling is ~20% larger than a mean correction</a:t>
            </a:r>
          </a:p>
          <a:p>
            <a:r>
              <a:rPr lang="en-US" dirty="0"/>
              <a:t>Aerosol under cloudy conditions largely come from MATCH model</a:t>
            </a:r>
          </a:p>
          <a:p>
            <a:r>
              <a:rPr lang="en-US" dirty="0"/>
              <a:t>i.e. need validation by surface aerosol optical depth observations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7320D-3F30-9544-B56A-CBBA030A1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672388"/>
            <a:ext cx="6096000" cy="364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61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30877-9335-A245-8666-5B3B1457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2020 Australian fires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190C10-067F-6847-B76F-CCD9D2E49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022" y="1780917"/>
            <a:ext cx="10458379" cy="418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65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AAF50-B869-E94F-9873-ED4B152D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7556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with AERONET AOD: January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3AA08-283E-8A4A-BE41-EF5039A46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840" y="1607820"/>
            <a:ext cx="8442960" cy="42214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F7E570-7A7D-FA4A-A1B9-682E29535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40" y="1289050"/>
            <a:ext cx="1955800" cy="2908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77893-F3C0-714D-87B8-5FCB79C037FF}"/>
              </a:ext>
            </a:extLst>
          </p:cNvPr>
          <p:cNvSpPr txBox="1"/>
          <p:nvPr/>
        </p:nvSpPr>
        <p:spPr>
          <a:xfrm>
            <a:off x="365760" y="4423410"/>
            <a:ext cx="2371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Tumbarumba</a:t>
            </a:r>
            <a:r>
              <a:rPr lang="en-US" dirty="0"/>
              <a:t>, Australia</a:t>
            </a:r>
          </a:p>
        </p:txBody>
      </p:sp>
    </p:spTree>
    <p:extLst>
      <p:ext uri="{BB962C8B-B14F-4D97-AF65-F5344CB8AC3E}">
        <p14:creationId xmlns:p14="http://schemas.microsoft.com/office/powerpoint/2010/main" val="3973537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407E8-82D9-BA4A-BEAB-B6710B6B7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>
            <a:normAutofit/>
          </a:bodyPr>
          <a:lstStyle/>
          <a:p>
            <a:r>
              <a:rPr lang="en-US" sz="4000" dirty="0"/>
              <a:t>Comparison with AERONET AOD: January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C910D-838B-294D-A2BA-37714272C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" y="2023110"/>
            <a:ext cx="1905000" cy="28829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ED9DC10-94A8-2F45-8D0C-14C3F790EF0A}"/>
              </a:ext>
            </a:extLst>
          </p:cNvPr>
          <p:cNvGrpSpPr/>
          <p:nvPr/>
        </p:nvGrpSpPr>
        <p:grpSpPr>
          <a:xfrm>
            <a:off x="2493119" y="2023110"/>
            <a:ext cx="8319105" cy="4217670"/>
            <a:chOff x="2493119" y="2023110"/>
            <a:chExt cx="8319105" cy="42176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7AE5E23-8A4D-EE4B-8866-0B5951E0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3119" y="2023110"/>
              <a:ext cx="8319105" cy="421767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A7478F-FB39-F146-A79B-E0FF7B85A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1210" y="4295140"/>
              <a:ext cx="1389380" cy="312221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B266861-A56F-6146-A6B6-57654CBC5E15}"/>
              </a:ext>
            </a:extLst>
          </p:cNvPr>
          <p:cNvSpPr txBox="1"/>
          <p:nvPr/>
        </p:nvSpPr>
        <p:spPr>
          <a:xfrm>
            <a:off x="81389" y="5143500"/>
            <a:ext cx="2411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CEILAP Rio Gallegos, Argentina</a:t>
            </a:r>
          </a:p>
        </p:txBody>
      </p:sp>
    </p:spTree>
    <p:extLst>
      <p:ext uri="{BB962C8B-B14F-4D97-AF65-F5344CB8AC3E}">
        <p14:creationId xmlns:p14="http://schemas.microsoft.com/office/powerpoint/2010/main" val="68009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54C11-0552-BD45-9316-2F914E274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A373B663-29F2-DF4A-9265-826448789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889000"/>
            <a:ext cx="1016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726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959BF-5447-A84C-8A97-405328D4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4F532A9-13FF-084C-A465-1D7EE6227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65" y="1284105"/>
            <a:ext cx="10153135" cy="520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888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6EAE-A999-844A-A7C5-C70511D6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9EED143-2713-A641-B79E-E4D6DE487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889000"/>
            <a:ext cx="10160000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090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F12F-40B2-FC4E-BED3-FF65E466C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DDAD16-94F0-3249-ADD7-175EC3714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0" y="827903"/>
            <a:ext cx="11166159" cy="572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217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9ED1E-E0A3-0E49-95C0-2A1ECFFF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for SYN after Terra starts to drift</a:t>
            </a:r>
          </a:p>
        </p:txBody>
      </p:sp>
    </p:spTree>
    <p:extLst>
      <p:ext uri="{BB962C8B-B14F-4D97-AF65-F5344CB8AC3E}">
        <p14:creationId xmlns:p14="http://schemas.microsoft.com/office/powerpoint/2010/main" val="1627140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B1094-04D8-BC41-BEEA-5711A833D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Testing Aqua+ GEO (no Terra) SYN (to form radiation budget timeseries with NOAA-20 + GEO)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B771E4-5CC7-B64C-96B2-6EEA84B57D99}"/>
              </a:ext>
            </a:extLst>
          </p:cNvPr>
          <p:cNvGrpSpPr/>
          <p:nvPr/>
        </p:nvGrpSpPr>
        <p:grpSpPr>
          <a:xfrm>
            <a:off x="972820" y="1847264"/>
            <a:ext cx="5123180" cy="4324936"/>
            <a:chOff x="972820" y="1847264"/>
            <a:chExt cx="5123180" cy="4324936"/>
          </a:xfrm>
        </p:grpSpPr>
        <p:pic>
          <p:nvPicPr>
            <p:cNvPr id="3" name="Picture 2" descr="A close up of a map&#10;&#10;Description automatically generated">
              <a:extLst>
                <a:ext uri="{FF2B5EF4-FFF2-40B4-BE49-F238E27FC236}">
                  <a16:creationId xmlns:a16="http://schemas.microsoft.com/office/drawing/2014/main" id="{28E5D717-42A1-8F4A-8EB5-7C43DD4C67F6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12"/>
            <a:stretch/>
          </p:blipFill>
          <p:spPr bwMode="auto">
            <a:xfrm>
              <a:off x="972820" y="2650172"/>
              <a:ext cx="5123180" cy="352202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07C5CEB-12F7-1743-AACA-270F03D3E999}"/>
                </a:ext>
              </a:extLst>
            </p:cNvPr>
            <p:cNvSpPr txBox="1"/>
            <p:nvPr/>
          </p:nvSpPr>
          <p:spPr>
            <a:xfrm>
              <a:off x="1693425" y="1847264"/>
              <a:ext cx="36819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Mean local time for equator crossing </a:t>
              </a:r>
            </a:p>
            <a:p>
              <a:r>
                <a:rPr lang="en-US" dirty="0"/>
                <a:t>(Loeb and </a:t>
              </a:r>
              <a:r>
                <a:rPr lang="en-US" dirty="0" err="1"/>
                <a:t>Doelling</a:t>
              </a:r>
              <a:r>
                <a:rPr lang="en-US" dirty="0"/>
                <a:t> 2020)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6F1AE16-9232-F24D-81D1-6EE89216564E}"/>
              </a:ext>
            </a:extLst>
          </p:cNvPr>
          <p:cNvSpPr txBox="1"/>
          <p:nvPr/>
        </p:nvSpPr>
        <p:spPr>
          <a:xfrm>
            <a:off x="6286500" y="2493595"/>
            <a:ext cx="5123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 mean TOA reflected shortwave</a:t>
            </a:r>
          </a:p>
          <a:p>
            <a:r>
              <a:rPr lang="en-US" dirty="0"/>
              <a:t>Aqua only climatological mean is within 0.01 Wm</a:t>
            </a:r>
            <a:r>
              <a:rPr lang="en-US" baseline="30000" dirty="0"/>
              <a:t>-2</a:t>
            </a:r>
            <a:r>
              <a:rPr lang="en-US" dirty="0"/>
              <a:t> of </a:t>
            </a:r>
            <a:r>
              <a:rPr lang="en-US" dirty="0" err="1"/>
              <a:t>Terra+Aqua</a:t>
            </a:r>
            <a:r>
              <a:rPr lang="en-US" dirty="0"/>
              <a:t> with a standard deviation of 0.13 Wm</a:t>
            </a:r>
            <a:r>
              <a:rPr lang="en-US" baseline="30000" dirty="0"/>
              <a:t>-2</a:t>
            </a:r>
          </a:p>
          <a:p>
            <a:endParaRPr lang="en-US" dirty="0"/>
          </a:p>
          <a:p>
            <a:r>
              <a:rPr lang="en-US" dirty="0"/>
              <a:t>Regional mean TOA reflected shortwave</a:t>
            </a:r>
          </a:p>
          <a:p>
            <a:r>
              <a:rPr lang="en-US" dirty="0"/>
              <a:t>Aqua only climatological mean is within 1.0 to 1.5Wm</a:t>
            </a:r>
            <a:r>
              <a:rPr lang="en-US" baseline="30000" dirty="0"/>
              <a:t>-2</a:t>
            </a:r>
            <a:r>
              <a:rPr lang="en-US" dirty="0"/>
              <a:t> and local differences can reach 5 Wm</a:t>
            </a:r>
            <a:r>
              <a:rPr lang="en-US" baseline="30000" dirty="0"/>
              <a:t>-2</a:t>
            </a:r>
            <a:r>
              <a:rPr lang="en-US" dirty="0"/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5327BF-9E53-4A43-8A1B-EFDE1E9B876F}"/>
              </a:ext>
            </a:extLst>
          </p:cNvPr>
          <p:cNvSpPr txBox="1"/>
          <p:nvPr/>
        </p:nvSpPr>
        <p:spPr>
          <a:xfrm>
            <a:off x="6286501" y="5314950"/>
            <a:ext cx="5067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Whether Aqua only Edition 4 SYN needs to be produced depends on the schedule of MODIS Collection 7 and new GMAO reanalysis </a:t>
            </a:r>
            <a:r>
              <a:rPr lang="en-US" dirty="0" err="1"/>
              <a:t>perodcut</a:t>
            </a:r>
            <a:r>
              <a:rPr lang="en-US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1616954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FAE2-F933-4F48-9BA5-E554EB87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965"/>
            <a:ext cx="10515600" cy="400188"/>
          </a:xfrm>
        </p:spPr>
        <p:txBody>
          <a:bodyPr>
            <a:normAutofit fontScale="90000"/>
          </a:bodyPr>
          <a:lstStyle/>
          <a:p>
            <a:r>
              <a:rPr lang="en-US" dirty="0"/>
              <a:t>Aqua only SYN1deg (July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309C9-CE07-B74F-B198-7D7B77ADE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5496"/>
            <a:ext cx="10515600" cy="5953539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SYN1deg-Aqua EXP#1</a:t>
            </a:r>
            <a:endParaRPr lang="en-US" dirty="0"/>
          </a:p>
          <a:p>
            <a:pPr lvl="1"/>
            <a:r>
              <a:rPr lang="en-US" dirty="0"/>
              <a:t>TSI-Aqua only with current code </a:t>
            </a:r>
          </a:p>
          <a:p>
            <a:pPr lvl="1"/>
            <a:r>
              <a:rPr lang="en-US" dirty="0"/>
              <a:t>GGEO where cloud code used MATCH </a:t>
            </a:r>
            <a:r>
              <a:rPr lang="en-US" dirty="0" err="1"/>
              <a:t>Terra+Aqua</a:t>
            </a:r>
            <a:endParaRPr lang="en-US" dirty="0"/>
          </a:p>
          <a:p>
            <a:pPr lvl="1"/>
            <a:r>
              <a:rPr lang="en-US" dirty="0"/>
              <a:t>Surface Albedo History map, Aqua-only</a:t>
            </a:r>
          </a:p>
          <a:p>
            <a:pPr lvl="1"/>
            <a:r>
              <a:rPr lang="en-US" dirty="0"/>
              <a:t>MATCH Aqua-only</a:t>
            </a:r>
          </a:p>
          <a:p>
            <a:r>
              <a:rPr lang="en-US" b="1" dirty="0"/>
              <a:t>SYN1deg-Aqua EXP#2</a:t>
            </a:r>
          </a:p>
          <a:p>
            <a:pPr lvl="1"/>
            <a:r>
              <a:rPr lang="en-US" dirty="0"/>
              <a:t>TSI-Aqua only with current code but with different GGEO</a:t>
            </a:r>
          </a:p>
          <a:p>
            <a:pPr lvl="1"/>
            <a:r>
              <a:rPr lang="en-US" dirty="0"/>
              <a:t>GGEO where cloud code uses </a:t>
            </a:r>
            <a:r>
              <a:rPr lang="en-US" dirty="0">
                <a:solidFill>
                  <a:srgbClr val="FF0000"/>
                </a:solidFill>
              </a:rPr>
              <a:t>MATCH Aqua-only </a:t>
            </a:r>
            <a:r>
              <a:rPr lang="en-US" dirty="0"/>
              <a:t>(rerun GEO </a:t>
            </a:r>
            <a:r>
              <a:rPr lang="en-US" dirty="0" err="1"/>
              <a:t>netCDFs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Surface Albedo History map, Aqua-only</a:t>
            </a:r>
          </a:p>
          <a:p>
            <a:pPr lvl="1"/>
            <a:r>
              <a:rPr lang="en-US" dirty="0"/>
              <a:t>MATCH Aqua-only</a:t>
            </a:r>
            <a:endParaRPr lang="en-US" b="1" dirty="0"/>
          </a:p>
          <a:p>
            <a:r>
              <a:rPr lang="en-US" b="1" dirty="0"/>
              <a:t>SYN1deg-Aqua EXP#3</a:t>
            </a:r>
            <a:endParaRPr lang="en-US" dirty="0"/>
          </a:p>
          <a:p>
            <a:pPr lvl="1"/>
            <a:r>
              <a:rPr lang="en-US" dirty="0"/>
              <a:t>TSI-Aqua only with new x86b code (</a:t>
            </a:r>
            <a:r>
              <a:rPr lang="en-US" dirty="0">
                <a:solidFill>
                  <a:srgbClr val="FF0000"/>
                </a:solidFill>
              </a:rPr>
              <a:t>TISA bugs fixed</a:t>
            </a:r>
            <a:r>
              <a:rPr lang="en-US" dirty="0"/>
              <a:t>, snow models chosen correctly, for NOAA20 too)</a:t>
            </a:r>
          </a:p>
          <a:p>
            <a:pPr lvl="1"/>
            <a:r>
              <a:rPr lang="en-US" dirty="0"/>
              <a:t>GGEO where cloud code used MATCH </a:t>
            </a:r>
            <a:r>
              <a:rPr lang="en-US" dirty="0" err="1"/>
              <a:t>Terra+Aqua</a:t>
            </a:r>
            <a:endParaRPr lang="en-US" dirty="0"/>
          </a:p>
          <a:p>
            <a:pPr lvl="1"/>
            <a:r>
              <a:rPr lang="en-US" dirty="0"/>
              <a:t>Surface Albedo History map, Aqua-only</a:t>
            </a:r>
          </a:p>
          <a:p>
            <a:pPr lvl="1"/>
            <a:r>
              <a:rPr lang="en-US" dirty="0"/>
              <a:t>MATCH Aqua-only</a:t>
            </a:r>
          </a:p>
          <a:p>
            <a:r>
              <a:rPr lang="en-US" b="1" dirty="0"/>
              <a:t>SYN1deg-</a:t>
            </a:r>
            <a:r>
              <a:rPr lang="en-US" b="1" dirty="0">
                <a:solidFill>
                  <a:srgbClr val="FF0000"/>
                </a:solidFill>
              </a:rPr>
              <a:t>NOAA20</a:t>
            </a:r>
            <a:r>
              <a:rPr lang="en-US" b="1" dirty="0"/>
              <a:t> EXP#4</a:t>
            </a:r>
            <a:endParaRPr lang="en-US" dirty="0"/>
          </a:p>
          <a:p>
            <a:pPr lvl="1"/>
            <a:r>
              <a:rPr lang="en-US" dirty="0"/>
              <a:t>TSI-NOAA20 only with new x86b code (bugs fixed, snow models chosen correctly, for NOAA20 too)</a:t>
            </a:r>
          </a:p>
          <a:p>
            <a:pPr lvl="1"/>
            <a:r>
              <a:rPr lang="en-US" dirty="0"/>
              <a:t>GGEO where cloud code used MATCH </a:t>
            </a:r>
            <a:r>
              <a:rPr lang="en-US" dirty="0" err="1"/>
              <a:t>Terra+Aqua</a:t>
            </a:r>
            <a:endParaRPr lang="en-US" dirty="0"/>
          </a:p>
          <a:p>
            <a:pPr lvl="1"/>
            <a:r>
              <a:rPr lang="en-US" dirty="0"/>
              <a:t>Surface Albedo History map, NOAA20-only (Tom has delivered)</a:t>
            </a:r>
          </a:p>
          <a:p>
            <a:pPr lvl="1"/>
            <a:r>
              <a:rPr lang="en-US" dirty="0"/>
              <a:t>MATCH Aqua-only</a:t>
            </a:r>
          </a:p>
          <a:p>
            <a:r>
              <a:rPr lang="en-US" b="1" dirty="0"/>
              <a:t>SYN1deg-Aqua  </a:t>
            </a:r>
            <a:r>
              <a:rPr lang="en-US" dirty="0"/>
              <a:t>Exp#5 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Aqua Only constant meteorology</a:t>
            </a:r>
            <a:r>
              <a:rPr lang="en-US" dirty="0"/>
              <a:t> extraction/extension from Ed4.1 production TAG(TSIB)</a:t>
            </a:r>
          </a:p>
        </p:txBody>
      </p:sp>
    </p:spTree>
    <p:extLst>
      <p:ext uri="{BB962C8B-B14F-4D97-AF65-F5344CB8AC3E}">
        <p14:creationId xmlns:p14="http://schemas.microsoft.com/office/powerpoint/2010/main" val="2096967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6A78A9-1741-9D48-B439-5D1026D4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146465"/>
            <a:ext cx="10515600" cy="539336"/>
          </a:xfrm>
        </p:spPr>
        <p:txBody>
          <a:bodyPr>
            <a:normAutofit fontScale="90000"/>
          </a:bodyPr>
          <a:lstStyle/>
          <a:p>
            <a:r>
              <a:rPr lang="en-US" dirty="0"/>
              <a:t>Cloud amount test with Aqua only MATCH (Case 2)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F019A1-BC78-F14C-8675-9406BEFDE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87" y="685801"/>
            <a:ext cx="7540487" cy="5830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C3C9BD-7375-214D-85E2-52AB0704D2EE}"/>
              </a:ext>
            </a:extLst>
          </p:cNvPr>
          <p:cNvSpPr txBox="1"/>
          <p:nvPr/>
        </p:nvSpPr>
        <p:spPr>
          <a:xfrm>
            <a:off x="9161359" y="2400300"/>
            <a:ext cx="24231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 code runs with </a:t>
            </a:r>
            <a:r>
              <a:rPr lang="en-US" dirty="0" err="1"/>
              <a:t>Tera+Aqua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Difference of GEO cloud amount with Aqua only and </a:t>
            </a:r>
            <a:r>
              <a:rPr lang="en-US" dirty="0" err="1"/>
              <a:t>Terra+Aqua</a:t>
            </a:r>
            <a:r>
              <a:rPr lang="en-US" dirty="0"/>
              <a:t> is over ocean only and small.</a:t>
            </a:r>
          </a:p>
          <a:p>
            <a:endParaRPr lang="en-US" dirty="0"/>
          </a:p>
          <a:p>
            <a:r>
              <a:rPr lang="en-US" dirty="0"/>
              <a:t>We conclude that </a:t>
            </a:r>
            <a:r>
              <a:rPr lang="en-US" dirty="0" err="1"/>
              <a:t>Terra+Aqua</a:t>
            </a:r>
            <a:r>
              <a:rPr lang="en-US" dirty="0"/>
              <a:t> MATCH can be used for </a:t>
            </a:r>
            <a:r>
              <a:rPr lang="en-US" dirty="0" err="1"/>
              <a:t>Aqua+GEO</a:t>
            </a:r>
            <a:r>
              <a:rPr lang="en-US" dirty="0"/>
              <a:t> test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D47EF6-7191-0446-A50C-C324FEEEDFB3}"/>
              </a:ext>
            </a:extLst>
          </p:cNvPr>
          <p:cNvSpPr txBox="1"/>
          <p:nvPr/>
        </p:nvSpPr>
        <p:spPr>
          <a:xfrm>
            <a:off x="8429873" y="732771"/>
            <a:ext cx="3154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Terra+Aqua+GEO</a:t>
            </a:r>
            <a:r>
              <a:rPr lang="en-US" dirty="0"/>
              <a:t>) – </a:t>
            </a:r>
            <a:r>
              <a:rPr lang="en-US" dirty="0" err="1"/>
              <a:t>Aqua+GEO</a:t>
            </a:r>
            <a:endParaRPr lang="en-US" dirty="0"/>
          </a:p>
          <a:p>
            <a:r>
              <a:rPr lang="en-US" dirty="0"/>
              <a:t>Both with </a:t>
            </a:r>
            <a:r>
              <a:rPr lang="en-US" dirty="0" err="1"/>
              <a:t>Terra+Aqua</a:t>
            </a:r>
            <a:r>
              <a:rPr lang="en-US" dirty="0"/>
              <a:t> MATCH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960661-BAAC-4140-A7EA-DA3BC4FC1DFE}"/>
              </a:ext>
            </a:extLst>
          </p:cNvPr>
          <p:cNvSpPr txBox="1"/>
          <p:nvPr/>
        </p:nvSpPr>
        <p:spPr>
          <a:xfrm>
            <a:off x="3159423" y="3458979"/>
            <a:ext cx="40973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Terra+Aqua</a:t>
            </a:r>
            <a:r>
              <a:rPr lang="en-US" dirty="0"/>
              <a:t> MATCH) – Aqua only MATCH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A49173-E711-E145-BF94-C6F931A4C658}"/>
              </a:ext>
            </a:extLst>
          </p:cNvPr>
          <p:cNvSpPr txBox="1"/>
          <p:nvPr/>
        </p:nvSpPr>
        <p:spPr>
          <a:xfrm>
            <a:off x="8527774" y="6131760"/>
            <a:ext cx="3401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Bottom two plots are essentially the same</a:t>
            </a:r>
          </a:p>
        </p:txBody>
      </p:sp>
    </p:spTree>
    <p:extLst>
      <p:ext uri="{BB962C8B-B14F-4D97-AF65-F5344CB8AC3E}">
        <p14:creationId xmlns:p14="http://schemas.microsoft.com/office/powerpoint/2010/main" val="4250606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B1D6-89FA-9044-9B0F-40E91CBF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105"/>
            <a:ext cx="10515600" cy="41211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CASE 3, 4, and 5 surface downward shortwave regional differences from Edition 4 </a:t>
            </a:r>
            <a:r>
              <a:rPr lang="en-US" sz="3600" dirty="0" err="1"/>
              <a:t>Terra+Aqua+GEO</a:t>
            </a:r>
            <a:endParaRPr lang="en-US" sz="36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9BA13FD-9E98-BD4A-A3BF-7D67C158F4C6}"/>
              </a:ext>
            </a:extLst>
          </p:cNvPr>
          <p:cNvGrpSpPr/>
          <p:nvPr/>
        </p:nvGrpSpPr>
        <p:grpSpPr>
          <a:xfrm>
            <a:off x="2345314" y="980543"/>
            <a:ext cx="7501372" cy="5672352"/>
            <a:chOff x="2023110" y="857250"/>
            <a:chExt cx="7501372" cy="567235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32E2ED8-246E-BF4D-91D3-4BECF5CFE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23110" y="857250"/>
              <a:ext cx="7451090" cy="567235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606A2CF-B13A-0F44-852A-66EF2752F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8655" y="3600450"/>
              <a:ext cx="3775827" cy="2892425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4021706-40F5-6E40-B997-0DA1BB4173BD}"/>
              </a:ext>
            </a:extLst>
          </p:cNvPr>
          <p:cNvSpPr txBox="1"/>
          <p:nvPr/>
        </p:nvSpPr>
        <p:spPr>
          <a:xfrm>
            <a:off x="9846686" y="4080510"/>
            <a:ext cx="2265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Aqua only no GEOs</a:t>
            </a:r>
          </a:p>
          <a:p>
            <a:endParaRPr lang="en-US" dirty="0"/>
          </a:p>
          <a:p>
            <a:r>
              <a:rPr lang="en-US" dirty="0"/>
              <a:t>Differences are due to cloud diurnal cycle and GEO artifacts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76FE01-8EF2-3549-8D38-BABD21E98F5A}"/>
              </a:ext>
            </a:extLst>
          </p:cNvPr>
          <p:cNvSpPr txBox="1"/>
          <p:nvPr/>
        </p:nvSpPr>
        <p:spPr>
          <a:xfrm>
            <a:off x="9796404" y="1508760"/>
            <a:ext cx="2296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Aqua+GEOs</a:t>
            </a:r>
            <a:endParaRPr lang="en-US" dirty="0"/>
          </a:p>
          <a:p>
            <a:endParaRPr lang="en-US" dirty="0"/>
          </a:p>
          <a:p>
            <a:r>
              <a:rPr lang="en-US" dirty="0"/>
              <a:t>Differences are due to Terra Aqua sampling and cloud diurnal cycle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CB833-8FEE-6B4D-AAE4-EF69FBD3780E}"/>
              </a:ext>
            </a:extLst>
          </p:cNvPr>
          <p:cNvSpPr txBox="1"/>
          <p:nvPr/>
        </p:nvSpPr>
        <p:spPr>
          <a:xfrm>
            <a:off x="457200" y="4080510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NOAA-20+GEOs</a:t>
            </a:r>
          </a:p>
        </p:txBody>
      </p:sp>
    </p:spTree>
    <p:extLst>
      <p:ext uri="{BB962C8B-B14F-4D97-AF65-F5344CB8AC3E}">
        <p14:creationId xmlns:p14="http://schemas.microsoft.com/office/powerpoint/2010/main" val="970677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EBB93-D06E-BF49-A692-651C1C8DF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3545"/>
          </a:xfrm>
        </p:spPr>
        <p:txBody>
          <a:bodyPr>
            <a:noAutofit/>
          </a:bodyPr>
          <a:lstStyle/>
          <a:p>
            <a:r>
              <a:rPr lang="en-US" sz="3200" dirty="0"/>
              <a:t>CASE 3, 4, and 5 surface downward longwave regional differences from Edition 4 </a:t>
            </a:r>
            <a:r>
              <a:rPr lang="en-US" sz="3200" dirty="0" err="1"/>
              <a:t>Terra+Aqua+GEOs</a:t>
            </a:r>
            <a:endParaRPr lang="en-US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027A481-F888-244F-AA4A-1D9D040D8961}"/>
              </a:ext>
            </a:extLst>
          </p:cNvPr>
          <p:cNvGrpSpPr/>
          <p:nvPr/>
        </p:nvGrpSpPr>
        <p:grpSpPr>
          <a:xfrm>
            <a:off x="2396490" y="1066750"/>
            <a:ext cx="7170420" cy="5426125"/>
            <a:chOff x="2396490" y="1066750"/>
            <a:chExt cx="7170420" cy="54261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5EA9E8F-0F93-D44B-BB20-2362DAF19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6490" y="1066750"/>
              <a:ext cx="7101840" cy="542612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AEC48D8-5D37-9B4B-A5E2-8B603A17C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7410" y="3775801"/>
              <a:ext cx="3619500" cy="2694214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AB7B5CE-B87D-C241-A4B9-0A399C65122D}"/>
              </a:ext>
            </a:extLst>
          </p:cNvPr>
          <p:cNvSpPr txBox="1"/>
          <p:nvPr/>
        </p:nvSpPr>
        <p:spPr>
          <a:xfrm>
            <a:off x="9566910" y="1565910"/>
            <a:ext cx="1283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Aqua+GEOs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5DEBDE-76D4-A040-8593-E68EE5CB157D}"/>
              </a:ext>
            </a:extLst>
          </p:cNvPr>
          <p:cNvSpPr txBox="1"/>
          <p:nvPr/>
        </p:nvSpPr>
        <p:spPr>
          <a:xfrm>
            <a:off x="663480" y="4091940"/>
            <a:ext cx="166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NOAA-20+GEOs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DC3598-5080-9243-9AF6-0DA685A14C16}"/>
              </a:ext>
            </a:extLst>
          </p:cNvPr>
          <p:cNvSpPr txBox="1"/>
          <p:nvPr/>
        </p:nvSpPr>
        <p:spPr>
          <a:xfrm>
            <a:off x="9696421" y="3814762"/>
            <a:ext cx="23088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Aqua only</a:t>
            </a:r>
          </a:p>
          <a:p>
            <a:endParaRPr lang="en-US" dirty="0"/>
          </a:p>
          <a:p>
            <a:r>
              <a:rPr lang="en-US" dirty="0"/>
              <a:t>GEO artifacts more apparent because temperature diurnal cycle is included in Aqua only longwave computations  </a:t>
            </a:r>
          </a:p>
        </p:txBody>
      </p:sp>
    </p:spTree>
    <p:extLst>
      <p:ext uri="{BB962C8B-B14F-4D97-AF65-F5344CB8AC3E}">
        <p14:creationId xmlns:p14="http://schemas.microsoft.com/office/powerpoint/2010/main" val="1650934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6B103C-3E4B-8D4F-9680-6ED180B7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Edition 4.1 SYN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CCBD3-6466-AA46-8712-E609DA4E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3050"/>
            <a:ext cx="10515600" cy="4834890"/>
          </a:xfrm>
        </p:spPr>
        <p:txBody>
          <a:bodyPr/>
          <a:lstStyle/>
          <a:p>
            <a:r>
              <a:rPr lang="en-US" dirty="0"/>
              <a:t>When Terra starts to drift in 2021, switching to </a:t>
            </a:r>
            <a:r>
              <a:rPr lang="en-US" dirty="0" err="1"/>
              <a:t>Aqua+GEOs</a:t>
            </a:r>
            <a:r>
              <a:rPr lang="en-US" dirty="0"/>
              <a:t> introduces less than ~5 Wm-2 regional discontinuity in downward shortwave and longwave irradiances between 60N to 60S. </a:t>
            </a:r>
          </a:p>
          <a:p>
            <a:r>
              <a:rPr lang="en-US" dirty="0"/>
              <a:t>When Aqua starts to drift in ~2022, switch to NOAA-20 for daytime and keeping Aqua for nighttime globally. This minimizes cloud change (clouds during polar night and cirrus in the tropics).</a:t>
            </a:r>
          </a:p>
          <a:p>
            <a:pPr lvl="1"/>
            <a:r>
              <a:rPr lang="en-US" dirty="0"/>
              <a:t>The cloud working group is working to minimize cloud property differences between those derived from VIIRS NOAA-20 and MODIS Aqua. The result of this may change the plan.   </a:t>
            </a:r>
          </a:p>
        </p:txBody>
      </p:sp>
    </p:spTree>
    <p:extLst>
      <p:ext uri="{BB962C8B-B14F-4D97-AF65-F5344CB8AC3E}">
        <p14:creationId xmlns:p14="http://schemas.microsoft.com/office/powerpoint/2010/main" val="3250163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8CA1-8031-0349-99F1-D891023DD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4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Diurnal variability of surface irradiance due to diurnal variability of cloud properties</a:t>
            </a:r>
          </a:p>
        </p:txBody>
      </p:sp>
    </p:spTree>
    <p:extLst>
      <p:ext uri="{BB962C8B-B14F-4D97-AF65-F5344CB8AC3E}">
        <p14:creationId xmlns:p14="http://schemas.microsoft.com/office/powerpoint/2010/main" val="3943072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468C-77F4-374C-9B68-8803E25E5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" y="246089"/>
            <a:ext cx="10515600" cy="1325563"/>
          </a:xfrm>
        </p:spPr>
        <p:txBody>
          <a:bodyPr/>
          <a:lstStyle/>
          <a:p>
            <a:r>
              <a:rPr lang="en-US" dirty="0"/>
              <a:t>Diurnal surface irradiance variability</a:t>
            </a:r>
            <a:br>
              <a:rPr lang="en-US" dirty="0"/>
            </a:br>
            <a:r>
              <a:rPr lang="en-US" dirty="0"/>
              <a:t>Aqua only – Terra only (no GEOs)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38A70-666B-4B45-B8D9-B8181CC3D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02191"/>
            <a:ext cx="4866271" cy="37871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FE6D28-7BC8-3041-BBC5-B64058432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310" y="2023110"/>
            <a:ext cx="5063490" cy="39453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F0A350-CFDD-304A-A561-43F0687CD723}"/>
              </a:ext>
            </a:extLst>
          </p:cNvPr>
          <p:cNvSpPr txBox="1"/>
          <p:nvPr/>
        </p:nvSpPr>
        <p:spPr>
          <a:xfrm>
            <a:off x="1428750" y="1694141"/>
            <a:ext cx="4317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Downward shortwave irradiance difference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F56B8D-503A-8648-9595-519515B53CD5}"/>
              </a:ext>
            </a:extLst>
          </p:cNvPr>
          <p:cNvSpPr txBox="1"/>
          <p:nvPr/>
        </p:nvSpPr>
        <p:spPr>
          <a:xfrm>
            <a:off x="6748698" y="1671281"/>
            <a:ext cx="422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Downward longwave irradiance difference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72265-DF32-364D-BFDD-60064197D525}"/>
              </a:ext>
            </a:extLst>
          </p:cNvPr>
          <p:cNvSpPr txBox="1"/>
          <p:nvPr/>
        </p:nvSpPr>
        <p:spPr>
          <a:xfrm>
            <a:off x="721900" y="6195249"/>
            <a:ext cx="10748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Generally, less clouds over marine stratocumulus regions and more convective clouds over lands in the afternoon </a:t>
            </a:r>
          </a:p>
        </p:txBody>
      </p:sp>
    </p:spTree>
    <p:extLst>
      <p:ext uri="{BB962C8B-B14F-4D97-AF65-F5344CB8AC3E}">
        <p14:creationId xmlns:p14="http://schemas.microsoft.com/office/powerpoint/2010/main" val="21863167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4F1F-5E65-6B43-A5E1-80AA80486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 artifacts– needs to be corrected in the EBAF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C9D3B-449C-B244-B611-BED772E6B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the mean surface irradiances computed with Terra and Aqua clouds, we analyze the effect of GEO artifacts on surface irradiances using July 2019 SYN. </a:t>
            </a:r>
          </a:p>
          <a:p>
            <a:pPr lvl="1"/>
            <a:r>
              <a:rPr lang="en-US" dirty="0"/>
              <a:t>Effects of GEO artifacts on surface downward shortwave irradiance are mostly taken out by the EBAF process.</a:t>
            </a:r>
          </a:p>
          <a:p>
            <a:pPr lvl="1"/>
            <a:r>
              <a:rPr lang="en-US" dirty="0"/>
              <a:t>The largest effects of GEO artifacts on surface downward longwave irradiance come from nighttime cloud optical thickness (and depend on GEO). </a:t>
            </a:r>
          </a:p>
          <a:p>
            <a:pPr lvl="1"/>
            <a:r>
              <a:rPr lang="en-US" dirty="0"/>
              <a:t>GEOs used in July 2019 are, MET-11, MET-8</a:t>
            </a:r>
            <a:r>
              <a:rPr lang="en-US"/>
              <a:t>, Himawari-8, GOES-15, and GOES-16.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749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8E4B-2042-7740-8C9B-878CDCD2E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Terra+Aqua</a:t>
            </a:r>
            <a:r>
              <a:rPr lang="en-US" dirty="0"/>
              <a:t>) – SYN and (</a:t>
            </a:r>
            <a:r>
              <a:rPr lang="en-US" dirty="0" err="1"/>
              <a:t>Terra+Aqua</a:t>
            </a:r>
            <a:r>
              <a:rPr lang="en-US" dirty="0"/>
              <a:t>) – EBAF</a:t>
            </a:r>
            <a:br>
              <a:rPr lang="en-US" dirty="0"/>
            </a:br>
            <a:r>
              <a:rPr lang="en-US" dirty="0"/>
              <a:t>downward shortwave irradiance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8B2F17-9A32-BE44-9078-0A6ACAFC9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183" y="2166701"/>
            <a:ext cx="4869180" cy="37848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139526-9697-3948-AEBC-06556BC5C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166701"/>
            <a:ext cx="4960620" cy="38444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6B72F-689A-4E44-AF2B-17C530FBB941}"/>
              </a:ext>
            </a:extLst>
          </p:cNvPr>
          <p:cNvSpPr txBox="1"/>
          <p:nvPr/>
        </p:nvSpPr>
        <p:spPr>
          <a:xfrm>
            <a:off x="1875183" y="1862023"/>
            <a:ext cx="3165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- SYN1deg-Month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DD7329-12E0-254E-AFC6-1FEAC4B136C6}"/>
              </a:ext>
            </a:extLst>
          </p:cNvPr>
          <p:cNvSpPr txBox="1"/>
          <p:nvPr/>
        </p:nvSpPr>
        <p:spPr>
          <a:xfrm>
            <a:off x="7920990" y="1862023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- EBAF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0D16E0-FF23-704B-B948-6463D34CDCCF}"/>
              </a:ext>
            </a:extLst>
          </p:cNvPr>
          <p:cNvSpPr txBox="1"/>
          <p:nvPr/>
        </p:nvSpPr>
        <p:spPr>
          <a:xfrm>
            <a:off x="3140014" y="6315860"/>
            <a:ext cx="531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 artifacts are largely taken out by the EBAF process</a:t>
            </a:r>
          </a:p>
        </p:txBody>
      </p:sp>
    </p:spTree>
    <p:extLst>
      <p:ext uri="{BB962C8B-B14F-4D97-AF65-F5344CB8AC3E}">
        <p14:creationId xmlns:p14="http://schemas.microsoft.com/office/powerpoint/2010/main" val="2044081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06FC8-4C5F-4B44-8CC2-C3B140A50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Terra+Aqua</a:t>
            </a:r>
            <a:r>
              <a:rPr lang="en-US" dirty="0"/>
              <a:t>) – SYN and (</a:t>
            </a:r>
            <a:r>
              <a:rPr lang="en-US" dirty="0" err="1"/>
              <a:t>Terra+Aqua</a:t>
            </a:r>
            <a:r>
              <a:rPr lang="en-US" dirty="0"/>
              <a:t>) – EBAF</a:t>
            </a:r>
            <a:br>
              <a:rPr lang="en-US" dirty="0"/>
            </a:br>
            <a:r>
              <a:rPr lang="en-US" dirty="0"/>
              <a:t>downward longwave irradiance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EAD1AA-C340-BC45-B90E-4302EC93A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197099"/>
            <a:ext cx="5029200" cy="3876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845AB6-181C-234C-A2CE-B2DD0F5B9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29" y="2176143"/>
            <a:ext cx="5029201" cy="3897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009380-1392-A246-8C63-1594C03B1C93}"/>
              </a:ext>
            </a:extLst>
          </p:cNvPr>
          <p:cNvSpPr txBox="1"/>
          <p:nvPr/>
        </p:nvSpPr>
        <p:spPr>
          <a:xfrm>
            <a:off x="1920240" y="1991477"/>
            <a:ext cx="3165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- SYN1deg-Month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BCBE4-4268-A048-B5B7-8BA1C8227CF4}"/>
              </a:ext>
            </a:extLst>
          </p:cNvPr>
          <p:cNvSpPr txBox="1"/>
          <p:nvPr/>
        </p:nvSpPr>
        <p:spPr>
          <a:xfrm>
            <a:off x="7475220" y="1991477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- EBAF</a:t>
            </a:r>
          </a:p>
        </p:txBody>
      </p:sp>
    </p:spTree>
    <p:extLst>
      <p:ext uri="{BB962C8B-B14F-4D97-AF65-F5344CB8AC3E}">
        <p14:creationId xmlns:p14="http://schemas.microsoft.com/office/powerpoint/2010/main" val="1085187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255A-3093-7842-9D24-A89471659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94" y="249780"/>
            <a:ext cx="10515600" cy="646331"/>
          </a:xfrm>
        </p:spPr>
        <p:txBody>
          <a:bodyPr>
            <a:normAutofit fontScale="90000"/>
          </a:bodyPr>
          <a:lstStyle/>
          <a:p>
            <a:r>
              <a:rPr lang="en-US" dirty="0"/>
              <a:t>(</a:t>
            </a:r>
            <a:r>
              <a:rPr lang="en-US" dirty="0" err="1"/>
              <a:t>Terra+Aqua</a:t>
            </a:r>
            <a:r>
              <a:rPr lang="en-US" dirty="0"/>
              <a:t>) – SYN daytime and nighttime</a:t>
            </a:r>
            <a:br>
              <a:rPr lang="en-US" dirty="0"/>
            </a:br>
            <a:r>
              <a:rPr lang="en-US" dirty="0"/>
              <a:t>downward longwave irradiance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502987-1C55-D54C-B383-E12D943B1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710" y="1899095"/>
            <a:ext cx="5038090" cy="3845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EF1DA3-6B74-6E4E-89FB-30421968B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1" y="1899095"/>
            <a:ext cx="5209540" cy="38486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DF4E5C-FB63-B645-B89F-2D5A639D633F}"/>
              </a:ext>
            </a:extLst>
          </p:cNvPr>
          <p:cNvSpPr txBox="1"/>
          <p:nvPr/>
        </p:nvSpPr>
        <p:spPr>
          <a:xfrm>
            <a:off x="960120" y="5926759"/>
            <a:ext cx="10549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generation GEOs (Himawari-8 and GOES-16): Positive difference at large viewing zenith angle at nighttime</a:t>
            </a:r>
          </a:p>
          <a:p>
            <a:r>
              <a:rPr lang="en-US" dirty="0"/>
              <a:t>Other GEOs: Negative difference.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D6AC8B-2C0F-0241-9D32-16ADA4B6CD96}"/>
              </a:ext>
            </a:extLst>
          </p:cNvPr>
          <p:cNvSpPr txBox="1"/>
          <p:nvPr/>
        </p:nvSpPr>
        <p:spPr>
          <a:xfrm>
            <a:off x="2787222" y="1438631"/>
            <a:ext cx="98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Daytime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06A228-1528-554D-A509-0CDBF6DC37F9}"/>
              </a:ext>
            </a:extLst>
          </p:cNvPr>
          <p:cNvSpPr txBox="1"/>
          <p:nvPr/>
        </p:nvSpPr>
        <p:spPr>
          <a:xfrm>
            <a:off x="8195310" y="1529763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Nighttime</a:t>
            </a:r>
          </a:p>
        </p:txBody>
      </p:sp>
    </p:spTree>
    <p:extLst>
      <p:ext uri="{BB962C8B-B14F-4D97-AF65-F5344CB8AC3E}">
        <p14:creationId xmlns:p14="http://schemas.microsoft.com/office/powerpoint/2010/main" val="3800311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82B6C-941F-7841-8DA9-2CD86012F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907"/>
          </a:xfrm>
        </p:spPr>
        <p:txBody>
          <a:bodyPr>
            <a:normAutofit fontScale="90000"/>
          </a:bodyPr>
          <a:lstStyle/>
          <a:p>
            <a:r>
              <a:rPr lang="en-US" dirty="0"/>
              <a:t>Nighttime cloud amount and optical thickness differences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48F2F5-EC40-FD48-A89A-F92640AAB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80" y="1671779"/>
            <a:ext cx="5257800" cy="39272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14785D-F3CE-4C49-A190-67639B10E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740" y="1682871"/>
            <a:ext cx="5376174" cy="3999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CB129C-C480-B147-8211-BDA8F7687ECA}"/>
              </a:ext>
            </a:extLst>
          </p:cNvPr>
          <p:cNvSpPr txBox="1"/>
          <p:nvPr/>
        </p:nvSpPr>
        <p:spPr>
          <a:xfrm>
            <a:off x="390341" y="5878499"/>
            <a:ext cx="11801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Nighttime optical thickness inconsistency between GEOs and Terra/Aqua and among GEOs is the largest problem</a:t>
            </a:r>
          </a:p>
          <a:p>
            <a:r>
              <a:rPr lang="en-US" dirty="0"/>
              <a:t>For new generation GEOs, both cloud amount and optical thickness differences are probably due to viewing zenith angle differences.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0C082D-DE72-1540-9728-0A34F1CC7769}"/>
              </a:ext>
            </a:extLst>
          </p:cNvPr>
          <p:cNvSpPr txBox="1"/>
          <p:nvPr/>
        </p:nvSpPr>
        <p:spPr>
          <a:xfrm>
            <a:off x="2189339" y="1155642"/>
            <a:ext cx="3506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Cloud amount</a:t>
            </a:r>
          </a:p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– (</a:t>
            </a:r>
            <a:r>
              <a:rPr lang="en-US" b="1" dirty="0" err="1"/>
              <a:t>Terra+Aqua+GEOs</a:t>
            </a:r>
            <a:r>
              <a:rPr lang="en-US" b="1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15D04-125C-7842-B4D4-2868AE6619B9}"/>
              </a:ext>
            </a:extLst>
          </p:cNvPr>
          <p:cNvSpPr txBox="1"/>
          <p:nvPr/>
        </p:nvSpPr>
        <p:spPr>
          <a:xfrm>
            <a:off x="7678507" y="1142311"/>
            <a:ext cx="3506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Optical thickness</a:t>
            </a:r>
          </a:p>
          <a:p>
            <a:r>
              <a:rPr lang="en-US" b="1" dirty="0"/>
              <a:t>(</a:t>
            </a:r>
            <a:r>
              <a:rPr lang="en-US" b="1" dirty="0" err="1"/>
              <a:t>Terra+Aqua</a:t>
            </a:r>
            <a:r>
              <a:rPr lang="en-US" b="1" dirty="0"/>
              <a:t>) – (</a:t>
            </a:r>
            <a:r>
              <a:rPr lang="en-US" b="1" dirty="0" err="1"/>
              <a:t>Terra+Aqua+GEOs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28021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C9B76-D7CC-9F4A-88E5-656CF8E25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48E0-12DB-104E-A0FA-B0B6D0367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460"/>
            <a:ext cx="10515600" cy="4960620"/>
          </a:xfrm>
        </p:spPr>
        <p:txBody>
          <a:bodyPr/>
          <a:lstStyle/>
          <a:p>
            <a:r>
              <a:rPr lang="en-US" dirty="0"/>
              <a:t>The effect of a smaller aerosol optical thickness over china in March 2020 on the surface downward shortwave irradiance is ~10Wm-2. </a:t>
            </a:r>
          </a:p>
          <a:p>
            <a:r>
              <a:rPr lang="en-US" dirty="0"/>
              <a:t>Clear-sky sampling correction to the downward shortwave irradiance increased by 20% in January 2020 due to Australia fires.</a:t>
            </a:r>
          </a:p>
          <a:p>
            <a:r>
              <a:rPr lang="en-US" dirty="0"/>
              <a:t>Regional discontinuity of surface downward shortwave and longwave irradiance caused by switching </a:t>
            </a:r>
            <a:r>
              <a:rPr lang="en-US" dirty="0" err="1"/>
              <a:t>Terra+Aqua+GEOs</a:t>
            </a:r>
            <a:r>
              <a:rPr lang="en-US" dirty="0"/>
              <a:t> to </a:t>
            </a:r>
            <a:r>
              <a:rPr lang="en-US" dirty="0" err="1"/>
              <a:t>Aqua+GEOs</a:t>
            </a:r>
            <a:r>
              <a:rPr lang="en-US" dirty="0"/>
              <a:t> or NOAA-20+GEOs is less than 5 Wm-2. </a:t>
            </a:r>
          </a:p>
          <a:p>
            <a:r>
              <a:rPr lang="en-US" dirty="0"/>
              <a:t>The largest GEO artifact affecting downward longwave irradiances in July 2019 is nighttime cloud optical </a:t>
            </a:r>
            <a:r>
              <a:rPr lang="en-US"/>
              <a:t>thickness artifacts.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045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3E914F-E4A8-0042-A8F5-911E9C0E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3931"/>
          </a:xfrm>
        </p:spPr>
        <p:txBody>
          <a:bodyPr>
            <a:normAutofit fontScale="90000"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CC6FA-5141-A340-B446-3C076304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5744"/>
            <a:ext cx="10515600" cy="569766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Thorsen, T. J., R. A. </a:t>
            </a:r>
            <a:r>
              <a:rPr lang="en-US" dirty="0" err="1"/>
              <a:t>Ferrare</a:t>
            </a:r>
            <a:r>
              <a:rPr lang="en-US" dirty="0"/>
              <a:t>, S. Kato, and D. M. Winker, 2020: Aerosol direct radiative effect sensitivity analysis, J. Climate, in press. </a:t>
            </a:r>
          </a:p>
          <a:p>
            <a:r>
              <a:rPr lang="en-US" dirty="0"/>
              <a:t>Di </a:t>
            </a:r>
            <a:r>
              <a:rPr lang="en-US" dirty="0" err="1"/>
              <a:t>Biagio</a:t>
            </a:r>
            <a:r>
              <a:rPr lang="en-US" dirty="0"/>
              <a:t> C., J. Pelon, Y. Blanchard, L. </a:t>
            </a:r>
            <a:r>
              <a:rPr lang="en-US" dirty="0" err="1"/>
              <a:t>Loyer</a:t>
            </a:r>
            <a:r>
              <a:rPr lang="en-US" dirty="0"/>
              <a:t>, S. R. Hudson, V. P. Walden, J.‒C. Raut, S. Kato, V. </a:t>
            </a:r>
            <a:r>
              <a:rPr lang="en-US" dirty="0" err="1"/>
              <a:t>Mariage</a:t>
            </a:r>
            <a:r>
              <a:rPr lang="en-US" dirty="0"/>
              <a:t>, and M. A. </a:t>
            </a:r>
            <a:r>
              <a:rPr lang="en-US" dirty="0" err="1"/>
              <a:t>Granskog</a:t>
            </a:r>
            <a:r>
              <a:rPr lang="en-US" dirty="0"/>
              <a:t>, 2020: Towards a better surface radiation budget analysis over sea ice in the high Arctic Ocean: a comparative study between satellite, reanalysis, and local‒scale observations, submitted to J. </a:t>
            </a:r>
            <a:r>
              <a:rPr lang="en-US" dirty="0" err="1"/>
              <a:t>Geophys</a:t>
            </a:r>
            <a:r>
              <a:rPr lang="en-US" dirty="0"/>
              <a:t>. Res. </a:t>
            </a:r>
          </a:p>
          <a:p>
            <a:r>
              <a:rPr lang="en-US" dirty="0"/>
              <a:t>Kato, S., D. A. Rutan, F. G. Rose, T. E. Caldwell, S.-H. Ham., A. </a:t>
            </a:r>
            <a:r>
              <a:rPr lang="en-US" dirty="0" err="1"/>
              <a:t>Radkevich</a:t>
            </a:r>
            <a:r>
              <a:rPr lang="en-US" dirty="0"/>
              <a:t>, T. J. Thorsen, A. </a:t>
            </a:r>
            <a:r>
              <a:rPr lang="en-US" dirty="0" err="1"/>
              <a:t>Viudez</a:t>
            </a:r>
            <a:r>
              <a:rPr lang="en-US" dirty="0"/>
              <a:t>-Mora, D. </a:t>
            </a:r>
            <a:r>
              <a:rPr lang="en-US" dirty="0" err="1"/>
              <a:t>Follmore</a:t>
            </a:r>
            <a:r>
              <a:rPr lang="en-US" dirty="0"/>
              <a:t>, and X. Huang, 2020: Uncertainty in satellite-derived surface irradiances and challenges in producing surface radiation budget climate data record, Remote Sens. 2020, 12, 1950; doi:10.3390/rs12121950.</a:t>
            </a:r>
          </a:p>
          <a:p>
            <a:r>
              <a:rPr lang="en-US" dirty="0"/>
              <a:t>Pan, F., S. Kato, F. G. Rose, A. </a:t>
            </a:r>
            <a:r>
              <a:rPr lang="en-US" dirty="0" err="1"/>
              <a:t>Radkevich</a:t>
            </a:r>
            <a:r>
              <a:rPr lang="en-US" dirty="0"/>
              <a:t>, and X. Liu, 2020: An algorithm to derive temperature and humidity profile changes using spatially and temporally averaged spectral radiance differences, J. Atmos. Ocean. Technol., 37, 1173-1187, DOI: 10.1175/JTECH-D-19-0143.1.</a:t>
            </a:r>
          </a:p>
          <a:p>
            <a:r>
              <a:rPr lang="en-US" dirty="0"/>
              <a:t>Kato, S., N. G. Loeb, D. A. Rutan, and F. G. Rose, 2020: Effects of electromagnetic wave interference on observations of Earth radiation budget, submitted to J. Quant. Spec. Radiant. Trans., 253, DOI:10.1016/jjqsrt.2020.107157.</a:t>
            </a:r>
          </a:p>
          <a:p>
            <a:r>
              <a:rPr lang="en-US" dirty="0"/>
              <a:t>Kato, S., F. G. Rose, D. A. Rutan, N. G. Loeb, J. T. Fasullo, and K. E. Trenberth, and M. Satoh, 2020: Regional energy and water budget of the atmosphere over ocean, submitted to </a:t>
            </a:r>
            <a:r>
              <a:rPr lang="en-US" i="1" dirty="0"/>
              <a:t>J. Climate</a:t>
            </a:r>
            <a:r>
              <a:rPr lang="en-US" dirty="0"/>
              <a:t>.</a:t>
            </a:r>
          </a:p>
          <a:p>
            <a:r>
              <a:rPr lang="en-US" dirty="0" err="1"/>
              <a:t>Assia</a:t>
            </a:r>
            <a:r>
              <a:rPr lang="en-US" dirty="0"/>
              <a:t> </a:t>
            </a:r>
            <a:r>
              <a:rPr lang="en-US" dirty="0" err="1"/>
              <a:t>Arouf</a:t>
            </a:r>
            <a:r>
              <a:rPr lang="en-US" dirty="0"/>
              <a:t>, M., H. </a:t>
            </a:r>
            <a:r>
              <a:rPr lang="en-US" dirty="0" err="1"/>
              <a:t>Chepfer</a:t>
            </a:r>
            <a:r>
              <a:rPr lang="en-US" dirty="0"/>
              <a:t>, M. </a:t>
            </a:r>
            <a:r>
              <a:rPr lang="en-US" dirty="0" err="1"/>
              <a:t>Chiriaco</a:t>
            </a:r>
            <a:r>
              <a:rPr lang="en-US" dirty="0"/>
              <a:t>, R. Guzman, T. Vaillant de </a:t>
            </a:r>
            <a:r>
              <a:rPr lang="en-US" dirty="0" err="1"/>
              <a:t>Guélis</a:t>
            </a:r>
            <a:r>
              <a:rPr lang="en-US" dirty="0"/>
              <a:t>, T. S. </a:t>
            </a:r>
            <a:r>
              <a:rPr lang="en-US" dirty="0" err="1"/>
              <a:t>L’Ecuyer</a:t>
            </a:r>
            <a:r>
              <a:rPr lang="en-US" dirty="0"/>
              <a:t>, S. Kato, M. D. Shupe, M. R. Gallagher, 2020: The Surface Longwave Cloud Radiative Effect from Space Lidar Observations, submitted to </a:t>
            </a:r>
            <a:r>
              <a:rPr lang="en-US" i="1" dirty="0"/>
              <a:t>J. Climate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04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26743-485C-5B49-9413-2746CDE3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</p:spTree>
    <p:extLst>
      <p:ext uri="{BB962C8B-B14F-4D97-AF65-F5344CB8AC3E}">
        <p14:creationId xmlns:p14="http://schemas.microsoft.com/office/powerpoint/2010/main" val="25050960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FDB5-8932-7E48-9C58-3B7F99B2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Zonal plots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64D7A-18AC-E745-B5BC-DFD81C386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" y="1690688"/>
            <a:ext cx="5429879" cy="372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237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0495-9E66-A34B-83E6-6952DDEA4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GEOS telecon</a:t>
            </a:r>
          </a:p>
        </p:txBody>
      </p:sp>
    </p:spTree>
    <p:extLst>
      <p:ext uri="{BB962C8B-B14F-4D97-AF65-F5344CB8AC3E}">
        <p14:creationId xmlns:p14="http://schemas.microsoft.com/office/powerpoint/2010/main" val="182686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44A84CAF-2476-1F4D-85E3-BF265E91E360}"/>
              </a:ext>
            </a:extLst>
          </p:cNvPr>
          <p:cNvSpPr txBox="1"/>
          <p:nvPr/>
        </p:nvSpPr>
        <p:spPr>
          <a:xfrm>
            <a:off x="55677" y="111311"/>
            <a:ext cx="6989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Temperature (K) anomalies in MERRA2, GEOS-5.4.1, and ERA5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374788-9249-1140-A415-21501E71BE45}"/>
              </a:ext>
            </a:extLst>
          </p:cNvPr>
          <p:cNvGrpSpPr/>
          <p:nvPr/>
        </p:nvGrpSpPr>
        <p:grpSpPr>
          <a:xfrm>
            <a:off x="-1" y="1162009"/>
            <a:ext cx="12082234" cy="4905825"/>
            <a:chOff x="-1" y="1162009"/>
            <a:chExt cx="12082234" cy="490582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A090B8-9D4F-E64E-B5C4-7CB3A7696D89}"/>
                </a:ext>
              </a:extLst>
            </p:cNvPr>
            <p:cNvSpPr txBox="1"/>
            <p:nvPr/>
          </p:nvSpPr>
          <p:spPr>
            <a:xfrm>
              <a:off x="2336287" y="1162009"/>
              <a:ext cx="36551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Western Pacific (90°E–150°E, 15°S–15°N)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29E5D5D-FB48-6248-A514-E16ECDB96893}"/>
                </a:ext>
              </a:extLst>
            </p:cNvPr>
            <p:cNvGrpSpPr/>
            <p:nvPr/>
          </p:nvGrpSpPr>
          <p:grpSpPr>
            <a:xfrm>
              <a:off x="-1" y="1206427"/>
              <a:ext cx="12082234" cy="4861407"/>
              <a:chOff x="-1" y="662138"/>
              <a:chExt cx="12082234" cy="486140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45C7B95-EF4E-8047-BB72-2B5E488FDE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3014"/>
              <a:stretch/>
            </p:blipFill>
            <p:spPr>
              <a:xfrm rot="16200000">
                <a:off x="8680553" y="2124748"/>
                <a:ext cx="1210610" cy="5586984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24EBD7C-02A0-9E4A-8FAA-CF28CD1F33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6805"/>
              <a:stretch/>
            </p:blipFill>
            <p:spPr>
              <a:xfrm rot="16200000">
                <a:off x="3184344" y="2212004"/>
                <a:ext cx="1214488" cy="5385736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5400FCC-F6CD-E84A-AEF2-8378783CAD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6769"/>
              <a:stretch/>
            </p:blipFill>
            <p:spPr>
              <a:xfrm rot="16200000">
                <a:off x="3167359" y="-544751"/>
                <a:ext cx="1210645" cy="5370782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D880D38-CAE2-7244-B0BF-435F336484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3187"/>
              <a:stretch/>
            </p:blipFill>
            <p:spPr>
              <a:xfrm rot="16200000">
                <a:off x="8684482" y="-638172"/>
                <a:ext cx="1210644" cy="557717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59A3F4F-E6F1-9B46-B044-C566F3875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0753" y="1014229"/>
                <a:ext cx="5212080" cy="460567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E58B72CB-FE1A-B84A-8E1A-2279E1A493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7387" y="1019994"/>
                <a:ext cx="5212080" cy="460567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E70B384-B2CE-0A40-8F6F-899602DD183E}"/>
                  </a:ext>
                </a:extLst>
              </p:cNvPr>
              <p:cNvSpPr txBox="1"/>
              <p:nvPr/>
            </p:nvSpPr>
            <p:spPr>
              <a:xfrm>
                <a:off x="55677" y="1824698"/>
                <a:ext cx="9428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MERRA2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BEE73DC-32B2-F04A-88C8-583E298B6ECA}"/>
                  </a:ext>
                </a:extLst>
              </p:cNvPr>
              <p:cNvSpPr txBox="1"/>
              <p:nvPr/>
            </p:nvSpPr>
            <p:spPr>
              <a:xfrm>
                <a:off x="-1" y="3275111"/>
                <a:ext cx="9428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GEOS-5.4.1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A596EE-2892-4141-BDDB-2F106C0684F3}"/>
                  </a:ext>
                </a:extLst>
              </p:cNvPr>
              <p:cNvSpPr txBox="1"/>
              <p:nvPr/>
            </p:nvSpPr>
            <p:spPr>
              <a:xfrm>
                <a:off x="55677" y="4773054"/>
                <a:ext cx="6639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ERA5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873CA00-0C68-3445-814D-1048DEE79983}"/>
                  </a:ext>
                </a:extLst>
              </p:cNvPr>
              <p:cNvSpPr txBox="1"/>
              <p:nvPr/>
            </p:nvSpPr>
            <p:spPr>
              <a:xfrm>
                <a:off x="7541797" y="662138"/>
                <a:ext cx="3666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Eastern Pacific (150°W–120°W, EQ–30°N)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D531D3C-8864-624B-8EB5-08CBBC332C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b="6805"/>
              <a:stretch/>
            </p:blipFill>
            <p:spPr>
              <a:xfrm rot="16200000">
                <a:off x="3177100" y="823092"/>
                <a:ext cx="1214489" cy="538573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23B36BB-DFC9-094B-AAEB-74A1FEE733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16200000">
                <a:off x="8596550" y="634481"/>
                <a:ext cx="1210646" cy="57607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566491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1D7E1C62-5659-F043-8B94-BAEA7EF053F8}"/>
              </a:ext>
            </a:extLst>
          </p:cNvPr>
          <p:cNvSpPr txBox="1"/>
          <p:nvPr/>
        </p:nvSpPr>
        <p:spPr>
          <a:xfrm>
            <a:off x="186305" y="138417"/>
            <a:ext cx="776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Specific humidity (g/g) anomalies in MERRA2, GEOS-5.4.1, and ERA5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36E2E1-7E18-4048-B485-3A1463FBAF54}"/>
              </a:ext>
            </a:extLst>
          </p:cNvPr>
          <p:cNvGrpSpPr/>
          <p:nvPr/>
        </p:nvGrpSpPr>
        <p:grpSpPr>
          <a:xfrm>
            <a:off x="22411" y="1293510"/>
            <a:ext cx="12158161" cy="4857112"/>
            <a:chOff x="22411" y="662138"/>
            <a:chExt cx="12158161" cy="485711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250DE05-2B86-B340-9747-F51937EB6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0753" y="1014229"/>
              <a:ext cx="5212080" cy="460567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D7C717D-4520-0545-BAB2-06FDEBD3837B}"/>
                </a:ext>
              </a:extLst>
            </p:cNvPr>
            <p:cNvGrpSpPr/>
            <p:nvPr/>
          </p:nvGrpSpPr>
          <p:grpSpPr>
            <a:xfrm>
              <a:off x="22411" y="662138"/>
              <a:ext cx="12158161" cy="4857112"/>
              <a:chOff x="22411" y="662138"/>
              <a:chExt cx="12158161" cy="485711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87FE979-C89A-5443-8AE5-883407E363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3085" b="1315"/>
              <a:stretch/>
            </p:blipFill>
            <p:spPr>
              <a:xfrm rot="16200000">
                <a:off x="8718773" y="2101699"/>
                <a:ext cx="1206664" cy="5628437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CDC8074-E308-7A4F-90AC-2A9CA8F076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9015"/>
              <a:stretch/>
            </p:blipFill>
            <p:spPr>
              <a:xfrm rot="16200000">
                <a:off x="3173674" y="2204601"/>
                <a:ext cx="1213210" cy="5385816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D473B47B-B1AC-7F4A-A255-D8DABB1B24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9061"/>
              <a:stretch/>
            </p:blipFill>
            <p:spPr>
              <a:xfrm rot="16200000">
                <a:off x="3173246" y="-550361"/>
                <a:ext cx="1212531" cy="5380099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EAA6999-B19D-DC40-8D36-462E2A7B8B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2735" b="782"/>
              <a:stretch/>
            </p:blipFill>
            <p:spPr>
              <a:xfrm rot="16200000">
                <a:off x="8720281" y="-714760"/>
                <a:ext cx="1212529" cy="5708053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604EF7-1808-FE4A-B24E-28C3095FEF2C}"/>
                  </a:ext>
                </a:extLst>
              </p:cNvPr>
              <p:cNvSpPr txBox="1"/>
              <p:nvPr/>
            </p:nvSpPr>
            <p:spPr>
              <a:xfrm>
                <a:off x="2292744" y="674212"/>
                <a:ext cx="365510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Western Pacific (90°E–150°E, 15°S–15°N)</a:t>
                </a:r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4E68F27B-62FA-1F4F-B54C-3519CCFF91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87387" y="1019994"/>
                <a:ext cx="5212080" cy="460567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347FD3-4207-F647-BAE6-0EE5C1CAB8F9}"/>
                  </a:ext>
                </a:extLst>
              </p:cNvPr>
              <p:cNvSpPr txBox="1"/>
              <p:nvPr/>
            </p:nvSpPr>
            <p:spPr>
              <a:xfrm>
                <a:off x="55677" y="1824698"/>
                <a:ext cx="9428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MERRA2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D3F932F-8D10-7649-A021-908ED018D953}"/>
                  </a:ext>
                </a:extLst>
              </p:cNvPr>
              <p:cNvSpPr txBox="1"/>
              <p:nvPr/>
            </p:nvSpPr>
            <p:spPr>
              <a:xfrm>
                <a:off x="55677" y="4773054"/>
                <a:ext cx="6639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ERA5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BD9AE19-7A8D-F643-840C-F3F8B6A44935}"/>
                  </a:ext>
                </a:extLst>
              </p:cNvPr>
              <p:cNvSpPr txBox="1"/>
              <p:nvPr/>
            </p:nvSpPr>
            <p:spPr>
              <a:xfrm>
                <a:off x="7541797" y="662138"/>
                <a:ext cx="3666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Eastern Pacific (150°W–120°W, EQ–30°N)</a:t>
                </a: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9ED4549-0D6A-D142-BEFB-61290A8062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b="819"/>
              <a:stretch/>
            </p:blipFill>
            <p:spPr>
              <a:xfrm rot="16200000">
                <a:off x="8645875" y="598722"/>
                <a:ext cx="1206908" cy="5840521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398611F-E8F7-1648-847D-58EF502DF813}"/>
                  </a:ext>
                </a:extLst>
              </p:cNvPr>
              <p:cNvSpPr txBox="1"/>
              <p:nvPr/>
            </p:nvSpPr>
            <p:spPr>
              <a:xfrm>
                <a:off x="22411" y="3236874"/>
                <a:ext cx="8433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GEOS-5.4.1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00446CF1-9B7D-754C-85A6-E14343300A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b="9076"/>
              <a:stretch/>
            </p:blipFill>
            <p:spPr>
              <a:xfrm rot="16200000">
                <a:off x="3173477" y="808068"/>
                <a:ext cx="1212616" cy="53795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051004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66075-9B87-2A40-88AA-FA3736A33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70" y="871880"/>
            <a:ext cx="10714382" cy="570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37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DA7111-CE9D-184C-AB12-918668FF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8" y="626165"/>
            <a:ext cx="10930030" cy="579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731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9793D0-E87D-DB43-8AA3-26A28A36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10" y="626165"/>
            <a:ext cx="10251380" cy="574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310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9EA4-BE2E-FF4C-BAD8-C97F88B5C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the size of anomaly changes as a function of temporal and spatial averaging lengths  </a:t>
            </a:r>
          </a:p>
        </p:txBody>
      </p:sp>
    </p:spTree>
    <p:extLst>
      <p:ext uri="{BB962C8B-B14F-4D97-AF65-F5344CB8AC3E}">
        <p14:creationId xmlns:p14="http://schemas.microsoft.com/office/powerpoint/2010/main" val="25544032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79F82-BCFE-EA41-9C2D-36ADE12C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5025"/>
          </a:xfrm>
        </p:spPr>
        <p:txBody>
          <a:bodyPr/>
          <a:lstStyle/>
          <a:p>
            <a:r>
              <a:rPr lang="en-US" dirty="0" err="1"/>
              <a:t>MOSAiC</a:t>
            </a:r>
            <a:r>
              <a:rPr lang="en-US" dirty="0"/>
              <a:t> data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0325B-A9A3-474B-84AF-7FD90DFD8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71" y="1482090"/>
            <a:ext cx="6479801" cy="34899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F24620-E063-824E-926E-1F6249FB6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989" y="439420"/>
            <a:ext cx="549910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56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4827</TotalTime>
  <Words>2635</Words>
  <Application>Microsoft Macintosh PowerPoint</Application>
  <PresentationFormat>Widescreen</PresentationFormat>
  <Paragraphs>256</Paragraphs>
  <Slides>52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Surface Atmosphere Radiation Budget (SARB) working group update</vt:lpstr>
      <vt:lpstr>Outline of this presentation</vt:lpstr>
      <vt:lpstr>Work done after the 2020 spring meeting </vt:lpstr>
      <vt:lpstr>MATCH uses</vt:lpstr>
      <vt:lpstr>Aerosol optical thickness sources</vt:lpstr>
      <vt:lpstr>MATCH assimilation of MODIS aerosol optical depth</vt:lpstr>
      <vt:lpstr>Match Modis Assimilation  (Modis Preprocessing)</vt:lpstr>
      <vt:lpstr>PowerPoint Presentation</vt:lpstr>
      <vt:lpstr>PowerPoint Presentation</vt:lpstr>
      <vt:lpstr>PowerPoint Presentation</vt:lpstr>
      <vt:lpstr>Surface downward shortwave clear-sky irradiance anomalies (Jan. Feb. March 2020)</vt:lpstr>
      <vt:lpstr>EBAF surface downward shortwave irradiance anomalies January 2020 Clear-sky total region</vt:lpstr>
      <vt:lpstr>EBAF surface downward shortwave irradiance anomalies February 2020 Clear-sky total region</vt:lpstr>
      <vt:lpstr>EBAF surface downward shortwave irradiance anomalies March 2020 clear-sky total region</vt:lpstr>
      <vt:lpstr>Comparison with AERONET: Beijing China, March 2018</vt:lpstr>
      <vt:lpstr>Comparison with AERONET: Beijing China, June 2011</vt:lpstr>
      <vt:lpstr>Comparison with AERONET: Beijing China, February 2012</vt:lpstr>
      <vt:lpstr>Aerosol optical thickness anomalies in 2020</vt:lpstr>
      <vt:lpstr>Aerosol anomalies in January 2020</vt:lpstr>
      <vt:lpstr>January 2020 Australian fires</vt:lpstr>
      <vt:lpstr>Comparison with AERONET AOD: January 2020</vt:lpstr>
      <vt:lpstr>Comparison with AERONET AOD: January 2020</vt:lpstr>
      <vt:lpstr>PowerPoint Presentation</vt:lpstr>
      <vt:lpstr>PowerPoint Presentation</vt:lpstr>
      <vt:lpstr>PowerPoint Presentation</vt:lpstr>
      <vt:lpstr>PowerPoint Presentation</vt:lpstr>
      <vt:lpstr>Plans for SYN after Terra starts to drift</vt:lpstr>
      <vt:lpstr>Testing Aqua+ GEO (no Terra) SYN (to form radiation budget timeseries with NOAA-20 + GEO)</vt:lpstr>
      <vt:lpstr>Aqua only SYN1deg (July 2019)</vt:lpstr>
      <vt:lpstr>Cloud amount test with Aqua only MATCH (Case 2) </vt:lpstr>
      <vt:lpstr>CASE 3, 4, and 5 surface downward shortwave regional differences from Edition 4 Terra+Aqua+GEO</vt:lpstr>
      <vt:lpstr>CASE 3, 4, and 5 surface downward longwave regional differences from Edition 4 Terra+Aqua+GEOs</vt:lpstr>
      <vt:lpstr>Edition 4.1 SYN</vt:lpstr>
      <vt:lpstr>Diurnal variability of surface irradiance due to diurnal variability of cloud properties</vt:lpstr>
      <vt:lpstr>Diurnal surface irradiance variability Aqua only – Terra only (no GEOs)</vt:lpstr>
      <vt:lpstr>GEO artifacts– needs to be corrected in the EBAF process</vt:lpstr>
      <vt:lpstr>(Terra+Aqua) – SYN and (Terra+Aqua) – EBAF downward shortwave irradiance</vt:lpstr>
      <vt:lpstr>(Terra+Aqua) – SYN and (Terra+Aqua) – EBAF downward longwave irradiance</vt:lpstr>
      <vt:lpstr>(Terra+Aqua) – SYN daytime and nighttime downward longwave irradiance</vt:lpstr>
      <vt:lpstr>Nighttime cloud amount and optical thickness differences</vt:lpstr>
      <vt:lpstr>Summary</vt:lpstr>
      <vt:lpstr>Publications</vt:lpstr>
      <vt:lpstr>Backups</vt:lpstr>
      <vt:lpstr>Zonal plots</vt:lpstr>
      <vt:lpstr>GEOS telecon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the size of anomaly changes as a function of temporal and spatial averaging lengths  </vt:lpstr>
      <vt:lpstr>MOSAiC data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MATCH</dc:title>
  <dc:creator>Kato, Seiji (LARC-E302)</dc:creator>
  <cp:lastModifiedBy>Kato, Seiji (LARC-E302)</cp:lastModifiedBy>
  <cp:revision>168</cp:revision>
  <dcterms:created xsi:type="dcterms:W3CDTF">2020-08-14T17:33:58Z</dcterms:created>
  <dcterms:modified xsi:type="dcterms:W3CDTF">2020-09-14T21:04:42Z</dcterms:modified>
</cp:coreProperties>
</file>