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84" r:id="rId1"/>
    <p:sldMasterId id="2147483696" r:id="rId2"/>
  </p:sldMasterIdLst>
  <p:notesMasterIdLst>
    <p:notesMasterId r:id="rId23"/>
  </p:notesMasterIdLst>
  <p:handoutMasterIdLst>
    <p:handoutMasterId r:id="rId24"/>
  </p:handoutMasterIdLst>
  <p:sldIdLst>
    <p:sldId id="256" r:id="rId3"/>
    <p:sldId id="376" r:id="rId4"/>
    <p:sldId id="484" r:id="rId5"/>
    <p:sldId id="459" r:id="rId6"/>
    <p:sldId id="461" r:id="rId7"/>
    <p:sldId id="426" r:id="rId8"/>
    <p:sldId id="267" r:id="rId9"/>
    <p:sldId id="268" r:id="rId10"/>
    <p:sldId id="272" r:id="rId11"/>
    <p:sldId id="522" r:id="rId12"/>
    <p:sldId id="271" r:id="rId13"/>
    <p:sldId id="277" r:id="rId14"/>
    <p:sldId id="464" r:id="rId15"/>
    <p:sldId id="465" r:id="rId16"/>
    <p:sldId id="273" r:id="rId17"/>
    <p:sldId id="468" r:id="rId18"/>
    <p:sldId id="462" r:id="rId19"/>
    <p:sldId id="523" r:id="rId20"/>
    <p:sldId id="430" r:id="rId21"/>
    <p:sldId id="366" r:id="rId2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9D9D9"/>
    <a:srgbClr val="FFFFFF"/>
    <a:srgbClr val="F9FAFB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Sheet1!$N$3:$N$10</c:f>
              <c:numCache>
                <c:formatCode>General</c:formatCode>
                <c:ptCount val="8"/>
                <c:pt idx="0">
                  <c:v>3120</c:v>
                </c:pt>
                <c:pt idx="1">
                  <c:v>2670</c:v>
                </c:pt>
                <c:pt idx="2">
                  <c:v>4900</c:v>
                </c:pt>
                <c:pt idx="3">
                  <c:v>97500</c:v>
                </c:pt>
                <c:pt idx="4">
                  <c:v>19</c:v>
                </c:pt>
                <c:pt idx="5">
                  <c:v>804</c:v>
                </c:pt>
                <c:pt idx="6">
                  <c:v>50</c:v>
                </c:pt>
                <c:pt idx="7">
                  <c:v>29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Sheet1!$N$2</c15:sqref>
                        </c15:formulaRef>
                      </c:ext>
                    </c:extLst>
                    <c:strCache>
                      <c:ptCount val="1"/>
                      <c:pt idx="0">
                        <c:v>Aerobic Plate Count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Sheet1!$M$3:$M$10</c15:sqref>
                        </c15:formulaRef>
                      </c:ext>
                    </c:extLst>
                    <c:strCache>
                      <c:ptCount val="8"/>
                      <c:pt idx="0">
                        <c:v>Flight A</c:v>
                      </c:pt>
                      <c:pt idx="1">
                        <c:v>Flight C</c:v>
                      </c:pt>
                      <c:pt idx="2">
                        <c:v>Flight D</c:v>
                      </c:pt>
                      <c:pt idx="3">
                        <c:v>Ground A</c:v>
                      </c:pt>
                      <c:pt idx="4">
                        <c:v>Ground B</c:v>
                      </c:pt>
                      <c:pt idx="5">
                        <c:v>Ground C</c:v>
                      </c:pt>
                      <c:pt idx="6">
                        <c:v>Ground E</c:v>
                      </c:pt>
                      <c:pt idx="7">
                        <c:v>Ground F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8CDC-6C48-AB62-F6A1432B3551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Sheet1!$O$3:$O$10</c:f>
              <c:numCache>
                <c:formatCode>General</c:formatCode>
                <c:ptCount val="8"/>
                <c:pt idx="0">
                  <c:v>497</c:v>
                </c:pt>
                <c:pt idx="1">
                  <c:v>1120</c:v>
                </c:pt>
                <c:pt idx="2">
                  <c:v>569</c:v>
                </c:pt>
                <c:pt idx="3">
                  <c:v>891</c:v>
                </c:pt>
                <c:pt idx="4">
                  <c:v>9.5</c:v>
                </c:pt>
                <c:pt idx="5">
                  <c:v>370</c:v>
                </c:pt>
                <c:pt idx="6">
                  <c:v>12.5</c:v>
                </c:pt>
                <c:pt idx="7">
                  <c:v>30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Sheet1!$O$2</c15:sqref>
                        </c15:formulaRef>
                      </c:ext>
                    </c:extLst>
                    <c:strCache>
                      <c:ptCount val="1"/>
                      <c:pt idx="0">
                        <c:v>Yeast and Mold Count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Sheet1!$M$3:$M$10</c15:sqref>
                        </c15:formulaRef>
                      </c:ext>
                    </c:extLst>
                    <c:strCache>
                      <c:ptCount val="8"/>
                      <c:pt idx="0">
                        <c:v>Flight A</c:v>
                      </c:pt>
                      <c:pt idx="1">
                        <c:v>Flight C</c:v>
                      </c:pt>
                      <c:pt idx="2">
                        <c:v>Flight D</c:v>
                      </c:pt>
                      <c:pt idx="3">
                        <c:v>Ground A</c:v>
                      </c:pt>
                      <c:pt idx="4">
                        <c:v>Ground B</c:v>
                      </c:pt>
                      <c:pt idx="5">
                        <c:v>Ground C</c:v>
                      </c:pt>
                      <c:pt idx="6">
                        <c:v>Ground E</c:v>
                      </c:pt>
                      <c:pt idx="7">
                        <c:v>Ground F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8CDC-6C48-AB62-F6A1432B3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2716792"/>
        <c:axId val="362719144"/>
      </c:barChart>
      <c:catAx>
        <c:axId val="362716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19144"/>
        <c:crosses val="autoZero"/>
        <c:auto val="1"/>
        <c:lblAlgn val="ctr"/>
        <c:lblOffset val="100"/>
        <c:noMultiLvlLbl val="0"/>
      </c:catAx>
      <c:valAx>
        <c:axId val="362719144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CFU/g fresh mass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16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533834132802399"/>
          <c:y val="0.92029604429072098"/>
          <c:w val="0.68932320131071101"/>
          <c:h val="5.98626827681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Flight and Ground Community </a:t>
            </a:r>
            <a:r>
              <a:rPr lang="en-US" baseline="0" dirty="0"/>
              <a:t> Characterization</a:t>
            </a:r>
            <a:endParaRPr lang="en-US" dirty="0"/>
          </a:p>
        </c:rich>
      </c:tx>
      <c:layout>
        <c:manualLayout>
          <c:xMode val="edge"/>
          <c:yMode val="edge"/>
          <c:x val="0.11342028137457565"/>
          <c:y val="2.2633744489262428E-3"/>
        </c:manualLayout>
      </c:layout>
      <c:overlay val="0"/>
      <c:spPr>
        <a:noFill/>
      </c:sp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'Total percent data and graph'!$S$2</c:f>
              <c:strCache>
                <c:ptCount val="1"/>
                <c:pt idx="0">
                  <c:v>Burkholderia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graph'!$T$2:$AA$2</c:f>
              <c:numCache>
                <c:formatCode>General</c:formatCode>
                <c:ptCount val="8"/>
                <c:pt idx="0">
                  <c:v>18.028237122155748</c:v>
                </c:pt>
                <c:pt idx="1">
                  <c:v>28.494118623478727</c:v>
                </c:pt>
                <c:pt idx="2">
                  <c:v>11.279432976629048</c:v>
                </c:pt>
                <c:pt idx="3">
                  <c:v>3.02734375</c:v>
                </c:pt>
                <c:pt idx="4">
                  <c:v>17.825020441537205</c:v>
                </c:pt>
                <c:pt idx="5">
                  <c:v>26.00773427519006</c:v>
                </c:pt>
                <c:pt idx="6">
                  <c:v>35.214082015075761</c:v>
                </c:pt>
                <c:pt idx="7">
                  <c:v>0.2297974988891005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30-A842-9BB4-D33E7F421E84}"/>
            </c:ext>
          </c:extLst>
        </c:ser>
        <c:ser>
          <c:idx val="1"/>
          <c:order val="1"/>
          <c:tx>
            <c:strRef>
              <c:f>'Total percent data and graph'!$S$3</c:f>
              <c:strCache>
                <c:ptCount val="1"/>
                <c:pt idx="0">
                  <c:v>Ralstonia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graph'!$T$3:$AA$3</c:f>
              <c:numCache>
                <c:formatCode>General</c:formatCode>
                <c:ptCount val="8"/>
                <c:pt idx="0">
                  <c:v>29.192110290014334</c:v>
                </c:pt>
                <c:pt idx="1">
                  <c:v>27.743573492685066</c:v>
                </c:pt>
                <c:pt idx="2">
                  <c:v>19.075638851529149</c:v>
                </c:pt>
                <c:pt idx="3">
                  <c:v>3.02734375</c:v>
                </c:pt>
                <c:pt idx="4">
                  <c:v>23.630417007358954</c:v>
                </c:pt>
                <c:pt idx="5">
                  <c:v>17.821087780235473</c:v>
                </c:pt>
                <c:pt idx="6">
                  <c:v>5.5365404889023297</c:v>
                </c:pt>
                <c:pt idx="7">
                  <c:v>0.1168031486066146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30-A842-9BB4-D33E7F421E84}"/>
            </c:ext>
          </c:extLst>
        </c:ser>
        <c:ser>
          <c:idx val="2"/>
          <c:order val="2"/>
          <c:tx>
            <c:strRef>
              <c:f>'Total percent data and graph'!$S$4</c:f>
              <c:strCache>
                <c:ptCount val="1"/>
                <c:pt idx="0">
                  <c:v>Bradyrhizobium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graph'!$T$4:$AA$4</c:f>
              <c:numCache>
                <c:formatCode>General</c:formatCode>
                <c:ptCount val="8"/>
                <c:pt idx="0">
                  <c:v>11.469368532144047</c:v>
                </c:pt>
                <c:pt idx="1">
                  <c:v>10.810000226351885</c:v>
                </c:pt>
                <c:pt idx="2">
                  <c:v>19.930608346490459</c:v>
                </c:pt>
                <c:pt idx="3">
                  <c:v>0.1953125</c:v>
                </c:pt>
                <c:pt idx="4">
                  <c:v>6.2142273098937038</c:v>
                </c:pt>
                <c:pt idx="5">
                  <c:v>3.5410308005055171</c:v>
                </c:pt>
                <c:pt idx="6">
                  <c:v>1.5737126674260131</c:v>
                </c:pt>
                <c:pt idx="7">
                  <c:v>4.0627182124039866E-2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30-A842-9BB4-D33E7F421E84}"/>
            </c:ext>
          </c:extLst>
        </c:ser>
        <c:ser>
          <c:idx val="3"/>
          <c:order val="3"/>
          <c:tx>
            <c:strRef>
              <c:f>'Total percent data and graph'!$S$5</c:f>
              <c:strCache>
                <c:ptCount val="1"/>
                <c:pt idx="0">
                  <c:v>Acinetobacter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graph'!$T$5:$AA$5</c:f>
              <c:numCache>
                <c:formatCode>General</c:formatCode>
                <c:ptCount val="8"/>
                <c:pt idx="0">
                  <c:v>7.5218779829055515</c:v>
                </c:pt>
                <c:pt idx="1">
                  <c:v>6.860254117718072</c:v>
                </c:pt>
                <c:pt idx="2">
                  <c:v>20.516465898680387</c:v>
                </c:pt>
                <c:pt idx="3">
                  <c:v>10.3515625</c:v>
                </c:pt>
                <c:pt idx="4">
                  <c:v>8.7489779231398188</c:v>
                </c:pt>
                <c:pt idx="5">
                  <c:v>5.9436148611033</c:v>
                </c:pt>
                <c:pt idx="6">
                  <c:v>13.43421524929836</c:v>
                </c:pt>
                <c:pt idx="7">
                  <c:v>93.509807655684625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30-A842-9BB4-D33E7F421E84}"/>
            </c:ext>
          </c:extLst>
        </c:ser>
        <c:ser>
          <c:idx val="4"/>
          <c:order val="4"/>
          <c:tx>
            <c:strRef>
              <c:f>'Total percent data and graph'!$S$6</c:f>
              <c:strCache>
                <c:ptCount val="1"/>
                <c:pt idx="0">
                  <c:v>Chitinophaga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</c:spPr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graph'!$T$6:$AA$6</c:f>
              <c:numCache>
                <c:formatCode>General</c:formatCode>
                <c:ptCount val="8"/>
                <c:pt idx="0">
                  <c:v>8.4034143060293509</c:v>
                </c:pt>
                <c:pt idx="1">
                  <c:v>9.316266401080453</c:v>
                </c:pt>
                <c:pt idx="2">
                  <c:v>3.9933093581272048</c:v>
                </c:pt>
                <c:pt idx="3">
                  <c:v>0.341796875</c:v>
                </c:pt>
                <c:pt idx="4">
                  <c:v>0.16353229762878169</c:v>
                </c:pt>
                <c:pt idx="5">
                  <c:v>2.823733595657419E-2</c:v>
                </c:pt>
                <c:pt idx="6">
                  <c:v>0.10033548795550193</c:v>
                </c:pt>
                <c:pt idx="7">
                  <c:v>0.40881102012315124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30-A842-9BB4-D33E7F421E84}"/>
            </c:ext>
          </c:extLst>
        </c:ser>
        <c:ser>
          <c:idx val="5"/>
          <c:order val="5"/>
          <c:tx>
            <c:strRef>
              <c:f>'Total percent data and graph'!$S$7</c:f>
              <c:strCache>
                <c:ptCount val="1"/>
                <c:pt idx="0">
                  <c:v>Novosphingobium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graph'!$T$7:$AA$7</c:f>
              <c:numCache>
                <c:formatCode>General</c:formatCode>
                <c:ptCount val="8"/>
                <c:pt idx="0">
                  <c:v>6.5315963106793891E-3</c:v>
                </c:pt>
                <c:pt idx="1">
                  <c:v>7.5450628880991723E-3</c:v>
                </c:pt>
                <c:pt idx="2">
                  <c:v>6.2130869539792997E-3</c:v>
                </c:pt>
                <c:pt idx="3">
                  <c:v>9.765625E-2</c:v>
                </c:pt>
                <c:pt idx="4">
                  <c:v>7.1954210956663944</c:v>
                </c:pt>
                <c:pt idx="5">
                  <c:v>6.7266843972648811</c:v>
                </c:pt>
                <c:pt idx="6">
                  <c:v>5.0761277850163786</c:v>
                </c:pt>
                <c:pt idx="7">
                  <c:v>3.1739986034406142E-2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A30-A842-9BB4-D33E7F421E84}"/>
            </c:ext>
          </c:extLst>
        </c:ser>
        <c:ser>
          <c:idx val="6"/>
          <c:order val="6"/>
          <c:tx>
            <c:strRef>
              <c:f>'Total percent data and graph'!$S$8</c:f>
              <c:strCache>
                <c:ptCount val="1"/>
                <c:pt idx="0">
                  <c:v>Janthinobacterium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graph'!$T$8:$AA$8</c:f>
              <c:numCache>
                <c:formatCode>General</c:formatCode>
                <c:ptCount val="8"/>
                <c:pt idx="0">
                  <c:v>8.2633860482811023</c:v>
                </c:pt>
                <c:pt idx="1">
                  <c:v>3.6669948769022991</c:v>
                </c:pt>
                <c:pt idx="2">
                  <c:v>7.8968335185076901</c:v>
                </c:pt>
                <c:pt idx="3">
                  <c:v>9.765625E-2</c:v>
                </c:pt>
                <c:pt idx="4">
                  <c:v>16.843826655764513</c:v>
                </c:pt>
                <c:pt idx="5">
                  <c:v>20.282671802953899</c:v>
                </c:pt>
                <c:pt idx="6">
                  <c:v>17.215873922100091</c:v>
                </c:pt>
                <c:pt idx="7">
                  <c:v>7.6175966482574737E-3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A30-A842-9BB4-D33E7F421E84}"/>
            </c:ext>
          </c:extLst>
        </c:ser>
        <c:ser>
          <c:idx val="7"/>
          <c:order val="7"/>
          <c:tx>
            <c:strRef>
              <c:f>'Total percent data and graph'!$S$9</c:f>
              <c:strCache>
                <c:ptCount val="1"/>
                <c:pt idx="0">
                  <c:v>Mesorhizobium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graph'!$T$9:$AA$9</c:f>
              <c:numCache>
                <c:formatCode>General</c:formatCode>
                <c:ptCount val="8"/>
                <c:pt idx="0">
                  <c:v>3.9655956758540634</c:v>
                </c:pt>
                <c:pt idx="1">
                  <c:v>3.5705123852207308</c:v>
                </c:pt>
                <c:pt idx="2">
                  <c:v>2.6460440909888314</c:v>
                </c:pt>
                <c:pt idx="3">
                  <c:v>9.765625E-2</c:v>
                </c:pt>
                <c:pt idx="4">
                  <c:v>2.4529844644317254</c:v>
                </c:pt>
                <c:pt idx="5">
                  <c:v>1.0429448556968826</c:v>
                </c:pt>
                <c:pt idx="6">
                  <c:v>2.8939015807785471</c:v>
                </c:pt>
                <c:pt idx="7">
                  <c:v>1.2695994413762458E-3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A30-A842-9BB4-D33E7F421E84}"/>
            </c:ext>
          </c:extLst>
        </c:ser>
        <c:ser>
          <c:idx val="8"/>
          <c:order val="8"/>
          <c:tx>
            <c:strRef>
              <c:f>'Total percent data and graph'!$S$10</c:f>
              <c:strCache>
                <c:ptCount val="1"/>
                <c:pt idx="0">
                  <c:v>Methylobacterium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graph'!$T$10:$AA$10</c:f>
              <c:numCache>
                <c:formatCode>General</c:formatCode>
                <c:ptCount val="8"/>
                <c:pt idx="0">
                  <c:v>2.8706938732480713</c:v>
                </c:pt>
                <c:pt idx="1">
                  <c:v>2.4647834189697968</c:v>
                </c:pt>
                <c:pt idx="2">
                  <c:v>2.7254741438122525</c:v>
                </c:pt>
                <c:pt idx="3">
                  <c:v>0.341796875</c:v>
                </c:pt>
                <c:pt idx="4">
                  <c:v>8.1766148814390843E-2</c:v>
                </c:pt>
                <c:pt idx="5">
                  <c:v>0.13866138957537244</c:v>
                </c:pt>
                <c:pt idx="6">
                  <c:v>0.15120981987660148</c:v>
                </c:pt>
                <c:pt idx="7">
                  <c:v>1.3965593855138706E-2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A30-A842-9BB4-D33E7F421E84}"/>
            </c:ext>
          </c:extLst>
        </c:ser>
        <c:ser>
          <c:idx val="9"/>
          <c:order val="9"/>
          <c:tx>
            <c:strRef>
              <c:f>'Total percent data and graph'!$S$11</c:f>
              <c:strCache>
                <c:ptCount val="1"/>
                <c:pt idx="0">
                  <c:v>Cupriavidus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graph'!$T$11:$AA$11</c:f>
              <c:numCache>
                <c:formatCode>General</c:formatCode>
                <c:ptCount val="8"/>
                <c:pt idx="0">
                  <c:v>0.50362045237606867</c:v>
                </c:pt>
                <c:pt idx="1">
                  <c:v>9.1578200804303705E-2</c:v>
                </c:pt>
                <c:pt idx="2">
                  <c:v>0.83876673878720531</c:v>
                </c:pt>
                <c:pt idx="3">
                  <c:v>0.1953125</c:v>
                </c:pt>
                <c:pt idx="4">
                  <c:v>0.73589533932951756</c:v>
                </c:pt>
                <c:pt idx="5">
                  <c:v>1.0218242466887133</c:v>
                </c:pt>
                <c:pt idx="6">
                  <c:v>1.1500425365941895</c:v>
                </c:pt>
                <c:pt idx="7">
                  <c:v>3.8087983241287368E-3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A30-A842-9BB4-D33E7F421E84}"/>
            </c:ext>
          </c:extLst>
        </c:ser>
        <c:ser>
          <c:idx val="10"/>
          <c:order val="10"/>
          <c:tx>
            <c:strRef>
              <c:f>'Total percent data and graph'!$S$12</c:f>
              <c:strCache>
                <c:ptCount val="1"/>
                <c:pt idx="0">
                  <c:v>Pelomonas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graph'!$T$12:$AA$12</c:f>
              <c:numCache>
                <c:formatCode>General</c:formatCode>
                <c:ptCount val="8"/>
                <c:pt idx="0">
                  <c:v>2.4995387776289388</c:v>
                </c:pt>
                <c:pt idx="1">
                  <c:v>1.6917917260840367</c:v>
                </c:pt>
                <c:pt idx="2">
                  <c:v>2.0483694910629007</c:v>
                </c:pt>
                <c:pt idx="3">
                  <c:v>0</c:v>
                </c:pt>
                <c:pt idx="4">
                  <c:v>1.4717906786590351</c:v>
                </c:pt>
                <c:pt idx="5">
                  <c:v>1.9492944683518005</c:v>
                </c:pt>
                <c:pt idx="6">
                  <c:v>11.160132612425208</c:v>
                </c:pt>
                <c:pt idx="7">
                  <c:v>1.2695994413762458E-3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A30-A842-9BB4-D33E7F421E84}"/>
            </c:ext>
          </c:extLst>
        </c:ser>
        <c:ser>
          <c:idx val="11"/>
          <c:order val="11"/>
          <c:tx>
            <c:strRef>
              <c:f>'Total percent data and graph'!$S$13</c:f>
              <c:strCache>
                <c:ptCount val="1"/>
                <c:pt idx="0">
                  <c:v>Sphingomonas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graph'!$T$13:$AA$13</c:f>
              <c:numCache>
                <c:formatCode>General</c:formatCode>
                <c:ptCount val="8"/>
                <c:pt idx="0">
                  <c:v>0.37963471188211956</c:v>
                </c:pt>
                <c:pt idx="1">
                  <c:v>0.10685695315270453</c:v>
                </c:pt>
                <c:pt idx="2">
                  <c:v>2.9491452741555078</c:v>
                </c:pt>
                <c:pt idx="3">
                  <c:v>0.1953125</c:v>
                </c:pt>
                <c:pt idx="4">
                  <c:v>1.4717906786590351</c:v>
                </c:pt>
                <c:pt idx="5">
                  <c:v>0.94285153474512362</c:v>
                </c:pt>
                <c:pt idx="6">
                  <c:v>0.10570555632495131</c:v>
                </c:pt>
                <c:pt idx="7">
                  <c:v>3.8087983241287368E-3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A30-A842-9BB4-D33E7F421E84}"/>
            </c:ext>
          </c:extLst>
        </c:ser>
        <c:ser>
          <c:idx val="12"/>
          <c:order val="12"/>
          <c:tx>
            <c:strRef>
              <c:f>'Total percent data and graph'!$S$14</c:f>
              <c:strCache>
                <c:ptCount val="1"/>
                <c:pt idx="0">
                  <c:v>Bacillus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graph'!$T$14:$AA$14</c:f>
              <c:numCache>
                <c:formatCode>General</c:formatCode>
                <c:ptCount val="8"/>
                <c:pt idx="0">
                  <c:v>2.2917881791857507E-4</c:v>
                </c:pt>
                <c:pt idx="1">
                  <c:v>5.6587971660743792E-4</c:v>
                </c:pt>
                <c:pt idx="2">
                  <c:v>1.2182523439175097E-3</c:v>
                </c:pt>
                <c:pt idx="3">
                  <c:v>0</c:v>
                </c:pt>
                <c:pt idx="4">
                  <c:v>0.32706459525756337</c:v>
                </c:pt>
                <c:pt idx="5">
                  <c:v>0.34871962047183902</c:v>
                </c:pt>
                <c:pt idx="6">
                  <c:v>0.67775915525998198</c:v>
                </c:pt>
                <c:pt idx="7">
                  <c:v>1.6504792737891197E-2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A30-A842-9BB4-D33E7F421E84}"/>
            </c:ext>
          </c:extLst>
        </c:ser>
        <c:ser>
          <c:idx val="13"/>
          <c:order val="13"/>
          <c:tx>
            <c:strRef>
              <c:f>'Total percent data and graph'!$S$15</c:f>
              <c:strCache>
                <c:ptCount val="1"/>
                <c:pt idx="0">
                  <c:v>Nitrobacter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graph'!$T$15:$AA$15</c:f>
              <c:numCache>
                <c:formatCode>General</c:formatCode>
                <c:ptCount val="8"/>
                <c:pt idx="0">
                  <c:v>0.64021102785553941</c:v>
                </c:pt>
                <c:pt idx="1">
                  <c:v>0.54390472094584907</c:v>
                </c:pt>
                <c:pt idx="2">
                  <c:v>1.7795011987603064</c:v>
                </c:pt>
                <c:pt idx="3">
                  <c:v>0</c:v>
                </c:pt>
                <c:pt idx="4">
                  <c:v>0.16353229762878169</c:v>
                </c:pt>
                <c:pt idx="5">
                  <c:v>3.2753013991255608</c:v>
                </c:pt>
                <c:pt idx="6">
                  <c:v>0.69923942873777956</c:v>
                </c:pt>
                <c:pt idx="7">
                  <c:v>1.2695994413762458E-3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A30-A842-9BB4-D33E7F421E84}"/>
            </c:ext>
          </c:extLst>
        </c:ser>
        <c:ser>
          <c:idx val="14"/>
          <c:order val="14"/>
          <c:tx>
            <c:strRef>
              <c:f>'Total percent data and graph'!$S$16</c:f>
              <c:strCache>
                <c:ptCount val="1"/>
                <c:pt idx="0">
                  <c:v>Arthrobacter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graph'!$T$16:$AA$16</c:f>
              <c:numCache>
                <c:formatCode>General</c:formatCode>
                <c:ptCount val="8"/>
                <c:pt idx="0">
                  <c:v>1.0949018026059922</c:v>
                </c:pt>
                <c:pt idx="1">
                  <c:v>0.86655047269818997</c:v>
                </c:pt>
                <c:pt idx="2">
                  <c:v>0.65139952829269243</c:v>
                </c:pt>
                <c:pt idx="3">
                  <c:v>0.29296875</c:v>
                </c:pt>
                <c:pt idx="4">
                  <c:v>0.40883074407195419</c:v>
                </c:pt>
                <c:pt idx="5">
                  <c:v>0.16322557613922156</c:v>
                </c:pt>
                <c:pt idx="6">
                  <c:v>6.4440820433392776E-2</c:v>
                </c:pt>
                <c:pt idx="7">
                  <c:v>3.8087983241287368E-3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A30-A842-9BB4-D33E7F421E84}"/>
            </c:ext>
          </c:extLst>
        </c:ser>
        <c:ser>
          <c:idx val="15"/>
          <c:order val="15"/>
          <c:tx>
            <c:strRef>
              <c:f>'Total percent data and graph'!$S$17</c:f>
              <c:strCache>
                <c:ptCount val="1"/>
                <c:pt idx="0">
                  <c:v>Hyphomicrobium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graph'!$T$17:$AA$17</c:f>
              <c:numCache>
                <c:formatCode>General</c:formatCode>
                <c:ptCount val="8"/>
                <c:pt idx="0">
                  <c:v>1.1201114725770356</c:v>
                </c:pt>
                <c:pt idx="1">
                  <c:v>0.50712253936636564</c:v>
                </c:pt>
                <c:pt idx="2">
                  <c:v>0.47499658889343704</c:v>
                </c:pt>
                <c:pt idx="3">
                  <c:v>0</c:v>
                </c:pt>
                <c:pt idx="4">
                  <c:v>0</c:v>
                </c:pt>
                <c:pt idx="5">
                  <c:v>8.035014296586152E-4</c:v>
                </c:pt>
                <c:pt idx="6">
                  <c:v>1.695811064036652E-3</c:v>
                </c:pt>
                <c:pt idx="7">
                  <c:v>1.1426394972386213E-2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A30-A842-9BB4-D33E7F421E84}"/>
            </c:ext>
          </c:extLst>
        </c:ser>
        <c:ser>
          <c:idx val="16"/>
          <c:order val="16"/>
          <c:tx>
            <c:strRef>
              <c:f>'Total percent data and graph'!$S$18</c:f>
              <c:strCache>
                <c:ptCount val="1"/>
                <c:pt idx="0">
                  <c:v>Niastella</c:v>
                </c:pt>
              </c:strCache>
            </c:strRef>
          </c:tx>
          <c:spPr>
            <a:ln>
              <a:solidFill>
                <a:srgbClr val="5B9BD5"/>
              </a:solidFill>
            </a:ln>
          </c:spPr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graph'!$T$18:$AA$18</c:f>
              <c:numCache>
                <c:formatCode>General</c:formatCode>
                <c:ptCount val="8"/>
                <c:pt idx="0">
                  <c:v>0.13395501907340712</c:v>
                </c:pt>
                <c:pt idx="1">
                  <c:v>0.13599975855798757</c:v>
                </c:pt>
                <c:pt idx="2">
                  <c:v>8.0282829464163888E-2</c:v>
                </c:pt>
                <c:pt idx="3">
                  <c:v>4.8828125E-2</c:v>
                </c:pt>
                <c:pt idx="4">
                  <c:v>8.1766148814390843E-2</c:v>
                </c:pt>
                <c:pt idx="5">
                  <c:v>0.30693754612959101</c:v>
                </c:pt>
                <c:pt idx="6">
                  <c:v>7.7724673768346547E-2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A30-A842-9BB4-D33E7F421E84}"/>
            </c:ext>
          </c:extLst>
        </c:ser>
        <c:ser>
          <c:idx val="17"/>
          <c:order val="17"/>
          <c:tx>
            <c:strRef>
              <c:f>'Total percent data and graph'!$S$19</c:f>
              <c:strCache>
                <c:ptCount val="1"/>
                <c:pt idx="0">
                  <c:v>Nevskia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graph'!$T$19:$AA$19</c:f>
              <c:numCache>
                <c:formatCode>General</c:formatCode>
                <c:ptCount val="8"/>
                <c:pt idx="0">
                  <c:v>2.2917881791857507E-4</c:v>
                </c:pt>
                <c:pt idx="1">
                  <c:v>9.4313286101239653E-5</c:v>
                </c:pt>
                <c:pt idx="2">
                  <c:v>2.4365046878350197E-4</c:v>
                </c:pt>
                <c:pt idx="3">
                  <c:v>4.8828125E-2</c:v>
                </c:pt>
                <c:pt idx="4">
                  <c:v>0.65412919051512675</c:v>
                </c:pt>
                <c:pt idx="5">
                  <c:v>1.7450903192999894</c:v>
                </c:pt>
                <c:pt idx="6">
                  <c:v>0.30411545081723962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FA30-A842-9BB4-D33E7F421E84}"/>
            </c:ext>
          </c:extLst>
        </c:ser>
        <c:ser>
          <c:idx val="18"/>
          <c:order val="18"/>
          <c:tx>
            <c:strRef>
              <c:f>'Total percent data and graph'!$S$20</c:f>
              <c:strCache>
                <c:ptCount val="1"/>
                <c:pt idx="0">
                  <c:v>Aminobacter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graph'!$T$20:$AA$20</c:f>
              <c:numCache>
                <c:formatCode>General</c:formatCode>
                <c:ptCount val="8"/>
                <c:pt idx="0">
                  <c:v>0.44265888680972776</c:v>
                </c:pt>
                <c:pt idx="1">
                  <c:v>0.2982186106521198</c:v>
                </c:pt>
                <c:pt idx="2">
                  <c:v>0.32576067676354209</c:v>
                </c:pt>
                <c:pt idx="3">
                  <c:v>0</c:v>
                </c:pt>
                <c:pt idx="4">
                  <c:v>1.3900245298446443</c:v>
                </c:pt>
                <c:pt idx="5">
                  <c:v>1.7231662088621615</c:v>
                </c:pt>
                <c:pt idx="6">
                  <c:v>0.74728740888548473</c:v>
                </c:pt>
                <c:pt idx="7">
                  <c:v>2.5391988827524917E-3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FA30-A842-9BB4-D33E7F421E84}"/>
            </c:ext>
          </c:extLst>
        </c:ser>
        <c:ser>
          <c:idx val="19"/>
          <c:order val="19"/>
          <c:tx>
            <c:strRef>
              <c:f>'Total percent data and graph'!$S$21</c:f>
              <c:strCache>
                <c:ptCount val="1"/>
                <c:pt idx="0">
                  <c:v>Paenibacillus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graph'!$T$21:$AA$21</c:f>
              <c:numCache>
                <c:formatCode>General</c:formatCode>
                <c:ptCount val="8"/>
                <c:pt idx="0">
                  <c:v>0.32726735198772516</c:v>
                </c:pt>
                <c:pt idx="1">
                  <c:v>0.2475723760157541</c:v>
                </c:pt>
                <c:pt idx="2">
                  <c:v>0.20478821901253338</c:v>
                </c:pt>
                <c:pt idx="3">
                  <c:v>0</c:v>
                </c:pt>
                <c:pt idx="4">
                  <c:v>0.57236304170073582</c:v>
                </c:pt>
                <c:pt idx="5">
                  <c:v>0.5891961197768103</c:v>
                </c:pt>
                <c:pt idx="6">
                  <c:v>0.45165101338842834</c:v>
                </c:pt>
                <c:pt idx="7">
                  <c:v>1.2695994413762458E-3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FA30-A842-9BB4-D33E7F421E84}"/>
            </c:ext>
          </c:extLst>
        </c:ser>
        <c:ser>
          <c:idx val="20"/>
          <c:order val="20"/>
          <c:tx>
            <c:strRef>
              <c:f>'Total percent data and graph'!$S$22</c:f>
              <c:strCache>
                <c:ptCount val="1"/>
                <c:pt idx="0">
                  <c:v>Niabella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graph'!$T$22:$AA$22</c:f>
              <c:numCache>
                <c:formatCode>General</c:formatCode>
                <c:ptCount val="8"/>
                <c:pt idx="0">
                  <c:v>0.55323766645544026</c:v>
                </c:pt>
                <c:pt idx="1">
                  <c:v>0.50665097293585937</c:v>
                </c:pt>
                <c:pt idx="2">
                  <c:v>0.2650917100364501</c:v>
                </c:pt>
                <c:pt idx="3">
                  <c:v>4.8828125E-2</c:v>
                </c:pt>
                <c:pt idx="4">
                  <c:v>1.3900245298446443</c:v>
                </c:pt>
                <c:pt idx="5">
                  <c:v>0.97694295254635333</c:v>
                </c:pt>
                <c:pt idx="6">
                  <c:v>0.1715595526450413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A30-A842-9BB4-D33E7F421E84}"/>
            </c:ext>
          </c:extLst>
        </c:ser>
        <c:ser>
          <c:idx val="21"/>
          <c:order val="21"/>
          <c:tx>
            <c:strRef>
              <c:f>'Total percent data and graph'!$S$23</c:f>
              <c:strCache>
                <c:ptCount val="1"/>
                <c:pt idx="0">
                  <c:v>Nesterenkonia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graph'!$T$23:$AA$23</c:f>
              <c:numCache>
                <c:formatCode>General</c:formatCode>
                <c:ptCount val="8"/>
                <c:pt idx="0">
                  <c:v>0.69945375228749107</c:v>
                </c:pt>
                <c:pt idx="1">
                  <c:v>0.526173823158816</c:v>
                </c:pt>
                <c:pt idx="2">
                  <c:v>0.37168879012923217</c:v>
                </c:pt>
                <c:pt idx="3">
                  <c:v>9.765625E-2</c:v>
                </c:pt>
                <c:pt idx="4">
                  <c:v>0.65412919051512675</c:v>
                </c:pt>
                <c:pt idx="5">
                  <c:v>0.33517488208616519</c:v>
                </c:pt>
                <c:pt idx="6">
                  <c:v>0.11559778753183179</c:v>
                </c:pt>
                <c:pt idx="7">
                  <c:v>6.3479972068812293E-3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FA30-A842-9BB4-D33E7F421E84}"/>
            </c:ext>
          </c:extLst>
        </c:ser>
        <c:ser>
          <c:idx val="22"/>
          <c:order val="22"/>
          <c:tx>
            <c:strRef>
              <c:f>'Total percent data and graph'!$S$24</c:f>
              <c:strCache>
                <c:ptCount val="1"/>
                <c:pt idx="0">
                  <c:v>Labrys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graph'!$T$24:$AA$24</c:f>
              <c:numCache>
                <c:formatCode>General</c:formatCode>
                <c:ptCount val="8"/>
                <c:pt idx="0">
                  <c:v>5.7294704479643769E-4</c:v>
                </c:pt>
                <c:pt idx="1">
                  <c:v>5.6587971660743792E-4</c:v>
                </c:pt>
                <c:pt idx="2">
                  <c:v>1.0964271095257588E-3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2.2610814187155361E-3</c:v>
                </c:pt>
                <c:pt idx="7">
                  <c:v>8.8871960896337206E-3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A30-A842-9BB4-D33E7F421E84}"/>
            </c:ext>
          </c:extLst>
        </c:ser>
        <c:ser>
          <c:idx val="23"/>
          <c:order val="23"/>
          <c:tx>
            <c:strRef>
              <c:f>'Total percent data and graph'!$S$25</c:f>
              <c:strCache>
                <c:ptCount val="1"/>
                <c:pt idx="0">
                  <c:v>Pseudomonas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graph'!$T$25:$AA$25</c:f>
              <c:numCache>
                <c:formatCode>General</c:formatCode>
                <c:ptCount val="8"/>
                <c:pt idx="0">
                  <c:v>0.33849711406573535</c:v>
                </c:pt>
                <c:pt idx="1">
                  <c:v>7.9034533752838823E-2</c:v>
                </c:pt>
                <c:pt idx="2">
                  <c:v>1.0051800089663372</c:v>
                </c:pt>
                <c:pt idx="3">
                  <c:v>2.294921875</c:v>
                </c:pt>
                <c:pt idx="4">
                  <c:v>2.3712183156173343</c:v>
                </c:pt>
                <c:pt idx="5">
                  <c:v>1.4036022116950782</c:v>
                </c:pt>
                <c:pt idx="6">
                  <c:v>0.58081528943255334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FA30-A842-9BB4-D33E7F421E84}"/>
            </c:ext>
          </c:extLst>
        </c:ser>
        <c:ser>
          <c:idx val="24"/>
          <c:order val="24"/>
          <c:tx>
            <c:strRef>
              <c:f>'Total percent data and graph'!$S$26</c:f>
              <c:strCache>
                <c:ptCount val="1"/>
                <c:pt idx="0">
                  <c:v>Williamsia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graph'!$T$26:$AA$26</c:f>
              <c:numCache>
                <c:formatCode>General</c:formatCode>
                <c:ptCount val="8"/>
                <c:pt idx="0">
                  <c:v>0.377801281338771</c:v>
                </c:pt>
                <c:pt idx="1">
                  <c:v>0.87305808943917551</c:v>
                </c:pt>
                <c:pt idx="2">
                  <c:v>0.12206888486053448</c:v>
                </c:pt>
                <c:pt idx="3">
                  <c:v>0</c:v>
                </c:pt>
                <c:pt idx="4">
                  <c:v>8.1766148814390843E-2</c:v>
                </c:pt>
                <c:pt idx="5">
                  <c:v>0.21579752682259951</c:v>
                </c:pt>
                <c:pt idx="6">
                  <c:v>1.8936556881742613E-2</c:v>
                </c:pt>
                <c:pt idx="7">
                  <c:v>0.19297911508918936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FA30-A842-9BB4-D33E7F421E84}"/>
            </c:ext>
          </c:extLst>
        </c:ser>
        <c:ser>
          <c:idx val="25"/>
          <c:order val="25"/>
          <c:tx>
            <c:strRef>
              <c:f>'Total percent data and graph'!$S$27</c:f>
              <c:strCache>
                <c:ptCount val="1"/>
                <c:pt idx="0">
                  <c:v>Sphingobium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graph'!$T$27:$AA$27</c:f>
              <c:numCache>
                <c:formatCode>General</c:formatCode>
                <c:ptCount val="8"/>
                <c:pt idx="0">
                  <c:v>1.7990537206608141E-2</c:v>
                </c:pt>
                <c:pt idx="1">
                  <c:v>8.2995691769090895E-3</c:v>
                </c:pt>
                <c:pt idx="2">
                  <c:v>5.2750326491628176E-2</c:v>
                </c:pt>
                <c:pt idx="3">
                  <c:v>0.146484375</c:v>
                </c:pt>
                <c:pt idx="4">
                  <c:v>0</c:v>
                </c:pt>
                <c:pt idx="5">
                  <c:v>1.2626451037492526E-3</c:v>
                </c:pt>
                <c:pt idx="6">
                  <c:v>1.695811064036652E-3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FA30-A842-9BB4-D33E7F421E84}"/>
            </c:ext>
          </c:extLst>
        </c:ser>
        <c:ser>
          <c:idx val="26"/>
          <c:order val="26"/>
          <c:tx>
            <c:strRef>
              <c:f>'Total percent data and graph'!$S$28</c:f>
              <c:strCache>
                <c:ptCount val="1"/>
                <c:pt idx="0">
                  <c:v>Thermogemmatispora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graph'!$T$28:$AA$28</c:f>
              <c:numCache>
                <c:formatCode>General</c:formatCode>
                <c:ptCount val="8"/>
                <c:pt idx="0">
                  <c:v>3.1053729827966919E-2</c:v>
                </c:pt>
                <c:pt idx="1">
                  <c:v>6.6396553415272716E-2</c:v>
                </c:pt>
                <c:pt idx="2">
                  <c:v>0.10123676977954504</c:v>
                </c:pt>
                <c:pt idx="3">
                  <c:v>78.90625</c:v>
                </c:pt>
                <c:pt idx="4">
                  <c:v>0.73589533932951756</c:v>
                </c:pt>
                <c:pt idx="5">
                  <c:v>1.0538495179565353</c:v>
                </c:pt>
                <c:pt idx="6">
                  <c:v>0.80946714790016194</c:v>
                </c:pt>
                <c:pt idx="7">
                  <c:v>3.8087983241287368E-3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FA30-A842-9BB4-D33E7F421E84}"/>
            </c:ext>
          </c:extLst>
        </c:ser>
        <c:ser>
          <c:idx val="27"/>
          <c:order val="27"/>
          <c:tx>
            <c:strRef>
              <c:f>'Total percent data and graph'!$S$29</c:f>
              <c:strCache>
                <c:ptCount val="1"/>
                <c:pt idx="0">
                  <c:v>Kocuria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graph'!$T$29:$AA$29</c:f>
              <c:numCache>
                <c:formatCode>General</c:formatCode>
                <c:ptCount val="8"/>
                <c:pt idx="0">
                  <c:v>0.38731220228239188</c:v>
                </c:pt>
                <c:pt idx="1">
                  <c:v>0.25181647389030987</c:v>
                </c:pt>
                <c:pt idx="2">
                  <c:v>0.18566165721302846</c:v>
                </c:pt>
                <c:pt idx="3">
                  <c:v>4.8828125E-2</c:v>
                </c:pt>
                <c:pt idx="4">
                  <c:v>8.1766148814390843E-2</c:v>
                </c:pt>
                <c:pt idx="5">
                  <c:v>6.4624472128257185E-2</c:v>
                </c:pt>
                <c:pt idx="6">
                  <c:v>0.84931870790502328</c:v>
                </c:pt>
                <c:pt idx="7">
                  <c:v>5.3653272392560156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FA30-A842-9BB4-D33E7F421E84}"/>
            </c:ext>
          </c:extLst>
        </c:ser>
        <c:ser>
          <c:idx val="28"/>
          <c:order val="28"/>
          <c:tx>
            <c:strRef>
              <c:f>'Total percent data and graph'!$S$30</c:f>
              <c:strCache>
                <c:ptCount val="1"/>
                <c:pt idx="0">
                  <c:v>Ramlibacter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graph'!$T$30:$AA$30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1.1478591852265931E-4</c:v>
                </c:pt>
                <c:pt idx="6">
                  <c:v>5.0874331921099561E-3</c:v>
                </c:pt>
                <c:pt idx="7">
                  <c:v>8.8871960896337206E-3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FA30-A842-9BB4-D33E7F421E84}"/>
            </c:ext>
          </c:extLst>
        </c:ser>
        <c:ser>
          <c:idx val="29"/>
          <c:order val="29"/>
          <c:tx>
            <c:strRef>
              <c:f>'Total percent data and graph'!$S$31</c:f>
              <c:strCache>
                <c:ptCount val="1"/>
                <c:pt idx="0">
                  <c:v>Afipia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graph'!$T$31:$AA$31</c:f>
              <c:numCache>
                <c:formatCode>General</c:formatCode>
                <c:ptCount val="8"/>
                <c:pt idx="0">
                  <c:v>6.0846976157381674E-2</c:v>
                </c:pt>
                <c:pt idx="1">
                  <c:v>5.6587971660743794E-2</c:v>
                </c:pt>
                <c:pt idx="2">
                  <c:v>0.13278950548700857</c:v>
                </c:pt>
                <c:pt idx="3">
                  <c:v>0</c:v>
                </c:pt>
                <c:pt idx="4">
                  <c:v>2.2076860179885527</c:v>
                </c:pt>
                <c:pt idx="5">
                  <c:v>0.80281271414747934</c:v>
                </c:pt>
                <c:pt idx="6">
                  <c:v>0.14244812937907878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FA30-A842-9BB4-D33E7F421E84}"/>
            </c:ext>
          </c:extLst>
        </c:ser>
        <c:ser>
          <c:idx val="30"/>
          <c:order val="30"/>
          <c:tx>
            <c:strRef>
              <c:f>'Total percent data and graph'!$S$32</c:f>
              <c:strCache>
                <c:ptCount val="1"/>
                <c:pt idx="0">
                  <c:v>Paucibacter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graph'!$T$32:$AA$32</c:f>
              <c:numCache>
                <c:formatCode>General</c:formatCode>
                <c:ptCount val="8"/>
                <c:pt idx="0">
                  <c:v>0.25931583247486767</c:v>
                </c:pt>
                <c:pt idx="1">
                  <c:v>0.14807185917894625</c:v>
                </c:pt>
                <c:pt idx="2">
                  <c:v>0.19492037502680154</c:v>
                </c:pt>
                <c:pt idx="3">
                  <c:v>9.765625E-2</c:v>
                </c:pt>
                <c:pt idx="4">
                  <c:v>0.98119378577269012</c:v>
                </c:pt>
                <c:pt idx="5">
                  <c:v>0.40037328380703563</c:v>
                </c:pt>
                <c:pt idx="6">
                  <c:v>0.20293205732971939</c:v>
                </c:pt>
                <c:pt idx="7">
                  <c:v>2.5391988827524917E-3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FA30-A842-9BB4-D33E7F421E84}"/>
            </c:ext>
          </c:extLst>
        </c:ser>
        <c:ser>
          <c:idx val="31"/>
          <c:order val="31"/>
          <c:tx>
            <c:strRef>
              <c:f>'Total percent data and graph'!$S$33</c:f>
              <c:strCache>
                <c:ptCount val="1"/>
                <c:pt idx="0">
                  <c:v>Caulobacter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graph'!$T$33:$AA$33</c:f>
              <c:numCache>
                <c:formatCode>General</c:formatCode>
                <c:ptCount val="8"/>
                <c:pt idx="0">
                  <c:v>4.5835763583715013E-4</c:v>
                </c:pt>
                <c:pt idx="1">
                  <c:v>1.8862657220247931E-4</c:v>
                </c:pt>
                <c:pt idx="2">
                  <c:v>1.3400775783092608E-3</c:v>
                </c:pt>
                <c:pt idx="3">
                  <c:v>0</c:v>
                </c:pt>
                <c:pt idx="4">
                  <c:v>0.40883074407195419</c:v>
                </c:pt>
                <c:pt idx="5">
                  <c:v>9.7797602581305737E-2</c:v>
                </c:pt>
                <c:pt idx="6">
                  <c:v>1.6675475463027077E-2</c:v>
                </c:pt>
                <c:pt idx="7">
                  <c:v>1.2695994413762458E-3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FA30-A842-9BB4-D33E7F421E84}"/>
            </c:ext>
          </c:extLst>
        </c:ser>
        <c:ser>
          <c:idx val="32"/>
          <c:order val="32"/>
          <c:tx>
            <c:strRef>
              <c:f>'Total percent data and graph'!$S$34</c:f>
              <c:strCache>
                <c:ptCount val="1"/>
                <c:pt idx="0">
                  <c:v>Azospirillum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graph'!$T$34:$AA$34</c:f>
              <c:numCache>
                <c:formatCode>General</c:formatCode>
                <c:ptCount val="8"/>
                <c:pt idx="0">
                  <c:v>4.1366776634302799E-2</c:v>
                </c:pt>
                <c:pt idx="1">
                  <c:v>6.6962433131880147E-3</c:v>
                </c:pt>
                <c:pt idx="2">
                  <c:v>1.0355144923298832E-2</c:v>
                </c:pt>
                <c:pt idx="3">
                  <c:v>0</c:v>
                </c:pt>
                <c:pt idx="4">
                  <c:v>0.16353229762878169</c:v>
                </c:pt>
                <c:pt idx="5">
                  <c:v>0.5013848921069759</c:v>
                </c:pt>
                <c:pt idx="6">
                  <c:v>0.38127485423090729</c:v>
                </c:pt>
                <c:pt idx="7">
                  <c:v>3.8087983241287368E-3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FA30-A842-9BB4-D33E7F421E84}"/>
            </c:ext>
          </c:extLst>
        </c:ser>
        <c:ser>
          <c:idx val="33"/>
          <c:order val="33"/>
          <c:tx>
            <c:strRef>
              <c:f>'Total percent data and graph'!$S$35</c:f>
              <c:strCache>
                <c:ptCount val="1"/>
                <c:pt idx="0">
                  <c:v>Rhizobium</c:v>
                </c:pt>
              </c:strCache>
            </c:strRef>
          </c:tx>
          <c:invertIfNegative val="0"/>
          <c:cat>
            <c:strRef>
              <c:f>'Total percent data and graph'!$T$1:$AA$1</c:f>
              <c:strCache>
                <c:ptCount val="8"/>
                <c:pt idx="0">
                  <c:v>FR</c:v>
                </c:pt>
                <c:pt idx="1">
                  <c:v>FS</c:v>
                </c:pt>
                <c:pt idx="2">
                  <c:v>FW</c:v>
                </c:pt>
                <c:pt idx="3">
                  <c:v>FP</c:v>
                </c:pt>
                <c:pt idx="4">
                  <c:v>GR</c:v>
                </c:pt>
                <c:pt idx="5">
                  <c:v>GS</c:v>
                </c:pt>
                <c:pt idx="6">
                  <c:v>GW</c:v>
                </c:pt>
                <c:pt idx="7">
                  <c:v>GP</c:v>
                </c:pt>
              </c:strCache>
            </c:strRef>
          </c:cat>
          <c:val>
            <c:numRef>
              <c:f>'Total percent data and graph'!$T$35:$AA$35</c:f>
              <c:numCache>
                <c:formatCode>General</c:formatCode>
                <c:ptCount val="8"/>
                <c:pt idx="0">
                  <c:v>0.36851953921306868</c:v>
                </c:pt>
                <c:pt idx="1">
                  <c:v>5.2155247213985532E-2</c:v>
                </c:pt>
                <c:pt idx="2">
                  <c:v>0.13132760267430754</c:v>
                </c:pt>
                <c:pt idx="3">
                  <c:v>0</c:v>
                </c:pt>
                <c:pt idx="4">
                  <c:v>0.49059689288634506</c:v>
                </c:pt>
                <c:pt idx="5">
                  <c:v>0.54718447359751698</c:v>
                </c:pt>
                <c:pt idx="6">
                  <c:v>6.6136631497429432E-2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FA30-A842-9BB4-D33E7F421E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62721888"/>
        <c:axId val="362721496"/>
      </c:barChart>
      <c:catAx>
        <c:axId val="362721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solidFill>
            <a:sysClr val="windowText" lastClr="000000"/>
          </a:solidFill>
        </c:spPr>
        <c:txPr>
          <a:bodyPr/>
          <a:lstStyle/>
          <a:p>
            <a: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pPr>
            <a:endParaRPr lang="en-US"/>
          </a:p>
        </c:txPr>
        <c:crossAx val="362721496"/>
        <c:crosses val="autoZero"/>
        <c:auto val="1"/>
        <c:lblAlgn val="ctr"/>
        <c:lblOffset val="100"/>
        <c:noMultiLvlLbl val="0"/>
      </c:catAx>
      <c:valAx>
        <c:axId val="362721496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362721888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78856009552859951"/>
          <c:y val="2.2051576202777742E-2"/>
          <c:w val="0.19942789245938852"/>
          <c:h val="0.96539061573175988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1" i="0" cap="none" spc="0" baseline="0">
              <a:ln w="6350" cmpd="sng"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Text" lastClr="000000"/>
    </a:solidFill>
    <a:ln>
      <a:solidFill>
        <a:sysClr val="windowText" lastClr="000000"/>
      </a:solidFill>
    </a:ln>
  </c:sp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0.16232</cdr:x>
      <cdr:y>0.13571</cdr:y>
    </cdr:from>
    <cdr:to>
      <cdr:x>0.96522</cdr:x>
      <cdr:y>0.13571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3FE4254B-AB68-2246-BC34-7773EEEF0C0A}"/>
            </a:ext>
          </a:extLst>
        </cdr:cNvPr>
        <cdr:cNvCxnSpPr/>
      </cdr:nvCxnSpPr>
      <cdr:spPr>
        <a:xfrm xmlns:a="http://schemas.openxmlformats.org/drawingml/2006/main">
          <a:off x="1280160" y="868680"/>
          <a:ext cx="6332220" cy="0"/>
        </a:xfrm>
        <a:prstGeom xmlns:a="http://schemas.openxmlformats.org/drawingml/2006/main" prst="line">
          <a:avLst/>
        </a:prstGeom>
        <a:ln xmlns:a="http://schemas.openxmlformats.org/drawingml/2006/main" w="3175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0.16974</cdr:x>
      <cdr:y>0.28643</cdr:y>
    </cdr:from>
    <cdr:to>
      <cdr:x>0.98278</cdr:x>
      <cdr:y>0.29001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A2EA66A3-D535-D448-B79C-8A845051C744}"/>
            </a:ext>
          </a:extLst>
        </cdr:cNvPr>
        <cdr:cNvCxnSpPr/>
      </cdr:nvCxnSpPr>
      <cdr:spPr>
        <a:xfrm xmlns:a="http://schemas.openxmlformats.org/drawingml/2006/main" flipV="1">
          <a:off x="1267616" y="1615113"/>
          <a:ext cx="6071739" cy="20187"/>
        </a:xfrm>
        <a:prstGeom xmlns:a="http://schemas.openxmlformats.org/drawingml/2006/main" prst="line">
          <a:avLst/>
        </a:prstGeom>
        <a:ln xmlns:a="http://schemas.openxmlformats.org/drawingml/2006/main" w="31750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0.47101</cdr:x>
      <cdr:y>0.03214</cdr:y>
    </cdr:from>
    <cdr:to>
      <cdr:x>0.47681</cdr:x>
      <cdr:y>0.76607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:a16="http://schemas.microsoft.com/office/drawing/2014/main" id="{9E7A6B0F-082D-074B-AAAB-E46FBF1CD79F}"/>
            </a:ext>
          </a:extLst>
        </cdr:cNvPr>
        <cdr:cNvCxnSpPr/>
      </cdr:nvCxnSpPr>
      <cdr:spPr>
        <a:xfrm xmlns:a="http://schemas.openxmlformats.org/drawingml/2006/main" flipH="1" flipV="1">
          <a:off x="3714750" y="205740"/>
          <a:ext cx="45720" cy="469773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0.85734</cdr:x>
      <cdr:y>0.55443</cdr:y>
    </cdr:from>
    <cdr:to>
      <cdr:x>0.95516</cdr:x>
      <cdr:y>0.70339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013702" y="3403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0.85734</cdr:x>
      <cdr:y>0.55443</cdr:y>
    </cdr:from>
    <cdr:to>
      <cdr:x>0.95516</cdr:x>
      <cdr:y>0.70339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013702" y="3403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0.08272</cdr:x>
      <cdr:y>0.45079</cdr:y>
    </cdr:from>
    <cdr:to>
      <cdr:x>0.40324</cdr:x>
      <cdr:y>0.51521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727190" y="2529402"/>
          <a:ext cx="2817628" cy="36150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60000"/>
          </a:schemeClr>
        </a:solidFill>
        <a:ln xmlns:a="http://schemas.openxmlformats.org/drawingml/2006/main" w="15875">
          <a:solidFill>
            <a:srgbClr val="00B0F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>
              <a:solidFill>
                <a:schemeClr val="tx1"/>
              </a:solidFill>
            </a:rPr>
            <a:t>Flight</a:t>
          </a:r>
        </a:p>
      </cdr:txBody>
    </cdr:sp>
  </cdr:relSizeAnchor>
  <cdr:relSizeAnchor xmlns:cdr="http://schemas.openxmlformats.org/drawingml/2006/chartDrawing">
    <cdr:from>
      <cdr:x>0.45498</cdr:x>
      <cdr:y>0.45079</cdr:y>
    </cdr:from>
    <cdr:to>
      <cdr:x>0.7755</cdr:x>
      <cdr:y>0.51521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999658" y="2529424"/>
          <a:ext cx="2817642" cy="36146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60000"/>
          </a:schemeClr>
        </a:solidFill>
        <a:ln xmlns:a="http://schemas.openxmlformats.org/drawingml/2006/main" w="15875">
          <a:solidFill>
            <a:srgbClr val="00B0F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b="1" dirty="0">
              <a:solidFill>
                <a:schemeClr val="tx1"/>
              </a:solidFill>
            </a:rPr>
            <a:t>Ground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72785-AF9B-42C9-933B-71B326311776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6D9C64-D665-44E9-8B28-7A65E4402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542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C86F67-3193-44CA-A307-16108AA8019A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D9A577-177E-406A-BAA8-F147602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276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2D88A0-0C01-4DEE-8EF2-7FA392A3E09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08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/>
              <a:t>Significant differences in APC (P&lt;0.05)</a:t>
            </a:r>
          </a:p>
          <a:p>
            <a:r>
              <a:rPr lang="en-US" sz="1200" dirty="0"/>
              <a:t>VEG 03 D is significantly higher than all other trials with the exception of uncleaned market lettuce. (P values ranged from 0.0035 to &lt;0.0001) </a:t>
            </a:r>
          </a:p>
          <a:p>
            <a:r>
              <a:rPr lang="en-US" sz="1200" dirty="0"/>
              <a:t>Both harvests of VEG 03 A are significantly lower than market/not clean but not chamber grown produce. </a:t>
            </a:r>
          </a:p>
          <a:p>
            <a:r>
              <a:rPr lang="en-US" sz="1200" dirty="0"/>
              <a:t>Significant differences in Y &amp; M (P&lt;0.05)</a:t>
            </a:r>
          </a:p>
          <a:p>
            <a:r>
              <a:rPr lang="en-US" sz="1200" dirty="0"/>
              <a:t>Market uncleaned is higher than all except VEG 03A  final harvest and VEG 03 D.  </a:t>
            </a:r>
          </a:p>
          <a:p>
            <a:r>
              <a:rPr lang="en-US" sz="1200" dirty="0"/>
              <a:t>VEG 03 A 2nd Harvest is lower than the 4th and final harvest. (P=.0027)</a:t>
            </a: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9A577-177E-406A-BAA8-F14760221DA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63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Microbial counts on market produce were significantly higher than chamber produce with the exception of VEG-03 D (P&lt; 0.05).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9A577-177E-406A-BAA8-F14760221DA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34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DBE6A-F302-4AD4-8256-8650E17066B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945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104AD-E1D1-4658-96BD-08ED91B3764D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30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193A-5595-448D-ADEA-92913FE3FFAF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DFB30-8759-4A93-95CB-843B567D7E87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231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AFA7-336E-406C-8721-65B3BA7022EB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F08C8-12A8-41BD-A210-4854D32C69A7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63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7CD0E-AF9A-497D-84E1-51D12CC0B475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E6C5A-C3C0-4DB6-8B70-913350439318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574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013C-D545-47E3-BAF4-37DF4B045225}" type="datetime1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69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E620-1400-4E15-AE91-86E5554227BD}" type="datetime1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65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DF27-8FEE-475B-89A6-8F0976E3EFEF}" type="datetime1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09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D34C-2050-40A9-A44D-C41C95BDB702}" type="datetime1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88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62EE-9C24-4DB1-82D0-B319A631F4D8}" type="datetime1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15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CE9F-4211-43B6-994A-4DB8798D7A3B}" type="datetime1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74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E02F-94AA-46B8-A4A5-F87F2491D8B3}" type="datetime1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65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7E97-FB6A-4851-8906-8F7E9DC82F63}" type="datetime1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3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96DA-4368-4603-A235-1701AD1C7887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9983D-AF4B-485D-8966-FA69293C5902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475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CA1B-D3D7-4C70-A4F3-6CDCC3EAA8BA}" type="datetime1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67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97D7-4456-4843-8268-635A5A08E21A}" type="datetime1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86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0CCF-8C46-4AEE-80AE-E8100FD61057}" type="datetime1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35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1ED6F-5856-4904-BBC6-995797B0350C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134A0-CD0B-4699-BB6C-038FC77F1CC8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5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A99AE-B618-4611-9880-D3585FDDFC5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ADC2C-9CD4-4349-9600-C5768E9D660A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83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5E03F-6F40-45C1-B16C-BA36AC6F07BF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870A6-328A-4DFD-AC6D-59A4F450864B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21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16FA8-21A9-4F1E-8D9E-427588E840B2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F6F03-4B28-4112-A7DF-517769EF6A1D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14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80352-6564-48E4-B84B-BBD4D8D23E13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79003-4457-4A56-8A07-2349ABF323F6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84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C1C2A-213B-4F5D-94B2-F57494A08AD5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DF0B9-3F99-4369-BFD6-63034B18D038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1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67B77-13D7-435C-9293-C2FBE923461D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6400C-CEF6-4250-82F0-CD4C14E580A7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86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0C7F0D-5C34-4395-8FB3-06E43C8C1DA4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t>9/15/2020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75C1F1-94D2-4092-BD88-EBDFD5152452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5751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B7013-D195-4F6B-8BEF-0D70CCECF0D9}" type="datetime1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4FCE3-98A4-4385-9FA0-D7D495E5C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833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0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C2DB292-D837-423A-BB13-A6A1190E0D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34713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16512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Microbial Food Safety for Space Crops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2081" y="4696323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/>
              <a:t>Gioia Massa</a:t>
            </a:r>
            <a:r>
              <a:rPr lang="en-US" sz="3600" baseline="30000" dirty="0"/>
              <a:t> </a:t>
            </a:r>
            <a:r>
              <a:rPr lang="en-US" sz="3600" dirty="0"/>
              <a:t>&amp; Mary Hummerick</a:t>
            </a:r>
            <a:endParaRPr lang="en-US" sz="3600" baseline="30000" dirty="0"/>
          </a:p>
          <a:p>
            <a:r>
              <a:rPr lang="en-US" sz="3600" dirty="0"/>
              <a:t>Kennedy Space Center, FL 32899 USA</a:t>
            </a:r>
          </a:p>
          <a:p>
            <a:endParaRPr lang="en-US" sz="36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" y="3247973"/>
            <a:ext cx="10972800" cy="8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879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13171" y="1368425"/>
            <a:ext cx="454068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Crops tested based on ISS potential: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Red leaf lettuce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Curly mustard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Cherry tomatoes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Radishes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Green bell peppers </a:t>
            </a:r>
          </a:p>
          <a:p>
            <a:pPr algn="just"/>
            <a:endParaRPr lang="en-US" sz="26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Samples were collected in triplicate from 3 store brands twice at 1 month intervals.</a:t>
            </a:r>
            <a:endParaRPr lang="en-US" sz="2600" dirty="0"/>
          </a:p>
        </p:txBody>
      </p:sp>
      <p:sp>
        <p:nvSpPr>
          <p:cNvPr id="10" name="Rectangle 9"/>
          <p:cNvSpPr/>
          <p:nvPr/>
        </p:nvSpPr>
        <p:spPr>
          <a:xfrm>
            <a:off x="3228997" y="161455"/>
            <a:ext cx="57340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Retail Market Produce</a:t>
            </a:r>
            <a:endParaRPr lang="en-US" sz="4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907" y="1368425"/>
            <a:ext cx="6760655" cy="5070492"/>
          </a:xfrm>
        </p:spPr>
      </p:pic>
      <p:cxnSp>
        <p:nvCxnSpPr>
          <p:cNvPr id="5" name="Straight Connector 4"/>
          <p:cNvCxnSpPr/>
          <p:nvPr/>
        </p:nvCxnSpPr>
        <p:spPr>
          <a:xfrm>
            <a:off x="586873" y="1033537"/>
            <a:ext cx="10972800" cy="8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705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6263" y="1036935"/>
            <a:ext cx="6902326" cy="5293757"/>
            <a:chOff x="328898" y="951978"/>
            <a:chExt cx="6842995" cy="530115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898" y="951978"/>
              <a:ext cx="3981758" cy="5301156"/>
            </a:xfrm>
            <a:prstGeom prst="rect">
              <a:avLst/>
            </a:prstGeom>
          </p:spPr>
        </p:pic>
        <p:pic>
          <p:nvPicPr>
            <p:cNvPr id="3" name="Picture 2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5640" y="961780"/>
              <a:ext cx="2842768" cy="362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525" y="4546948"/>
              <a:ext cx="3235368" cy="17061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193903" y="1036934"/>
            <a:ext cx="4928369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ISS-relevant growth conditions: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50% RH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3000 ppm CO</a:t>
            </a:r>
            <a:r>
              <a:rPr kumimoji="0" lang="en-US" altLang="ko-KR" sz="2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2 </a:t>
            </a:r>
            <a:endParaRPr lang="en-US" altLang="ko-KR" sz="26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23˚ C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ko-KR" sz="26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</a:t>
            </a: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luorescent lighting, 16 hours on 8 hours off  at approximately 300  µmol·m</a:t>
            </a:r>
            <a:r>
              <a:rPr kumimoji="0" lang="en-US" altLang="ko-KR" sz="26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2</a:t>
            </a: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·s</a:t>
            </a:r>
            <a:r>
              <a:rPr kumimoji="0" lang="en-US" altLang="ko-KR" sz="26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-1 </a:t>
            </a:r>
            <a:endParaRPr kumimoji="0" lang="en-US" altLang="ko-KR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Growth medium similar to what is used in Veggie pillows:</a:t>
            </a:r>
            <a:r>
              <a:rPr kumimoji="0" lang="en-US" altLang="ko-KR" sz="2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s</a:t>
            </a: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terile, autoclaved “Greens Grade” </a:t>
            </a:r>
            <a:r>
              <a:rPr kumimoji="0" lang="en-US" altLang="ko-KR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arcillite</a:t>
            </a: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with controlled release fertilizer.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Plants were sub-irrigated.</a:t>
            </a:r>
            <a:endParaRPr kumimoji="0" lang="en-US" altLang="ko-KR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09600" y="811116"/>
            <a:ext cx="10972800" cy="8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CD3CAB2-2B79-4A98-B41C-EA8AB89025AA}"/>
              </a:ext>
            </a:extLst>
          </p:cNvPr>
          <p:cNvSpPr txBox="1"/>
          <p:nvPr/>
        </p:nvSpPr>
        <p:spPr>
          <a:xfrm>
            <a:off x="3113228" y="120097"/>
            <a:ext cx="59655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/>
              <a:t>Chamber Grown Produce</a:t>
            </a:r>
          </a:p>
        </p:txBody>
      </p:sp>
    </p:spTree>
    <p:extLst>
      <p:ext uri="{BB962C8B-B14F-4D97-AF65-F5344CB8AC3E}">
        <p14:creationId xmlns:p14="http://schemas.microsoft.com/office/powerpoint/2010/main" val="1512613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99589"/>
            <a:ext cx="10515600" cy="53279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900" dirty="0">
                <a:latin typeface="+mn-lt"/>
              </a:rPr>
              <a:t>Microbiological</a:t>
            </a:r>
            <a:r>
              <a:rPr lang="en-US" altLang="en-US" b="1" dirty="0"/>
              <a:t> Sampling and Analysis        </a:t>
            </a:r>
            <a:br>
              <a:rPr lang="en-US" alt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930" y="1356069"/>
            <a:ext cx="10515600" cy="4351338"/>
          </a:xfrm>
        </p:spPr>
        <p:txBody>
          <a:bodyPr>
            <a:normAutofit fontScale="92500"/>
          </a:bodyPr>
          <a:lstStyle/>
          <a:p>
            <a:pPr lvl="2"/>
            <a:r>
              <a:rPr lang="en-US" altLang="en-US" sz="3000" dirty="0"/>
              <a:t>Total </a:t>
            </a:r>
            <a:r>
              <a:rPr lang="en-US" altLang="en-US" sz="3000" dirty="0" err="1"/>
              <a:t>Culturable</a:t>
            </a:r>
            <a:r>
              <a:rPr lang="en-US" altLang="en-US" sz="3000" dirty="0"/>
              <a:t> Microorganisms</a:t>
            </a:r>
          </a:p>
          <a:p>
            <a:pPr marL="5082577" lvl="8" indent="-457200"/>
            <a:r>
              <a:rPr lang="en-US" altLang="en-US" sz="3000" dirty="0"/>
              <a:t>Aerobic Plate Counts (APC)/Bacteria</a:t>
            </a:r>
          </a:p>
          <a:p>
            <a:pPr marL="5082577" lvl="8" indent="-457200"/>
            <a:r>
              <a:rPr lang="en-US" altLang="en-US" sz="3000" dirty="0"/>
              <a:t>Total Yeast and Mold Count</a:t>
            </a:r>
          </a:p>
          <a:p>
            <a:pPr lvl="2"/>
            <a:r>
              <a:rPr lang="en-US" altLang="en-US" sz="3000" dirty="0"/>
              <a:t>   Specific pathogens: </a:t>
            </a:r>
          </a:p>
          <a:p>
            <a:pPr marL="5082577" lvl="8" indent="-457200"/>
            <a:r>
              <a:rPr lang="en-US" altLang="en-US" sz="3000" dirty="0"/>
              <a:t>Generic </a:t>
            </a:r>
            <a:r>
              <a:rPr lang="en-US" altLang="en-US" sz="3000" i="1" dirty="0"/>
              <a:t>E. coli/Coliforms </a:t>
            </a:r>
            <a:r>
              <a:rPr lang="en-US" altLang="en-US" sz="3000" dirty="0"/>
              <a:t>(</a:t>
            </a:r>
            <a:r>
              <a:rPr lang="en-US" altLang="en-US" sz="3000" dirty="0" err="1"/>
              <a:t>Petrifilm</a:t>
            </a:r>
            <a:r>
              <a:rPr lang="en-US" altLang="en-US" sz="3000" dirty="0"/>
              <a:t>)</a:t>
            </a:r>
          </a:p>
          <a:p>
            <a:pPr marL="5082577" lvl="8" indent="-457200"/>
            <a:r>
              <a:rPr lang="en-US" altLang="en-US" sz="3000" i="1" dirty="0"/>
              <a:t>Salmonella</a:t>
            </a:r>
            <a:r>
              <a:rPr lang="en-US" altLang="en-US" sz="3000" dirty="0"/>
              <a:t> sp. (enrichment/selective media)</a:t>
            </a:r>
          </a:p>
          <a:p>
            <a:pPr marL="5082577" lvl="8" indent="-457200"/>
            <a:r>
              <a:rPr lang="en-US" altLang="en-US" sz="3000" i="1" dirty="0"/>
              <a:t>Staphylococcus aureus </a:t>
            </a:r>
            <a:r>
              <a:rPr lang="en-US" altLang="en-US" sz="3000" dirty="0"/>
              <a:t>(</a:t>
            </a:r>
            <a:r>
              <a:rPr lang="en-US" altLang="en-US" sz="3000" dirty="0" err="1"/>
              <a:t>Petrifilm</a:t>
            </a:r>
            <a:r>
              <a:rPr lang="en-US" altLang="en-US" sz="3000" dirty="0"/>
              <a:t>)</a:t>
            </a:r>
          </a:p>
          <a:p>
            <a:pPr marL="5082577" lvl="8" indent="-457200"/>
            <a:r>
              <a:rPr lang="en-US" altLang="en-US" sz="3000" i="1" dirty="0"/>
              <a:t>Aspergillus </a:t>
            </a:r>
            <a:r>
              <a:rPr lang="en-US" altLang="en-US" sz="3000" i="1" dirty="0" err="1"/>
              <a:t>flavus</a:t>
            </a:r>
            <a:r>
              <a:rPr lang="en-US" altLang="en-US" sz="3000" i="1" dirty="0"/>
              <a:t> </a:t>
            </a:r>
            <a:r>
              <a:rPr lang="en-US" altLang="en-US" sz="3000" dirty="0"/>
              <a:t>(selective media)</a:t>
            </a:r>
            <a:endParaRPr lang="en-US" altLang="en-US" sz="3600" dirty="0"/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09600" y="1100470"/>
            <a:ext cx="10972800" cy="8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918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 bwMode="auto">
          <a:xfrm>
            <a:off x="1524001" y="1666121"/>
            <a:ext cx="131693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557139" y="1500010"/>
          <a:ext cx="4496943" cy="3383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Prism 8" r:id="rId4" imgW="8337862" imgH="6237508" progId="Prism8.Document">
                  <p:embed/>
                </p:oleObj>
              </mc:Choice>
              <mc:Fallback>
                <p:oleObj name="Prism 8" r:id="rId4" imgW="8337862" imgH="6237508" progId="Prism8.Document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139" y="1500010"/>
                        <a:ext cx="4496943" cy="338328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9"/>
          <p:cNvSpPr>
            <a:spLocks noChangeArrowheads="1"/>
          </p:cNvSpPr>
          <p:nvPr/>
        </p:nvSpPr>
        <p:spPr bwMode="auto">
          <a:xfrm flipV="1">
            <a:off x="6373587" y="1969831"/>
            <a:ext cx="1196673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127323" y="1500010"/>
          <a:ext cx="4525316" cy="3383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Prism 8" r:id="rId6" imgW="8337862" imgH="6237508" progId="Prism8.Document">
                  <p:embed/>
                </p:oleObj>
              </mc:Choice>
              <mc:Fallback>
                <p:oleObj name="Prism 8" r:id="rId6" imgW="8337862" imgH="6237508" progId="Prism8.Document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323" y="1500010"/>
                        <a:ext cx="4525316" cy="338328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1019142" y="5184912"/>
            <a:ext cx="101537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Data distribution Box and whiskers plots for aerobic bacteria (APC) and yeast and mold counts on cleaned (water rinse) and not cleaned lettuce from various sources.  CACA=cut and come again harvest.  + indicates mean, whiskers are max and min values.  Market lettuce n=18, Chamber, n=6, VEG-03A n=5, VEG-03D n=4.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9590" y="196784"/>
            <a:ext cx="18728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Lettuce</a:t>
            </a:r>
          </a:p>
        </p:txBody>
      </p:sp>
      <p:sp>
        <p:nvSpPr>
          <p:cNvPr id="6" name="Rectangle 5"/>
          <p:cNvSpPr/>
          <p:nvPr/>
        </p:nvSpPr>
        <p:spPr>
          <a:xfrm>
            <a:off x="2077913" y="2425015"/>
            <a:ext cx="465590" cy="11949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>
            <a:off x="5436966" y="2067587"/>
            <a:ext cx="534377" cy="5041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6664643" y="2234527"/>
            <a:ext cx="443034" cy="8370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ectangle 13"/>
          <p:cNvSpPr/>
          <p:nvPr/>
        </p:nvSpPr>
        <p:spPr>
          <a:xfrm>
            <a:off x="10045490" y="1963222"/>
            <a:ext cx="486323" cy="18208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/>
          <p:cNvSpPr/>
          <p:nvPr/>
        </p:nvSpPr>
        <p:spPr>
          <a:xfrm>
            <a:off x="9496947" y="2395829"/>
            <a:ext cx="465590" cy="7855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866900" y="889157"/>
            <a:ext cx="8458200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41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/>
          <p:cNvSpPr>
            <a:spLocks noChangeArrowheads="1"/>
          </p:cNvSpPr>
          <p:nvPr/>
        </p:nvSpPr>
        <p:spPr bwMode="auto">
          <a:xfrm>
            <a:off x="1524001" y="71875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560576" y="1499616"/>
          <a:ext cx="4488840" cy="3383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Prism 8" r:id="rId4" imgW="8284562" imgH="6232826" progId="Prism8.Document">
                  <p:embed/>
                </p:oleObj>
              </mc:Choice>
              <mc:Fallback>
                <p:oleObj name="Prism 8" r:id="rId4" imgW="8284562" imgH="6232826" progId="Prism8.Document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0576" y="1499616"/>
                        <a:ext cx="4488840" cy="338328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6569530" y="2016873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123432" y="1499616"/>
          <a:ext cx="4475520" cy="3383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Prism 8" r:id="rId6" imgW="8284562" imgH="6232826" progId="Prism8.Document">
                  <p:embed/>
                </p:oleObj>
              </mc:Choice>
              <mc:Fallback>
                <p:oleObj name="Prism 8" r:id="rId6" imgW="8284562" imgH="6232826" progId="Prism8.Document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3432" y="1499616"/>
                        <a:ext cx="4475520" cy="338328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900215" y="5000858"/>
            <a:ext cx="103915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Data distribution Box and whiskers plots for aerobic bacteria (APC) and yeast and mold counts on cleaned and not cleaned </a:t>
            </a:r>
            <a:r>
              <a:rPr lang="en-US" dirty="0" err="1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mizuna</a:t>
            </a: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from various sources. Cleaned produce was rinsed with water with the exception of the one labelled </a:t>
            </a:r>
            <a:r>
              <a:rPr lang="en-US" dirty="0" err="1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ProSan</a:t>
            </a: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®. + indicates mean, whiskers are max and min values. Market mustard n=6, Chamber </a:t>
            </a:r>
            <a:r>
              <a:rPr lang="en-US" dirty="0" err="1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mizuna</a:t>
            </a: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n=6, Ponds test n=12, Pillows test n=12, VEG- 03D n=4.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73135" y="237256"/>
            <a:ext cx="4045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+mj-lt"/>
              </a:rPr>
              <a:t>Mizuna</a:t>
            </a:r>
            <a:r>
              <a:rPr lang="en-US" sz="4400" dirty="0">
                <a:latin typeface="+mj-lt"/>
              </a:rPr>
              <a:t>/Mustard</a:t>
            </a:r>
          </a:p>
        </p:txBody>
      </p:sp>
      <p:sp>
        <p:nvSpPr>
          <p:cNvPr id="5" name="Rectangle 4"/>
          <p:cNvSpPr/>
          <p:nvPr/>
        </p:nvSpPr>
        <p:spPr>
          <a:xfrm>
            <a:off x="2023621" y="2158738"/>
            <a:ext cx="1008669" cy="5767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5482600" y="2034341"/>
            <a:ext cx="510255" cy="10667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Rectangle 16"/>
          <p:cNvSpPr/>
          <p:nvPr/>
        </p:nvSpPr>
        <p:spPr>
          <a:xfrm>
            <a:off x="6610531" y="1924046"/>
            <a:ext cx="937196" cy="6023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Rectangle 17"/>
          <p:cNvSpPr/>
          <p:nvPr/>
        </p:nvSpPr>
        <p:spPr>
          <a:xfrm>
            <a:off x="10045831" y="2016872"/>
            <a:ext cx="487661" cy="16283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866900" y="889157"/>
            <a:ext cx="8458200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96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7102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89403"/>
            <a:ext cx="11963400" cy="5391602"/>
          </a:xfrm>
        </p:spPr>
        <p:txBody>
          <a:bodyPr>
            <a:noAutofit/>
          </a:bodyPr>
          <a:lstStyle/>
          <a:p>
            <a:r>
              <a:rPr lang="en-US" sz="2400" dirty="0"/>
              <a:t>The number of bacteria and fungi on growth chamber and ISS-grown produce are no higher than market produce from field settings.  </a:t>
            </a:r>
          </a:p>
          <a:p>
            <a:r>
              <a:rPr lang="en-US" sz="2400" dirty="0"/>
              <a:t>Produce sampled in this study indicated no specific microbiological risks associated with a particular type of product. In general the edible fruits, tomato and pepper had the lowest counts, while radish, a storage root had the highest, with no difference between the market and chamber grown crops. </a:t>
            </a:r>
          </a:p>
          <a:p>
            <a:r>
              <a:rPr lang="en-US" sz="2400" dirty="0"/>
              <a:t>A possible upward trend in the microbial counts was seen with VEG-03D leafy greens. Steps could be taken to minimize further microbial contamination such as increased decontamination of surfaces with sanitizing wipes and the removal of unnecessary materials   </a:t>
            </a:r>
          </a:p>
          <a:p>
            <a:r>
              <a:rPr lang="en-US" sz="2400" dirty="0"/>
              <a:t>Microbial monitoring of inputs into the plant growth systems and the plants is important and should enable detection of any trends indicating increased microbial presence.</a:t>
            </a:r>
          </a:p>
          <a:p>
            <a:r>
              <a:rPr lang="en-US" sz="2400" dirty="0"/>
              <a:t>Defining risks and the development of standards and best practices for space-grown crops should allow routine safe consumption of these items.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52466AE-2F72-460C-AF76-37F52F23FD6F}"/>
              </a:ext>
            </a:extLst>
          </p:cNvPr>
          <p:cNvCxnSpPr/>
          <p:nvPr/>
        </p:nvCxnSpPr>
        <p:spPr>
          <a:xfrm>
            <a:off x="1866900" y="889157"/>
            <a:ext cx="8458200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962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717" y="-10631"/>
            <a:ext cx="10352567" cy="869315"/>
          </a:xfrm>
        </p:spPr>
        <p:txBody>
          <a:bodyPr>
            <a:noAutofit/>
          </a:bodyPr>
          <a:lstStyle/>
          <a:p>
            <a:pPr algn="ctr"/>
            <a:r>
              <a:rPr lang="en-US" sz="3600">
                <a:latin typeface="+mn-lt"/>
              </a:rPr>
              <a:t>Hazard Analysis Critical Control Points (HACCP)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87C384-89D6-8141-B091-9776852F31EF}" type="slidenum">
              <a:rPr lang="en-US" altLang="x-none" smtClean="0"/>
              <a:pPr>
                <a:defRPr/>
              </a:pPr>
              <a:t>16</a:t>
            </a:fld>
            <a:endParaRPr lang="en-US" altLang="x-none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933390"/>
              </p:ext>
            </p:extLst>
          </p:nvPr>
        </p:nvGraphicFramePr>
        <p:xfrm>
          <a:off x="187570" y="708120"/>
          <a:ext cx="11816860" cy="6058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0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8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7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1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55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Process Step/Control Point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Food Safety hazard  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Methods to reduce hazard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CCP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5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Ground processing-pillows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Introduction of microbes via handling and materials.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Sterilize components, aseptic technique</a:t>
                      </a:r>
                      <a:r>
                        <a:rPr lang="en-US" sz="1800" baseline="0">
                          <a:effectLst/>
                          <a:latin typeface="+mn-lt"/>
                        </a:rPr>
                        <a:t> used while assembling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1</a:t>
                      </a:r>
                      <a:endParaRPr lang="en-US" sz="18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0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Ground Processing- Seed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Introduction of microbes via handling and indigenous microbes present on seeds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Disinfection. Certification of pathogen free seed. Use of sanitary handling practices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2</a:t>
                      </a:r>
                      <a:endParaRPr lang="en-US" sz="18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7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Packing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no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 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 </a:t>
                      </a:r>
                      <a:endParaRPr lang="en-US" sz="18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7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Transport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no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 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 </a:t>
                      </a:r>
                      <a:endParaRPr lang="en-US" sz="18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55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Integrate with Veggie</a:t>
                      </a:r>
                      <a:r>
                        <a:rPr lang="en-US" sz="1800" baseline="0">
                          <a:effectLst/>
                          <a:latin typeface="+mn-lt"/>
                        </a:rPr>
                        <a:t> </a:t>
                      </a:r>
                      <a:r>
                        <a:rPr lang="en-US" sz="1800">
                          <a:effectLst/>
                          <a:latin typeface="+mn-lt"/>
                        </a:rPr>
                        <a:t>hardware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Introduction of microbes via handling</a:t>
                      </a:r>
                      <a:r>
                        <a:rPr lang="en-US" sz="1800" baseline="0">
                          <a:effectLst/>
                          <a:latin typeface="+mn-lt"/>
                        </a:rPr>
                        <a:t>.</a:t>
                      </a:r>
                      <a:r>
                        <a:rPr lang="en-US" sz="1800">
                          <a:effectLst/>
                          <a:latin typeface="+mn-lt"/>
                        </a:rPr>
                        <a:t> 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Use of sanitary handling. 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3</a:t>
                      </a:r>
                      <a:endParaRPr lang="en-US" sz="18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56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  <a:ea typeface="+mn-ea"/>
                        </a:rPr>
                        <a:t>Watering 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Introduction of microbes via water supply or unsanitary handling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Water is potable quality and</a:t>
                      </a:r>
                      <a:r>
                        <a:rPr lang="en-US" sz="1800" baseline="0">
                          <a:effectLst/>
                          <a:latin typeface="+mn-lt"/>
                        </a:rPr>
                        <a:t> treated with biocide.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4</a:t>
                      </a:r>
                      <a:endParaRPr lang="en-US" sz="18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347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Grow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Potential contamination from air and human presence, increase in indigenous flora due to availability of nutrients.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Use of sanitary handling.   Minimize handling of plants before harvest. 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b="1">
                          <a:effectLst/>
                          <a:latin typeface="+mn-lt"/>
                          <a:ea typeface="+mn-ea"/>
                        </a:rPr>
                        <a:t>5</a:t>
                      </a:r>
                      <a:endParaRPr lang="en-US" sz="18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6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Harvest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Introduction of microbes due to harvest procedures/human handling.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Sanitized instruments should be used and gloves worn.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6</a:t>
                      </a:r>
                      <a:endParaRPr lang="en-US" sz="18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494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Post-harvest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  <a:defRPr/>
                      </a:pPr>
                      <a:r>
                        <a:rPr lang="en-US" sz="1800">
                          <a:effectLst/>
                          <a:latin typeface="+mn-lt"/>
                        </a:rPr>
                        <a:t>Microbial</a:t>
                      </a:r>
                      <a:r>
                        <a:rPr lang="en-US" sz="1800" baseline="0">
                          <a:effectLst/>
                          <a:latin typeface="+mn-lt"/>
                        </a:rPr>
                        <a:t> presence established</a:t>
                      </a:r>
                      <a:r>
                        <a:rPr lang="en-US" sz="1800">
                          <a:effectLst/>
                          <a:latin typeface="+mn-lt"/>
                        </a:rPr>
                        <a:t> during plant growth and introduction via handling. 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+mn-lt"/>
                        </a:rPr>
                        <a:t>Crops should be sanitized before consumption following procedures. Veggie facility should be thoroughly sanitized.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588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811734" y="35155"/>
            <a:ext cx="6494806" cy="1050398"/>
          </a:xfrm>
        </p:spPr>
        <p:txBody>
          <a:bodyPr>
            <a:noAutofit/>
          </a:bodyPr>
          <a:lstStyle/>
          <a:p>
            <a:r>
              <a:rPr lang="en-US" dirty="0">
                <a:cs typeface="Arial" panose="020B0604020202020204" pitchFamily="34" charset="0"/>
              </a:rPr>
              <a:t>Community Sequencing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2142766" y="1428484"/>
            <a:ext cx="40727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PCR completed using barcoded primers </a:t>
            </a:r>
          </a:p>
          <a:p>
            <a:pPr marL="600075" lvl="1" indent="-257175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Bacterial 16S </a:t>
            </a:r>
            <a:r>
              <a:rPr lang="en-US" sz="2400" dirty="0" err="1">
                <a:cs typeface="Arial" panose="020B0604020202020204" pitchFamily="34" charset="0"/>
              </a:rPr>
              <a:t>rRNA</a:t>
            </a:r>
            <a:r>
              <a:rPr lang="en-US" sz="2400" dirty="0">
                <a:cs typeface="Arial" panose="020B0604020202020204" pitchFamily="34" charset="0"/>
              </a:rPr>
              <a:t> gene </a:t>
            </a:r>
          </a:p>
          <a:p>
            <a:pPr marL="600075" lvl="1" indent="-257175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Fungal ITS region 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endParaRPr lang="en-US" sz="2400" dirty="0">
              <a:cs typeface="Arial" panose="020B060402020202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Sequenced with MiSeq NGS </a:t>
            </a:r>
          </a:p>
          <a:p>
            <a:endParaRPr lang="en-US" sz="2400" dirty="0">
              <a:cs typeface="Arial" panose="020B060402020202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Preliminary data analysis</a:t>
            </a:r>
          </a:p>
          <a:p>
            <a:pPr marL="600075" lvl="1" indent="-257175">
              <a:buFont typeface="Wingdings" panose="05000000000000000000" pitchFamily="2" charset="2"/>
              <a:buChar char="Ø"/>
            </a:pPr>
            <a:r>
              <a:rPr lang="en-US" sz="2400" dirty="0" err="1">
                <a:cs typeface="Arial" panose="020B0604020202020204" pitchFamily="34" charset="0"/>
              </a:rPr>
              <a:t>GreenGenes</a:t>
            </a:r>
            <a:r>
              <a:rPr lang="en-US" sz="2400" dirty="0">
                <a:cs typeface="Arial" panose="020B0604020202020204" pitchFamily="34" charset="0"/>
              </a:rPr>
              <a:t> bacterial database</a:t>
            </a:r>
          </a:p>
          <a:p>
            <a:pPr marL="600075" lvl="1" indent="-257175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UNITE fungal database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7833" y="1085553"/>
            <a:ext cx="1331012" cy="54864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866900" y="889157"/>
            <a:ext cx="8458200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490359" y="1235283"/>
            <a:ext cx="163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Environmental </a:t>
            </a:r>
          </a:p>
          <a:p>
            <a:r>
              <a:rPr lang="en-US" b="1" dirty="0"/>
              <a:t>Sample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90360" y="2078183"/>
            <a:ext cx="1152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DNA </a:t>
            </a:r>
          </a:p>
          <a:p>
            <a:r>
              <a:rPr lang="en-US" b="1" dirty="0">
                <a:solidFill>
                  <a:srgbClr val="FF0000"/>
                </a:solidFill>
              </a:rPr>
              <a:t>Extraction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90359" y="3367088"/>
            <a:ext cx="147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Gene Encoding 16S </a:t>
            </a:r>
            <a:r>
              <a:rPr lang="en-US" b="1" dirty="0" err="1">
                <a:solidFill>
                  <a:srgbClr val="FF0000"/>
                </a:solidFill>
              </a:rPr>
              <a:t>rRNA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90360" y="4748327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PCR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90360" y="5273963"/>
            <a:ext cx="18472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Mixture of amplified specific </a:t>
            </a:r>
            <a:r>
              <a:rPr lang="en-US" b="1" dirty="0">
                <a:solidFill>
                  <a:srgbClr val="FF0000"/>
                </a:solidFill>
              </a:rPr>
              <a:t>16S rDNA </a:t>
            </a:r>
            <a:r>
              <a:rPr lang="en-US" b="1" dirty="0"/>
              <a:t>sequences with a same size (</a:t>
            </a:r>
            <a:r>
              <a:rPr lang="en-US" b="1" dirty="0" err="1"/>
              <a:t>bp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05218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Veggie Microbiology</a:t>
            </a:r>
            <a:br>
              <a:rPr lang="en-US" dirty="0"/>
            </a:br>
            <a:r>
              <a:rPr lang="en-US" sz="3200" dirty="0"/>
              <a:t>Microbiome analysis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804725"/>
              </p:ext>
            </p:extLst>
          </p:nvPr>
        </p:nvGraphicFramePr>
        <p:xfrm>
          <a:off x="942975" y="1246910"/>
          <a:ext cx="10639425" cy="5611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1424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-36090"/>
            <a:ext cx="10972800" cy="1143000"/>
          </a:xfrm>
        </p:spPr>
        <p:txBody>
          <a:bodyPr/>
          <a:lstStyle/>
          <a:p>
            <a:r>
              <a:rPr lang="en-US" dirty="0"/>
              <a:t>Current and Future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8881" y="1278384"/>
            <a:ext cx="11594237" cy="6582222"/>
          </a:xfrm>
        </p:spPr>
        <p:txBody>
          <a:bodyPr/>
          <a:lstStyle/>
          <a:p>
            <a:r>
              <a:rPr lang="en-US" sz="2800" dirty="0"/>
              <a:t>Continue conducting ground-based microbial food safety and microbiome testing of candidate crops</a:t>
            </a:r>
          </a:p>
          <a:p>
            <a:r>
              <a:rPr lang="en-US" sz="2800" dirty="0"/>
              <a:t>Developing fresh produce food safety standards for space</a:t>
            </a:r>
          </a:p>
          <a:p>
            <a:r>
              <a:rPr lang="en-US" sz="2800" dirty="0"/>
              <a:t>Looking at use of on orbit resources when applicable</a:t>
            </a:r>
          </a:p>
          <a:p>
            <a:pPr lvl="1"/>
            <a:r>
              <a:rPr lang="en-US" sz="2400" dirty="0"/>
              <a:t>Developing process flow for on-orbit sampling of fresh produce microbiome, nucleic acid isolation, library generation, sequencing, and data analysis</a:t>
            </a:r>
          </a:p>
          <a:p>
            <a:r>
              <a:rPr lang="en-US" sz="2800" dirty="0"/>
              <a:t>Investigating the relationship between microbiomes and food safety</a:t>
            </a:r>
          </a:p>
          <a:p>
            <a:pPr marL="0" indent="0">
              <a:buNone/>
            </a:pPr>
            <a:r>
              <a:rPr lang="en-US" sz="2400" dirty="0"/>
              <a:t>Ultimate Goals:</a:t>
            </a:r>
          </a:p>
          <a:p>
            <a:pPr lvl="1"/>
            <a:r>
              <a:rPr lang="en-US" sz="2400" dirty="0"/>
              <a:t>Effectively sanitize produce with few consumables and low inputs  </a:t>
            </a:r>
          </a:p>
          <a:p>
            <a:pPr lvl="1"/>
            <a:r>
              <a:rPr lang="en-US" sz="2400" dirty="0"/>
              <a:t>Control and identify biotic stresses and pathogens</a:t>
            </a:r>
          </a:p>
          <a:p>
            <a:pPr lvl="1"/>
            <a:r>
              <a:rPr lang="en-US" sz="2400" dirty="0"/>
              <a:t>Use the microbiome to protect crops or enhance growth</a:t>
            </a:r>
          </a:p>
          <a:p>
            <a:endParaRPr lang="en-US" sz="2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C0E330-00ED-4EEB-94E9-67F30B3082AA}"/>
              </a:ext>
            </a:extLst>
          </p:cNvPr>
          <p:cNvCxnSpPr/>
          <p:nvPr/>
        </p:nvCxnSpPr>
        <p:spPr>
          <a:xfrm>
            <a:off x="1866900" y="889157"/>
            <a:ext cx="8458200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10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1714500" y="211145"/>
            <a:ext cx="8763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Veggie on ISS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1866900" y="976327"/>
            <a:ext cx="8458200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875093" y="6400801"/>
            <a:ext cx="640507" cy="381000"/>
          </a:xfrm>
        </p:spPr>
        <p:txBody>
          <a:bodyPr/>
          <a:lstStyle/>
          <a:p>
            <a:pPr>
              <a:defRPr/>
            </a:pPr>
            <a:fld id="{605F6F03-4B28-4112-A7DF-517769EF6A1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3075" name="Picture 3" descr="C:\Users\tmsmith1\Documents\CASIS\VEGGIE\iss039e019414 Rick working in Columbu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62100" y="1180480"/>
            <a:ext cx="9067800" cy="5511945"/>
          </a:xfrm>
          <a:prstGeom prst="rect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837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2891"/>
            <a:ext cx="8229600" cy="1143000"/>
          </a:xfrm>
        </p:spPr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2781" y="1518081"/>
            <a:ext cx="5555759" cy="4269578"/>
          </a:xfrm>
        </p:spPr>
        <p:txBody>
          <a:bodyPr/>
          <a:lstStyle/>
          <a:p>
            <a:r>
              <a:rPr lang="en-US" dirty="0"/>
              <a:t>KSC’s Space Crop Production Team</a:t>
            </a:r>
          </a:p>
          <a:p>
            <a:r>
              <a:rPr lang="en-US" dirty="0"/>
              <a:t>Veggie and VEG teams at KSC, JSC, and SNC-ORBITEC</a:t>
            </a:r>
          </a:p>
          <a:p>
            <a:r>
              <a:rPr lang="en-US" dirty="0"/>
              <a:t>The Astronauts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34987" y="1518081"/>
            <a:ext cx="5939784" cy="4379481"/>
          </a:xfrm>
        </p:spPr>
        <p:txBody>
          <a:bodyPr/>
          <a:lstStyle/>
          <a:p>
            <a:r>
              <a:rPr lang="en-US" dirty="0"/>
              <a:t>Payload Operations and Integration Center</a:t>
            </a:r>
          </a:p>
          <a:p>
            <a:r>
              <a:rPr lang="en-US" dirty="0"/>
              <a:t>NASA’s Space Biology Program, Human Research Program and International Space Station Program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866900" y="1068659"/>
            <a:ext cx="8458200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ADC2C-9CD4-4349-9600-C5768E9D660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1935" y="4084388"/>
            <a:ext cx="4020767" cy="26517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379" y="4073755"/>
            <a:ext cx="3933275" cy="2651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lum bright="4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1542" y="4069716"/>
            <a:ext cx="2682506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24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VEG-04 Harvest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3725" y="1388337"/>
            <a:ext cx="5940056" cy="457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854" y="1388337"/>
            <a:ext cx="5805379" cy="457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807324" y="5992236"/>
            <a:ext cx="2488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VEG-04A at 35 DAI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39024" y="5992236"/>
            <a:ext cx="2477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VEG-04B at 29 DAI</a:t>
            </a:r>
          </a:p>
        </p:txBody>
      </p:sp>
    </p:spTree>
    <p:extLst>
      <p:ext uri="{BB962C8B-B14F-4D97-AF65-F5344CB8AC3E}">
        <p14:creationId xmlns:p14="http://schemas.microsoft.com/office/powerpoint/2010/main" val="2004161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4261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VEG-03H – (March-April 2019)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866900" y="889157"/>
            <a:ext cx="8458200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931690"/>
            <a:ext cx="8686800" cy="578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06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328" y="31618"/>
            <a:ext cx="5609344" cy="994172"/>
          </a:xfrm>
        </p:spPr>
        <p:txBody>
          <a:bodyPr>
            <a:noAutofit/>
          </a:bodyPr>
          <a:lstStyle/>
          <a:p>
            <a:pPr algn="ctr"/>
            <a:r>
              <a:rPr lang="en-US">
                <a:cs typeface="Arial" panose="020B0604020202020204" pitchFamily="34" charset="0"/>
              </a:rPr>
              <a:t>Microbiology 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1355" y="1025790"/>
            <a:ext cx="630774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cs typeface="Arial" panose="020B0604020202020204" pitchFamily="34" charset="0"/>
              </a:rPr>
              <a:t>Post harvest: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Samples taken from both ground and flight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Plant leaves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Root zone: Roots, Wicks, Substrate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Heterotrophic bacterial &amp; fungal plate counts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Media specific screening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200" i="1" dirty="0">
                <a:cs typeface="Arial" panose="020B0604020202020204" pitchFamily="34" charset="0"/>
              </a:rPr>
              <a:t>E. </a:t>
            </a:r>
            <a:r>
              <a:rPr lang="en-US" sz="2400" i="1" dirty="0">
                <a:cs typeface="Arial" panose="020B0604020202020204" pitchFamily="34" charset="0"/>
              </a:rPr>
              <a:t>coli </a:t>
            </a:r>
            <a:r>
              <a:rPr lang="en-US" sz="2400" dirty="0">
                <a:cs typeface="Arial" panose="020B0604020202020204" pitchFamily="34" charset="0"/>
              </a:rPr>
              <a:t>and coliforms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i="1" dirty="0">
                <a:cs typeface="Arial" panose="020B0604020202020204" pitchFamily="34" charset="0"/>
              </a:rPr>
              <a:t>Salmonella sp.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i="1" dirty="0">
                <a:cs typeface="Arial" panose="020B0604020202020204" pitchFamily="34" charset="0"/>
              </a:rPr>
              <a:t>Staphylococcus aureus</a:t>
            </a:r>
            <a:endParaRPr lang="en-US" sz="2400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Microbe Identification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2606" y="752650"/>
            <a:ext cx="3096075" cy="237744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6101" y="2817390"/>
            <a:ext cx="2514600" cy="155448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803762" y="4422016"/>
            <a:ext cx="2603279" cy="18288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955" y="4866272"/>
            <a:ext cx="3413701" cy="18288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5" name="TextBox 4"/>
          <p:cNvSpPr txBox="1"/>
          <p:nvPr/>
        </p:nvSpPr>
        <p:spPr>
          <a:xfrm>
            <a:off x="5576180" y="4308447"/>
            <a:ext cx="1881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white"/>
                </a:solidFill>
              </a:rPr>
              <a:t>Plant Leaves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09192" y="2383741"/>
            <a:ext cx="15554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white"/>
                </a:solidFill>
              </a:rPr>
              <a:t>Wick</a:t>
            </a:r>
          </a:p>
          <a:p>
            <a:r>
              <a:rPr lang="en-US" sz="2400" b="1">
                <a:solidFill>
                  <a:prstClr val="white"/>
                </a:solidFill>
              </a:rPr>
              <a:t>Material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7867684" y="2110155"/>
            <a:ext cx="1334931" cy="5153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867684" y="2625533"/>
            <a:ext cx="1073461" cy="5222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617241" y="4882938"/>
            <a:ext cx="1601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prstClr val="white"/>
                </a:solidFill>
              </a:rPr>
              <a:t>Substrate &amp; Root Zone</a:t>
            </a:r>
          </a:p>
        </p:txBody>
      </p:sp>
    </p:spTree>
    <p:extLst>
      <p:ext uri="{BB962C8B-B14F-4D97-AF65-F5344CB8AC3E}">
        <p14:creationId xmlns:p14="http://schemas.microsoft.com/office/powerpoint/2010/main" val="1436603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20818"/>
            <a:ext cx="8229600" cy="1143000"/>
          </a:xfrm>
        </p:spPr>
        <p:txBody>
          <a:bodyPr/>
          <a:lstStyle/>
          <a:p>
            <a:r>
              <a:rPr lang="en-US" dirty="0"/>
              <a:t>Veggie Microbiology – VEG-01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8" name="Content Placeholder 3"/>
          <p:cNvGraphicFramePr>
            <a:graphicFrameLocks/>
          </p:cNvGraphicFramePr>
          <p:nvPr/>
        </p:nvGraphicFramePr>
        <p:xfrm>
          <a:off x="2362027" y="1067596"/>
          <a:ext cx="7467946" cy="563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357242" y="1957790"/>
            <a:ext cx="2853559" cy="662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NASA standards for non-</a:t>
            </a:r>
            <a:r>
              <a:rPr lang="en-US" dirty="0" err="1">
                <a:solidFill>
                  <a:prstClr val="white"/>
                </a:solidFill>
                <a:latin typeface="Calibri"/>
              </a:rPr>
              <a:t>thermostabilized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food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7019877" y="1874983"/>
            <a:ext cx="447725" cy="4138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7075055" y="2288866"/>
            <a:ext cx="392546" cy="331076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527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99" y="-896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Produce Microbiology Project</a:t>
            </a:r>
          </a:p>
        </p:txBody>
      </p:sp>
      <p:sp>
        <p:nvSpPr>
          <p:cNvPr id="4" name="Rectangle 3"/>
          <p:cNvSpPr/>
          <p:nvPr/>
        </p:nvSpPr>
        <p:spPr>
          <a:xfrm>
            <a:off x="6346338" y="966849"/>
            <a:ext cx="5741772" cy="641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151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Compared microbial levels of CE-grown produce, with comparable retail produce and the reported values in the literature. </a:t>
            </a:r>
          </a:p>
          <a:p>
            <a:pPr marL="70866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Establishment of a baseline for expected microbial levels found on fresh produce will be used in a risk assessment and development of microbial safety recommendations for these types of fresh foods. </a:t>
            </a:r>
          </a:p>
          <a:p>
            <a:pPr marL="70866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Results will help drive requirements for future food systems development beyond ISS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151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151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88099" y="948277"/>
            <a:ext cx="10972800" cy="8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1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540"/>
          <a:stretch/>
        </p:blipFill>
        <p:spPr>
          <a:xfrm>
            <a:off x="56939" y="1316596"/>
            <a:ext cx="6672330" cy="558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33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1751" y="-47708"/>
            <a:ext cx="11650249" cy="964504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Food safety of space-grown produce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63" y="4832991"/>
            <a:ext cx="2722323" cy="19458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06704" y="1518028"/>
          <a:ext cx="4716024" cy="3085280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2087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8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</a:rPr>
                        <a:t>Sample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</a:rPr>
                        <a:t>APC (GFW)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Fungi (GFW)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Mizuna (L)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4.2E+03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6.0E+01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3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</a:rPr>
                        <a:t>Barley (L)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2.7E+04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6.0E+02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Radish (Top) (L)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5.8E+06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1.0E+06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Radish (Root) (L)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1.2E+07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1.0E+06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Mizuna (A19) (L)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7.2E+05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6.0E+03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 err="1">
                          <a:effectLst/>
                        </a:rPr>
                        <a:t>Mizuna</a:t>
                      </a:r>
                      <a:r>
                        <a:rPr lang="en-US" sz="1800" dirty="0">
                          <a:effectLst/>
                        </a:rPr>
                        <a:t> (A20)(L)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8.7E+05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1.2E+03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Mizuna (A21)(L)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</a:rPr>
                        <a:t>3.1E+03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9.0E+02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Mizuna (A22)(L)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2.1E+04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1.2E+04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</a:rPr>
                        <a:t>Red Romaine(V01A)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3.6E+03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</a:rPr>
                        <a:t>5.3E+02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</a:rPr>
                        <a:t>Red Romaine(V01B)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9.7E+04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</a:rPr>
                        <a:t>6.0E+02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1" name="Text Box 7194"/>
          <p:cNvSpPr txBox="1">
            <a:spLocks noChangeArrowheads="1"/>
          </p:cNvSpPr>
          <p:nvPr/>
        </p:nvSpPr>
        <p:spPr bwMode="auto">
          <a:xfrm>
            <a:off x="131548" y="832864"/>
            <a:ext cx="4853810" cy="736657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Mean bacterial and fungal counts (CFU) on Lada (L) and Veggie (V) grown crops on the ISS.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060514" y="3860605"/>
          <a:ext cx="6989524" cy="2833519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1851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8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46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  <a:tab pos="3200400" algn="l"/>
                        </a:tabLst>
                      </a:pPr>
                      <a:r>
                        <a:rPr lang="en-US" sz="1800" dirty="0">
                          <a:effectLst/>
                        </a:rPr>
                        <a:t>Factor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  <a:tab pos="3200400" algn="l"/>
                        </a:tabLst>
                      </a:pPr>
                      <a:r>
                        <a:rPr lang="en-US" sz="1800" dirty="0">
                          <a:effectLst/>
                        </a:rPr>
                        <a:t>Limits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8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  <a:tab pos="3200400" algn="l"/>
                        </a:tabLst>
                      </a:pPr>
                      <a:r>
                        <a:rPr lang="en-US" sz="1800" dirty="0">
                          <a:effectLst/>
                        </a:rPr>
                        <a:t>APC</a:t>
                      </a:r>
                      <a:endParaRPr lang="en-US" sz="18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2E+04 CFU/g for any single sample ( two samples from a lot exceed 1E+04 CFU/g)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8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  <a:tab pos="3200400" algn="l"/>
                        </a:tabLst>
                      </a:pPr>
                      <a:r>
                        <a:rPr lang="en-US" sz="1800" dirty="0" err="1">
                          <a:effectLst/>
                        </a:rPr>
                        <a:t>Enterobacteriacea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  <a:tab pos="3200400" algn="l"/>
                        </a:tabLs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  <a:tab pos="3200400" algn="l"/>
                        </a:tabLst>
                      </a:pPr>
                      <a:r>
                        <a:rPr lang="en-US" sz="1800" dirty="0">
                          <a:effectLst/>
                        </a:rPr>
                        <a:t>100 CFU/g for any single sample (two samples from a lot exceed 10 CFU/g)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8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  <a:tab pos="3200400" algn="l"/>
                        </a:tabLst>
                      </a:pPr>
                      <a:r>
                        <a:rPr lang="en-US" sz="1800">
                          <a:effectLst/>
                        </a:rPr>
                        <a:t>Salmonella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  <a:tab pos="320040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  <a:tab pos="3200400" algn="l"/>
                        </a:tabLst>
                      </a:pPr>
                      <a:r>
                        <a:rPr lang="en-US" sz="1800" dirty="0">
                          <a:effectLst/>
                        </a:rPr>
                        <a:t>0 CFU/g for any single sample 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9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  <a:tab pos="3200400" algn="l"/>
                        </a:tabLst>
                      </a:pPr>
                      <a:r>
                        <a:rPr lang="en-US" sz="1800" dirty="0">
                          <a:effectLst/>
                        </a:rPr>
                        <a:t>Yeasts and molds</a:t>
                      </a:r>
                      <a:endParaRPr lang="en-US" sz="18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  <a:tab pos="3200400" algn="l"/>
                        </a:tabLst>
                      </a:pPr>
                      <a:r>
                        <a:rPr lang="en-US" sz="1800" dirty="0">
                          <a:effectLst/>
                        </a:rPr>
                        <a:t>1E+03 CFU/g for any single sample (any two samples from a lot exceed 100 CFU/g or if any two samples from a lot exceed 10 CFU/g </a:t>
                      </a:r>
                      <a:r>
                        <a:rPr lang="en-US" sz="1800" i="1" dirty="0" err="1">
                          <a:effectLst/>
                        </a:rPr>
                        <a:t>Aspergillis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r>
                        <a:rPr lang="en-US" sz="1800" i="1" dirty="0" err="1">
                          <a:effectLst/>
                        </a:rPr>
                        <a:t>flavus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0800" marR="508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 Box 7194"/>
          <p:cNvSpPr txBox="1">
            <a:spLocks noChangeArrowheads="1"/>
          </p:cNvSpPr>
          <p:nvPr/>
        </p:nvSpPr>
        <p:spPr bwMode="auto">
          <a:xfrm>
            <a:off x="4972832" y="3527693"/>
            <a:ext cx="6784932" cy="393219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ISS non-thermostabilized food requirements.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754481"/>
            <a:ext cx="10972800" cy="8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9266840" y="933845"/>
            <a:ext cx="296446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Crops consumed from Veggie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dirty="0" err="1"/>
              <a:t>Outredgeous</a:t>
            </a:r>
            <a:r>
              <a:rPr lang="en-US" dirty="0"/>
              <a:t>’ lettuce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Chinese cabbage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Mizuna mustard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 leafy greens</a:t>
            </a:r>
          </a:p>
          <a:p>
            <a:r>
              <a:rPr lang="en-US" dirty="0"/>
              <a:t>Future crops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Tomatoes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Peppers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123144" y="885042"/>
            <a:ext cx="4259753" cy="2625602"/>
            <a:chOff x="5123144" y="885042"/>
            <a:chExt cx="4259753" cy="262560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23144" y="885042"/>
              <a:ext cx="4089416" cy="230029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123144" y="3172090"/>
              <a:ext cx="42597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Astronauts Kelly, Lindgren and </a:t>
              </a:r>
              <a:r>
                <a:rPr lang="en-US" sz="1600" dirty="0" err="1"/>
                <a:t>Yui</a:t>
              </a:r>
              <a:r>
                <a:rPr lang="en-US" sz="1600" dirty="0"/>
                <a:t>.  </a:t>
              </a:r>
              <a:r>
                <a:rPr lang="en-US" sz="1200" dirty="0"/>
                <a:t>Photo credit NASA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260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197040"/>
              </p:ext>
            </p:extLst>
          </p:nvPr>
        </p:nvGraphicFramePr>
        <p:xfrm>
          <a:off x="354564" y="1816410"/>
          <a:ext cx="11476652" cy="3853503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4674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0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7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2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31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Produce type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APC/gram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Y &amp; 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E. coli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Coliform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Lettuce-field / hydroponic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 x 10</a:t>
                      </a:r>
                      <a:r>
                        <a:rPr lang="en-US" sz="2000" baseline="30000">
                          <a:effectLst/>
                        </a:rPr>
                        <a:t>4</a:t>
                      </a:r>
                      <a:r>
                        <a:rPr lang="en-US" sz="2000">
                          <a:effectLst/>
                        </a:rPr>
                        <a:t> – 2 x 10</a:t>
                      </a:r>
                      <a:r>
                        <a:rPr lang="en-US" sz="2000" baseline="300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 x 10</a:t>
                      </a:r>
                      <a:r>
                        <a:rPr lang="en-US" sz="2000" baseline="30000">
                          <a:effectLst/>
                        </a:rPr>
                        <a:t>2</a:t>
                      </a:r>
                      <a:r>
                        <a:rPr lang="en-US" sz="2000">
                          <a:effectLst/>
                        </a:rPr>
                        <a:t>-2 x 10</a:t>
                      </a:r>
                      <a:r>
                        <a:rPr lang="en-US" sz="2000" baseline="30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&lt;DL-10</a:t>
                      </a:r>
                      <a:r>
                        <a:rPr lang="en-US" sz="2000" baseline="30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&lt;DL-10</a:t>
                      </a:r>
                      <a:r>
                        <a:rPr lang="en-US" sz="2000" baseline="30000">
                          <a:effectLst/>
                        </a:rPr>
                        <a:t>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8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Lettuce retail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 x 10</a:t>
                      </a:r>
                      <a:r>
                        <a:rPr lang="en-US" sz="2000" baseline="30000" dirty="0">
                          <a:effectLst/>
                        </a:rPr>
                        <a:t>4</a:t>
                      </a:r>
                      <a:r>
                        <a:rPr lang="en-US" sz="2000" dirty="0">
                          <a:effectLst/>
                        </a:rPr>
                        <a:t> -1 x 10</a:t>
                      </a:r>
                      <a:r>
                        <a:rPr lang="en-US" sz="2000" baseline="30000" dirty="0">
                          <a:effectLst/>
                        </a:rPr>
                        <a:t>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 x 10</a:t>
                      </a:r>
                      <a:r>
                        <a:rPr lang="en-US" sz="2000" baseline="30000" dirty="0">
                          <a:effectLst/>
                        </a:rPr>
                        <a:t>4</a:t>
                      </a:r>
                      <a:r>
                        <a:rPr lang="en-US" sz="2000" dirty="0">
                          <a:effectLst/>
                        </a:rPr>
                        <a:t>-1 x 10</a:t>
                      </a:r>
                      <a:r>
                        <a:rPr lang="en-US" sz="2000" baseline="30000" dirty="0">
                          <a:effectLst/>
                        </a:rPr>
                        <a:t>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&lt;DL-10</a:t>
                      </a:r>
                      <a:r>
                        <a:rPr lang="en-US" sz="2000" baseline="30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&lt;DL-10</a:t>
                      </a:r>
                      <a:r>
                        <a:rPr lang="en-US" sz="2000" baseline="300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5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Lettuce bagged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5x10</a:t>
                      </a:r>
                      <a:r>
                        <a:rPr lang="en-US" sz="2000" baseline="30000" dirty="0">
                          <a:effectLst/>
                        </a:rPr>
                        <a:t>4</a:t>
                      </a:r>
                      <a:r>
                        <a:rPr lang="en-US" sz="2000" dirty="0">
                          <a:effectLst/>
                        </a:rPr>
                        <a:t>-1 x 10</a:t>
                      </a:r>
                      <a:r>
                        <a:rPr lang="en-US" sz="2000" baseline="30000" dirty="0">
                          <a:effectLst/>
                        </a:rPr>
                        <a:t>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No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 Data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 Data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63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Outredgeous lettuce Veggie (01, 03) grown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 x 10</a:t>
                      </a:r>
                      <a:r>
                        <a:rPr lang="en-US" sz="2000" baseline="30000">
                          <a:effectLst/>
                        </a:rPr>
                        <a:t>4 </a:t>
                      </a:r>
                      <a:r>
                        <a:rPr lang="en-US" sz="2000">
                          <a:effectLst/>
                        </a:rPr>
                        <a:t>-2 x 10</a:t>
                      </a:r>
                      <a:r>
                        <a:rPr lang="en-US" sz="2000" baseline="30000">
                          <a:effectLst/>
                        </a:rPr>
                        <a:t>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 x 10</a:t>
                      </a:r>
                      <a:r>
                        <a:rPr lang="en-US" sz="2000" baseline="30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-5x 10</a:t>
                      </a:r>
                      <a:r>
                        <a:rPr lang="en-US" sz="2000" baseline="30000" dirty="0">
                          <a:effectLst/>
                        </a:rPr>
                        <a:t>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&lt;DL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&lt;DL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5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Other leafy crops, i.e., spinach, cabbage, endive, arugula, Swiss chard, kale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&lt;10</a:t>
                      </a:r>
                      <a:r>
                        <a:rPr lang="en-US" sz="2000" baseline="30000">
                          <a:effectLst/>
                        </a:rPr>
                        <a:t>4</a:t>
                      </a:r>
                      <a:r>
                        <a:rPr lang="en-US" sz="2000">
                          <a:effectLst/>
                        </a:rPr>
                        <a:t>-10</a:t>
                      </a:r>
                      <a:r>
                        <a:rPr lang="en-US" sz="2000" baseline="300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 Data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&lt;1-3x10</a:t>
                      </a:r>
                      <a:r>
                        <a:rPr lang="en-US" sz="2000" baseline="30000" dirty="0">
                          <a:effectLst/>
                        </a:rPr>
                        <a:t>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&lt;DL-9 x10</a:t>
                      </a:r>
                      <a:r>
                        <a:rPr lang="en-US" sz="2000" baseline="30000" dirty="0">
                          <a:effectLst/>
                        </a:rPr>
                        <a:t>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3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Veggie / Lada-grown mizuna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 x 10</a:t>
                      </a:r>
                      <a:r>
                        <a:rPr lang="en-US" sz="2000" baseline="30000" dirty="0">
                          <a:effectLst/>
                        </a:rPr>
                        <a:t>3</a:t>
                      </a:r>
                      <a:r>
                        <a:rPr lang="en-US" sz="2000" dirty="0">
                          <a:effectLst/>
                        </a:rPr>
                        <a:t>-3 x 10</a:t>
                      </a:r>
                      <a:r>
                        <a:rPr lang="en-US" sz="2000" baseline="30000" dirty="0">
                          <a:effectLst/>
                        </a:rPr>
                        <a:t>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 x 10</a:t>
                      </a:r>
                      <a:r>
                        <a:rPr lang="en-US" sz="2000" baseline="30000" dirty="0">
                          <a:effectLst/>
                        </a:rPr>
                        <a:t>1</a:t>
                      </a:r>
                      <a:r>
                        <a:rPr lang="en-US" sz="2000" dirty="0">
                          <a:effectLst/>
                        </a:rPr>
                        <a:t>-3 x 10</a:t>
                      </a:r>
                      <a:r>
                        <a:rPr lang="en-US" sz="2000" baseline="30000" dirty="0">
                          <a:effectLst/>
                        </a:rPr>
                        <a:t>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&lt;DL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&lt;DL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984300" y="230487"/>
            <a:ext cx="42234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Reported values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86873" y="1061484"/>
            <a:ext cx="10972800" cy="8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41303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on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F9C9D"/>
    </a:accent5>
    <a:accent6>
      <a:srgbClr val="9E5E9B"/>
    </a:accent6>
    <a:hlink>
      <a:srgbClr val="58C1BA"/>
    </a:hlink>
    <a:folHlink>
      <a:srgbClr val="9DD0CB"/>
    </a:folHlink>
  </a:clrScheme>
  <a:fontScheme name="Ion">
    <a:majorFont>
      <a:latin typeface="Century Gothic" panose="020B050202020202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Ion">
    <a:fillStyleLst>
      <a:solidFill>
        <a:schemeClr val="phClr"/>
      </a:solidFill>
      <a:gradFill rotWithShape="1">
        <a:gsLst>
          <a:gs pos="0">
            <a:schemeClr val="phClr">
              <a:tint val="64000"/>
              <a:lumMod val="118000"/>
            </a:schemeClr>
          </a:gs>
          <a:gs pos="100000">
            <a:schemeClr val="phClr">
              <a:tint val="92000"/>
              <a:alpha val="100000"/>
              <a:lumMod val="110000"/>
            </a:schemeClr>
          </a:gs>
        </a:gsLst>
        <a:lin ang="5400000" scaled="0"/>
      </a:gradFill>
      <a:gradFill rotWithShape="1">
        <a:gsLst>
          <a:gs pos="0">
            <a:schemeClr val="phClr">
              <a:tint val="98000"/>
              <a:lumMod val="114000"/>
            </a:schemeClr>
          </a:gs>
          <a:gs pos="100000">
            <a:schemeClr val="phClr">
              <a:shade val="90000"/>
              <a:lumMod val="84000"/>
            </a:schemeClr>
          </a:gs>
        </a:gsLst>
        <a:lin ang="5400000" scaled="0"/>
      </a:gradFill>
    </a:fillStyleLst>
    <a:lnStyleLst>
      <a:ln w="9525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8575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7000"/>
              <a:hueMod val="88000"/>
              <a:satMod val="130000"/>
              <a:lumMod val="124000"/>
            </a:schemeClr>
          </a:gs>
          <a:gs pos="100000">
            <a:schemeClr val="phClr">
              <a:tint val="96000"/>
              <a:shade val="88000"/>
              <a:hueMod val="108000"/>
              <a:satMod val="164000"/>
              <a:lumMod val="76000"/>
            </a:schemeClr>
          </a:gs>
        </a:gsLst>
        <a:path path="circle">
          <a:fillToRect l="45000" t="65000" r="125000" b="100000"/>
        </a:path>
      </a:gradFill>
      <a:blipFill rotWithShape="1">
        <a:blip xmlns:r="http://schemas.openxmlformats.org/officeDocument/2006/relationships" r:embed="rId1">
          <a:duotone>
            <a:schemeClr val="phClr">
              <a:shade val="69000"/>
              <a:hueMod val="108000"/>
              <a:satMod val="164000"/>
              <a:lumMod val="74000"/>
            </a:schemeClr>
            <a:schemeClr val="phClr">
              <a:tint val="96000"/>
              <a:hueMod val="88000"/>
              <a:satMod val="140000"/>
              <a:lumMod val="132000"/>
            </a:schemeClr>
          </a:duotone>
        </a:blip>
        <a:stretch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1577</Words>
  <Application>Microsoft Office PowerPoint</Application>
  <PresentationFormat>Widescreen</PresentationFormat>
  <Paragraphs>259</Paragraphs>
  <Slides>20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Times New Roman</vt:lpstr>
      <vt:lpstr>Wingdings</vt:lpstr>
      <vt:lpstr>1_Office Theme</vt:lpstr>
      <vt:lpstr>Office Theme</vt:lpstr>
      <vt:lpstr>Prism 8</vt:lpstr>
      <vt:lpstr>Microbial Food Safety for Space Crops</vt:lpstr>
      <vt:lpstr>PowerPoint Presentation</vt:lpstr>
      <vt:lpstr>VEG-04 Harvest</vt:lpstr>
      <vt:lpstr>VEG-03H – (March-April 2019)</vt:lpstr>
      <vt:lpstr>Microbiology Methods</vt:lpstr>
      <vt:lpstr>Veggie Microbiology – VEG-01 </vt:lpstr>
      <vt:lpstr>Produce Microbiology Project</vt:lpstr>
      <vt:lpstr>Food safety of space-grown produce</vt:lpstr>
      <vt:lpstr>PowerPoint Presentation</vt:lpstr>
      <vt:lpstr>PowerPoint Presentation</vt:lpstr>
      <vt:lpstr>PowerPoint Presentation</vt:lpstr>
      <vt:lpstr>Microbiological Sampling and Analysis         </vt:lpstr>
      <vt:lpstr>PowerPoint Presentation</vt:lpstr>
      <vt:lpstr>PowerPoint Presentation</vt:lpstr>
      <vt:lpstr>Conclusions</vt:lpstr>
      <vt:lpstr>Hazard Analysis Critical Control Points (HACCP) Plan</vt:lpstr>
      <vt:lpstr>Community Sequencing</vt:lpstr>
      <vt:lpstr>Veggie Microbiology Microbiome analysis </vt:lpstr>
      <vt:lpstr>Current and Future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2020-09-14T19:16:27Z</dcterms:created>
  <dcterms:modified xsi:type="dcterms:W3CDTF">2020-09-15T14:15:49Z</dcterms:modified>
</cp:coreProperties>
</file>