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0" r:id="rId3"/>
    <p:sldId id="257" r:id="rId4"/>
    <p:sldId id="262" r:id="rId5"/>
    <p:sldId id="263" r:id="rId6"/>
    <p:sldId id="264" r:id="rId7"/>
    <p:sldId id="265" r:id="rId8"/>
    <p:sldId id="266" r:id="rId9"/>
    <p:sldId id="267" r:id="rId10"/>
    <p:sldId id="269" r:id="rId11"/>
    <p:sldId id="268" r:id="rId12"/>
    <p:sldId id="280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ngston, Sarah L. (LARC-D312)" initials="LSL(" lastIdx="1" clrIdx="0">
    <p:extLst>
      <p:ext uri="{19B8F6BF-5375-455C-9EA6-DF929625EA0E}">
        <p15:presenceInfo xmlns:p15="http://schemas.microsoft.com/office/powerpoint/2012/main" userId="Langston, Sarah L. (LARC-D312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20691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8" autoAdjust="0"/>
    <p:restoredTop sz="94660"/>
  </p:normalViewPr>
  <p:slideViewPr>
    <p:cSldViewPr snapToGrid="0">
      <p:cViewPr>
        <p:scale>
          <a:sx n="125" d="100"/>
          <a:sy n="125" d="100"/>
        </p:scale>
        <p:origin x="782" y="-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slangst1\Desktop\VectranCreep\6_13_19_70pCreepRuptur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ngst1\Desktop\VectranCreep\Conventional%20Test\PathfinderTesti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70% Creep Rupture</a:t>
            </a:r>
            <a:r>
              <a:rPr lang="en-US" baseline="0" dirty="0">
                <a:solidFill>
                  <a:schemeClr val="tx1"/>
                </a:solidFill>
              </a:rPr>
              <a:t> Test </a:t>
            </a:r>
          </a:p>
          <a:p>
            <a:pPr>
              <a:defRPr/>
            </a:pPr>
            <a:r>
              <a:rPr lang="en-US" sz="1600" baseline="0" dirty="0">
                <a:solidFill>
                  <a:schemeClr val="tx1"/>
                </a:solidFill>
              </a:rPr>
              <a:t>(Test Stand Beta, 6/13/19 - 7/31/19)</a:t>
            </a:r>
            <a:endParaRPr lang="en-US" sz="16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Lever Number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104594E-A2B5-40FC-8D3A-1E4675D20E8C}" type="VALUE">
                      <a:rPr lang="en-US" sz="160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6AA-4621-9494-D6EB8D776BA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6AA-4621-9494-D6EB8D776BA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0EE9E11-24A3-47FA-9E2D-D93E84F9B9E3}" type="VALUE">
                      <a:rPr lang="en-US" sz="160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6AA-4621-9494-D6EB8D776BA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CD6718C-1851-435E-BFD5-96EB377E04EB}" type="VALUE">
                      <a:rPr lang="en-US" sz="160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6AA-4621-9494-D6EB8D776BA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446DCF7-7C7A-4665-8C20-56793EE56301}" type="VALUE">
                      <a:rPr lang="en-US" sz="160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6AA-4621-9494-D6EB8D776B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Sheet1!$H$10:$H$14</c:f>
              <c:numCache>
                <c:formatCode>General</c:formatCode>
                <c:ptCount val="5"/>
                <c:pt idx="0">
                  <c:v>36</c:v>
                </c:pt>
                <c:pt idx="1">
                  <c:v>431</c:v>
                </c:pt>
                <c:pt idx="2">
                  <c:v>929</c:v>
                </c:pt>
                <c:pt idx="3">
                  <c:v>731</c:v>
                </c:pt>
                <c:pt idx="4">
                  <c:v>1162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AA-4621-9494-D6EB8D776B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7168264"/>
        <c:axId val="120471832"/>
      </c:barChart>
      <c:catAx>
        <c:axId val="1471682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chemeClr val="tx1"/>
                    </a:solidFill>
                  </a:rPr>
                  <a:t>Specimen Number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471832"/>
        <c:crosses val="autoZero"/>
        <c:auto val="1"/>
        <c:lblAlgn val="ctr"/>
        <c:lblOffset val="100"/>
        <c:noMultiLvlLbl val="0"/>
      </c:catAx>
      <c:valAx>
        <c:axId val="12047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aseline="0" dirty="0">
                    <a:solidFill>
                      <a:schemeClr val="tx1"/>
                    </a:solidFill>
                  </a:rPr>
                  <a:t>Creep Rupture Time (hours)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168264"/>
        <c:crosses val="autoZero"/>
        <c:crossBetween val="between"/>
      </c:valAx>
      <c:spPr>
        <a:noFill/>
        <a:ln>
          <a:solidFill>
            <a:srgbClr val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70% Creep Rupture</a:t>
            </a:r>
            <a:r>
              <a:rPr lang="en-US" sz="16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Test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(Conventional Test Stand, 3/13/20 - 5/21/20)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9887706855791959"/>
          <c:y val="2.505010020040080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aseline="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'03-13-2020'!$E$6:$E$10</c:f>
              <c:numCache>
                <c:formatCode>0.00</c:formatCode>
                <c:ptCount val="5"/>
                <c:pt idx="0" formatCode="0.0">
                  <c:v>1652.2</c:v>
                </c:pt>
                <c:pt idx="1">
                  <c:v>85.1</c:v>
                </c:pt>
                <c:pt idx="2">
                  <c:v>90.1</c:v>
                </c:pt>
                <c:pt idx="3">
                  <c:v>0.93333333333333335</c:v>
                </c:pt>
                <c:pt idx="4">
                  <c:v>1347.2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3-4A78-B553-47D35BBC62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2918752"/>
        <c:axId val="332919144"/>
        <c:extLst>
          <c:ext xmlns:c15="http://schemas.microsoft.com/office/drawing/2012/chart" uri="{02D57815-91ED-43cb-92C2-25804820EDAC}">
            <c15:filteredBarSeries>
              <c15:ser>
                <c:idx val="0"/>
                <c:order val="1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uri="{02D57815-91ED-43cb-92C2-25804820EDAC}">
                        <c15:formulaRef>
                          <c15:sqref>[1]Sheet1!$H$10:$H$14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36</c:v>
                      </c:pt>
                      <c:pt idx="1">
                        <c:v>431</c:v>
                      </c:pt>
                      <c:pt idx="2">
                        <c:v>929</c:v>
                      </c:pt>
                      <c:pt idx="3">
                        <c:v>731</c:v>
                      </c:pt>
                      <c:pt idx="4">
                        <c:v>1162</c:v>
                      </c:pt>
                    </c:numCache>
                  </c:numRef>
                </c:val>
                <c:extLst>
                  <c:ext uri="{02D57815-91ED-43cb-92C2-25804820EDAC}">
                    <c15:filteredSeriesTitle>
                      <c15:tx>
                        <c:v>Lever Number</c:v>
                      </c15:tx>
                    </c15:filteredSeriesTitle>
                  </c:ext>
                  <c:ext xmlns:c16="http://schemas.microsoft.com/office/drawing/2014/chart" uri="{C3380CC4-5D6E-409C-BE32-E72D297353CC}">
                    <c16:uniqueId val="{00000001-0053-4A78-B553-47D35BBC624A}"/>
                  </c:ext>
                </c:extLst>
              </c15:ser>
            </c15:filteredBarSeries>
          </c:ext>
        </c:extLst>
      </c:barChart>
      <c:catAx>
        <c:axId val="332918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Specimen Number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19144"/>
        <c:crosses val="autoZero"/>
        <c:auto val="1"/>
        <c:lblAlgn val="ctr"/>
        <c:lblOffset val="100"/>
        <c:noMultiLvlLbl val="0"/>
      </c:catAx>
      <c:valAx>
        <c:axId val="332919144"/>
        <c:scaling>
          <c:orientation val="minMax"/>
          <c:max val="2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Creep Rupture</a:t>
                </a:r>
                <a:r>
                  <a:rPr lang="en-US" sz="1600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Time</a:t>
                </a:r>
              </a:p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(hours)</a:t>
                </a:r>
                <a:endPara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18752"/>
        <c:crosses val="autoZero"/>
        <c:crossBetween val="between"/>
      </c:valAx>
      <c:spPr>
        <a:ln>
          <a:solidFill>
            <a:srgbClr val="000000"/>
          </a:solidFill>
        </a:ln>
      </c:spPr>
    </c:plotArea>
    <c:plotVisOnly val="1"/>
    <c:dispBlanksAs val="gap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C0FAE-F1D4-483C-B630-8E95B3BBE772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05AC0-2153-465A-9A25-489CD6264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2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63661B1-D549-4F5B-829F-6F084D243F6C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6C5B260-51E3-48A5-929C-08A51039B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7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5B260-51E3-48A5-929C-08A51039B8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08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1_23_20_10-5-1lb_top and bottom break: Start 15:09 end 15:19</a:t>
            </a:r>
          </a:p>
          <a:p>
            <a:r>
              <a:rPr lang="en-US" dirty="0"/>
              <a:t>From 1_9_20_10-5-1lb.avi Start: 0:46 end 0:48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C5B260-51E3-48A5-929C-08A51039B8C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28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5038" y="808264"/>
            <a:ext cx="7543800" cy="2456212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25038" y="3264476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none" spc="2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EXPORT 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897580" y="3265714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6" descr="nasa-insig-cl_200px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08" y="94034"/>
            <a:ext cx="753326" cy="6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21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22959" y="1690007"/>
            <a:ext cx="7586404" cy="89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705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7952163" cy="4882243"/>
          </a:xfrm>
        </p:spPr>
        <p:txBody>
          <a:bodyPr>
            <a:normAutofit/>
          </a:bodyPr>
          <a:lstStyle>
            <a:lvl1pPr marL="91440" indent="-91440">
              <a:buClrTx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4048" indent="-182880">
              <a:buClrTx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66928" indent="-182880">
              <a:buClrTx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49808" indent="-182880">
              <a:buClrTx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32688" indent="-182880">
              <a:buClrTx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947057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819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solidFill>
                  <a:srgbClr val="FF0000"/>
                </a:solidFill>
              </a:defRPr>
            </a:lvl1pPr>
          </a:lstStyle>
          <a:p>
            <a:r>
              <a:rPr lang="en-US"/>
              <a:t>EXPORT 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91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1/17/2017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0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1/17/2017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EXPORT CONTROLLED INFORMATION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32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1/17/2017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EXPORT CONTROLLED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47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1/17/2017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EXPORT CONTROLLED INFORMATION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06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1/17/2017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EXPORT CONTROLLED INFORMATION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80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1/17/2017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EXPORT CONTROLLED INFORMATION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36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EXPORT 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EXPORT 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97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1/17/2017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EXPORT 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B784B27-FA67-4E5D-AC4C-38CF30725C3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95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media" Target="../media/media3.mp4"/><Relationship Id="rId11" Type="http://schemas.openxmlformats.org/officeDocument/2006/relationships/image" Target="../media/image16.png"/><Relationship Id="rId5" Type="http://schemas.openxmlformats.org/officeDocument/2006/relationships/video" Target="NULL" TargetMode="External"/><Relationship Id="rId10" Type="http://schemas.openxmlformats.org/officeDocument/2006/relationships/image" Target="../media/image15.png"/><Relationship Id="rId4" Type="http://schemas.openxmlformats.org/officeDocument/2006/relationships/video" Target="../media/media2.mp4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5038" y="620889"/>
            <a:ext cx="7543800" cy="245621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Creep Testing of Vectran Yarn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497497"/>
            <a:ext cx="9144000" cy="1933599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</a:rPr>
              <a:t>Sarah L. Langston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</a:rPr>
              <a:t>Structural Mechanics and Concepts Branch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</a:rPr>
              <a:t>NASA Langley Research Center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</a:rPr>
              <a:t>2020 </a:t>
            </a:r>
            <a:r>
              <a:rPr lang="en-US" sz="1600" dirty="0" err="1">
                <a:solidFill>
                  <a:schemeClr val="tx1"/>
                </a:solidFill>
              </a:rPr>
              <a:t>SLaMS</a:t>
            </a:r>
            <a:r>
              <a:rPr lang="en-US" sz="1600" dirty="0">
                <a:solidFill>
                  <a:schemeClr val="tx1"/>
                </a:solidFill>
              </a:rPr>
              <a:t> Early Career Forum</a:t>
            </a:r>
          </a:p>
          <a:p>
            <a:pPr algn="ctr">
              <a:lnSpc>
                <a:spcPct val="50000"/>
              </a:lnSpc>
            </a:pPr>
            <a:r>
              <a:rPr lang="en-US" sz="1600" dirty="0">
                <a:solidFill>
                  <a:schemeClr val="tx1"/>
                </a:solidFill>
              </a:rPr>
              <a:t>Virtual</a:t>
            </a:r>
          </a:p>
          <a:p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906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F2F19-804A-429C-ADEA-87BC1918A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04E3E-D2D6-445E-9468-F8EFAE74E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tx1"/>
                </a:solidFill>
              </a:rPr>
              <a:t>Background</a:t>
            </a:r>
          </a:p>
          <a:p>
            <a:r>
              <a:rPr lang="en-US" sz="1800" dirty="0">
                <a:solidFill>
                  <a:schemeClr val="tx1"/>
                </a:solidFill>
              </a:rPr>
              <a:t>Lever-Arm Test Stand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Description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Results</a:t>
            </a:r>
          </a:p>
          <a:p>
            <a:r>
              <a:rPr lang="en-US" sz="1800" dirty="0">
                <a:solidFill>
                  <a:schemeClr val="tx1"/>
                </a:solidFill>
              </a:rPr>
              <a:t>Conventional Test Stand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Design Requirements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Initial Design and Verification Testing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Results</a:t>
            </a:r>
          </a:p>
          <a:p>
            <a:r>
              <a:rPr lang="en-US" sz="1800" dirty="0">
                <a:solidFill>
                  <a:schemeClr val="tx1"/>
                </a:solidFill>
              </a:rPr>
              <a:t>Concluding Remarks and Forward Path</a:t>
            </a:r>
          </a:p>
          <a:p>
            <a:r>
              <a:rPr lang="en-US" sz="1800" dirty="0">
                <a:solidFill>
                  <a:schemeClr val="tx1"/>
                </a:solidFill>
              </a:rPr>
              <a:t>Lessons Learned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173D57-51DA-43C6-834A-543F0802F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203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Background: Inflatable Structures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3</a:t>
            </a:fld>
            <a:endParaRPr lang="en-US"/>
          </a:p>
        </p:txBody>
      </p:sp>
      <p:pic>
        <p:nvPicPr>
          <p:cNvPr id="24" name="Picture 2" descr="C:\Users\wdoggett\Documents\bd\work\projects\09_10_11_12_13\Real-time creep\1293 test development\strap data\pictures dowloaded 5-1-2013\IMG_33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848" y="4228488"/>
            <a:ext cx="2559826" cy="17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550275" y="4637798"/>
            <a:ext cx="2593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Webbing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22817" y="5503100"/>
            <a:ext cx="2152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5942433" y="4753548"/>
            <a:ext cx="1427048" cy="16863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5688913" y="5618612"/>
            <a:ext cx="1536700" cy="14287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75" y="4193905"/>
            <a:ext cx="1794182" cy="1775044"/>
          </a:xfrm>
          <a:prstGeom prst="rect">
            <a:avLst/>
          </a:prstGeom>
        </p:spPr>
      </p:pic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61E3D00-5CF1-425C-8502-5744C1D86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721"/>
            <a:ext cx="7952163" cy="303976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NASA and industry are developing inflatable space structures to provide deployable habitable volumes for future exploration missions in space and on the surface of the Moon and Mars</a:t>
            </a:r>
          </a:p>
          <a:p>
            <a:r>
              <a:rPr lang="en-US" sz="1800" dirty="0">
                <a:solidFill>
                  <a:schemeClr val="tx1"/>
                </a:solidFill>
              </a:rPr>
              <a:t>Inflatable structures provide volume savings on launch vehicles</a:t>
            </a:r>
          </a:p>
          <a:p>
            <a:r>
              <a:rPr lang="en-US" sz="1800" dirty="0">
                <a:solidFill>
                  <a:schemeClr val="tx1"/>
                </a:solidFill>
              </a:rPr>
              <a:t>Inflatable structures must withstand constant pressure loading over multi-year missions</a:t>
            </a:r>
          </a:p>
          <a:p>
            <a:r>
              <a:rPr lang="en-US" sz="1800" dirty="0">
                <a:solidFill>
                  <a:schemeClr val="tx1"/>
                </a:solidFill>
              </a:rPr>
              <a:t>Cordage and webbings provide the primary structure</a:t>
            </a:r>
          </a:p>
          <a:p>
            <a:pPr lvl="1"/>
            <a:r>
              <a:rPr lang="en-US" dirty="0"/>
              <a:t>Typically constructed using high-strength synthetic fibers</a:t>
            </a:r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Must have high resistance to creep failure modes</a:t>
            </a:r>
          </a:p>
        </p:txBody>
      </p:sp>
      <p:sp>
        <p:nvSpPr>
          <p:cNvPr id="33" name="Right Arrow 26">
            <a:extLst>
              <a:ext uri="{FF2B5EF4-FFF2-40B4-BE49-F238E27FC236}">
                <a16:creationId xmlns:a16="http://schemas.microsoft.com/office/drawing/2014/main" id="{CE25F49F-0074-4581-8D34-B9C979030DB4}"/>
              </a:ext>
            </a:extLst>
          </p:cNvPr>
          <p:cNvSpPr/>
          <p:nvPr/>
        </p:nvSpPr>
        <p:spPr>
          <a:xfrm rot="10800000">
            <a:off x="2814238" y="4727786"/>
            <a:ext cx="928706" cy="16863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685E72-C67C-470A-A4BB-88B5E9B54B5D}"/>
              </a:ext>
            </a:extLst>
          </p:cNvPr>
          <p:cNvSpPr txBox="1"/>
          <p:nvPr/>
        </p:nvSpPr>
        <p:spPr>
          <a:xfrm>
            <a:off x="6205642" y="5960744"/>
            <a:ext cx="2593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Creep Test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EF17B9-BA3F-4766-99C3-D2F5813161DA}"/>
              </a:ext>
            </a:extLst>
          </p:cNvPr>
          <p:cNvSpPr txBox="1"/>
          <p:nvPr/>
        </p:nvSpPr>
        <p:spPr>
          <a:xfrm>
            <a:off x="871642" y="5964094"/>
            <a:ext cx="2593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Inflatable Habitat</a:t>
            </a:r>
          </a:p>
        </p:txBody>
      </p:sp>
    </p:spTree>
    <p:extLst>
      <p:ext uri="{BB962C8B-B14F-4D97-AF65-F5344CB8AC3E}">
        <p14:creationId xmlns:p14="http://schemas.microsoft.com/office/powerpoint/2010/main" val="4162673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4D139-1892-42C4-B8F5-BB7DD9E12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Creep and Creep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7F241-ED68-4739-9B49-962D696FB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720"/>
            <a:ext cx="8396344" cy="4882243"/>
          </a:xfrm>
        </p:spPr>
        <p:txBody>
          <a:bodyPr/>
          <a:lstStyle/>
          <a:p>
            <a:r>
              <a:rPr lang="en-US" dirty="0"/>
              <a:t>Creep is a time-based phenomenon where a structure may fail at less than ultimate load over a period of time</a:t>
            </a:r>
          </a:p>
          <a:p>
            <a:pPr lvl="1"/>
            <a:r>
              <a:rPr lang="en-US" dirty="0"/>
              <a:t>Temperature can significantly affect creep behavior</a:t>
            </a:r>
          </a:p>
          <a:p>
            <a:r>
              <a:rPr lang="en-US" dirty="0"/>
              <a:t>Creep testing involves loading a specimen to a specified percentage of ultimate load</a:t>
            </a:r>
          </a:p>
          <a:p>
            <a:pPr lvl="1"/>
            <a:r>
              <a:rPr lang="en-US" dirty="0"/>
              <a:t>Time to rupture (failure) and elongation (strain) is measured</a:t>
            </a:r>
          </a:p>
          <a:p>
            <a:pPr lvl="1"/>
            <a:r>
              <a:rPr lang="en-US" dirty="0"/>
              <a:t>Creep tests data are used to produce master creep-curves of a material to be used in design</a:t>
            </a:r>
          </a:p>
          <a:p>
            <a:pPr lvl="1"/>
            <a:r>
              <a:rPr lang="en-US" dirty="0"/>
              <a:t>Performing tests at elevated temperatures can be used to perform accelerated creep testing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86CB0E-5B39-41A4-ACA5-0F9B4D0E9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4</a:t>
            </a:fld>
            <a:endParaRPr lang="en-US"/>
          </a:p>
        </p:txBody>
      </p:sp>
      <p:grpSp>
        <p:nvGrpSpPr>
          <p:cNvPr id="7" name="Group 67">
            <a:extLst>
              <a:ext uri="{FF2B5EF4-FFF2-40B4-BE49-F238E27FC236}">
                <a16:creationId xmlns:a16="http://schemas.microsoft.com/office/drawing/2014/main" id="{C0CAB3F1-947E-4B5B-8579-EDF3D1261C16}"/>
              </a:ext>
            </a:extLst>
          </p:cNvPr>
          <p:cNvGrpSpPr>
            <a:grpSpLocks/>
          </p:cNvGrpSpPr>
          <p:nvPr/>
        </p:nvGrpSpPr>
        <p:grpSpPr bwMode="auto">
          <a:xfrm>
            <a:off x="2923725" y="4254153"/>
            <a:ext cx="2797440" cy="1533239"/>
            <a:chOff x="76234" y="1630361"/>
            <a:chExt cx="4792130" cy="262572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10CA09C-1C83-43F7-AB90-CA51511E3769}"/>
                </a:ext>
              </a:extLst>
            </p:cNvPr>
            <p:cNvSpPr/>
            <p:nvPr/>
          </p:nvSpPr>
          <p:spPr>
            <a:xfrm>
              <a:off x="157605" y="1630361"/>
              <a:ext cx="4602017" cy="2548241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9CD0B53-B385-42BC-B168-A43FCC3716A6}"/>
                </a:ext>
              </a:extLst>
            </p:cNvPr>
            <p:cNvCxnSpPr/>
            <p:nvPr/>
          </p:nvCxnSpPr>
          <p:spPr>
            <a:xfrm>
              <a:off x="458738" y="1766715"/>
              <a:ext cx="0" cy="2084282"/>
            </a:xfrm>
            <a:prstGeom prst="line">
              <a:avLst/>
            </a:prstGeom>
            <a:ln w="349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CAA1113-3386-4F74-86B1-81C2BF5A99F0}"/>
                </a:ext>
              </a:extLst>
            </p:cNvPr>
            <p:cNvCxnSpPr/>
            <p:nvPr/>
          </p:nvCxnSpPr>
          <p:spPr>
            <a:xfrm flipH="1">
              <a:off x="449880" y="3850997"/>
              <a:ext cx="4058207" cy="0"/>
            </a:xfrm>
            <a:prstGeom prst="line">
              <a:avLst/>
            </a:prstGeom>
            <a:ln w="349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71">
              <a:extLst>
                <a:ext uri="{FF2B5EF4-FFF2-40B4-BE49-F238E27FC236}">
                  <a16:creationId xmlns:a16="http://schemas.microsoft.com/office/drawing/2014/main" id="{162E388B-9D09-462B-9076-4D07BCC74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831" y="2324017"/>
              <a:ext cx="1087968" cy="421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000" b="1" dirty="0">
                  <a:latin typeface="Myriad Pro" pitchFamily="34" charset="0"/>
                </a:rPr>
                <a:t>Primary</a:t>
              </a:r>
            </a:p>
          </p:txBody>
        </p:sp>
        <p:sp>
          <p:nvSpPr>
            <p:cNvPr id="12" name="TextBox 72">
              <a:extLst>
                <a:ext uri="{FF2B5EF4-FFF2-40B4-BE49-F238E27FC236}">
                  <a16:creationId xmlns:a16="http://schemas.microsoft.com/office/drawing/2014/main" id="{5EF23B04-529D-4B38-82FF-FCC784F115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63359" y="2575169"/>
              <a:ext cx="900973" cy="42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000" b="1" dirty="0">
                  <a:latin typeface="Myriad Pro" pitchFamily="34" charset="0"/>
                </a:rPr>
                <a:t>Strain</a:t>
              </a:r>
            </a:p>
          </p:txBody>
        </p:sp>
        <p:sp>
          <p:nvSpPr>
            <p:cNvPr id="13" name="TextBox 73">
              <a:extLst>
                <a:ext uri="{FF2B5EF4-FFF2-40B4-BE49-F238E27FC236}">
                  <a16:creationId xmlns:a16="http://schemas.microsoft.com/office/drawing/2014/main" id="{94C3FB91-87D8-4622-8DBA-AF84717E53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5862" y="3834421"/>
              <a:ext cx="802386" cy="421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000" b="1">
                  <a:latin typeface="Myriad Pro" pitchFamily="34" charset="0"/>
                </a:rPr>
                <a:t>Time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EFF53A3-BDA3-4C98-9188-6B8BEEC81197}"/>
                </a:ext>
              </a:extLst>
            </p:cNvPr>
            <p:cNvCxnSpPr/>
            <p:nvPr/>
          </p:nvCxnSpPr>
          <p:spPr>
            <a:xfrm>
              <a:off x="1246996" y="2685783"/>
              <a:ext cx="0" cy="116521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B69333E-6485-4977-829D-67DCCA3332D0}"/>
                </a:ext>
              </a:extLst>
            </p:cNvPr>
            <p:cNvCxnSpPr/>
            <p:nvPr/>
          </p:nvCxnSpPr>
          <p:spPr>
            <a:xfrm>
              <a:off x="3168933" y="2317448"/>
              <a:ext cx="0" cy="1533549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F5D269-D547-4E1D-B574-32061EAF8FDB}"/>
                </a:ext>
              </a:extLst>
            </p:cNvPr>
            <p:cNvCxnSpPr/>
            <p:nvPr/>
          </p:nvCxnSpPr>
          <p:spPr>
            <a:xfrm>
              <a:off x="3941249" y="2034113"/>
              <a:ext cx="0" cy="1823967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77">
              <a:extLst>
                <a:ext uri="{FF2B5EF4-FFF2-40B4-BE49-F238E27FC236}">
                  <a16:creationId xmlns:a16="http://schemas.microsoft.com/office/drawing/2014/main" id="{22F3A471-046C-49D3-8ED9-4F8837CC06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4859" y="2190504"/>
              <a:ext cx="4073568" cy="1667203"/>
              <a:chOff x="444859" y="1917700"/>
              <a:chExt cx="4073568" cy="1940007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CEDF55B-CA7E-409A-BBCD-4C22C2289934}"/>
                  </a:ext>
                </a:extLst>
              </p:cNvPr>
              <p:cNvCxnSpPr>
                <a:endCxn id="24" idx="2"/>
              </p:cNvCxnSpPr>
              <p:nvPr/>
            </p:nvCxnSpPr>
            <p:spPr>
              <a:xfrm flipH="1">
                <a:off x="3269900" y="2083961"/>
                <a:ext cx="1248816" cy="410061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Freeform 22">
                <a:extLst>
                  <a:ext uri="{FF2B5EF4-FFF2-40B4-BE49-F238E27FC236}">
                    <a16:creationId xmlns:a16="http://schemas.microsoft.com/office/drawing/2014/main" id="{E38A3783-79BA-4A6F-9DAC-A359AD1578FA}"/>
                  </a:ext>
                </a:extLst>
              </p:cNvPr>
              <p:cNvSpPr/>
              <p:nvPr/>
            </p:nvSpPr>
            <p:spPr>
              <a:xfrm>
                <a:off x="444567" y="1917052"/>
                <a:ext cx="3493140" cy="1941090"/>
              </a:xfrm>
              <a:custGeom>
                <a:avLst/>
                <a:gdLst>
                  <a:gd name="connsiteX0" fmla="*/ 0 w 2143465"/>
                  <a:gd name="connsiteY0" fmla="*/ 2836201 h 2836201"/>
                  <a:gd name="connsiteX1" fmla="*/ 718457 w 2143465"/>
                  <a:gd name="connsiteY1" fmla="*/ 2596715 h 2836201"/>
                  <a:gd name="connsiteX2" fmla="*/ 1088571 w 2143465"/>
                  <a:gd name="connsiteY2" fmla="*/ 2302801 h 2836201"/>
                  <a:gd name="connsiteX3" fmla="*/ 1328057 w 2143465"/>
                  <a:gd name="connsiteY3" fmla="*/ 1976230 h 2836201"/>
                  <a:gd name="connsiteX4" fmla="*/ 2057400 w 2143465"/>
                  <a:gd name="connsiteY4" fmla="*/ 201858 h 2836201"/>
                  <a:gd name="connsiteX5" fmla="*/ 2100943 w 2143465"/>
                  <a:gd name="connsiteY5" fmla="*/ 114772 h 2836201"/>
                  <a:gd name="connsiteX0" fmla="*/ 0 w 2143465"/>
                  <a:gd name="connsiteY0" fmla="*/ 2836201 h 2836201"/>
                  <a:gd name="connsiteX1" fmla="*/ 718457 w 2143465"/>
                  <a:gd name="connsiteY1" fmla="*/ 2596715 h 2836201"/>
                  <a:gd name="connsiteX2" fmla="*/ 1132114 w 2143465"/>
                  <a:gd name="connsiteY2" fmla="*/ 2291915 h 2836201"/>
                  <a:gd name="connsiteX3" fmla="*/ 1328057 w 2143465"/>
                  <a:gd name="connsiteY3" fmla="*/ 1976230 h 2836201"/>
                  <a:gd name="connsiteX4" fmla="*/ 2057400 w 2143465"/>
                  <a:gd name="connsiteY4" fmla="*/ 201858 h 2836201"/>
                  <a:gd name="connsiteX5" fmla="*/ 2100943 w 2143465"/>
                  <a:gd name="connsiteY5" fmla="*/ 114772 h 2836201"/>
                  <a:gd name="connsiteX0" fmla="*/ 0 w 2143465"/>
                  <a:gd name="connsiteY0" fmla="*/ 2836201 h 2836201"/>
                  <a:gd name="connsiteX1" fmla="*/ 718457 w 2143465"/>
                  <a:gd name="connsiteY1" fmla="*/ 2596715 h 2836201"/>
                  <a:gd name="connsiteX2" fmla="*/ 1132114 w 2143465"/>
                  <a:gd name="connsiteY2" fmla="*/ 2291915 h 2836201"/>
                  <a:gd name="connsiteX3" fmla="*/ 2057400 w 2143465"/>
                  <a:gd name="connsiteY3" fmla="*/ 201858 h 2836201"/>
                  <a:gd name="connsiteX4" fmla="*/ 2100943 w 2143465"/>
                  <a:gd name="connsiteY4" fmla="*/ 114772 h 2836201"/>
                  <a:gd name="connsiteX0" fmla="*/ 0 w 2144145"/>
                  <a:gd name="connsiteY0" fmla="*/ 2837602 h 2837602"/>
                  <a:gd name="connsiteX1" fmla="*/ 718457 w 2144145"/>
                  <a:gd name="connsiteY1" fmla="*/ 2598116 h 2837602"/>
                  <a:gd name="connsiteX2" fmla="*/ 1317171 w 2144145"/>
                  <a:gd name="connsiteY2" fmla="*/ 1999402 h 2837602"/>
                  <a:gd name="connsiteX3" fmla="*/ 2057400 w 2144145"/>
                  <a:gd name="connsiteY3" fmla="*/ 203259 h 2837602"/>
                  <a:gd name="connsiteX4" fmla="*/ 2100943 w 2144145"/>
                  <a:gd name="connsiteY4" fmla="*/ 116173 h 2837602"/>
                  <a:gd name="connsiteX0" fmla="*/ 0 w 2144145"/>
                  <a:gd name="connsiteY0" fmla="*/ 2837602 h 2837602"/>
                  <a:gd name="connsiteX1" fmla="*/ 718457 w 2144145"/>
                  <a:gd name="connsiteY1" fmla="*/ 2598116 h 2837602"/>
                  <a:gd name="connsiteX2" fmla="*/ 1317171 w 2144145"/>
                  <a:gd name="connsiteY2" fmla="*/ 1999402 h 2837602"/>
                  <a:gd name="connsiteX3" fmla="*/ 2057400 w 2144145"/>
                  <a:gd name="connsiteY3" fmla="*/ 203259 h 2837602"/>
                  <a:gd name="connsiteX4" fmla="*/ 2100943 w 2144145"/>
                  <a:gd name="connsiteY4" fmla="*/ 116173 h 2837602"/>
                  <a:gd name="connsiteX0" fmla="*/ 0 w 2057400"/>
                  <a:gd name="connsiteY0" fmla="*/ 2634343 h 2634343"/>
                  <a:gd name="connsiteX1" fmla="*/ 718457 w 2057400"/>
                  <a:gd name="connsiteY1" fmla="*/ 2394857 h 2634343"/>
                  <a:gd name="connsiteX2" fmla="*/ 1317171 w 2057400"/>
                  <a:gd name="connsiteY2" fmla="*/ 1796143 h 2634343"/>
                  <a:gd name="connsiteX3" fmla="*/ 2057400 w 2057400"/>
                  <a:gd name="connsiteY3" fmla="*/ 0 h 2634343"/>
                  <a:gd name="connsiteX0" fmla="*/ 0 w 2100943"/>
                  <a:gd name="connsiteY0" fmla="*/ 2754086 h 2754086"/>
                  <a:gd name="connsiteX1" fmla="*/ 718457 w 2100943"/>
                  <a:gd name="connsiteY1" fmla="*/ 2514600 h 2754086"/>
                  <a:gd name="connsiteX2" fmla="*/ 1317171 w 2100943"/>
                  <a:gd name="connsiteY2" fmla="*/ 1915886 h 2754086"/>
                  <a:gd name="connsiteX3" fmla="*/ 2100943 w 2100943"/>
                  <a:gd name="connsiteY3" fmla="*/ 0 h 2754086"/>
                  <a:gd name="connsiteX0" fmla="*/ 0 w 2111829"/>
                  <a:gd name="connsiteY0" fmla="*/ 2797629 h 2797629"/>
                  <a:gd name="connsiteX1" fmla="*/ 718457 w 2111829"/>
                  <a:gd name="connsiteY1" fmla="*/ 2558143 h 2797629"/>
                  <a:gd name="connsiteX2" fmla="*/ 1317171 w 2111829"/>
                  <a:gd name="connsiteY2" fmla="*/ 1959429 h 2797629"/>
                  <a:gd name="connsiteX3" fmla="*/ 2111829 w 2111829"/>
                  <a:gd name="connsiteY3" fmla="*/ 0 h 2797629"/>
                  <a:gd name="connsiteX0" fmla="*/ 0 w 2133600"/>
                  <a:gd name="connsiteY0" fmla="*/ 2830286 h 2830286"/>
                  <a:gd name="connsiteX1" fmla="*/ 718457 w 2133600"/>
                  <a:gd name="connsiteY1" fmla="*/ 2590800 h 2830286"/>
                  <a:gd name="connsiteX2" fmla="*/ 1317171 w 2133600"/>
                  <a:gd name="connsiteY2" fmla="*/ 1992086 h 2830286"/>
                  <a:gd name="connsiteX3" fmla="*/ 2133600 w 2133600"/>
                  <a:gd name="connsiteY3" fmla="*/ 0 h 2830286"/>
                  <a:gd name="connsiteX0" fmla="*/ 0 w 2133600"/>
                  <a:gd name="connsiteY0" fmla="*/ 2830286 h 2830286"/>
                  <a:gd name="connsiteX1" fmla="*/ 696685 w 2133600"/>
                  <a:gd name="connsiteY1" fmla="*/ 2558143 h 2830286"/>
                  <a:gd name="connsiteX2" fmla="*/ 1317171 w 2133600"/>
                  <a:gd name="connsiteY2" fmla="*/ 1992086 h 2830286"/>
                  <a:gd name="connsiteX3" fmla="*/ 2133600 w 2133600"/>
                  <a:gd name="connsiteY3" fmla="*/ 0 h 2830286"/>
                  <a:gd name="connsiteX0" fmla="*/ 0 w 2133600"/>
                  <a:gd name="connsiteY0" fmla="*/ 2830286 h 2830286"/>
                  <a:gd name="connsiteX1" fmla="*/ 696685 w 2133600"/>
                  <a:gd name="connsiteY1" fmla="*/ 2558143 h 2830286"/>
                  <a:gd name="connsiteX2" fmla="*/ 1197428 w 2133600"/>
                  <a:gd name="connsiteY2" fmla="*/ 2079172 h 2830286"/>
                  <a:gd name="connsiteX3" fmla="*/ 2133600 w 2133600"/>
                  <a:gd name="connsiteY3" fmla="*/ 0 h 2830286"/>
                  <a:gd name="connsiteX0" fmla="*/ 0 w 2133600"/>
                  <a:gd name="connsiteY0" fmla="*/ 2830286 h 2830286"/>
                  <a:gd name="connsiteX1" fmla="*/ 696685 w 2133600"/>
                  <a:gd name="connsiteY1" fmla="*/ 2558143 h 2830286"/>
                  <a:gd name="connsiteX2" fmla="*/ 1273628 w 2133600"/>
                  <a:gd name="connsiteY2" fmla="*/ 2079172 h 2830286"/>
                  <a:gd name="connsiteX3" fmla="*/ 2133600 w 2133600"/>
                  <a:gd name="connsiteY3" fmla="*/ 0 h 2830286"/>
                  <a:gd name="connsiteX0" fmla="*/ 0 w 2133600"/>
                  <a:gd name="connsiteY0" fmla="*/ 2830286 h 2830286"/>
                  <a:gd name="connsiteX1" fmla="*/ 696685 w 2133600"/>
                  <a:gd name="connsiteY1" fmla="*/ 2558143 h 2830286"/>
                  <a:gd name="connsiteX2" fmla="*/ 1230085 w 2133600"/>
                  <a:gd name="connsiteY2" fmla="*/ 2046515 h 2830286"/>
                  <a:gd name="connsiteX3" fmla="*/ 2133600 w 2133600"/>
                  <a:gd name="connsiteY3" fmla="*/ 0 h 2830286"/>
                  <a:gd name="connsiteX0" fmla="*/ 0 w 2133600"/>
                  <a:gd name="connsiteY0" fmla="*/ 2830286 h 2830286"/>
                  <a:gd name="connsiteX1" fmla="*/ 696685 w 2133600"/>
                  <a:gd name="connsiteY1" fmla="*/ 2558143 h 2830286"/>
                  <a:gd name="connsiteX2" fmla="*/ 1197428 w 2133600"/>
                  <a:gd name="connsiteY2" fmla="*/ 2046515 h 2830286"/>
                  <a:gd name="connsiteX3" fmla="*/ 2133600 w 2133600"/>
                  <a:gd name="connsiteY3" fmla="*/ 0 h 2830286"/>
                  <a:gd name="connsiteX0" fmla="*/ 0 w 2133600"/>
                  <a:gd name="connsiteY0" fmla="*/ 2830286 h 2830286"/>
                  <a:gd name="connsiteX1" fmla="*/ 696685 w 2133600"/>
                  <a:gd name="connsiteY1" fmla="*/ 2558143 h 2830286"/>
                  <a:gd name="connsiteX2" fmla="*/ 1197428 w 2133600"/>
                  <a:gd name="connsiteY2" fmla="*/ 2046515 h 2830286"/>
                  <a:gd name="connsiteX3" fmla="*/ 2133600 w 2133600"/>
                  <a:gd name="connsiteY3" fmla="*/ 0 h 2830286"/>
                  <a:gd name="connsiteX0" fmla="*/ 0 w 2133600"/>
                  <a:gd name="connsiteY0" fmla="*/ 2830286 h 2830286"/>
                  <a:gd name="connsiteX1" fmla="*/ 696685 w 2133600"/>
                  <a:gd name="connsiteY1" fmla="*/ 2558143 h 2830286"/>
                  <a:gd name="connsiteX2" fmla="*/ 1349828 w 2133600"/>
                  <a:gd name="connsiteY2" fmla="*/ 1828801 h 2830286"/>
                  <a:gd name="connsiteX3" fmla="*/ 2133600 w 2133600"/>
                  <a:gd name="connsiteY3" fmla="*/ 0 h 2830286"/>
                  <a:gd name="connsiteX0" fmla="*/ 0 w 2444787"/>
                  <a:gd name="connsiteY0" fmla="*/ 2830286 h 2830286"/>
                  <a:gd name="connsiteX1" fmla="*/ 696685 w 2444787"/>
                  <a:gd name="connsiteY1" fmla="*/ 2558143 h 2830286"/>
                  <a:gd name="connsiteX2" fmla="*/ 1349828 w 2444787"/>
                  <a:gd name="connsiteY2" fmla="*/ 1828801 h 2830286"/>
                  <a:gd name="connsiteX3" fmla="*/ 2444787 w 2444787"/>
                  <a:gd name="connsiteY3" fmla="*/ 0 h 2830286"/>
                  <a:gd name="connsiteX0" fmla="*/ 0 w 2444787"/>
                  <a:gd name="connsiteY0" fmla="*/ 2830286 h 2830286"/>
                  <a:gd name="connsiteX1" fmla="*/ 696685 w 2444787"/>
                  <a:gd name="connsiteY1" fmla="*/ 2558143 h 2830286"/>
                  <a:gd name="connsiteX2" fmla="*/ 1513909 w 2444787"/>
                  <a:gd name="connsiteY2" fmla="*/ 1696924 h 2830286"/>
                  <a:gd name="connsiteX3" fmla="*/ 2444787 w 2444787"/>
                  <a:gd name="connsiteY3" fmla="*/ 0 h 2830286"/>
                  <a:gd name="connsiteX0" fmla="*/ 0 w 2444787"/>
                  <a:gd name="connsiteY0" fmla="*/ 2830286 h 2830286"/>
                  <a:gd name="connsiteX1" fmla="*/ 696685 w 2444787"/>
                  <a:gd name="connsiteY1" fmla="*/ 2558143 h 2830286"/>
                  <a:gd name="connsiteX2" fmla="*/ 1525225 w 2444787"/>
                  <a:gd name="connsiteY2" fmla="*/ 1615769 h 2830286"/>
                  <a:gd name="connsiteX3" fmla="*/ 2444787 w 2444787"/>
                  <a:gd name="connsiteY3" fmla="*/ 0 h 2830286"/>
                  <a:gd name="connsiteX0" fmla="*/ 0 w 2444787"/>
                  <a:gd name="connsiteY0" fmla="*/ 2830286 h 2830286"/>
                  <a:gd name="connsiteX1" fmla="*/ 696685 w 2444787"/>
                  <a:gd name="connsiteY1" fmla="*/ 2558143 h 2830286"/>
                  <a:gd name="connsiteX2" fmla="*/ 1530883 w 2444787"/>
                  <a:gd name="connsiteY2" fmla="*/ 1636058 h 2830286"/>
                  <a:gd name="connsiteX3" fmla="*/ 2444787 w 2444787"/>
                  <a:gd name="connsiteY3" fmla="*/ 0 h 2830286"/>
                  <a:gd name="connsiteX0" fmla="*/ 0 w 2444787"/>
                  <a:gd name="connsiteY0" fmla="*/ 2830286 h 2830286"/>
                  <a:gd name="connsiteX1" fmla="*/ 418826 w 2444787"/>
                  <a:gd name="connsiteY1" fmla="*/ 2184475 h 2830286"/>
                  <a:gd name="connsiteX2" fmla="*/ 1530883 w 2444787"/>
                  <a:gd name="connsiteY2" fmla="*/ 1636058 h 2830286"/>
                  <a:gd name="connsiteX3" fmla="*/ 2444787 w 2444787"/>
                  <a:gd name="connsiteY3" fmla="*/ 0 h 2830286"/>
                  <a:gd name="connsiteX0" fmla="*/ 0 w 2151491"/>
                  <a:gd name="connsiteY0" fmla="*/ 2608853 h 2608853"/>
                  <a:gd name="connsiteX1" fmla="*/ 125530 w 2151491"/>
                  <a:gd name="connsiteY1" fmla="*/ 2184475 h 2608853"/>
                  <a:gd name="connsiteX2" fmla="*/ 1237587 w 2151491"/>
                  <a:gd name="connsiteY2" fmla="*/ 1636058 h 2608853"/>
                  <a:gd name="connsiteX3" fmla="*/ 2151491 w 2151491"/>
                  <a:gd name="connsiteY3" fmla="*/ 0 h 2608853"/>
                  <a:gd name="connsiteX0" fmla="*/ 16240 w 2167731"/>
                  <a:gd name="connsiteY0" fmla="*/ 2608853 h 2608853"/>
                  <a:gd name="connsiteX1" fmla="*/ 141770 w 2167731"/>
                  <a:gd name="connsiteY1" fmla="*/ 2184475 h 2608853"/>
                  <a:gd name="connsiteX2" fmla="*/ 1253827 w 2167731"/>
                  <a:gd name="connsiteY2" fmla="*/ 1636058 h 2608853"/>
                  <a:gd name="connsiteX3" fmla="*/ 2167731 w 2167731"/>
                  <a:gd name="connsiteY3" fmla="*/ 0 h 2608853"/>
                  <a:gd name="connsiteX0" fmla="*/ 11 w 2444798"/>
                  <a:gd name="connsiteY0" fmla="*/ 2830286 h 2830286"/>
                  <a:gd name="connsiteX1" fmla="*/ 418837 w 2444798"/>
                  <a:gd name="connsiteY1" fmla="*/ 2184475 h 2830286"/>
                  <a:gd name="connsiteX2" fmla="*/ 1530894 w 2444798"/>
                  <a:gd name="connsiteY2" fmla="*/ 1636058 h 2830286"/>
                  <a:gd name="connsiteX3" fmla="*/ 2444798 w 2444798"/>
                  <a:gd name="connsiteY3" fmla="*/ 0 h 2830286"/>
                  <a:gd name="connsiteX0" fmla="*/ 11 w 2444798"/>
                  <a:gd name="connsiteY0" fmla="*/ 2830286 h 2830286"/>
                  <a:gd name="connsiteX1" fmla="*/ 418837 w 2444798"/>
                  <a:gd name="connsiteY1" fmla="*/ 2101438 h 2830286"/>
                  <a:gd name="connsiteX2" fmla="*/ 1530894 w 2444798"/>
                  <a:gd name="connsiteY2" fmla="*/ 1636058 h 2830286"/>
                  <a:gd name="connsiteX3" fmla="*/ 2444798 w 2444798"/>
                  <a:gd name="connsiteY3" fmla="*/ 0 h 2830286"/>
                  <a:gd name="connsiteX0" fmla="*/ 12 w 2444799"/>
                  <a:gd name="connsiteY0" fmla="*/ 2830286 h 2830286"/>
                  <a:gd name="connsiteX1" fmla="*/ 411120 w 2444799"/>
                  <a:gd name="connsiteY1" fmla="*/ 2073760 h 2830286"/>
                  <a:gd name="connsiteX2" fmla="*/ 1530895 w 2444799"/>
                  <a:gd name="connsiteY2" fmla="*/ 1636058 h 2830286"/>
                  <a:gd name="connsiteX3" fmla="*/ 2444799 w 2444799"/>
                  <a:gd name="connsiteY3" fmla="*/ 0 h 2830286"/>
                  <a:gd name="connsiteX0" fmla="*/ 15 w 2444802"/>
                  <a:gd name="connsiteY0" fmla="*/ 2830286 h 2830286"/>
                  <a:gd name="connsiteX1" fmla="*/ 411123 w 2444802"/>
                  <a:gd name="connsiteY1" fmla="*/ 2073760 h 2830286"/>
                  <a:gd name="connsiteX2" fmla="*/ 1731574 w 2444802"/>
                  <a:gd name="connsiteY2" fmla="*/ 1456144 h 2830286"/>
                  <a:gd name="connsiteX3" fmla="*/ 2444802 w 2444802"/>
                  <a:gd name="connsiteY3" fmla="*/ 0 h 2830286"/>
                  <a:gd name="connsiteX0" fmla="*/ 21 w 2444808"/>
                  <a:gd name="connsiteY0" fmla="*/ 2830286 h 2830286"/>
                  <a:gd name="connsiteX1" fmla="*/ 411129 w 2444808"/>
                  <a:gd name="connsiteY1" fmla="*/ 2073760 h 2830286"/>
                  <a:gd name="connsiteX2" fmla="*/ 1939974 w 2444808"/>
                  <a:gd name="connsiteY2" fmla="*/ 1290069 h 2830286"/>
                  <a:gd name="connsiteX3" fmla="*/ 2444808 w 2444808"/>
                  <a:gd name="connsiteY3" fmla="*/ 0 h 2830286"/>
                  <a:gd name="connsiteX0" fmla="*/ 24 w 2444811"/>
                  <a:gd name="connsiteY0" fmla="*/ 2830286 h 2830286"/>
                  <a:gd name="connsiteX1" fmla="*/ 411132 w 2444811"/>
                  <a:gd name="connsiteY1" fmla="*/ 2073760 h 2830286"/>
                  <a:gd name="connsiteX2" fmla="*/ 1994006 w 2444811"/>
                  <a:gd name="connsiteY2" fmla="*/ 1193193 h 2830286"/>
                  <a:gd name="connsiteX3" fmla="*/ 2444811 w 2444811"/>
                  <a:gd name="connsiteY3" fmla="*/ 0 h 2830286"/>
                  <a:gd name="connsiteX0" fmla="*/ 24 w 2220980"/>
                  <a:gd name="connsiteY0" fmla="*/ 2110629 h 2110629"/>
                  <a:gd name="connsiteX1" fmla="*/ 411132 w 2220980"/>
                  <a:gd name="connsiteY1" fmla="*/ 1354103 h 2110629"/>
                  <a:gd name="connsiteX2" fmla="*/ 1994006 w 2220980"/>
                  <a:gd name="connsiteY2" fmla="*/ 473536 h 2110629"/>
                  <a:gd name="connsiteX3" fmla="*/ 2220980 w 2220980"/>
                  <a:gd name="connsiteY3" fmla="*/ 0 h 2110629"/>
                  <a:gd name="connsiteX0" fmla="*/ 24 w 2244135"/>
                  <a:gd name="connsiteY0" fmla="*/ 2179827 h 2179827"/>
                  <a:gd name="connsiteX1" fmla="*/ 411132 w 2244135"/>
                  <a:gd name="connsiteY1" fmla="*/ 1423301 h 2179827"/>
                  <a:gd name="connsiteX2" fmla="*/ 1994006 w 2244135"/>
                  <a:gd name="connsiteY2" fmla="*/ 542734 h 2179827"/>
                  <a:gd name="connsiteX3" fmla="*/ 2244135 w 2244135"/>
                  <a:gd name="connsiteY3" fmla="*/ 0 h 2179827"/>
                  <a:gd name="connsiteX0" fmla="*/ 24 w 2244135"/>
                  <a:gd name="connsiteY0" fmla="*/ 2179827 h 2179827"/>
                  <a:gd name="connsiteX1" fmla="*/ 411132 w 2244135"/>
                  <a:gd name="connsiteY1" fmla="*/ 1423301 h 2179827"/>
                  <a:gd name="connsiteX2" fmla="*/ 1994006 w 2244135"/>
                  <a:gd name="connsiteY2" fmla="*/ 542734 h 2179827"/>
                  <a:gd name="connsiteX3" fmla="*/ 2244135 w 2244135"/>
                  <a:gd name="connsiteY3" fmla="*/ 0 h 2179827"/>
                  <a:gd name="connsiteX0" fmla="*/ 24 w 2244135"/>
                  <a:gd name="connsiteY0" fmla="*/ 2179827 h 2179827"/>
                  <a:gd name="connsiteX1" fmla="*/ 411132 w 2244135"/>
                  <a:gd name="connsiteY1" fmla="*/ 1437140 h 2179827"/>
                  <a:gd name="connsiteX2" fmla="*/ 1994006 w 2244135"/>
                  <a:gd name="connsiteY2" fmla="*/ 542734 h 2179827"/>
                  <a:gd name="connsiteX3" fmla="*/ 2244135 w 2244135"/>
                  <a:gd name="connsiteY3" fmla="*/ 0 h 2179827"/>
                  <a:gd name="connsiteX0" fmla="*/ 24 w 2244135"/>
                  <a:gd name="connsiteY0" fmla="*/ 2179827 h 2179827"/>
                  <a:gd name="connsiteX1" fmla="*/ 411132 w 2244135"/>
                  <a:gd name="connsiteY1" fmla="*/ 1437140 h 2179827"/>
                  <a:gd name="connsiteX2" fmla="*/ 1994006 w 2244135"/>
                  <a:gd name="connsiteY2" fmla="*/ 542734 h 2179827"/>
                  <a:gd name="connsiteX3" fmla="*/ 2244135 w 2244135"/>
                  <a:gd name="connsiteY3" fmla="*/ 0 h 2179827"/>
                  <a:gd name="connsiteX0" fmla="*/ 24 w 2267290"/>
                  <a:gd name="connsiteY0" fmla="*/ 2096790 h 2096790"/>
                  <a:gd name="connsiteX1" fmla="*/ 411132 w 2267290"/>
                  <a:gd name="connsiteY1" fmla="*/ 1354103 h 2096790"/>
                  <a:gd name="connsiteX2" fmla="*/ 1994006 w 2267290"/>
                  <a:gd name="connsiteY2" fmla="*/ 459697 h 2096790"/>
                  <a:gd name="connsiteX3" fmla="*/ 2267290 w 2267290"/>
                  <a:gd name="connsiteY3" fmla="*/ 0 h 2096790"/>
                  <a:gd name="connsiteX0" fmla="*/ 24 w 2267290"/>
                  <a:gd name="connsiteY0" fmla="*/ 2096790 h 2096790"/>
                  <a:gd name="connsiteX1" fmla="*/ 411132 w 2267290"/>
                  <a:gd name="connsiteY1" fmla="*/ 1354103 h 2096790"/>
                  <a:gd name="connsiteX2" fmla="*/ 1994006 w 2267290"/>
                  <a:gd name="connsiteY2" fmla="*/ 459697 h 2096790"/>
                  <a:gd name="connsiteX3" fmla="*/ 2267290 w 2267290"/>
                  <a:gd name="connsiteY3" fmla="*/ 0 h 2096790"/>
                  <a:gd name="connsiteX0" fmla="*/ 24 w 2275008"/>
                  <a:gd name="connsiteY0" fmla="*/ 2027592 h 2027592"/>
                  <a:gd name="connsiteX1" fmla="*/ 411132 w 2275008"/>
                  <a:gd name="connsiteY1" fmla="*/ 1284905 h 2027592"/>
                  <a:gd name="connsiteX2" fmla="*/ 1994006 w 2275008"/>
                  <a:gd name="connsiteY2" fmla="*/ 390499 h 2027592"/>
                  <a:gd name="connsiteX3" fmla="*/ 2275008 w 2275008"/>
                  <a:gd name="connsiteY3" fmla="*/ 0 h 2027592"/>
                  <a:gd name="connsiteX0" fmla="*/ 24 w 2275008"/>
                  <a:gd name="connsiteY0" fmla="*/ 2027592 h 2027592"/>
                  <a:gd name="connsiteX1" fmla="*/ 411132 w 2275008"/>
                  <a:gd name="connsiteY1" fmla="*/ 1284905 h 2027592"/>
                  <a:gd name="connsiteX2" fmla="*/ 1994006 w 2275008"/>
                  <a:gd name="connsiteY2" fmla="*/ 390499 h 2027592"/>
                  <a:gd name="connsiteX3" fmla="*/ 2275008 w 2275008"/>
                  <a:gd name="connsiteY3" fmla="*/ 0 h 2027592"/>
                  <a:gd name="connsiteX0" fmla="*/ 24 w 2341609"/>
                  <a:gd name="connsiteY0" fmla="*/ 2027592 h 2027592"/>
                  <a:gd name="connsiteX1" fmla="*/ 411132 w 2341609"/>
                  <a:gd name="connsiteY1" fmla="*/ 1284905 h 2027592"/>
                  <a:gd name="connsiteX2" fmla="*/ 1994006 w 2341609"/>
                  <a:gd name="connsiteY2" fmla="*/ 390499 h 2027592"/>
                  <a:gd name="connsiteX3" fmla="*/ 2275008 w 2341609"/>
                  <a:gd name="connsiteY3" fmla="*/ 0 h 2027592"/>
                  <a:gd name="connsiteX0" fmla="*/ 24 w 2275008"/>
                  <a:gd name="connsiteY0" fmla="*/ 2027592 h 2027592"/>
                  <a:gd name="connsiteX1" fmla="*/ 411132 w 2275008"/>
                  <a:gd name="connsiteY1" fmla="*/ 1284905 h 2027592"/>
                  <a:gd name="connsiteX2" fmla="*/ 1994006 w 2275008"/>
                  <a:gd name="connsiteY2" fmla="*/ 390499 h 2027592"/>
                  <a:gd name="connsiteX3" fmla="*/ 2275008 w 2275008"/>
                  <a:gd name="connsiteY3" fmla="*/ 0 h 2027592"/>
                  <a:gd name="connsiteX0" fmla="*/ 24 w 2275008"/>
                  <a:gd name="connsiteY0" fmla="*/ 2027592 h 2027592"/>
                  <a:gd name="connsiteX1" fmla="*/ 411132 w 2275008"/>
                  <a:gd name="connsiteY1" fmla="*/ 1284905 h 2027592"/>
                  <a:gd name="connsiteX2" fmla="*/ 1994006 w 2275008"/>
                  <a:gd name="connsiteY2" fmla="*/ 390499 h 2027592"/>
                  <a:gd name="connsiteX3" fmla="*/ 2275008 w 2275008"/>
                  <a:gd name="connsiteY3" fmla="*/ 0 h 2027592"/>
                  <a:gd name="connsiteX0" fmla="*/ 24 w 2275008"/>
                  <a:gd name="connsiteY0" fmla="*/ 2027592 h 2027592"/>
                  <a:gd name="connsiteX1" fmla="*/ 411132 w 2275008"/>
                  <a:gd name="connsiteY1" fmla="*/ 1284905 h 2027592"/>
                  <a:gd name="connsiteX2" fmla="*/ 1994006 w 2275008"/>
                  <a:gd name="connsiteY2" fmla="*/ 390499 h 2027592"/>
                  <a:gd name="connsiteX3" fmla="*/ 2275008 w 2275008"/>
                  <a:gd name="connsiteY3" fmla="*/ 0 h 2027592"/>
                  <a:gd name="connsiteX0" fmla="*/ 24 w 2220980"/>
                  <a:gd name="connsiteY0" fmla="*/ 1916876 h 1916876"/>
                  <a:gd name="connsiteX1" fmla="*/ 411132 w 2220980"/>
                  <a:gd name="connsiteY1" fmla="*/ 1174189 h 1916876"/>
                  <a:gd name="connsiteX2" fmla="*/ 1994006 w 2220980"/>
                  <a:gd name="connsiteY2" fmla="*/ 279783 h 1916876"/>
                  <a:gd name="connsiteX3" fmla="*/ 2220980 w 2220980"/>
                  <a:gd name="connsiteY3" fmla="*/ 0 h 1916876"/>
                  <a:gd name="connsiteX0" fmla="*/ 24 w 2220980"/>
                  <a:gd name="connsiteY0" fmla="*/ 1916876 h 1916876"/>
                  <a:gd name="connsiteX1" fmla="*/ 411132 w 2220980"/>
                  <a:gd name="connsiteY1" fmla="*/ 1174189 h 1916876"/>
                  <a:gd name="connsiteX2" fmla="*/ 1994006 w 2220980"/>
                  <a:gd name="connsiteY2" fmla="*/ 279783 h 1916876"/>
                  <a:gd name="connsiteX3" fmla="*/ 2220980 w 2220980"/>
                  <a:gd name="connsiteY3" fmla="*/ 0 h 1916876"/>
                  <a:gd name="connsiteX0" fmla="*/ 24 w 2375346"/>
                  <a:gd name="connsiteY0" fmla="*/ 2082951 h 2082951"/>
                  <a:gd name="connsiteX1" fmla="*/ 411132 w 2375346"/>
                  <a:gd name="connsiteY1" fmla="*/ 1340264 h 2082951"/>
                  <a:gd name="connsiteX2" fmla="*/ 1994006 w 2375346"/>
                  <a:gd name="connsiteY2" fmla="*/ 445858 h 2082951"/>
                  <a:gd name="connsiteX3" fmla="*/ 2375346 w 2375346"/>
                  <a:gd name="connsiteY3" fmla="*/ 0 h 2082951"/>
                  <a:gd name="connsiteX0" fmla="*/ 24 w 2375346"/>
                  <a:gd name="connsiteY0" fmla="*/ 2082951 h 2082951"/>
                  <a:gd name="connsiteX1" fmla="*/ 411132 w 2375346"/>
                  <a:gd name="connsiteY1" fmla="*/ 1340264 h 2082951"/>
                  <a:gd name="connsiteX2" fmla="*/ 1994006 w 2375346"/>
                  <a:gd name="connsiteY2" fmla="*/ 445858 h 2082951"/>
                  <a:gd name="connsiteX3" fmla="*/ 2375346 w 2375346"/>
                  <a:gd name="connsiteY3" fmla="*/ 0 h 2082951"/>
                  <a:gd name="connsiteX0" fmla="*/ 24 w 2424360"/>
                  <a:gd name="connsiteY0" fmla="*/ 2082951 h 2082951"/>
                  <a:gd name="connsiteX1" fmla="*/ 411132 w 2424360"/>
                  <a:gd name="connsiteY1" fmla="*/ 1340264 h 2082951"/>
                  <a:gd name="connsiteX2" fmla="*/ 1994006 w 2424360"/>
                  <a:gd name="connsiteY2" fmla="*/ 445858 h 2082951"/>
                  <a:gd name="connsiteX3" fmla="*/ 2375346 w 2424360"/>
                  <a:gd name="connsiteY3" fmla="*/ 0 h 2082951"/>
                  <a:gd name="connsiteX0" fmla="*/ 24 w 2375346"/>
                  <a:gd name="connsiteY0" fmla="*/ 2082951 h 2082951"/>
                  <a:gd name="connsiteX1" fmla="*/ 411132 w 2375346"/>
                  <a:gd name="connsiteY1" fmla="*/ 1340264 h 2082951"/>
                  <a:gd name="connsiteX2" fmla="*/ 1994006 w 2375346"/>
                  <a:gd name="connsiteY2" fmla="*/ 445858 h 2082951"/>
                  <a:gd name="connsiteX3" fmla="*/ 2375346 w 2375346"/>
                  <a:gd name="connsiteY3" fmla="*/ 0 h 2082951"/>
                  <a:gd name="connsiteX0" fmla="*/ 24 w 2475684"/>
                  <a:gd name="connsiteY0" fmla="*/ 2221347 h 2221347"/>
                  <a:gd name="connsiteX1" fmla="*/ 411132 w 2475684"/>
                  <a:gd name="connsiteY1" fmla="*/ 1478660 h 2221347"/>
                  <a:gd name="connsiteX2" fmla="*/ 1994006 w 2475684"/>
                  <a:gd name="connsiteY2" fmla="*/ 584254 h 2221347"/>
                  <a:gd name="connsiteX3" fmla="*/ 2475684 w 2475684"/>
                  <a:gd name="connsiteY3" fmla="*/ 0 h 2221347"/>
                  <a:gd name="connsiteX0" fmla="*/ 24 w 2475684"/>
                  <a:gd name="connsiteY0" fmla="*/ 2221347 h 2221347"/>
                  <a:gd name="connsiteX1" fmla="*/ 411132 w 2475684"/>
                  <a:gd name="connsiteY1" fmla="*/ 1478660 h 2221347"/>
                  <a:gd name="connsiteX2" fmla="*/ 1994006 w 2475684"/>
                  <a:gd name="connsiteY2" fmla="*/ 584254 h 2221347"/>
                  <a:gd name="connsiteX3" fmla="*/ 2230383 w 2475684"/>
                  <a:gd name="connsiteY3" fmla="*/ 356377 h 2221347"/>
                  <a:gd name="connsiteX4" fmla="*/ 2475684 w 2475684"/>
                  <a:gd name="connsiteY4" fmla="*/ 0 h 2221347"/>
                  <a:gd name="connsiteX0" fmla="*/ 16 w 2475676"/>
                  <a:gd name="connsiteY0" fmla="*/ 2221347 h 2221347"/>
                  <a:gd name="connsiteX1" fmla="*/ 411124 w 2475676"/>
                  <a:gd name="connsiteY1" fmla="*/ 1478660 h 2221347"/>
                  <a:gd name="connsiteX2" fmla="*/ 1716138 w 2475676"/>
                  <a:gd name="connsiteY2" fmla="*/ 736489 h 2221347"/>
                  <a:gd name="connsiteX3" fmla="*/ 2230375 w 2475676"/>
                  <a:gd name="connsiteY3" fmla="*/ 356377 h 2221347"/>
                  <a:gd name="connsiteX4" fmla="*/ 2475676 w 2475676"/>
                  <a:gd name="connsiteY4" fmla="*/ 0 h 2221347"/>
                  <a:gd name="connsiteX0" fmla="*/ 16 w 2475676"/>
                  <a:gd name="connsiteY0" fmla="*/ 2221347 h 2221347"/>
                  <a:gd name="connsiteX1" fmla="*/ 411124 w 2475676"/>
                  <a:gd name="connsiteY1" fmla="*/ 1478660 h 2221347"/>
                  <a:gd name="connsiteX2" fmla="*/ 1716138 w 2475676"/>
                  <a:gd name="connsiteY2" fmla="*/ 736489 h 2221347"/>
                  <a:gd name="connsiteX3" fmla="*/ 2122319 w 2475676"/>
                  <a:gd name="connsiteY3" fmla="*/ 107265 h 2221347"/>
                  <a:gd name="connsiteX4" fmla="*/ 2475676 w 2475676"/>
                  <a:gd name="connsiteY4" fmla="*/ 0 h 2221347"/>
                  <a:gd name="connsiteX0" fmla="*/ 16 w 2122319"/>
                  <a:gd name="connsiteY0" fmla="*/ 2114082 h 2114082"/>
                  <a:gd name="connsiteX1" fmla="*/ 411124 w 2122319"/>
                  <a:gd name="connsiteY1" fmla="*/ 1371395 h 2114082"/>
                  <a:gd name="connsiteX2" fmla="*/ 1716138 w 2122319"/>
                  <a:gd name="connsiteY2" fmla="*/ 629224 h 2114082"/>
                  <a:gd name="connsiteX3" fmla="*/ 2122319 w 2122319"/>
                  <a:gd name="connsiteY3" fmla="*/ 0 h 2114082"/>
                  <a:gd name="connsiteX0" fmla="*/ 16 w 2122319"/>
                  <a:gd name="connsiteY0" fmla="*/ 2114082 h 2114082"/>
                  <a:gd name="connsiteX1" fmla="*/ 411124 w 2122319"/>
                  <a:gd name="connsiteY1" fmla="*/ 1371395 h 2114082"/>
                  <a:gd name="connsiteX2" fmla="*/ 1716138 w 2122319"/>
                  <a:gd name="connsiteY2" fmla="*/ 629224 h 2114082"/>
                  <a:gd name="connsiteX3" fmla="*/ 2122319 w 2122319"/>
                  <a:gd name="connsiteY3" fmla="*/ 0 h 2114082"/>
                  <a:gd name="connsiteX0" fmla="*/ 16 w 2122319"/>
                  <a:gd name="connsiteY0" fmla="*/ 2114082 h 2114082"/>
                  <a:gd name="connsiteX1" fmla="*/ 411124 w 2122319"/>
                  <a:gd name="connsiteY1" fmla="*/ 1371395 h 2114082"/>
                  <a:gd name="connsiteX2" fmla="*/ 1716138 w 2122319"/>
                  <a:gd name="connsiteY2" fmla="*/ 629224 h 2114082"/>
                  <a:gd name="connsiteX3" fmla="*/ 2122319 w 2122319"/>
                  <a:gd name="connsiteY3" fmla="*/ 0 h 2114082"/>
                  <a:gd name="connsiteX0" fmla="*/ 16 w 2122319"/>
                  <a:gd name="connsiteY0" fmla="*/ 2114082 h 2114082"/>
                  <a:gd name="connsiteX1" fmla="*/ 411124 w 2122319"/>
                  <a:gd name="connsiteY1" fmla="*/ 1371395 h 2114082"/>
                  <a:gd name="connsiteX2" fmla="*/ 1716138 w 2122319"/>
                  <a:gd name="connsiteY2" fmla="*/ 629224 h 2114082"/>
                  <a:gd name="connsiteX3" fmla="*/ 2122319 w 2122319"/>
                  <a:gd name="connsiteY3" fmla="*/ 0 h 2114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22319" h="2114082">
                    <a:moveTo>
                      <a:pt x="16" y="2114082"/>
                    </a:moveTo>
                    <a:cubicBezTo>
                      <a:pt x="-1611" y="1734319"/>
                      <a:pt x="125104" y="1618871"/>
                      <a:pt x="411124" y="1371395"/>
                    </a:cubicBezTo>
                    <a:cubicBezTo>
                      <a:pt x="697144" y="1123919"/>
                      <a:pt x="1418075" y="823191"/>
                      <a:pt x="1716138" y="629224"/>
                    </a:cubicBezTo>
                    <a:cubicBezTo>
                      <a:pt x="2014201" y="435257"/>
                      <a:pt x="2057475" y="180413"/>
                      <a:pt x="2122319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/>
              </a:p>
            </p:txBody>
          </p:sp>
        </p:grpSp>
        <p:sp>
          <p:nvSpPr>
            <p:cNvPr id="18" name="TextBox 78">
              <a:extLst>
                <a:ext uri="{FF2B5EF4-FFF2-40B4-BE49-F238E27FC236}">
                  <a16:creationId xmlns:a16="http://schemas.microsoft.com/office/drawing/2014/main" id="{831279DA-9E2D-46AE-B85A-68B03DD425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9788" y="2425592"/>
              <a:ext cx="1348841" cy="421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000" b="1" dirty="0">
                  <a:latin typeface="Myriad Pro" pitchFamily="34" charset="0"/>
                </a:rPr>
                <a:t>Secondary</a:t>
              </a:r>
            </a:p>
          </p:txBody>
        </p:sp>
        <p:sp>
          <p:nvSpPr>
            <p:cNvPr id="19" name="TextBox 79">
              <a:extLst>
                <a:ext uri="{FF2B5EF4-FFF2-40B4-BE49-F238E27FC236}">
                  <a16:creationId xmlns:a16="http://schemas.microsoft.com/office/drawing/2014/main" id="{EBE824A9-058C-4004-9458-E3F0B97F47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1901" y="1897437"/>
              <a:ext cx="1087969" cy="421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000" b="1" dirty="0">
                  <a:latin typeface="Myriad Pro" pitchFamily="34" charset="0"/>
                </a:rPr>
                <a:t>Tertiary</a:t>
              </a:r>
            </a:p>
          </p:txBody>
        </p:sp>
        <p:sp>
          <p:nvSpPr>
            <p:cNvPr id="20" name="TextBox 80">
              <a:extLst>
                <a:ext uri="{FF2B5EF4-FFF2-40B4-BE49-F238E27FC236}">
                  <a16:creationId xmlns:a16="http://schemas.microsoft.com/office/drawing/2014/main" id="{B6C4137F-8764-4E6B-A25D-E2684BA75F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6628" y="2030018"/>
              <a:ext cx="431675" cy="421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000" b="1">
                  <a:latin typeface="Myriad Pro" pitchFamily="34" charset="0"/>
                </a:rPr>
                <a:t>x</a:t>
              </a:r>
            </a:p>
          </p:txBody>
        </p:sp>
        <p:sp>
          <p:nvSpPr>
            <p:cNvPr id="21" name="TextBox 81">
              <a:extLst>
                <a:ext uri="{FF2B5EF4-FFF2-40B4-BE49-F238E27FC236}">
                  <a16:creationId xmlns:a16="http://schemas.microsoft.com/office/drawing/2014/main" id="{EA43EDC4-1DF3-4DC7-9B4A-70DF21F27F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3758" y="1730482"/>
              <a:ext cx="994606" cy="68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000" b="1" dirty="0">
                  <a:latin typeface="Myriad Pro" pitchFamily="34" charset="0"/>
                </a:rPr>
                <a:t>Creep</a:t>
              </a:r>
            </a:p>
            <a:p>
              <a:pPr algn="ctr"/>
              <a:r>
                <a:rPr lang="en-US" altLang="en-US" sz="1000" b="1" dirty="0">
                  <a:latin typeface="Myriad Pro" pitchFamily="34" charset="0"/>
                </a:rPr>
                <a:t>Failure</a:t>
              </a:r>
            </a:p>
          </p:txBody>
        </p:sp>
        <p:sp>
          <p:nvSpPr>
            <p:cNvPr id="22" name="TextBox 82">
              <a:extLst>
                <a:ext uri="{FF2B5EF4-FFF2-40B4-BE49-F238E27FC236}">
                  <a16:creationId xmlns:a16="http://schemas.microsoft.com/office/drawing/2014/main" id="{DF64F3E5-B983-4AE3-8209-CDB3A2B93C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1393" y="2691557"/>
              <a:ext cx="1112685" cy="68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000" b="1" dirty="0">
                  <a:latin typeface="Myriad Pro" pitchFamily="34" charset="0"/>
                </a:rPr>
                <a:t>Creep</a:t>
              </a:r>
            </a:p>
            <a:p>
              <a:pPr algn="ctr"/>
              <a:r>
                <a:rPr lang="en-US" altLang="en-US" sz="1000" b="1" dirty="0">
                  <a:latin typeface="Myriad Pro" pitchFamily="34" charset="0"/>
                </a:rPr>
                <a:t>Rupture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9375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CA053-DAB5-4F1F-9478-9C244B90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Vectran</a:t>
            </a:r>
            <a:r>
              <a:rPr lang="en-US" dirty="0"/>
              <a:t> Creep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0F2FF-FAC3-44C8-8309-B3AE9B71E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Vectran</a:t>
            </a:r>
            <a:r>
              <a:rPr lang="en-US" dirty="0"/>
              <a:t> is often used for the webbings and cordage of inflatable structures</a:t>
            </a:r>
          </a:p>
          <a:p>
            <a:pPr lvl="1"/>
            <a:r>
              <a:rPr lang="en-US" dirty="0"/>
              <a:t>Synthetic fiber – liquid crystal polymer (LCP)</a:t>
            </a:r>
          </a:p>
          <a:p>
            <a:pPr lvl="1"/>
            <a:r>
              <a:rPr lang="en-US" dirty="0"/>
              <a:t>Attractive for thermal stability, high strength, and “good” creep behavior</a:t>
            </a:r>
          </a:p>
          <a:p>
            <a:r>
              <a:rPr lang="en-US" dirty="0"/>
              <a:t>Prior testing of </a:t>
            </a:r>
            <a:r>
              <a:rPr lang="en-US" dirty="0" err="1"/>
              <a:t>Vectran</a:t>
            </a:r>
            <a:r>
              <a:rPr lang="en-US" dirty="0"/>
              <a:t> webbings at Langley Research Center had poor correlation between real-time and accelerated tests</a:t>
            </a:r>
          </a:p>
          <a:p>
            <a:pPr lvl="1"/>
            <a:r>
              <a:rPr lang="en-US" dirty="0"/>
              <a:t>Need more data to try alternative correlation techniques</a:t>
            </a:r>
          </a:p>
          <a:p>
            <a:pPr lvl="1"/>
            <a:r>
              <a:rPr lang="en-US" dirty="0"/>
              <a:t>Webbing and cordage testing requires &gt;1000 </a:t>
            </a:r>
            <a:r>
              <a:rPr lang="en-US" dirty="0" err="1"/>
              <a:t>lbs</a:t>
            </a:r>
            <a:r>
              <a:rPr lang="en-US" dirty="0"/>
              <a:t> of weight, larger test facility and higher cost</a:t>
            </a:r>
          </a:p>
          <a:p>
            <a:r>
              <a:rPr lang="en-US" dirty="0"/>
              <a:t>Desire to utilize testing at the yarn level to collect more data that can be used to study alternative correlation techniques</a:t>
            </a:r>
          </a:p>
          <a:p>
            <a:pPr lvl="1"/>
            <a:r>
              <a:rPr lang="en-US" dirty="0"/>
              <a:t>Yarn testing requires ~ 20 </a:t>
            </a:r>
            <a:r>
              <a:rPr lang="en-US" dirty="0" err="1"/>
              <a:t>lbs</a:t>
            </a:r>
            <a:r>
              <a:rPr lang="en-US" dirty="0"/>
              <a:t> of weights, smaller test facility and lower cost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0E915A-67D8-4FA6-BAFB-C8B1C234A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94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21A09233-18BA-48BD-9782-E46F446E2CC9}"/>
              </a:ext>
            </a:extLst>
          </p:cNvPr>
          <p:cNvGrpSpPr/>
          <p:nvPr/>
        </p:nvGrpSpPr>
        <p:grpSpPr>
          <a:xfrm>
            <a:off x="4930382" y="1104900"/>
            <a:ext cx="4160838" cy="4648200"/>
            <a:chOff x="4930382" y="1104900"/>
            <a:chExt cx="4160838" cy="4648200"/>
          </a:xfrm>
        </p:grpSpPr>
        <p:pic>
          <p:nvPicPr>
            <p:cNvPr id="7" name="Picture 20">
              <a:extLst>
                <a:ext uri="{FF2B5EF4-FFF2-40B4-BE49-F238E27FC236}">
                  <a16:creationId xmlns:a16="http://schemas.microsoft.com/office/drawing/2014/main" id="{BE39FE8C-E6AC-46DC-8E46-D52E9AAE2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27828">
              <a:off x="4930382" y="1104900"/>
              <a:ext cx="4160838" cy="464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70F2CE6-68FC-456A-8EE2-16B8FD6D2B66}"/>
                </a:ext>
              </a:extLst>
            </p:cNvPr>
            <p:cNvSpPr/>
            <p:nvPr/>
          </p:nvSpPr>
          <p:spPr>
            <a:xfrm>
              <a:off x="6632182" y="4274819"/>
              <a:ext cx="157163" cy="1685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1CC2974-4BDC-46A3-92F0-A486AA88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Lever-Arm Test Stand: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D3C6C-25BD-480B-AB0D-AD807A7A9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720"/>
            <a:ext cx="7952163" cy="1191975"/>
          </a:xfrm>
        </p:spPr>
        <p:txBody>
          <a:bodyPr/>
          <a:lstStyle/>
          <a:p>
            <a:r>
              <a:rPr lang="en-US" dirty="0"/>
              <a:t>Designed and built a load-amplified test stand</a:t>
            </a:r>
          </a:p>
          <a:p>
            <a:pPr lvl="1"/>
            <a:r>
              <a:rPr lang="en-US" dirty="0"/>
              <a:t>Able to load 5 yarn specimens</a:t>
            </a:r>
          </a:p>
          <a:p>
            <a:pPr lvl="1"/>
            <a:r>
              <a:rPr lang="en-US" dirty="0"/>
              <a:t>10:1 loading ratio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C42F8-46E8-43AD-8352-A3914760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03560E-6A6D-4477-AA69-36FACE68F3CB}"/>
              </a:ext>
            </a:extLst>
          </p:cNvPr>
          <p:cNvSpPr txBox="1"/>
          <p:nvPr/>
        </p:nvSpPr>
        <p:spPr>
          <a:xfrm>
            <a:off x="8038707" y="1509713"/>
            <a:ext cx="989013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Lever </a:t>
            </a:r>
          </a:p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EDCFD7-5641-493F-803D-0C119D7EF73D}"/>
              </a:ext>
            </a:extLst>
          </p:cNvPr>
          <p:cNvSpPr txBox="1"/>
          <p:nvPr/>
        </p:nvSpPr>
        <p:spPr>
          <a:xfrm>
            <a:off x="6522760" y="5755606"/>
            <a:ext cx="191293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Yarn Specimen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1EB5E2-5F23-4C5F-9CF6-8A07E1B26A3B}"/>
              </a:ext>
            </a:extLst>
          </p:cNvPr>
          <p:cNvSpPr txBox="1"/>
          <p:nvPr/>
        </p:nvSpPr>
        <p:spPr>
          <a:xfrm>
            <a:off x="7302107" y="3706813"/>
            <a:ext cx="1728788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845FA3-1C65-4D54-95B4-C89336DA3DE6}"/>
              </a:ext>
            </a:extLst>
          </p:cNvPr>
          <p:cNvSpPr txBox="1"/>
          <p:nvPr/>
        </p:nvSpPr>
        <p:spPr>
          <a:xfrm>
            <a:off x="7581507" y="4994275"/>
            <a:ext cx="964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Grips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9CC2926-9333-469F-BEDA-687FDEF88EA4}"/>
              </a:ext>
            </a:extLst>
          </p:cNvPr>
          <p:cNvCxnSpPr/>
          <p:nvPr/>
        </p:nvCxnSpPr>
        <p:spPr>
          <a:xfrm flipH="1">
            <a:off x="6570270" y="5241925"/>
            <a:ext cx="935037" cy="571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D0AB111-8F36-4176-A6B6-9F3E38925054}"/>
              </a:ext>
            </a:extLst>
          </p:cNvPr>
          <p:cNvCxnSpPr>
            <a:cxnSpLocks/>
          </p:cNvCxnSpPr>
          <p:nvPr/>
        </p:nvCxnSpPr>
        <p:spPr>
          <a:xfrm flipH="1" flipV="1">
            <a:off x="6632182" y="4274819"/>
            <a:ext cx="879476" cy="8924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6BE5BC6-16D7-46D6-AA01-D5FDF79D1AFD}"/>
              </a:ext>
            </a:extLst>
          </p:cNvPr>
          <p:cNvCxnSpPr/>
          <p:nvPr/>
        </p:nvCxnSpPr>
        <p:spPr>
          <a:xfrm flipV="1">
            <a:off x="8389545" y="3760788"/>
            <a:ext cx="457200" cy="165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43433E7-9996-488F-BAEE-DFEAFBBDDABE}"/>
              </a:ext>
            </a:extLst>
          </p:cNvPr>
          <p:cNvCxnSpPr/>
          <p:nvPr/>
        </p:nvCxnSpPr>
        <p:spPr>
          <a:xfrm flipH="1" flipV="1">
            <a:off x="7605320" y="1671638"/>
            <a:ext cx="398462" cy="2000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63F1C1-1120-4E57-BC2E-8D1E239AB095}"/>
              </a:ext>
            </a:extLst>
          </p:cNvPr>
          <p:cNvCxnSpPr/>
          <p:nvPr/>
        </p:nvCxnSpPr>
        <p:spPr>
          <a:xfrm>
            <a:off x="6271820" y="4443413"/>
            <a:ext cx="0" cy="37147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B3145F-6786-493C-8007-63F6A676CE22}"/>
              </a:ext>
            </a:extLst>
          </p:cNvPr>
          <p:cNvCxnSpPr/>
          <p:nvPr/>
        </p:nvCxnSpPr>
        <p:spPr>
          <a:xfrm>
            <a:off x="6360720" y="4459288"/>
            <a:ext cx="0" cy="42703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735E8AB-B049-435A-B06B-3044600574BF}"/>
              </a:ext>
            </a:extLst>
          </p:cNvPr>
          <p:cNvCxnSpPr/>
          <p:nvPr/>
        </p:nvCxnSpPr>
        <p:spPr>
          <a:xfrm>
            <a:off x="6433745" y="4524375"/>
            <a:ext cx="0" cy="3810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34F97B-4A88-4B23-BADC-29C038CE7C55}"/>
              </a:ext>
            </a:extLst>
          </p:cNvPr>
          <p:cNvCxnSpPr/>
          <p:nvPr/>
        </p:nvCxnSpPr>
        <p:spPr>
          <a:xfrm flipH="1">
            <a:off x="6497245" y="4524375"/>
            <a:ext cx="0" cy="46831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520B385-BFD7-4A3B-86E4-874A6FCC9B7D}"/>
              </a:ext>
            </a:extLst>
          </p:cNvPr>
          <p:cNvCxnSpPr/>
          <p:nvPr/>
        </p:nvCxnSpPr>
        <p:spPr>
          <a:xfrm>
            <a:off x="6570270" y="4333875"/>
            <a:ext cx="0" cy="8509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8FC28D2-BA06-4697-8467-3A150CEB6848}"/>
              </a:ext>
            </a:extLst>
          </p:cNvPr>
          <p:cNvCxnSpPr/>
          <p:nvPr/>
        </p:nvCxnSpPr>
        <p:spPr>
          <a:xfrm>
            <a:off x="6295632" y="3109913"/>
            <a:ext cx="0" cy="15716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2112A99-C2AC-4F82-B31B-5F0378D52885}"/>
              </a:ext>
            </a:extLst>
          </p:cNvPr>
          <p:cNvCxnSpPr/>
          <p:nvPr/>
        </p:nvCxnSpPr>
        <p:spPr>
          <a:xfrm>
            <a:off x="6570270" y="3298825"/>
            <a:ext cx="0" cy="72072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F6D683A-D34B-4B3C-87FB-3CB4E6AFE67B}"/>
              </a:ext>
            </a:extLst>
          </p:cNvPr>
          <p:cNvCxnSpPr/>
          <p:nvPr/>
        </p:nvCxnSpPr>
        <p:spPr>
          <a:xfrm>
            <a:off x="6497245" y="3267075"/>
            <a:ext cx="0" cy="72072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3E0C6BA-D1DD-49C5-8850-84BF764C0DF1}"/>
              </a:ext>
            </a:extLst>
          </p:cNvPr>
          <p:cNvCxnSpPr/>
          <p:nvPr/>
        </p:nvCxnSpPr>
        <p:spPr>
          <a:xfrm>
            <a:off x="6441682" y="3267075"/>
            <a:ext cx="0" cy="65881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A8A90F-0870-4910-8648-8012B1F823E4}"/>
              </a:ext>
            </a:extLst>
          </p:cNvPr>
          <p:cNvCxnSpPr/>
          <p:nvPr/>
        </p:nvCxnSpPr>
        <p:spPr>
          <a:xfrm flipH="1">
            <a:off x="6360720" y="3571875"/>
            <a:ext cx="11112" cy="31115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5B79FB0-D09F-45BE-BBDC-0F6895E498E2}"/>
              </a:ext>
            </a:extLst>
          </p:cNvPr>
          <p:cNvSpPr txBox="1">
            <a:spLocks/>
          </p:cNvSpPr>
          <p:nvPr/>
        </p:nvSpPr>
        <p:spPr>
          <a:xfrm>
            <a:off x="457200" y="2323370"/>
            <a:ext cx="4839908" cy="3328860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Tx/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Pros:</a:t>
            </a:r>
          </a:p>
          <a:p>
            <a:pPr lvl="1"/>
            <a:r>
              <a:rPr lang="en-US" dirty="0"/>
              <a:t>Loaded 5 specimens in a very small footprint</a:t>
            </a:r>
          </a:p>
          <a:p>
            <a:pPr lvl="1"/>
            <a:r>
              <a:rPr lang="en-US" dirty="0"/>
              <a:t>Load amplification allowed for the use of smaller weights</a:t>
            </a:r>
          </a:p>
          <a:p>
            <a:r>
              <a:rPr lang="en-US" dirty="0"/>
              <a:t>Cons:</a:t>
            </a:r>
          </a:p>
          <a:p>
            <a:pPr lvl="1"/>
            <a:r>
              <a:rPr lang="en-US" dirty="0"/>
              <a:t>No integrated load cell to confirm 10:1 load ratio and monitor load throughout test</a:t>
            </a:r>
          </a:p>
          <a:p>
            <a:pPr lvl="1"/>
            <a:r>
              <a:rPr lang="en-US" dirty="0"/>
              <a:t>Small separations between specimens can influence nearby specimen behavior </a:t>
            </a:r>
          </a:p>
          <a:p>
            <a:pPr lvl="1"/>
            <a:r>
              <a:rPr lang="en-US" dirty="0"/>
              <a:t>Very difficult to set-up (may impart damage to yarn during set-up)</a:t>
            </a:r>
          </a:p>
          <a:p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C97F0F-EC4F-48BE-A867-003D2F4754E8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6632182" y="4886325"/>
            <a:ext cx="847047" cy="8692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251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C49ED-8002-4E30-BF0F-17D8FEEF7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Lever-Arm Test Stand: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A5D8E-F779-40E5-8A1B-46EA24A26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721"/>
            <a:ext cx="8686800" cy="909320"/>
          </a:xfrm>
        </p:spPr>
        <p:txBody>
          <a:bodyPr/>
          <a:lstStyle/>
          <a:p>
            <a:r>
              <a:rPr lang="en-US" dirty="0"/>
              <a:t>Creep rupture test (no strain data) performed at 70% of ultimate tensile strength (UTS)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052D44-1EAB-4DB5-8E2A-26498803A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DB1D419-7739-4167-98A9-829A81487C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4210164"/>
              </p:ext>
            </p:extLst>
          </p:nvPr>
        </p:nvGraphicFramePr>
        <p:xfrm>
          <a:off x="1243917" y="1594311"/>
          <a:ext cx="4617932" cy="281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5">
            <a:extLst>
              <a:ext uri="{FF2B5EF4-FFF2-40B4-BE49-F238E27FC236}">
                <a16:creationId xmlns:a16="http://schemas.microsoft.com/office/drawing/2014/main" id="{AABD179B-E811-4894-8747-034BE11D2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1" t="15767" r="25482" b="32674"/>
          <a:stretch>
            <a:fillRect/>
          </a:stretch>
        </p:blipFill>
        <p:spPr bwMode="auto">
          <a:xfrm>
            <a:off x="6944346" y="3804149"/>
            <a:ext cx="1479550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9EFDCA36-3424-45C1-AB3C-41295D1B30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1" t="18668" r="18762" b="9453"/>
          <a:stretch>
            <a:fillRect/>
          </a:stretch>
        </p:blipFill>
        <p:spPr bwMode="auto">
          <a:xfrm>
            <a:off x="6486352" y="1610043"/>
            <a:ext cx="2395538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C9B4E5-D9D1-4AD3-A45D-B060EF772D8E}"/>
              </a:ext>
            </a:extLst>
          </p:cNvPr>
          <p:cNvSpPr txBox="1">
            <a:spLocks/>
          </p:cNvSpPr>
          <p:nvPr/>
        </p:nvSpPr>
        <p:spPr>
          <a:xfrm>
            <a:off x="457199" y="4475480"/>
            <a:ext cx="6487147" cy="182778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Tx/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Difference of 1126 hours (over 6 weeks) between first and final failure</a:t>
            </a:r>
          </a:p>
          <a:p>
            <a:r>
              <a:rPr lang="en-US" dirty="0"/>
              <a:t>Some spread in failure times was expected</a:t>
            </a:r>
          </a:p>
          <a:p>
            <a:r>
              <a:rPr lang="en-US" dirty="0"/>
              <a:t>Large spread led to the desire to create an alternative test stand and compare results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78DC02-715F-4AE2-8F59-6C1CA43D034B}"/>
              </a:ext>
            </a:extLst>
          </p:cNvPr>
          <p:cNvCxnSpPr>
            <a:cxnSpLocks/>
          </p:cNvCxnSpPr>
          <p:nvPr/>
        </p:nvCxnSpPr>
        <p:spPr>
          <a:xfrm>
            <a:off x="2482215" y="3626309"/>
            <a:ext cx="324222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47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1D8AA-BD5A-4E2C-82A9-DBC80FF83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Test Stand: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37E67-27F4-4781-9B6A-EDEB69AB8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Technical Requirements:</a:t>
            </a:r>
          </a:p>
          <a:p>
            <a:pPr lvl="1"/>
            <a:r>
              <a:rPr lang="en-US" dirty="0"/>
              <a:t>Load multiple specimens using no load amplification (conventional “dead-hang” creep testing)</a:t>
            </a:r>
          </a:p>
          <a:p>
            <a:pPr lvl="1"/>
            <a:r>
              <a:rPr lang="en-US" dirty="0"/>
              <a:t>Grips that would not alter specimen behavior/failures needed to occur in gage area not grips</a:t>
            </a:r>
          </a:p>
          <a:p>
            <a:pPr lvl="1"/>
            <a:r>
              <a:rPr lang="en-US" dirty="0"/>
              <a:t>Set-up that could be used with loadings from 5 </a:t>
            </a:r>
            <a:r>
              <a:rPr lang="en-US" dirty="0" err="1"/>
              <a:t>lbs</a:t>
            </a:r>
            <a:r>
              <a:rPr lang="en-US" dirty="0"/>
              <a:t> to 50 </a:t>
            </a:r>
            <a:r>
              <a:rPr lang="en-US" dirty="0" err="1"/>
              <a:t>lbs</a:t>
            </a:r>
            <a:endParaRPr lang="en-US" dirty="0"/>
          </a:p>
          <a:p>
            <a:pPr lvl="1"/>
            <a:r>
              <a:rPr lang="en-US" dirty="0"/>
              <a:t>Simple to replicate set-up processes over many specimens</a:t>
            </a:r>
          </a:p>
          <a:p>
            <a:r>
              <a:rPr lang="en-US" dirty="0"/>
              <a:t>Other Requirements:</a:t>
            </a:r>
          </a:p>
          <a:p>
            <a:pPr lvl="1"/>
            <a:r>
              <a:rPr lang="en-US" dirty="0"/>
              <a:t>Fit into small lab area </a:t>
            </a:r>
          </a:p>
          <a:p>
            <a:pPr lvl="1"/>
            <a:r>
              <a:rPr lang="en-US" dirty="0"/>
              <a:t>Low cost</a:t>
            </a:r>
          </a:p>
          <a:p>
            <a:pPr lvl="1"/>
            <a:r>
              <a:rPr lang="en-US" dirty="0"/>
              <a:t>Parts easy to acquire/fabricate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FDBC93-8602-41DB-84E1-5851632EA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3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ABB5F-237B-4639-BE2F-8F21663F7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Test Stand: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0F2C5-6E1F-4B00-813E-BBB39923A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720"/>
            <a:ext cx="8345423" cy="4882243"/>
          </a:xfrm>
        </p:spPr>
        <p:txBody>
          <a:bodyPr/>
          <a:lstStyle/>
          <a:p>
            <a:r>
              <a:rPr lang="en-US" dirty="0"/>
              <a:t>Design primarily utilized parts quickly and cheaply available </a:t>
            </a:r>
          </a:p>
          <a:p>
            <a:r>
              <a:rPr lang="en-US" dirty="0"/>
              <a:t>Two side pieces for each grip and loading plate were fabricated using a waterjet from scrap aluminum </a:t>
            </a:r>
          </a:p>
          <a:p>
            <a:r>
              <a:rPr lang="en-US" dirty="0"/>
              <a:t>Non-structural spacers were fabricated using 3D printing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FB7049-3857-43D3-AE78-3424E2928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11C704-B7AA-45ED-A261-5328993003F7}"/>
              </a:ext>
            </a:extLst>
          </p:cNvPr>
          <p:cNvPicPr/>
          <p:nvPr/>
        </p:nvPicPr>
        <p:blipFill rotWithShape="1">
          <a:blip r:embed="rId2"/>
          <a:srcRect t="24333" b="38667"/>
          <a:stretch/>
        </p:blipFill>
        <p:spPr>
          <a:xfrm rot="5400000">
            <a:off x="2215618" y="3956244"/>
            <a:ext cx="3689052" cy="10237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DAA3E4-10A1-47CC-990D-361480A01672}"/>
              </a:ext>
            </a:extLst>
          </p:cNvPr>
          <p:cNvPicPr/>
          <p:nvPr/>
        </p:nvPicPr>
        <p:blipFill rotWithShape="1">
          <a:blip r:embed="rId3"/>
          <a:srcRect t="26899" b="12166"/>
          <a:stretch/>
        </p:blipFill>
        <p:spPr>
          <a:xfrm rot="5400000">
            <a:off x="5162541" y="3313020"/>
            <a:ext cx="2438400" cy="1114381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B82D4E-01D1-4B85-935C-B118C2045B1A}"/>
              </a:ext>
            </a:extLst>
          </p:cNvPr>
          <p:cNvSpPr/>
          <p:nvPr/>
        </p:nvSpPr>
        <p:spPr>
          <a:xfrm>
            <a:off x="3788872" y="2816352"/>
            <a:ext cx="542544" cy="133502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0AEB7A-F70A-4894-9915-0CFC7059ED20}"/>
              </a:ext>
            </a:extLst>
          </p:cNvPr>
          <p:cNvCxnSpPr>
            <a:cxnSpLocks/>
          </p:cNvCxnSpPr>
          <p:nvPr/>
        </p:nvCxnSpPr>
        <p:spPr>
          <a:xfrm flipV="1">
            <a:off x="4331416" y="2651010"/>
            <a:ext cx="1469944" cy="165344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8929CF-6417-49CE-8CA2-6024B8CE9439}"/>
              </a:ext>
            </a:extLst>
          </p:cNvPr>
          <p:cNvCxnSpPr>
            <a:cxnSpLocks/>
          </p:cNvCxnSpPr>
          <p:nvPr/>
        </p:nvCxnSpPr>
        <p:spPr>
          <a:xfrm>
            <a:off x="4331416" y="4151376"/>
            <a:ext cx="1493134" cy="93803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532A5A1-0E3D-4747-9A4D-CBEF9812D673}"/>
              </a:ext>
            </a:extLst>
          </p:cNvPr>
          <p:cNvSpPr txBox="1"/>
          <p:nvPr/>
        </p:nvSpPr>
        <p:spPr>
          <a:xfrm>
            <a:off x="1574614" y="2887718"/>
            <a:ext cx="1172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Top Grip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7474DF-2E63-48D6-A265-7125E602F982}"/>
              </a:ext>
            </a:extLst>
          </p:cNvPr>
          <p:cNvSpPr txBox="1"/>
          <p:nvPr/>
        </p:nvSpPr>
        <p:spPr>
          <a:xfrm>
            <a:off x="1281844" y="3772376"/>
            <a:ext cx="1631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Bottom Grip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569A95-981B-4421-B845-7E270A72CC1F}"/>
              </a:ext>
            </a:extLst>
          </p:cNvPr>
          <p:cNvSpPr txBox="1"/>
          <p:nvPr/>
        </p:nvSpPr>
        <p:spPr>
          <a:xfrm>
            <a:off x="1259681" y="4189214"/>
            <a:ext cx="1631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Eye Bolt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1B0520-A7A2-493B-B108-8014D5CB3780}"/>
              </a:ext>
            </a:extLst>
          </p:cNvPr>
          <p:cNvSpPr txBox="1"/>
          <p:nvPr/>
        </p:nvSpPr>
        <p:spPr>
          <a:xfrm>
            <a:off x="1139953" y="4863084"/>
            <a:ext cx="1773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Threaded Rod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CE8497-762E-4641-839C-2A6E6E9013A1}"/>
              </a:ext>
            </a:extLst>
          </p:cNvPr>
          <p:cNvSpPr txBox="1"/>
          <p:nvPr/>
        </p:nvSpPr>
        <p:spPr>
          <a:xfrm>
            <a:off x="1139953" y="5540718"/>
            <a:ext cx="1773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Loading Plate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773704-2043-4023-B58C-7F8952A55EA0}"/>
              </a:ext>
            </a:extLst>
          </p:cNvPr>
          <p:cNvSpPr txBox="1"/>
          <p:nvPr/>
        </p:nvSpPr>
        <p:spPr>
          <a:xfrm>
            <a:off x="1115970" y="5896042"/>
            <a:ext cx="1773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Bumper 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BDB03F-747A-41DB-B57F-AD76C5EC49CE}"/>
              </a:ext>
            </a:extLst>
          </p:cNvPr>
          <p:cNvSpPr txBox="1"/>
          <p:nvPr/>
        </p:nvSpPr>
        <p:spPr>
          <a:xfrm>
            <a:off x="4390955" y="3519432"/>
            <a:ext cx="1631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Specimen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A23100-AECA-4D2F-B7DC-7511535026B8}"/>
              </a:ext>
            </a:extLst>
          </p:cNvPr>
          <p:cNvSpPr txBox="1"/>
          <p:nvPr/>
        </p:nvSpPr>
        <p:spPr>
          <a:xfrm>
            <a:off x="6938932" y="2560264"/>
            <a:ext cx="22262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Top Grip (1 in. diameter bearing over bolt)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8A5350-5C95-4833-AA38-3A24966C76F9}"/>
              </a:ext>
            </a:extLst>
          </p:cNvPr>
          <p:cNvSpPr txBox="1"/>
          <p:nvPr/>
        </p:nvSpPr>
        <p:spPr>
          <a:xfrm>
            <a:off x="6966034" y="4012359"/>
            <a:ext cx="22262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Bottom Grip (1 in. diameter bearing over bolt)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77A64F1-49C0-4BB0-8918-B13C800DDCD7}"/>
              </a:ext>
            </a:extLst>
          </p:cNvPr>
          <p:cNvSpPr txBox="1"/>
          <p:nvPr/>
        </p:nvSpPr>
        <p:spPr>
          <a:xfrm>
            <a:off x="5373447" y="5283823"/>
            <a:ext cx="2226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Side Plates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FC172CA-F7D2-49A3-A935-B17909CD2225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2746841" y="2963564"/>
            <a:ext cx="1014929" cy="1088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9CEF3DF-511C-4B69-842E-5EE02BA8E683}"/>
              </a:ext>
            </a:extLst>
          </p:cNvPr>
          <p:cNvCxnSpPr>
            <a:cxnSpLocks/>
          </p:cNvCxnSpPr>
          <p:nvPr/>
        </p:nvCxnSpPr>
        <p:spPr>
          <a:xfrm flipV="1">
            <a:off x="2822574" y="3893141"/>
            <a:ext cx="987827" cy="1088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8CC2BF0-E4B7-4D8D-A99A-AFADE3A52B70}"/>
              </a:ext>
            </a:extLst>
          </p:cNvPr>
          <p:cNvCxnSpPr>
            <a:cxnSpLocks/>
          </p:cNvCxnSpPr>
          <p:nvPr/>
        </p:nvCxnSpPr>
        <p:spPr>
          <a:xfrm flipV="1">
            <a:off x="2638726" y="4118161"/>
            <a:ext cx="1329771" cy="2614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7807F54-D14A-4529-ABE3-BEB5D16CF5B8}"/>
              </a:ext>
            </a:extLst>
          </p:cNvPr>
          <p:cNvCxnSpPr>
            <a:cxnSpLocks/>
          </p:cNvCxnSpPr>
          <p:nvPr/>
        </p:nvCxnSpPr>
        <p:spPr>
          <a:xfrm flipV="1">
            <a:off x="2841278" y="5031046"/>
            <a:ext cx="1072354" cy="190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37A30A8-B82F-40CD-9EB3-F2FDBD87B33B}"/>
              </a:ext>
            </a:extLst>
          </p:cNvPr>
          <p:cNvCxnSpPr>
            <a:cxnSpLocks/>
          </p:cNvCxnSpPr>
          <p:nvPr/>
        </p:nvCxnSpPr>
        <p:spPr>
          <a:xfrm>
            <a:off x="2825901" y="5702271"/>
            <a:ext cx="1005321" cy="3502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F49B35C-B6C1-4B3B-A80A-954413338C31}"/>
              </a:ext>
            </a:extLst>
          </p:cNvPr>
          <p:cNvCxnSpPr>
            <a:cxnSpLocks/>
          </p:cNvCxnSpPr>
          <p:nvPr/>
        </p:nvCxnSpPr>
        <p:spPr>
          <a:xfrm>
            <a:off x="2783551" y="6088599"/>
            <a:ext cx="1102048" cy="985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BA22A78-3E5B-48B2-A60D-C6A8146580F6}"/>
              </a:ext>
            </a:extLst>
          </p:cNvPr>
          <p:cNvCxnSpPr>
            <a:cxnSpLocks/>
          </p:cNvCxnSpPr>
          <p:nvPr/>
        </p:nvCxnSpPr>
        <p:spPr>
          <a:xfrm flipH="1" flipV="1">
            <a:off x="6188560" y="4995852"/>
            <a:ext cx="298036" cy="3086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BE2D698-F2E9-4D30-9628-D4935F011466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6486594" y="4980063"/>
            <a:ext cx="80635" cy="3037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867AE2B-EE85-4DF1-A08B-58FAC339D908}"/>
              </a:ext>
            </a:extLst>
          </p:cNvPr>
          <p:cNvCxnSpPr>
            <a:cxnSpLocks/>
          </p:cNvCxnSpPr>
          <p:nvPr/>
        </p:nvCxnSpPr>
        <p:spPr>
          <a:xfrm flipH="1">
            <a:off x="6679836" y="4338547"/>
            <a:ext cx="436859" cy="1375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2749F90-5EE9-407F-91DB-B931AB6CFDCE}"/>
              </a:ext>
            </a:extLst>
          </p:cNvPr>
          <p:cNvCxnSpPr>
            <a:cxnSpLocks/>
          </p:cNvCxnSpPr>
          <p:nvPr/>
        </p:nvCxnSpPr>
        <p:spPr>
          <a:xfrm flipH="1">
            <a:off x="6554075" y="3017649"/>
            <a:ext cx="517285" cy="1459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32C379E4-1B4B-451F-BA50-991322ECA16D}"/>
              </a:ext>
            </a:extLst>
          </p:cNvPr>
          <p:cNvSpPr/>
          <p:nvPr/>
        </p:nvSpPr>
        <p:spPr>
          <a:xfrm>
            <a:off x="3885599" y="3128163"/>
            <a:ext cx="192625" cy="50656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753E44B-125F-4A9F-B260-897C1B14F26D}"/>
              </a:ext>
            </a:extLst>
          </p:cNvPr>
          <p:cNvSpPr/>
          <p:nvPr/>
        </p:nvSpPr>
        <p:spPr>
          <a:xfrm>
            <a:off x="6220942" y="3353239"/>
            <a:ext cx="265652" cy="97232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B8426DA-3FBC-4020-ADB6-24E0D5487471}"/>
              </a:ext>
            </a:extLst>
          </p:cNvPr>
          <p:cNvCxnSpPr>
            <a:cxnSpLocks/>
          </p:cNvCxnSpPr>
          <p:nvPr/>
        </p:nvCxnSpPr>
        <p:spPr>
          <a:xfrm flipV="1">
            <a:off x="5770776" y="3743139"/>
            <a:ext cx="406385" cy="139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C5BFCDC-8D94-4D61-AF34-771BEF563AA2}"/>
              </a:ext>
            </a:extLst>
          </p:cNvPr>
          <p:cNvCxnSpPr>
            <a:cxnSpLocks/>
          </p:cNvCxnSpPr>
          <p:nvPr/>
        </p:nvCxnSpPr>
        <p:spPr>
          <a:xfrm flipH="1" flipV="1">
            <a:off x="4122006" y="3333259"/>
            <a:ext cx="503768" cy="3124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3778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49B23-AD98-4E70-B5C8-39F8D7EC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Test Stand: 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816FF-7A4D-44CD-8421-5CB73F717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Utilized commercially available weights</a:t>
            </a:r>
          </a:p>
          <a:p>
            <a:r>
              <a:rPr lang="en-US" dirty="0"/>
              <a:t>Weighed using a calibrated scale</a:t>
            </a:r>
          </a:p>
          <a:p>
            <a:pPr lvl="1"/>
            <a:r>
              <a:rPr lang="en-US" dirty="0"/>
              <a:t>Significant cost savings versus purchasing calibrated weights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73AC6-9B55-4DE0-8A3F-EF48C3CF7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 descr="A picture containing object, indoor, sitting, lamp&#10;&#10;Description automatically generated">
            <a:extLst>
              <a:ext uri="{FF2B5EF4-FFF2-40B4-BE49-F238E27FC236}">
                <a16:creationId xmlns:a16="http://schemas.microsoft.com/office/drawing/2014/main" id="{D1EFA8AA-8911-4F8E-9E6A-E3DE67FFDD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13" b="91813" l="10000" r="90000">
                        <a14:foregroundMark x1="45667" y1="16500" x2="45667" y2="16500"/>
                        <a14:foregroundMark x1="50250" y1="15875" x2="51750" y2="34188"/>
                        <a14:foregroundMark x1="47000" y1="9625" x2="55833" y2="9188"/>
                        <a14:foregroundMark x1="57840" y1="11813" x2="57914" y2="12156"/>
                        <a14:foregroundMark x1="56500" y1="5625" x2="57840" y2="11813"/>
                        <a14:foregroundMark x1="57744" y1="14533" x2="56917" y2="18438"/>
                        <a14:foregroundMark x1="57917" y1="15875" x2="63750" y2="15875"/>
                        <a14:foregroundMark x1="46833" y1="9188" x2="40333" y2="9313"/>
                        <a14:foregroundMark x1="47417" y1="85625" x2="53917" y2="90938"/>
                        <a14:foregroundMark x1="53917" y1="90938" x2="62500" y2="86938"/>
                        <a14:foregroundMark x1="62500" y1="86938" x2="52750" y2="85625"/>
                        <a14:foregroundMark x1="52750" y1="85625" x2="51417" y2="86875"/>
                        <a14:foregroundMark x1="43417" y1="93500" x2="53333" y2="94313"/>
                        <a14:foregroundMark x1="53333" y1="94313" x2="62167" y2="91813"/>
                        <a14:foregroundMark x1="66908" y1="85962" x2="67333" y2="85438"/>
                        <a14:foregroundMark x1="62167" y1="91813" x2="65184" y2="88090"/>
                        <a14:foregroundMark x1="67333" y1="85438" x2="67417" y2="82500"/>
                        <a14:foregroundMark x1="42417" y1="72313" x2="48167" y2="68875"/>
                        <a14:foregroundMark x1="49083" y1="68750" x2="50667" y2="68750"/>
                        <a14:foregroundMark x1="46500" y1="8250" x2="47000" y2="5313"/>
                        <a14:foregroundMark x1="48333" y1="8688" x2="53333" y2="8625"/>
                        <a14:foregroundMark x1="55979" y1="18313" x2="55917" y2="20063"/>
                        <a14:foregroundMark x1="56083" y1="15375" x2="55979" y2="18313"/>
                        <a14:foregroundMark x1="42750" y1="70563" x2="46833" y2="69438"/>
                        <a14:backgroundMark x1="57417" y1="12188" x2="57583" y2="13688"/>
                        <a14:backgroundMark x1="57833" y1="13938" x2="58250" y2="13938"/>
                        <a14:backgroundMark x1="57750" y1="11938" x2="58333" y2="12063"/>
                        <a14:backgroundMark x1="57750" y1="12063" x2="57750" y2="12063"/>
                        <a14:backgroundMark x1="57917" y1="11938" x2="57917" y2="12250"/>
                        <a14:backgroundMark x1="57667" y1="11813" x2="57667" y2="11813"/>
                        <a14:backgroundMark x1="57000" y1="18313" x2="57000" y2="18313"/>
                        <a14:backgroundMark x1="66833" y1="27563" x2="73167" y2="32750"/>
                        <a14:backgroundMark x1="73167" y1="32750" x2="73917" y2="35125"/>
                        <a14:backgroundMark x1="79500" y1="47813" x2="81083" y2="57063"/>
                        <a14:backgroundMark x1="81083" y1="57063" x2="70750" y2="52563"/>
                        <a14:backgroundMark x1="70750" y1="52563" x2="64917" y2="44750"/>
                        <a14:backgroundMark x1="64917" y1="44750" x2="61333" y2="51500"/>
                        <a14:backgroundMark x1="61333" y1="51500" x2="67083" y2="45625"/>
                        <a14:backgroundMark x1="67083" y1="45625" x2="66833" y2="44563"/>
                        <a14:backgroundMark x1="32250" y1="46875" x2="29417" y2="58688"/>
                        <a14:backgroundMark x1="29417" y1="58688" x2="40083" y2="59188"/>
                        <a14:backgroundMark x1="40083" y1="59188" x2="44167" y2="49875"/>
                        <a14:backgroundMark x1="44167" y1="49875" x2="40250" y2="41813"/>
                        <a14:backgroundMark x1="40250" y1="41813" x2="33667" y2="48250"/>
                        <a14:backgroundMark x1="33667" y1="48250" x2="33333" y2="51938"/>
                        <a14:backgroundMark x1="27167" y1="81250" x2="33333" y2="80875"/>
                        <a14:backgroundMark x1="36833" y1="92250" x2="39583" y2="93813"/>
                        <a14:backgroundMark x1="69833" y1="89500" x2="63083" y2="94500"/>
                        <a14:backgroundMark x1="63083" y1="94500" x2="61917" y2="94750"/>
                        <a14:backgroundMark x1="64333" y1="87500" x2="65083" y2="86000"/>
                        <a14:backgroundMark x1="65833" y1="85625" x2="64500" y2="87875"/>
                        <a14:backgroundMark x1="68833" y1="82375" x2="72500" y2="82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16" t="4728" r="27954" b="3830"/>
          <a:stretch/>
        </p:blipFill>
        <p:spPr>
          <a:xfrm>
            <a:off x="1780292" y="2421099"/>
            <a:ext cx="1234236" cy="3649864"/>
          </a:xfrm>
          <a:prstGeom prst="rect">
            <a:avLst/>
          </a:prstGeom>
        </p:spPr>
      </p:pic>
      <p:pic>
        <p:nvPicPr>
          <p:cNvPr id="15" name="Picture 14" descr="A picture containing small, sitting, refrigerator, kitchen&#10;&#10;Description automatically generated">
            <a:extLst>
              <a:ext uri="{FF2B5EF4-FFF2-40B4-BE49-F238E27FC236}">
                <a16:creationId xmlns:a16="http://schemas.microsoft.com/office/drawing/2014/main" id="{9A33386F-9CB0-4EDF-A767-9674A22BD2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8" b="89972" l="5185" r="98545">
                        <a14:foregroundMark x1="9066" y1="48120" x2="7944" y2="43308"/>
                        <a14:foregroundMark x1="5215" y1="42175" x2="17314" y2="41690"/>
                        <a14:foregroundMark x1="5397" y1="50869" x2="17223" y2="50505"/>
                        <a14:foregroundMark x1="14281" y1="56814" x2="13614" y2="48848"/>
                        <a14:foregroundMark x1="9278" y1="56814" x2="8520" y2="51274"/>
                        <a14:foregroundMark x1="8702" y1="49616" x2="8702" y2="49616"/>
                        <a14:foregroundMark x1="8429" y1="49616" x2="8429" y2="49616"/>
                        <a14:foregroundMark x1="8793" y1="40437" x2="8126" y2="36150"/>
                        <a14:foregroundMark x1="13796" y1="41690" x2="14008" y2="35989"/>
                        <a14:foregroundMark x1="76592" y1="47473" x2="92753" y2="46704"/>
                        <a14:foregroundMark x1="23438" y1="46219" x2="73378" y2="46704"/>
                        <a14:foregroundMark x1="68193" y1="39668" x2="61189" y2="39426"/>
                        <a14:foregroundMark x1="61189" y1="39426" x2="68193" y2="40598"/>
                        <a14:foregroundMark x1="68193" y1="40598" x2="67799" y2="42822"/>
                        <a14:foregroundMark x1="78866" y1="82006" x2="81383" y2="72584"/>
                        <a14:foregroundMark x1="81383" y1="72584" x2="81595" y2="68419"/>
                        <a14:foregroundMark x1="72802" y1="19733" x2="72589" y2="30368"/>
                        <a14:foregroundMark x1="72589" y1="30368" x2="78987" y2="34897"/>
                        <a14:foregroundMark x1="78987" y1="34897" x2="84748" y2="29681"/>
                        <a14:foregroundMark x1="84748" y1="29681" x2="86537" y2="20582"/>
                        <a14:foregroundMark x1="86537" y1="20582" x2="79988" y2="17347"/>
                        <a14:foregroundMark x1="79988" y1="17347" x2="73802" y2="21715"/>
                        <a14:foregroundMark x1="73802" y1="21715" x2="72165" y2="30449"/>
                        <a14:foregroundMark x1="80473" y1="34856" x2="85870" y2="28589"/>
                        <a14:foregroundMark x1="85870" y1="28589" x2="86841" y2="19005"/>
                        <a14:foregroundMark x1="86841" y1="19005" x2="80655" y2="14193"/>
                        <a14:foregroundMark x1="80655" y1="14193" x2="73924" y2="16700"/>
                        <a14:foregroundMark x1="73924" y1="16700" x2="70346" y2="24909"/>
                        <a14:foregroundMark x1="70346" y1="24909" x2="71680" y2="29559"/>
                        <a14:foregroundMark x1="70558" y1="30085" x2="70194" y2="20704"/>
                        <a14:foregroundMark x1="70194" y1="20704" x2="71407" y2="17711"/>
                        <a14:foregroundMark x1="77077" y1="36393" x2="83869" y2="32875"/>
                        <a14:foregroundMark x1="83869" y1="32875" x2="87083" y2="24141"/>
                        <a14:foregroundMark x1="87083" y1="24141" x2="85982" y2="17400"/>
                        <a14:foregroundMark x1="82894" y1="13669" x2="81158" y2="12787"/>
                        <a14:foregroundMark x1="87275" y1="21582" x2="85779" y2="30206"/>
                        <a14:foregroundMark x1="69588" y1="28831" x2="69588" y2="23008"/>
                        <a14:foregroundMark x1="69315" y1="28306" x2="69366" y2="19412"/>
                        <a14:foregroundMark x1="70220" y1="17106" x2="74903" y2="12857"/>
                        <a14:foregroundMark x1="95694" y1="52406" x2="96452" y2="42459"/>
                        <a14:foregroundMark x1="96452" y1="42459" x2="96816" y2="52204"/>
                        <a14:foregroundMark x1="96816" y1="52204" x2="93814" y2="61100"/>
                        <a14:foregroundMark x1="98059" y1="41933" x2="94178" y2="33118"/>
                        <a14:foregroundMark x1="98545" y1="52285" x2="94633" y2="60412"/>
                        <a14:foregroundMark x1="94633" y1="60412" x2="94178" y2="60857"/>
                        <a14:foregroundMark x1="59096" y1="71816" x2="64312" y2="78124"/>
                        <a14:foregroundMark x1="64312" y1="78124" x2="66101" y2="79013"/>
                        <a14:foregroundMark x1="87386" y1="27699" x2="87585" y2="25453"/>
                        <a14:foregroundMark x1="67799" y1="25152" x2="70138" y2="13791"/>
                        <a14:foregroundMark x1="85719" y1="16781" x2="83445" y2="14112"/>
                        <a14:foregroundMark x1="77532" y1="12616" x2="82050" y2="13021"/>
                        <a14:backgroundMark x1="82171" y1="40437" x2="86810" y2="37000"/>
                        <a14:backgroundMark x1="67708" y1="18116" x2="71589" y2="12697"/>
                        <a14:backgroundMark x1="67526" y1="17226" x2="69406" y2="15568"/>
                        <a14:backgroundMark x1="67041" y1="17469" x2="67041" y2="17469"/>
                        <a14:backgroundMark x1="51728" y1="69309" x2="51728" y2="69309"/>
                        <a14:backgroundMark x1="52608" y1="62232" x2="52608" y2="62232"/>
                        <a14:backgroundMark x1="52729" y1="61464" x2="52729" y2="61464"/>
                        <a14:backgroundMark x1="59854" y1="51799" x2="59854" y2="51799"/>
                        <a14:backgroundMark x1="70437" y1="50303" x2="70437" y2="50303"/>
                        <a14:backgroundMark x1="65221" y1="69511" x2="65221" y2="69511"/>
                        <a14:backgroundMark x1="66252" y1="68702" x2="65282" y2="67732"/>
                        <a14:backgroundMark x1="67920" y1="25192" x2="70164" y2="16134"/>
                        <a14:backgroundMark x1="70164" y1="16134" x2="75288" y2="10756"/>
                        <a14:backgroundMark x1="67617" y1="25354" x2="69466" y2="16741"/>
                        <a14:backgroundMark x1="69224" y1="14032" x2="74348" y2="7562"/>
                        <a14:backgroundMark x1="74348" y1="7562" x2="74378" y2="7562"/>
                        <a14:backgroundMark x1="70437" y1="8451" x2="71922" y2="7804"/>
                        <a14:backgroundMark x1="70588" y1="14274" x2="72074" y2="12576"/>
                        <a14:backgroundMark x1="68163" y1="22847" x2="71407" y2="4488"/>
                        <a14:backgroundMark x1="70194" y1="14072" x2="70194" y2="14072"/>
                        <a14:backgroundMark x1="70133" y1="13829" x2="70376" y2="13223"/>
                        <a14:backgroundMark x1="69951" y1="14355" x2="70800" y2="11605"/>
                        <a14:backgroundMark x1="70740" y1="10958" x2="71437" y2="8209"/>
                        <a14:backgroundMark x1="75561" y1="9907" x2="70437" y2="14193"/>
                        <a14:backgroundMark x1="79321" y1="10392" x2="82292" y2="11605"/>
                        <a14:backgroundMark x1="79890" y1="12079" x2="82505" y2="12050"/>
                        <a14:backgroundMark x1="75288" y1="12131" x2="77788" y2="12103"/>
                        <a14:backgroundMark x1="82505" y1="12050" x2="87659" y2="18277"/>
                        <a14:backgroundMark x1="87659" y1="18277" x2="88448" y2="28144"/>
                        <a14:backgroundMark x1="88448" y1="28144" x2="88114" y2="26082"/>
                        <a14:backgroundMark x1="83293" y1="11888" x2="87780" y2="17873"/>
                        <a14:backgroundMark x1="68344" y1="23251" x2="69951" y2="14032"/>
                        <a14:backgroundMark x1="69951" y1="14032" x2="70012" y2="13951"/>
                        <a14:backgroundMark x1="70710" y1="7885" x2="72256" y2="5661"/>
                        <a14:backgroundMark x1="70406" y1="13425" x2="69224" y2="184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4748" y="2758440"/>
            <a:ext cx="3474720" cy="26060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E30A343-EE13-46BD-9048-32FF92E03169}"/>
              </a:ext>
            </a:extLst>
          </p:cNvPr>
          <p:cNvSpPr txBox="1"/>
          <p:nvPr/>
        </p:nvSpPr>
        <p:spPr>
          <a:xfrm>
            <a:off x="3646507" y="2506755"/>
            <a:ext cx="1631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Bottom  Grip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6869FC-F3E6-4AC1-8F8C-3A29A486D153}"/>
              </a:ext>
            </a:extLst>
          </p:cNvPr>
          <p:cNvSpPr txBox="1"/>
          <p:nvPr/>
        </p:nvSpPr>
        <p:spPr>
          <a:xfrm>
            <a:off x="3646507" y="2874076"/>
            <a:ext cx="1631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Eye Bolt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8E899D-0D32-4D6D-8861-0F79380E4624}"/>
              </a:ext>
            </a:extLst>
          </p:cNvPr>
          <p:cNvSpPr txBox="1"/>
          <p:nvPr/>
        </p:nvSpPr>
        <p:spPr>
          <a:xfrm>
            <a:off x="3575561" y="3692128"/>
            <a:ext cx="1773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Threaded Rod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D5CF37-5CEC-4F27-AEF5-4403FA380884}"/>
              </a:ext>
            </a:extLst>
          </p:cNvPr>
          <p:cNvSpPr txBox="1"/>
          <p:nvPr/>
        </p:nvSpPr>
        <p:spPr>
          <a:xfrm>
            <a:off x="3575561" y="5297074"/>
            <a:ext cx="1773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Loading Plate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2897E8-2606-485B-A3E8-7000354EB296}"/>
              </a:ext>
            </a:extLst>
          </p:cNvPr>
          <p:cNvSpPr txBox="1"/>
          <p:nvPr/>
        </p:nvSpPr>
        <p:spPr>
          <a:xfrm>
            <a:off x="3575561" y="5631766"/>
            <a:ext cx="1773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Bumper Ring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E6C845B-08A6-4AD4-B00B-23AC92CCA5E7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2830344" y="2691421"/>
            <a:ext cx="8161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538CEC8-37B7-4A9F-A907-B7A98626E8A6}"/>
              </a:ext>
            </a:extLst>
          </p:cNvPr>
          <p:cNvCxnSpPr>
            <a:cxnSpLocks/>
          </p:cNvCxnSpPr>
          <p:nvPr/>
        </p:nvCxnSpPr>
        <p:spPr>
          <a:xfrm>
            <a:off x="5387830" y="2691421"/>
            <a:ext cx="80723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D12650A-892E-4B65-8C91-1891E9FEE36E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2651761" y="3058742"/>
            <a:ext cx="994746" cy="71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0E5793A-81E8-453B-B868-E5B793C9295C}"/>
              </a:ext>
            </a:extLst>
          </p:cNvPr>
          <p:cNvCxnSpPr>
            <a:cxnSpLocks/>
          </p:cNvCxnSpPr>
          <p:nvPr/>
        </p:nvCxnSpPr>
        <p:spPr>
          <a:xfrm>
            <a:off x="5489135" y="3869628"/>
            <a:ext cx="918794" cy="22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5941646-4288-4AFD-B840-00CC1A583000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2560321" y="3876794"/>
            <a:ext cx="10152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DA80663-9D2B-424D-BC97-B1684D02695D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5278166" y="3053054"/>
            <a:ext cx="1129763" cy="56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3B69826-F14D-4BC2-94E7-3BBC554B8DD7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349111" y="5481740"/>
            <a:ext cx="845949" cy="227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34640A2-0F60-43BD-88AC-EE7EB54D166D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5349111" y="5707674"/>
            <a:ext cx="922149" cy="1087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8A10307-5A8A-4935-B89B-419ECA064044}"/>
              </a:ext>
            </a:extLst>
          </p:cNvPr>
          <p:cNvSpPr txBox="1"/>
          <p:nvPr/>
        </p:nvSpPr>
        <p:spPr>
          <a:xfrm>
            <a:off x="3575561" y="4491140"/>
            <a:ext cx="1773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Weight plates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50BD05A-DB84-4224-9251-533F966131A7}"/>
              </a:ext>
            </a:extLst>
          </p:cNvPr>
          <p:cNvCxnSpPr>
            <a:cxnSpLocks/>
            <a:stCxn id="52" idx="3"/>
          </p:cNvCxnSpPr>
          <p:nvPr/>
        </p:nvCxnSpPr>
        <p:spPr>
          <a:xfrm>
            <a:off x="5349111" y="4675806"/>
            <a:ext cx="91803" cy="19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CD96668D-6DD5-493A-ACBA-AAA2E9461896}"/>
              </a:ext>
            </a:extLst>
          </p:cNvPr>
          <p:cNvCxnSpPr>
            <a:cxnSpLocks/>
          </p:cNvCxnSpPr>
          <p:nvPr/>
        </p:nvCxnSpPr>
        <p:spPr>
          <a:xfrm flipH="1">
            <a:off x="6982638" y="3779520"/>
            <a:ext cx="280047" cy="5791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D6DF8A5-82B5-4574-B8ED-5FBC2FA2811B}"/>
              </a:ext>
            </a:extLst>
          </p:cNvPr>
          <p:cNvSpPr txBox="1"/>
          <p:nvPr/>
        </p:nvSpPr>
        <p:spPr>
          <a:xfrm>
            <a:off x="6891691" y="3390123"/>
            <a:ext cx="1773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Precision</a:t>
            </a:r>
          </a:p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5BD6642-C451-46C5-A9BD-B51258DDE320}"/>
              </a:ext>
            </a:extLst>
          </p:cNvPr>
          <p:cNvSpPr txBox="1"/>
          <p:nvPr/>
        </p:nvSpPr>
        <p:spPr>
          <a:xfrm>
            <a:off x="7218370" y="5614154"/>
            <a:ext cx="1773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Weight Holder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BD26C55-4E59-44DD-B5E9-DEE328430B2C}"/>
              </a:ext>
            </a:extLst>
          </p:cNvPr>
          <p:cNvCxnSpPr>
            <a:cxnSpLocks/>
          </p:cNvCxnSpPr>
          <p:nvPr/>
        </p:nvCxnSpPr>
        <p:spPr>
          <a:xfrm flipH="1" flipV="1">
            <a:off x="7262685" y="5410234"/>
            <a:ext cx="101024" cy="2001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598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0466-1608-484F-904F-2D5D643AA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Test Stand: Grips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F3E7E-39FA-4CE0-B2D6-0D7A66F65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Pathfinder testing was used to determine that a specimen length of 61 in. wrapped 10 times around each grip would result in a 10 in. gage length with failure occurring outside of the grip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E5578-8C42-4699-8F24-37DFE97D7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 descr="A close up of ware&#10;&#10;Description automatically generated">
            <a:extLst>
              <a:ext uri="{FF2B5EF4-FFF2-40B4-BE49-F238E27FC236}">
                <a16:creationId xmlns:a16="http://schemas.microsoft.com/office/drawing/2014/main" id="{8FD1705E-9745-4371-BFEE-5C14822819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65282" y1="42661" x2="66070" y2="33239"/>
                        <a14:foregroundMark x1="66070" y1="33239" x2="65737" y2="30530"/>
                        <a14:foregroundMark x1="64403" y1="33805" x2="63069" y2="33926"/>
                        <a14:foregroundMark x1="51850" y1="37040" x2="51850" y2="35423"/>
                        <a14:backgroundMark x1="38508" y1="50101" x2="45634" y2="50546"/>
                        <a14:backgroundMark x1="35628" y1="54832" x2="41965" y2="54670"/>
                        <a14:backgroundMark x1="46301" y1="52729" x2="44421" y2="53174"/>
                        <a14:backgroundMark x1="37750" y1="35706" x2="41965" y2="35544"/>
                        <a14:backgroundMark x1="45967" y1="34088" x2="45967" y2="34088"/>
                        <a14:backgroundMark x1="51183" y1="26810" x2="51516" y2="30975"/>
                        <a14:backgroundMark x1="58065" y1="34088" x2="61067" y2="34533"/>
                        <a14:backgroundMark x1="67192" y1="26526" x2="68284" y2="30975"/>
                        <a14:backgroundMark x1="50849" y1="71128" x2="51850" y2="68136"/>
                        <a14:backgroundMark x1="61067" y1="72463" x2="60643" y2="70522"/>
                        <a14:backgroundMark x1="60067" y1="74808" x2="59854" y2="69187"/>
                        <a14:backgroundMark x1="59854" y1="67691" x2="61189" y2="67691"/>
                        <a14:backgroundMark x1="58854" y1="68581" x2="58854" y2="67691"/>
                        <a14:backgroundMark x1="68193" y1="52608" x2="75015" y2="56611"/>
                        <a14:backgroundMark x1="75015" y1="56611" x2="75955" y2="56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740" t="26674" r="20038" b="17326"/>
          <a:stretch/>
        </p:blipFill>
        <p:spPr>
          <a:xfrm>
            <a:off x="5579512" y="2583180"/>
            <a:ext cx="3307080" cy="2880361"/>
          </a:xfrm>
          <a:prstGeom prst="rect">
            <a:avLst/>
          </a:prstGeom>
        </p:spPr>
      </p:pic>
      <p:pic>
        <p:nvPicPr>
          <p:cNvPr id="11" name="Picture 10" descr="A close up of a device&#10;&#10;Description automatically generated">
            <a:extLst>
              <a:ext uri="{FF2B5EF4-FFF2-40B4-BE49-F238E27FC236}">
                <a16:creationId xmlns:a16="http://schemas.microsoft.com/office/drawing/2014/main" id="{B13E408A-0CBC-4EB0-8EE9-5C26B18509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40782" y1="67934" x2="42207" y2="679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31185" r="24000" b="24518"/>
          <a:stretch/>
        </p:blipFill>
        <p:spPr>
          <a:xfrm>
            <a:off x="610722" y="2702648"/>
            <a:ext cx="3032760" cy="18543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7099F5-2F80-47EF-A148-BAABC2526EC8}"/>
              </a:ext>
            </a:extLst>
          </p:cNvPr>
          <p:cNvSpPr txBox="1"/>
          <p:nvPr/>
        </p:nvSpPr>
        <p:spPr>
          <a:xfrm>
            <a:off x="5939993" y="2093017"/>
            <a:ext cx="27468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Bottom  Grip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F80852-9128-4F55-8AF4-03503D474E1D}"/>
              </a:ext>
            </a:extLst>
          </p:cNvPr>
          <p:cNvSpPr txBox="1"/>
          <p:nvPr/>
        </p:nvSpPr>
        <p:spPr>
          <a:xfrm>
            <a:off x="610722" y="2213848"/>
            <a:ext cx="28949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Top  Grip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B0509E-8BE3-4E83-A50B-D47D8617A26F}"/>
              </a:ext>
            </a:extLst>
          </p:cNvPr>
          <p:cNvSpPr txBox="1"/>
          <p:nvPr/>
        </p:nvSpPr>
        <p:spPr>
          <a:xfrm>
            <a:off x="1173480" y="5094209"/>
            <a:ext cx="1631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T-Slot Bolt and Washers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15C460-A6EC-4140-B197-64D9573284F8}"/>
              </a:ext>
            </a:extLst>
          </p:cNvPr>
          <p:cNvSpPr txBox="1"/>
          <p:nvPr/>
        </p:nvSpPr>
        <p:spPr>
          <a:xfrm>
            <a:off x="3694286" y="3475275"/>
            <a:ext cx="2188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 in. Outer Diameter Bearing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7823B6-761A-42B5-B369-7BC9E1C0E2DD}"/>
              </a:ext>
            </a:extLst>
          </p:cNvPr>
          <p:cNvSpPr txBox="1"/>
          <p:nvPr/>
        </p:nvSpPr>
        <p:spPr>
          <a:xfrm>
            <a:off x="3972590" y="2751949"/>
            <a:ext cx="1631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Clamp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3D2058D-B4B8-493D-9D27-CEE8F7FC7ED6}"/>
              </a:ext>
            </a:extLst>
          </p:cNvPr>
          <p:cNvCxnSpPr>
            <a:cxnSpLocks/>
            <a:stCxn id="14" idx="0"/>
          </p:cNvCxnSpPr>
          <p:nvPr/>
        </p:nvCxnSpPr>
        <p:spPr>
          <a:xfrm flipH="1" flipV="1">
            <a:off x="1630680" y="4259580"/>
            <a:ext cx="358630" cy="8346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5BA01F8-42C3-4D9D-B77D-58AB19859232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2600960" y="2936615"/>
            <a:ext cx="1371630" cy="5386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E47FB66-5F70-4BDA-A4EA-FE82A237B536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5604249" y="2936615"/>
            <a:ext cx="1302011" cy="1190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4AC4793-0085-474E-8E80-988495322044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2959102" y="3736721"/>
            <a:ext cx="735184" cy="617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E49CFB-6ED5-4781-90A4-4809504CB023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5882552" y="3332480"/>
            <a:ext cx="1356448" cy="46596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500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BFC10-85D5-429D-9189-AEDEADFE3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Test Stand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CB4F0-9721-461F-B72D-785D9433F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 set-up allowed for testing of 5 specimens at once</a:t>
            </a:r>
          </a:p>
          <a:p>
            <a:pPr lvl="1"/>
            <a:r>
              <a:rPr lang="en-US" dirty="0"/>
              <a:t>Uniformly loaded using a pallet jack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2087A7-A9E4-4922-AF6E-C7A77DC02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 descr="A picture containing table, sitting, computer, bunch&#10;&#10;Description automatically generated">
            <a:extLst>
              <a:ext uri="{FF2B5EF4-FFF2-40B4-BE49-F238E27FC236}">
                <a16:creationId xmlns:a16="http://schemas.microsoft.com/office/drawing/2014/main" id="{D1C2F7A3-FEEF-4794-B9A9-9A609CD69B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864" y="1928731"/>
            <a:ext cx="5522976" cy="414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68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CE8DF-661A-4531-B018-04D1DCFBD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Test Stand: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E1156-B2D9-47DA-978B-914543918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High-speed cameras were used to confirm yarn was not failing due to grips</a:t>
            </a:r>
          </a:p>
          <a:p>
            <a:pPr lvl="1"/>
            <a:r>
              <a:rPr lang="en-US" dirty="0"/>
              <a:t>Important for the failure to occur at the tangency point of the grip or lower into the gage section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CB31DD-F618-490C-8C21-38313972A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13</a:t>
            </a:fld>
            <a:endParaRPr lang="en-US"/>
          </a:p>
        </p:txBody>
      </p:sp>
      <p:pic>
        <p:nvPicPr>
          <p:cNvPr id="7" name="1_9_20_10-5-1lb">
            <a:hlinkClick r:id="" action="ppaction://media"/>
            <a:extLst>
              <a:ext uri="{FF2B5EF4-FFF2-40B4-BE49-F238E27FC236}">
                <a16:creationId xmlns:a16="http://schemas.microsoft.com/office/drawing/2014/main" id="{B77A3333-1A64-42A0-B060-7DB954415C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24274" t="1844" r="22329" b="5210"/>
          <a:stretch>
            <a:fillRect/>
          </a:stretch>
        </p:blipFill>
        <p:spPr>
          <a:xfrm>
            <a:off x="1018032" y="2346649"/>
            <a:ext cx="1233694" cy="3793410"/>
          </a:xfrm>
          <a:prstGeom prst="rect">
            <a:avLst/>
          </a:prstGeom>
        </p:spPr>
      </p:pic>
      <p:pic>
        <p:nvPicPr>
          <p:cNvPr id="8" name="1_23_20_10-5-1lb_topbreak">
            <a:hlinkClick r:id="" action="ppaction://media"/>
            <a:extLst>
              <a:ext uri="{FF2B5EF4-FFF2-40B4-BE49-F238E27FC236}">
                <a16:creationId xmlns:a16="http://schemas.microsoft.com/office/drawing/2014/main" id="{31A7A07D-F9B4-4E47-A4BE-A1151113CCB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/>
          <a:srcRect l="20263" r="21156" b="10681"/>
          <a:stretch>
            <a:fillRect/>
          </a:stretch>
        </p:blipFill>
        <p:spPr>
          <a:xfrm rot="5400000">
            <a:off x="3148281" y="2192982"/>
            <a:ext cx="2277391" cy="2109216"/>
          </a:xfrm>
          <a:prstGeom prst="rect">
            <a:avLst/>
          </a:prstGeom>
        </p:spPr>
      </p:pic>
      <p:pic>
        <p:nvPicPr>
          <p:cNvPr id="9" name="1_23_20_10-5-1lb_bottombreak">
            <a:hlinkClick r:id="" action="ppaction://media"/>
            <a:extLst>
              <a:ext uri="{FF2B5EF4-FFF2-40B4-BE49-F238E27FC236}">
                <a16:creationId xmlns:a16="http://schemas.microsoft.com/office/drawing/2014/main" id="{F7F43901-7B03-4938-8F69-B6511B37A9E4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>
                  <p14:trim st="909000" end="80400"/>
                </p14:media>
              </p:ext>
            </p:extLst>
          </p:nvPr>
        </p:nvPicPr>
        <p:blipFill rotWithShape="1">
          <a:blip r:embed="rId11"/>
          <a:srcRect l="15833" r="15833" b="7989"/>
          <a:stretch>
            <a:fillRect/>
          </a:stretch>
        </p:blipFill>
        <p:spPr>
          <a:xfrm>
            <a:off x="6242304" y="3498152"/>
            <a:ext cx="2499360" cy="2692019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919A4A16-7BF2-4F50-A99C-8EACF46E3E57}"/>
              </a:ext>
            </a:extLst>
          </p:cNvPr>
          <p:cNvSpPr/>
          <p:nvPr/>
        </p:nvSpPr>
        <p:spPr>
          <a:xfrm>
            <a:off x="2210544" y="2678856"/>
            <a:ext cx="999744" cy="23164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6C70F83-9392-4C6E-A291-3CC9A4C53BBB}"/>
              </a:ext>
            </a:extLst>
          </p:cNvPr>
          <p:cNvSpPr/>
          <p:nvPr/>
        </p:nvSpPr>
        <p:spPr>
          <a:xfrm>
            <a:off x="2210544" y="5977507"/>
            <a:ext cx="4031759" cy="23164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B43685-0D1C-4ACE-94B9-305FCE43F459}"/>
              </a:ext>
            </a:extLst>
          </p:cNvPr>
          <p:cNvSpPr txBox="1"/>
          <p:nvPr/>
        </p:nvSpPr>
        <p:spPr>
          <a:xfrm>
            <a:off x="3210288" y="4386286"/>
            <a:ext cx="2131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 Grip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0DEA77-22F0-43AE-AD39-BE4DEF202FC0}"/>
              </a:ext>
            </a:extLst>
          </p:cNvPr>
          <p:cNvSpPr txBox="1"/>
          <p:nvPr/>
        </p:nvSpPr>
        <p:spPr>
          <a:xfrm>
            <a:off x="6242304" y="3135654"/>
            <a:ext cx="249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Bottom Grip</a:t>
            </a:r>
          </a:p>
        </p:txBody>
      </p:sp>
    </p:spTree>
    <p:extLst>
      <p:ext uri="{BB962C8B-B14F-4D97-AF65-F5344CB8AC3E}">
        <p14:creationId xmlns:p14="http://schemas.microsoft.com/office/powerpoint/2010/main" val="358986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6929-3DD9-4D4A-912B-8EDB9C623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Test Stand: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33726-4937-4181-B8FA-9E967DA7F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failure is in the top grip, below the tangency point</a:t>
            </a:r>
          </a:p>
          <a:p>
            <a:pPr lvl="1"/>
            <a:r>
              <a:rPr lang="en-US" dirty="0"/>
              <a:t>Additional testing confirmed that the failures were outside of the grips and distributed between the top and bottom grips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4A546-92C9-4AFA-A594-B4A5BD903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5C89D6-2B09-4FD8-8A49-365CAC6E6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87033" y="1919860"/>
            <a:ext cx="3846248" cy="4310252"/>
          </a:xfrm>
          <a:prstGeom prst="rect">
            <a:avLst/>
          </a:prstGeom>
        </p:spPr>
      </p:pic>
      <p:pic>
        <p:nvPicPr>
          <p:cNvPr id="8" name="1_23_20_10-5-1lb_topbreak">
            <a:hlinkClick r:id="" action="ppaction://media"/>
            <a:extLst>
              <a:ext uri="{FF2B5EF4-FFF2-40B4-BE49-F238E27FC236}">
                <a16:creationId xmlns:a16="http://schemas.microsoft.com/office/drawing/2014/main" id="{3CA63493-5E7B-4759-9BA2-629686D33C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0887" r="21245" b="12511"/>
          <a:stretch>
            <a:fillRect/>
          </a:stretch>
        </p:blipFill>
        <p:spPr>
          <a:xfrm rot="5400000">
            <a:off x="5067502" y="2293429"/>
            <a:ext cx="3879822" cy="356311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EE54843-C3A7-4ADF-ADAE-21BA9319EDFC}"/>
              </a:ext>
            </a:extLst>
          </p:cNvPr>
          <p:cNvSpPr/>
          <p:nvPr/>
        </p:nvSpPr>
        <p:spPr>
          <a:xfrm>
            <a:off x="3023616" y="3590544"/>
            <a:ext cx="274320" cy="8473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F37D15-3FB4-4A84-BE9D-5F3B15D12C7C}"/>
              </a:ext>
            </a:extLst>
          </p:cNvPr>
          <p:cNvSpPr txBox="1"/>
          <p:nvPr/>
        </p:nvSpPr>
        <p:spPr>
          <a:xfrm>
            <a:off x="3523488" y="4834128"/>
            <a:ext cx="104851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Failure initiation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7BC2A4E-04F8-49B6-90B6-C05243AA6434}"/>
              </a:ext>
            </a:extLst>
          </p:cNvPr>
          <p:cNvCxnSpPr/>
          <p:nvPr/>
        </p:nvCxnSpPr>
        <p:spPr>
          <a:xfrm flipH="1" flipV="1">
            <a:off x="3297936" y="4370832"/>
            <a:ext cx="231648" cy="4511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20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62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7DF7A-1C11-4895-BB48-CAE85414E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Test Stand: 70%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9B5D6-3868-4A24-B334-4DC6DDF47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 specimens were loaded up uniformly via a pallet jack using weights at 70% of ultimate tensile strength (UTS)</a:t>
            </a:r>
          </a:p>
          <a:p>
            <a:pPr lvl="1"/>
            <a:r>
              <a:rPr lang="en-US" dirty="0"/>
              <a:t>Same load level as the lever-arm test</a:t>
            </a:r>
          </a:p>
          <a:p>
            <a:r>
              <a:rPr lang="en-US" dirty="0"/>
              <a:t>Specimens were monitored using a Raspberry </a:t>
            </a:r>
            <a:r>
              <a:rPr lang="en-US" dirty="0" err="1"/>
              <a:t>Pi</a:t>
            </a:r>
            <a:r>
              <a:rPr lang="en-US" baseline="30000" dirty="0" err="1"/>
              <a:t>ǂ</a:t>
            </a:r>
            <a:r>
              <a:rPr lang="en-US" baseline="30000" dirty="0"/>
              <a:t> </a:t>
            </a:r>
            <a:r>
              <a:rPr lang="en-US" dirty="0"/>
              <a:t>(</a:t>
            </a:r>
            <a:r>
              <a:rPr lang="en-US" dirty="0" err="1"/>
              <a:t>RPi</a:t>
            </a:r>
            <a:r>
              <a:rPr lang="en-US" dirty="0"/>
              <a:t>), which took images every second for the first 5 minutes and every 5 minutes thereafter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5F7CAD-B1BB-40DE-9923-EF449DD52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032DC6-EFA2-4B4C-B950-2796C58EFA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3061735"/>
              </p:ext>
            </p:extLst>
          </p:nvPr>
        </p:nvGraphicFramePr>
        <p:xfrm>
          <a:off x="457200" y="2919984"/>
          <a:ext cx="5157216" cy="3041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523D5EF-3296-49D1-8B29-4440D6123632}"/>
              </a:ext>
            </a:extLst>
          </p:cNvPr>
          <p:cNvSpPr txBox="1">
            <a:spLocks/>
          </p:cNvSpPr>
          <p:nvPr/>
        </p:nvSpPr>
        <p:spPr>
          <a:xfrm>
            <a:off x="5821681" y="2926080"/>
            <a:ext cx="2926080" cy="299445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Tx/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Large spread in failure times</a:t>
            </a:r>
          </a:p>
          <a:p>
            <a:r>
              <a:rPr lang="en-US" dirty="0"/>
              <a:t>Ranging from 56 minutes to 10 weeks</a:t>
            </a:r>
          </a:p>
          <a:p>
            <a:r>
              <a:rPr lang="en-US" dirty="0"/>
              <a:t>Specimen 1 may have lasted up to 2 weeks longer, but </a:t>
            </a:r>
            <a:r>
              <a:rPr lang="en-US" dirty="0" err="1"/>
              <a:t>RPi</a:t>
            </a:r>
            <a:r>
              <a:rPr lang="en-US" dirty="0"/>
              <a:t> ran out of memory</a:t>
            </a:r>
          </a:p>
          <a:p>
            <a:pPr lvl="1"/>
            <a:r>
              <a:rPr lang="en-US" dirty="0"/>
              <a:t>Failure time is assumed as last image captured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66E87C-57BF-45AD-949A-78AB549CC3A8}"/>
              </a:ext>
            </a:extLst>
          </p:cNvPr>
          <p:cNvSpPr txBox="1"/>
          <p:nvPr/>
        </p:nvSpPr>
        <p:spPr>
          <a:xfrm flipH="1">
            <a:off x="2240668" y="3601035"/>
            <a:ext cx="277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663204-8900-4C1E-83DA-BC03EE2E3C14}"/>
              </a:ext>
            </a:extLst>
          </p:cNvPr>
          <p:cNvSpPr txBox="1"/>
          <p:nvPr/>
        </p:nvSpPr>
        <p:spPr>
          <a:xfrm flipH="1">
            <a:off x="118802" y="5811351"/>
            <a:ext cx="6897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/>
              <a:t>ǂ</a:t>
            </a:r>
            <a:r>
              <a:rPr lang="en-US" dirty="0"/>
              <a:t> </a:t>
            </a:r>
            <a:r>
              <a:rPr lang="en-US" sz="1200" dirty="0"/>
              <a:t>The use of trademarks or names of manufacturers is for accurate reporting and does not constitute an official endorsement, either expressed or implied, of such products or manufacturers by NASA</a:t>
            </a: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3C9EAAE-8B6C-4C5D-9E07-63ABA3B215C9}"/>
              </a:ext>
            </a:extLst>
          </p:cNvPr>
          <p:cNvCxnSpPr>
            <a:cxnSpLocks/>
          </p:cNvCxnSpPr>
          <p:nvPr/>
        </p:nvCxnSpPr>
        <p:spPr>
          <a:xfrm>
            <a:off x="1717040" y="5230319"/>
            <a:ext cx="37560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217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6D280-86FF-4303-B76B-B6F8CF79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Test Stand: SEM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1E484-8E80-4509-B574-1C48E9FC8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721"/>
            <a:ext cx="7952163" cy="1389888"/>
          </a:xfrm>
        </p:spPr>
        <p:txBody>
          <a:bodyPr/>
          <a:lstStyle/>
          <a:p>
            <a:r>
              <a:rPr lang="en-US" dirty="0"/>
              <a:t>Scanning Electron Microscope (SEM) images were taken of the failed specimens from the 70% UTS conventional test and pristine yarn</a:t>
            </a:r>
          </a:p>
          <a:p>
            <a:r>
              <a:rPr lang="en-US" dirty="0"/>
              <a:t>Measurements of fiber diameter within the yarn taken to determine if there was a correlation of fiber size to failure time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2FAD73-CE91-4645-A1BD-4F80D9751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16</a:t>
            </a:fld>
            <a:endParaRPr lang="en-US"/>
          </a:p>
        </p:txBody>
      </p:sp>
      <p:pic>
        <p:nvPicPr>
          <p:cNvPr id="9" name="Picture 8" descr="A close up of a blind&#10;&#10;Description automatically generated">
            <a:extLst>
              <a:ext uri="{FF2B5EF4-FFF2-40B4-BE49-F238E27FC236}">
                <a16:creationId xmlns:a16="http://schemas.microsoft.com/office/drawing/2014/main" id="{FF418166-5FA9-4C0D-9AAE-2E361C0B2D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" y="2820273"/>
            <a:ext cx="3515903" cy="2636927"/>
          </a:xfrm>
          <a:prstGeom prst="rect">
            <a:avLst/>
          </a:prstGeom>
        </p:spPr>
      </p:pic>
      <p:pic>
        <p:nvPicPr>
          <p:cNvPr id="11" name="Picture 10" descr="A picture containing outdoor, photo, water, sitting&#10;&#10;Description automatically generated">
            <a:extLst>
              <a:ext uri="{FF2B5EF4-FFF2-40B4-BE49-F238E27FC236}">
                <a16:creationId xmlns:a16="http://schemas.microsoft.com/office/drawing/2014/main" id="{34A7F648-5EC0-4777-878C-9FAA9D9FD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025" y="2820273"/>
            <a:ext cx="3515903" cy="26369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6756C5-3A9A-407C-92A2-73F74B179E72}"/>
              </a:ext>
            </a:extLst>
          </p:cNvPr>
          <p:cNvSpPr txBox="1"/>
          <p:nvPr/>
        </p:nvSpPr>
        <p:spPr>
          <a:xfrm>
            <a:off x="780288" y="5541264"/>
            <a:ext cx="344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 of a pristine specimen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DD344A-38BA-41E7-9854-00B37D9A8358}"/>
              </a:ext>
            </a:extLst>
          </p:cNvPr>
          <p:cNvSpPr txBox="1"/>
          <p:nvPr/>
        </p:nvSpPr>
        <p:spPr>
          <a:xfrm>
            <a:off x="4671025" y="5541264"/>
            <a:ext cx="344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 of a failed specimen</a:t>
            </a:r>
          </a:p>
        </p:txBody>
      </p:sp>
    </p:spTree>
    <p:extLst>
      <p:ext uri="{BB962C8B-B14F-4D97-AF65-F5344CB8AC3E}">
        <p14:creationId xmlns:p14="http://schemas.microsoft.com/office/powerpoint/2010/main" val="1597466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5ADDD-0338-46EA-B601-F368E3AD8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Test Stand: SEM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B12FD-9273-4F01-BBEB-340449762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721"/>
            <a:ext cx="7952163" cy="2078735"/>
          </a:xfrm>
        </p:spPr>
        <p:txBody>
          <a:bodyPr/>
          <a:lstStyle/>
          <a:p>
            <a:r>
              <a:rPr lang="en-US" dirty="0"/>
              <a:t>10 specimens were sent for SEM analysis</a:t>
            </a:r>
          </a:p>
          <a:p>
            <a:pPr lvl="1"/>
            <a:r>
              <a:rPr lang="en-US" dirty="0"/>
              <a:t>3 pristine</a:t>
            </a:r>
          </a:p>
          <a:p>
            <a:pPr lvl="1"/>
            <a:r>
              <a:rPr lang="en-US" dirty="0"/>
              <a:t>2 each from the specimens with the longest and shortest failure times</a:t>
            </a:r>
          </a:p>
          <a:p>
            <a:pPr lvl="1"/>
            <a:r>
              <a:rPr lang="en-US" dirty="0"/>
              <a:t>1 each from all other specimens</a:t>
            </a:r>
          </a:p>
          <a:p>
            <a:r>
              <a:rPr lang="en-US" dirty="0"/>
              <a:t>Minimum, maximum, and average fiber diameter measurements were taken</a:t>
            </a:r>
          </a:p>
          <a:p>
            <a:pPr lvl="1"/>
            <a:r>
              <a:rPr lang="en-US" dirty="0"/>
              <a:t>The average was found from 10 measurements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67E8D-B25D-4DD5-86BE-439F8480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17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0FF20E1-04BF-4785-8FE8-3B1D5748CA31}"/>
              </a:ext>
            </a:extLst>
          </p:cNvPr>
          <p:cNvSpPr txBox="1">
            <a:spLocks/>
          </p:cNvSpPr>
          <p:nvPr/>
        </p:nvSpPr>
        <p:spPr>
          <a:xfrm>
            <a:off x="457199" y="5659100"/>
            <a:ext cx="7952163" cy="45846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Tx/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 correlation was found between average fiber diameter and failure time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F19FDB-19A2-4689-A2C4-C60221BB34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352"/>
          <a:stretch/>
        </p:blipFill>
        <p:spPr>
          <a:xfrm>
            <a:off x="1108933" y="3228390"/>
            <a:ext cx="5655033" cy="2259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6B229E7-FDD0-4D2E-B00D-3D43D13F3EED}"/>
              </a:ext>
            </a:extLst>
          </p:cNvPr>
          <p:cNvGrpSpPr/>
          <p:nvPr/>
        </p:nvGrpSpPr>
        <p:grpSpPr>
          <a:xfrm>
            <a:off x="7305675" y="3228390"/>
            <a:ext cx="1205065" cy="845089"/>
            <a:chOff x="7305675" y="3235517"/>
            <a:chExt cx="1205065" cy="8450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793CFB7-EA0A-4A2E-86F0-61E553A4E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2055" t="10805" r="810" b="64225"/>
            <a:stretch/>
          </p:blipFill>
          <p:spPr>
            <a:xfrm>
              <a:off x="7323966" y="3516402"/>
              <a:ext cx="1186774" cy="564204"/>
            </a:xfrm>
            <a:prstGeom prst="rect">
              <a:avLst/>
            </a:prstGeom>
          </p:spPr>
        </p:pic>
        <p:sp>
          <p:nvSpPr>
            <p:cNvPr id="16" name="Content Placeholder 2">
              <a:extLst>
                <a:ext uri="{FF2B5EF4-FFF2-40B4-BE49-F238E27FC236}">
                  <a16:creationId xmlns:a16="http://schemas.microsoft.com/office/drawing/2014/main" id="{04500BB9-4E04-4B1E-BD96-4B3743FD3D3D}"/>
                </a:ext>
              </a:extLst>
            </p:cNvPr>
            <p:cNvSpPr txBox="1">
              <a:spLocks/>
            </p:cNvSpPr>
            <p:nvPr/>
          </p:nvSpPr>
          <p:spPr>
            <a:xfrm>
              <a:off x="7323966" y="3235517"/>
              <a:ext cx="1186774" cy="458465"/>
            </a:xfrm>
            <a:prstGeom prst="rect">
              <a:avLst/>
            </a:prstGeom>
          </p:spPr>
          <p:txBody>
            <a:bodyPr vert="horz" lIns="0" tIns="45720" rIns="0" bIns="45720" rtlCol="0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Tx/>
                <a:buSzPct val="100000"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/>
                <a:t>Legend</a:t>
              </a:r>
              <a:endParaRPr lang="en-US" b="1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725F4BC-0A5C-40AA-843D-B1010D81DF17}"/>
                </a:ext>
              </a:extLst>
            </p:cNvPr>
            <p:cNvSpPr/>
            <p:nvPr/>
          </p:nvSpPr>
          <p:spPr>
            <a:xfrm>
              <a:off x="7305675" y="3235517"/>
              <a:ext cx="1205065" cy="8450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82229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5C2FC-7D09-45A0-8715-12D5FDABC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2DDFA-C370-4192-AB9C-80F2A5957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721"/>
            <a:ext cx="7952163" cy="1225296"/>
          </a:xfrm>
        </p:spPr>
        <p:txBody>
          <a:bodyPr/>
          <a:lstStyle/>
          <a:p>
            <a:r>
              <a:rPr lang="en-US" dirty="0"/>
              <a:t>70% UTS creep rupture tests on lever-arm and conventional test stands both produced large scatter in their results</a:t>
            </a:r>
          </a:p>
          <a:p>
            <a:pPr lvl="1"/>
            <a:r>
              <a:rPr lang="en-US" dirty="0"/>
              <a:t>Points towards an inherent variability in the material unrelated to test stand design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15F42-B27C-49F9-85B1-6CBFB35CE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18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3BEEC9-C7C8-4A79-82A0-66FDD78A9240}"/>
              </a:ext>
            </a:extLst>
          </p:cNvPr>
          <p:cNvSpPr txBox="1">
            <a:spLocks/>
          </p:cNvSpPr>
          <p:nvPr/>
        </p:nvSpPr>
        <p:spPr>
          <a:xfrm>
            <a:off x="457200" y="2414016"/>
            <a:ext cx="7952163" cy="38709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Tx/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Forward Path</a:t>
            </a:r>
          </a:p>
          <a:p>
            <a:r>
              <a:rPr lang="en-US" dirty="0"/>
              <a:t>Integrate a load cell into the load path of the lever-arm test</a:t>
            </a:r>
          </a:p>
          <a:p>
            <a:pPr lvl="1"/>
            <a:r>
              <a:rPr lang="en-US" dirty="0"/>
              <a:t>Parts have been ordered and are awaiting installation (COVID impacted)</a:t>
            </a:r>
          </a:p>
          <a:p>
            <a:r>
              <a:rPr lang="en-US" dirty="0"/>
              <a:t>Run additional tests for both the conventional test stand and the lever-arm test stand (COVID impacted)</a:t>
            </a:r>
          </a:p>
          <a:p>
            <a:r>
              <a:rPr lang="en-US" dirty="0"/>
              <a:t>Determine and integrate an accurate strain measurement technique onto both test stands (COVID impacted)</a:t>
            </a:r>
          </a:p>
          <a:p>
            <a:pPr lvl="1"/>
            <a:r>
              <a:rPr lang="en-US" dirty="0"/>
              <a:t>Laser measurement system is ready to be integrated onto two specimens of the lever-arm test stand</a:t>
            </a:r>
          </a:p>
          <a:p>
            <a:pPr lvl="1"/>
            <a:r>
              <a:rPr lang="en-US" dirty="0"/>
              <a:t>Additional optical measurement system in procurement process</a:t>
            </a:r>
          </a:p>
          <a:p>
            <a:pPr lvl="1"/>
            <a:r>
              <a:rPr lang="en-US" dirty="0"/>
              <a:t>Integration of 3D printed circular strain gage device is in development phase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B129E96-E6E3-44BB-963F-CCC08C68D6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D5C4BF-94D4-4448-A6E4-428F0C1AE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21" b="95522" l="4645" r="95966">
                        <a14:foregroundMark x1="46333" y1="6242" x2="52689" y2="6649"/>
                        <a14:foregroundMark x1="52689" y1="6649" x2="55257" y2="10176"/>
                        <a14:foregroundMark x1="51834" y1="3121" x2="49633" y2="3121"/>
                        <a14:foregroundMark x1="11614" y1="71913" x2="3423" y2="93080"/>
                        <a14:foregroundMark x1="3423" y1="93080" x2="8557" y2="97422"/>
                        <a14:foregroundMark x1="8557" y1="97422" x2="14914" y2="97558"/>
                        <a14:foregroundMark x1="14914" y1="97558" x2="44866" y2="95929"/>
                        <a14:foregroundMark x1="44866" y1="95929" x2="58191" y2="97558"/>
                        <a14:foregroundMark x1="58191" y1="97558" x2="81785" y2="95794"/>
                        <a14:foregroundMark x1="81785" y1="95794" x2="95110" y2="95929"/>
                        <a14:foregroundMark x1="95110" y1="95929" x2="96210" y2="89009"/>
                        <a14:foregroundMark x1="96210" y1="89009" x2="86553" y2="70421"/>
                        <a14:foregroundMark x1="36675" y1="89417" x2="64425" y2="90909"/>
                        <a14:foregroundMark x1="60636" y1="95658" x2="40220" y2="94573"/>
                        <a14:foregroundMark x1="5501" y1="85889" x2="4645" y2="9430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4829" y="2368740"/>
            <a:ext cx="4396904" cy="396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4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06445-3146-49D7-98D5-E05D7D7D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7C6DA-64AD-4507-9A27-A3E2901A1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Check, re-check, and then confirm calibration status of any measurement item one may need to use</a:t>
            </a:r>
          </a:p>
          <a:p>
            <a:pPr lvl="1"/>
            <a:r>
              <a:rPr lang="en-US" dirty="0"/>
              <a:t>Conflicting information on calibration status/requirements of load cells and scales led to delays in testing as equipment had to be re-sent out for calibration</a:t>
            </a:r>
          </a:p>
          <a:p>
            <a:r>
              <a:rPr lang="en-US" dirty="0"/>
              <a:t>Global pandemics last longer than one thinks</a:t>
            </a:r>
          </a:p>
          <a:p>
            <a:pPr lvl="1"/>
            <a:r>
              <a:rPr lang="en-US" dirty="0"/>
              <a:t>Ran out of memory on </a:t>
            </a:r>
            <a:r>
              <a:rPr lang="en-US" dirty="0" err="1"/>
              <a:t>RPi</a:t>
            </a:r>
            <a:r>
              <a:rPr lang="en-US" dirty="0"/>
              <a:t> after 2.5 months</a:t>
            </a:r>
          </a:p>
          <a:p>
            <a:pPr lvl="2"/>
            <a:r>
              <a:rPr lang="en-US" dirty="0"/>
              <a:t>Larger memory cards have been purchased and set-up on new </a:t>
            </a:r>
            <a:r>
              <a:rPr lang="en-US" dirty="0" err="1"/>
              <a:t>RPi’s</a:t>
            </a:r>
            <a:endParaRPr lang="en-US" dirty="0"/>
          </a:p>
          <a:p>
            <a:pPr lvl="1"/>
            <a:r>
              <a:rPr lang="en-US" dirty="0"/>
              <a:t>On multiple occasions power outages caused the python program on the </a:t>
            </a:r>
            <a:r>
              <a:rPr lang="en-US" dirty="0" err="1"/>
              <a:t>RPi</a:t>
            </a:r>
            <a:r>
              <a:rPr lang="en-US" dirty="0"/>
              <a:t> to stop running, had to describe over the phone how to re-start recording</a:t>
            </a:r>
          </a:p>
          <a:p>
            <a:pPr lvl="2"/>
            <a:r>
              <a:rPr lang="en-US" dirty="0"/>
              <a:t>Create a simplified procedure that can be left with the set-up if someone other than oneself needs to re-start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236F27-4B18-4967-B4A9-81F0EAD38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35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E8357-B20A-4A6B-BAAF-AEB05B112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2D6B2-EA22-492F-A600-508F3A0C1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High-speed cameras were worth the extra effort</a:t>
            </a:r>
          </a:p>
          <a:p>
            <a:pPr lvl="1"/>
            <a:r>
              <a:rPr lang="en-US" dirty="0"/>
              <a:t>Set-up/testing/tear-down only took ~one week (shorter with experience)</a:t>
            </a:r>
          </a:p>
          <a:p>
            <a:pPr lvl="1"/>
            <a:r>
              <a:rPr lang="en-US" dirty="0"/>
              <a:t>Confirmed validity of test set-up and location of failures</a:t>
            </a:r>
          </a:p>
          <a:p>
            <a:r>
              <a:rPr lang="en-US" dirty="0"/>
              <a:t>Simplicity always wins</a:t>
            </a:r>
          </a:p>
          <a:p>
            <a:pPr lvl="1"/>
            <a:r>
              <a:rPr lang="en-US" dirty="0"/>
              <a:t>Example: clock in background of pictures eliminated need to constantly re-set </a:t>
            </a:r>
            <a:r>
              <a:rPr lang="en-US" dirty="0" err="1"/>
              <a:t>RPi</a:t>
            </a:r>
            <a:r>
              <a:rPr lang="en-US" dirty="0"/>
              <a:t> timestamp</a:t>
            </a:r>
          </a:p>
          <a:p>
            <a:r>
              <a:rPr lang="en-US" dirty="0"/>
              <a:t>Do as much as one can in-house</a:t>
            </a:r>
          </a:p>
          <a:p>
            <a:pPr lvl="1"/>
            <a:r>
              <a:rPr lang="en-US" dirty="0"/>
              <a:t>Learning the basics of 3D printing can save oneself a lot of time</a:t>
            </a:r>
          </a:p>
          <a:p>
            <a:r>
              <a:rPr lang="en-US" dirty="0"/>
              <a:t>Tight spaces means getting creative</a:t>
            </a:r>
          </a:p>
          <a:p>
            <a:pPr lvl="1"/>
            <a:r>
              <a:rPr lang="en-US" dirty="0"/>
              <a:t>Example: pallet jack and 2x4 to create loading table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E1F1C-EA8A-4656-BDBB-837A36399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66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photo, car, sitting, plane&#10;&#10;Description automatically generated">
            <a:extLst>
              <a:ext uri="{FF2B5EF4-FFF2-40B4-BE49-F238E27FC236}">
                <a16:creationId xmlns:a16="http://schemas.microsoft.com/office/drawing/2014/main" id="{AAFE9878-C8AA-4537-809E-19EBA98CA8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096" y="3709729"/>
            <a:ext cx="2783840" cy="2087880"/>
          </a:xfrm>
          <a:prstGeom prst="rect">
            <a:avLst/>
          </a:prstGeom>
        </p:spPr>
      </p:pic>
      <p:pic>
        <p:nvPicPr>
          <p:cNvPr id="13" name="Picture 12" descr="A picture containing water, photo, sitting, car&#10;&#10;Description automatically generated">
            <a:extLst>
              <a:ext uri="{FF2B5EF4-FFF2-40B4-BE49-F238E27FC236}">
                <a16:creationId xmlns:a16="http://schemas.microsoft.com/office/drawing/2014/main" id="{39507F38-5B40-479B-B744-B47195C5D0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440" y="3709729"/>
            <a:ext cx="2783840" cy="20878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397E93-2521-46F8-A98F-133C22D5B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4B27-FA67-4E5D-AC4C-38CF30725C33}" type="slidenum">
              <a:rPr lang="en-US" smtClean="0"/>
              <a:t>21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5B2F94-E3CA-4F41-B80C-6EFA7DABFD46}"/>
              </a:ext>
            </a:extLst>
          </p:cNvPr>
          <p:cNvSpPr txBox="1"/>
          <p:nvPr/>
        </p:nvSpPr>
        <p:spPr>
          <a:xfrm>
            <a:off x="-91440" y="33089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Comments?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Suggestions?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B47BD1-027C-47DA-AF6D-BEC54831E693}"/>
              </a:ext>
            </a:extLst>
          </p:cNvPr>
          <p:cNvSpPr txBox="1"/>
          <p:nvPr/>
        </p:nvSpPr>
        <p:spPr>
          <a:xfrm>
            <a:off x="0" y="576681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Thank you for your attention</a:t>
            </a:r>
          </a:p>
        </p:txBody>
      </p:sp>
      <p:pic>
        <p:nvPicPr>
          <p:cNvPr id="14" name="Picture 13" descr="A picture containing sitting, computer, open, computer&#10;&#10;Description automatically generated">
            <a:extLst>
              <a:ext uri="{FF2B5EF4-FFF2-40B4-BE49-F238E27FC236}">
                <a16:creationId xmlns:a16="http://schemas.microsoft.com/office/drawing/2014/main" id="{7F3BD631-E004-49AA-96A6-10D4E40D3B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440" y="1581433"/>
            <a:ext cx="2783840" cy="2087880"/>
          </a:xfrm>
          <a:prstGeom prst="rect">
            <a:avLst/>
          </a:prstGeom>
        </p:spPr>
      </p:pic>
      <p:pic>
        <p:nvPicPr>
          <p:cNvPr id="15" name="Picture 14" descr="A picture containing sitting, boat&#10;&#10;Description automatically generated">
            <a:extLst>
              <a:ext uri="{FF2B5EF4-FFF2-40B4-BE49-F238E27FC236}">
                <a16:creationId xmlns:a16="http://schemas.microsoft.com/office/drawing/2014/main" id="{094D0CA0-BDA2-4067-BD3A-211845AE27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581433"/>
            <a:ext cx="2783840" cy="208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218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Office Theme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7583</TotalTime>
  <Words>1518</Words>
  <Application>Microsoft Office PowerPoint</Application>
  <PresentationFormat>On-screen Show (4:3)</PresentationFormat>
  <Paragraphs>226</Paragraphs>
  <Slides>21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Myriad Pro</vt:lpstr>
      <vt:lpstr>Times New Roman</vt:lpstr>
      <vt:lpstr>Retrospect</vt:lpstr>
      <vt:lpstr>Creep Testing of Vectran Yarn</vt:lpstr>
      <vt:lpstr>Outline</vt:lpstr>
      <vt:lpstr>Background: Inflatable Structures</vt:lpstr>
      <vt:lpstr>Background: Creep and Creep Testing</vt:lpstr>
      <vt:lpstr>Background: Vectran Creep Testing</vt:lpstr>
      <vt:lpstr>Lever-Arm Test Stand: Description</vt:lpstr>
      <vt:lpstr>Lever-Arm Test Stand: Results</vt:lpstr>
      <vt:lpstr>Conventional Test Stand: Requirements</vt:lpstr>
      <vt:lpstr>Conventional Test Stand: Design</vt:lpstr>
      <vt:lpstr>Conventional Test Stand: Loading</vt:lpstr>
      <vt:lpstr>Conventional Test Stand: Grips</vt:lpstr>
      <vt:lpstr>Conventional Test Stand</vt:lpstr>
      <vt:lpstr>Conventional Test Stand: Verification</vt:lpstr>
      <vt:lpstr>Conventional Test Stand: Verification</vt:lpstr>
      <vt:lpstr>Conventional Test Stand: 70% Test</vt:lpstr>
      <vt:lpstr>Conventional Test Stand: SEM</vt:lpstr>
      <vt:lpstr>Conventional Test Stand: SEM</vt:lpstr>
      <vt:lpstr>Concluding Remarks</vt:lpstr>
      <vt:lpstr>Lessons Learned</vt:lpstr>
      <vt:lpstr>Lessons Learned Continued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Parametric Study of a Hot Structure HIAD Nose Cap for Mars Entry</dc:title>
  <dc:creator>Langston, Sarah (LARC-D312)[UNIVERSITIES SPACE RESEARCH ASSOCIATION]</dc:creator>
  <cp:lastModifiedBy>Langston, Sarah L. (LARC-D312)</cp:lastModifiedBy>
  <cp:revision>142</cp:revision>
  <cp:lastPrinted>2017-01-19T17:18:07Z</cp:lastPrinted>
  <dcterms:created xsi:type="dcterms:W3CDTF">2017-01-17T12:40:06Z</dcterms:created>
  <dcterms:modified xsi:type="dcterms:W3CDTF">2020-09-14T18:25:12Z</dcterms:modified>
</cp:coreProperties>
</file>