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256" r:id="rId2"/>
    <p:sldId id="378" r:id="rId3"/>
    <p:sldId id="366" r:id="rId4"/>
    <p:sldId id="1657" r:id="rId5"/>
    <p:sldId id="379" r:id="rId6"/>
    <p:sldId id="258" r:id="rId7"/>
    <p:sldId id="259" r:id="rId8"/>
    <p:sldId id="260" r:id="rId9"/>
    <p:sldId id="261" r:id="rId10"/>
    <p:sldId id="368" r:id="rId11"/>
    <p:sldId id="367" r:id="rId12"/>
    <p:sldId id="369"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nkins, Christine R. (JSC-SA5)[WYLE LABORATORIES, INC.]" initials="JCR(LI" lastIdx="6" clrIdx="0">
    <p:extLst>
      <p:ext uri="{19B8F6BF-5375-455C-9EA6-DF929625EA0E}">
        <p15:presenceInfo xmlns:p15="http://schemas.microsoft.com/office/powerpoint/2012/main" userId="S::crjenki2@ndc.nasa.gov::f91dc0ec-8387-4e91-9e3d-efbabc07335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63"/>
    <p:restoredTop sz="85670"/>
  </p:normalViewPr>
  <p:slideViewPr>
    <p:cSldViewPr snapToGrid="0" snapToObjects="1">
      <p:cViewPr varScale="1">
        <p:scale>
          <a:sx n="93" d="100"/>
          <a:sy n="93" d="100"/>
        </p:scale>
        <p:origin x="224" y="224"/>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4T13:06:03.349" idx="6">
    <p:pos x="10" y="10"/>
    <p:text>This is the current state of the NTL.</p:text>
    <p:extLst>
      <p:ext uri="{C676402C-5697-4E1C-873F-D02D1690AC5C}">
        <p15:threadingInfo xmlns:p15="http://schemas.microsoft.com/office/powerpoint/2012/main" timeZoneBias="360"/>
      </p:ext>
    </p:extLst>
  </p:cm>
</p:cmLst>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3A42E1-6871-4F4C-B544-5C6BCBA2D400}" type="doc">
      <dgm:prSet loTypeId="urn:microsoft.com/office/officeart/2005/8/layout/pyramid1" loCatId="pyramid" qsTypeId="urn:microsoft.com/office/officeart/2005/8/quickstyle/simple1" qsCatId="simple" csTypeId="urn:microsoft.com/office/officeart/2005/8/colors/colorful1" csCatId="colorful" phldr="1"/>
      <dgm:spPr/>
    </dgm:pt>
    <dgm:pt modelId="{CE70B2A7-8469-4EAD-A1DF-5054D6EE3AE7}">
      <dgm:prSet phldrT="[Text]" custT="1"/>
      <dgm:spPr>
        <a:ln>
          <a:solidFill>
            <a:schemeClr val="bg1"/>
          </a:solidFill>
        </a:ln>
      </dgm:spPr>
      <dgm:t>
        <a:bodyPr/>
        <a:lstStyle/>
        <a:p>
          <a:r>
            <a:rPr lang="en-US" sz="1600" b="0" dirty="0"/>
            <a:t>Methodology</a:t>
          </a:r>
        </a:p>
      </dgm:t>
    </dgm:pt>
    <dgm:pt modelId="{C27BEA9D-684C-42F2-B2A3-9AD171E70096}" type="parTrans" cxnId="{726061E9-1724-4705-9BE3-0E1B56EA8FA6}">
      <dgm:prSet/>
      <dgm:spPr/>
      <dgm:t>
        <a:bodyPr/>
        <a:lstStyle/>
        <a:p>
          <a:endParaRPr lang="en-US" sz="1100"/>
        </a:p>
      </dgm:t>
    </dgm:pt>
    <dgm:pt modelId="{F752219D-3D0C-460B-9856-F34B6C90435A}" type="sibTrans" cxnId="{726061E9-1724-4705-9BE3-0E1B56EA8FA6}">
      <dgm:prSet/>
      <dgm:spPr/>
      <dgm:t>
        <a:bodyPr/>
        <a:lstStyle/>
        <a:p>
          <a:endParaRPr lang="en-US" sz="1100"/>
        </a:p>
      </dgm:t>
    </dgm:pt>
    <dgm:pt modelId="{86BBDC90-9A16-4173-AE27-7F02960B25C6}">
      <dgm:prSet phldrT="[Text]" custT="1"/>
      <dgm:spPr/>
      <dgm:t>
        <a:bodyPr/>
        <a:lstStyle/>
        <a:p>
          <a:r>
            <a:rPr lang="en-US" sz="1600" dirty="0"/>
            <a:t>Principles</a:t>
          </a:r>
        </a:p>
      </dgm:t>
    </dgm:pt>
    <dgm:pt modelId="{E7CFEB22-2D90-4229-831F-C797893E8A94}" type="parTrans" cxnId="{B78DC8AA-F17E-4C24-8E5C-DADBD1F39899}">
      <dgm:prSet/>
      <dgm:spPr/>
      <dgm:t>
        <a:bodyPr/>
        <a:lstStyle/>
        <a:p>
          <a:endParaRPr lang="en-US" sz="1100"/>
        </a:p>
      </dgm:t>
    </dgm:pt>
    <dgm:pt modelId="{4E489AF0-B832-4FB0-9A4A-1787237B46FA}" type="sibTrans" cxnId="{B78DC8AA-F17E-4C24-8E5C-DADBD1F39899}">
      <dgm:prSet/>
      <dgm:spPr/>
      <dgm:t>
        <a:bodyPr/>
        <a:lstStyle/>
        <a:p>
          <a:endParaRPr lang="en-US" sz="1100"/>
        </a:p>
      </dgm:t>
    </dgm:pt>
    <dgm:pt modelId="{B73FC11E-6B76-45B6-B840-DA1369B5AD79}">
      <dgm:prSet phldrT="[Text]" custT="1"/>
      <dgm:spPr/>
      <dgm:t>
        <a:bodyPr/>
        <a:lstStyle/>
        <a:p>
          <a:r>
            <a:rPr lang="en-US" sz="1600" dirty="0"/>
            <a:t>Culture</a:t>
          </a:r>
        </a:p>
      </dgm:t>
    </dgm:pt>
    <dgm:pt modelId="{1B20CD9C-FEA1-4414-B685-9C22062A3939}" type="parTrans" cxnId="{588AEEB8-3CCE-4732-8FF9-5DE0D199535D}">
      <dgm:prSet/>
      <dgm:spPr/>
      <dgm:t>
        <a:bodyPr/>
        <a:lstStyle/>
        <a:p>
          <a:endParaRPr lang="en-US" sz="1100"/>
        </a:p>
      </dgm:t>
    </dgm:pt>
    <dgm:pt modelId="{AA97E4EE-95E6-4476-BD8F-AC4E1C7C7009}" type="sibTrans" cxnId="{588AEEB8-3CCE-4732-8FF9-5DE0D199535D}">
      <dgm:prSet/>
      <dgm:spPr/>
      <dgm:t>
        <a:bodyPr/>
        <a:lstStyle/>
        <a:p>
          <a:endParaRPr lang="en-US" sz="1100"/>
        </a:p>
      </dgm:t>
    </dgm:pt>
    <dgm:pt modelId="{5806F529-DC98-4477-BB4F-AFA971A03635}">
      <dgm:prSet phldrT="[Text]" custT="1"/>
      <dgm:spPr/>
      <dgm:t>
        <a:bodyPr/>
        <a:lstStyle/>
        <a:p>
          <a:r>
            <a:rPr lang="en-US" sz="1600" dirty="0"/>
            <a:t>Tools</a:t>
          </a:r>
        </a:p>
      </dgm:t>
    </dgm:pt>
    <dgm:pt modelId="{6B902446-82A4-4C4F-882D-2DC6E8C7457E}" type="parTrans" cxnId="{D24973BC-341A-4885-9B62-638536A5C458}">
      <dgm:prSet/>
      <dgm:spPr/>
      <dgm:t>
        <a:bodyPr/>
        <a:lstStyle/>
        <a:p>
          <a:endParaRPr lang="en-US" sz="1100"/>
        </a:p>
      </dgm:t>
    </dgm:pt>
    <dgm:pt modelId="{65E1CE40-FACC-4039-B7FA-FD1A44D4AE71}" type="sibTrans" cxnId="{D24973BC-341A-4885-9B62-638536A5C458}">
      <dgm:prSet/>
      <dgm:spPr/>
      <dgm:t>
        <a:bodyPr/>
        <a:lstStyle/>
        <a:p>
          <a:endParaRPr lang="en-US" sz="1100"/>
        </a:p>
      </dgm:t>
    </dgm:pt>
    <dgm:pt modelId="{A7F43FA9-5085-4959-BE39-8C93C93331BB}">
      <dgm:prSet phldrT="[Text]" custT="1"/>
      <dgm:spPr>
        <a:ln>
          <a:solidFill>
            <a:schemeClr val="tx1"/>
          </a:solidFill>
        </a:ln>
      </dgm:spPr>
      <dgm:t>
        <a:bodyPr/>
        <a:lstStyle/>
        <a:p>
          <a:r>
            <a:rPr lang="en-US" sz="1600" b="1" dirty="0"/>
            <a:t>Methods</a:t>
          </a:r>
        </a:p>
      </dgm:t>
    </dgm:pt>
    <dgm:pt modelId="{7C6F7E3F-7269-42AE-B52D-93D340E79FC0}" type="parTrans" cxnId="{20F11DCD-F621-467D-B61E-A6072B7BE933}">
      <dgm:prSet/>
      <dgm:spPr/>
      <dgm:t>
        <a:bodyPr/>
        <a:lstStyle/>
        <a:p>
          <a:endParaRPr lang="en-US" sz="1100"/>
        </a:p>
      </dgm:t>
    </dgm:pt>
    <dgm:pt modelId="{953B9115-4188-477E-85BE-B627A563F416}" type="sibTrans" cxnId="{20F11DCD-F621-467D-B61E-A6072B7BE933}">
      <dgm:prSet/>
      <dgm:spPr/>
      <dgm:t>
        <a:bodyPr/>
        <a:lstStyle/>
        <a:p>
          <a:endParaRPr lang="en-US" sz="1100"/>
        </a:p>
      </dgm:t>
    </dgm:pt>
    <dgm:pt modelId="{38E38FDC-9367-4594-9F60-6C920C554863}" type="pres">
      <dgm:prSet presAssocID="{033A42E1-6871-4F4C-B544-5C6BCBA2D400}" presName="Name0" presStyleCnt="0">
        <dgm:presLayoutVars>
          <dgm:dir/>
          <dgm:animLvl val="lvl"/>
          <dgm:resizeHandles val="exact"/>
        </dgm:presLayoutVars>
      </dgm:prSet>
      <dgm:spPr/>
    </dgm:pt>
    <dgm:pt modelId="{F404EE6C-A323-44B3-AF2B-2E65DBE94958}" type="pres">
      <dgm:prSet presAssocID="{5806F529-DC98-4477-BB4F-AFA971A03635}" presName="Name8" presStyleCnt="0"/>
      <dgm:spPr/>
    </dgm:pt>
    <dgm:pt modelId="{6004B5E5-C471-4C87-9F02-963EBACEF360}" type="pres">
      <dgm:prSet presAssocID="{5806F529-DC98-4477-BB4F-AFA971A03635}" presName="level" presStyleLbl="node1" presStyleIdx="0" presStyleCnt="5">
        <dgm:presLayoutVars>
          <dgm:chMax val="1"/>
          <dgm:bulletEnabled val="1"/>
        </dgm:presLayoutVars>
      </dgm:prSet>
      <dgm:spPr/>
    </dgm:pt>
    <dgm:pt modelId="{EF1EA70A-6008-4735-B9EE-C2AFD598BDAF}" type="pres">
      <dgm:prSet presAssocID="{5806F529-DC98-4477-BB4F-AFA971A03635}" presName="levelTx" presStyleLbl="revTx" presStyleIdx="0" presStyleCnt="0">
        <dgm:presLayoutVars>
          <dgm:chMax val="1"/>
          <dgm:bulletEnabled val="1"/>
        </dgm:presLayoutVars>
      </dgm:prSet>
      <dgm:spPr/>
    </dgm:pt>
    <dgm:pt modelId="{BAE99C19-4B06-475A-9185-A15728A5FFAA}" type="pres">
      <dgm:prSet presAssocID="{A7F43FA9-5085-4959-BE39-8C93C93331BB}" presName="Name8" presStyleCnt="0"/>
      <dgm:spPr/>
    </dgm:pt>
    <dgm:pt modelId="{2F0D526B-E33F-4601-987C-737460F118C3}" type="pres">
      <dgm:prSet presAssocID="{A7F43FA9-5085-4959-BE39-8C93C93331BB}" presName="level" presStyleLbl="node1" presStyleIdx="1" presStyleCnt="5">
        <dgm:presLayoutVars>
          <dgm:chMax val="1"/>
          <dgm:bulletEnabled val="1"/>
        </dgm:presLayoutVars>
      </dgm:prSet>
      <dgm:spPr/>
    </dgm:pt>
    <dgm:pt modelId="{EBCAF162-2DC4-4DD3-A5DA-8E3F531ADE48}" type="pres">
      <dgm:prSet presAssocID="{A7F43FA9-5085-4959-BE39-8C93C93331BB}" presName="levelTx" presStyleLbl="revTx" presStyleIdx="0" presStyleCnt="0">
        <dgm:presLayoutVars>
          <dgm:chMax val="1"/>
          <dgm:bulletEnabled val="1"/>
        </dgm:presLayoutVars>
      </dgm:prSet>
      <dgm:spPr/>
    </dgm:pt>
    <dgm:pt modelId="{A043A306-A1F0-44C9-901A-4B69A84B7323}" type="pres">
      <dgm:prSet presAssocID="{CE70B2A7-8469-4EAD-A1DF-5054D6EE3AE7}" presName="Name8" presStyleCnt="0"/>
      <dgm:spPr/>
    </dgm:pt>
    <dgm:pt modelId="{0E146B02-9E5B-426E-8158-372634C61E14}" type="pres">
      <dgm:prSet presAssocID="{CE70B2A7-8469-4EAD-A1DF-5054D6EE3AE7}" presName="level" presStyleLbl="node1" presStyleIdx="2" presStyleCnt="5" custLinFactNeighborX="0" custLinFactNeighborY="-1301">
        <dgm:presLayoutVars>
          <dgm:chMax val="1"/>
          <dgm:bulletEnabled val="1"/>
        </dgm:presLayoutVars>
      </dgm:prSet>
      <dgm:spPr/>
    </dgm:pt>
    <dgm:pt modelId="{EC94377A-B7C9-4B0D-8AA6-A4792F37F8D4}" type="pres">
      <dgm:prSet presAssocID="{CE70B2A7-8469-4EAD-A1DF-5054D6EE3AE7}" presName="levelTx" presStyleLbl="revTx" presStyleIdx="0" presStyleCnt="0">
        <dgm:presLayoutVars>
          <dgm:chMax val="1"/>
          <dgm:bulletEnabled val="1"/>
        </dgm:presLayoutVars>
      </dgm:prSet>
      <dgm:spPr/>
    </dgm:pt>
    <dgm:pt modelId="{8FE02A6D-8380-4702-846D-5DD7F99D5618}" type="pres">
      <dgm:prSet presAssocID="{86BBDC90-9A16-4173-AE27-7F02960B25C6}" presName="Name8" presStyleCnt="0"/>
      <dgm:spPr/>
    </dgm:pt>
    <dgm:pt modelId="{58EF6984-18E1-478E-8851-6763BDCE678A}" type="pres">
      <dgm:prSet presAssocID="{86BBDC90-9A16-4173-AE27-7F02960B25C6}" presName="level" presStyleLbl="node1" presStyleIdx="3" presStyleCnt="5">
        <dgm:presLayoutVars>
          <dgm:chMax val="1"/>
          <dgm:bulletEnabled val="1"/>
        </dgm:presLayoutVars>
      </dgm:prSet>
      <dgm:spPr/>
    </dgm:pt>
    <dgm:pt modelId="{2D13A963-B5D7-4932-B40E-1C2A16668CC3}" type="pres">
      <dgm:prSet presAssocID="{86BBDC90-9A16-4173-AE27-7F02960B25C6}" presName="levelTx" presStyleLbl="revTx" presStyleIdx="0" presStyleCnt="0">
        <dgm:presLayoutVars>
          <dgm:chMax val="1"/>
          <dgm:bulletEnabled val="1"/>
        </dgm:presLayoutVars>
      </dgm:prSet>
      <dgm:spPr/>
    </dgm:pt>
    <dgm:pt modelId="{6D3F881A-ECC1-4F45-8935-843A43147B26}" type="pres">
      <dgm:prSet presAssocID="{B73FC11E-6B76-45B6-B840-DA1369B5AD79}" presName="Name8" presStyleCnt="0"/>
      <dgm:spPr/>
    </dgm:pt>
    <dgm:pt modelId="{E0191243-1548-49C1-99ED-735AF82FEAFF}" type="pres">
      <dgm:prSet presAssocID="{B73FC11E-6B76-45B6-B840-DA1369B5AD79}" presName="level" presStyleLbl="node1" presStyleIdx="4" presStyleCnt="5">
        <dgm:presLayoutVars>
          <dgm:chMax val="1"/>
          <dgm:bulletEnabled val="1"/>
        </dgm:presLayoutVars>
      </dgm:prSet>
      <dgm:spPr/>
    </dgm:pt>
    <dgm:pt modelId="{153B52EC-12CD-477B-BE80-7BC2916BDC0A}" type="pres">
      <dgm:prSet presAssocID="{B73FC11E-6B76-45B6-B840-DA1369B5AD79}" presName="levelTx" presStyleLbl="revTx" presStyleIdx="0" presStyleCnt="0">
        <dgm:presLayoutVars>
          <dgm:chMax val="1"/>
          <dgm:bulletEnabled val="1"/>
        </dgm:presLayoutVars>
      </dgm:prSet>
      <dgm:spPr/>
    </dgm:pt>
  </dgm:ptLst>
  <dgm:cxnLst>
    <dgm:cxn modelId="{82F00E29-4531-42DB-BE1C-2112221FBA11}" type="presOf" srcId="{86BBDC90-9A16-4173-AE27-7F02960B25C6}" destId="{58EF6984-18E1-478E-8851-6763BDCE678A}" srcOrd="0" destOrd="0" presId="urn:microsoft.com/office/officeart/2005/8/layout/pyramid1"/>
    <dgm:cxn modelId="{023EE92B-73CF-4DE4-A06D-805E716D6977}" type="presOf" srcId="{CE70B2A7-8469-4EAD-A1DF-5054D6EE3AE7}" destId="{0E146B02-9E5B-426E-8158-372634C61E14}" srcOrd="0" destOrd="0" presId="urn:microsoft.com/office/officeart/2005/8/layout/pyramid1"/>
    <dgm:cxn modelId="{20F8052C-3826-4F27-AF75-0424564E3E19}" type="presOf" srcId="{033A42E1-6871-4F4C-B544-5C6BCBA2D400}" destId="{38E38FDC-9367-4594-9F60-6C920C554863}" srcOrd="0" destOrd="0" presId="urn:microsoft.com/office/officeart/2005/8/layout/pyramid1"/>
    <dgm:cxn modelId="{71CA164A-E586-4FAC-8D47-335BF54D5C92}" type="presOf" srcId="{A7F43FA9-5085-4959-BE39-8C93C93331BB}" destId="{EBCAF162-2DC4-4DD3-A5DA-8E3F531ADE48}" srcOrd="1" destOrd="0" presId="urn:microsoft.com/office/officeart/2005/8/layout/pyramid1"/>
    <dgm:cxn modelId="{C6A6E35C-45FD-42D7-82B3-C789F45522C6}" type="presOf" srcId="{B73FC11E-6B76-45B6-B840-DA1369B5AD79}" destId="{E0191243-1548-49C1-99ED-735AF82FEAFF}" srcOrd="0" destOrd="0" presId="urn:microsoft.com/office/officeart/2005/8/layout/pyramid1"/>
    <dgm:cxn modelId="{789DDE61-2B56-49C7-AE5C-A5CA26D583F3}" type="presOf" srcId="{86BBDC90-9A16-4173-AE27-7F02960B25C6}" destId="{2D13A963-B5D7-4932-B40E-1C2A16668CC3}" srcOrd="1" destOrd="0" presId="urn:microsoft.com/office/officeart/2005/8/layout/pyramid1"/>
    <dgm:cxn modelId="{452FD886-E69C-4A2E-9230-FCA3E62C8D66}" type="presOf" srcId="{5806F529-DC98-4477-BB4F-AFA971A03635}" destId="{EF1EA70A-6008-4735-B9EE-C2AFD598BDAF}" srcOrd="1" destOrd="0" presId="urn:microsoft.com/office/officeart/2005/8/layout/pyramid1"/>
    <dgm:cxn modelId="{DBF9A2A3-A424-4C89-9E7A-7D0601FA4287}" type="presOf" srcId="{CE70B2A7-8469-4EAD-A1DF-5054D6EE3AE7}" destId="{EC94377A-B7C9-4B0D-8AA6-A4792F37F8D4}" srcOrd="1" destOrd="0" presId="urn:microsoft.com/office/officeart/2005/8/layout/pyramid1"/>
    <dgm:cxn modelId="{5BA147AA-751B-42BF-8055-B891F094F4EA}" type="presOf" srcId="{5806F529-DC98-4477-BB4F-AFA971A03635}" destId="{6004B5E5-C471-4C87-9F02-963EBACEF360}" srcOrd="0" destOrd="0" presId="urn:microsoft.com/office/officeart/2005/8/layout/pyramid1"/>
    <dgm:cxn modelId="{B78DC8AA-F17E-4C24-8E5C-DADBD1F39899}" srcId="{033A42E1-6871-4F4C-B544-5C6BCBA2D400}" destId="{86BBDC90-9A16-4173-AE27-7F02960B25C6}" srcOrd="3" destOrd="0" parTransId="{E7CFEB22-2D90-4229-831F-C797893E8A94}" sibTransId="{4E489AF0-B832-4FB0-9A4A-1787237B46FA}"/>
    <dgm:cxn modelId="{066EE4B3-2D27-45A3-9C4F-3E6D938531EC}" type="presOf" srcId="{A7F43FA9-5085-4959-BE39-8C93C93331BB}" destId="{2F0D526B-E33F-4601-987C-737460F118C3}" srcOrd="0" destOrd="0" presId="urn:microsoft.com/office/officeart/2005/8/layout/pyramid1"/>
    <dgm:cxn modelId="{588AEEB8-3CCE-4732-8FF9-5DE0D199535D}" srcId="{033A42E1-6871-4F4C-B544-5C6BCBA2D400}" destId="{B73FC11E-6B76-45B6-B840-DA1369B5AD79}" srcOrd="4" destOrd="0" parTransId="{1B20CD9C-FEA1-4414-B685-9C22062A3939}" sibTransId="{AA97E4EE-95E6-4476-BD8F-AC4E1C7C7009}"/>
    <dgm:cxn modelId="{D24973BC-341A-4885-9B62-638536A5C458}" srcId="{033A42E1-6871-4F4C-B544-5C6BCBA2D400}" destId="{5806F529-DC98-4477-BB4F-AFA971A03635}" srcOrd="0" destOrd="0" parTransId="{6B902446-82A4-4C4F-882D-2DC6E8C7457E}" sibTransId="{65E1CE40-FACC-4039-B7FA-FD1A44D4AE71}"/>
    <dgm:cxn modelId="{20F11DCD-F621-467D-B61E-A6072B7BE933}" srcId="{033A42E1-6871-4F4C-B544-5C6BCBA2D400}" destId="{A7F43FA9-5085-4959-BE39-8C93C93331BB}" srcOrd="1" destOrd="0" parTransId="{7C6F7E3F-7269-42AE-B52D-93D340E79FC0}" sibTransId="{953B9115-4188-477E-85BE-B627A563F416}"/>
    <dgm:cxn modelId="{726061E9-1724-4705-9BE3-0E1B56EA8FA6}" srcId="{033A42E1-6871-4F4C-B544-5C6BCBA2D400}" destId="{CE70B2A7-8469-4EAD-A1DF-5054D6EE3AE7}" srcOrd="2" destOrd="0" parTransId="{C27BEA9D-684C-42F2-B2A3-9AD171E70096}" sibTransId="{F752219D-3D0C-460B-9856-F34B6C90435A}"/>
    <dgm:cxn modelId="{826A04FA-D4E6-4B69-AF10-FC9F91AECD16}" type="presOf" srcId="{B73FC11E-6B76-45B6-B840-DA1369B5AD79}" destId="{153B52EC-12CD-477B-BE80-7BC2916BDC0A}" srcOrd="1" destOrd="0" presId="urn:microsoft.com/office/officeart/2005/8/layout/pyramid1"/>
    <dgm:cxn modelId="{40846003-79E0-407E-8AD6-9E885F8EDB35}" type="presParOf" srcId="{38E38FDC-9367-4594-9F60-6C920C554863}" destId="{F404EE6C-A323-44B3-AF2B-2E65DBE94958}" srcOrd="0" destOrd="0" presId="urn:microsoft.com/office/officeart/2005/8/layout/pyramid1"/>
    <dgm:cxn modelId="{D298BE88-A401-4549-BD02-07B6C983ED71}" type="presParOf" srcId="{F404EE6C-A323-44B3-AF2B-2E65DBE94958}" destId="{6004B5E5-C471-4C87-9F02-963EBACEF360}" srcOrd="0" destOrd="0" presId="urn:microsoft.com/office/officeart/2005/8/layout/pyramid1"/>
    <dgm:cxn modelId="{3AC3431C-6BE3-42D3-8267-CCEF2519FC8F}" type="presParOf" srcId="{F404EE6C-A323-44B3-AF2B-2E65DBE94958}" destId="{EF1EA70A-6008-4735-B9EE-C2AFD598BDAF}" srcOrd="1" destOrd="0" presId="urn:microsoft.com/office/officeart/2005/8/layout/pyramid1"/>
    <dgm:cxn modelId="{FBAE03E5-0E8F-46FC-8253-B88F29B476D2}" type="presParOf" srcId="{38E38FDC-9367-4594-9F60-6C920C554863}" destId="{BAE99C19-4B06-475A-9185-A15728A5FFAA}" srcOrd="1" destOrd="0" presId="urn:microsoft.com/office/officeart/2005/8/layout/pyramid1"/>
    <dgm:cxn modelId="{DE14042D-566B-48C7-B560-23D50BBB3D58}" type="presParOf" srcId="{BAE99C19-4B06-475A-9185-A15728A5FFAA}" destId="{2F0D526B-E33F-4601-987C-737460F118C3}" srcOrd="0" destOrd="0" presId="urn:microsoft.com/office/officeart/2005/8/layout/pyramid1"/>
    <dgm:cxn modelId="{6C7C4078-5F7A-41FC-9451-104EA8173BB3}" type="presParOf" srcId="{BAE99C19-4B06-475A-9185-A15728A5FFAA}" destId="{EBCAF162-2DC4-4DD3-A5DA-8E3F531ADE48}" srcOrd="1" destOrd="0" presId="urn:microsoft.com/office/officeart/2005/8/layout/pyramid1"/>
    <dgm:cxn modelId="{747EE56D-988B-48AA-910A-FC16E1EABC2E}" type="presParOf" srcId="{38E38FDC-9367-4594-9F60-6C920C554863}" destId="{A043A306-A1F0-44C9-901A-4B69A84B7323}" srcOrd="2" destOrd="0" presId="urn:microsoft.com/office/officeart/2005/8/layout/pyramid1"/>
    <dgm:cxn modelId="{D8E1D526-5E04-42CF-9767-2FB7E33D9B23}" type="presParOf" srcId="{A043A306-A1F0-44C9-901A-4B69A84B7323}" destId="{0E146B02-9E5B-426E-8158-372634C61E14}" srcOrd="0" destOrd="0" presId="urn:microsoft.com/office/officeart/2005/8/layout/pyramid1"/>
    <dgm:cxn modelId="{395D2AC9-942C-41D1-BFDA-001DBE8B0A4C}" type="presParOf" srcId="{A043A306-A1F0-44C9-901A-4B69A84B7323}" destId="{EC94377A-B7C9-4B0D-8AA6-A4792F37F8D4}" srcOrd="1" destOrd="0" presId="urn:microsoft.com/office/officeart/2005/8/layout/pyramid1"/>
    <dgm:cxn modelId="{9198EBC1-2501-4385-A11B-33E024979A36}" type="presParOf" srcId="{38E38FDC-9367-4594-9F60-6C920C554863}" destId="{8FE02A6D-8380-4702-846D-5DD7F99D5618}" srcOrd="3" destOrd="0" presId="urn:microsoft.com/office/officeart/2005/8/layout/pyramid1"/>
    <dgm:cxn modelId="{62664852-55FE-4985-A612-E0D84BA60C26}" type="presParOf" srcId="{8FE02A6D-8380-4702-846D-5DD7F99D5618}" destId="{58EF6984-18E1-478E-8851-6763BDCE678A}" srcOrd="0" destOrd="0" presId="urn:microsoft.com/office/officeart/2005/8/layout/pyramid1"/>
    <dgm:cxn modelId="{B6E741FC-4030-48B8-A2F7-1BB76D73EB79}" type="presParOf" srcId="{8FE02A6D-8380-4702-846D-5DD7F99D5618}" destId="{2D13A963-B5D7-4932-B40E-1C2A16668CC3}" srcOrd="1" destOrd="0" presId="urn:microsoft.com/office/officeart/2005/8/layout/pyramid1"/>
    <dgm:cxn modelId="{1F2DE236-60AC-403B-84DA-BA64A1DE37FC}" type="presParOf" srcId="{38E38FDC-9367-4594-9F60-6C920C554863}" destId="{6D3F881A-ECC1-4F45-8935-843A43147B26}" srcOrd="4" destOrd="0" presId="urn:microsoft.com/office/officeart/2005/8/layout/pyramid1"/>
    <dgm:cxn modelId="{6944A9B6-71CC-4D2A-9462-4A69FAFB737B}" type="presParOf" srcId="{6D3F881A-ECC1-4F45-8935-843A43147B26}" destId="{E0191243-1548-49C1-99ED-735AF82FEAFF}" srcOrd="0" destOrd="0" presId="urn:microsoft.com/office/officeart/2005/8/layout/pyramid1"/>
    <dgm:cxn modelId="{2172FAC2-1CA5-442C-BAA3-32008A0D25C7}" type="presParOf" srcId="{6D3F881A-ECC1-4F45-8935-843A43147B26}" destId="{153B52EC-12CD-477B-BE80-7BC2916BDC0A}"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FBF413-B47F-A447-BCE1-1147EB5A6C07}" type="doc">
      <dgm:prSet loTypeId="urn:microsoft.com/office/officeart/2005/8/layout/radial3" loCatId="" qsTypeId="urn:microsoft.com/office/officeart/2005/8/quickstyle/3D1" qsCatId="3D" csTypeId="urn:microsoft.com/office/officeart/2005/8/colors/accent1_3" csCatId="accent1" phldr="1"/>
      <dgm:spPr/>
      <dgm:t>
        <a:bodyPr/>
        <a:lstStyle/>
        <a:p>
          <a:endParaRPr lang="en-US"/>
        </a:p>
      </dgm:t>
    </dgm:pt>
    <dgm:pt modelId="{CCEF8DA4-C907-9A48-8856-D607029E5AF2}">
      <dgm:prSet phldrT="[Text]" custT="1"/>
      <dgm:spPr/>
      <dgm:t>
        <a:bodyPr/>
        <a:lstStyle/>
        <a:p>
          <a:endParaRPr lang="en-US" sz="1200" dirty="0">
            <a:solidFill>
              <a:schemeClr val="bg1"/>
            </a:solidFill>
            <a:latin typeface="Century Gothic" charset="0"/>
            <a:ea typeface="Century Gothic" charset="0"/>
            <a:cs typeface="Century Gothic" charset="0"/>
          </a:endParaRPr>
        </a:p>
        <a:p>
          <a:endParaRPr lang="en-US" sz="1200" dirty="0">
            <a:solidFill>
              <a:schemeClr val="bg1"/>
            </a:solidFill>
            <a:latin typeface="Century Gothic" charset="0"/>
            <a:ea typeface="Century Gothic" charset="0"/>
            <a:cs typeface="Century Gothic" charset="0"/>
          </a:endParaRPr>
        </a:p>
        <a:p>
          <a:endParaRPr lang="en-US" sz="1200" dirty="0">
            <a:solidFill>
              <a:schemeClr val="bg1"/>
            </a:solidFill>
            <a:latin typeface="Century Gothic" charset="0"/>
            <a:ea typeface="Century Gothic" charset="0"/>
            <a:cs typeface="Century Gothic" charset="0"/>
          </a:endParaRPr>
        </a:p>
        <a:p>
          <a:r>
            <a:rPr lang="en-US" sz="1000" dirty="0">
              <a:solidFill>
                <a:schemeClr val="bg1"/>
              </a:solidFill>
              <a:latin typeface="Century Gothic" charset="0"/>
              <a:ea typeface="Century Gothic" charset="0"/>
              <a:cs typeface="Century Gothic" charset="0"/>
            </a:rPr>
            <a:t>HQ</a:t>
          </a:r>
          <a:endParaRPr lang="en-US" sz="1200" dirty="0">
            <a:solidFill>
              <a:schemeClr val="bg1"/>
            </a:solidFill>
            <a:latin typeface="Century Gothic" charset="0"/>
            <a:ea typeface="Century Gothic" charset="0"/>
            <a:cs typeface="Century Gothic" charset="0"/>
          </a:endParaRPr>
        </a:p>
      </dgm:t>
    </dgm:pt>
    <dgm:pt modelId="{51DA6CE9-6443-4041-A458-6720AEFBF740}" type="parTrans" cxnId="{10105AAF-8B91-3844-80AE-7F750EA6916F}">
      <dgm:prSet/>
      <dgm:spPr/>
      <dgm:t>
        <a:bodyPr/>
        <a:lstStyle/>
        <a:p>
          <a:endParaRPr lang="en-US">
            <a:solidFill>
              <a:schemeClr val="bg1"/>
            </a:solidFill>
            <a:latin typeface="Century Gothic" charset="0"/>
            <a:ea typeface="Century Gothic" charset="0"/>
            <a:cs typeface="Century Gothic" charset="0"/>
          </a:endParaRPr>
        </a:p>
      </dgm:t>
    </dgm:pt>
    <dgm:pt modelId="{058F1658-3FE5-0342-B99F-E8438BA1E0CD}" type="sibTrans" cxnId="{10105AAF-8B91-3844-80AE-7F750EA6916F}">
      <dgm:prSet/>
      <dgm:spPr/>
      <dgm:t>
        <a:bodyPr/>
        <a:lstStyle/>
        <a:p>
          <a:endParaRPr lang="en-US">
            <a:solidFill>
              <a:schemeClr val="bg1"/>
            </a:solidFill>
            <a:latin typeface="Century Gothic" charset="0"/>
            <a:ea typeface="Century Gothic" charset="0"/>
            <a:cs typeface="Century Gothic" charset="0"/>
          </a:endParaRPr>
        </a:p>
      </dgm:t>
    </dgm:pt>
    <dgm:pt modelId="{5BD4D038-F3F8-2C48-83C6-CC8E62244ED8}">
      <dgm:prSet phldrT="[Text]"/>
      <dgm:spPr/>
      <dgm:t>
        <a:bodyPr/>
        <a:lstStyle/>
        <a:p>
          <a:r>
            <a:rPr lang="en-US" dirty="0">
              <a:solidFill>
                <a:schemeClr val="bg1"/>
              </a:solidFill>
              <a:latin typeface="Century Gothic" charset="0"/>
              <a:ea typeface="Century Gothic" charset="0"/>
              <a:cs typeface="Century Gothic" charset="0"/>
            </a:rPr>
            <a:t>ARC</a:t>
          </a:r>
        </a:p>
      </dgm:t>
    </dgm:pt>
    <dgm:pt modelId="{BA78BE46-2EE4-8A48-9A5D-71B161CF84D5}" type="parTrans" cxnId="{73D7BDD6-9653-0549-AC55-8700DC2A9B33}">
      <dgm:prSet/>
      <dgm:spPr/>
      <dgm:t>
        <a:bodyPr/>
        <a:lstStyle/>
        <a:p>
          <a:endParaRPr lang="en-US">
            <a:solidFill>
              <a:schemeClr val="bg1"/>
            </a:solidFill>
            <a:latin typeface="Century Gothic" charset="0"/>
            <a:ea typeface="Century Gothic" charset="0"/>
            <a:cs typeface="Century Gothic" charset="0"/>
          </a:endParaRPr>
        </a:p>
      </dgm:t>
    </dgm:pt>
    <dgm:pt modelId="{096E7DFE-151E-5E43-AEE9-5F6DFF424FC7}" type="sibTrans" cxnId="{73D7BDD6-9653-0549-AC55-8700DC2A9B33}">
      <dgm:prSet/>
      <dgm:spPr/>
      <dgm:t>
        <a:bodyPr/>
        <a:lstStyle/>
        <a:p>
          <a:endParaRPr lang="en-US">
            <a:solidFill>
              <a:schemeClr val="bg1"/>
            </a:solidFill>
            <a:latin typeface="Century Gothic" charset="0"/>
            <a:ea typeface="Century Gothic" charset="0"/>
            <a:cs typeface="Century Gothic" charset="0"/>
          </a:endParaRPr>
        </a:p>
      </dgm:t>
    </dgm:pt>
    <dgm:pt modelId="{275D18D2-8F6D-1F42-AC93-1918D5FB1A08}">
      <dgm:prSet phldrT="[Text]"/>
      <dgm:spPr/>
      <dgm:t>
        <a:bodyPr/>
        <a:lstStyle/>
        <a:p>
          <a:r>
            <a:rPr lang="en-US" dirty="0">
              <a:solidFill>
                <a:schemeClr val="bg1"/>
              </a:solidFill>
              <a:latin typeface="Century Gothic" charset="0"/>
              <a:ea typeface="Century Gothic" charset="0"/>
              <a:cs typeface="Century Gothic" charset="0"/>
            </a:rPr>
            <a:t>GRC</a:t>
          </a:r>
        </a:p>
      </dgm:t>
    </dgm:pt>
    <dgm:pt modelId="{9D12FEE8-F47E-B34C-A3EE-67DC890ED574}" type="parTrans" cxnId="{AE201485-F3EC-5D4F-86C4-DB258C785F33}">
      <dgm:prSet/>
      <dgm:spPr/>
      <dgm:t>
        <a:bodyPr/>
        <a:lstStyle/>
        <a:p>
          <a:endParaRPr lang="en-US">
            <a:solidFill>
              <a:schemeClr val="bg1"/>
            </a:solidFill>
            <a:latin typeface="Century Gothic" charset="0"/>
            <a:ea typeface="Century Gothic" charset="0"/>
            <a:cs typeface="Century Gothic" charset="0"/>
          </a:endParaRPr>
        </a:p>
      </dgm:t>
    </dgm:pt>
    <dgm:pt modelId="{C5284A1B-DF4D-534A-B540-E061D8461A6E}" type="sibTrans" cxnId="{AE201485-F3EC-5D4F-86C4-DB258C785F33}">
      <dgm:prSet/>
      <dgm:spPr/>
      <dgm:t>
        <a:bodyPr/>
        <a:lstStyle/>
        <a:p>
          <a:endParaRPr lang="en-US">
            <a:solidFill>
              <a:schemeClr val="bg1"/>
            </a:solidFill>
            <a:latin typeface="Century Gothic" charset="0"/>
            <a:ea typeface="Century Gothic" charset="0"/>
            <a:cs typeface="Century Gothic" charset="0"/>
          </a:endParaRPr>
        </a:p>
      </dgm:t>
    </dgm:pt>
    <dgm:pt modelId="{604B1F25-91BA-5C43-A102-A4BB83D81E46}">
      <dgm:prSet phldrT="[Text]"/>
      <dgm:spPr/>
      <dgm:t>
        <a:bodyPr/>
        <a:lstStyle/>
        <a:p>
          <a:r>
            <a:rPr lang="en-US" dirty="0">
              <a:solidFill>
                <a:schemeClr val="bg1"/>
              </a:solidFill>
              <a:latin typeface="Century Gothic" charset="0"/>
              <a:ea typeface="Century Gothic" charset="0"/>
              <a:cs typeface="Century Gothic" charset="0"/>
            </a:rPr>
            <a:t>GSFC</a:t>
          </a:r>
        </a:p>
      </dgm:t>
    </dgm:pt>
    <dgm:pt modelId="{9B2261CA-A27B-E641-B7DB-37E647822D7F}" type="parTrans" cxnId="{23643489-464B-384F-A81A-C11ECB3CD8D3}">
      <dgm:prSet/>
      <dgm:spPr/>
      <dgm:t>
        <a:bodyPr/>
        <a:lstStyle/>
        <a:p>
          <a:endParaRPr lang="en-US">
            <a:solidFill>
              <a:schemeClr val="bg1"/>
            </a:solidFill>
            <a:latin typeface="Century Gothic" charset="0"/>
            <a:ea typeface="Century Gothic" charset="0"/>
            <a:cs typeface="Century Gothic" charset="0"/>
          </a:endParaRPr>
        </a:p>
      </dgm:t>
    </dgm:pt>
    <dgm:pt modelId="{4FD432A8-320F-8842-AA8A-42C53346B114}" type="sibTrans" cxnId="{23643489-464B-384F-A81A-C11ECB3CD8D3}">
      <dgm:prSet/>
      <dgm:spPr/>
      <dgm:t>
        <a:bodyPr/>
        <a:lstStyle/>
        <a:p>
          <a:endParaRPr lang="en-US">
            <a:solidFill>
              <a:schemeClr val="bg1"/>
            </a:solidFill>
            <a:latin typeface="Century Gothic" charset="0"/>
            <a:ea typeface="Century Gothic" charset="0"/>
            <a:cs typeface="Century Gothic" charset="0"/>
          </a:endParaRPr>
        </a:p>
      </dgm:t>
    </dgm:pt>
    <dgm:pt modelId="{42863B43-E8A8-5748-871D-DDF0AF7C11A0}">
      <dgm:prSet phldrT="[Text]"/>
      <dgm:spPr/>
      <dgm:t>
        <a:bodyPr/>
        <a:lstStyle/>
        <a:p>
          <a:r>
            <a:rPr lang="en-US" dirty="0">
              <a:solidFill>
                <a:schemeClr val="bg1"/>
              </a:solidFill>
              <a:latin typeface="Century Gothic" charset="0"/>
              <a:ea typeface="Century Gothic" charset="0"/>
              <a:cs typeface="Century Gothic" charset="0"/>
            </a:rPr>
            <a:t>KSC</a:t>
          </a:r>
        </a:p>
      </dgm:t>
    </dgm:pt>
    <dgm:pt modelId="{19BB5995-62D1-204C-AF91-4B956D6CC94D}" type="parTrans" cxnId="{D83C90A5-C954-764E-87AB-5F12A7FDEDEB}">
      <dgm:prSet/>
      <dgm:spPr/>
      <dgm:t>
        <a:bodyPr/>
        <a:lstStyle/>
        <a:p>
          <a:endParaRPr lang="en-US">
            <a:solidFill>
              <a:schemeClr val="bg1"/>
            </a:solidFill>
            <a:latin typeface="Century Gothic" charset="0"/>
            <a:ea typeface="Century Gothic" charset="0"/>
            <a:cs typeface="Century Gothic" charset="0"/>
          </a:endParaRPr>
        </a:p>
      </dgm:t>
    </dgm:pt>
    <dgm:pt modelId="{4C9433D9-919F-D94E-B9C3-06892C97DE3E}" type="sibTrans" cxnId="{D83C90A5-C954-764E-87AB-5F12A7FDEDEB}">
      <dgm:prSet/>
      <dgm:spPr/>
      <dgm:t>
        <a:bodyPr/>
        <a:lstStyle/>
        <a:p>
          <a:endParaRPr lang="en-US">
            <a:solidFill>
              <a:schemeClr val="bg1"/>
            </a:solidFill>
            <a:latin typeface="Century Gothic" charset="0"/>
            <a:ea typeface="Century Gothic" charset="0"/>
            <a:cs typeface="Century Gothic" charset="0"/>
          </a:endParaRPr>
        </a:p>
      </dgm:t>
    </dgm:pt>
    <dgm:pt modelId="{5D739F96-0254-0446-A493-5E75CA955D60}">
      <dgm:prSet phldrT="[Text]"/>
      <dgm:spPr/>
      <dgm:t>
        <a:bodyPr/>
        <a:lstStyle/>
        <a:p>
          <a:r>
            <a:rPr lang="en-US" dirty="0" err="1">
              <a:solidFill>
                <a:schemeClr val="bg1"/>
              </a:solidFill>
              <a:latin typeface="Century Gothic" charset="0"/>
              <a:ea typeface="Century Gothic" charset="0"/>
              <a:cs typeface="Century Gothic" charset="0"/>
            </a:rPr>
            <a:t>LaRC</a:t>
          </a:r>
          <a:endParaRPr lang="en-US" dirty="0">
            <a:solidFill>
              <a:schemeClr val="bg1"/>
            </a:solidFill>
            <a:latin typeface="Century Gothic" charset="0"/>
            <a:ea typeface="Century Gothic" charset="0"/>
            <a:cs typeface="Century Gothic" charset="0"/>
          </a:endParaRPr>
        </a:p>
      </dgm:t>
    </dgm:pt>
    <dgm:pt modelId="{68B18A5B-8522-7148-A5FC-753FF22BE2A2}" type="parTrans" cxnId="{838688EE-B55D-9F43-A3B4-9EA9D7C0D52D}">
      <dgm:prSet/>
      <dgm:spPr/>
      <dgm:t>
        <a:bodyPr/>
        <a:lstStyle/>
        <a:p>
          <a:endParaRPr lang="en-US">
            <a:solidFill>
              <a:schemeClr val="bg1"/>
            </a:solidFill>
            <a:latin typeface="Century Gothic" charset="0"/>
            <a:ea typeface="Century Gothic" charset="0"/>
            <a:cs typeface="Century Gothic" charset="0"/>
          </a:endParaRPr>
        </a:p>
      </dgm:t>
    </dgm:pt>
    <dgm:pt modelId="{0DD75331-2B67-414D-8F39-394C0BB593C0}" type="sibTrans" cxnId="{838688EE-B55D-9F43-A3B4-9EA9D7C0D52D}">
      <dgm:prSet/>
      <dgm:spPr/>
      <dgm:t>
        <a:bodyPr/>
        <a:lstStyle/>
        <a:p>
          <a:endParaRPr lang="en-US">
            <a:solidFill>
              <a:schemeClr val="bg1"/>
            </a:solidFill>
            <a:latin typeface="Century Gothic" charset="0"/>
            <a:ea typeface="Century Gothic" charset="0"/>
            <a:cs typeface="Century Gothic" charset="0"/>
          </a:endParaRPr>
        </a:p>
      </dgm:t>
    </dgm:pt>
    <dgm:pt modelId="{0BA38AEA-153C-C546-9F79-CF326D0ADDC1}">
      <dgm:prSet phldrT="[Text]"/>
      <dgm:spPr/>
      <dgm:t>
        <a:bodyPr/>
        <a:lstStyle/>
        <a:p>
          <a:r>
            <a:rPr lang="en-US" dirty="0">
              <a:solidFill>
                <a:schemeClr val="bg1"/>
              </a:solidFill>
              <a:latin typeface="Century Gothic" charset="0"/>
              <a:ea typeface="Century Gothic" charset="0"/>
              <a:cs typeface="Century Gothic" charset="0"/>
            </a:rPr>
            <a:t>JPL</a:t>
          </a:r>
        </a:p>
      </dgm:t>
    </dgm:pt>
    <dgm:pt modelId="{286C3AE4-2939-6D4C-BDD3-3552577B529A}" type="parTrans" cxnId="{124C20B0-36B7-9241-9DA0-3B51C644279E}">
      <dgm:prSet/>
      <dgm:spPr/>
      <dgm:t>
        <a:bodyPr/>
        <a:lstStyle/>
        <a:p>
          <a:endParaRPr lang="en-US">
            <a:solidFill>
              <a:schemeClr val="bg1"/>
            </a:solidFill>
            <a:latin typeface="Century Gothic" charset="0"/>
            <a:ea typeface="Century Gothic" charset="0"/>
            <a:cs typeface="Century Gothic" charset="0"/>
          </a:endParaRPr>
        </a:p>
      </dgm:t>
    </dgm:pt>
    <dgm:pt modelId="{893614B4-25E9-1B42-A4FE-EB2570BF73B9}" type="sibTrans" cxnId="{124C20B0-36B7-9241-9DA0-3B51C644279E}">
      <dgm:prSet/>
      <dgm:spPr/>
      <dgm:t>
        <a:bodyPr/>
        <a:lstStyle/>
        <a:p>
          <a:endParaRPr lang="en-US">
            <a:solidFill>
              <a:schemeClr val="bg1"/>
            </a:solidFill>
            <a:latin typeface="Century Gothic" charset="0"/>
            <a:ea typeface="Century Gothic" charset="0"/>
            <a:cs typeface="Century Gothic" charset="0"/>
          </a:endParaRPr>
        </a:p>
      </dgm:t>
    </dgm:pt>
    <dgm:pt modelId="{958365AE-612B-2840-90FD-89CCAA15226E}">
      <dgm:prSet phldrT="[Text]"/>
      <dgm:spPr/>
      <dgm:t>
        <a:bodyPr/>
        <a:lstStyle/>
        <a:p>
          <a:r>
            <a:rPr lang="en-US" dirty="0">
              <a:solidFill>
                <a:schemeClr val="bg1"/>
              </a:solidFill>
              <a:latin typeface="Century Gothic" charset="0"/>
              <a:ea typeface="Century Gothic" charset="0"/>
              <a:cs typeface="Century Gothic" charset="0"/>
            </a:rPr>
            <a:t>JSC</a:t>
          </a:r>
        </a:p>
      </dgm:t>
    </dgm:pt>
    <dgm:pt modelId="{7C72A455-7393-5D42-A37E-A2E24EC78895}" type="parTrans" cxnId="{2502B8DB-23BC-4647-B58B-0F663A3ACA0F}">
      <dgm:prSet/>
      <dgm:spPr/>
      <dgm:t>
        <a:bodyPr/>
        <a:lstStyle/>
        <a:p>
          <a:endParaRPr lang="en-US">
            <a:solidFill>
              <a:schemeClr val="bg1"/>
            </a:solidFill>
            <a:latin typeface="Century Gothic" charset="0"/>
            <a:ea typeface="Century Gothic" charset="0"/>
            <a:cs typeface="Century Gothic" charset="0"/>
          </a:endParaRPr>
        </a:p>
      </dgm:t>
    </dgm:pt>
    <dgm:pt modelId="{AC95AE55-3581-BB49-888F-0AD043B9D42D}" type="sibTrans" cxnId="{2502B8DB-23BC-4647-B58B-0F663A3ACA0F}">
      <dgm:prSet/>
      <dgm:spPr/>
      <dgm:t>
        <a:bodyPr/>
        <a:lstStyle/>
        <a:p>
          <a:endParaRPr lang="en-US">
            <a:solidFill>
              <a:schemeClr val="bg1"/>
            </a:solidFill>
            <a:latin typeface="Century Gothic" charset="0"/>
            <a:ea typeface="Century Gothic" charset="0"/>
            <a:cs typeface="Century Gothic" charset="0"/>
          </a:endParaRPr>
        </a:p>
      </dgm:t>
    </dgm:pt>
    <dgm:pt modelId="{47FFB330-C4D2-C74C-BCFE-EE2176452125}">
      <dgm:prSet phldrT="[Text]"/>
      <dgm:spPr/>
      <dgm:t>
        <a:bodyPr/>
        <a:lstStyle/>
        <a:p>
          <a:r>
            <a:rPr lang="en-US" dirty="0">
              <a:solidFill>
                <a:schemeClr val="bg1"/>
              </a:solidFill>
              <a:latin typeface="Century Gothic" charset="0"/>
              <a:ea typeface="Century Gothic" charset="0"/>
              <a:cs typeface="Century Gothic" charset="0"/>
            </a:rPr>
            <a:t>SSC</a:t>
          </a:r>
        </a:p>
      </dgm:t>
    </dgm:pt>
    <dgm:pt modelId="{4CC9B1AD-133B-464D-BC91-3284D316A452}" type="parTrans" cxnId="{51D87096-A7A4-9944-BD1F-818A17DCAAF1}">
      <dgm:prSet/>
      <dgm:spPr/>
      <dgm:t>
        <a:bodyPr/>
        <a:lstStyle/>
        <a:p>
          <a:endParaRPr lang="en-US">
            <a:solidFill>
              <a:schemeClr val="bg1"/>
            </a:solidFill>
            <a:latin typeface="Century Gothic" charset="0"/>
            <a:ea typeface="Century Gothic" charset="0"/>
            <a:cs typeface="Century Gothic" charset="0"/>
          </a:endParaRPr>
        </a:p>
      </dgm:t>
    </dgm:pt>
    <dgm:pt modelId="{0CD1E6AD-66E6-E04A-950E-0E699BA0D8C7}" type="sibTrans" cxnId="{51D87096-A7A4-9944-BD1F-818A17DCAAF1}">
      <dgm:prSet/>
      <dgm:spPr/>
      <dgm:t>
        <a:bodyPr/>
        <a:lstStyle/>
        <a:p>
          <a:endParaRPr lang="en-US">
            <a:solidFill>
              <a:schemeClr val="bg1"/>
            </a:solidFill>
            <a:latin typeface="Century Gothic" charset="0"/>
            <a:ea typeface="Century Gothic" charset="0"/>
            <a:cs typeface="Century Gothic" charset="0"/>
          </a:endParaRPr>
        </a:p>
      </dgm:t>
    </dgm:pt>
    <dgm:pt modelId="{9EC72A6C-7A75-D949-9B4E-9061143DFB78}">
      <dgm:prSet phldrT="[Text]"/>
      <dgm:spPr/>
      <dgm:t>
        <a:bodyPr/>
        <a:lstStyle/>
        <a:p>
          <a:r>
            <a:rPr lang="en-US" dirty="0">
              <a:solidFill>
                <a:schemeClr val="bg1"/>
              </a:solidFill>
              <a:latin typeface="Century Gothic" charset="0"/>
              <a:ea typeface="Century Gothic" charset="0"/>
              <a:cs typeface="Century Gothic" charset="0"/>
            </a:rPr>
            <a:t>AFRC</a:t>
          </a:r>
        </a:p>
      </dgm:t>
    </dgm:pt>
    <dgm:pt modelId="{ACE5996F-61E0-764D-A0E9-80CE55440D7A}" type="parTrans" cxnId="{4E67C602-F1E9-F446-B3F0-E50C0E042634}">
      <dgm:prSet/>
      <dgm:spPr/>
      <dgm:t>
        <a:bodyPr/>
        <a:lstStyle/>
        <a:p>
          <a:endParaRPr lang="en-US">
            <a:solidFill>
              <a:schemeClr val="bg1"/>
            </a:solidFill>
            <a:latin typeface="Century Gothic" charset="0"/>
            <a:ea typeface="Century Gothic" charset="0"/>
            <a:cs typeface="Century Gothic" charset="0"/>
          </a:endParaRPr>
        </a:p>
      </dgm:t>
    </dgm:pt>
    <dgm:pt modelId="{575263A3-4FDE-FE41-8792-4D6EB0972F03}" type="sibTrans" cxnId="{4E67C602-F1E9-F446-B3F0-E50C0E042634}">
      <dgm:prSet/>
      <dgm:spPr/>
      <dgm:t>
        <a:bodyPr/>
        <a:lstStyle/>
        <a:p>
          <a:endParaRPr lang="en-US">
            <a:solidFill>
              <a:schemeClr val="bg1"/>
            </a:solidFill>
            <a:latin typeface="Century Gothic" charset="0"/>
            <a:ea typeface="Century Gothic" charset="0"/>
            <a:cs typeface="Century Gothic" charset="0"/>
          </a:endParaRPr>
        </a:p>
      </dgm:t>
    </dgm:pt>
    <dgm:pt modelId="{B8EC92D7-B9F6-0A4B-9B44-E3BC91FB2B44}">
      <dgm:prSet phldrT="[Text]"/>
      <dgm:spPr/>
      <dgm:t>
        <a:bodyPr/>
        <a:lstStyle/>
        <a:p>
          <a:r>
            <a:rPr lang="en-US" dirty="0">
              <a:solidFill>
                <a:schemeClr val="bg1"/>
              </a:solidFill>
              <a:latin typeface="Century Gothic" charset="0"/>
              <a:ea typeface="Century Gothic" charset="0"/>
              <a:cs typeface="Century Gothic" charset="0"/>
            </a:rPr>
            <a:t>MSFC</a:t>
          </a:r>
        </a:p>
      </dgm:t>
    </dgm:pt>
    <dgm:pt modelId="{156EA4AA-0E13-D445-BE41-5ADB588A7ED9}" type="parTrans" cxnId="{430D27A7-98DD-7E4A-A2C2-7E199BE7970C}">
      <dgm:prSet/>
      <dgm:spPr/>
      <dgm:t>
        <a:bodyPr/>
        <a:lstStyle/>
        <a:p>
          <a:endParaRPr lang="en-US">
            <a:solidFill>
              <a:schemeClr val="bg1"/>
            </a:solidFill>
            <a:latin typeface="Century Gothic" charset="0"/>
            <a:ea typeface="Century Gothic" charset="0"/>
            <a:cs typeface="Century Gothic" charset="0"/>
          </a:endParaRPr>
        </a:p>
      </dgm:t>
    </dgm:pt>
    <dgm:pt modelId="{2F0053B1-1D04-864E-A0B1-D3B3DBA65EFE}" type="sibTrans" cxnId="{430D27A7-98DD-7E4A-A2C2-7E199BE7970C}">
      <dgm:prSet/>
      <dgm:spPr/>
      <dgm:t>
        <a:bodyPr/>
        <a:lstStyle/>
        <a:p>
          <a:endParaRPr lang="en-US">
            <a:solidFill>
              <a:schemeClr val="bg1"/>
            </a:solidFill>
            <a:latin typeface="Century Gothic" charset="0"/>
            <a:ea typeface="Century Gothic" charset="0"/>
            <a:cs typeface="Century Gothic" charset="0"/>
          </a:endParaRPr>
        </a:p>
      </dgm:t>
    </dgm:pt>
    <dgm:pt modelId="{9260F55E-C766-484A-8CE3-D9EBEDAE2AC9}" type="pres">
      <dgm:prSet presAssocID="{CBFBF413-B47F-A447-BCE1-1147EB5A6C07}" presName="composite" presStyleCnt="0">
        <dgm:presLayoutVars>
          <dgm:chMax val="1"/>
          <dgm:dir/>
          <dgm:resizeHandles val="exact"/>
        </dgm:presLayoutVars>
      </dgm:prSet>
      <dgm:spPr/>
    </dgm:pt>
    <dgm:pt modelId="{10E4DDCB-5F18-3F46-947B-025DC0D038FE}" type="pres">
      <dgm:prSet presAssocID="{CBFBF413-B47F-A447-BCE1-1147EB5A6C07}" presName="radial" presStyleCnt="0">
        <dgm:presLayoutVars>
          <dgm:animLvl val="ctr"/>
        </dgm:presLayoutVars>
      </dgm:prSet>
      <dgm:spPr/>
    </dgm:pt>
    <dgm:pt modelId="{65EBCEAB-3497-084A-B9A3-AE39A4865AB1}" type="pres">
      <dgm:prSet presAssocID="{CCEF8DA4-C907-9A48-8856-D607029E5AF2}" presName="centerShape" presStyleLbl="vennNode1" presStyleIdx="0" presStyleCnt="11" custScaleX="86900" custScaleY="80597" custLinFactNeighborX="574"/>
      <dgm:spPr/>
    </dgm:pt>
    <dgm:pt modelId="{007ABDB3-A5C4-4942-AF8E-C535CC340748}" type="pres">
      <dgm:prSet presAssocID="{5BD4D038-F3F8-2C48-83C6-CC8E62244ED8}" presName="node" presStyleLbl="vennNode1" presStyleIdx="1" presStyleCnt="11">
        <dgm:presLayoutVars>
          <dgm:bulletEnabled val="1"/>
        </dgm:presLayoutVars>
      </dgm:prSet>
      <dgm:spPr/>
    </dgm:pt>
    <dgm:pt modelId="{7B771FE4-1292-0D4C-B969-FD704D800013}" type="pres">
      <dgm:prSet presAssocID="{275D18D2-8F6D-1F42-AC93-1918D5FB1A08}" presName="node" presStyleLbl="vennNode1" presStyleIdx="2" presStyleCnt="11">
        <dgm:presLayoutVars>
          <dgm:bulletEnabled val="1"/>
        </dgm:presLayoutVars>
      </dgm:prSet>
      <dgm:spPr/>
    </dgm:pt>
    <dgm:pt modelId="{C0394C88-F3FC-904B-82A3-EF9AFC715A5C}" type="pres">
      <dgm:prSet presAssocID="{604B1F25-91BA-5C43-A102-A4BB83D81E46}" presName="node" presStyleLbl="vennNode1" presStyleIdx="3" presStyleCnt="11">
        <dgm:presLayoutVars>
          <dgm:bulletEnabled val="1"/>
        </dgm:presLayoutVars>
      </dgm:prSet>
      <dgm:spPr/>
    </dgm:pt>
    <dgm:pt modelId="{D75D958F-676A-0949-87E6-13D6B3BEC2AE}" type="pres">
      <dgm:prSet presAssocID="{42863B43-E8A8-5748-871D-DDF0AF7C11A0}" presName="node" presStyleLbl="vennNode1" presStyleIdx="4" presStyleCnt="11">
        <dgm:presLayoutVars>
          <dgm:bulletEnabled val="1"/>
        </dgm:presLayoutVars>
      </dgm:prSet>
      <dgm:spPr/>
    </dgm:pt>
    <dgm:pt modelId="{2017A624-6255-6D43-85DE-BAC9E59AC836}" type="pres">
      <dgm:prSet presAssocID="{5D739F96-0254-0446-A493-5E75CA955D60}" presName="node" presStyleLbl="vennNode1" presStyleIdx="5" presStyleCnt="11">
        <dgm:presLayoutVars>
          <dgm:bulletEnabled val="1"/>
        </dgm:presLayoutVars>
      </dgm:prSet>
      <dgm:spPr/>
    </dgm:pt>
    <dgm:pt modelId="{DD6C3785-2215-E64B-BE56-9FE36AAEEF74}" type="pres">
      <dgm:prSet presAssocID="{B8EC92D7-B9F6-0A4B-9B44-E3BC91FB2B44}" presName="node" presStyleLbl="vennNode1" presStyleIdx="6" presStyleCnt="11">
        <dgm:presLayoutVars>
          <dgm:bulletEnabled val="1"/>
        </dgm:presLayoutVars>
      </dgm:prSet>
      <dgm:spPr/>
    </dgm:pt>
    <dgm:pt modelId="{ED15868D-DB53-434F-817C-4697332E60F8}" type="pres">
      <dgm:prSet presAssocID="{0BA38AEA-153C-C546-9F79-CF326D0ADDC1}" presName="node" presStyleLbl="vennNode1" presStyleIdx="7" presStyleCnt="11">
        <dgm:presLayoutVars>
          <dgm:bulletEnabled val="1"/>
        </dgm:presLayoutVars>
      </dgm:prSet>
      <dgm:spPr/>
    </dgm:pt>
    <dgm:pt modelId="{9A260373-3953-F149-A09E-27B06C648E5D}" type="pres">
      <dgm:prSet presAssocID="{958365AE-612B-2840-90FD-89CCAA15226E}" presName="node" presStyleLbl="vennNode1" presStyleIdx="8" presStyleCnt="11">
        <dgm:presLayoutVars>
          <dgm:bulletEnabled val="1"/>
        </dgm:presLayoutVars>
      </dgm:prSet>
      <dgm:spPr/>
    </dgm:pt>
    <dgm:pt modelId="{ADCCE7C5-E095-5D45-ADEF-15FBEACE33ED}" type="pres">
      <dgm:prSet presAssocID="{47FFB330-C4D2-C74C-BCFE-EE2176452125}" presName="node" presStyleLbl="vennNode1" presStyleIdx="9" presStyleCnt="11">
        <dgm:presLayoutVars>
          <dgm:bulletEnabled val="1"/>
        </dgm:presLayoutVars>
      </dgm:prSet>
      <dgm:spPr/>
    </dgm:pt>
    <dgm:pt modelId="{F53301E9-971A-3540-AF64-ABB53B9AAD07}" type="pres">
      <dgm:prSet presAssocID="{9EC72A6C-7A75-D949-9B4E-9061143DFB78}" presName="node" presStyleLbl="vennNode1" presStyleIdx="10" presStyleCnt="11">
        <dgm:presLayoutVars>
          <dgm:bulletEnabled val="1"/>
        </dgm:presLayoutVars>
      </dgm:prSet>
      <dgm:spPr/>
    </dgm:pt>
  </dgm:ptLst>
  <dgm:cxnLst>
    <dgm:cxn modelId="{931AB600-B87E-1346-B2FB-1D55364718EC}" type="presOf" srcId="{604B1F25-91BA-5C43-A102-A4BB83D81E46}" destId="{C0394C88-F3FC-904B-82A3-EF9AFC715A5C}" srcOrd="0" destOrd="0" presId="urn:microsoft.com/office/officeart/2005/8/layout/radial3"/>
    <dgm:cxn modelId="{4E67C602-F1E9-F446-B3F0-E50C0E042634}" srcId="{CCEF8DA4-C907-9A48-8856-D607029E5AF2}" destId="{9EC72A6C-7A75-D949-9B4E-9061143DFB78}" srcOrd="9" destOrd="0" parTransId="{ACE5996F-61E0-764D-A0E9-80CE55440D7A}" sibTransId="{575263A3-4FDE-FE41-8792-4D6EB0972F03}"/>
    <dgm:cxn modelId="{A5EF5D21-5AD4-814C-9FBD-0F76E91FBD81}" type="presOf" srcId="{275D18D2-8F6D-1F42-AC93-1918D5FB1A08}" destId="{7B771FE4-1292-0D4C-B969-FD704D800013}" srcOrd="0" destOrd="0" presId="urn:microsoft.com/office/officeart/2005/8/layout/radial3"/>
    <dgm:cxn modelId="{5921E540-C950-3F4E-908B-53ACBAD82AAE}" type="presOf" srcId="{CBFBF413-B47F-A447-BCE1-1147EB5A6C07}" destId="{9260F55E-C766-484A-8CE3-D9EBEDAE2AC9}" srcOrd="0" destOrd="0" presId="urn:microsoft.com/office/officeart/2005/8/layout/radial3"/>
    <dgm:cxn modelId="{56734266-14A2-654D-8A9F-1C19D99CDFB6}" type="presOf" srcId="{5D739F96-0254-0446-A493-5E75CA955D60}" destId="{2017A624-6255-6D43-85DE-BAC9E59AC836}" srcOrd="0" destOrd="0" presId="urn:microsoft.com/office/officeart/2005/8/layout/radial3"/>
    <dgm:cxn modelId="{AE201485-F3EC-5D4F-86C4-DB258C785F33}" srcId="{CCEF8DA4-C907-9A48-8856-D607029E5AF2}" destId="{275D18D2-8F6D-1F42-AC93-1918D5FB1A08}" srcOrd="1" destOrd="0" parTransId="{9D12FEE8-F47E-B34C-A3EE-67DC890ED574}" sibTransId="{C5284A1B-DF4D-534A-B540-E061D8461A6E}"/>
    <dgm:cxn modelId="{23643489-464B-384F-A81A-C11ECB3CD8D3}" srcId="{CCEF8DA4-C907-9A48-8856-D607029E5AF2}" destId="{604B1F25-91BA-5C43-A102-A4BB83D81E46}" srcOrd="2" destOrd="0" parTransId="{9B2261CA-A27B-E641-B7DB-37E647822D7F}" sibTransId="{4FD432A8-320F-8842-AA8A-42C53346B114}"/>
    <dgm:cxn modelId="{34895590-3F60-4449-BB84-3F3E1A389230}" type="presOf" srcId="{CCEF8DA4-C907-9A48-8856-D607029E5AF2}" destId="{65EBCEAB-3497-084A-B9A3-AE39A4865AB1}" srcOrd="0" destOrd="0" presId="urn:microsoft.com/office/officeart/2005/8/layout/radial3"/>
    <dgm:cxn modelId="{51D87096-A7A4-9944-BD1F-818A17DCAAF1}" srcId="{CCEF8DA4-C907-9A48-8856-D607029E5AF2}" destId="{47FFB330-C4D2-C74C-BCFE-EE2176452125}" srcOrd="8" destOrd="0" parTransId="{4CC9B1AD-133B-464D-BC91-3284D316A452}" sibTransId="{0CD1E6AD-66E6-E04A-950E-0E699BA0D8C7}"/>
    <dgm:cxn modelId="{0A8E6B9E-95BF-6D43-975C-62AF1DD288C4}" type="presOf" srcId="{B8EC92D7-B9F6-0A4B-9B44-E3BC91FB2B44}" destId="{DD6C3785-2215-E64B-BE56-9FE36AAEEF74}" srcOrd="0" destOrd="0" presId="urn:microsoft.com/office/officeart/2005/8/layout/radial3"/>
    <dgm:cxn modelId="{7C6808A0-1EA7-C04F-A1B5-BCA63B422F76}" type="presOf" srcId="{9EC72A6C-7A75-D949-9B4E-9061143DFB78}" destId="{F53301E9-971A-3540-AF64-ABB53B9AAD07}" srcOrd="0" destOrd="0" presId="urn:microsoft.com/office/officeart/2005/8/layout/radial3"/>
    <dgm:cxn modelId="{D83C90A5-C954-764E-87AB-5F12A7FDEDEB}" srcId="{CCEF8DA4-C907-9A48-8856-D607029E5AF2}" destId="{42863B43-E8A8-5748-871D-DDF0AF7C11A0}" srcOrd="3" destOrd="0" parTransId="{19BB5995-62D1-204C-AF91-4B956D6CC94D}" sibTransId="{4C9433D9-919F-D94E-B9C3-06892C97DE3E}"/>
    <dgm:cxn modelId="{430D27A7-98DD-7E4A-A2C2-7E199BE7970C}" srcId="{CCEF8DA4-C907-9A48-8856-D607029E5AF2}" destId="{B8EC92D7-B9F6-0A4B-9B44-E3BC91FB2B44}" srcOrd="5" destOrd="0" parTransId="{156EA4AA-0E13-D445-BE41-5ADB588A7ED9}" sibTransId="{2F0053B1-1D04-864E-A0B1-D3B3DBA65EFE}"/>
    <dgm:cxn modelId="{4A53F2A7-7476-A346-AF37-20B38A40F6C9}" type="presOf" srcId="{42863B43-E8A8-5748-871D-DDF0AF7C11A0}" destId="{D75D958F-676A-0949-87E6-13D6B3BEC2AE}" srcOrd="0" destOrd="0" presId="urn:microsoft.com/office/officeart/2005/8/layout/radial3"/>
    <dgm:cxn modelId="{E68A5EAA-436D-CE40-BD11-94DCB3C5B064}" type="presOf" srcId="{47FFB330-C4D2-C74C-BCFE-EE2176452125}" destId="{ADCCE7C5-E095-5D45-ADEF-15FBEACE33ED}" srcOrd="0" destOrd="0" presId="urn:microsoft.com/office/officeart/2005/8/layout/radial3"/>
    <dgm:cxn modelId="{10105AAF-8B91-3844-80AE-7F750EA6916F}" srcId="{CBFBF413-B47F-A447-BCE1-1147EB5A6C07}" destId="{CCEF8DA4-C907-9A48-8856-D607029E5AF2}" srcOrd="0" destOrd="0" parTransId="{51DA6CE9-6443-4041-A458-6720AEFBF740}" sibTransId="{058F1658-3FE5-0342-B99F-E8438BA1E0CD}"/>
    <dgm:cxn modelId="{124C20B0-36B7-9241-9DA0-3B51C644279E}" srcId="{CCEF8DA4-C907-9A48-8856-D607029E5AF2}" destId="{0BA38AEA-153C-C546-9F79-CF326D0ADDC1}" srcOrd="6" destOrd="0" parTransId="{286C3AE4-2939-6D4C-BDD3-3552577B529A}" sibTransId="{893614B4-25E9-1B42-A4FE-EB2570BF73B9}"/>
    <dgm:cxn modelId="{FDF89EC7-1F7F-D244-A6D1-ECDDDDFBCE13}" type="presOf" srcId="{0BA38AEA-153C-C546-9F79-CF326D0ADDC1}" destId="{ED15868D-DB53-434F-817C-4697332E60F8}" srcOrd="0" destOrd="0" presId="urn:microsoft.com/office/officeart/2005/8/layout/radial3"/>
    <dgm:cxn modelId="{4CEE6FC9-9199-D24E-9DA2-543DE90AFBF1}" type="presOf" srcId="{958365AE-612B-2840-90FD-89CCAA15226E}" destId="{9A260373-3953-F149-A09E-27B06C648E5D}" srcOrd="0" destOrd="0" presId="urn:microsoft.com/office/officeart/2005/8/layout/radial3"/>
    <dgm:cxn modelId="{73D7BDD6-9653-0549-AC55-8700DC2A9B33}" srcId="{CCEF8DA4-C907-9A48-8856-D607029E5AF2}" destId="{5BD4D038-F3F8-2C48-83C6-CC8E62244ED8}" srcOrd="0" destOrd="0" parTransId="{BA78BE46-2EE4-8A48-9A5D-71B161CF84D5}" sibTransId="{096E7DFE-151E-5E43-AEE9-5F6DFF424FC7}"/>
    <dgm:cxn modelId="{A17DF6D7-FFBF-804E-9BB0-2BEEE3B41EB8}" type="presOf" srcId="{5BD4D038-F3F8-2C48-83C6-CC8E62244ED8}" destId="{007ABDB3-A5C4-4942-AF8E-C535CC340748}" srcOrd="0" destOrd="0" presId="urn:microsoft.com/office/officeart/2005/8/layout/radial3"/>
    <dgm:cxn modelId="{2502B8DB-23BC-4647-B58B-0F663A3ACA0F}" srcId="{CCEF8DA4-C907-9A48-8856-D607029E5AF2}" destId="{958365AE-612B-2840-90FD-89CCAA15226E}" srcOrd="7" destOrd="0" parTransId="{7C72A455-7393-5D42-A37E-A2E24EC78895}" sibTransId="{AC95AE55-3581-BB49-888F-0AD043B9D42D}"/>
    <dgm:cxn modelId="{838688EE-B55D-9F43-A3B4-9EA9D7C0D52D}" srcId="{CCEF8DA4-C907-9A48-8856-D607029E5AF2}" destId="{5D739F96-0254-0446-A493-5E75CA955D60}" srcOrd="4" destOrd="0" parTransId="{68B18A5B-8522-7148-A5FC-753FF22BE2A2}" sibTransId="{0DD75331-2B67-414D-8F39-394C0BB593C0}"/>
    <dgm:cxn modelId="{79954C42-D021-C442-A9A6-B75C2BD99874}" type="presParOf" srcId="{9260F55E-C766-484A-8CE3-D9EBEDAE2AC9}" destId="{10E4DDCB-5F18-3F46-947B-025DC0D038FE}" srcOrd="0" destOrd="0" presId="urn:microsoft.com/office/officeart/2005/8/layout/radial3"/>
    <dgm:cxn modelId="{3E32AFE0-AD36-F447-A764-72B2F745F254}" type="presParOf" srcId="{10E4DDCB-5F18-3F46-947B-025DC0D038FE}" destId="{65EBCEAB-3497-084A-B9A3-AE39A4865AB1}" srcOrd="0" destOrd="0" presId="urn:microsoft.com/office/officeart/2005/8/layout/radial3"/>
    <dgm:cxn modelId="{34BA448C-C38D-3E4B-8231-340AEBF810E8}" type="presParOf" srcId="{10E4DDCB-5F18-3F46-947B-025DC0D038FE}" destId="{007ABDB3-A5C4-4942-AF8E-C535CC340748}" srcOrd="1" destOrd="0" presId="urn:microsoft.com/office/officeart/2005/8/layout/radial3"/>
    <dgm:cxn modelId="{4A47FB17-39A3-3545-86D6-74D77BA7B698}" type="presParOf" srcId="{10E4DDCB-5F18-3F46-947B-025DC0D038FE}" destId="{7B771FE4-1292-0D4C-B969-FD704D800013}" srcOrd="2" destOrd="0" presId="urn:microsoft.com/office/officeart/2005/8/layout/radial3"/>
    <dgm:cxn modelId="{F18E147D-44A3-0E4D-AF55-E07B56E37F11}" type="presParOf" srcId="{10E4DDCB-5F18-3F46-947B-025DC0D038FE}" destId="{C0394C88-F3FC-904B-82A3-EF9AFC715A5C}" srcOrd="3" destOrd="0" presId="urn:microsoft.com/office/officeart/2005/8/layout/radial3"/>
    <dgm:cxn modelId="{FA9165FF-6B5D-7347-B6A5-9A270A9C5988}" type="presParOf" srcId="{10E4DDCB-5F18-3F46-947B-025DC0D038FE}" destId="{D75D958F-676A-0949-87E6-13D6B3BEC2AE}" srcOrd="4" destOrd="0" presId="urn:microsoft.com/office/officeart/2005/8/layout/radial3"/>
    <dgm:cxn modelId="{AA33F2E4-C6AE-F84B-91B0-C3BD6229E300}" type="presParOf" srcId="{10E4DDCB-5F18-3F46-947B-025DC0D038FE}" destId="{2017A624-6255-6D43-85DE-BAC9E59AC836}" srcOrd="5" destOrd="0" presId="urn:microsoft.com/office/officeart/2005/8/layout/radial3"/>
    <dgm:cxn modelId="{35426753-BFA6-7442-A054-683F802AC29A}" type="presParOf" srcId="{10E4DDCB-5F18-3F46-947B-025DC0D038FE}" destId="{DD6C3785-2215-E64B-BE56-9FE36AAEEF74}" srcOrd="6" destOrd="0" presId="urn:microsoft.com/office/officeart/2005/8/layout/radial3"/>
    <dgm:cxn modelId="{FE05E880-A234-F340-815C-6CED324F9790}" type="presParOf" srcId="{10E4DDCB-5F18-3F46-947B-025DC0D038FE}" destId="{ED15868D-DB53-434F-817C-4697332E60F8}" srcOrd="7" destOrd="0" presId="urn:microsoft.com/office/officeart/2005/8/layout/radial3"/>
    <dgm:cxn modelId="{D321F5B9-4E15-DB41-A1B3-1CBE208509AC}" type="presParOf" srcId="{10E4DDCB-5F18-3F46-947B-025DC0D038FE}" destId="{9A260373-3953-F149-A09E-27B06C648E5D}" srcOrd="8" destOrd="0" presId="urn:microsoft.com/office/officeart/2005/8/layout/radial3"/>
    <dgm:cxn modelId="{9D492496-DFCD-444B-ABF8-0E2313E50635}" type="presParOf" srcId="{10E4DDCB-5F18-3F46-947B-025DC0D038FE}" destId="{ADCCE7C5-E095-5D45-ADEF-15FBEACE33ED}" srcOrd="9" destOrd="0" presId="urn:microsoft.com/office/officeart/2005/8/layout/radial3"/>
    <dgm:cxn modelId="{3CB6F0DC-8877-D549-8BCC-FD5AE47680B0}" type="presParOf" srcId="{10E4DDCB-5F18-3F46-947B-025DC0D038FE}" destId="{F53301E9-971A-3540-AF64-ABB53B9AAD07}" srcOrd="10" destOrd="0" presId="urn:microsoft.com/office/officeart/2005/8/layout/radial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04B5E5-C471-4C87-9F02-963EBACEF360}">
      <dsp:nvSpPr>
        <dsp:cNvPr id="0" name=""/>
        <dsp:cNvSpPr/>
      </dsp:nvSpPr>
      <dsp:spPr>
        <a:xfrm>
          <a:off x="1434037" y="0"/>
          <a:ext cx="717018" cy="470455"/>
        </a:xfrm>
        <a:prstGeom prst="trapezoid">
          <a:avLst>
            <a:gd name="adj" fmla="val 76205"/>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Tools</a:t>
          </a:r>
        </a:p>
      </dsp:txBody>
      <dsp:txXfrm>
        <a:off x="1434037" y="0"/>
        <a:ext cx="717018" cy="470455"/>
      </dsp:txXfrm>
    </dsp:sp>
    <dsp:sp modelId="{2F0D526B-E33F-4601-987C-737460F118C3}">
      <dsp:nvSpPr>
        <dsp:cNvPr id="0" name=""/>
        <dsp:cNvSpPr/>
      </dsp:nvSpPr>
      <dsp:spPr>
        <a:xfrm>
          <a:off x="1075528" y="470455"/>
          <a:ext cx="1434037" cy="470455"/>
        </a:xfrm>
        <a:prstGeom prst="trapezoid">
          <a:avLst>
            <a:gd name="adj" fmla="val 76205"/>
          </a:avLst>
        </a:prstGeom>
        <a:solidFill>
          <a:schemeClr val="accent3">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Methods</a:t>
          </a:r>
        </a:p>
      </dsp:txBody>
      <dsp:txXfrm>
        <a:off x="1326484" y="470455"/>
        <a:ext cx="932124" cy="470455"/>
      </dsp:txXfrm>
    </dsp:sp>
    <dsp:sp modelId="{0E146B02-9E5B-426E-8158-372634C61E14}">
      <dsp:nvSpPr>
        <dsp:cNvPr id="0" name=""/>
        <dsp:cNvSpPr/>
      </dsp:nvSpPr>
      <dsp:spPr>
        <a:xfrm>
          <a:off x="717018" y="934789"/>
          <a:ext cx="2151056" cy="470455"/>
        </a:xfrm>
        <a:prstGeom prst="trapezoid">
          <a:avLst>
            <a:gd name="adj" fmla="val 76205"/>
          </a:avLst>
        </a:prstGeom>
        <a:solidFill>
          <a:schemeClr val="accent4">
            <a:hueOff val="0"/>
            <a:satOff val="0"/>
            <a:lumOff val="0"/>
            <a:alphaOff val="0"/>
          </a:schemeClr>
        </a:solidFill>
        <a:ln w="25400" cap="flat" cmpd="sng" algn="ctr">
          <a:solidFill>
            <a:schemeClr val="bg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0" kern="1200" dirty="0"/>
            <a:t>Methodology</a:t>
          </a:r>
        </a:p>
      </dsp:txBody>
      <dsp:txXfrm>
        <a:off x="1093453" y="934789"/>
        <a:ext cx="1398186" cy="470455"/>
      </dsp:txXfrm>
    </dsp:sp>
    <dsp:sp modelId="{58EF6984-18E1-478E-8851-6763BDCE678A}">
      <dsp:nvSpPr>
        <dsp:cNvPr id="0" name=""/>
        <dsp:cNvSpPr/>
      </dsp:nvSpPr>
      <dsp:spPr>
        <a:xfrm>
          <a:off x="358509" y="1411365"/>
          <a:ext cx="2868075" cy="470455"/>
        </a:xfrm>
        <a:prstGeom prst="trapezoid">
          <a:avLst>
            <a:gd name="adj" fmla="val 76205"/>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Principles</a:t>
          </a:r>
        </a:p>
      </dsp:txBody>
      <dsp:txXfrm>
        <a:off x="860422" y="1411365"/>
        <a:ext cx="1864248" cy="470455"/>
      </dsp:txXfrm>
    </dsp:sp>
    <dsp:sp modelId="{E0191243-1548-49C1-99ED-735AF82FEAFF}">
      <dsp:nvSpPr>
        <dsp:cNvPr id="0" name=""/>
        <dsp:cNvSpPr/>
      </dsp:nvSpPr>
      <dsp:spPr>
        <a:xfrm>
          <a:off x="0" y="1881820"/>
          <a:ext cx="3585094" cy="470455"/>
        </a:xfrm>
        <a:prstGeom prst="trapezoid">
          <a:avLst>
            <a:gd name="adj" fmla="val 76205"/>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t>Culture</a:t>
          </a:r>
        </a:p>
      </dsp:txBody>
      <dsp:txXfrm>
        <a:off x="627391" y="1881820"/>
        <a:ext cx="2330311" cy="4704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EBCEAB-3497-084A-B9A3-AE39A4865AB1}">
      <dsp:nvSpPr>
        <dsp:cNvPr id="0" name=""/>
        <dsp:cNvSpPr/>
      </dsp:nvSpPr>
      <dsp:spPr>
        <a:xfrm>
          <a:off x="973482" y="601691"/>
          <a:ext cx="1049046" cy="972957"/>
        </a:xfrm>
        <a:prstGeom prst="ellipse">
          <a:avLst/>
        </a:prstGeom>
        <a:solidFill>
          <a:schemeClr val="accent1">
            <a:shade val="80000"/>
            <a:alpha val="50000"/>
            <a:hueOff val="0"/>
            <a:satOff val="0"/>
            <a:lumOff val="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n-US" sz="1200" kern="1200" dirty="0">
            <a:solidFill>
              <a:schemeClr val="bg1"/>
            </a:solidFill>
            <a:latin typeface="Century Gothic" charset="0"/>
            <a:ea typeface="Century Gothic" charset="0"/>
            <a:cs typeface="Century Gothic" charset="0"/>
          </a:endParaRPr>
        </a:p>
        <a:p>
          <a:pPr marL="0" lvl="0" indent="0" algn="ctr" defTabSz="533400">
            <a:lnSpc>
              <a:spcPct val="90000"/>
            </a:lnSpc>
            <a:spcBef>
              <a:spcPct val="0"/>
            </a:spcBef>
            <a:spcAft>
              <a:spcPct val="35000"/>
            </a:spcAft>
            <a:buNone/>
          </a:pPr>
          <a:endParaRPr lang="en-US" sz="1200" kern="1200" dirty="0">
            <a:solidFill>
              <a:schemeClr val="bg1"/>
            </a:solidFill>
            <a:latin typeface="Century Gothic" charset="0"/>
            <a:ea typeface="Century Gothic" charset="0"/>
            <a:cs typeface="Century Gothic" charset="0"/>
          </a:endParaRPr>
        </a:p>
        <a:p>
          <a:pPr marL="0" lvl="0" indent="0" algn="ctr" defTabSz="533400">
            <a:lnSpc>
              <a:spcPct val="90000"/>
            </a:lnSpc>
            <a:spcBef>
              <a:spcPct val="0"/>
            </a:spcBef>
            <a:spcAft>
              <a:spcPct val="35000"/>
            </a:spcAft>
            <a:buNone/>
          </a:pPr>
          <a:endParaRPr lang="en-US" sz="1200" kern="1200" dirty="0">
            <a:solidFill>
              <a:schemeClr val="bg1"/>
            </a:solidFill>
            <a:latin typeface="Century Gothic" charset="0"/>
            <a:ea typeface="Century Gothic" charset="0"/>
            <a:cs typeface="Century Gothic" charset="0"/>
          </a:endParaRPr>
        </a:p>
        <a:p>
          <a:pPr marL="0" lvl="0" indent="0" algn="ctr" defTabSz="533400">
            <a:lnSpc>
              <a:spcPct val="90000"/>
            </a:lnSpc>
            <a:spcBef>
              <a:spcPct val="0"/>
            </a:spcBef>
            <a:spcAft>
              <a:spcPct val="35000"/>
            </a:spcAft>
            <a:buNone/>
          </a:pPr>
          <a:r>
            <a:rPr lang="en-US" sz="1000" kern="1200" dirty="0">
              <a:solidFill>
                <a:schemeClr val="bg1"/>
              </a:solidFill>
              <a:latin typeface="Century Gothic" charset="0"/>
              <a:ea typeface="Century Gothic" charset="0"/>
              <a:cs typeface="Century Gothic" charset="0"/>
            </a:rPr>
            <a:t>HQ</a:t>
          </a:r>
          <a:endParaRPr lang="en-US" sz="1200" kern="1200" dirty="0">
            <a:solidFill>
              <a:schemeClr val="bg1"/>
            </a:solidFill>
            <a:latin typeface="Century Gothic" charset="0"/>
            <a:ea typeface="Century Gothic" charset="0"/>
            <a:cs typeface="Century Gothic" charset="0"/>
          </a:endParaRPr>
        </a:p>
      </dsp:txBody>
      <dsp:txXfrm>
        <a:off x="1127111" y="744177"/>
        <a:ext cx="741788" cy="687985"/>
      </dsp:txXfrm>
    </dsp:sp>
    <dsp:sp modelId="{007ABDB3-A5C4-4942-AF8E-C535CC340748}">
      <dsp:nvSpPr>
        <dsp:cNvPr id="0" name=""/>
        <dsp:cNvSpPr/>
      </dsp:nvSpPr>
      <dsp:spPr>
        <a:xfrm>
          <a:off x="1187183" y="215"/>
          <a:ext cx="603594" cy="603594"/>
        </a:xfrm>
        <a:prstGeom prst="ellipse">
          <a:avLst/>
        </a:prstGeom>
        <a:solidFill>
          <a:schemeClr val="accent1">
            <a:shade val="80000"/>
            <a:alpha val="50000"/>
            <a:hueOff val="27126"/>
            <a:satOff val="518"/>
            <a:lumOff val="2286"/>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ARC</a:t>
          </a:r>
        </a:p>
      </dsp:txBody>
      <dsp:txXfrm>
        <a:off x="1275577" y="88609"/>
        <a:ext cx="426806" cy="426806"/>
      </dsp:txXfrm>
    </dsp:sp>
    <dsp:sp modelId="{7B771FE4-1292-0D4C-B969-FD704D800013}">
      <dsp:nvSpPr>
        <dsp:cNvPr id="0" name=""/>
        <dsp:cNvSpPr/>
      </dsp:nvSpPr>
      <dsp:spPr>
        <a:xfrm>
          <a:off x="1649275" y="150358"/>
          <a:ext cx="603594" cy="603594"/>
        </a:xfrm>
        <a:prstGeom prst="ellipse">
          <a:avLst/>
        </a:prstGeom>
        <a:solidFill>
          <a:schemeClr val="accent1">
            <a:shade val="80000"/>
            <a:alpha val="50000"/>
            <a:hueOff val="54253"/>
            <a:satOff val="1035"/>
            <a:lumOff val="4571"/>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GRC</a:t>
          </a:r>
        </a:p>
      </dsp:txBody>
      <dsp:txXfrm>
        <a:off x="1737669" y="238752"/>
        <a:ext cx="426806" cy="426806"/>
      </dsp:txXfrm>
    </dsp:sp>
    <dsp:sp modelId="{C0394C88-F3FC-904B-82A3-EF9AFC715A5C}">
      <dsp:nvSpPr>
        <dsp:cNvPr id="0" name=""/>
        <dsp:cNvSpPr/>
      </dsp:nvSpPr>
      <dsp:spPr>
        <a:xfrm>
          <a:off x="1934863" y="543436"/>
          <a:ext cx="603594" cy="603594"/>
        </a:xfrm>
        <a:prstGeom prst="ellipse">
          <a:avLst/>
        </a:prstGeom>
        <a:solidFill>
          <a:schemeClr val="accent1">
            <a:shade val="80000"/>
            <a:alpha val="50000"/>
            <a:hueOff val="81379"/>
            <a:satOff val="1553"/>
            <a:lumOff val="6857"/>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GSFC</a:t>
          </a:r>
        </a:p>
      </dsp:txBody>
      <dsp:txXfrm>
        <a:off x="2023257" y="631830"/>
        <a:ext cx="426806" cy="426806"/>
      </dsp:txXfrm>
    </dsp:sp>
    <dsp:sp modelId="{D75D958F-676A-0949-87E6-13D6B3BEC2AE}">
      <dsp:nvSpPr>
        <dsp:cNvPr id="0" name=""/>
        <dsp:cNvSpPr/>
      </dsp:nvSpPr>
      <dsp:spPr>
        <a:xfrm>
          <a:off x="1934863" y="1029308"/>
          <a:ext cx="603594" cy="603594"/>
        </a:xfrm>
        <a:prstGeom prst="ellipse">
          <a:avLst/>
        </a:prstGeom>
        <a:solidFill>
          <a:schemeClr val="accent1">
            <a:shade val="80000"/>
            <a:alpha val="50000"/>
            <a:hueOff val="108505"/>
            <a:satOff val="2070"/>
            <a:lumOff val="9142"/>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KSC</a:t>
          </a:r>
        </a:p>
      </dsp:txBody>
      <dsp:txXfrm>
        <a:off x="2023257" y="1117702"/>
        <a:ext cx="426806" cy="426806"/>
      </dsp:txXfrm>
    </dsp:sp>
    <dsp:sp modelId="{2017A624-6255-6D43-85DE-BAC9E59AC836}">
      <dsp:nvSpPr>
        <dsp:cNvPr id="0" name=""/>
        <dsp:cNvSpPr/>
      </dsp:nvSpPr>
      <dsp:spPr>
        <a:xfrm>
          <a:off x="1649275" y="1422387"/>
          <a:ext cx="603594" cy="603594"/>
        </a:xfrm>
        <a:prstGeom prst="ellipse">
          <a:avLst/>
        </a:prstGeom>
        <a:solidFill>
          <a:schemeClr val="accent1">
            <a:shade val="80000"/>
            <a:alpha val="50000"/>
            <a:hueOff val="135632"/>
            <a:satOff val="2588"/>
            <a:lumOff val="11428"/>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err="1">
              <a:solidFill>
                <a:schemeClr val="bg1"/>
              </a:solidFill>
              <a:latin typeface="Century Gothic" charset="0"/>
              <a:ea typeface="Century Gothic" charset="0"/>
              <a:cs typeface="Century Gothic" charset="0"/>
            </a:rPr>
            <a:t>LaRC</a:t>
          </a:r>
          <a:endParaRPr lang="en-US" sz="1100" kern="1200" dirty="0">
            <a:solidFill>
              <a:schemeClr val="bg1"/>
            </a:solidFill>
            <a:latin typeface="Century Gothic" charset="0"/>
            <a:ea typeface="Century Gothic" charset="0"/>
            <a:cs typeface="Century Gothic" charset="0"/>
          </a:endParaRPr>
        </a:p>
      </dsp:txBody>
      <dsp:txXfrm>
        <a:off x="1737669" y="1510781"/>
        <a:ext cx="426806" cy="426806"/>
      </dsp:txXfrm>
    </dsp:sp>
    <dsp:sp modelId="{DD6C3785-2215-E64B-BE56-9FE36AAEEF74}">
      <dsp:nvSpPr>
        <dsp:cNvPr id="0" name=""/>
        <dsp:cNvSpPr/>
      </dsp:nvSpPr>
      <dsp:spPr>
        <a:xfrm>
          <a:off x="1187183" y="1572530"/>
          <a:ext cx="603594" cy="603594"/>
        </a:xfrm>
        <a:prstGeom prst="ellipse">
          <a:avLst/>
        </a:prstGeom>
        <a:solidFill>
          <a:schemeClr val="accent1">
            <a:shade val="80000"/>
            <a:alpha val="50000"/>
            <a:hueOff val="162758"/>
            <a:satOff val="3105"/>
            <a:lumOff val="13713"/>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MSFC</a:t>
          </a:r>
        </a:p>
      </dsp:txBody>
      <dsp:txXfrm>
        <a:off x="1275577" y="1660924"/>
        <a:ext cx="426806" cy="426806"/>
      </dsp:txXfrm>
    </dsp:sp>
    <dsp:sp modelId="{ED15868D-DB53-434F-817C-4697332E60F8}">
      <dsp:nvSpPr>
        <dsp:cNvPr id="0" name=""/>
        <dsp:cNvSpPr/>
      </dsp:nvSpPr>
      <dsp:spPr>
        <a:xfrm>
          <a:off x="725092" y="1422387"/>
          <a:ext cx="603594" cy="603594"/>
        </a:xfrm>
        <a:prstGeom prst="ellipse">
          <a:avLst/>
        </a:prstGeom>
        <a:solidFill>
          <a:schemeClr val="accent1">
            <a:shade val="80000"/>
            <a:alpha val="50000"/>
            <a:hueOff val="189884"/>
            <a:satOff val="3623"/>
            <a:lumOff val="15999"/>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JPL</a:t>
          </a:r>
        </a:p>
      </dsp:txBody>
      <dsp:txXfrm>
        <a:off x="813486" y="1510781"/>
        <a:ext cx="426806" cy="426806"/>
      </dsp:txXfrm>
    </dsp:sp>
    <dsp:sp modelId="{9A260373-3953-F149-A09E-27B06C648E5D}">
      <dsp:nvSpPr>
        <dsp:cNvPr id="0" name=""/>
        <dsp:cNvSpPr/>
      </dsp:nvSpPr>
      <dsp:spPr>
        <a:xfrm>
          <a:off x="439503" y="1029308"/>
          <a:ext cx="603594" cy="603594"/>
        </a:xfrm>
        <a:prstGeom prst="ellipse">
          <a:avLst/>
        </a:prstGeom>
        <a:solidFill>
          <a:schemeClr val="accent1">
            <a:shade val="80000"/>
            <a:alpha val="50000"/>
            <a:hueOff val="217011"/>
            <a:satOff val="4140"/>
            <a:lumOff val="18284"/>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JSC</a:t>
          </a:r>
        </a:p>
      </dsp:txBody>
      <dsp:txXfrm>
        <a:off x="527897" y="1117702"/>
        <a:ext cx="426806" cy="426806"/>
      </dsp:txXfrm>
    </dsp:sp>
    <dsp:sp modelId="{ADCCE7C5-E095-5D45-ADEF-15FBEACE33ED}">
      <dsp:nvSpPr>
        <dsp:cNvPr id="0" name=""/>
        <dsp:cNvSpPr/>
      </dsp:nvSpPr>
      <dsp:spPr>
        <a:xfrm>
          <a:off x="439503" y="543436"/>
          <a:ext cx="603594" cy="603594"/>
        </a:xfrm>
        <a:prstGeom prst="ellipse">
          <a:avLst/>
        </a:prstGeom>
        <a:solidFill>
          <a:schemeClr val="accent1">
            <a:shade val="80000"/>
            <a:alpha val="50000"/>
            <a:hueOff val="244137"/>
            <a:satOff val="4658"/>
            <a:lumOff val="20570"/>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SSC</a:t>
          </a:r>
        </a:p>
      </dsp:txBody>
      <dsp:txXfrm>
        <a:off x="527897" y="631830"/>
        <a:ext cx="426806" cy="426806"/>
      </dsp:txXfrm>
    </dsp:sp>
    <dsp:sp modelId="{F53301E9-971A-3540-AF64-ABB53B9AAD07}">
      <dsp:nvSpPr>
        <dsp:cNvPr id="0" name=""/>
        <dsp:cNvSpPr/>
      </dsp:nvSpPr>
      <dsp:spPr>
        <a:xfrm>
          <a:off x="725092" y="150358"/>
          <a:ext cx="603594" cy="603594"/>
        </a:xfrm>
        <a:prstGeom prst="ellipse">
          <a:avLst/>
        </a:prstGeom>
        <a:solidFill>
          <a:schemeClr val="accent1">
            <a:shade val="80000"/>
            <a:alpha val="50000"/>
            <a:hueOff val="271263"/>
            <a:satOff val="5175"/>
            <a:lumOff val="22855"/>
            <a:alphaOff val="0"/>
          </a:schemeClr>
        </a:soli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US" sz="1100" kern="1200" dirty="0">
              <a:solidFill>
                <a:schemeClr val="bg1"/>
              </a:solidFill>
              <a:latin typeface="Century Gothic" charset="0"/>
              <a:ea typeface="Century Gothic" charset="0"/>
              <a:cs typeface="Century Gothic" charset="0"/>
            </a:rPr>
            <a:t>AFRC</a:t>
          </a:r>
        </a:p>
      </dsp:txBody>
      <dsp:txXfrm>
        <a:off x="813486" y="238752"/>
        <a:ext cx="426806" cy="42680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77E2C9-084B-E145-A96F-2F28B87A9F8A}" type="datetimeFigureOut">
              <a:rPr lang="en-US" smtClean="0"/>
              <a:t>9/14/20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C79080-0A85-0D40-8D1B-C144AF5800C6}" type="slidenum">
              <a:rPr lang="en-US" smtClean="0"/>
              <a:t>‹#›</a:t>
            </a:fld>
            <a:endParaRPr lang="en-US"/>
          </a:p>
        </p:txBody>
      </p:sp>
    </p:spTree>
    <p:extLst>
      <p:ext uri="{BB962C8B-B14F-4D97-AF65-F5344CB8AC3E}">
        <p14:creationId xmlns:p14="http://schemas.microsoft.com/office/powerpoint/2010/main" val="3441436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I'll give some context around MBSE and what is being addressed by the NASA Tournament Lab Challenge. Then I'll tell you about how we set up the challenge, and the results. I'll spend some time reviewing the community's ideas for direct use of some of the entries. And I'll finish with some ideas about other benefits of the challenge.</a:t>
            </a:r>
          </a:p>
        </p:txBody>
      </p:sp>
      <p:sp>
        <p:nvSpPr>
          <p:cNvPr id="4" name="Slide Number Placeholder 3"/>
          <p:cNvSpPr>
            <a:spLocks noGrp="1"/>
          </p:cNvSpPr>
          <p:nvPr>
            <p:ph type="sldNum" sz="quarter" idx="5"/>
          </p:nvPr>
        </p:nvSpPr>
        <p:spPr/>
        <p:txBody>
          <a:bodyPr/>
          <a:lstStyle/>
          <a:p>
            <a:fld id="{3AC79080-0A85-0D40-8D1B-C144AF5800C6}" type="slidenum">
              <a:rPr lang="en-US" smtClean="0"/>
              <a:t>2</a:t>
            </a:fld>
            <a:endParaRPr lang="en-US"/>
          </a:p>
        </p:txBody>
      </p:sp>
    </p:spTree>
    <p:extLst>
      <p:ext uri="{BB962C8B-B14F-4D97-AF65-F5344CB8AC3E}">
        <p14:creationId xmlns:p14="http://schemas.microsoft.com/office/powerpoint/2010/main" val="1266551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Moving on to some indirect benefits of receiving and reviewing these entries. It spurred discussion of libraries, profiles, meta-modeling, and model validation. They served as examples for those newer to MBSE, and it was thought-provoking to see different types of approaches for those more familiar with MBSE too. It brought Engagement and promoted visibility for NASA across the systems engineering field and the space industry. And additionally it brought Visibility and connections to potential future workforce sources.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12</a:t>
            </a:fld>
            <a:endParaRPr lang="en-US"/>
          </a:p>
        </p:txBody>
      </p:sp>
    </p:spTree>
    <p:extLst>
      <p:ext uri="{BB962C8B-B14F-4D97-AF65-F5344CB8AC3E}">
        <p14:creationId xmlns:p14="http://schemas.microsoft.com/office/powerpoint/2010/main" val="4017936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13</a:t>
            </a:fld>
            <a:endParaRPr lang="en-US"/>
          </a:p>
        </p:txBody>
      </p:sp>
    </p:spTree>
    <p:extLst>
      <p:ext uri="{BB962C8B-B14F-4D97-AF65-F5344CB8AC3E}">
        <p14:creationId xmlns:p14="http://schemas.microsoft.com/office/powerpoint/2010/main" val="1717696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MBSE is a methodology that formalizes the principles of Systems Engineering. </a:t>
            </a:r>
            <a:r>
              <a:rPr lang="en-US" sz="1200" dirty="0"/>
              <a:t>This methodology can then be implemented using methods, and tools to perform the methods, to realize the actual models. </a:t>
            </a:r>
            <a:r>
              <a:rPr lang="en-US" sz="1200" dirty="0" err="1"/>
              <a:t>SysML</a:t>
            </a:r>
            <a:r>
              <a:rPr lang="en-US" sz="1200" dirty="0"/>
              <a:t>-based frameworks such as libraries of common model elements enable a method to implement MBSE.</a:t>
            </a:r>
          </a:p>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3</a:t>
            </a:fld>
            <a:endParaRPr lang="en-US"/>
          </a:p>
        </p:txBody>
      </p:sp>
    </p:spTree>
    <p:extLst>
      <p:ext uri="{BB962C8B-B14F-4D97-AF65-F5344CB8AC3E}">
        <p14:creationId xmlns:p14="http://schemas.microsoft.com/office/powerpoint/2010/main" val="1575804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 NASA Open Innovation toolkit is known to the public as the “NASA Tournament Lab” or “NTL.”  This is actually a set of contracts that we make available to all NASA projects and to all Federal Agencies to run challenges and access some amazing communities including 40 Open Innovation Firms &amp; Communities representing over 100 million people in the world. The main contract in the NTL is the NASA Open Innovation Services or NOIS2 contract. This is a multiple award IDIQ contract using fixed price task orders with 19 vendors which enables us to get many of the most capable curated communities on the planet to compete to run NASA and Federal Government challenges. These crowds can access the power of passion in their communities using open innovation tools. For this challenge, we greatly appreciated NASA MBSE CoP’s willingness to run a pilot with Assist2Develop (A2D) - a fairly new company with a crowd of approximately 10,000 members. In addition to addressing the MBSE CoP challenge, the pilot informed our Center of Excellence for Collaborative Innovation on the capabilities of this company. In fact, A2D is now a candidate platform to onboard into the NTL.</a:t>
            </a:r>
          </a:p>
          <a:p>
            <a:br>
              <a:rPr lang="en-US" dirty="0"/>
            </a:br>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5</a:t>
            </a:fld>
            <a:endParaRPr lang="en-US"/>
          </a:p>
        </p:txBody>
      </p:sp>
    </p:spTree>
    <p:extLst>
      <p:ext uri="{BB962C8B-B14F-4D97-AF65-F5344CB8AC3E}">
        <p14:creationId xmlns:p14="http://schemas.microsoft.com/office/powerpoint/2010/main" val="3314650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NASA has used open innovation in recent years through NTL for software development and new hardware technology, with promising results. The NASA Engineering and Safety Center decided to sponsor a challenge as an additional avenue to advance NASA’s integration of MBSE. This application is narrower than a function to perform with software or hardware. We wanted innovation within the constraint of model-based systems engineering tools to ease the starting burden of tools through reusability and familiarity. So, we decided to ask for the development of a model library. We picked a specific function - creating a space habitat architecture – to form a clear problem definition, make it easy to compare entries, and make it fun! We considered this a trial run using open innovation as part of MBSE infusion and wondered if there would be as much participation or quality submissions with this more specialized topic and skill.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6</a:t>
            </a:fld>
            <a:endParaRPr lang="en-US"/>
          </a:p>
        </p:txBody>
      </p:sp>
    </p:spTree>
    <p:extLst>
      <p:ext uri="{BB962C8B-B14F-4D97-AF65-F5344CB8AC3E}">
        <p14:creationId xmlns:p14="http://schemas.microsoft.com/office/powerpoint/2010/main" val="10405404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early adoption of MBSE at NASA, mission architects were often starting from scratch to build model elements representing the functional and physical architecture of a system in </a:t>
            </a:r>
            <a:r>
              <a:rPr lang="en-US" dirty="0" err="1"/>
              <a:t>SysML</a:t>
            </a:r>
            <a:r>
              <a:rPr lang="en-US" dirty="0"/>
              <a:t>. Many people recognized that a common library would save system engineers a large amount of time and allow project stakeholders to recognize common graphics and quickly understand the architecture options. A few larger and longer projects started doing this for their own use, but most people didn’t have the time or resources to build up a library along with just figuring out how to model for what their project needed. This was stated as the motivation for the challenge.</a:t>
            </a:r>
          </a:p>
          <a:p>
            <a:r>
              <a:rPr lang="en-US" dirty="0"/>
              <a:t>This is how the NTL challenge was worded: create a library of modeled parts in a system modeling language (</a:t>
            </a:r>
            <a:r>
              <a:rPr lang="en-US" dirty="0" err="1"/>
              <a:t>SysML</a:t>
            </a:r>
            <a:r>
              <a:rPr lang="en-US" dirty="0"/>
              <a:t>) that can be easily used to create space architecture representations and their physical and functional decompositions.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7</a:t>
            </a:fld>
            <a:endParaRPr lang="en-US"/>
          </a:p>
        </p:txBody>
      </p:sp>
    </p:spTree>
    <p:extLst>
      <p:ext uri="{BB962C8B-B14F-4D97-AF65-F5344CB8AC3E}">
        <p14:creationId xmlns:p14="http://schemas.microsoft.com/office/powerpoint/2010/main" val="6425858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challenge was promoted internationally, especially through professional organizations and universities with a systems engineering focus. </a:t>
            </a:r>
          </a:p>
          <a:p>
            <a:r>
              <a:rPr lang="en-US" dirty="0"/>
              <a:t>It was open for 4 months, purposefully over the winter holiday break time to allow participants extra time outside of work or school. </a:t>
            </a:r>
          </a:p>
          <a:p>
            <a:r>
              <a:rPr lang="en-US" dirty="0"/>
              <a:t>The challenge was designed so that expertise in space hardware was not necessary because lists of architecture parts, and graphics of an example of their organization, were given. And getting to play with models of space architecture could provide motivation to participate. </a:t>
            </a:r>
          </a:p>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8</a:t>
            </a:fld>
            <a:endParaRPr lang="en-US"/>
          </a:p>
        </p:txBody>
      </p:sp>
    </p:spTree>
    <p:extLst>
      <p:ext uri="{BB962C8B-B14F-4D97-AF65-F5344CB8AC3E}">
        <p14:creationId xmlns:p14="http://schemas.microsoft.com/office/powerpoint/2010/main" val="875957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result was that we did not receive as many entries as broader outreach challenges such as designing a new phone app, only 9 entries, but these were all thorough and high-quality submissions and from a variety of sources. They came from individuals and teams, students and professional consultants, from the United States and from Europe.</a:t>
            </a:r>
          </a:p>
          <a:p>
            <a:r>
              <a:rPr lang="en-US" dirty="0"/>
              <a:t>We learned a few lessons about how to engage with the public and what characteristics of a problem result in good crowdsourcing results, which I will go through on the next slide.</a:t>
            </a:r>
          </a:p>
          <a:p>
            <a:r>
              <a:rPr lang="en-US" dirty="0"/>
              <a:t>The outreach challenge produced several useful ideas and modeled space elements that are now being folded into NASA system model library building efforts led by Gateway and Artemis first, but we then plan to generalize to all types of projects.</a:t>
            </a:r>
          </a:p>
          <a:p>
            <a:r>
              <a:rPr lang="en-US" dirty="0"/>
              <a:t>The NASA MBSE community of practice engaged several winners and runners-up to learn more about their new approaches together as we consider how to advance this library building for NASA. </a:t>
            </a:r>
          </a:p>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9</a:t>
            </a:fld>
            <a:endParaRPr lang="en-US"/>
          </a:p>
        </p:txBody>
      </p:sp>
    </p:spTree>
    <p:extLst>
      <p:ext uri="{BB962C8B-B14F-4D97-AF65-F5344CB8AC3E}">
        <p14:creationId xmlns:p14="http://schemas.microsoft.com/office/powerpoint/2010/main" val="13889744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Here’s what we learned about crowdsourcing for Systems Engineering Methods. Promotion to the right organizations and advocates is key. We had participation from flyers I distributed at conferences and from personal recommendations from members of the community of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It’s important to keep the description concise and scope narrow. The description had motivation and goals from several people that were not smoothly integrated and this muddied the water causing some confusion about what we actually wanted.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Giving the content of the library as an input did turn out to work well, with contestants focused on library design and functionality more than how to make a great space habitat.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learned that it is important to getting quality entries to be regularly available to communicate with the organizer (in this case Assist2Develop) and the contestants. This does take a good amount of time to make sure everything is clear and available and answer questions. For example, several people were concerned about if they retained rights to publish or otherwise use their work, which could be a strong motivator or discouragement from participation.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10</a:t>
            </a:fld>
            <a:endParaRPr lang="en-US"/>
          </a:p>
        </p:txBody>
      </p:sp>
    </p:spTree>
    <p:extLst>
      <p:ext uri="{BB962C8B-B14F-4D97-AF65-F5344CB8AC3E}">
        <p14:creationId xmlns:p14="http://schemas.microsoft.com/office/powerpoint/2010/main" val="27976390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see the announcement of winners is at the bottom of this slide, and there you can find links to download their entries. Here are the plans we have toward directly using challenge entries.</a:t>
            </a:r>
          </a:p>
          <a:p>
            <a:r>
              <a:rPr lang="en-US" dirty="0"/>
              <a:t>From Alejandro Trujillo’s model we want to use the icon library package and to merge the </a:t>
            </a:r>
            <a:r>
              <a:rPr lang="en-US" sz="1200" dirty="0"/>
              <a:t>Function and Component Libraries into the Gateway Library model to expand toward a NASA Function and Component Library. The library construction itself is also really interesting and will inform how we build libraries. </a:t>
            </a:r>
            <a:r>
              <a:rPr lang="en-US" sz="1200" dirty="0" err="1"/>
              <a:t>JeanMarie</a:t>
            </a:r>
            <a:r>
              <a:rPr lang="en-US" sz="1200" dirty="0"/>
              <a:t> Gauthier also has a useful icon library set-up, and we also are looking at how the profile supports analysis. Jose Fernandez model uses a method this group has been promoting for many years, and we have brought this in as a resource to the community. In particular, we’d like to use the Functional Flow patterns in a library. From Nathan </a:t>
            </a:r>
            <a:r>
              <a:rPr lang="en-US" sz="1200" dirty="0" err="1"/>
              <a:t>Vinarcik’s</a:t>
            </a:r>
            <a:r>
              <a:rPr lang="en-US" sz="1200" dirty="0"/>
              <a:t> model, we are looking closely at the Behavioral Analysis package to use toward an analysis library, and the Interface Blocks toward an interface library. From Mohammad </a:t>
            </a:r>
            <a:r>
              <a:rPr lang="en-US" sz="1200" dirty="0" err="1"/>
              <a:t>Chami’s</a:t>
            </a:r>
            <a:r>
              <a:rPr lang="en-US" sz="1200" dirty="0"/>
              <a:t> model, we are considering using the variability stereotypes that provide a way to track how library elements are used in a project and the interrelationships between components.</a:t>
            </a:r>
          </a:p>
          <a:p>
            <a:endParaRPr lang="en-US" dirty="0"/>
          </a:p>
        </p:txBody>
      </p:sp>
      <p:sp>
        <p:nvSpPr>
          <p:cNvPr id="4" name="Slide Number Placeholder 3"/>
          <p:cNvSpPr>
            <a:spLocks noGrp="1"/>
          </p:cNvSpPr>
          <p:nvPr>
            <p:ph type="sldNum" sz="quarter" idx="5"/>
          </p:nvPr>
        </p:nvSpPr>
        <p:spPr/>
        <p:txBody>
          <a:bodyPr/>
          <a:lstStyle/>
          <a:p>
            <a:fld id="{3AC79080-0A85-0D40-8D1B-C144AF5800C6}" type="slidenum">
              <a:rPr lang="en-US" smtClean="0"/>
              <a:t>11</a:t>
            </a:fld>
            <a:endParaRPr lang="en-US"/>
          </a:p>
        </p:txBody>
      </p:sp>
    </p:spTree>
    <p:extLst>
      <p:ext uri="{BB962C8B-B14F-4D97-AF65-F5344CB8AC3E}">
        <p14:creationId xmlns:p14="http://schemas.microsoft.com/office/powerpoint/2010/main" val="13960471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157415" y="6057900"/>
            <a:ext cx="5661025" cy="300082"/>
          </a:xfrm>
          <a:prstGeom prst="rect">
            <a:avLst/>
          </a:prstGeom>
          <a:noFill/>
        </p:spPr>
        <p:txBody>
          <a:bodyPr>
            <a:spAutoFit/>
          </a:bodyPr>
          <a:lstStyle/>
          <a:p>
            <a:pPr algn="r">
              <a:defRPr/>
            </a:pPr>
            <a:r>
              <a:rPr lang="en-US" sz="1350" b="1" spc="375" dirty="0">
                <a:solidFill>
                  <a:srgbClr val="FED915"/>
                </a:solidFill>
                <a:latin typeface="Arial" charset="0"/>
                <a:ea typeface="ＭＳ Ｐゴシック" charset="0"/>
              </a:rPr>
              <a:t>NASA Systems Engineering</a:t>
            </a:r>
          </a:p>
        </p:txBody>
      </p:sp>
      <p:sp>
        <p:nvSpPr>
          <p:cNvPr id="5" name="TextBox 4"/>
          <p:cNvSpPr txBox="1"/>
          <p:nvPr/>
        </p:nvSpPr>
        <p:spPr>
          <a:xfrm>
            <a:off x="201613" y="6319841"/>
            <a:ext cx="7607300" cy="253916"/>
          </a:xfrm>
          <a:prstGeom prst="rect">
            <a:avLst/>
          </a:prstGeom>
          <a:noFill/>
        </p:spPr>
        <p:txBody>
          <a:bodyPr>
            <a:spAutoFit/>
          </a:bodyPr>
          <a:lstStyle/>
          <a:p>
            <a:pPr algn="r">
              <a:defRPr/>
            </a:pPr>
            <a:r>
              <a:rPr lang="en-US" sz="1050" b="1" spc="375" dirty="0">
                <a:solidFill>
                  <a:srgbClr val="FFFFFF"/>
                </a:solidFill>
                <a:latin typeface="Arial" charset="0"/>
                <a:ea typeface="ＭＳ Ｐゴシック" charset="0"/>
              </a:rPr>
              <a:t>MODEL BASED SYSTEMS ENGINEERING</a:t>
            </a:r>
          </a:p>
        </p:txBody>
      </p:sp>
      <p:sp>
        <p:nvSpPr>
          <p:cNvPr id="12349" name="Rectangle 61"/>
          <p:cNvSpPr>
            <a:spLocks noGrp="1" noChangeArrowheads="1"/>
          </p:cNvSpPr>
          <p:nvPr>
            <p:ph type="ctrTitle" sz="quarter"/>
          </p:nvPr>
        </p:nvSpPr>
        <p:spPr>
          <a:xfrm>
            <a:off x="224961" y="4025573"/>
            <a:ext cx="7591204" cy="1164608"/>
          </a:xfrm>
        </p:spPr>
        <p:txBody>
          <a:bodyPr/>
          <a:lstStyle>
            <a:lvl1pPr algn="r">
              <a:lnSpc>
                <a:spcPct val="100000"/>
              </a:lnSpc>
              <a:defRPr sz="2400" spc="0">
                <a:solidFill>
                  <a:srgbClr val="FED915"/>
                </a:solidFill>
                <a:effectLst/>
              </a:defRPr>
            </a:lvl1pPr>
          </a:lstStyle>
          <a:p>
            <a:r>
              <a:rPr lang="en-US"/>
              <a:t>Click to edit Master title style</a:t>
            </a:r>
            <a:endParaRPr lang="en-US" dirty="0"/>
          </a:p>
        </p:txBody>
      </p:sp>
      <p:sp>
        <p:nvSpPr>
          <p:cNvPr id="12350" name="Rectangle 62"/>
          <p:cNvSpPr>
            <a:spLocks noGrp="1" noChangeArrowheads="1"/>
          </p:cNvSpPr>
          <p:nvPr>
            <p:ph type="subTitle" sz="quarter" idx="1"/>
          </p:nvPr>
        </p:nvSpPr>
        <p:spPr>
          <a:xfrm>
            <a:off x="224962" y="5259665"/>
            <a:ext cx="7582345" cy="708144"/>
          </a:xfrm>
        </p:spPr>
        <p:txBody>
          <a:bodyPr/>
          <a:lstStyle>
            <a:lvl1pPr marL="0" indent="0" algn="r">
              <a:lnSpc>
                <a:spcPct val="90000"/>
              </a:lnSpc>
              <a:buFontTx/>
              <a:buNone/>
              <a:defRPr sz="1350" spc="0">
                <a:solidFill>
                  <a:srgbClr val="FFFFFF"/>
                </a:solidFill>
                <a:effectLst/>
              </a:defRPr>
            </a:lvl1pPr>
          </a:lstStyle>
          <a:p>
            <a:r>
              <a:rPr lang="en-US"/>
              <a:t>Click to edit Master subtitle style</a:t>
            </a:r>
            <a:endParaRPr lang="en-US" dirty="0"/>
          </a:p>
        </p:txBody>
      </p:sp>
    </p:spTree>
    <p:extLst>
      <p:ext uri="{BB962C8B-B14F-4D97-AF65-F5344CB8AC3E}">
        <p14:creationId xmlns:p14="http://schemas.microsoft.com/office/powerpoint/2010/main" val="3810068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A7FCD448-3AD7-4597-A929-38B0B14F8CC9}" type="slidenum">
              <a:rPr lang="en-US" altLang="en-US"/>
              <a:pPr/>
              <a:t>‹#›</a:t>
            </a:fld>
            <a:endParaRPr lang="en-US" altLang="en-US"/>
          </a:p>
        </p:txBody>
      </p:sp>
    </p:spTree>
    <p:extLst>
      <p:ext uri="{BB962C8B-B14F-4D97-AF65-F5344CB8AC3E}">
        <p14:creationId xmlns:p14="http://schemas.microsoft.com/office/powerpoint/2010/main" val="7728935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5127" y="517529"/>
            <a:ext cx="2136775" cy="56054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2" y="517529"/>
            <a:ext cx="6257925" cy="56054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D75ED00F-5A48-467B-8E16-78BE0DE7BAAC}" type="slidenum">
              <a:rPr lang="en-US" altLang="en-US"/>
              <a:pPr/>
              <a:t>‹#›</a:t>
            </a:fld>
            <a:endParaRPr lang="en-US" altLang="en-US"/>
          </a:p>
        </p:txBody>
      </p:sp>
    </p:spTree>
    <p:extLst>
      <p:ext uri="{BB962C8B-B14F-4D97-AF65-F5344CB8AC3E}">
        <p14:creationId xmlns:p14="http://schemas.microsoft.com/office/powerpoint/2010/main" val="2652939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3"/>
          <p:cNvSpPr>
            <a:spLocks noGrp="1" noChangeArrowheads="1"/>
          </p:cNvSpPr>
          <p:nvPr>
            <p:ph type="sldNum" sz="quarter" idx="10"/>
          </p:nvPr>
        </p:nvSpPr>
        <p:spPr>
          <a:ln/>
        </p:spPr>
        <p:txBody>
          <a:bodyPr/>
          <a:lstStyle>
            <a:lvl1pPr>
              <a:defRPr/>
            </a:lvl1pPr>
          </a:lstStyle>
          <a:p>
            <a:fld id="{23919FE6-CD3F-45D0-988A-ECB72163E789}" type="slidenum">
              <a:rPr lang="en-US" altLang="en-US"/>
              <a:pPr/>
              <a:t>‹#›</a:t>
            </a:fld>
            <a:endParaRPr lang="en-US" altLang="en-US"/>
          </a:p>
        </p:txBody>
      </p:sp>
    </p:spTree>
    <p:extLst>
      <p:ext uri="{BB962C8B-B14F-4D97-AF65-F5344CB8AC3E}">
        <p14:creationId xmlns:p14="http://schemas.microsoft.com/office/powerpoint/2010/main" val="43249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fld id="{2167C8D4-1F6D-42C2-8CB6-7652095DF1C8}" type="slidenum">
              <a:rPr lang="en-US" altLang="en-US"/>
              <a:pPr/>
              <a:t>‹#›</a:t>
            </a:fld>
            <a:endParaRPr lang="en-US" altLang="en-US"/>
          </a:p>
        </p:txBody>
      </p:sp>
    </p:spTree>
    <p:extLst>
      <p:ext uri="{BB962C8B-B14F-4D97-AF65-F5344CB8AC3E}">
        <p14:creationId xmlns:p14="http://schemas.microsoft.com/office/powerpoint/2010/main" val="2363410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4288" y="1522417"/>
            <a:ext cx="3689350" cy="46005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26040" y="1522417"/>
            <a:ext cx="3689350" cy="4600575"/>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3"/>
          <p:cNvSpPr>
            <a:spLocks noGrp="1" noChangeArrowheads="1"/>
          </p:cNvSpPr>
          <p:nvPr>
            <p:ph type="sldNum" sz="quarter" idx="10"/>
          </p:nvPr>
        </p:nvSpPr>
        <p:spPr>
          <a:ln/>
        </p:spPr>
        <p:txBody>
          <a:bodyPr/>
          <a:lstStyle>
            <a:lvl1pPr>
              <a:defRPr/>
            </a:lvl1pPr>
          </a:lstStyle>
          <a:p>
            <a:fld id="{EB36FCB5-36CC-4024-9199-5ABD32303C6B}" type="slidenum">
              <a:rPr lang="en-US" altLang="en-US"/>
              <a:pPr/>
              <a:t>‹#›</a:t>
            </a:fld>
            <a:endParaRPr lang="en-US" altLang="en-US"/>
          </a:p>
        </p:txBody>
      </p:sp>
    </p:spTree>
    <p:extLst>
      <p:ext uri="{BB962C8B-B14F-4D97-AF65-F5344CB8AC3E}">
        <p14:creationId xmlns:p14="http://schemas.microsoft.com/office/powerpoint/2010/main" val="40309334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3"/>
          <p:cNvSpPr>
            <a:spLocks noGrp="1" noChangeArrowheads="1"/>
          </p:cNvSpPr>
          <p:nvPr>
            <p:ph type="sldNum" sz="quarter" idx="10"/>
          </p:nvPr>
        </p:nvSpPr>
        <p:spPr>
          <a:ln/>
        </p:spPr>
        <p:txBody>
          <a:bodyPr/>
          <a:lstStyle>
            <a:lvl1pPr>
              <a:defRPr/>
            </a:lvl1pPr>
          </a:lstStyle>
          <a:p>
            <a:fld id="{B03D202E-7CED-4E90-9546-F911BB2A2609}" type="slidenum">
              <a:rPr lang="en-US" altLang="en-US"/>
              <a:pPr/>
              <a:t>‹#›</a:t>
            </a:fld>
            <a:endParaRPr lang="en-US" altLang="en-US"/>
          </a:p>
        </p:txBody>
      </p:sp>
    </p:spTree>
    <p:extLst>
      <p:ext uri="{BB962C8B-B14F-4D97-AF65-F5344CB8AC3E}">
        <p14:creationId xmlns:p14="http://schemas.microsoft.com/office/powerpoint/2010/main" val="1589887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3"/>
          <p:cNvSpPr>
            <a:spLocks noGrp="1" noChangeArrowheads="1"/>
          </p:cNvSpPr>
          <p:nvPr>
            <p:ph type="sldNum" sz="quarter" idx="10"/>
          </p:nvPr>
        </p:nvSpPr>
        <p:spPr>
          <a:ln/>
        </p:spPr>
        <p:txBody>
          <a:bodyPr/>
          <a:lstStyle>
            <a:lvl1pPr>
              <a:defRPr/>
            </a:lvl1pPr>
          </a:lstStyle>
          <a:p>
            <a:fld id="{87F1773E-A90E-4ED7-B1FA-DE4D3C1E57AF}" type="slidenum">
              <a:rPr lang="en-US" altLang="en-US"/>
              <a:pPr/>
              <a:t>‹#›</a:t>
            </a:fld>
            <a:endParaRPr lang="en-US" altLang="en-US"/>
          </a:p>
        </p:txBody>
      </p:sp>
    </p:spTree>
    <p:extLst>
      <p:ext uri="{BB962C8B-B14F-4D97-AF65-F5344CB8AC3E}">
        <p14:creationId xmlns:p14="http://schemas.microsoft.com/office/powerpoint/2010/main" val="2219096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fld id="{630CD37D-DFF1-42B0-AA4E-5CBC6F2C9E21}" type="slidenum">
              <a:rPr lang="en-US" altLang="en-US"/>
              <a:pPr/>
              <a:t>‹#›</a:t>
            </a:fld>
            <a:endParaRPr lang="en-US" altLang="en-US"/>
          </a:p>
        </p:txBody>
      </p:sp>
    </p:spTree>
    <p:extLst>
      <p:ext uri="{BB962C8B-B14F-4D97-AF65-F5344CB8AC3E}">
        <p14:creationId xmlns:p14="http://schemas.microsoft.com/office/powerpoint/2010/main" val="174863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4"/>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4E9C1B2D-54EC-4A5E-B6CF-5EEA55A9D039}" type="slidenum">
              <a:rPr lang="en-US" altLang="en-US"/>
              <a:pPr/>
              <a:t>‹#›</a:t>
            </a:fld>
            <a:endParaRPr lang="en-US" altLang="en-US"/>
          </a:p>
        </p:txBody>
      </p:sp>
    </p:spTree>
    <p:extLst>
      <p:ext uri="{BB962C8B-B14F-4D97-AF65-F5344CB8AC3E}">
        <p14:creationId xmlns:p14="http://schemas.microsoft.com/office/powerpoint/2010/main" val="3589369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fld id="{E8D6E14C-E7F4-44BC-BD04-A2A0C93F024D}" type="slidenum">
              <a:rPr lang="en-US" altLang="en-US"/>
              <a:pPr/>
              <a:t>‹#›</a:t>
            </a:fld>
            <a:endParaRPr lang="en-US" altLang="en-US"/>
          </a:p>
        </p:txBody>
      </p:sp>
    </p:spTree>
    <p:extLst>
      <p:ext uri="{BB962C8B-B14F-4D97-AF65-F5344CB8AC3E}">
        <p14:creationId xmlns:p14="http://schemas.microsoft.com/office/powerpoint/2010/main" val="2301971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273052" y="1431925"/>
            <a:ext cx="8588375" cy="469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lvl="0"/>
            <a:r>
              <a:rPr lang="en-US" altLang="en-US"/>
              <a:t> Click to edit Master text styles</a:t>
            </a:r>
          </a:p>
          <a:p>
            <a:pPr lvl="1"/>
            <a:r>
              <a:rPr lang="en-US" altLang="en-US"/>
              <a:t> Second level</a:t>
            </a:r>
          </a:p>
          <a:p>
            <a:pPr lvl="2"/>
            <a:r>
              <a:rPr lang="en-US" altLang="en-US"/>
              <a:t> Third level</a:t>
            </a:r>
          </a:p>
          <a:p>
            <a:pPr lvl="3"/>
            <a:r>
              <a:rPr lang="en-US" altLang="en-US"/>
              <a:t> Fourth level</a:t>
            </a:r>
          </a:p>
          <a:p>
            <a:pPr lvl="4"/>
            <a:r>
              <a:rPr lang="en-US" altLang="en-US"/>
              <a:t> Fifth level</a:t>
            </a:r>
          </a:p>
        </p:txBody>
      </p:sp>
      <p:sp>
        <p:nvSpPr>
          <p:cNvPr id="1027" name="Rectangle 2"/>
          <p:cNvSpPr>
            <a:spLocks noGrp="1" noChangeArrowheads="1"/>
          </p:cNvSpPr>
          <p:nvPr>
            <p:ph type="title"/>
          </p:nvPr>
        </p:nvSpPr>
        <p:spPr bwMode="auto">
          <a:xfrm>
            <a:off x="252415" y="379413"/>
            <a:ext cx="8616950"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p>
            <a:pPr lvl="0"/>
            <a:r>
              <a:rPr lang="en-US" altLang="en-US"/>
              <a:t>Click to edit Master title style</a:t>
            </a:r>
          </a:p>
        </p:txBody>
      </p:sp>
      <p:sp>
        <p:nvSpPr>
          <p:cNvPr id="1037" name="Rectangle 13"/>
          <p:cNvSpPr>
            <a:spLocks noGrp="1" noChangeArrowheads="1"/>
          </p:cNvSpPr>
          <p:nvPr>
            <p:ph type="sldNum" sz="quarter" idx="4"/>
          </p:nvPr>
        </p:nvSpPr>
        <p:spPr bwMode="auto">
          <a:xfrm>
            <a:off x="8510590" y="6511925"/>
            <a:ext cx="358775" cy="22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600" b="1">
                <a:solidFill>
                  <a:srgbClr val="FED915"/>
                </a:solidFill>
              </a:defRPr>
            </a:lvl1pPr>
          </a:lstStyle>
          <a:p>
            <a:fld id="{A42EB3CA-2BFF-45F6-B352-168F392DBFE4}" type="slidenum">
              <a:rPr lang="en-US" altLang="en-US"/>
              <a:pPr/>
              <a:t>‹#›</a:t>
            </a:fld>
            <a:endParaRPr lang="en-US" altLang="en-US"/>
          </a:p>
        </p:txBody>
      </p:sp>
      <p:sp>
        <p:nvSpPr>
          <p:cNvPr id="8" name="TextBox 7"/>
          <p:cNvSpPr txBox="1"/>
          <p:nvPr/>
        </p:nvSpPr>
        <p:spPr>
          <a:xfrm>
            <a:off x="201613" y="6464303"/>
            <a:ext cx="7607300" cy="230832"/>
          </a:xfrm>
          <a:prstGeom prst="rect">
            <a:avLst/>
          </a:prstGeom>
          <a:noFill/>
        </p:spPr>
        <p:txBody>
          <a:bodyPr>
            <a:spAutoFit/>
          </a:bodyPr>
          <a:lstStyle/>
          <a:p>
            <a:pPr>
              <a:defRPr/>
            </a:pPr>
            <a:r>
              <a:rPr lang="en-US" sz="900" spc="375" dirty="0">
                <a:solidFill>
                  <a:srgbClr val="FFFFFF"/>
                </a:solidFill>
                <a:latin typeface="Arial" charset="0"/>
                <a:ea typeface="ＭＳ Ｐゴシック" charset="0"/>
              </a:rPr>
              <a:t>NASA </a:t>
            </a:r>
            <a:r>
              <a:rPr lang="en-US" sz="900" b="1" spc="375" dirty="0">
                <a:solidFill>
                  <a:srgbClr val="FFFFFF"/>
                </a:solidFill>
                <a:latin typeface="Arial" charset="0"/>
                <a:ea typeface="ＭＳ Ｐゴシック" charset="0"/>
              </a:rPr>
              <a:t>MODEL BASED SYSTEMS ENGINEERING</a:t>
            </a:r>
          </a:p>
        </p:txBody>
      </p:sp>
    </p:spTree>
    <p:extLst>
      <p:ext uri="{BB962C8B-B14F-4D97-AF65-F5344CB8AC3E}">
        <p14:creationId xmlns:p14="http://schemas.microsoft.com/office/powerpoint/2010/main" val="39429140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fontAlgn="base" hangingPunct="1">
        <a:lnSpc>
          <a:spcPct val="90000"/>
        </a:lnSpc>
        <a:spcBef>
          <a:spcPct val="0"/>
        </a:spcBef>
        <a:spcAft>
          <a:spcPct val="0"/>
        </a:spcAft>
        <a:defRPr sz="2100" b="1">
          <a:solidFill>
            <a:srgbClr val="FED915"/>
          </a:solidFill>
          <a:latin typeface="+mj-lt"/>
          <a:ea typeface="+mj-ea"/>
          <a:cs typeface="+mj-cs"/>
        </a:defRPr>
      </a:lvl1pPr>
      <a:lvl2pPr algn="l" rtl="0" eaLnBrk="1" fontAlgn="base" hangingPunct="1">
        <a:lnSpc>
          <a:spcPct val="90000"/>
        </a:lnSpc>
        <a:spcBef>
          <a:spcPct val="0"/>
        </a:spcBef>
        <a:spcAft>
          <a:spcPct val="0"/>
        </a:spcAft>
        <a:defRPr sz="2100" b="1">
          <a:solidFill>
            <a:srgbClr val="FED915"/>
          </a:solidFill>
          <a:latin typeface="Arial" pitchFamily="-111" charset="0"/>
          <a:ea typeface="ＭＳ Ｐゴシック" pitchFamily="-111" charset="-128"/>
          <a:cs typeface="ＭＳ Ｐゴシック" pitchFamily="-111" charset="-128"/>
        </a:defRPr>
      </a:lvl2pPr>
      <a:lvl3pPr algn="l" rtl="0" eaLnBrk="1" fontAlgn="base" hangingPunct="1">
        <a:lnSpc>
          <a:spcPct val="90000"/>
        </a:lnSpc>
        <a:spcBef>
          <a:spcPct val="0"/>
        </a:spcBef>
        <a:spcAft>
          <a:spcPct val="0"/>
        </a:spcAft>
        <a:defRPr sz="2100" b="1">
          <a:solidFill>
            <a:srgbClr val="FED915"/>
          </a:solidFill>
          <a:latin typeface="Arial" pitchFamily="-111" charset="0"/>
          <a:ea typeface="ＭＳ Ｐゴシック" pitchFamily="-111" charset="-128"/>
          <a:cs typeface="ＭＳ Ｐゴシック" pitchFamily="-111" charset="-128"/>
        </a:defRPr>
      </a:lvl3pPr>
      <a:lvl4pPr algn="l" rtl="0" eaLnBrk="1" fontAlgn="base" hangingPunct="1">
        <a:lnSpc>
          <a:spcPct val="90000"/>
        </a:lnSpc>
        <a:spcBef>
          <a:spcPct val="0"/>
        </a:spcBef>
        <a:spcAft>
          <a:spcPct val="0"/>
        </a:spcAft>
        <a:defRPr sz="2100" b="1">
          <a:solidFill>
            <a:srgbClr val="FED915"/>
          </a:solidFill>
          <a:latin typeface="Arial" pitchFamily="-111" charset="0"/>
          <a:ea typeface="ＭＳ Ｐゴシック" pitchFamily="-111" charset="-128"/>
          <a:cs typeface="ＭＳ Ｐゴシック" pitchFamily="-111" charset="-128"/>
        </a:defRPr>
      </a:lvl4pPr>
      <a:lvl5pPr algn="l" rtl="0" eaLnBrk="1" fontAlgn="base" hangingPunct="1">
        <a:lnSpc>
          <a:spcPct val="90000"/>
        </a:lnSpc>
        <a:spcBef>
          <a:spcPct val="0"/>
        </a:spcBef>
        <a:spcAft>
          <a:spcPct val="0"/>
        </a:spcAft>
        <a:defRPr sz="2100" b="1">
          <a:solidFill>
            <a:srgbClr val="FED915"/>
          </a:solidFill>
          <a:latin typeface="Arial" pitchFamily="-111" charset="0"/>
          <a:ea typeface="ＭＳ Ｐゴシック" pitchFamily="-111" charset="-128"/>
          <a:cs typeface="ＭＳ Ｐゴシック" pitchFamily="-111" charset="-128"/>
        </a:defRPr>
      </a:lvl5pPr>
      <a:lvl6pPr marL="342900" algn="l" rtl="0" eaLnBrk="1" fontAlgn="base" hangingPunct="1">
        <a:lnSpc>
          <a:spcPct val="90000"/>
        </a:lnSpc>
        <a:spcBef>
          <a:spcPct val="0"/>
        </a:spcBef>
        <a:spcAft>
          <a:spcPct val="0"/>
        </a:spcAft>
        <a:defRPr sz="2100" b="1">
          <a:solidFill>
            <a:schemeClr val="bg1"/>
          </a:solidFill>
          <a:latin typeface="Arial" pitchFamily="-111" charset="0"/>
          <a:ea typeface="ＭＳ Ｐゴシック" pitchFamily="-111" charset="-128"/>
          <a:cs typeface="ＭＳ Ｐゴシック" pitchFamily="-111" charset="-128"/>
        </a:defRPr>
      </a:lvl6pPr>
      <a:lvl7pPr marL="685800" algn="l" rtl="0" eaLnBrk="1" fontAlgn="base" hangingPunct="1">
        <a:lnSpc>
          <a:spcPct val="90000"/>
        </a:lnSpc>
        <a:spcBef>
          <a:spcPct val="0"/>
        </a:spcBef>
        <a:spcAft>
          <a:spcPct val="0"/>
        </a:spcAft>
        <a:defRPr sz="2100" b="1">
          <a:solidFill>
            <a:schemeClr val="bg1"/>
          </a:solidFill>
          <a:latin typeface="Arial" pitchFamily="-111" charset="0"/>
          <a:ea typeface="ＭＳ Ｐゴシック" pitchFamily="-111" charset="-128"/>
          <a:cs typeface="ＭＳ Ｐゴシック" pitchFamily="-111" charset="-128"/>
        </a:defRPr>
      </a:lvl7pPr>
      <a:lvl8pPr marL="1028700" algn="l" rtl="0" eaLnBrk="1" fontAlgn="base" hangingPunct="1">
        <a:lnSpc>
          <a:spcPct val="90000"/>
        </a:lnSpc>
        <a:spcBef>
          <a:spcPct val="0"/>
        </a:spcBef>
        <a:spcAft>
          <a:spcPct val="0"/>
        </a:spcAft>
        <a:defRPr sz="2100" b="1">
          <a:solidFill>
            <a:schemeClr val="bg1"/>
          </a:solidFill>
          <a:latin typeface="Arial" pitchFamily="-111" charset="0"/>
          <a:ea typeface="ＭＳ Ｐゴシック" pitchFamily="-111" charset="-128"/>
          <a:cs typeface="ＭＳ Ｐゴシック" pitchFamily="-111" charset="-128"/>
        </a:defRPr>
      </a:lvl8pPr>
      <a:lvl9pPr marL="1371600" algn="l" rtl="0" eaLnBrk="1" fontAlgn="base" hangingPunct="1">
        <a:lnSpc>
          <a:spcPct val="90000"/>
        </a:lnSpc>
        <a:spcBef>
          <a:spcPct val="0"/>
        </a:spcBef>
        <a:spcAft>
          <a:spcPct val="0"/>
        </a:spcAft>
        <a:defRPr sz="2100" b="1">
          <a:solidFill>
            <a:schemeClr val="bg1"/>
          </a:solidFill>
          <a:latin typeface="Arial" pitchFamily="-111" charset="0"/>
          <a:ea typeface="ＭＳ Ｐゴシック" pitchFamily="-111" charset="-128"/>
          <a:cs typeface="ＭＳ Ｐゴシック" pitchFamily="-111" charset="-128"/>
        </a:defRPr>
      </a:lvl9pPr>
    </p:titleStyle>
    <p:bodyStyle>
      <a:lvl1pPr marL="86916" indent="-86916" algn="l" rtl="0" eaLnBrk="1" fontAlgn="base" hangingPunct="1">
        <a:spcBef>
          <a:spcPct val="20000"/>
        </a:spcBef>
        <a:spcAft>
          <a:spcPct val="0"/>
        </a:spcAft>
        <a:buClr>
          <a:srgbClr val="F08022"/>
        </a:buClr>
        <a:buChar char="•"/>
        <a:defRPr>
          <a:solidFill>
            <a:srgbClr val="13327B"/>
          </a:solidFill>
          <a:latin typeface="+mn-lt"/>
          <a:ea typeface="+mn-ea"/>
          <a:cs typeface="+mn-cs"/>
        </a:defRPr>
      </a:lvl1pPr>
      <a:lvl2pPr marL="301229" indent="-128588" algn="l" rtl="0" eaLnBrk="1" fontAlgn="base" hangingPunct="1">
        <a:spcBef>
          <a:spcPct val="20000"/>
        </a:spcBef>
        <a:spcAft>
          <a:spcPct val="0"/>
        </a:spcAft>
        <a:buClr>
          <a:srgbClr val="F08022"/>
        </a:buClr>
        <a:buChar char="–"/>
        <a:defRPr>
          <a:solidFill>
            <a:srgbClr val="13327B"/>
          </a:solidFill>
          <a:latin typeface="+mn-lt"/>
          <a:ea typeface="+mn-ea"/>
        </a:defRPr>
      </a:lvl2pPr>
      <a:lvl3pPr marL="469106" indent="-82154" algn="l" rtl="0" eaLnBrk="1" fontAlgn="base" hangingPunct="1">
        <a:spcBef>
          <a:spcPct val="20000"/>
        </a:spcBef>
        <a:spcAft>
          <a:spcPct val="0"/>
        </a:spcAft>
        <a:buClr>
          <a:srgbClr val="F08022"/>
        </a:buClr>
        <a:buChar char="•"/>
        <a:defRPr>
          <a:solidFill>
            <a:srgbClr val="13327B"/>
          </a:solidFill>
          <a:latin typeface="+mn-lt"/>
          <a:ea typeface="+mn-ea"/>
        </a:defRPr>
      </a:lvl3pPr>
      <a:lvl4pPr marL="683419" indent="-126206" algn="l" rtl="0" eaLnBrk="1" fontAlgn="base" hangingPunct="1">
        <a:spcBef>
          <a:spcPct val="20000"/>
        </a:spcBef>
        <a:spcAft>
          <a:spcPct val="0"/>
        </a:spcAft>
        <a:buClr>
          <a:srgbClr val="F08022"/>
        </a:buClr>
        <a:buChar char="–"/>
        <a:defRPr>
          <a:solidFill>
            <a:srgbClr val="13327B"/>
          </a:solidFill>
          <a:latin typeface="+mn-lt"/>
          <a:ea typeface="+mn-ea"/>
        </a:defRPr>
      </a:lvl4pPr>
      <a:lvl5pPr marL="901304" indent="-132160" algn="l" rtl="0" eaLnBrk="1" fontAlgn="base" hangingPunct="1">
        <a:spcBef>
          <a:spcPct val="20000"/>
        </a:spcBef>
        <a:spcAft>
          <a:spcPct val="0"/>
        </a:spcAft>
        <a:buClr>
          <a:srgbClr val="F08022"/>
        </a:buClr>
        <a:buChar char="»"/>
        <a:defRPr>
          <a:solidFill>
            <a:srgbClr val="13327B"/>
          </a:solidFill>
          <a:latin typeface="+mn-lt"/>
          <a:ea typeface="+mn-ea"/>
        </a:defRPr>
      </a:lvl5pPr>
      <a:lvl6pPr marL="1244204" indent="-132160" algn="l" rtl="0" eaLnBrk="1" fontAlgn="base" hangingPunct="1">
        <a:spcBef>
          <a:spcPct val="20000"/>
        </a:spcBef>
        <a:spcAft>
          <a:spcPct val="0"/>
        </a:spcAft>
        <a:buClr>
          <a:srgbClr val="45ADE3"/>
        </a:buClr>
        <a:buChar char="»"/>
        <a:defRPr>
          <a:solidFill>
            <a:schemeClr val="tx1"/>
          </a:solidFill>
          <a:latin typeface="+mn-lt"/>
          <a:ea typeface="+mn-ea"/>
        </a:defRPr>
      </a:lvl6pPr>
      <a:lvl7pPr marL="1587104" indent="-132160" algn="l" rtl="0" eaLnBrk="1" fontAlgn="base" hangingPunct="1">
        <a:spcBef>
          <a:spcPct val="20000"/>
        </a:spcBef>
        <a:spcAft>
          <a:spcPct val="0"/>
        </a:spcAft>
        <a:buClr>
          <a:srgbClr val="45ADE3"/>
        </a:buClr>
        <a:buChar char="»"/>
        <a:defRPr>
          <a:solidFill>
            <a:schemeClr val="tx1"/>
          </a:solidFill>
          <a:latin typeface="+mn-lt"/>
          <a:ea typeface="+mn-ea"/>
        </a:defRPr>
      </a:lvl7pPr>
      <a:lvl8pPr marL="1930004" indent="-132160" algn="l" rtl="0" eaLnBrk="1" fontAlgn="base" hangingPunct="1">
        <a:spcBef>
          <a:spcPct val="20000"/>
        </a:spcBef>
        <a:spcAft>
          <a:spcPct val="0"/>
        </a:spcAft>
        <a:buClr>
          <a:srgbClr val="45ADE3"/>
        </a:buClr>
        <a:buChar char="»"/>
        <a:defRPr>
          <a:solidFill>
            <a:schemeClr val="tx1"/>
          </a:solidFill>
          <a:latin typeface="+mn-lt"/>
          <a:ea typeface="+mn-ea"/>
        </a:defRPr>
      </a:lvl8pPr>
      <a:lvl9pPr marL="2272904" indent="-132160" algn="l" rtl="0" eaLnBrk="1" fontAlgn="base" hangingPunct="1">
        <a:spcBef>
          <a:spcPct val="20000"/>
        </a:spcBef>
        <a:spcAft>
          <a:spcPct val="0"/>
        </a:spcAft>
        <a:buClr>
          <a:srgbClr val="45ADE3"/>
        </a:buClr>
        <a:buChar char="»"/>
        <a:defRPr>
          <a:solidFill>
            <a:schemeClr val="tx1"/>
          </a:solidFill>
          <a:latin typeface="+mn-lt"/>
          <a:ea typeface="+mn-ea"/>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VOLHBn8l90"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hyperlink" Target="https://www.assist2develop.com/blog/v4b4f423/nasa-challenge-winners" TargetMode="External"/><Relationship Id="rId4" Type="http://schemas.openxmlformats.org/officeDocument/2006/relationships/hyperlink" Target="https://www.iso.org/standard/69529.html"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go.nasa.gov/2ZcAOLp"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go.nasa.gov/32pALO1" TargetMode="External"/><Relationship Id="rId4" Type="http://schemas.openxmlformats.org/officeDocument/2006/relationships/hyperlink" Target="https://go.nasa.gov/3khguSQ"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6.gif"/><Relationship Id="rId7" Type="http://schemas.openxmlformats.org/officeDocument/2006/relationships/diagramQuickStyle" Target="../diagrams/quickStyle2.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diagramLayout" Target="../diagrams/layout2.xml"/><Relationship Id="rId5" Type="http://schemas.openxmlformats.org/officeDocument/2006/relationships/diagramData" Target="../diagrams/data2.xml"/><Relationship Id="rId10" Type="http://schemas.openxmlformats.org/officeDocument/2006/relationships/image" Target="../media/image8.tiff"/><Relationship Id="rId4" Type="http://schemas.openxmlformats.org/officeDocument/2006/relationships/image" Target="../media/image7.emf"/><Relationship Id="rId9" Type="http://schemas.microsoft.com/office/2007/relationships/diagramDrawing" Target="../diagrams/drawing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A772D-BFF8-7849-A30C-A8DBC32C0A9D}"/>
              </a:ext>
            </a:extLst>
          </p:cNvPr>
          <p:cNvSpPr>
            <a:spLocks noGrp="1"/>
          </p:cNvSpPr>
          <p:nvPr>
            <p:ph type="ctrTitle" sz="quarter"/>
          </p:nvPr>
        </p:nvSpPr>
        <p:spPr/>
        <p:txBody>
          <a:bodyPr>
            <a:normAutofit/>
          </a:bodyPr>
          <a:lstStyle/>
          <a:p>
            <a:r>
              <a:rPr lang="en-US" dirty="0"/>
              <a:t>Open Innovation for a NASA Architecture Library</a:t>
            </a:r>
          </a:p>
        </p:txBody>
      </p:sp>
      <p:sp>
        <p:nvSpPr>
          <p:cNvPr id="3" name="Subtitle 2">
            <a:extLst>
              <a:ext uri="{FF2B5EF4-FFF2-40B4-BE49-F238E27FC236}">
                <a16:creationId xmlns:a16="http://schemas.microsoft.com/office/drawing/2014/main" id="{366DD570-14E4-724F-858E-EE7D649CDE69}"/>
              </a:ext>
            </a:extLst>
          </p:cNvPr>
          <p:cNvSpPr>
            <a:spLocks noGrp="1"/>
          </p:cNvSpPr>
          <p:nvPr>
            <p:ph type="subTitle" sz="quarter" idx="1"/>
          </p:nvPr>
        </p:nvSpPr>
        <p:spPr/>
        <p:txBody>
          <a:bodyPr/>
          <a:lstStyle/>
          <a:p>
            <a:r>
              <a:rPr lang="en-US" dirty="0"/>
              <a:t>Habitat Architecture Library Challenge</a:t>
            </a:r>
          </a:p>
          <a:p>
            <a:r>
              <a:rPr lang="en-US" dirty="0"/>
              <a:t>NASA Tournament Lab Results</a:t>
            </a:r>
          </a:p>
        </p:txBody>
      </p:sp>
      <p:pic>
        <p:nvPicPr>
          <p:cNvPr id="4" name="Picture 3" descr="ntl-logo.png">
            <a:extLst>
              <a:ext uri="{FF2B5EF4-FFF2-40B4-BE49-F238E27FC236}">
                <a16:creationId xmlns:a16="http://schemas.microsoft.com/office/drawing/2014/main" id="{C7AD4E87-96AA-EF44-A5C9-3AC735DE9885}"/>
              </a:ext>
            </a:extLst>
          </p:cNvPr>
          <p:cNvPicPr>
            <a:picLocks noChangeAspect="1"/>
          </p:cNvPicPr>
          <p:nvPr/>
        </p:nvPicPr>
        <p:blipFill>
          <a:blip r:embed="rId3" cstate="screen">
            <a:clrChange>
              <a:clrFrom>
                <a:srgbClr val="FFFFFF"/>
              </a:clrFrom>
              <a:clrTo>
                <a:srgbClr val="FFFFFF">
                  <a:alpha val="0"/>
                </a:srgbClr>
              </a:clrTo>
            </a:clrChange>
            <a:alphaModFix/>
            <a:extLst>
              <a:ext uri="{28A0092B-C50C-407E-A947-70E740481C1C}">
                <a14:useLocalDpi xmlns:a14="http://schemas.microsoft.com/office/drawing/2010/main"/>
              </a:ext>
            </a:extLst>
          </a:blip>
          <a:stretch>
            <a:fillRect/>
          </a:stretch>
        </p:blipFill>
        <p:spPr>
          <a:xfrm>
            <a:off x="3814858" y="5190181"/>
            <a:ext cx="857680" cy="721058"/>
          </a:xfrm>
          <a:prstGeom prst="rect">
            <a:avLst/>
          </a:prstGeom>
        </p:spPr>
        <p:style>
          <a:lnRef idx="2">
            <a:schemeClr val="accent1"/>
          </a:lnRef>
          <a:fillRef idx="1">
            <a:schemeClr val="lt1"/>
          </a:fillRef>
          <a:effectRef idx="0">
            <a:schemeClr val="accent1"/>
          </a:effectRef>
          <a:fontRef idx="minor">
            <a:schemeClr val="dk1"/>
          </a:fontRef>
        </p:style>
      </p:pic>
      <p:pic>
        <p:nvPicPr>
          <p:cNvPr id="5" name="Picture 4" descr="Untitled-1.png">
            <a:extLst>
              <a:ext uri="{FF2B5EF4-FFF2-40B4-BE49-F238E27FC236}">
                <a16:creationId xmlns:a16="http://schemas.microsoft.com/office/drawing/2014/main" id="{3431C97E-A3DC-CC4E-A532-8E8B56126AD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15973" y="1036320"/>
            <a:ext cx="2191334" cy="791230"/>
          </a:xfrm>
          <a:prstGeom prst="rect">
            <a:avLst/>
          </a:prstGeom>
          <a:noFill/>
          <a:ln>
            <a:noFill/>
          </a:ln>
        </p:spPr>
      </p:pic>
    </p:spTree>
    <p:custDataLst>
      <p:tags r:id="rId1"/>
    </p:custDataLst>
    <p:extLst>
      <p:ext uri="{BB962C8B-B14F-4D97-AF65-F5344CB8AC3E}">
        <p14:creationId xmlns:p14="http://schemas.microsoft.com/office/powerpoint/2010/main" val="2901440790"/>
      </p:ext>
    </p:extLst>
  </p:cSld>
  <p:clrMapOvr>
    <a:masterClrMapping/>
  </p:clrMapOvr>
  <mc:AlternateContent xmlns:mc="http://schemas.openxmlformats.org/markup-compatibility/2006" xmlns:p14="http://schemas.microsoft.com/office/powerpoint/2010/main">
    <mc:Choice Requires="p14">
      <p:transition spd="slow" p14:dur="2000" advTm="6550"/>
    </mc:Choice>
    <mc:Fallback xmlns="">
      <p:transition spd="slow" advTm="655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57E49-C12C-014F-8D9C-7C3C3E80AE67}"/>
              </a:ext>
            </a:extLst>
          </p:cNvPr>
          <p:cNvSpPr>
            <a:spLocks noGrp="1"/>
          </p:cNvSpPr>
          <p:nvPr>
            <p:ph type="title"/>
          </p:nvPr>
        </p:nvSpPr>
        <p:spPr/>
        <p:txBody>
          <a:bodyPr/>
          <a:lstStyle/>
          <a:p>
            <a:r>
              <a:rPr lang="en-US" dirty="0"/>
              <a:t>Crowdsourcing for SE Methods</a:t>
            </a:r>
          </a:p>
        </p:txBody>
      </p:sp>
      <p:sp>
        <p:nvSpPr>
          <p:cNvPr id="3" name="Content Placeholder 2">
            <a:extLst>
              <a:ext uri="{FF2B5EF4-FFF2-40B4-BE49-F238E27FC236}">
                <a16:creationId xmlns:a16="http://schemas.microsoft.com/office/drawing/2014/main" id="{8DFA0561-2DBB-9E42-9A33-7924F910BF1A}"/>
              </a:ext>
            </a:extLst>
          </p:cNvPr>
          <p:cNvSpPr>
            <a:spLocks noGrp="1"/>
          </p:cNvSpPr>
          <p:nvPr>
            <p:ph idx="1"/>
          </p:nvPr>
        </p:nvSpPr>
        <p:spPr/>
        <p:txBody>
          <a:bodyPr>
            <a:normAutofit/>
          </a:bodyPr>
          <a:lstStyle/>
          <a:p>
            <a:r>
              <a:rPr lang="en-US" dirty="0"/>
              <a:t>Promotion to the right organizations and advocates is key</a:t>
            </a:r>
          </a:p>
          <a:p>
            <a:pPr lvl="1"/>
            <a:r>
              <a:rPr lang="en-US" dirty="0"/>
              <a:t>We had participation from flyers at conferences and personal recommendations</a:t>
            </a:r>
          </a:p>
          <a:p>
            <a:r>
              <a:rPr lang="en-US" dirty="0"/>
              <a:t>Keep the description concise and scope narrow</a:t>
            </a:r>
          </a:p>
          <a:p>
            <a:pPr lvl="1"/>
            <a:r>
              <a:rPr lang="en-US" dirty="0"/>
              <a:t>The description had motivation and goals from several people and this muddied the water causing some confusion about what we actually wanted as entries [habitat system models vs libraries]. </a:t>
            </a:r>
          </a:p>
          <a:p>
            <a:pPr lvl="1"/>
            <a:r>
              <a:rPr lang="en-US" dirty="0"/>
              <a:t>Giving the content (space habitat subsystems, components, and functions) as an input so that contestants could focus on library design and functionality did work well.</a:t>
            </a:r>
          </a:p>
          <a:p>
            <a:r>
              <a:rPr lang="en-US" dirty="0"/>
              <a:t>Be available to communicate with the challenge organizer and contestants.</a:t>
            </a:r>
          </a:p>
          <a:p>
            <a:pPr lvl="1"/>
            <a:r>
              <a:rPr lang="en-US" dirty="0"/>
              <a:t>It does take some time to be sure all the information is clear and available, and other questions are answered, but important for quality entries.</a:t>
            </a:r>
          </a:p>
          <a:p>
            <a:pPr lvl="1"/>
            <a:r>
              <a:rPr lang="en-US" dirty="0"/>
              <a:t>Example: Several people were concerned about if they retained rights to use or publish their work – a motivating factor.</a:t>
            </a:r>
          </a:p>
          <a:p>
            <a:endParaRPr lang="en-US" dirty="0"/>
          </a:p>
        </p:txBody>
      </p:sp>
    </p:spTree>
    <p:extLst>
      <p:ext uri="{BB962C8B-B14F-4D97-AF65-F5344CB8AC3E}">
        <p14:creationId xmlns:p14="http://schemas.microsoft.com/office/powerpoint/2010/main" val="69692622"/>
      </p:ext>
    </p:extLst>
  </p:cSld>
  <p:clrMapOvr>
    <a:masterClrMapping/>
  </p:clrMapOvr>
  <mc:AlternateContent xmlns:mc="http://schemas.openxmlformats.org/markup-compatibility/2006" xmlns:p14="http://schemas.microsoft.com/office/powerpoint/2010/main">
    <mc:Choice Requires="p14">
      <p:transition spd="slow" p14:dur="2000" advTm="1391"/>
    </mc:Choice>
    <mc:Fallback xmlns="">
      <p:transition spd="slow" advTm="1391"/>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3C709-242C-2F45-B526-314C72923AE2}"/>
              </a:ext>
            </a:extLst>
          </p:cNvPr>
          <p:cNvSpPr>
            <a:spLocks noGrp="1"/>
          </p:cNvSpPr>
          <p:nvPr>
            <p:ph type="title"/>
          </p:nvPr>
        </p:nvSpPr>
        <p:spPr/>
        <p:txBody>
          <a:bodyPr/>
          <a:lstStyle/>
          <a:p>
            <a:r>
              <a:rPr lang="en-US" dirty="0"/>
              <a:t>Proposed Direct Use of Challenge Entries</a:t>
            </a:r>
          </a:p>
        </p:txBody>
      </p:sp>
      <p:sp>
        <p:nvSpPr>
          <p:cNvPr id="3" name="Content Placeholder 2">
            <a:extLst>
              <a:ext uri="{FF2B5EF4-FFF2-40B4-BE49-F238E27FC236}">
                <a16:creationId xmlns:a16="http://schemas.microsoft.com/office/drawing/2014/main" id="{7A288B0C-1945-A748-8ADF-3F02FE843D8E}"/>
              </a:ext>
            </a:extLst>
          </p:cNvPr>
          <p:cNvSpPr>
            <a:spLocks noGrp="1"/>
          </p:cNvSpPr>
          <p:nvPr>
            <p:ph sz="half" idx="1"/>
          </p:nvPr>
        </p:nvSpPr>
        <p:spPr>
          <a:xfrm>
            <a:off x="328611" y="1522416"/>
            <a:ext cx="3689350" cy="4600575"/>
          </a:xfrm>
        </p:spPr>
        <p:txBody>
          <a:bodyPr>
            <a:normAutofit fontScale="25000" lnSpcReduction="20000"/>
          </a:bodyPr>
          <a:lstStyle/>
          <a:p>
            <a:pPr marL="0" indent="0">
              <a:buNone/>
            </a:pPr>
            <a:r>
              <a:rPr lang="en-US" sz="5400" b="1" dirty="0"/>
              <a:t>Alejandro Trujillo</a:t>
            </a:r>
          </a:p>
          <a:p>
            <a:pPr marL="0" indent="0">
              <a:buNone/>
            </a:pPr>
            <a:r>
              <a:rPr lang="en-US" sz="5400" dirty="0"/>
              <a:t>PhD candidate at MIT, re-use in SE</a:t>
            </a:r>
          </a:p>
          <a:p>
            <a:r>
              <a:rPr lang="en-US" sz="5400" dirty="0"/>
              <a:t>Icon library package</a:t>
            </a:r>
          </a:p>
          <a:p>
            <a:pPr>
              <a:lnSpc>
                <a:spcPct val="120000"/>
              </a:lnSpc>
            </a:pPr>
            <a:r>
              <a:rPr lang="en-US" sz="5400" dirty="0"/>
              <a:t>Merge the Function and Component Libraries into the Gateway Library model to expand toward a NASA Function and Component Library</a:t>
            </a:r>
          </a:p>
          <a:p>
            <a:pPr marL="0" indent="0">
              <a:buNone/>
            </a:pPr>
            <a:endParaRPr lang="en-US" sz="5400" dirty="0"/>
          </a:p>
          <a:p>
            <a:pPr marL="0" indent="0">
              <a:buNone/>
            </a:pPr>
            <a:r>
              <a:rPr lang="en-US" sz="5400" b="1" dirty="0"/>
              <a:t>Nathan </a:t>
            </a:r>
            <a:r>
              <a:rPr lang="en-US" sz="5400" b="1" dirty="0" err="1"/>
              <a:t>Vinarcik</a:t>
            </a:r>
            <a:endParaRPr lang="en-US" sz="5400" b="1" dirty="0"/>
          </a:p>
          <a:p>
            <a:pPr marL="0" indent="0">
              <a:buNone/>
            </a:pPr>
            <a:r>
              <a:rPr lang="en-US" sz="5400" dirty="0"/>
              <a:t>University of Detroit Mercy student</a:t>
            </a:r>
          </a:p>
          <a:p>
            <a:r>
              <a:rPr lang="en-US" sz="5400" dirty="0"/>
              <a:t>Behavioral Analysis package toward an analysis library</a:t>
            </a:r>
          </a:p>
          <a:p>
            <a:r>
              <a:rPr lang="en-US" sz="5400" dirty="0"/>
              <a:t>Interface Blocks toward an interface library</a:t>
            </a:r>
          </a:p>
          <a:p>
            <a:pPr marL="0" indent="0">
              <a:buNone/>
            </a:pPr>
            <a:endParaRPr lang="en-US" sz="4800" dirty="0"/>
          </a:p>
          <a:p>
            <a:pPr marL="0" indent="0">
              <a:buNone/>
            </a:pPr>
            <a:r>
              <a:rPr lang="en-US" sz="4800" dirty="0"/>
              <a:t> </a:t>
            </a:r>
          </a:p>
          <a:p>
            <a:pPr marL="0" indent="0">
              <a:buNone/>
            </a:pPr>
            <a:r>
              <a:rPr lang="en-US" dirty="0"/>
              <a:t> </a:t>
            </a:r>
          </a:p>
          <a:p>
            <a:endParaRPr lang="en-US" dirty="0"/>
          </a:p>
          <a:p>
            <a:endParaRPr lang="en-US" dirty="0"/>
          </a:p>
        </p:txBody>
      </p:sp>
      <p:sp>
        <p:nvSpPr>
          <p:cNvPr id="7" name="TextBox 6">
            <a:extLst>
              <a:ext uri="{FF2B5EF4-FFF2-40B4-BE49-F238E27FC236}">
                <a16:creationId xmlns:a16="http://schemas.microsoft.com/office/drawing/2014/main" id="{DE5C7C22-47E1-424C-9BB5-97B8D49CC026}"/>
              </a:ext>
            </a:extLst>
          </p:cNvPr>
          <p:cNvSpPr txBox="1"/>
          <p:nvPr/>
        </p:nvSpPr>
        <p:spPr>
          <a:xfrm>
            <a:off x="4215728" y="1522416"/>
            <a:ext cx="5015925" cy="3673313"/>
          </a:xfrm>
          <a:prstGeom prst="rect">
            <a:avLst/>
          </a:prstGeom>
          <a:noFill/>
        </p:spPr>
        <p:txBody>
          <a:bodyPr wrap="none" rtlCol="0">
            <a:spAutoFit/>
          </a:bodyPr>
          <a:lstStyle/>
          <a:p>
            <a:pPr fontAlgn="base">
              <a:lnSpc>
                <a:spcPct val="80000"/>
              </a:lnSpc>
              <a:spcBef>
                <a:spcPct val="20000"/>
              </a:spcBef>
              <a:spcAft>
                <a:spcPct val="0"/>
              </a:spcAft>
              <a:buClr>
                <a:srgbClr val="F08022"/>
              </a:buClr>
            </a:pPr>
            <a:r>
              <a:rPr lang="en-US" sz="1400" b="1" dirty="0" err="1">
                <a:solidFill>
                  <a:srgbClr val="13327B"/>
                </a:solidFill>
              </a:rPr>
              <a:t>JeanMarie</a:t>
            </a:r>
            <a:r>
              <a:rPr lang="en-US" sz="1400" b="1" dirty="0">
                <a:solidFill>
                  <a:srgbClr val="13327B"/>
                </a:solidFill>
              </a:rPr>
              <a:t> Gauthier, PhD</a:t>
            </a:r>
          </a:p>
          <a:p>
            <a:r>
              <a:rPr lang="en-US" sz="1400" dirty="0">
                <a:solidFill>
                  <a:srgbClr val="13327B"/>
                </a:solidFill>
              </a:rPr>
              <a:t>R&amp;D Engineer, </a:t>
            </a:r>
            <a:r>
              <a:rPr lang="en-US" sz="1400" dirty="0" err="1">
                <a:solidFill>
                  <a:srgbClr val="13327B"/>
                </a:solidFill>
              </a:rPr>
              <a:t>Samares</a:t>
            </a:r>
            <a:r>
              <a:rPr lang="en-US" sz="1400" dirty="0">
                <a:solidFill>
                  <a:srgbClr val="13327B"/>
                </a:solidFill>
              </a:rPr>
              <a:t> Engineering, Toulouse, France</a:t>
            </a:r>
          </a:p>
          <a:p>
            <a:pPr marL="214313" indent="-214313">
              <a:buFont typeface="Arial" panose="020B0604020202020204" pitchFamily="34" charset="0"/>
              <a:buChar char="•"/>
            </a:pPr>
            <a:r>
              <a:rPr lang="en-US" sz="1400" dirty="0">
                <a:solidFill>
                  <a:srgbClr val="13327B"/>
                </a:solidFill>
              </a:rPr>
              <a:t>Add to icon library</a:t>
            </a:r>
          </a:p>
          <a:p>
            <a:pPr marL="214313" indent="-214313">
              <a:buFont typeface="Arial" panose="020B0604020202020204" pitchFamily="34" charset="0"/>
              <a:buChar char="•"/>
            </a:pPr>
            <a:r>
              <a:rPr lang="en-US" sz="1400" dirty="0">
                <a:solidFill>
                  <a:srgbClr val="13327B"/>
                </a:solidFill>
              </a:rPr>
              <a:t>Use NASA profile elements</a:t>
            </a:r>
          </a:p>
          <a:p>
            <a:endParaRPr lang="en-US" sz="1350" dirty="0"/>
          </a:p>
          <a:p>
            <a:r>
              <a:rPr lang="en-US" sz="1400" b="1" dirty="0">
                <a:solidFill>
                  <a:srgbClr val="13327B"/>
                </a:solidFill>
              </a:rPr>
              <a:t>Jose Fernandez and team</a:t>
            </a:r>
          </a:p>
          <a:p>
            <a:r>
              <a:rPr lang="en-US" sz="1400" dirty="0">
                <a:solidFill>
                  <a:srgbClr val="13327B"/>
                </a:solidFill>
              </a:rPr>
              <a:t>professors from several universities, Spain and Germany</a:t>
            </a:r>
          </a:p>
          <a:p>
            <a:pPr marL="214313" indent="-214313">
              <a:buFont typeface="Arial" panose="020B0604020202020204" pitchFamily="34" charset="0"/>
              <a:buChar char="•"/>
            </a:pPr>
            <a:r>
              <a:rPr lang="en-US" sz="1350" dirty="0">
                <a:hlinkClick r:id="rId3"/>
              </a:rPr>
              <a:t>ISE&amp;PPOOA method</a:t>
            </a:r>
            <a:endParaRPr lang="en-US" sz="1350" dirty="0"/>
          </a:p>
          <a:p>
            <a:pPr marL="214313" indent="-214313">
              <a:buFont typeface="Arial" panose="020B0604020202020204" pitchFamily="34" charset="0"/>
              <a:buChar char="•"/>
            </a:pPr>
            <a:r>
              <a:rPr lang="en-US" sz="1400" dirty="0">
                <a:solidFill>
                  <a:srgbClr val="13327B"/>
                </a:solidFill>
              </a:rPr>
              <a:t>Functional Flow patterns for library</a:t>
            </a:r>
          </a:p>
          <a:p>
            <a:endParaRPr lang="en-US" sz="1350" dirty="0"/>
          </a:p>
          <a:p>
            <a:r>
              <a:rPr lang="en-US" sz="1400" b="1" dirty="0">
                <a:solidFill>
                  <a:srgbClr val="13327B"/>
                </a:solidFill>
              </a:rPr>
              <a:t>Mohammad </a:t>
            </a:r>
            <a:r>
              <a:rPr lang="en-US" sz="1400" b="1" dirty="0" err="1">
                <a:solidFill>
                  <a:srgbClr val="13327B"/>
                </a:solidFill>
              </a:rPr>
              <a:t>Chami</a:t>
            </a:r>
            <a:endParaRPr lang="en-US" sz="1400" b="1" dirty="0">
              <a:solidFill>
                <a:srgbClr val="13327B"/>
              </a:solidFill>
            </a:endParaRPr>
          </a:p>
          <a:p>
            <a:r>
              <a:rPr lang="en-US" sz="1400" dirty="0">
                <a:solidFill>
                  <a:srgbClr val="13327B"/>
                </a:solidFill>
              </a:rPr>
              <a:t>MBSE Consultant, </a:t>
            </a:r>
            <a:r>
              <a:rPr lang="en-US" sz="1400" dirty="0" err="1">
                <a:solidFill>
                  <a:srgbClr val="13327B"/>
                </a:solidFill>
              </a:rPr>
              <a:t>Chami</a:t>
            </a:r>
            <a:r>
              <a:rPr lang="en-US" sz="1400" dirty="0">
                <a:solidFill>
                  <a:srgbClr val="13327B"/>
                </a:solidFill>
              </a:rPr>
              <a:t> Consulting | MBSE Services</a:t>
            </a:r>
          </a:p>
          <a:p>
            <a:pPr marL="214313" indent="-214313">
              <a:buFont typeface="Arial" panose="020B0604020202020204" pitchFamily="34" charset="0"/>
              <a:buChar char="•"/>
            </a:pPr>
            <a:r>
              <a:rPr lang="en-US" sz="1400" dirty="0">
                <a:solidFill>
                  <a:srgbClr val="13327B"/>
                </a:solidFill>
              </a:rPr>
              <a:t>Variability stereotypes to support </a:t>
            </a:r>
            <a:r>
              <a:rPr lang="en-US" sz="1350" dirty="0">
                <a:hlinkClick r:id="rId4"/>
              </a:rPr>
              <a:t>ISO standard 26550</a:t>
            </a:r>
            <a:r>
              <a:rPr lang="en-US" sz="1350" dirty="0"/>
              <a:t>:</a:t>
            </a:r>
            <a:r>
              <a:rPr lang="en-US" sz="1400" dirty="0">
                <a:solidFill>
                  <a:srgbClr val="13327B"/>
                </a:solidFill>
              </a:rPr>
              <a:t>2013</a:t>
            </a:r>
          </a:p>
          <a:p>
            <a:pPr marL="671513" lvl="2" indent="-214313">
              <a:buFont typeface="Arial" panose="020B0604020202020204" pitchFamily="34" charset="0"/>
              <a:buChar char="•"/>
            </a:pPr>
            <a:r>
              <a:rPr lang="en-US" sz="1400" dirty="0">
                <a:solidFill>
                  <a:srgbClr val="13327B"/>
                </a:solidFill>
              </a:rPr>
              <a:t>Reference model for structure and processes</a:t>
            </a:r>
          </a:p>
          <a:p>
            <a:pPr marL="671513" lvl="2" indent="-214313">
              <a:buFont typeface="Arial" panose="020B0604020202020204" pitchFamily="34" charset="0"/>
              <a:buChar char="•"/>
            </a:pPr>
            <a:r>
              <a:rPr lang="en-US" sz="1400" dirty="0">
                <a:solidFill>
                  <a:srgbClr val="13327B"/>
                </a:solidFill>
              </a:rPr>
              <a:t>Interrelationships between components</a:t>
            </a:r>
          </a:p>
          <a:p>
            <a:r>
              <a:rPr lang="en-US" sz="1350" dirty="0"/>
              <a:t> </a:t>
            </a:r>
          </a:p>
          <a:p>
            <a:r>
              <a:rPr lang="en-US" sz="1350" dirty="0"/>
              <a:t>  </a:t>
            </a:r>
          </a:p>
        </p:txBody>
      </p:sp>
      <p:sp>
        <p:nvSpPr>
          <p:cNvPr id="6" name="Rectangle 5">
            <a:extLst>
              <a:ext uri="{FF2B5EF4-FFF2-40B4-BE49-F238E27FC236}">
                <a16:creationId xmlns:a16="http://schemas.microsoft.com/office/drawing/2014/main" id="{56DCBAD6-5577-594B-A683-ECD39EA57620}"/>
              </a:ext>
            </a:extLst>
          </p:cNvPr>
          <p:cNvSpPr/>
          <p:nvPr/>
        </p:nvSpPr>
        <p:spPr>
          <a:xfrm>
            <a:off x="252415" y="5045688"/>
            <a:ext cx="6892304" cy="338554"/>
          </a:xfrm>
          <a:prstGeom prst="rect">
            <a:avLst/>
          </a:prstGeom>
        </p:spPr>
        <p:txBody>
          <a:bodyPr wrap="square">
            <a:spAutoFit/>
          </a:bodyPr>
          <a:lstStyle/>
          <a:p>
            <a:r>
              <a:rPr lang="en-US" sz="1600" dirty="0">
                <a:hlinkClick r:id="rId5"/>
              </a:rPr>
              <a:t>https://www.assist2develop.com/blog/v4b4f423/nasa-challenge-winners</a:t>
            </a:r>
            <a:endParaRPr lang="en-US" sz="1600" dirty="0"/>
          </a:p>
        </p:txBody>
      </p:sp>
    </p:spTree>
    <p:extLst>
      <p:ext uri="{BB962C8B-B14F-4D97-AF65-F5344CB8AC3E}">
        <p14:creationId xmlns:p14="http://schemas.microsoft.com/office/powerpoint/2010/main" val="903507370"/>
      </p:ext>
    </p:extLst>
  </p:cSld>
  <p:clrMapOvr>
    <a:masterClrMapping/>
  </p:clrMapOvr>
  <mc:AlternateContent xmlns:mc="http://schemas.openxmlformats.org/markup-compatibility/2006" xmlns:p14="http://schemas.microsoft.com/office/powerpoint/2010/main">
    <mc:Choice Requires="p14">
      <p:transition spd="slow" p14:dur="2000" advTm="1437"/>
    </mc:Choice>
    <mc:Fallback xmlns="">
      <p:transition spd="slow" advTm="1437"/>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F84F5-7EA7-5143-A0E9-F29C3D45858B}"/>
              </a:ext>
            </a:extLst>
          </p:cNvPr>
          <p:cNvSpPr>
            <a:spLocks noGrp="1"/>
          </p:cNvSpPr>
          <p:nvPr>
            <p:ph type="title"/>
          </p:nvPr>
        </p:nvSpPr>
        <p:spPr/>
        <p:txBody>
          <a:bodyPr/>
          <a:lstStyle/>
          <a:p>
            <a:r>
              <a:rPr lang="en-US" dirty="0"/>
              <a:t>Benefits of the Challenge</a:t>
            </a:r>
          </a:p>
        </p:txBody>
      </p:sp>
      <p:sp>
        <p:nvSpPr>
          <p:cNvPr id="3" name="Content Placeholder 2">
            <a:extLst>
              <a:ext uri="{FF2B5EF4-FFF2-40B4-BE49-F238E27FC236}">
                <a16:creationId xmlns:a16="http://schemas.microsoft.com/office/drawing/2014/main" id="{B5245318-D107-1140-8611-393436A34FE6}"/>
              </a:ext>
            </a:extLst>
          </p:cNvPr>
          <p:cNvSpPr>
            <a:spLocks noGrp="1"/>
          </p:cNvSpPr>
          <p:nvPr>
            <p:ph idx="1"/>
          </p:nvPr>
        </p:nvSpPr>
        <p:spPr/>
        <p:txBody>
          <a:bodyPr/>
          <a:lstStyle/>
          <a:p>
            <a:r>
              <a:rPr lang="en-US" dirty="0"/>
              <a:t>Spurred discussion of libraries, profiles, meta-modeling, and model validation</a:t>
            </a:r>
          </a:p>
          <a:p>
            <a:r>
              <a:rPr lang="en-US" dirty="0"/>
              <a:t>Served as examples for those newer to MBSE, and thought-provoking to see different types of approaches for those more familiar with it</a:t>
            </a:r>
          </a:p>
          <a:p>
            <a:r>
              <a:rPr lang="en-US" dirty="0"/>
              <a:t>Engagement and visibility for NASA across systems engineering field and space industry</a:t>
            </a:r>
          </a:p>
          <a:p>
            <a:r>
              <a:rPr lang="en-US" dirty="0"/>
              <a:t>Visibility and connections to potential future workforce</a:t>
            </a:r>
          </a:p>
        </p:txBody>
      </p:sp>
      <p:sp>
        <p:nvSpPr>
          <p:cNvPr id="6" name="TextBox 5">
            <a:extLst>
              <a:ext uri="{FF2B5EF4-FFF2-40B4-BE49-F238E27FC236}">
                <a16:creationId xmlns:a16="http://schemas.microsoft.com/office/drawing/2014/main" id="{921A34CD-2ECB-FA41-B04E-F904B6575A7F}"/>
              </a:ext>
            </a:extLst>
          </p:cNvPr>
          <p:cNvSpPr txBox="1"/>
          <p:nvPr/>
        </p:nvSpPr>
        <p:spPr>
          <a:xfrm>
            <a:off x="781539" y="4172438"/>
            <a:ext cx="7397261" cy="923330"/>
          </a:xfrm>
          <a:prstGeom prst="rect">
            <a:avLst/>
          </a:prstGeom>
          <a:noFill/>
          <a:ln>
            <a:solidFill>
              <a:schemeClr val="accent1">
                <a:lumMod val="75000"/>
              </a:schemeClr>
            </a:solidFill>
          </a:ln>
        </p:spPr>
        <p:txBody>
          <a:bodyPr wrap="square" rtlCol="0">
            <a:spAutoFit/>
          </a:bodyPr>
          <a:lstStyle/>
          <a:p>
            <a:pPr algn="ctr"/>
            <a:r>
              <a:rPr lang="en-US" dirty="0">
                <a:solidFill>
                  <a:schemeClr val="tx2"/>
                </a:solidFill>
              </a:rPr>
              <a:t>Minimal $10K Investment</a:t>
            </a:r>
          </a:p>
          <a:p>
            <a:pPr lvl="1" algn="ctr"/>
            <a:r>
              <a:rPr lang="en-US" dirty="0">
                <a:solidFill>
                  <a:schemeClr val="tx2"/>
                </a:solidFill>
              </a:rPr>
              <a:t>$8K in Prizes and $2K to administer the challenge</a:t>
            </a:r>
          </a:p>
          <a:p>
            <a:endParaRPr lang="en-US" dirty="0"/>
          </a:p>
        </p:txBody>
      </p:sp>
    </p:spTree>
    <p:extLst>
      <p:ext uri="{BB962C8B-B14F-4D97-AF65-F5344CB8AC3E}">
        <p14:creationId xmlns:p14="http://schemas.microsoft.com/office/powerpoint/2010/main" val="2750632832"/>
      </p:ext>
    </p:extLst>
  </p:cSld>
  <p:clrMapOvr>
    <a:masterClrMapping/>
  </p:clrMapOvr>
  <mc:AlternateContent xmlns:mc="http://schemas.openxmlformats.org/markup-compatibility/2006" xmlns:p14="http://schemas.microsoft.com/office/powerpoint/2010/main">
    <mc:Choice Requires="p14">
      <p:transition spd="slow" p14:dur="2000" advTm="2218"/>
    </mc:Choice>
    <mc:Fallback xmlns="">
      <p:transition spd="slow" advTm="221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B2D5851-232F-4AAB-913E-2265A560A9B4}"/>
              </a:ext>
            </a:extLst>
          </p:cNvPr>
          <p:cNvSpPr>
            <a:spLocks noGrp="1"/>
          </p:cNvSpPr>
          <p:nvPr>
            <p:ph type="title"/>
          </p:nvPr>
        </p:nvSpPr>
        <p:spPr/>
        <p:txBody>
          <a:bodyPr/>
          <a:lstStyle/>
          <a:p>
            <a:r>
              <a:rPr lang="en-US" dirty="0"/>
              <a:t>2020 NASA Systems Engineering Webinar Series</a:t>
            </a:r>
          </a:p>
        </p:txBody>
      </p:sp>
      <p:graphicFrame>
        <p:nvGraphicFramePr>
          <p:cNvPr id="10" name="Content Placeholder 9">
            <a:extLst>
              <a:ext uri="{FF2B5EF4-FFF2-40B4-BE49-F238E27FC236}">
                <a16:creationId xmlns:a16="http://schemas.microsoft.com/office/drawing/2014/main" id="{37EEF4FC-3038-478B-92B1-E3E6CAD25831}"/>
              </a:ext>
            </a:extLst>
          </p:cNvPr>
          <p:cNvGraphicFramePr>
            <a:graphicFrameLocks noGrp="1"/>
          </p:cNvGraphicFramePr>
          <p:nvPr>
            <p:ph idx="1"/>
            <p:extLst>
              <p:ext uri="{D42A27DB-BD31-4B8C-83A1-F6EECF244321}">
                <p14:modId xmlns:p14="http://schemas.microsoft.com/office/powerpoint/2010/main" val="3435084777"/>
              </p:ext>
            </p:extLst>
          </p:nvPr>
        </p:nvGraphicFramePr>
        <p:xfrm>
          <a:off x="280196" y="2614295"/>
          <a:ext cx="8589169" cy="1337310"/>
        </p:xfrm>
        <a:graphic>
          <a:graphicData uri="http://schemas.openxmlformats.org/drawingml/2006/table">
            <a:tbl>
              <a:tblPr firstRow="1" bandRow="1">
                <a:tableStyleId>{7DF18680-E054-41AD-8BC1-D1AEF772440D}</a:tableStyleId>
              </a:tblPr>
              <a:tblGrid>
                <a:gridCol w="1560303">
                  <a:extLst>
                    <a:ext uri="{9D8B030D-6E8A-4147-A177-3AD203B41FA5}">
                      <a16:colId xmlns:a16="http://schemas.microsoft.com/office/drawing/2014/main" val="116460882"/>
                    </a:ext>
                  </a:extLst>
                </a:gridCol>
                <a:gridCol w="4956464">
                  <a:extLst>
                    <a:ext uri="{9D8B030D-6E8A-4147-A177-3AD203B41FA5}">
                      <a16:colId xmlns:a16="http://schemas.microsoft.com/office/drawing/2014/main" val="4262645518"/>
                    </a:ext>
                  </a:extLst>
                </a:gridCol>
                <a:gridCol w="2072402">
                  <a:extLst>
                    <a:ext uri="{9D8B030D-6E8A-4147-A177-3AD203B41FA5}">
                      <a16:colId xmlns:a16="http://schemas.microsoft.com/office/drawing/2014/main" val="3254927142"/>
                    </a:ext>
                  </a:extLst>
                </a:gridCol>
              </a:tblGrid>
              <a:tr h="278130">
                <a:tc>
                  <a:txBody>
                    <a:bodyPr/>
                    <a:lstStyle/>
                    <a:p>
                      <a:r>
                        <a:rPr lang="en-US" sz="1000" dirty="0"/>
                        <a:t>Date</a:t>
                      </a:r>
                    </a:p>
                  </a:txBody>
                  <a:tcPr marL="68580" marR="68580" marT="34290" marB="34290"/>
                </a:tc>
                <a:tc>
                  <a:txBody>
                    <a:bodyPr/>
                    <a:lstStyle/>
                    <a:p>
                      <a:r>
                        <a:rPr lang="en-US" sz="1000" dirty="0"/>
                        <a:t>Title</a:t>
                      </a:r>
                    </a:p>
                  </a:txBody>
                  <a:tcPr marL="68580" marR="68580" marT="34290" marB="34290"/>
                </a:tc>
                <a:tc>
                  <a:txBody>
                    <a:bodyPr/>
                    <a:lstStyle/>
                    <a:p>
                      <a:r>
                        <a:rPr lang="en-US" sz="1000" dirty="0"/>
                        <a:t>Presenter</a:t>
                      </a:r>
                    </a:p>
                  </a:txBody>
                  <a:tcPr marL="68580" marR="68580" marT="34290" marB="34290"/>
                </a:tc>
                <a:extLst>
                  <a:ext uri="{0D108BD9-81ED-4DB2-BD59-A6C34878D82A}">
                    <a16:rowId xmlns:a16="http://schemas.microsoft.com/office/drawing/2014/main" val="3421829563"/>
                  </a:ext>
                </a:extLst>
              </a:tr>
              <a:tr h="377190">
                <a:tc>
                  <a:txBody>
                    <a:bodyPr/>
                    <a:lstStyle/>
                    <a:p>
                      <a:r>
                        <a:rPr lang="en-US" sz="1400" dirty="0"/>
                        <a:t>July 20</a:t>
                      </a:r>
                      <a:r>
                        <a:rPr lang="en-US" sz="1400" baseline="30000" dirty="0"/>
                        <a:t>th</a:t>
                      </a:r>
                      <a:r>
                        <a:rPr lang="en-US" sz="1400" dirty="0"/>
                        <a:t> </a:t>
                      </a:r>
                    </a:p>
                  </a:txBody>
                  <a:tcPr marL="68580" marR="68580" marT="34290" marB="34290"/>
                </a:tc>
                <a:tc>
                  <a:txBody>
                    <a:bodyPr/>
                    <a:lstStyle/>
                    <a:p>
                      <a:r>
                        <a:rPr lang="en-US" sz="1400" dirty="0">
                          <a:hlinkClick r:id="rId3"/>
                        </a:rPr>
                        <a:t>Systems Engineering and Model Based Systems Engineering Stakeholder State of the Discipline</a:t>
                      </a:r>
                      <a:endParaRPr lang="en-US" sz="1400" dirty="0"/>
                    </a:p>
                  </a:txBody>
                  <a:tcPr marL="68580" marR="68580" marT="34290" marB="34290"/>
                </a:tc>
                <a:tc>
                  <a:txBody>
                    <a:bodyPr/>
                    <a:lstStyle/>
                    <a:p>
                      <a:r>
                        <a:rPr lang="en-US" sz="1400" dirty="0"/>
                        <a:t>Jessica Knizhnik</a:t>
                      </a:r>
                    </a:p>
                  </a:txBody>
                  <a:tcPr marL="68580" marR="68580" marT="34290" marB="34290"/>
                </a:tc>
                <a:extLst>
                  <a:ext uri="{0D108BD9-81ED-4DB2-BD59-A6C34878D82A}">
                    <a16:rowId xmlns:a16="http://schemas.microsoft.com/office/drawing/2014/main" val="2388574213"/>
                  </a:ext>
                </a:extLst>
              </a:tr>
              <a:tr h="278130">
                <a:tc>
                  <a:txBody>
                    <a:bodyPr/>
                    <a:lstStyle/>
                    <a:p>
                      <a:r>
                        <a:rPr lang="en-US" sz="1400" dirty="0"/>
                        <a:t>August 17</a:t>
                      </a:r>
                      <a:r>
                        <a:rPr lang="en-US" sz="1400" baseline="30000" dirty="0"/>
                        <a:t>th</a:t>
                      </a:r>
                      <a:endParaRPr lang="en-US" sz="1400" dirty="0"/>
                    </a:p>
                  </a:txBody>
                  <a:tcPr marL="68580" marR="68580" marT="34290" marB="34290"/>
                </a:tc>
                <a:tc>
                  <a:txBody>
                    <a:bodyPr/>
                    <a:lstStyle/>
                    <a:p>
                      <a:r>
                        <a:rPr lang="en-US" sz="1400" dirty="0">
                          <a:hlinkClick r:id="rId4"/>
                        </a:rPr>
                        <a:t>An Innovative Jump Start for MBSE Tooling, NTL Results</a:t>
                      </a:r>
                      <a:endParaRPr lang="en-US" sz="1400" dirty="0"/>
                    </a:p>
                  </a:txBody>
                  <a:tcPr marL="68580" marR="68580" marT="34290" marB="34290"/>
                </a:tc>
                <a:tc>
                  <a:txBody>
                    <a:bodyPr/>
                    <a:lstStyle/>
                    <a:p>
                      <a:r>
                        <a:rPr lang="en-US" sz="1400" dirty="0"/>
                        <a:t>Samantha Infeld</a:t>
                      </a:r>
                    </a:p>
                  </a:txBody>
                  <a:tcPr marL="68580" marR="68580" marT="34290" marB="34290"/>
                </a:tc>
                <a:extLst>
                  <a:ext uri="{0D108BD9-81ED-4DB2-BD59-A6C34878D82A}">
                    <a16:rowId xmlns:a16="http://schemas.microsoft.com/office/drawing/2014/main" val="4208985138"/>
                  </a:ext>
                </a:extLst>
              </a:tr>
              <a:tr h="278130">
                <a:tc>
                  <a:txBody>
                    <a:bodyPr/>
                    <a:lstStyle/>
                    <a:p>
                      <a:r>
                        <a:rPr lang="en-US" sz="1400" dirty="0"/>
                        <a:t>TBD</a:t>
                      </a:r>
                    </a:p>
                  </a:txBody>
                  <a:tcPr marL="68580" marR="68580" marT="34290" marB="34290"/>
                </a:tc>
                <a:tc>
                  <a:txBody>
                    <a:bodyPr/>
                    <a:lstStyle/>
                    <a:p>
                      <a:r>
                        <a:rPr lang="en-US" sz="1400" dirty="0">
                          <a:hlinkClick r:id="rId5"/>
                        </a:rPr>
                        <a:t>Using MBSE on a Working Project</a:t>
                      </a:r>
                      <a:endParaRPr lang="en-US" sz="1400" dirty="0"/>
                    </a:p>
                  </a:txBody>
                  <a:tcPr marL="68580" marR="68580" marT="34290" marB="34290"/>
                </a:tc>
                <a:tc>
                  <a:txBody>
                    <a:bodyPr/>
                    <a:lstStyle/>
                    <a:p>
                      <a:r>
                        <a:rPr lang="en-US" sz="1400" dirty="0"/>
                        <a:t>Kerry McGuire</a:t>
                      </a:r>
                    </a:p>
                  </a:txBody>
                  <a:tcPr marL="68580" marR="68580" marT="34290" marB="34290"/>
                </a:tc>
                <a:extLst>
                  <a:ext uri="{0D108BD9-81ED-4DB2-BD59-A6C34878D82A}">
                    <a16:rowId xmlns:a16="http://schemas.microsoft.com/office/drawing/2014/main" val="130486258"/>
                  </a:ext>
                </a:extLst>
              </a:tr>
            </a:tbl>
          </a:graphicData>
        </a:graphic>
      </p:graphicFrame>
      <p:sp>
        <p:nvSpPr>
          <p:cNvPr id="7" name="Slide Number Placeholder 6">
            <a:extLst>
              <a:ext uri="{FF2B5EF4-FFF2-40B4-BE49-F238E27FC236}">
                <a16:creationId xmlns:a16="http://schemas.microsoft.com/office/drawing/2014/main" id="{BF863FFB-C635-4E81-AE24-CA698599067D}"/>
              </a:ext>
            </a:extLst>
          </p:cNvPr>
          <p:cNvSpPr>
            <a:spLocks noGrp="1"/>
          </p:cNvSpPr>
          <p:nvPr>
            <p:ph type="sldNum" sz="quarter" idx="10"/>
          </p:nvPr>
        </p:nvSpPr>
        <p:spPr/>
        <p:txBody>
          <a:bodyPr/>
          <a:lstStyle/>
          <a:p>
            <a:fld id="{0B97E184-5773-4029-80CB-33EA8F990546}" type="slidenum">
              <a:rPr lang="en-US" smtClean="0"/>
              <a:t>13</a:t>
            </a:fld>
            <a:endParaRPr lang="en-US"/>
          </a:p>
        </p:txBody>
      </p:sp>
      <p:sp>
        <p:nvSpPr>
          <p:cNvPr id="4" name="TextBox 3">
            <a:extLst>
              <a:ext uri="{FF2B5EF4-FFF2-40B4-BE49-F238E27FC236}">
                <a16:creationId xmlns:a16="http://schemas.microsoft.com/office/drawing/2014/main" id="{DD96B80A-7CE9-6F4B-86D4-15CD792DBCDD}"/>
              </a:ext>
            </a:extLst>
          </p:cNvPr>
          <p:cNvSpPr txBox="1"/>
          <p:nvPr/>
        </p:nvSpPr>
        <p:spPr>
          <a:xfrm>
            <a:off x="280196" y="1507728"/>
            <a:ext cx="8616950" cy="923330"/>
          </a:xfrm>
          <a:prstGeom prst="rect">
            <a:avLst/>
          </a:prstGeom>
          <a:noFill/>
        </p:spPr>
        <p:txBody>
          <a:bodyPr wrap="square" rtlCol="0">
            <a:spAutoFit/>
          </a:bodyPr>
          <a:lstStyle/>
          <a:p>
            <a:r>
              <a:rPr lang="en-US" dirty="0"/>
              <a:t>For a version of this talk with more details about the challenge entries, view my webcast, linked below. Others in the series that are available to the public are also linked below.</a:t>
            </a:r>
          </a:p>
        </p:txBody>
      </p:sp>
    </p:spTree>
    <p:extLst>
      <p:ext uri="{BB962C8B-B14F-4D97-AF65-F5344CB8AC3E}">
        <p14:creationId xmlns:p14="http://schemas.microsoft.com/office/powerpoint/2010/main" val="2250478229"/>
      </p:ext>
    </p:extLst>
  </p:cSld>
  <p:clrMapOvr>
    <a:masterClrMapping/>
  </p:clrMapOvr>
  <mc:AlternateContent xmlns:mc="http://schemas.openxmlformats.org/markup-compatibility/2006" xmlns:p14="http://schemas.microsoft.com/office/powerpoint/2010/main">
    <mc:Choice Requires="p14">
      <p:transition spd="slow" p14:dur="2000" advTm="6176"/>
    </mc:Choice>
    <mc:Fallback xmlns="">
      <p:transition spd="slow" advTm="617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9A168-7845-4547-AF9D-8E8974EB3113}"/>
              </a:ext>
            </a:extLst>
          </p:cNvPr>
          <p:cNvSpPr>
            <a:spLocks noGrp="1"/>
          </p:cNvSpPr>
          <p:nvPr>
            <p:ph type="title"/>
          </p:nvPr>
        </p:nvSpPr>
        <p:spPr/>
        <p:txBody>
          <a:bodyPr/>
          <a:lstStyle/>
          <a:p>
            <a:r>
              <a:rPr lang="en-US" dirty="0"/>
              <a:t>Contents</a:t>
            </a:r>
          </a:p>
        </p:txBody>
      </p:sp>
      <p:sp>
        <p:nvSpPr>
          <p:cNvPr id="3" name="Content Placeholder 2">
            <a:extLst>
              <a:ext uri="{FF2B5EF4-FFF2-40B4-BE49-F238E27FC236}">
                <a16:creationId xmlns:a16="http://schemas.microsoft.com/office/drawing/2014/main" id="{39E5B675-0F78-E14E-99E0-AAA41A47D5DA}"/>
              </a:ext>
            </a:extLst>
          </p:cNvPr>
          <p:cNvSpPr>
            <a:spLocks noGrp="1"/>
          </p:cNvSpPr>
          <p:nvPr>
            <p:ph idx="1"/>
          </p:nvPr>
        </p:nvSpPr>
        <p:spPr/>
        <p:txBody>
          <a:bodyPr>
            <a:normAutofit/>
          </a:bodyPr>
          <a:lstStyle/>
          <a:p>
            <a:r>
              <a:rPr lang="en-US" sz="2400" dirty="0"/>
              <a:t> Context</a:t>
            </a:r>
          </a:p>
          <a:p>
            <a:r>
              <a:rPr lang="en-US" sz="2400" dirty="0"/>
              <a:t> NTL Challenge Information</a:t>
            </a:r>
          </a:p>
          <a:p>
            <a:r>
              <a:rPr lang="en-US" sz="2400" dirty="0"/>
              <a:t> NTL Challenge Results Summary</a:t>
            </a:r>
          </a:p>
          <a:p>
            <a:r>
              <a:rPr lang="en-US" sz="2400" dirty="0"/>
              <a:t> Proposed direct use of entries </a:t>
            </a:r>
          </a:p>
          <a:p>
            <a:r>
              <a:rPr lang="en-US" sz="2400" dirty="0"/>
              <a:t>Indirect benefits of running the challenge</a:t>
            </a:r>
          </a:p>
        </p:txBody>
      </p:sp>
      <p:sp>
        <p:nvSpPr>
          <p:cNvPr id="4" name="Slide Number Placeholder 3">
            <a:extLst>
              <a:ext uri="{FF2B5EF4-FFF2-40B4-BE49-F238E27FC236}">
                <a16:creationId xmlns:a16="http://schemas.microsoft.com/office/drawing/2014/main" id="{386098E5-771C-C449-BB3C-552E635C0C2A}"/>
              </a:ext>
            </a:extLst>
          </p:cNvPr>
          <p:cNvSpPr>
            <a:spLocks noGrp="1"/>
          </p:cNvSpPr>
          <p:nvPr>
            <p:ph type="sldNum" sz="quarter" idx="10"/>
          </p:nvPr>
        </p:nvSpPr>
        <p:spPr/>
        <p:txBody>
          <a:bodyPr/>
          <a:lstStyle/>
          <a:p>
            <a:fld id="{23919FE6-CD3F-45D0-988A-ECB72163E789}" type="slidenum">
              <a:rPr lang="en-US" altLang="en-US" smtClean="0"/>
              <a:pPr/>
              <a:t>2</a:t>
            </a:fld>
            <a:endParaRPr lang="en-US" altLang="en-US"/>
          </a:p>
        </p:txBody>
      </p:sp>
    </p:spTree>
    <p:extLst>
      <p:ext uri="{BB962C8B-B14F-4D97-AF65-F5344CB8AC3E}">
        <p14:creationId xmlns:p14="http://schemas.microsoft.com/office/powerpoint/2010/main" val="2571737028"/>
      </p:ext>
    </p:extLst>
  </p:cSld>
  <p:clrMapOvr>
    <a:masterClrMapping/>
  </p:clrMapOvr>
  <mc:AlternateContent xmlns:mc="http://schemas.openxmlformats.org/markup-compatibility/2006" xmlns:p14="http://schemas.microsoft.com/office/powerpoint/2010/main">
    <mc:Choice Requires="p14">
      <p:transition spd="slow" p14:dur="2000" advTm="2164"/>
    </mc:Choice>
    <mc:Fallback xmlns="">
      <p:transition spd="slow" advTm="216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MBSE?: The Knowledge Pyramid</a:t>
            </a:r>
          </a:p>
        </p:txBody>
      </p:sp>
      <p:sp>
        <p:nvSpPr>
          <p:cNvPr id="3" name="Content Placeholder 2"/>
          <p:cNvSpPr>
            <a:spLocks noGrp="1"/>
          </p:cNvSpPr>
          <p:nvPr>
            <p:ph idx="1"/>
          </p:nvPr>
        </p:nvSpPr>
        <p:spPr/>
        <p:txBody>
          <a:bodyPr>
            <a:noAutofit/>
          </a:bodyPr>
          <a:lstStyle/>
          <a:p>
            <a:r>
              <a:rPr lang="en-US" b="1" dirty="0"/>
              <a:t>Where does MBSE fit in?</a:t>
            </a:r>
          </a:p>
          <a:p>
            <a:pPr lvl="1"/>
            <a:r>
              <a:rPr lang="en-US" sz="1200" dirty="0"/>
              <a:t>MBSE is a methodology that captures the Systems Engineering principles and formalizes the structure, behavior, and interaction these principles govern</a:t>
            </a:r>
          </a:p>
          <a:p>
            <a:pPr lvl="1"/>
            <a:r>
              <a:rPr lang="en-US" sz="1200" dirty="0"/>
              <a:t>This methodology can then be implemented using methods, and tools to perform the methods, to realize the actual models.</a:t>
            </a:r>
          </a:p>
          <a:p>
            <a:pPr lvl="1"/>
            <a:r>
              <a:rPr lang="en-US" sz="1200" dirty="0"/>
              <a:t>Methods include </a:t>
            </a:r>
            <a:r>
              <a:rPr lang="en-US" sz="1200" dirty="0" err="1"/>
              <a:t>SysML</a:t>
            </a:r>
            <a:r>
              <a:rPr lang="en-US" sz="1200" dirty="0"/>
              <a:t>-based frameworks such as libraries of common model elements.</a:t>
            </a:r>
            <a:endParaRPr lang="en-US" dirty="0"/>
          </a:p>
          <a:p>
            <a:pPr lvl="1"/>
            <a:endParaRPr lang="en-US" sz="600" dirty="0"/>
          </a:p>
        </p:txBody>
      </p:sp>
      <p:sp>
        <p:nvSpPr>
          <p:cNvPr id="4" name="Slide Number Placeholder 3"/>
          <p:cNvSpPr>
            <a:spLocks noGrp="1"/>
          </p:cNvSpPr>
          <p:nvPr>
            <p:ph type="sldNum" sz="quarter" idx="10"/>
          </p:nvPr>
        </p:nvSpPr>
        <p:spPr/>
        <p:txBody>
          <a:bodyPr/>
          <a:lstStyle/>
          <a:p>
            <a:fld id="{23919FE6-CD3F-45D0-988A-ECB72163E789}" type="slidenum">
              <a:rPr lang="en-US" altLang="en-US" smtClean="0"/>
              <a:pPr/>
              <a:t>3</a:t>
            </a:fld>
            <a:endParaRPr lang="en-US" altLang="en-US"/>
          </a:p>
        </p:txBody>
      </p:sp>
      <p:graphicFrame>
        <p:nvGraphicFramePr>
          <p:cNvPr id="12" name="Table 11"/>
          <p:cNvGraphicFramePr>
            <a:graphicFrameLocks noGrp="1"/>
          </p:cNvGraphicFramePr>
          <p:nvPr>
            <p:extLst>
              <p:ext uri="{D42A27DB-BD31-4B8C-83A1-F6EECF244321}">
                <p14:modId xmlns:p14="http://schemas.microsoft.com/office/powerpoint/2010/main" val="579429687"/>
              </p:ext>
            </p:extLst>
          </p:nvPr>
        </p:nvGraphicFramePr>
        <p:xfrm>
          <a:off x="841248" y="3243072"/>
          <a:ext cx="5701657" cy="2352275"/>
        </p:xfrm>
        <a:graphic>
          <a:graphicData uri="http://schemas.openxmlformats.org/drawingml/2006/table">
            <a:tbl>
              <a:tblPr>
                <a:tableStyleId>{5C22544A-7EE6-4342-B048-85BDC9FD1C3A}</a:tableStyleId>
              </a:tblPr>
              <a:tblGrid>
                <a:gridCol w="5701657">
                  <a:extLst>
                    <a:ext uri="{9D8B030D-6E8A-4147-A177-3AD203B41FA5}">
                      <a16:colId xmlns:a16="http://schemas.microsoft.com/office/drawing/2014/main" val="1727501005"/>
                    </a:ext>
                  </a:extLst>
                </a:gridCol>
              </a:tblGrid>
              <a:tr h="470455">
                <a:tc>
                  <a:txBody>
                    <a:bodyPr/>
                    <a:lstStyle/>
                    <a:p>
                      <a:pPr marL="914400" marR="0" lvl="2" indent="-227012" algn="l" defTabSz="914400" rtl="0" eaLnBrk="1" fontAlgn="base" latinLnBrk="0" hangingPunct="1">
                        <a:lnSpc>
                          <a:spcPct val="100000"/>
                        </a:lnSpc>
                        <a:spcBef>
                          <a:spcPct val="20000"/>
                        </a:spcBef>
                        <a:spcAft>
                          <a:spcPct val="0"/>
                        </a:spcAft>
                        <a:buClr>
                          <a:srgbClr val="F08022"/>
                        </a:buClr>
                        <a:buSzTx/>
                        <a:buFontTx/>
                        <a:buNone/>
                        <a:tabLst/>
                        <a:defRPr/>
                      </a:pPr>
                      <a:r>
                        <a:rPr kumimoji="0" lang="en-US" sz="1100" b="0" i="0" u="none" strike="noStrike" kern="0" cap="none" spc="0" normalizeH="0" baseline="0" noProof="0" dirty="0">
                          <a:ln>
                            <a:noFill/>
                          </a:ln>
                          <a:solidFill>
                            <a:schemeClr val="bg1"/>
                          </a:solidFill>
                          <a:effectLst/>
                          <a:uLnTx/>
                          <a:uFillTx/>
                          <a:latin typeface="Arial"/>
                          <a:ea typeface="ＭＳ Ｐゴシック"/>
                        </a:rPr>
                        <a:t>Magic Draw, CORE, </a:t>
                      </a:r>
                      <a:r>
                        <a:rPr kumimoji="0" lang="en-US" sz="1100" b="0" i="0" u="none" strike="noStrike" kern="0" cap="none" spc="0" normalizeH="0" baseline="0" noProof="0" dirty="0" err="1">
                          <a:ln>
                            <a:noFill/>
                          </a:ln>
                          <a:solidFill>
                            <a:schemeClr val="bg1"/>
                          </a:solidFill>
                          <a:effectLst/>
                          <a:uLnTx/>
                          <a:uFillTx/>
                          <a:latin typeface="Arial"/>
                          <a:ea typeface="ＭＳ Ｐゴシック"/>
                        </a:rPr>
                        <a:t>Innoslate</a:t>
                      </a:r>
                      <a:endParaRPr kumimoji="0" lang="en-US" sz="1100" b="0" i="0" u="none" strike="noStrike" kern="0" cap="none" spc="0" normalizeH="0" baseline="0" noProof="0" dirty="0">
                        <a:ln>
                          <a:noFill/>
                        </a:ln>
                        <a:solidFill>
                          <a:schemeClr val="bg1"/>
                        </a:solidFill>
                        <a:effectLst/>
                        <a:uLnTx/>
                        <a:uFillTx/>
                        <a:latin typeface="Arial"/>
                        <a:ea typeface="ＭＳ Ｐゴシック"/>
                      </a:endParaRPr>
                    </a:p>
                  </a:txBody>
                  <a:tcPr marL="54842" marR="54842" marT="27422" marB="27422"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54000">
                          <a:schemeClr val="accent2"/>
                        </a:gs>
                        <a:gs pos="0">
                          <a:schemeClr val="accent2">
                            <a:lumMod val="60000"/>
                            <a:lumOff val="40000"/>
                          </a:schemeClr>
                        </a:gs>
                      </a:gsLst>
                      <a:lin ang="10800000" scaled="1"/>
                      <a:tileRect/>
                    </a:gradFill>
                  </a:tcPr>
                </a:tc>
                <a:extLst>
                  <a:ext uri="{0D108BD9-81ED-4DB2-BD59-A6C34878D82A}">
                    <a16:rowId xmlns:a16="http://schemas.microsoft.com/office/drawing/2014/main" val="727539726"/>
                  </a:ext>
                </a:extLst>
              </a:tr>
              <a:tr h="470455">
                <a:tc>
                  <a:txBody>
                    <a:bodyPr/>
                    <a:lstStyle/>
                    <a:p>
                      <a:pPr marL="914400" marR="0" lvl="2" indent="-227012" algn="l" defTabSz="914400" rtl="0" eaLnBrk="1" fontAlgn="base" latinLnBrk="0" hangingPunct="1">
                        <a:lnSpc>
                          <a:spcPct val="100000"/>
                        </a:lnSpc>
                        <a:spcBef>
                          <a:spcPct val="20000"/>
                        </a:spcBef>
                        <a:spcAft>
                          <a:spcPct val="0"/>
                        </a:spcAft>
                        <a:buClr>
                          <a:srgbClr val="F08022"/>
                        </a:buClr>
                        <a:buSzTx/>
                        <a:buFontTx/>
                        <a:buNone/>
                        <a:tabLst/>
                        <a:defRPr/>
                      </a:pPr>
                      <a:r>
                        <a:rPr kumimoji="0" lang="en-US" sz="1100" b="1" i="0" u="none" strike="noStrike" kern="0" cap="none" spc="0" normalizeH="0" baseline="0" noProof="0" dirty="0">
                          <a:ln>
                            <a:noFill/>
                          </a:ln>
                          <a:solidFill>
                            <a:schemeClr val="bg1"/>
                          </a:solidFill>
                          <a:effectLst>
                            <a:outerShdw blurRad="127000" dist="38100" dir="2700000" sx="101000" sy="101000" algn="tl" rotWithShape="0">
                              <a:prstClr val="black">
                                <a:alpha val="40000"/>
                              </a:prstClr>
                            </a:outerShdw>
                          </a:effectLst>
                          <a:uLnTx/>
                          <a:uFillTx/>
                          <a:latin typeface="Arial"/>
                          <a:ea typeface="ＭＳ Ｐゴシック"/>
                          <a:cs typeface="+mn-cs"/>
                        </a:rPr>
                        <a:t>SysML-based frameworks and processes</a:t>
                      </a:r>
                    </a:p>
                  </a:txBody>
                  <a:tcPr marL="54842" marR="54842" marT="27422" marB="2742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gradFill flip="none" rotWithShape="1">
                      <a:gsLst>
                        <a:gs pos="54000">
                          <a:schemeClr val="accent3"/>
                        </a:gs>
                        <a:gs pos="0">
                          <a:schemeClr val="accent3">
                            <a:lumMod val="60000"/>
                            <a:lumOff val="40000"/>
                          </a:schemeClr>
                        </a:gs>
                      </a:gsLst>
                      <a:lin ang="10800000" scaled="1"/>
                      <a:tileRect/>
                    </a:gradFill>
                  </a:tcPr>
                </a:tc>
                <a:extLst>
                  <a:ext uri="{0D108BD9-81ED-4DB2-BD59-A6C34878D82A}">
                    <a16:rowId xmlns:a16="http://schemas.microsoft.com/office/drawing/2014/main" val="2187143269"/>
                  </a:ext>
                </a:extLst>
              </a:tr>
              <a:tr h="470455">
                <a:tc>
                  <a:txBody>
                    <a:bodyPr/>
                    <a:lstStyle/>
                    <a:p>
                      <a:pPr marL="914400" marR="0" lvl="2" indent="-227012" algn="l" defTabSz="914400" rtl="0" eaLnBrk="1" fontAlgn="base" latinLnBrk="0" hangingPunct="1">
                        <a:lnSpc>
                          <a:spcPct val="100000"/>
                        </a:lnSpc>
                        <a:spcBef>
                          <a:spcPct val="20000"/>
                        </a:spcBef>
                        <a:spcAft>
                          <a:spcPct val="0"/>
                        </a:spcAft>
                        <a:buClr>
                          <a:srgbClr val="F08022"/>
                        </a:buClr>
                        <a:buSzTx/>
                        <a:buFontTx/>
                        <a:buNone/>
                        <a:tabLst/>
                        <a:defRPr/>
                      </a:pPr>
                      <a:r>
                        <a:rPr kumimoji="0" lang="en-US" sz="1100" b="0" i="0" u="none" strike="noStrike" kern="0" cap="none" spc="0" normalizeH="0" baseline="0" noProof="0" dirty="0">
                          <a:ln>
                            <a:noFill/>
                          </a:ln>
                          <a:solidFill>
                            <a:schemeClr val="bg1"/>
                          </a:solidFill>
                          <a:effectLst>
                            <a:outerShdw blurRad="127000" dist="38100" dir="2700000" sx="101000" sy="101000" algn="tl" rotWithShape="0">
                              <a:prstClr val="black">
                                <a:alpha val="40000"/>
                              </a:prstClr>
                            </a:outerShdw>
                          </a:effectLst>
                          <a:uLnTx/>
                          <a:uFillTx/>
                          <a:latin typeface="Arial"/>
                          <a:ea typeface="ＭＳ Ｐゴシック"/>
                        </a:rPr>
                        <a:t>Model-Based Systems Engineering</a:t>
                      </a:r>
                    </a:p>
                  </a:txBody>
                  <a:tcPr marL="54842" marR="54842" marT="27422" marB="27422"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gradFill flip="none" rotWithShape="1">
                      <a:gsLst>
                        <a:gs pos="54000">
                          <a:schemeClr val="accent4"/>
                        </a:gs>
                        <a:gs pos="0">
                          <a:schemeClr val="accent4">
                            <a:lumMod val="60000"/>
                            <a:lumOff val="40000"/>
                          </a:schemeClr>
                        </a:gs>
                      </a:gsLst>
                      <a:lin ang="10800000" scaled="1"/>
                      <a:tileRect/>
                    </a:gradFill>
                  </a:tcPr>
                </a:tc>
                <a:extLst>
                  <a:ext uri="{0D108BD9-81ED-4DB2-BD59-A6C34878D82A}">
                    <a16:rowId xmlns:a16="http://schemas.microsoft.com/office/drawing/2014/main" val="457985747"/>
                  </a:ext>
                </a:extLst>
              </a:tr>
              <a:tr h="470455">
                <a:tc>
                  <a:txBody>
                    <a:bodyPr/>
                    <a:lstStyle/>
                    <a:p>
                      <a:pPr marL="914400" marR="0" lvl="2" indent="-227012" algn="l" defTabSz="914400" rtl="0" eaLnBrk="1" fontAlgn="base" latinLnBrk="0" hangingPunct="1">
                        <a:lnSpc>
                          <a:spcPct val="100000"/>
                        </a:lnSpc>
                        <a:spcBef>
                          <a:spcPct val="20000"/>
                        </a:spcBef>
                        <a:spcAft>
                          <a:spcPct val="0"/>
                        </a:spcAft>
                        <a:buClr>
                          <a:srgbClr val="F08022"/>
                        </a:buClr>
                        <a:buSzTx/>
                        <a:buFontTx/>
                        <a:buNone/>
                        <a:tabLst/>
                        <a:defRPr/>
                      </a:pPr>
                      <a:r>
                        <a:rPr kumimoji="0" lang="en-US" sz="1100" b="0" i="0" u="none" strike="noStrike" kern="0" cap="none" spc="0" normalizeH="0" baseline="0" noProof="0" dirty="0">
                          <a:ln>
                            <a:noFill/>
                          </a:ln>
                          <a:solidFill>
                            <a:schemeClr val="bg1"/>
                          </a:solidFill>
                          <a:effectLst/>
                          <a:uLnTx/>
                          <a:uFillTx/>
                          <a:latin typeface="Arial"/>
                          <a:ea typeface="ＭＳ Ｐゴシック"/>
                        </a:rPr>
                        <a:t>Systems Engineering</a:t>
                      </a:r>
                    </a:p>
                  </a:txBody>
                  <a:tcPr marL="54842" marR="54842" marT="27422" marB="27422" anchor="ct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gradFill flip="none" rotWithShape="1">
                      <a:gsLst>
                        <a:gs pos="54000">
                          <a:schemeClr val="accent5"/>
                        </a:gs>
                        <a:gs pos="0">
                          <a:schemeClr val="accent5">
                            <a:lumMod val="60000"/>
                            <a:lumOff val="40000"/>
                          </a:schemeClr>
                        </a:gs>
                      </a:gsLst>
                      <a:lin ang="10800000" scaled="1"/>
                      <a:tileRect/>
                    </a:gradFill>
                  </a:tcPr>
                </a:tc>
                <a:extLst>
                  <a:ext uri="{0D108BD9-81ED-4DB2-BD59-A6C34878D82A}">
                    <a16:rowId xmlns:a16="http://schemas.microsoft.com/office/drawing/2014/main" val="3664767174"/>
                  </a:ext>
                </a:extLst>
              </a:tr>
              <a:tr h="470455">
                <a:tc>
                  <a:txBody>
                    <a:bodyPr/>
                    <a:lstStyle/>
                    <a:p>
                      <a:pPr marL="914400" marR="0" lvl="2" indent="-227012" algn="l" defTabSz="914400" rtl="0" eaLnBrk="1" fontAlgn="base" latinLnBrk="0" hangingPunct="1">
                        <a:lnSpc>
                          <a:spcPct val="100000"/>
                        </a:lnSpc>
                        <a:spcBef>
                          <a:spcPct val="20000"/>
                        </a:spcBef>
                        <a:spcAft>
                          <a:spcPct val="0"/>
                        </a:spcAft>
                        <a:buClr>
                          <a:srgbClr val="F08022"/>
                        </a:buClr>
                        <a:buSzTx/>
                        <a:buFontTx/>
                        <a:buNone/>
                        <a:tabLst/>
                        <a:defRPr/>
                      </a:pPr>
                      <a:r>
                        <a:rPr kumimoji="0" lang="en-US" sz="1100" b="0" i="0" u="none" strike="noStrike" kern="0" cap="none" spc="0" normalizeH="0" baseline="0" noProof="0" dirty="0">
                          <a:ln>
                            <a:noFill/>
                          </a:ln>
                          <a:solidFill>
                            <a:schemeClr val="bg1"/>
                          </a:solidFill>
                          <a:effectLst/>
                          <a:uLnTx/>
                          <a:uFillTx/>
                          <a:latin typeface="Arial"/>
                          <a:ea typeface="ＭＳ Ｐゴシック"/>
                        </a:rPr>
                        <a:t>NASA</a:t>
                      </a:r>
                    </a:p>
                  </a:txBody>
                  <a:tcPr marL="54842" marR="54842" marT="27422" marB="27422" anchor="ctr">
                    <a:lnL w="12700" cmpd="sng">
                      <a:noFill/>
                    </a:lnL>
                    <a:lnR w="12700" cmpd="sng">
                      <a:noFill/>
                    </a:lnR>
                    <a:lnT w="12700" cmpd="sng">
                      <a:noFill/>
                    </a:lnT>
                    <a:lnB w="12700" cmpd="sng">
                      <a:noFill/>
                    </a:lnB>
                    <a:lnTlToBr w="12700" cmpd="sng">
                      <a:noFill/>
                      <a:prstDash val="solid"/>
                    </a:lnTlToBr>
                    <a:lnBlToTr w="12700" cmpd="sng">
                      <a:noFill/>
                      <a:prstDash val="solid"/>
                    </a:lnBlToTr>
                    <a:gradFill flip="none" rotWithShape="1">
                      <a:gsLst>
                        <a:gs pos="54000">
                          <a:schemeClr val="accent6"/>
                        </a:gs>
                        <a:gs pos="0">
                          <a:schemeClr val="accent6">
                            <a:lumMod val="60000"/>
                            <a:lumOff val="40000"/>
                          </a:schemeClr>
                        </a:gs>
                      </a:gsLst>
                      <a:lin ang="10800000" scaled="1"/>
                      <a:tileRect/>
                    </a:gradFill>
                  </a:tcPr>
                </a:tc>
                <a:extLst>
                  <a:ext uri="{0D108BD9-81ED-4DB2-BD59-A6C34878D82A}">
                    <a16:rowId xmlns:a16="http://schemas.microsoft.com/office/drawing/2014/main" val="811519561"/>
                  </a:ext>
                </a:extLst>
              </a:tr>
            </a:tbl>
          </a:graphicData>
        </a:graphic>
      </p:graphicFrame>
      <p:graphicFrame>
        <p:nvGraphicFramePr>
          <p:cNvPr id="9" name="Diagram 8"/>
          <p:cNvGraphicFramePr/>
          <p:nvPr>
            <p:extLst>
              <p:ext uri="{D42A27DB-BD31-4B8C-83A1-F6EECF244321}">
                <p14:modId xmlns:p14="http://schemas.microsoft.com/office/powerpoint/2010/main" val="2724533411"/>
              </p:ext>
            </p:extLst>
          </p:nvPr>
        </p:nvGraphicFramePr>
        <p:xfrm>
          <a:off x="5276333" y="3243068"/>
          <a:ext cx="3585094" cy="2352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1976116"/>
      </p:ext>
    </p:extLst>
  </p:cSld>
  <p:clrMapOvr>
    <a:masterClrMapping/>
  </p:clrMapOvr>
  <mc:AlternateContent xmlns:mc="http://schemas.openxmlformats.org/markup-compatibility/2006" xmlns:p14="http://schemas.microsoft.com/office/powerpoint/2010/main">
    <mc:Choice Requires="p14">
      <p:transition spd="slow" p14:dur="2000" advTm="1487"/>
    </mc:Choice>
    <mc:Fallback xmlns="">
      <p:transition spd="slow" advTm="148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5C049F3-1869-6A4F-AE08-B85AC0AF149B}"/>
              </a:ext>
            </a:extLst>
          </p:cNvPr>
          <p:cNvPicPr>
            <a:picLocks noChangeAspect="1"/>
          </p:cNvPicPr>
          <p:nvPr/>
        </p:nvPicPr>
        <p:blipFill>
          <a:blip r:embed="rId2"/>
          <a:stretch>
            <a:fillRect/>
          </a:stretch>
        </p:blipFill>
        <p:spPr>
          <a:xfrm>
            <a:off x="2761566" y="2218649"/>
            <a:ext cx="3228975" cy="2714625"/>
          </a:xfrm>
          <a:prstGeom prst="rect">
            <a:avLst/>
          </a:prstGeom>
        </p:spPr>
      </p:pic>
      <p:sp>
        <p:nvSpPr>
          <p:cNvPr id="106" name="Content Placeholder 2">
            <a:extLst>
              <a:ext uri="{FF2B5EF4-FFF2-40B4-BE49-F238E27FC236}">
                <a16:creationId xmlns:a16="http://schemas.microsoft.com/office/drawing/2014/main" id="{0AF7E379-E66A-BC44-B49A-D619E8AB0210}"/>
              </a:ext>
            </a:extLst>
          </p:cNvPr>
          <p:cNvSpPr txBox="1">
            <a:spLocks/>
          </p:cNvSpPr>
          <p:nvPr/>
        </p:nvSpPr>
        <p:spPr>
          <a:xfrm>
            <a:off x="-6355" y="5326215"/>
            <a:ext cx="9156710" cy="680554"/>
          </a:xfrm>
          <a:prstGeom prst="rect">
            <a:avLst/>
          </a:prstGeom>
          <a:solidFill>
            <a:srgbClr val="000000">
              <a:alpha val="56863"/>
            </a:srgbClr>
          </a:solidFill>
        </p:spPr>
        <p:txBody>
          <a:bodyPr vert="horz" lIns="68580" tIns="34290" rIns="68580" bIns="34290" rtlCol="0" anchor="ct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endParaRPr lang="en-US" sz="1350" dirty="0">
              <a:solidFill>
                <a:schemeClr val="bg1"/>
              </a:solidFill>
              <a:latin typeface="Century Gothic"/>
              <a:cs typeface="Century Gothic"/>
            </a:endParaRPr>
          </a:p>
        </p:txBody>
      </p:sp>
      <p:pic>
        <p:nvPicPr>
          <p:cNvPr id="152" name="Picture 151" descr="NASALogoTransparent.gif">
            <a:extLst>
              <a:ext uri="{FF2B5EF4-FFF2-40B4-BE49-F238E27FC236}">
                <a16:creationId xmlns:a16="http://schemas.microsoft.com/office/drawing/2014/main" id="{6795AD1D-E575-CE4D-A9DC-866593CC1E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152629" y="911205"/>
            <a:ext cx="561978" cy="513961"/>
          </a:xfrm>
          <a:prstGeom prst="rect">
            <a:avLst/>
          </a:prstGeom>
        </p:spPr>
      </p:pic>
      <p:pic>
        <p:nvPicPr>
          <p:cNvPr id="16" name="Picture 12" descr="NASA insigniaCMYK">
            <a:extLst>
              <a:ext uri="{FF2B5EF4-FFF2-40B4-BE49-F238E27FC236}">
                <a16:creationId xmlns:a16="http://schemas.microsoft.com/office/drawing/2014/main" id="{742EBF84-6B3B-9F41-B756-3AF2953DBE1F}"/>
              </a:ext>
            </a:extLst>
          </p:cNvPr>
          <p:cNvPicPr preferRelativeResize="0">
            <a:picLocks noChangeAspect="1" noChangeArrowheads="1"/>
          </p:cNvPicPr>
          <p:nvPr/>
        </p:nvPicPr>
        <p:blipFill>
          <a:blip r:embed="rId4" cstate="print">
            <a:lum bright="-20000"/>
            <a:extLst>
              <a:ext uri="{28A0092B-C50C-407E-A947-70E740481C1C}">
                <a14:useLocalDpi xmlns:a14="http://schemas.microsoft.com/office/drawing/2010/main"/>
              </a:ext>
            </a:extLst>
          </a:blip>
          <a:srcRect/>
          <a:stretch>
            <a:fillRect/>
          </a:stretch>
        </p:blipFill>
        <p:spPr bwMode="auto">
          <a:xfrm>
            <a:off x="1088897" y="2943602"/>
            <a:ext cx="1188627" cy="984138"/>
          </a:xfrm>
          <a:prstGeom prst="rect">
            <a:avLst/>
          </a:prstGeom>
          <a:noFill/>
          <a:ln w="9525">
            <a:noFill/>
            <a:miter lim="800000"/>
            <a:headEnd/>
            <a:tailEnd/>
          </a:ln>
        </p:spPr>
      </p:pic>
      <p:graphicFrame>
        <p:nvGraphicFramePr>
          <p:cNvPr id="28" name="Diagram 27">
            <a:extLst>
              <a:ext uri="{FF2B5EF4-FFF2-40B4-BE49-F238E27FC236}">
                <a16:creationId xmlns:a16="http://schemas.microsoft.com/office/drawing/2014/main" id="{9A36BFDD-B86F-0441-B41E-1C951C9D428C}"/>
              </a:ext>
            </a:extLst>
          </p:cNvPr>
          <p:cNvGraphicFramePr/>
          <p:nvPr/>
        </p:nvGraphicFramePr>
        <p:xfrm>
          <a:off x="149918" y="2344927"/>
          <a:ext cx="2977962" cy="21763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1" name="Rectangle 30">
            <a:extLst>
              <a:ext uri="{FF2B5EF4-FFF2-40B4-BE49-F238E27FC236}">
                <a16:creationId xmlns:a16="http://schemas.microsoft.com/office/drawing/2014/main" id="{6E46D9E2-9991-6D48-A6E2-9E100857B79E}"/>
              </a:ext>
            </a:extLst>
          </p:cNvPr>
          <p:cNvSpPr/>
          <p:nvPr/>
        </p:nvSpPr>
        <p:spPr>
          <a:xfrm>
            <a:off x="229568" y="1679618"/>
            <a:ext cx="2953053" cy="300082"/>
          </a:xfrm>
          <a:prstGeom prst="rect">
            <a:avLst/>
          </a:prstGeom>
        </p:spPr>
        <p:txBody>
          <a:bodyPr wrap="none">
            <a:spAutoFit/>
          </a:bodyPr>
          <a:lstStyle/>
          <a:p>
            <a:r>
              <a:rPr lang="en-US" sz="1350" dirty="0">
                <a:solidFill>
                  <a:schemeClr val="accent1">
                    <a:lumMod val="50000"/>
                  </a:schemeClr>
                </a:solidFill>
                <a:latin typeface="Century Gothic" charset="0"/>
                <a:ea typeface="Century Gothic" charset="0"/>
                <a:cs typeface="Century Gothic" charset="0"/>
              </a:rPr>
              <a:t>Across NASA Centers &amp; Programs</a:t>
            </a:r>
            <a:endParaRPr lang="en-US" sz="1350" dirty="0">
              <a:solidFill>
                <a:schemeClr val="accent1">
                  <a:lumMod val="50000"/>
                </a:schemeClr>
              </a:solidFill>
            </a:endParaRPr>
          </a:p>
        </p:txBody>
      </p:sp>
      <p:sp>
        <p:nvSpPr>
          <p:cNvPr id="32" name="Rectangle 31">
            <a:extLst>
              <a:ext uri="{FF2B5EF4-FFF2-40B4-BE49-F238E27FC236}">
                <a16:creationId xmlns:a16="http://schemas.microsoft.com/office/drawing/2014/main" id="{0F6FA182-D244-074B-B1E7-6551CE447523}"/>
              </a:ext>
            </a:extLst>
          </p:cNvPr>
          <p:cNvSpPr/>
          <p:nvPr/>
        </p:nvSpPr>
        <p:spPr>
          <a:xfrm>
            <a:off x="3295925" y="1677448"/>
            <a:ext cx="2364750" cy="300082"/>
          </a:xfrm>
          <a:prstGeom prst="rect">
            <a:avLst/>
          </a:prstGeom>
        </p:spPr>
        <p:txBody>
          <a:bodyPr wrap="none">
            <a:spAutoFit/>
          </a:bodyPr>
          <a:lstStyle/>
          <a:p>
            <a:r>
              <a:rPr lang="en-US" sz="1350" dirty="0">
                <a:solidFill>
                  <a:schemeClr val="accent1">
                    <a:lumMod val="50000"/>
                  </a:schemeClr>
                </a:solidFill>
                <a:latin typeface="Century Gothic" charset="0"/>
                <a:ea typeface="Century Gothic" charset="0"/>
                <a:cs typeface="Century Gothic" charset="0"/>
              </a:rPr>
              <a:t>Public Facing - Worldwide</a:t>
            </a:r>
            <a:endParaRPr lang="en-US" sz="1350" dirty="0">
              <a:solidFill>
                <a:schemeClr val="accent1">
                  <a:lumMod val="50000"/>
                </a:schemeClr>
              </a:solidFill>
            </a:endParaRPr>
          </a:p>
        </p:txBody>
      </p:sp>
      <p:sp>
        <p:nvSpPr>
          <p:cNvPr id="33" name="Rectangle 32">
            <a:extLst>
              <a:ext uri="{FF2B5EF4-FFF2-40B4-BE49-F238E27FC236}">
                <a16:creationId xmlns:a16="http://schemas.microsoft.com/office/drawing/2014/main" id="{7E9F63CD-FA6C-4F48-9144-64E1DEF9DB1E}"/>
              </a:ext>
            </a:extLst>
          </p:cNvPr>
          <p:cNvSpPr/>
          <p:nvPr/>
        </p:nvSpPr>
        <p:spPr>
          <a:xfrm>
            <a:off x="6136085" y="1680942"/>
            <a:ext cx="2714001" cy="300082"/>
          </a:xfrm>
          <a:prstGeom prst="rect">
            <a:avLst/>
          </a:prstGeom>
        </p:spPr>
        <p:txBody>
          <a:bodyPr wrap="square">
            <a:spAutoFit/>
          </a:bodyPr>
          <a:lstStyle/>
          <a:p>
            <a:pPr algn="ctr"/>
            <a:r>
              <a:rPr lang="en-US" sz="1350" dirty="0">
                <a:solidFill>
                  <a:schemeClr val="accent1">
                    <a:lumMod val="50000"/>
                  </a:schemeClr>
                </a:solidFill>
                <a:latin typeface="Century Gothic" charset="0"/>
                <a:ea typeface="Century Gothic" charset="0"/>
                <a:cs typeface="Century Gothic" charset="0"/>
              </a:rPr>
              <a:t>Across US Federal Agencies</a:t>
            </a:r>
            <a:endParaRPr lang="en-US" sz="1350" dirty="0">
              <a:solidFill>
                <a:schemeClr val="accent1">
                  <a:lumMod val="50000"/>
                </a:schemeClr>
              </a:solidFill>
            </a:endParaRPr>
          </a:p>
        </p:txBody>
      </p:sp>
      <p:sp>
        <p:nvSpPr>
          <p:cNvPr id="37" name="Rectangle 36">
            <a:extLst>
              <a:ext uri="{FF2B5EF4-FFF2-40B4-BE49-F238E27FC236}">
                <a16:creationId xmlns:a16="http://schemas.microsoft.com/office/drawing/2014/main" id="{7CC873EE-D62B-E64E-92D9-EF326CAB2F47}"/>
              </a:ext>
            </a:extLst>
          </p:cNvPr>
          <p:cNvSpPr/>
          <p:nvPr/>
        </p:nvSpPr>
        <p:spPr>
          <a:xfrm>
            <a:off x="4572000" y="5229435"/>
            <a:ext cx="4578356" cy="769592"/>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900" dirty="0">
                <a:solidFill>
                  <a:schemeClr val="bg1"/>
                </a:solidFill>
                <a:latin typeface="Century Gothic" panose="020B0502020202020204" pitchFamily="34" charset="0"/>
              </a:rPr>
              <a:t>Part of NASA’s Space Technology Mission Directorate (STMD) </a:t>
            </a:r>
          </a:p>
          <a:p>
            <a:pPr lvl="2"/>
            <a:r>
              <a:rPr lang="en-US" sz="900" dirty="0">
                <a:solidFill>
                  <a:schemeClr val="bg1"/>
                </a:solidFill>
                <a:latin typeface="Century Gothic" panose="020B0502020202020204" pitchFamily="34" charset="0"/>
              </a:rPr>
              <a:t>Prizes and Challenges Program</a:t>
            </a:r>
          </a:p>
          <a:p>
            <a:pPr lvl="2"/>
            <a:endParaRPr lang="en-US" sz="150" dirty="0">
              <a:solidFill>
                <a:schemeClr val="bg1"/>
              </a:solidFill>
              <a:latin typeface="Century Gothic" panose="020B0502020202020204" pitchFamily="34" charset="0"/>
            </a:endParaRPr>
          </a:p>
          <a:p>
            <a:pPr lvl="2"/>
            <a:r>
              <a:rPr lang="en-US" sz="900" dirty="0">
                <a:solidFill>
                  <a:schemeClr val="bg1"/>
                </a:solidFill>
                <a:latin typeface="Century Gothic" panose="020B0502020202020204" pitchFamily="34" charset="0"/>
              </a:rPr>
              <a:t>Provides services across NASA &amp; other Federal Agencies</a:t>
            </a:r>
          </a:p>
          <a:p>
            <a:pPr lvl="2"/>
            <a:endParaRPr lang="en-US" sz="150" dirty="0">
              <a:solidFill>
                <a:schemeClr val="bg1"/>
              </a:solidFill>
              <a:latin typeface="Century Gothic" panose="020B0502020202020204" pitchFamily="34" charset="0"/>
            </a:endParaRPr>
          </a:p>
          <a:p>
            <a:pPr lvl="2"/>
            <a:r>
              <a:rPr lang="en-US" sz="900" dirty="0">
                <a:solidFill>
                  <a:schemeClr val="bg1"/>
                </a:solidFill>
                <a:latin typeface="Century Gothic" panose="020B0502020202020204" pitchFamily="34" charset="0"/>
              </a:rPr>
              <a:t>Virtual Office hosted within Johnson Space Center’s </a:t>
            </a:r>
          </a:p>
          <a:p>
            <a:pPr lvl="2"/>
            <a:r>
              <a:rPr lang="en-US" sz="900" dirty="0">
                <a:solidFill>
                  <a:schemeClr val="bg1"/>
                </a:solidFill>
                <a:latin typeface="Century Gothic" panose="020B0502020202020204" pitchFamily="34" charset="0"/>
              </a:rPr>
              <a:t>Human Health &amp; Performance Directorate</a:t>
            </a:r>
          </a:p>
        </p:txBody>
      </p:sp>
      <p:sp>
        <p:nvSpPr>
          <p:cNvPr id="38" name="Rectangle 37">
            <a:extLst>
              <a:ext uri="{FF2B5EF4-FFF2-40B4-BE49-F238E27FC236}">
                <a16:creationId xmlns:a16="http://schemas.microsoft.com/office/drawing/2014/main" id="{679F39D2-20EF-8047-87CC-B55AE8274A93}"/>
              </a:ext>
            </a:extLst>
          </p:cNvPr>
          <p:cNvSpPr/>
          <p:nvPr/>
        </p:nvSpPr>
        <p:spPr>
          <a:xfrm>
            <a:off x="-1329" y="5231158"/>
            <a:ext cx="4573328" cy="769592"/>
          </a:xfrm>
          <a:prstGeom prst="rect">
            <a:avLst/>
          </a:prstGeom>
          <a:solidFill>
            <a:srgbClr val="7979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2"/>
            <a:r>
              <a:rPr lang="en-US" sz="900" dirty="0">
                <a:solidFill>
                  <a:schemeClr val="bg1"/>
                </a:solidFill>
                <a:latin typeface="Century Gothic" panose="020B0502020202020204" pitchFamily="34" charset="0"/>
              </a:rPr>
              <a:t>Provides Access to Open Innovation (OI) Platforms Worldwide</a:t>
            </a:r>
          </a:p>
          <a:p>
            <a:pPr lvl="3"/>
            <a:r>
              <a:rPr lang="en-US" sz="900" dirty="0">
                <a:solidFill>
                  <a:schemeClr val="bg1"/>
                </a:solidFill>
                <a:latin typeface="Century Gothic" panose="020B0502020202020204" pitchFamily="34" charset="0"/>
              </a:rPr>
              <a:t>Contracts/Mechanisms</a:t>
            </a:r>
          </a:p>
          <a:p>
            <a:pPr lvl="3"/>
            <a:r>
              <a:rPr lang="en-US" sz="900" dirty="0">
                <a:solidFill>
                  <a:schemeClr val="bg1"/>
                </a:solidFill>
                <a:latin typeface="Century Gothic" panose="020B0502020202020204" pitchFamily="34" charset="0"/>
              </a:rPr>
              <a:t>Processes/Support</a:t>
            </a:r>
          </a:p>
          <a:p>
            <a:pPr lvl="3"/>
            <a:r>
              <a:rPr lang="en-US" sz="900" dirty="0">
                <a:solidFill>
                  <a:schemeClr val="bg1"/>
                </a:solidFill>
                <a:latin typeface="Century Gothic" panose="020B0502020202020204" pitchFamily="34" charset="0"/>
              </a:rPr>
              <a:t>Education/Outreach</a:t>
            </a:r>
          </a:p>
          <a:p>
            <a:pPr lvl="3"/>
            <a:r>
              <a:rPr lang="en-US" sz="900" dirty="0">
                <a:solidFill>
                  <a:schemeClr val="bg1"/>
                </a:solidFill>
                <a:latin typeface="Century Gothic" panose="020B0502020202020204" pitchFamily="34" charset="0"/>
              </a:rPr>
              <a:t>Research</a:t>
            </a:r>
          </a:p>
        </p:txBody>
      </p:sp>
      <p:sp>
        <p:nvSpPr>
          <p:cNvPr id="122" name="Rectangle 121">
            <a:extLst>
              <a:ext uri="{FF2B5EF4-FFF2-40B4-BE49-F238E27FC236}">
                <a16:creationId xmlns:a16="http://schemas.microsoft.com/office/drawing/2014/main" id="{CE70AC42-18FA-8E46-80A2-7D1867A101E2}"/>
              </a:ext>
            </a:extLst>
          </p:cNvPr>
          <p:cNvSpPr/>
          <p:nvPr/>
        </p:nvSpPr>
        <p:spPr>
          <a:xfrm>
            <a:off x="7593278" y="4166991"/>
            <a:ext cx="1292496" cy="456087"/>
          </a:xfrm>
          <a:prstGeom prst="rect">
            <a:avLst/>
          </a:prstGeom>
        </p:spPr>
        <p:txBody>
          <a:bodyPr wrap="square">
            <a:spAutoFit/>
          </a:bodyPr>
          <a:lstStyle/>
          <a:p>
            <a:r>
              <a:rPr lang="en-US" sz="788" dirty="0">
                <a:solidFill>
                  <a:schemeClr val="accent1">
                    <a:lumMod val="50000"/>
                  </a:schemeClr>
                </a:solidFill>
                <a:latin typeface="Century Gothic" charset="0"/>
                <a:ea typeface="Century Gothic" charset="0"/>
                <a:cs typeface="Century Gothic" charset="0"/>
              </a:rPr>
              <a:t>27 Organizations across 15 Agencies To Date</a:t>
            </a:r>
            <a:endParaRPr lang="en-US" sz="788" dirty="0">
              <a:solidFill>
                <a:schemeClr val="accent1">
                  <a:lumMod val="50000"/>
                </a:schemeClr>
              </a:solidFill>
            </a:endParaRPr>
          </a:p>
        </p:txBody>
      </p:sp>
      <p:pic>
        <p:nvPicPr>
          <p:cNvPr id="2" name="Picture 1">
            <a:extLst>
              <a:ext uri="{FF2B5EF4-FFF2-40B4-BE49-F238E27FC236}">
                <a16:creationId xmlns:a16="http://schemas.microsoft.com/office/drawing/2014/main" id="{F90178F9-1F77-7544-BE74-5A180A5C9EB3}"/>
              </a:ext>
            </a:extLst>
          </p:cNvPr>
          <p:cNvPicPr>
            <a:picLocks noChangeAspect="1"/>
          </p:cNvPicPr>
          <p:nvPr/>
        </p:nvPicPr>
        <p:blipFill>
          <a:blip r:embed="rId10"/>
          <a:stretch>
            <a:fillRect/>
          </a:stretch>
        </p:blipFill>
        <p:spPr>
          <a:xfrm>
            <a:off x="6383126" y="2311159"/>
            <a:ext cx="2331481" cy="2271699"/>
          </a:xfrm>
          <a:prstGeom prst="rect">
            <a:avLst/>
          </a:prstGeom>
        </p:spPr>
      </p:pic>
      <p:sp>
        <p:nvSpPr>
          <p:cNvPr id="3" name="Title 2">
            <a:extLst>
              <a:ext uri="{FF2B5EF4-FFF2-40B4-BE49-F238E27FC236}">
                <a16:creationId xmlns:a16="http://schemas.microsoft.com/office/drawing/2014/main" id="{9EEF85B2-0D83-B845-975B-93BD7EAAE647}"/>
              </a:ext>
            </a:extLst>
          </p:cNvPr>
          <p:cNvSpPr>
            <a:spLocks noGrp="1"/>
          </p:cNvSpPr>
          <p:nvPr>
            <p:ph type="title"/>
          </p:nvPr>
        </p:nvSpPr>
        <p:spPr/>
        <p:txBody>
          <a:bodyPr/>
          <a:lstStyle/>
          <a:p>
            <a:r>
              <a:rPr lang="en-US" sz="2400" dirty="0">
                <a:solidFill>
                  <a:schemeClr val="bg1"/>
                </a:solidFill>
                <a:latin typeface="Century Gothic" charset="0"/>
                <a:ea typeface="Century Gothic" charset="0"/>
                <a:cs typeface="Century Gothic" charset="0"/>
              </a:rPr>
              <a:t>NASA’s Center of Excellence for Collaborative Innovation</a:t>
            </a:r>
            <a:endParaRPr lang="en-US" dirty="0"/>
          </a:p>
        </p:txBody>
      </p:sp>
      <p:sp>
        <p:nvSpPr>
          <p:cNvPr id="15" name="Slide Number Placeholder 2">
            <a:extLst>
              <a:ext uri="{FF2B5EF4-FFF2-40B4-BE49-F238E27FC236}">
                <a16:creationId xmlns:a16="http://schemas.microsoft.com/office/drawing/2014/main" id="{20C906D3-C76C-EF4F-97CE-5CD23E9FC5EB}"/>
              </a:ext>
            </a:extLst>
          </p:cNvPr>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717B7F6-E0AB-7244-884F-6B58F5F5F9EE}" type="slidenum">
              <a:rPr lang="en-US" smtClean="0"/>
              <a:pPr/>
              <a:t>4</a:t>
            </a:fld>
            <a:endParaRPr lang="en-US" dirty="0">
              <a:solidFill>
                <a:schemeClr val="bg1">
                  <a:lumMod val="95000"/>
                </a:schemeClr>
              </a:solidFill>
            </a:endParaRPr>
          </a:p>
        </p:txBody>
      </p:sp>
    </p:spTree>
    <p:extLst>
      <p:ext uri="{BB962C8B-B14F-4D97-AF65-F5344CB8AC3E}">
        <p14:creationId xmlns:p14="http://schemas.microsoft.com/office/powerpoint/2010/main" val="8565655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461B6C-556D-3D41-B3DB-E1F342D9305C}"/>
              </a:ext>
            </a:extLst>
          </p:cNvPr>
          <p:cNvSpPr>
            <a:spLocks noGrp="1"/>
          </p:cNvSpPr>
          <p:nvPr>
            <p:ph type="title"/>
          </p:nvPr>
        </p:nvSpPr>
        <p:spPr/>
        <p:txBody>
          <a:bodyPr/>
          <a:lstStyle/>
          <a:p>
            <a:r>
              <a:rPr lang="en-US" dirty="0"/>
              <a:t>NASA Tournament Lab</a:t>
            </a:r>
          </a:p>
        </p:txBody>
      </p:sp>
      <p:pic>
        <p:nvPicPr>
          <p:cNvPr id="6" name="Content Placeholder 5" descr="NASA Open Innovation Services 2">
            <a:extLst>
              <a:ext uri="{FF2B5EF4-FFF2-40B4-BE49-F238E27FC236}">
                <a16:creationId xmlns:a16="http://schemas.microsoft.com/office/drawing/2014/main" id="{9E5A7E87-EA39-3040-9367-19F8A904A2FD}"/>
              </a:ext>
            </a:extLst>
          </p:cNvPr>
          <p:cNvPicPr>
            <a:picLocks noGrp="1" noChangeAspect="1"/>
          </p:cNvPicPr>
          <p:nvPr>
            <p:ph idx="1"/>
          </p:nvPr>
        </p:nvPicPr>
        <p:blipFill>
          <a:blip r:embed="rId3"/>
          <a:stretch>
            <a:fillRect/>
          </a:stretch>
        </p:blipFill>
        <p:spPr>
          <a:xfrm>
            <a:off x="135414" y="1320530"/>
            <a:ext cx="3873877" cy="3415129"/>
          </a:xfrm>
        </p:spPr>
      </p:pic>
      <p:sp>
        <p:nvSpPr>
          <p:cNvPr id="4" name="Slide Number Placeholder 3">
            <a:extLst>
              <a:ext uri="{FF2B5EF4-FFF2-40B4-BE49-F238E27FC236}">
                <a16:creationId xmlns:a16="http://schemas.microsoft.com/office/drawing/2014/main" id="{F2E58C0E-D315-314E-8B6C-D87853960EB9}"/>
              </a:ext>
            </a:extLst>
          </p:cNvPr>
          <p:cNvSpPr>
            <a:spLocks noGrp="1"/>
          </p:cNvSpPr>
          <p:nvPr>
            <p:ph type="sldNum" sz="quarter" idx="10"/>
          </p:nvPr>
        </p:nvSpPr>
        <p:spPr/>
        <p:txBody>
          <a:bodyPr/>
          <a:lstStyle/>
          <a:p>
            <a:fld id="{23919FE6-CD3F-45D0-988A-ECB72163E789}" type="slidenum">
              <a:rPr lang="en-US" altLang="en-US" smtClean="0"/>
              <a:pPr/>
              <a:t>5</a:t>
            </a:fld>
            <a:endParaRPr lang="en-US" altLang="en-US"/>
          </a:p>
        </p:txBody>
      </p:sp>
      <p:sp>
        <p:nvSpPr>
          <p:cNvPr id="7" name="TextBox 6">
            <a:extLst>
              <a:ext uri="{FF2B5EF4-FFF2-40B4-BE49-F238E27FC236}">
                <a16:creationId xmlns:a16="http://schemas.microsoft.com/office/drawing/2014/main" id="{E86B25CE-C6A0-324A-8936-0AEF27B92B20}"/>
              </a:ext>
            </a:extLst>
          </p:cNvPr>
          <p:cNvSpPr txBox="1"/>
          <p:nvPr/>
        </p:nvSpPr>
        <p:spPr>
          <a:xfrm>
            <a:off x="4196861" y="1320530"/>
            <a:ext cx="4211762" cy="5078313"/>
          </a:xfrm>
          <a:prstGeom prst="rect">
            <a:avLst/>
          </a:prstGeom>
          <a:noFill/>
        </p:spPr>
        <p:txBody>
          <a:bodyPr wrap="square" rtlCol="0">
            <a:spAutoFit/>
          </a:bodyPr>
          <a:lstStyle/>
          <a:p>
            <a:r>
              <a:rPr lang="en-US" dirty="0"/>
              <a:t>The NASA Tournament Lab (NTL) facilitates the use of crowdsourcing to tackle NASA challenges. NASA’s researchers, scientists and engineers have launched numerous crowdsourcing projects through the NTL, often seeking novel ideas or solutions to accelerate research and development efforts, improve algorithm performance, and seek new ideas and approaches in support of the NASA mission. The NTL offers a variety of open innovation platforms that engage the crowdsourcing community to create the most innovative, efficient, and optimized solutions for specific, real-world problems being faced by NASA and other Federal Agencies.</a:t>
            </a:r>
          </a:p>
        </p:txBody>
      </p:sp>
    </p:spTree>
    <p:extLst>
      <p:ext uri="{BB962C8B-B14F-4D97-AF65-F5344CB8AC3E}">
        <p14:creationId xmlns:p14="http://schemas.microsoft.com/office/powerpoint/2010/main" val="3993161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E9773-FCDA-3444-9F54-2F0025BAA651}"/>
              </a:ext>
            </a:extLst>
          </p:cNvPr>
          <p:cNvSpPr>
            <a:spLocks noGrp="1"/>
          </p:cNvSpPr>
          <p:nvPr>
            <p:ph type="title"/>
          </p:nvPr>
        </p:nvSpPr>
        <p:spPr/>
        <p:txBody>
          <a:bodyPr/>
          <a:lstStyle/>
          <a:p>
            <a:r>
              <a:rPr lang="en-US" dirty="0"/>
              <a:t>New kind of innovation, newer application</a:t>
            </a:r>
          </a:p>
        </p:txBody>
      </p:sp>
      <p:sp>
        <p:nvSpPr>
          <p:cNvPr id="3" name="Content Placeholder 2">
            <a:extLst>
              <a:ext uri="{FF2B5EF4-FFF2-40B4-BE49-F238E27FC236}">
                <a16:creationId xmlns:a16="http://schemas.microsoft.com/office/drawing/2014/main" id="{810C956C-F865-CE4C-9CE7-1EB944FB4C31}"/>
              </a:ext>
            </a:extLst>
          </p:cNvPr>
          <p:cNvSpPr>
            <a:spLocks noGrp="1"/>
          </p:cNvSpPr>
          <p:nvPr>
            <p:ph idx="1"/>
          </p:nvPr>
        </p:nvSpPr>
        <p:spPr/>
        <p:txBody>
          <a:bodyPr>
            <a:normAutofit/>
          </a:bodyPr>
          <a:lstStyle/>
          <a:p>
            <a:r>
              <a:rPr lang="en-US" dirty="0"/>
              <a:t>NASA has used open innovation in recent years for software development and new hardware technology, with promising results.</a:t>
            </a:r>
          </a:p>
          <a:p>
            <a:r>
              <a:rPr lang="en-US" dirty="0"/>
              <a:t>NASA Engineering and Safety Center decided to sponsor a challenge as an additional avenue to advance NASA’s integration of MBSE.</a:t>
            </a:r>
          </a:p>
          <a:p>
            <a:r>
              <a:rPr lang="en-US" dirty="0"/>
              <a:t>This application is narrower than a function to perform with software or hardware. </a:t>
            </a:r>
          </a:p>
          <a:p>
            <a:r>
              <a:rPr lang="en-US" dirty="0"/>
              <a:t>We wanted innovation within the constraint of model-based systems engineering tools to ease starting burden through reusability and familiarity. </a:t>
            </a:r>
          </a:p>
          <a:p>
            <a:r>
              <a:rPr lang="en-US" dirty="0"/>
              <a:t>We picked a specific function - creating a space habitat architecture – to form a clear problem definition, make it easy to compare entries, and make it fun!</a:t>
            </a:r>
          </a:p>
          <a:p>
            <a:r>
              <a:rPr lang="en-US" dirty="0"/>
              <a:t>Would there would be as much participation or quality submissions with this more specialized topic and skill?</a:t>
            </a:r>
          </a:p>
          <a:p>
            <a:endParaRPr lang="en-US" dirty="0"/>
          </a:p>
        </p:txBody>
      </p:sp>
    </p:spTree>
    <p:extLst>
      <p:ext uri="{BB962C8B-B14F-4D97-AF65-F5344CB8AC3E}">
        <p14:creationId xmlns:p14="http://schemas.microsoft.com/office/powerpoint/2010/main" val="3642345625"/>
      </p:ext>
    </p:extLst>
  </p:cSld>
  <p:clrMapOvr>
    <a:masterClrMapping/>
  </p:clrMapOvr>
  <mc:AlternateContent xmlns:mc="http://schemas.openxmlformats.org/markup-compatibility/2006" xmlns:p14="http://schemas.microsoft.com/office/powerpoint/2010/main">
    <mc:Choice Requires="p14">
      <p:transition spd="slow" p14:dur="2000" advTm="1126"/>
    </mc:Choice>
    <mc:Fallback xmlns="">
      <p:transition spd="slow" advTm="112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0FFB1-5F5B-0149-97F2-68833A75B698}"/>
              </a:ext>
            </a:extLst>
          </p:cNvPr>
          <p:cNvSpPr>
            <a:spLocks noGrp="1"/>
          </p:cNvSpPr>
          <p:nvPr>
            <p:ph type="title"/>
          </p:nvPr>
        </p:nvSpPr>
        <p:spPr/>
        <p:txBody>
          <a:bodyPr/>
          <a:lstStyle/>
          <a:p>
            <a:r>
              <a:rPr lang="en-US" dirty="0"/>
              <a:t>Challenge Definition</a:t>
            </a:r>
          </a:p>
        </p:txBody>
      </p:sp>
      <p:sp>
        <p:nvSpPr>
          <p:cNvPr id="3" name="Content Placeholder 2">
            <a:extLst>
              <a:ext uri="{FF2B5EF4-FFF2-40B4-BE49-F238E27FC236}">
                <a16:creationId xmlns:a16="http://schemas.microsoft.com/office/drawing/2014/main" id="{9DAC7687-758C-3543-930F-01E855166FB5}"/>
              </a:ext>
            </a:extLst>
          </p:cNvPr>
          <p:cNvSpPr>
            <a:spLocks noGrp="1"/>
          </p:cNvSpPr>
          <p:nvPr>
            <p:ph idx="1"/>
          </p:nvPr>
        </p:nvSpPr>
        <p:spPr/>
        <p:txBody>
          <a:bodyPr>
            <a:normAutofit/>
          </a:bodyPr>
          <a:lstStyle/>
          <a:p>
            <a:r>
              <a:rPr lang="en-US" dirty="0"/>
              <a:t>In early adoption of MBSE at NASA, mission architects were often starting from scratch to build model elements representing the functional and physical architecture of a system in </a:t>
            </a:r>
            <a:r>
              <a:rPr lang="en-US" dirty="0" err="1"/>
              <a:t>SysML</a:t>
            </a:r>
            <a:r>
              <a:rPr lang="en-US" dirty="0"/>
              <a:t>. </a:t>
            </a:r>
          </a:p>
          <a:p>
            <a:r>
              <a:rPr lang="en-US" dirty="0"/>
              <a:t>A common library will save system engineers a large amount of time, will allow project stakeholders to recognize common graphics and quickly understand the architecture options.</a:t>
            </a:r>
          </a:p>
          <a:p>
            <a:r>
              <a:rPr lang="en-US" dirty="0"/>
              <a:t>Challenge formulated as part of a pilot program with Assist2Develop: submit a library of modeled parts in a system modeling language (</a:t>
            </a:r>
            <a:r>
              <a:rPr lang="en-US" dirty="0" err="1"/>
              <a:t>SysML</a:t>
            </a:r>
            <a:r>
              <a:rPr lang="en-US" dirty="0"/>
              <a:t>) that can be easily used to create:</a:t>
            </a:r>
          </a:p>
          <a:p>
            <a:pPr lvl="1"/>
            <a:r>
              <a:rPr lang="en-US" dirty="0"/>
              <a:t>space architecture representations </a:t>
            </a:r>
          </a:p>
          <a:p>
            <a:pPr lvl="1"/>
            <a:r>
              <a:rPr lang="en-US" dirty="0"/>
              <a:t>their physical and functional decompositions </a:t>
            </a:r>
          </a:p>
          <a:p>
            <a:endParaRPr lang="en-US" dirty="0"/>
          </a:p>
        </p:txBody>
      </p:sp>
    </p:spTree>
    <p:extLst>
      <p:ext uri="{BB962C8B-B14F-4D97-AF65-F5344CB8AC3E}">
        <p14:creationId xmlns:p14="http://schemas.microsoft.com/office/powerpoint/2010/main" val="3384954773"/>
      </p:ext>
    </p:extLst>
  </p:cSld>
  <p:clrMapOvr>
    <a:masterClrMapping/>
  </p:clrMapOvr>
  <mc:AlternateContent xmlns:mc="http://schemas.openxmlformats.org/markup-compatibility/2006" xmlns:p14="http://schemas.microsoft.com/office/powerpoint/2010/main">
    <mc:Choice Requires="p14">
      <p:transition spd="slow" p14:dur="2000" advTm="865"/>
    </mc:Choice>
    <mc:Fallback xmlns="">
      <p:transition spd="slow" advTm="865"/>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D4953-1E0A-B643-92B3-A3E2FBA36B90}"/>
              </a:ext>
            </a:extLst>
          </p:cNvPr>
          <p:cNvSpPr>
            <a:spLocks noGrp="1"/>
          </p:cNvSpPr>
          <p:nvPr>
            <p:ph type="title"/>
          </p:nvPr>
        </p:nvSpPr>
        <p:spPr/>
        <p:txBody>
          <a:bodyPr/>
          <a:lstStyle/>
          <a:p>
            <a:r>
              <a:rPr lang="en-US" dirty="0"/>
              <a:t>Challenge Promotion</a:t>
            </a:r>
          </a:p>
        </p:txBody>
      </p:sp>
      <p:sp>
        <p:nvSpPr>
          <p:cNvPr id="3" name="Content Placeholder 2">
            <a:extLst>
              <a:ext uri="{FF2B5EF4-FFF2-40B4-BE49-F238E27FC236}">
                <a16:creationId xmlns:a16="http://schemas.microsoft.com/office/drawing/2014/main" id="{76AD4416-92BA-6B42-B472-87BED9775487}"/>
              </a:ext>
            </a:extLst>
          </p:cNvPr>
          <p:cNvSpPr>
            <a:spLocks noGrp="1"/>
          </p:cNvSpPr>
          <p:nvPr>
            <p:ph idx="1"/>
          </p:nvPr>
        </p:nvSpPr>
        <p:spPr/>
        <p:txBody>
          <a:bodyPr>
            <a:normAutofit/>
          </a:bodyPr>
          <a:lstStyle/>
          <a:p>
            <a:r>
              <a:rPr lang="en-US" dirty="0"/>
              <a:t>The challenge was promoted internationally, especially through professional organizations and universities with a systems engineering focus. </a:t>
            </a:r>
          </a:p>
          <a:p>
            <a:r>
              <a:rPr lang="en-US" dirty="0"/>
              <a:t>It was open for 4 months, purposefully over the winter holiday break time to allow participants extra time outside of work or school. </a:t>
            </a:r>
          </a:p>
          <a:p>
            <a:r>
              <a:rPr lang="en-US" dirty="0"/>
              <a:t>The challenge was designed so that expertise in space hardware was not necessary but getting to play with models of space architecture could provide motivation to participate. </a:t>
            </a:r>
          </a:p>
          <a:p>
            <a:endParaRPr lang="en-US" dirty="0"/>
          </a:p>
        </p:txBody>
      </p:sp>
    </p:spTree>
    <p:extLst>
      <p:ext uri="{BB962C8B-B14F-4D97-AF65-F5344CB8AC3E}">
        <p14:creationId xmlns:p14="http://schemas.microsoft.com/office/powerpoint/2010/main" val="4232774577"/>
      </p:ext>
    </p:extLst>
  </p:cSld>
  <p:clrMapOvr>
    <a:masterClrMapping/>
  </p:clrMapOvr>
  <mc:AlternateContent xmlns:mc="http://schemas.openxmlformats.org/markup-compatibility/2006" xmlns:p14="http://schemas.microsoft.com/office/powerpoint/2010/main">
    <mc:Choice Requires="p14">
      <p:transition spd="slow" p14:dur="2000" advTm="892"/>
    </mc:Choice>
    <mc:Fallback xmlns="">
      <p:transition spd="slow" advTm="89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AD2134-22A2-4344-9213-01FD4C6A748B}"/>
              </a:ext>
            </a:extLst>
          </p:cNvPr>
          <p:cNvSpPr>
            <a:spLocks noGrp="1"/>
          </p:cNvSpPr>
          <p:nvPr>
            <p:ph type="title"/>
          </p:nvPr>
        </p:nvSpPr>
        <p:spPr/>
        <p:txBody>
          <a:bodyPr/>
          <a:lstStyle/>
          <a:p>
            <a:r>
              <a:rPr lang="en-US" dirty="0"/>
              <a:t>Challenge Entry Summary</a:t>
            </a:r>
          </a:p>
        </p:txBody>
      </p:sp>
      <p:sp>
        <p:nvSpPr>
          <p:cNvPr id="3" name="Content Placeholder 2">
            <a:extLst>
              <a:ext uri="{FF2B5EF4-FFF2-40B4-BE49-F238E27FC236}">
                <a16:creationId xmlns:a16="http://schemas.microsoft.com/office/drawing/2014/main" id="{34C80181-0AFE-1140-88DD-F96D48973800}"/>
              </a:ext>
            </a:extLst>
          </p:cNvPr>
          <p:cNvSpPr>
            <a:spLocks noGrp="1"/>
          </p:cNvSpPr>
          <p:nvPr>
            <p:ph idx="1"/>
          </p:nvPr>
        </p:nvSpPr>
        <p:spPr/>
        <p:txBody>
          <a:bodyPr>
            <a:normAutofit/>
          </a:bodyPr>
          <a:lstStyle/>
          <a:p>
            <a:r>
              <a:rPr lang="en-US" dirty="0"/>
              <a:t>We did not receive as many entries as other broader outreach challenges, but the ones we received were thorough and high quality. </a:t>
            </a:r>
          </a:p>
          <a:p>
            <a:r>
              <a:rPr lang="en-US" dirty="0"/>
              <a:t>Solutions came from individuals and teams, students and professional consultants from the United States and Europe. </a:t>
            </a:r>
          </a:p>
          <a:p>
            <a:r>
              <a:rPr lang="en-US" dirty="0"/>
              <a:t>We learned a few lessons about how to engage with the public and what characteristics of a problem result in good crowdsourcing results. </a:t>
            </a:r>
          </a:p>
          <a:p>
            <a:r>
              <a:rPr lang="en-US" dirty="0"/>
              <a:t>The outreach challenge produced several useful ideas and modeled space elements now being folded into library building efforts to help Gateway and Artemis first, then generalized to all types of projects.</a:t>
            </a:r>
          </a:p>
          <a:p>
            <a:r>
              <a:rPr lang="en-US" dirty="0"/>
              <a:t>The NASA MBSE community of practice engaged several winners and runners-up to learn more about their new approaches. </a:t>
            </a:r>
          </a:p>
          <a:p>
            <a:endParaRPr lang="en-US" dirty="0"/>
          </a:p>
        </p:txBody>
      </p:sp>
    </p:spTree>
    <p:extLst>
      <p:ext uri="{BB962C8B-B14F-4D97-AF65-F5344CB8AC3E}">
        <p14:creationId xmlns:p14="http://schemas.microsoft.com/office/powerpoint/2010/main" val="819235105"/>
      </p:ext>
    </p:extLst>
  </p:cSld>
  <p:clrMapOvr>
    <a:masterClrMapping/>
  </p:clrMapOvr>
  <mc:AlternateContent xmlns:mc="http://schemas.openxmlformats.org/markup-compatibility/2006" xmlns:p14="http://schemas.microsoft.com/office/powerpoint/2010/main">
    <mc:Choice Requires="p14">
      <p:transition spd="slow" p14:dur="2000" advTm="1052"/>
    </mc:Choice>
    <mc:Fallback xmlns="">
      <p:transition spd="slow" advTm="1052"/>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5.2"/>
</p:tagLst>
</file>

<file path=ppt/theme/theme1.xml><?xml version="1.0" encoding="utf-8"?>
<a:theme xmlns:a="http://schemas.openxmlformats.org/drawingml/2006/main" name="1_MBS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BSE Theme" id="{46A71DFE-3CFC-4394-90AA-3FF3BF4C58D3}" vid="{CBD7DA84-E49F-4A98-80B1-E1BE2189F21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45212</TotalTime>
  <Words>2622</Words>
  <Application>Microsoft Macintosh PowerPoint</Application>
  <PresentationFormat>On-screen Show (4:3)</PresentationFormat>
  <Paragraphs>183</Paragraphs>
  <Slides>13</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Century Gothic</vt:lpstr>
      <vt:lpstr>1_MBSE Theme</vt:lpstr>
      <vt:lpstr>Open Innovation for a NASA Architecture Library</vt:lpstr>
      <vt:lpstr>Contents</vt:lpstr>
      <vt:lpstr>What is MBSE?: The Knowledge Pyramid</vt:lpstr>
      <vt:lpstr>NASA’s Center of Excellence for Collaborative Innovation</vt:lpstr>
      <vt:lpstr>NASA Tournament Lab</vt:lpstr>
      <vt:lpstr>New kind of innovation, newer application</vt:lpstr>
      <vt:lpstr>Challenge Definition</vt:lpstr>
      <vt:lpstr>Challenge Promotion</vt:lpstr>
      <vt:lpstr>Challenge Entry Summary</vt:lpstr>
      <vt:lpstr>Crowdsourcing for SE Methods</vt:lpstr>
      <vt:lpstr>Proposed Direct Use of Challenge Entries</vt:lpstr>
      <vt:lpstr>Benefits of the Challenge</vt:lpstr>
      <vt:lpstr>2020 NASA Systems Engineering Webinar Series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Innovative Jump Start for MBSE Tooling, NASA Tournament Lab Results</dc:title>
  <dc:creator>Infeld, Samantha Indre. (LARC-D209)[ANALYTICAL MECHANICS ASSOCIATES INC]</dc:creator>
  <cp:lastModifiedBy>Infeld, Samantha Indre. (LARC-D209)[ANALYTICAL MECHANICS ASSOCIATES INC]</cp:lastModifiedBy>
  <cp:revision>80</cp:revision>
  <dcterms:created xsi:type="dcterms:W3CDTF">2020-04-13T18:38:17Z</dcterms:created>
  <dcterms:modified xsi:type="dcterms:W3CDTF">2020-09-16T04:02:38Z</dcterms:modified>
</cp:coreProperties>
</file>