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77" r:id="rId2"/>
    <p:sldId id="297" r:id="rId3"/>
    <p:sldId id="305" r:id="rId4"/>
    <p:sldId id="306" r:id="rId5"/>
    <p:sldId id="279" r:id="rId6"/>
    <p:sldId id="310" r:id="rId7"/>
    <p:sldId id="311" r:id="rId8"/>
    <p:sldId id="300" r:id="rId9"/>
    <p:sldId id="301" r:id="rId10"/>
    <p:sldId id="302" r:id="rId11"/>
    <p:sldId id="303" r:id="rId12"/>
    <p:sldId id="308" r:id="rId13"/>
    <p:sldId id="28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16"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0000"/>
    <a:srgbClr val="2847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87995" autoAdjust="0"/>
  </p:normalViewPr>
  <p:slideViewPr>
    <p:cSldViewPr snapToGrid="0" showGuides="1">
      <p:cViewPr varScale="1">
        <p:scale>
          <a:sx n="45" d="100"/>
          <a:sy n="45" d="100"/>
        </p:scale>
        <p:origin x="54" y="1548"/>
      </p:cViewPr>
      <p:guideLst>
        <p:guide orient="horz" pos="2616"/>
        <p:guide pos="3816"/>
      </p:guideLst>
    </p:cSldViewPr>
  </p:slideViewPr>
  <p:notesTextViewPr>
    <p:cViewPr>
      <p:scale>
        <a:sx n="1" d="1"/>
        <a:sy n="1" d="1"/>
      </p:scale>
      <p:origin x="0" y="0"/>
    </p:cViewPr>
  </p:notesTextViewPr>
  <p:sorterViewPr>
    <p:cViewPr>
      <p:scale>
        <a:sx n="60" d="100"/>
        <a:sy n="60" d="100"/>
      </p:scale>
      <p:origin x="0" y="-12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3F0460-6409-4B72-A1E0-E774DD4AE1FB}" type="datetimeFigureOut">
              <a:rPr lang="en-US" smtClean="0"/>
              <a:t>9/16/2020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FA571A-3340-4FDF-B630-C5B4748D9D63}" type="slidenum">
              <a:rPr lang="en-US" smtClean="0"/>
              <a:t>‹#›</a:t>
            </a:fld>
            <a:endParaRPr lang="en-US"/>
          </a:p>
        </p:txBody>
      </p:sp>
    </p:spTree>
    <p:extLst>
      <p:ext uri="{BB962C8B-B14F-4D97-AF65-F5344CB8AC3E}">
        <p14:creationId xmlns:p14="http://schemas.microsoft.com/office/powerpoint/2010/main" val="2765693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53387921-A76A-484E-AD78-2277B03E4638}"/>
              </a:ext>
            </a:extLst>
          </p:cNvPr>
          <p:cNvSpPr txBox="1">
            <a:spLocks/>
          </p:cNvSpPr>
          <p:nvPr userDrawn="1"/>
        </p:nvSpPr>
        <p:spPr>
          <a:xfrm>
            <a:off x="9448800" y="6570345"/>
            <a:ext cx="2743200" cy="28765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F721D84-F6D2-3543-9891-5E083154C075}" type="slidenum">
              <a:rPr lang="en-US" smtClean="0"/>
              <a:pPr/>
              <a:t>‹#›</a:t>
            </a:fld>
            <a:endParaRPr lang="en-US" dirty="0"/>
          </a:p>
        </p:txBody>
      </p:sp>
      <p:sp>
        <p:nvSpPr>
          <p:cNvPr id="10" name="Rectangle 21">
            <a:extLst>
              <a:ext uri="{FF2B5EF4-FFF2-40B4-BE49-F238E27FC236}">
                <a16:creationId xmlns:a16="http://schemas.microsoft.com/office/drawing/2014/main" id="{868DFD88-B003-E44B-AAD2-74B283D63530}"/>
              </a:ext>
            </a:extLst>
          </p:cNvPr>
          <p:cNvSpPr>
            <a:spLocks noChangeArrowheads="1"/>
          </p:cNvSpPr>
          <p:nvPr userDrawn="1"/>
        </p:nvSpPr>
        <p:spPr bwMode="auto">
          <a:xfrm>
            <a:off x="7928" y="6565"/>
            <a:ext cx="12184072" cy="838200"/>
          </a:xfrm>
          <a:prstGeom prst="rect">
            <a:avLst/>
          </a:prstGeom>
          <a:gradFill rotWithShape="0">
            <a:gsLst>
              <a:gs pos="0">
                <a:srgbClr val="FFFFFF"/>
              </a:gs>
              <a:gs pos="100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55AF7071-19A1-8345-BF42-B8B474CB73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45113" y="65465"/>
            <a:ext cx="753665" cy="621076"/>
          </a:xfrm>
          <a:prstGeom prst="rect">
            <a:avLst/>
          </a:prstGeom>
        </p:spPr>
      </p:pic>
      <p:sp>
        <p:nvSpPr>
          <p:cNvPr id="12" name="Rectangle 21">
            <a:extLst>
              <a:ext uri="{FF2B5EF4-FFF2-40B4-BE49-F238E27FC236}">
                <a16:creationId xmlns:a16="http://schemas.microsoft.com/office/drawing/2014/main" id="{223159B2-E72C-A644-965B-8DA33BC1533C}"/>
              </a:ext>
            </a:extLst>
          </p:cNvPr>
          <p:cNvSpPr>
            <a:spLocks noChangeArrowheads="1"/>
          </p:cNvSpPr>
          <p:nvPr userDrawn="1"/>
        </p:nvSpPr>
        <p:spPr bwMode="auto">
          <a:xfrm flipH="1">
            <a:off x="0" y="747273"/>
            <a:ext cx="12179300" cy="87654"/>
          </a:xfrm>
          <a:prstGeom prst="rect">
            <a:avLst/>
          </a:prstGeom>
          <a:gradFill rotWithShape="0">
            <a:gsLst>
              <a:gs pos="100000">
                <a:schemeClr val="bg1"/>
              </a:gs>
              <a:gs pos="67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spTree>
    <p:extLst>
      <p:ext uri="{BB962C8B-B14F-4D97-AF65-F5344CB8AC3E}">
        <p14:creationId xmlns:p14="http://schemas.microsoft.com/office/powerpoint/2010/main" val="1244761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E05EDC-C55E-4F72-BE0F-9FE495DEC139}" type="datetimeFigureOut">
              <a:rPr lang="en-US" smtClean="0"/>
              <a:t>9/16/2020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4B7FAD-FC97-48D6-9412-4EA9F359C918}" type="slidenum">
              <a:rPr lang="en-US" smtClean="0"/>
              <a:t>‹#›</a:t>
            </a:fld>
            <a:endParaRPr lang="en-US"/>
          </a:p>
        </p:txBody>
      </p:sp>
    </p:spTree>
    <p:extLst>
      <p:ext uri="{BB962C8B-B14F-4D97-AF65-F5344CB8AC3E}">
        <p14:creationId xmlns:p14="http://schemas.microsoft.com/office/powerpoint/2010/main" val="3678969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3E05EDC-C55E-4F72-BE0F-9FE495DEC139}" type="datetimeFigureOut">
              <a:rPr lang="en-US" smtClean="0"/>
              <a:t>9/16/2020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4B7FAD-FC97-48D6-9412-4EA9F359C918}" type="slidenum">
              <a:rPr lang="en-US" smtClean="0"/>
              <a:t>‹#›</a:t>
            </a:fld>
            <a:endParaRPr lang="en-US"/>
          </a:p>
        </p:txBody>
      </p:sp>
    </p:spTree>
    <p:extLst>
      <p:ext uri="{BB962C8B-B14F-4D97-AF65-F5344CB8AC3E}">
        <p14:creationId xmlns:p14="http://schemas.microsoft.com/office/powerpoint/2010/main" val="43959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E05EDC-C55E-4F72-BE0F-9FE495DEC139}" type="datetimeFigureOut">
              <a:rPr lang="en-US" smtClean="0"/>
              <a:t>9/16/2020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4B7FAD-FC97-48D6-9412-4EA9F359C918}" type="slidenum">
              <a:rPr lang="en-US" smtClean="0"/>
              <a:t>‹#›</a:t>
            </a:fld>
            <a:endParaRPr lang="en-US"/>
          </a:p>
        </p:txBody>
      </p:sp>
    </p:spTree>
    <p:extLst>
      <p:ext uri="{BB962C8B-B14F-4D97-AF65-F5344CB8AC3E}">
        <p14:creationId xmlns:p14="http://schemas.microsoft.com/office/powerpoint/2010/main" val="2480791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3E05EDC-C55E-4F72-BE0F-9FE495DEC139}" type="datetimeFigureOut">
              <a:rPr lang="en-US" smtClean="0"/>
              <a:t>9/16/2020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4B7FAD-FC97-48D6-9412-4EA9F359C918}" type="slidenum">
              <a:rPr lang="en-US" smtClean="0"/>
              <a:t>‹#›</a:t>
            </a:fld>
            <a:endParaRPr lang="en-US"/>
          </a:p>
        </p:txBody>
      </p:sp>
    </p:spTree>
    <p:extLst>
      <p:ext uri="{BB962C8B-B14F-4D97-AF65-F5344CB8AC3E}">
        <p14:creationId xmlns:p14="http://schemas.microsoft.com/office/powerpoint/2010/main" val="3091589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3E05EDC-C55E-4F72-BE0F-9FE495DEC139}" type="datetimeFigureOut">
              <a:rPr lang="en-US" smtClean="0"/>
              <a:t>9/16/2020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4B7FAD-FC97-48D6-9412-4EA9F359C918}" type="slidenum">
              <a:rPr lang="en-US" smtClean="0"/>
              <a:t>‹#›</a:t>
            </a:fld>
            <a:endParaRPr lang="en-US"/>
          </a:p>
        </p:txBody>
      </p:sp>
    </p:spTree>
    <p:extLst>
      <p:ext uri="{BB962C8B-B14F-4D97-AF65-F5344CB8AC3E}">
        <p14:creationId xmlns:p14="http://schemas.microsoft.com/office/powerpoint/2010/main" val="2011952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05EDC-C55E-4F72-BE0F-9FE495DEC139}" type="datetimeFigureOut">
              <a:rPr lang="en-US" smtClean="0"/>
              <a:t>9/16/2020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4B7FAD-FC97-48D6-9412-4EA9F359C918}" type="slidenum">
              <a:rPr lang="en-US" smtClean="0"/>
              <a:t>‹#›</a:t>
            </a:fld>
            <a:endParaRPr lang="en-US"/>
          </a:p>
        </p:txBody>
      </p:sp>
    </p:spTree>
    <p:extLst>
      <p:ext uri="{BB962C8B-B14F-4D97-AF65-F5344CB8AC3E}">
        <p14:creationId xmlns:p14="http://schemas.microsoft.com/office/powerpoint/2010/main" val="1642297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3E05EDC-C55E-4F72-BE0F-9FE495DEC139}" type="datetimeFigureOut">
              <a:rPr lang="en-US" smtClean="0"/>
              <a:t>9/16/2020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4B7FAD-FC97-48D6-9412-4EA9F359C918}" type="slidenum">
              <a:rPr lang="en-US" smtClean="0"/>
              <a:t>‹#›</a:t>
            </a:fld>
            <a:endParaRPr lang="en-US"/>
          </a:p>
        </p:txBody>
      </p:sp>
    </p:spTree>
    <p:extLst>
      <p:ext uri="{BB962C8B-B14F-4D97-AF65-F5344CB8AC3E}">
        <p14:creationId xmlns:p14="http://schemas.microsoft.com/office/powerpoint/2010/main" val="3532608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3E05EDC-C55E-4F72-BE0F-9FE495DEC139}" type="datetimeFigureOut">
              <a:rPr lang="en-US" smtClean="0"/>
              <a:t>9/16/2020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4B7FAD-FC97-48D6-9412-4EA9F359C918}" type="slidenum">
              <a:rPr lang="en-US" smtClean="0"/>
              <a:t>‹#›</a:t>
            </a:fld>
            <a:endParaRPr lang="en-US"/>
          </a:p>
        </p:txBody>
      </p:sp>
    </p:spTree>
    <p:extLst>
      <p:ext uri="{BB962C8B-B14F-4D97-AF65-F5344CB8AC3E}">
        <p14:creationId xmlns:p14="http://schemas.microsoft.com/office/powerpoint/2010/main" val="2267933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E05EDC-C55E-4F72-BE0F-9FE495DEC139}" type="datetimeFigureOut">
              <a:rPr lang="en-US" smtClean="0"/>
              <a:t>9/16/2020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4B7FAD-FC97-48D6-9412-4EA9F359C918}" type="slidenum">
              <a:rPr lang="en-US" smtClean="0"/>
              <a:t>‹#›</a:t>
            </a:fld>
            <a:endParaRPr lang="en-US"/>
          </a:p>
        </p:txBody>
      </p:sp>
    </p:spTree>
    <p:extLst>
      <p:ext uri="{BB962C8B-B14F-4D97-AF65-F5344CB8AC3E}">
        <p14:creationId xmlns:p14="http://schemas.microsoft.com/office/powerpoint/2010/main" val="3175657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E05EDC-C55E-4F72-BE0F-9FE495DEC139}" type="datetimeFigureOut">
              <a:rPr lang="en-US" smtClean="0"/>
              <a:t>9/16/2020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4B7FAD-FC97-48D6-9412-4EA9F359C918}" type="slidenum">
              <a:rPr lang="en-US" smtClean="0"/>
              <a:t>‹#›</a:t>
            </a:fld>
            <a:endParaRPr lang="en-US"/>
          </a:p>
        </p:txBody>
      </p:sp>
    </p:spTree>
    <p:extLst>
      <p:ext uri="{BB962C8B-B14F-4D97-AF65-F5344CB8AC3E}">
        <p14:creationId xmlns:p14="http://schemas.microsoft.com/office/powerpoint/2010/main" val="825279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E05EDC-C55E-4F72-BE0F-9FE495DEC139}" type="datetimeFigureOut">
              <a:rPr lang="en-US" smtClean="0"/>
              <a:t>9/16/2020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4B7FAD-FC97-48D6-9412-4EA9F359C918}" type="slidenum">
              <a:rPr lang="en-US" smtClean="0"/>
              <a:t>‹#›</a:t>
            </a:fld>
            <a:endParaRPr lang="en-US"/>
          </a:p>
        </p:txBody>
      </p:sp>
    </p:spTree>
    <p:extLst>
      <p:ext uri="{BB962C8B-B14F-4D97-AF65-F5344CB8AC3E}">
        <p14:creationId xmlns:p14="http://schemas.microsoft.com/office/powerpoint/2010/main" val="29089075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nescacademy.nasa.gov/video/c200d7657117467c8de080b35a7fd3be1d" TargetMode="External"/><Relationship Id="rId2" Type="http://schemas.openxmlformats.org/officeDocument/2006/relationships/hyperlink" Target="https://ntrs.nasa.gov/archive/nasa/casi.ntrs.nasa.gov/20190033462.pdf" TargetMode="External"/><Relationship Id="rId1" Type="http://schemas.openxmlformats.org/officeDocument/2006/relationships/slideLayout" Target="../slideLayouts/slideLayout1.xml"/><Relationship Id="rId4" Type="http://schemas.openxmlformats.org/officeDocument/2006/relationships/hyperlink" Target="https://www.forbes.com/sites/kristykiernan/2019/11/14/new-nasa-research-explores-contribution-of-pilots-to-aviation-safety/#449bb8952ac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7134" y="2902206"/>
            <a:ext cx="8790317" cy="3046988"/>
          </a:xfrm>
          <a:prstGeom prst="rect">
            <a:avLst/>
          </a:prstGeom>
          <a:noFill/>
        </p:spPr>
        <p:txBody>
          <a:bodyPr wrap="square" rtlCol="0">
            <a:spAutoFit/>
          </a:bodyPr>
          <a:lstStyle/>
          <a:p>
            <a:pPr algn="ctr"/>
            <a:r>
              <a:rPr lang="en-US" sz="3600" dirty="0"/>
              <a:t>29 September 2020</a:t>
            </a:r>
          </a:p>
          <a:p>
            <a:pPr algn="ctr"/>
            <a:endParaRPr lang="en-US" sz="2400" dirty="0"/>
          </a:p>
          <a:p>
            <a:pPr algn="ctr"/>
            <a:r>
              <a:rPr lang="en-US" sz="3600" dirty="0"/>
              <a:t>Jon Holbrook, Ph.D.</a:t>
            </a:r>
          </a:p>
          <a:p>
            <a:pPr algn="ctr"/>
            <a:r>
              <a:rPr lang="en-US" sz="2400" dirty="0"/>
              <a:t>Human Factors Discipline Deputy, NASA Engineering &amp; Safety Center</a:t>
            </a:r>
          </a:p>
          <a:p>
            <a:pPr algn="ctr"/>
            <a:r>
              <a:rPr lang="en-US" sz="2400" dirty="0"/>
              <a:t>Crew Systems &amp; Aviation Operations Branch</a:t>
            </a:r>
          </a:p>
          <a:p>
            <a:pPr algn="ctr"/>
            <a:r>
              <a:rPr lang="en-US" sz="2400" dirty="0"/>
              <a:t>NASA Langley Research Center</a:t>
            </a:r>
          </a:p>
          <a:p>
            <a:pPr algn="ctr"/>
            <a:r>
              <a:rPr lang="en-US" sz="2400" dirty="0"/>
              <a:t>jon.holbrook@nasa.gov</a:t>
            </a:r>
          </a:p>
        </p:txBody>
      </p:sp>
      <p:sp>
        <p:nvSpPr>
          <p:cNvPr id="4" name="TextBox 3"/>
          <p:cNvSpPr txBox="1"/>
          <p:nvPr/>
        </p:nvSpPr>
        <p:spPr>
          <a:xfrm>
            <a:off x="0" y="1738808"/>
            <a:ext cx="12192000" cy="923330"/>
          </a:xfrm>
          <a:prstGeom prst="rect">
            <a:avLst/>
          </a:prstGeom>
          <a:noFill/>
        </p:spPr>
        <p:txBody>
          <a:bodyPr wrap="square" rtlCol="0">
            <a:spAutoFit/>
          </a:bodyPr>
          <a:lstStyle/>
          <a:p>
            <a:pPr algn="ctr"/>
            <a:r>
              <a:rPr lang="en-US" sz="5400" dirty="0"/>
              <a:t>Learning from All Operations</a:t>
            </a:r>
          </a:p>
        </p:txBody>
      </p:sp>
    </p:spTree>
    <p:extLst>
      <p:ext uri="{BB962C8B-B14F-4D97-AF65-F5344CB8AC3E}">
        <p14:creationId xmlns:p14="http://schemas.microsoft.com/office/powerpoint/2010/main" val="3007360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2">
            <a:extLst>
              <a:ext uri="{FF2B5EF4-FFF2-40B4-BE49-F238E27FC236}">
                <a16:creationId xmlns:a16="http://schemas.microsoft.com/office/drawing/2014/main" id="{6B895337-FF72-7847-A0AC-6D5557CAB7D1}"/>
              </a:ext>
            </a:extLst>
          </p:cNvPr>
          <p:cNvSpPr txBox="1">
            <a:spLocks/>
          </p:cNvSpPr>
          <p:nvPr/>
        </p:nvSpPr>
        <p:spPr>
          <a:xfrm>
            <a:off x="470061" y="148199"/>
            <a:ext cx="11237495" cy="8558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n w="3175">
                  <a:noFill/>
                </a:ln>
                <a:latin typeface="Arial" panose="020B0604020202020204" pitchFamily="34" charset="0"/>
                <a:cs typeface="Arial" panose="020B0604020202020204" pitchFamily="34" charset="0"/>
              </a:rPr>
              <a:t>Learning From (Almost) All Operations</a:t>
            </a:r>
            <a:endParaRPr lang="en-US" sz="2400" dirty="0">
              <a:ln w="3175">
                <a:noFill/>
              </a:ln>
              <a:latin typeface="Arial" panose="020B0604020202020204" pitchFamily="34" charset="0"/>
              <a:cs typeface="Arial" panose="020B0604020202020204" pitchFamily="34" charset="0"/>
            </a:endParaRPr>
          </a:p>
        </p:txBody>
      </p:sp>
      <p:sp>
        <p:nvSpPr>
          <p:cNvPr id="4" name="Content Placeholder 3"/>
          <p:cNvSpPr txBox="1">
            <a:spLocks/>
          </p:cNvSpPr>
          <p:nvPr/>
        </p:nvSpPr>
        <p:spPr>
          <a:xfrm>
            <a:off x="606056" y="1244599"/>
            <a:ext cx="10972800" cy="4975447"/>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GB" dirty="0"/>
              <a:t>Learning is a consequence of interactions between people and their environment</a:t>
            </a:r>
            <a:endParaRPr lang="en-US" dirty="0"/>
          </a:p>
          <a:p>
            <a:pPr lvl="0"/>
            <a:r>
              <a:rPr lang="en-GB" dirty="0"/>
              <a:t>People are learning (almost) all the time</a:t>
            </a:r>
            <a:endParaRPr lang="en-US" dirty="0"/>
          </a:p>
          <a:p>
            <a:r>
              <a:rPr lang="en-GB" dirty="0"/>
              <a:t>Learning can be structured and deliberate, but also unstructured and implicit</a:t>
            </a:r>
            <a:endParaRPr lang="en-US" dirty="0"/>
          </a:p>
          <a:p>
            <a:pPr lvl="0"/>
            <a:r>
              <a:rPr lang="en-GB" dirty="0"/>
              <a:t>Organizations don’t learn, but they influence people’s learning</a:t>
            </a:r>
            <a:endParaRPr lang="en-US" dirty="0"/>
          </a:p>
        </p:txBody>
      </p:sp>
      <p:sp>
        <p:nvSpPr>
          <p:cNvPr id="3" name="TextBox 2"/>
          <p:cNvSpPr txBox="1"/>
          <p:nvPr/>
        </p:nvSpPr>
        <p:spPr>
          <a:xfrm>
            <a:off x="1868755" y="4522569"/>
            <a:ext cx="1790491" cy="954107"/>
          </a:xfrm>
          <a:prstGeom prst="rect">
            <a:avLst/>
          </a:prstGeom>
          <a:noFill/>
        </p:spPr>
        <p:txBody>
          <a:bodyPr wrap="none" rtlCol="0">
            <a:spAutoFit/>
          </a:bodyPr>
          <a:lstStyle/>
          <a:p>
            <a:pPr algn="ctr"/>
            <a:r>
              <a:rPr lang="en-US" sz="2800" dirty="0"/>
              <a:t>Creating</a:t>
            </a:r>
          </a:p>
          <a:p>
            <a:pPr algn="ctr"/>
            <a:r>
              <a:rPr lang="en-US" sz="2800" dirty="0"/>
              <a:t>Knowledge</a:t>
            </a:r>
          </a:p>
        </p:txBody>
      </p:sp>
      <p:sp>
        <p:nvSpPr>
          <p:cNvPr id="5" name="TextBox 4"/>
          <p:cNvSpPr txBox="1"/>
          <p:nvPr/>
        </p:nvSpPr>
        <p:spPr>
          <a:xfrm>
            <a:off x="4847802" y="4547283"/>
            <a:ext cx="1790491" cy="954107"/>
          </a:xfrm>
          <a:prstGeom prst="rect">
            <a:avLst/>
          </a:prstGeom>
          <a:noFill/>
        </p:spPr>
        <p:txBody>
          <a:bodyPr wrap="none" rtlCol="0">
            <a:spAutoFit/>
          </a:bodyPr>
          <a:lstStyle/>
          <a:p>
            <a:pPr algn="ctr"/>
            <a:r>
              <a:rPr lang="en-US" sz="2800" dirty="0"/>
              <a:t>Retaining</a:t>
            </a:r>
          </a:p>
          <a:p>
            <a:pPr algn="ctr"/>
            <a:r>
              <a:rPr lang="en-US" sz="2800" dirty="0"/>
              <a:t>Knowledge</a:t>
            </a:r>
          </a:p>
        </p:txBody>
      </p:sp>
      <p:sp>
        <p:nvSpPr>
          <p:cNvPr id="6" name="TextBox 5"/>
          <p:cNvSpPr txBox="1"/>
          <p:nvPr/>
        </p:nvSpPr>
        <p:spPr>
          <a:xfrm>
            <a:off x="7826849" y="4547283"/>
            <a:ext cx="1920526" cy="954107"/>
          </a:xfrm>
          <a:prstGeom prst="rect">
            <a:avLst/>
          </a:prstGeom>
          <a:noFill/>
        </p:spPr>
        <p:txBody>
          <a:bodyPr wrap="none" rtlCol="0">
            <a:spAutoFit/>
          </a:bodyPr>
          <a:lstStyle/>
          <a:p>
            <a:pPr algn="ctr"/>
            <a:r>
              <a:rPr lang="en-US" sz="2800" dirty="0"/>
              <a:t>Transferring</a:t>
            </a:r>
          </a:p>
          <a:p>
            <a:pPr algn="ctr"/>
            <a:r>
              <a:rPr lang="en-US" sz="2800" dirty="0"/>
              <a:t>Knowledge</a:t>
            </a:r>
          </a:p>
        </p:txBody>
      </p:sp>
    </p:spTree>
    <p:extLst>
      <p:ext uri="{BB962C8B-B14F-4D97-AF65-F5344CB8AC3E}">
        <p14:creationId xmlns:p14="http://schemas.microsoft.com/office/powerpoint/2010/main" val="1697568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2">
            <a:extLst>
              <a:ext uri="{FF2B5EF4-FFF2-40B4-BE49-F238E27FC236}">
                <a16:creationId xmlns:a16="http://schemas.microsoft.com/office/drawing/2014/main" id="{6B895337-FF72-7847-A0AC-6D5557CAB7D1}"/>
              </a:ext>
            </a:extLst>
          </p:cNvPr>
          <p:cNvSpPr txBox="1">
            <a:spLocks/>
          </p:cNvSpPr>
          <p:nvPr/>
        </p:nvSpPr>
        <p:spPr>
          <a:xfrm>
            <a:off x="470061" y="148199"/>
            <a:ext cx="11237495" cy="8558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n w="3175">
                  <a:noFill/>
                </a:ln>
                <a:latin typeface="Arial" panose="020B0604020202020204" pitchFamily="34" charset="0"/>
                <a:cs typeface="Arial" panose="020B0604020202020204" pitchFamily="34" charset="0"/>
              </a:rPr>
              <a:t>Challenges to Getting Organizational Buy-In</a:t>
            </a:r>
            <a:endParaRPr lang="en-US" sz="2400" dirty="0">
              <a:ln w="3175">
                <a:noFill/>
              </a:ln>
              <a:latin typeface="Arial" panose="020B0604020202020204" pitchFamily="34" charset="0"/>
              <a:cs typeface="Arial" panose="020B0604020202020204" pitchFamily="34" charset="0"/>
            </a:endParaRPr>
          </a:p>
        </p:txBody>
      </p:sp>
      <p:sp>
        <p:nvSpPr>
          <p:cNvPr id="4" name="Content Placeholder 3"/>
          <p:cNvSpPr txBox="1">
            <a:spLocks/>
          </p:cNvSpPr>
          <p:nvPr/>
        </p:nvSpPr>
        <p:spPr>
          <a:xfrm>
            <a:off x="602408" y="1466718"/>
            <a:ext cx="10972800" cy="4746846"/>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1800"/>
              </a:spcBef>
            </a:pPr>
            <a:r>
              <a:rPr lang="en-US" sz="3200" dirty="0"/>
              <a:t>“What we’re already doing works, so why should we change?”</a:t>
            </a:r>
          </a:p>
          <a:p>
            <a:pPr marL="457200" indent="-457200">
              <a:spcBef>
                <a:spcPts val="1800"/>
              </a:spcBef>
            </a:pPr>
            <a:r>
              <a:rPr lang="en-US" sz="3200" dirty="0"/>
              <a:t>“We’re already doing that.”</a:t>
            </a:r>
          </a:p>
          <a:p>
            <a:pPr marL="457200" indent="-457200">
              <a:spcBef>
                <a:spcPts val="1800"/>
              </a:spcBef>
            </a:pPr>
            <a:r>
              <a:rPr lang="en-US" sz="3200" dirty="0"/>
              <a:t>“We don’t see how you’re going to do that.”</a:t>
            </a:r>
          </a:p>
          <a:p>
            <a:pPr marL="457200" indent="-457200">
              <a:spcBef>
                <a:spcPts val="1800"/>
              </a:spcBef>
            </a:pPr>
            <a:r>
              <a:rPr lang="en-US" sz="3200" dirty="0"/>
              <a:t>“What will we learn that we’re not already learning from what we’re doing now?”</a:t>
            </a:r>
          </a:p>
          <a:p>
            <a:pPr marL="0" indent="0">
              <a:spcBef>
                <a:spcPts val="1800"/>
              </a:spcBef>
              <a:buNone/>
            </a:pPr>
            <a:endParaRPr lang="en-US" sz="2000" i="1" dirty="0"/>
          </a:p>
          <a:p>
            <a:pPr marL="0" indent="0" algn="ctr">
              <a:spcBef>
                <a:spcPts val="1800"/>
              </a:spcBef>
              <a:buNone/>
            </a:pPr>
            <a:r>
              <a:rPr lang="en-US" sz="3600" i="1" dirty="0"/>
              <a:t>What data could be used to answer these questions?</a:t>
            </a:r>
          </a:p>
        </p:txBody>
      </p:sp>
    </p:spTree>
    <p:extLst>
      <p:ext uri="{BB962C8B-B14F-4D97-AF65-F5344CB8AC3E}">
        <p14:creationId xmlns:p14="http://schemas.microsoft.com/office/powerpoint/2010/main" val="2963669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2">
            <a:extLst>
              <a:ext uri="{FF2B5EF4-FFF2-40B4-BE49-F238E27FC236}">
                <a16:creationId xmlns:a16="http://schemas.microsoft.com/office/drawing/2014/main" id="{6B895337-FF72-7847-A0AC-6D5557CAB7D1}"/>
              </a:ext>
            </a:extLst>
          </p:cNvPr>
          <p:cNvSpPr txBox="1">
            <a:spLocks/>
          </p:cNvSpPr>
          <p:nvPr/>
        </p:nvSpPr>
        <p:spPr>
          <a:xfrm>
            <a:off x="470061" y="148199"/>
            <a:ext cx="11237495" cy="8558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n w="3175">
                  <a:noFill/>
                </a:ln>
                <a:latin typeface="Arial" panose="020B0604020202020204" pitchFamily="34" charset="0"/>
                <a:cs typeface="Arial" panose="020B0604020202020204" pitchFamily="34" charset="0"/>
              </a:rPr>
              <a:t>“We’re already doing that”</a:t>
            </a:r>
            <a:endParaRPr lang="en-US" sz="2400" dirty="0">
              <a:ln w="3175">
                <a:noFill/>
              </a:ln>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t="9993" b="26289"/>
          <a:stretch/>
        </p:blipFill>
        <p:spPr>
          <a:xfrm>
            <a:off x="556499" y="2267001"/>
            <a:ext cx="4521684" cy="3841508"/>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440385274"/>
              </p:ext>
            </p:extLst>
          </p:nvPr>
        </p:nvGraphicFramePr>
        <p:xfrm>
          <a:off x="6125795" y="1847569"/>
          <a:ext cx="5427778" cy="4106739"/>
        </p:xfrm>
        <a:graphic>
          <a:graphicData uri="http://schemas.openxmlformats.org/drawingml/2006/table">
            <a:tbl>
              <a:tblPr firstRow="1" firstCol="1" bandRow="1">
                <a:tableStyleId>{793D81CF-94F2-401A-BA57-92F5A7B2D0C5}</a:tableStyleId>
              </a:tblPr>
              <a:tblGrid>
                <a:gridCol w="5427778">
                  <a:extLst>
                    <a:ext uri="{9D8B030D-6E8A-4147-A177-3AD203B41FA5}">
                      <a16:colId xmlns:a16="http://schemas.microsoft.com/office/drawing/2014/main" val="20000"/>
                    </a:ext>
                  </a:extLst>
                </a:gridCol>
              </a:tblGrid>
              <a:tr h="495282">
                <a:tc>
                  <a:txBody>
                    <a:bodyPr/>
                    <a:lstStyle/>
                    <a:p>
                      <a:pPr marL="0" marR="0" algn="ctr">
                        <a:spcBef>
                          <a:spcPts val="0"/>
                        </a:spcBef>
                        <a:spcAft>
                          <a:spcPts val="0"/>
                        </a:spcAft>
                      </a:pPr>
                      <a:r>
                        <a:rPr lang="en-US" sz="1800" dirty="0">
                          <a:effectLst/>
                        </a:rPr>
                        <a:t>Safety-II</a:t>
                      </a:r>
                      <a:r>
                        <a:rPr lang="en-US" sz="1800" baseline="0" dirty="0">
                          <a:effectLst/>
                        </a:rPr>
                        <a:t> </a:t>
                      </a:r>
                      <a:r>
                        <a:rPr lang="en-US" sz="1800" dirty="0">
                          <a:effectLst/>
                        </a:rPr>
                        <a:t>Approach to Safety</a:t>
                      </a:r>
                      <a:endParaRPr lang="en-US" sz="2800" dirty="0">
                        <a:effectLst/>
                        <a:latin typeface="Times New Roman" charset="0"/>
                        <a:ea typeface="Times New Roman" charset="0"/>
                      </a:endParaRPr>
                    </a:p>
                  </a:txBody>
                  <a:tcPr marL="68580" marR="68580" marT="0" marB="0" anchor="ctr"/>
                </a:tc>
                <a:extLst>
                  <a:ext uri="{0D108BD9-81ED-4DB2-BD59-A6C34878D82A}">
                    <a16:rowId xmlns:a16="http://schemas.microsoft.com/office/drawing/2014/main" val="10000"/>
                  </a:ext>
                </a:extLst>
              </a:tr>
              <a:tr h="5879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effectLst/>
                        </a:rPr>
                        <a:t>Systems are complex and will degrade; there will always be flaws and glitches</a:t>
                      </a:r>
                      <a:endParaRPr lang="en-US" sz="1800" b="0" dirty="0">
                        <a:effectLst/>
                        <a:latin typeface="Times New Roman" charset="0"/>
                        <a:ea typeface="Times New Roman" charset="0"/>
                      </a:endParaRPr>
                    </a:p>
                  </a:txBody>
                  <a:tcPr marL="68580" marR="68580" marT="0" marB="0" anchor="ctr"/>
                </a:tc>
                <a:extLst>
                  <a:ext uri="{0D108BD9-81ED-4DB2-BD59-A6C34878D82A}">
                    <a16:rowId xmlns:a16="http://schemas.microsoft.com/office/drawing/2014/main" val="10001"/>
                  </a:ext>
                </a:extLst>
              </a:tr>
              <a:tr h="579869">
                <a:tc>
                  <a:txBody>
                    <a:bodyPr/>
                    <a:lstStyle/>
                    <a:p>
                      <a:pPr marL="0" marR="0">
                        <a:spcBef>
                          <a:spcPts val="0"/>
                        </a:spcBef>
                        <a:spcAft>
                          <a:spcPts val="0"/>
                        </a:spcAft>
                      </a:pPr>
                      <a:r>
                        <a:rPr lang="en-US" sz="1800" dirty="0">
                          <a:effectLst/>
                        </a:rPr>
                        <a:t>Variability is normal—manage it</a:t>
                      </a:r>
                      <a:endParaRPr lang="en-US" sz="1800" b="0" dirty="0">
                        <a:effectLst/>
                        <a:latin typeface="Times New Roman" charset="0"/>
                        <a:ea typeface="Times New Roman" charset="0"/>
                      </a:endParaRPr>
                    </a:p>
                  </a:txBody>
                  <a:tcPr marL="68580" marR="68580" marT="0" marB="0" anchor="ctr"/>
                </a:tc>
                <a:extLst>
                  <a:ext uri="{0D108BD9-81ED-4DB2-BD59-A6C34878D82A}">
                    <a16:rowId xmlns:a16="http://schemas.microsoft.com/office/drawing/2014/main" val="10002"/>
                  </a:ext>
                </a:extLst>
              </a:tr>
              <a:tr h="5879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effectLst/>
                        </a:rPr>
                        <a:t>Procedures are always under-specified and must be interpreted and adapted</a:t>
                      </a:r>
                      <a:endParaRPr lang="en-US" sz="1800" b="0" dirty="0">
                        <a:effectLst/>
                        <a:latin typeface="Times New Roman" charset="0"/>
                        <a:ea typeface="Times New Roman" charset="0"/>
                      </a:endParaRPr>
                    </a:p>
                  </a:txBody>
                  <a:tcPr marL="68580" marR="68580" marT="0" marB="0" anchor="ctr"/>
                </a:tc>
                <a:extLst>
                  <a:ext uri="{0D108BD9-81ED-4DB2-BD59-A6C34878D82A}">
                    <a16:rowId xmlns:a16="http://schemas.microsoft.com/office/drawing/2014/main" val="10003"/>
                  </a:ext>
                </a:extLst>
              </a:tr>
              <a:tr h="6001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effectLst/>
                        </a:rPr>
                        <a:t>Focus on learning</a:t>
                      </a:r>
                      <a:endParaRPr lang="en-US" sz="1800" b="0" dirty="0">
                        <a:effectLst/>
                        <a:latin typeface="Times New Roman" charset="0"/>
                        <a:ea typeface="Times New Roman" charset="0"/>
                      </a:endParaRPr>
                    </a:p>
                  </a:txBody>
                  <a:tcPr marL="68580" marR="68580" marT="0" marB="0" anchor="ctr"/>
                </a:tc>
                <a:extLst>
                  <a:ext uri="{0D108BD9-81ED-4DB2-BD59-A6C34878D82A}">
                    <a16:rowId xmlns:a16="http://schemas.microsoft.com/office/drawing/2014/main" val="10004"/>
                  </a:ext>
                </a:extLst>
              </a:tr>
              <a:tr h="6124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effectLst/>
                        </a:rPr>
                        <a:t>People are an asset—learn, adapt</a:t>
                      </a:r>
                      <a:endParaRPr lang="en-US" sz="1800" b="0" dirty="0">
                        <a:effectLst/>
                        <a:latin typeface="Times New Roman" charset="0"/>
                        <a:ea typeface="Times New Roman" charset="0"/>
                      </a:endParaRPr>
                    </a:p>
                  </a:txBody>
                  <a:tcPr marL="68580" marR="68580" marT="0" marB="0" anchor="ctr"/>
                </a:tc>
                <a:extLst>
                  <a:ext uri="{0D108BD9-81ED-4DB2-BD59-A6C34878D82A}">
                    <a16:rowId xmlns:a16="http://schemas.microsoft.com/office/drawing/2014/main" val="10005"/>
                  </a:ext>
                </a:extLst>
              </a:tr>
              <a:tr h="64311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effectLst/>
                        </a:rPr>
                        <a:t>Focus on what we want: how safety is created</a:t>
                      </a:r>
                      <a:endParaRPr lang="en-US" sz="1800" b="0" dirty="0">
                        <a:effectLst/>
                        <a:latin typeface="Times New Roman" charset="0"/>
                        <a:ea typeface="Times New Roman" charset="0"/>
                      </a:endParaRPr>
                    </a:p>
                  </a:txBody>
                  <a:tcPr marL="68580" marR="68580" marT="0" marB="0" anchor="ctr"/>
                </a:tc>
                <a:extLst>
                  <a:ext uri="{0D108BD9-81ED-4DB2-BD59-A6C34878D82A}">
                    <a16:rowId xmlns:a16="http://schemas.microsoft.com/office/drawing/2014/main" val="10006"/>
                  </a:ext>
                </a:extLst>
              </a:tr>
            </a:tbl>
          </a:graphicData>
        </a:graphic>
      </p:graphicFrame>
      <p:cxnSp>
        <p:nvCxnSpPr>
          <p:cNvPr id="7" name="Straight Connector 6"/>
          <p:cNvCxnSpPr/>
          <p:nvPr/>
        </p:nvCxnSpPr>
        <p:spPr bwMode="auto">
          <a:xfrm flipV="1">
            <a:off x="4329723" y="2605013"/>
            <a:ext cx="1790700" cy="5524"/>
          </a:xfrm>
          <a:prstGeom prst="line">
            <a:avLst/>
          </a:prstGeom>
          <a:solidFill>
            <a:schemeClr val="accent1"/>
          </a:solidFill>
          <a:ln w="44450" cap="flat" cmpd="sng" algn="ctr">
            <a:solidFill>
              <a:srgbClr val="FF0000"/>
            </a:solidFill>
            <a:prstDash val="solid"/>
            <a:round/>
            <a:headEnd type="none" w="med" len="med"/>
            <a:tailEnd type="none" w="med" len="med"/>
          </a:ln>
          <a:effectLst/>
        </p:spPr>
      </p:cxnSp>
      <p:cxnSp>
        <p:nvCxnSpPr>
          <p:cNvPr id="8" name="Straight Connector 7"/>
          <p:cNvCxnSpPr/>
          <p:nvPr/>
        </p:nvCxnSpPr>
        <p:spPr bwMode="auto">
          <a:xfrm>
            <a:off x="4151923" y="3193925"/>
            <a:ext cx="1968500" cy="8629"/>
          </a:xfrm>
          <a:prstGeom prst="line">
            <a:avLst/>
          </a:prstGeom>
          <a:solidFill>
            <a:schemeClr val="accent1"/>
          </a:solidFill>
          <a:ln w="44450" cap="flat" cmpd="sng" algn="ctr">
            <a:solidFill>
              <a:srgbClr val="FF0000"/>
            </a:solidFill>
            <a:prstDash val="solid"/>
            <a:round/>
            <a:headEnd type="none" w="med" len="med"/>
            <a:tailEnd type="none" w="med" len="med"/>
          </a:ln>
          <a:effectLst/>
        </p:spPr>
      </p:cxnSp>
      <p:cxnSp>
        <p:nvCxnSpPr>
          <p:cNvPr id="9" name="Straight Connector 8"/>
          <p:cNvCxnSpPr/>
          <p:nvPr/>
        </p:nvCxnSpPr>
        <p:spPr bwMode="auto">
          <a:xfrm>
            <a:off x="4140200" y="4996184"/>
            <a:ext cx="1981200" cy="42935"/>
          </a:xfrm>
          <a:prstGeom prst="line">
            <a:avLst/>
          </a:prstGeom>
          <a:solidFill>
            <a:schemeClr val="accent1"/>
          </a:solidFill>
          <a:ln w="44450" cap="flat" cmpd="sng" algn="ctr">
            <a:solidFill>
              <a:srgbClr val="FF0000"/>
            </a:solidFill>
            <a:prstDash val="solid"/>
            <a:round/>
            <a:headEnd type="none" w="med" len="med"/>
            <a:tailEnd type="none" w="med" len="med"/>
          </a:ln>
          <a:effectLst/>
        </p:spPr>
      </p:cxnSp>
      <p:cxnSp>
        <p:nvCxnSpPr>
          <p:cNvPr id="10" name="Straight Connector 9"/>
          <p:cNvCxnSpPr/>
          <p:nvPr/>
        </p:nvCxnSpPr>
        <p:spPr bwMode="auto">
          <a:xfrm>
            <a:off x="3924300" y="4380721"/>
            <a:ext cx="2197100" cy="0"/>
          </a:xfrm>
          <a:prstGeom prst="line">
            <a:avLst/>
          </a:prstGeom>
          <a:solidFill>
            <a:schemeClr val="accent1"/>
          </a:solidFill>
          <a:ln w="44450" cap="flat" cmpd="sng" algn="ctr">
            <a:solidFill>
              <a:srgbClr val="00B050"/>
            </a:solidFill>
            <a:prstDash val="solid"/>
            <a:round/>
            <a:headEnd type="none" w="med" len="med"/>
            <a:tailEnd type="none" w="med" len="med"/>
          </a:ln>
          <a:effectLst/>
        </p:spPr>
      </p:cxnSp>
      <p:cxnSp>
        <p:nvCxnSpPr>
          <p:cNvPr id="11" name="Straight Connector 10"/>
          <p:cNvCxnSpPr/>
          <p:nvPr/>
        </p:nvCxnSpPr>
        <p:spPr bwMode="auto">
          <a:xfrm>
            <a:off x="4341446" y="3779905"/>
            <a:ext cx="1778000" cy="0"/>
          </a:xfrm>
          <a:prstGeom prst="line">
            <a:avLst/>
          </a:prstGeom>
          <a:solidFill>
            <a:schemeClr val="accent1"/>
          </a:solidFill>
          <a:ln w="44450" cap="flat" cmpd="sng" algn="ctr">
            <a:solidFill>
              <a:srgbClr val="00B050"/>
            </a:solidFill>
            <a:prstDash val="solid"/>
            <a:round/>
            <a:headEnd type="none" w="med" len="med"/>
            <a:tailEnd type="none" w="med" len="med"/>
          </a:ln>
          <a:effectLst/>
        </p:spPr>
      </p:cxnSp>
      <p:cxnSp>
        <p:nvCxnSpPr>
          <p:cNvPr id="12" name="Straight Connector 11"/>
          <p:cNvCxnSpPr/>
          <p:nvPr/>
        </p:nvCxnSpPr>
        <p:spPr bwMode="auto">
          <a:xfrm>
            <a:off x="4318000" y="5641930"/>
            <a:ext cx="1803400" cy="25400"/>
          </a:xfrm>
          <a:prstGeom prst="line">
            <a:avLst/>
          </a:prstGeom>
          <a:solidFill>
            <a:schemeClr val="accent1"/>
          </a:solidFill>
          <a:ln w="44450" cap="flat" cmpd="sng" algn="ctr">
            <a:solidFill>
              <a:srgbClr val="00B050"/>
            </a:solidFill>
            <a:prstDash val="solid"/>
            <a:round/>
            <a:headEnd type="none" w="med" len="med"/>
            <a:tailEnd type="none" w="med" len="med"/>
          </a:ln>
          <a:effectLst/>
        </p:spPr>
      </p:cxnSp>
      <p:pic>
        <p:nvPicPr>
          <p:cNvPr id="13" name="Pictur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66728" y="3580572"/>
            <a:ext cx="406400" cy="406400"/>
          </a:xfrm>
          <a:prstGeom prst="rect">
            <a:avLst/>
          </a:prstGeom>
        </p:spPr>
      </p:pic>
      <p:pic>
        <p:nvPicPr>
          <p:cNvPr id="14" name="Picture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66728" y="4167240"/>
            <a:ext cx="406400" cy="406400"/>
          </a:xfrm>
          <a:prstGeom prst="rect">
            <a:avLst/>
          </a:prstGeom>
        </p:spPr>
      </p:pic>
      <p:pic>
        <p:nvPicPr>
          <p:cNvPr id="15" name="Picture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66728" y="5451430"/>
            <a:ext cx="406400" cy="406400"/>
          </a:xfrm>
          <a:prstGeom prst="rect">
            <a:avLst/>
          </a:prstGeom>
        </p:spPr>
      </p:pic>
      <p:sp>
        <p:nvSpPr>
          <p:cNvPr id="16" name="Cross 15"/>
          <p:cNvSpPr/>
          <p:nvPr/>
        </p:nvSpPr>
        <p:spPr bwMode="auto">
          <a:xfrm rot="2704721">
            <a:off x="5251610" y="2389911"/>
            <a:ext cx="436636" cy="454942"/>
          </a:xfrm>
          <a:prstGeom prst="plus">
            <a:avLst>
              <a:gd name="adj" fmla="val 42778"/>
            </a:avLst>
          </a:prstGeom>
          <a:solidFill>
            <a:srgbClr val="FF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a:ln>
                <a:noFill/>
              </a:ln>
              <a:solidFill>
                <a:schemeClr val="tx1"/>
              </a:solidFill>
              <a:effectLst/>
              <a:latin typeface="+mn-lt"/>
            </a:endParaRPr>
          </a:p>
        </p:txBody>
      </p:sp>
      <p:sp>
        <p:nvSpPr>
          <p:cNvPr id="17" name="Cross 16"/>
          <p:cNvSpPr/>
          <p:nvPr/>
        </p:nvSpPr>
        <p:spPr bwMode="auto">
          <a:xfrm rot="2704721">
            <a:off x="5251609" y="2969635"/>
            <a:ext cx="436636" cy="454942"/>
          </a:xfrm>
          <a:prstGeom prst="plus">
            <a:avLst>
              <a:gd name="adj" fmla="val 42778"/>
            </a:avLst>
          </a:prstGeom>
          <a:solidFill>
            <a:srgbClr val="FF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a:ln>
                <a:noFill/>
              </a:ln>
              <a:solidFill>
                <a:schemeClr val="tx1"/>
              </a:solidFill>
              <a:effectLst/>
              <a:latin typeface="+mn-lt"/>
            </a:endParaRPr>
          </a:p>
        </p:txBody>
      </p:sp>
      <p:sp>
        <p:nvSpPr>
          <p:cNvPr id="18" name="Cross 17"/>
          <p:cNvSpPr/>
          <p:nvPr/>
        </p:nvSpPr>
        <p:spPr bwMode="auto">
          <a:xfrm rot="2704721">
            <a:off x="5251610" y="4798947"/>
            <a:ext cx="436636" cy="454942"/>
          </a:xfrm>
          <a:prstGeom prst="plus">
            <a:avLst>
              <a:gd name="adj" fmla="val 42778"/>
            </a:avLst>
          </a:prstGeom>
          <a:solidFill>
            <a:srgbClr val="FF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a:ln>
                <a:noFill/>
              </a:ln>
              <a:solidFill>
                <a:schemeClr val="tx1"/>
              </a:solidFill>
              <a:effectLst/>
              <a:latin typeface="+mn-lt"/>
            </a:endParaRPr>
          </a:p>
        </p:txBody>
      </p:sp>
      <p:sp>
        <p:nvSpPr>
          <p:cNvPr id="19" name="TextBox 18"/>
          <p:cNvSpPr txBox="1"/>
          <p:nvPr/>
        </p:nvSpPr>
        <p:spPr>
          <a:xfrm>
            <a:off x="499347" y="1915675"/>
            <a:ext cx="4591706" cy="338554"/>
          </a:xfrm>
          <a:prstGeom prst="rect">
            <a:avLst/>
          </a:prstGeom>
          <a:noFill/>
        </p:spPr>
        <p:txBody>
          <a:bodyPr wrap="none" rtlCol="0">
            <a:spAutoFit/>
          </a:bodyPr>
          <a:lstStyle/>
          <a:p>
            <a:r>
              <a:rPr lang="en-US" sz="1600" b="1" dirty="0">
                <a:latin typeface="+mn-lt"/>
              </a:rPr>
              <a:t>“Safety Policy” posted at a NASA field center</a:t>
            </a:r>
          </a:p>
        </p:txBody>
      </p:sp>
      <p:sp>
        <p:nvSpPr>
          <p:cNvPr id="3" name="TextBox 2"/>
          <p:cNvSpPr txBox="1"/>
          <p:nvPr/>
        </p:nvSpPr>
        <p:spPr>
          <a:xfrm>
            <a:off x="479984" y="6108509"/>
            <a:ext cx="2641749" cy="307777"/>
          </a:xfrm>
          <a:prstGeom prst="rect">
            <a:avLst/>
          </a:prstGeom>
          <a:noFill/>
        </p:spPr>
        <p:txBody>
          <a:bodyPr wrap="none" rtlCol="0">
            <a:spAutoFit/>
          </a:bodyPr>
          <a:lstStyle/>
          <a:p>
            <a:r>
              <a:rPr lang="en-US" sz="1400" dirty="0"/>
              <a:t>Photo Credit: Jon Holbrook, NASA</a:t>
            </a:r>
          </a:p>
        </p:txBody>
      </p:sp>
      <p:sp>
        <p:nvSpPr>
          <p:cNvPr id="20" name="Title 12">
            <a:extLst>
              <a:ext uri="{FF2B5EF4-FFF2-40B4-BE49-F238E27FC236}">
                <a16:creationId xmlns:a16="http://schemas.microsoft.com/office/drawing/2014/main" id="{6B895337-FF72-7847-A0AC-6D5557CAB7D1}"/>
              </a:ext>
            </a:extLst>
          </p:cNvPr>
          <p:cNvSpPr txBox="1">
            <a:spLocks/>
          </p:cNvSpPr>
          <p:nvPr/>
        </p:nvSpPr>
        <p:spPr>
          <a:xfrm>
            <a:off x="470060" y="984330"/>
            <a:ext cx="11237495" cy="8558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n w="3175">
                  <a:noFill/>
                </a:ln>
                <a:latin typeface="Arial" panose="020B0604020202020204" pitchFamily="34" charset="0"/>
                <a:cs typeface="Arial" panose="020B0604020202020204" pitchFamily="34" charset="0"/>
              </a:rPr>
              <a:t>Does NASA use Safety-I or Safety-II Thinking?</a:t>
            </a:r>
            <a:endParaRPr lang="en-US" sz="2400" dirty="0">
              <a:ln w="3175">
                <a:noFill/>
              </a:ln>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5184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2">
            <a:extLst>
              <a:ext uri="{FF2B5EF4-FFF2-40B4-BE49-F238E27FC236}">
                <a16:creationId xmlns:a16="http://schemas.microsoft.com/office/drawing/2014/main" id="{6B895337-FF72-7847-A0AC-6D5557CAB7D1}"/>
              </a:ext>
            </a:extLst>
          </p:cNvPr>
          <p:cNvSpPr txBox="1">
            <a:spLocks/>
          </p:cNvSpPr>
          <p:nvPr/>
        </p:nvSpPr>
        <p:spPr>
          <a:xfrm>
            <a:off x="470061" y="148199"/>
            <a:ext cx="11237495" cy="8558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n w="3175">
                  <a:noFill/>
                </a:ln>
                <a:latin typeface="Arial" panose="020B0604020202020204" pitchFamily="34" charset="0"/>
                <a:cs typeface="Arial" panose="020B0604020202020204" pitchFamily="34" charset="0"/>
              </a:rPr>
              <a:t>What will we learn that we aren’t already learning?</a:t>
            </a:r>
            <a:endParaRPr lang="en-US" sz="2400" dirty="0">
              <a:ln w="3175">
                <a:noFill/>
              </a:ln>
              <a:latin typeface="Arial" panose="020B0604020202020204" pitchFamily="34" charset="0"/>
              <a:cs typeface="Arial" panose="020B0604020202020204" pitchFamily="34" charset="0"/>
            </a:endParaRPr>
          </a:p>
        </p:txBody>
      </p:sp>
      <p:pic>
        <p:nvPicPr>
          <p:cNvPr id="5" name="Content Placeholder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8443" y="1801689"/>
            <a:ext cx="6236380" cy="4403506"/>
          </a:xfrm>
          <a:prstGeom prst="rect">
            <a:avLst/>
          </a:prstGeom>
        </p:spPr>
      </p:pic>
      <p:sp>
        <p:nvSpPr>
          <p:cNvPr id="6" name="Content Placeholder 7"/>
          <p:cNvSpPr txBox="1">
            <a:spLocks/>
          </p:cNvSpPr>
          <p:nvPr/>
        </p:nvSpPr>
        <p:spPr>
          <a:xfrm>
            <a:off x="465448" y="1952001"/>
            <a:ext cx="5181600" cy="415864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Human error has been implicated in 70% to 80% of accidents in civil and military aviation (</a:t>
            </a:r>
            <a:r>
              <a:rPr lang="en-US" sz="2400" dirty="0" err="1"/>
              <a:t>Weigmann</a:t>
            </a:r>
            <a:r>
              <a:rPr lang="en-US" sz="2400" dirty="0"/>
              <a:t> &amp; </a:t>
            </a:r>
            <a:r>
              <a:rPr lang="en-US" sz="2400" dirty="0" err="1"/>
              <a:t>Shappell</a:t>
            </a:r>
            <a:r>
              <a:rPr lang="en-US" sz="2400" dirty="0"/>
              <a:t>, 2001).</a:t>
            </a:r>
          </a:p>
          <a:p>
            <a:r>
              <a:rPr lang="en-US" sz="2400" dirty="0"/>
              <a:t>Pilots intervene to manage aircraft malfunctions on 20% of normal flights (PARC/CAST, 2013).</a:t>
            </a:r>
          </a:p>
          <a:p>
            <a:r>
              <a:rPr lang="en-US" sz="2400" dirty="0"/>
              <a:t>World-wide jet data from 2007-2016 (Boeing, 2016)</a:t>
            </a:r>
          </a:p>
          <a:p>
            <a:pPr lvl="1"/>
            <a:r>
              <a:rPr lang="en-US" sz="2000" dirty="0"/>
              <a:t>244 million departures</a:t>
            </a:r>
          </a:p>
          <a:p>
            <a:pPr lvl="1"/>
            <a:r>
              <a:rPr lang="en-US" sz="2000" dirty="0"/>
              <a:t>388 accidents</a:t>
            </a:r>
          </a:p>
        </p:txBody>
      </p:sp>
      <p:sp>
        <p:nvSpPr>
          <p:cNvPr id="7" name="TextBox 6"/>
          <p:cNvSpPr txBox="1"/>
          <p:nvPr/>
        </p:nvSpPr>
        <p:spPr>
          <a:xfrm>
            <a:off x="904901" y="1004008"/>
            <a:ext cx="10802655" cy="523220"/>
          </a:xfrm>
          <a:prstGeom prst="rect">
            <a:avLst/>
          </a:prstGeom>
          <a:noFill/>
        </p:spPr>
        <p:txBody>
          <a:bodyPr wrap="square" rtlCol="0">
            <a:spAutoFit/>
          </a:bodyPr>
          <a:lstStyle/>
          <a:p>
            <a:r>
              <a:rPr lang="en-US" sz="2800" i="1" dirty="0"/>
              <a:t>Safety-producing behaviors vastly outnumber human errors in aviation</a:t>
            </a:r>
          </a:p>
        </p:txBody>
      </p:sp>
    </p:spTree>
    <p:extLst>
      <p:ext uri="{BB962C8B-B14F-4D97-AF65-F5344CB8AC3E}">
        <p14:creationId xmlns:p14="http://schemas.microsoft.com/office/powerpoint/2010/main" val="275189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2">
            <a:extLst>
              <a:ext uri="{FF2B5EF4-FFF2-40B4-BE49-F238E27FC236}">
                <a16:creationId xmlns:a16="http://schemas.microsoft.com/office/drawing/2014/main" id="{6B895337-FF72-7847-A0AC-6D5557CAB7D1}"/>
              </a:ext>
            </a:extLst>
          </p:cNvPr>
          <p:cNvSpPr txBox="1">
            <a:spLocks/>
          </p:cNvSpPr>
          <p:nvPr/>
        </p:nvSpPr>
        <p:spPr>
          <a:xfrm>
            <a:off x="470061" y="148199"/>
            <a:ext cx="11237495" cy="8558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n w="3175">
                  <a:noFill/>
                </a:ln>
                <a:latin typeface="Arial" panose="020B0604020202020204" pitchFamily="34" charset="0"/>
                <a:cs typeface="Arial" panose="020B0604020202020204" pitchFamily="34" charset="0"/>
              </a:rPr>
              <a:t>Being Data-Informed</a:t>
            </a:r>
            <a:endParaRPr lang="en-US" sz="2400" dirty="0">
              <a:ln w="3175">
                <a:noFill/>
              </a:ln>
              <a:latin typeface="Arial" panose="020B0604020202020204" pitchFamily="34" charset="0"/>
              <a:cs typeface="Arial" panose="020B0604020202020204" pitchFamily="34" charset="0"/>
            </a:endParaRPr>
          </a:p>
        </p:txBody>
      </p:sp>
      <p:sp>
        <p:nvSpPr>
          <p:cNvPr id="4" name="Content Placeholder 3"/>
          <p:cNvSpPr txBox="1">
            <a:spLocks/>
          </p:cNvSpPr>
          <p:nvPr/>
        </p:nvSpPr>
        <p:spPr>
          <a:xfrm>
            <a:off x="701492" y="1142999"/>
            <a:ext cx="10972800" cy="4975447"/>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2400"/>
              </a:spcBef>
            </a:pPr>
            <a:r>
              <a:rPr lang="en-US" dirty="0"/>
              <a:t>Decision makers in aviation organizations want to make data-informed decisions about safety management and system design.</a:t>
            </a:r>
          </a:p>
          <a:p>
            <a:pPr marL="342900" indent="-342900">
              <a:spcBef>
                <a:spcPts val="2400"/>
              </a:spcBef>
            </a:pPr>
            <a:r>
              <a:rPr lang="en-US" dirty="0"/>
              <a:t>The data that are available to us affect how we think about problems and solutions (and vice versa).</a:t>
            </a:r>
          </a:p>
        </p:txBody>
      </p:sp>
      <p:grpSp>
        <p:nvGrpSpPr>
          <p:cNvPr id="17" name="Group 16"/>
          <p:cNvGrpSpPr/>
          <p:nvPr/>
        </p:nvGrpSpPr>
        <p:grpSpPr>
          <a:xfrm>
            <a:off x="1691504" y="3454605"/>
            <a:ext cx="9089962" cy="2802832"/>
            <a:chOff x="2136004" y="3225459"/>
            <a:chExt cx="9089962" cy="2802832"/>
          </a:xfrm>
        </p:grpSpPr>
        <p:sp>
          <p:nvSpPr>
            <p:cNvPr id="5" name="TextBox 4"/>
            <p:cNvSpPr txBox="1"/>
            <p:nvPr/>
          </p:nvSpPr>
          <p:spPr>
            <a:xfrm>
              <a:off x="2136004" y="4234523"/>
              <a:ext cx="1054776" cy="646331"/>
            </a:xfrm>
            <a:prstGeom prst="rect">
              <a:avLst/>
            </a:prstGeom>
            <a:noFill/>
          </p:spPr>
          <p:txBody>
            <a:bodyPr wrap="none" rtlCol="0">
              <a:spAutoFit/>
            </a:bodyPr>
            <a:lstStyle/>
            <a:p>
              <a:pPr algn="ctr"/>
              <a:r>
                <a:rPr lang="en-US" sz="3600" dirty="0"/>
                <a:t>Data</a:t>
              </a:r>
            </a:p>
          </p:txBody>
        </p:sp>
        <p:sp>
          <p:nvSpPr>
            <p:cNvPr id="6" name="TextBox 5"/>
            <p:cNvSpPr txBox="1"/>
            <p:nvPr/>
          </p:nvSpPr>
          <p:spPr>
            <a:xfrm>
              <a:off x="4984197" y="4230577"/>
              <a:ext cx="2407390" cy="646331"/>
            </a:xfrm>
            <a:prstGeom prst="rect">
              <a:avLst/>
            </a:prstGeom>
            <a:noFill/>
          </p:spPr>
          <p:txBody>
            <a:bodyPr wrap="none" rtlCol="0">
              <a:spAutoFit/>
            </a:bodyPr>
            <a:lstStyle/>
            <a:p>
              <a:pPr algn="ctr"/>
              <a:r>
                <a:rPr lang="en-US" sz="3600" dirty="0"/>
                <a:t>Information</a:t>
              </a:r>
            </a:p>
          </p:txBody>
        </p:sp>
        <p:sp>
          <p:nvSpPr>
            <p:cNvPr id="7" name="TextBox 6"/>
            <p:cNvSpPr txBox="1"/>
            <p:nvPr/>
          </p:nvSpPr>
          <p:spPr>
            <a:xfrm>
              <a:off x="9155912" y="4230577"/>
              <a:ext cx="2070054" cy="918841"/>
            </a:xfrm>
            <a:prstGeom prst="rect">
              <a:avLst/>
            </a:prstGeom>
            <a:noFill/>
          </p:spPr>
          <p:txBody>
            <a:bodyPr wrap="none" rtlCol="0">
              <a:spAutoFit/>
            </a:bodyPr>
            <a:lstStyle/>
            <a:p>
              <a:pPr algn="ctr">
                <a:lnSpc>
                  <a:spcPts val="3200"/>
                </a:lnSpc>
              </a:pPr>
              <a:r>
                <a:rPr lang="en-US" sz="3200" dirty="0"/>
                <a:t>Knowledge</a:t>
              </a:r>
            </a:p>
            <a:p>
              <a:pPr algn="ctr">
                <a:lnSpc>
                  <a:spcPts val="3200"/>
                </a:lnSpc>
              </a:pPr>
              <a:r>
                <a:rPr lang="en-US" sz="3200" dirty="0"/>
                <a:t>Framework</a:t>
              </a:r>
            </a:p>
          </p:txBody>
        </p:sp>
        <p:sp>
          <p:nvSpPr>
            <p:cNvPr id="11" name="Left-Right Arrow 10"/>
            <p:cNvSpPr/>
            <p:nvPr/>
          </p:nvSpPr>
          <p:spPr>
            <a:xfrm>
              <a:off x="7502656" y="4454065"/>
              <a:ext cx="1304014" cy="32246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eft-Right Arrow 11"/>
            <p:cNvSpPr/>
            <p:nvPr/>
          </p:nvSpPr>
          <p:spPr>
            <a:xfrm>
              <a:off x="3440636" y="4454065"/>
              <a:ext cx="1304014" cy="32246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urved Up Arrow 14"/>
            <p:cNvSpPr/>
            <p:nvPr/>
          </p:nvSpPr>
          <p:spPr>
            <a:xfrm>
              <a:off x="2560786" y="5023707"/>
              <a:ext cx="7912100" cy="1004584"/>
            </a:xfrm>
            <a:prstGeom prst="curvedUpArrow">
              <a:avLst>
                <a:gd name="adj1" fmla="val 29970"/>
                <a:gd name="adj2" fmla="val 58928"/>
                <a:gd name="adj3" fmla="val 2626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urved Up Arrow 15"/>
            <p:cNvSpPr/>
            <p:nvPr/>
          </p:nvSpPr>
          <p:spPr>
            <a:xfrm rot="10800000">
              <a:off x="2476500" y="3225459"/>
              <a:ext cx="7912100" cy="1004584"/>
            </a:xfrm>
            <a:prstGeom prst="curvedUpArrow">
              <a:avLst>
                <a:gd name="adj1" fmla="val 29970"/>
                <a:gd name="adj2" fmla="val 58928"/>
                <a:gd name="adj3" fmla="val 2626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3445091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2">
            <a:extLst>
              <a:ext uri="{FF2B5EF4-FFF2-40B4-BE49-F238E27FC236}">
                <a16:creationId xmlns:a16="http://schemas.microsoft.com/office/drawing/2014/main" id="{6B895337-FF72-7847-A0AC-6D5557CAB7D1}"/>
              </a:ext>
            </a:extLst>
          </p:cNvPr>
          <p:cNvSpPr txBox="1">
            <a:spLocks/>
          </p:cNvSpPr>
          <p:nvPr/>
        </p:nvSpPr>
        <p:spPr>
          <a:xfrm>
            <a:off x="470061" y="148199"/>
            <a:ext cx="11237495" cy="8558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n w="3175">
                  <a:noFill/>
                </a:ln>
                <a:latin typeface="Arial" panose="020B0604020202020204" pitchFamily="34" charset="0"/>
                <a:cs typeface="Arial" panose="020B0604020202020204" pitchFamily="34" charset="0"/>
              </a:rPr>
              <a:t>Identifying Useful Sources of Data</a:t>
            </a:r>
            <a:endParaRPr lang="en-US" sz="2400" dirty="0">
              <a:ln w="3175">
                <a:noFill/>
              </a:ln>
              <a:latin typeface="Arial" panose="020B0604020202020204" pitchFamily="34" charset="0"/>
              <a:cs typeface="Arial" panose="020B0604020202020204" pitchFamily="34" charset="0"/>
            </a:endParaRPr>
          </a:p>
        </p:txBody>
      </p:sp>
      <p:sp>
        <p:nvSpPr>
          <p:cNvPr id="4" name="Content Placeholder 3"/>
          <p:cNvSpPr txBox="1">
            <a:spLocks/>
          </p:cNvSpPr>
          <p:nvPr/>
        </p:nvSpPr>
        <p:spPr>
          <a:xfrm>
            <a:off x="606056" y="1244599"/>
            <a:ext cx="10972800" cy="4975447"/>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4488" indent="-344488">
              <a:spcBef>
                <a:spcPts val="1200"/>
              </a:spcBef>
            </a:pPr>
            <a:r>
              <a:rPr lang="en-US" sz="3600" dirty="0"/>
              <a:t>What data are currently available?</a:t>
            </a:r>
          </a:p>
          <a:p>
            <a:pPr marL="688975" lvl="1" indent="-347663">
              <a:spcBef>
                <a:spcPts val="1200"/>
              </a:spcBef>
            </a:pPr>
            <a:r>
              <a:rPr lang="en-US" sz="3200" dirty="0"/>
              <a:t>Operator-, observer-, and system-generated</a:t>
            </a:r>
          </a:p>
          <a:p>
            <a:pPr marL="344488" indent="-344488">
              <a:spcBef>
                <a:spcPts val="1200"/>
              </a:spcBef>
            </a:pPr>
            <a:r>
              <a:rPr lang="en-US" sz="3600" dirty="0"/>
              <a:t>How and why are those data collected?</a:t>
            </a:r>
          </a:p>
          <a:p>
            <a:pPr marL="344488" indent="-344488">
              <a:spcBef>
                <a:spcPts val="1200"/>
              </a:spcBef>
            </a:pPr>
            <a:r>
              <a:rPr lang="en-US" sz="3600" dirty="0"/>
              <a:t>What data could be collected, but aren’t?</a:t>
            </a:r>
          </a:p>
          <a:p>
            <a:pPr marL="344488" indent="-344488">
              <a:spcBef>
                <a:spcPts val="1200"/>
              </a:spcBef>
            </a:pPr>
            <a:r>
              <a:rPr lang="en-US" sz="3600" dirty="0"/>
              <a:t>How and why are data analyzed?</a:t>
            </a:r>
          </a:p>
          <a:p>
            <a:pPr marL="344488" indent="-344488">
              <a:spcBef>
                <a:spcPts val="1200"/>
              </a:spcBef>
            </a:pPr>
            <a:r>
              <a:rPr lang="en-US" sz="3600" dirty="0"/>
              <a:t>How do we turn data into information; information into knowledge?</a:t>
            </a:r>
          </a:p>
        </p:txBody>
      </p:sp>
    </p:spTree>
    <p:extLst>
      <p:ext uri="{BB962C8B-B14F-4D97-AF65-F5344CB8AC3E}">
        <p14:creationId xmlns:p14="http://schemas.microsoft.com/office/powerpoint/2010/main" val="1208483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2">
            <a:extLst>
              <a:ext uri="{FF2B5EF4-FFF2-40B4-BE49-F238E27FC236}">
                <a16:creationId xmlns:a16="http://schemas.microsoft.com/office/drawing/2014/main" id="{6B895337-FF72-7847-A0AC-6D5557CAB7D1}"/>
              </a:ext>
            </a:extLst>
          </p:cNvPr>
          <p:cNvSpPr txBox="1">
            <a:spLocks/>
          </p:cNvSpPr>
          <p:nvPr/>
        </p:nvSpPr>
        <p:spPr>
          <a:xfrm>
            <a:off x="470061" y="148199"/>
            <a:ext cx="11237495" cy="8558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n w="3175">
                  <a:noFill/>
                </a:ln>
                <a:latin typeface="Arial" panose="020B0604020202020204" pitchFamily="34" charset="0"/>
                <a:cs typeface="Arial" panose="020B0604020202020204" pitchFamily="34" charset="0"/>
              </a:rPr>
              <a:t>Operator-Generated Data</a:t>
            </a:r>
            <a:endParaRPr lang="en-US" sz="2400" dirty="0">
              <a:ln w="3175">
                <a:noFill/>
              </a:ln>
              <a:latin typeface="Arial" panose="020B0604020202020204" pitchFamily="34" charset="0"/>
              <a:cs typeface="Arial" panose="020B0604020202020204" pitchFamily="34" charset="0"/>
            </a:endParaRPr>
          </a:p>
        </p:txBody>
      </p:sp>
      <p:sp>
        <p:nvSpPr>
          <p:cNvPr id="4" name="Content Placeholder 3"/>
          <p:cNvSpPr txBox="1">
            <a:spLocks/>
          </p:cNvSpPr>
          <p:nvPr/>
        </p:nvSpPr>
        <p:spPr>
          <a:xfrm>
            <a:off x="606056" y="1244599"/>
            <a:ext cx="10972800" cy="4975447"/>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Interviews</a:t>
            </a:r>
          </a:p>
          <a:p>
            <a:pPr lvl="1"/>
            <a:r>
              <a:rPr lang="en-US" dirty="0"/>
              <a:t>E.g., critical decision method (Klein, 1989)</a:t>
            </a:r>
          </a:p>
          <a:p>
            <a:pPr lvl="1"/>
            <a:r>
              <a:rPr lang="en-US" dirty="0"/>
              <a:t>NASA example: Conducted structured interviews with pilots and controllers about specific unplanned or unexpected events experienced during routine operations (Holbrook et al., 2019)</a:t>
            </a:r>
          </a:p>
          <a:p>
            <a:r>
              <a:rPr lang="en-US" dirty="0"/>
              <a:t>Questionnaires</a:t>
            </a:r>
          </a:p>
          <a:p>
            <a:pPr lvl="1"/>
            <a:r>
              <a:rPr lang="en-US" dirty="0"/>
              <a:t>NASA example: (In-work) Developing an easy-to-implement, repeatable survey for capturing data on safety-producing behaviors, along with a guide for use and data analysis</a:t>
            </a:r>
          </a:p>
          <a:p>
            <a:r>
              <a:rPr lang="en-US" dirty="0"/>
              <a:t>Event Self-Reports</a:t>
            </a:r>
          </a:p>
          <a:p>
            <a:pPr lvl="1"/>
            <a:r>
              <a:rPr lang="en-US" dirty="0"/>
              <a:t>NASA example: Conducted analysis of Aviation Safety Reporting System (ASRS) reports describing RNAV arrivals into Charlotte-Douglas International Airport (Holbrook et al., 2020)</a:t>
            </a:r>
          </a:p>
        </p:txBody>
      </p:sp>
    </p:spTree>
    <p:extLst>
      <p:ext uri="{BB962C8B-B14F-4D97-AF65-F5344CB8AC3E}">
        <p14:creationId xmlns:p14="http://schemas.microsoft.com/office/powerpoint/2010/main" val="1702199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2">
            <a:extLst>
              <a:ext uri="{FF2B5EF4-FFF2-40B4-BE49-F238E27FC236}">
                <a16:creationId xmlns:a16="http://schemas.microsoft.com/office/drawing/2014/main" id="{6B895337-FF72-7847-A0AC-6D5557CAB7D1}"/>
              </a:ext>
            </a:extLst>
          </p:cNvPr>
          <p:cNvSpPr txBox="1">
            <a:spLocks/>
          </p:cNvSpPr>
          <p:nvPr/>
        </p:nvSpPr>
        <p:spPr>
          <a:xfrm>
            <a:off x="470061" y="148199"/>
            <a:ext cx="11237495" cy="8558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n w="3175">
                  <a:noFill/>
                </a:ln>
                <a:latin typeface="Arial" panose="020B0604020202020204" pitchFamily="34" charset="0"/>
                <a:cs typeface="Arial" panose="020B0604020202020204" pitchFamily="34" charset="0"/>
              </a:rPr>
              <a:t>Observer-Generated Data</a:t>
            </a:r>
            <a:endParaRPr lang="en-US" sz="2400" dirty="0">
              <a:ln w="3175">
                <a:noFill/>
              </a:ln>
              <a:latin typeface="Arial" panose="020B0604020202020204" pitchFamily="34" charset="0"/>
              <a:cs typeface="Arial" panose="020B0604020202020204" pitchFamily="34" charset="0"/>
            </a:endParaRPr>
          </a:p>
        </p:txBody>
      </p:sp>
      <p:sp>
        <p:nvSpPr>
          <p:cNvPr id="4" name="Content Placeholder 3"/>
          <p:cNvSpPr txBox="1">
            <a:spLocks/>
          </p:cNvSpPr>
          <p:nvPr/>
        </p:nvSpPr>
        <p:spPr>
          <a:xfrm>
            <a:off x="606055" y="1244599"/>
            <a:ext cx="10939621" cy="4975447"/>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Operational observations</a:t>
            </a:r>
          </a:p>
          <a:p>
            <a:pPr lvl="1"/>
            <a:r>
              <a:rPr lang="en-US" dirty="0"/>
              <a:t>NASA example: (In-work) What different insights about operators’ safety-related behaviors are learned from the application of different knowledge frameworks to the collection and analysis of observer-based data?</a:t>
            </a:r>
          </a:p>
          <a:p>
            <a:r>
              <a:rPr lang="en-US" dirty="0"/>
              <a:t>Training/simulator observations</a:t>
            </a:r>
          </a:p>
          <a:p>
            <a:pPr lvl="1"/>
            <a:r>
              <a:rPr lang="en-US" dirty="0"/>
              <a:t>NASA example: (In-work) Developing a testbed for studying resilient performance in a controlled environment, focused on how pilots manage routine contingencies during RNAV arrivals.</a:t>
            </a:r>
          </a:p>
          <a:p>
            <a:r>
              <a:rPr lang="en-US" dirty="0"/>
              <a:t>Psychophysiological monitoring</a:t>
            </a:r>
          </a:p>
          <a:p>
            <a:pPr lvl="1"/>
            <a:r>
              <a:rPr lang="en-US" dirty="0"/>
              <a:t>NASA example: Training for self-awareness of crew state (e.g., workload, attentional state, startle/surprise) using psychophysiological sensors (Harrivel et al., 2017; Stephens et al., 2017)</a:t>
            </a:r>
          </a:p>
        </p:txBody>
      </p:sp>
    </p:spTree>
    <p:extLst>
      <p:ext uri="{BB962C8B-B14F-4D97-AF65-F5344CB8AC3E}">
        <p14:creationId xmlns:p14="http://schemas.microsoft.com/office/powerpoint/2010/main" val="2631868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2">
            <a:extLst>
              <a:ext uri="{FF2B5EF4-FFF2-40B4-BE49-F238E27FC236}">
                <a16:creationId xmlns:a16="http://schemas.microsoft.com/office/drawing/2014/main" id="{6B895337-FF72-7847-A0AC-6D5557CAB7D1}"/>
              </a:ext>
            </a:extLst>
          </p:cNvPr>
          <p:cNvSpPr txBox="1">
            <a:spLocks/>
          </p:cNvSpPr>
          <p:nvPr/>
        </p:nvSpPr>
        <p:spPr>
          <a:xfrm>
            <a:off x="470061" y="148199"/>
            <a:ext cx="11237495" cy="8558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n w="3175">
                  <a:noFill/>
                </a:ln>
                <a:latin typeface="Arial" panose="020B0604020202020204" pitchFamily="34" charset="0"/>
                <a:cs typeface="Arial" panose="020B0604020202020204" pitchFamily="34" charset="0"/>
              </a:rPr>
              <a:t>System-Generated Data</a:t>
            </a:r>
            <a:endParaRPr lang="en-US" sz="2400" dirty="0">
              <a:ln w="3175">
                <a:noFill/>
              </a:ln>
              <a:latin typeface="Arial" panose="020B0604020202020204" pitchFamily="34" charset="0"/>
              <a:cs typeface="Arial" panose="020B0604020202020204" pitchFamily="34" charset="0"/>
            </a:endParaRPr>
          </a:p>
        </p:txBody>
      </p:sp>
      <p:sp>
        <p:nvSpPr>
          <p:cNvPr id="4" name="Content Placeholder 3"/>
          <p:cNvSpPr txBox="1">
            <a:spLocks/>
          </p:cNvSpPr>
          <p:nvPr/>
        </p:nvSpPr>
        <p:spPr>
          <a:xfrm>
            <a:off x="602408" y="1332734"/>
            <a:ext cx="10972800" cy="4975447"/>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Flight data records; flight tracks; weather data; etc.</a:t>
            </a:r>
          </a:p>
          <a:p>
            <a:pPr lvl="1"/>
            <a:r>
              <a:rPr lang="en-US" sz="2000" dirty="0"/>
              <a:t>NASA example: Re-purposed an adverse-event precursor-detection algorithm to explore preventive crew behaviors in FOQA data for “non-event” flights (Holbrook et al., 2019)</a:t>
            </a:r>
          </a:p>
          <a:p>
            <a:pPr lvl="1"/>
            <a:endParaRPr lang="en-US" sz="2000" dirty="0"/>
          </a:p>
          <a:p>
            <a:r>
              <a:rPr lang="en-US" sz="2400" dirty="0"/>
              <a:t>Rules (policies, procedures, regulations)</a:t>
            </a:r>
          </a:p>
          <a:p>
            <a:pPr lvl="1"/>
            <a:r>
              <a:rPr lang="en-US" sz="2000" dirty="0"/>
              <a:t>14 CFR § 91.3 - Responsibility and authority of the pilot in command.</a:t>
            </a:r>
          </a:p>
          <a:p>
            <a:pPr marL="682625" lvl="2" indent="0">
              <a:buNone/>
            </a:pPr>
            <a:r>
              <a:rPr lang="en-US" dirty="0"/>
              <a:t>(b) In an in-flight emergency requiring immediate action, the pilot in command may deviate from any rule of this part to the extent required to meet that emergency.</a:t>
            </a:r>
          </a:p>
          <a:p>
            <a:pPr lvl="2"/>
            <a:endParaRPr lang="en-US" sz="1800" dirty="0"/>
          </a:p>
          <a:p>
            <a:r>
              <a:rPr lang="en-US" sz="2400" dirty="0"/>
              <a:t>Bulletins, newsletters, position papers</a:t>
            </a:r>
          </a:p>
          <a:p>
            <a:pPr lvl="1"/>
            <a:r>
              <a:rPr lang="en-US" sz="2000" dirty="0"/>
              <a:t>“To fast-forward to the safest possible operational state for vertical takeoff and landing vehicles, network operators will be interested in the path that realizes full autonomy as quickly as possible.” (Uber, 2016)</a:t>
            </a:r>
          </a:p>
          <a:p>
            <a:pPr lvl="1"/>
            <a:r>
              <a:rPr lang="en-US" sz="2000" dirty="0"/>
              <a:t>“Accidents, being rare events, need to be considered in the light of a meaningful number of flights, reasonably at least a million flights per year.” (Airbus, 2014)</a:t>
            </a:r>
          </a:p>
          <a:p>
            <a:endParaRPr lang="en-US" sz="2400" dirty="0"/>
          </a:p>
        </p:txBody>
      </p:sp>
    </p:spTree>
    <p:extLst>
      <p:ext uri="{BB962C8B-B14F-4D97-AF65-F5344CB8AC3E}">
        <p14:creationId xmlns:p14="http://schemas.microsoft.com/office/powerpoint/2010/main" val="1612676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2">
            <a:extLst>
              <a:ext uri="{FF2B5EF4-FFF2-40B4-BE49-F238E27FC236}">
                <a16:creationId xmlns:a16="http://schemas.microsoft.com/office/drawing/2014/main" id="{6B895337-FF72-7847-A0AC-6D5557CAB7D1}"/>
              </a:ext>
            </a:extLst>
          </p:cNvPr>
          <p:cNvSpPr txBox="1">
            <a:spLocks/>
          </p:cNvSpPr>
          <p:nvPr/>
        </p:nvSpPr>
        <p:spPr>
          <a:xfrm>
            <a:off x="470061" y="148199"/>
            <a:ext cx="11237495" cy="8558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n w="3175">
                  <a:noFill/>
                </a:ln>
                <a:latin typeface="Arial" panose="020B0604020202020204" pitchFamily="34" charset="0"/>
                <a:cs typeface="Arial" panose="020B0604020202020204" pitchFamily="34" charset="0"/>
              </a:rPr>
              <a:t>Learning from Data Collection</a:t>
            </a:r>
            <a:endParaRPr lang="en-US" sz="2400" dirty="0">
              <a:ln w="3175">
                <a:noFill/>
              </a:ln>
              <a:latin typeface="Arial" panose="020B0604020202020204" pitchFamily="34" charset="0"/>
              <a:cs typeface="Arial" panose="020B0604020202020204" pitchFamily="34" charset="0"/>
            </a:endParaRPr>
          </a:p>
        </p:txBody>
      </p:sp>
      <p:sp>
        <p:nvSpPr>
          <p:cNvPr id="4" name="Content Placeholder 3"/>
          <p:cNvSpPr txBox="1">
            <a:spLocks/>
          </p:cNvSpPr>
          <p:nvPr/>
        </p:nvSpPr>
        <p:spPr>
          <a:xfrm>
            <a:off x="606056" y="1244599"/>
            <a:ext cx="10972800" cy="4975447"/>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800"/>
              </a:spcBef>
            </a:pPr>
            <a:r>
              <a:rPr lang="en-US" sz="3200" dirty="0"/>
              <a:t>Data collections can also be mechanisms for learning</a:t>
            </a:r>
          </a:p>
          <a:p>
            <a:pPr lvl="1">
              <a:spcBef>
                <a:spcPts val="1800"/>
              </a:spcBef>
            </a:pPr>
            <a:r>
              <a:rPr lang="en-US" sz="2800" dirty="0"/>
              <a:t>Operators learn from generating responses, and making inferences from the questions that are asked</a:t>
            </a:r>
          </a:p>
          <a:p>
            <a:pPr lvl="1">
              <a:spcBef>
                <a:spcPts val="1800"/>
              </a:spcBef>
            </a:pPr>
            <a:r>
              <a:rPr lang="en-US" sz="2800" dirty="0"/>
              <a:t>Observers learn from the act of observing</a:t>
            </a:r>
          </a:p>
          <a:p>
            <a:pPr>
              <a:spcBef>
                <a:spcPts val="1800"/>
              </a:spcBef>
            </a:pPr>
            <a:r>
              <a:rPr lang="en-US" sz="3200" dirty="0"/>
              <a:t>Challenges remain in integrating information across data sources to inform policies, procedures, and practice</a:t>
            </a:r>
          </a:p>
        </p:txBody>
      </p:sp>
    </p:spTree>
    <p:extLst>
      <p:ext uri="{BB962C8B-B14F-4D97-AF65-F5344CB8AC3E}">
        <p14:creationId xmlns:p14="http://schemas.microsoft.com/office/powerpoint/2010/main" val="2419084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2">
            <a:extLst>
              <a:ext uri="{FF2B5EF4-FFF2-40B4-BE49-F238E27FC236}">
                <a16:creationId xmlns:a16="http://schemas.microsoft.com/office/drawing/2014/main" id="{6B895337-FF72-7847-A0AC-6D5557CAB7D1}"/>
              </a:ext>
            </a:extLst>
          </p:cNvPr>
          <p:cNvSpPr txBox="1">
            <a:spLocks/>
          </p:cNvSpPr>
          <p:nvPr/>
        </p:nvSpPr>
        <p:spPr>
          <a:xfrm>
            <a:off x="470061" y="148199"/>
            <a:ext cx="11237495" cy="8558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n w="3175">
                  <a:noFill/>
                </a:ln>
                <a:latin typeface="Arial" panose="020B0604020202020204" pitchFamily="34" charset="0"/>
                <a:cs typeface="Arial" panose="020B0604020202020204" pitchFamily="34" charset="0"/>
              </a:rPr>
              <a:t>Key Take-</a:t>
            </a:r>
            <a:r>
              <a:rPr lang="en-US" sz="3200" b="1" dirty="0" err="1">
                <a:ln w="3175">
                  <a:noFill/>
                </a:ln>
                <a:latin typeface="Arial" panose="020B0604020202020204" pitchFamily="34" charset="0"/>
                <a:cs typeface="Arial" panose="020B0604020202020204" pitchFamily="34" charset="0"/>
              </a:rPr>
              <a:t>Aways</a:t>
            </a:r>
            <a:endParaRPr lang="en-US" sz="2400" dirty="0">
              <a:ln w="3175">
                <a:noFill/>
              </a:ln>
              <a:latin typeface="Arial" panose="020B0604020202020204" pitchFamily="34" charset="0"/>
              <a:cs typeface="Arial" panose="020B0604020202020204" pitchFamily="34" charset="0"/>
            </a:endParaRPr>
          </a:p>
        </p:txBody>
      </p:sp>
      <p:sp>
        <p:nvSpPr>
          <p:cNvPr id="4" name="Content Placeholder 3"/>
          <p:cNvSpPr txBox="1">
            <a:spLocks/>
          </p:cNvSpPr>
          <p:nvPr/>
        </p:nvSpPr>
        <p:spPr>
          <a:xfrm>
            <a:off x="470061" y="1090363"/>
            <a:ext cx="11105147" cy="4975447"/>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Individuals are (almost) always learning</a:t>
            </a:r>
          </a:p>
          <a:p>
            <a:r>
              <a:rPr lang="en-US" dirty="0"/>
              <a:t>Organizations can affect the creation, retention, and transfer of knowledge</a:t>
            </a:r>
          </a:p>
          <a:p>
            <a:r>
              <a:rPr lang="en-GB" dirty="0"/>
              <a:t>The data we collect inform how we think about safety, and how we think about safety informs the data we collect</a:t>
            </a:r>
          </a:p>
          <a:p>
            <a:r>
              <a:rPr lang="en-US" dirty="0"/>
              <a:t>When policy decisions are based only on failure data, they are based on a very small sample of non-representative data</a:t>
            </a:r>
          </a:p>
          <a:p>
            <a:r>
              <a:rPr lang="en-US" dirty="0"/>
              <a:t>Many opportunities exist to collect and analyze largely unexploited operator-, observer-, and system-generated data on desired behaviors</a:t>
            </a:r>
          </a:p>
          <a:p>
            <a:r>
              <a:rPr lang="en-US" dirty="0"/>
              <a:t>Challenges remain in integrating information across data sources, which would benefit from a more structured human performance framework</a:t>
            </a:r>
          </a:p>
        </p:txBody>
      </p:sp>
    </p:spTree>
    <p:extLst>
      <p:ext uri="{BB962C8B-B14F-4D97-AF65-F5344CB8AC3E}">
        <p14:creationId xmlns:p14="http://schemas.microsoft.com/office/powerpoint/2010/main" val="128792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2">
            <a:extLst>
              <a:ext uri="{FF2B5EF4-FFF2-40B4-BE49-F238E27FC236}">
                <a16:creationId xmlns:a16="http://schemas.microsoft.com/office/drawing/2014/main" id="{6B895337-FF72-7847-A0AC-6D5557CAB7D1}"/>
              </a:ext>
            </a:extLst>
          </p:cNvPr>
          <p:cNvSpPr txBox="1">
            <a:spLocks/>
          </p:cNvSpPr>
          <p:nvPr/>
        </p:nvSpPr>
        <p:spPr>
          <a:xfrm>
            <a:off x="348876" y="1745644"/>
            <a:ext cx="11237495" cy="8558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ln w="3175">
                  <a:noFill/>
                </a:ln>
                <a:latin typeface="Arial" panose="020B0604020202020204" pitchFamily="34" charset="0"/>
                <a:cs typeface="Arial" panose="020B0604020202020204" pitchFamily="34" charset="0"/>
              </a:rPr>
              <a:t>Thank you!</a:t>
            </a:r>
            <a:endParaRPr lang="en-US" sz="2800" dirty="0">
              <a:ln w="3175">
                <a:noFill/>
              </a:ln>
              <a:latin typeface="Arial" panose="020B0604020202020204" pitchFamily="34" charset="0"/>
              <a:cs typeface="Arial" panose="020B0604020202020204" pitchFamily="34" charset="0"/>
            </a:endParaRPr>
          </a:p>
        </p:txBody>
      </p:sp>
      <p:sp>
        <p:nvSpPr>
          <p:cNvPr id="9" name="Content Placeholder 2"/>
          <p:cNvSpPr txBox="1">
            <a:spLocks/>
          </p:cNvSpPr>
          <p:nvPr/>
        </p:nvSpPr>
        <p:spPr>
          <a:xfrm>
            <a:off x="470061" y="3007605"/>
            <a:ext cx="11406122" cy="357339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u="sng" dirty="0"/>
              <a:t>Available Publications and Presentations</a:t>
            </a:r>
          </a:p>
          <a:p>
            <a:pPr marL="0" indent="0" algn="ctr">
              <a:buNone/>
            </a:pPr>
            <a:endParaRPr lang="en-US" sz="800" b="1" u="sng" dirty="0"/>
          </a:p>
          <a:p>
            <a:pPr>
              <a:spcBef>
                <a:spcPts val="0"/>
              </a:spcBef>
            </a:pPr>
            <a:r>
              <a:rPr lang="en-US" sz="1800" dirty="0"/>
              <a:t>Holbrook et al. (2019). </a:t>
            </a:r>
            <a:r>
              <a:rPr lang="en-US" sz="1800" i="1" dirty="0"/>
              <a:t>Human performance contributions to safety in commercial aviation </a:t>
            </a:r>
            <a:r>
              <a:rPr lang="en-US" sz="1800" dirty="0"/>
              <a:t>[NESC Report/NASA Tech. Memo.]</a:t>
            </a:r>
          </a:p>
          <a:p>
            <a:pPr marL="463550" lvl="1">
              <a:spcBef>
                <a:spcPts val="0"/>
              </a:spcBef>
            </a:pPr>
            <a:r>
              <a:rPr lang="en-US" sz="1400" dirty="0">
                <a:hlinkClick r:id="rId2"/>
              </a:rPr>
              <a:t>https://ntrs.nasa.gov/archive/nasa/casi.ntrs.nasa.gov/20190033462.pdf</a:t>
            </a:r>
            <a:endParaRPr lang="en-US" sz="1400" dirty="0"/>
          </a:p>
          <a:p>
            <a:pPr>
              <a:spcBef>
                <a:spcPts val="0"/>
              </a:spcBef>
            </a:pPr>
            <a:r>
              <a:rPr lang="en-US" sz="1800" dirty="0"/>
              <a:t>Holbrook et al. (2020). </a:t>
            </a:r>
            <a:r>
              <a:rPr lang="en-US" sz="1800" i="1" dirty="0"/>
              <a:t>How do pilots and controllers manage routine contingencies during RNAV arrivals?</a:t>
            </a:r>
            <a:r>
              <a:rPr lang="en-US" sz="1800" dirty="0"/>
              <a:t> [AHFE Proceedings]</a:t>
            </a:r>
          </a:p>
          <a:p>
            <a:pPr marL="463550" lvl="1">
              <a:spcBef>
                <a:spcPts val="0"/>
              </a:spcBef>
            </a:pPr>
            <a:r>
              <a:rPr lang="en-US" sz="1400" dirty="0"/>
              <a:t>Available upon request or from Proceedings of the AHFE 2020 Virtual Conferences on Safety Management, Human Factors, Human Error, Reliability, Resilience, &amp; Performance</a:t>
            </a:r>
          </a:p>
          <a:p>
            <a:pPr>
              <a:spcBef>
                <a:spcPts val="0"/>
              </a:spcBef>
            </a:pPr>
            <a:r>
              <a:rPr lang="en-US" sz="1800" dirty="0"/>
              <a:t>Holbrook (2019). </a:t>
            </a:r>
            <a:r>
              <a:rPr lang="en-US" sz="1800" i="1" dirty="0"/>
              <a:t>Exploring human performance contributions to safety in commercial aviation </a:t>
            </a:r>
            <a:r>
              <a:rPr lang="en-US" sz="1800" dirty="0"/>
              <a:t>[NESC Academy Webcast]</a:t>
            </a:r>
          </a:p>
          <a:p>
            <a:pPr marL="463550" lvl="1">
              <a:spcBef>
                <a:spcPts val="0"/>
              </a:spcBef>
            </a:pPr>
            <a:r>
              <a:rPr lang="en-US" sz="1400" dirty="0">
                <a:hlinkClick r:id="rId3"/>
              </a:rPr>
              <a:t>https://nescacademy.nasa.gov/video/c200d7657117467c8de080b35a7fd3be1d</a:t>
            </a:r>
            <a:endParaRPr lang="en-US" sz="1400" dirty="0"/>
          </a:p>
          <a:p>
            <a:pPr>
              <a:spcBef>
                <a:spcPts val="0"/>
              </a:spcBef>
            </a:pPr>
            <a:r>
              <a:rPr lang="en-US" sz="1800" dirty="0"/>
              <a:t>NASA research featured in Forbes.com article: </a:t>
            </a:r>
            <a:r>
              <a:rPr lang="en-US" sz="1800" i="1" dirty="0"/>
              <a:t>In focusing on what pilots do wrong, we may be missing valuable lessons from what they quietly do right</a:t>
            </a:r>
            <a:endParaRPr lang="en-US" sz="1800" dirty="0"/>
          </a:p>
          <a:p>
            <a:pPr marL="463550" lvl="1">
              <a:spcBef>
                <a:spcPts val="0"/>
              </a:spcBef>
            </a:pPr>
            <a:r>
              <a:rPr lang="en-US" sz="1400" dirty="0">
                <a:hlinkClick r:id="rId4"/>
              </a:rPr>
              <a:t>https://www.forbes.com/sites/kristykiernan/2019/11/14/new-nasa-research-explores-contribution-of-pilots-to-aviation-safety/#449bb8952ac3</a:t>
            </a:r>
            <a:endParaRPr lang="en-US" sz="1400" dirty="0"/>
          </a:p>
          <a:p>
            <a:pPr marL="0" indent="0">
              <a:lnSpc>
                <a:spcPct val="100000"/>
              </a:lnSpc>
              <a:spcBef>
                <a:spcPts val="0"/>
              </a:spcBef>
              <a:buFont typeface="Arial" panose="020B0604020202020204" pitchFamily="34" charset="0"/>
              <a:buNone/>
            </a:pPr>
            <a:endParaRPr lang="en-US" sz="1400" dirty="0">
              <a:hlinkClick r:id="rId2"/>
            </a:endParaRPr>
          </a:p>
        </p:txBody>
      </p:sp>
    </p:spTree>
    <p:extLst>
      <p:ext uri="{BB962C8B-B14F-4D97-AF65-F5344CB8AC3E}">
        <p14:creationId xmlns:p14="http://schemas.microsoft.com/office/powerpoint/2010/main" val="32840228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13336</TotalTime>
  <Words>1133</Words>
  <Application>Microsoft Office PowerPoint</Application>
  <PresentationFormat>Widescreen</PresentationFormat>
  <Paragraphs>107</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Arial Narrow</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Prinzel, Lawrence J. (LARC-D318)</dc:creator>
  <cp:lastModifiedBy>Watson, LaTisha S. (LARC-B603B)[LAMPS 2]</cp:lastModifiedBy>
  <cp:revision>159</cp:revision>
  <dcterms:created xsi:type="dcterms:W3CDTF">2020-06-01T19:09:52Z</dcterms:created>
  <dcterms:modified xsi:type="dcterms:W3CDTF">2020-09-16T12:23:51Z</dcterms:modified>
</cp:coreProperties>
</file>