
<file path=[Content_Types].xml><?xml version="1.0" encoding="utf-8"?>
<Types xmlns="http://schemas.openxmlformats.org/package/2006/content-types">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8" r:id="rId3"/>
    <p:sldId id="261" r:id="rId4"/>
    <p:sldId id="266" r:id="rId5"/>
    <p:sldId id="263" r:id="rId6"/>
    <p:sldId id="262" r:id="rId7"/>
    <p:sldId id="268" r:id="rId8"/>
    <p:sldId id="276" r:id="rId9"/>
    <p:sldId id="278" r:id="rId10"/>
    <p:sldId id="279" r:id="rId11"/>
    <p:sldId id="280" r:id="rId12"/>
    <p:sldId id="281" r:id="rId13"/>
    <p:sldId id="270" r:id="rId14"/>
    <p:sldId id="264" r:id="rId15"/>
    <p:sldId id="265" r:id="rId16"/>
    <p:sldId id="267" r:id="rId17"/>
    <p:sldId id="269" r:id="rId18"/>
    <p:sldId id="282" r:id="rId19"/>
    <p:sldId id="283" r:id="rId20"/>
    <p:sldId id="309" r:id="rId21"/>
    <p:sldId id="284" r:id="rId22"/>
    <p:sldId id="288" r:id="rId23"/>
    <p:sldId id="292" r:id="rId24"/>
    <p:sldId id="285" r:id="rId25"/>
    <p:sldId id="286" r:id="rId26"/>
    <p:sldId id="287" r:id="rId27"/>
    <p:sldId id="293" r:id="rId28"/>
    <p:sldId id="308" r:id="rId29"/>
    <p:sldId id="307" r:id="rId30"/>
    <p:sldId id="291" r:id="rId31"/>
    <p:sldId id="303" r:id="rId32"/>
    <p:sldId id="294" r:id="rId33"/>
    <p:sldId id="295" r:id="rId34"/>
    <p:sldId id="296" r:id="rId35"/>
    <p:sldId id="305" r:id="rId36"/>
    <p:sldId id="30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A58EE-C4F7-49F0-A00B-FB452C1645B2}" type="datetimeFigureOut">
              <a:rPr lang="en-US" smtClean="0"/>
              <a:t>9/25/2020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E92B3-7D8F-4C62-A31F-A8665E209858}" type="slidenum">
              <a:rPr lang="en-US" smtClean="0"/>
              <a:t>‹#›</a:t>
            </a:fld>
            <a:endParaRPr lang="en-US"/>
          </a:p>
        </p:txBody>
      </p:sp>
    </p:spTree>
    <p:extLst>
      <p:ext uri="{BB962C8B-B14F-4D97-AF65-F5344CB8AC3E}">
        <p14:creationId xmlns:p14="http://schemas.microsoft.com/office/powerpoint/2010/main" val="2948198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72CF90-11F7-4DEE-8AB6-1ED4BEFF6755}" type="datetime1">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160011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EAA138-0FA8-4291-9167-5DDE8AD313A2}" type="datetime1">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2531415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4DA671-C0FF-4E5B-BF41-42DAC2B3398B}" type="datetime1">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1804835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634116-CBFA-4810-81B4-2C04964DA2CF}" type="datetime1">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2615007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D72226-0071-4A22-979C-9DF56A9A4F2A}" type="datetime1">
              <a:rPr lang="en-US" smtClean="0"/>
              <a:t>9/25/2020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3204693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A962C3-15FA-48A4-A67C-BC7E68C4A293}" type="datetime1">
              <a:rPr lang="en-US" smtClean="0"/>
              <a:t>9/25/2020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186633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83BB48-2ACF-4022-AF79-BCAC0B3BD4E3}" type="datetime1">
              <a:rPr lang="en-US" smtClean="0"/>
              <a:t>9/25/2020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3774981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649E97-C23E-4D0C-8F17-0AECA6EE59A6}" type="datetime1">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364213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1E8E76-F466-4141-8B42-C72965BB9EA7}" type="datetime1">
              <a:rPr lang="en-US" smtClean="0"/>
              <a:t>9/25/2020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532566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C5D524-617C-4590-A6B3-1FF350B3F329}" type="datetime1">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4020990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DB419C-4ADE-46FD-87B0-7B23709918AC}" type="datetime1">
              <a:rPr lang="en-US" smtClean="0"/>
              <a:t>9/25/2020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C88954-DBB9-4168-9E09-5BD9C020105B}" type="slidenum">
              <a:rPr lang="en-US" smtClean="0"/>
              <a:t>‹#›</a:t>
            </a:fld>
            <a:endParaRPr lang="en-US"/>
          </a:p>
        </p:txBody>
      </p:sp>
    </p:spTree>
    <p:extLst>
      <p:ext uri="{BB962C8B-B14F-4D97-AF65-F5344CB8AC3E}">
        <p14:creationId xmlns:p14="http://schemas.microsoft.com/office/powerpoint/2010/main" val="3813481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0E554-8167-484C-BD99-7039E3706D8D}" type="datetime1">
              <a:rPr lang="en-US" smtClean="0"/>
              <a:t>9/25/2020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C88954-DBB9-4168-9E09-5BD9C020105B}" type="slidenum">
              <a:rPr lang="en-US" smtClean="0"/>
              <a:t>‹#›</a:t>
            </a:fld>
            <a:endParaRPr lang="en-US"/>
          </a:p>
        </p:txBody>
      </p:sp>
    </p:spTree>
    <p:extLst>
      <p:ext uri="{BB962C8B-B14F-4D97-AF65-F5344CB8AC3E}">
        <p14:creationId xmlns:p14="http://schemas.microsoft.com/office/powerpoint/2010/main" val="1150482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gif"/></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5.jpe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3.png"/><Relationship Id="rId5" Type="http://schemas.openxmlformats.org/officeDocument/2006/relationships/image" Target="../media/image2.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1.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5.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jpeg"/><Relationship Id="rId7" Type="http://schemas.openxmlformats.org/officeDocument/2006/relationships/image" Target="../media/image49.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1.tif"/></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52.tif"/></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54.tif"/><Relationship Id="rId4" Type="http://schemas.openxmlformats.org/officeDocument/2006/relationships/image" Target="../media/image53.tif"/></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2.jpeg"/><Relationship Id="rId2" Type="http://schemas.openxmlformats.org/officeDocument/2006/relationships/image" Target="../media/image59.jpeg"/><Relationship Id="rId1" Type="http://schemas.openxmlformats.org/officeDocument/2006/relationships/slideLayout" Target="../slideLayouts/slideLayout1.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6.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tiff"/></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g"/></Relationships>
</file>

<file path=ppt/slides/_rels/slide3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jpeg"/><Relationship Id="rId7"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jpg"/><Relationship Id="rId9"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4.tiff"/></Relationships>
</file>

<file path=ppt/slides/_rels/slide3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5.png"/><Relationship Id="rId7" Type="http://schemas.openxmlformats.org/officeDocument/2006/relationships/image" Target="../media/image78.jpeg"/><Relationship Id="rId2" Type="http://schemas.openxmlformats.org/officeDocument/2006/relationships/image" Target="../media/image75.jpe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image" Target="../media/image2.jpeg"/><Relationship Id="rId9" Type="http://schemas.openxmlformats.org/officeDocument/2006/relationships/image" Target="../media/image80.png"/></Relationships>
</file>

<file path=ppt/slides/_rels/slide3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asa logo"/>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A85FB13-B0A5-6146-B20E-A5827A4AD23B}"/>
              </a:ext>
            </a:extLst>
          </p:cNvPr>
          <p:cNvPicPr>
            <a:picLocks noChangeAspect="1"/>
          </p:cNvPicPr>
          <p:nvPr/>
        </p:nvPicPr>
        <p:blipFill>
          <a:blip r:embed="rId3"/>
          <a:stretch>
            <a:fillRect/>
          </a:stretch>
        </p:blipFill>
        <p:spPr>
          <a:xfrm>
            <a:off x="0" y="299840"/>
            <a:ext cx="6258320" cy="6258320"/>
          </a:xfrm>
          <a:prstGeom prst="rect">
            <a:avLst/>
          </a:prstGeom>
          <a:effectLst>
            <a:glow rad="266700">
              <a:schemeClr val="bg1">
                <a:alpha val="25000"/>
              </a:schemeClr>
            </a:glow>
          </a:effectLst>
        </p:spPr>
      </p:pic>
      <p:sp>
        <p:nvSpPr>
          <p:cNvPr id="6" name="Subtitle 2"/>
          <p:cNvSpPr txBox="1">
            <a:spLocks/>
          </p:cNvSpPr>
          <p:nvPr/>
        </p:nvSpPr>
        <p:spPr>
          <a:xfrm>
            <a:off x="6553044" y="1252094"/>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FFC000"/>
                </a:solidFill>
              </a:rPr>
              <a:t>Roberto Aguilar Ayala, Ph.D.</a:t>
            </a:r>
          </a:p>
          <a:p>
            <a:pPr marL="0" indent="0">
              <a:buNone/>
            </a:pPr>
            <a:r>
              <a:rPr lang="en-US" sz="1200" dirty="0">
                <a:solidFill>
                  <a:srgbClr val="FFC000"/>
                </a:solidFill>
              </a:rPr>
              <a:t>NASA/UCF Postdoctoral Researcher</a:t>
            </a:r>
          </a:p>
          <a:p>
            <a:pPr marL="0" indent="0">
              <a:buNone/>
            </a:pPr>
            <a:r>
              <a:rPr lang="en-US" sz="1200" dirty="0">
                <a:solidFill>
                  <a:srgbClr val="FFC000"/>
                </a:solidFill>
              </a:rPr>
              <a:t>Exploration Research and Technology Programs</a:t>
            </a:r>
          </a:p>
          <a:p>
            <a:pPr marL="0" indent="0">
              <a:buNone/>
            </a:pPr>
            <a:r>
              <a:rPr lang="en-US" sz="1200" dirty="0">
                <a:solidFill>
                  <a:srgbClr val="FFC000"/>
                </a:solidFill>
              </a:rPr>
              <a:t>NASA Kennedy Space Center</a:t>
            </a:r>
          </a:p>
        </p:txBody>
      </p:sp>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1</a:t>
            </a:fld>
            <a:endParaRPr lang="en-US" dirty="0">
              <a:solidFill>
                <a:srgbClr val="FF0000"/>
              </a:solidFill>
            </a:endParaRPr>
          </a:p>
        </p:txBody>
      </p:sp>
    </p:spTree>
    <p:extLst>
      <p:ext uri="{BB962C8B-B14F-4D97-AF65-F5344CB8AC3E}">
        <p14:creationId xmlns:p14="http://schemas.microsoft.com/office/powerpoint/2010/main" val="405854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26880"/>
            <a:ext cx="6371771" cy="3586799"/>
          </a:xfrm>
          <a:prstGeom prst="rect">
            <a:avLst/>
          </a:prstGeom>
        </p:spPr>
      </p:pic>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1771" y="3515018"/>
            <a:ext cx="5820229" cy="334298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2021" y="4803834"/>
            <a:ext cx="4513943" cy="2064012"/>
          </a:xfrm>
          <a:prstGeom prst="rect">
            <a:avLst/>
          </a:prstGeom>
        </p:spPr>
      </p:pic>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r="16650"/>
          <a:stretch/>
        </p:blipFill>
        <p:spPr>
          <a:xfrm>
            <a:off x="6509194" y="1305388"/>
            <a:ext cx="5667103" cy="2090057"/>
          </a:xfrm>
          <a:prstGeom prst="rect">
            <a:avLst/>
          </a:prstGeom>
        </p:spPr>
      </p:pic>
      <p:sp>
        <p:nvSpPr>
          <p:cNvPr id="2" name="TextBox 1"/>
          <p:cNvSpPr txBox="1"/>
          <p:nvPr/>
        </p:nvSpPr>
        <p:spPr>
          <a:xfrm>
            <a:off x="3495564" y="26551"/>
            <a:ext cx="4152276" cy="1200329"/>
          </a:xfrm>
          <a:prstGeom prst="rect">
            <a:avLst/>
          </a:prstGeom>
          <a:solidFill>
            <a:schemeClr val="tx1"/>
          </a:solidFill>
        </p:spPr>
        <p:txBody>
          <a:bodyPr wrap="square" rtlCol="0">
            <a:spAutoFit/>
          </a:bodyPr>
          <a:lstStyle/>
          <a:p>
            <a:r>
              <a:rPr lang="en-US" dirty="0">
                <a:solidFill>
                  <a:schemeClr val="bg1"/>
                </a:solidFill>
              </a:rPr>
              <a:t>On March 26, 2019, President Trump directed NASA to land the first American woman and next American man on the lunar South Pole by 2024.</a:t>
            </a:r>
          </a:p>
        </p:txBody>
      </p:sp>
      <p:sp>
        <p:nvSpPr>
          <p:cNvPr id="8" name="Slide Number Placeholder 7"/>
          <p:cNvSpPr>
            <a:spLocks noGrp="1"/>
          </p:cNvSpPr>
          <p:nvPr>
            <p:ph type="sldNum" sz="quarter" idx="12"/>
          </p:nvPr>
        </p:nvSpPr>
        <p:spPr>
          <a:xfrm>
            <a:off x="8868295" y="6492875"/>
            <a:ext cx="2743200" cy="365125"/>
          </a:xfrm>
        </p:spPr>
        <p:txBody>
          <a:bodyPr/>
          <a:lstStyle/>
          <a:p>
            <a:fld id="{68C88954-DBB9-4168-9E09-5BD9C020105B}" type="slidenum">
              <a:rPr lang="en-US" smtClean="0">
                <a:solidFill>
                  <a:srgbClr val="FF0000"/>
                </a:solidFill>
              </a:rPr>
              <a:t>2</a:t>
            </a:fld>
            <a:endParaRPr lang="en-US" dirty="0">
              <a:solidFill>
                <a:srgbClr val="FF0000"/>
              </a:solidFill>
            </a:endParaRPr>
          </a:p>
        </p:txBody>
      </p:sp>
    </p:spTree>
    <p:extLst>
      <p:ext uri="{BB962C8B-B14F-4D97-AF65-F5344CB8AC3E}">
        <p14:creationId xmlns:p14="http://schemas.microsoft.com/office/powerpoint/2010/main" val="4243157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MC-onedrodot20140710-01.jpg"/>
          <p:cNvPicPr>
            <a:picLocks noChangeAspect="1"/>
          </p:cNvPicPr>
          <p:nvPr/>
        </p:nvPicPr>
        <p:blipFill rotWithShape="1">
          <a:blip r:embed="rId4" cstate="print">
            <a:extLst>
              <a:ext uri="{28A0092B-C50C-407E-A947-70E740481C1C}">
                <a14:useLocalDpi xmlns:a14="http://schemas.microsoft.com/office/drawing/2010/main" val="0"/>
              </a:ext>
            </a:extLst>
          </a:blip>
          <a:srcRect t="13818"/>
          <a:stretch/>
        </p:blipFill>
        <p:spPr>
          <a:xfrm>
            <a:off x="1210888" y="339848"/>
            <a:ext cx="9873122" cy="6381627"/>
          </a:xfrm>
          <a:prstGeom prst="rect">
            <a:avLst/>
          </a:prstGeom>
        </p:spPr>
      </p:pic>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3</a:t>
            </a:fld>
            <a:endParaRPr lang="en-US" dirty="0">
              <a:solidFill>
                <a:srgbClr val="FF0000"/>
              </a:solidFill>
            </a:endParaRPr>
          </a:p>
        </p:txBody>
      </p:sp>
    </p:spTree>
    <p:extLst>
      <p:ext uri="{BB962C8B-B14F-4D97-AF65-F5344CB8AC3E}">
        <p14:creationId xmlns:p14="http://schemas.microsoft.com/office/powerpoint/2010/main" val="3559002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9A39245D-AA09-4808-B5F0-307FB45ECB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903"/>
          <a:stretch/>
        </p:blipFill>
        <p:spPr bwMode="auto">
          <a:xfrm>
            <a:off x="6772275" y="2088654"/>
            <a:ext cx="5419725" cy="41419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4</a:t>
            </a:fld>
            <a:endParaRPr lang="en-US" dirty="0">
              <a:solidFill>
                <a:srgbClr val="FF0000"/>
              </a:solidFill>
            </a:endParaRPr>
          </a:p>
        </p:txBody>
      </p:sp>
      <p:sp>
        <p:nvSpPr>
          <p:cNvPr id="5" name="Title 1"/>
          <p:cNvSpPr txBox="1">
            <a:spLocks/>
          </p:cNvSpPr>
          <p:nvPr/>
        </p:nvSpPr>
        <p:spPr>
          <a:xfrm>
            <a:off x="1847110" y="182749"/>
            <a:ext cx="7103300" cy="60960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bg1"/>
                </a:solidFill>
              </a:rPr>
              <a:t>A New Approach</a:t>
            </a:r>
          </a:p>
        </p:txBody>
      </p:sp>
      <p:sp>
        <p:nvSpPr>
          <p:cNvPr id="6" name="TextBox 5"/>
          <p:cNvSpPr txBox="1"/>
          <p:nvPr/>
        </p:nvSpPr>
        <p:spPr>
          <a:xfrm>
            <a:off x="1103244" y="927471"/>
            <a:ext cx="9819680" cy="923330"/>
          </a:xfrm>
          <a:prstGeom prst="rect">
            <a:avLst/>
          </a:prstGeom>
          <a:solidFill>
            <a:schemeClr val="accent1">
              <a:lumMod val="40000"/>
              <a:lumOff val="60000"/>
            </a:schemeClr>
          </a:solidFill>
          <a:effectLst>
            <a:outerShdw blurRad="190500" dir="8820000" sy="23000" kx="1200000" algn="br" rotWithShape="0">
              <a:prstClr val="black">
                <a:alpha val="51000"/>
              </a:prstClr>
            </a:outerShdw>
          </a:effectLst>
          <a:scene3d>
            <a:camera prst="orthographicFront"/>
            <a:lightRig rig="threePt" dir="t"/>
          </a:scene3d>
          <a:sp3d>
            <a:bevelT/>
          </a:sp3d>
        </p:spPr>
        <p:txBody>
          <a:bodyPr wrap="square" rtlCol="0">
            <a:spAutoFit/>
          </a:bodyPr>
          <a:lstStyle/>
          <a:p>
            <a:r>
              <a:rPr lang="en-US" dirty="0"/>
              <a:t>Beginning with a series of small commercial delivery missions, we will use new tools and technology demonstrations to conduct more science across the surface of the Moon, and exploit the resources of our nearest neighbor ahead of a human return.</a:t>
            </a:r>
            <a:endParaRPr lang="en-US" sz="1400" dirty="0"/>
          </a:p>
        </p:txBody>
      </p:sp>
      <p:pic>
        <p:nvPicPr>
          <p:cNvPr id="10" name="Picture 2" descr="Commercial landers will carry NASA-provided science and technology payloads to the lunar surface">
            <a:extLst>
              <a:ext uri="{FF2B5EF4-FFF2-40B4-BE49-F238E27FC236}">
                <a16:creationId xmlns:a16="http://schemas.microsoft.com/office/drawing/2014/main" id="{0D643546-BD13-4643-AA2D-F9FC572DA82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48" y="2768603"/>
            <a:ext cx="3913526" cy="39528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B482746-FF9F-4278-9375-571D5C9592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4733" y="1850801"/>
            <a:ext cx="3358142" cy="22352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31CC3169-FA8A-429E-9D09-E42FFC475F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8492" y="3987838"/>
            <a:ext cx="3358142" cy="2870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88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584" y="1423193"/>
            <a:ext cx="4862910" cy="1354217"/>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r>
              <a:rPr lang="en-US" sz="2000" u="sng" dirty="0"/>
              <a:t>First step in mining is exploration or “prospecting”</a:t>
            </a:r>
          </a:p>
          <a:p>
            <a:pPr marL="800100" lvl="1" indent="-342900">
              <a:buFont typeface="Arial" panose="020B0604020202020204" pitchFamily="34" charset="0"/>
              <a:buChar char="•"/>
            </a:pPr>
            <a:r>
              <a:rPr lang="en-US" sz="1400" dirty="0"/>
              <a:t>Need to provide strategic knowledge input to the resource potential / economics (i.e. In what environment is the ISRU potential at its maximum?)</a:t>
            </a:r>
          </a:p>
        </p:txBody>
      </p:sp>
      <p:sp>
        <p:nvSpPr>
          <p:cNvPr id="6" name="TextBox 5"/>
          <p:cNvSpPr txBox="1"/>
          <p:nvPr/>
        </p:nvSpPr>
        <p:spPr>
          <a:xfrm>
            <a:off x="228584" y="3545709"/>
            <a:ext cx="4862910" cy="2646878"/>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r>
              <a:rPr lang="en-US" sz="2000" u="sng" dirty="0"/>
              <a:t>Prospecting characterizes the location and the extent of the ore that is being sought</a:t>
            </a:r>
          </a:p>
          <a:p>
            <a:pPr marL="800100" lvl="1" indent="-342900">
              <a:buFont typeface="Arial" panose="020B0604020202020204" pitchFamily="34" charset="0"/>
              <a:buChar char="•"/>
            </a:pPr>
            <a:r>
              <a:rPr lang="en-US" sz="1400" dirty="0"/>
              <a:t>Provides data for studies on the feasibility and economics to access the ore (ore = any material with potential economic or other value).</a:t>
            </a:r>
          </a:p>
          <a:p>
            <a:pPr marL="800100" lvl="1" indent="-342900">
              <a:buFont typeface="Arial" panose="020B0604020202020204" pitchFamily="34" charset="0"/>
              <a:buChar char="•"/>
            </a:pPr>
            <a:r>
              <a:rPr lang="en-US" sz="1400" dirty="0"/>
              <a:t>Provides the ground truth and linkage between on-site conditions to regional remote sensing data sets.</a:t>
            </a:r>
          </a:p>
          <a:p>
            <a:pPr marL="800100" lvl="1" indent="-342900">
              <a:buFont typeface="Arial" panose="020B0604020202020204" pitchFamily="34" charset="0"/>
              <a:buChar char="•"/>
            </a:pPr>
            <a:r>
              <a:rPr lang="en-US" sz="1400" dirty="0"/>
              <a:t>Test theories of emplacement and retention that will improve models, referred to industry as a “mineral model” to predict ore location and grade (concentration.)</a:t>
            </a:r>
          </a:p>
        </p:txBody>
      </p:sp>
      <p:pic>
        <p:nvPicPr>
          <p:cNvPr id="7" name="Picture 6">
            <a:extLst>
              <a:ext uri="{FF2B5EF4-FFF2-40B4-BE49-F238E27FC236}">
                <a16:creationId xmlns:a16="http://schemas.microsoft.com/office/drawing/2014/main" id="{1A54D20A-61C4-C24F-A66E-26E16777304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5359" t="14489" b="30562"/>
          <a:stretch/>
        </p:blipFill>
        <p:spPr>
          <a:xfrm>
            <a:off x="5594465" y="918093"/>
            <a:ext cx="2270760" cy="3009208"/>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5260" y="4034328"/>
            <a:ext cx="5238750" cy="2505075"/>
          </a:xfrm>
          <a:prstGeom prst="rect">
            <a:avLst/>
          </a:prstGeom>
        </p:spPr>
      </p:pic>
      <p:sp>
        <p:nvSpPr>
          <p:cNvPr id="9" name="Title 1"/>
          <p:cNvSpPr txBox="1">
            <a:spLocks/>
          </p:cNvSpPr>
          <p:nvPr/>
        </p:nvSpPr>
        <p:spPr>
          <a:xfrm>
            <a:off x="2911845" y="80009"/>
            <a:ext cx="7103300" cy="609600"/>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bg1"/>
                </a:solidFill>
              </a:rPr>
              <a:t>Prospecting with a New, Modern Goal</a:t>
            </a:r>
          </a:p>
        </p:txBody>
      </p:sp>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5</a:t>
            </a:fld>
            <a:endParaRPr lang="en-US" dirty="0">
              <a:solidFill>
                <a:srgbClr val="FF0000"/>
              </a:solidFill>
            </a:endParaRPr>
          </a:p>
        </p:txBody>
      </p:sp>
      <p:pic>
        <p:nvPicPr>
          <p:cNvPr id="11" name="Picture 10"/>
          <p:cNvPicPr>
            <a:picLocks noChangeAspect="1"/>
          </p:cNvPicPr>
          <p:nvPr/>
        </p:nvPicPr>
        <p:blipFill>
          <a:blip r:embed="rId6"/>
          <a:stretch>
            <a:fillRect/>
          </a:stretch>
        </p:blipFill>
        <p:spPr>
          <a:xfrm>
            <a:off x="7975081" y="1327441"/>
            <a:ext cx="4014238" cy="2309780"/>
          </a:xfrm>
          <a:prstGeom prst="rect">
            <a:avLst/>
          </a:prstGeom>
        </p:spPr>
      </p:pic>
      <p:sp>
        <p:nvSpPr>
          <p:cNvPr id="10" name="TextBox 9"/>
          <p:cNvSpPr txBox="1"/>
          <p:nvPr/>
        </p:nvSpPr>
        <p:spPr>
          <a:xfrm>
            <a:off x="5845260" y="6538912"/>
            <a:ext cx="5238750" cy="276999"/>
          </a:xfrm>
          <a:prstGeom prst="rect">
            <a:avLst/>
          </a:prstGeom>
          <a:noFill/>
        </p:spPr>
        <p:txBody>
          <a:bodyPr wrap="square" rtlCol="0">
            <a:spAutoFit/>
          </a:bodyPr>
          <a:lstStyle/>
          <a:p>
            <a:r>
              <a:rPr lang="fr-FR" sz="1200" dirty="0" err="1"/>
              <a:t>Feldman</a:t>
            </a:r>
            <a:r>
              <a:rPr lang="fr-FR" sz="1200" dirty="0"/>
              <a:t> et al., Science, 281, 1496, 1998</a:t>
            </a:r>
            <a:endParaRPr lang="en-US" sz="1200" dirty="0"/>
          </a:p>
        </p:txBody>
      </p:sp>
    </p:spTree>
    <p:extLst>
      <p:ext uri="{BB962C8B-B14F-4D97-AF65-F5344CB8AC3E}">
        <p14:creationId xmlns:p14="http://schemas.microsoft.com/office/powerpoint/2010/main" val="725326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847110" y="182749"/>
            <a:ext cx="7103300" cy="60960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bg1"/>
                </a:solidFill>
              </a:rPr>
              <a:t>The Hunt for Lunar Volatiles</a:t>
            </a:r>
          </a:p>
        </p:txBody>
      </p:sp>
      <p:sp>
        <p:nvSpPr>
          <p:cNvPr id="15" name="TextBox 14"/>
          <p:cNvSpPr txBox="1"/>
          <p:nvPr/>
        </p:nvSpPr>
        <p:spPr>
          <a:xfrm>
            <a:off x="3862909" y="1197409"/>
            <a:ext cx="4862910" cy="5447645"/>
          </a:xfrm>
          <a:prstGeom prst="rect">
            <a:avLst/>
          </a:prstGeom>
          <a:solidFill>
            <a:schemeClr val="accent1">
              <a:lumMod val="40000"/>
              <a:lumOff val="60000"/>
            </a:schemeClr>
          </a:solidFill>
          <a:effectLst>
            <a:outerShdw blurRad="190500" dir="8820000" sy="23000" kx="1200000" algn="br" rotWithShape="0">
              <a:prstClr val="black">
                <a:alpha val="51000"/>
              </a:prstClr>
            </a:outerShdw>
          </a:effectLst>
          <a:scene3d>
            <a:camera prst="orthographicFront"/>
            <a:lightRig rig="threePt" dir="t"/>
          </a:scene3d>
          <a:sp3d>
            <a:bevelT/>
          </a:sp3d>
        </p:spPr>
        <p:txBody>
          <a:bodyPr wrap="square" rtlCol="0">
            <a:spAutoFit/>
          </a:bodyPr>
          <a:lstStyle/>
          <a:p>
            <a:r>
              <a:rPr lang="en-US" sz="2400" u="sng" dirty="0"/>
              <a:t>Clementine (1994):</a:t>
            </a:r>
            <a:r>
              <a:rPr lang="en-US" sz="2400" dirty="0"/>
              <a:t> </a:t>
            </a:r>
          </a:p>
          <a:p>
            <a:r>
              <a:rPr lang="en-US" sz="2400" i="1" dirty="0"/>
              <a:t>Bi-static radar tests with Arecibo could indicate water-ice in permanently shadowed craters</a:t>
            </a:r>
          </a:p>
          <a:p>
            <a:endParaRPr lang="en-US" sz="2400" i="1" dirty="0"/>
          </a:p>
          <a:p>
            <a:r>
              <a:rPr lang="en-US" sz="2400" u="sng" dirty="0"/>
              <a:t>Lunar Prospector (1998):</a:t>
            </a:r>
            <a:r>
              <a:rPr lang="en-US" sz="2400" dirty="0"/>
              <a:t> </a:t>
            </a:r>
            <a:r>
              <a:rPr lang="en-US" sz="2400" i="1" dirty="0"/>
              <a:t>Permanently-shadowed polar craters contain elevated Hydrogen levels</a:t>
            </a:r>
          </a:p>
          <a:p>
            <a:endParaRPr lang="en-US" sz="2400" i="1" dirty="0"/>
          </a:p>
          <a:p>
            <a:r>
              <a:rPr lang="en-US" sz="2400" u="sng" dirty="0"/>
              <a:t>LCROSS/LRO (2009):</a:t>
            </a:r>
            <a:r>
              <a:rPr lang="en-US" sz="2400" dirty="0"/>
              <a:t> </a:t>
            </a:r>
            <a:r>
              <a:rPr lang="en-US" sz="2400" i="1" dirty="0"/>
              <a:t>There is water-ice and other volatiles in the permanently-shadowed regions</a:t>
            </a:r>
            <a:endParaRPr lang="en-US" sz="2400" dirty="0"/>
          </a:p>
          <a:p>
            <a:pPr algn="ctr"/>
            <a:endParaRPr lang="en-US" sz="2400" i="1" dirty="0">
              <a:solidFill>
                <a:schemeClr val="bg1"/>
              </a:solidFill>
            </a:endParaRPr>
          </a:p>
          <a:p>
            <a:pPr algn="ctr"/>
            <a:r>
              <a:rPr lang="en-US" sz="1200" i="1" dirty="0"/>
              <a:t>*</a:t>
            </a:r>
            <a:r>
              <a:rPr lang="en-US" sz="1200" dirty="0"/>
              <a:t>LCROSS not only confirmed presence of water-ice in a permanently-shadowed region, but showed there may be enough to be economically viable.*</a:t>
            </a:r>
            <a:endParaRPr lang="en-US" sz="1200" i="1" dirty="0"/>
          </a:p>
        </p:txBody>
      </p:sp>
      <p:pic>
        <p:nvPicPr>
          <p:cNvPr id="2" name="Picture 2" descr="https://www.nasa.gov/images/content/230632main_clementine_sc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44" y="1097954"/>
            <a:ext cx="3684121" cy="27630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unar Prospector above the Mo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943" y="4114934"/>
            <a:ext cx="3684121" cy="25033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olarsystem.nasa.gov/system/content_pages/main_images/1171_226580main_2007-08-02_On_Way_I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95662" y="2307931"/>
            <a:ext cx="3352640" cy="335264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6</a:t>
            </a:fld>
            <a:endParaRPr lang="en-US" dirty="0">
              <a:solidFill>
                <a:srgbClr val="FF0000"/>
              </a:solidFill>
            </a:endParaRPr>
          </a:p>
        </p:txBody>
      </p:sp>
    </p:spTree>
    <p:extLst>
      <p:ext uri="{BB962C8B-B14F-4D97-AF65-F5344CB8AC3E}">
        <p14:creationId xmlns:p14="http://schemas.microsoft.com/office/powerpoint/2010/main" val="271730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7</a:t>
            </a:fld>
            <a:endParaRPr lang="en-US" dirty="0">
              <a:solidFill>
                <a:srgbClr val="FF0000"/>
              </a:solidFill>
            </a:endParaRPr>
          </a:p>
        </p:txBody>
      </p:sp>
      <p:sp>
        <p:nvSpPr>
          <p:cNvPr id="5" name="Subtitle 2"/>
          <p:cNvSpPr txBox="1">
            <a:spLocks/>
          </p:cNvSpPr>
          <p:nvPr/>
        </p:nvSpPr>
        <p:spPr>
          <a:xfrm>
            <a:off x="3809844" y="671523"/>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rgbClr val="FFC000"/>
              </a:solidFill>
            </a:endParaRPr>
          </a:p>
        </p:txBody>
      </p:sp>
      <p:sp>
        <p:nvSpPr>
          <p:cNvPr id="6" name="Content Placeholder 1"/>
          <p:cNvSpPr txBox="1">
            <a:spLocks/>
          </p:cNvSpPr>
          <p:nvPr/>
        </p:nvSpPr>
        <p:spPr>
          <a:xfrm>
            <a:off x="543285" y="1195614"/>
            <a:ext cx="11279601" cy="1688592"/>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To be part of these new and early prospecting missions we need a tool that can:</a:t>
            </a:r>
          </a:p>
          <a:p>
            <a:pPr hangingPunct="0"/>
            <a:endParaRPr lang="en-US" dirty="0">
              <a:latin typeface="+mj-lt"/>
            </a:endParaRPr>
          </a:p>
        </p:txBody>
      </p:sp>
    </p:spTree>
    <p:extLst>
      <p:ext uri="{BB962C8B-B14F-4D97-AF65-F5344CB8AC3E}">
        <p14:creationId xmlns:p14="http://schemas.microsoft.com/office/powerpoint/2010/main" val="22567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t>8</a:t>
            </a:fld>
            <a:endParaRPr lang="en-US" dirty="0"/>
          </a:p>
        </p:txBody>
      </p:sp>
      <p:sp>
        <p:nvSpPr>
          <p:cNvPr id="5" name="Subtitle 2"/>
          <p:cNvSpPr txBox="1">
            <a:spLocks/>
          </p:cNvSpPr>
          <p:nvPr/>
        </p:nvSpPr>
        <p:spPr>
          <a:xfrm>
            <a:off x="3809844" y="671523"/>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rgbClr val="FFC000"/>
              </a:solidFill>
            </a:endParaRPr>
          </a:p>
        </p:txBody>
      </p:sp>
      <p:sp>
        <p:nvSpPr>
          <p:cNvPr id="6" name="Content Placeholder 1"/>
          <p:cNvSpPr txBox="1">
            <a:spLocks/>
          </p:cNvSpPr>
          <p:nvPr/>
        </p:nvSpPr>
        <p:spPr>
          <a:xfrm>
            <a:off x="543285" y="1195614"/>
            <a:ext cx="11279601" cy="1688592"/>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To be part of these new and early prospecting missions we need a tool that can:</a:t>
            </a:r>
          </a:p>
          <a:p>
            <a:pPr marL="457200" indent="-457200" hangingPunct="0">
              <a:buFont typeface="+mj-lt"/>
              <a:buAutoNum type="arabicPeriod"/>
            </a:pPr>
            <a:r>
              <a:rPr lang="en-US" dirty="0">
                <a:latin typeface="+mj-lt"/>
              </a:rPr>
              <a:t>Detect volatiles in the lunar surface</a:t>
            </a:r>
          </a:p>
        </p:txBody>
      </p:sp>
      <p:pic>
        <p:nvPicPr>
          <p:cNvPr id="8" name="Picture 7" descr="shackleton_center_cropped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79686" y="3731921"/>
            <a:ext cx="2743200" cy="267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703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t>9</a:t>
            </a:fld>
            <a:endParaRPr lang="en-US"/>
          </a:p>
        </p:txBody>
      </p:sp>
      <p:sp>
        <p:nvSpPr>
          <p:cNvPr id="5" name="Subtitle 2"/>
          <p:cNvSpPr txBox="1">
            <a:spLocks/>
          </p:cNvSpPr>
          <p:nvPr/>
        </p:nvSpPr>
        <p:spPr>
          <a:xfrm>
            <a:off x="3809844" y="671523"/>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rgbClr val="FFC000"/>
              </a:solidFill>
            </a:endParaRPr>
          </a:p>
        </p:txBody>
      </p:sp>
      <p:sp>
        <p:nvSpPr>
          <p:cNvPr id="6" name="Content Placeholder 1"/>
          <p:cNvSpPr txBox="1">
            <a:spLocks/>
          </p:cNvSpPr>
          <p:nvPr/>
        </p:nvSpPr>
        <p:spPr>
          <a:xfrm>
            <a:off x="543285" y="1195614"/>
            <a:ext cx="11279601" cy="2258786"/>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To be part of these new and early prospecting missions we need a tool that can:</a:t>
            </a:r>
          </a:p>
          <a:p>
            <a:pPr marL="457200" indent="-457200" hangingPunct="0">
              <a:buFont typeface="+mj-lt"/>
              <a:buAutoNum type="arabicPeriod"/>
            </a:pPr>
            <a:r>
              <a:rPr lang="en-US" dirty="0">
                <a:latin typeface="+mj-lt"/>
              </a:rPr>
              <a:t>Detect volatiles in the lunar surface</a:t>
            </a:r>
          </a:p>
          <a:p>
            <a:pPr marL="457200" indent="-457200" hangingPunct="0">
              <a:buFont typeface="+mj-lt"/>
              <a:buAutoNum type="arabicPeriod"/>
            </a:pPr>
            <a:r>
              <a:rPr lang="en-US" dirty="0">
                <a:latin typeface="+mj-lt"/>
              </a:rPr>
              <a:t>Work well in a vacuum environment</a:t>
            </a:r>
          </a:p>
          <a:p>
            <a:pPr marL="457200" indent="-457200" hangingPunct="0">
              <a:buFont typeface="+mj-lt"/>
              <a:buAutoNum type="arabicPeriod"/>
            </a:pPr>
            <a:endParaRPr lang="en-US" dirty="0">
              <a:latin typeface="+mj-lt"/>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84" y="3924225"/>
            <a:ext cx="2797249" cy="2797249"/>
          </a:xfrm>
          <a:prstGeom prst="rect">
            <a:avLst/>
          </a:prstGeom>
        </p:spPr>
      </p:pic>
      <p:pic>
        <p:nvPicPr>
          <p:cNvPr id="9" name="Picture 8" descr="shackleton_center_cropped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9686" y="3731921"/>
            <a:ext cx="2743200" cy="267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814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t>10</a:t>
            </a:fld>
            <a:endParaRPr lang="en-US"/>
          </a:p>
        </p:txBody>
      </p:sp>
      <p:sp>
        <p:nvSpPr>
          <p:cNvPr id="5" name="Subtitle 2"/>
          <p:cNvSpPr txBox="1">
            <a:spLocks/>
          </p:cNvSpPr>
          <p:nvPr/>
        </p:nvSpPr>
        <p:spPr>
          <a:xfrm>
            <a:off x="3809844" y="671523"/>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rgbClr val="FFC000"/>
              </a:solidFill>
            </a:endParaRPr>
          </a:p>
        </p:txBody>
      </p:sp>
      <p:sp>
        <p:nvSpPr>
          <p:cNvPr id="6" name="Content Placeholder 1"/>
          <p:cNvSpPr txBox="1">
            <a:spLocks/>
          </p:cNvSpPr>
          <p:nvPr/>
        </p:nvSpPr>
        <p:spPr>
          <a:xfrm>
            <a:off x="543285" y="1195614"/>
            <a:ext cx="11279601" cy="2258786"/>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To be part of these new and early prospecting missions we need a tool that can:</a:t>
            </a:r>
          </a:p>
          <a:p>
            <a:pPr marL="457200" indent="-457200" hangingPunct="0">
              <a:buFont typeface="+mj-lt"/>
              <a:buAutoNum type="arabicPeriod"/>
            </a:pPr>
            <a:r>
              <a:rPr lang="en-US" dirty="0">
                <a:latin typeface="+mj-lt"/>
              </a:rPr>
              <a:t>Detect volatiles in the lunar surface</a:t>
            </a:r>
          </a:p>
          <a:p>
            <a:pPr marL="457200" indent="-457200" hangingPunct="0">
              <a:buFont typeface="+mj-lt"/>
              <a:buAutoNum type="arabicPeriod"/>
            </a:pPr>
            <a:r>
              <a:rPr lang="en-US" dirty="0">
                <a:latin typeface="+mj-lt"/>
              </a:rPr>
              <a:t>Work well in a vacuum environment</a:t>
            </a:r>
          </a:p>
          <a:p>
            <a:pPr marL="457200" indent="-457200" hangingPunct="0">
              <a:buFont typeface="+mj-lt"/>
              <a:buAutoNum type="arabicPeriod"/>
            </a:pPr>
            <a:r>
              <a:rPr lang="en-US" dirty="0">
                <a:latin typeface="+mj-lt"/>
              </a:rPr>
              <a:t>Have a long history of both proven analysis and reliability</a:t>
            </a:r>
          </a:p>
          <a:p>
            <a:pPr marL="457200" indent="-457200" hangingPunct="0">
              <a:buFont typeface="+mj-lt"/>
              <a:buAutoNum type="arabicPeriod"/>
            </a:pPr>
            <a:endParaRPr lang="en-US" dirty="0">
              <a:latin typeface="+mj-lt"/>
            </a:endParaRPr>
          </a:p>
        </p:txBody>
      </p:sp>
      <p:pic>
        <p:nvPicPr>
          <p:cNvPr id="7" name="Picture 6" descr="shackleton_center_cropped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79686" y="3731921"/>
            <a:ext cx="2743200" cy="26791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584" y="3924225"/>
            <a:ext cx="2797249" cy="2797249"/>
          </a:xfrm>
          <a:prstGeom prst="rect">
            <a:avLst/>
          </a:prstGeom>
        </p:spPr>
      </p:pic>
    </p:spTree>
    <p:extLst>
      <p:ext uri="{BB962C8B-B14F-4D97-AF65-F5344CB8AC3E}">
        <p14:creationId xmlns:p14="http://schemas.microsoft.com/office/powerpoint/2010/main" val="1193929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t>11</a:t>
            </a:fld>
            <a:endParaRPr lang="en-US"/>
          </a:p>
        </p:txBody>
      </p:sp>
      <p:sp>
        <p:nvSpPr>
          <p:cNvPr id="5" name="Subtitle 2"/>
          <p:cNvSpPr txBox="1">
            <a:spLocks/>
          </p:cNvSpPr>
          <p:nvPr/>
        </p:nvSpPr>
        <p:spPr>
          <a:xfrm>
            <a:off x="3809844" y="671523"/>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rgbClr val="FFC000"/>
              </a:solidFill>
            </a:endParaRPr>
          </a:p>
        </p:txBody>
      </p:sp>
      <p:sp>
        <p:nvSpPr>
          <p:cNvPr id="6" name="Content Placeholder 1"/>
          <p:cNvSpPr txBox="1">
            <a:spLocks/>
          </p:cNvSpPr>
          <p:nvPr/>
        </p:nvSpPr>
        <p:spPr>
          <a:xfrm>
            <a:off x="543285" y="1195614"/>
            <a:ext cx="11279601" cy="2258786"/>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To be part of these new and early prospecting missions we need a tool that can:</a:t>
            </a:r>
          </a:p>
          <a:p>
            <a:pPr marL="457200" indent="-457200" hangingPunct="0">
              <a:buFont typeface="+mj-lt"/>
              <a:buAutoNum type="arabicPeriod"/>
            </a:pPr>
            <a:r>
              <a:rPr lang="en-US" dirty="0">
                <a:latin typeface="+mj-lt"/>
              </a:rPr>
              <a:t>Detect volatiles in the lunar surface</a:t>
            </a:r>
          </a:p>
          <a:p>
            <a:pPr marL="457200" indent="-457200" hangingPunct="0">
              <a:buFont typeface="+mj-lt"/>
              <a:buAutoNum type="arabicPeriod"/>
            </a:pPr>
            <a:r>
              <a:rPr lang="en-US" dirty="0">
                <a:latin typeface="+mj-lt"/>
              </a:rPr>
              <a:t>Work well in a vacuum environment</a:t>
            </a:r>
          </a:p>
          <a:p>
            <a:pPr marL="457200" indent="-457200" hangingPunct="0">
              <a:buFont typeface="+mj-lt"/>
              <a:buAutoNum type="arabicPeriod"/>
            </a:pPr>
            <a:r>
              <a:rPr lang="en-US" dirty="0">
                <a:latin typeface="+mj-lt"/>
              </a:rPr>
              <a:t>Have a long history of both proven analysis and reliability</a:t>
            </a:r>
          </a:p>
          <a:p>
            <a:pPr marL="457200" indent="-457200" hangingPunct="0">
              <a:buFont typeface="+mj-lt"/>
              <a:buAutoNum type="arabicPeriod"/>
            </a:pPr>
            <a:endParaRPr lang="en-US" dirty="0">
              <a:latin typeface="+mj-lt"/>
            </a:endParaRPr>
          </a:p>
        </p:txBody>
      </p:sp>
      <p:sp>
        <p:nvSpPr>
          <p:cNvPr id="7" name="Content Placeholder 1"/>
          <p:cNvSpPr txBox="1">
            <a:spLocks/>
          </p:cNvSpPr>
          <p:nvPr/>
        </p:nvSpPr>
        <p:spPr>
          <a:xfrm>
            <a:off x="4659178" y="4221936"/>
            <a:ext cx="3047814" cy="2258786"/>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The answer?</a:t>
            </a:r>
          </a:p>
          <a:p>
            <a:pPr marL="457200" indent="-457200" hangingPunct="0">
              <a:buFont typeface="+mj-lt"/>
              <a:buAutoNum type="arabicPeriod"/>
            </a:pPr>
            <a:endParaRPr lang="en-US" dirty="0">
              <a:latin typeface="+mj-lt"/>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84" y="3924225"/>
            <a:ext cx="2797249" cy="2797249"/>
          </a:xfrm>
          <a:prstGeom prst="rect">
            <a:avLst/>
          </a:prstGeom>
        </p:spPr>
      </p:pic>
      <p:pic>
        <p:nvPicPr>
          <p:cNvPr id="9" name="Picture 8" descr="shackleton_center_cropped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9686" y="3731921"/>
            <a:ext cx="2743200" cy="267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8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t>12</a:t>
            </a:fld>
            <a:endParaRPr lang="en-US"/>
          </a:p>
        </p:txBody>
      </p:sp>
      <p:sp>
        <p:nvSpPr>
          <p:cNvPr id="5" name="Subtitle 2"/>
          <p:cNvSpPr txBox="1">
            <a:spLocks/>
          </p:cNvSpPr>
          <p:nvPr/>
        </p:nvSpPr>
        <p:spPr>
          <a:xfrm>
            <a:off x="3809844" y="671523"/>
            <a:ext cx="5339153" cy="1752600"/>
          </a:xfrm>
          <a:prstGeom prst="rect">
            <a:avLst/>
          </a:prstGeom>
          <a:ln>
            <a:noFill/>
          </a:ln>
        </p:spPr>
        <p:txBody>
          <a:bodyPr vert="horz" lIns="91440" tIns="45720" rIns="91440" bIns="45720" rtlCol="0">
            <a:normAutofit/>
          </a:bodyPr>
          <a:lstStyle>
            <a:lvl1pPr marL="339725" indent="-339725"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rgbClr val="FFC000"/>
              </a:solidFill>
            </a:endParaRPr>
          </a:p>
        </p:txBody>
      </p:sp>
      <p:sp>
        <p:nvSpPr>
          <p:cNvPr id="6" name="Content Placeholder 1"/>
          <p:cNvSpPr txBox="1">
            <a:spLocks/>
          </p:cNvSpPr>
          <p:nvPr/>
        </p:nvSpPr>
        <p:spPr>
          <a:xfrm>
            <a:off x="543285" y="1195614"/>
            <a:ext cx="11279601" cy="2258786"/>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To be part of these new and early prospecting missions we need a tool that can:</a:t>
            </a:r>
          </a:p>
          <a:p>
            <a:pPr marL="457200" indent="-457200" hangingPunct="0">
              <a:buFont typeface="+mj-lt"/>
              <a:buAutoNum type="arabicPeriod"/>
            </a:pPr>
            <a:r>
              <a:rPr lang="en-US" dirty="0">
                <a:latin typeface="+mj-lt"/>
              </a:rPr>
              <a:t>Detect volatiles in the lunar surface</a:t>
            </a:r>
          </a:p>
          <a:p>
            <a:pPr marL="457200" indent="-457200" hangingPunct="0">
              <a:buFont typeface="+mj-lt"/>
              <a:buAutoNum type="arabicPeriod"/>
            </a:pPr>
            <a:r>
              <a:rPr lang="en-US" dirty="0">
                <a:latin typeface="+mj-lt"/>
              </a:rPr>
              <a:t>Work well in a vacuum environment</a:t>
            </a:r>
          </a:p>
          <a:p>
            <a:pPr marL="457200" indent="-457200" hangingPunct="0">
              <a:buFont typeface="+mj-lt"/>
              <a:buAutoNum type="arabicPeriod"/>
            </a:pPr>
            <a:r>
              <a:rPr lang="en-US" dirty="0">
                <a:latin typeface="+mj-lt"/>
              </a:rPr>
              <a:t>Have a long history of both proven analysis and reliability</a:t>
            </a:r>
          </a:p>
          <a:p>
            <a:pPr marL="457200" indent="-457200" hangingPunct="0">
              <a:buFont typeface="+mj-lt"/>
              <a:buAutoNum type="arabicPeriod"/>
            </a:pPr>
            <a:endParaRPr lang="en-US" dirty="0">
              <a:latin typeface="+mj-lt"/>
            </a:endParaRPr>
          </a:p>
        </p:txBody>
      </p:sp>
      <p:sp>
        <p:nvSpPr>
          <p:cNvPr id="7" name="Content Placeholder 1"/>
          <p:cNvSpPr txBox="1">
            <a:spLocks/>
          </p:cNvSpPr>
          <p:nvPr/>
        </p:nvSpPr>
        <p:spPr>
          <a:xfrm>
            <a:off x="4735577" y="4280126"/>
            <a:ext cx="2895016" cy="2258786"/>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The answer?</a:t>
            </a:r>
          </a:p>
          <a:p>
            <a:pPr hangingPunct="0"/>
            <a:r>
              <a:rPr lang="en-US" dirty="0">
                <a:latin typeface="+mj-lt"/>
              </a:rPr>
              <a:t>Mass Spectrometry</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84" y="3924225"/>
            <a:ext cx="2797249" cy="2797249"/>
          </a:xfrm>
          <a:prstGeom prst="rect">
            <a:avLst/>
          </a:prstGeom>
        </p:spPr>
      </p:pic>
      <p:pic>
        <p:nvPicPr>
          <p:cNvPr id="9" name="Picture 8" descr="shackleton_center_cropped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9686" y="3731921"/>
            <a:ext cx="2743200" cy="267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789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46696" y="980613"/>
            <a:ext cx="7093131" cy="5877387"/>
          </a:xfrm>
          <a:prstGeom prst="rect">
            <a:avLst/>
          </a:prstGeom>
          <a:ln w="38100">
            <a:solidFill>
              <a:srgbClr val="0070C0"/>
            </a:solidFill>
          </a:ln>
        </p:spPr>
      </p:pic>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93" t="10373" r="17474" b="12783"/>
          <a:stretch/>
        </p:blipFill>
        <p:spPr bwMode="auto">
          <a:xfrm>
            <a:off x="11138602"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13</a:t>
            </a:fld>
            <a:endParaRPr lang="en-US" dirty="0">
              <a:solidFill>
                <a:srgbClr val="FF0000"/>
              </a:solidFill>
            </a:endParaRPr>
          </a:p>
        </p:txBody>
      </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046" y="5188478"/>
            <a:ext cx="3587399" cy="1808915"/>
          </a:xfrm>
          <a:prstGeom prst="rect">
            <a:avLst/>
          </a:prstGeom>
        </p:spPr>
      </p:pic>
      <p:pic>
        <p:nvPicPr>
          <p:cNvPr id="2050" name="Picture 2" descr="Picture"/>
          <p:cNvPicPr>
            <a:picLocks noChangeAspect="1" noChangeArrowheads="1"/>
          </p:cNvPicPr>
          <p:nvPr/>
        </p:nvPicPr>
        <p:blipFill rotWithShape="1">
          <a:blip r:embed="rId6">
            <a:extLst>
              <a:ext uri="{28A0092B-C50C-407E-A947-70E740481C1C}">
                <a14:useLocalDpi xmlns:a14="http://schemas.microsoft.com/office/drawing/2010/main" val="0"/>
              </a:ext>
            </a:extLst>
          </a:blip>
          <a:srcRect t="12848"/>
          <a:stretch/>
        </p:blipFill>
        <p:spPr bwMode="auto">
          <a:xfrm>
            <a:off x="7620420" y="3182006"/>
            <a:ext cx="3163415" cy="3675994"/>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7" cstate="print">
            <a:extLst>
              <a:ext uri="{28A0092B-C50C-407E-A947-70E740481C1C}">
                <a14:useLocalDpi xmlns:a14="http://schemas.microsoft.com/office/drawing/2010/main" val="0"/>
              </a:ext>
            </a:extLst>
          </a:blip>
          <a:srcRect l="23284" r="18283"/>
          <a:stretch/>
        </p:blipFill>
        <p:spPr>
          <a:xfrm>
            <a:off x="7361190" y="72848"/>
            <a:ext cx="3763764" cy="3048058"/>
          </a:xfrm>
          <a:prstGeom prst="rect">
            <a:avLst/>
          </a:prstGeom>
          <a:ln w="38100">
            <a:solidFill>
              <a:srgbClr val="0070C0"/>
            </a:solidFill>
          </a:ln>
        </p:spPr>
      </p:pic>
    </p:spTree>
    <p:extLst>
      <p:ext uri="{BB962C8B-B14F-4D97-AF65-F5344CB8AC3E}">
        <p14:creationId xmlns:p14="http://schemas.microsoft.com/office/powerpoint/2010/main" val="3820620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14</a:t>
            </a:fld>
            <a:endParaRPr lang="en-US" dirty="0">
              <a:solidFill>
                <a:srgbClr val="FF0000"/>
              </a:solidFill>
            </a:endParaRPr>
          </a:p>
        </p:txBody>
      </p:sp>
      <p:sp>
        <p:nvSpPr>
          <p:cNvPr id="5" name="Content Placeholder 1"/>
          <p:cNvSpPr txBox="1">
            <a:spLocks/>
          </p:cNvSpPr>
          <p:nvPr/>
        </p:nvSpPr>
        <p:spPr>
          <a:xfrm>
            <a:off x="456199" y="1535722"/>
            <a:ext cx="11279601" cy="4548553"/>
          </a:xfrm>
          <a:prstGeom prst="rect">
            <a:avLst/>
          </a:prstGeom>
          <a:solidFill>
            <a:schemeClr val="accent1">
              <a:lumMod val="40000"/>
              <a:lumOff val="60000"/>
            </a:schemeClr>
          </a:solidFill>
          <a:effectLst>
            <a:outerShdw blurRad="152400" dist="317500" dir="5400000" sx="90000" sy="-19000" rotWithShape="0">
              <a:prstClr val="black">
                <a:alpha val="15000"/>
              </a:prstClr>
            </a:outerShdw>
          </a:effectLst>
          <a:scene3d>
            <a:camera prst="orthographicFront"/>
            <a:lightRig rig="threePt" dir="t"/>
          </a:scene3d>
          <a:sp3d>
            <a:bevelT w="165100" prst="coolSlant"/>
          </a:sp3d>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r>
              <a:rPr lang="en-US" dirty="0">
                <a:latin typeface="+mj-lt"/>
              </a:rPr>
              <a:t>Objective 1: MSolo will measure within its field of view the composition of gases around the lunar lander, including those emanating from the lander itself, and any present in the lunar exosphere. This provides a baseline, lander-induced background measurement for future, more complex science missions. </a:t>
            </a:r>
          </a:p>
          <a:p>
            <a:pPr hangingPunct="0"/>
            <a:endParaRPr lang="en-US" dirty="0">
              <a:latin typeface="+mj-lt"/>
            </a:endParaRPr>
          </a:p>
          <a:p>
            <a:pPr hangingPunct="0"/>
            <a:r>
              <a:rPr lang="en-US" dirty="0">
                <a:latin typeface="+mj-lt"/>
              </a:rPr>
              <a:t>Objective 2: MSolo will monitor how the local environment’s composition changes during the transition from lunar day to lunar night, allowing for a study of the lifetime and transport properties of identified compounds.</a:t>
            </a:r>
          </a:p>
        </p:txBody>
      </p:sp>
      <p:sp>
        <p:nvSpPr>
          <p:cNvPr id="6" name="Title 1"/>
          <p:cNvSpPr txBox="1">
            <a:spLocks/>
          </p:cNvSpPr>
          <p:nvPr/>
        </p:nvSpPr>
        <p:spPr>
          <a:xfrm>
            <a:off x="1875760" y="485285"/>
            <a:ext cx="8435734" cy="6096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solidFill>
                  <a:schemeClr val="bg1"/>
                </a:solidFill>
              </a:rPr>
              <a:t>The objectives are simple, but the implications will be ground breaking </a:t>
            </a:r>
          </a:p>
        </p:txBody>
      </p:sp>
    </p:spTree>
    <p:extLst>
      <p:ext uri="{BB962C8B-B14F-4D97-AF65-F5344CB8AC3E}">
        <p14:creationId xmlns:p14="http://schemas.microsoft.com/office/powerpoint/2010/main" val="2211673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t>15</a:t>
            </a:fld>
            <a:endParaRPr lang="en-US"/>
          </a:p>
        </p:txBody>
      </p:sp>
      <p:sp>
        <p:nvSpPr>
          <p:cNvPr id="5" name="Rectangle 4"/>
          <p:cNvSpPr/>
          <p:nvPr/>
        </p:nvSpPr>
        <p:spPr>
          <a:xfrm>
            <a:off x="0" y="173138"/>
            <a:ext cx="12191999" cy="707886"/>
          </a:xfrm>
          <a:prstGeom prst="rect">
            <a:avLst/>
          </a:prstGeom>
        </p:spPr>
        <p:txBody>
          <a:bodyPr wrap="square" anchor="ctr">
            <a:spAutoFit/>
          </a:bodyPr>
          <a:lstStyle/>
          <a:p>
            <a:pPr algn="ctr"/>
            <a:r>
              <a:rPr lang="en-US" sz="4000" b="1" dirty="0">
                <a:solidFill>
                  <a:srgbClr val="FFCC00"/>
                </a:solidFill>
              </a:rPr>
              <a:t>MSolo – modified COTS approach</a:t>
            </a:r>
            <a:endParaRPr lang="en-US" sz="4000" dirty="0">
              <a:solidFill>
                <a:srgbClr val="FFCC00"/>
              </a:solidFill>
            </a:endParaRPr>
          </a:p>
        </p:txBody>
      </p:sp>
      <p:sp>
        <p:nvSpPr>
          <p:cNvPr id="6" name="TextBox 5"/>
          <p:cNvSpPr txBox="1"/>
          <p:nvPr/>
        </p:nvSpPr>
        <p:spPr>
          <a:xfrm>
            <a:off x="292351" y="1038304"/>
            <a:ext cx="5428512" cy="3046988"/>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r>
              <a:rPr lang="en-US" sz="2400" dirty="0"/>
              <a:t>MSolo is a modified-COTS </a:t>
            </a:r>
            <a:r>
              <a:rPr lang="en-US" sz="2400" b="1" dirty="0"/>
              <a:t>mass spectrometer and instrument interface </a:t>
            </a:r>
          </a:p>
          <a:p>
            <a:pPr marL="342900" indent="-342900">
              <a:buFont typeface="Arial" panose="020B0604020202020204" pitchFamily="34" charset="0"/>
              <a:buChar char="•"/>
            </a:pPr>
            <a:r>
              <a:rPr lang="en-US" sz="2400" dirty="0"/>
              <a:t>Ruggedized for vibration</a:t>
            </a:r>
          </a:p>
          <a:p>
            <a:pPr marL="342900" indent="-342900">
              <a:buFont typeface="Arial" panose="020B0604020202020204" pitchFamily="34" charset="0"/>
              <a:buChar char="•"/>
            </a:pPr>
            <a:r>
              <a:rPr lang="en-US" sz="2400" dirty="0"/>
              <a:t>Improved avionics for increased de-rating and thermal margins, and increased radiation tolerance</a:t>
            </a:r>
          </a:p>
          <a:p>
            <a:pPr marL="342900" indent="-342900">
              <a:buFont typeface="Arial" panose="020B0604020202020204" pitchFamily="34" charset="0"/>
              <a:buChar char="•"/>
            </a:pPr>
            <a:r>
              <a:rPr lang="en-US" sz="2400" dirty="0"/>
              <a:t>Custom command and control software replacement for commercial interface</a:t>
            </a:r>
          </a:p>
        </p:txBody>
      </p:sp>
      <p:pic>
        <p:nvPicPr>
          <p:cNvPr id="8" name="Picture 7">
            <a:extLst>
              <a:ext uri="{FF2B5EF4-FFF2-40B4-BE49-F238E27FC236}">
                <a16:creationId xmlns:a16="http://schemas.microsoft.com/office/drawing/2014/main" id="{C0833A57-FA41-F343-BB3B-84B418ED7500}"/>
              </a:ext>
            </a:extLst>
          </p:cNvPr>
          <p:cNvPicPr>
            <a:picLocks noChangeAspect="1"/>
          </p:cNvPicPr>
          <p:nvPr/>
        </p:nvPicPr>
        <p:blipFill>
          <a:blip r:embed="rId4"/>
          <a:stretch>
            <a:fillRect/>
          </a:stretch>
        </p:blipFill>
        <p:spPr>
          <a:xfrm>
            <a:off x="1103244" y="4149642"/>
            <a:ext cx="3654054" cy="2552704"/>
          </a:xfrm>
          <a:prstGeom prst="rect">
            <a:avLst/>
          </a:prstGeom>
        </p:spPr>
      </p:pic>
      <p:sp>
        <p:nvSpPr>
          <p:cNvPr id="9" name="TextBox 8">
            <a:extLst>
              <a:ext uri="{FF2B5EF4-FFF2-40B4-BE49-F238E27FC236}">
                <a16:creationId xmlns:a16="http://schemas.microsoft.com/office/drawing/2014/main" id="{20D6B144-AF0B-994F-BDC8-057812DD3733}"/>
              </a:ext>
            </a:extLst>
          </p:cNvPr>
          <p:cNvSpPr txBox="1"/>
          <p:nvPr/>
        </p:nvSpPr>
        <p:spPr>
          <a:xfrm>
            <a:off x="5720863" y="4007206"/>
            <a:ext cx="6307014" cy="2677656"/>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r>
              <a:rPr lang="en-US" sz="2400" b="1" dirty="0"/>
              <a:t>Commercial partnerships with KSC:</a:t>
            </a:r>
          </a:p>
          <a:p>
            <a:pPr marL="742950" lvl="1" indent="-285750">
              <a:buFont typeface="Arial" panose="020B0604020202020204" pitchFamily="34" charset="0"/>
              <a:buChar char="•"/>
            </a:pPr>
            <a:r>
              <a:rPr lang="en-US" sz="2400" dirty="0"/>
              <a:t>INFICON (Syracuse, New York) – Commercially-Available Mass Spectrometer</a:t>
            </a:r>
          </a:p>
          <a:p>
            <a:pPr marL="742950" lvl="1" indent="-285750">
              <a:buFont typeface="Arial" panose="020B0604020202020204" pitchFamily="34" charset="0"/>
              <a:buChar char="•"/>
            </a:pPr>
            <a:r>
              <a:rPr lang="en-US" sz="2400" dirty="0"/>
              <a:t>National Science Foundation (NSF) – SHREC (Space, High-performance, and Resilient Computing) Space Processor</a:t>
            </a:r>
          </a:p>
          <a:p>
            <a:pPr marL="742950" lvl="1" indent="-285750">
              <a:buFont typeface="Arial" panose="020B0604020202020204" pitchFamily="34" charset="0"/>
              <a:buChar char="•"/>
            </a:pPr>
            <a:r>
              <a:rPr lang="en-US" sz="2400" dirty="0"/>
              <a:t>Blue Sun – Virtual Machine Language</a:t>
            </a:r>
          </a:p>
        </p:txBody>
      </p:sp>
      <p:pic>
        <p:nvPicPr>
          <p:cNvPr id="10" name="Picture 9">
            <a:extLst>
              <a:ext uri="{FF2B5EF4-FFF2-40B4-BE49-F238E27FC236}">
                <a16:creationId xmlns:a16="http://schemas.microsoft.com/office/drawing/2014/main" id="{F781D3B9-6AF5-894E-A725-D8E345C584FE}"/>
              </a:ext>
            </a:extLst>
          </p:cNvPr>
          <p:cNvPicPr>
            <a:picLocks noChangeAspect="1"/>
          </p:cNvPicPr>
          <p:nvPr/>
        </p:nvPicPr>
        <p:blipFill>
          <a:blip r:embed="rId5"/>
          <a:stretch>
            <a:fillRect/>
          </a:stretch>
        </p:blipFill>
        <p:spPr>
          <a:xfrm>
            <a:off x="9164128" y="1248118"/>
            <a:ext cx="2683514" cy="2143813"/>
          </a:xfrm>
          <a:prstGeom prst="rect">
            <a:avLst/>
          </a:prstGeom>
        </p:spPr>
      </p:pic>
      <p:pic>
        <p:nvPicPr>
          <p:cNvPr id="11" name="Picture 10">
            <a:extLst>
              <a:ext uri="{FF2B5EF4-FFF2-40B4-BE49-F238E27FC236}">
                <a16:creationId xmlns:a16="http://schemas.microsoft.com/office/drawing/2014/main" id="{CFC13B76-1B55-0745-8BE8-2B3915F4F821}"/>
              </a:ext>
            </a:extLst>
          </p:cNvPr>
          <p:cNvPicPr>
            <a:picLocks noChangeAspect="1"/>
          </p:cNvPicPr>
          <p:nvPr/>
        </p:nvPicPr>
        <p:blipFill>
          <a:blip r:embed="rId6"/>
          <a:stretch>
            <a:fillRect/>
          </a:stretch>
        </p:blipFill>
        <p:spPr>
          <a:xfrm>
            <a:off x="5794539" y="881024"/>
            <a:ext cx="3409174" cy="2759088"/>
          </a:xfrm>
          <a:prstGeom prst="rect">
            <a:avLst/>
          </a:prstGeom>
          <a:effectLst>
            <a:outerShdw blurRad="342900" dist="622300" dir="4860000" sx="83000" sy="83000" rotWithShape="0">
              <a:prstClr val="black">
                <a:alpha val="15000"/>
              </a:prstClr>
            </a:outerShdw>
          </a:effectLst>
        </p:spPr>
      </p:pic>
    </p:spTree>
    <p:extLst>
      <p:ext uri="{BB962C8B-B14F-4D97-AF65-F5344CB8AC3E}">
        <p14:creationId xmlns:p14="http://schemas.microsoft.com/office/powerpoint/2010/main" val="2444399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56886" y="1053421"/>
            <a:ext cx="6928951" cy="5761435"/>
          </a:xfrm>
          <a:prstGeom prst="rect">
            <a:avLst/>
          </a:prstGeom>
          <a:noFill/>
          <a:ln w="57150">
            <a:solidFill>
              <a:srgbClr val="0070C0"/>
            </a:solidFill>
          </a:ln>
        </p:spPr>
      </p:pic>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68C88954-DBB9-4168-9E09-5BD9C020105B}" type="slidenum">
              <a:rPr lang="en-US" smtClean="0">
                <a:solidFill>
                  <a:srgbClr val="FF0000"/>
                </a:solidFill>
              </a:rPr>
              <a:t>16</a:t>
            </a:fld>
            <a:endParaRPr lang="en-US" dirty="0">
              <a:solidFill>
                <a:srgbClr val="FF0000"/>
              </a:solidFill>
            </a:endParaRPr>
          </a:p>
        </p:txBody>
      </p:sp>
      <p:sp>
        <p:nvSpPr>
          <p:cNvPr id="5" name="Rectangle 4"/>
          <p:cNvSpPr/>
          <p:nvPr/>
        </p:nvSpPr>
        <p:spPr>
          <a:xfrm>
            <a:off x="0" y="173138"/>
            <a:ext cx="12191999" cy="707886"/>
          </a:xfrm>
          <a:prstGeom prst="rect">
            <a:avLst/>
          </a:prstGeom>
        </p:spPr>
        <p:txBody>
          <a:bodyPr wrap="square" anchor="ctr">
            <a:spAutoFit/>
          </a:bodyPr>
          <a:lstStyle/>
          <a:p>
            <a:pPr algn="ctr"/>
            <a:r>
              <a:rPr lang="en-US" sz="4000" b="1" dirty="0">
                <a:solidFill>
                  <a:srgbClr val="FFCC00"/>
                </a:solidFill>
                <a:latin typeface="Arial Black" panose="020B0A04020102020204" pitchFamily="34" charset="0"/>
              </a:rPr>
              <a:t>MSolo… the specs</a:t>
            </a:r>
            <a:endParaRPr lang="en-US" sz="4000" dirty="0">
              <a:solidFill>
                <a:srgbClr val="FFCC00"/>
              </a:solidFill>
            </a:endParaRPr>
          </a:p>
        </p:txBody>
      </p:sp>
      <p:sp>
        <p:nvSpPr>
          <p:cNvPr id="7" name="TextBox 6"/>
          <p:cNvSpPr txBox="1"/>
          <p:nvPr/>
        </p:nvSpPr>
        <p:spPr>
          <a:xfrm>
            <a:off x="7265056" y="922040"/>
            <a:ext cx="4862910" cy="3477875"/>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pPr marL="342900" indent="-342900">
              <a:buFont typeface="Arial" panose="020B0604020202020204" pitchFamily="34" charset="0"/>
              <a:buChar char="•"/>
            </a:pPr>
            <a:r>
              <a:rPr lang="en-US" sz="2000" dirty="0"/>
              <a:t>Quadrupole mass spectrometer</a:t>
            </a:r>
          </a:p>
          <a:p>
            <a:pPr marL="342900" indent="-342900">
              <a:buFont typeface="Arial" panose="020B0604020202020204" pitchFamily="34" charset="0"/>
              <a:buChar char="•"/>
            </a:pPr>
            <a:r>
              <a:rPr lang="en-US" sz="2000" dirty="0"/>
              <a:t>Open Ion Source </a:t>
            </a:r>
          </a:p>
          <a:p>
            <a:pPr marL="342900" indent="-342900">
              <a:buFont typeface="Arial" panose="020B0604020202020204" pitchFamily="34" charset="0"/>
              <a:buChar char="•"/>
            </a:pPr>
            <a:r>
              <a:rPr lang="en-US" sz="2000" dirty="0"/>
              <a:t>Electron beam ionization - Dual Y</a:t>
            </a:r>
            <a:r>
              <a:rPr lang="en-US" sz="2000" baseline="-25000" dirty="0"/>
              <a:t>2</a:t>
            </a:r>
            <a:r>
              <a:rPr lang="en-US" sz="2000" dirty="0"/>
              <a:t>O</a:t>
            </a:r>
            <a:r>
              <a:rPr lang="en-US" sz="2000" baseline="-25000" dirty="0"/>
              <a:t>3</a:t>
            </a:r>
            <a:r>
              <a:rPr lang="en-US" sz="2000" dirty="0"/>
              <a:t>/</a:t>
            </a:r>
            <a:r>
              <a:rPr lang="en-US" sz="2000" dirty="0" err="1"/>
              <a:t>Ir</a:t>
            </a:r>
            <a:r>
              <a:rPr lang="en-US" sz="2000" dirty="0"/>
              <a:t> filaments</a:t>
            </a:r>
          </a:p>
          <a:p>
            <a:pPr marL="342900" indent="-342900">
              <a:buFont typeface="Arial" panose="020B0604020202020204" pitchFamily="34" charset="0"/>
              <a:buChar char="•"/>
            </a:pPr>
            <a:r>
              <a:rPr lang="en-US" sz="2000" dirty="0"/>
              <a:t>Faraday Cup and Electron Multiplier Detectors</a:t>
            </a:r>
          </a:p>
          <a:p>
            <a:pPr marL="342900" indent="-342900">
              <a:buFont typeface="Arial" panose="020B0604020202020204" pitchFamily="34" charset="0"/>
              <a:buChar char="•"/>
            </a:pPr>
            <a:r>
              <a:rPr lang="en-US" sz="2000" dirty="0"/>
              <a:t>Calibration Gas System</a:t>
            </a:r>
          </a:p>
          <a:p>
            <a:pPr marL="342900" indent="-342900">
              <a:buFont typeface="Arial" panose="020B0604020202020204" pitchFamily="34" charset="0"/>
              <a:buChar char="•"/>
            </a:pPr>
            <a:r>
              <a:rPr lang="en-US" sz="2000" dirty="0"/>
              <a:t>Dust cover</a:t>
            </a:r>
          </a:p>
          <a:p>
            <a:pPr marL="342900" indent="-342900">
              <a:buFont typeface="Arial" panose="020B0604020202020204" pitchFamily="34" charset="0"/>
              <a:buChar char="•"/>
            </a:pPr>
            <a:r>
              <a:rPr lang="en-US" sz="2000" dirty="0"/>
              <a:t>Chassis designed to build on instrument avionics and include spaceflight control computer (SHREC) and power board</a:t>
            </a:r>
          </a:p>
        </p:txBody>
      </p:sp>
      <p:sp>
        <p:nvSpPr>
          <p:cNvPr id="9" name="TextBox 8"/>
          <p:cNvSpPr txBox="1"/>
          <p:nvPr/>
        </p:nvSpPr>
        <p:spPr>
          <a:xfrm>
            <a:off x="214672" y="2690346"/>
            <a:ext cx="1677972" cy="523220"/>
          </a:xfrm>
          <a:prstGeom prst="rect">
            <a:avLst/>
          </a:prstGeom>
          <a:noFill/>
        </p:spPr>
        <p:txBody>
          <a:bodyPr wrap="square" rtlCol="0">
            <a:spAutoFit/>
          </a:bodyPr>
          <a:lstStyle/>
          <a:p>
            <a:pPr algn="ctr"/>
            <a:r>
              <a:rPr lang="en-US" sz="1400" dirty="0"/>
              <a:t>Dust Cover w/non-pyro pin puller</a:t>
            </a:r>
          </a:p>
        </p:txBody>
      </p:sp>
      <p:cxnSp>
        <p:nvCxnSpPr>
          <p:cNvPr id="10" name="Straight Arrow Connector 9"/>
          <p:cNvCxnSpPr/>
          <p:nvPr/>
        </p:nvCxnSpPr>
        <p:spPr>
          <a:xfrm flipV="1">
            <a:off x="1160456" y="2439296"/>
            <a:ext cx="26345" cy="26405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3205488" y="1319496"/>
            <a:ext cx="1435477" cy="523220"/>
          </a:xfrm>
          <a:prstGeom prst="rect">
            <a:avLst/>
          </a:prstGeom>
          <a:noFill/>
        </p:spPr>
        <p:txBody>
          <a:bodyPr wrap="square" rtlCol="0">
            <a:spAutoFit/>
          </a:bodyPr>
          <a:lstStyle/>
          <a:p>
            <a:pPr algn="ctr"/>
            <a:r>
              <a:rPr lang="en-US" sz="1400" dirty="0"/>
              <a:t>Calibration Gas System </a:t>
            </a:r>
          </a:p>
        </p:txBody>
      </p:sp>
      <p:cxnSp>
        <p:nvCxnSpPr>
          <p:cNvPr id="12" name="Straight Arrow Connector 11"/>
          <p:cNvCxnSpPr>
            <a:stCxn id="11" idx="1"/>
          </p:cNvCxnSpPr>
          <p:nvPr/>
        </p:nvCxnSpPr>
        <p:spPr>
          <a:xfrm flipH="1">
            <a:off x="2499888" y="1581106"/>
            <a:ext cx="705600" cy="28098"/>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3" name="TextBox 12"/>
          <p:cNvSpPr txBox="1"/>
          <p:nvPr/>
        </p:nvSpPr>
        <p:spPr>
          <a:xfrm>
            <a:off x="3018395" y="1963465"/>
            <a:ext cx="1145229" cy="523220"/>
          </a:xfrm>
          <a:prstGeom prst="rect">
            <a:avLst/>
          </a:prstGeom>
          <a:noFill/>
        </p:spPr>
        <p:txBody>
          <a:bodyPr wrap="square" rtlCol="0">
            <a:spAutoFit/>
          </a:bodyPr>
          <a:lstStyle/>
          <a:p>
            <a:pPr algn="ctr"/>
            <a:r>
              <a:rPr lang="en-US" sz="1400" dirty="0"/>
              <a:t>Inficon MS Sensor</a:t>
            </a:r>
          </a:p>
        </p:txBody>
      </p:sp>
      <p:cxnSp>
        <p:nvCxnSpPr>
          <p:cNvPr id="14" name="Straight Arrow Connector 13"/>
          <p:cNvCxnSpPr>
            <a:stCxn id="13" idx="1"/>
          </p:cNvCxnSpPr>
          <p:nvPr/>
        </p:nvCxnSpPr>
        <p:spPr>
          <a:xfrm flipH="1">
            <a:off x="2328721" y="2225075"/>
            <a:ext cx="689674" cy="12013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5" name="TextBox 14"/>
          <p:cNvSpPr txBox="1"/>
          <p:nvPr/>
        </p:nvSpPr>
        <p:spPr>
          <a:xfrm>
            <a:off x="5792506" y="1370521"/>
            <a:ext cx="878606" cy="307777"/>
          </a:xfrm>
          <a:prstGeom prst="rect">
            <a:avLst/>
          </a:prstGeom>
          <a:noFill/>
        </p:spPr>
        <p:txBody>
          <a:bodyPr wrap="square" rtlCol="0">
            <a:spAutoFit/>
          </a:bodyPr>
          <a:lstStyle/>
          <a:p>
            <a:pPr algn="ctr"/>
            <a:r>
              <a:rPr lang="en-US" sz="1400" dirty="0"/>
              <a:t>RF Board</a:t>
            </a:r>
          </a:p>
        </p:txBody>
      </p:sp>
      <p:cxnSp>
        <p:nvCxnSpPr>
          <p:cNvPr id="16" name="Straight Arrow Connector 15"/>
          <p:cNvCxnSpPr/>
          <p:nvPr/>
        </p:nvCxnSpPr>
        <p:spPr>
          <a:xfrm flipH="1">
            <a:off x="5814697" y="1628406"/>
            <a:ext cx="268721" cy="125751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4163624" y="5102853"/>
            <a:ext cx="2978662" cy="523220"/>
          </a:xfrm>
          <a:prstGeom prst="rect">
            <a:avLst/>
          </a:prstGeom>
          <a:noFill/>
        </p:spPr>
        <p:txBody>
          <a:bodyPr wrap="square" rtlCol="0">
            <a:spAutoFit/>
          </a:bodyPr>
          <a:lstStyle/>
          <a:p>
            <a:pPr algn="ctr"/>
            <a:r>
              <a:rPr lang="en-US" sz="1400" dirty="0"/>
              <a:t>MS Power Supply (MSPS) (shown) and MS Controller card (MSC) (other side)</a:t>
            </a:r>
          </a:p>
        </p:txBody>
      </p:sp>
      <p:cxnSp>
        <p:nvCxnSpPr>
          <p:cNvPr id="18" name="Straight Arrow Connector 17"/>
          <p:cNvCxnSpPr/>
          <p:nvPr/>
        </p:nvCxnSpPr>
        <p:spPr>
          <a:xfrm flipH="1" flipV="1">
            <a:off x="4455691" y="4045085"/>
            <a:ext cx="648851" cy="1088953"/>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9" name="TextBox 18"/>
          <p:cNvSpPr txBox="1"/>
          <p:nvPr/>
        </p:nvSpPr>
        <p:spPr>
          <a:xfrm>
            <a:off x="4148081" y="5820308"/>
            <a:ext cx="1912922" cy="523220"/>
          </a:xfrm>
          <a:prstGeom prst="rect">
            <a:avLst/>
          </a:prstGeom>
          <a:noFill/>
        </p:spPr>
        <p:txBody>
          <a:bodyPr wrap="square" rtlCol="0">
            <a:spAutoFit/>
          </a:bodyPr>
          <a:lstStyle/>
          <a:p>
            <a:pPr algn="ctr"/>
            <a:r>
              <a:rPr lang="en-US" sz="1400" dirty="0"/>
              <a:t>Space Hybrid Computer (SHC)</a:t>
            </a:r>
          </a:p>
        </p:txBody>
      </p:sp>
      <p:cxnSp>
        <p:nvCxnSpPr>
          <p:cNvPr id="20" name="Straight Arrow Connector 19"/>
          <p:cNvCxnSpPr/>
          <p:nvPr/>
        </p:nvCxnSpPr>
        <p:spPr>
          <a:xfrm flipH="1" flipV="1">
            <a:off x="3846424" y="5102853"/>
            <a:ext cx="413349" cy="798622"/>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1" name="TextBox 20"/>
          <p:cNvSpPr txBox="1"/>
          <p:nvPr/>
        </p:nvSpPr>
        <p:spPr>
          <a:xfrm>
            <a:off x="3018395" y="6148512"/>
            <a:ext cx="1550000" cy="523220"/>
          </a:xfrm>
          <a:prstGeom prst="rect">
            <a:avLst/>
          </a:prstGeom>
          <a:noFill/>
        </p:spPr>
        <p:txBody>
          <a:bodyPr wrap="square" rtlCol="0">
            <a:spAutoFit/>
          </a:bodyPr>
          <a:lstStyle/>
          <a:p>
            <a:pPr algn="ctr"/>
            <a:r>
              <a:rPr lang="en-US" sz="1400" dirty="0"/>
              <a:t>IIU MSolo Adapter Card (IMAC)</a:t>
            </a:r>
          </a:p>
        </p:txBody>
      </p:sp>
      <p:cxnSp>
        <p:nvCxnSpPr>
          <p:cNvPr id="22" name="Straight Arrow Connector 21"/>
          <p:cNvCxnSpPr>
            <a:stCxn id="21" idx="1"/>
          </p:cNvCxnSpPr>
          <p:nvPr/>
        </p:nvCxnSpPr>
        <p:spPr>
          <a:xfrm flipH="1" flipV="1">
            <a:off x="2661557" y="6007037"/>
            <a:ext cx="356838" cy="40308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3" name="TextBox 22"/>
          <p:cNvSpPr txBox="1"/>
          <p:nvPr/>
        </p:nvSpPr>
        <p:spPr>
          <a:xfrm>
            <a:off x="437595" y="3260255"/>
            <a:ext cx="845244" cy="523220"/>
          </a:xfrm>
          <a:prstGeom prst="rect">
            <a:avLst/>
          </a:prstGeom>
          <a:noFill/>
        </p:spPr>
        <p:txBody>
          <a:bodyPr wrap="square" rtlCol="0">
            <a:spAutoFit/>
          </a:bodyPr>
          <a:lstStyle/>
          <a:p>
            <a:pPr algn="ctr"/>
            <a:r>
              <a:rPr lang="en-US" sz="1400" dirty="0"/>
              <a:t>EMI Covers</a:t>
            </a:r>
          </a:p>
        </p:txBody>
      </p:sp>
      <p:cxnSp>
        <p:nvCxnSpPr>
          <p:cNvPr id="24" name="Straight Arrow Connector 23"/>
          <p:cNvCxnSpPr>
            <a:stCxn id="23" idx="2"/>
          </p:cNvCxnSpPr>
          <p:nvPr/>
        </p:nvCxnSpPr>
        <p:spPr>
          <a:xfrm>
            <a:off x="860217" y="3783475"/>
            <a:ext cx="14140" cy="1350563"/>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25" name="Straight Arrow Connector 24"/>
          <p:cNvCxnSpPr>
            <a:stCxn id="23" idx="2"/>
          </p:cNvCxnSpPr>
          <p:nvPr/>
        </p:nvCxnSpPr>
        <p:spPr>
          <a:xfrm>
            <a:off x="860217" y="3783475"/>
            <a:ext cx="1362710" cy="523220"/>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6" name="TextBox 25"/>
          <p:cNvSpPr txBox="1"/>
          <p:nvPr/>
        </p:nvSpPr>
        <p:spPr>
          <a:xfrm>
            <a:off x="6254821" y="3649508"/>
            <a:ext cx="770033" cy="523220"/>
          </a:xfrm>
          <a:prstGeom prst="rect">
            <a:avLst/>
          </a:prstGeom>
          <a:noFill/>
        </p:spPr>
        <p:txBody>
          <a:bodyPr wrap="square" rtlCol="0">
            <a:spAutoFit/>
          </a:bodyPr>
          <a:lstStyle/>
          <a:p>
            <a:pPr algn="ctr"/>
            <a:r>
              <a:rPr lang="en-US" sz="1400" dirty="0"/>
              <a:t>EMI Covers</a:t>
            </a:r>
          </a:p>
        </p:txBody>
      </p:sp>
      <p:cxnSp>
        <p:nvCxnSpPr>
          <p:cNvPr id="27" name="Straight Arrow Connector 26"/>
          <p:cNvCxnSpPr>
            <a:stCxn id="26" idx="2"/>
          </p:cNvCxnSpPr>
          <p:nvPr/>
        </p:nvCxnSpPr>
        <p:spPr>
          <a:xfrm flipH="1">
            <a:off x="6218855" y="4172728"/>
            <a:ext cx="420983" cy="34530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8" name="TextBox 27"/>
          <p:cNvSpPr txBox="1"/>
          <p:nvPr/>
        </p:nvSpPr>
        <p:spPr>
          <a:xfrm>
            <a:off x="4348578" y="1904822"/>
            <a:ext cx="1352458" cy="523220"/>
          </a:xfrm>
          <a:prstGeom prst="rect">
            <a:avLst/>
          </a:prstGeom>
          <a:noFill/>
        </p:spPr>
        <p:txBody>
          <a:bodyPr wrap="square" rtlCol="0">
            <a:spAutoFit/>
          </a:bodyPr>
          <a:lstStyle/>
          <a:p>
            <a:pPr algn="ctr"/>
            <a:r>
              <a:rPr lang="en-US" sz="1400" dirty="0"/>
              <a:t>Motherboard</a:t>
            </a:r>
          </a:p>
          <a:p>
            <a:pPr algn="ctr"/>
            <a:r>
              <a:rPr lang="en-US" sz="1400" dirty="0"/>
              <a:t>w/Electrometer</a:t>
            </a:r>
          </a:p>
        </p:txBody>
      </p:sp>
      <p:cxnSp>
        <p:nvCxnSpPr>
          <p:cNvPr id="29" name="Straight Arrow Connector 28"/>
          <p:cNvCxnSpPr/>
          <p:nvPr/>
        </p:nvCxnSpPr>
        <p:spPr>
          <a:xfrm flipH="1">
            <a:off x="3930565" y="2427537"/>
            <a:ext cx="710400" cy="691664"/>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30" name="Straight Arrow Connector 29"/>
          <p:cNvCxnSpPr/>
          <p:nvPr/>
        </p:nvCxnSpPr>
        <p:spPr>
          <a:xfrm flipV="1">
            <a:off x="6614682" y="2980310"/>
            <a:ext cx="123278" cy="688489"/>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50" name="Picture 49"/>
          <p:cNvPicPr>
            <a:picLocks noChangeAspect="1"/>
          </p:cNvPicPr>
          <p:nvPr/>
        </p:nvPicPr>
        <p:blipFill>
          <a:blip r:embed="rId5"/>
          <a:stretch>
            <a:fillRect/>
          </a:stretch>
        </p:blipFill>
        <p:spPr>
          <a:xfrm>
            <a:off x="7820576" y="4483077"/>
            <a:ext cx="2814110" cy="2331779"/>
          </a:xfrm>
          <a:prstGeom prst="rect">
            <a:avLst/>
          </a:prstGeom>
          <a:ln w="38100">
            <a:solidFill>
              <a:srgbClr val="0070C0"/>
            </a:solidFill>
          </a:ln>
        </p:spPr>
      </p:pic>
    </p:spTree>
    <p:extLst>
      <p:ext uri="{BB962C8B-B14F-4D97-AF65-F5344CB8AC3E}">
        <p14:creationId xmlns:p14="http://schemas.microsoft.com/office/powerpoint/2010/main" val="4291194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9145583" y="6354659"/>
            <a:ext cx="2743200" cy="365125"/>
          </a:xfrm>
        </p:spPr>
        <p:txBody>
          <a:bodyPr/>
          <a:lstStyle/>
          <a:p>
            <a:fld id="{68C88954-DBB9-4168-9E09-5BD9C020105B}" type="slidenum">
              <a:rPr lang="en-US" smtClean="0">
                <a:solidFill>
                  <a:srgbClr val="FF0000"/>
                </a:solidFill>
              </a:rPr>
              <a:t>17</a:t>
            </a:fld>
            <a:endParaRPr lang="en-US" dirty="0">
              <a:solidFill>
                <a:srgbClr val="FF0000"/>
              </a:solidFill>
            </a:endParaRPr>
          </a:p>
        </p:txBody>
      </p:sp>
      <p:sp>
        <p:nvSpPr>
          <p:cNvPr id="5" name="Title 1"/>
          <p:cNvSpPr txBox="1">
            <a:spLocks/>
          </p:cNvSpPr>
          <p:nvPr/>
        </p:nvSpPr>
        <p:spPr>
          <a:xfrm>
            <a:off x="0" y="5378"/>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MSolo Thermal Design</a:t>
            </a:r>
          </a:p>
        </p:txBody>
      </p:sp>
      <p:sp>
        <p:nvSpPr>
          <p:cNvPr id="6" name="Content Placeholder 2"/>
          <p:cNvSpPr txBox="1">
            <a:spLocks/>
          </p:cNvSpPr>
          <p:nvPr/>
        </p:nvSpPr>
        <p:spPr>
          <a:xfrm>
            <a:off x="838200" y="1097835"/>
            <a:ext cx="10400414" cy="2245866"/>
          </a:xfrm>
          <a:prstGeom prst="rect">
            <a:avLst/>
          </a:prstGeom>
          <a:solidFill>
            <a:schemeClr val="bg1"/>
          </a:solidFill>
          <a:ln w="57150">
            <a:solidFill>
              <a:srgbClr val="0070C0"/>
            </a:solidFill>
          </a:ln>
          <a:effectLst/>
          <a:scene3d>
            <a:camera prst="orthographicFront"/>
            <a:lightRig rig="threePt" dir="t"/>
          </a:scene3d>
          <a:sp3d>
            <a:bevelT w="165100" prst="coolSlant"/>
          </a:sp3d>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MSolo is designed to implement passive methods to regulate its thermal environment </a:t>
            </a:r>
          </a:p>
          <a:p>
            <a:pPr lvl="1"/>
            <a:r>
              <a:rPr lang="en-US" dirty="0"/>
              <a:t>Radiators are used to extract excess heat and radiate it to space</a:t>
            </a:r>
          </a:p>
          <a:p>
            <a:pPr lvl="1"/>
            <a:r>
              <a:rPr lang="en-US" dirty="0"/>
              <a:t>MSolo must implement a thermally isolating connection to the spacecraft</a:t>
            </a:r>
          </a:p>
          <a:p>
            <a:pPr lvl="2"/>
            <a:r>
              <a:rPr lang="en-US" sz="1600" dirty="0"/>
              <a:t>G10 Isolators are mounted to the base of each bracket and used to reduce the heat conduction to the lander mounting surface</a:t>
            </a:r>
          </a:p>
          <a:p>
            <a:pPr lvl="1"/>
            <a:r>
              <a:rPr lang="en-US" dirty="0"/>
              <a:t>Multi-Layer Insulation or MLI, completely encloses the brackets (except for a small opening near the aperture) and is used to protect MSolo from undesired external thermal effects </a:t>
            </a:r>
          </a:p>
        </p:txBody>
      </p:sp>
      <p:pic>
        <p:nvPicPr>
          <p:cNvPr id="17" name="Picture 16"/>
          <p:cNvPicPr>
            <a:picLocks noChangeAspect="1"/>
          </p:cNvPicPr>
          <p:nvPr/>
        </p:nvPicPr>
        <p:blipFill>
          <a:blip r:embed="rId4"/>
          <a:stretch>
            <a:fillRect/>
          </a:stretch>
        </p:blipFill>
        <p:spPr>
          <a:xfrm>
            <a:off x="228584" y="3577533"/>
            <a:ext cx="4587620" cy="2543293"/>
          </a:xfrm>
          <a:prstGeom prst="rect">
            <a:avLst/>
          </a:prstGeom>
        </p:spPr>
      </p:pic>
      <p:pic>
        <p:nvPicPr>
          <p:cNvPr id="18" name="Picture 1" descr="image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36739" y="3734741"/>
            <a:ext cx="3185525" cy="232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ontent Placeholder 11">
            <a:extLst>
              <a:ext uri="{FF2B5EF4-FFF2-40B4-BE49-F238E27FC236}">
                <a16:creationId xmlns:a16="http://schemas.microsoft.com/office/drawing/2014/main" id="{1C42101D-9C22-AB45-B38B-546A2AB098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69636" y="3758626"/>
            <a:ext cx="3149600" cy="2362200"/>
          </a:xfrm>
          <a:prstGeom prst="rect">
            <a:avLst/>
          </a:prstGeom>
        </p:spPr>
      </p:pic>
    </p:spTree>
    <p:extLst>
      <p:ext uri="{BB962C8B-B14F-4D97-AF65-F5344CB8AC3E}">
        <p14:creationId xmlns:p14="http://schemas.microsoft.com/office/powerpoint/2010/main" val="875525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18</a:t>
            </a:fld>
            <a:endParaRPr lang="en-US" dirty="0">
              <a:solidFill>
                <a:srgbClr val="FF0000"/>
              </a:solidFill>
            </a:endParaRPr>
          </a:p>
        </p:txBody>
      </p:sp>
      <p:sp>
        <p:nvSpPr>
          <p:cNvPr id="8" name="Rectangle 7">
            <a:extLst>
              <a:ext uri="{FF2B5EF4-FFF2-40B4-BE49-F238E27FC236}">
                <a16:creationId xmlns:a16="http://schemas.microsoft.com/office/drawing/2014/main" id="{C253F0FB-5660-564A-B231-837F87A1984F}"/>
              </a:ext>
            </a:extLst>
          </p:cNvPr>
          <p:cNvSpPr/>
          <p:nvPr/>
        </p:nvSpPr>
        <p:spPr>
          <a:xfrm>
            <a:off x="0" y="80886"/>
            <a:ext cx="12191999" cy="707886"/>
          </a:xfrm>
          <a:prstGeom prst="rect">
            <a:avLst/>
          </a:prstGeom>
        </p:spPr>
        <p:txBody>
          <a:bodyPr wrap="square" anchor="ctr">
            <a:spAutoFit/>
          </a:bodyPr>
          <a:lstStyle/>
          <a:p>
            <a:pPr algn="ctr"/>
            <a:r>
              <a:rPr lang="en-US" sz="4000" b="1" dirty="0">
                <a:solidFill>
                  <a:srgbClr val="FFCC00"/>
                </a:solidFill>
                <a:latin typeface="Arial Black" panose="020B0A04020102020204" pitchFamily="34" charset="0"/>
              </a:rPr>
              <a:t>MSolo</a:t>
            </a:r>
            <a:endParaRPr lang="en-US" sz="4000" dirty="0">
              <a:solidFill>
                <a:srgbClr val="FFCC00"/>
              </a:solidFill>
            </a:endParaRPr>
          </a:p>
        </p:txBody>
      </p:sp>
      <p:pic>
        <p:nvPicPr>
          <p:cNvPr id="9" name="Online Media 10" descr="Screen Recording 2020-01-14 at 2.51.34 PM">
            <a:hlinkClick r:id="" action="ppaction://media"/>
            <a:extLst>
              <a:ext uri="{FF2B5EF4-FFF2-40B4-BE49-F238E27FC236}">
                <a16:creationId xmlns:a16="http://schemas.microsoft.com/office/drawing/2014/main" id="{12B6377D-1A61-8646-BB5A-44EEE703B94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948543" y="797216"/>
            <a:ext cx="7885299" cy="5924259"/>
          </a:xfrm>
          <a:prstGeom prst="rect">
            <a:avLst/>
          </a:prstGeom>
          <a:ln w="76200">
            <a:solidFill>
              <a:srgbClr val="0070C0"/>
            </a:solidFill>
          </a:ln>
          <a:effectLst>
            <a:outerShdw blurRad="76200" dir="13500000" sy="23000" kx="1200000" algn="br" rotWithShape="0">
              <a:prstClr val="black">
                <a:alpha val="20000"/>
              </a:prstClr>
            </a:outerShdw>
          </a:effectLst>
          <a:scene3d>
            <a:camera prst="orthographicFront"/>
            <a:lightRig rig="threePt" dir="t"/>
          </a:scene3d>
          <a:sp3d>
            <a:bevelT w="165100" prst="coolSlant"/>
          </a:sp3d>
        </p:spPr>
      </p:pic>
    </p:spTree>
    <p:extLst>
      <p:ext uri="{BB962C8B-B14F-4D97-AF65-F5344CB8AC3E}">
        <p14:creationId xmlns:p14="http://schemas.microsoft.com/office/powerpoint/2010/main" val="396353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19</a:t>
            </a:fld>
            <a:endParaRPr lang="en-US" dirty="0">
              <a:solidFill>
                <a:srgbClr val="FF0000"/>
              </a:solidFill>
            </a:endParaRPr>
          </a:p>
        </p:txBody>
      </p:sp>
      <p:pic>
        <p:nvPicPr>
          <p:cNvPr id="5" name="Picture 4"/>
          <p:cNvPicPr>
            <a:picLocks noChangeAspect="1"/>
          </p:cNvPicPr>
          <p:nvPr/>
        </p:nvPicPr>
        <p:blipFill>
          <a:blip r:embed="rId4"/>
          <a:stretch>
            <a:fillRect/>
          </a:stretch>
        </p:blipFill>
        <p:spPr>
          <a:xfrm>
            <a:off x="6368954" y="946745"/>
            <a:ext cx="5823045" cy="3275463"/>
          </a:xfrm>
          <a:prstGeom prst="rect">
            <a:avLst/>
          </a:prstGeom>
        </p:spPr>
      </p:pic>
      <p:pic>
        <p:nvPicPr>
          <p:cNvPr id="6" name="Picture 5"/>
          <p:cNvPicPr>
            <a:picLocks noChangeAspect="1"/>
          </p:cNvPicPr>
          <p:nvPr/>
        </p:nvPicPr>
        <p:blipFill rotWithShape="1">
          <a:blip r:embed="rId5"/>
          <a:srcRect r="2370" b="3082"/>
          <a:stretch/>
        </p:blipFill>
        <p:spPr>
          <a:xfrm>
            <a:off x="39678" y="3352756"/>
            <a:ext cx="6311246" cy="3397180"/>
          </a:xfrm>
          <a:prstGeom prst="rect">
            <a:avLst/>
          </a:prstGeom>
        </p:spPr>
      </p:pic>
      <p:sp>
        <p:nvSpPr>
          <p:cNvPr id="8" name="Title 1"/>
          <p:cNvSpPr txBox="1">
            <a:spLocks/>
          </p:cNvSpPr>
          <p:nvPr/>
        </p:nvSpPr>
        <p:spPr>
          <a:xfrm>
            <a:off x="0" y="5378"/>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MSolo Software Design</a:t>
            </a:r>
          </a:p>
        </p:txBody>
      </p:sp>
      <p:sp>
        <p:nvSpPr>
          <p:cNvPr id="9" name="TextBox 8"/>
          <p:cNvSpPr txBox="1"/>
          <p:nvPr/>
        </p:nvSpPr>
        <p:spPr>
          <a:xfrm>
            <a:off x="433667" y="1384147"/>
            <a:ext cx="5501620" cy="1200329"/>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r>
              <a:rPr lang="en-US" sz="2400" dirty="0"/>
              <a:t>We can’t take a windows based computer to space, so the commercial software will not be useful to us.</a:t>
            </a:r>
          </a:p>
        </p:txBody>
      </p:sp>
      <p:sp>
        <p:nvSpPr>
          <p:cNvPr id="10" name="TextBox 9"/>
          <p:cNvSpPr txBox="1"/>
          <p:nvPr/>
        </p:nvSpPr>
        <p:spPr>
          <a:xfrm>
            <a:off x="6590626" y="4786690"/>
            <a:ext cx="5501620" cy="1569660"/>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r>
              <a:rPr lang="en-US" sz="2400" dirty="0"/>
              <a:t>Software is replaced by a KSC-developed software designed for remote operations with distributed data, use of Deep Space Network, and data archiving.</a:t>
            </a:r>
          </a:p>
        </p:txBody>
      </p:sp>
      <p:sp>
        <p:nvSpPr>
          <p:cNvPr id="2" name="Right Arrow 1"/>
          <p:cNvSpPr/>
          <p:nvPr/>
        </p:nvSpPr>
        <p:spPr>
          <a:xfrm>
            <a:off x="6025360" y="1842994"/>
            <a:ext cx="254925" cy="28263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10800000">
            <a:off x="6331564" y="5430203"/>
            <a:ext cx="254925" cy="28263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7900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20</a:t>
            </a:fld>
            <a:endParaRPr lang="en-US" dirty="0">
              <a:solidFill>
                <a:srgbClr val="FF0000"/>
              </a:solidFill>
            </a:endParaRPr>
          </a:p>
        </p:txBody>
      </p:sp>
      <p:sp>
        <p:nvSpPr>
          <p:cNvPr id="8" name="Rectangle 7">
            <a:extLst>
              <a:ext uri="{FF2B5EF4-FFF2-40B4-BE49-F238E27FC236}">
                <a16:creationId xmlns:a16="http://schemas.microsoft.com/office/drawing/2014/main" id="{C253F0FB-5660-564A-B231-837F87A1984F}"/>
              </a:ext>
            </a:extLst>
          </p:cNvPr>
          <p:cNvSpPr/>
          <p:nvPr/>
        </p:nvSpPr>
        <p:spPr>
          <a:xfrm>
            <a:off x="0" y="80886"/>
            <a:ext cx="12191999" cy="707886"/>
          </a:xfrm>
          <a:prstGeom prst="rect">
            <a:avLst/>
          </a:prstGeom>
        </p:spPr>
        <p:txBody>
          <a:bodyPr wrap="square" anchor="ctr">
            <a:spAutoFit/>
          </a:bodyPr>
          <a:lstStyle/>
          <a:p>
            <a:pPr algn="ctr"/>
            <a:r>
              <a:rPr lang="en-US" sz="4000" b="1" dirty="0">
                <a:solidFill>
                  <a:srgbClr val="FFCC00"/>
                </a:solidFill>
                <a:latin typeface="Arial Black" panose="020B0A04020102020204" pitchFamily="34" charset="0"/>
              </a:rPr>
              <a:t>Flat Sat Test Configuration</a:t>
            </a:r>
            <a:endParaRPr lang="en-US" sz="4000" dirty="0">
              <a:solidFill>
                <a:srgbClr val="FFCC00"/>
              </a:solidFill>
            </a:endParaRPr>
          </a:p>
        </p:txBody>
      </p:sp>
      <p:pic>
        <p:nvPicPr>
          <p:cNvPr id="7" name="Picture 6">
            <a:extLst>
              <a:ext uri="{FF2B5EF4-FFF2-40B4-BE49-F238E27FC236}">
                <a16:creationId xmlns:a16="http://schemas.microsoft.com/office/drawing/2014/main" id="{111669B6-12CE-45C6-B895-FBA9F0ADA6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51257" y="1163677"/>
            <a:ext cx="5646759" cy="3044339"/>
          </a:xfrm>
          <a:prstGeom prst="rect">
            <a:avLst/>
          </a:prstGeom>
        </p:spPr>
      </p:pic>
      <p:pic>
        <p:nvPicPr>
          <p:cNvPr id="10" name="Picture 9">
            <a:extLst>
              <a:ext uri="{FF2B5EF4-FFF2-40B4-BE49-F238E27FC236}">
                <a16:creationId xmlns:a16="http://schemas.microsoft.com/office/drawing/2014/main" id="{39C0E04E-B954-479D-B749-169A1AD0B4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911" y="3312011"/>
            <a:ext cx="6068477" cy="3044339"/>
          </a:xfrm>
          <a:prstGeom prst="rect">
            <a:avLst/>
          </a:prstGeom>
        </p:spPr>
      </p:pic>
    </p:spTree>
    <p:extLst>
      <p:ext uri="{BB962C8B-B14F-4D97-AF65-F5344CB8AC3E}">
        <p14:creationId xmlns:p14="http://schemas.microsoft.com/office/powerpoint/2010/main" val="1852318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21</a:t>
            </a:fld>
            <a:endParaRPr lang="en-US" dirty="0">
              <a:solidFill>
                <a:srgbClr val="FF000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584" y="1244028"/>
            <a:ext cx="4875125" cy="230697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61067" y="1473065"/>
            <a:ext cx="6607051" cy="4954368"/>
          </a:xfrm>
          <a:prstGeom prst="rect">
            <a:avLst/>
          </a:prstGeom>
        </p:spPr>
      </p:pic>
      <p:sp>
        <p:nvSpPr>
          <p:cNvPr id="9" name="Title 1"/>
          <p:cNvSpPr txBox="1">
            <a:spLocks/>
          </p:cNvSpPr>
          <p:nvPr/>
        </p:nvSpPr>
        <p:spPr>
          <a:xfrm>
            <a:off x="0" y="5378"/>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Lunar Regolith Simulant Testing</a:t>
            </a:r>
          </a:p>
        </p:txBody>
      </p:sp>
      <p:pic>
        <p:nvPicPr>
          <p:cNvPr id="11" name="Picture 10">
            <a:extLst>
              <a:ext uri="{FF2B5EF4-FFF2-40B4-BE49-F238E27FC236}">
                <a16:creationId xmlns:a16="http://schemas.microsoft.com/office/drawing/2014/main" id="{3E8BD3AE-7AE7-42AA-8A80-D12F678E16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1931530" y="4448718"/>
            <a:ext cx="3197605" cy="1513153"/>
          </a:xfrm>
          <a:prstGeom prst="rect">
            <a:avLst/>
          </a:prstGeom>
        </p:spPr>
      </p:pic>
      <p:pic>
        <p:nvPicPr>
          <p:cNvPr id="12" name="Picture 11">
            <a:extLst>
              <a:ext uri="{FF2B5EF4-FFF2-40B4-BE49-F238E27FC236}">
                <a16:creationId xmlns:a16="http://schemas.microsoft.com/office/drawing/2014/main" id="{46CFA154-1482-404E-915C-070597B1CBD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61018" y="4448718"/>
            <a:ext cx="3197605" cy="1513153"/>
          </a:xfrm>
          <a:prstGeom prst="rect">
            <a:avLst/>
          </a:prstGeom>
        </p:spPr>
      </p:pic>
      <p:sp>
        <p:nvSpPr>
          <p:cNvPr id="13" name="TextBox 34">
            <a:extLst>
              <a:ext uri="{FF2B5EF4-FFF2-40B4-BE49-F238E27FC236}">
                <a16:creationId xmlns:a16="http://schemas.microsoft.com/office/drawing/2014/main" id="{8C9D2663-7A43-4DCE-A7E4-5EF1AB68ED4F}"/>
              </a:ext>
            </a:extLst>
          </p:cNvPr>
          <p:cNvSpPr txBox="1"/>
          <p:nvPr/>
        </p:nvSpPr>
        <p:spPr>
          <a:xfrm>
            <a:off x="4320077" y="4220542"/>
            <a:ext cx="84019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Open Ion Source</a:t>
            </a:r>
          </a:p>
        </p:txBody>
      </p:sp>
      <p:sp>
        <p:nvSpPr>
          <p:cNvPr id="14" name="TextBox 35">
            <a:extLst>
              <a:ext uri="{FF2B5EF4-FFF2-40B4-BE49-F238E27FC236}">
                <a16:creationId xmlns:a16="http://schemas.microsoft.com/office/drawing/2014/main" id="{DB608AE6-CF5D-4C64-B5DC-314781952A39}"/>
              </a:ext>
            </a:extLst>
          </p:cNvPr>
          <p:cNvSpPr txBox="1"/>
          <p:nvPr/>
        </p:nvSpPr>
        <p:spPr>
          <a:xfrm>
            <a:off x="344261" y="4309318"/>
            <a:ext cx="857068"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Cross Beam</a:t>
            </a:r>
          </a:p>
          <a:p>
            <a:r>
              <a:rPr lang="en-US" b="1" dirty="0"/>
              <a:t>Ion Source</a:t>
            </a:r>
          </a:p>
        </p:txBody>
      </p:sp>
    </p:spTree>
    <p:extLst>
      <p:ext uri="{BB962C8B-B14F-4D97-AF65-F5344CB8AC3E}">
        <p14:creationId xmlns:p14="http://schemas.microsoft.com/office/powerpoint/2010/main" val="422003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22</a:t>
            </a:fld>
            <a:endParaRPr lang="en-US" dirty="0">
              <a:solidFill>
                <a:srgbClr val="FF0000"/>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37" y="1452192"/>
            <a:ext cx="3612877" cy="481716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1304" y="182749"/>
            <a:ext cx="5306856" cy="3537904"/>
          </a:xfrm>
          <a:prstGeom prst="rect">
            <a:avLst/>
          </a:prstGeom>
        </p:spPr>
      </p:pic>
      <p:pic>
        <p:nvPicPr>
          <p:cNvPr id="13" name="Picture 12" descr="A picture containing monitor, indoor, television, photo&#10;&#10;Description automatically generated">
            <a:extLst>
              <a:ext uri="{FF2B5EF4-FFF2-40B4-BE49-F238E27FC236}">
                <a16:creationId xmlns:a16="http://schemas.microsoft.com/office/drawing/2014/main" id="{B1722E39-953B-4C11-949D-580750F080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006093" y="2986123"/>
            <a:ext cx="3027334" cy="4496394"/>
          </a:xfrm>
          <a:prstGeom prst="rect">
            <a:avLst/>
          </a:prstGeom>
        </p:spPr>
      </p:pic>
      <p:pic>
        <p:nvPicPr>
          <p:cNvPr id="17" name="Picture 16" descr="A large room&#10;&#10;Description automatically generated">
            <a:extLst>
              <a:ext uri="{FF2B5EF4-FFF2-40B4-BE49-F238E27FC236}">
                <a16:creationId xmlns:a16="http://schemas.microsoft.com/office/drawing/2014/main" id="{48889CC4-0B6A-494B-8B8E-145111D6C8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7882976" y="2425002"/>
            <a:ext cx="5579616" cy="2640354"/>
          </a:xfrm>
          <a:prstGeom prst="rect">
            <a:avLst/>
          </a:prstGeom>
        </p:spPr>
      </p:pic>
    </p:spTree>
    <p:extLst>
      <p:ext uri="{BB962C8B-B14F-4D97-AF65-F5344CB8AC3E}">
        <p14:creationId xmlns:p14="http://schemas.microsoft.com/office/powerpoint/2010/main" val="535717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23</a:t>
            </a:fld>
            <a:endParaRPr lang="en-US" dirty="0">
              <a:solidFill>
                <a:srgbClr val="FF0000"/>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5589" y="299259"/>
            <a:ext cx="4056611" cy="304245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9308" y="299258"/>
            <a:ext cx="4056612" cy="304245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774" y="3441468"/>
            <a:ext cx="4067694" cy="3050771"/>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8651" y="3404984"/>
            <a:ext cx="2577292" cy="3436390"/>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51125" y="3435870"/>
            <a:ext cx="4075159" cy="3056369"/>
          </a:xfrm>
          <a:prstGeom prst="rect">
            <a:avLst/>
          </a:prstGeom>
        </p:spPr>
      </p:pic>
    </p:spTree>
    <p:extLst>
      <p:ext uri="{BB962C8B-B14F-4D97-AF65-F5344CB8AC3E}">
        <p14:creationId xmlns:p14="http://schemas.microsoft.com/office/powerpoint/2010/main" val="2603178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24</a:t>
            </a:fld>
            <a:endParaRPr lang="en-US" dirty="0">
              <a:solidFill>
                <a:srgbClr val="FF0000"/>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76952"/>
            <a:ext cx="12192000" cy="4722962"/>
          </a:xfrm>
          <a:prstGeom prst="rect">
            <a:avLst/>
          </a:prstGeom>
        </p:spPr>
      </p:pic>
    </p:spTree>
    <p:extLst>
      <p:ext uri="{BB962C8B-B14F-4D97-AF65-F5344CB8AC3E}">
        <p14:creationId xmlns:p14="http://schemas.microsoft.com/office/powerpoint/2010/main" val="560975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t>25</a:t>
            </a:fld>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505" y="918093"/>
            <a:ext cx="11614245" cy="5843646"/>
          </a:xfrm>
          <a:prstGeom prst="rect">
            <a:avLst/>
          </a:prstGeom>
        </p:spPr>
      </p:pic>
    </p:spTree>
    <p:extLst>
      <p:ext uri="{BB962C8B-B14F-4D97-AF65-F5344CB8AC3E}">
        <p14:creationId xmlns:p14="http://schemas.microsoft.com/office/powerpoint/2010/main" val="4150588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t>26</a:t>
            </a:fld>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8952" y="0"/>
            <a:ext cx="7929350" cy="353690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1400" y="3649527"/>
            <a:ext cx="8610600" cy="3208473"/>
          </a:xfrm>
          <a:prstGeom prst="rect">
            <a:avLst/>
          </a:prstGeom>
        </p:spPr>
      </p:pic>
      <p:pic>
        <p:nvPicPr>
          <p:cNvPr id="2" name="Picture 1" descr="cid:image002.jpg@01D563E6.864C1A60"/>
          <p:cNvPicPr>
            <a:picLocks noChangeAspect="1" noChangeArrowheads="1"/>
          </p:cNvPicPr>
          <p:nvPr/>
        </p:nvPicPr>
        <p:blipFill rotWithShape="1">
          <a:blip r:embed="rId6">
            <a:extLst>
              <a:ext uri="{28A0092B-C50C-407E-A947-70E740481C1C}">
                <a14:useLocalDpi xmlns:a14="http://schemas.microsoft.com/office/drawing/2010/main" val="0"/>
              </a:ext>
            </a:extLst>
          </a:blip>
          <a:srcRect t="2244" b="-1"/>
          <a:stretch/>
        </p:blipFill>
        <p:spPr bwMode="auto">
          <a:xfrm>
            <a:off x="24939" y="3649527"/>
            <a:ext cx="3525291" cy="289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2840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27</a:t>
            </a:fld>
            <a:endParaRPr lang="en-US" dirty="0">
              <a:solidFill>
                <a:srgbClr val="FF0000"/>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1031" y="1886990"/>
            <a:ext cx="3397827" cy="453043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440" y="1205347"/>
            <a:ext cx="5087390" cy="3815542"/>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4173" y="1886990"/>
            <a:ext cx="3397827" cy="4530436"/>
          </a:xfrm>
          <a:prstGeom prst="rect">
            <a:avLst/>
          </a:prstGeom>
        </p:spPr>
      </p:pic>
      <p:sp>
        <p:nvSpPr>
          <p:cNvPr id="8" name="Title 1"/>
          <p:cNvSpPr txBox="1">
            <a:spLocks/>
          </p:cNvSpPr>
          <p:nvPr/>
        </p:nvSpPr>
        <p:spPr>
          <a:xfrm>
            <a:off x="0" y="134118"/>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With Every Test </a:t>
            </a:r>
          </a:p>
          <a:p>
            <a:r>
              <a:rPr lang="en-US" sz="4000" b="1" dirty="0">
                <a:solidFill>
                  <a:srgbClr val="FFCC00"/>
                </a:solidFill>
                <a:latin typeface="Arial Black" panose="020B0A04020102020204" pitchFamily="34" charset="0"/>
              </a:rPr>
              <a:t>Comes a New Lesson </a:t>
            </a:r>
          </a:p>
        </p:txBody>
      </p:sp>
    </p:spTree>
    <p:extLst>
      <p:ext uri="{BB962C8B-B14F-4D97-AF65-F5344CB8AC3E}">
        <p14:creationId xmlns:p14="http://schemas.microsoft.com/office/powerpoint/2010/main" val="1373194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indoor, table, sitting, metal&#10;&#10;Description automatically generated">
            <a:extLst>
              <a:ext uri="{FF2B5EF4-FFF2-40B4-BE49-F238E27FC236}">
                <a16:creationId xmlns:a16="http://schemas.microsoft.com/office/drawing/2014/main" id="{10938310-3F75-4D8F-9EC8-EE658C6F4C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778" r="9305"/>
          <a:stretch/>
        </p:blipFill>
        <p:spPr>
          <a:xfrm rot="5400000">
            <a:off x="5166633" y="1610245"/>
            <a:ext cx="4314823" cy="3245304"/>
          </a:xfrm>
          <a:prstGeom prst="rect">
            <a:avLst/>
          </a:prstGeom>
        </p:spPr>
      </p:pic>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28</a:t>
            </a:fld>
            <a:endParaRPr lang="en-US" dirty="0">
              <a:solidFill>
                <a:srgbClr val="FF0000"/>
              </a:solidFill>
            </a:endParaRPr>
          </a:p>
        </p:txBody>
      </p:sp>
      <p:sp>
        <p:nvSpPr>
          <p:cNvPr id="8" name="Title 1"/>
          <p:cNvSpPr txBox="1">
            <a:spLocks/>
          </p:cNvSpPr>
          <p:nvPr/>
        </p:nvSpPr>
        <p:spPr>
          <a:xfrm>
            <a:off x="0" y="134118"/>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Vibration Testing</a:t>
            </a:r>
          </a:p>
        </p:txBody>
      </p:sp>
      <p:pic>
        <p:nvPicPr>
          <p:cNvPr id="9" name="Picture 8" descr="A group of people in a room&#10;&#10;Description automatically generated">
            <a:extLst>
              <a:ext uri="{FF2B5EF4-FFF2-40B4-BE49-F238E27FC236}">
                <a16:creationId xmlns:a16="http://schemas.microsoft.com/office/drawing/2014/main" id="{F912A6CA-4A71-4244-ABAF-2D84F5A0B9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75485"/>
            <a:ext cx="6029325" cy="2857649"/>
          </a:xfrm>
          <a:prstGeom prst="rect">
            <a:avLst/>
          </a:prstGeom>
        </p:spPr>
      </p:pic>
      <p:pic>
        <p:nvPicPr>
          <p:cNvPr id="15" name="Picture 14" descr="A close up of a device&#10;&#10;Description automatically generated">
            <a:extLst>
              <a:ext uri="{FF2B5EF4-FFF2-40B4-BE49-F238E27FC236}">
                <a16:creationId xmlns:a16="http://schemas.microsoft.com/office/drawing/2014/main" id="{7384224A-5813-43D5-95FA-0CF35264021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695" r="19305"/>
          <a:stretch/>
        </p:blipFill>
        <p:spPr>
          <a:xfrm rot="5400000">
            <a:off x="8169048" y="2333396"/>
            <a:ext cx="4800603" cy="3245304"/>
          </a:xfrm>
          <a:prstGeom prst="rect">
            <a:avLst/>
          </a:prstGeom>
        </p:spPr>
      </p:pic>
      <p:pic>
        <p:nvPicPr>
          <p:cNvPr id="19" name="Picture 18" descr="A person standing in a room&#10;&#10;Description automatically generated">
            <a:extLst>
              <a:ext uri="{FF2B5EF4-FFF2-40B4-BE49-F238E27FC236}">
                <a16:creationId xmlns:a16="http://schemas.microsoft.com/office/drawing/2014/main" id="{DEA45647-7DD7-4D93-955A-A6F10A8E4F2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20982"/>
          <a:stretch/>
        </p:blipFill>
        <p:spPr>
          <a:xfrm>
            <a:off x="665914" y="3989919"/>
            <a:ext cx="4676774" cy="2800780"/>
          </a:xfrm>
          <a:prstGeom prst="rect">
            <a:avLst/>
          </a:prstGeom>
        </p:spPr>
      </p:pic>
    </p:spTree>
    <p:extLst>
      <p:ext uri="{BB962C8B-B14F-4D97-AF65-F5344CB8AC3E}">
        <p14:creationId xmlns:p14="http://schemas.microsoft.com/office/powerpoint/2010/main" val="160707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29</a:t>
            </a:fld>
            <a:endParaRPr lang="en-US" dirty="0">
              <a:solidFill>
                <a:srgbClr val="FF0000"/>
              </a:solidFill>
            </a:endParaRPr>
          </a:p>
        </p:txBody>
      </p:sp>
      <p:pic>
        <p:nvPicPr>
          <p:cNvPr id="6" name="Picture 5" descr="A close up of a map&#10;&#10;Description automatically generated">
            <a:extLst>
              <a:ext uri="{FF2B5EF4-FFF2-40B4-BE49-F238E27FC236}">
                <a16:creationId xmlns:a16="http://schemas.microsoft.com/office/drawing/2014/main" id="{E0A67B78-3D10-46CD-9170-1FB4E2ADAE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52" y="3535424"/>
            <a:ext cx="6960093" cy="3322574"/>
          </a:xfrm>
          <a:prstGeom prst="rect">
            <a:avLst/>
          </a:prstGeom>
        </p:spPr>
      </p:pic>
      <p:pic>
        <p:nvPicPr>
          <p:cNvPr id="12" name="Picture 11" descr="A picture containing indoor, table, person, person&#10;&#10;Description automatically generated">
            <a:extLst>
              <a:ext uri="{FF2B5EF4-FFF2-40B4-BE49-F238E27FC236}">
                <a16:creationId xmlns:a16="http://schemas.microsoft.com/office/drawing/2014/main" id="{2A8F3DA9-1425-4C6F-B3D9-C898226FA5E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860"/>
          <a:stretch/>
        </p:blipFill>
        <p:spPr>
          <a:xfrm>
            <a:off x="1050910" y="669655"/>
            <a:ext cx="4792731" cy="2865771"/>
          </a:xfrm>
          <a:prstGeom prst="rect">
            <a:avLst/>
          </a:prstGeom>
        </p:spPr>
      </p:pic>
      <p:sp>
        <p:nvSpPr>
          <p:cNvPr id="16" name="Title 1">
            <a:extLst>
              <a:ext uri="{FF2B5EF4-FFF2-40B4-BE49-F238E27FC236}">
                <a16:creationId xmlns:a16="http://schemas.microsoft.com/office/drawing/2014/main" id="{C6D87F32-36E8-4A38-9EE8-BE0321129B5E}"/>
              </a:ext>
            </a:extLst>
          </p:cNvPr>
          <p:cNvSpPr txBox="1">
            <a:spLocks/>
          </p:cNvSpPr>
          <p:nvPr/>
        </p:nvSpPr>
        <p:spPr>
          <a:xfrm>
            <a:off x="665914" y="-43164"/>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TVAC Testing</a:t>
            </a:r>
          </a:p>
        </p:txBody>
      </p:sp>
      <p:pic>
        <p:nvPicPr>
          <p:cNvPr id="17" name="Picture 16" descr="A picture containing computer&#10;&#10;Description automatically generated">
            <a:extLst>
              <a:ext uri="{FF2B5EF4-FFF2-40B4-BE49-F238E27FC236}">
                <a16:creationId xmlns:a16="http://schemas.microsoft.com/office/drawing/2014/main" id="{5C3EB8E6-B8AC-45CA-9ADA-91D80AA1E2A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833" t="18448" r="3195" b="706"/>
          <a:stretch/>
        </p:blipFill>
        <p:spPr>
          <a:xfrm rot="5400000">
            <a:off x="8080109" y="2564201"/>
            <a:ext cx="5553078" cy="2627799"/>
          </a:xfrm>
          <a:prstGeom prst="rect">
            <a:avLst/>
          </a:prstGeom>
        </p:spPr>
      </p:pic>
      <p:pic>
        <p:nvPicPr>
          <p:cNvPr id="19" name="Picture 18" descr="A picture containing indoor, table, sitting, large&#10;&#10;Description automatically generated">
            <a:extLst>
              <a:ext uri="{FF2B5EF4-FFF2-40B4-BE49-F238E27FC236}">
                <a16:creationId xmlns:a16="http://schemas.microsoft.com/office/drawing/2014/main" id="{C64EA8E2-A8E5-4131-9D9C-ED5717E3AD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511290" y="2564203"/>
            <a:ext cx="5553080" cy="2627797"/>
          </a:xfrm>
          <a:prstGeom prst="rect">
            <a:avLst/>
          </a:prstGeom>
        </p:spPr>
      </p:pic>
    </p:spTree>
    <p:extLst>
      <p:ext uri="{BB962C8B-B14F-4D97-AF65-F5344CB8AC3E}">
        <p14:creationId xmlns:p14="http://schemas.microsoft.com/office/powerpoint/2010/main" val="1406077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30</a:t>
            </a:fld>
            <a:endParaRPr lang="en-US" dirty="0">
              <a:solidFill>
                <a:srgbClr val="FF0000"/>
              </a:solidFill>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22401" t="1891" r="41399" b="49752"/>
          <a:stretch/>
        </p:blipFill>
        <p:spPr>
          <a:xfrm>
            <a:off x="1537852" y="274321"/>
            <a:ext cx="4069080" cy="3046592"/>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59961" t="2167" r="4489" b="49971"/>
          <a:stretch/>
        </p:blipFill>
        <p:spPr>
          <a:xfrm>
            <a:off x="6576060" y="274321"/>
            <a:ext cx="4069080" cy="3070403"/>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22617" t="51959" r="41091" b="1"/>
          <a:stretch/>
        </p:blipFill>
        <p:spPr>
          <a:xfrm>
            <a:off x="1537852" y="3625414"/>
            <a:ext cx="4069080" cy="3018836"/>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9620" t="51574" r="4181"/>
          <a:stretch/>
        </p:blipFill>
        <p:spPr>
          <a:xfrm>
            <a:off x="6576060" y="3625414"/>
            <a:ext cx="4069080" cy="3050921"/>
          </a:xfrm>
          <a:prstGeom prst="rect">
            <a:avLst/>
          </a:prstGeom>
        </p:spPr>
      </p:pic>
      <p:pic>
        <p:nvPicPr>
          <p:cNvPr id="10" name="Picture 6" descr="https://sp.ksc.nasa.gov/ub/UB-R/UB-R3/ACL/MSOnly/Pictures/MSOLO_missions_(slide%20size%204-3).jpg"/>
          <p:cNvPicPr>
            <a:picLocks noChangeAspect="1" noChangeArrowheads="1"/>
          </p:cNvPicPr>
          <p:nvPr/>
        </p:nvPicPr>
        <p:blipFill rotWithShape="1">
          <a:blip r:embed="rId5">
            <a:extLst>
              <a:ext uri="{28A0092B-C50C-407E-A947-70E740481C1C}">
                <a14:useLocalDpi xmlns:a14="http://schemas.microsoft.com/office/drawing/2010/main" val="0"/>
              </a:ext>
            </a:extLst>
          </a:blip>
          <a:srcRect l="50119" b="50022"/>
          <a:stretch/>
        </p:blipFill>
        <p:spPr bwMode="auto">
          <a:xfrm>
            <a:off x="6564334" y="274321"/>
            <a:ext cx="4054193" cy="3046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180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31</a:t>
            </a:fld>
            <a:endParaRPr lang="en-US" dirty="0">
              <a:solidFill>
                <a:srgbClr val="FF0000"/>
              </a:solidFill>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22401" t="1891" r="41399" b="49752"/>
          <a:stretch/>
        </p:blipFill>
        <p:spPr>
          <a:xfrm>
            <a:off x="1537852" y="274321"/>
            <a:ext cx="4069080" cy="3046592"/>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59961" t="2167" r="4489" b="49971"/>
          <a:stretch/>
        </p:blipFill>
        <p:spPr>
          <a:xfrm>
            <a:off x="6576060" y="274321"/>
            <a:ext cx="4069080" cy="3070403"/>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22617" t="51959" r="41091" b="1"/>
          <a:stretch/>
        </p:blipFill>
        <p:spPr>
          <a:xfrm>
            <a:off x="1537852" y="3625414"/>
            <a:ext cx="4069080" cy="3018836"/>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9620" t="51574" r="4181"/>
          <a:stretch/>
        </p:blipFill>
        <p:spPr>
          <a:xfrm>
            <a:off x="6576060" y="3625414"/>
            <a:ext cx="4069080" cy="3050921"/>
          </a:xfrm>
          <a:prstGeom prst="rect">
            <a:avLst/>
          </a:prstGeom>
        </p:spPr>
      </p:pic>
      <p:pic>
        <p:nvPicPr>
          <p:cNvPr id="3074" name="Picture 2" descr="https://sp.ksc.nasa.gov/ub/UB-R/UB-R3/ACL/MSOnly/Pictures/MSOLO_missions_(slide%20size%204-3).jpg"/>
          <p:cNvPicPr>
            <a:picLocks noChangeAspect="1" noChangeArrowheads="1"/>
          </p:cNvPicPr>
          <p:nvPr/>
        </p:nvPicPr>
        <p:blipFill rotWithShape="1">
          <a:blip r:embed="rId5">
            <a:extLst>
              <a:ext uri="{28A0092B-C50C-407E-A947-70E740481C1C}">
                <a14:useLocalDpi xmlns:a14="http://schemas.microsoft.com/office/drawing/2010/main" val="0"/>
              </a:ext>
            </a:extLst>
          </a:blip>
          <a:srcRect r="49968" b="50371"/>
          <a:stretch/>
        </p:blipFill>
        <p:spPr bwMode="auto">
          <a:xfrm>
            <a:off x="1591065" y="274321"/>
            <a:ext cx="4015867" cy="298763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sp.ksc.nasa.gov/ub/UB-R/UB-R3/ACL/MSOnly/Pictures/MSOLO_missions_(slide%20size%204-3).jpg"/>
          <p:cNvPicPr>
            <a:picLocks noChangeAspect="1" noChangeArrowheads="1"/>
          </p:cNvPicPr>
          <p:nvPr/>
        </p:nvPicPr>
        <p:blipFill rotWithShape="1">
          <a:blip r:embed="rId5">
            <a:extLst>
              <a:ext uri="{28A0092B-C50C-407E-A947-70E740481C1C}">
                <a14:useLocalDpi xmlns:a14="http://schemas.microsoft.com/office/drawing/2010/main" val="0"/>
              </a:ext>
            </a:extLst>
          </a:blip>
          <a:srcRect l="50119" b="50022"/>
          <a:stretch/>
        </p:blipFill>
        <p:spPr bwMode="auto">
          <a:xfrm>
            <a:off x="6564334" y="274321"/>
            <a:ext cx="4054193" cy="3046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48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489" y="1100063"/>
            <a:ext cx="4532342" cy="3021561"/>
          </a:xfrm>
          <a:prstGeom prst="rect">
            <a:avLst/>
          </a:prstGeom>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32</a:t>
            </a:fld>
            <a:endParaRPr lang="en-US" dirty="0">
              <a:solidFill>
                <a:srgbClr val="FF0000"/>
              </a:solidFill>
            </a:endParaRPr>
          </a:p>
        </p:txBody>
      </p:sp>
      <p:pic>
        <p:nvPicPr>
          <p:cNvPr id="5" name="Picture 4"/>
          <p:cNvPicPr>
            <a:picLocks noChangeAspect="1"/>
          </p:cNvPicPr>
          <p:nvPr/>
        </p:nvPicPr>
        <p:blipFill rotWithShape="1">
          <a:blip r:embed="rId5"/>
          <a:srcRect l="31219" t="19793" r="14751" b="58852"/>
          <a:stretch/>
        </p:blipFill>
        <p:spPr>
          <a:xfrm>
            <a:off x="1730812" y="250844"/>
            <a:ext cx="5894419" cy="1261927"/>
          </a:xfrm>
          <a:prstGeom prst="rect">
            <a:avLst/>
          </a:prstGeom>
        </p:spPr>
      </p:pic>
      <p:pic>
        <p:nvPicPr>
          <p:cNvPr id="4098" name="Picture 2" descr="three people stand near a model of a lunar rov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3885" y="2947585"/>
            <a:ext cx="4524846" cy="254712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0" y="1974810"/>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VIPER</a:t>
            </a:r>
          </a:p>
        </p:txBody>
      </p:sp>
      <p:pic>
        <p:nvPicPr>
          <p:cNvPr id="9" name="Picture 15" descr="image001"/>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93576" y="3323788"/>
            <a:ext cx="4977261" cy="358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8"/>
          <a:stretch>
            <a:fillRect/>
          </a:stretch>
        </p:blipFill>
        <p:spPr>
          <a:xfrm>
            <a:off x="159616" y="4462818"/>
            <a:ext cx="3033960" cy="1745731"/>
          </a:xfrm>
          <a:prstGeom prst="rect">
            <a:avLst/>
          </a:prstGeom>
        </p:spPr>
      </p:pic>
      <p:pic>
        <p:nvPicPr>
          <p:cNvPr id="6" name="Picture 5"/>
          <p:cNvPicPr>
            <a:picLocks noChangeAspect="1"/>
          </p:cNvPicPr>
          <p:nvPr/>
        </p:nvPicPr>
        <p:blipFill rotWithShape="1">
          <a:blip r:embed="rId9"/>
          <a:srcRect l="24801" t="15384" r="44602" b="42044"/>
          <a:stretch/>
        </p:blipFill>
        <p:spPr>
          <a:xfrm>
            <a:off x="7711025" y="311676"/>
            <a:ext cx="3314533" cy="2498026"/>
          </a:xfrm>
          <a:prstGeom prst="rect">
            <a:avLst/>
          </a:prstGeom>
        </p:spPr>
      </p:pic>
    </p:spTree>
    <p:extLst>
      <p:ext uri="{BB962C8B-B14F-4D97-AF65-F5344CB8AC3E}">
        <p14:creationId xmlns:p14="http://schemas.microsoft.com/office/powerpoint/2010/main" val="3533068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33</a:t>
            </a:fld>
            <a:endParaRPr lang="en-US" dirty="0">
              <a:solidFill>
                <a:srgbClr val="FF0000"/>
              </a:solidFill>
            </a:endParaRPr>
          </a:p>
        </p:txBody>
      </p:sp>
      <p:sp>
        <p:nvSpPr>
          <p:cNvPr id="6" name="Title 1"/>
          <p:cNvSpPr txBox="1">
            <a:spLocks/>
          </p:cNvSpPr>
          <p:nvPr/>
        </p:nvSpPr>
        <p:spPr>
          <a:xfrm>
            <a:off x="-169735" y="-23274"/>
            <a:ext cx="12191999" cy="9413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Future Work</a:t>
            </a:r>
          </a:p>
        </p:txBody>
      </p:sp>
      <p:sp>
        <p:nvSpPr>
          <p:cNvPr id="7" name="TextBox 6"/>
          <p:cNvSpPr txBox="1"/>
          <p:nvPr/>
        </p:nvSpPr>
        <p:spPr>
          <a:xfrm>
            <a:off x="242232" y="1124116"/>
            <a:ext cx="6281398" cy="830997"/>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pPr algn="ctr"/>
            <a:r>
              <a:rPr lang="en-US" sz="2400" dirty="0"/>
              <a:t>Currently, the AB lander is scheduled to launch in 2021 on the new ULA Vulcan Rocket</a:t>
            </a:r>
          </a:p>
        </p:txBody>
      </p:sp>
      <p:sp>
        <p:nvSpPr>
          <p:cNvPr id="10" name="TextBox 9"/>
          <p:cNvSpPr txBox="1"/>
          <p:nvPr/>
        </p:nvSpPr>
        <p:spPr>
          <a:xfrm>
            <a:off x="178584" y="2161136"/>
            <a:ext cx="6549185" cy="830997"/>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pPr algn="ctr"/>
            <a:r>
              <a:rPr lang="en-US" sz="2400" dirty="0"/>
              <a:t>Before that, the last mass spec on the surface of the moon happened during the Apollo 17 mission! </a:t>
            </a:r>
          </a:p>
        </p:txBody>
      </p:sp>
      <p:sp>
        <p:nvSpPr>
          <p:cNvPr id="11" name="TextBox 10"/>
          <p:cNvSpPr txBox="1"/>
          <p:nvPr/>
        </p:nvSpPr>
        <p:spPr>
          <a:xfrm>
            <a:off x="7053326" y="1768682"/>
            <a:ext cx="4968938" cy="4154984"/>
          </a:xfrm>
          <a:prstGeom prst="rect">
            <a:avLst/>
          </a:prstGeom>
          <a:solidFill>
            <a:schemeClr val="accent1">
              <a:lumMod val="40000"/>
              <a:lumOff val="60000"/>
            </a:schemeClr>
          </a:solidFill>
          <a:effectLst/>
          <a:scene3d>
            <a:camera prst="orthographicFront"/>
            <a:lightRig rig="threePt" dir="t"/>
          </a:scene3d>
          <a:sp3d>
            <a:bevelT/>
          </a:sp3d>
        </p:spPr>
        <p:txBody>
          <a:bodyPr wrap="square" rtlCol="0">
            <a:spAutoFit/>
          </a:bodyPr>
          <a:lstStyle/>
          <a:p>
            <a:pPr marL="342900" indent="-342900">
              <a:buFont typeface="Arial" panose="020B0604020202020204" pitchFamily="34" charset="0"/>
              <a:buChar char="•"/>
            </a:pPr>
            <a:r>
              <a:rPr lang="en-US" sz="2400" dirty="0"/>
              <a:t>Data processing, what is there?</a:t>
            </a:r>
          </a:p>
          <a:p>
            <a:pPr marL="342900" indent="-342900">
              <a:buFont typeface="Arial" panose="020B0604020202020204" pitchFamily="34" charset="0"/>
              <a:buChar char="•"/>
            </a:pPr>
            <a:r>
              <a:rPr lang="en-US" sz="2400" dirty="0"/>
              <a:t>Improvements of avionics components on MSolo for future missions.</a:t>
            </a:r>
          </a:p>
          <a:p>
            <a:pPr marL="342900" indent="-342900">
              <a:buFont typeface="Arial" panose="020B0604020202020204" pitchFamily="34" charset="0"/>
              <a:buChar char="•"/>
            </a:pPr>
            <a:r>
              <a:rPr lang="en-US" sz="2400" dirty="0"/>
              <a:t>Software improvements (telemetry, firmware, user interfaces).</a:t>
            </a:r>
          </a:p>
          <a:p>
            <a:pPr marL="342900" indent="-342900">
              <a:buFont typeface="Arial" panose="020B0604020202020204" pitchFamily="34" charset="0"/>
              <a:buChar char="•"/>
            </a:pPr>
            <a:r>
              <a:rPr lang="en-US" sz="2400" dirty="0"/>
              <a:t>Test models for quantification of water and other volatiles on lunar surface.</a:t>
            </a:r>
          </a:p>
          <a:p>
            <a:pPr marL="342900" indent="-342900">
              <a:buFont typeface="Arial" panose="020B0604020202020204" pitchFamily="34" charset="0"/>
              <a:buChar char="•"/>
            </a:pPr>
            <a:r>
              <a:rPr lang="en-US" sz="2400" dirty="0"/>
              <a:t>Get ready for other CLPS missions, PRIME, and VIPER</a:t>
            </a:r>
          </a:p>
        </p:txBody>
      </p:sp>
      <p:pic>
        <p:nvPicPr>
          <p:cNvPr id="12" name="Picture 11" descr="Chart&#10;&#10;Description automatically generated">
            <a:extLst>
              <a:ext uri="{FF2B5EF4-FFF2-40B4-BE49-F238E27FC236}">
                <a16:creationId xmlns:a16="http://schemas.microsoft.com/office/drawing/2014/main" id="{08C5AF78-FCF4-4373-8020-B4F712F8FD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332110"/>
            <a:ext cx="6923702" cy="3024240"/>
          </a:xfrm>
          <a:prstGeom prst="rect">
            <a:avLst/>
          </a:prstGeom>
        </p:spPr>
      </p:pic>
    </p:spTree>
    <p:extLst>
      <p:ext uri="{BB962C8B-B14F-4D97-AF65-F5344CB8AC3E}">
        <p14:creationId xmlns:p14="http://schemas.microsoft.com/office/powerpoint/2010/main" val="2905716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descr="GFV_0001.JPG">
            <a:extLst>
              <a:ext uri="{FF2B5EF4-FFF2-40B4-BE49-F238E27FC236}">
                <a16:creationId xmlns:a16="http://schemas.microsoft.com/office/drawing/2014/main" id="{3D6BFF49-CC69-4FE5-A316-CE6B6C61E0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11" t="10340" r="8947" b="9465"/>
          <a:stretch/>
        </p:blipFill>
        <p:spPr>
          <a:xfrm>
            <a:off x="1924118" y="1582806"/>
            <a:ext cx="2719464" cy="1681123"/>
          </a:xfrm>
          <a:prstGeom prst="rect">
            <a:avLst/>
          </a:prstGeom>
        </p:spPr>
      </p:pic>
      <p:pic>
        <p:nvPicPr>
          <p:cNvPr id="4" name="Picture 3">
            <a:extLst>
              <a:ext uri="{FF2B5EF4-FFF2-40B4-BE49-F238E27FC236}">
                <a16:creationId xmlns:a16="http://schemas.microsoft.com/office/drawing/2014/main" id="{AA5F819C-01E5-0A40-B350-57CFF00F7CF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584" y="182749"/>
            <a:ext cx="874660" cy="735344"/>
          </a:xfrm>
          <a:prstGeom prst="rect">
            <a:avLst/>
          </a:prstGeom>
          <a:effectLst>
            <a:glow rad="76200">
              <a:schemeClr val="bg1">
                <a:alpha val="37000"/>
              </a:schemeClr>
            </a:glow>
            <a:outerShdw blurRad="330200" dist="215900" sy="23000" kx="1200000" algn="br" rotWithShape="0">
              <a:prstClr val="black">
                <a:alpha val="54000"/>
              </a:prstClr>
            </a:outerShdw>
            <a:softEdge rad="0"/>
          </a:effectLst>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893" t="10373" r="17474" b="12783"/>
          <a:stretch/>
        </p:blipFill>
        <p:spPr bwMode="auto">
          <a:xfrm>
            <a:off x="11084010" y="186573"/>
            <a:ext cx="938254" cy="73152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34</a:t>
            </a:fld>
            <a:endParaRPr lang="en-US" dirty="0">
              <a:solidFill>
                <a:srgbClr val="FF0000"/>
              </a:solidFill>
            </a:endParaRPr>
          </a:p>
        </p:txBody>
      </p:sp>
      <p:sp>
        <p:nvSpPr>
          <p:cNvPr id="6" name="Title 1"/>
          <p:cNvSpPr txBox="1">
            <a:spLocks/>
          </p:cNvSpPr>
          <p:nvPr/>
        </p:nvSpPr>
        <p:spPr>
          <a:xfrm>
            <a:off x="1" y="79737"/>
            <a:ext cx="12191999" cy="941367"/>
          </a:xfrm>
          <a:prstGeom prst="rect">
            <a:avLst/>
          </a:prstGeom>
          <a:solidFill>
            <a:schemeClr val="tx1"/>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Life After Grad School</a:t>
            </a:r>
          </a:p>
        </p:txBody>
      </p:sp>
      <p:pic>
        <p:nvPicPr>
          <p:cNvPr id="7176" name="Picture 8" descr="http://chemistry.unt.edu/~verbeck/plasm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1243" y="806728"/>
            <a:ext cx="3945600" cy="2621633"/>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chemistry.unt.edu/~verbeck/lipi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582" y="916181"/>
            <a:ext cx="3497661" cy="2324002"/>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http://chemistry.unt.edu/~verbeck/group.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584" y="3480446"/>
            <a:ext cx="4281741" cy="28759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8"/>
          <a:srcRect l="28590" t="27101" r="16025" b="15385"/>
          <a:stretch/>
        </p:blipFill>
        <p:spPr>
          <a:xfrm>
            <a:off x="7431717" y="3765664"/>
            <a:ext cx="4655126" cy="2618508"/>
          </a:xfrm>
          <a:prstGeom prst="rect">
            <a:avLst/>
          </a:prstGeom>
        </p:spPr>
      </p:pic>
      <p:pic>
        <p:nvPicPr>
          <p:cNvPr id="11" name="Picture 10">
            <a:extLst>
              <a:ext uri="{FF2B5EF4-FFF2-40B4-BE49-F238E27FC236}">
                <a16:creationId xmlns:a16="http://schemas.microsoft.com/office/drawing/2014/main" id="{2FB6CB20-DFCE-40C2-AE39-E5B8030D39A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172" t="16921" r="19800" b="27603"/>
          <a:stretch/>
        </p:blipFill>
        <p:spPr>
          <a:xfrm>
            <a:off x="4574889" y="3825631"/>
            <a:ext cx="2792264" cy="2037173"/>
          </a:xfrm>
          <a:prstGeom prst="rect">
            <a:avLst/>
          </a:prstGeom>
        </p:spPr>
      </p:pic>
      <p:pic>
        <p:nvPicPr>
          <p:cNvPr id="13" name="Picture 2" descr="http://chemistry.unt.edu/~verbeck/backpackms3.jpg">
            <a:extLst>
              <a:ext uri="{FF2B5EF4-FFF2-40B4-BE49-F238E27FC236}">
                <a16:creationId xmlns:a16="http://schemas.microsoft.com/office/drawing/2014/main" id="{E7B9D321-98A4-4A10-8362-C17C6C7253E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336" t="19948" r="10703" b="3949"/>
          <a:stretch/>
        </p:blipFill>
        <p:spPr bwMode="auto">
          <a:xfrm>
            <a:off x="104390" y="1437125"/>
            <a:ext cx="1845425" cy="1429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65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35</a:t>
            </a:fld>
            <a:endParaRPr lang="en-US" dirty="0">
              <a:solidFill>
                <a:srgbClr val="FF0000"/>
              </a:solidFill>
            </a:endParaRPr>
          </a:p>
        </p:txBody>
      </p:sp>
      <p:sp>
        <p:nvSpPr>
          <p:cNvPr id="8" name="Title 1"/>
          <p:cNvSpPr txBox="1">
            <a:spLocks/>
          </p:cNvSpPr>
          <p:nvPr/>
        </p:nvSpPr>
        <p:spPr>
          <a:xfrm>
            <a:off x="0" y="0"/>
            <a:ext cx="12191999" cy="941367"/>
          </a:xfrm>
          <a:prstGeom prst="rect">
            <a:avLst/>
          </a:prstGeom>
          <a:solidFill>
            <a:schemeClr val="tx1"/>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NASA Called</a:t>
            </a:r>
          </a:p>
        </p:txBody>
      </p:sp>
      <p:pic>
        <p:nvPicPr>
          <p:cNvPr id="4" name="Picture 3" descr="A picture containing sitting, old, table, stuffed&#10;&#10;Description automatically generated">
            <a:extLst>
              <a:ext uri="{FF2B5EF4-FFF2-40B4-BE49-F238E27FC236}">
                <a16:creationId xmlns:a16="http://schemas.microsoft.com/office/drawing/2014/main" id="{FA00F331-22E7-43DE-A4E9-E86D152F98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3282470" y="852590"/>
            <a:ext cx="5091165" cy="2413000"/>
          </a:xfrm>
          <a:prstGeom prst="rect">
            <a:avLst/>
          </a:prstGeom>
        </p:spPr>
      </p:pic>
      <p:pic>
        <p:nvPicPr>
          <p:cNvPr id="6" name="Picture 5" descr="A picture containing outdoor, water, smoke, dark&#10;&#10;Description automatically generated">
            <a:extLst>
              <a:ext uri="{FF2B5EF4-FFF2-40B4-BE49-F238E27FC236}">
                <a16:creationId xmlns:a16="http://schemas.microsoft.com/office/drawing/2014/main" id="{AE2DF905-B6C8-4255-A1E3-CC845AFDFE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806348" y="1806348"/>
            <a:ext cx="6858000" cy="3245304"/>
          </a:xfrm>
          <a:prstGeom prst="rect">
            <a:avLst/>
          </a:prstGeom>
        </p:spPr>
      </p:pic>
      <p:pic>
        <p:nvPicPr>
          <p:cNvPr id="11" name="Picture 10">
            <a:extLst>
              <a:ext uri="{FF2B5EF4-FFF2-40B4-BE49-F238E27FC236}">
                <a16:creationId xmlns:a16="http://schemas.microsoft.com/office/drawing/2014/main" id="{485188F6-24D2-465B-B5FD-F988FFBB6E3C}"/>
              </a:ext>
            </a:extLst>
          </p:cNvPr>
          <p:cNvPicPr>
            <a:picLocks noChangeAspect="1"/>
          </p:cNvPicPr>
          <p:nvPr/>
        </p:nvPicPr>
        <p:blipFill>
          <a:blip r:embed="rId4"/>
          <a:stretch>
            <a:fillRect/>
          </a:stretch>
        </p:blipFill>
        <p:spPr>
          <a:xfrm>
            <a:off x="3319304" y="3458706"/>
            <a:ext cx="5553389" cy="3340577"/>
          </a:xfrm>
          <a:prstGeom prst="rect">
            <a:avLst/>
          </a:prstGeom>
        </p:spPr>
      </p:pic>
      <p:pic>
        <p:nvPicPr>
          <p:cNvPr id="13" name="Picture 12" descr="A picture containing indoor, table, computer, desk&#10;&#10;Description automatically generated">
            <a:extLst>
              <a:ext uri="{FF2B5EF4-FFF2-40B4-BE49-F238E27FC236}">
                <a16:creationId xmlns:a16="http://schemas.microsoft.com/office/drawing/2014/main" id="{8E6336DC-74A0-478F-86C7-FA98DBF6E8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635" y="1558122"/>
            <a:ext cx="3656440" cy="3732970"/>
          </a:xfrm>
          <a:prstGeom prst="rect">
            <a:avLst/>
          </a:prstGeom>
        </p:spPr>
      </p:pic>
    </p:spTree>
    <p:extLst>
      <p:ext uri="{BB962C8B-B14F-4D97-AF65-F5344CB8AC3E}">
        <p14:creationId xmlns:p14="http://schemas.microsoft.com/office/powerpoint/2010/main" val="2421548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8C88954-DBB9-4168-9E09-5BD9C020105B}" type="slidenum">
              <a:rPr lang="en-US" smtClean="0">
                <a:solidFill>
                  <a:srgbClr val="FF0000"/>
                </a:solidFill>
              </a:rPr>
              <a:t>36</a:t>
            </a:fld>
            <a:endParaRPr lang="en-US" dirty="0">
              <a:solidFill>
                <a:srgbClr val="FF0000"/>
              </a:solidFill>
            </a:endParaRPr>
          </a:p>
        </p:txBody>
      </p:sp>
      <p:sp>
        <p:nvSpPr>
          <p:cNvPr id="8" name="Title 1"/>
          <p:cNvSpPr txBox="1">
            <a:spLocks/>
          </p:cNvSpPr>
          <p:nvPr/>
        </p:nvSpPr>
        <p:spPr>
          <a:xfrm>
            <a:off x="0" y="0"/>
            <a:ext cx="12191999" cy="941367"/>
          </a:xfrm>
          <a:prstGeom prst="rect">
            <a:avLst/>
          </a:prstGeom>
          <a:solidFill>
            <a:schemeClr val="tx1"/>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CC00"/>
                </a:solidFill>
                <a:latin typeface="Arial Black" panose="020B0A04020102020204" pitchFamily="34" charset="0"/>
              </a:rPr>
              <a:t>Ad Astra Per Aspera</a:t>
            </a:r>
          </a:p>
        </p:txBody>
      </p:sp>
      <p:pic>
        <p:nvPicPr>
          <p:cNvPr id="4" name="Picture 3" descr="A person sitting at a desk&#10;&#10;Description automatically generated">
            <a:extLst>
              <a:ext uri="{FF2B5EF4-FFF2-40B4-BE49-F238E27FC236}">
                <a16:creationId xmlns:a16="http://schemas.microsoft.com/office/drawing/2014/main" id="{4C630421-804D-400A-9EC0-D6FD835478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8331" y="741014"/>
            <a:ext cx="4572000" cy="34290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452474" y="1703571"/>
            <a:ext cx="6395472" cy="3026429"/>
          </a:xfrm>
          <a:prstGeom prst="rect">
            <a:avLst/>
          </a:prstGeom>
        </p:spPr>
      </p:pic>
      <p:pic>
        <p:nvPicPr>
          <p:cNvPr id="5122" name="Picture 2" descr="http://chemistry.unt.edu/~verbeck/CBChi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 y="741014"/>
            <a:ext cx="4843092" cy="32502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erson sitting on a table&#10;&#10;Description automatically generated">
            <a:extLst>
              <a:ext uri="{FF2B5EF4-FFF2-40B4-BE49-F238E27FC236}">
                <a16:creationId xmlns:a16="http://schemas.microsoft.com/office/drawing/2014/main" id="{7C87BB4D-F025-42D0-AD6C-9BE9DC49E8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91268"/>
            <a:ext cx="2150049" cy="2866732"/>
          </a:xfrm>
          <a:prstGeom prst="rect">
            <a:avLst/>
          </a:prstGeom>
        </p:spPr>
      </p:pic>
      <p:pic>
        <p:nvPicPr>
          <p:cNvPr id="12" name="Picture 11" descr="A view of a city at sunset&#10;&#10;Description automatically generated">
            <a:extLst>
              <a:ext uri="{FF2B5EF4-FFF2-40B4-BE49-F238E27FC236}">
                <a16:creationId xmlns:a16="http://schemas.microsoft.com/office/drawing/2014/main" id="{304A599D-1F7E-47CD-AC36-0950D26A31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5134" y="3515507"/>
            <a:ext cx="6774876" cy="3205968"/>
          </a:xfrm>
          <a:prstGeom prst="rect">
            <a:avLst/>
          </a:prstGeom>
        </p:spPr>
      </p:pic>
    </p:spTree>
    <p:extLst>
      <p:ext uri="{BB962C8B-B14F-4D97-AF65-F5344CB8AC3E}">
        <p14:creationId xmlns:p14="http://schemas.microsoft.com/office/powerpoint/2010/main" val="1270239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21114</TotalTime>
  <Words>1089</Words>
  <Application>Microsoft Office PowerPoint</Application>
  <PresentationFormat>Widescreen</PresentationFormat>
  <Paragraphs>144</Paragraphs>
  <Slides>36</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 Black</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Aguilar-Ayala, Roberto (KSC)[KSC-UB-Generic]</dc:creator>
  <cp:lastModifiedBy>Aguilar-Ayala, Roberto (KSC-UB)[KSC-UB-Generic]</cp:lastModifiedBy>
  <cp:revision>109</cp:revision>
  <dcterms:created xsi:type="dcterms:W3CDTF">2020-01-21T16:45:20Z</dcterms:created>
  <dcterms:modified xsi:type="dcterms:W3CDTF">2020-09-25T18:07:13Z</dcterms:modified>
</cp:coreProperties>
</file>