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59" r:id="rId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E8A"/>
    <a:srgbClr val="FF9969"/>
    <a:srgbClr val="FFCA4A"/>
    <a:srgbClr val="FFDE5B"/>
    <a:srgbClr val="FFDC7A"/>
    <a:srgbClr val="FFA000"/>
    <a:srgbClr val="FFA611"/>
    <a:srgbClr val="FF9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36" y="224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100D01-A376-494C-87BF-8AE300DD74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1C04FD-1E89-4F9C-8260-84B691930E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C61D027-73A9-48F3-8687-C655E6378AB0}" type="datetime1">
              <a:rPr lang="en-US" altLang="en-US"/>
              <a:pPr>
                <a:defRPr/>
              </a:pPr>
              <a:t>9/11/2020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730FD1A-8E64-46E2-ABD1-DAD394FCC7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B7B2CF-8A2F-4C52-A5A4-329E773E92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750344-6E7A-41D4-BE67-400AAC7E3B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CF016-CDB8-4382-8452-C674C9C16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F4E7D36-D1E6-408B-BF81-F13CBB273EF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5DBC750-3924-4EFC-BE88-0EAEA0FEEC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782FE98-AA3E-4B41-A14E-0018B59F7B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BFE9D72A-98E2-45DE-8395-1A6AACCB4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3D25F9-F868-4928-8DAC-6C9001D74B5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620" y="37042"/>
            <a:ext cx="10515600" cy="7588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110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A2C71-8C7A-4B89-BE92-47E6426BF7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F4C70B1-7ECE-4631-96EA-E19CF24852C2}" type="datetime1">
              <a:rPr lang="en-US" altLang="en-US"/>
              <a:pPr>
                <a:defRPr/>
              </a:pPr>
              <a:t>9/11/2020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6F2AE-2309-47CB-9FE7-85740E65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88EB3-71B9-4B4F-A9FE-2FD2B99E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4A47F895-0D00-4F65-8D38-8BE84377AC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49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 Light" charset="0"/>
          <a:ea typeface="ＭＳ Ｐゴシック" charset="-128"/>
          <a:cs typeface="ＭＳ Ｐゴシック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Ensuring that airspace system is ready when aircraft are ready </a:t>
            </a:r>
          </a:p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Ensuring that 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airspace 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is ready when aircraft are 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ready.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400" y="144147"/>
            <a:ext cx="726358" cy="63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2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A0B3D021-14AF-41A3-9B9C-D95A22488F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5" name="Picture 28">
            <a:extLst>
              <a:ext uri="{FF2B5EF4-FFF2-40B4-BE49-F238E27FC236}">
                <a16:creationId xmlns:a16="http://schemas.microsoft.com/office/drawing/2014/main" id="{4616185B-D477-4467-AB59-2CE4AA9C5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7288"/>
            <a:ext cx="12192000" cy="575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0">
            <a:extLst>
              <a:ext uri="{FF2B5EF4-FFF2-40B4-BE49-F238E27FC236}">
                <a16:creationId xmlns:a16="http://schemas.microsoft.com/office/drawing/2014/main" id="{8E7AC112-9B25-4761-A342-1AFE76097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5489575"/>
            <a:ext cx="18018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36">
            <a:extLst>
              <a:ext uri="{FF2B5EF4-FFF2-40B4-BE49-F238E27FC236}">
                <a16:creationId xmlns:a16="http://schemas.microsoft.com/office/drawing/2014/main" id="{8D6FA400-9A21-4245-BABC-3DE3BA9D3BA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71525" y="-30163"/>
            <a:ext cx="7412038" cy="762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solidFill>
                  <a:schemeClr val="bg1"/>
                </a:solidFill>
                <a:ea typeface="ＭＳ Ｐゴシック" panose="020B0600070205080204" pitchFamily="34" charset="-128"/>
              </a:rPr>
              <a:t/>
            </a:r>
            <a:br>
              <a:rPr lang="en-US" altLang="en-US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2900" b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Evolution of Airspace Operations and Safety</a:t>
            </a:r>
          </a:p>
        </p:txBody>
      </p:sp>
      <p:sp>
        <p:nvSpPr>
          <p:cNvPr id="46" name="Title 36">
            <a:extLst>
              <a:ext uri="{FF2B5EF4-FFF2-40B4-BE49-F238E27FC236}">
                <a16:creationId xmlns:a16="http://schemas.microsoft.com/office/drawing/2014/main" id="{BAE5E876-7B00-4DB8-84F4-894339E7968C}"/>
              </a:ext>
            </a:extLst>
          </p:cNvPr>
          <p:cNvSpPr txBox="1">
            <a:spLocks/>
          </p:cNvSpPr>
          <p:nvPr/>
        </p:nvSpPr>
        <p:spPr>
          <a:xfrm rot="20728697">
            <a:off x="3492500" y="2236788"/>
            <a:ext cx="960438" cy="325437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+Density</a:t>
            </a:r>
          </a:p>
        </p:txBody>
      </p:sp>
      <p:sp>
        <p:nvSpPr>
          <p:cNvPr id="47" name="Title 36">
            <a:extLst>
              <a:ext uri="{FF2B5EF4-FFF2-40B4-BE49-F238E27FC236}">
                <a16:creationId xmlns:a16="http://schemas.microsoft.com/office/drawing/2014/main" id="{86672827-92DF-4C32-8C3A-5D00B1FD3C4F}"/>
              </a:ext>
            </a:extLst>
          </p:cNvPr>
          <p:cNvSpPr txBox="1">
            <a:spLocks/>
          </p:cNvSpPr>
          <p:nvPr/>
        </p:nvSpPr>
        <p:spPr>
          <a:xfrm rot="20828059">
            <a:off x="1485900" y="2789238"/>
            <a:ext cx="960438" cy="325437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Safety</a:t>
            </a:r>
          </a:p>
        </p:txBody>
      </p:sp>
      <p:sp>
        <p:nvSpPr>
          <p:cNvPr id="48" name="Title 36">
            <a:extLst>
              <a:ext uri="{FF2B5EF4-FFF2-40B4-BE49-F238E27FC236}">
                <a16:creationId xmlns:a16="http://schemas.microsoft.com/office/drawing/2014/main" id="{73CCFC7E-F9E7-4D8F-8FC4-660E54AE44EF}"/>
              </a:ext>
            </a:extLst>
          </p:cNvPr>
          <p:cNvSpPr txBox="1">
            <a:spLocks/>
          </p:cNvSpPr>
          <p:nvPr/>
        </p:nvSpPr>
        <p:spPr>
          <a:xfrm rot="20836296">
            <a:off x="5278438" y="1455738"/>
            <a:ext cx="1644650" cy="492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+ Efficiency and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proactive planning</a:t>
            </a:r>
          </a:p>
        </p:txBody>
      </p:sp>
      <p:sp>
        <p:nvSpPr>
          <p:cNvPr id="50" name="Title 36">
            <a:extLst>
              <a:ext uri="{FF2B5EF4-FFF2-40B4-BE49-F238E27FC236}">
                <a16:creationId xmlns:a16="http://schemas.microsoft.com/office/drawing/2014/main" id="{7AD0159B-E873-4D29-BF18-F4807A14209F}"/>
              </a:ext>
            </a:extLst>
          </p:cNvPr>
          <p:cNvSpPr txBox="1">
            <a:spLocks/>
          </p:cNvSpPr>
          <p:nvPr/>
        </p:nvSpPr>
        <p:spPr>
          <a:xfrm rot="20836296">
            <a:off x="7312025" y="874713"/>
            <a:ext cx="1704975" cy="8636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+ Service oriented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  architecture for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 tailored mission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oriented services</a:t>
            </a:r>
          </a:p>
        </p:txBody>
      </p:sp>
      <p:sp>
        <p:nvSpPr>
          <p:cNvPr id="51" name="Title 36">
            <a:extLst>
              <a:ext uri="{FF2B5EF4-FFF2-40B4-BE49-F238E27FC236}">
                <a16:creationId xmlns:a16="http://schemas.microsoft.com/office/drawing/2014/main" id="{A2AE55F0-517C-4317-AB2E-9435AFBC28D4}"/>
              </a:ext>
            </a:extLst>
          </p:cNvPr>
          <p:cNvSpPr txBox="1">
            <a:spLocks/>
          </p:cNvSpPr>
          <p:nvPr/>
        </p:nvSpPr>
        <p:spPr>
          <a:xfrm rot="20836296">
            <a:off x="9197975" y="582613"/>
            <a:ext cx="2257425" cy="52387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+ Complexity, scalability,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 and dynamic adaptation</a:t>
            </a:r>
          </a:p>
        </p:txBody>
      </p:sp>
      <p:pic>
        <p:nvPicPr>
          <p:cNvPr id="3083" name="Picture 19">
            <a:extLst>
              <a:ext uri="{FF2B5EF4-FFF2-40B4-BE49-F238E27FC236}">
                <a16:creationId xmlns:a16="http://schemas.microsoft.com/office/drawing/2014/main" id="{9DD2170B-08DC-4969-98C3-2C76CF45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1101725"/>
            <a:ext cx="261937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20">
            <a:extLst>
              <a:ext uri="{FF2B5EF4-FFF2-40B4-BE49-F238E27FC236}">
                <a16:creationId xmlns:a16="http://schemas.microsoft.com/office/drawing/2014/main" id="{13244F4E-E439-46A3-ACF0-FCD75783D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46775"/>
            <a:ext cx="105283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itle 36">
            <a:extLst>
              <a:ext uri="{FF2B5EF4-FFF2-40B4-BE49-F238E27FC236}">
                <a16:creationId xmlns:a16="http://schemas.microsoft.com/office/drawing/2014/main" id="{7D62A89E-35C1-4C5D-899D-3F1BC4709969}"/>
              </a:ext>
            </a:extLst>
          </p:cNvPr>
          <p:cNvSpPr txBox="1">
            <a:spLocks/>
          </p:cNvSpPr>
          <p:nvPr/>
        </p:nvSpPr>
        <p:spPr>
          <a:xfrm>
            <a:off x="1312863" y="6121400"/>
            <a:ext cx="9271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1</a:t>
            </a:r>
          </a:p>
        </p:txBody>
      </p:sp>
      <p:sp>
        <p:nvSpPr>
          <p:cNvPr id="60" name="Title 36">
            <a:extLst>
              <a:ext uri="{FF2B5EF4-FFF2-40B4-BE49-F238E27FC236}">
                <a16:creationId xmlns:a16="http://schemas.microsoft.com/office/drawing/2014/main" id="{401EC419-AA29-4166-84A7-7657F244E554}"/>
              </a:ext>
            </a:extLst>
          </p:cNvPr>
          <p:cNvSpPr txBox="1">
            <a:spLocks/>
          </p:cNvSpPr>
          <p:nvPr/>
        </p:nvSpPr>
        <p:spPr>
          <a:xfrm>
            <a:off x="3421063" y="6121400"/>
            <a:ext cx="9271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2</a:t>
            </a:r>
          </a:p>
        </p:txBody>
      </p:sp>
      <p:sp>
        <p:nvSpPr>
          <p:cNvPr id="61" name="Title 36">
            <a:extLst>
              <a:ext uri="{FF2B5EF4-FFF2-40B4-BE49-F238E27FC236}">
                <a16:creationId xmlns:a16="http://schemas.microsoft.com/office/drawing/2014/main" id="{05C8D037-BB0D-46DE-92D4-4FF922436ABD}"/>
              </a:ext>
            </a:extLst>
          </p:cNvPr>
          <p:cNvSpPr txBox="1">
            <a:spLocks/>
          </p:cNvSpPr>
          <p:nvPr/>
        </p:nvSpPr>
        <p:spPr>
          <a:xfrm>
            <a:off x="5516563" y="6146800"/>
            <a:ext cx="10795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3</a:t>
            </a:r>
          </a:p>
        </p:txBody>
      </p:sp>
      <p:sp>
        <p:nvSpPr>
          <p:cNvPr id="62" name="Title 36">
            <a:extLst>
              <a:ext uri="{FF2B5EF4-FFF2-40B4-BE49-F238E27FC236}">
                <a16:creationId xmlns:a16="http://schemas.microsoft.com/office/drawing/2014/main" id="{B03397D8-F0CE-4B75-8134-31217416F30B}"/>
              </a:ext>
            </a:extLst>
          </p:cNvPr>
          <p:cNvSpPr txBox="1">
            <a:spLocks/>
          </p:cNvSpPr>
          <p:nvPr/>
        </p:nvSpPr>
        <p:spPr>
          <a:xfrm>
            <a:off x="7269163" y="6146800"/>
            <a:ext cx="1524000" cy="4826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4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(~2035)</a:t>
            </a:r>
          </a:p>
        </p:txBody>
      </p:sp>
      <p:sp>
        <p:nvSpPr>
          <p:cNvPr id="63" name="Title 36">
            <a:extLst>
              <a:ext uri="{FF2B5EF4-FFF2-40B4-BE49-F238E27FC236}">
                <a16:creationId xmlns:a16="http://schemas.microsoft.com/office/drawing/2014/main" id="{0CB9DD82-A9C6-4AE5-A33C-DEA26EA61FD7}"/>
              </a:ext>
            </a:extLst>
          </p:cNvPr>
          <p:cNvSpPr txBox="1">
            <a:spLocks/>
          </p:cNvSpPr>
          <p:nvPr/>
        </p:nvSpPr>
        <p:spPr>
          <a:xfrm>
            <a:off x="9415463" y="6146800"/>
            <a:ext cx="1524000" cy="4826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5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(~2045)</a:t>
            </a:r>
          </a:p>
        </p:txBody>
      </p:sp>
      <p:sp>
        <p:nvSpPr>
          <p:cNvPr id="64" name="Title 36">
            <a:extLst>
              <a:ext uri="{FF2B5EF4-FFF2-40B4-BE49-F238E27FC236}">
                <a16:creationId xmlns:a16="http://schemas.microsoft.com/office/drawing/2014/main" id="{605F308B-3265-4CBF-A69B-B5A0C2D7D3B7}"/>
              </a:ext>
            </a:extLst>
          </p:cNvPr>
          <p:cNvSpPr txBox="1">
            <a:spLocks/>
          </p:cNvSpPr>
          <p:nvPr/>
        </p:nvSpPr>
        <p:spPr>
          <a:xfrm rot="16200000">
            <a:off x="30163" y="3314700"/>
            <a:ext cx="12065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S-curves</a:t>
            </a:r>
          </a:p>
        </p:txBody>
      </p:sp>
      <p:pic>
        <p:nvPicPr>
          <p:cNvPr id="3091" name="Picture 29">
            <a:extLst>
              <a:ext uri="{FF2B5EF4-FFF2-40B4-BE49-F238E27FC236}">
                <a16:creationId xmlns:a16="http://schemas.microsoft.com/office/drawing/2014/main" id="{1F442A2B-52CF-4C30-BF32-119AFAFF0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4305300"/>
            <a:ext cx="1898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31">
            <a:extLst>
              <a:ext uri="{FF2B5EF4-FFF2-40B4-BE49-F238E27FC236}">
                <a16:creationId xmlns:a16="http://schemas.microsoft.com/office/drawing/2014/main" id="{CA23FB21-4ABE-4AA7-80D7-DDAE057D5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4940300"/>
            <a:ext cx="20986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25861F96-A8B9-4E0B-B141-44475E98A66B}"/>
              </a:ext>
            </a:extLst>
          </p:cNvPr>
          <p:cNvSpPr/>
          <p:nvPr/>
        </p:nvSpPr>
        <p:spPr>
          <a:xfrm>
            <a:off x="904875" y="4633913"/>
            <a:ext cx="1795463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Procedural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Estimate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the current and planned a/c positions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B14F56A-0E19-4002-ABD2-235FB66AA66F}"/>
              </a:ext>
            </a:extLst>
          </p:cNvPr>
          <p:cNvSpPr/>
          <p:nvPr/>
        </p:nvSpPr>
        <p:spPr>
          <a:xfrm>
            <a:off x="2641600" y="4229100"/>
            <a:ext cx="2481263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Radar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Know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the current and </a:t>
            </a:r>
            <a:r>
              <a:rPr lang="en-US" sz="1200" b="1" dirty="0">
                <a:solidFill>
                  <a:srgbClr val="DAF692"/>
                </a:solidFill>
                <a:latin typeface="Arial"/>
                <a:ea typeface="+mn-ea"/>
              </a:rPr>
              <a:t>estimate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planned a/c positions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3C74C48-5188-4B83-995F-9EEB3B8C69CF}"/>
              </a:ext>
            </a:extLst>
          </p:cNvPr>
          <p:cNvSpPr/>
          <p:nvPr/>
        </p:nvSpPr>
        <p:spPr>
          <a:xfrm>
            <a:off x="5008563" y="3540125"/>
            <a:ext cx="2082800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Trajectory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Know &amp; exchange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current and planned a/c positions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0A30EA-5963-4A69-AF44-509EC974D240}"/>
              </a:ext>
            </a:extLst>
          </p:cNvPr>
          <p:cNvSpPr/>
          <p:nvPr/>
        </p:nvSpPr>
        <p:spPr>
          <a:xfrm>
            <a:off x="7042150" y="4516438"/>
            <a:ext cx="20828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Introduces 3rd-party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service providers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29FB970-A0B8-4E44-8A24-502A2FD00183}"/>
              </a:ext>
            </a:extLst>
          </p:cNvPr>
          <p:cNvSpPr/>
          <p:nvPr/>
        </p:nvSpPr>
        <p:spPr>
          <a:xfrm>
            <a:off x="9161463" y="4138613"/>
            <a:ext cx="22606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Machine-to-machine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interactions and humans collaborate</a:t>
            </a:r>
          </a:p>
        </p:txBody>
      </p:sp>
      <p:sp>
        <p:nvSpPr>
          <p:cNvPr id="3098" name="Rectangle 87">
            <a:extLst>
              <a:ext uri="{FF2B5EF4-FFF2-40B4-BE49-F238E27FC236}">
                <a16:creationId xmlns:a16="http://schemas.microsoft.com/office/drawing/2014/main" id="{AC25BEB9-2A1B-45D9-934D-CD00C444A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5524500"/>
            <a:ext cx="20701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Automated in-time safety </a:t>
            </a:r>
          </a:p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monitoring and alerting services</a:t>
            </a:r>
          </a:p>
        </p:txBody>
      </p:sp>
      <p:sp>
        <p:nvSpPr>
          <p:cNvPr id="3099" name="Rectangle 88">
            <a:extLst>
              <a:ext uri="{FF2B5EF4-FFF2-40B4-BE49-F238E27FC236}">
                <a16:creationId xmlns:a16="http://schemas.microsoft.com/office/drawing/2014/main" id="{CABBB47F-B2A8-47EC-B3A4-744646B6E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8763" y="5530850"/>
            <a:ext cx="21796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Automatically-assured adaptive</a:t>
            </a:r>
          </a:p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 in-time safety threat management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49F2EEF-0EAC-40D4-965C-60DC612CD3A2}"/>
              </a:ext>
            </a:extLst>
          </p:cNvPr>
          <p:cNvCxnSpPr/>
          <p:nvPr/>
        </p:nvCxnSpPr>
        <p:spPr>
          <a:xfrm rot="16200000" flipH="1">
            <a:off x="849313" y="4514850"/>
            <a:ext cx="3708400" cy="38100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01" name="Picture 2">
            <a:extLst>
              <a:ext uri="{FF2B5EF4-FFF2-40B4-BE49-F238E27FC236}">
                <a16:creationId xmlns:a16="http://schemas.microsoft.com/office/drawing/2014/main" id="{6047065C-D061-4E63-B65F-AE459CBD7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425" y="1408113"/>
            <a:ext cx="1743075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A51BA7-6B3A-4482-B8A6-F398979B46DC}"/>
              </a:ext>
            </a:extLst>
          </p:cNvPr>
          <p:cNvCxnSpPr/>
          <p:nvPr/>
        </p:nvCxnSpPr>
        <p:spPr>
          <a:xfrm rot="16200000" flipH="1">
            <a:off x="2883694" y="4223544"/>
            <a:ext cx="4318000" cy="11112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887AE5C-9A91-4493-99E9-C38B0C54BB44}"/>
              </a:ext>
            </a:extLst>
          </p:cNvPr>
          <p:cNvCxnSpPr/>
          <p:nvPr/>
        </p:nvCxnSpPr>
        <p:spPr>
          <a:xfrm rot="5400000">
            <a:off x="4696619" y="4006056"/>
            <a:ext cx="4762500" cy="1588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02F8DC7-31F3-485D-8D50-CAD1B7180517}"/>
              </a:ext>
            </a:extLst>
          </p:cNvPr>
          <p:cNvCxnSpPr/>
          <p:nvPr/>
        </p:nvCxnSpPr>
        <p:spPr>
          <a:xfrm rot="5400000">
            <a:off x="6491288" y="3771900"/>
            <a:ext cx="5232400" cy="3175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05" name="Picture 3">
            <a:extLst>
              <a:ext uri="{FF2B5EF4-FFF2-40B4-BE49-F238E27FC236}">
                <a16:creationId xmlns:a16="http://schemas.microsoft.com/office/drawing/2014/main" id="{51BB7913-EDF6-4B6E-B85C-A488D774E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63" y="1905000"/>
            <a:ext cx="1673225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6" name="Picture 33">
            <a:extLst>
              <a:ext uri="{FF2B5EF4-FFF2-40B4-BE49-F238E27FC236}">
                <a16:creationId xmlns:a16="http://schemas.microsoft.com/office/drawing/2014/main" id="{6107929F-B8CE-4AB0-8039-6CB3E7265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3232150"/>
            <a:ext cx="1878013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81477265-D240-463C-B556-E3CF13CBC507}"/>
              </a:ext>
            </a:extLst>
          </p:cNvPr>
          <p:cNvSpPr/>
          <p:nvPr/>
        </p:nvSpPr>
        <p:spPr>
          <a:xfrm>
            <a:off x="7054850" y="3616325"/>
            <a:ext cx="2087563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+mn-lt"/>
                <a:ea typeface="+mj-ea"/>
                <a:cs typeface="+mj-cs"/>
              </a:rPr>
              <a:t>Collaborative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rgbClr val="DAF692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Arial"/>
                <a:ea typeface="ＭＳ Ｐゴシック" charset="-128"/>
                <a:cs typeface="ＭＳ Ｐゴシック" charset="-128"/>
              </a:rPr>
              <a:t>Connected, 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chemeClr val="bg1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Arial"/>
                <a:ea typeface="ＭＳ Ｐゴシック" charset="-128"/>
                <a:cs typeface="ＭＳ Ｐゴシック" charset="-128"/>
              </a:rPr>
              <a:t>performance-based, 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chemeClr val="bg1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Arial"/>
                <a:ea typeface="ＭＳ Ｐゴシック" charset="-128"/>
                <a:cs typeface="ＭＳ Ｐゴシック" charset="-128"/>
              </a:rPr>
              <a:t>collaborative ATM</a:t>
            </a:r>
          </a:p>
        </p:txBody>
      </p:sp>
      <p:pic>
        <p:nvPicPr>
          <p:cNvPr id="3108" name="Picture 4">
            <a:extLst>
              <a:ext uri="{FF2B5EF4-FFF2-40B4-BE49-F238E27FC236}">
                <a16:creationId xmlns:a16="http://schemas.microsoft.com/office/drawing/2014/main" id="{92386728-9FAE-48DE-9141-0A17C04A2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2101850"/>
            <a:ext cx="17287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9" name="Picture 5">
            <a:extLst>
              <a:ext uri="{FF2B5EF4-FFF2-40B4-BE49-F238E27FC236}">
                <a16:creationId xmlns:a16="http://schemas.microsoft.com/office/drawing/2014/main" id="{3C06E55E-2C15-4CAE-801F-9AA45C2FA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888" y="2647950"/>
            <a:ext cx="1808162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0" name="Picture 6">
            <a:extLst>
              <a:ext uri="{FF2B5EF4-FFF2-40B4-BE49-F238E27FC236}">
                <a16:creationId xmlns:a16="http://schemas.microsoft.com/office/drawing/2014/main" id="{DE58CA64-C178-48C6-97ED-15C9DEA73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3165475"/>
            <a:ext cx="1646238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4">
            <a:extLst>
              <a:ext uri="{FF2B5EF4-FFF2-40B4-BE49-F238E27FC236}">
                <a16:creationId xmlns:a16="http://schemas.microsoft.com/office/drawing/2014/main" id="{7F41B705-7EEF-4F8D-B396-604F7815C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174163" y="2120900"/>
            <a:ext cx="2351087" cy="1524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2" name="Rectangle 83">
            <a:extLst>
              <a:ext uri="{FF2B5EF4-FFF2-40B4-BE49-F238E27FC236}">
                <a16:creationId xmlns:a16="http://schemas.microsoft.com/office/drawing/2014/main" id="{21E3756F-19F2-4EB8-B415-9CE5ECD0E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463" y="3352800"/>
            <a:ext cx="25527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700" b="1">
                <a:solidFill>
                  <a:schemeClr val="bg1"/>
                </a:solidFill>
                <a:latin typeface="Calibri" panose="020F0502020204030204" pitchFamily="34" charset="0"/>
              </a:rPr>
              <a:t>Highly-Automated</a:t>
            </a:r>
          </a:p>
          <a:p>
            <a:pPr algn="ctr" eaLnBrk="1" hangingPunct="1"/>
            <a:r>
              <a:rPr lang="en-US" altLang="en-US" sz="1200" b="1">
                <a:solidFill>
                  <a:srgbClr val="DAF692"/>
                </a:solidFill>
              </a:rPr>
              <a:t>ML/AI – based </a:t>
            </a:r>
            <a:r>
              <a:rPr lang="en-US" altLang="en-US" sz="1200" b="1">
                <a:solidFill>
                  <a:schemeClr val="bg1"/>
                </a:solidFill>
              </a:rPr>
              <a:t>dynamic, robust </a:t>
            </a:r>
          </a:p>
          <a:p>
            <a:pPr algn="ctr" eaLnBrk="1" hangingPunct="1"/>
            <a:r>
              <a:rPr lang="en-US" altLang="en-US" sz="1200" b="1">
                <a:solidFill>
                  <a:schemeClr val="bg1"/>
                </a:solidFill>
              </a:rPr>
              <a:t>performance and safety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9ACFF9-0234-4531-B7D6-1476BE5AE03D}"/>
              </a:ext>
            </a:extLst>
          </p:cNvPr>
          <p:cNvSpPr/>
          <p:nvPr/>
        </p:nvSpPr>
        <p:spPr>
          <a:xfrm>
            <a:off x="1046163" y="5661025"/>
            <a:ext cx="3814762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effectLst>
                  <a:outerShdw blurRad="41275" dist="25400" dir="2700000" algn="tl" rotWithShape="0">
                    <a:srgbClr val="000000"/>
                  </a:outerShdw>
                </a:effectLst>
                <a:latin typeface="+mn-lt"/>
                <a:ea typeface="+mn-ea"/>
              </a:rPr>
              <a:t>Human-centered safety monitoring, assessment and mitigation</a:t>
            </a:r>
          </a:p>
        </p:txBody>
      </p:sp>
      <p:pic>
        <p:nvPicPr>
          <p:cNvPr id="3114" name="Picture 7">
            <a:extLst>
              <a:ext uri="{FF2B5EF4-FFF2-40B4-BE49-F238E27FC236}">
                <a16:creationId xmlns:a16="http://schemas.microsoft.com/office/drawing/2014/main" id="{B704E363-2FD4-4C81-9E40-4C78EC89B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5105400"/>
            <a:ext cx="545941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itle 36">
            <a:extLst>
              <a:ext uri="{FF2B5EF4-FFF2-40B4-BE49-F238E27FC236}">
                <a16:creationId xmlns:a16="http://schemas.microsoft.com/office/drawing/2014/main" id="{601EA551-3794-4644-9BA3-D1EC2D8B51AA}"/>
              </a:ext>
            </a:extLst>
          </p:cNvPr>
          <p:cNvSpPr txBox="1">
            <a:spLocks/>
          </p:cNvSpPr>
          <p:nvPr/>
        </p:nvSpPr>
        <p:spPr>
          <a:xfrm>
            <a:off x="5681663" y="5105400"/>
            <a:ext cx="5214937" cy="381000"/>
          </a:xfrm>
          <a:prstGeom prst="rect">
            <a:avLst/>
          </a:prstGeom>
        </p:spPr>
        <p:txBody>
          <a:bodyPr/>
          <a:lstStyle/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900" i="1" dirty="0">
                <a:latin typeface="+mn-lt"/>
                <a:ea typeface="+mj-ea"/>
                <a:cs typeface="+mj-cs"/>
              </a:rPr>
              <a:t>Digital Transformation of ATM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230FDA1-415A-40C0-AF25-5ED222F33037}"/>
              </a:ext>
            </a:extLst>
          </p:cNvPr>
          <p:cNvSpPr/>
          <p:nvPr/>
        </p:nvSpPr>
        <p:spPr>
          <a:xfrm>
            <a:off x="1524000" y="5759450"/>
            <a:ext cx="330200" cy="104775"/>
          </a:xfrm>
          <a:prstGeom prst="rect">
            <a:avLst/>
          </a:prstGeom>
          <a:solidFill>
            <a:schemeClr val="bg2">
              <a:lumMod val="10000"/>
              <a:alpha val="6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17" name="Rectangle 52">
            <a:extLst>
              <a:ext uri="{FF2B5EF4-FFF2-40B4-BE49-F238E27FC236}">
                <a16:creationId xmlns:a16="http://schemas.microsoft.com/office/drawing/2014/main" id="{EB3D2955-18D2-430A-89F4-61E101306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" y="5659438"/>
            <a:ext cx="3814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Human-centered safety monitoring, assessment and mitigation</a:t>
            </a:r>
          </a:p>
        </p:txBody>
      </p:sp>
      <p:sp>
        <p:nvSpPr>
          <p:cNvPr id="3118" name="Rectangle 87">
            <a:extLst>
              <a:ext uri="{FF2B5EF4-FFF2-40B4-BE49-F238E27FC236}">
                <a16:creationId xmlns:a16="http://schemas.microsoft.com/office/drawing/2014/main" id="{5625D35E-9446-4DF2-B375-215D1745A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025" y="5524500"/>
            <a:ext cx="20701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Integrated predictive risk</a:t>
            </a:r>
          </a:p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mitigation across domains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400" y="144147"/>
            <a:ext cx="726358" cy="6306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gility Aerospace ppt Template" id="{9FFA1A2B-3DEA-4DBC-B91A-88800010A56A}" vid="{324AE268-6777-45E9-A7B3-E3DCAB902A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Agility Aerospace ppt Template</Template>
  <TotalTime>1248</TotalTime>
  <Words>170</Words>
  <Application>Microsoft Office PowerPoint</Application>
  <PresentationFormat>Widescreen</PresentationFormat>
  <Paragraphs>49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 Evolution of Airspace Operations and Safety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Wichman</dc:creator>
  <cp:lastModifiedBy>Clark, Christine O. (ARC-AT)[WYLE LABS]</cp:lastModifiedBy>
  <cp:revision>83</cp:revision>
  <dcterms:created xsi:type="dcterms:W3CDTF">2020-07-01T06:23:08Z</dcterms:created>
  <dcterms:modified xsi:type="dcterms:W3CDTF">2020-09-11T16:44:10Z</dcterms:modified>
</cp:coreProperties>
</file>