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  <p:sldMasterId id="2147483678" r:id="rId6"/>
  </p:sldMasterIdLst>
  <p:notesMasterIdLst>
    <p:notesMasterId r:id="rId37"/>
  </p:notesMasterIdLst>
  <p:sldIdLst>
    <p:sldId id="917" r:id="rId7"/>
    <p:sldId id="918" r:id="rId8"/>
    <p:sldId id="740" r:id="rId9"/>
    <p:sldId id="858" r:id="rId10"/>
    <p:sldId id="3727" r:id="rId11"/>
    <p:sldId id="369" r:id="rId12"/>
    <p:sldId id="328" r:id="rId13"/>
    <p:sldId id="3075" r:id="rId14"/>
    <p:sldId id="3152" r:id="rId15"/>
    <p:sldId id="3726" r:id="rId16"/>
    <p:sldId id="483" r:id="rId17"/>
    <p:sldId id="734" r:id="rId18"/>
    <p:sldId id="518" r:id="rId19"/>
    <p:sldId id="3153" r:id="rId20"/>
    <p:sldId id="921" r:id="rId21"/>
    <p:sldId id="923" r:id="rId22"/>
    <p:sldId id="924" r:id="rId23"/>
    <p:sldId id="927" r:id="rId24"/>
    <p:sldId id="926" r:id="rId25"/>
    <p:sldId id="934" r:id="rId26"/>
    <p:sldId id="935" r:id="rId27"/>
    <p:sldId id="928" r:id="rId28"/>
    <p:sldId id="930" r:id="rId29"/>
    <p:sldId id="929" r:id="rId30"/>
    <p:sldId id="931" r:id="rId31"/>
    <p:sldId id="932" r:id="rId32"/>
    <p:sldId id="933" r:id="rId33"/>
    <p:sldId id="709" r:id="rId34"/>
    <p:sldId id="3149" r:id="rId35"/>
    <p:sldId id="3710" r:id="rId36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058" autoAdjust="0"/>
    <p:restoredTop sz="96801" autoAdjust="0"/>
  </p:normalViewPr>
  <p:slideViewPr>
    <p:cSldViewPr snapToGrid="0" snapToObjects="1">
      <p:cViewPr varScale="1">
        <p:scale>
          <a:sx n="69" d="100"/>
          <a:sy n="69" d="100"/>
        </p:scale>
        <p:origin x="1372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2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-40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E2991D7-29C4-4BB9-93F1-40D8C8F28AF1}" type="datetimeFigureOut">
              <a:rPr lang="en-US" smtClean="0"/>
              <a:t>9/19/2020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50963" y="1162050"/>
            <a:ext cx="4179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2"/>
            <a:ext cx="550545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2D2C6D85-B1D2-4026-BA11-30D8093396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4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308A1-4F0D-4D70-B874-4EE41CDA5B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95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ECA2B-336D-425B-B408-6C842875C24B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935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6E30C2-FFA1-45E0-A586-D87C358894E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073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2ECA2B-336D-425B-B408-6C842875C24B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673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MAV Payload Assembly – MPA – contains the 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459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308A1-4F0D-4D70-B874-4EE41CDA5B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8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51089" fontAlgn="base">
              <a:spcBef>
                <a:spcPct val="0"/>
              </a:spcBef>
              <a:spcAft>
                <a:spcPct val="0"/>
              </a:spcAft>
            </a:pPr>
            <a:fld id="{E5D12DFF-694A-4EF4-8487-68985CE5AD73}" type="slidenum">
              <a:rPr lang="en-US">
                <a:solidFill>
                  <a:srgbClr val="000000"/>
                </a:solidFill>
                <a:latin typeface="Arial" charset="0"/>
              </a:rPr>
              <a:pPr defTabSz="951089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474" name="Rectangle 2"/>
          <p:cNvSpPr>
            <a:spLocks noChangeArrowheads="1"/>
          </p:cNvSpPr>
          <p:nvPr/>
        </p:nvSpPr>
        <p:spPr bwMode="auto">
          <a:xfrm>
            <a:off x="4381502" y="0"/>
            <a:ext cx="3289371" cy="474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3168" tIns="46584" rIns="93168" bIns="46584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475" name="Rectangle 3"/>
          <p:cNvSpPr>
            <a:spLocks noChangeArrowheads="1"/>
          </p:cNvSpPr>
          <p:nvPr/>
        </p:nvSpPr>
        <p:spPr bwMode="auto">
          <a:xfrm>
            <a:off x="4381502" y="8957469"/>
            <a:ext cx="3289371" cy="4793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7463" tIns="46254" rIns="97463" bIns="46254" anchor="b"/>
          <a:lstStyle/>
          <a:p>
            <a:pPr algn="r" defTabSz="98182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17</a:t>
            </a:r>
          </a:p>
        </p:txBody>
      </p:sp>
      <p:sp>
        <p:nvSpPr>
          <p:cNvPr id="617476" name="Rectangle 4"/>
          <p:cNvSpPr>
            <a:spLocks noChangeArrowheads="1"/>
          </p:cNvSpPr>
          <p:nvPr/>
        </p:nvSpPr>
        <p:spPr bwMode="auto">
          <a:xfrm>
            <a:off x="1" y="8957469"/>
            <a:ext cx="3282881" cy="4793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3168" tIns="46584" rIns="93168" bIns="46584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477" name="Rectangle 5"/>
          <p:cNvSpPr>
            <a:spLocks noChangeArrowheads="1"/>
          </p:cNvSpPr>
          <p:nvPr/>
        </p:nvSpPr>
        <p:spPr bwMode="auto">
          <a:xfrm>
            <a:off x="1" y="0"/>
            <a:ext cx="3282881" cy="474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3168" tIns="46584" rIns="93168" bIns="46584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4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25" y="787400"/>
            <a:ext cx="4408488" cy="3306763"/>
          </a:xfrm>
          <a:ln w="12700" cap="flat"/>
        </p:spPr>
      </p:sp>
      <p:sp>
        <p:nvSpPr>
          <p:cNvPr id="6174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019105" y="4519085"/>
            <a:ext cx="5265914" cy="4201134"/>
          </a:xfrm>
          <a:ln/>
        </p:spPr>
        <p:txBody>
          <a:bodyPr lIns="97463" tIns="46254" rIns="97463" bIns="4625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01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2C6D85-B1D2-4026-BA11-30D8093396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9299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Talk about moved Avionics to 1</a:t>
            </a:r>
            <a:r>
              <a:rPr lang="en-US" baseline="30000" dirty="0"/>
              <a:t>st</a:t>
            </a:r>
            <a:r>
              <a:rPr lang="en-US" baseline="0" dirty="0"/>
              <a:t> stage to reduce up mass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414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1: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VECTOR launch*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stage SRM 1 burn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Max Q at ~T+20-50s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SRM 1 burnout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OLG until ~T+50, then CLG until aero null</a:t>
            </a:r>
          </a:p>
          <a:p>
            <a:endParaRPr lang="en-US" dirty="0"/>
          </a:p>
          <a:p>
            <a:r>
              <a:rPr lang="en-US" dirty="0"/>
              <a:t>2: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Depart sensible atmosphere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RCS attitude hold until staging.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Load second burn targets.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Orient vehicle for 1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stage and MPA fairing separation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Timing based separation of 1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stage and MPA fairing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Reorient vehicle prior to burn 2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Activate TVC 2</a:t>
            </a:r>
          </a:p>
          <a:p>
            <a:endParaRPr lang="en-US" dirty="0"/>
          </a:p>
          <a:p>
            <a:r>
              <a:rPr lang="en-US" dirty="0"/>
              <a:t>3: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stage SRM 2 burn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Ignition time driven by energy management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Periapsis raise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CLG employed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SRM 2 burnout</a:t>
            </a:r>
          </a:p>
          <a:p>
            <a:endParaRPr lang="en-US" dirty="0"/>
          </a:p>
          <a:p>
            <a:r>
              <a:rPr lang="en-US" dirty="0"/>
              <a:t>4: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Post-2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burnout transients wait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Attitude hold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Load OTT burn targets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stage OTT burn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CLG employed to correct OTT errors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OTT cut-off, based upon SMA error</a:t>
            </a:r>
          </a:p>
          <a:p>
            <a:endParaRPr lang="en-US" dirty="0"/>
          </a:p>
          <a:p>
            <a:r>
              <a:rPr lang="en-US" dirty="0"/>
              <a:t>5: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Orient vehicle for OS release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MAV transmit final IMU state</a:t>
            </a:r>
          </a:p>
          <a:p>
            <a:pPr marL="128575" indent="-128575" algn="l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MAV enable telemetry beacon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016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defTabSz="933398" fontAlgn="base">
              <a:spcBef>
                <a:spcPct val="0"/>
              </a:spcBef>
              <a:spcAft>
                <a:spcPct val="0"/>
              </a:spcAft>
            </a:pPr>
            <a:fld id="{E5D12DFF-694A-4EF4-8487-68985CE5AD73}" type="slidenum">
              <a:rPr lang="en-US">
                <a:solidFill>
                  <a:srgbClr val="000000"/>
                </a:solidFill>
                <a:latin typeface="Arial" charset="0"/>
              </a:rPr>
              <a:pPr defTabSz="933398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474" name="Rectangle 2"/>
          <p:cNvSpPr>
            <a:spLocks noChangeArrowheads="1"/>
          </p:cNvSpPr>
          <p:nvPr/>
        </p:nvSpPr>
        <p:spPr bwMode="auto">
          <a:xfrm>
            <a:off x="4286251" y="0"/>
            <a:ext cx="3217863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475" name="Rectangle 3"/>
          <p:cNvSpPr>
            <a:spLocks noChangeArrowheads="1"/>
          </p:cNvSpPr>
          <p:nvPr/>
        </p:nvSpPr>
        <p:spPr bwMode="auto">
          <a:xfrm>
            <a:off x="4286251" y="8810625"/>
            <a:ext cx="3217863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5651" tIns="45394" rIns="95651" bIns="45394" anchor="b"/>
          <a:lstStyle/>
          <a:p>
            <a:pPr algn="r" defTabSz="96355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17</a:t>
            </a:r>
          </a:p>
        </p:txBody>
      </p:sp>
      <p:sp>
        <p:nvSpPr>
          <p:cNvPr id="617476" name="Rectangle 4"/>
          <p:cNvSpPr>
            <a:spLocks noChangeArrowheads="1"/>
          </p:cNvSpPr>
          <p:nvPr/>
        </p:nvSpPr>
        <p:spPr bwMode="auto">
          <a:xfrm>
            <a:off x="0" y="8810625"/>
            <a:ext cx="3211514" cy="4714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477" name="Rectangle 5"/>
          <p:cNvSpPr>
            <a:spLocks noChangeArrowheads="1"/>
          </p:cNvSpPr>
          <p:nvPr/>
        </p:nvSpPr>
        <p:spPr bwMode="auto">
          <a:xfrm>
            <a:off x="0" y="0"/>
            <a:ext cx="3211514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1435" tIns="45717" rIns="91435" bIns="45717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47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8263" y="774700"/>
            <a:ext cx="4337050" cy="3252788"/>
          </a:xfrm>
          <a:ln w="12700" cap="flat"/>
        </p:spPr>
      </p:sp>
      <p:sp>
        <p:nvSpPr>
          <p:cNvPr id="61747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96950" y="4445001"/>
            <a:ext cx="5151438" cy="4132263"/>
          </a:xfrm>
          <a:ln/>
        </p:spPr>
        <p:txBody>
          <a:bodyPr lIns="95651" tIns="45394" rIns="95651" bIns="45394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399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039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6C0CBE-288C-D84B-B11F-1B62224BD7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2111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1275" y="3532498"/>
            <a:ext cx="7082725" cy="33207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3468" y="1561383"/>
            <a:ext cx="7044154" cy="1131159"/>
          </a:xfrm>
          <a:ln>
            <a:noFill/>
          </a:ln>
        </p:spPr>
        <p:txBody>
          <a:bodyPr/>
          <a:lstStyle>
            <a:lvl1pPr algn="l">
              <a:defRPr sz="4000" b="0" i="0">
                <a:solidFill>
                  <a:schemeClr val="bg1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468" y="4135965"/>
            <a:ext cx="3615614" cy="1225253"/>
          </a:xfrm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 descr="NASA insignia2Color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8628" y="186808"/>
            <a:ext cx="793954" cy="65653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27511B-37B6-C643-9633-20F205CE9CFD}"/>
              </a:ext>
            </a:extLst>
          </p:cNvPr>
          <p:cNvSpPr/>
          <p:nvPr userDrawn="1"/>
        </p:nvSpPr>
        <p:spPr>
          <a:xfrm>
            <a:off x="253468" y="186808"/>
            <a:ext cx="563982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900" b="1" dirty="0">
                <a:solidFill>
                  <a:schemeClr val="bg1"/>
                </a:solidFill>
                <a:latin typeface="Times New Roman" charset="0"/>
                <a:ea typeface="MS PGothic" charset="0"/>
                <a:cs typeface="MS PGothic" charset="0"/>
                <a:sym typeface="Garamond" charset="0"/>
              </a:rPr>
              <a:t>Pre-Decisional Information -- For planning and discussion purposes only.</a:t>
            </a:r>
          </a:p>
        </p:txBody>
      </p:sp>
    </p:spTree>
    <p:extLst>
      <p:ext uri="{BB962C8B-B14F-4D97-AF65-F5344CB8AC3E}">
        <p14:creationId xmlns:p14="http://schemas.microsoft.com/office/powerpoint/2010/main" val="3914867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2594" y="1149831"/>
            <a:ext cx="7719060" cy="1877437"/>
          </a:xfrm>
        </p:spPr>
        <p:txBody>
          <a:bodyPr>
            <a:sp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1654" y="6570663"/>
            <a:ext cx="642346" cy="287337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7BB948-A5C6-034B-B7E9-7D6BF730716D}"/>
              </a:ext>
            </a:extLst>
          </p:cNvPr>
          <p:cNvSpPr/>
          <p:nvPr userDrawn="1"/>
        </p:nvSpPr>
        <p:spPr>
          <a:xfrm>
            <a:off x="1379798" y="6504477"/>
            <a:ext cx="71241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>
                <a:solidFill>
                  <a:schemeClr val="tx1"/>
                </a:solidFill>
              </a:rPr>
              <a:t>Pre-Decisional </a:t>
            </a:r>
          </a:p>
        </p:txBody>
      </p:sp>
    </p:spTree>
    <p:extLst>
      <p:ext uri="{BB962C8B-B14F-4D97-AF65-F5344CB8AC3E}">
        <p14:creationId xmlns:p14="http://schemas.microsoft.com/office/powerpoint/2010/main" val="1119924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0DF542C-FC69-4885-BB89-B2986021DD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5FB1E8-7583-C94F-9DC1-472FD60A0546}"/>
              </a:ext>
            </a:extLst>
          </p:cNvPr>
          <p:cNvSpPr/>
          <p:nvPr userDrawn="1"/>
        </p:nvSpPr>
        <p:spPr>
          <a:xfrm>
            <a:off x="1379798" y="6504477"/>
            <a:ext cx="712413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>
                <a:solidFill>
                  <a:schemeClr val="tx1"/>
                </a:solidFill>
              </a:rPr>
              <a:t>Pre-Decisional</a:t>
            </a:r>
          </a:p>
        </p:txBody>
      </p:sp>
    </p:spTree>
    <p:extLst>
      <p:ext uri="{BB962C8B-B14F-4D97-AF65-F5344CB8AC3E}">
        <p14:creationId xmlns:p14="http://schemas.microsoft.com/office/powerpoint/2010/main" val="4028622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resource with righ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838" y="65088"/>
            <a:ext cx="7232876" cy="457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18168" y="1061357"/>
            <a:ext cx="5052333" cy="15081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/>
          </p:nvPr>
        </p:nvSpPr>
        <p:spPr>
          <a:xfrm>
            <a:off x="218168" y="3864428"/>
            <a:ext cx="5052333" cy="15081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5588002" y="1033465"/>
            <a:ext cx="3275013" cy="1594283"/>
          </a:xfrm>
          <a:prstGeom prst="rect">
            <a:avLst/>
          </a:prstGeom>
        </p:spPr>
        <p:txBody>
          <a:bodyPr/>
          <a:lstStyle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481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de-by-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720" y="914400"/>
            <a:ext cx="4414130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18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602640" indent="-227664">
              <a:buSzPct val="100000"/>
              <a:buFont typeface="Arial" panose="020B0604020202020204" pitchFamily="34" charset="0"/>
              <a:buChar char="̶"/>
              <a:defRPr sz="16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12728" indent="-203391">
              <a:buSzPct val="100000"/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31183" indent="-187487">
              <a:buSzPct val="100000"/>
              <a:buFont typeface="Courier New" panose="02070309020205020404" pitchFamily="49" charset="0"/>
              <a:buChar char="o"/>
              <a:defRPr sz="13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257173" indent="-179119"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content.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00721" y="115156"/>
            <a:ext cx="5429250" cy="6468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2100" b="1" i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slide “Title”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>
            <a:off x="100720" y="762000"/>
            <a:ext cx="8243180" cy="0"/>
          </a:xfrm>
          <a:prstGeom prst="line">
            <a:avLst/>
          </a:prstGeom>
          <a:ln>
            <a:solidFill>
              <a:srgbClr val="0A1D5F"/>
            </a:solidFill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4629150" y="914400"/>
            <a:ext cx="4414130" cy="5638800"/>
          </a:xfrm>
          <a:prstGeom prst="rect">
            <a:avLst/>
          </a:prstGeom>
        </p:spPr>
        <p:txBody>
          <a:bodyPr lIns="64291" tIns="32146" rIns="64291" bIns="32146">
            <a:normAutofit/>
          </a:bodyPr>
          <a:lstStyle>
            <a:lvl1pPr marL="0" indent="0">
              <a:buSzPct val="100000"/>
              <a:buNone/>
              <a:defRPr sz="18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602640" indent="-227664">
              <a:buSzPct val="100000"/>
              <a:buFont typeface="Arial" panose="020B0604020202020204" pitchFamily="34" charset="0"/>
              <a:buChar char="̶"/>
              <a:defRPr sz="16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812728" indent="-203391">
              <a:buSzPct val="100000"/>
              <a:buFont typeface="Wingdings" panose="05000000000000000000" pitchFamily="2" charset="2"/>
              <a:buChar char="§"/>
              <a:defRPr sz="15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031183" indent="-187487">
              <a:buSzPct val="100000"/>
              <a:buFont typeface="Courier New" panose="02070309020205020404" pitchFamily="49" charset="0"/>
              <a:buChar char="o"/>
              <a:defRPr sz="135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257173" indent="-179119">
              <a:buSzPct val="100000"/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add content.</a:t>
            </a:r>
          </a:p>
        </p:txBody>
      </p:sp>
    </p:spTree>
    <p:extLst>
      <p:ext uri="{BB962C8B-B14F-4D97-AF65-F5344CB8AC3E}">
        <p14:creationId xmlns:p14="http://schemas.microsoft.com/office/powerpoint/2010/main" val="285830048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80010" y="-32327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111760"/>
            <a:ext cx="9144000" cy="6471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7200"/>
            <a:ext cx="779526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" y="1143000"/>
            <a:ext cx="7964942" cy="640175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2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k object 16">
            <a:extLst>
              <a:ext uri="{FF2B5EF4-FFF2-40B4-BE49-F238E27FC236}">
                <a16:creationId xmlns:a16="http://schemas.microsoft.com/office/drawing/2014/main" id="{05EF36DB-9F80-5C4C-923E-F586DAA2156B}"/>
              </a:ext>
            </a:extLst>
          </p:cNvPr>
          <p:cNvSpPr/>
          <p:nvPr userDrawn="1"/>
        </p:nvSpPr>
        <p:spPr>
          <a:xfrm>
            <a:off x="1" y="0"/>
            <a:ext cx="9143999" cy="694944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199"/>
                </a:lnTo>
                <a:lnTo>
                  <a:pt x="0" y="73151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3" name="bk object 17">
            <a:extLst>
              <a:ext uri="{FF2B5EF4-FFF2-40B4-BE49-F238E27FC236}">
                <a16:creationId xmlns:a16="http://schemas.microsoft.com/office/drawing/2014/main" id="{81AFF77D-EDC3-624A-B3E7-4F1B9304F76C}"/>
              </a:ext>
            </a:extLst>
          </p:cNvPr>
          <p:cNvSpPr/>
          <p:nvPr userDrawn="1"/>
        </p:nvSpPr>
        <p:spPr>
          <a:xfrm>
            <a:off x="1742028" y="3584447"/>
            <a:ext cx="7401971" cy="33649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11865" y="447039"/>
            <a:ext cx="2769575" cy="84042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11" y="635635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177270" y="4098642"/>
            <a:ext cx="3948194" cy="755848"/>
          </a:xfrm>
        </p:spPr>
        <p:txBody>
          <a:bodyPr wrap="square">
            <a:spAutoFit/>
          </a:bodyPr>
          <a:lstStyle>
            <a:lvl1pPr marL="0" indent="0" algn="l">
              <a:spcBef>
                <a:spcPts val="300"/>
              </a:spcBef>
              <a:buNone/>
              <a:defRPr sz="135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80B5E3-489A-5343-A656-AA03E3B00FAA}"/>
              </a:ext>
            </a:extLst>
          </p:cNvPr>
          <p:cNvSpPr/>
          <p:nvPr userDrawn="1"/>
        </p:nvSpPr>
        <p:spPr>
          <a:xfrm>
            <a:off x="5933440" y="538480"/>
            <a:ext cx="1849120" cy="7489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E975789-EDD4-9740-BA43-2545AFE14AE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596431" y="102460"/>
            <a:ext cx="2584098" cy="162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9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26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BA2BC-527D-4FAC-AD3D-851F8424A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2DF7F-4698-4C79-B845-5813862EC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2F9F4-B029-4B99-8B13-7BA152B7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413">
              <a:spcBef>
                <a:spcPts val="49"/>
              </a:spcBef>
            </a:pPr>
            <a:fld id="{81D60167-4931-47E6-BA6A-407CBD079E47}" type="slidenum">
              <a:rPr lang="en-US" spc="-40" smtClean="0"/>
              <a:pPr marL="22413">
                <a:spcBef>
                  <a:spcPts val="49"/>
                </a:spcBef>
              </a:pPr>
              <a:t>‹#›</a:t>
            </a:fld>
            <a:endParaRPr lang="en-US" spc="-4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2D42B2-DA84-4EAC-AD56-67318FA24E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D31501EB-9527-4ADD-B9B2-89B51ADF89BF}"/>
              </a:ext>
            </a:extLst>
          </p:cNvPr>
          <p:cNvSpPr>
            <a:spLocks/>
          </p:cNvSpPr>
          <p:nvPr userDrawn="1"/>
        </p:nvSpPr>
        <p:spPr bwMode="auto">
          <a:xfrm>
            <a:off x="-346434" y="0"/>
            <a:ext cx="9490434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999221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CDA10E9-5C67-4148-864B-F3F3C56C3AB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366573-8E41-884C-9A46-968B69E936A7}"/>
              </a:ext>
            </a:extLst>
          </p:cNvPr>
          <p:cNvGrpSpPr/>
          <p:nvPr userDrawn="1"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F3E06820-AF45-8447-870A-93CC24EA8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6CB6D904-E209-9448-B66C-46D6E4395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0091EB8C-663B-8A41-BB64-1DECFB769A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CD0F9D4-562D-0246-864A-D56E121E5335}"/>
              </a:ext>
            </a:extLst>
          </p:cNvPr>
          <p:cNvSpPr/>
          <p:nvPr userDrawn="1"/>
        </p:nvSpPr>
        <p:spPr>
          <a:xfrm>
            <a:off x="0" y="297712"/>
            <a:ext cx="9144000" cy="6285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672150C-F1D3-2B40-8653-DCAC35387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7200"/>
            <a:ext cx="779526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9E1C895-FDE9-EC46-9879-4BFA57C1BB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" y="1143000"/>
            <a:ext cx="7964942" cy="640175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EA6A350-7B97-0445-AD2D-A2775CE5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2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45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CDA10E9-5C67-4148-864B-F3F3C56C3AB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366573-8E41-884C-9A46-968B69E936A7}"/>
              </a:ext>
            </a:extLst>
          </p:cNvPr>
          <p:cNvGrpSpPr/>
          <p:nvPr userDrawn="1"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F3E06820-AF45-8447-870A-93CC24EA8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6CB6D904-E209-9448-B66C-46D6E4395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0091EB8C-663B-8A41-BB64-1DECFB769A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CD0F9D4-562D-0246-864A-D56E121E5335}"/>
              </a:ext>
            </a:extLst>
          </p:cNvPr>
          <p:cNvSpPr/>
          <p:nvPr userDrawn="1"/>
        </p:nvSpPr>
        <p:spPr>
          <a:xfrm>
            <a:off x="0" y="109728"/>
            <a:ext cx="9144000" cy="6473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D423C15-3A3D-934B-A5F5-C3648EAB9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24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80010" y="-32327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111760"/>
            <a:ext cx="9144000" cy="6471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7200"/>
            <a:ext cx="779526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" y="1143000"/>
            <a:ext cx="7964942" cy="640175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821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6A81FF6-946A-DC43-A10A-05616ECCCDBA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19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203200"/>
            <a:ext cx="9144000" cy="61849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1104145"/>
            <a:ext cx="7795260" cy="461665"/>
          </a:xfrm>
        </p:spPr>
        <p:txBody>
          <a:bodyPr>
            <a:spAutoFit/>
          </a:bodyPr>
          <a:lstStyle>
            <a:lvl1pPr>
              <a:defRPr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2271860"/>
            <a:ext cx="7964942" cy="1400383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55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5400"/>
            <a:ext cx="6550025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188" y="1143000"/>
            <a:ext cx="8686800" cy="154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488125" y="6578070"/>
            <a:ext cx="659050" cy="27589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0DF542C-FC69-4885-BB89-B2986021DD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3" name="Rectangle 8"/>
          <p:cNvSpPr>
            <a:spLocks noChangeArrowheads="1"/>
          </p:cNvSpPr>
          <p:nvPr/>
        </p:nvSpPr>
        <p:spPr bwMode="auto">
          <a:xfrm rot="10800000" flipH="1">
            <a:off x="2897" y="876433"/>
            <a:ext cx="9140825" cy="26855"/>
          </a:xfrm>
          <a:prstGeom prst="rect">
            <a:avLst/>
          </a:prstGeom>
          <a:solidFill>
            <a:srgbClr val="8000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034" name="Rectangle 7"/>
          <p:cNvSpPr>
            <a:spLocks noChangeArrowheads="1"/>
          </p:cNvSpPr>
          <p:nvPr/>
        </p:nvSpPr>
        <p:spPr bwMode="auto">
          <a:xfrm rot="10800000" flipH="1">
            <a:off x="-1588" y="711200"/>
            <a:ext cx="9148763" cy="145333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78000">
                <a:schemeClr val="accent5">
                  <a:lumMod val="75000"/>
                </a:scheme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prstClr val="white"/>
                </a:solidFill>
                <a:latin typeface="Helvetica Light"/>
                <a:ea typeface="Helvetica Light"/>
                <a:cs typeface="Helvetica Light"/>
              </a:rPr>
              <a:t>Mars Sample Return</a:t>
            </a:r>
            <a:r>
              <a:rPr lang="en-US" sz="1100" baseline="0" dirty="0">
                <a:solidFill>
                  <a:prstClr val="white"/>
                </a:solidFill>
                <a:latin typeface="Helvetica Light"/>
                <a:ea typeface="Helvetica Light"/>
                <a:cs typeface="Helvetica Light"/>
              </a:rPr>
              <a:t> Campaign Architecture</a:t>
            </a:r>
            <a:endParaRPr lang="en-US" sz="1100" dirty="0">
              <a:solidFill>
                <a:prstClr val="white"/>
              </a:solidFill>
              <a:latin typeface="Helvetica Light"/>
              <a:ea typeface="Helvetica Light"/>
              <a:cs typeface="Helvetica Light"/>
            </a:endParaRPr>
          </a:p>
        </p:txBody>
      </p:sp>
      <p:pic>
        <p:nvPicPr>
          <p:cNvPr id="12" name="Picture 11" descr="NASA insignia2Color.eps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696" y="38336"/>
            <a:ext cx="793954" cy="65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86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73" r:id="rId4"/>
    <p:sldLayoutId id="2147483674" r:id="rId5"/>
    <p:sldLayoutId id="2147483675" r:id="rId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Light" charset="0"/>
          <a:ea typeface="ＭＳ Ｐゴシック" charset="0"/>
          <a:cs typeface="Helvetica Light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>
          <a:solidFill>
            <a:srgbClr val="8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rgbClr val="00408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9FB39B-0C45-4D43-9F12-3C3162DAC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E2ABD-198F-48E5-B96A-2993BF0AB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252BA-BCE6-42E0-A116-B3A83A69A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43F6-F222-4D3A-ACAB-72C5750E0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811A4-903C-4325-84D6-AF037AC9D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2413">
              <a:spcBef>
                <a:spcPts val="49"/>
              </a:spcBef>
            </a:pPr>
            <a:fld id="{81D60167-4931-47E6-BA6A-407CBD079E47}" type="slidenum">
              <a:rPr lang="en-US" spc="-40" smtClean="0"/>
              <a:pPr marL="22413">
                <a:spcBef>
                  <a:spcPts val="49"/>
                </a:spcBef>
              </a:pPr>
              <a:t>‹#›</a:t>
            </a:fld>
            <a:endParaRPr lang="en-US" spc="-40" dirty="0"/>
          </a:p>
        </p:txBody>
      </p:sp>
    </p:spTree>
    <p:extLst>
      <p:ext uri="{BB962C8B-B14F-4D97-AF65-F5344CB8AC3E}">
        <p14:creationId xmlns:p14="http://schemas.microsoft.com/office/powerpoint/2010/main" val="85010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jpeg"/><Relationship Id="rId21" Type="http://schemas.openxmlformats.org/officeDocument/2006/relationships/image" Target="../media/image3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job-mentor.com/wp-content/uploads/2016/06/hard-work-5.jpg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christianpaulsen62.wordpress.com/2010/09/23/so-what-is-a-dmaic-anyway/" TargetMode="External"/><Relationship Id="rId13" Type="http://schemas.openxmlformats.org/officeDocument/2006/relationships/image" Target="../media/image8.png"/><Relationship Id="rId3" Type="http://schemas.openxmlformats.org/officeDocument/2006/relationships/hyperlink" Target="https://commons.wikimedia.org/wiki/File:Systems_Engineering_V_diagram.jpg" TargetMode="External"/><Relationship Id="rId7" Type="http://schemas.microsoft.com/office/2007/relationships/hdphoto" Target="../media/hdphoto1.wdp"/><Relationship Id="rId12" Type="http://schemas.openxmlformats.org/officeDocument/2006/relationships/image" Target="../media/image59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hyperlink" Target="http://dspace.mit.edu/bitstream/handle/1721.1/39816/ESD-260JFall2003/OcwWeb/Engineering-Systems-Division/ESD-260JFall2003/CourseHome/index.htm?sequence=1" TargetMode="External"/><Relationship Id="rId5" Type="http://schemas.openxmlformats.org/officeDocument/2006/relationships/hyperlink" Target="https://en.wikipedia.org/wiki/File:Fisher_iris_versicolor_sepalwidth.svg" TargetMode="External"/><Relationship Id="rId10" Type="http://schemas.microsoft.com/office/2007/relationships/hdphoto" Target="../media/hdphoto2.wdp"/><Relationship Id="rId4" Type="http://schemas.openxmlformats.org/officeDocument/2006/relationships/image" Target="../media/image56.png"/><Relationship Id="rId9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506936" y="1992786"/>
            <a:ext cx="7044154" cy="1200329"/>
          </a:xfrm>
        </p:spPr>
        <p:txBody>
          <a:bodyPr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Challenges of Returning Geological Samples from Mars</a:t>
            </a:r>
            <a:endParaRPr lang="en-US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253467" y="3944773"/>
            <a:ext cx="5827097" cy="1348061"/>
          </a:xfrm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Angie Jackman,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MAV Project Manager</a:t>
            </a:r>
          </a:p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Isabeta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Rountree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MAV MBSE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NASA/MSFC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30E040-4C63-614F-A238-CFB2784216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564" y="5978457"/>
            <a:ext cx="2869876" cy="759687"/>
          </a:xfrm>
          <a:prstGeom prst="rect">
            <a:avLst/>
          </a:prstGeom>
        </p:spPr>
      </p:pic>
      <p:pic>
        <p:nvPicPr>
          <p:cNvPr id="11" name="Picture 10" descr="Tribrand_ColorBlackText_RGB_small_040615.eps">
            <a:extLst>
              <a:ext uri="{FF2B5EF4-FFF2-40B4-BE49-F238E27FC236}">
                <a16:creationId xmlns:a16="http://schemas.microsoft.com/office/drawing/2014/main" id="{5DB3FF71-31E0-2C40-8634-695174223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2419" y="5212323"/>
            <a:ext cx="3777396" cy="809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398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492796-DDE4-D242-A742-85090A288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28159C-A623-4F49-B0FE-2B396A75E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2616101"/>
          </a:xfrm>
        </p:spPr>
        <p:txBody>
          <a:bodyPr/>
          <a:lstStyle/>
          <a:p>
            <a:r>
              <a:rPr lang="en-US" dirty="0"/>
              <a:t>What is the Sample Return Mission</a:t>
            </a:r>
          </a:p>
          <a:p>
            <a:r>
              <a:rPr lang="en-US" dirty="0"/>
              <a:t>Vehicle Design Process</a:t>
            </a:r>
          </a:p>
          <a:p>
            <a:r>
              <a:rPr lang="en-US" dirty="0"/>
              <a:t>Mission Concept of Operations</a:t>
            </a:r>
          </a:p>
          <a:p>
            <a:r>
              <a:rPr lang="en-US" dirty="0"/>
              <a:t>Why is Mars hard?</a:t>
            </a:r>
          </a:p>
          <a:p>
            <a:r>
              <a:rPr lang="en-US" dirty="0"/>
              <a:t>MAV Mission and Vehicle Concepts</a:t>
            </a:r>
          </a:p>
          <a:p>
            <a:r>
              <a:rPr lang="en-US" dirty="0"/>
              <a:t>MAV trade studies</a:t>
            </a:r>
          </a:p>
          <a:p>
            <a:r>
              <a:rPr lang="en-US" dirty="0"/>
              <a:t>MAV Model Based Systems Engineering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F8B1EF-FFBB-8848-B987-AECFEE1E6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56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313DE51-EAE8-EB48-8E95-DE8A3CCB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Return Mission Overview</a:t>
            </a:r>
          </a:p>
        </p:txBody>
      </p:sp>
      <p:pic>
        <p:nvPicPr>
          <p:cNvPr id="5" name="Video-Edwards-MSR_Apr2018_update_v03_BringingMarsBackToEarth-M4-1280(1)">
            <a:hlinkClick r:id="" action="ppaction://media"/>
            <a:extLst>
              <a:ext uri="{FF2B5EF4-FFF2-40B4-BE49-F238E27FC236}">
                <a16:creationId xmlns:a16="http://schemas.microsoft.com/office/drawing/2014/main" id="{F45E2D8E-D84F-EA4D-8B13-5652AB8905D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0190" y="1397322"/>
            <a:ext cx="8132311" cy="4574667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AB1FE-0D53-DD4A-A32B-0D082620A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78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2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82E92-DA9A-254D-99C5-CDB7F3519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59" y="0"/>
            <a:ext cx="5393410" cy="665018"/>
          </a:xfrm>
        </p:spPr>
        <p:txBody>
          <a:bodyPr>
            <a:normAutofit/>
          </a:bodyPr>
          <a:lstStyle/>
          <a:p>
            <a:r>
              <a:rPr lang="en-US" dirty="0"/>
              <a:t>Landing Site – </a:t>
            </a:r>
            <a:r>
              <a:rPr lang="en-US" dirty="0" err="1"/>
              <a:t>Jezero</a:t>
            </a:r>
            <a:r>
              <a:rPr lang="en-US" dirty="0"/>
              <a:t> Crater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003669" y="5965892"/>
            <a:ext cx="3175036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 err="1">
                <a:solidFill>
                  <a:schemeClr val="bg1"/>
                </a:solidFill>
              </a:rPr>
              <a:t>Jezero</a:t>
            </a:r>
            <a:r>
              <a:rPr lang="en-US" sz="1350" b="1" dirty="0">
                <a:solidFill>
                  <a:schemeClr val="bg1"/>
                </a:solidFill>
              </a:rPr>
              <a:t> Crater: Wet and Dry and Wet Again</a:t>
            </a:r>
            <a:endParaRPr lang="en-US" sz="1350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795326-A183-6548-846B-4DFC38BB8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186" y="1216749"/>
            <a:ext cx="7109288" cy="549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80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Design/Review Process</a:t>
            </a:r>
          </a:p>
        </p:txBody>
      </p:sp>
      <p:sp>
        <p:nvSpPr>
          <p:cNvPr id="75" name="Title 5">
            <a:extLst>
              <a:ext uri="{FF2B5EF4-FFF2-40B4-BE49-F238E27FC236}">
                <a16:creationId xmlns:a16="http://schemas.microsoft.com/office/drawing/2014/main" id="{C4E667CD-3E6A-9D49-B9E9-8E67A942FED6}"/>
              </a:ext>
            </a:extLst>
          </p:cNvPr>
          <p:cNvSpPr txBox="1">
            <a:spLocks/>
          </p:cNvSpPr>
          <p:nvPr/>
        </p:nvSpPr>
        <p:spPr bwMode="auto">
          <a:xfrm>
            <a:off x="1543599" y="959315"/>
            <a:ext cx="6224451" cy="375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en-US" sz="28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 Light" charset="0"/>
                <a:ea typeface="ＭＳ Ｐゴシック" charset="0"/>
                <a:cs typeface="Helvetica Light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800000"/>
                </a:solidFill>
                <a:latin typeface="Arial" charset="0"/>
              </a:defRPr>
            </a:lvl9pPr>
          </a:lstStyle>
          <a:p>
            <a:pPr algn="ctr" defTabSz="914400"/>
            <a:r>
              <a:rPr lang="en-US" sz="2400" kern="0"/>
              <a:t>Space Flight Project Life Cycle, NPR7120.5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A9E65302-A8B2-F949-BD28-EA885E416B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74" y="1335009"/>
            <a:ext cx="8431499" cy="5401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27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2"/>
          <p:cNvGrpSpPr/>
          <p:nvPr/>
        </p:nvGrpSpPr>
        <p:grpSpPr>
          <a:xfrm>
            <a:off x="2853580" y="2596916"/>
            <a:ext cx="211540" cy="3492163"/>
            <a:chOff x="5466590" y="4253246"/>
            <a:chExt cx="128481" cy="24543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37" name="Elbow Connector 36"/>
            <p:cNvCxnSpPr>
              <a:stCxn id="30" idx="0"/>
              <a:endCxn id="34" idx="0"/>
            </p:cNvCxnSpPr>
            <p:nvPr/>
          </p:nvCxnSpPr>
          <p:spPr>
            <a:xfrm flipH="1">
              <a:off x="5466605" y="4253246"/>
              <a:ext cx="128466" cy="2454325"/>
            </a:xfrm>
            <a:prstGeom prst="bentConnector3">
              <a:avLst>
                <a:gd name="adj1" fmla="val -108077"/>
              </a:avLst>
            </a:prstGeom>
            <a:ln w="28575">
              <a:tailEnd type="stealth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8" name="Elbow Connector 37"/>
            <p:cNvCxnSpPr>
              <a:stCxn id="31" idx="0"/>
              <a:endCxn id="34" idx="0"/>
            </p:cNvCxnSpPr>
            <p:nvPr/>
          </p:nvCxnSpPr>
          <p:spPr>
            <a:xfrm flipH="1">
              <a:off x="5466604" y="4825769"/>
              <a:ext cx="128466" cy="1881802"/>
            </a:xfrm>
            <a:prstGeom prst="bentConnector3">
              <a:avLst>
                <a:gd name="adj1" fmla="val -108077"/>
              </a:avLst>
            </a:prstGeom>
            <a:ln w="28575">
              <a:tailEnd type="stealth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9" name="Elbow Connector 38"/>
            <p:cNvCxnSpPr>
              <a:stCxn id="32" idx="0"/>
              <a:endCxn id="34" idx="0"/>
            </p:cNvCxnSpPr>
            <p:nvPr/>
          </p:nvCxnSpPr>
          <p:spPr>
            <a:xfrm flipH="1">
              <a:off x="5466595" y="5398291"/>
              <a:ext cx="128466" cy="1309280"/>
            </a:xfrm>
            <a:prstGeom prst="bentConnector3">
              <a:avLst>
                <a:gd name="adj1" fmla="val -108077"/>
              </a:avLst>
            </a:prstGeom>
            <a:ln w="28575">
              <a:tailEnd type="stealth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40" name="Elbow Connector 39"/>
            <p:cNvCxnSpPr>
              <a:stCxn id="33" idx="0"/>
              <a:endCxn id="34" idx="0"/>
            </p:cNvCxnSpPr>
            <p:nvPr/>
          </p:nvCxnSpPr>
          <p:spPr>
            <a:xfrm flipH="1">
              <a:off x="5466590" y="5970813"/>
              <a:ext cx="128466" cy="736758"/>
            </a:xfrm>
            <a:prstGeom prst="bentConnector3">
              <a:avLst>
                <a:gd name="adj1" fmla="val -108077"/>
              </a:avLst>
            </a:prstGeom>
            <a:ln w="28575">
              <a:tailEnd type="stealth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" name="Group 983"/>
          <p:cNvGrpSpPr/>
          <p:nvPr/>
        </p:nvGrpSpPr>
        <p:grpSpPr>
          <a:xfrm>
            <a:off x="8157764" y="2651759"/>
            <a:ext cx="182880" cy="3474720"/>
            <a:chOff x="6766108" y="4137262"/>
            <a:chExt cx="119977" cy="245854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133" name="Elbow Connector 132"/>
            <p:cNvCxnSpPr/>
            <p:nvPr/>
          </p:nvCxnSpPr>
          <p:spPr>
            <a:xfrm flipH="1">
              <a:off x="6766131" y="4137262"/>
              <a:ext cx="119954" cy="2458547"/>
            </a:xfrm>
            <a:prstGeom prst="bentConnector3">
              <a:avLst>
                <a:gd name="adj1" fmla="val -123735"/>
              </a:avLst>
            </a:prstGeom>
            <a:ln w="28575">
              <a:solidFill>
                <a:schemeClr val="accent2">
                  <a:lumMod val="75000"/>
                </a:schemeClr>
              </a:solidFill>
              <a:tailEnd type="stealt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4" name="Elbow Connector 133"/>
            <p:cNvCxnSpPr/>
            <p:nvPr/>
          </p:nvCxnSpPr>
          <p:spPr>
            <a:xfrm flipH="1">
              <a:off x="6766124" y="4706922"/>
              <a:ext cx="119954" cy="1888887"/>
            </a:xfrm>
            <a:prstGeom prst="bentConnector3">
              <a:avLst>
                <a:gd name="adj1" fmla="val -123735"/>
              </a:avLst>
            </a:prstGeom>
            <a:ln w="28575">
              <a:solidFill>
                <a:schemeClr val="accent2">
                  <a:lumMod val="75000"/>
                </a:schemeClr>
              </a:solidFill>
              <a:tailEnd type="stealt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5" name="Elbow Connector 134"/>
            <p:cNvCxnSpPr/>
            <p:nvPr/>
          </p:nvCxnSpPr>
          <p:spPr>
            <a:xfrm flipH="1">
              <a:off x="6766124" y="5276582"/>
              <a:ext cx="119954" cy="1319227"/>
            </a:xfrm>
            <a:prstGeom prst="bentConnector3">
              <a:avLst>
                <a:gd name="adj1" fmla="val -123735"/>
              </a:avLst>
            </a:prstGeom>
            <a:ln w="28575">
              <a:solidFill>
                <a:schemeClr val="accent2">
                  <a:lumMod val="75000"/>
                </a:schemeClr>
              </a:solidFill>
              <a:tailEnd type="stealt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6" name="Elbow Connector 135"/>
            <p:cNvCxnSpPr/>
            <p:nvPr/>
          </p:nvCxnSpPr>
          <p:spPr>
            <a:xfrm flipH="1">
              <a:off x="6766108" y="5846241"/>
              <a:ext cx="119954" cy="749568"/>
            </a:xfrm>
            <a:prstGeom prst="bentConnector3">
              <a:avLst>
                <a:gd name="adj1" fmla="val -123735"/>
              </a:avLst>
            </a:prstGeom>
            <a:ln w="28575">
              <a:solidFill>
                <a:schemeClr val="accent2">
                  <a:lumMod val="75000"/>
                </a:schemeClr>
              </a:solidFill>
              <a:tailEnd type="stealt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" name="Group 983"/>
          <p:cNvGrpSpPr/>
          <p:nvPr/>
        </p:nvGrpSpPr>
        <p:grpSpPr>
          <a:xfrm>
            <a:off x="5517532" y="2651759"/>
            <a:ext cx="182880" cy="3474720"/>
            <a:chOff x="6766108" y="4137262"/>
            <a:chExt cx="119977" cy="245854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138" name="Elbow Connector 137"/>
            <p:cNvCxnSpPr/>
            <p:nvPr/>
          </p:nvCxnSpPr>
          <p:spPr>
            <a:xfrm flipH="1">
              <a:off x="6766131" y="4137262"/>
              <a:ext cx="119954" cy="2458547"/>
            </a:xfrm>
            <a:prstGeom prst="bentConnector3">
              <a:avLst>
                <a:gd name="adj1" fmla="val -123735"/>
              </a:avLst>
            </a:prstGeom>
            <a:ln w="28575">
              <a:solidFill>
                <a:schemeClr val="accent6"/>
              </a:solidFill>
              <a:tailEnd type="stealt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9" name="Elbow Connector 138"/>
            <p:cNvCxnSpPr/>
            <p:nvPr/>
          </p:nvCxnSpPr>
          <p:spPr>
            <a:xfrm flipH="1">
              <a:off x="6766124" y="4706922"/>
              <a:ext cx="119954" cy="1888887"/>
            </a:xfrm>
            <a:prstGeom prst="bentConnector3">
              <a:avLst>
                <a:gd name="adj1" fmla="val -123735"/>
              </a:avLst>
            </a:prstGeom>
            <a:ln w="28575">
              <a:solidFill>
                <a:schemeClr val="accent6"/>
              </a:solidFill>
              <a:tailEnd type="stealt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0" name="Elbow Connector 139"/>
            <p:cNvCxnSpPr/>
            <p:nvPr/>
          </p:nvCxnSpPr>
          <p:spPr>
            <a:xfrm flipH="1">
              <a:off x="6766124" y="5276582"/>
              <a:ext cx="119954" cy="1319227"/>
            </a:xfrm>
            <a:prstGeom prst="bentConnector3">
              <a:avLst>
                <a:gd name="adj1" fmla="val -123735"/>
              </a:avLst>
            </a:prstGeom>
            <a:ln w="28575">
              <a:solidFill>
                <a:schemeClr val="accent6"/>
              </a:solidFill>
              <a:tailEnd type="stealt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1" name="Elbow Connector 140"/>
            <p:cNvCxnSpPr/>
            <p:nvPr/>
          </p:nvCxnSpPr>
          <p:spPr>
            <a:xfrm flipH="1">
              <a:off x="6766108" y="5846241"/>
              <a:ext cx="119954" cy="749568"/>
            </a:xfrm>
            <a:prstGeom prst="bentConnector3">
              <a:avLst>
                <a:gd name="adj1" fmla="val -123735"/>
              </a:avLst>
            </a:prstGeom>
            <a:ln w="28575">
              <a:solidFill>
                <a:schemeClr val="accent6"/>
              </a:solidFill>
              <a:tailEnd type="stealt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5125" name="Rectangle 5"/>
          <p:cNvSpPr>
            <a:spLocks noGrp="1" noChangeArrowheads="1"/>
          </p:cNvSpPr>
          <p:nvPr>
            <p:ph type="title"/>
          </p:nvPr>
        </p:nvSpPr>
        <p:spPr>
          <a:xfrm>
            <a:off x="388749" y="69916"/>
            <a:ext cx="8382000" cy="553998"/>
          </a:xfrm>
        </p:spPr>
        <p:txBody>
          <a:bodyPr/>
          <a:lstStyle/>
          <a:p>
            <a:r>
              <a:rPr lang="en-US" dirty="0"/>
              <a:t>Collaborative Design Process</a:t>
            </a:r>
            <a:endParaRPr lang="en-US" dirty="0">
              <a:effectLst/>
            </a:endParaRPr>
          </a:p>
        </p:txBody>
      </p:sp>
      <p:sp>
        <p:nvSpPr>
          <p:cNvPr id="5" name="Left-Right Arrow 4"/>
          <p:cNvSpPr/>
          <p:nvPr/>
        </p:nvSpPr>
        <p:spPr bwMode="auto">
          <a:xfrm>
            <a:off x="2567429" y="1387165"/>
            <a:ext cx="707648" cy="293003"/>
          </a:xfrm>
          <a:prstGeom prst="leftRightArrow">
            <a:avLst/>
          </a:prstGeom>
          <a:gradFill>
            <a:gsLst>
              <a:gs pos="0">
                <a:schemeClr val="accent4">
                  <a:shade val="15000"/>
                  <a:satMod val="180000"/>
                </a:schemeClr>
              </a:gs>
              <a:gs pos="30000">
                <a:schemeClr val="accent4">
                  <a:shade val="45000"/>
                  <a:satMod val="170000"/>
                </a:schemeClr>
              </a:gs>
              <a:gs pos="55000">
                <a:schemeClr val="accent6"/>
              </a:gs>
              <a:gs pos="100000">
                <a:srgbClr val="667AB2"/>
              </a:gs>
            </a:gsLst>
            <a:lin ang="0" scaled="0"/>
          </a:gradFill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6" name="Left-Right Arrow 5"/>
          <p:cNvSpPr/>
          <p:nvPr/>
        </p:nvSpPr>
        <p:spPr bwMode="auto">
          <a:xfrm>
            <a:off x="5253462" y="1387165"/>
            <a:ext cx="536738" cy="293003"/>
          </a:xfrm>
          <a:prstGeom prst="leftRightArrow">
            <a:avLst/>
          </a:prstGeom>
          <a:gradFill>
            <a:gsLst>
              <a:gs pos="0">
                <a:schemeClr val="accent6">
                  <a:lumMod val="50000"/>
                </a:schemeClr>
              </a:gs>
              <a:gs pos="30000">
                <a:schemeClr val="accent6"/>
              </a:gs>
              <a:gs pos="55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0" scaled="0"/>
          </a:gradFill>
          <a:ln>
            <a:solidFill>
              <a:schemeClr val="accent6"/>
            </a:solidFill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grpSp>
        <p:nvGrpSpPr>
          <p:cNvPr id="7" name="Group 1008"/>
          <p:cNvGrpSpPr/>
          <p:nvPr/>
        </p:nvGrpSpPr>
        <p:grpSpPr>
          <a:xfrm>
            <a:off x="6092275" y="2018016"/>
            <a:ext cx="263160" cy="2951367"/>
            <a:chOff x="7063759" y="3664853"/>
            <a:chExt cx="170851" cy="20638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9" name="Shape 8"/>
            <p:cNvCxnSpPr>
              <a:endCxn id="46" idx="2"/>
            </p:cNvCxnSpPr>
            <p:nvPr/>
          </p:nvCxnSpPr>
          <p:spPr>
            <a:xfrm rot="16200000" flipH="1">
              <a:off x="6971699" y="3756913"/>
              <a:ext cx="354900" cy="170779"/>
            </a:xfrm>
            <a:prstGeom prst="bentConnector2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hape 9"/>
            <p:cNvCxnSpPr>
              <a:endCxn id="47" idx="2"/>
            </p:cNvCxnSpPr>
            <p:nvPr/>
          </p:nvCxnSpPr>
          <p:spPr>
            <a:xfrm rot="16200000" flipH="1">
              <a:off x="6690556" y="4045371"/>
              <a:ext cx="917303" cy="170778"/>
            </a:xfrm>
            <a:prstGeom prst="bentConnector2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hape 10"/>
            <p:cNvCxnSpPr>
              <a:endCxn id="48" idx="2"/>
            </p:cNvCxnSpPr>
            <p:nvPr/>
          </p:nvCxnSpPr>
          <p:spPr>
            <a:xfrm rot="16200000" flipH="1">
              <a:off x="6405739" y="4330202"/>
              <a:ext cx="1486962" cy="170779"/>
            </a:xfrm>
            <a:prstGeom prst="bentConnector2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hape 11"/>
            <p:cNvCxnSpPr>
              <a:endCxn id="49" idx="2"/>
            </p:cNvCxnSpPr>
            <p:nvPr/>
          </p:nvCxnSpPr>
          <p:spPr>
            <a:xfrm rot="16200000" flipH="1">
              <a:off x="6161821" y="4655943"/>
              <a:ext cx="1974799" cy="170779"/>
            </a:xfrm>
            <a:prstGeom prst="bentConnector2">
              <a:avLst/>
            </a:prstGeom>
            <a:ln w="28575">
              <a:solidFill>
                <a:schemeClr val="accent2">
                  <a:lumMod val="75000"/>
                </a:schemeClr>
              </a:solidFill>
              <a:tailEnd type="stealth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8" name="Group 973"/>
          <p:cNvGrpSpPr/>
          <p:nvPr/>
        </p:nvGrpSpPr>
        <p:grpSpPr>
          <a:xfrm>
            <a:off x="3484711" y="2018016"/>
            <a:ext cx="237505" cy="2974630"/>
            <a:chOff x="5496159" y="3788226"/>
            <a:chExt cx="154193" cy="208015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14" name="Shape 13"/>
            <p:cNvCxnSpPr>
              <a:endCxn id="41" idx="2"/>
            </p:cNvCxnSpPr>
            <p:nvPr/>
          </p:nvCxnSpPr>
          <p:spPr>
            <a:xfrm rot="16200000" flipH="1">
              <a:off x="5387690" y="3896732"/>
              <a:ext cx="371167" cy="154156"/>
            </a:xfrm>
            <a:prstGeom prst="bentConnector2">
              <a:avLst/>
            </a:prstGeom>
            <a:ln w="28575">
              <a:solidFill>
                <a:schemeClr val="accent6"/>
              </a:solidFill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5" name="Shape 14"/>
            <p:cNvCxnSpPr>
              <a:endCxn id="42" idx="2"/>
            </p:cNvCxnSpPr>
            <p:nvPr/>
          </p:nvCxnSpPr>
          <p:spPr>
            <a:xfrm rot="16200000" flipH="1">
              <a:off x="5106489" y="4185193"/>
              <a:ext cx="933568" cy="154155"/>
            </a:xfrm>
            <a:prstGeom prst="bentConnector2">
              <a:avLst/>
            </a:prstGeom>
            <a:ln w="28575">
              <a:solidFill>
                <a:schemeClr val="accent6"/>
              </a:solidFill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Shape 15"/>
            <p:cNvCxnSpPr>
              <a:endCxn id="43" idx="2"/>
            </p:cNvCxnSpPr>
            <p:nvPr/>
          </p:nvCxnSpPr>
          <p:spPr>
            <a:xfrm rot="16200000" flipH="1">
              <a:off x="4821638" y="4470023"/>
              <a:ext cx="1503233" cy="154155"/>
            </a:xfrm>
            <a:prstGeom prst="bentConnector2">
              <a:avLst/>
            </a:prstGeom>
            <a:ln w="28575">
              <a:solidFill>
                <a:schemeClr val="accent6"/>
              </a:solidFill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" name="Shape 16"/>
            <p:cNvCxnSpPr>
              <a:endCxn id="44" idx="2"/>
            </p:cNvCxnSpPr>
            <p:nvPr/>
          </p:nvCxnSpPr>
          <p:spPr>
            <a:xfrm rot="16200000" flipH="1">
              <a:off x="4577703" y="4795765"/>
              <a:ext cx="1991067" cy="154155"/>
            </a:xfrm>
            <a:prstGeom prst="bentConnector2">
              <a:avLst/>
            </a:prstGeom>
            <a:ln w="28575">
              <a:solidFill>
                <a:schemeClr val="accent6"/>
              </a:solidFill>
              <a:tailEnd type="stealth" w="med" len="med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3" name="Group 963"/>
          <p:cNvGrpSpPr/>
          <p:nvPr/>
        </p:nvGrpSpPr>
        <p:grpSpPr>
          <a:xfrm>
            <a:off x="807494" y="2018016"/>
            <a:ext cx="245992" cy="2977142"/>
            <a:chOff x="3915867" y="3918857"/>
            <a:chExt cx="159700" cy="208190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cxnSp>
          <p:nvCxnSpPr>
            <p:cNvPr id="24" name="Shape 23"/>
            <p:cNvCxnSpPr>
              <a:endCxn id="30" idx="2"/>
            </p:cNvCxnSpPr>
            <p:nvPr/>
          </p:nvCxnSpPr>
          <p:spPr>
            <a:xfrm rot="16200000" flipH="1">
              <a:off x="3809278" y="4025490"/>
              <a:ext cx="372922" cy="159656"/>
            </a:xfrm>
            <a:prstGeom prst="bentConnector2">
              <a:avLst/>
            </a:prstGeom>
            <a:ln w="28575">
              <a:tailEnd type="stealth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Shape 24"/>
            <p:cNvCxnSpPr>
              <a:endCxn id="31" idx="2"/>
            </p:cNvCxnSpPr>
            <p:nvPr/>
          </p:nvCxnSpPr>
          <p:spPr>
            <a:xfrm rot="16200000" flipH="1">
              <a:off x="3528061" y="4313951"/>
              <a:ext cx="935326" cy="159653"/>
            </a:xfrm>
            <a:prstGeom prst="bentConnector2">
              <a:avLst/>
            </a:prstGeom>
            <a:ln w="28575">
              <a:tailEnd type="stealth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hape 25"/>
            <p:cNvCxnSpPr>
              <a:endCxn id="32" idx="2"/>
            </p:cNvCxnSpPr>
            <p:nvPr/>
          </p:nvCxnSpPr>
          <p:spPr>
            <a:xfrm rot="16200000" flipH="1">
              <a:off x="3243200" y="4598784"/>
              <a:ext cx="1504986" cy="159652"/>
            </a:xfrm>
            <a:prstGeom prst="bentConnector2">
              <a:avLst/>
            </a:prstGeom>
            <a:ln w="28575">
              <a:tailEnd type="stealth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hape 26"/>
            <p:cNvCxnSpPr>
              <a:endCxn id="33" idx="2"/>
            </p:cNvCxnSpPr>
            <p:nvPr/>
          </p:nvCxnSpPr>
          <p:spPr>
            <a:xfrm rot="16200000" flipH="1">
              <a:off x="2999281" y="4924525"/>
              <a:ext cx="1992823" cy="159652"/>
            </a:xfrm>
            <a:prstGeom prst="bentConnector2">
              <a:avLst/>
            </a:prstGeom>
            <a:ln w="28575">
              <a:tailEnd type="stealth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8" name="Snip Diagonal Corner Rectangle 27"/>
          <p:cNvSpPr/>
          <p:nvPr/>
        </p:nvSpPr>
        <p:spPr bwMode="auto">
          <a:xfrm>
            <a:off x="3286256" y="1037803"/>
            <a:ext cx="1967206" cy="991726"/>
          </a:xfrm>
          <a:prstGeom prst="snip2Diag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Vehicle</a:t>
            </a:r>
          </a:p>
          <a:p>
            <a:pPr lvl="0"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</a:p>
        </p:txBody>
      </p:sp>
      <p:sp>
        <p:nvSpPr>
          <p:cNvPr id="29" name="Snip Diagonal Corner Rectangle 28"/>
          <p:cNvSpPr/>
          <p:nvPr/>
        </p:nvSpPr>
        <p:spPr bwMode="auto">
          <a:xfrm>
            <a:off x="5801379" y="1037803"/>
            <a:ext cx="1967206" cy="991726"/>
          </a:xfrm>
          <a:prstGeom prst="snip2Diag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 Engineering</a:t>
            </a:r>
          </a:p>
        </p:txBody>
      </p:sp>
      <p:sp>
        <p:nvSpPr>
          <p:cNvPr id="30" name="Snip Diagonal Corner Rectangle 29"/>
          <p:cNvSpPr/>
          <p:nvPr/>
        </p:nvSpPr>
        <p:spPr bwMode="auto">
          <a:xfrm>
            <a:off x="1053405" y="2231156"/>
            <a:ext cx="2011680" cy="731520"/>
          </a:xfrm>
          <a:prstGeom prst="snip2DiagRect">
            <a:avLst/>
          </a:prstGeom>
          <a:gradFill>
            <a:gsLst>
              <a:gs pos="0">
                <a:srgbClr val="273A00"/>
              </a:gs>
              <a:gs pos="50000">
                <a:srgbClr val="4D7202"/>
              </a:gs>
              <a:gs pos="70000">
                <a:srgbClr val="597E10"/>
              </a:gs>
              <a:gs pos="100000">
                <a:srgbClr val="7DAA2C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Preliminary Mission Analysis</a:t>
            </a:r>
          </a:p>
        </p:txBody>
      </p:sp>
      <p:sp>
        <p:nvSpPr>
          <p:cNvPr id="31" name="Snip Diagonal Corner Rectangle 30"/>
          <p:cNvSpPr/>
          <p:nvPr/>
        </p:nvSpPr>
        <p:spPr bwMode="auto">
          <a:xfrm>
            <a:off x="1053405" y="3045776"/>
            <a:ext cx="2011680" cy="731520"/>
          </a:xfrm>
          <a:prstGeom prst="snip2DiagRect">
            <a:avLst/>
          </a:prstGeom>
          <a:gradFill>
            <a:gsLst>
              <a:gs pos="0">
                <a:srgbClr val="273A00"/>
              </a:gs>
              <a:gs pos="50000">
                <a:srgbClr val="4D7202"/>
              </a:gs>
              <a:gs pos="70000">
                <a:srgbClr val="597E10"/>
              </a:gs>
              <a:gs pos="100000">
                <a:srgbClr val="7DAA2C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 Trade Space Definition</a:t>
            </a:r>
          </a:p>
        </p:txBody>
      </p:sp>
      <p:sp>
        <p:nvSpPr>
          <p:cNvPr id="32" name="Snip Diagonal Corner Rectangle 31"/>
          <p:cNvSpPr/>
          <p:nvPr/>
        </p:nvSpPr>
        <p:spPr bwMode="auto">
          <a:xfrm>
            <a:off x="1053405" y="3860396"/>
            <a:ext cx="2011680" cy="731520"/>
          </a:xfrm>
          <a:prstGeom prst="snip2DiagRect">
            <a:avLst/>
          </a:prstGeom>
          <a:gradFill>
            <a:gsLst>
              <a:gs pos="0">
                <a:srgbClr val="273A00"/>
              </a:gs>
              <a:gs pos="50000">
                <a:srgbClr val="4D7202"/>
              </a:gs>
              <a:gs pos="70000">
                <a:srgbClr val="597E10"/>
              </a:gs>
              <a:gs pos="100000">
                <a:srgbClr val="7DAA2C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Vehicle Trade Space Definition</a:t>
            </a:r>
          </a:p>
        </p:txBody>
      </p:sp>
      <p:sp>
        <p:nvSpPr>
          <p:cNvPr id="33" name="Snip Diagonal Corner Rectangle 32"/>
          <p:cNvSpPr/>
          <p:nvPr/>
        </p:nvSpPr>
        <p:spPr bwMode="auto">
          <a:xfrm>
            <a:off x="1053405" y="4675015"/>
            <a:ext cx="2011680" cy="731520"/>
          </a:xfrm>
          <a:prstGeom prst="snip2DiagRect">
            <a:avLst/>
          </a:prstGeom>
          <a:gradFill>
            <a:gsLst>
              <a:gs pos="0">
                <a:srgbClr val="273A00"/>
              </a:gs>
              <a:gs pos="50000">
                <a:srgbClr val="4D7202"/>
              </a:gs>
              <a:gs pos="70000">
                <a:srgbClr val="597E10"/>
              </a:gs>
              <a:gs pos="100000">
                <a:srgbClr val="7DAA2C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Preliminary GR&amp;A Definition</a:t>
            </a:r>
          </a:p>
        </p:txBody>
      </p:sp>
      <p:sp>
        <p:nvSpPr>
          <p:cNvPr id="34" name="Snip Diagonal Corner Rectangle 33"/>
          <p:cNvSpPr/>
          <p:nvPr/>
        </p:nvSpPr>
        <p:spPr bwMode="auto">
          <a:xfrm>
            <a:off x="750450" y="5723319"/>
            <a:ext cx="2103120" cy="731520"/>
          </a:xfrm>
          <a:prstGeom prst="snip2Diag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 Concept Definition</a:t>
            </a:r>
          </a:p>
        </p:txBody>
      </p:sp>
      <p:sp>
        <p:nvSpPr>
          <p:cNvPr id="35" name="Snip Diagonal Corner Rectangle 34"/>
          <p:cNvSpPr/>
          <p:nvPr/>
        </p:nvSpPr>
        <p:spPr bwMode="auto">
          <a:xfrm>
            <a:off x="617454" y="1037803"/>
            <a:ext cx="1967206" cy="991726"/>
          </a:xfrm>
          <a:prstGeom prst="snip2Diag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</a:t>
            </a:r>
          </a:p>
          <a:p>
            <a:pPr lvl="0"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</a:p>
        </p:txBody>
      </p:sp>
      <p:sp>
        <p:nvSpPr>
          <p:cNvPr id="41" name="Snip Diagonal Corner Rectangle 40"/>
          <p:cNvSpPr/>
          <p:nvPr/>
        </p:nvSpPr>
        <p:spPr bwMode="auto">
          <a:xfrm>
            <a:off x="3722209" y="2231156"/>
            <a:ext cx="2011680" cy="731520"/>
          </a:xfrm>
          <a:prstGeom prst="snip2DiagRect">
            <a:avLst/>
          </a:prstGeom>
          <a:gradFill>
            <a:gsLst>
              <a:gs pos="0">
                <a:srgbClr val="07102B"/>
              </a:gs>
              <a:gs pos="50000">
                <a:srgbClr val="172B5D"/>
              </a:gs>
              <a:gs pos="70000">
                <a:srgbClr val="26386C"/>
              </a:gs>
              <a:gs pos="100000">
                <a:srgbClr val="435893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</a:t>
            </a:r>
          </a:p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Analysis</a:t>
            </a:r>
          </a:p>
        </p:txBody>
      </p:sp>
      <p:sp>
        <p:nvSpPr>
          <p:cNvPr id="42" name="Snip Diagonal Corner Rectangle 41"/>
          <p:cNvSpPr/>
          <p:nvPr/>
        </p:nvSpPr>
        <p:spPr bwMode="auto">
          <a:xfrm>
            <a:off x="3722209" y="3045776"/>
            <a:ext cx="2011680" cy="731520"/>
          </a:xfrm>
          <a:prstGeom prst="snip2DiagRect">
            <a:avLst/>
          </a:prstGeom>
          <a:gradFill>
            <a:gsLst>
              <a:gs pos="0">
                <a:srgbClr val="07102B"/>
              </a:gs>
              <a:gs pos="50000">
                <a:srgbClr val="172B5D"/>
              </a:gs>
              <a:gs pos="70000">
                <a:srgbClr val="26386C"/>
              </a:gs>
              <a:gs pos="100000">
                <a:srgbClr val="435893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Initial Con-Ops</a:t>
            </a:r>
          </a:p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(Mission Profiles)</a:t>
            </a:r>
          </a:p>
        </p:txBody>
      </p:sp>
      <p:sp>
        <p:nvSpPr>
          <p:cNvPr id="43" name="Snip Diagonal Corner Rectangle 42"/>
          <p:cNvSpPr/>
          <p:nvPr/>
        </p:nvSpPr>
        <p:spPr bwMode="auto">
          <a:xfrm>
            <a:off x="3722209" y="3860396"/>
            <a:ext cx="2011680" cy="731520"/>
          </a:xfrm>
          <a:prstGeom prst="snip2DiagRect">
            <a:avLst/>
          </a:prstGeom>
          <a:gradFill>
            <a:gsLst>
              <a:gs pos="0">
                <a:srgbClr val="07102B"/>
              </a:gs>
              <a:gs pos="50000">
                <a:srgbClr val="172B5D"/>
              </a:gs>
              <a:gs pos="70000">
                <a:srgbClr val="26386C"/>
              </a:gs>
              <a:gs pos="100000">
                <a:srgbClr val="435893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GR&amp;A</a:t>
            </a:r>
          </a:p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</a:p>
        </p:txBody>
      </p:sp>
      <p:sp>
        <p:nvSpPr>
          <p:cNvPr id="44" name="Snip Diagonal Corner Rectangle 43"/>
          <p:cNvSpPr/>
          <p:nvPr/>
        </p:nvSpPr>
        <p:spPr bwMode="auto">
          <a:xfrm>
            <a:off x="3722209" y="4675015"/>
            <a:ext cx="2011680" cy="731520"/>
          </a:xfrm>
          <a:prstGeom prst="snip2DiagRect">
            <a:avLst/>
          </a:prstGeom>
          <a:gradFill>
            <a:gsLst>
              <a:gs pos="0">
                <a:srgbClr val="07102B"/>
              </a:gs>
              <a:gs pos="50000">
                <a:srgbClr val="172B5D"/>
              </a:gs>
              <a:gs pos="70000">
                <a:srgbClr val="26386C"/>
              </a:gs>
              <a:gs pos="100000">
                <a:srgbClr val="435893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Subsystem Trades</a:t>
            </a:r>
          </a:p>
        </p:txBody>
      </p:sp>
      <p:sp>
        <p:nvSpPr>
          <p:cNvPr id="45" name="Snip Diagonal Corner Rectangle 44"/>
          <p:cNvSpPr/>
          <p:nvPr/>
        </p:nvSpPr>
        <p:spPr bwMode="auto">
          <a:xfrm>
            <a:off x="3422140" y="5723319"/>
            <a:ext cx="2103120" cy="731520"/>
          </a:xfrm>
          <a:prstGeom prst="snip2Diag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Vehicle Concept Definition</a:t>
            </a:r>
          </a:p>
        </p:txBody>
      </p:sp>
      <p:sp>
        <p:nvSpPr>
          <p:cNvPr id="46" name="Snip Diagonal Corner Rectangle 45"/>
          <p:cNvSpPr/>
          <p:nvPr/>
        </p:nvSpPr>
        <p:spPr bwMode="auto">
          <a:xfrm>
            <a:off x="6371469" y="2231156"/>
            <a:ext cx="2011680" cy="731520"/>
          </a:xfrm>
          <a:prstGeom prst="snip2DiagRect">
            <a:avLst/>
          </a:prstGeom>
          <a:gradFill>
            <a:gsLst>
              <a:gs pos="0">
                <a:srgbClr val="744800"/>
              </a:gs>
              <a:gs pos="50000">
                <a:srgbClr val="C07B00"/>
              </a:gs>
              <a:gs pos="70000">
                <a:srgbClr val="DE9400"/>
              </a:gs>
              <a:gs pos="100000">
                <a:srgbClr val="F2BE00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Con-Ops Definition</a:t>
            </a:r>
          </a:p>
        </p:txBody>
      </p:sp>
      <p:sp>
        <p:nvSpPr>
          <p:cNvPr id="47" name="Snip Diagonal Corner Rectangle 46"/>
          <p:cNvSpPr/>
          <p:nvPr/>
        </p:nvSpPr>
        <p:spPr bwMode="auto">
          <a:xfrm>
            <a:off x="6371469" y="3045776"/>
            <a:ext cx="2011680" cy="731520"/>
          </a:xfrm>
          <a:prstGeom prst="snip2DiagRect">
            <a:avLst/>
          </a:prstGeom>
          <a:gradFill>
            <a:gsLst>
              <a:gs pos="0">
                <a:srgbClr val="744800"/>
              </a:gs>
              <a:gs pos="50000">
                <a:srgbClr val="C07B00"/>
              </a:gs>
              <a:gs pos="70000">
                <a:srgbClr val="DE9400"/>
              </a:gs>
              <a:gs pos="100000">
                <a:srgbClr val="F2BE00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Requirements Definition</a:t>
            </a:r>
          </a:p>
        </p:txBody>
      </p:sp>
      <p:sp>
        <p:nvSpPr>
          <p:cNvPr id="48" name="Snip Diagonal Corner Rectangle 47"/>
          <p:cNvSpPr/>
          <p:nvPr/>
        </p:nvSpPr>
        <p:spPr bwMode="auto">
          <a:xfrm>
            <a:off x="6371469" y="3860396"/>
            <a:ext cx="2011680" cy="731520"/>
          </a:xfrm>
          <a:prstGeom prst="snip2DiagRect">
            <a:avLst/>
          </a:prstGeom>
          <a:gradFill>
            <a:gsLst>
              <a:gs pos="0">
                <a:srgbClr val="744800"/>
              </a:gs>
              <a:gs pos="50000">
                <a:srgbClr val="C07B00"/>
              </a:gs>
              <a:gs pos="70000">
                <a:srgbClr val="DE9400"/>
              </a:gs>
              <a:gs pos="100000">
                <a:srgbClr val="F2BE00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Interface</a:t>
            </a:r>
          </a:p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Definition</a:t>
            </a:r>
          </a:p>
        </p:txBody>
      </p:sp>
      <p:sp>
        <p:nvSpPr>
          <p:cNvPr id="49" name="Snip Diagonal Corner Rectangle 48"/>
          <p:cNvSpPr/>
          <p:nvPr/>
        </p:nvSpPr>
        <p:spPr bwMode="auto">
          <a:xfrm>
            <a:off x="6371469" y="4675015"/>
            <a:ext cx="2011680" cy="731520"/>
          </a:xfrm>
          <a:prstGeom prst="snip2DiagRect">
            <a:avLst/>
          </a:prstGeom>
          <a:gradFill>
            <a:gsLst>
              <a:gs pos="0">
                <a:srgbClr val="744800"/>
              </a:gs>
              <a:gs pos="50000">
                <a:srgbClr val="C07B00"/>
              </a:gs>
              <a:gs pos="70000">
                <a:srgbClr val="DE9400"/>
              </a:gs>
              <a:gs pos="100000">
                <a:srgbClr val="F2BE00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Risk Management</a:t>
            </a:r>
          </a:p>
        </p:txBody>
      </p:sp>
      <p:sp>
        <p:nvSpPr>
          <p:cNvPr id="50" name="Snip Diagonal Corner Rectangle 49"/>
          <p:cNvSpPr/>
          <p:nvPr/>
        </p:nvSpPr>
        <p:spPr bwMode="auto">
          <a:xfrm>
            <a:off x="6066396" y="5723319"/>
            <a:ext cx="2103120" cy="731520"/>
          </a:xfrm>
          <a:prstGeom prst="snip2DiagRect">
            <a:avLst/>
          </a:prstGeom>
          <a:gradFill>
            <a:gsLst>
              <a:gs pos="0">
                <a:srgbClr val="744800"/>
              </a:gs>
              <a:gs pos="50000">
                <a:srgbClr val="C07B00"/>
              </a:gs>
              <a:gs pos="70000">
                <a:srgbClr val="DE9400"/>
              </a:gs>
              <a:gs pos="100000">
                <a:srgbClr val="F2BE00"/>
              </a:gs>
            </a:gsLst>
          </a:gra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18288" rIns="91436" bIns="18288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Concept Definition</a:t>
            </a:r>
          </a:p>
        </p:txBody>
      </p:sp>
    </p:spTree>
    <p:extLst>
      <p:ext uri="{BB962C8B-B14F-4D97-AF65-F5344CB8AC3E}">
        <p14:creationId xmlns:p14="http://schemas.microsoft.com/office/powerpoint/2010/main" val="1323837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val 94"/>
          <p:cNvSpPr/>
          <p:nvPr/>
        </p:nvSpPr>
        <p:spPr bwMode="auto">
          <a:xfrm>
            <a:off x="4674974" y="5188515"/>
            <a:ext cx="182178" cy="182178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99" name="Oval 98"/>
          <p:cNvSpPr/>
          <p:nvPr/>
        </p:nvSpPr>
        <p:spPr bwMode="auto">
          <a:xfrm>
            <a:off x="3451814" y="4496478"/>
            <a:ext cx="182178" cy="182178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100" name="Oval 99"/>
          <p:cNvSpPr/>
          <p:nvPr/>
        </p:nvSpPr>
        <p:spPr bwMode="auto">
          <a:xfrm>
            <a:off x="4116498" y="4498505"/>
            <a:ext cx="182178" cy="182178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1153276" y="3502107"/>
            <a:ext cx="182178" cy="182178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86" name="Oval 85"/>
          <p:cNvSpPr/>
          <p:nvPr/>
        </p:nvSpPr>
        <p:spPr bwMode="auto">
          <a:xfrm>
            <a:off x="5441733" y="6334976"/>
            <a:ext cx="182178" cy="182178"/>
          </a:xfrm>
          <a:prstGeom prst="ellipse">
            <a:avLst/>
          </a:prstGeom>
          <a:noFill/>
          <a:ln>
            <a:noFill/>
            <a:headEnd type="none" w="med" len="med"/>
            <a:tailEnd type="none" w="med" len="med"/>
          </a:ln>
          <a:effectLst/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Formulation Design Process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304800" y="990600"/>
            <a:ext cx="1066800" cy="609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GR&amp;A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600200" y="1676400"/>
            <a:ext cx="1066800" cy="609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Mission Analysis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3352800" y="4495800"/>
            <a:ext cx="1066800" cy="609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Power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209800" y="3810000"/>
            <a:ext cx="1066800" cy="609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Avionics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1143000" y="3124200"/>
            <a:ext cx="1066800" cy="609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Propulsion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495800" y="5181600"/>
            <a:ext cx="1066800" cy="609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Thermal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5410200" y="5943600"/>
            <a:ext cx="1066800" cy="609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Structures</a:t>
            </a:r>
          </a:p>
        </p:txBody>
      </p:sp>
      <p:sp>
        <p:nvSpPr>
          <p:cNvPr id="50" name="Rectangle 49"/>
          <p:cNvSpPr/>
          <p:nvPr/>
        </p:nvSpPr>
        <p:spPr bwMode="auto">
          <a:xfrm>
            <a:off x="7696200" y="6019800"/>
            <a:ext cx="4572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7696200" y="5562600"/>
            <a:ext cx="4572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7696200" y="5105400"/>
            <a:ext cx="4572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7696200" y="4648200"/>
            <a:ext cx="4572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7696200" y="4191000"/>
            <a:ext cx="4572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endParaRPr lang="en-US" sz="23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" pitchFamily="34" charset="0"/>
            </a:endParaRPr>
          </a:p>
        </p:txBody>
      </p:sp>
      <p:cxnSp>
        <p:nvCxnSpPr>
          <p:cNvPr id="56" name="Elbow Connector 55"/>
          <p:cNvCxnSpPr>
            <a:stCxn id="10" idx="3"/>
          </p:cNvCxnSpPr>
          <p:nvPr/>
        </p:nvCxnSpPr>
        <p:spPr>
          <a:xfrm>
            <a:off x="2209800" y="3429000"/>
            <a:ext cx="5486400" cy="838200"/>
          </a:xfrm>
          <a:prstGeom prst="bentConnector3">
            <a:avLst>
              <a:gd name="adj1" fmla="val 93651"/>
            </a:avLst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>
            <a:endCxn id="53" idx="1"/>
          </p:cNvCxnSpPr>
          <p:nvPr/>
        </p:nvCxnSpPr>
        <p:spPr>
          <a:xfrm>
            <a:off x="3262435" y="3946171"/>
            <a:ext cx="4433765" cy="930629"/>
          </a:xfrm>
          <a:prstGeom prst="bentConnector3">
            <a:avLst>
              <a:gd name="adj1" fmla="val 89484"/>
            </a:avLst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>
            <a:stCxn id="8" idx="3"/>
            <a:endCxn id="52" idx="1"/>
          </p:cNvCxnSpPr>
          <p:nvPr/>
        </p:nvCxnSpPr>
        <p:spPr>
          <a:xfrm>
            <a:off x="4419600" y="4800600"/>
            <a:ext cx="3276600" cy="533400"/>
          </a:xfrm>
          <a:prstGeom prst="bentConnector3">
            <a:avLst>
              <a:gd name="adj1" fmla="val 68826"/>
            </a:avLst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>
            <a:stCxn id="11" idx="3"/>
            <a:endCxn id="51" idx="1"/>
          </p:cNvCxnSpPr>
          <p:nvPr/>
        </p:nvCxnSpPr>
        <p:spPr>
          <a:xfrm>
            <a:off x="5562600" y="5486400"/>
            <a:ext cx="2133600" cy="304800"/>
          </a:xfrm>
          <a:prstGeom prst="bentConnector3">
            <a:avLst>
              <a:gd name="adj1" fmla="val 50000"/>
            </a:avLst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12" idx="3"/>
            <a:endCxn id="50" idx="1"/>
          </p:cNvCxnSpPr>
          <p:nvPr/>
        </p:nvCxnSpPr>
        <p:spPr>
          <a:xfrm>
            <a:off x="6477000" y="6248400"/>
            <a:ext cx="1219200" cy="1588"/>
          </a:xfrm>
          <a:prstGeom prst="bentConnector3">
            <a:avLst>
              <a:gd name="adj1" fmla="val 50000"/>
            </a:avLst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hape 138"/>
          <p:cNvCxnSpPr/>
          <p:nvPr/>
        </p:nvCxnSpPr>
        <p:spPr>
          <a:xfrm flipV="1">
            <a:off x="6172200" y="4572000"/>
            <a:ext cx="1524000" cy="1371600"/>
          </a:xfrm>
          <a:prstGeom prst="bentConnector3">
            <a:avLst>
              <a:gd name="adj1" fmla="val 12500"/>
            </a:avLst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Elbow Connector 140"/>
          <p:cNvCxnSpPr>
            <a:endCxn id="54" idx="1"/>
          </p:cNvCxnSpPr>
          <p:nvPr/>
        </p:nvCxnSpPr>
        <p:spPr>
          <a:xfrm flipV="1">
            <a:off x="5562600" y="4419600"/>
            <a:ext cx="2133600" cy="914400"/>
          </a:xfrm>
          <a:prstGeom prst="bentConnector3">
            <a:avLst>
              <a:gd name="adj1" fmla="val 10885"/>
            </a:avLst>
          </a:prstGeom>
          <a:ln w="127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1066800" y="6019800"/>
            <a:ext cx="10518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Factors of Safety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6553200" y="6019800"/>
            <a:ext cx="9717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Structure Mass</a:t>
            </a:r>
          </a:p>
        </p:txBody>
      </p:sp>
      <p:sp>
        <p:nvSpPr>
          <p:cNvPr id="148" name="TextBox 147"/>
          <p:cNvSpPr txBox="1"/>
          <p:nvPr/>
        </p:nvSpPr>
        <p:spPr>
          <a:xfrm rot="16200000">
            <a:off x="5780598" y="5022182"/>
            <a:ext cx="99418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MPS Tank Mass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429000" y="5181600"/>
            <a:ext cx="7377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TCS Power</a:t>
            </a:r>
          </a:p>
        </p:txBody>
      </p:sp>
      <p:sp>
        <p:nvSpPr>
          <p:cNvPr id="150" name="TextBox 149"/>
          <p:cNvSpPr txBox="1"/>
          <p:nvPr/>
        </p:nvSpPr>
        <p:spPr>
          <a:xfrm rot="5400000">
            <a:off x="3228660" y="4096435"/>
            <a:ext cx="644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Avionics Power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5965895" y="4191000"/>
            <a:ext cx="12731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Tank Insulation Mass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6705600" y="5562600"/>
            <a:ext cx="6735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TCS Mass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6684385" y="5105400"/>
            <a:ext cx="10118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Power Sys Mass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6096198" y="3745158"/>
            <a:ext cx="9108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Avionics Mass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6324600" y="3200400"/>
            <a:ext cx="1059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MPS &amp; RCS Mass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8153400" y="4191000"/>
            <a:ext cx="685800" cy="228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vert270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Mass Properties</a:t>
            </a:r>
            <a:endParaRPr lang="en-US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143000" y="2743200"/>
            <a:ext cx="720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Maneuver</a:t>
            </a:r>
          </a:p>
          <a:p>
            <a:r>
              <a:rPr lang="en-US" sz="1000" dirty="0"/>
              <a:t>Prop</a:t>
            </a:r>
          </a:p>
        </p:txBody>
      </p:sp>
      <p:sp>
        <p:nvSpPr>
          <p:cNvPr id="176" name="TextBox 175"/>
          <p:cNvSpPr txBox="1"/>
          <p:nvPr/>
        </p:nvSpPr>
        <p:spPr>
          <a:xfrm rot="5400000">
            <a:off x="3516227" y="3113173"/>
            <a:ext cx="9861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Eclipse Periods</a:t>
            </a:r>
          </a:p>
        </p:txBody>
      </p:sp>
      <p:sp>
        <p:nvSpPr>
          <p:cNvPr id="183" name="TextBox 182"/>
          <p:cNvSpPr txBox="1"/>
          <p:nvPr/>
        </p:nvSpPr>
        <p:spPr>
          <a:xfrm rot="5400000">
            <a:off x="2339019" y="3147381"/>
            <a:ext cx="10545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Comm</a:t>
            </a:r>
            <a:r>
              <a:rPr lang="en-US" sz="1000" dirty="0"/>
              <a:t> Coverage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838198" y="2238456"/>
            <a:ext cx="9439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Performance/Trajectory</a:t>
            </a:r>
          </a:p>
          <a:p>
            <a:r>
              <a:rPr lang="en-US" sz="1000" dirty="0"/>
              <a:t>Requirements                 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1066800" y="4572000"/>
            <a:ext cx="9268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Vehicle Power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1066800" y="3886200"/>
            <a:ext cx="7441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Slew Rates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6800" y="5257800"/>
            <a:ext cx="9509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Heat Rejection</a:t>
            </a:r>
          </a:p>
        </p:txBody>
      </p:sp>
      <p:cxnSp>
        <p:nvCxnSpPr>
          <p:cNvPr id="59" name="Shape 58"/>
          <p:cNvCxnSpPr>
            <a:stCxn id="6" idx="3"/>
            <a:endCxn id="13" idx="0"/>
          </p:cNvCxnSpPr>
          <p:nvPr/>
        </p:nvCxnSpPr>
        <p:spPr>
          <a:xfrm>
            <a:off x="1371600" y="1295400"/>
            <a:ext cx="7124700" cy="2895600"/>
          </a:xfrm>
          <a:prstGeom prst="bentConnector2">
            <a:avLst/>
          </a:prstGeom>
          <a:ln w="127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 rot="16200000">
            <a:off x="7842795" y="2536435"/>
            <a:ext cx="10198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Margin Strategy</a:t>
            </a:r>
          </a:p>
        </p:txBody>
      </p:sp>
      <p:sp>
        <p:nvSpPr>
          <p:cNvPr id="76" name="Rectangle 75"/>
          <p:cNvSpPr/>
          <p:nvPr/>
        </p:nvSpPr>
        <p:spPr bwMode="auto">
          <a:xfrm>
            <a:off x="5410200" y="1676400"/>
            <a:ext cx="1295400" cy="609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Configuration</a:t>
            </a:r>
          </a:p>
        </p:txBody>
      </p:sp>
      <p:cxnSp>
        <p:nvCxnSpPr>
          <p:cNvPr id="81" name="Shape 80"/>
          <p:cNvCxnSpPr>
            <a:stCxn id="6" idx="2"/>
            <a:endCxn id="12" idx="1"/>
          </p:cNvCxnSpPr>
          <p:nvPr/>
        </p:nvCxnSpPr>
        <p:spPr>
          <a:xfrm rot="16200000" flipH="1">
            <a:off x="800100" y="1638300"/>
            <a:ext cx="4648200" cy="4572000"/>
          </a:xfrm>
          <a:prstGeom prst="bentConnector2">
            <a:avLst/>
          </a:prstGeom>
          <a:ln w="127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endCxn id="10" idx="1"/>
          </p:cNvCxnSpPr>
          <p:nvPr/>
        </p:nvCxnSpPr>
        <p:spPr>
          <a:xfrm>
            <a:off x="838200" y="3429000"/>
            <a:ext cx="3048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endCxn id="9" idx="1"/>
          </p:cNvCxnSpPr>
          <p:nvPr/>
        </p:nvCxnSpPr>
        <p:spPr>
          <a:xfrm>
            <a:off x="838200" y="4114800"/>
            <a:ext cx="13716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endCxn id="8" idx="1"/>
          </p:cNvCxnSpPr>
          <p:nvPr/>
        </p:nvCxnSpPr>
        <p:spPr>
          <a:xfrm>
            <a:off x="838200" y="4800600"/>
            <a:ext cx="25146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838200" y="5486400"/>
            <a:ext cx="36576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8" name="Elbow Connector 97"/>
          <p:cNvCxnSpPr>
            <a:endCxn id="99" idx="0"/>
          </p:cNvCxnSpPr>
          <p:nvPr/>
        </p:nvCxnSpPr>
        <p:spPr>
          <a:xfrm>
            <a:off x="3276600" y="4236558"/>
            <a:ext cx="266303" cy="259920"/>
          </a:xfrm>
          <a:prstGeom prst="bent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>
            <a:endCxn id="7" idx="1"/>
          </p:cNvCxnSpPr>
          <p:nvPr/>
        </p:nvCxnSpPr>
        <p:spPr>
          <a:xfrm>
            <a:off x="838200" y="1981200"/>
            <a:ext cx="7620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stCxn id="7" idx="3"/>
            <a:endCxn id="76" idx="1"/>
          </p:cNvCxnSpPr>
          <p:nvPr/>
        </p:nvCxnSpPr>
        <p:spPr>
          <a:xfrm>
            <a:off x="2667000" y="1981200"/>
            <a:ext cx="27432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8" name="Elbow Connector 107"/>
          <p:cNvCxnSpPr>
            <a:stCxn id="7" idx="2"/>
            <a:endCxn id="10" idx="0"/>
          </p:cNvCxnSpPr>
          <p:nvPr/>
        </p:nvCxnSpPr>
        <p:spPr>
          <a:xfrm rot="5400000">
            <a:off x="1485900" y="2476500"/>
            <a:ext cx="838200" cy="457200"/>
          </a:xfrm>
          <a:prstGeom prst="bentConnector3">
            <a:avLst>
              <a:gd name="adj1" fmla="val 53761"/>
            </a:avLst>
          </a:prstGeom>
          <a:ln w="1270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7" name="Shape 116"/>
          <p:cNvCxnSpPr>
            <a:endCxn id="8" idx="2"/>
          </p:cNvCxnSpPr>
          <p:nvPr/>
        </p:nvCxnSpPr>
        <p:spPr>
          <a:xfrm rot="10800000">
            <a:off x="3886200" y="5105400"/>
            <a:ext cx="609600" cy="228600"/>
          </a:xfrm>
          <a:prstGeom prst="bent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28" name="Elbow Connector 127"/>
          <p:cNvCxnSpPr>
            <a:stCxn id="7" idx="2"/>
            <a:endCxn id="12" idx="0"/>
          </p:cNvCxnSpPr>
          <p:nvPr/>
        </p:nvCxnSpPr>
        <p:spPr>
          <a:xfrm rot="16200000" flipH="1">
            <a:off x="2209800" y="2209800"/>
            <a:ext cx="3657600" cy="3810000"/>
          </a:xfrm>
          <a:prstGeom prst="bentConnector3">
            <a:avLst>
              <a:gd name="adj1" fmla="val 12302"/>
            </a:avLst>
          </a:prstGeom>
          <a:ln w="1270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>
            <a:endCxn id="9" idx="0"/>
          </p:cNvCxnSpPr>
          <p:nvPr/>
        </p:nvCxnSpPr>
        <p:spPr>
          <a:xfrm rot="5400000">
            <a:off x="2209800" y="3276600"/>
            <a:ext cx="10668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endCxn id="8" idx="0"/>
          </p:cNvCxnSpPr>
          <p:nvPr/>
        </p:nvCxnSpPr>
        <p:spPr>
          <a:xfrm rot="5400000">
            <a:off x="3009900" y="3619500"/>
            <a:ext cx="17526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endCxn id="11" idx="0"/>
          </p:cNvCxnSpPr>
          <p:nvPr/>
        </p:nvCxnSpPr>
        <p:spPr>
          <a:xfrm rot="5400000">
            <a:off x="3810000" y="3962400"/>
            <a:ext cx="2438400" cy="1588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 rot="5400000">
            <a:off x="4778650" y="2993750"/>
            <a:ext cx="7473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Beta Angle</a:t>
            </a:r>
          </a:p>
        </p:txBody>
      </p:sp>
      <p:sp>
        <p:nvSpPr>
          <p:cNvPr id="157" name="TextBox 156"/>
          <p:cNvSpPr txBox="1"/>
          <p:nvPr/>
        </p:nvSpPr>
        <p:spPr>
          <a:xfrm rot="5400000">
            <a:off x="5624121" y="3062679"/>
            <a:ext cx="885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Launch Loads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2895600" y="1752600"/>
            <a:ext cx="2086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Physical constraints</a:t>
            </a:r>
          </a:p>
        </p:txBody>
      </p:sp>
      <p:sp>
        <p:nvSpPr>
          <p:cNvPr id="219" name="Rectangle 218"/>
          <p:cNvSpPr/>
          <p:nvPr/>
        </p:nvSpPr>
        <p:spPr bwMode="auto">
          <a:xfrm>
            <a:off x="6705600" y="2362200"/>
            <a:ext cx="1066800" cy="609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Animation</a:t>
            </a:r>
          </a:p>
        </p:txBody>
      </p:sp>
      <p:cxnSp>
        <p:nvCxnSpPr>
          <p:cNvPr id="221" name="Shape 220"/>
          <p:cNvCxnSpPr>
            <a:stCxn id="76" idx="2"/>
            <a:endCxn id="219" idx="1"/>
          </p:cNvCxnSpPr>
          <p:nvPr/>
        </p:nvCxnSpPr>
        <p:spPr>
          <a:xfrm rot="16200000" flipH="1">
            <a:off x="6191250" y="2152650"/>
            <a:ext cx="381000" cy="647700"/>
          </a:xfrm>
          <a:prstGeom prst="bentConnector2">
            <a:avLst/>
          </a:prstGeom>
          <a:ln w="12700"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endCxn id="100" idx="0"/>
          </p:cNvCxnSpPr>
          <p:nvPr/>
        </p:nvCxnSpPr>
        <p:spPr>
          <a:xfrm>
            <a:off x="2213254" y="3639002"/>
            <a:ext cx="1994333" cy="859503"/>
          </a:xfrm>
          <a:prstGeom prst="bent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 rot="5400000">
            <a:off x="3693088" y="3880406"/>
            <a:ext cx="1009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Valve &amp; Control Power</a:t>
            </a:r>
          </a:p>
        </p:txBody>
      </p:sp>
      <p:cxnSp>
        <p:nvCxnSpPr>
          <p:cNvPr id="66" name="Elbow Connector 65"/>
          <p:cNvCxnSpPr>
            <a:endCxn id="95" idx="0"/>
          </p:cNvCxnSpPr>
          <p:nvPr/>
        </p:nvCxnSpPr>
        <p:spPr>
          <a:xfrm>
            <a:off x="2213256" y="3524310"/>
            <a:ext cx="2552807" cy="1664205"/>
          </a:xfrm>
          <a:prstGeom prst="bent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 rot="5400000">
            <a:off x="3997864" y="4176092"/>
            <a:ext cx="1545840" cy="410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Tank Geometry &amp; Propellant Conditioning</a:t>
            </a:r>
          </a:p>
        </p:txBody>
      </p:sp>
      <p:cxnSp>
        <p:nvCxnSpPr>
          <p:cNvPr id="78" name="Shape 80"/>
          <p:cNvCxnSpPr>
            <a:stCxn id="13" idx="2"/>
            <a:endCxn id="86" idx="2"/>
          </p:cNvCxnSpPr>
          <p:nvPr/>
        </p:nvCxnSpPr>
        <p:spPr>
          <a:xfrm rot="5400000" flipH="1">
            <a:off x="6943549" y="4924250"/>
            <a:ext cx="50935" cy="3054567"/>
          </a:xfrm>
          <a:prstGeom prst="bentConnector4">
            <a:avLst>
              <a:gd name="adj1" fmla="val -312828"/>
              <a:gd name="adj2" fmla="val 107484"/>
            </a:avLst>
          </a:prstGeom>
          <a:ln w="12700">
            <a:solidFill>
              <a:srgbClr val="7030A0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82" name="Shape 80"/>
          <p:cNvCxnSpPr>
            <a:stCxn id="13" idx="2"/>
            <a:endCxn id="27" idx="2"/>
          </p:cNvCxnSpPr>
          <p:nvPr/>
        </p:nvCxnSpPr>
        <p:spPr>
          <a:xfrm rot="5400000" flipH="1">
            <a:off x="3382886" y="1363586"/>
            <a:ext cx="2883804" cy="7343024"/>
          </a:xfrm>
          <a:prstGeom prst="bentConnector4">
            <a:avLst>
              <a:gd name="adj1" fmla="val -7927"/>
              <a:gd name="adj2" fmla="val 103113"/>
            </a:avLst>
          </a:prstGeom>
          <a:ln w="12700">
            <a:solidFill>
              <a:srgbClr val="7030A0"/>
            </a:solidFill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90" name="Shape 116"/>
          <p:cNvCxnSpPr>
            <a:endCxn id="11" idx="2"/>
          </p:cNvCxnSpPr>
          <p:nvPr/>
        </p:nvCxnSpPr>
        <p:spPr>
          <a:xfrm rot="10800000">
            <a:off x="5029200" y="5791200"/>
            <a:ext cx="372190" cy="318062"/>
          </a:xfrm>
          <a:prstGeom prst="bentConnector2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417174" y="5831653"/>
            <a:ext cx="727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Material Properties</a:t>
            </a:r>
          </a:p>
        </p:txBody>
      </p:sp>
    </p:spTree>
    <p:extLst>
      <p:ext uri="{BB962C8B-B14F-4D97-AF65-F5344CB8AC3E}">
        <p14:creationId xmlns:p14="http://schemas.microsoft.com/office/powerpoint/2010/main" val="139034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  <p:bldP spid="147" grpId="0"/>
      <p:bldP spid="148" grpId="0"/>
      <p:bldP spid="149" grpId="0"/>
      <p:bldP spid="150" grpId="0"/>
      <p:bldP spid="151" grpId="0"/>
      <p:bldP spid="153" grpId="0"/>
      <p:bldP spid="154" grpId="0"/>
      <p:bldP spid="155" grpId="0"/>
      <p:bldP spid="156" grpId="0"/>
      <p:bldP spid="175" grpId="0"/>
      <p:bldP spid="176" grpId="0"/>
      <p:bldP spid="183" grpId="0"/>
      <p:bldP spid="184" grpId="0"/>
      <p:bldP spid="185" grpId="0"/>
      <p:bldP spid="203" grpId="0"/>
      <p:bldP spid="55" grpId="0"/>
      <p:bldP spid="61" grpId="0"/>
      <p:bldP spid="146" grpId="0"/>
      <p:bldP spid="157" grpId="0"/>
      <p:bldP spid="163" grpId="0"/>
      <p:bldP spid="219" grpId="0" animBg="1"/>
      <p:bldP spid="65" grpId="0"/>
      <p:bldP spid="70" grpId="0"/>
      <p:bldP spid="9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37292" y="333016"/>
            <a:ext cx="7795260" cy="535531"/>
          </a:xfrm>
        </p:spPr>
        <p:txBody>
          <a:bodyPr>
            <a:normAutofit fontScale="90000"/>
          </a:bodyPr>
          <a:lstStyle/>
          <a:p>
            <a:r>
              <a:rPr lang="en-US" b="0" dirty="0">
                <a:latin typeface="Arial" panose="020B0604020202020204" pitchFamily="34" charset="0"/>
                <a:cs typeface="Arial" panose="020B0604020202020204" pitchFamily="34" charset="0"/>
              </a:rPr>
              <a:t>MSR Architectural Overview</a:t>
            </a:r>
          </a:p>
        </p:txBody>
      </p:sp>
      <p:sp>
        <p:nvSpPr>
          <p:cNvPr id="91" name="Freeform 90">
            <a:extLst>
              <a:ext uri="{FF2B5EF4-FFF2-40B4-BE49-F238E27FC236}">
                <a16:creationId xmlns:a16="http://schemas.microsoft.com/office/drawing/2014/main" id="{ED9B005C-30C3-0F4B-AE6E-428785FBD7AC}"/>
              </a:ext>
            </a:extLst>
          </p:cNvPr>
          <p:cNvSpPr/>
          <p:nvPr/>
        </p:nvSpPr>
        <p:spPr bwMode="auto">
          <a:xfrm>
            <a:off x="1042902" y="1630002"/>
            <a:ext cx="6117190" cy="4185147"/>
          </a:xfrm>
          <a:custGeom>
            <a:avLst/>
            <a:gdLst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295342"/>
              <a:gd name="connsiteY0" fmla="*/ 4204992 h 4224448"/>
              <a:gd name="connsiteX1" fmla="*/ 19456 w 6295342"/>
              <a:gd name="connsiteY1" fmla="*/ 333384 h 4224448"/>
              <a:gd name="connsiteX2" fmla="*/ 252919 w 6295342"/>
              <a:gd name="connsiteY2" fmla="*/ 109648 h 4224448"/>
              <a:gd name="connsiteX3" fmla="*/ 924128 w 6295342"/>
              <a:gd name="connsiteY3" fmla="*/ 70737 h 4224448"/>
              <a:gd name="connsiteX4" fmla="*/ 5856051 w 6295342"/>
              <a:gd name="connsiteY4" fmla="*/ 90192 h 4224448"/>
              <a:gd name="connsiteX5" fmla="*/ 6079787 w 6295342"/>
              <a:gd name="connsiteY5" fmla="*/ 391750 h 4224448"/>
              <a:gd name="connsiteX6" fmla="*/ 6079787 w 6295342"/>
              <a:gd name="connsiteY6" fmla="*/ 4224448 h 4224448"/>
              <a:gd name="connsiteX7" fmla="*/ 5408579 w 6295342"/>
              <a:gd name="connsiteY7" fmla="*/ 4214720 h 4224448"/>
              <a:gd name="connsiteX8" fmla="*/ 5408579 w 6295342"/>
              <a:gd name="connsiteY8" fmla="*/ 1101869 h 4224448"/>
              <a:gd name="connsiteX9" fmla="*/ 5262664 w 6295342"/>
              <a:gd name="connsiteY9" fmla="*/ 878133 h 4224448"/>
              <a:gd name="connsiteX10" fmla="*/ 4659549 w 6295342"/>
              <a:gd name="connsiteY10" fmla="*/ 887860 h 4224448"/>
              <a:gd name="connsiteX11" fmla="*/ 4387175 w 6295342"/>
              <a:gd name="connsiteY11" fmla="*/ 1131052 h 4224448"/>
              <a:gd name="connsiteX12" fmla="*/ 4387175 w 6295342"/>
              <a:gd name="connsiteY12" fmla="*/ 4214720 h 4224448"/>
              <a:gd name="connsiteX13" fmla="*/ 3628417 w 6295342"/>
              <a:gd name="connsiteY13" fmla="*/ 4204992 h 4224448"/>
              <a:gd name="connsiteX14" fmla="*/ 3618690 w 6295342"/>
              <a:gd name="connsiteY14" fmla="*/ 1101869 h 4224448"/>
              <a:gd name="connsiteX15" fmla="*/ 3433864 w 6295342"/>
              <a:gd name="connsiteY15" fmla="*/ 868405 h 4224448"/>
              <a:gd name="connsiteX16" fmla="*/ 1031132 w 6295342"/>
              <a:gd name="connsiteY16" fmla="*/ 887860 h 4224448"/>
              <a:gd name="connsiteX17" fmla="*/ 787941 w 6295342"/>
              <a:gd name="connsiteY17" fmla="*/ 1160235 h 4224448"/>
              <a:gd name="connsiteX18" fmla="*/ 787941 w 6295342"/>
              <a:gd name="connsiteY18" fmla="*/ 4214720 h 4224448"/>
              <a:gd name="connsiteX19" fmla="*/ 0 w 6295342"/>
              <a:gd name="connsiteY19" fmla="*/ 4204992 h 4224448"/>
              <a:gd name="connsiteX0" fmla="*/ 0 w 6306507"/>
              <a:gd name="connsiteY0" fmla="*/ 4134255 h 4153711"/>
              <a:gd name="connsiteX1" fmla="*/ 19456 w 6306507"/>
              <a:gd name="connsiteY1" fmla="*/ 262647 h 4153711"/>
              <a:gd name="connsiteX2" fmla="*/ 252919 w 6306507"/>
              <a:gd name="connsiteY2" fmla="*/ 38911 h 4153711"/>
              <a:gd name="connsiteX3" fmla="*/ 924128 w 6306507"/>
              <a:gd name="connsiteY3" fmla="*/ 0 h 4153711"/>
              <a:gd name="connsiteX4" fmla="*/ 5856051 w 6306507"/>
              <a:gd name="connsiteY4" fmla="*/ 19455 h 4153711"/>
              <a:gd name="connsiteX5" fmla="*/ 6079787 w 6306507"/>
              <a:gd name="connsiteY5" fmla="*/ 321013 h 4153711"/>
              <a:gd name="connsiteX6" fmla="*/ 6079787 w 6306507"/>
              <a:gd name="connsiteY6" fmla="*/ 4153711 h 4153711"/>
              <a:gd name="connsiteX7" fmla="*/ 5408579 w 6306507"/>
              <a:gd name="connsiteY7" fmla="*/ 4143983 h 4153711"/>
              <a:gd name="connsiteX8" fmla="*/ 5408579 w 6306507"/>
              <a:gd name="connsiteY8" fmla="*/ 1031132 h 4153711"/>
              <a:gd name="connsiteX9" fmla="*/ 5262664 w 6306507"/>
              <a:gd name="connsiteY9" fmla="*/ 807396 h 4153711"/>
              <a:gd name="connsiteX10" fmla="*/ 4659549 w 6306507"/>
              <a:gd name="connsiteY10" fmla="*/ 817123 h 4153711"/>
              <a:gd name="connsiteX11" fmla="*/ 4387175 w 6306507"/>
              <a:gd name="connsiteY11" fmla="*/ 1060315 h 4153711"/>
              <a:gd name="connsiteX12" fmla="*/ 4387175 w 6306507"/>
              <a:gd name="connsiteY12" fmla="*/ 4143983 h 4153711"/>
              <a:gd name="connsiteX13" fmla="*/ 3628417 w 6306507"/>
              <a:gd name="connsiteY13" fmla="*/ 4134255 h 4153711"/>
              <a:gd name="connsiteX14" fmla="*/ 3618690 w 6306507"/>
              <a:gd name="connsiteY14" fmla="*/ 1031132 h 4153711"/>
              <a:gd name="connsiteX15" fmla="*/ 3433864 w 6306507"/>
              <a:gd name="connsiteY15" fmla="*/ 797668 h 4153711"/>
              <a:gd name="connsiteX16" fmla="*/ 1031132 w 6306507"/>
              <a:gd name="connsiteY16" fmla="*/ 817123 h 4153711"/>
              <a:gd name="connsiteX17" fmla="*/ 787941 w 6306507"/>
              <a:gd name="connsiteY17" fmla="*/ 1089498 h 4153711"/>
              <a:gd name="connsiteX18" fmla="*/ 787941 w 6306507"/>
              <a:gd name="connsiteY18" fmla="*/ 4143983 h 4153711"/>
              <a:gd name="connsiteX19" fmla="*/ 0 w 6306507"/>
              <a:gd name="connsiteY19" fmla="*/ 4134255 h 4153711"/>
              <a:gd name="connsiteX0" fmla="*/ 0 w 6080890"/>
              <a:gd name="connsiteY0" fmla="*/ 4134255 h 4153711"/>
              <a:gd name="connsiteX1" fmla="*/ 19456 w 6080890"/>
              <a:gd name="connsiteY1" fmla="*/ 262647 h 4153711"/>
              <a:gd name="connsiteX2" fmla="*/ 252919 w 6080890"/>
              <a:gd name="connsiteY2" fmla="*/ 38911 h 4153711"/>
              <a:gd name="connsiteX3" fmla="*/ 924128 w 6080890"/>
              <a:gd name="connsiteY3" fmla="*/ 0 h 4153711"/>
              <a:gd name="connsiteX4" fmla="*/ 5856051 w 6080890"/>
              <a:gd name="connsiteY4" fmla="*/ 19455 h 4153711"/>
              <a:gd name="connsiteX5" fmla="*/ 6079787 w 6080890"/>
              <a:gd name="connsiteY5" fmla="*/ 321013 h 4153711"/>
              <a:gd name="connsiteX6" fmla="*/ 6079787 w 6080890"/>
              <a:gd name="connsiteY6" fmla="*/ 4153711 h 4153711"/>
              <a:gd name="connsiteX7" fmla="*/ 5408579 w 6080890"/>
              <a:gd name="connsiteY7" fmla="*/ 4143983 h 4153711"/>
              <a:gd name="connsiteX8" fmla="*/ 5408579 w 6080890"/>
              <a:gd name="connsiteY8" fmla="*/ 1031132 h 4153711"/>
              <a:gd name="connsiteX9" fmla="*/ 5262664 w 6080890"/>
              <a:gd name="connsiteY9" fmla="*/ 807396 h 4153711"/>
              <a:gd name="connsiteX10" fmla="*/ 4659549 w 6080890"/>
              <a:gd name="connsiteY10" fmla="*/ 817123 h 4153711"/>
              <a:gd name="connsiteX11" fmla="*/ 4387175 w 6080890"/>
              <a:gd name="connsiteY11" fmla="*/ 1060315 h 4153711"/>
              <a:gd name="connsiteX12" fmla="*/ 4387175 w 6080890"/>
              <a:gd name="connsiteY12" fmla="*/ 4143983 h 4153711"/>
              <a:gd name="connsiteX13" fmla="*/ 3628417 w 6080890"/>
              <a:gd name="connsiteY13" fmla="*/ 4134255 h 4153711"/>
              <a:gd name="connsiteX14" fmla="*/ 3618690 w 6080890"/>
              <a:gd name="connsiteY14" fmla="*/ 1031132 h 4153711"/>
              <a:gd name="connsiteX15" fmla="*/ 3433864 w 6080890"/>
              <a:gd name="connsiteY15" fmla="*/ 797668 h 4153711"/>
              <a:gd name="connsiteX16" fmla="*/ 1031132 w 6080890"/>
              <a:gd name="connsiteY16" fmla="*/ 817123 h 4153711"/>
              <a:gd name="connsiteX17" fmla="*/ 787941 w 6080890"/>
              <a:gd name="connsiteY17" fmla="*/ 1089498 h 4153711"/>
              <a:gd name="connsiteX18" fmla="*/ 787941 w 6080890"/>
              <a:gd name="connsiteY18" fmla="*/ 4143983 h 4153711"/>
              <a:gd name="connsiteX19" fmla="*/ 0 w 6080890"/>
              <a:gd name="connsiteY19" fmla="*/ 4134255 h 4153711"/>
              <a:gd name="connsiteX0" fmla="*/ 0 w 6079796"/>
              <a:gd name="connsiteY0" fmla="*/ 4134255 h 4153711"/>
              <a:gd name="connsiteX1" fmla="*/ 19456 w 6079796"/>
              <a:gd name="connsiteY1" fmla="*/ 262647 h 4153711"/>
              <a:gd name="connsiteX2" fmla="*/ 252919 w 6079796"/>
              <a:gd name="connsiteY2" fmla="*/ 38911 h 4153711"/>
              <a:gd name="connsiteX3" fmla="*/ 924128 w 6079796"/>
              <a:gd name="connsiteY3" fmla="*/ 0 h 4153711"/>
              <a:gd name="connsiteX4" fmla="*/ 5622587 w 6079796"/>
              <a:gd name="connsiteY4" fmla="*/ 9727 h 4153711"/>
              <a:gd name="connsiteX5" fmla="*/ 6079787 w 6079796"/>
              <a:gd name="connsiteY5" fmla="*/ 321013 h 4153711"/>
              <a:gd name="connsiteX6" fmla="*/ 6079787 w 6079796"/>
              <a:gd name="connsiteY6" fmla="*/ 4153711 h 4153711"/>
              <a:gd name="connsiteX7" fmla="*/ 5408579 w 6079796"/>
              <a:gd name="connsiteY7" fmla="*/ 4143983 h 4153711"/>
              <a:gd name="connsiteX8" fmla="*/ 5408579 w 6079796"/>
              <a:gd name="connsiteY8" fmla="*/ 1031132 h 4153711"/>
              <a:gd name="connsiteX9" fmla="*/ 5262664 w 6079796"/>
              <a:gd name="connsiteY9" fmla="*/ 807396 h 4153711"/>
              <a:gd name="connsiteX10" fmla="*/ 4659549 w 6079796"/>
              <a:gd name="connsiteY10" fmla="*/ 817123 h 4153711"/>
              <a:gd name="connsiteX11" fmla="*/ 4387175 w 6079796"/>
              <a:gd name="connsiteY11" fmla="*/ 1060315 h 4153711"/>
              <a:gd name="connsiteX12" fmla="*/ 4387175 w 6079796"/>
              <a:gd name="connsiteY12" fmla="*/ 4143983 h 4153711"/>
              <a:gd name="connsiteX13" fmla="*/ 3628417 w 6079796"/>
              <a:gd name="connsiteY13" fmla="*/ 4134255 h 4153711"/>
              <a:gd name="connsiteX14" fmla="*/ 3618690 w 6079796"/>
              <a:gd name="connsiteY14" fmla="*/ 1031132 h 4153711"/>
              <a:gd name="connsiteX15" fmla="*/ 3433864 w 6079796"/>
              <a:gd name="connsiteY15" fmla="*/ 797668 h 4153711"/>
              <a:gd name="connsiteX16" fmla="*/ 1031132 w 6079796"/>
              <a:gd name="connsiteY16" fmla="*/ 817123 h 4153711"/>
              <a:gd name="connsiteX17" fmla="*/ 787941 w 6079796"/>
              <a:gd name="connsiteY17" fmla="*/ 1089498 h 4153711"/>
              <a:gd name="connsiteX18" fmla="*/ 787941 w 6079796"/>
              <a:gd name="connsiteY18" fmla="*/ 4143983 h 4153711"/>
              <a:gd name="connsiteX19" fmla="*/ 0 w 6079796"/>
              <a:gd name="connsiteY19" fmla="*/ 4134255 h 4153711"/>
              <a:gd name="connsiteX0" fmla="*/ 0 w 6089523"/>
              <a:gd name="connsiteY0" fmla="*/ 4134255 h 4153711"/>
              <a:gd name="connsiteX1" fmla="*/ 19456 w 6089523"/>
              <a:gd name="connsiteY1" fmla="*/ 262647 h 4153711"/>
              <a:gd name="connsiteX2" fmla="*/ 252919 w 6089523"/>
              <a:gd name="connsiteY2" fmla="*/ 38911 h 4153711"/>
              <a:gd name="connsiteX3" fmla="*/ 924128 w 6089523"/>
              <a:gd name="connsiteY3" fmla="*/ 0 h 4153711"/>
              <a:gd name="connsiteX4" fmla="*/ 5622587 w 6089523"/>
              <a:gd name="connsiteY4" fmla="*/ 9727 h 4153711"/>
              <a:gd name="connsiteX5" fmla="*/ 6089515 w 6089523"/>
              <a:gd name="connsiteY5" fmla="*/ 457200 h 4153711"/>
              <a:gd name="connsiteX6" fmla="*/ 6079787 w 6089523"/>
              <a:gd name="connsiteY6" fmla="*/ 4153711 h 4153711"/>
              <a:gd name="connsiteX7" fmla="*/ 5408579 w 6089523"/>
              <a:gd name="connsiteY7" fmla="*/ 4143983 h 4153711"/>
              <a:gd name="connsiteX8" fmla="*/ 5408579 w 6089523"/>
              <a:gd name="connsiteY8" fmla="*/ 1031132 h 4153711"/>
              <a:gd name="connsiteX9" fmla="*/ 5262664 w 6089523"/>
              <a:gd name="connsiteY9" fmla="*/ 807396 h 4153711"/>
              <a:gd name="connsiteX10" fmla="*/ 4659549 w 6089523"/>
              <a:gd name="connsiteY10" fmla="*/ 817123 h 4153711"/>
              <a:gd name="connsiteX11" fmla="*/ 4387175 w 6089523"/>
              <a:gd name="connsiteY11" fmla="*/ 1060315 h 4153711"/>
              <a:gd name="connsiteX12" fmla="*/ 4387175 w 6089523"/>
              <a:gd name="connsiteY12" fmla="*/ 4143983 h 4153711"/>
              <a:gd name="connsiteX13" fmla="*/ 3628417 w 6089523"/>
              <a:gd name="connsiteY13" fmla="*/ 4134255 h 4153711"/>
              <a:gd name="connsiteX14" fmla="*/ 3618690 w 6089523"/>
              <a:gd name="connsiteY14" fmla="*/ 1031132 h 4153711"/>
              <a:gd name="connsiteX15" fmla="*/ 3433864 w 6089523"/>
              <a:gd name="connsiteY15" fmla="*/ 797668 h 4153711"/>
              <a:gd name="connsiteX16" fmla="*/ 1031132 w 6089523"/>
              <a:gd name="connsiteY16" fmla="*/ 817123 h 4153711"/>
              <a:gd name="connsiteX17" fmla="*/ 787941 w 6089523"/>
              <a:gd name="connsiteY17" fmla="*/ 1089498 h 4153711"/>
              <a:gd name="connsiteX18" fmla="*/ 787941 w 6089523"/>
              <a:gd name="connsiteY18" fmla="*/ 4143983 h 4153711"/>
              <a:gd name="connsiteX19" fmla="*/ 0 w 6089523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262664 w 6089515"/>
              <a:gd name="connsiteY9" fmla="*/ 807396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87369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46621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20725 w 6110240"/>
              <a:gd name="connsiteY0" fmla="*/ 4134255 h 4153711"/>
              <a:gd name="connsiteX1" fmla="*/ 852 w 6110240"/>
              <a:gd name="connsiteY1" fmla="*/ 272479 h 4153711"/>
              <a:gd name="connsiteX2" fmla="*/ 273644 w 6110240"/>
              <a:gd name="connsiteY2" fmla="*/ 38911 h 4153711"/>
              <a:gd name="connsiteX3" fmla="*/ 944853 w 6110240"/>
              <a:gd name="connsiteY3" fmla="*/ 0 h 4153711"/>
              <a:gd name="connsiteX4" fmla="*/ 5643312 w 6110240"/>
              <a:gd name="connsiteY4" fmla="*/ 9727 h 4153711"/>
              <a:gd name="connsiteX5" fmla="*/ 6110240 w 6110240"/>
              <a:gd name="connsiteY5" fmla="*/ 457200 h 4153711"/>
              <a:gd name="connsiteX6" fmla="*/ 6100512 w 6110240"/>
              <a:gd name="connsiteY6" fmla="*/ 4153711 h 4153711"/>
              <a:gd name="connsiteX7" fmla="*/ 5429304 w 6110240"/>
              <a:gd name="connsiteY7" fmla="*/ 4143983 h 4153711"/>
              <a:gd name="connsiteX8" fmla="*/ 5429304 w 6110240"/>
              <a:gd name="connsiteY8" fmla="*/ 1247441 h 4153711"/>
              <a:gd name="connsiteX9" fmla="*/ 5126074 w 6110240"/>
              <a:gd name="connsiteY9" fmla="*/ 827060 h 4153711"/>
              <a:gd name="connsiteX10" fmla="*/ 4758933 w 6110240"/>
              <a:gd name="connsiteY10" fmla="*/ 826956 h 4153711"/>
              <a:gd name="connsiteX11" fmla="*/ 4417732 w 6110240"/>
              <a:gd name="connsiteY11" fmla="*/ 1247128 h 4153711"/>
              <a:gd name="connsiteX12" fmla="*/ 4407900 w 6110240"/>
              <a:gd name="connsiteY12" fmla="*/ 4143983 h 4153711"/>
              <a:gd name="connsiteX13" fmla="*/ 3649142 w 6110240"/>
              <a:gd name="connsiteY13" fmla="*/ 4134255 h 4153711"/>
              <a:gd name="connsiteX14" fmla="*/ 3639415 w 6110240"/>
              <a:gd name="connsiteY14" fmla="*/ 1345765 h 4153711"/>
              <a:gd name="connsiteX15" fmla="*/ 3287441 w 6110240"/>
              <a:gd name="connsiteY15" fmla="*/ 787836 h 4153711"/>
              <a:gd name="connsiteX16" fmla="*/ 1051857 w 6110240"/>
              <a:gd name="connsiteY16" fmla="*/ 817123 h 4153711"/>
              <a:gd name="connsiteX17" fmla="*/ 808666 w 6110240"/>
              <a:gd name="connsiteY17" fmla="*/ 1089498 h 4153711"/>
              <a:gd name="connsiteX18" fmla="*/ 808666 w 6110240"/>
              <a:gd name="connsiteY18" fmla="*/ 4143983 h 4153711"/>
              <a:gd name="connsiteX19" fmla="*/ 20725 w 6110240"/>
              <a:gd name="connsiteY19" fmla="*/ 4134255 h 4153711"/>
              <a:gd name="connsiteX0" fmla="*/ 0 w 6148509"/>
              <a:gd name="connsiteY0" fmla="*/ 4144087 h 4153711"/>
              <a:gd name="connsiteX1" fmla="*/ 39121 w 6148509"/>
              <a:gd name="connsiteY1" fmla="*/ 272479 h 4153711"/>
              <a:gd name="connsiteX2" fmla="*/ 311913 w 6148509"/>
              <a:gd name="connsiteY2" fmla="*/ 38911 h 4153711"/>
              <a:gd name="connsiteX3" fmla="*/ 983122 w 6148509"/>
              <a:gd name="connsiteY3" fmla="*/ 0 h 4153711"/>
              <a:gd name="connsiteX4" fmla="*/ 5681581 w 6148509"/>
              <a:gd name="connsiteY4" fmla="*/ 9727 h 4153711"/>
              <a:gd name="connsiteX5" fmla="*/ 6148509 w 6148509"/>
              <a:gd name="connsiteY5" fmla="*/ 457200 h 4153711"/>
              <a:gd name="connsiteX6" fmla="*/ 6138781 w 6148509"/>
              <a:gd name="connsiteY6" fmla="*/ 4153711 h 4153711"/>
              <a:gd name="connsiteX7" fmla="*/ 5467573 w 6148509"/>
              <a:gd name="connsiteY7" fmla="*/ 4143983 h 4153711"/>
              <a:gd name="connsiteX8" fmla="*/ 5467573 w 6148509"/>
              <a:gd name="connsiteY8" fmla="*/ 1247441 h 4153711"/>
              <a:gd name="connsiteX9" fmla="*/ 5164343 w 6148509"/>
              <a:gd name="connsiteY9" fmla="*/ 827060 h 4153711"/>
              <a:gd name="connsiteX10" fmla="*/ 4797202 w 6148509"/>
              <a:gd name="connsiteY10" fmla="*/ 826956 h 4153711"/>
              <a:gd name="connsiteX11" fmla="*/ 4456001 w 6148509"/>
              <a:gd name="connsiteY11" fmla="*/ 1247128 h 4153711"/>
              <a:gd name="connsiteX12" fmla="*/ 4446169 w 6148509"/>
              <a:gd name="connsiteY12" fmla="*/ 4143983 h 4153711"/>
              <a:gd name="connsiteX13" fmla="*/ 3687411 w 6148509"/>
              <a:gd name="connsiteY13" fmla="*/ 4134255 h 4153711"/>
              <a:gd name="connsiteX14" fmla="*/ 3677684 w 6148509"/>
              <a:gd name="connsiteY14" fmla="*/ 1345765 h 4153711"/>
              <a:gd name="connsiteX15" fmla="*/ 3325710 w 6148509"/>
              <a:gd name="connsiteY15" fmla="*/ 787836 h 4153711"/>
              <a:gd name="connsiteX16" fmla="*/ 1090126 w 6148509"/>
              <a:gd name="connsiteY16" fmla="*/ 817123 h 4153711"/>
              <a:gd name="connsiteX17" fmla="*/ 846935 w 6148509"/>
              <a:gd name="connsiteY17" fmla="*/ 1089498 h 4153711"/>
              <a:gd name="connsiteX18" fmla="*/ 846935 w 6148509"/>
              <a:gd name="connsiteY18" fmla="*/ 4143983 h 4153711"/>
              <a:gd name="connsiteX19" fmla="*/ 0 w 6148509"/>
              <a:gd name="connsiteY19" fmla="*/ 4144087 h 4153711"/>
              <a:gd name="connsiteX0" fmla="*/ 0 w 6119012"/>
              <a:gd name="connsiteY0" fmla="*/ 4144087 h 4153711"/>
              <a:gd name="connsiteX1" fmla="*/ 9624 w 6119012"/>
              <a:gd name="connsiteY1" fmla="*/ 272479 h 4153711"/>
              <a:gd name="connsiteX2" fmla="*/ 282416 w 6119012"/>
              <a:gd name="connsiteY2" fmla="*/ 38911 h 4153711"/>
              <a:gd name="connsiteX3" fmla="*/ 953625 w 6119012"/>
              <a:gd name="connsiteY3" fmla="*/ 0 h 4153711"/>
              <a:gd name="connsiteX4" fmla="*/ 5652084 w 6119012"/>
              <a:gd name="connsiteY4" fmla="*/ 9727 h 4153711"/>
              <a:gd name="connsiteX5" fmla="*/ 6119012 w 6119012"/>
              <a:gd name="connsiteY5" fmla="*/ 457200 h 4153711"/>
              <a:gd name="connsiteX6" fmla="*/ 6109284 w 6119012"/>
              <a:gd name="connsiteY6" fmla="*/ 4153711 h 4153711"/>
              <a:gd name="connsiteX7" fmla="*/ 5438076 w 6119012"/>
              <a:gd name="connsiteY7" fmla="*/ 4143983 h 4153711"/>
              <a:gd name="connsiteX8" fmla="*/ 5438076 w 6119012"/>
              <a:gd name="connsiteY8" fmla="*/ 1247441 h 4153711"/>
              <a:gd name="connsiteX9" fmla="*/ 5134846 w 6119012"/>
              <a:gd name="connsiteY9" fmla="*/ 827060 h 4153711"/>
              <a:gd name="connsiteX10" fmla="*/ 4767705 w 6119012"/>
              <a:gd name="connsiteY10" fmla="*/ 826956 h 4153711"/>
              <a:gd name="connsiteX11" fmla="*/ 4426504 w 6119012"/>
              <a:gd name="connsiteY11" fmla="*/ 1247128 h 4153711"/>
              <a:gd name="connsiteX12" fmla="*/ 4416672 w 6119012"/>
              <a:gd name="connsiteY12" fmla="*/ 4143983 h 4153711"/>
              <a:gd name="connsiteX13" fmla="*/ 3657914 w 6119012"/>
              <a:gd name="connsiteY13" fmla="*/ 4134255 h 4153711"/>
              <a:gd name="connsiteX14" fmla="*/ 3648187 w 6119012"/>
              <a:gd name="connsiteY14" fmla="*/ 1345765 h 4153711"/>
              <a:gd name="connsiteX15" fmla="*/ 3296213 w 6119012"/>
              <a:gd name="connsiteY15" fmla="*/ 787836 h 4153711"/>
              <a:gd name="connsiteX16" fmla="*/ 1060629 w 6119012"/>
              <a:gd name="connsiteY16" fmla="*/ 817123 h 4153711"/>
              <a:gd name="connsiteX17" fmla="*/ 817438 w 6119012"/>
              <a:gd name="connsiteY17" fmla="*/ 1089498 h 4153711"/>
              <a:gd name="connsiteX18" fmla="*/ 817438 w 6119012"/>
              <a:gd name="connsiteY18" fmla="*/ 4143983 h 4153711"/>
              <a:gd name="connsiteX19" fmla="*/ 0 w 6119012"/>
              <a:gd name="connsiteY19" fmla="*/ 4144087 h 4153711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202766 h 4212390"/>
              <a:gd name="connsiteX1" fmla="*/ 1848 w 6121068"/>
              <a:gd name="connsiteY1" fmla="*/ 409817 h 4212390"/>
              <a:gd name="connsiteX2" fmla="*/ 284472 w 6121068"/>
              <a:gd name="connsiteY2" fmla="*/ 97590 h 4212390"/>
              <a:gd name="connsiteX3" fmla="*/ 955681 w 6121068"/>
              <a:gd name="connsiteY3" fmla="*/ 58679 h 4212390"/>
              <a:gd name="connsiteX4" fmla="*/ 5654140 w 6121068"/>
              <a:gd name="connsiteY4" fmla="*/ 68406 h 4212390"/>
              <a:gd name="connsiteX5" fmla="*/ 6121068 w 6121068"/>
              <a:gd name="connsiteY5" fmla="*/ 515879 h 4212390"/>
              <a:gd name="connsiteX6" fmla="*/ 6111340 w 6121068"/>
              <a:gd name="connsiteY6" fmla="*/ 4212390 h 4212390"/>
              <a:gd name="connsiteX7" fmla="*/ 5440132 w 6121068"/>
              <a:gd name="connsiteY7" fmla="*/ 4202662 h 4212390"/>
              <a:gd name="connsiteX8" fmla="*/ 5440132 w 6121068"/>
              <a:gd name="connsiteY8" fmla="*/ 1306120 h 4212390"/>
              <a:gd name="connsiteX9" fmla="*/ 5136902 w 6121068"/>
              <a:gd name="connsiteY9" fmla="*/ 885739 h 4212390"/>
              <a:gd name="connsiteX10" fmla="*/ 4769761 w 6121068"/>
              <a:gd name="connsiteY10" fmla="*/ 885635 h 4212390"/>
              <a:gd name="connsiteX11" fmla="*/ 4428560 w 6121068"/>
              <a:gd name="connsiteY11" fmla="*/ 1305807 h 4212390"/>
              <a:gd name="connsiteX12" fmla="*/ 4418728 w 6121068"/>
              <a:gd name="connsiteY12" fmla="*/ 4202662 h 4212390"/>
              <a:gd name="connsiteX13" fmla="*/ 3659970 w 6121068"/>
              <a:gd name="connsiteY13" fmla="*/ 4192934 h 4212390"/>
              <a:gd name="connsiteX14" fmla="*/ 3650243 w 6121068"/>
              <a:gd name="connsiteY14" fmla="*/ 1404444 h 4212390"/>
              <a:gd name="connsiteX15" fmla="*/ 3298269 w 6121068"/>
              <a:gd name="connsiteY15" fmla="*/ 846515 h 4212390"/>
              <a:gd name="connsiteX16" fmla="*/ 1062685 w 6121068"/>
              <a:gd name="connsiteY16" fmla="*/ 875802 h 4212390"/>
              <a:gd name="connsiteX17" fmla="*/ 819494 w 6121068"/>
              <a:gd name="connsiteY17" fmla="*/ 1148177 h 4212390"/>
              <a:gd name="connsiteX18" fmla="*/ 819494 w 6121068"/>
              <a:gd name="connsiteY18" fmla="*/ 4202662 h 4212390"/>
              <a:gd name="connsiteX19" fmla="*/ 2056 w 6121068"/>
              <a:gd name="connsiteY19" fmla="*/ 4202766 h 4212390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062685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50382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23859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55757 h 4160169"/>
              <a:gd name="connsiteX19" fmla="*/ 2056 w 6121068"/>
              <a:gd name="connsiteY19" fmla="*/ 4150545 h 4160169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653503 w 6124328"/>
              <a:gd name="connsiteY14" fmla="*/ 1352223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2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40955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25006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342244 w 6124328"/>
              <a:gd name="connsiteY12" fmla="*/ 4155757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10424 w 6124328"/>
              <a:gd name="connsiteY1" fmla="*/ 538350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538350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453289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63434 w 6117190"/>
              <a:gd name="connsiteY10" fmla="*/ 859996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54783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60099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46525 w 6117190"/>
              <a:gd name="connsiteY9" fmla="*/ 854782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59696 h 4159696"/>
              <a:gd name="connsiteX1" fmla="*/ 1848 w 6117190"/>
              <a:gd name="connsiteY1" fmla="*/ 451808 h 4159696"/>
              <a:gd name="connsiteX2" fmla="*/ 497866 w 6117190"/>
              <a:gd name="connsiteY2" fmla="*/ 4559 h 4159696"/>
              <a:gd name="connsiteX3" fmla="*/ 1014160 w 6117190"/>
              <a:gd name="connsiteY3" fmla="*/ 11032 h 4159696"/>
              <a:gd name="connsiteX4" fmla="*/ 5671568 w 6117190"/>
              <a:gd name="connsiteY4" fmla="*/ 8649 h 4159696"/>
              <a:gd name="connsiteX5" fmla="*/ 6110435 w 6117190"/>
              <a:gd name="connsiteY5" fmla="*/ 467494 h 4159696"/>
              <a:gd name="connsiteX6" fmla="*/ 6116656 w 6117190"/>
              <a:gd name="connsiteY6" fmla="*/ 4158688 h 4159696"/>
              <a:gd name="connsiteX7" fmla="*/ 5317857 w 6117190"/>
              <a:gd name="connsiteY7" fmla="*/ 4148960 h 4159696"/>
              <a:gd name="connsiteX8" fmla="*/ 5323174 w 6117190"/>
              <a:gd name="connsiteY8" fmla="*/ 1342794 h 4159696"/>
              <a:gd name="connsiteX9" fmla="*/ 5046525 w 6117190"/>
              <a:gd name="connsiteY9" fmla="*/ 853301 h 4159696"/>
              <a:gd name="connsiteX10" fmla="*/ 4636853 w 6117190"/>
              <a:gd name="connsiteY10" fmla="*/ 847882 h 4159696"/>
              <a:gd name="connsiteX11" fmla="*/ 4343499 w 6117190"/>
              <a:gd name="connsiteY11" fmla="*/ 1347798 h 4159696"/>
              <a:gd name="connsiteX12" fmla="*/ 4344300 w 6117190"/>
              <a:gd name="connsiteY12" fmla="*/ 4154276 h 4159696"/>
              <a:gd name="connsiteX13" fmla="*/ 3548327 w 6117190"/>
              <a:gd name="connsiteY13" fmla="*/ 4149865 h 4159696"/>
              <a:gd name="connsiteX14" fmla="*/ 3543918 w 6117190"/>
              <a:gd name="connsiteY14" fmla="*/ 1334794 h 4159696"/>
              <a:gd name="connsiteX15" fmla="*/ 3314217 w 6117190"/>
              <a:gd name="connsiteY15" fmla="*/ 856607 h 4159696"/>
              <a:gd name="connsiteX16" fmla="*/ 1049308 w 6117190"/>
              <a:gd name="connsiteY16" fmla="*/ 845765 h 4159696"/>
              <a:gd name="connsiteX17" fmla="*/ 787596 w 6117190"/>
              <a:gd name="connsiteY17" fmla="*/ 1343996 h 4159696"/>
              <a:gd name="connsiteX18" fmla="*/ 803545 w 6117190"/>
              <a:gd name="connsiteY18" fmla="*/ 4154276 h 4159696"/>
              <a:gd name="connsiteX19" fmla="*/ 2056 w 6117190"/>
              <a:gd name="connsiteY19" fmla="*/ 4159696 h 4159696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203098 h 4203098"/>
              <a:gd name="connsiteX1" fmla="*/ 1848 w 6117190"/>
              <a:gd name="connsiteY1" fmla="*/ 495210 h 4203098"/>
              <a:gd name="connsiteX2" fmla="*/ 491811 w 6117190"/>
              <a:gd name="connsiteY2" fmla="*/ 60072 h 4203098"/>
              <a:gd name="connsiteX3" fmla="*/ 5671568 w 6117190"/>
              <a:gd name="connsiteY3" fmla="*/ 52051 h 4203098"/>
              <a:gd name="connsiteX4" fmla="*/ 6110435 w 6117190"/>
              <a:gd name="connsiteY4" fmla="*/ 510896 h 4203098"/>
              <a:gd name="connsiteX5" fmla="*/ 6116656 w 6117190"/>
              <a:gd name="connsiteY5" fmla="*/ 4202090 h 4203098"/>
              <a:gd name="connsiteX6" fmla="*/ 5317857 w 6117190"/>
              <a:gd name="connsiteY6" fmla="*/ 4192362 h 4203098"/>
              <a:gd name="connsiteX7" fmla="*/ 5323174 w 6117190"/>
              <a:gd name="connsiteY7" fmla="*/ 1386196 h 4203098"/>
              <a:gd name="connsiteX8" fmla="*/ 5046525 w 6117190"/>
              <a:gd name="connsiteY8" fmla="*/ 896703 h 4203098"/>
              <a:gd name="connsiteX9" fmla="*/ 4636853 w 6117190"/>
              <a:gd name="connsiteY9" fmla="*/ 891284 h 4203098"/>
              <a:gd name="connsiteX10" fmla="*/ 4343499 w 6117190"/>
              <a:gd name="connsiteY10" fmla="*/ 1391200 h 4203098"/>
              <a:gd name="connsiteX11" fmla="*/ 4344300 w 6117190"/>
              <a:gd name="connsiteY11" fmla="*/ 4197678 h 4203098"/>
              <a:gd name="connsiteX12" fmla="*/ 3548327 w 6117190"/>
              <a:gd name="connsiteY12" fmla="*/ 4193267 h 4203098"/>
              <a:gd name="connsiteX13" fmla="*/ 3543918 w 6117190"/>
              <a:gd name="connsiteY13" fmla="*/ 1378196 h 4203098"/>
              <a:gd name="connsiteX14" fmla="*/ 3314217 w 6117190"/>
              <a:gd name="connsiteY14" fmla="*/ 900009 h 4203098"/>
              <a:gd name="connsiteX15" fmla="*/ 1049308 w 6117190"/>
              <a:gd name="connsiteY15" fmla="*/ 889167 h 4203098"/>
              <a:gd name="connsiteX16" fmla="*/ 787596 w 6117190"/>
              <a:gd name="connsiteY16" fmla="*/ 1387398 h 4203098"/>
              <a:gd name="connsiteX17" fmla="*/ 803545 w 6117190"/>
              <a:gd name="connsiteY17" fmla="*/ 4197678 h 4203098"/>
              <a:gd name="connsiteX18" fmla="*/ 2056 w 6117190"/>
              <a:gd name="connsiteY18" fmla="*/ 4203098 h 4203098"/>
              <a:gd name="connsiteX0" fmla="*/ 2056 w 6117190"/>
              <a:gd name="connsiteY0" fmla="*/ 4184544 h 4184544"/>
              <a:gd name="connsiteX1" fmla="*/ 1848 w 6117190"/>
              <a:gd name="connsiteY1" fmla="*/ 476656 h 4184544"/>
              <a:gd name="connsiteX2" fmla="*/ 491811 w 6117190"/>
              <a:gd name="connsiteY2" fmla="*/ 41518 h 4184544"/>
              <a:gd name="connsiteX3" fmla="*/ 5671568 w 6117190"/>
              <a:gd name="connsiteY3" fmla="*/ 33497 h 4184544"/>
              <a:gd name="connsiteX4" fmla="*/ 6110435 w 6117190"/>
              <a:gd name="connsiteY4" fmla="*/ 492342 h 4184544"/>
              <a:gd name="connsiteX5" fmla="*/ 6116656 w 6117190"/>
              <a:gd name="connsiteY5" fmla="*/ 4183536 h 4184544"/>
              <a:gd name="connsiteX6" fmla="*/ 5317857 w 6117190"/>
              <a:gd name="connsiteY6" fmla="*/ 4173808 h 4184544"/>
              <a:gd name="connsiteX7" fmla="*/ 5323174 w 6117190"/>
              <a:gd name="connsiteY7" fmla="*/ 1367642 h 4184544"/>
              <a:gd name="connsiteX8" fmla="*/ 5046525 w 6117190"/>
              <a:gd name="connsiteY8" fmla="*/ 878149 h 4184544"/>
              <a:gd name="connsiteX9" fmla="*/ 4636853 w 6117190"/>
              <a:gd name="connsiteY9" fmla="*/ 872730 h 4184544"/>
              <a:gd name="connsiteX10" fmla="*/ 4343499 w 6117190"/>
              <a:gd name="connsiteY10" fmla="*/ 1372646 h 4184544"/>
              <a:gd name="connsiteX11" fmla="*/ 4344300 w 6117190"/>
              <a:gd name="connsiteY11" fmla="*/ 4179124 h 4184544"/>
              <a:gd name="connsiteX12" fmla="*/ 3548327 w 6117190"/>
              <a:gd name="connsiteY12" fmla="*/ 4174713 h 4184544"/>
              <a:gd name="connsiteX13" fmla="*/ 3543918 w 6117190"/>
              <a:gd name="connsiteY13" fmla="*/ 1359642 h 4184544"/>
              <a:gd name="connsiteX14" fmla="*/ 3314217 w 6117190"/>
              <a:gd name="connsiteY14" fmla="*/ 881455 h 4184544"/>
              <a:gd name="connsiteX15" fmla="*/ 1049308 w 6117190"/>
              <a:gd name="connsiteY15" fmla="*/ 870613 h 4184544"/>
              <a:gd name="connsiteX16" fmla="*/ 787596 w 6117190"/>
              <a:gd name="connsiteY16" fmla="*/ 1368844 h 4184544"/>
              <a:gd name="connsiteX17" fmla="*/ 803545 w 6117190"/>
              <a:gd name="connsiteY17" fmla="*/ 4179124 h 4184544"/>
              <a:gd name="connsiteX18" fmla="*/ 2056 w 6117190"/>
              <a:gd name="connsiteY18" fmla="*/ 4184544 h 4184544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5671568 w 6117190"/>
              <a:gd name="connsiteY3" fmla="*/ 0 h 4151047"/>
              <a:gd name="connsiteX4" fmla="*/ 6110435 w 6117190"/>
              <a:gd name="connsiteY4" fmla="*/ 458845 h 4151047"/>
              <a:gd name="connsiteX5" fmla="*/ 6116656 w 6117190"/>
              <a:gd name="connsiteY5" fmla="*/ 4150039 h 4151047"/>
              <a:gd name="connsiteX6" fmla="*/ 5317857 w 6117190"/>
              <a:gd name="connsiteY6" fmla="*/ 4140311 h 4151047"/>
              <a:gd name="connsiteX7" fmla="*/ 5323174 w 6117190"/>
              <a:gd name="connsiteY7" fmla="*/ 1334145 h 4151047"/>
              <a:gd name="connsiteX8" fmla="*/ 5046525 w 6117190"/>
              <a:gd name="connsiteY8" fmla="*/ 844652 h 4151047"/>
              <a:gd name="connsiteX9" fmla="*/ 4636853 w 6117190"/>
              <a:gd name="connsiteY9" fmla="*/ 839233 h 4151047"/>
              <a:gd name="connsiteX10" fmla="*/ 4343499 w 6117190"/>
              <a:gd name="connsiteY10" fmla="*/ 1339149 h 4151047"/>
              <a:gd name="connsiteX11" fmla="*/ 4344300 w 6117190"/>
              <a:gd name="connsiteY11" fmla="*/ 4145627 h 4151047"/>
              <a:gd name="connsiteX12" fmla="*/ 3548327 w 6117190"/>
              <a:gd name="connsiteY12" fmla="*/ 4141216 h 4151047"/>
              <a:gd name="connsiteX13" fmla="*/ 3543918 w 6117190"/>
              <a:gd name="connsiteY13" fmla="*/ 1326145 h 4151047"/>
              <a:gd name="connsiteX14" fmla="*/ 3314217 w 6117190"/>
              <a:gd name="connsiteY14" fmla="*/ 847958 h 4151047"/>
              <a:gd name="connsiteX15" fmla="*/ 1049308 w 6117190"/>
              <a:gd name="connsiteY15" fmla="*/ 837116 h 4151047"/>
              <a:gd name="connsiteX16" fmla="*/ 787596 w 6117190"/>
              <a:gd name="connsiteY16" fmla="*/ 1335347 h 4151047"/>
              <a:gd name="connsiteX17" fmla="*/ 803545 w 6117190"/>
              <a:gd name="connsiteY17" fmla="*/ 4145627 h 4151047"/>
              <a:gd name="connsiteX18" fmla="*/ 2056 w 6117190"/>
              <a:gd name="connsiteY18" fmla="*/ 4151047 h 4151047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91811 w 6117190"/>
              <a:gd name="connsiteY2" fmla="*/ 1869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506043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56857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6192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17190" h="4161721">
                <a:moveTo>
                  <a:pt x="2056" y="4161721"/>
                </a:moveTo>
                <a:cubicBezTo>
                  <a:pt x="8541" y="2871185"/>
                  <a:pt x="-4637" y="1744369"/>
                  <a:pt x="1848" y="453833"/>
                </a:cubicBezTo>
                <a:cubicBezTo>
                  <a:pt x="33482" y="153095"/>
                  <a:pt x="198850" y="42287"/>
                  <a:pt x="459789" y="905"/>
                </a:cubicBezTo>
                <a:lnTo>
                  <a:pt x="5671568" y="0"/>
                </a:lnTo>
                <a:cubicBezTo>
                  <a:pt x="5918001" y="24319"/>
                  <a:pt x="6102328" y="159855"/>
                  <a:pt x="6110435" y="469519"/>
                </a:cubicBezTo>
                <a:cubicBezTo>
                  <a:pt x="6107192" y="1701689"/>
                  <a:pt x="6119899" y="2928543"/>
                  <a:pt x="6116656" y="4160713"/>
                </a:cubicBezTo>
                <a:lnTo>
                  <a:pt x="5317857" y="4150985"/>
                </a:lnTo>
                <a:cubicBezTo>
                  <a:pt x="5319629" y="3215596"/>
                  <a:pt x="5321402" y="2280208"/>
                  <a:pt x="5323174" y="1344819"/>
                </a:cubicBezTo>
                <a:cubicBezTo>
                  <a:pt x="5308173" y="1021025"/>
                  <a:pt x="5261618" y="887942"/>
                  <a:pt x="5031026" y="850160"/>
                </a:cubicBezTo>
                <a:cubicBezTo>
                  <a:pt x="4661995" y="848354"/>
                  <a:pt x="5016217" y="851713"/>
                  <a:pt x="4636853" y="849907"/>
                </a:cubicBezTo>
                <a:cubicBezTo>
                  <a:pt x="4407241" y="887676"/>
                  <a:pt x="4360821" y="1019793"/>
                  <a:pt x="4343499" y="1349823"/>
                </a:cubicBezTo>
                <a:cubicBezTo>
                  <a:pt x="4340222" y="2315441"/>
                  <a:pt x="4347577" y="3190683"/>
                  <a:pt x="4344300" y="4156301"/>
                </a:cubicBezTo>
                <a:lnTo>
                  <a:pt x="3548327" y="4151890"/>
                </a:lnTo>
                <a:cubicBezTo>
                  <a:pt x="3545085" y="3117516"/>
                  <a:pt x="3547160" y="2371193"/>
                  <a:pt x="3543918" y="1336819"/>
                </a:cubicBezTo>
                <a:cubicBezTo>
                  <a:pt x="3539390" y="1011380"/>
                  <a:pt x="3510019" y="894013"/>
                  <a:pt x="3314217" y="858632"/>
                </a:cubicBezTo>
                <a:lnTo>
                  <a:pt x="1049308" y="847790"/>
                </a:lnTo>
                <a:cubicBezTo>
                  <a:pt x="803327" y="871486"/>
                  <a:pt x="802062" y="1027519"/>
                  <a:pt x="787596" y="1346021"/>
                </a:cubicBezTo>
                <a:cubicBezTo>
                  <a:pt x="791140" y="2307590"/>
                  <a:pt x="800001" y="3194732"/>
                  <a:pt x="803545" y="4156301"/>
                </a:cubicBezTo>
                <a:lnTo>
                  <a:pt x="2056" y="4161721"/>
                </a:lnTo>
                <a:close/>
              </a:path>
            </a:pathLst>
          </a:custGeom>
          <a:solidFill>
            <a:srgbClr val="FFD6A9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tx2">
                <a:lumMod val="60000"/>
                <a:lumOff val="40000"/>
                <a:alpha val="26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7853473" y="1566334"/>
            <a:ext cx="923370" cy="408411"/>
          </a:xfrm>
          <a:prstGeom prst="rect">
            <a:avLst/>
          </a:prstGeom>
          <a:solidFill>
            <a:srgbClr val="D58545">
              <a:alpha val="36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93" name="Rectangle 115"/>
          <p:cNvSpPr/>
          <p:nvPr/>
        </p:nvSpPr>
        <p:spPr bwMode="auto">
          <a:xfrm rot="5400000">
            <a:off x="4565164" y="2206783"/>
            <a:ext cx="848550" cy="2754377"/>
          </a:xfrm>
          <a:custGeom>
            <a:avLst/>
            <a:gdLst>
              <a:gd name="connsiteX0" fmla="*/ 0 w 672201"/>
              <a:gd name="connsiteY0" fmla="*/ 0 h 2903788"/>
              <a:gd name="connsiteX1" fmla="*/ 672201 w 672201"/>
              <a:gd name="connsiteY1" fmla="*/ 0 h 2903788"/>
              <a:gd name="connsiteX2" fmla="*/ 672201 w 672201"/>
              <a:gd name="connsiteY2" fmla="*/ 2903788 h 2903788"/>
              <a:gd name="connsiteX3" fmla="*/ 0 w 672201"/>
              <a:gd name="connsiteY3" fmla="*/ 2903788 h 2903788"/>
              <a:gd name="connsiteX4" fmla="*/ 0 w 672201"/>
              <a:gd name="connsiteY4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9 w 673119"/>
              <a:gd name="connsiteY2" fmla="*/ 2757878 h 2903788"/>
              <a:gd name="connsiteX3" fmla="*/ 672201 w 673119"/>
              <a:gd name="connsiteY3" fmla="*/ 2903788 h 2903788"/>
              <a:gd name="connsiteX4" fmla="*/ 0 w 673119"/>
              <a:gd name="connsiteY4" fmla="*/ 2903788 h 2903788"/>
              <a:gd name="connsiteX5" fmla="*/ 0 w 673119"/>
              <a:gd name="connsiteY5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8 w 673119"/>
              <a:gd name="connsiteY2" fmla="*/ 212869 h 2903788"/>
              <a:gd name="connsiteX3" fmla="*/ 673119 w 673119"/>
              <a:gd name="connsiteY3" fmla="*/ 2757878 h 2903788"/>
              <a:gd name="connsiteX4" fmla="*/ 672201 w 673119"/>
              <a:gd name="connsiteY4" fmla="*/ 2903788 h 2903788"/>
              <a:gd name="connsiteX5" fmla="*/ 0 w 673119"/>
              <a:gd name="connsiteY5" fmla="*/ 2903788 h 2903788"/>
              <a:gd name="connsiteX6" fmla="*/ 0 w 673119"/>
              <a:gd name="connsiteY6" fmla="*/ 0 h 2903788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85552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550" h="2917625">
                <a:moveTo>
                  <a:pt x="0" y="13837"/>
                </a:moveTo>
                <a:lnTo>
                  <a:pt x="842021" y="0"/>
                </a:lnTo>
                <a:cubicBezTo>
                  <a:pt x="763950" y="43282"/>
                  <a:pt x="685878" y="72727"/>
                  <a:pt x="673118" y="226706"/>
                </a:cubicBezTo>
                <a:cubicBezTo>
                  <a:pt x="673118" y="1075042"/>
                  <a:pt x="673122" y="1861113"/>
                  <a:pt x="673122" y="2709449"/>
                </a:cubicBezTo>
                <a:cubicBezTo>
                  <a:pt x="672820" y="2806514"/>
                  <a:pt x="692106" y="2868988"/>
                  <a:pt x="848550" y="2910707"/>
                </a:cubicBezTo>
                <a:lnTo>
                  <a:pt x="0" y="2917625"/>
                </a:lnTo>
                <a:lnTo>
                  <a:pt x="0" y="13837"/>
                </a:ln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94" name="Rectangle 116"/>
          <p:cNvSpPr/>
          <p:nvPr/>
        </p:nvSpPr>
        <p:spPr bwMode="auto">
          <a:xfrm>
            <a:off x="6354305" y="3155051"/>
            <a:ext cx="796528" cy="1530879"/>
          </a:xfrm>
          <a:custGeom>
            <a:avLst/>
            <a:gdLst>
              <a:gd name="connsiteX0" fmla="*/ 0 w 789388"/>
              <a:gd name="connsiteY0" fmla="*/ 0 h 1525713"/>
              <a:gd name="connsiteX1" fmla="*/ 789388 w 789388"/>
              <a:gd name="connsiteY1" fmla="*/ 0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655127 w 789388"/>
              <a:gd name="connsiteY2" fmla="*/ 396544 h 1525713"/>
              <a:gd name="connsiteX3" fmla="*/ 789388 w 789388"/>
              <a:gd name="connsiteY3" fmla="*/ 1525713 h 1525713"/>
              <a:gd name="connsiteX4" fmla="*/ 0 w 789388"/>
              <a:gd name="connsiteY4" fmla="*/ 1525713 h 1525713"/>
              <a:gd name="connsiteX5" fmla="*/ 0 w 78938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520750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6134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968 w 791362"/>
              <a:gd name="connsiteY0" fmla="*/ 5166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968 w 791362"/>
              <a:gd name="connsiteY6" fmla="*/ 5166 h 1530879"/>
              <a:gd name="connsiteX0" fmla="*/ 11300 w 791362"/>
              <a:gd name="connsiteY0" fmla="*/ 10332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11300 w 791362"/>
              <a:gd name="connsiteY6" fmla="*/ 10332 h 1530879"/>
              <a:gd name="connsiteX0" fmla="*/ 6134 w 791362"/>
              <a:gd name="connsiteY0" fmla="*/ 15498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6134 w 791362"/>
              <a:gd name="connsiteY6" fmla="*/ 15498 h 1530879"/>
              <a:gd name="connsiteX0" fmla="*/ 13 w 1022881"/>
              <a:gd name="connsiteY0" fmla="*/ 30996 h 1530879"/>
              <a:gd name="connsiteX1" fmla="*/ 753237 w 1022881"/>
              <a:gd name="connsiteY1" fmla="*/ 0 h 1530879"/>
              <a:gd name="connsiteX2" fmla="*/ 1021933 w 1022881"/>
              <a:gd name="connsiteY2" fmla="*/ 391377 h 1530879"/>
              <a:gd name="connsiteX3" fmla="*/ 1021875 w 1022881"/>
              <a:gd name="connsiteY3" fmla="*/ 1530879 h 1530879"/>
              <a:gd name="connsiteX4" fmla="*/ 547619 w 1022881"/>
              <a:gd name="connsiteY4" fmla="*/ 1530879 h 1530879"/>
              <a:gd name="connsiteX5" fmla="*/ 231519 w 1022881"/>
              <a:gd name="connsiteY5" fmla="*/ 1207622 h 1530879"/>
              <a:gd name="connsiteX6" fmla="*/ 13 w 1022881"/>
              <a:gd name="connsiteY6" fmla="*/ 30996 h 1530879"/>
              <a:gd name="connsiteX0" fmla="*/ 328 w 795888"/>
              <a:gd name="connsiteY0" fmla="*/ 5166 h 1530879"/>
              <a:gd name="connsiteX1" fmla="*/ 526244 w 795888"/>
              <a:gd name="connsiteY1" fmla="*/ 0 h 1530879"/>
              <a:gd name="connsiteX2" fmla="*/ 794940 w 795888"/>
              <a:gd name="connsiteY2" fmla="*/ 391377 h 1530879"/>
              <a:gd name="connsiteX3" fmla="*/ 794882 w 795888"/>
              <a:gd name="connsiteY3" fmla="*/ 1530879 h 1530879"/>
              <a:gd name="connsiteX4" fmla="*/ 320626 w 795888"/>
              <a:gd name="connsiteY4" fmla="*/ 1530879 h 1530879"/>
              <a:gd name="connsiteX5" fmla="*/ 4526 w 795888"/>
              <a:gd name="connsiteY5" fmla="*/ 1207622 h 1530879"/>
              <a:gd name="connsiteX6" fmla="*/ 328 w 79588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6528" h="1530879">
                <a:moveTo>
                  <a:pt x="968" y="5166"/>
                </a:moveTo>
                <a:lnTo>
                  <a:pt x="526884" y="0"/>
                </a:lnTo>
                <a:cubicBezTo>
                  <a:pt x="789332" y="17012"/>
                  <a:pt x="791276" y="101789"/>
                  <a:pt x="795580" y="391377"/>
                </a:cubicBezTo>
                <a:cubicBezTo>
                  <a:pt x="792117" y="803929"/>
                  <a:pt x="798985" y="1118327"/>
                  <a:pt x="795522" y="1530879"/>
                </a:cubicBezTo>
                <a:lnTo>
                  <a:pt x="321266" y="1530879"/>
                </a:lnTo>
                <a:cubicBezTo>
                  <a:pt x="126686" y="1527803"/>
                  <a:pt x="52522" y="1467073"/>
                  <a:pt x="0" y="1212788"/>
                </a:cubicBezTo>
                <a:cubicBezTo>
                  <a:pt x="12377" y="818857"/>
                  <a:pt x="4089" y="796886"/>
                  <a:pt x="968" y="5166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7154102" y="4103966"/>
            <a:ext cx="1558886" cy="581961"/>
          </a:xfrm>
          <a:prstGeom prst="rect">
            <a:avLst/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96" name="Rectangle 118"/>
          <p:cNvSpPr/>
          <p:nvPr/>
        </p:nvSpPr>
        <p:spPr bwMode="auto">
          <a:xfrm>
            <a:off x="2821536" y="3157767"/>
            <a:ext cx="792389" cy="2625054"/>
          </a:xfrm>
          <a:custGeom>
            <a:avLst/>
            <a:gdLst>
              <a:gd name="connsiteX0" fmla="*/ 0 w 672201"/>
              <a:gd name="connsiteY0" fmla="*/ 0 h 2561309"/>
              <a:gd name="connsiteX1" fmla="*/ 672201 w 672201"/>
              <a:gd name="connsiteY1" fmla="*/ 0 h 2561309"/>
              <a:gd name="connsiteX2" fmla="*/ 672201 w 672201"/>
              <a:gd name="connsiteY2" fmla="*/ 2561309 h 2561309"/>
              <a:gd name="connsiteX3" fmla="*/ 0 w 672201"/>
              <a:gd name="connsiteY3" fmla="*/ 2561309 h 2561309"/>
              <a:gd name="connsiteX4" fmla="*/ 0 w 672201"/>
              <a:gd name="connsiteY4" fmla="*/ 0 h 2561309"/>
              <a:gd name="connsiteX0" fmla="*/ 0 w 672201"/>
              <a:gd name="connsiteY0" fmla="*/ 12307 h 2573616"/>
              <a:gd name="connsiteX1" fmla="*/ 187339 w 672201"/>
              <a:gd name="connsiteY1" fmla="*/ 0 h 2573616"/>
              <a:gd name="connsiteX2" fmla="*/ 672201 w 672201"/>
              <a:gd name="connsiteY2" fmla="*/ 12307 h 2573616"/>
              <a:gd name="connsiteX3" fmla="*/ 672201 w 672201"/>
              <a:gd name="connsiteY3" fmla="*/ 2573616 h 2573616"/>
              <a:gd name="connsiteX4" fmla="*/ 0 w 672201"/>
              <a:gd name="connsiteY4" fmla="*/ 2573616 h 2573616"/>
              <a:gd name="connsiteX5" fmla="*/ 0 w 672201"/>
              <a:gd name="connsiteY5" fmla="*/ 12307 h 2573616"/>
              <a:gd name="connsiteX0" fmla="*/ 0 w 672201"/>
              <a:gd name="connsiteY0" fmla="*/ 52290 h 2613599"/>
              <a:gd name="connsiteX1" fmla="*/ 187339 w 672201"/>
              <a:gd name="connsiteY1" fmla="*/ 39983 h 2613599"/>
              <a:gd name="connsiteX2" fmla="*/ 672201 w 672201"/>
              <a:gd name="connsiteY2" fmla="*/ 52290 h 2613599"/>
              <a:gd name="connsiteX3" fmla="*/ 672201 w 672201"/>
              <a:gd name="connsiteY3" fmla="*/ 2613599 h 2613599"/>
              <a:gd name="connsiteX4" fmla="*/ 0 w 672201"/>
              <a:gd name="connsiteY4" fmla="*/ 2613599 h 2613599"/>
              <a:gd name="connsiteX5" fmla="*/ 0 w 672201"/>
              <a:gd name="connsiteY5" fmla="*/ 52290 h 2613599"/>
              <a:gd name="connsiteX0" fmla="*/ 0 w 672201"/>
              <a:gd name="connsiteY0" fmla="*/ 17676 h 2578985"/>
              <a:gd name="connsiteX1" fmla="*/ 187339 w 672201"/>
              <a:gd name="connsiteY1" fmla="*/ 5369 h 2578985"/>
              <a:gd name="connsiteX2" fmla="*/ 672201 w 672201"/>
              <a:gd name="connsiteY2" fmla="*/ 17676 h 2578985"/>
              <a:gd name="connsiteX3" fmla="*/ 672201 w 672201"/>
              <a:gd name="connsiteY3" fmla="*/ 2578985 h 2578985"/>
              <a:gd name="connsiteX4" fmla="*/ 0 w 672201"/>
              <a:gd name="connsiteY4" fmla="*/ 2578985 h 2578985"/>
              <a:gd name="connsiteX5" fmla="*/ 0 w 672201"/>
              <a:gd name="connsiteY5" fmla="*/ 17676 h 2578985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35038 h 2578360"/>
              <a:gd name="connsiteX1" fmla="*/ 197171 w 682033"/>
              <a:gd name="connsiteY1" fmla="*/ 4744 h 2578360"/>
              <a:gd name="connsiteX2" fmla="*/ 682033 w 682033"/>
              <a:gd name="connsiteY2" fmla="*/ 17051 h 2578360"/>
              <a:gd name="connsiteX3" fmla="*/ 682033 w 682033"/>
              <a:gd name="connsiteY3" fmla="*/ 2578360 h 2578360"/>
              <a:gd name="connsiteX4" fmla="*/ 9832 w 682033"/>
              <a:gd name="connsiteY4" fmla="*/ 2578360 h 2578360"/>
              <a:gd name="connsiteX5" fmla="*/ 0 w 682033"/>
              <a:gd name="connsiteY5" fmla="*/ 135038 h 2578360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17987 h 2561309"/>
              <a:gd name="connsiteX1" fmla="*/ 246332 w 682033"/>
              <a:gd name="connsiteY1" fmla="*/ 7358 h 2561309"/>
              <a:gd name="connsiteX2" fmla="*/ 682033 w 682033"/>
              <a:gd name="connsiteY2" fmla="*/ 0 h 2561309"/>
              <a:gd name="connsiteX3" fmla="*/ 682033 w 682033"/>
              <a:gd name="connsiteY3" fmla="*/ 2561309 h 2561309"/>
              <a:gd name="connsiteX4" fmla="*/ 9832 w 682033"/>
              <a:gd name="connsiteY4" fmla="*/ 2561309 h 2561309"/>
              <a:gd name="connsiteX5" fmla="*/ 0 w 682033"/>
              <a:gd name="connsiteY5" fmla="*/ 117987 h 2561309"/>
              <a:gd name="connsiteX0" fmla="*/ 0 w 682033"/>
              <a:gd name="connsiteY0" fmla="*/ 122067 h 2565389"/>
              <a:gd name="connsiteX1" fmla="*/ 246332 w 682033"/>
              <a:gd name="connsiteY1" fmla="*/ 11438 h 2565389"/>
              <a:gd name="connsiteX2" fmla="*/ 682033 w 682033"/>
              <a:gd name="connsiteY2" fmla="*/ 4080 h 2565389"/>
              <a:gd name="connsiteX3" fmla="*/ 682033 w 682033"/>
              <a:gd name="connsiteY3" fmla="*/ 2565389 h 2565389"/>
              <a:gd name="connsiteX4" fmla="*/ 9832 w 682033"/>
              <a:gd name="connsiteY4" fmla="*/ 2565389 h 2565389"/>
              <a:gd name="connsiteX5" fmla="*/ 0 w 682033"/>
              <a:gd name="connsiteY5" fmla="*/ 122067 h 2565389"/>
              <a:gd name="connsiteX0" fmla="*/ 0 w 682033"/>
              <a:gd name="connsiteY0" fmla="*/ 123039 h 2566361"/>
              <a:gd name="connsiteX1" fmla="*/ 246332 w 682033"/>
              <a:gd name="connsiteY1" fmla="*/ 12410 h 2566361"/>
              <a:gd name="connsiteX2" fmla="*/ 682033 w 682033"/>
              <a:gd name="connsiteY2" fmla="*/ 5052 h 2566361"/>
              <a:gd name="connsiteX3" fmla="*/ 682033 w 682033"/>
              <a:gd name="connsiteY3" fmla="*/ 2566361 h 2566361"/>
              <a:gd name="connsiteX4" fmla="*/ 9832 w 682033"/>
              <a:gd name="connsiteY4" fmla="*/ 2566361 h 2566361"/>
              <a:gd name="connsiteX5" fmla="*/ 0 w 682033"/>
              <a:gd name="connsiteY5" fmla="*/ 123039 h 2566361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301689 h 2568979"/>
              <a:gd name="connsiteX1" fmla="*/ 219825 w 677615"/>
              <a:gd name="connsiteY1" fmla="*/ 9851 h 2568979"/>
              <a:gd name="connsiteX2" fmla="*/ 677615 w 677615"/>
              <a:gd name="connsiteY2" fmla="*/ 7670 h 2568979"/>
              <a:gd name="connsiteX3" fmla="*/ 677615 w 677615"/>
              <a:gd name="connsiteY3" fmla="*/ 2568979 h 2568979"/>
              <a:gd name="connsiteX4" fmla="*/ 5414 w 677615"/>
              <a:gd name="connsiteY4" fmla="*/ 2568979 h 2568979"/>
              <a:gd name="connsiteX5" fmla="*/ 0 w 677615"/>
              <a:gd name="connsiteY5" fmla="*/ 301689 h 2568979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615" h="2562078">
                <a:moveTo>
                  <a:pt x="0" y="294788"/>
                </a:moveTo>
                <a:cubicBezTo>
                  <a:pt x="9001" y="112138"/>
                  <a:pt x="73440" y="12230"/>
                  <a:pt x="219825" y="2950"/>
                </a:cubicBezTo>
                <a:cubicBezTo>
                  <a:pt x="615447" y="-3635"/>
                  <a:pt x="532381" y="3222"/>
                  <a:pt x="677615" y="769"/>
                </a:cubicBezTo>
                <a:lnTo>
                  <a:pt x="677615" y="2562078"/>
                </a:lnTo>
                <a:lnTo>
                  <a:pt x="5414" y="2562078"/>
                </a:lnTo>
                <a:cubicBezTo>
                  <a:pt x="2137" y="1747637"/>
                  <a:pt x="3277" y="1109229"/>
                  <a:pt x="0" y="294788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pic>
        <p:nvPicPr>
          <p:cNvPr id="97" name="Picture 2" descr="Image result for esa icon no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8609"/>
          <a:stretch/>
        </p:blipFill>
        <p:spPr bwMode="auto">
          <a:xfrm>
            <a:off x="7853473" y="1971523"/>
            <a:ext cx="923370" cy="418636"/>
          </a:xfrm>
          <a:prstGeom prst="rect">
            <a:avLst/>
          </a:prstGeom>
          <a:solidFill>
            <a:srgbClr val="CDE3FF"/>
          </a:solidFill>
        </p:spPr>
      </p:pic>
      <p:pic>
        <p:nvPicPr>
          <p:cNvPr id="99" name="Picture 2" descr="http://www.wpclipart.com/space/solar_system/Earth/Earth_Western_Hemisphere_white_background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140" y="5606306"/>
            <a:ext cx="645758" cy="640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Rectangle 99"/>
          <p:cNvSpPr/>
          <p:nvPr/>
        </p:nvSpPr>
        <p:spPr bwMode="auto">
          <a:xfrm flipV="1">
            <a:off x="299934" y="1131698"/>
            <a:ext cx="8346619" cy="281124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8030132" y="5757069"/>
            <a:ext cx="64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prstClr val="white"/>
                </a:solidFill>
                <a:latin typeface="Calibri"/>
              </a:rPr>
              <a:t>Earth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8049669" y="1102983"/>
            <a:ext cx="6206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prstClr val="white"/>
                </a:solidFill>
                <a:latin typeface="Calibri"/>
              </a:rPr>
              <a:t>Mars</a:t>
            </a:r>
          </a:p>
        </p:txBody>
      </p:sp>
      <p:pic>
        <p:nvPicPr>
          <p:cNvPr id="103" name="Picture 102" descr="http://d1jqu7g1y74ds1.cloudfront.net/wp-content/uploads/2010/07/Mar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82" y="876446"/>
            <a:ext cx="957870" cy="791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7" name="Straight Arrow Connector 106"/>
          <p:cNvCxnSpPr>
            <a:cxnSpLocks/>
          </p:cNvCxnSpPr>
          <p:nvPr/>
        </p:nvCxnSpPr>
        <p:spPr bwMode="auto">
          <a:xfrm>
            <a:off x="5695803" y="1931897"/>
            <a:ext cx="368798" cy="31159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8" name="TextBox 107"/>
          <p:cNvSpPr txBox="1"/>
          <p:nvPr/>
        </p:nvSpPr>
        <p:spPr>
          <a:xfrm>
            <a:off x="4206757" y="6148514"/>
            <a:ext cx="1598683" cy="41549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Retrieval Lander (SRL)</a:t>
            </a:r>
          </a:p>
        </p:txBody>
      </p:sp>
      <p:cxnSp>
        <p:nvCxnSpPr>
          <p:cNvPr id="109" name="Straight Arrow Connector 108"/>
          <p:cNvCxnSpPr>
            <a:cxnSpLocks/>
          </p:cNvCxnSpPr>
          <p:nvPr/>
        </p:nvCxnSpPr>
        <p:spPr bwMode="auto">
          <a:xfrm>
            <a:off x="6659695" y="2296247"/>
            <a:ext cx="100249" cy="275061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10" name="TextBox 109"/>
          <p:cNvSpPr txBox="1"/>
          <p:nvPr/>
        </p:nvSpPr>
        <p:spPr>
          <a:xfrm>
            <a:off x="3315153" y="2218418"/>
            <a:ext cx="94947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Retrieval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242539" y="1698761"/>
            <a:ext cx="923370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 Ascent</a:t>
            </a:r>
          </a:p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Vehicle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817864" y="2673301"/>
            <a:ext cx="1141524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Orbiting Sample</a:t>
            </a:r>
          </a:p>
        </p:txBody>
      </p:sp>
      <p:pic>
        <p:nvPicPr>
          <p:cNvPr id="113" name="Picture 14" descr="missl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911904" y="4672680"/>
            <a:ext cx="13652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Picture 20" descr="capsel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32874">
            <a:off x="4681616" y="2585280"/>
            <a:ext cx="691268" cy="77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15" descr="capsl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9305" y="3924516"/>
            <a:ext cx="615951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6" name="Straight Arrow Connector 115"/>
          <p:cNvCxnSpPr>
            <a:cxnSpLocks/>
          </p:cNvCxnSpPr>
          <p:nvPr/>
        </p:nvCxnSpPr>
        <p:spPr bwMode="auto">
          <a:xfrm flipV="1">
            <a:off x="4993228" y="4341296"/>
            <a:ext cx="0" cy="25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>
            <a:cxnSpLocks/>
          </p:cNvCxnSpPr>
          <p:nvPr/>
        </p:nvCxnSpPr>
        <p:spPr bwMode="auto">
          <a:xfrm flipV="1">
            <a:off x="4987912" y="2436799"/>
            <a:ext cx="0" cy="22587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cxnSpLocks/>
          </p:cNvCxnSpPr>
          <p:nvPr/>
        </p:nvCxnSpPr>
        <p:spPr bwMode="auto">
          <a:xfrm flipV="1">
            <a:off x="4998544" y="3175438"/>
            <a:ext cx="0" cy="61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cxnSpLocks/>
          </p:cNvCxnSpPr>
          <p:nvPr/>
        </p:nvCxnSpPr>
        <p:spPr bwMode="auto">
          <a:xfrm flipH="1">
            <a:off x="3133349" y="2181452"/>
            <a:ext cx="1296000" cy="4088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120" name="Straight Arrow Connector 119"/>
          <p:cNvCxnSpPr>
            <a:cxnSpLocks/>
          </p:cNvCxnSpPr>
          <p:nvPr/>
        </p:nvCxnSpPr>
        <p:spPr bwMode="auto">
          <a:xfrm>
            <a:off x="3133349" y="2066572"/>
            <a:ext cx="1296000" cy="0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21" name="TextBox 120"/>
          <p:cNvSpPr txBox="1"/>
          <p:nvPr/>
        </p:nvSpPr>
        <p:spPr>
          <a:xfrm>
            <a:off x="1389118" y="1596154"/>
            <a:ext cx="1141524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 2020</a:t>
            </a:r>
          </a:p>
        </p:txBody>
      </p:sp>
      <p:pic>
        <p:nvPicPr>
          <p:cNvPr id="129" name="Picture 1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303" y="1990090"/>
            <a:ext cx="55413" cy="239516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798" y="1990090"/>
            <a:ext cx="55413" cy="239516"/>
          </a:xfrm>
          <a:prstGeom prst="rect">
            <a:avLst/>
          </a:prstGeom>
        </p:spPr>
      </p:pic>
      <p:pic>
        <p:nvPicPr>
          <p:cNvPr id="131" name="Picture 1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042" y="2040158"/>
            <a:ext cx="55413" cy="239516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2936" y="2040158"/>
            <a:ext cx="55413" cy="239516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376" y="1992173"/>
            <a:ext cx="55413" cy="239516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3871" y="1992173"/>
            <a:ext cx="55413" cy="239516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115" y="2042240"/>
            <a:ext cx="55413" cy="239516"/>
          </a:xfrm>
          <a:prstGeom prst="rect">
            <a:avLst/>
          </a:prstGeom>
        </p:spPr>
      </p:pic>
      <p:pic>
        <p:nvPicPr>
          <p:cNvPr id="136" name="Picture 1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009" y="2042240"/>
            <a:ext cx="55413" cy="239516"/>
          </a:xfrm>
          <a:prstGeom prst="rect">
            <a:avLst/>
          </a:prstGeom>
        </p:spPr>
      </p:pic>
      <p:sp>
        <p:nvSpPr>
          <p:cNvPr id="137" name="TextBox 136"/>
          <p:cNvSpPr txBox="1"/>
          <p:nvPr/>
        </p:nvSpPr>
        <p:spPr>
          <a:xfrm>
            <a:off x="1646996" y="2309509"/>
            <a:ext cx="138553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Collection &amp; Depot</a:t>
            </a:r>
          </a:p>
        </p:txBody>
      </p:sp>
      <p:cxnSp>
        <p:nvCxnSpPr>
          <p:cNvPr id="138" name="Straight Arrow Connector 137"/>
          <p:cNvCxnSpPr>
            <a:cxnSpLocks/>
          </p:cNvCxnSpPr>
          <p:nvPr/>
        </p:nvCxnSpPr>
        <p:spPr bwMode="auto">
          <a:xfrm flipV="1">
            <a:off x="1959880" y="2159916"/>
            <a:ext cx="379882" cy="954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9" name="TextBox 138"/>
          <p:cNvSpPr txBox="1"/>
          <p:nvPr/>
        </p:nvSpPr>
        <p:spPr>
          <a:xfrm>
            <a:off x="7047835" y="3011257"/>
            <a:ext cx="75301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Retrieve OS</a:t>
            </a:r>
          </a:p>
        </p:txBody>
      </p:sp>
      <p:cxnSp>
        <p:nvCxnSpPr>
          <p:cNvPr id="140" name="Straight Arrow Connector 139"/>
          <p:cNvCxnSpPr>
            <a:cxnSpLocks/>
          </p:cNvCxnSpPr>
          <p:nvPr/>
        </p:nvCxnSpPr>
        <p:spPr bwMode="auto">
          <a:xfrm flipV="1">
            <a:off x="3229187" y="3790252"/>
            <a:ext cx="0" cy="684434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42" name="TextBox 141"/>
          <p:cNvSpPr txBox="1"/>
          <p:nvPr/>
        </p:nvSpPr>
        <p:spPr>
          <a:xfrm>
            <a:off x="2477679" y="6148514"/>
            <a:ext cx="1451339" cy="415498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Earth Return Orbiter (ERO)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7047835" y="3523544"/>
            <a:ext cx="98506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Break-the-Chain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7047835" y="4143183"/>
            <a:ext cx="792000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Avoid Earth</a:t>
            </a:r>
          </a:p>
        </p:txBody>
      </p:sp>
      <p:cxnSp>
        <p:nvCxnSpPr>
          <p:cNvPr id="147" name="Straight Arrow Connector 146"/>
          <p:cNvCxnSpPr>
            <a:cxnSpLocks/>
          </p:cNvCxnSpPr>
          <p:nvPr/>
        </p:nvCxnSpPr>
        <p:spPr bwMode="auto">
          <a:xfrm>
            <a:off x="6785211" y="4389274"/>
            <a:ext cx="1188724" cy="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148" name="TextBox 147"/>
          <p:cNvSpPr txBox="1"/>
          <p:nvPr/>
        </p:nvSpPr>
        <p:spPr>
          <a:xfrm>
            <a:off x="3490458" y="3122061"/>
            <a:ext cx="1223896" cy="738664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ERO with Capture, Containment and Return System payload</a:t>
            </a:r>
          </a:p>
        </p:txBody>
      </p:sp>
      <p:cxnSp>
        <p:nvCxnSpPr>
          <p:cNvPr id="149" name="Straight Arrow Connector 148"/>
          <p:cNvCxnSpPr>
            <a:cxnSpLocks/>
          </p:cNvCxnSpPr>
          <p:nvPr/>
        </p:nvCxnSpPr>
        <p:spPr bwMode="auto">
          <a:xfrm flipH="1">
            <a:off x="6827795" y="2969314"/>
            <a:ext cx="1383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50" name="Picture 149" descr="Ariane-64-Thumbnail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8477" y="4622980"/>
            <a:ext cx="266811" cy="1147991"/>
          </a:xfrm>
          <a:prstGeom prst="rect">
            <a:avLst/>
          </a:prstGeom>
        </p:spPr>
      </p:pic>
      <p:pic>
        <p:nvPicPr>
          <p:cNvPr id="156" name="Picture 2" descr="Image result for nasa logo no background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2552" y="1588264"/>
            <a:ext cx="450656" cy="38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7" name="Straight Arrow Connector 156"/>
          <p:cNvCxnSpPr>
            <a:cxnSpLocks/>
          </p:cNvCxnSpPr>
          <p:nvPr/>
        </p:nvCxnSpPr>
        <p:spPr bwMode="auto">
          <a:xfrm flipV="1">
            <a:off x="6696858" y="2969314"/>
            <a:ext cx="0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59" name="Picture 6" descr="mars2020-sm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34" y="1716902"/>
            <a:ext cx="813450" cy="62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0" name="Straight Arrow Connector 159"/>
          <p:cNvCxnSpPr>
            <a:cxnSpLocks/>
          </p:cNvCxnSpPr>
          <p:nvPr/>
        </p:nvCxnSpPr>
        <p:spPr bwMode="auto">
          <a:xfrm flipH="1">
            <a:off x="2181402" y="1905490"/>
            <a:ext cx="2372190" cy="2018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61" name="TextBox 160"/>
          <p:cNvSpPr txBox="1"/>
          <p:nvPr/>
        </p:nvSpPr>
        <p:spPr>
          <a:xfrm>
            <a:off x="2995375" y="1658860"/>
            <a:ext cx="911716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Delivery</a:t>
            </a:r>
          </a:p>
        </p:txBody>
      </p:sp>
      <p:pic>
        <p:nvPicPr>
          <p:cNvPr id="166" name="Picture 165">
            <a:extLst>
              <a:ext uri="{FF2B5EF4-FFF2-40B4-BE49-F238E27FC236}">
                <a16:creationId xmlns:a16="http://schemas.microsoft.com/office/drawing/2014/main" id="{B8BE7CAC-6363-2540-AE46-3B52666384E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5698">
            <a:off x="8019675" y="4314917"/>
            <a:ext cx="578174" cy="197035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B27CE233-82CF-0341-A08E-2F18505EFCF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35698">
            <a:off x="6525824" y="3434734"/>
            <a:ext cx="578174" cy="197035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5198909C-D716-1D49-9279-0912C98DD6F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2435">
            <a:off x="2881179" y="3345163"/>
            <a:ext cx="649086" cy="302871"/>
          </a:xfrm>
          <a:prstGeom prst="rect">
            <a:avLst/>
          </a:prstGeom>
        </p:spPr>
      </p:pic>
      <p:sp>
        <p:nvSpPr>
          <p:cNvPr id="169" name="TextBox 168"/>
          <p:cNvSpPr txBox="1"/>
          <p:nvPr/>
        </p:nvSpPr>
        <p:spPr>
          <a:xfrm>
            <a:off x="5309312" y="1595460"/>
            <a:ext cx="433408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SRL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4859770" y="2158420"/>
            <a:ext cx="1322230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Fetch Rover</a:t>
            </a:r>
          </a:p>
        </p:txBody>
      </p:sp>
      <p:pic>
        <p:nvPicPr>
          <p:cNvPr id="171" name="Snagit_PPT393D">
            <a:extLst>
              <a:ext uri="{FF2B5EF4-FFF2-40B4-BE49-F238E27FC236}">
                <a16:creationId xmlns:a16="http://schemas.microsoft.com/office/drawing/2014/main" id="{BBC1FBA4-42A3-134B-ABE1-BE80F836B53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46" y="1700383"/>
            <a:ext cx="1191933" cy="470956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6381AED0-E594-BC4D-B947-2917D1F2F699}"/>
              </a:ext>
            </a:extLst>
          </p:cNvPr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7270269" flipH="1">
            <a:off x="6264918" y="1800343"/>
            <a:ext cx="203421" cy="615043"/>
          </a:xfrm>
          <a:prstGeom prst="rect">
            <a:avLst/>
          </a:prstGeom>
        </p:spPr>
      </p:pic>
      <p:sp>
        <p:nvSpPr>
          <p:cNvPr id="173" name="Rounded Rectangle 172">
            <a:extLst>
              <a:ext uri="{FF2B5EF4-FFF2-40B4-BE49-F238E27FC236}">
                <a16:creationId xmlns:a16="http://schemas.microsoft.com/office/drawing/2014/main" id="{D47BA053-F33B-8743-9D51-4662AA398474}"/>
              </a:ext>
            </a:extLst>
          </p:cNvPr>
          <p:cNvSpPr/>
          <p:nvPr/>
        </p:nvSpPr>
        <p:spPr bwMode="auto">
          <a:xfrm>
            <a:off x="4448683" y="2129137"/>
            <a:ext cx="492263" cy="344570"/>
          </a:xfrm>
          <a:prstGeom prst="roundRect">
            <a:avLst>
              <a:gd name="adj" fmla="val 33046"/>
            </a:avLst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174" name="Snagit_PPT8101">
            <a:extLst>
              <a:ext uri="{FF2B5EF4-FFF2-40B4-BE49-F238E27FC236}">
                <a16:creationId xmlns:a16="http://schemas.microsoft.com/office/drawing/2014/main" id="{E3301C4A-F218-C64D-A745-F3903C2B80A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416" y="2140334"/>
            <a:ext cx="355237" cy="326264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AB200175-3C44-874C-9384-B1C82261A6A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07776">
            <a:off x="6676469" y="2645013"/>
            <a:ext cx="152198" cy="18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276C47-0E63-444E-9261-EF5E0CCAA54A}"/>
              </a:ext>
            </a:extLst>
          </p:cNvPr>
          <p:cNvSpPr txBox="1"/>
          <p:nvPr/>
        </p:nvSpPr>
        <p:spPr>
          <a:xfrm>
            <a:off x="851063" y="2553116"/>
            <a:ext cx="1261923" cy="34106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en-US" dirty="0"/>
          </a:p>
        </p:txBody>
      </p:sp>
      <p:sp>
        <p:nvSpPr>
          <p:cNvPr id="176" name="Rectangle 115">
            <a:extLst>
              <a:ext uri="{FF2B5EF4-FFF2-40B4-BE49-F238E27FC236}">
                <a16:creationId xmlns:a16="http://schemas.microsoft.com/office/drawing/2014/main" id="{34EFFC76-AF33-2F47-B02D-072282291117}"/>
              </a:ext>
            </a:extLst>
          </p:cNvPr>
          <p:cNvSpPr/>
          <p:nvPr/>
        </p:nvSpPr>
        <p:spPr bwMode="auto">
          <a:xfrm rot="5400000">
            <a:off x="6103865" y="4929573"/>
            <a:ext cx="1421060" cy="895542"/>
          </a:xfrm>
          <a:custGeom>
            <a:avLst/>
            <a:gdLst>
              <a:gd name="connsiteX0" fmla="*/ 0 w 672201"/>
              <a:gd name="connsiteY0" fmla="*/ 0 h 2903788"/>
              <a:gd name="connsiteX1" fmla="*/ 672201 w 672201"/>
              <a:gd name="connsiteY1" fmla="*/ 0 h 2903788"/>
              <a:gd name="connsiteX2" fmla="*/ 672201 w 672201"/>
              <a:gd name="connsiteY2" fmla="*/ 2903788 h 2903788"/>
              <a:gd name="connsiteX3" fmla="*/ 0 w 672201"/>
              <a:gd name="connsiteY3" fmla="*/ 2903788 h 2903788"/>
              <a:gd name="connsiteX4" fmla="*/ 0 w 672201"/>
              <a:gd name="connsiteY4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9 w 673119"/>
              <a:gd name="connsiteY2" fmla="*/ 2757878 h 2903788"/>
              <a:gd name="connsiteX3" fmla="*/ 672201 w 673119"/>
              <a:gd name="connsiteY3" fmla="*/ 2903788 h 2903788"/>
              <a:gd name="connsiteX4" fmla="*/ 0 w 673119"/>
              <a:gd name="connsiteY4" fmla="*/ 2903788 h 2903788"/>
              <a:gd name="connsiteX5" fmla="*/ 0 w 673119"/>
              <a:gd name="connsiteY5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8 w 673119"/>
              <a:gd name="connsiteY2" fmla="*/ 212869 h 2903788"/>
              <a:gd name="connsiteX3" fmla="*/ 673119 w 673119"/>
              <a:gd name="connsiteY3" fmla="*/ 2757878 h 2903788"/>
              <a:gd name="connsiteX4" fmla="*/ 672201 w 673119"/>
              <a:gd name="connsiteY4" fmla="*/ 2903788 h 2903788"/>
              <a:gd name="connsiteX5" fmla="*/ 0 w 673119"/>
              <a:gd name="connsiteY5" fmla="*/ 2903788 h 2903788"/>
              <a:gd name="connsiteX6" fmla="*/ 0 w 673119"/>
              <a:gd name="connsiteY6" fmla="*/ 0 h 2903788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85552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550" h="2917625">
                <a:moveTo>
                  <a:pt x="0" y="13837"/>
                </a:moveTo>
                <a:lnTo>
                  <a:pt x="842021" y="0"/>
                </a:lnTo>
                <a:cubicBezTo>
                  <a:pt x="763950" y="43282"/>
                  <a:pt x="685878" y="72727"/>
                  <a:pt x="673118" y="226706"/>
                </a:cubicBezTo>
                <a:cubicBezTo>
                  <a:pt x="673118" y="1075042"/>
                  <a:pt x="673122" y="1861113"/>
                  <a:pt x="673122" y="2709449"/>
                </a:cubicBezTo>
                <a:cubicBezTo>
                  <a:pt x="672820" y="2806514"/>
                  <a:pt x="692106" y="2868988"/>
                  <a:pt x="848550" y="2910707"/>
                </a:cubicBezTo>
                <a:lnTo>
                  <a:pt x="0" y="2917625"/>
                </a:lnTo>
                <a:lnTo>
                  <a:pt x="0" y="13837"/>
                </a:ln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cxnSp>
        <p:nvCxnSpPr>
          <p:cNvPr id="143" name="Straight Arrow Connector 142"/>
          <p:cNvCxnSpPr/>
          <p:nvPr/>
        </p:nvCxnSpPr>
        <p:spPr bwMode="auto">
          <a:xfrm>
            <a:off x="6767245" y="3853794"/>
            <a:ext cx="0" cy="1305079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44" name="TextBox 143"/>
          <p:cNvSpPr txBox="1"/>
          <p:nvPr/>
        </p:nvSpPr>
        <p:spPr>
          <a:xfrm>
            <a:off x="6191360" y="5410899"/>
            <a:ext cx="1141524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Earth Entry Vehicle</a:t>
            </a:r>
          </a:p>
        </p:txBody>
      </p:sp>
      <p:grpSp>
        <p:nvGrpSpPr>
          <p:cNvPr id="151" name="Group 150"/>
          <p:cNvGrpSpPr>
            <a:grpSpLocks noChangeAspect="1"/>
          </p:cNvGrpSpPr>
          <p:nvPr/>
        </p:nvGrpSpPr>
        <p:grpSpPr>
          <a:xfrm>
            <a:off x="6393053" y="5056059"/>
            <a:ext cx="771797" cy="405127"/>
            <a:chOff x="1866723" y="1102808"/>
            <a:chExt cx="4553791" cy="2390345"/>
          </a:xfrm>
        </p:grpSpPr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6723" y="1102808"/>
              <a:ext cx="4553791" cy="2390345"/>
            </a:xfrm>
            <a:prstGeom prst="rect">
              <a:avLst/>
            </a:prstGeom>
          </p:spPr>
        </p:pic>
        <p:grpSp>
          <p:nvGrpSpPr>
            <p:cNvPr id="153" name="Group 152"/>
            <p:cNvGrpSpPr/>
            <p:nvPr/>
          </p:nvGrpSpPr>
          <p:grpSpPr>
            <a:xfrm>
              <a:off x="2843010" y="1916691"/>
              <a:ext cx="2601219" cy="1059313"/>
              <a:chOff x="2843010" y="1916691"/>
              <a:chExt cx="2601219" cy="1059313"/>
            </a:xfrm>
          </p:grpSpPr>
          <p:pic>
            <p:nvPicPr>
              <p:cNvPr id="154" name="Picture 153"/>
              <p:cNvPicPr>
                <a:picLocks noChangeAspect="1"/>
              </p:cNvPicPr>
              <p:nvPr/>
            </p:nvPicPr>
            <p:blipFill rotWithShape="1">
              <a:blip r:embed="rId19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2236693"/>
                <a:ext cx="2601219" cy="739311"/>
              </a:xfrm>
              <a:prstGeom prst="rect">
                <a:avLst/>
              </a:prstGeom>
              <a:effectLst>
                <a:glow rad="127000">
                  <a:srgbClr val="FFF873"/>
                </a:glow>
              </a:effectLst>
            </p:spPr>
          </p:pic>
          <p:pic>
            <p:nvPicPr>
              <p:cNvPr id="155" name="Picture 154"/>
              <p:cNvPicPr>
                <a:picLocks noChangeAspect="1"/>
              </p:cNvPicPr>
              <p:nvPr/>
            </p:nvPicPr>
            <p:blipFill rotWithShape="1">
              <a:blip r:embed="rId2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1916691"/>
                <a:ext cx="2601219" cy="323818"/>
              </a:xfrm>
              <a:prstGeom prst="rect">
                <a:avLst/>
              </a:prstGeom>
              <a:effectLst/>
            </p:spPr>
          </p:pic>
        </p:grpSp>
      </p:grpSp>
      <p:sp>
        <p:nvSpPr>
          <p:cNvPr id="98" name="Rectangle 97"/>
          <p:cNvSpPr/>
          <p:nvPr/>
        </p:nvSpPr>
        <p:spPr bwMode="auto">
          <a:xfrm flipV="1">
            <a:off x="829396" y="5827924"/>
            <a:ext cx="7840955" cy="283464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00275DB-35EA-BB4D-9E39-225718555878}"/>
              </a:ext>
            </a:extLst>
          </p:cNvPr>
          <p:cNvGrpSpPr/>
          <p:nvPr/>
        </p:nvGrpSpPr>
        <p:grpSpPr>
          <a:xfrm>
            <a:off x="6803136" y="128016"/>
            <a:ext cx="1987709" cy="995127"/>
            <a:chOff x="6813550" y="67442"/>
            <a:chExt cx="1987709" cy="995127"/>
          </a:xfrm>
        </p:grpSpPr>
        <p:pic>
          <p:nvPicPr>
            <p:cNvPr id="82" name="Picture 81" descr="A close up of a sign&#10;&#10;Description automatically generated">
              <a:extLst>
                <a:ext uri="{FF2B5EF4-FFF2-40B4-BE49-F238E27FC236}">
                  <a16:creationId xmlns:a16="http://schemas.microsoft.com/office/drawing/2014/main" id="{05952C60-0216-F145-8B9B-F9AC5EB15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6813550" y="67442"/>
              <a:ext cx="1586349" cy="995127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DF847E16-7D0B-7E40-859B-7D7D3215D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8238500" y="298651"/>
              <a:ext cx="562759" cy="462915"/>
            </a:xfrm>
            <a:prstGeom prst="rect">
              <a:avLst/>
            </a:prstGeom>
          </p:spPr>
        </p:pic>
      </p:grpSp>
      <p:sp>
        <p:nvSpPr>
          <p:cNvPr id="84" name="Slide Number Placeholder 4">
            <a:extLst>
              <a:ext uri="{FF2B5EF4-FFF2-40B4-BE49-F238E27FC236}">
                <a16:creationId xmlns:a16="http://schemas.microsoft.com/office/drawing/2014/main" id="{48CB22AB-A064-1A4F-9827-A9F42B4B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8</a:t>
            </a:fld>
            <a:endParaRPr lang="en-US" dirty="0"/>
          </a:p>
        </p:txBody>
      </p:sp>
      <p:sp>
        <p:nvSpPr>
          <p:cNvPr id="79" name="Left Arrow 78">
            <a:extLst>
              <a:ext uri="{FF2B5EF4-FFF2-40B4-BE49-F238E27FC236}">
                <a16:creationId xmlns:a16="http://schemas.microsoft.com/office/drawing/2014/main" id="{649821C6-7FC4-5045-A657-6EA1D23184DB}"/>
              </a:ext>
            </a:extLst>
          </p:cNvPr>
          <p:cNvSpPr/>
          <p:nvPr/>
        </p:nvSpPr>
        <p:spPr bwMode="auto">
          <a:xfrm rot="15007303">
            <a:off x="5665008" y="1143998"/>
            <a:ext cx="859398" cy="410315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" tIns="18288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F18A92-68A0-E849-864C-DB3585963F80}"/>
              </a:ext>
            </a:extLst>
          </p:cNvPr>
          <p:cNvSpPr txBox="1"/>
          <p:nvPr/>
        </p:nvSpPr>
        <p:spPr>
          <a:xfrm>
            <a:off x="5404202" y="532874"/>
            <a:ext cx="1233165" cy="4678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lIns="18288" tIns="18288" rIns="18288" bIns="18288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Smoke and Fire</a:t>
            </a:r>
          </a:p>
        </p:txBody>
      </p:sp>
    </p:spTree>
    <p:extLst>
      <p:ext uri="{BB962C8B-B14F-4D97-AF65-F5344CB8AC3E}">
        <p14:creationId xmlns:p14="http://schemas.microsoft.com/office/powerpoint/2010/main" val="233230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430" y="4709078"/>
            <a:ext cx="2839423" cy="176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4173" y="1002355"/>
            <a:ext cx="8898731" cy="5467456"/>
          </a:xfrm>
        </p:spPr>
        <p:txBody>
          <a:bodyPr wrap="square">
            <a:normAutofit/>
          </a:bodyPr>
          <a:lstStyle/>
          <a:p>
            <a:r>
              <a:rPr lang="en-US" dirty="0"/>
              <a:t>MAV Mission Objectives:</a:t>
            </a:r>
          </a:p>
          <a:p>
            <a:pPr lvl="1"/>
            <a:r>
              <a:rPr lang="en-US" dirty="0"/>
              <a:t>Payload inside the Sample Retrieval Lander (SRL)</a:t>
            </a:r>
          </a:p>
          <a:p>
            <a:pPr lvl="1"/>
            <a:r>
              <a:rPr lang="en-US" dirty="0"/>
              <a:t>Insert the Orbiting Sample (OS) to Mars Orbit</a:t>
            </a:r>
          </a:p>
          <a:p>
            <a:pPr lvl="1"/>
            <a:r>
              <a:rPr lang="en-US" dirty="0"/>
              <a:t>Command OS ejection into orbit for rendezvous with Earth Return Orbiter (ERO)</a:t>
            </a:r>
          </a:p>
          <a:p>
            <a:pPr lvl="1"/>
            <a:endParaRPr lang="en-US" dirty="0"/>
          </a:p>
          <a:p>
            <a:pPr defTabSz="914400"/>
            <a:r>
              <a:rPr lang="en-US" dirty="0"/>
              <a:t>MAV mission timeline:</a:t>
            </a:r>
          </a:p>
          <a:p>
            <a:pPr lvl="1"/>
            <a:r>
              <a:rPr lang="en-US" dirty="0"/>
              <a:t>SRL delivery expected April 2025</a:t>
            </a:r>
          </a:p>
          <a:p>
            <a:pPr lvl="1"/>
            <a:r>
              <a:rPr lang="en-US" dirty="0"/>
              <a:t>MAV Flight Model delivery expected April 2026</a:t>
            </a:r>
          </a:p>
          <a:p>
            <a:pPr lvl="1"/>
            <a:r>
              <a:rPr lang="en-US" dirty="0"/>
              <a:t>Launch from Earth in 2026</a:t>
            </a:r>
          </a:p>
          <a:p>
            <a:pPr lvl="1"/>
            <a:r>
              <a:rPr lang="en-US" dirty="0"/>
              <a:t>Arrive on Mars surface in 2028</a:t>
            </a:r>
          </a:p>
          <a:p>
            <a:pPr lvl="1"/>
            <a:r>
              <a:rPr lang="en-US" dirty="0"/>
              <a:t>Launch from Mars in 2029 </a:t>
            </a:r>
          </a:p>
          <a:p>
            <a:pPr lvl="1"/>
            <a:r>
              <a:rPr lang="en-US" dirty="0"/>
              <a:t>Return of Martian samples to Earth in 2031</a:t>
            </a:r>
          </a:p>
          <a:p>
            <a:pPr marL="0" indent="0" defTabSz="91440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MAV?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F95AB8-44A6-0E47-B4C0-0096BF1E071A}"/>
              </a:ext>
            </a:extLst>
          </p:cNvPr>
          <p:cNvSpPr/>
          <p:nvPr/>
        </p:nvSpPr>
        <p:spPr>
          <a:xfrm>
            <a:off x="7334408" y="2655236"/>
            <a:ext cx="532133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ERO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8BB4B2E3-111B-F249-A094-59D8FEC32028}"/>
              </a:ext>
            </a:extLst>
          </p:cNvPr>
          <p:cNvSpPr/>
          <p:nvPr/>
        </p:nvSpPr>
        <p:spPr bwMode="auto">
          <a:xfrm rot="14907207">
            <a:off x="7741787" y="5948938"/>
            <a:ext cx="431047" cy="45719"/>
          </a:xfrm>
          <a:prstGeom prst="rightArrow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" tIns="18288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FACBAE-CAC5-6748-9C26-CA474FC914B1}"/>
              </a:ext>
            </a:extLst>
          </p:cNvPr>
          <p:cNvSpPr/>
          <p:nvPr/>
        </p:nvSpPr>
        <p:spPr>
          <a:xfrm>
            <a:off x="6941735" y="6033614"/>
            <a:ext cx="47981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STA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70AA2774-B76E-3447-A167-2A61D401242D}"/>
              </a:ext>
            </a:extLst>
          </p:cNvPr>
          <p:cNvSpPr/>
          <p:nvPr/>
        </p:nvSpPr>
        <p:spPr bwMode="auto">
          <a:xfrm rot="18638518" flipV="1">
            <a:off x="7209669" y="5877029"/>
            <a:ext cx="371807" cy="45719"/>
          </a:xfrm>
          <a:prstGeom prst="rightArrow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" tIns="18288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D1F9EE-33CA-D146-9BC8-BEF67E9872C6}"/>
              </a:ext>
            </a:extLst>
          </p:cNvPr>
          <p:cNvSpPr/>
          <p:nvPr/>
        </p:nvSpPr>
        <p:spPr>
          <a:xfrm>
            <a:off x="8017791" y="4311896"/>
            <a:ext cx="666466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Rover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F0468622-9B71-B04D-89AA-1F576AE1E9E3}"/>
              </a:ext>
            </a:extLst>
          </p:cNvPr>
          <p:cNvSpPr/>
          <p:nvPr/>
        </p:nvSpPr>
        <p:spPr bwMode="auto">
          <a:xfrm rot="8811454">
            <a:off x="7633186" y="4745160"/>
            <a:ext cx="516835" cy="45719"/>
          </a:xfrm>
          <a:prstGeom prst="rightArrow">
            <a:avLst/>
          </a:prstGeom>
          <a:solidFill>
            <a:srgbClr val="00B050"/>
          </a:solidFill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8" tIns="18288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9E910C4-CDC7-4C43-AB59-8DC0321A5D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82435">
            <a:off x="7439819" y="2909716"/>
            <a:ext cx="1154870" cy="538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8E8F2E5-1DA9-0E44-9178-0A63C484B058}"/>
              </a:ext>
            </a:extLst>
          </p:cNvPr>
          <p:cNvSpPr/>
          <p:nvPr/>
        </p:nvSpPr>
        <p:spPr>
          <a:xfrm>
            <a:off x="7991281" y="6146093"/>
            <a:ext cx="58612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MAV</a:t>
            </a:r>
          </a:p>
        </p:txBody>
      </p:sp>
    </p:spTree>
    <p:extLst>
      <p:ext uri="{BB962C8B-B14F-4D97-AF65-F5344CB8AC3E}">
        <p14:creationId xmlns:p14="http://schemas.microsoft.com/office/powerpoint/2010/main" val="585539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10140"/>
          <a:stretch/>
        </p:blipFill>
        <p:spPr>
          <a:xfrm>
            <a:off x="0" y="1205960"/>
            <a:ext cx="9144000" cy="51355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382E92-DA9A-254D-99C5-CDB7F3519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59" y="0"/>
            <a:ext cx="5393410" cy="665018"/>
          </a:xfrm>
        </p:spPr>
        <p:txBody>
          <a:bodyPr>
            <a:normAutofit/>
          </a:bodyPr>
          <a:lstStyle/>
          <a:p>
            <a:r>
              <a:rPr lang="en-US" dirty="0"/>
              <a:t>Why is Mars hard?</a:t>
            </a:r>
          </a:p>
        </p:txBody>
      </p:sp>
      <p:sp>
        <p:nvSpPr>
          <p:cNvPr id="7" name="Rectangle 6"/>
          <p:cNvSpPr/>
          <p:nvPr/>
        </p:nvSpPr>
        <p:spPr>
          <a:xfrm>
            <a:off x="6003669" y="5965892"/>
            <a:ext cx="3175036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 err="1">
                <a:solidFill>
                  <a:schemeClr val="bg1"/>
                </a:solidFill>
              </a:rPr>
              <a:t>Jezero</a:t>
            </a:r>
            <a:r>
              <a:rPr lang="en-US" sz="1350" b="1" dirty="0">
                <a:solidFill>
                  <a:schemeClr val="bg1"/>
                </a:solidFill>
              </a:rPr>
              <a:t> Crater: Wet and Dry and Wet Again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062611-A325-604C-BF34-9B32642143D3}"/>
              </a:ext>
            </a:extLst>
          </p:cNvPr>
          <p:cNvSpPr txBox="1"/>
          <p:nvPr/>
        </p:nvSpPr>
        <p:spPr>
          <a:xfrm>
            <a:off x="575136" y="1820291"/>
            <a:ext cx="51920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Remote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Temperature</a:t>
            </a:r>
          </a:p>
          <a:p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Atmosphere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Radiation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Dust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F25139-1E85-284E-9F58-19C0B5B7C85E}"/>
              </a:ext>
            </a:extLst>
          </p:cNvPr>
          <p:cNvSpPr txBox="1"/>
          <p:nvPr/>
        </p:nvSpPr>
        <p:spPr>
          <a:xfrm>
            <a:off x="557784" y="1796898"/>
            <a:ext cx="51920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Remote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Temperature</a:t>
            </a:r>
          </a:p>
          <a:p>
            <a:endParaRPr lang="en-US" sz="2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Atmosphere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Radiation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Dust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7D24F5-2818-B648-817E-7E9DB5D384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3826" y="1626325"/>
            <a:ext cx="5445223" cy="417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18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5854825-FB2D-4E44-BD03-65C5BC58AB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140"/>
          <a:stretch/>
        </p:blipFill>
        <p:spPr>
          <a:xfrm>
            <a:off x="0" y="1205960"/>
            <a:ext cx="9144000" cy="5135525"/>
          </a:xfrm>
          <a:prstGeom prst="rect">
            <a:avLst/>
          </a:prstGeom>
        </p:spPr>
      </p:pic>
      <p:sp>
        <p:nvSpPr>
          <p:cNvPr id="616453" name="Rectangle 5"/>
          <p:cNvSpPr>
            <a:spLocks noChangeArrowheads="1"/>
          </p:cNvSpPr>
          <p:nvPr/>
        </p:nvSpPr>
        <p:spPr bwMode="auto">
          <a:xfrm>
            <a:off x="2089549" y="1171581"/>
            <a:ext cx="415409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8541"/>
            <a:ext cx="8694892" cy="751940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" charset="0"/>
              </a:rPr>
              <a:t>	MAV Functions</a:t>
            </a:r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5054167" y="6042802"/>
            <a:ext cx="4192558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Columbia Hills, </a:t>
            </a:r>
            <a:r>
              <a:rPr lang="en-US" sz="1350" b="1" dirty="0" err="1">
                <a:solidFill>
                  <a:schemeClr val="bg1"/>
                </a:solidFill>
              </a:rPr>
              <a:t>Gusev</a:t>
            </a:r>
            <a:r>
              <a:rPr lang="en-US" sz="1350" b="1" dirty="0">
                <a:solidFill>
                  <a:schemeClr val="bg1"/>
                </a:solidFill>
              </a:rPr>
              <a:t> Crater: Home to Mars Rover Spirit</a:t>
            </a:r>
            <a:endParaRPr lang="en-US" sz="135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39EEC6-8D40-2744-942E-1CDE86EE3791}"/>
              </a:ext>
            </a:extLst>
          </p:cNvPr>
          <p:cNvGrpSpPr/>
          <p:nvPr/>
        </p:nvGrpSpPr>
        <p:grpSpPr>
          <a:xfrm>
            <a:off x="420901" y="1776010"/>
            <a:ext cx="5167547" cy="4266792"/>
            <a:chOff x="420901" y="1776010"/>
            <a:chExt cx="5167547" cy="426679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41300EC-72AE-EE4F-94BF-889657D91B71}"/>
                </a:ext>
              </a:extLst>
            </p:cNvPr>
            <p:cNvSpPr txBox="1"/>
            <p:nvPr/>
          </p:nvSpPr>
          <p:spPr>
            <a:xfrm>
              <a:off x="440376" y="1795485"/>
              <a:ext cx="5148072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Reside on Lander 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Transit time to Mars ~ 9 months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Storage time on Mars ~ 9 months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endParaRPr lang="en-US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Do not contaminate the planet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endParaRPr lang="en-US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Receive sample tubes from Rover into Orbiting Sample (OS)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Launch OS with sample tubes from lander platform to Mars orbit </a:t>
              </a:r>
            </a:p>
            <a:p>
              <a:pPr lvl="1"/>
              <a:endParaRPr lang="en-US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Release OS with sample tubes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/>
                <a:t>Dispose vehicle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178DCEC-DE67-414B-9190-C5ADF4B602B0}"/>
                </a:ext>
              </a:extLst>
            </p:cNvPr>
            <p:cNvSpPr txBox="1"/>
            <p:nvPr/>
          </p:nvSpPr>
          <p:spPr>
            <a:xfrm>
              <a:off x="420901" y="1776010"/>
              <a:ext cx="5148072" cy="424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bg1"/>
                  </a:solidFill>
                </a:rPr>
                <a:t>Reside on Lander 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bg1"/>
                  </a:solidFill>
                </a:rPr>
                <a:t>Transit time to Mars ~ 9 months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bg1"/>
                  </a:solidFill>
                </a:rPr>
                <a:t>Storage time on Mars ~ 9 months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endParaRPr lang="en-US" b="1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bg1"/>
                  </a:solidFill>
                </a:rPr>
                <a:t>Do not contaminate the planet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endParaRPr lang="en-US" b="1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bg1"/>
                  </a:solidFill>
                </a:rPr>
                <a:t>Receive sample tubes from Rover into Orbiting Sample (OS)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b="1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bg1"/>
                  </a:solidFill>
                </a:rPr>
                <a:t>Launch OS with sample tubes from lander platform to Mars orbit </a:t>
              </a:r>
            </a:p>
            <a:p>
              <a:pPr lvl="1"/>
              <a:endParaRPr lang="en-US" b="1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bg1"/>
                  </a:solidFill>
                </a:rPr>
                <a:t>Release OS with sample tubes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b="1" dirty="0">
                <a:solidFill>
                  <a:schemeClr val="bg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b="1" dirty="0">
                  <a:solidFill>
                    <a:schemeClr val="bg1"/>
                  </a:solidFill>
                </a:rPr>
                <a:t>Dispose vehicle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8638879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F69F31F-A3CC-9C43-965A-85D39806412D}"/>
              </a:ext>
            </a:extLst>
          </p:cNvPr>
          <p:cNvSpPr/>
          <p:nvPr/>
        </p:nvSpPr>
        <p:spPr>
          <a:xfrm>
            <a:off x="0" y="5795010"/>
            <a:ext cx="9144000" cy="1062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D96BAB-33DE-47DF-8E34-0B4AB8178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557" y="1121118"/>
            <a:ext cx="8634885" cy="42412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676E5FA-2177-4799-B3AD-76B8E115DE4B}"/>
              </a:ext>
            </a:extLst>
          </p:cNvPr>
          <p:cNvSpPr txBox="1"/>
          <p:nvPr/>
        </p:nvSpPr>
        <p:spPr>
          <a:xfrm>
            <a:off x="338328" y="5506570"/>
            <a:ext cx="8351525" cy="12311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SRL Comparison to Mars 2020/Perseverance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science payloads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Precision landing (from M2020) simplifies landing site requirements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Stationary (SFR is contributed)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Simpler operations activities (more similar to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InSight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54907139-93C2-7B4C-AC71-45D35E2E49A6}"/>
              </a:ext>
            </a:extLst>
          </p:cNvPr>
          <p:cNvSpPr txBox="1">
            <a:spLocks/>
          </p:cNvSpPr>
          <p:nvPr/>
        </p:nvSpPr>
        <p:spPr>
          <a:xfrm>
            <a:off x="81737" y="280304"/>
            <a:ext cx="779621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112D53"/>
                </a:solidFill>
                <a:latin typeface="Arial"/>
                <a:ea typeface="+mj-ea"/>
                <a:cs typeface="Arial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Sample Retrieval Lander Components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2ECE458-AF9F-FA44-9BA9-6C95C08EC372}"/>
              </a:ext>
            </a:extLst>
          </p:cNvPr>
          <p:cNvGrpSpPr/>
          <p:nvPr/>
        </p:nvGrpSpPr>
        <p:grpSpPr>
          <a:xfrm>
            <a:off x="6806015" y="142387"/>
            <a:ext cx="1987709" cy="995127"/>
            <a:chOff x="6813550" y="67442"/>
            <a:chExt cx="1987709" cy="995127"/>
          </a:xfrm>
        </p:grpSpPr>
        <p:pic>
          <p:nvPicPr>
            <p:cNvPr id="12" name="Picture 11" descr="A close up of a sign&#10;&#10;Description automatically generated">
              <a:extLst>
                <a:ext uri="{FF2B5EF4-FFF2-40B4-BE49-F238E27FC236}">
                  <a16:creationId xmlns:a16="http://schemas.microsoft.com/office/drawing/2014/main" id="{93428B70-3B30-2C44-979A-61DF256FD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13550" y="67442"/>
              <a:ext cx="1586349" cy="99512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E9BEDE4-E42B-714E-AF80-7EE9797B68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38500" y="298651"/>
              <a:ext cx="562759" cy="462915"/>
            </a:xfrm>
            <a:prstGeom prst="rect">
              <a:avLst/>
            </a:prstGeom>
          </p:spPr>
        </p:pic>
      </p:grp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1CF29115-BAC8-984D-B740-7F60BAEB2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D2ED3F-3ACD-E242-A9EE-F0F0CEC61636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65CBF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65CBF9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31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9174">
            <a:off x="2316382" y="4011830"/>
            <a:ext cx="5027478" cy="299048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/>
              <a:t>SSGG Architecture:</a:t>
            </a:r>
          </a:p>
          <a:p>
            <a:pPr lvl="1" defTabSz="914400"/>
            <a:r>
              <a:rPr lang="en-US" sz="1200" dirty="0"/>
              <a:t>Two-stage (guided, unguided) solid motor vehicle</a:t>
            </a:r>
          </a:p>
          <a:p>
            <a:pPr lvl="1" defTabSz="914400"/>
            <a:r>
              <a:rPr lang="en-US" sz="1200" dirty="0"/>
              <a:t>Pyrotechnic stage separation</a:t>
            </a:r>
          </a:p>
          <a:p>
            <a:pPr lvl="1" defTabSz="914400"/>
            <a:r>
              <a:rPr lang="en-US" sz="1200" dirty="0"/>
              <a:t>Electrical-mechanical Thrust Vector Control (TVC) on 1</a:t>
            </a:r>
            <a:r>
              <a:rPr lang="en-US" sz="1200" baseline="30000" dirty="0"/>
              <a:t>st</a:t>
            </a:r>
            <a:r>
              <a:rPr lang="en-US" sz="1200" dirty="0"/>
              <a:t> stage &amp; 2</a:t>
            </a:r>
            <a:r>
              <a:rPr lang="en-US" sz="1200" baseline="30000" dirty="0"/>
              <a:t>nd</a:t>
            </a:r>
            <a:r>
              <a:rPr lang="en-US" sz="1200" dirty="0"/>
              <a:t> stage</a:t>
            </a:r>
          </a:p>
          <a:p>
            <a:pPr lvl="1"/>
            <a:r>
              <a:rPr lang="en-US" sz="1200" dirty="0"/>
              <a:t>Monopropellant Reaction Control System (RCS) with orbital trim capability</a:t>
            </a:r>
          </a:p>
          <a:p>
            <a:pPr defTabSz="914400"/>
            <a:endParaRPr lang="en-US" sz="1400" dirty="0"/>
          </a:p>
          <a:p>
            <a:pPr defTabSz="914400"/>
            <a:r>
              <a:rPr lang="en-US" sz="1400" dirty="0"/>
              <a:t>MAV Payload Assembly (MPA) - JPL</a:t>
            </a:r>
          </a:p>
          <a:p>
            <a:pPr lvl="1" defTabSz="914400"/>
            <a:r>
              <a:rPr lang="en-US" sz="1400" dirty="0" err="1"/>
              <a:t>Ejectable</a:t>
            </a:r>
            <a:r>
              <a:rPr lang="en-US" sz="1400" dirty="0"/>
              <a:t> fairing</a:t>
            </a:r>
          </a:p>
          <a:p>
            <a:pPr lvl="1" defTabSz="914400"/>
            <a:r>
              <a:rPr lang="en-US" sz="1400" dirty="0"/>
              <a:t>Orbital Sample (OS)</a:t>
            </a:r>
          </a:p>
          <a:p>
            <a:pPr lvl="2" defTabSz="914400"/>
            <a:endParaRPr lang="en-US" sz="10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 SSGG/SSGU Physical 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3235" y="6338037"/>
            <a:ext cx="1118507" cy="161583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 defTabSz="514280">
              <a:defRPr/>
            </a:pP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050" kern="0" baseline="30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Stage</a:t>
            </a:r>
          </a:p>
        </p:txBody>
      </p:sp>
      <p:sp>
        <p:nvSpPr>
          <p:cNvPr id="10" name="Right Brace 9"/>
          <p:cNvSpPr/>
          <p:nvPr/>
        </p:nvSpPr>
        <p:spPr bwMode="auto">
          <a:xfrm rot="4293401">
            <a:off x="4387019" y="4305344"/>
            <a:ext cx="85309" cy="3840751"/>
          </a:xfrm>
          <a:prstGeom prst="rightBrace">
            <a:avLst>
              <a:gd name="adj1" fmla="val 47395"/>
              <a:gd name="adj2" fmla="val 50000"/>
            </a:avLst>
          </a:pr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68580" tIns="34291" rIns="68580" bIns="34291" numCol="1" rtlCol="0" anchor="ctr" anchorCtr="0" compatLnSpc="1">
            <a:prstTxWarp prst="textNoShape">
              <a:avLst/>
            </a:prstTxWarp>
          </a:bodyPr>
          <a:lstStyle/>
          <a:p>
            <a:pPr defTabSz="685725"/>
            <a:endParaRPr lang="en-US" sz="751"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 rot="4293401">
            <a:off x="6867556" y="5124910"/>
            <a:ext cx="350855" cy="734275"/>
            <a:chOff x="3693727" y="1384346"/>
            <a:chExt cx="467804" cy="1318242"/>
          </a:xfrm>
        </p:grpSpPr>
        <p:sp>
          <p:nvSpPr>
            <p:cNvPr id="12" name="TextBox 11"/>
            <p:cNvSpPr txBox="1"/>
            <p:nvPr/>
          </p:nvSpPr>
          <p:spPr>
            <a:xfrm rot="17306599">
              <a:off x="3529376" y="1970031"/>
              <a:ext cx="1048867" cy="21544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defTabSz="514280">
                <a:defRPr/>
              </a:pP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050" kern="0" baseline="300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nd</a:t>
              </a: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Stage</a:t>
              </a:r>
            </a:p>
          </p:txBody>
        </p:sp>
        <p:sp>
          <p:nvSpPr>
            <p:cNvPr id="13" name="Right Brace 12"/>
            <p:cNvSpPr/>
            <p:nvPr/>
          </p:nvSpPr>
          <p:spPr bwMode="auto">
            <a:xfrm>
              <a:off x="3693727" y="1384346"/>
              <a:ext cx="152401" cy="1318242"/>
            </a:xfrm>
            <a:prstGeom prst="rightBrace">
              <a:avLst>
                <a:gd name="adj1" fmla="val 47395"/>
                <a:gd name="adj2" fmla="val 50000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1" rIns="68580" bIns="34291" numCol="1" rtlCol="0" anchor="ctr" anchorCtr="0" compatLnSpc="1">
              <a:prstTxWarp prst="textNoShape">
                <a:avLst/>
              </a:prstTxWarp>
            </a:bodyPr>
            <a:lstStyle/>
            <a:p>
              <a:pPr defTabSz="685725"/>
              <a:endParaRPr lang="en-US" sz="105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4293401">
            <a:off x="8129060" y="4379856"/>
            <a:ext cx="480559" cy="1501576"/>
            <a:chOff x="3693726" y="825421"/>
            <a:chExt cx="640742" cy="1877168"/>
          </a:xfrm>
        </p:grpSpPr>
        <p:sp>
          <p:nvSpPr>
            <p:cNvPr id="15" name="TextBox 14"/>
            <p:cNvSpPr txBox="1"/>
            <p:nvPr/>
          </p:nvSpPr>
          <p:spPr>
            <a:xfrm rot="17306599">
              <a:off x="3536667" y="1407779"/>
              <a:ext cx="1380159" cy="215443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lIns="0" tIns="0" rIns="0" bIns="0" rtlCol="0" anchor="ctr">
              <a:spAutoFit/>
            </a:bodyPr>
            <a:lstStyle/>
            <a:p>
              <a:pPr defTabSz="514280">
                <a:defRPr/>
              </a:pPr>
              <a:r>
                <a:rPr lang="en-US" sz="1050" kern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MPA</a:t>
              </a:r>
            </a:p>
          </p:txBody>
        </p:sp>
        <p:sp>
          <p:nvSpPr>
            <p:cNvPr id="16" name="Right Brace 15"/>
            <p:cNvSpPr/>
            <p:nvPr/>
          </p:nvSpPr>
          <p:spPr bwMode="auto">
            <a:xfrm>
              <a:off x="3693726" y="1116588"/>
              <a:ext cx="152401" cy="1586001"/>
            </a:xfrm>
            <a:prstGeom prst="rightBrace">
              <a:avLst>
                <a:gd name="adj1" fmla="val 47395"/>
                <a:gd name="adj2" fmla="val 50000"/>
              </a:avLst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1" rIns="68580" bIns="34291" numCol="1" rtlCol="0" anchor="ctr" anchorCtr="0" compatLnSpc="1">
              <a:prstTxWarp prst="textNoShape">
                <a:avLst/>
              </a:prstTxWarp>
            </a:bodyPr>
            <a:lstStyle/>
            <a:p>
              <a:pPr defTabSz="685725"/>
              <a:endParaRPr lang="en-US" sz="105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7310511" y="3946437"/>
            <a:ext cx="613229" cy="161583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 defTabSz="514280">
              <a:defRPr/>
            </a:pP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06732" y="4083193"/>
            <a:ext cx="427071" cy="323165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 defTabSz="514280">
              <a:defRPr/>
            </a:pP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MPA</a:t>
            </a:r>
          </a:p>
          <a:p>
            <a:pPr algn="ctr" defTabSz="514280">
              <a:defRPr/>
            </a:pPr>
            <a:r>
              <a:rPr lang="en-US" sz="1050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Fairing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3556" b="61053"/>
          <a:stretch/>
        </p:blipFill>
        <p:spPr>
          <a:xfrm>
            <a:off x="7031798" y="4017018"/>
            <a:ext cx="1483975" cy="9616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11049" y="2604938"/>
            <a:ext cx="6277653" cy="2761915"/>
          </a:xfrm>
          <a:prstGeom prst="rect">
            <a:avLst/>
          </a:prstGeom>
        </p:spPr>
      </p:pic>
      <p:sp>
        <p:nvSpPr>
          <p:cNvPr id="26" name="Content Placeholder 1"/>
          <p:cNvSpPr txBox="1">
            <a:spLocks noGrp="1"/>
          </p:cNvSpPr>
          <p:nvPr>
            <p:ph idx="10"/>
          </p:nvPr>
        </p:nvSpPr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0" indent="0" defTabSz="914400">
              <a:buFontTx/>
              <a:buNone/>
            </a:pPr>
            <a:r>
              <a:rPr lang="en-US" sz="1400" kern="0" dirty="0"/>
              <a:t>SSGU Architecture:</a:t>
            </a:r>
            <a:endParaRPr lang="en-US" sz="1200" kern="0" dirty="0"/>
          </a:p>
          <a:p>
            <a:pPr lvl="1" defTabSz="914400"/>
            <a:r>
              <a:rPr lang="en-US" sz="1200" kern="0" dirty="0"/>
              <a:t>Two-stage (guided, guided) solid motor vehicle</a:t>
            </a:r>
          </a:p>
          <a:p>
            <a:pPr lvl="1" defTabSz="914400"/>
            <a:r>
              <a:rPr lang="en-US" sz="1200" kern="0" dirty="0"/>
              <a:t>Pyrotechnic stage separation</a:t>
            </a:r>
          </a:p>
          <a:p>
            <a:pPr lvl="1" defTabSz="914400"/>
            <a:r>
              <a:rPr lang="en-US" sz="1200" kern="0" dirty="0"/>
              <a:t>Electrical-mechanical Thrust Vector Control (TVC) on 1</a:t>
            </a:r>
            <a:r>
              <a:rPr lang="en-US" sz="1200" kern="0" baseline="30000" dirty="0"/>
              <a:t>st</a:t>
            </a:r>
            <a:r>
              <a:rPr lang="en-US" sz="1200" kern="0" dirty="0"/>
              <a:t> stage</a:t>
            </a:r>
          </a:p>
          <a:p>
            <a:pPr lvl="1"/>
            <a:r>
              <a:rPr lang="en-US" sz="1200" dirty="0"/>
              <a:t>2x Spin Motors and 2x De-spin motors on 2</a:t>
            </a:r>
            <a:r>
              <a:rPr lang="en-US" sz="1200" baseline="30000" dirty="0"/>
              <a:t>nd</a:t>
            </a:r>
            <a:r>
              <a:rPr lang="en-US" sz="1200" dirty="0"/>
              <a:t> stage, enabling spin stabilization</a:t>
            </a:r>
          </a:p>
          <a:p>
            <a:pPr lvl="1" defTabSz="914400"/>
            <a:endParaRPr lang="en-US" sz="1200" kern="0" dirty="0"/>
          </a:p>
          <a:p>
            <a:pPr defTabSz="914400"/>
            <a:endParaRPr lang="en-US" sz="1200" kern="0" dirty="0"/>
          </a:p>
          <a:p>
            <a:pPr lvl="2" defTabSz="914400"/>
            <a:endParaRPr lang="en-US" sz="1050" kern="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64001C0-85EE-E643-B968-4BD4EF904ED9}"/>
              </a:ext>
            </a:extLst>
          </p:cNvPr>
          <p:cNvSpPr txBox="1"/>
          <p:nvPr/>
        </p:nvSpPr>
        <p:spPr>
          <a:xfrm rot="20623120">
            <a:off x="5439924" y="2869171"/>
            <a:ext cx="1012757" cy="161583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 defTabSz="514280">
              <a:defRPr/>
            </a:pPr>
            <a:r>
              <a:rPr lang="en-US" sz="1050" kern="0" dirty="0">
                <a:latin typeface="Arial" panose="020B0604020202020204" pitchFamily="34" charset="0"/>
                <a:cs typeface="Arial" panose="020B0604020202020204" pitchFamily="34" charset="0"/>
              </a:rPr>
              <a:t>RCS/Avionics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3190" y="4731498"/>
            <a:ext cx="614904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b="1" dirty="0">
                <a:latin typeface="+mn-lt"/>
              </a:rPr>
              <a:t>SSGG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9123" y="6091816"/>
            <a:ext cx="614904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sz="1600" b="1" dirty="0">
                <a:latin typeface="+mn-lt"/>
              </a:rPr>
              <a:t>SSGU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4001C0-85EE-E643-B968-4BD4EF904ED9}"/>
              </a:ext>
            </a:extLst>
          </p:cNvPr>
          <p:cNvSpPr txBox="1"/>
          <p:nvPr/>
        </p:nvSpPr>
        <p:spPr>
          <a:xfrm rot="20682101">
            <a:off x="4814344" y="4693692"/>
            <a:ext cx="1012757" cy="161583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 anchor="ctr">
            <a:spAutoFit/>
          </a:bodyPr>
          <a:lstStyle/>
          <a:p>
            <a:pPr algn="ctr" defTabSz="514280">
              <a:defRPr/>
            </a:pPr>
            <a:r>
              <a:rPr lang="en-US" sz="1050" kern="0" dirty="0">
                <a:latin typeface="Arial" panose="020B0604020202020204" pitchFamily="34" charset="0"/>
                <a:cs typeface="Arial" panose="020B0604020202020204" pitchFamily="34" charset="0"/>
              </a:rPr>
              <a:t>RCS/Avionics</a:t>
            </a:r>
          </a:p>
        </p:txBody>
      </p:sp>
    </p:spTree>
    <p:extLst>
      <p:ext uri="{BB962C8B-B14F-4D97-AF65-F5344CB8AC3E}">
        <p14:creationId xmlns:p14="http://schemas.microsoft.com/office/powerpoint/2010/main" val="287968471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 Concept of Operations</a:t>
            </a:r>
            <a:br>
              <a:rPr lang="en-US" dirty="0"/>
            </a:br>
            <a:r>
              <a:rPr lang="en-US" sz="2000" dirty="0"/>
              <a:t>Ascent Mission Operations Overview</a:t>
            </a:r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6162889" y="2691215"/>
            <a:ext cx="2136864" cy="102587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ysDot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7" name="Picture 6" descr="MSR_ARM_deployed4.jpg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8118137" y="2368378"/>
            <a:ext cx="852065" cy="55857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49191" y="2796568"/>
            <a:ext cx="5313698" cy="2758913"/>
            <a:chOff x="1066802" y="2184627"/>
            <a:chExt cx="8334531" cy="3563001"/>
          </a:xfrm>
        </p:grpSpPr>
        <p:sp>
          <p:nvSpPr>
            <p:cNvPr id="9" name="Freeform 8"/>
            <p:cNvSpPr/>
            <p:nvPr/>
          </p:nvSpPr>
          <p:spPr bwMode="auto">
            <a:xfrm>
              <a:off x="1066802" y="2184627"/>
              <a:ext cx="3938904" cy="3563001"/>
            </a:xfrm>
            <a:custGeom>
              <a:avLst/>
              <a:gdLst>
                <a:gd name="connsiteX0" fmla="*/ 0 w 10252129"/>
                <a:gd name="connsiteY0" fmla="*/ 4247603 h 4247603"/>
                <a:gd name="connsiteX1" fmla="*/ 883404 w 10252129"/>
                <a:gd name="connsiteY1" fmla="*/ 2070091 h 4247603"/>
                <a:gd name="connsiteX2" fmla="*/ 3456122 w 10252129"/>
                <a:gd name="connsiteY2" fmla="*/ 690742 h 4247603"/>
                <a:gd name="connsiteX3" fmla="*/ 8206353 w 10252129"/>
                <a:gd name="connsiteY3" fmla="*/ 109556 h 4247603"/>
                <a:gd name="connsiteX4" fmla="*/ 10252129 w 10252129"/>
                <a:gd name="connsiteY4" fmla="*/ 1067 h 4247603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8206353 w 10252129"/>
                <a:gd name="connsiteY3" fmla="*/ 108489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60914 w 10252129"/>
                <a:gd name="connsiteY3" fmla="*/ 128134 h 4246536"/>
                <a:gd name="connsiteX4" fmla="*/ 10252129 w 10252129"/>
                <a:gd name="connsiteY4" fmla="*/ 0 h 424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2129" h="4246536">
                  <a:moveTo>
                    <a:pt x="0" y="4246536"/>
                  </a:moveTo>
                  <a:cubicBezTo>
                    <a:pt x="153692" y="3454185"/>
                    <a:pt x="307384" y="2661834"/>
                    <a:pt x="883404" y="2069024"/>
                  </a:cubicBezTo>
                  <a:cubicBezTo>
                    <a:pt x="1459424" y="1476214"/>
                    <a:pt x="2376537" y="1013157"/>
                    <a:pt x="3456122" y="689675"/>
                  </a:cubicBezTo>
                  <a:cubicBezTo>
                    <a:pt x="4535707" y="366193"/>
                    <a:pt x="6274741" y="219833"/>
                    <a:pt x="7360914" y="128134"/>
                  </a:cubicBezTo>
                  <a:cubicBezTo>
                    <a:pt x="8447087" y="36435"/>
                    <a:pt x="9214388" y="20018"/>
                    <a:pt x="10252129" y="0"/>
                  </a:cubicBezTo>
                </a:path>
              </a:pathLst>
            </a:custGeom>
            <a:noFill/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1" rIns="68580" bIns="34291" numCol="1" rtlCol="0" anchor="t" anchorCtr="0" compatLnSpc="1">
              <a:prstTxWarp prst="textNoShape">
                <a:avLst/>
              </a:prstTxWarp>
            </a:bodyPr>
            <a:lstStyle/>
            <a:p>
              <a:pPr defTabSz="685725"/>
              <a:endParaRPr lang="en-US" sz="2850"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cxnSp>
          <p:nvCxnSpPr>
            <p:cNvPr id="10" name="Straight Connector 9"/>
            <p:cNvCxnSpPr>
              <a:stCxn id="9" idx="4"/>
            </p:cNvCxnSpPr>
            <p:nvPr/>
          </p:nvCxnSpPr>
          <p:spPr bwMode="auto">
            <a:xfrm>
              <a:off x="5005706" y="2184627"/>
              <a:ext cx="4395627" cy="0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20" name="Oval 19"/>
          <p:cNvSpPr/>
          <p:nvPr/>
        </p:nvSpPr>
        <p:spPr bwMode="auto">
          <a:xfrm>
            <a:off x="1191200" y="4453088"/>
            <a:ext cx="216684" cy="216684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1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1828924" y="2342903"/>
            <a:ext cx="216685" cy="216685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2</a:t>
            </a:r>
          </a:p>
        </p:txBody>
      </p:sp>
      <p:sp>
        <p:nvSpPr>
          <p:cNvPr id="26" name="Oval 25"/>
          <p:cNvSpPr/>
          <p:nvPr/>
        </p:nvSpPr>
        <p:spPr bwMode="auto">
          <a:xfrm>
            <a:off x="3696041" y="1953326"/>
            <a:ext cx="216685" cy="216684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dirty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 3</a:t>
            </a:r>
          </a:p>
        </p:txBody>
      </p:sp>
      <p:sp>
        <p:nvSpPr>
          <p:cNvPr id="29" name="Oval 28"/>
          <p:cNvSpPr/>
          <p:nvPr/>
        </p:nvSpPr>
        <p:spPr bwMode="auto">
          <a:xfrm>
            <a:off x="5180126" y="1956554"/>
            <a:ext cx="216685" cy="216685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4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6557048" y="1970135"/>
            <a:ext cx="216685" cy="216684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5</a:t>
            </a:r>
          </a:p>
        </p:txBody>
      </p:sp>
      <p:sp>
        <p:nvSpPr>
          <p:cNvPr id="35" name="Oval 34"/>
          <p:cNvSpPr/>
          <p:nvPr/>
        </p:nvSpPr>
        <p:spPr bwMode="auto">
          <a:xfrm>
            <a:off x="8142563" y="1955930"/>
            <a:ext cx="216685" cy="216686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ea typeface="ヒラギノ角ゴ ProN W3" charset="0"/>
                <a:cs typeface="Arial" panose="020B0604020202020204" pitchFamily="34" charset="0"/>
                <a:sym typeface="Gill Sans" charset="0"/>
              </a:rPr>
              <a:t>6</a:t>
            </a:r>
          </a:p>
        </p:txBody>
      </p:sp>
      <p:grpSp>
        <p:nvGrpSpPr>
          <p:cNvPr id="51" name="Group 50"/>
          <p:cNvGrpSpPr/>
          <p:nvPr/>
        </p:nvGrpSpPr>
        <p:grpSpPr>
          <a:xfrm rot="17140634">
            <a:off x="541235" y="3945367"/>
            <a:ext cx="1174634" cy="533384"/>
            <a:chOff x="5339977" y="3968927"/>
            <a:chExt cx="1245826" cy="565711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9977" y="3968927"/>
              <a:ext cx="594616" cy="565711"/>
            </a:xfrm>
            <a:prstGeom prst="rect">
              <a:avLst/>
            </a:prstGeom>
          </p:spPr>
        </p:pic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6372" y="4137208"/>
              <a:ext cx="749431" cy="180314"/>
            </a:xfrm>
            <a:prstGeom prst="rect">
              <a:avLst/>
            </a:prstGeom>
          </p:spPr>
        </p:pic>
      </p:grpSp>
      <p:pic>
        <p:nvPicPr>
          <p:cNvPr id="54" name="Picture 53"/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345323">
            <a:off x="1365534" y="3199706"/>
            <a:ext cx="706605" cy="170011"/>
          </a:xfrm>
          <a:prstGeom prst="rect">
            <a:avLst/>
          </a:prstGeom>
        </p:spPr>
      </p:pic>
      <p:grpSp>
        <p:nvGrpSpPr>
          <p:cNvPr id="55" name="Group 54"/>
          <p:cNvGrpSpPr/>
          <p:nvPr/>
        </p:nvGrpSpPr>
        <p:grpSpPr>
          <a:xfrm>
            <a:off x="3568384" y="2603121"/>
            <a:ext cx="675056" cy="417569"/>
            <a:chOff x="7853555" y="3769049"/>
            <a:chExt cx="900074" cy="556758"/>
          </a:xfrm>
        </p:grpSpPr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3555" y="3769049"/>
              <a:ext cx="585206" cy="556758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7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5803" y="3937099"/>
              <a:ext cx="427826" cy="158480"/>
            </a:xfrm>
            <a:prstGeom prst="rect">
              <a:avLst/>
            </a:prstGeom>
          </p:spPr>
        </p:pic>
      </p:grpSp>
      <p:pic>
        <p:nvPicPr>
          <p:cNvPr id="62" name="Picture 6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8112">
            <a:off x="6499837" y="2739773"/>
            <a:ext cx="328732" cy="124440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8112">
            <a:off x="6929004" y="2706375"/>
            <a:ext cx="116673" cy="91311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8112">
            <a:off x="8289208" y="2630591"/>
            <a:ext cx="116673" cy="91311"/>
          </a:xfrm>
          <a:prstGeom prst="rect">
            <a:avLst/>
          </a:prstGeom>
        </p:spPr>
      </p:pic>
      <p:grpSp>
        <p:nvGrpSpPr>
          <p:cNvPr id="65" name="Group 64"/>
          <p:cNvGrpSpPr/>
          <p:nvPr/>
        </p:nvGrpSpPr>
        <p:grpSpPr>
          <a:xfrm>
            <a:off x="5155633" y="2629204"/>
            <a:ext cx="328883" cy="315680"/>
            <a:chOff x="5896929" y="1752330"/>
            <a:chExt cx="438510" cy="420907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265494">
              <a:off x="5936909" y="1752330"/>
              <a:ext cx="242218" cy="230443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334506" flipV="1">
              <a:off x="5936909" y="1942794"/>
              <a:ext cx="242218" cy="230443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11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6929" y="1885513"/>
              <a:ext cx="438510" cy="164582"/>
            </a:xfrm>
            <a:prstGeom prst="rect">
              <a:avLst/>
            </a:prstGeom>
          </p:spPr>
        </p:pic>
      </p:grpSp>
      <p:pic>
        <p:nvPicPr>
          <p:cNvPr id="75" name="Picture 7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151" y="5476073"/>
            <a:ext cx="1134211" cy="421832"/>
          </a:xfrm>
          <a:prstGeom prst="rect">
            <a:avLst/>
          </a:prstGeom>
        </p:spPr>
      </p:pic>
      <p:grpSp>
        <p:nvGrpSpPr>
          <p:cNvPr id="78" name="Group 77"/>
          <p:cNvGrpSpPr/>
          <p:nvPr/>
        </p:nvGrpSpPr>
        <p:grpSpPr>
          <a:xfrm>
            <a:off x="854813" y="1535825"/>
            <a:ext cx="7441240" cy="4217270"/>
            <a:chOff x="1066802" y="2184627"/>
            <a:chExt cx="11695166" cy="3563001"/>
          </a:xfrm>
        </p:grpSpPr>
        <p:sp>
          <p:nvSpPr>
            <p:cNvPr id="79" name="Freeform 78"/>
            <p:cNvSpPr/>
            <p:nvPr/>
          </p:nvSpPr>
          <p:spPr bwMode="auto">
            <a:xfrm>
              <a:off x="1066802" y="2184627"/>
              <a:ext cx="3938904" cy="3563001"/>
            </a:xfrm>
            <a:custGeom>
              <a:avLst/>
              <a:gdLst>
                <a:gd name="connsiteX0" fmla="*/ 0 w 10252129"/>
                <a:gd name="connsiteY0" fmla="*/ 4247603 h 4247603"/>
                <a:gd name="connsiteX1" fmla="*/ 883404 w 10252129"/>
                <a:gd name="connsiteY1" fmla="*/ 2070091 h 4247603"/>
                <a:gd name="connsiteX2" fmla="*/ 3456122 w 10252129"/>
                <a:gd name="connsiteY2" fmla="*/ 690742 h 4247603"/>
                <a:gd name="connsiteX3" fmla="*/ 8206353 w 10252129"/>
                <a:gd name="connsiteY3" fmla="*/ 109556 h 4247603"/>
                <a:gd name="connsiteX4" fmla="*/ 10252129 w 10252129"/>
                <a:gd name="connsiteY4" fmla="*/ 1067 h 4247603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8206353 w 10252129"/>
                <a:gd name="connsiteY3" fmla="*/ 108489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84943 w 10252129"/>
                <a:gd name="connsiteY3" fmla="*/ 139486 h 4246536"/>
                <a:gd name="connsiteX4" fmla="*/ 10252129 w 10252129"/>
                <a:gd name="connsiteY4" fmla="*/ 0 h 4246536"/>
                <a:gd name="connsiteX0" fmla="*/ 0 w 10252129"/>
                <a:gd name="connsiteY0" fmla="*/ 4246536 h 4246536"/>
                <a:gd name="connsiteX1" fmla="*/ 883404 w 10252129"/>
                <a:gd name="connsiteY1" fmla="*/ 2069024 h 4246536"/>
                <a:gd name="connsiteX2" fmla="*/ 3456122 w 10252129"/>
                <a:gd name="connsiteY2" fmla="*/ 689675 h 4246536"/>
                <a:gd name="connsiteX3" fmla="*/ 7360914 w 10252129"/>
                <a:gd name="connsiteY3" fmla="*/ 128134 h 4246536"/>
                <a:gd name="connsiteX4" fmla="*/ 10252129 w 10252129"/>
                <a:gd name="connsiteY4" fmla="*/ 0 h 4246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52129" h="4246536">
                  <a:moveTo>
                    <a:pt x="0" y="4246536"/>
                  </a:moveTo>
                  <a:cubicBezTo>
                    <a:pt x="153692" y="3454185"/>
                    <a:pt x="307384" y="2661834"/>
                    <a:pt x="883404" y="2069024"/>
                  </a:cubicBezTo>
                  <a:cubicBezTo>
                    <a:pt x="1459424" y="1476214"/>
                    <a:pt x="2376537" y="1013157"/>
                    <a:pt x="3456122" y="689675"/>
                  </a:cubicBezTo>
                  <a:cubicBezTo>
                    <a:pt x="4535707" y="366193"/>
                    <a:pt x="6274741" y="219833"/>
                    <a:pt x="7360914" y="128134"/>
                  </a:cubicBezTo>
                  <a:cubicBezTo>
                    <a:pt x="8447087" y="36435"/>
                    <a:pt x="9214388" y="20018"/>
                    <a:pt x="10252129" y="0"/>
                  </a:cubicBezTo>
                </a:path>
              </a:pathLst>
            </a:custGeom>
            <a:noFill/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endParaRPr lang="en-US" sz="28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cxnSp>
          <p:nvCxnSpPr>
            <p:cNvPr id="80" name="Straight Connector 79"/>
            <p:cNvCxnSpPr>
              <a:stCxn id="79" idx="4"/>
            </p:cNvCxnSpPr>
            <p:nvPr/>
          </p:nvCxnSpPr>
          <p:spPr bwMode="auto">
            <a:xfrm>
              <a:off x="5005706" y="2184627"/>
              <a:ext cx="7756262" cy="0"/>
            </a:xfrm>
            <a:prstGeom prst="line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 cap="flat" cmpd="sng" algn="ctr">
              <a:solidFill>
                <a:srgbClr val="000000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81" name="Group 80"/>
          <p:cNvGrpSpPr/>
          <p:nvPr/>
        </p:nvGrpSpPr>
        <p:grpSpPr>
          <a:xfrm rot="592028">
            <a:off x="874372" y="3569007"/>
            <a:ext cx="278868" cy="850304"/>
            <a:chOff x="144916" y="2834648"/>
            <a:chExt cx="711178" cy="2168473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126747" y="4273774"/>
              <a:ext cx="747516" cy="711178"/>
            </a:xfrm>
            <a:prstGeom prst="rect">
              <a:avLst/>
            </a:prstGeom>
          </p:spPr>
        </p:pic>
        <p:grpSp>
          <p:nvGrpSpPr>
            <p:cNvPr id="83" name="Group 82"/>
            <p:cNvGrpSpPr/>
            <p:nvPr/>
          </p:nvGrpSpPr>
          <p:grpSpPr>
            <a:xfrm rot="16200000">
              <a:off x="-321127" y="3474127"/>
              <a:ext cx="1564251" cy="285293"/>
              <a:chOff x="241386" y="4178905"/>
              <a:chExt cx="9597682" cy="1750458"/>
            </a:xfrm>
          </p:grpSpPr>
          <p:pic>
            <p:nvPicPr>
              <p:cNvPr id="84" name="Picture 83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33984" y="4368274"/>
                <a:ext cx="905084" cy="1349656"/>
              </a:xfrm>
              <a:prstGeom prst="rect">
                <a:avLst/>
              </a:prstGeom>
            </p:spPr>
          </p:pic>
          <p:pic>
            <p:nvPicPr>
              <p:cNvPr id="85" name="Picture 84"/>
              <p:cNvPicPr>
                <a:picLocks noChangeAspect="1"/>
              </p:cNvPicPr>
              <p:nvPr/>
            </p:nvPicPr>
            <p:blipFill>
              <a:blip r:embed="rId14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</p:grpSp>
      <p:grpSp>
        <p:nvGrpSpPr>
          <p:cNvPr id="86" name="Group 85"/>
          <p:cNvGrpSpPr/>
          <p:nvPr/>
        </p:nvGrpSpPr>
        <p:grpSpPr>
          <a:xfrm rot="18000000">
            <a:off x="1107571" y="2581125"/>
            <a:ext cx="630965" cy="115077"/>
            <a:chOff x="241386" y="4178905"/>
            <a:chExt cx="9597682" cy="1750458"/>
          </a:xfrm>
        </p:grpSpPr>
        <p:pic>
          <p:nvPicPr>
            <p:cNvPr id="87" name="Picture 8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933984" y="4368274"/>
              <a:ext cx="905084" cy="1349656"/>
            </a:xfrm>
            <a:prstGeom prst="rect">
              <a:avLst/>
            </a:prstGeom>
          </p:spPr>
        </p:pic>
        <p:pic>
          <p:nvPicPr>
            <p:cNvPr id="88" name="Picture 87"/>
            <p:cNvPicPr>
              <a:picLocks noChangeAspect="1"/>
            </p:cNvPicPr>
            <p:nvPr/>
          </p:nvPicPr>
          <p:blipFill>
            <a:blip r:embed="rId14" cstate="hq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86" y="4178905"/>
              <a:ext cx="8911422" cy="1750458"/>
            </a:xfrm>
            <a:prstGeom prst="rect">
              <a:avLst/>
            </a:prstGeom>
          </p:spPr>
        </p:pic>
      </p:grpSp>
      <p:grpSp>
        <p:nvGrpSpPr>
          <p:cNvPr id="89" name="Group 88"/>
          <p:cNvGrpSpPr/>
          <p:nvPr/>
        </p:nvGrpSpPr>
        <p:grpSpPr>
          <a:xfrm rot="655444">
            <a:off x="1708322" y="1405861"/>
            <a:ext cx="401989" cy="759058"/>
            <a:chOff x="1669857" y="1757407"/>
            <a:chExt cx="773870" cy="1461264"/>
          </a:xfrm>
        </p:grpSpPr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1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272192" flipH="1">
              <a:off x="1669857" y="1757407"/>
              <a:ext cx="139168" cy="75566"/>
            </a:xfrm>
            <a:prstGeom prst="rect">
              <a:avLst/>
            </a:prstGeom>
          </p:spPr>
        </p:pic>
        <p:grpSp>
          <p:nvGrpSpPr>
            <p:cNvPr id="91" name="Group 90"/>
            <p:cNvGrpSpPr/>
            <p:nvPr/>
          </p:nvGrpSpPr>
          <p:grpSpPr>
            <a:xfrm rot="14035141">
              <a:off x="1733258" y="2508201"/>
              <a:ext cx="1197000" cy="223939"/>
              <a:chOff x="241386" y="4178905"/>
              <a:chExt cx="9356534" cy="1750458"/>
            </a:xfrm>
          </p:grpSpPr>
          <p:pic>
            <p:nvPicPr>
              <p:cNvPr id="92" name="Picture 91"/>
              <p:cNvPicPr>
                <a:picLocks noChangeAspect="1"/>
              </p:cNvPicPr>
              <p:nvPr/>
            </p:nvPicPr>
            <p:blipFill rotWithShape="1">
              <a:blip r:embed="rId13"/>
              <a:srcRect l="1" t="1" r="26643" b="-1"/>
              <a:stretch/>
            </p:blipFill>
            <p:spPr>
              <a:xfrm>
                <a:off x="8933997" y="4368278"/>
                <a:ext cx="663923" cy="1349658"/>
              </a:xfrm>
              <a:prstGeom prst="rect">
                <a:avLst/>
              </a:prstGeom>
            </p:spPr>
          </p:pic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14" cstate="hqprint">
                <a:clrChange>
                  <a:clrFrom>
                    <a:srgbClr val="FEFFFF"/>
                  </a:clrFrom>
                  <a:clrTo>
                    <a:srgbClr val="FE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1386" y="4178905"/>
                <a:ext cx="8911422" cy="1750458"/>
              </a:xfrm>
              <a:prstGeom prst="rect">
                <a:avLst/>
              </a:prstGeom>
            </p:spPr>
          </p:pic>
        </p:grpSp>
      </p:grpSp>
      <p:pic>
        <p:nvPicPr>
          <p:cNvPr id="94" name="Picture 93"/>
          <p:cNvPicPr>
            <a:picLocks noChangeAspect="1"/>
          </p:cNvPicPr>
          <p:nvPr/>
        </p:nvPicPr>
        <p:blipFill rotWithShape="1">
          <a:blip r:embed="rId14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93"/>
          <a:stretch/>
        </p:blipFill>
        <p:spPr>
          <a:xfrm rot="21136861">
            <a:off x="3460472" y="1497557"/>
            <a:ext cx="524548" cy="123831"/>
          </a:xfrm>
          <a:prstGeom prst="rect">
            <a:avLst/>
          </a:prstGeom>
        </p:spPr>
      </p:pic>
      <p:grpSp>
        <p:nvGrpSpPr>
          <p:cNvPr id="95" name="Group 94"/>
          <p:cNvGrpSpPr/>
          <p:nvPr/>
        </p:nvGrpSpPr>
        <p:grpSpPr>
          <a:xfrm>
            <a:off x="4169566" y="1404921"/>
            <a:ext cx="164421" cy="286477"/>
            <a:chOff x="6564172" y="1707232"/>
            <a:chExt cx="297089" cy="517631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V="1">
              <a:off x="6624931" y="1713119"/>
              <a:ext cx="242218" cy="230443"/>
            </a:xfrm>
            <a:prstGeom prst="rect">
              <a:avLst/>
            </a:prstGeom>
          </p:spPr>
        </p:pic>
        <p:grpSp>
          <p:nvGrpSpPr>
            <p:cNvPr id="97" name="Group 96"/>
            <p:cNvGrpSpPr/>
            <p:nvPr/>
          </p:nvGrpSpPr>
          <p:grpSpPr>
            <a:xfrm>
              <a:off x="6564172" y="1880109"/>
              <a:ext cx="293828" cy="178240"/>
              <a:chOff x="4694534" y="809895"/>
              <a:chExt cx="2296758" cy="1393246"/>
            </a:xfrm>
          </p:grpSpPr>
          <p:pic>
            <p:nvPicPr>
              <p:cNvPr id="99" name="Picture 98"/>
              <p:cNvPicPr>
                <a:picLocks noChangeAspect="1"/>
              </p:cNvPicPr>
              <p:nvPr/>
            </p:nvPicPr>
            <p:blipFill rotWithShape="1"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" r="47486"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100" name="Picture 99"/>
              <p:cNvPicPr>
                <a:picLocks noChangeAspect="1"/>
              </p:cNvPicPr>
              <p:nvPr/>
            </p:nvPicPr>
            <p:blipFill>
              <a:blip r:embed="rId16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24931" y="1988532"/>
              <a:ext cx="242218" cy="230443"/>
            </a:xfrm>
            <a:prstGeom prst="rect">
              <a:avLst/>
            </a:prstGeom>
          </p:spPr>
        </p:pic>
      </p:grpSp>
      <p:grpSp>
        <p:nvGrpSpPr>
          <p:cNvPr id="101" name="Group 100"/>
          <p:cNvGrpSpPr/>
          <p:nvPr/>
        </p:nvGrpSpPr>
        <p:grpSpPr>
          <a:xfrm>
            <a:off x="5216958" y="1395703"/>
            <a:ext cx="164421" cy="286477"/>
            <a:chOff x="6564172" y="1707232"/>
            <a:chExt cx="297089" cy="517631"/>
          </a:xfrm>
        </p:grpSpPr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>
              <a:off x="6624931" y="1988532"/>
              <a:ext cx="242218" cy="230443"/>
            </a:xfrm>
            <a:prstGeom prst="rect">
              <a:avLst/>
            </a:prstGeom>
          </p:spPr>
        </p:pic>
        <p:grpSp>
          <p:nvGrpSpPr>
            <p:cNvPr id="103" name="Group 102"/>
            <p:cNvGrpSpPr/>
            <p:nvPr/>
          </p:nvGrpSpPr>
          <p:grpSpPr>
            <a:xfrm>
              <a:off x="6564172" y="1880109"/>
              <a:ext cx="293828" cy="178240"/>
              <a:chOff x="4694534" y="809895"/>
              <a:chExt cx="2296758" cy="1393246"/>
            </a:xfrm>
          </p:grpSpPr>
          <p:pic>
            <p:nvPicPr>
              <p:cNvPr id="105" name="Picture 104"/>
              <p:cNvPicPr>
                <a:picLocks noChangeAspect="1"/>
              </p:cNvPicPr>
              <p:nvPr/>
            </p:nvPicPr>
            <p:blipFill rotWithShape="1"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t="1" r="47486" b="-1"/>
              <a:stretch/>
            </p:blipFill>
            <p:spPr>
              <a:xfrm>
                <a:off x="6515999" y="828421"/>
                <a:ext cx="475293" cy="1349652"/>
              </a:xfrm>
              <a:prstGeom prst="rect">
                <a:avLst/>
              </a:prstGeom>
            </p:spPr>
          </p:pic>
          <p:pic>
            <p:nvPicPr>
              <p:cNvPr id="106" name="Picture 105"/>
              <p:cNvPicPr>
                <a:picLocks noChangeAspect="1"/>
              </p:cNvPicPr>
              <p:nvPr/>
            </p:nvPicPr>
            <p:blipFill>
              <a:blip r:embed="rId16" cstate="hq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4534" y="809895"/>
                <a:ext cx="1967620" cy="1393246"/>
              </a:xfrm>
              <a:prstGeom prst="rect">
                <a:avLst/>
              </a:prstGeom>
            </p:spPr>
          </p:pic>
        </p:grpSp>
        <p:pic>
          <p:nvPicPr>
            <p:cNvPr id="104" name="Picture 103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V="1">
              <a:off x="6624931" y="1713119"/>
              <a:ext cx="242218" cy="230443"/>
            </a:xfrm>
            <a:prstGeom prst="rect">
              <a:avLst/>
            </a:prstGeom>
          </p:spPr>
        </p:pic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3A28E80-6D66-1B44-AE49-20A8BFE0EA44}"/>
              </a:ext>
            </a:extLst>
          </p:cNvPr>
          <p:cNvGrpSpPr/>
          <p:nvPr/>
        </p:nvGrpSpPr>
        <p:grpSpPr>
          <a:xfrm>
            <a:off x="4670102" y="1419071"/>
            <a:ext cx="353265" cy="241866"/>
            <a:chOff x="4851739" y="1803030"/>
            <a:chExt cx="478732" cy="327768"/>
          </a:xfrm>
        </p:grpSpPr>
        <p:pic>
          <p:nvPicPr>
            <p:cNvPr id="108" name="Picture 107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1739" y="1803030"/>
              <a:ext cx="344516" cy="327768"/>
            </a:xfrm>
            <a:prstGeom prst="rect">
              <a:avLst/>
            </a:prstGeom>
          </p:spPr>
        </p:pic>
        <p:pic>
          <p:nvPicPr>
            <p:cNvPr id="109" name="Picture 108"/>
            <p:cNvPicPr>
              <a:picLocks noChangeAspect="1"/>
            </p:cNvPicPr>
            <p:nvPr/>
          </p:nvPicPr>
          <p:blipFill>
            <a:blip r:embed="rId1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7125" y="1878791"/>
              <a:ext cx="188789" cy="133681"/>
            </a:xfrm>
            <a:prstGeom prst="rect">
              <a:avLst/>
            </a:prstGeom>
          </p:spPr>
        </p:pic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87742EB5-77B1-F940-A8A8-FC4B111C23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1" r="47486" b="-1"/>
            <a:stretch/>
          </p:blipFill>
          <p:spPr>
            <a:xfrm>
              <a:off x="5284867" y="1880883"/>
              <a:ext cx="45604" cy="129497"/>
            </a:xfrm>
            <a:prstGeom prst="rect">
              <a:avLst/>
            </a:prstGeom>
          </p:spPr>
        </p:pic>
      </p:grpSp>
      <p:pic>
        <p:nvPicPr>
          <p:cNvPr id="111" name="Picture 110" descr="MSR_ARM_deployed4.jpg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900000">
            <a:off x="8109474" y="1282991"/>
            <a:ext cx="852065" cy="558577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242" y="1504376"/>
            <a:ext cx="116673" cy="91310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6703" y="1486356"/>
            <a:ext cx="116673" cy="91310"/>
          </a:xfrm>
          <a:prstGeom prst="rect">
            <a:avLst/>
          </a:prstGeom>
        </p:spPr>
      </p:pic>
      <p:grpSp>
        <p:nvGrpSpPr>
          <p:cNvPr id="114" name="Group 113"/>
          <p:cNvGrpSpPr/>
          <p:nvPr/>
        </p:nvGrpSpPr>
        <p:grpSpPr>
          <a:xfrm>
            <a:off x="6504629" y="1476520"/>
            <a:ext cx="209057" cy="133680"/>
            <a:chOff x="4694534" y="809895"/>
            <a:chExt cx="2178838" cy="1393246"/>
          </a:xfrm>
        </p:grpSpPr>
        <p:pic>
          <p:nvPicPr>
            <p:cNvPr id="115" name="Picture 114"/>
            <p:cNvPicPr>
              <a:picLocks noChangeAspect="1"/>
            </p:cNvPicPr>
            <p:nvPr/>
          </p:nvPicPr>
          <p:blipFill rotWithShape="1">
            <a:blip r:embed="rId13"/>
            <a:srcRect l="1" t="1" r="60514" b="-1"/>
            <a:stretch/>
          </p:blipFill>
          <p:spPr>
            <a:xfrm>
              <a:off x="6516002" y="828421"/>
              <a:ext cx="357370" cy="1349652"/>
            </a:xfrm>
            <a:prstGeom prst="rect">
              <a:avLst/>
            </a:prstGeom>
          </p:spPr>
        </p:pic>
        <p:pic>
          <p:nvPicPr>
            <p:cNvPr id="116" name="Picture 115"/>
            <p:cNvPicPr>
              <a:picLocks noChangeAspect="1"/>
            </p:cNvPicPr>
            <p:nvPr/>
          </p:nvPicPr>
          <p:blipFill>
            <a:blip r:embed="rId1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4534" y="809895"/>
              <a:ext cx="1967620" cy="1393246"/>
            </a:xfrm>
            <a:prstGeom prst="rect">
              <a:avLst/>
            </a:prstGeom>
          </p:spPr>
        </p:pic>
      </p:grpSp>
      <p:graphicFrame>
        <p:nvGraphicFramePr>
          <p:cNvPr id="117" name="Table 116"/>
          <p:cNvGraphicFramePr>
            <a:graphicFrameLocks noGrp="1"/>
          </p:cNvGraphicFramePr>
          <p:nvPr/>
        </p:nvGraphicFramePr>
        <p:xfrm>
          <a:off x="4152488" y="3779598"/>
          <a:ext cx="4729671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455">
                  <a:extLst>
                    <a:ext uri="{9D8B030D-6E8A-4147-A177-3AD203B41FA5}">
                      <a16:colId xmlns:a16="http://schemas.microsoft.com/office/drawing/2014/main" val="1104749075"/>
                    </a:ext>
                  </a:extLst>
                </a:gridCol>
                <a:gridCol w="2153285">
                  <a:extLst>
                    <a:ext uri="{9D8B030D-6E8A-4147-A177-3AD203B41FA5}">
                      <a16:colId xmlns:a16="http://schemas.microsoft.com/office/drawing/2014/main" val="2866903399"/>
                    </a:ext>
                  </a:extLst>
                </a:gridCol>
                <a:gridCol w="1983931">
                  <a:extLst>
                    <a:ext uri="{9D8B030D-6E8A-4147-A177-3AD203B41FA5}">
                      <a16:colId xmlns:a16="http://schemas.microsoft.com/office/drawing/2014/main" val="1360212694"/>
                    </a:ext>
                  </a:extLst>
                </a:gridCol>
              </a:tblGrid>
              <a:tr h="2740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SSGG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SSGU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359832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Launch and 1</a:t>
                      </a:r>
                      <a:r>
                        <a:rPr lang="en-US" sz="1200" baseline="30000" dirty="0"/>
                        <a:t>st</a:t>
                      </a:r>
                      <a:r>
                        <a:rPr lang="en-US" sz="1200" dirty="0"/>
                        <a:t> Burn</a:t>
                      </a:r>
                      <a:r>
                        <a:rPr lang="en-US" sz="1200" baseline="0" dirty="0"/>
                        <a:t> to MECO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40587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Coast, MPA Fairing Sep, Staging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Coast, MPA Fairing Sep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245156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2</a:t>
                      </a:r>
                      <a:r>
                        <a:rPr lang="en-US" sz="1200" baseline="30000" dirty="0"/>
                        <a:t>nd</a:t>
                      </a:r>
                      <a:r>
                        <a:rPr lang="en-US" sz="1200" dirty="0"/>
                        <a:t> Burn</a:t>
                      </a:r>
                      <a:r>
                        <a:rPr lang="en-US" sz="1200" baseline="0" dirty="0"/>
                        <a:t> to SECO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Staging, Spin-up, 2</a:t>
                      </a:r>
                      <a:r>
                        <a:rPr lang="en-US" sz="1200" baseline="30000" dirty="0"/>
                        <a:t>nd</a:t>
                      </a:r>
                      <a:r>
                        <a:rPr lang="en-US" sz="1200" dirty="0"/>
                        <a:t> burn to SECO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591943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Orbit Trim Burn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aseline="0" dirty="0"/>
                        <a:t>Spin-down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99573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OS Payload Delivery</a:t>
                      </a:r>
                      <a:r>
                        <a:rPr lang="en-US" sz="1200" baseline="0" dirty="0"/>
                        <a:t> to Orbit</a:t>
                      </a:r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878325"/>
                  </a:ext>
                </a:extLst>
              </a:tr>
              <a:tr h="2740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sz="1200" dirty="0"/>
                        <a:t>OS/ERO Capture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307930"/>
                  </a:ext>
                </a:extLst>
              </a:tr>
            </a:tbl>
          </a:graphicData>
        </a:graphic>
      </p:graphicFrame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1C4638C-336F-FE48-AEAC-4FD7A815DF7B}"/>
              </a:ext>
            </a:extLst>
          </p:cNvPr>
          <p:cNvGrpSpPr/>
          <p:nvPr/>
        </p:nvGrpSpPr>
        <p:grpSpPr>
          <a:xfrm rot="5646295">
            <a:off x="2839659" y="2427302"/>
            <a:ext cx="268342" cy="849710"/>
            <a:chOff x="3105335" y="2026379"/>
            <a:chExt cx="357789" cy="1132946"/>
          </a:xfrm>
        </p:grpSpPr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CC5DFECF-646D-2442-AE2B-F3A8E422E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0000">
              <a:off x="3038272" y="2734473"/>
              <a:ext cx="626516" cy="223188"/>
            </a:xfrm>
            <a:prstGeom prst="rect">
              <a:avLst/>
            </a:prstGeom>
          </p:spPr>
        </p:pic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3F19581B-FA0C-724C-B93F-5DCD237F0F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5300000">
              <a:off x="2968371" y="2163343"/>
              <a:ext cx="438510" cy="164582"/>
            </a:xfrm>
            <a:prstGeom prst="rect">
              <a:avLst/>
            </a:prstGeom>
          </p:spPr>
        </p:pic>
      </p:grpSp>
      <p:pic>
        <p:nvPicPr>
          <p:cNvPr id="133" name="Picture 132">
            <a:extLst>
              <a:ext uri="{FF2B5EF4-FFF2-40B4-BE49-F238E27FC236}">
                <a16:creationId xmlns:a16="http://schemas.microsoft.com/office/drawing/2014/main" id="{239B6B0A-DA3B-0F42-868A-7D0D29D547F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82843">
            <a:off x="539932" y="5295590"/>
            <a:ext cx="706605" cy="170011"/>
          </a:xfrm>
          <a:prstGeom prst="rect">
            <a:avLst/>
          </a:prstGeom>
        </p:spPr>
      </p:pic>
      <p:sp>
        <p:nvSpPr>
          <p:cNvPr id="134" name="TextBox 133">
            <a:extLst>
              <a:ext uri="{FF2B5EF4-FFF2-40B4-BE49-F238E27FC236}">
                <a16:creationId xmlns:a16="http://schemas.microsoft.com/office/drawing/2014/main" id="{143CA6A3-5023-364C-B17E-D6588A216520}"/>
              </a:ext>
            </a:extLst>
          </p:cNvPr>
          <p:cNvSpPr txBox="1"/>
          <p:nvPr/>
        </p:nvSpPr>
        <p:spPr>
          <a:xfrm>
            <a:off x="552512" y="3638708"/>
            <a:ext cx="439241" cy="153888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6857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SSGU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28556011-10C3-A047-A007-558510EABDA8}"/>
              </a:ext>
            </a:extLst>
          </p:cNvPr>
          <p:cNvSpPr txBox="1"/>
          <p:nvPr/>
        </p:nvSpPr>
        <p:spPr>
          <a:xfrm>
            <a:off x="1270882" y="3820955"/>
            <a:ext cx="439241" cy="153888"/>
          </a:xfrm>
          <a:prstGeom prst="rect">
            <a:avLst/>
          </a:prstGeom>
          <a:noFill/>
          <a:ln w="3175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 defTabSz="68572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SSGG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EEFD24E-41D4-B249-A05A-B254392C1421}"/>
              </a:ext>
            </a:extLst>
          </p:cNvPr>
          <p:cNvGrpSpPr/>
          <p:nvPr/>
        </p:nvGrpSpPr>
        <p:grpSpPr>
          <a:xfrm>
            <a:off x="2092991" y="2551311"/>
            <a:ext cx="276891" cy="807405"/>
            <a:chOff x="2051722" y="2550157"/>
            <a:chExt cx="276891" cy="807405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1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0686741" flipH="1">
              <a:off x="2051722" y="2550157"/>
              <a:ext cx="104376" cy="54006"/>
            </a:xfrm>
            <a:prstGeom prst="rect">
              <a:avLst/>
            </a:prstGeom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05E7A7A8-A580-4F4B-8C15-A8995CDD63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" r="4960" b="-1"/>
            <a:stretch/>
          </p:blipFill>
          <p:spPr>
            <a:xfrm rot="15198923">
              <a:off x="1907829" y="2936777"/>
              <a:ext cx="671558" cy="1700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94454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53" name="Rectangle 5"/>
          <p:cNvSpPr>
            <a:spLocks noChangeArrowheads="1"/>
          </p:cNvSpPr>
          <p:nvPr/>
        </p:nvSpPr>
        <p:spPr bwMode="auto">
          <a:xfrm>
            <a:off x="2089549" y="857250"/>
            <a:ext cx="415409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endParaRPr lang="en-US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607" y="2981960"/>
            <a:ext cx="6550025" cy="642938"/>
          </a:xfrm>
        </p:spPr>
        <p:txBody>
          <a:bodyPr/>
          <a:lstStyle/>
          <a:p>
            <a:pPr algn="ctr"/>
            <a:r>
              <a:rPr lang="en-US" sz="1800" dirty="0"/>
              <a:t>MAV Model Based Systems Engineering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CAB41-F4E4-9547-AB49-43293B3C3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30DF542C-FC69-4885-BB89-B2986021DD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489464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4130361"/>
          </a:xfrm>
        </p:spPr>
        <p:txBody>
          <a:bodyPr/>
          <a:lstStyle/>
          <a:p>
            <a:pPr marL="6350" indent="0">
              <a:buNone/>
            </a:pPr>
            <a:r>
              <a:rPr lang="en-US" sz="1800" b="1" dirty="0">
                <a:cs typeface="Times New Roman" panose="02020603050405020304" pitchFamily="18" charset="0"/>
              </a:rPr>
              <a:t>What is an ISE?</a:t>
            </a:r>
          </a:p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/>
              <a:t>“Industrial and systems engineers </a:t>
            </a:r>
            <a:r>
              <a:rPr lang="en-US" b="1" dirty="0">
                <a:solidFill>
                  <a:srgbClr val="0070C0"/>
                </a:solidFill>
              </a:rPr>
              <a:t>design and improve processes</a:t>
            </a:r>
            <a:r>
              <a:rPr lang="en-US" sz="1800" dirty="0"/>
              <a:t> to make work </a:t>
            </a:r>
            <a:r>
              <a:rPr lang="en-US" b="1" dirty="0">
                <a:solidFill>
                  <a:srgbClr val="0070C0"/>
                </a:solidFill>
              </a:rPr>
              <a:t>safer, faster, easier and more rewarding…</a:t>
            </a:r>
            <a:r>
              <a:rPr lang="en-US" dirty="0"/>
              <a:t> </a:t>
            </a:r>
            <a:r>
              <a:rPr lang="en-US" sz="1800" dirty="0"/>
              <a:t>industrial and systems engineers face the challenge and common goal of </a:t>
            </a:r>
            <a:r>
              <a:rPr lang="en-US" b="1" dirty="0">
                <a:solidFill>
                  <a:srgbClr val="0070C0"/>
                </a:solidFill>
              </a:rPr>
              <a:t>saving money and increasing efficiency</a:t>
            </a:r>
            <a:r>
              <a:rPr lang="en-US" sz="1800" dirty="0">
                <a:solidFill>
                  <a:srgbClr val="0070C0"/>
                </a:solidFill>
              </a:rPr>
              <a:t>.</a:t>
            </a:r>
            <a:r>
              <a:rPr lang="en-US" sz="1800" dirty="0"/>
              <a:t> </a:t>
            </a:r>
            <a:r>
              <a:rPr lang="en-US" sz="1800" u="sng" dirty="0"/>
              <a:t>By using the right combinations of human and natural resources, fabricated structures, information technologies and manufactured equipment, industrial and systems engineers look at </a:t>
            </a:r>
            <a:r>
              <a:rPr lang="en-US" b="1" u="sng" dirty="0">
                <a:solidFill>
                  <a:srgbClr val="0070C0"/>
                </a:solidFill>
              </a:rPr>
              <a:t>the</a:t>
            </a:r>
            <a:r>
              <a:rPr lang="en-US" sz="1800" u="sng" dirty="0">
                <a:solidFill>
                  <a:srgbClr val="0070C0"/>
                </a:solidFill>
              </a:rPr>
              <a:t> </a:t>
            </a:r>
            <a:r>
              <a:rPr lang="en-US" b="1" u="sng" dirty="0">
                <a:solidFill>
                  <a:srgbClr val="0070C0"/>
                </a:solidFill>
              </a:rPr>
              <a:t>big picture of what makes organizations work best</a:t>
            </a:r>
            <a:r>
              <a:rPr lang="en-US" b="1" u="sng" dirty="0"/>
              <a:t>.</a:t>
            </a:r>
            <a:r>
              <a:rPr lang="en-US" sz="1800" u="sng" dirty="0"/>
              <a:t>”</a:t>
            </a:r>
            <a:r>
              <a:rPr lang="en-US" sz="1800" dirty="0"/>
              <a:t>  </a:t>
            </a:r>
            <a:r>
              <a:rPr lang="en-US" sz="1200" dirty="0"/>
              <a:t>Adapted from the AU ISE Fact Sheet</a:t>
            </a:r>
            <a:endParaRPr lang="en-US" sz="1200" b="1" u="sng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b="1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  <a:p>
            <a:pPr marL="292100" indent="-285750"/>
            <a:r>
              <a:rPr lang="en-US" sz="1800" dirty="0">
                <a:cs typeface="Times New Roman" panose="02020603050405020304" pitchFamily="18" charset="0"/>
              </a:rPr>
              <a:t>The how &amp; why of what needs to be done.</a:t>
            </a:r>
          </a:p>
          <a:p>
            <a:pPr marL="292100" indent="-285750"/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Industrial &amp; Systems Engineering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3DB9EA-28B9-4D86-B093-9B2676595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6540" y="4153426"/>
            <a:ext cx="3686287" cy="208355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676773-DCCD-4273-8960-6D096EB875F0}"/>
              </a:ext>
            </a:extLst>
          </p:cNvPr>
          <p:cNvSpPr txBox="1"/>
          <p:nvPr/>
        </p:nvSpPr>
        <p:spPr>
          <a:xfrm>
            <a:off x="4752817" y="6236980"/>
            <a:ext cx="42402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hlinkClick r:id="rId3"/>
              </a:rPr>
              <a:t>http://job-mentor.com/wp-content/uploads/2016/06/hard-work-5.jpg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603297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026620"/>
            <a:ext cx="7719060" cy="5355312"/>
          </a:xfrm>
        </p:spPr>
        <p:txBody>
          <a:bodyPr/>
          <a:lstStyle/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/>
              <a:t>Process planning, analysis, adjustment, and design: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/>
              <a:t>Six sigma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/>
              <a:t>Quality control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/>
              <a:t>Deming Cycle (PDCA)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/>
              <a:t>Systems engineering V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/>
              <a:t>Engineering Economics Analysis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/>
              <a:t>Decision Analysis</a:t>
            </a:r>
          </a:p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Systems thinking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Wholistic or ‘Big Picture’ thinking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Emergent Properties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Includes analysis of human interaction w/system</a:t>
            </a:r>
          </a:p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System analysis and simulation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Monte Carlo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Discrete Event</a:t>
            </a:r>
          </a:p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Optimization</a:t>
            </a:r>
          </a:p>
          <a:p>
            <a:pPr marL="573088" lvl="1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Operations research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7082901" cy="642938"/>
          </a:xfrm>
        </p:spPr>
        <p:txBody>
          <a:bodyPr/>
          <a:lstStyle/>
          <a:p>
            <a:r>
              <a:rPr lang="en-US" dirty="0"/>
              <a:t>Industrial &amp; Systems Engineering Tools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DC3B89C7-873C-4792-92A3-F1C6A5FBC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6248526" y="1057391"/>
            <a:ext cx="2801786" cy="1867857"/>
          </a:xfrm>
          <a:prstGeom prst="rect">
            <a:avLst/>
          </a:prstGeom>
        </p:spPr>
      </p:pic>
      <p:pic>
        <p:nvPicPr>
          <p:cNvPr id="6" name="Picture 5" descr="A picture containing clock, meter&#10;&#10;Description automatically generated">
            <a:extLst>
              <a:ext uri="{FF2B5EF4-FFF2-40B4-BE49-F238E27FC236}">
                <a16:creationId xmlns:a16="http://schemas.microsoft.com/office/drawing/2014/main" id="{A51F917E-92FC-4B12-A704-3AA8ED14D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5077953" y="2889080"/>
            <a:ext cx="1767565" cy="1219343"/>
          </a:xfrm>
          <a:prstGeom prst="rect">
            <a:avLst/>
          </a:prstGeom>
        </p:spPr>
      </p:pic>
      <p:pic>
        <p:nvPicPr>
          <p:cNvPr id="7" name="Picture 6" descr="A picture containing device&#10;&#10;Description automatically generated">
            <a:extLst>
              <a:ext uri="{FF2B5EF4-FFF2-40B4-BE49-F238E27FC236}">
                <a16:creationId xmlns:a16="http://schemas.microsoft.com/office/drawing/2014/main" id="{519EED9F-831F-4915-9C49-DDF9B44C6A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31" b="93462" l="10000" r="90000">
                        <a14:foregroundMark x1="62667" y1="81154" x2="62667" y2="81154"/>
                        <a14:foregroundMark x1="36000" y1="76154" x2="36000" y2="76154"/>
                        <a14:foregroundMark x1="18333" y1="28462" x2="18333" y2="28462"/>
                        <a14:foregroundMark x1="43333" y1="50000" x2="43333" y2="50000"/>
                        <a14:foregroundMark x1="49333" y1="61923" x2="37667" y2="60000"/>
                        <a14:foregroundMark x1="43000" y1="43462" x2="43000" y2="43462"/>
                        <a14:foregroundMark x1="47000" y1="47308" x2="47000" y2="47308"/>
                        <a14:foregroundMark x1="42000" y1="39615" x2="53000" y2="47308"/>
                        <a14:foregroundMark x1="42000" y1="28462" x2="55667" y2="51538"/>
                        <a14:foregroundMark x1="55667" y1="51538" x2="36333" y2="36538"/>
                        <a14:foregroundMark x1="36333" y1="36538" x2="55333" y2="59615"/>
                        <a14:foregroundMark x1="55333" y1="59615" x2="29000" y2="47692"/>
                        <a14:foregroundMark x1="29000" y1="47692" x2="45333" y2="69231"/>
                        <a14:foregroundMark x1="45333" y1="69231" x2="22667" y2="57692"/>
                        <a14:foregroundMark x1="22667" y1="57692" x2="41667" y2="73462"/>
                        <a14:foregroundMark x1="41667" y1="73462" x2="48333" y2="73462"/>
                        <a14:foregroundMark x1="26333" y1="62692" x2="23000" y2="44615"/>
                        <a14:foregroundMark x1="13000" y1="63846" x2="36667" y2="73462"/>
                        <a14:foregroundMark x1="36667" y1="73462" x2="44667" y2="93462"/>
                        <a14:foregroundMark x1="50000" y1="5000" x2="73667" y2="13077"/>
                        <a14:foregroundMark x1="73667" y1="13077" x2="87333" y2="36154"/>
                        <a14:foregroundMark x1="87333" y1="36154" x2="70000" y2="11538"/>
                        <a14:foregroundMark x1="91667" y1="55385" x2="84000" y2="28462"/>
                        <a14:foregroundMark x1="84000" y1="28462" x2="66333" y2="9615"/>
                        <a14:foregroundMark x1="66333" y1="9615" x2="50000" y2="4231"/>
                        <a14:foregroundMark x1="53667" y1="4231" x2="75000" y2="15769"/>
                        <a14:foregroundMark x1="75000" y1="15769" x2="90000" y2="38462"/>
                        <a14:foregroundMark x1="90000" y1="38462" x2="84667" y2="51923"/>
                        <a14:foregroundMark x1="22667" y1="74231" x2="17333" y2="73462"/>
                        <a14:foregroundMark x1="43333" y1="54615" x2="37667" y2="59615"/>
                        <a14:foregroundMark x1="77333" y1="65000" x2="75667" y2="66154"/>
                        <a14:foregroundMark x1="76333" y1="66154" x2="69333" y2="66154"/>
                        <a14:foregroundMark x1="34667" y1="62692" x2="38667" y2="62692"/>
                        <a14:backgroundMark x1="7000" y1="14231" x2="7000" y2="14231"/>
                        <a14:backgroundMark x1="7000" y1="14231" x2="7000" y2="14231"/>
                        <a14:backgroundMark x1="99333" y1="74615" x2="99333" y2="74615"/>
                        <a14:backgroundMark x1="80000" y1="91154" x2="80000" y2="91154"/>
                      </a14:backgroundRemoval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4990185" y="1466577"/>
            <a:ext cx="1605450" cy="1391390"/>
          </a:xfrm>
          <a:prstGeom prst="rect">
            <a:avLst/>
          </a:prstGeom>
        </p:spPr>
      </p:pic>
      <p:pic>
        <p:nvPicPr>
          <p:cNvPr id="8" name="Picture 7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8A14E25C-1CE9-496D-9C04-88899E45FE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524" b="99365" l="10000" r="95238">
                        <a14:foregroundMark x1="12143" y1="34921" x2="30238" y2="26984"/>
                        <a14:foregroundMark x1="30238" y1="26984" x2="12143" y2="33968"/>
                        <a14:foregroundMark x1="12143" y1="33968" x2="13810" y2="36825"/>
                        <a14:foregroundMark x1="24524" y1="30159" x2="63810" y2="60317"/>
                        <a14:foregroundMark x1="63810" y1="60317" x2="76429" y2="81270"/>
                        <a14:foregroundMark x1="76429" y1="81270" x2="49762" y2="44444"/>
                        <a14:foregroundMark x1="49762" y1="44444" x2="31667" y2="38730"/>
                        <a14:foregroundMark x1="31667" y1="38730" x2="26667" y2="61270"/>
                        <a14:foregroundMark x1="26667" y1="61270" x2="61905" y2="76825"/>
                        <a14:foregroundMark x1="61905" y1="76825" x2="46905" y2="62857"/>
                        <a14:foregroundMark x1="46905" y1="62857" x2="78333" y2="84127"/>
                        <a14:foregroundMark x1="78333" y1="84127" x2="79762" y2="90159"/>
                        <a14:foregroundMark x1="31905" y1="37460" x2="31905" y2="37460"/>
                        <a14:foregroundMark x1="24048" y1="38095" x2="24048" y2="38095"/>
                        <a14:foregroundMark x1="24762" y1="35873" x2="24762" y2="35873"/>
                        <a14:foregroundMark x1="29286" y1="36825" x2="29286" y2="36825"/>
                        <a14:foregroundMark x1="31905" y1="28571" x2="31905" y2="28571"/>
                        <a14:foregroundMark x1="31429" y1="36190" x2="31429" y2="36190"/>
                        <a14:foregroundMark x1="31429" y1="36190" x2="31429" y2="36190"/>
                        <a14:foregroundMark x1="31429" y1="36190" x2="31429" y2="36190"/>
                        <a14:foregroundMark x1="31429" y1="36190" x2="31429" y2="36190"/>
                        <a14:foregroundMark x1="31429" y1="36190" x2="31429" y2="36190"/>
                        <a14:foregroundMark x1="34524" y1="34286" x2="34524" y2="34286"/>
                        <a14:foregroundMark x1="34524" y1="34286" x2="34524" y2="34286"/>
                        <a14:foregroundMark x1="34524" y1="34286" x2="34524" y2="34286"/>
                        <a14:foregroundMark x1="34524" y1="34286" x2="34524" y2="34286"/>
                        <a14:foregroundMark x1="34524" y1="34286" x2="34524" y2="34286"/>
                        <a14:foregroundMark x1="34524" y1="34286" x2="34524" y2="34286"/>
                        <a14:foregroundMark x1="31429" y1="33016" x2="31429" y2="33016"/>
                        <a14:foregroundMark x1="42857" y1="58095" x2="42857" y2="58095"/>
                        <a14:foregroundMark x1="40000" y1="49524" x2="40000" y2="49524"/>
                        <a14:foregroundMark x1="39524" y1="61587" x2="39524" y2="61587"/>
                        <a14:foregroundMark x1="36905" y1="54921" x2="36905" y2="54921"/>
                        <a14:foregroundMark x1="40238" y1="42857" x2="40238" y2="42857"/>
                        <a14:foregroundMark x1="41429" y1="53651" x2="41429" y2="53651"/>
                        <a14:foregroundMark x1="53095" y1="60317" x2="53095" y2="60317"/>
                        <a14:foregroundMark x1="55952" y1="68571" x2="55952" y2="68571"/>
                        <a14:foregroundMark x1="76905" y1="78730" x2="76905" y2="78730"/>
                        <a14:foregroundMark x1="78810" y1="72698" x2="78810" y2="72698"/>
                        <a14:foregroundMark x1="84286" y1="81905" x2="84286" y2="81905"/>
                        <a14:foregroundMark x1="85000" y1="76825" x2="85000" y2="76825"/>
                        <a14:foregroundMark x1="86667" y1="78730" x2="86667" y2="78730"/>
                        <a14:foregroundMark x1="88810" y1="82857" x2="88810" y2="82857"/>
                        <a14:foregroundMark x1="88571" y1="90794" x2="71190" y2="90159"/>
                        <a14:foregroundMark x1="71190" y1="90159" x2="88333" y2="84127"/>
                        <a14:foregroundMark x1="88333" y1="84127" x2="78571" y2="86667"/>
                        <a14:foregroundMark x1="83982" y1="91747" x2="79286" y2="89206"/>
                        <a14:foregroundMark x1="79286" y1="89206" x2="78571" y2="81905"/>
                        <a14:foregroundMark x1="90238" y1="90794" x2="87473" y2="92176"/>
                        <a14:foregroundMark x1="75475" y1="90700" x2="79286" y2="76825"/>
                        <a14:foregroundMark x1="79286" y1="76825" x2="62381" y2="84762"/>
                        <a14:foregroundMark x1="62381" y1="84762" x2="80000" y2="83810"/>
                        <a14:foregroundMark x1="80000" y1="83810" x2="61667" y2="84444"/>
                        <a14:foregroundMark x1="61667" y1="84444" x2="81429" y2="82222"/>
                        <a14:foregroundMark x1="81429" y1="82222" x2="63571" y2="77778"/>
                        <a14:foregroundMark x1="63571" y1="77778" x2="81429" y2="83175"/>
                        <a14:foregroundMark x1="81429" y1="83175" x2="81429" y2="84127"/>
                        <a14:foregroundMark x1="92143" y1="91429" x2="93810" y2="86667"/>
                        <a14:foregroundMark x1="89286" y1="84444" x2="91383" y2="92658"/>
                        <a14:foregroundMark x1="17143" y1="31429" x2="17619" y2="41905"/>
                        <a14:foregroundMark x1="42381" y1="37143" x2="42381" y2="37143"/>
                        <a14:backgroundMark x1="8333" y1="10159" x2="8333" y2="10159"/>
                        <a14:backgroundMark x1="82143" y1="42857" x2="67143" y2="26667"/>
                        <a14:backgroundMark x1="67143" y1="26667" x2="66429" y2="26349"/>
                        <a14:backgroundMark x1="71190" y1="35873" x2="58095" y2="20000"/>
                        <a14:backgroundMark x1="58095" y1="20000" x2="24048" y2="13651"/>
                        <a14:backgroundMark x1="75952" y1="12381" x2="56429" y2="22222"/>
                        <a14:backgroundMark x1="56429" y1="22222" x2="37857" y2="16825"/>
                        <a14:backgroundMark x1="37857" y1="16825" x2="74048" y2="9206"/>
                        <a14:backgroundMark x1="74048" y1="9206" x2="56905" y2="13651"/>
                        <a14:backgroundMark x1="56905" y1="13651" x2="48571" y2="11111"/>
                        <a14:backgroundMark x1="78810" y1="16825" x2="50476" y2="12381"/>
                        <a14:backgroundMark x1="19048" y1="78413" x2="34286" y2="89841"/>
                        <a14:backgroundMark x1="34286" y1="89841" x2="20000" y2="76508"/>
                        <a14:backgroundMark x1="20000" y1="76508" x2="32381" y2="93016"/>
                        <a14:backgroundMark x1="32381" y1="93016" x2="39286" y2="92063"/>
                        <a14:backgroundMark x1="21190" y1="73333" x2="41190" y2="75556"/>
                        <a14:backgroundMark x1="41190" y1="75556" x2="51667" y2="94286"/>
                        <a14:backgroundMark x1="51667" y1="94286" x2="32857" y2="83175"/>
                        <a14:backgroundMark x1="32857" y1="83175" x2="20000" y2="66984"/>
                        <a14:backgroundMark x1="20000" y1="66984" x2="38333" y2="73333"/>
                        <a14:backgroundMark x1="38333" y1="73333" x2="34762" y2="70794"/>
                        <a14:backgroundMark x1="34762" y1="70794" x2="34762" y2="70794"/>
                        <a14:backgroundMark x1="92857" y1="96825" x2="92857" y2="96825"/>
                        <a14:backgroundMark x1="66667" y1="95556" x2="97619" y2="99365"/>
                        <a14:backgroundMark x1="24048" y1="11429" x2="21429" y2="11746"/>
                        <a14:backgroundMark x1="80714" y1="15238" x2="73571" y2="9841"/>
                        <a14:backgroundMark x1="76667" y1="12381" x2="77381" y2="13968"/>
                        <a14:backgroundMark x1="34524" y1="16825" x2="23571" y2="16825"/>
                        <a14:backgroundMark x1="20714" y1="18095" x2="15238" y2="16825"/>
                        <a14:backgroundMark x1="19286" y1="17460" x2="25952" y2="22540"/>
                      </a14:backgroundRemoval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xmlns="" r:id="rId11"/>
              </a:ext>
            </a:extLst>
          </a:blip>
          <a:stretch>
            <a:fillRect/>
          </a:stretch>
        </p:blipFill>
        <p:spPr>
          <a:xfrm>
            <a:off x="6595635" y="2485329"/>
            <a:ext cx="2264280" cy="1698210"/>
          </a:xfrm>
          <a:prstGeom prst="rect">
            <a:avLst/>
          </a:prstGeom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0C019D-4B3F-42F9-837A-042CB13E548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828" y="4685313"/>
            <a:ext cx="2116945" cy="1852327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B0E5A69A-5522-4050-8309-1D9EDC6B5EB8}"/>
              </a:ext>
            </a:extLst>
          </p:cNvPr>
          <p:cNvSpPr/>
          <p:nvPr/>
        </p:nvSpPr>
        <p:spPr bwMode="auto">
          <a:xfrm>
            <a:off x="6871734" y="3770739"/>
            <a:ext cx="727134" cy="825600"/>
          </a:xfrm>
          <a:prstGeom prst="downArrow">
            <a:avLst/>
          </a:prstGeom>
          <a:solidFill>
            <a:srgbClr val="0070C0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7DF081-F0B3-4BB6-9739-6042A65FD1A6}"/>
                  </a:ext>
                </a:extLst>
              </p:cNvPr>
              <p:cNvSpPr txBox="1"/>
              <p:nvPr/>
            </p:nvSpPr>
            <p:spPr>
              <a:xfrm>
                <a:off x="7021379" y="3844985"/>
                <a:ext cx="430220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72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67DF081-F0B3-4BB6-9739-6042A65FD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1379" y="3844985"/>
                <a:ext cx="430220" cy="67710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2719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5663089"/>
          </a:xfrm>
        </p:spPr>
        <p:txBody>
          <a:bodyPr/>
          <a:lstStyle/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/>
              <a:t>Systems are facing growing demands: “…today’s systems are expected to perform at levels undreamed of a generation ago. Competitive pressures demand that the systems </a:t>
            </a:r>
            <a:r>
              <a:rPr lang="en-US" b="1" dirty="0">
                <a:solidFill>
                  <a:srgbClr val="0070C0"/>
                </a:solidFill>
              </a:rPr>
              <a:t>leverage technical advances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/>
              <a:t>to provide continuously </a:t>
            </a:r>
            <a:r>
              <a:rPr lang="en-US" b="1" dirty="0">
                <a:solidFill>
                  <a:srgbClr val="0070C0"/>
                </a:solidFill>
              </a:rPr>
              <a:t>increasing capability</a:t>
            </a:r>
            <a:r>
              <a:rPr lang="en-US" sz="1800" dirty="0"/>
              <a:t> at </a:t>
            </a:r>
            <a:r>
              <a:rPr lang="en-US" b="1" dirty="0">
                <a:solidFill>
                  <a:srgbClr val="0070C0"/>
                </a:solidFill>
              </a:rPr>
              <a:t>reduced cost</a:t>
            </a:r>
            <a:r>
              <a:rPr lang="en-US" sz="1800" dirty="0"/>
              <a:t> and within </a:t>
            </a:r>
            <a:r>
              <a:rPr lang="en-US" b="1" dirty="0">
                <a:solidFill>
                  <a:srgbClr val="0070C0"/>
                </a:solidFill>
              </a:rPr>
              <a:t>shorter delivery cycles</a:t>
            </a:r>
            <a:r>
              <a:rPr lang="en-US" sz="1800" dirty="0"/>
              <a:t>.” [1]</a:t>
            </a:r>
          </a:p>
          <a:p>
            <a:pPr marL="6350" indent="0">
              <a:buNone/>
            </a:pPr>
            <a:endParaRPr lang="en-US" sz="1800" dirty="0"/>
          </a:p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“The interconnectivity among systems also places </a:t>
            </a:r>
            <a:r>
              <a:rPr lang="en-US" b="1" dirty="0">
                <a:solidFill>
                  <a:srgbClr val="0070C0"/>
                </a:solidFill>
                <a:cs typeface="Times New Roman" panose="02020603050405020304" pitchFamily="18" charset="0"/>
              </a:rPr>
              <a:t>increased</a:t>
            </a:r>
            <a:r>
              <a:rPr lang="en-US" b="1" dirty="0"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70C0"/>
                </a:solidFill>
                <a:cs typeface="Times New Roman" panose="02020603050405020304" pitchFamily="18" charset="0"/>
              </a:rPr>
              <a:t>demands</a:t>
            </a:r>
            <a:r>
              <a:rPr lang="en-US" sz="1800" dirty="0">
                <a:cs typeface="Times New Roman" panose="02020603050405020304" pitchFamily="18" charset="0"/>
              </a:rPr>
              <a:t> on systems. Systems can no longer be treated as stand-alone, but behave as part of a </a:t>
            </a:r>
            <a:r>
              <a:rPr lang="en-US" b="1" dirty="0">
                <a:solidFill>
                  <a:srgbClr val="0070C0"/>
                </a:solidFill>
                <a:cs typeface="Times New Roman" panose="02020603050405020304" pitchFamily="18" charset="0"/>
              </a:rPr>
              <a:t>larger whole</a:t>
            </a:r>
            <a:r>
              <a:rPr lang="en-US" sz="1800" dirty="0">
                <a:cs typeface="Times New Roman" panose="02020603050405020304" pitchFamily="18" charset="0"/>
              </a:rPr>
              <a:t> that includes other systems as well as humans. Systems are expected to support many different uses as part of </a:t>
            </a:r>
            <a:r>
              <a:rPr lang="en-US" sz="1800" dirty="0">
                <a:solidFill>
                  <a:srgbClr val="0070C0"/>
                </a:solidFill>
                <a:cs typeface="Times New Roman" panose="02020603050405020304" pitchFamily="18" charset="0"/>
              </a:rPr>
              <a:t>an </a:t>
            </a:r>
            <a:r>
              <a:rPr lang="en-US" b="1" dirty="0">
                <a:solidFill>
                  <a:srgbClr val="0070C0"/>
                </a:solidFill>
                <a:cs typeface="Times New Roman" panose="02020603050405020304" pitchFamily="18" charset="0"/>
              </a:rPr>
              <a:t>interconnected system of systems (</a:t>
            </a:r>
            <a:r>
              <a:rPr lang="en-US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SoS</a:t>
            </a:r>
            <a:r>
              <a:rPr lang="en-US" b="1" dirty="0">
                <a:solidFill>
                  <a:srgbClr val="0070C0"/>
                </a:solidFill>
                <a:cs typeface="Times New Roman" panose="02020603050405020304" pitchFamily="18" charset="0"/>
              </a:rPr>
              <a:t>).”</a:t>
            </a:r>
            <a:r>
              <a:rPr lang="en-US" b="1" dirty="0">
                <a:cs typeface="Times New Roman" panose="02020603050405020304" pitchFamily="18" charset="0"/>
              </a:rPr>
              <a:t> </a:t>
            </a:r>
            <a:r>
              <a:rPr lang="en-US" sz="1800" dirty="0">
                <a:cs typeface="Times New Roman" panose="02020603050405020304" pitchFamily="18" charset="0"/>
              </a:rPr>
              <a:t>[1]</a:t>
            </a: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Along with these technical advances and growing demands on systems, has also come growing demands and technical advances in systems engineering. </a:t>
            </a:r>
            <a:endParaRPr lang="en-US" sz="1200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b="1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A Look at Systems Engineering Today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2A99136-0B10-4760-B8B4-70F6CFB1DE3B}"/>
              </a:ext>
            </a:extLst>
          </p:cNvPr>
          <p:cNvSpPr txBox="1">
            <a:spLocks/>
          </p:cNvSpPr>
          <p:nvPr/>
        </p:nvSpPr>
        <p:spPr bwMode="auto">
          <a:xfrm>
            <a:off x="3980418" y="6182964"/>
            <a:ext cx="77190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6350" indent="0" defTabSz="914400">
              <a:buFontTx/>
              <a:buNone/>
            </a:pPr>
            <a:r>
              <a:rPr lang="en-US" sz="1200" kern="0" dirty="0">
                <a:cs typeface="Times New Roman" panose="02020603050405020304" pitchFamily="18" charset="0"/>
              </a:rPr>
              <a:t>[1] </a:t>
            </a:r>
            <a:r>
              <a:rPr lang="en-US" sz="1200" i="1" kern="0" dirty="0">
                <a:cs typeface="Times New Roman" panose="02020603050405020304" pitchFamily="18" charset="0"/>
              </a:rPr>
              <a:t>A Practical Guide to </a:t>
            </a:r>
            <a:r>
              <a:rPr lang="en-US" sz="1200" i="1" kern="0" dirty="0" err="1">
                <a:cs typeface="Times New Roman" panose="02020603050405020304" pitchFamily="18" charset="0"/>
              </a:rPr>
              <a:t>SysML</a:t>
            </a:r>
            <a:r>
              <a:rPr lang="en-US" sz="1200" i="1" kern="0" dirty="0">
                <a:cs typeface="Times New Roman" panose="02020603050405020304" pitchFamily="18" charset="0"/>
              </a:rPr>
              <a:t> </a:t>
            </a:r>
            <a:r>
              <a:rPr lang="en-US" sz="1200" i="1" kern="0" dirty="0" err="1">
                <a:cs typeface="Times New Roman" panose="02020603050405020304" pitchFamily="18" charset="0"/>
              </a:rPr>
              <a:t>Friedenthal</a:t>
            </a:r>
            <a:r>
              <a:rPr lang="en-US" sz="1200" i="1" kern="0" dirty="0">
                <a:cs typeface="Times New Roman" panose="02020603050405020304" pitchFamily="18" charset="0"/>
              </a:rPr>
              <a:t>, S., Moore, A., Steiner, R.</a:t>
            </a:r>
          </a:p>
        </p:txBody>
      </p:sp>
    </p:spTree>
    <p:extLst>
      <p:ext uri="{BB962C8B-B14F-4D97-AF65-F5344CB8AC3E}">
        <p14:creationId xmlns:p14="http://schemas.microsoft.com/office/powerpoint/2010/main" val="25307925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4856714"/>
          </a:xfrm>
        </p:spPr>
        <p:txBody>
          <a:bodyPr/>
          <a:lstStyle/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/>
              <a:t>“Model-based systems engineering is a current effort by the systems engineering community to </a:t>
            </a:r>
            <a:r>
              <a:rPr lang="en-US" sz="1800" b="1" dirty="0">
                <a:solidFill>
                  <a:srgbClr val="0070C0"/>
                </a:solidFill>
              </a:rPr>
              <a:t>move document-based system development to model-based system development</a:t>
            </a:r>
            <a:r>
              <a:rPr lang="en-US" sz="1800" b="1" dirty="0"/>
              <a:t>.” </a:t>
            </a:r>
            <a:r>
              <a:rPr lang="en-US" sz="1800" dirty="0"/>
              <a:t>[2]</a:t>
            </a:r>
          </a:p>
          <a:p>
            <a:pPr marL="6350" indent="0">
              <a:buNone/>
            </a:pPr>
            <a:endParaRPr lang="en-US" sz="1800" dirty="0"/>
          </a:p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/>
              <a:t>System models “provide the capability to cohesively and consistently define and trace requirements to the system design. This traceability can extend from a functional level to the integration of math and simulation software for integration analysis. [2]</a:t>
            </a:r>
          </a:p>
          <a:p>
            <a:pPr marL="6350" indent="0">
              <a:buNone/>
            </a:pPr>
            <a:endParaRPr lang="en-US" sz="1800" dirty="0"/>
          </a:p>
          <a:p>
            <a:pPr marL="173038" indent="-166688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The advantages of MBSE could potentially include “</a:t>
            </a:r>
            <a:r>
              <a:rPr lang="en-US" sz="1800" b="1" dirty="0">
                <a:solidFill>
                  <a:srgbClr val="0070C0"/>
                </a:solidFill>
                <a:cs typeface="Times New Roman" panose="02020603050405020304" pitchFamily="18" charset="0"/>
              </a:rPr>
              <a:t>Increased productivity</a:t>
            </a:r>
            <a:r>
              <a:rPr lang="en-US" sz="1800" dirty="0">
                <a:cs typeface="Times New Roman" panose="02020603050405020304" pitchFamily="18" charset="0"/>
              </a:rPr>
              <a:t>; </a:t>
            </a:r>
            <a:r>
              <a:rPr lang="en-US" sz="1800" b="1" dirty="0">
                <a:solidFill>
                  <a:srgbClr val="0070C0"/>
                </a:solidFill>
                <a:cs typeface="Times New Roman" panose="02020603050405020304" pitchFamily="18" charset="0"/>
              </a:rPr>
              <a:t>Faster impact analysis</a:t>
            </a:r>
            <a:r>
              <a:rPr lang="en-US" sz="1800" dirty="0">
                <a:cs typeface="Times New Roman" panose="02020603050405020304" pitchFamily="18" charset="0"/>
              </a:rPr>
              <a:t> of requirements and design changes, </a:t>
            </a:r>
            <a:r>
              <a:rPr lang="en-US" sz="1800" b="1" dirty="0">
                <a:solidFill>
                  <a:srgbClr val="0070C0"/>
                </a:solidFill>
                <a:cs typeface="Times New Roman" panose="02020603050405020304" pitchFamily="18" charset="0"/>
              </a:rPr>
              <a:t>more effective</a:t>
            </a:r>
            <a:r>
              <a:rPr lang="en-US" sz="1800" dirty="0">
                <a:cs typeface="Times New Roman" panose="02020603050405020304" pitchFamily="18" charset="0"/>
              </a:rPr>
              <a:t> exploration of trade-space, </a:t>
            </a:r>
            <a:r>
              <a:rPr lang="en-US" sz="1800" b="1" dirty="0">
                <a:solidFill>
                  <a:srgbClr val="0070C0"/>
                </a:solidFill>
                <a:cs typeface="Times New Roman" panose="02020603050405020304" pitchFamily="18" charset="0"/>
              </a:rPr>
              <a:t>reuse</a:t>
            </a:r>
            <a:r>
              <a:rPr lang="en-US" sz="1800" dirty="0">
                <a:cs typeface="Times New Roman" panose="02020603050405020304" pitchFamily="18" charset="0"/>
              </a:rPr>
              <a:t> of existing models to support design evolution, </a:t>
            </a:r>
            <a:r>
              <a:rPr lang="en-US" sz="1800" b="1" dirty="0">
                <a:solidFill>
                  <a:srgbClr val="0070C0"/>
                </a:solidFill>
                <a:cs typeface="Times New Roman" panose="02020603050405020304" pitchFamily="18" charset="0"/>
              </a:rPr>
              <a:t>reduced errors and time</a:t>
            </a:r>
            <a:r>
              <a:rPr lang="en-US" sz="1800" dirty="0">
                <a:cs typeface="Times New Roman" panose="02020603050405020304" pitchFamily="18" charset="0"/>
              </a:rPr>
              <a:t> during integration and testing, and </a:t>
            </a:r>
            <a:r>
              <a:rPr lang="en-US" sz="1800" b="1" dirty="0">
                <a:solidFill>
                  <a:srgbClr val="0070C0"/>
                </a:solidFill>
                <a:cs typeface="Times New Roman" panose="02020603050405020304" pitchFamily="18" charset="0"/>
              </a:rPr>
              <a:t>automated</a:t>
            </a:r>
            <a:r>
              <a:rPr lang="en-US" sz="1800" dirty="0">
                <a:cs typeface="Times New Roman" panose="02020603050405020304" pitchFamily="18" charset="0"/>
              </a:rPr>
              <a:t> document generation.” [1] </a:t>
            </a:r>
            <a:endParaRPr lang="en-US" sz="1200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b="1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Model-Based Systems Engineering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8B05BA-3EA2-4F7D-B309-F4FB6E362FD1}"/>
              </a:ext>
            </a:extLst>
          </p:cNvPr>
          <p:cNvSpPr/>
          <p:nvPr/>
        </p:nvSpPr>
        <p:spPr>
          <a:xfrm>
            <a:off x="3769565" y="6012895"/>
            <a:ext cx="51691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defTabSz="914400"/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[2] Rountree, Isabeta; L. Dale Thomas. </a:t>
            </a:r>
            <a:r>
              <a:rPr lang="en-US" sz="1200" i="1" kern="0" dirty="0">
                <a:latin typeface="Arial" panose="020B0604020202020204" pitchFamily="34" charset="0"/>
                <a:cs typeface="Arial" panose="020B0604020202020204" pitchFamily="34" charset="0"/>
              </a:rPr>
              <a:t>‘Expanding MBSE to Incorporate Human Systems Integration Modelling.’ AIAA SciTech Pending.</a:t>
            </a:r>
          </a:p>
        </p:txBody>
      </p:sp>
    </p:spTree>
    <p:extLst>
      <p:ext uri="{BB962C8B-B14F-4D97-AF65-F5344CB8AC3E}">
        <p14:creationId xmlns:p14="http://schemas.microsoft.com/office/powerpoint/2010/main" val="18070356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2363724"/>
          </a:xfrm>
        </p:spPr>
        <p:txBody>
          <a:bodyPr/>
          <a:lstStyle/>
          <a:p>
            <a:pPr marL="292100" indent="-285750"/>
            <a:r>
              <a:rPr lang="en-US" sz="1800" dirty="0"/>
              <a:t>High risk projects, non-immediate &amp; unknown returns.</a:t>
            </a:r>
          </a:p>
          <a:p>
            <a:pPr marL="292100" indent="-285750"/>
            <a:r>
              <a:rPr lang="en-US" sz="1800" dirty="0"/>
              <a:t>Once the system is shipped off, we can’t change it again. </a:t>
            </a:r>
          </a:p>
          <a:p>
            <a:pPr marL="292100" indent="-285750"/>
            <a:r>
              <a:rPr lang="en-US" sz="1800" dirty="0"/>
              <a:t>There’s no guarantee of another mission like this again. </a:t>
            </a:r>
          </a:p>
          <a:p>
            <a:pPr marL="292100" indent="-285750"/>
            <a:r>
              <a:rPr lang="en-US" sz="1800" dirty="0"/>
              <a:t>The balance of technical, cost, schedule, and programmatic risks.</a:t>
            </a:r>
          </a:p>
          <a:p>
            <a:pPr marL="6350" indent="0">
              <a:buNone/>
            </a:pPr>
            <a:endParaRPr lang="en-US" sz="1800" dirty="0"/>
          </a:p>
          <a:p>
            <a:pPr marL="6350" indent="0">
              <a:buNone/>
            </a:pPr>
            <a:endParaRPr lang="en-US" sz="1800" b="1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Designing for the Unknown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6E64B3-92F9-4ED0-A3E0-D2EEE8B5DA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09" r="11877"/>
          <a:stretch/>
        </p:blipFill>
        <p:spPr>
          <a:xfrm>
            <a:off x="503015" y="2715402"/>
            <a:ext cx="5196469" cy="348656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9F5CE71-12F9-41B6-9BEF-8ADF67E88128}"/>
              </a:ext>
            </a:extLst>
          </p:cNvPr>
          <p:cNvSpPr txBox="1">
            <a:spLocks/>
          </p:cNvSpPr>
          <p:nvPr/>
        </p:nvSpPr>
        <p:spPr bwMode="auto">
          <a:xfrm>
            <a:off x="5699484" y="5050343"/>
            <a:ext cx="2802170" cy="168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marL="6350" indent="0" defTabSz="914400">
              <a:buFontTx/>
              <a:buNone/>
            </a:pPr>
            <a:r>
              <a:rPr lang="en-US" sz="1200" kern="0" dirty="0"/>
              <a:t>Figure 7-7 Typical relationship among the risk categories. </a:t>
            </a:r>
            <a:r>
              <a:rPr lang="en-US" sz="1200" i="1" kern="0" dirty="0"/>
              <a:t>Source: </a:t>
            </a:r>
            <a:r>
              <a:rPr lang="en-US" sz="1200" kern="0" dirty="0"/>
              <a:t>INCOSE-TP-2003-002-03, 2006, </a:t>
            </a:r>
            <a:r>
              <a:rPr lang="en-US" sz="1200" i="1" kern="0" dirty="0"/>
              <a:t>Systems Engineering Handbook, </a:t>
            </a:r>
            <a:r>
              <a:rPr lang="en-US" sz="1200" kern="0" dirty="0"/>
              <a:t>v. 3, Figure 7-7, page 7.14 of 20.</a:t>
            </a:r>
          </a:p>
          <a:p>
            <a:pPr marL="6350" indent="0" defTabSz="914400">
              <a:buFontTx/>
              <a:buNone/>
            </a:pPr>
            <a:endParaRPr lang="en-US" sz="1800" b="1" kern="0" dirty="0">
              <a:cs typeface="Times New Roman" panose="02020603050405020304" pitchFamily="18" charset="0"/>
            </a:endParaRPr>
          </a:p>
          <a:p>
            <a:pPr marL="6350" indent="0" defTabSz="914400">
              <a:buFontTx/>
              <a:buNone/>
            </a:pPr>
            <a:endParaRPr lang="en-US" sz="1800" kern="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58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Requirements State Workflow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97BD4C-64CB-4C86-BCB0-A432062C6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04999"/>
            <a:ext cx="8753475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48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701731"/>
          </a:xfrm>
        </p:spPr>
        <p:txBody>
          <a:bodyPr/>
          <a:lstStyle/>
          <a:p>
            <a:pPr marL="6350" indent="0">
              <a:buNone/>
            </a:pPr>
            <a:endParaRPr lang="en-US" sz="1800" b="1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What MBSE Looks Like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E13CCD-1C1F-4483-B5C8-1ABA89CC8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45" y="2026190"/>
            <a:ext cx="8902909" cy="44189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DE8399-D490-46E2-815A-6F1F4B8FC6E1}"/>
              </a:ext>
            </a:extLst>
          </p:cNvPr>
          <p:cNvSpPr txBox="1">
            <a:spLocks/>
          </p:cNvSpPr>
          <p:nvPr/>
        </p:nvSpPr>
        <p:spPr bwMode="auto">
          <a:xfrm>
            <a:off x="560652" y="1161455"/>
            <a:ext cx="771906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defTabSz="914400"/>
            <a:r>
              <a:rPr lang="en-US" kern="0" dirty="0"/>
              <a:t>A modelling tool (this one is MagicDraw)</a:t>
            </a:r>
          </a:p>
          <a:p>
            <a:pPr defTabSz="914400"/>
            <a:r>
              <a:rPr lang="en-US" kern="0" dirty="0"/>
              <a:t>A modelling language (</a:t>
            </a:r>
            <a:r>
              <a:rPr lang="en-US" kern="0" dirty="0" err="1"/>
              <a:t>SysML</a:t>
            </a:r>
            <a:r>
              <a:rPr lang="en-US" kern="0" dirty="0"/>
              <a:t> is what we use)</a:t>
            </a:r>
          </a:p>
        </p:txBody>
      </p:sp>
    </p:spTree>
    <p:extLst>
      <p:ext uri="{BB962C8B-B14F-4D97-AF65-F5344CB8AC3E}">
        <p14:creationId xmlns:p14="http://schemas.microsoft.com/office/powerpoint/2010/main" val="651216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701731"/>
          </a:xfrm>
        </p:spPr>
        <p:txBody>
          <a:bodyPr/>
          <a:lstStyle/>
          <a:p>
            <a:pPr marL="6350" indent="0">
              <a:buNone/>
            </a:pPr>
            <a:endParaRPr lang="en-US" sz="1800" b="1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The MAV MBSE Effort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6F1B31-23E2-4549-8597-DF7FF0665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62" y="1666873"/>
            <a:ext cx="7423819" cy="48274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83CA0E3-B116-42F5-AD0F-3F0484848B87}"/>
              </a:ext>
            </a:extLst>
          </p:cNvPr>
          <p:cNvSpPr txBox="1">
            <a:spLocks/>
          </p:cNvSpPr>
          <p:nvPr/>
        </p:nvSpPr>
        <p:spPr bwMode="auto">
          <a:xfrm>
            <a:off x="560652" y="1161455"/>
            <a:ext cx="77190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defTabSz="914400"/>
            <a:r>
              <a:rPr lang="en-US" kern="0" dirty="0"/>
              <a:t>Stakeholder needs, goals, and objectives tracing</a:t>
            </a:r>
          </a:p>
        </p:txBody>
      </p:sp>
    </p:spTree>
    <p:extLst>
      <p:ext uri="{BB962C8B-B14F-4D97-AF65-F5344CB8AC3E}">
        <p14:creationId xmlns:p14="http://schemas.microsoft.com/office/powerpoint/2010/main" val="3022725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701731"/>
          </a:xfrm>
        </p:spPr>
        <p:txBody>
          <a:bodyPr/>
          <a:lstStyle/>
          <a:p>
            <a:pPr marL="6350" indent="0">
              <a:buNone/>
            </a:pPr>
            <a:endParaRPr lang="en-US" sz="1800" b="1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The MAV MBSE Effort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055CA6-88C2-437D-8010-4DBB42B12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80" y="1738188"/>
            <a:ext cx="7467601" cy="47119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8BB9C916-2F84-471D-A323-CE472AF6DC55}"/>
              </a:ext>
            </a:extLst>
          </p:cNvPr>
          <p:cNvSpPr txBox="1">
            <a:spLocks/>
          </p:cNvSpPr>
          <p:nvPr/>
        </p:nvSpPr>
        <p:spPr bwMode="auto">
          <a:xfrm>
            <a:off x="338831" y="1156181"/>
            <a:ext cx="77190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defTabSz="914400"/>
            <a:r>
              <a:rPr lang="en-US" kern="0" dirty="0"/>
              <a:t>Requirements hierarchy development</a:t>
            </a:r>
          </a:p>
        </p:txBody>
      </p:sp>
    </p:spTree>
    <p:extLst>
      <p:ext uri="{BB962C8B-B14F-4D97-AF65-F5344CB8AC3E}">
        <p14:creationId xmlns:p14="http://schemas.microsoft.com/office/powerpoint/2010/main" val="26053946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701731"/>
          </a:xfrm>
        </p:spPr>
        <p:txBody>
          <a:bodyPr/>
          <a:lstStyle/>
          <a:p>
            <a:pPr marL="6350" indent="0">
              <a:buNone/>
            </a:pPr>
            <a:endParaRPr lang="en-US" sz="1800" b="1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The MAV MBSE Effort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9C519F-C0CE-4070-805A-1478E73D7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6" y="2345755"/>
            <a:ext cx="8916348" cy="3117258"/>
          </a:xfrm>
          <a:prstGeom prst="rect">
            <a:avLst/>
          </a:prstGeom>
        </p:spPr>
      </p:pic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38FA079B-BFD7-49EE-A4AD-436CF7412943}"/>
              </a:ext>
            </a:extLst>
          </p:cNvPr>
          <p:cNvSpPr txBox="1">
            <a:spLocks/>
          </p:cNvSpPr>
          <p:nvPr/>
        </p:nvSpPr>
        <p:spPr bwMode="auto">
          <a:xfrm>
            <a:off x="560652" y="1161455"/>
            <a:ext cx="77190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defTabSz="914400"/>
            <a:r>
              <a:rPr lang="en-US" kern="0" dirty="0"/>
              <a:t>Concept of Operations</a:t>
            </a:r>
          </a:p>
        </p:txBody>
      </p:sp>
    </p:spTree>
    <p:extLst>
      <p:ext uri="{BB962C8B-B14F-4D97-AF65-F5344CB8AC3E}">
        <p14:creationId xmlns:p14="http://schemas.microsoft.com/office/powerpoint/2010/main" val="1670688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321" y="1156181"/>
            <a:ext cx="7719060" cy="701731"/>
          </a:xfrm>
        </p:spPr>
        <p:txBody>
          <a:bodyPr/>
          <a:lstStyle/>
          <a:p>
            <a:pPr marL="6350" indent="0">
              <a:buNone/>
            </a:pPr>
            <a:endParaRPr lang="en-US" sz="1800" b="1" dirty="0">
              <a:cs typeface="Times New Roman" panose="02020603050405020304" pitchFamily="18" charset="0"/>
            </a:endParaRPr>
          </a:p>
          <a:p>
            <a:pPr marL="6350" indent="0">
              <a:buNone/>
            </a:pPr>
            <a:endParaRPr lang="en-US" sz="1800" dirty="0"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The MAV MBSE Effort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D92561-18D9-7F46-8A1B-06606F905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1C3B4F7-CF58-42E0-A721-B46F16F50492}"/>
              </a:ext>
            </a:extLst>
          </p:cNvPr>
          <p:cNvSpPr txBox="1">
            <a:spLocks/>
          </p:cNvSpPr>
          <p:nvPr/>
        </p:nvSpPr>
        <p:spPr>
          <a:xfrm>
            <a:off x="10837331" y="5179114"/>
            <a:ext cx="973667" cy="2743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A9C71E-559B-4D4D-BD09-3B57F9C42A10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6600AA-A7AD-4FA2-BF22-2C75029A1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27" y="1292602"/>
            <a:ext cx="7527403" cy="28318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8B87FF5-6A1D-47AB-87C9-3E2652FB43BE}"/>
              </a:ext>
            </a:extLst>
          </p:cNvPr>
          <p:cNvSpPr txBox="1">
            <a:spLocks/>
          </p:cNvSpPr>
          <p:nvPr/>
        </p:nvSpPr>
        <p:spPr>
          <a:xfrm>
            <a:off x="1024126" y="4248837"/>
            <a:ext cx="5897533" cy="858998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 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B4E40A-D774-4A68-809F-649C44F2E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204" y="2708505"/>
            <a:ext cx="5015623" cy="3429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22178C0-7D55-4545-9FDD-87014A29A662}"/>
              </a:ext>
            </a:extLst>
          </p:cNvPr>
          <p:cNvSpPr txBox="1">
            <a:spLocks/>
          </p:cNvSpPr>
          <p:nvPr/>
        </p:nvSpPr>
        <p:spPr bwMode="auto">
          <a:xfrm>
            <a:off x="506321" y="4462823"/>
            <a:ext cx="771906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 defTabSz="914400"/>
            <a:r>
              <a:rPr lang="en-US" kern="0" dirty="0"/>
              <a:t>AI&amp;T Planning</a:t>
            </a:r>
          </a:p>
        </p:txBody>
      </p:sp>
    </p:spTree>
    <p:extLst>
      <p:ext uri="{BB962C8B-B14F-4D97-AF65-F5344CB8AC3E}">
        <p14:creationId xmlns:p14="http://schemas.microsoft.com/office/powerpoint/2010/main" val="3163024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F9FB5EA-A908-4592-835F-359F0786C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26" y="3038892"/>
            <a:ext cx="5702347" cy="26692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5400"/>
            <a:ext cx="6789938" cy="642938"/>
          </a:xfrm>
        </p:spPr>
        <p:txBody>
          <a:bodyPr/>
          <a:lstStyle/>
          <a:p>
            <a:r>
              <a:rPr lang="en-US" dirty="0"/>
              <a:t>The MAV MBSE Effort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11C3B4F7-CF58-42E0-A721-B46F16F50492}"/>
              </a:ext>
            </a:extLst>
          </p:cNvPr>
          <p:cNvSpPr txBox="1">
            <a:spLocks/>
          </p:cNvSpPr>
          <p:nvPr/>
        </p:nvSpPr>
        <p:spPr>
          <a:xfrm>
            <a:off x="8170333" y="6583680"/>
            <a:ext cx="973667" cy="2743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A9C71E-559B-4D4D-BD09-3B57F9C42A10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1165AF-D61D-49EA-9002-1F9BCC98C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52" y="1161455"/>
            <a:ext cx="7719060" cy="769441"/>
          </a:xfrm>
        </p:spPr>
        <p:txBody>
          <a:bodyPr/>
          <a:lstStyle/>
          <a:p>
            <a:r>
              <a:rPr lang="en-US" dirty="0"/>
              <a:t>Requirements tracing</a:t>
            </a:r>
          </a:p>
          <a:p>
            <a:r>
              <a:rPr lang="en-US" dirty="0"/>
              <a:t>Impact Analysis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FB8158B-6815-4531-A0D1-2A357D764E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293" y="3777893"/>
            <a:ext cx="3010889" cy="28024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C3F5AC5-A11A-4B0A-8C0D-2DB541C9D0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584" y="1149072"/>
            <a:ext cx="4691598" cy="229888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93238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2E383-C734-0449-B38A-F9FF3A87D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37DEA3C1-889D-2442-AEC5-4CEA3B8C5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24513"/>
            <a:ext cx="2057400" cy="273844"/>
          </a:xfrm>
        </p:spPr>
        <p:txBody>
          <a:bodyPr/>
          <a:lstStyle/>
          <a:p>
            <a:fld id="{C85C831F-90B0-5D46-825F-791707570212}" type="slidenum">
              <a:rPr lang="en-US" smtClean="0"/>
              <a:t>28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22A748-24A4-3346-9D85-9748B572DD3E}"/>
              </a:ext>
            </a:extLst>
          </p:cNvPr>
          <p:cNvSpPr/>
          <p:nvPr/>
        </p:nvSpPr>
        <p:spPr>
          <a:xfrm>
            <a:off x="3526330" y="5418743"/>
            <a:ext cx="2138727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Artist's Concept of a MAV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88E8DC-9230-9849-B177-E28B1D891E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003" y="1392255"/>
            <a:ext cx="5032013" cy="486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825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67508"/>
            <a:ext cx="4121568" cy="5815356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Center Director, Deputy Center Director, Associate Center Director</a:t>
            </a:r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endParaRPr lang="en-US" sz="1700" dirty="0"/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Program Managers</a:t>
            </a:r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endParaRPr lang="en-US" sz="1700" dirty="0"/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Project Managers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Subsystem Managers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Project Engineers</a:t>
            </a:r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endParaRPr lang="en-US" sz="1700" dirty="0"/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Business Managers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Resource Analyst</a:t>
            </a:r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endParaRPr lang="en-US" sz="1700" dirty="0"/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Chief Engineers</a:t>
            </a:r>
          </a:p>
          <a:p>
            <a:pPr marL="0" indent="0">
              <a:buNone/>
              <a:tabLst>
                <a:tab pos="8105775" algn="r"/>
              </a:tabLst>
            </a:pPr>
            <a:endParaRPr lang="en-US" sz="1700" dirty="0"/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500" dirty="0"/>
              <a:t>Chief Safety Officers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500" dirty="0"/>
              <a:t>Reliability Engineers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500" dirty="0"/>
              <a:t>Quality Engineers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500" dirty="0"/>
              <a:t>Safety Engineers</a:t>
            </a:r>
          </a:p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endParaRPr lang="en-US" sz="17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ISEs at MSFC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0D5911-593C-4B7A-998F-6DBC76EF3BD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F69EB877-6EC0-3745-833F-A59992654974}"/>
              </a:ext>
            </a:extLst>
          </p:cNvPr>
          <p:cNvSpPr txBox="1">
            <a:spLocks/>
          </p:cNvSpPr>
          <p:nvPr/>
        </p:nvSpPr>
        <p:spPr bwMode="auto">
          <a:xfrm>
            <a:off x="4641641" y="967508"/>
            <a:ext cx="4121568" cy="5815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rgbClr val="004080"/>
                </a:solidFill>
                <a:latin typeface="+mn-lt"/>
              </a:defRPr>
            </a:lvl9pPr>
          </a:lstStyle>
          <a:p>
            <a:pPr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Systems Engineer and Integration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Lead Systems Engineers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Requirements Development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Interfaces 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MBSE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dirty="0"/>
              <a:t>Mass Properties</a:t>
            </a:r>
          </a:p>
          <a:p>
            <a:pPr lvl="1">
              <a:buFont typeface="Arial" panose="020B0604020202020204" pitchFamily="34" charset="0"/>
              <a:buChar char="•"/>
              <a:tabLst>
                <a:tab pos="8105775" algn="r"/>
              </a:tabLst>
            </a:pPr>
            <a:endParaRPr lang="en-US" sz="1700" kern="0" dirty="0"/>
          </a:p>
          <a:p>
            <a:pPr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kern="0" dirty="0"/>
              <a:t>Operations</a:t>
            </a:r>
          </a:p>
          <a:p>
            <a:pPr lvl="1"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kern="0" dirty="0"/>
              <a:t>Mission Managers</a:t>
            </a:r>
          </a:p>
          <a:p>
            <a:pPr lvl="1"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kern="0" dirty="0"/>
              <a:t>Payload Operations Directors</a:t>
            </a:r>
          </a:p>
          <a:p>
            <a:pPr lvl="1"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kern="0" dirty="0"/>
              <a:t>Planners</a:t>
            </a:r>
          </a:p>
          <a:p>
            <a:pPr lvl="1"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kern="0" dirty="0"/>
              <a:t>Controllers</a:t>
            </a:r>
          </a:p>
          <a:p>
            <a:pPr lvl="1"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kern="0" dirty="0"/>
              <a:t>Ergonomics</a:t>
            </a:r>
          </a:p>
          <a:p>
            <a:pPr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endParaRPr lang="en-US" sz="1700" kern="0" dirty="0"/>
          </a:p>
          <a:p>
            <a:pPr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kern="0" dirty="0"/>
              <a:t>Testing</a:t>
            </a:r>
          </a:p>
          <a:p>
            <a:pPr lvl="1"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endParaRPr lang="en-US" sz="1700" kern="0" dirty="0"/>
          </a:p>
          <a:p>
            <a:pPr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r>
              <a:rPr lang="en-US" sz="1700" kern="0" dirty="0"/>
              <a:t>Facilities</a:t>
            </a:r>
          </a:p>
          <a:p>
            <a:pPr defTabSz="914400">
              <a:buFont typeface="Arial" panose="020B0604020202020204" pitchFamily="34" charset="0"/>
              <a:buChar char="•"/>
              <a:tabLst>
                <a:tab pos="8105775" algn="r"/>
              </a:tabLst>
            </a:pPr>
            <a:endParaRPr lang="en-US" sz="1700" kern="0" dirty="0"/>
          </a:p>
          <a:p>
            <a:pPr defTabSz="914400"/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7893267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8C51FE-49D9-314D-9957-ABBF7DDE878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65CBF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65CBF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00" r="12500"/>
          <a:stretch/>
        </p:blipFill>
        <p:spPr>
          <a:xfrm>
            <a:off x="-38774" y="-29080"/>
            <a:ext cx="9221547" cy="691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72561" y="4648451"/>
            <a:ext cx="13805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B98C0A-F933-F945-8BC8-C54AB4C2E9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2230" y="4091306"/>
            <a:ext cx="2636972" cy="6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5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JPL-MFO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noFill/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MSL_CDR_PPT_Template_V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L_CDR_PPT_Template_V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L_CDR_PPT_Template_V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ce204e60-067e-4038-94f2-854b39719b5c">4SDW4C4EAYDZ-240-8554</_dlc_DocId>
    <_dlc_DocIdUrl xmlns="ce204e60-067e-4038-94f2-854b39719b5c">
      <Url>https://sharepoint.msfc.nasa.gov/sites/sciencetech/ST20/MAV/_layouts/15/DocIdRedir.aspx?ID=4SDW4C4EAYDZ-240-8554</Url>
      <Description>4SDW4C4EAYDZ-240-8554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C9F5C73DABA34E893AF03DB4D3914E" ma:contentTypeVersion="8" ma:contentTypeDescription="Create a new document." ma:contentTypeScope="" ma:versionID="5cf8075303e5a7efd7dd51e1c75fb95f">
  <xsd:schema xmlns:xsd="http://www.w3.org/2001/XMLSchema" xmlns:xs="http://www.w3.org/2001/XMLSchema" xmlns:p="http://schemas.microsoft.com/office/2006/metadata/properties" xmlns:ns1="http://schemas.microsoft.com/sharepoint/v3" xmlns:ns2="ce204e60-067e-4038-94f2-854b39719b5c" xmlns:ns3="3f1e7afc-562e-4f22-ab96-6e0a4fb11dcb" targetNamespace="http://schemas.microsoft.com/office/2006/metadata/properties" ma:root="true" ma:fieldsID="7ebd170916ef3b635e2d53d9b9677a84" ns1:_="" ns2:_="" ns3:_="">
    <xsd:import namespace="http://schemas.microsoft.com/sharepoint/v3"/>
    <xsd:import namespace="ce204e60-067e-4038-94f2-854b39719b5c"/>
    <xsd:import namespace="3f1e7afc-562e-4f22-ab96-6e0a4fb11dc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 ma:readOnly="fals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04e60-067e-4038-94f2-854b39719b5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1e7afc-562e-4f22-ab96-6e0a4fb11dcb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7397C5-DCDD-49F9-92CA-36FC514B9ECB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04AB63B-6D1F-4DC6-AFEA-AD31A4D6317E}">
  <ds:schemaRefs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schemas.openxmlformats.org/package/2006/metadata/core-properties"/>
    <ds:schemaRef ds:uri="ce204e60-067e-4038-94f2-854b39719b5c"/>
    <ds:schemaRef ds:uri="http://purl.org/dc/dcmitype/"/>
    <ds:schemaRef ds:uri="3f1e7afc-562e-4f22-ab96-6e0a4fb11dcb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10C4295-D8C4-4C62-8C9B-B192BD0073A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9E93F03-B411-4D50-B5FC-F945ED8441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e204e60-067e-4038-94f2-854b39719b5c"/>
    <ds:schemaRef ds:uri="3f1e7afc-562e-4f22-ab96-6e0a4fb11d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9471</TotalTime>
  <Words>1586</Words>
  <Application>Microsoft Office PowerPoint</Application>
  <PresentationFormat>On-screen Show (4:3)</PresentationFormat>
  <Paragraphs>398</Paragraphs>
  <Slides>30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9" baseType="lpstr">
      <vt:lpstr>ＭＳ Ｐゴシック</vt:lpstr>
      <vt:lpstr>ＭＳ Ｐゴシック</vt:lpstr>
      <vt:lpstr>Arial</vt:lpstr>
      <vt:lpstr>Arial Narrow</vt:lpstr>
      <vt:lpstr>Calibri</vt:lpstr>
      <vt:lpstr>Calibri Light</vt:lpstr>
      <vt:lpstr>Cambria Math</vt:lpstr>
      <vt:lpstr>Courier New</vt:lpstr>
      <vt:lpstr>Garamond</vt:lpstr>
      <vt:lpstr>Gill Sans</vt:lpstr>
      <vt:lpstr>Helvetica Light</vt:lpstr>
      <vt:lpstr>Segoe</vt:lpstr>
      <vt:lpstr>Tahoma</vt:lpstr>
      <vt:lpstr>Times New Roman</vt:lpstr>
      <vt:lpstr>Tw Cen MT</vt:lpstr>
      <vt:lpstr>Wingdings</vt:lpstr>
      <vt:lpstr>ヒラギノ角ゴ ProN W3</vt:lpstr>
      <vt:lpstr>JPL-MFO</vt:lpstr>
      <vt:lpstr>Office Theme</vt:lpstr>
      <vt:lpstr>Challenges of Returning Geological Samples from Mars</vt:lpstr>
      <vt:lpstr>Agenda</vt:lpstr>
      <vt:lpstr>Sample Return Mission Overview</vt:lpstr>
      <vt:lpstr>Landing Site – Jezero Crater</vt:lpstr>
      <vt:lpstr>NASA Design/Review Process</vt:lpstr>
      <vt:lpstr>Collaborative Design Process</vt:lpstr>
      <vt:lpstr>Formulation Design Process</vt:lpstr>
      <vt:lpstr>MSR Architectural Overview</vt:lpstr>
      <vt:lpstr>What is MAV?</vt:lpstr>
      <vt:lpstr>Why is Mars hard?</vt:lpstr>
      <vt:lpstr> MAV Functions</vt:lpstr>
      <vt:lpstr>PowerPoint Presentation</vt:lpstr>
      <vt:lpstr>MAV SSGG/SSGU Physical Architecture</vt:lpstr>
      <vt:lpstr>MAV Concept of Operations Ascent Mission Operations Overview</vt:lpstr>
      <vt:lpstr>MAV Model Based Systems Engineering</vt:lpstr>
      <vt:lpstr>Industrial &amp; Systems Engineering</vt:lpstr>
      <vt:lpstr>Industrial &amp; Systems Engineering Tools</vt:lpstr>
      <vt:lpstr>A Look at Systems Engineering Today</vt:lpstr>
      <vt:lpstr>Model-Based Systems Engineering</vt:lpstr>
      <vt:lpstr>Designing for the Unknown </vt:lpstr>
      <vt:lpstr>Requirements State Workflow</vt:lpstr>
      <vt:lpstr>What MBSE Looks Like</vt:lpstr>
      <vt:lpstr>The MAV MBSE Effort</vt:lpstr>
      <vt:lpstr>The MAV MBSE Effort</vt:lpstr>
      <vt:lpstr>The MAV MBSE Effort</vt:lpstr>
      <vt:lpstr>The MAV MBSE Effort</vt:lpstr>
      <vt:lpstr>The MAV MBSE Effort</vt:lpstr>
      <vt:lpstr>Questions?</vt:lpstr>
      <vt:lpstr>ISEs at MSFC</vt:lpstr>
      <vt:lpstr>PowerPoint Presentation</vt:lpstr>
    </vt:vector>
  </TitlesOfParts>
  <Company>Jet Propulsion Laboratory, Caltech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SRL</dc:title>
  <dc:creator>Brian Muirhead</dc:creator>
  <cp:lastModifiedBy>WALKER-JONES, ADRIENNE K. (MSFC-ST01)[MIPSS PC]</cp:lastModifiedBy>
  <cp:revision>348</cp:revision>
  <cp:lastPrinted>2018-09-25T19:33:53Z</cp:lastPrinted>
  <dcterms:created xsi:type="dcterms:W3CDTF">2014-05-16T13:00:15Z</dcterms:created>
  <dcterms:modified xsi:type="dcterms:W3CDTF">2020-09-20T03:28:28Z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0x010100A4C9F5C73DABA34E893AF03DB4D3914E</vt:lpwstr>
  </property>
  <property fmtid="{D5CDD505-2E9C-101B-9397-08002B2CF9AE}" pid="3" name="_dlc_DocIdItemGuid">
    <vt:lpwstr>24b27b8d-7589-4da8-9aed-f78a51a82029</vt:lpwstr>
  </property>
</Properties>
</file>