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257" r:id="rId2"/>
    <p:sldId id="365" r:id="rId3"/>
    <p:sldId id="420" r:id="rId4"/>
    <p:sldId id="421" r:id="rId5"/>
    <p:sldId id="380" r:id="rId6"/>
    <p:sldId id="381" r:id="rId7"/>
    <p:sldId id="366" r:id="rId8"/>
    <p:sldId id="364" r:id="rId9"/>
    <p:sldId id="412" r:id="rId10"/>
    <p:sldId id="398" r:id="rId11"/>
    <p:sldId id="394" r:id="rId12"/>
    <p:sldId id="404" r:id="rId13"/>
    <p:sldId id="413" r:id="rId14"/>
    <p:sldId id="416" r:id="rId15"/>
    <p:sldId id="411" r:id="rId16"/>
    <p:sldId id="410" r:id="rId17"/>
    <p:sldId id="417" r:id="rId18"/>
    <p:sldId id="415" r:id="rId19"/>
    <p:sldId id="409" r:id="rId20"/>
    <p:sldId id="383" r:id="rId21"/>
    <p:sldId id="384" r:id="rId22"/>
    <p:sldId id="414" r:id="rId23"/>
    <p:sldId id="393" r:id="rId24"/>
    <p:sldId id="390" r:id="rId25"/>
    <p:sldId id="28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B815"/>
    <a:srgbClr val="EA4CE6"/>
    <a:srgbClr val="EF782A"/>
    <a:srgbClr val="0253FD"/>
    <a:srgbClr val="FF00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106" autoAdjust="0"/>
    <p:restoredTop sz="92750" autoAdjust="0"/>
  </p:normalViewPr>
  <p:slideViewPr>
    <p:cSldViewPr snapToGrid="0" snapToObjects="1">
      <p:cViewPr varScale="1">
        <p:scale>
          <a:sx n="56" d="100"/>
          <a:sy n="56" d="100"/>
        </p:scale>
        <p:origin x="77" y="230"/>
      </p:cViewPr>
      <p:guideLst/>
    </p:cSldViewPr>
  </p:slideViewPr>
  <p:notesTextViewPr>
    <p:cViewPr>
      <p:scale>
        <a:sx n="1" d="1"/>
        <a:sy n="1" d="1"/>
      </p:scale>
      <p:origin x="0" y="0"/>
    </p:cViewPr>
  </p:notesTextViewPr>
  <p:sorterViewPr>
    <p:cViewPr>
      <p:scale>
        <a:sx n="65" d="100"/>
        <a:sy n="6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B0EAC-A7F8-4D48-A047-E1E2BF82F685}" type="datetimeFigureOut">
              <a:rPr lang="en-US" smtClean="0"/>
              <a:t>9/21/2020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A89208-19D7-9E47-969D-1A76A4CEEE29}" type="slidenum">
              <a:rPr lang="en-US" smtClean="0"/>
              <a:t>‹#›</a:t>
            </a:fld>
            <a:endParaRPr lang="en-US"/>
          </a:p>
        </p:txBody>
      </p:sp>
    </p:spTree>
    <p:extLst>
      <p:ext uri="{BB962C8B-B14F-4D97-AF65-F5344CB8AC3E}">
        <p14:creationId xmlns:p14="http://schemas.microsoft.com/office/powerpoint/2010/main" val="446640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_T8cn2J13-4"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79874"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cs typeface="ＭＳ Ｐゴシック" charset="0"/>
            </a:endParaRPr>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alibri" charset="0"/>
                <a:ea typeface="ＭＳ Ｐゴシック" charset="0"/>
                <a:cs typeface="ＭＳ Ｐゴシック" charset="0"/>
              </a:defRPr>
            </a:lvl1pPr>
            <a:lvl2pPr marL="729057" indent="-280406">
              <a:defRPr sz="2400">
                <a:solidFill>
                  <a:schemeClr val="tx1"/>
                </a:solidFill>
                <a:latin typeface="Calibri" charset="0"/>
                <a:ea typeface="ＭＳ Ｐゴシック" charset="0"/>
              </a:defRPr>
            </a:lvl2pPr>
            <a:lvl3pPr marL="1121626" indent="-224325">
              <a:defRPr sz="2400">
                <a:solidFill>
                  <a:schemeClr val="tx1"/>
                </a:solidFill>
                <a:latin typeface="Calibri" charset="0"/>
                <a:ea typeface="ＭＳ Ｐゴシック" charset="0"/>
              </a:defRPr>
            </a:lvl3pPr>
            <a:lvl4pPr marL="1570276" indent="-224325">
              <a:defRPr sz="2400">
                <a:solidFill>
                  <a:schemeClr val="tx1"/>
                </a:solidFill>
                <a:latin typeface="Calibri" charset="0"/>
                <a:ea typeface="ＭＳ Ｐゴシック" charset="0"/>
              </a:defRPr>
            </a:lvl4pPr>
            <a:lvl5pPr marL="2018927" indent="-224325">
              <a:defRPr sz="2400">
                <a:solidFill>
                  <a:schemeClr val="tx1"/>
                </a:solidFill>
                <a:latin typeface="Calibri" charset="0"/>
                <a:ea typeface="ＭＳ Ｐゴシック" charset="0"/>
              </a:defRPr>
            </a:lvl5pPr>
            <a:lvl6pPr marL="2467577" indent="-224325" eaLnBrk="0" fontAlgn="base" hangingPunct="0">
              <a:spcBef>
                <a:spcPct val="0"/>
              </a:spcBef>
              <a:spcAft>
                <a:spcPct val="0"/>
              </a:spcAft>
              <a:defRPr sz="2400">
                <a:solidFill>
                  <a:schemeClr val="tx1"/>
                </a:solidFill>
                <a:latin typeface="Calibri" charset="0"/>
                <a:ea typeface="ＭＳ Ｐゴシック" charset="0"/>
              </a:defRPr>
            </a:lvl6pPr>
            <a:lvl7pPr marL="2916227" indent="-224325" eaLnBrk="0" fontAlgn="base" hangingPunct="0">
              <a:spcBef>
                <a:spcPct val="0"/>
              </a:spcBef>
              <a:spcAft>
                <a:spcPct val="0"/>
              </a:spcAft>
              <a:defRPr sz="2400">
                <a:solidFill>
                  <a:schemeClr val="tx1"/>
                </a:solidFill>
                <a:latin typeface="Calibri" charset="0"/>
                <a:ea typeface="ＭＳ Ｐゴシック" charset="0"/>
              </a:defRPr>
            </a:lvl7pPr>
            <a:lvl8pPr marL="3364878" indent="-224325" eaLnBrk="0" fontAlgn="base" hangingPunct="0">
              <a:spcBef>
                <a:spcPct val="0"/>
              </a:spcBef>
              <a:spcAft>
                <a:spcPct val="0"/>
              </a:spcAft>
              <a:defRPr sz="2400">
                <a:solidFill>
                  <a:schemeClr val="tx1"/>
                </a:solidFill>
                <a:latin typeface="Calibri" charset="0"/>
                <a:ea typeface="ＭＳ Ｐゴシック" charset="0"/>
              </a:defRPr>
            </a:lvl8pPr>
            <a:lvl9pPr marL="3813528" indent="-224325" eaLnBrk="0" fontAlgn="base" hangingPunct="0">
              <a:spcBef>
                <a:spcPct val="0"/>
              </a:spcBef>
              <a:spcAft>
                <a:spcPct val="0"/>
              </a:spcAft>
              <a:defRPr sz="2400">
                <a:solidFill>
                  <a:schemeClr val="tx1"/>
                </a:solidFill>
                <a:latin typeface="Calibri" charset="0"/>
                <a:ea typeface="ＭＳ Ｐゴシック" charset="0"/>
              </a:defRPr>
            </a:lvl9pPr>
          </a:lstStyle>
          <a:p>
            <a:fld id="{750BB3CC-5599-3048-9C00-B7A118248894}" type="slidenum">
              <a:rPr lang="en-US" sz="1200">
                <a:solidFill>
                  <a:prstClr val="black"/>
                </a:solidFill>
              </a:rPr>
              <a:pPr/>
              <a:t>1</a:t>
            </a:fld>
            <a:endParaRPr lang="en-US" sz="1200" dirty="0">
              <a:solidFill>
                <a:prstClr val="black"/>
              </a:solidFill>
            </a:endParaRPr>
          </a:p>
        </p:txBody>
      </p:sp>
    </p:spTree>
    <p:extLst>
      <p:ext uri="{BB962C8B-B14F-4D97-AF65-F5344CB8AC3E}">
        <p14:creationId xmlns:p14="http://schemas.microsoft.com/office/powerpoint/2010/main" val="179011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 Troutman Colloquium</a:t>
            </a:r>
          </a:p>
          <a:p>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2</a:t>
            </a:fld>
            <a:endParaRPr lang="en-US"/>
          </a:p>
        </p:txBody>
      </p:sp>
    </p:spTree>
    <p:extLst>
      <p:ext uri="{BB962C8B-B14F-4D97-AF65-F5344CB8AC3E}">
        <p14:creationId xmlns:p14="http://schemas.microsoft.com/office/powerpoint/2010/main" val="383683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Ref. Troutman Colloquium</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89208-19D7-9E47-969D-1A76A4CEE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122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Ref. Troutman Colloquium</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89208-19D7-9E47-969D-1A76A4CEE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6305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Ref. Troutman Colloquium</a:t>
            </a:r>
          </a:p>
          <a:p>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5</a:t>
            </a:fld>
            <a:endParaRPr lang="en-US"/>
          </a:p>
        </p:txBody>
      </p:sp>
    </p:spTree>
    <p:extLst>
      <p:ext uri="{BB962C8B-B14F-4D97-AF65-F5344CB8AC3E}">
        <p14:creationId xmlns:p14="http://schemas.microsoft.com/office/powerpoint/2010/main" val="1223185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Ref. Troutman Colloquium</a:t>
            </a:r>
          </a:p>
          <a:p>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6</a:t>
            </a:fld>
            <a:endParaRPr lang="en-US"/>
          </a:p>
        </p:txBody>
      </p:sp>
    </p:spTree>
    <p:extLst>
      <p:ext uri="{BB962C8B-B14F-4D97-AF65-F5344CB8AC3E}">
        <p14:creationId xmlns:p14="http://schemas.microsoft.com/office/powerpoint/2010/main" val="3225803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Ref. Troutman Colloquium</a:t>
            </a:r>
          </a:p>
          <a:p>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7</a:t>
            </a:fld>
            <a:endParaRPr lang="en-US"/>
          </a:p>
        </p:txBody>
      </p:sp>
    </p:spTree>
    <p:extLst>
      <p:ext uri="{BB962C8B-B14F-4D97-AF65-F5344CB8AC3E}">
        <p14:creationId xmlns:p14="http://schemas.microsoft.com/office/powerpoint/2010/main" val="1878804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Ref. Troutman Colloquium</a:t>
            </a:r>
          </a:p>
          <a:p>
            <a:endParaRPr lang="en-US" dirty="0"/>
          </a:p>
        </p:txBody>
      </p:sp>
      <p:sp>
        <p:nvSpPr>
          <p:cNvPr id="4" name="Slide Number Placeholder 3"/>
          <p:cNvSpPr>
            <a:spLocks noGrp="1"/>
          </p:cNvSpPr>
          <p:nvPr>
            <p:ph type="sldNum" sz="quarter" idx="10"/>
          </p:nvPr>
        </p:nvSpPr>
        <p:spPr/>
        <p:txBody>
          <a:bodyPr/>
          <a:lstStyle/>
          <a:p>
            <a:fld id="{FF1F6F7E-0F1B-274E-A293-0D1EDE84EAD6}" type="slidenum">
              <a:rPr lang="en-US" smtClean="0"/>
              <a:t>8</a:t>
            </a:fld>
            <a:endParaRPr lang="en-US"/>
          </a:p>
        </p:txBody>
      </p:sp>
    </p:spTree>
    <p:extLst>
      <p:ext uri="{BB962C8B-B14F-4D97-AF65-F5344CB8AC3E}">
        <p14:creationId xmlns:p14="http://schemas.microsoft.com/office/powerpoint/2010/main" val="4006539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bg1"/>
                </a:solidFill>
                <a:hlinkClick r:id="rId3"/>
              </a:rPr>
              <a:t>https://www.youtube.com/watch?v=_T8cn2J13-4</a:t>
            </a:r>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9</a:t>
            </a:fld>
            <a:endParaRPr lang="en-US"/>
          </a:p>
        </p:txBody>
      </p:sp>
    </p:spTree>
    <p:extLst>
      <p:ext uri="{BB962C8B-B14F-4D97-AF65-F5344CB8AC3E}">
        <p14:creationId xmlns:p14="http://schemas.microsoft.com/office/powerpoint/2010/main" val="506832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 sec</a:t>
            </a:r>
          </a:p>
          <a:p>
            <a:r>
              <a:rPr lang="en-US" dirty="0" smtClean="0"/>
              <a:t>IEEE Simon</a:t>
            </a:r>
            <a:r>
              <a:rPr lang="en-US" baseline="0" dirty="0" smtClean="0"/>
              <a:t> 2017 – TPSAS </a:t>
            </a:r>
            <a:r>
              <a:rPr lang="en-US" dirty="0" smtClean="0"/>
              <a:t>25771</a:t>
            </a:r>
            <a:endParaRPr lang="en-US" dirty="0"/>
          </a:p>
        </p:txBody>
      </p:sp>
      <p:sp>
        <p:nvSpPr>
          <p:cNvPr id="4" name="Slide Number Placeholder 3"/>
          <p:cNvSpPr>
            <a:spLocks noGrp="1"/>
          </p:cNvSpPr>
          <p:nvPr>
            <p:ph type="sldNum" sz="quarter" idx="10"/>
          </p:nvPr>
        </p:nvSpPr>
        <p:spPr/>
        <p:txBody>
          <a:bodyPr/>
          <a:lstStyle/>
          <a:p>
            <a:pPr>
              <a:defRPr/>
            </a:pPr>
            <a:fld id="{BCE5E399-1CC6-4CD2-930C-7D0F501BA41F}" type="slidenum">
              <a:rPr lang="en-US" smtClean="0"/>
              <a:pPr>
                <a:defRPr/>
              </a:pPr>
              <a:t>10</a:t>
            </a:fld>
            <a:endParaRPr lang="en-US" dirty="0"/>
          </a:p>
        </p:txBody>
      </p:sp>
    </p:spTree>
    <p:extLst>
      <p:ext uri="{BB962C8B-B14F-4D97-AF65-F5344CB8AC3E}">
        <p14:creationId xmlns:p14="http://schemas.microsoft.com/office/powerpoint/2010/main" val="2486584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Quick Facts: https://moon.nasa.gov/about/in-depth/</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BDB8E81-ECD9-4F41-AC90-BE3C5C11967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113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https://svs.gsfc.nasa.gov/4770</a:t>
            </a:r>
          </a:p>
          <a:p>
            <a:r>
              <a:rPr lang="en-US" dirty="0" smtClean="0"/>
              <a:t>https://spaceflight.nasa.gov/gallery/images/apollo/apollo17/hires/as17-140-21496.jpg </a:t>
            </a:r>
          </a:p>
          <a:p>
            <a:r>
              <a:rPr lang="en-US" dirty="0" smtClean="0"/>
              <a:t>https://moon.nasa.gov/resources/111/earth-as-seen-by-apollo-12/?category=images</a:t>
            </a:r>
          </a:p>
          <a:p>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13</a:t>
            </a:fld>
            <a:endParaRPr lang="en-US"/>
          </a:p>
        </p:txBody>
      </p:sp>
    </p:spTree>
    <p:extLst>
      <p:ext uri="{BB962C8B-B14F-4D97-AF65-F5344CB8AC3E}">
        <p14:creationId xmlns:p14="http://schemas.microsoft.com/office/powerpoint/2010/main" val="3988915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https://www.nsf.gov/news/mmg/mmg_disp.jsp?med_id=81216&amp;from=</a:t>
            </a:r>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15</a:t>
            </a:fld>
            <a:endParaRPr lang="en-US"/>
          </a:p>
        </p:txBody>
      </p:sp>
    </p:spTree>
    <p:extLst>
      <p:ext uri="{BB962C8B-B14F-4D97-AF65-F5344CB8AC3E}">
        <p14:creationId xmlns:p14="http://schemas.microsoft.com/office/powerpoint/2010/main" val="904425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https://moon.nasa.gov/resources/377/moon-to-mars-posters/</a:t>
            </a:r>
          </a:p>
          <a:p>
            <a:r>
              <a:rPr lang="en-US" dirty="0" smtClean="0"/>
              <a:t>https://spaceflight.nasa.gov/gallery/images/exploration/lunarexploration/hires/s89_26097.jpg</a:t>
            </a:r>
          </a:p>
          <a:p>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16</a:t>
            </a:fld>
            <a:endParaRPr lang="en-US"/>
          </a:p>
        </p:txBody>
      </p:sp>
    </p:spTree>
    <p:extLst>
      <p:ext uri="{BB962C8B-B14F-4D97-AF65-F5344CB8AC3E}">
        <p14:creationId xmlns:p14="http://schemas.microsoft.com/office/powerpoint/2010/main" val="18753090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https://moon.nasa.gov/resources/97/the-moons-permanently-shadowed-regions/</a:t>
            </a:r>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18</a:t>
            </a:fld>
            <a:endParaRPr lang="en-US"/>
          </a:p>
        </p:txBody>
      </p:sp>
    </p:spTree>
    <p:extLst>
      <p:ext uri="{BB962C8B-B14F-4D97-AF65-F5344CB8AC3E}">
        <p14:creationId xmlns:p14="http://schemas.microsoft.com/office/powerpoint/2010/main" val="2186334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Shackelton</a:t>
            </a:r>
            <a:r>
              <a:rPr lang="en-US" baseline="0" dirty="0" smtClean="0"/>
              <a:t> Crater from LRO</a:t>
            </a:r>
            <a:endParaRPr lang="en-US" dirty="0" smtClean="0"/>
          </a:p>
          <a:p>
            <a:r>
              <a:rPr lang="en-US" dirty="0" smtClean="0"/>
              <a:t>https://moon.nasa.gov/resources/162/on-the-rim/</a:t>
            </a:r>
            <a:br>
              <a:rPr lang="en-US" dirty="0" smtClean="0"/>
            </a:br>
            <a:r>
              <a:rPr lang="en-US" dirty="0" smtClean="0"/>
              <a:t>Image Credit: NASA/GSFC/Arizona State University </a:t>
            </a:r>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19</a:t>
            </a:fld>
            <a:endParaRPr lang="en-US"/>
          </a:p>
        </p:txBody>
      </p:sp>
    </p:spTree>
    <p:extLst>
      <p:ext uri="{BB962C8B-B14F-4D97-AF65-F5344CB8AC3E}">
        <p14:creationId xmlns:p14="http://schemas.microsoft.com/office/powerpoint/2010/main" val="4075307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Food</a:t>
            </a:r>
            <a:r>
              <a:rPr lang="en-US" baseline="0" dirty="0" smtClean="0"/>
              <a:t> mention food stability and </a:t>
            </a:r>
            <a:endParaRPr lang="en-US" dirty="0" smtClean="0"/>
          </a:p>
          <a:p>
            <a:r>
              <a:rPr lang="en-US" dirty="0" smtClean="0"/>
              <a:t>Radiation (Passive</a:t>
            </a:r>
            <a:r>
              <a:rPr lang="en-US" baseline="0" dirty="0" smtClean="0"/>
              <a:t> and Active) – Mention Active shielding concepts and thick shield experiments.</a:t>
            </a:r>
            <a:endParaRPr lang="en-US" dirty="0" smtClean="0"/>
          </a:p>
          <a:p>
            <a:r>
              <a:rPr lang="en-US" dirty="0" smtClean="0"/>
              <a:t>Exercise, </a:t>
            </a:r>
          </a:p>
          <a:p>
            <a:r>
              <a:rPr lang="en-US" dirty="0" smtClean="0"/>
              <a:t>Ref.</a:t>
            </a:r>
            <a:r>
              <a:rPr lang="en-US" baseline="0" dirty="0" smtClean="0"/>
              <a:t> Simon SciTech 2016 – TPSAS </a:t>
            </a:r>
            <a:r>
              <a:rPr lang="en-US" dirty="0" smtClean="0"/>
              <a:t>23401</a:t>
            </a:r>
            <a:r>
              <a:rPr lang="en-US" baseline="0" dirty="0" smtClean="0"/>
              <a:t> </a:t>
            </a:r>
            <a:endParaRPr lang="en-US" baseline="0" dirty="0" smtClean="0"/>
          </a:p>
          <a:p>
            <a:r>
              <a:rPr lang="en-US" baseline="0" dirty="0" smtClean="0"/>
              <a:t>Food Images: </a:t>
            </a:r>
          </a:p>
          <a:p>
            <a:r>
              <a:rPr lang="en-US" dirty="0" smtClean="0"/>
              <a:t>https://www.nasa.gov/offices/oct/40-years-of-nasa-spinoff/food-safety-standards</a:t>
            </a:r>
          </a:p>
          <a:p>
            <a:endParaRPr lang="en-US" dirty="0" smtClean="0"/>
          </a:p>
          <a:p>
            <a:r>
              <a:rPr lang="en-US" dirty="0" smtClean="0"/>
              <a:t>Radiation Images: </a:t>
            </a:r>
          </a:p>
          <a:p>
            <a:r>
              <a:rPr lang="en-US" dirty="0" smtClean="0"/>
              <a:t>https://www.nasa.gov/hrp/elements/radiation/miniseries - Credit NASA / SOHO</a:t>
            </a:r>
            <a:endParaRPr lang="en-US"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914293" rtl="0" eaLnBrk="1" fontAlgn="auto" latinLnBrk="0" hangingPunct="1">
              <a:lnSpc>
                <a:spcPct val="100000"/>
              </a:lnSpc>
              <a:spcBef>
                <a:spcPts val="0"/>
              </a:spcBef>
              <a:spcAft>
                <a:spcPts val="0"/>
              </a:spcAft>
              <a:buClrTx/>
              <a:buSzTx/>
              <a:buFontTx/>
              <a:buNone/>
              <a:tabLst/>
              <a:defRPr/>
            </a:pPr>
            <a:fld id="{938A1FE3-D604-4F8D-ABE0-B318106628E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293"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1064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Medical,</a:t>
            </a:r>
            <a:r>
              <a:rPr lang="en-US" baseline="0" dirty="0" smtClean="0"/>
              <a:t> BHP, Autonomy, IVHM,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Ref.</a:t>
            </a:r>
            <a:r>
              <a:rPr lang="en-US" baseline="0" dirty="0" smtClean="0"/>
              <a:t> Simon SciTech 2016 – TPSAS </a:t>
            </a:r>
            <a:r>
              <a:rPr lang="en-US" dirty="0" smtClean="0"/>
              <a:t>23401</a:t>
            </a:r>
            <a:r>
              <a:rPr lang="en-US" baseline="0" dirty="0" smtClean="0"/>
              <a:t> </a:t>
            </a:r>
            <a:endParaRPr lang="en-US" dirty="0" smtClean="0"/>
          </a:p>
          <a:p>
            <a:r>
              <a:rPr lang="en-US" dirty="0" smtClean="0"/>
              <a:t>Medical Images</a:t>
            </a:r>
          </a:p>
          <a:p>
            <a:r>
              <a:rPr lang="en-US" dirty="0" smtClean="0"/>
              <a:t>https://www.nasa.gov/mission_pages/station/research/benefits/ultrasound.html</a:t>
            </a:r>
          </a:p>
          <a:p>
            <a:endParaRPr lang="en-US" dirty="0" smtClean="0"/>
          </a:p>
          <a:p>
            <a:r>
              <a:rPr lang="en-US" dirty="0" smtClean="0"/>
              <a:t>Behavioral Health</a:t>
            </a:r>
          </a:p>
          <a:p>
            <a:r>
              <a:rPr lang="en-US" dirty="0" smtClean="0"/>
              <a:t>https://spaceflight.nasa.gov/gallery/images/station/crew-24/html/iss024e014263.html</a:t>
            </a:r>
          </a:p>
          <a:p>
            <a:r>
              <a:rPr lang="en-US" dirty="0" smtClean="0"/>
              <a:t>https://www.nasa.gov/press/2014/october/nasa-selects-three-proposals-to-support-behavioral-health-and-performance-on-deep/</a:t>
            </a:r>
          </a:p>
          <a:p>
            <a:endParaRPr lang="en-US" dirty="0"/>
          </a:p>
        </p:txBody>
      </p:sp>
      <p:sp>
        <p:nvSpPr>
          <p:cNvPr id="4" name="Slide Number Placeholder 3"/>
          <p:cNvSpPr>
            <a:spLocks noGrp="1"/>
          </p:cNvSpPr>
          <p:nvPr>
            <p:ph type="sldNum" sz="quarter" idx="10"/>
          </p:nvPr>
        </p:nvSpPr>
        <p:spPr/>
        <p:txBody>
          <a:bodyPr/>
          <a:lstStyle/>
          <a:p>
            <a:pPr marL="0" marR="0" lvl="0" indent="0" algn="r" defTabSz="914293" rtl="0" eaLnBrk="1" fontAlgn="auto" latinLnBrk="0" hangingPunct="1">
              <a:lnSpc>
                <a:spcPct val="100000"/>
              </a:lnSpc>
              <a:spcBef>
                <a:spcPts val="0"/>
              </a:spcBef>
              <a:spcAft>
                <a:spcPts val="0"/>
              </a:spcAft>
              <a:buClrTx/>
              <a:buSzTx/>
              <a:buFontTx/>
              <a:buNone/>
              <a:tabLst/>
              <a:defRPr/>
            </a:pPr>
            <a:fld id="{938A1FE3-D604-4F8D-ABE0-B318106628E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293"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8543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https://www.nasa.gov/images/content/390895main_Gene_Cernan_covered_in_lunar_dust_full.jpg</a:t>
            </a:r>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22</a:t>
            </a:fld>
            <a:endParaRPr lang="en-US"/>
          </a:p>
        </p:txBody>
      </p:sp>
    </p:spTree>
    <p:extLst>
      <p:ext uri="{BB962C8B-B14F-4D97-AF65-F5344CB8AC3E}">
        <p14:creationId xmlns:p14="http://schemas.microsoft.com/office/powerpoint/2010/main" val="3050328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look beyond the first few missions to Mars</a:t>
            </a:r>
            <a:r>
              <a:rPr lang="en-US" baseline="0" dirty="0" smtClean="0"/>
              <a:t> to ensure that what we are designing will fit well into a pioneering strategy, where we learn to live independent from Earth. Major challenges like Martian dust, Radiation, Nutritional stability, maintainability of systems, and medical care without hospitals  will need to be addressed.</a:t>
            </a:r>
          </a:p>
          <a:p>
            <a:endParaRPr lang="en-US" baseline="0" dirty="0" smtClean="0"/>
          </a:p>
          <a:p>
            <a:r>
              <a:rPr lang="en-US" baseline="0" dirty="0" smtClean="0"/>
              <a:t>We are trying to see how to repurpose our designs for other purposes like science labs and food growth chambers. It’s important to think now about how to design systems to serve multiple roles as each new habitat program we start is a big expense. Commonality, reusability, and modularity are big issues we try to tackle.</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Ref.</a:t>
            </a:r>
            <a:r>
              <a:rPr lang="en-US" baseline="0" dirty="0" smtClean="0"/>
              <a:t> Simon SciTech 2016 – TPSAS </a:t>
            </a:r>
            <a:r>
              <a:rPr lang="en-US" dirty="0" smtClean="0"/>
              <a:t>23401</a:t>
            </a:r>
            <a:r>
              <a:rPr lang="en-US" baseline="0" dirty="0" smtClean="0"/>
              <a:t> </a:t>
            </a:r>
            <a:br>
              <a:rPr lang="en-US" baseline="0" dirty="0" smtClean="0"/>
            </a:br>
            <a:r>
              <a:rPr lang="en-US" baseline="0" dirty="0" smtClean="0"/>
              <a:t>Image Credit NASA</a:t>
            </a:r>
            <a:endParaRPr lang="en-US" dirty="0" smtClean="0"/>
          </a:p>
          <a:p>
            <a:endParaRPr lang="en-US" dirty="0"/>
          </a:p>
        </p:txBody>
      </p:sp>
      <p:sp>
        <p:nvSpPr>
          <p:cNvPr id="4" name="Slide Number Placeholder 3"/>
          <p:cNvSpPr>
            <a:spLocks noGrp="1"/>
          </p:cNvSpPr>
          <p:nvPr>
            <p:ph type="sldNum" sz="quarter" idx="10"/>
          </p:nvPr>
        </p:nvSpPr>
        <p:spPr/>
        <p:txBody>
          <a:bodyPr/>
          <a:lstStyle/>
          <a:p>
            <a:fld id="{9F826505-5EE7-48D0-9013-AD70F982F15F}" type="slidenum">
              <a:rPr lang="en-US" smtClean="0"/>
              <a:t>23</a:t>
            </a:fld>
            <a:endParaRPr lang="en-US"/>
          </a:p>
        </p:txBody>
      </p:sp>
    </p:spTree>
    <p:extLst>
      <p:ext uri="{BB962C8B-B14F-4D97-AF65-F5344CB8AC3E}">
        <p14:creationId xmlns:p14="http://schemas.microsoft.com/office/powerpoint/2010/main" val="2174955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NASA Video </a:t>
            </a:r>
            <a:r>
              <a:rPr lang="en-US" dirty="0" err="1" smtClean="0"/>
              <a:t>Youtube</a:t>
            </a:r>
            <a:r>
              <a:rPr lang="en-US" dirty="0" smtClean="0"/>
              <a:t>:</a:t>
            </a:r>
            <a:r>
              <a:rPr lang="en-US" baseline="0" dirty="0" smtClean="0"/>
              <a:t> </a:t>
            </a:r>
            <a:r>
              <a:rPr lang="en-US" dirty="0" smtClean="0"/>
              <a:t>https://www.youtube.com/watch?v=94bIW7e1Otg </a:t>
            </a:r>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24</a:t>
            </a:fld>
            <a:endParaRPr lang="en-US"/>
          </a:p>
        </p:txBody>
      </p:sp>
    </p:spTree>
    <p:extLst>
      <p:ext uri="{BB962C8B-B14F-4D97-AF65-F5344CB8AC3E}">
        <p14:creationId xmlns:p14="http://schemas.microsoft.com/office/powerpoint/2010/main" val="4108976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flip="none" rotWithShape="1">
          <a:gsLst>
            <a:gs pos="0">
              <a:schemeClr val="accent1">
                <a:lumMod val="67000"/>
              </a:schemeClr>
            </a:gs>
            <a:gs pos="24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7" name="Rectangle 162"/>
          <p:cNvSpPr>
            <a:spLocks noGrp="1" noChangeArrowheads="1"/>
          </p:cNvSpPr>
          <p:nvPr>
            <p:ph type="ctrTitle"/>
          </p:nvPr>
        </p:nvSpPr>
        <p:spPr>
          <a:xfrm>
            <a:off x="424078" y="1841954"/>
            <a:ext cx="10198100" cy="882289"/>
          </a:xfrm>
          <a:ln>
            <a:noFill/>
          </a:ln>
        </p:spPr>
        <p:txBody>
          <a:bodyPr anchor="t"/>
          <a:lstStyle>
            <a:lvl1pPr>
              <a:defRPr sz="2400">
                <a:solidFill>
                  <a:schemeClr val="bg1"/>
                </a:solidFill>
              </a:defRPr>
            </a:lvl1pPr>
          </a:lstStyle>
          <a:p>
            <a:r>
              <a:rPr lang="en-US" dirty="0"/>
              <a:t>Click to edit Master title style</a:t>
            </a:r>
          </a:p>
        </p:txBody>
      </p:sp>
      <p:sp>
        <p:nvSpPr>
          <p:cNvPr id="9" name="Rectangle 163"/>
          <p:cNvSpPr>
            <a:spLocks noGrp="1" noChangeArrowheads="1"/>
          </p:cNvSpPr>
          <p:nvPr>
            <p:ph type="subTitle" idx="1"/>
          </p:nvPr>
        </p:nvSpPr>
        <p:spPr>
          <a:xfrm>
            <a:off x="424078" y="2819018"/>
            <a:ext cx="10198100" cy="430903"/>
          </a:xfrm>
          <a:ln>
            <a:noFill/>
          </a:ln>
        </p:spPr>
        <p:txBody>
          <a:bodyPr/>
          <a:lstStyle>
            <a:lvl1pPr>
              <a:buNone/>
              <a:defRPr sz="1600" b="0" baseline="0">
                <a:solidFill>
                  <a:schemeClr val="bg1"/>
                </a:solidFill>
              </a:defRPr>
            </a:lvl1pPr>
          </a:lstStyle>
          <a:p>
            <a:r>
              <a:rPr lang="en-US" dirty="0"/>
              <a:t>Click to edit Master subtitle style</a:t>
            </a:r>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a:defRPr>
                <a:solidFill>
                  <a:schemeClr val="tx2"/>
                </a:solidFill>
              </a:defRPr>
            </a:lvl1pPr>
          </a:lstStyle>
          <a:p>
            <a:pPr>
              <a:defRPr/>
            </a:pPr>
            <a:fld id="{2FB12537-B55F-1D4C-AACF-3B10E7522722}" type="slidenum">
              <a:rPr lang="en-US" smtClean="0"/>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2367222B-4B3E-3943-AD3F-B1643399706C}"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C452800A-40B0-9F47-AA4E-26F2C6069B2B}"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28E4EEBA-EC9D-884B-A76C-51E8805C6603}"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6E5059B5-FA2A-D14A-9FA4-0D0A48FB7DF0}" type="slidenum">
              <a:rPr lang="en-US"/>
              <a:pPr>
                <a:defRPr/>
              </a:pPr>
              <a:t>‹#›</a:t>
            </a:fld>
            <a:endParaRPr lang="en-US" dirty="0"/>
          </a:p>
        </p:txBody>
      </p:sp>
      <p:sp>
        <p:nvSpPr>
          <p:cNvPr id="4" name="Footer Placeholder 3"/>
          <p:cNvSpPr>
            <a:spLocks noGrp="1"/>
          </p:cNvSpPr>
          <p:nvPr>
            <p:ph type="ftr" sz="quarter" idx="11"/>
          </p:nvPr>
        </p:nvSpPr>
        <p:spPr>
          <a:xfrm>
            <a:off x="609600" y="6356353"/>
            <a:ext cx="7416800" cy="365125"/>
          </a:xfrm>
          <a:prstGeom prst="rect">
            <a:avLst/>
          </a:prstGeom>
        </p:spPr>
        <p:txBody>
          <a:bodyPr/>
          <a:lstStyle/>
          <a:p>
            <a:pPr>
              <a:defRPr/>
            </a:pPr>
            <a:endParaRPr lang="en-US" dirty="0"/>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79BA73B-62DA-7C45-A31D-D6B41ED9CB93}"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F706772-625F-0E46-B934-F9082C83F52B}"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00250982-42F3-5447-871F-AFA39A36BE82}"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0BB7A66C-9E60-1449-A623-238DBBA6AF58}" type="slidenum">
              <a:rPr lang="en-US"/>
              <a:pPr>
                <a:defRPr/>
              </a:pPr>
              <a:t>‹#›</a:t>
            </a:fld>
            <a:endParaRPr lang="en-US" dirty="0"/>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7"/>
          <p:cNvSpPr>
            <a:spLocks noGrp="1" noChangeArrowheads="1"/>
          </p:cNvSpPr>
          <p:nvPr>
            <p:ph type="sldNum" sz="quarter" idx="10"/>
          </p:nvPr>
        </p:nvSpPr>
        <p:spPr/>
        <p:txBody>
          <a:bodyPr/>
          <a:lstStyle>
            <a:lvl1pPr>
              <a:defRPr>
                <a:solidFill>
                  <a:srgbClr val="000000"/>
                </a:solidFill>
              </a:defRPr>
            </a:lvl1pPr>
          </a:lstStyle>
          <a:p>
            <a:fld id="{386AC575-653E-4439-AA59-2B406492A337}"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Slide Number Placeholder 7"/>
          <p:cNvSpPr>
            <a:spLocks noGrp="1" noChangeArrowheads="1"/>
          </p:cNvSpPr>
          <p:nvPr>
            <p:ph type="sldNum" sz="quarter" idx="10"/>
          </p:nvPr>
        </p:nvSpPr>
        <p:spPr/>
        <p:txBody>
          <a:bodyPr/>
          <a:lstStyle>
            <a:lvl1pPr>
              <a:defRPr/>
            </a:lvl1pPr>
          </a:lstStyle>
          <a:p>
            <a:fld id="{1A168E58-362E-438E-ACB3-5E5CAE501250}"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blue and black American">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Slide Number Placeholder 7"/>
          <p:cNvSpPr>
            <a:spLocks noGrp="1" noChangeArrowheads="1"/>
          </p:cNvSpPr>
          <p:nvPr>
            <p:ph type="sldNum" sz="quarter" idx="10"/>
          </p:nvPr>
        </p:nvSpPr>
        <p:spPr/>
        <p:txBody>
          <a:bodyPr/>
          <a:lstStyle>
            <a:lvl1pPr>
              <a:defRPr/>
            </a:lvl1pPr>
          </a:lstStyle>
          <a:p>
            <a:fld id="{4D99FF8D-6D2F-4A50-8CDF-4097B74CB827}"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a:extLst/>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20000"/>
              </a:spcBef>
              <a:spcAft>
                <a:spcPct val="0"/>
              </a:spcAft>
              <a:defRPr/>
            </a:pPr>
            <a:endParaRPr lang="en-US" altLang="en-US" sz="1800" dirty="0">
              <a:solidFill>
                <a:srgbClr val="000000"/>
              </a:solidFill>
              <a:latin typeface="Arial" pitchFamily="34" charset="0"/>
              <a:cs typeface="ＭＳ Ｐゴシック" charset="0"/>
            </a:endParaRPr>
          </a:p>
        </p:txBody>
      </p:sp>
      <p:pic>
        <p:nvPicPr>
          <p:cNvPr id="1027" name="Picture 7" descr="NASA insignia RGB.png"/>
          <p:cNvPicPr>
            <a:picLocks noChangeAspect="1"/>
          </p:cNvPicPr>
          <p:nvPr userDrawn="1"/>
        </p:nvPicPr>
        <p:blipFill>
          <a:blip r:embed="rId16">
            <a:extLst>
              <a:ext uri="{28A0092B-C50C-407E-A947-70E740481C1C}">
                <a14:useLocalDpi xmlns:a14="http://schemas.microsoft.com/office/drawing/2010/main"/>
              </a:ext>
            </a:extLst>
          </a:blip>
          <a:srcRect/>
          <a:stretch>
            <a:fillRect/>
          </a:stretch>
        </p:blipFill>
        <p:spPr bwMode="auto">
          <a:xfrm>
            <a:off x="11272838" y="158752"/>
            <a:ext cx="787930" cy="593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8" name="Title Placeholder 1"/>
          <p:cNvSpPr>
            <a:spLocks noGrp="1"/>
          </p:cNvSpPr>
          <p:nvPr>
            <p:ph type="title"/>
          </p:nvPr>
        </p:nvSpPr>
        <p:spPr bwMode="auto">
          <a:xfrm>
            <a:off x="315384" y="103188"/>
            <a:ext cx="10769600" cy="74295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chemeClr val="tx2"/>
                </a:solidFill>
                <a:latin typeface="Arial" charset="0"/>
                <a:cs typeface="Arial" charset="0"/>
              </a:defRPr>
            </a:lvl1pPr>
          </a:lstStyle>
          <a:p>
            <a:pPr defTabSz="457200" fontAlgn="base">
              <a:spcBef>
                <a:spcPct val="0"/>
              </a:spcBef>
              <a:spcAft>
                <a:spcPct val="0"/>
              </a:spcAft>
              <a:defRPr/>
            </a:pPr>
            <a:fld id="{F9B15C5C-0988-094E-B1BA-EF1B8BCD2926}" type="slidenum">
              <a:rPr lang="en-US" smtClean="0">
                <a:ea typeface="ＭＳ Ｐゴシック" charset="0"/>
              </a:rPr>
              <a:pPr defTabSz="457200" fontAlgn="base">
                <a:spcBef>
                  <a:spcPct val="0"/>
                </a:spcBef>
                <a:spcAft>
                  <a:spcPct val="0"/>
                </a:spcAft>
                <a:defRPr/>
              </a:pPr>
              <a:t>‹#›</a:t>
            </a:fld>
            <a:endParaRPr lang="en-US" dirty="0">
              <a:ea typeface="ＭＳ Ｐゴシック" charset="0"/>
            </a:endParaRPr>
          </a:p>
        </p:txBody>
      </p:sp>
    </p:spTree>
    <p:extLst>
      <p:ext uri="{BB962C8B-B14F-4D97-AF65-F5344CB8AC3E}">
        <p14:creationId xmlns:p14="http://schemas.microsoft.com/office/powerpoint/2010/main" val="10198109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hf hdr="0" ft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6.png"/><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25.png"/><Relationship Id="rId4"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ctrTitle"/>
          </p:nvPr>
        </p:nvSpPr>
        <p:spPr>
          <a:xfrm>
            <a:off x="305384" y="2320291"/>
            <a:ext cx="6975526" cy="1899234"/>
          </a:xfrm>
        </p:spPr>
        <p:txBody>
          <a:bodyPr anchor="ctr"/>
          <a:lstStyle/>
          <a:p>
            <a:r>
              <a:rPr lang="en-US" sz="4000" dirty="0" smtClean="0">
                <a:solidFill>
                  <a:schemeClr val="accent1">
                    <a:lumMod val="40000"/>
                    <a:lumOff val="60000"/>
                  </a:schemeClr>
                </a:solidFill>
              </a:rPr>
              <a:t>Human Exploration </a:t>
            </a:r>
            <a:br>
              <a:rPr lang="en-US" sz="4000" dirty="0" smtClean="0">
                <a:solidFill>
                  <a:schemeClr val="accent1">
                    <a:lumMod val="40000"/>
                    <a:lumOff val="60000"/>
                  </a:schemeClr>
                </a:solidFill>
              </a:rPr>
            </a:br>
            <a:r>
              <a:rPr lang="en-US" sz="4000" dirty="0" smtClean="0">
                <a:solidFill>
                  <a:schemeClr val="accent1">
                    <a:lumMod val="40000"/>
                    <a:lumOff val="60000"/>
                  </a:schemeClr>
                </a:solidFill>
              </a:rPr>
              <a:t>and Lunar Outpost Considerations</a:t>
            </a:r>
            <a:r>
              <a:rPr lang="en-US" sz="4000" dirty="0"/>
              <a:t/>
            </a:r>
            <a:br>
              <a:rPr lang="en-US" sz="4000" dirty="0"/>
            </a:br>
            <a:r>
              <a:rPr lang="en-US" sz="4000" dirty="0"/>
              <a:t/>
            </a:r>
            <a:br>
              <a:rPr lang="en-US" sz="4000" dirty="0"/>
            </a:br>
            <a:r>
              <a:rPr lang="en-US" dirty="0">
                <a:latin typeface="Arial Narrow" charset="0"/>
                <a:ea typeface="ヒラギノ角ゴ Pro W3" charset="0"/>
                <a:cs typeface="Arial Narrow" charset="0"/>
              </a:rPr>
              <a:t/>
            </a:r>
            <a:br>
              <a:rPr lang="en-US" dirty="0">
                <a:latin typeface="Arial Narrow" charset="0"/>
                <a:ea typeface="ヒラギノ角ゴ Pro W3" charset="0"/>
                <a:cs typeface="Arial Narrow" charset="0"/>
              </a:rPr>
            </a:br>
            <a:r>
              <a:rPr lang="en-US" sz="1800" dirty="0" smtClean="0">
                <a:latin typeface="Arial Narrow" charset="0"/>
                <a:ea typeface="ヒラギノ角ゴ Pro W3" charset="0"/>
                <a:cs typeface="Arial Narrow" charset="0"/>
              </a:rPr>
              <a:t>Matt Simon and Michelle Rodio</a:t>
            </a:r>
            <a:br>
              <a:rPr lang="en-US" sz="1800" dirty="0" smtClean="0">
                <a:latin typeface="Arial Narrow" charset="0"/>
                <a:ea typeface="ヒラギノ角ゴ Pro W3" charset="0"/>
                <a:cs typeface="Arial Narrow" charset="0"/>
              </a:rPr>
            </a:br>
            <a:r>
              <a:rPr lang="en-US" sz="1800" dirty="0" smtClean="0">
                <a:latin typeface="Arial Narrow" charset="0"/>
                <a:ea typeface="ヒラギノ角ゴ Pro W3" charset="0"/>
                <a:cs typeface="Arial Narrow" charset="0"/>
              </a:rPr>
              <a:t>NASA </a:t>
            </a:r>
            <a:r>
              <a:rPr lang="en-US" sz="1800" dirty="0">
                <a:latin typeface="Arial Narrow" charset="0"/>
                <a:ea typeface="ヒラギノ角ゴ Pro W3" charset="0"/>
                <a:cs typeface="Arial Narrow" charset="0"/>
              </a:rPr>
              <a:t>Langley Research Center</a:t>
            </a:r>
            <a:br>
              <a:rPr lang="en-US" sz="1800" dirty="0">
                <a:latin typeface="Arial Narrow" charset="0"/>
                <a:ea typeface="ヒラギノ角ゴ Pro W3" charset="0"/>
                <a:cs typeface="Arial Narrow" charset="0"/>
              </a:rPr>
            </a:br>
            <a:r>
              <a:rPr lang="en-US" sz="1800" dirty="0" smtClean="0">
                <a:latin typeface="Arial Narrow" charset="0"/>
                <a:ea typeface="ヒラギノ角ゴ Pro W3" charset="0"/>
                <a:cs typeface="Arial Narrow" charset="0"/>
              </a:rPr>
              <a:t>Sept. 25, 2020</a:t>
            </a:r>
            <a:endParaRPr lang="en-US" sz="1800" dirty="0">
              <a:latin typeface="Arial" charset="0"/>
              <a:ea typeface="ヒラギノ角ゴ Pro W3" charset="0"/>
            </a:endParaRPr>
          </a:p>
        </p:txBody>
      </p:sp>
    </p:spTree>
    <p:extLst>
      <p:ext uri="{BB962C8B-B14F-4D97-AF65-F5344CB8AC3E}">
        <p14:creationId xmlns:p14="http://schemas.microsoft.com/office/powerpoint/2010/main" val="89506169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alpha val="1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4"/>
          <p:cNvSpPr>
            <a:spLocks noChangeArrowheads="1"/>
          </p:cNvSpPr>
          <p:nvPr/>
        </p:nvSpPr>
        <p:spPr bwMode="auto">
          <a:xfrm>
            <a:off x="1930083" y="2582545"/>
            <a:ext cx="852011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9600" b="1" dirty="0">
                <a:solidFill>
                  <a:schemeClr val="accent1">
                    <a:lumMod val="40000"/>
                    <a:lumOff val="60000"/>
                  </a:schemeClr>
                </a:solidFill>
                <a:effectLst>
                  <a:outerShdw blurRad="38100" dist="38100" dir="2700000" algn="tl">
                    <a:srgbClr val="000000">
                      <a:alpha val="43137"/>
                    </a:srgbClr>
                  </a:outerShdw>
                </a:effectLst>
              </a:rPr>
              <a:t>WHY?</a:t>
            </a:r>
          </a:p>
        </p:txBody>
      </p:sp>
    </p:spTree>
    <p:extLst>
      <p:ext uri="{BB962C8B-B14F-4D97-AF65-F5344CB8AC3E}">
        <p14:creationId xmlns:p14="http://schemas.microsoft.com/office/powerpoint/2010/main" val="414693574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1884363" y="193675"/>
            <a:ext cx="85201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srgbClr val="4F81BD">
                    <a:lumMod val="40000"/>
                    <a:lumOff val="60000"/>
                  </a:srgbClr>
                </a:solidFill>
                <a:effectLst/>
                <a:uLnTx/>
                <a:uFillTx/>
                <a:latin typeface="Arial" panose="020B0604020202020204" pitchFamily="34" charset="0"/>
                <a:ea typeface="+mn-ea"/>
                <a:cs typeface="+mn-cs"/>
              </a:rPr>
              <a:t>The past tells us something……</a:t>
            </a:r>
          </a:p>
        </p:txBody>
      </p:sp>
      <p:sp>
        <p:nvSpPr>
          <p:cNvPr id="66564" name="TextBox 7"/>
          <p:cNvSpPr txBox="1">
            <a:spLocks noChangeArrowheads="1"/>
          </p:cNvSpPr>
          <p:nvPr/>
        </p:nvSpPr>
        <p:spPr bwMode="auto">
          <a:xfrm>
            <a:off x="1628776" y="6638925"/>
            <a:ext cx="1712913"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0" normalizeH="0" baseline="0" noProof="0">
                <a:ln>
                  <a:noFill/>
                </a:ln>
                <a:solidFill>
                  <a:prstClr val="white"/>
                </a:solidFill>
                <a:effectLst/>
                <a:uLnTx/>
                <a:uFillTx/>
                <a:latin typeface="Arial" panose="020B0604020202020204" pitchFamily="34" charset="0"/>
                <a:ea typeface="+mn-ea"/>
                <a:cs typeface="+mn-cs"/>
              </a:rPr>
              <a:t>Animation Credit: NASA/AMA, Inc.</a:t>
            </a:r>
          </a:p>
        </p:txBody>
      </p:sp>
      <p:pic>
        <p:nvPicPr>
          <p:cNvPr id="2" name="CAPS_asteroidhit_subtex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02425" y="777875"/>
            <a:ext cx="7344697" cy="5508523"/>
          </a:xfrm>
          <a:prstGeom prst="rect">
            <a:avLst/>
          </a:prstGeom>
        </p:spPr>
      </p:pic>
    </p:spTree>
    <p:extLst>
      <p:ext uri="{BB962C8B-B14F-4D97-AF65-F5344CB8AC3E}">
        <p14:creationId xmlns:p14="http://schemas.microsoft.com/office/powerpoint/2010/main" val="180225099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0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7586" name="Rectangle 4"/>
          <p:cNvSpPr>
            <a:spLocks noChangeArrowheads="1"/>
          </p:cNvSpPr>
          <p:nvPr/>
        </p:nvSpPr>
        <p:spPr bwMode="auto">
          <a:xfrm>
            <a:off x="1884363" y="227965"/>
            <a:ext cx="85201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srgbClr val="4F81BD">
                    <a:lumMod val="40000"/>
                    <a:lumOff val="60000"/>
                  </a:srgbClr>
                </a:solidFill>
                <a:effectLst/>
                <a:uLnTx/>
                <a:uFillTx/>
                <a:latin typeface="Arial" panose="020B0604020202020204" pitchFamily="34" charset="0"/>
                <a:ea typeface="+mn-ea"/>
                <a:cs typeface="+mn-cs"/>
              </a:rPr>
              <a:t>The far future may not be too good either..</a:t>
            </a:r>
          </a:p>
        </p:txBody>
      </p:sp>
      <p:sp>
        <p:nvSpPr>
          <p:cNvPr id="67588" name="TextBox 3"/>
          <p:cNvSpPr txBox="1">
            <a:spLocks noChangeArrowheads="1"/>
          </p:cNvSpPr>
          <p:nvPr/>
        </p:nvSpPr>
        <p:spPr bwMode="auto">
          <a:xfrm>
            <a:off x="8839201" y="6656389"/>
            <a:ext cx="171291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0" normalizeH="0" baseline="0" noProof="0">
                <a:ln>
                  <a:noFill/>
                </a:ln>
                <a:solidFill>
                  <a:prstClr val="white"/>
                </a:solidFill>
                <a:effectLst/>
                <a:uLnTx/>
                <a:uFillTx/>
                <a:latin typeface="Arial" panose="020B0604020202020204" pitchFamily="34" charset="0"/>
                <a:ea typeface="+mn-ea"/>
                <a:cs typeface="+mn-cs"/>
              </a:rPr>
              <a:t>Animation Credit: NASA/AMA, Inc.</a:t>
            </a:r>
          </a:p>
        </p:txBody>
      </p:sp>
      <p:pic>
        <p:nvPicPr>
          <p:cNvPr id="2" name="RedGiant_HD72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19200" y="685800"/>
            <a:ext cx="9753600" cy="5486400"/>
          </a:xfrm>
          <a:prstGeom prst="rect">
            <a:avLst/>
          </a:prstGeom>
        </p:spPr>
      </p:pic>
    </p:spTree>
    <p:extLst>
      <p:ext uri="{BB962C8B-B14F-4D97-AF65-F5344CB8AC3E}">
        <p14:creationId xmlns:p14="http://schemas.microsoft.com/office/powerpoint/2010/main" val="217808683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0140" y="268922"/>
            <a:ext cx="9405620" cy="1404304"/>
          </a:xfrm>
          <a:solidFill>
            <a:schemeClr val="tx1">
              <a:alpha val="37000"/>
            </a:schemeClr>
          </a:solidFill>
        </p:spPr>
        <p:txBody>
          <a:bodyPr>
            <a:noAutofit/>
          </a:bodyPr>
          <a:lstStyle/>
          <a:p>
            <a:pPr algn="ctr">
              <a:lnSpc>
                <a:spcPct val="100000"/>
              </a:lnSpc>
              <a:defRPr/>
            </a:pPr>
            <a:r>
              <a:rPr lang="en-US" sz="3200" i="1" dirty="0">
                <a:solidFill>
                  <a:schemeClr val="accent1">
                    <a:lumMod val="40000"/>
                    <a:lumOff val="60000"/>
                  </a:schemeClr>
                </a:solidFill>
                <a:effectLst>
                  <a:outerShdw blurRad="38100" dist="38100" dir="2700000" algn="tl">
                    <a:srgbClr val="000000">
                      <a:alpha val="43137"/>
                    </a:srgbClr>
                  </a:outerShdw>
                </a:effectLst>
              </a:rPr>
              <a:t>Why Should Humans Explore Space</a:t>
            </a:r>
            <a:r>
              <a:rPr lang="en-US" sz="3200" i="1" dirty="0" smtClean="0">
                <a:solidFill>
                  <a:schemeClr val="accent1">
                    <a:lumMod val="40000"/>
                    <a:lumOff val="60000"/>
                  </a:schemeClr>
                </a:solidFill>
                <a:effectLst>
                  <a:outerShdw blurRad="38100" dist="38100" dir="2700000" algn="tl">
                    <a:srgbClr val="000000">
                      <a:alpha val="43137"/>
                    </a:srgbClr>
                  </a:outerShdw>
                </a:effectLst>
              </a:rPr>
              <a:t>?</a:t>
            </a:r>
            <a:br>
              <a:rPr lang="en-US" sz="3200" i="1" dirty="0" smtClean="0">
                <a:solidFill>
                  <a:schemeClr val="accent1">
                    <a:lumMod val="40000"/>
                    <a:lumOff val="60000"/>
                  </a:schemeClr>
                </a:solidFill>
                <a:effectLst>
                  <a:outerShdw blurRad="38100" dist="38100" dir="2700000" algn="tl">
                    <a:srgbClr val="000000">
                      <a:alpha val="43137"/>
                    </a:srgbClr>
                  </a:outerShdw>
                </a:effectLst>
              </a:rPr>
            </a:br>
            <a:r>
              <a:rPr lang="en-US" sz="3200" i="1" dirty="0" smtClean="0">
                <a:solidFill>
                  <a:schemeClr val="accent1">
                    <a:lumMod val="40000"/>
                    <a:lumOff val="60000"/>
                  </a:schemeClr>
                </a:solidFill>
                <a:effectLst>
                  <a:outerShdw blurRad="38100" dist="38100" dir="2700000" algn="tl">
                    <a:srgbClr val="000000">
                      <a:alpha val="43137"/>
                    </a:srgbClr>
                  </a:outerShdw>
                </a:effectLst>
              </a:rPr>
              <a:t>(A personal perspective)</a:t>
            </a:r>
            <a:endParaRPr lang="en-US" sz="3200" i="1" dirty="0">
              <a:solidFill>
                <a:schemeClr val="accent1">
                  <a:lumMod val="40000"/>
                  <a:lumOff val="60000"/>
                </a:schemeClr>
              </a:solidFill>
              <a:effectLst>
                <a:outerShdw blurRad="38100" dist="38100" dir="2700000" algn="tl">
                  <a:srgbClr val="000000">
                    <a:alpha val="43137"/>
                  </a:srgbClr>
                </a:outerShdw>
              </a:effectLst>
            </a:endParaRPr>
          </a:p>
        </p:txBody>
      </p:sp>
      <p:grpSp>
        <p:nvGrpSpPr>
          <p:cNvPr id="3" name="Group 2"/>
          <p:cNvGrpSpPr/>
          <p:nvPr/>
        </p:nvGrpSpPr>
        <p:grpSpPr>
          <a:xfrm>
            <a:off x="845820" y="1630044"/>
            <a:ext cx="10885170" cy="4187190"/>
            <a:chOff x="845820" y="1630044"/>
            <a:chExt cx="10885170" cy="4187190"/>
          </a:xfrm>
          <a:solidFill>
            <a:schemeClr val="tx1">
              <a:alpha val="30000"/>
            </a:schemeClr>
          </a:solidFill>
        </p:grpSpPr>
        <p:sp>
          <p:nvSpPr>
            <p:cNvPr id="6" name="Title 1"/>
            <p:cNvSpPr txBox="1">
              <a:spLocks/>
            </p:cNvSpPr>
            <p:nvPr/>
          </p:nvSpPr>
          <p:spPr bwMode="auto">
            <a:xfrm>
              <a:off x="883920" y="1702434"/>
              <a:ext cx="10847070" cy="4114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buClr>
                  <a:srgbClr val="800000"/>
                </a:buClr>
                <a:buFont typeface="Wingdings" panose="05000000000000000000" pitchFamily="2" charset="2"/>
                <a:buChar char="u"/>
                <a:defRPr sz="2000" b="1">
                  <a:solidFill>
                    <a:schemeClr val="tx1"/>
                  </a:solidFill>
                  <a:latin typeface="Calibri" panose="020F0502020204030204" pitchFamily="34" charset="0"/>
                </a:defRPr>
              </a:lvl1pPr>
              <a:lvl2pPr marL="565150" indent="-220663">
                <a:lnSpc>
                  <a:spcPct val="80000"/>
                </a:lnSpc>
                <a:spcBef>
                  <a:spcPct val="20000"/>
                </a:spcBef>
                <a:buClr>
                  <a:srgbClr val="004FA6"/>
                </a:buClr>
                <a:buFont typeface="Arial" panose="020B0604020202020204" pitchFamily="34" charset="0"/>
                <a:buChar char="•"/>
                <a:defRPr>
                  <a:solidFill>
                    <a:schemeClr val="tx1"/>
                  </a:solidFill>
                  <a:latin typeface="Calibri" panose="020F0502020204030204" pitchFamily="34" charset="0"/>
                </a:defRPr>
              </a:lvl2pPr>
              <a:lvl3pPr marL="917575" indent="-228600">
                <a:lnSpc>
                  <a:spcPct val="80000"/>
                </a:lnSpc>
                <a:spcBef>
                  <a:spcPct val="20000"/>
                </a:spcBef>
                <a:buClr>
                  <a:srgbClr val="004FA6"/>
                </a:buClr>
                <a:buFont typeface="Lucida Grande" pitchFamily="-84" charset="0"/>
                <a:buChar char="-"/>
                <a:defRPr>
                  <a:solidFill>
                    <a:schemeClr val="tx1"/>
                  </a:solidFill>
                  <a:latin typeface="Calibri" panose="020F0502020204030204" pitchFamily="34" charset="0"/>
                </a:defRPr>
              </a:lvl3pPr>
              <a:lvl4pPr marL="16002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25000"/>
                </a:lnSpc>
                <a:spcBef>
                  <a:spcPct val="0"/>
                </a:spcBef>
                <a:spcAft>
                  <a:spcPts val="0"/>
                </a:spcAft>
                <a:buClrTx/>
                <a:buSzTx/>
                <a:buFontTx/>
                <a:buNone/>
                <a:tabLst/>
                <a:defRPr/>
              </a:pPr>
              <a:r>
                <a:rPr kumimoji="0" lang="en-US" alt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To expand the human sphere of influence beyond Earth in order to further our knowledge, enhance our quality of life, and assure humanity’s survival along with stewardship of all life on Earth. </a:t>
              </a:r>
              <a:br>
                <a:rPr kumimoji="0" lang="en-US" alt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US" alt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a:r>
              <a:br>
                <a:rPr kumimoji="0" lang="en-US" alt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US" alt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a:r>
              <a:br>
                <a:rPr kumimoji="0" lang="en-US" alt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endParaRPr kumimoji="0" lang="en-US" alt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68613" name="Title 1"/>
            <p:cNvSpPr txBox="1">
              <a:spLocks/>
            </p:cNvSpPr>
            <p:nvPr/>
          </p:nvSpPr>
          <p:spPr bwMode="auto">
            <a:xfrm>
              <a:off x="845820" y="1630044"/>
              <a:ext cx="10847070" cy="4114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buClr>
                  <a:srgbClr val="800000"/>
                </a:buClr>
                <a:buFont typeface="Wingdings" panose="05000000000000000000" pitchFamily="2" charset="2"/>
                <a:buChar char="u"/>
                <a:defRPr sz="2000" b="1">
                  <a:solidFill>
                    <a:schemeClr val="tx1"/>
                  </a:solidFill>
                  <a:latin typeface="Calibri" panose="020F0502020204030204" pitchFamily="34" charset="0"/>
                </a:defRPr>
              </a:lvl1pPr>
              <a:lvl2pPr marL="565150" indent="-220663">
                <a:lnSpc>
                  <a:spcPct val="80000"/>
                </a:lnSpc>
                <a:spcBef>
                  <a:spcPct val="20000"/>
                </a:spcBef>
                <a:buClr>
                  <a:srgbClr val="004FA6"/>
                </a:buClr>
                <a:buFont typeface="Arial" panose="020B0604020202020204" pitchFamily="34" charset="0"/>
                <a:buChar char="•"/>
                <a:defRPr>
                  <a:solidFill>
                    <a:schemeClr val="tx1"/>
                  </a:solidFill>
                  <a:latin typeface="Calibri" panose="020F0502020204030204" pitchFamily="34" charset="0"/>
                </a:defRPr>
              </a:lvl2pPr>
              <a:lvl3pPr marL="917575" indent="-228600">
                <a:lnSpc>
                  <a:spcPct val="80000"/>
                </a:lnSpc>
                <a:spcBef>
                  <a:spcPct val="20000"/>
                </a:spcBef>
                <a:buClr>
                  <a:srgbClr val="004FA6"/>
                </a:buClr>
                <a:buFont typeface="Lucida Grande" pitchFamily="-84" charset="0"/>
                <a:buChar char="-"/>
                <a:defRPr>
                  <a:solidFill>
                    <a:schemeClr val="tx1"/>
                  </a:solidFill>
                  <a:latin typeface="Calibri" panose="020F0502020204030204" pitchFamily="34" charset="0"/>
                </a:defRPr>
              </a:lvl3pPr>
              <a:lvl4pPr marL="16002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25000"/>
                </a:lnSpc>
                <a:spcBef>
                  <a:spcPct val="0"/>
                </a:spcBef>
                <a:spcAft>
                  <a:spcPts val="0"/>
                </a:spcAft>
                <a:buClrTx/>
                <a:buSzTx/>
                <a:buFontTx/>
                <a:buNone/>
                <a:tabLst/>
                <a:defRPr/>
              </a:pPr>
              <a:r>
                <a:rPr kumimoji="0" lang="en-US" altLang="en-US" sz="4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To expand the human sphere of influence beyond Earth in order to further our knowledge, enhance our quality of life, and assure humanity’s survival along with stewardship of all life on Earth. </a:t>
              </a:r>
              <a:br>
                <a:rPr kumimoji="0" lang="en-US" altLang="en-US" sz="4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4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r>
              <a:br>
                <a:rPr kumimoji="0" lang="en-US" altLang="en-US" sz="4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4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r>
              <a:br>
                <a:rPr kumimoji="0" lang="en-US" altLang="en-US" sz="4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endParaRPr kumimoji="0" lang="en-US" altLang="en-US" sz="4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407607859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963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80000"/>
              </a:lnSpc>
              <a:spcBef>
                <a:spcPct val="20000"/>
              </a:spcBef>
              <a:buClr>
                <a:srgbClr val="800000"/>
              </a:buClr>
              <a:buFont typeface="Wingdings" panose="05000000000000000000" pitchFamily="2" charset="2"/>
              <a:buChar char="u"/>
              <a:defRPr sz="2000" b="1">
                <a:solidFill>
                  <a:schemeClr val="tx1"/>
                </a:solidFill>
                <a:latin typeface="Calibri" panose="020F0502020204030204" pitchFamily="34" charset="0"/>
              </a:defRPr>
            </a:lvl1pPr>
            <a:lvl2pPr marL="742950" indent="-285750">
              <a:lnSpc>
                <a:spcPct val="80000"/>
              </a:lnSpc>
              <a:spcBef>
                <a:spcPct val="20000"/>
              </a:spcBef>
              <a:buClr>
                <a:srgbClr val="004FA6"/>
              </a:buClr>
              <a:buFont typeface="Arial" panose="020B0604020202020204" pitchFamily="34" charset="0"/>
              <a:buChar char="•"/>
              <a:defRPr>
                <a:solidFill>
                  <a:schemeClr val="tx1"/>
                </a:solidFill>
                <a:latin typeface="Calibri" panose="020F0502020204030204" pitchFamily="34" charset="0"/>
              </a:defRPr>
            </a:lvl2pPr>
            <a:lvl3pPr marL="1143000" indent="-228600">
              <a:lnSpc>
                <a:spcPct val="80000"/>
              </a:lnSpc>
              <a:spcBef>
                <a:spcPct val="20000"/>
              </a:spcBef>
              <a:buClr>
                <a:srgbClr val="004FA6"/>
              </a:buClr>
              <a:buFont typeface="Lucida Grande" pitchFamily="-84" charset="0"/>
              <a:buChar char="-"/>
              <a:defRPr>
                <a:solidFill>
                  <a:schemeClr val="tx1"/>
                </a:solidFill>
                <a:latin typeface="Calibri" panose="020F0502020204030204" pitchFamily="34" charset="0"/>
              </a:defRPr>
            </a:lvl3pPr>
            <a:lvl4pPr marL="16002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9EA8783-4D34-4FA2-BAE1-7CBDC2838082}" type="slidenum">
              <a:rPr kumimoji="0" lang="en-US" altLang="en-US" sz="900" b="0" i="0" u="none" strike="noStrike" kern="1200" cap="none" spc="0" normalizeH="0" baseline="0" noProof="0">
                <a:ln>
                  <a:noFill/>
                </a:ln>
                <a:solidFill>
                  <a:srgbClr val="404040"/>
                </a:solidFill>
                <a:effectLst/>
                <a:uLnTx/>
                <a:uFillTx/>
                <a:latin typeface="Arial" panose="020B0604020202020204" pitchFamily="34" charset="0"/>
                <a:ea typeface="+mn-ea"/>
                <a:cs typeface="Arial" charset="0"/>
              </a:rPr>
              <a:pPr marL="0" marR="0" lvl="0" indent="0" algn="r" defTabSz="914400" rtl="0" eaLnBrk="1" fontAlgn="auto" latinLnBrk="0" hangingPunct="1">
                <a:lnSpc>
                  <a:spcPct val="100000"/>
                </a:lnSpc>
                <a:spcBef>
                  <a:spcPct val="0"/>
                </a:spcBef>
                <a:spcAft>
                  <a:spcPts val="0"/>
                </a:spcAft>
                <a:buClrTx/>
                <a:buSzTx/>
                <a:buFontTx/>
                <a:buNone/>
                <a:tabLst/>
                <a:defRPr/>
              </a:pPr>
              <a:t>6</a:t>
            </a:fld>
            <a:endParaRPr kumimoji="0" lang="en-US" altLang="en-US" sz="900" b="0" i="0" u="none" strike="noStrike" kern="1200" cap="none" spc="0" normalizeH="0" baseline="0" noProof="0">
              <a:ln>
                <a:noFill/>
              </a:ln>
              <a:solidFill>
                <a:srgbClr val="404040"/>
              </a:solidFill>
              <a:effectLst/>
              <a:uLnTx/>
              <a:uFillTx/>
              <a:latin typeface="Arial" panose="020B0604020202020204" pitchFamily="34" charset="0"/>
              <a:ea typeface="+mn-ea"/>
              <a:cs typeface="Arial" charset="0"/>
            </a:endParaRPr>
          </a:p>
        </p:txBody>
      </p:sp>
      <p:sp>
        <p:nvSpPr>
          <p:cNvPr id="69635" name="TextBox 4"/>
          <p:cNvSpPr txBox="1">
            <a:spLocks noChangeArrowheads="1"/>
          </p:cNvSpPr>
          <p:nvPr/>
        </p:nvSpPr>
        <p:spPr bwMode="auto">
          <a:xfrm>
            <a:off x="1871663" y="1143001"/>
            <a:ext cx="8151812"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0000"/>
              </a:lnSpc>
              <a:spcBef>
                <a:spcPct val="20000"/>
              </a:spcBef>
              <a:buClr>
                <a:srgbClr val="800000"/>
              </a:buClr>
              <a:buFont typeface="Wingdings" panose="05000000000000000000" pitchFamily="2" charset="2"/>
              <a:buChar char="u"/>
              <a:defRPr sz="2000" b="1">
                <a:solidFill>
                  <a:schemeClr val="tx1"/>
                </a:solidFill>
                <a:latin typeface="Calibri" panose="020F0502020204030204" pitchFamily="34" charset="0"/>
              </a:defRPr>
            </a:lvl1pPr>
            <a:lvl2pPr marL="742950" indent="-285750">
              <a:lnSpc>
                <a:spcPct val="80000"/>
              </a:lnSpc>
              <a:spcBef>
                <a:spcPct val="20000"/>
              </a:spcBef>
              <a:buClr>
                <a:srgbClr val="004FA6"/>
              </a:buClr>
              <a:buFont typeface="Arial" panose="020B0604020202020204" pitchFamily="34" charset="0"/>
              <a:buChar char="•"/>
              <a:defRPr>
                <a:solidFill>
                  <a:schemeClr val="tx1"/>
                </a:solidFill>
                <a:latin typeface="Calibri" panose="020F0502020204030204" pitchFamily="34" charset="0"/>
              </a:defRPr>
            </a:lvl2pPr>
            <a:lvl3pPr marL="1143000" indent="-228600">
              <a:lnSpc>
                <a:spcPct val="80000"/>
              </a:lnSpc>
              <a:spcBef>
                <a:spcPct val="20000"/>
              </a:spcBef>
              <a:buClr>
                <a:srgbClr val="004FA6"/>
              </a:buClr>
              <a:buFont typeface="Lucida Grande" pitchFamily="-84" charset="0"/>
              <a:buChar char="-"/>
              <a:defRPr>
                <a:solidFill>
                  <a:schemeClr val="tx1"/>
                </a:solidFill>
                <a:latin typeface="Calibri" panose="020F0502020204030204" pitchFamily="34" charset="0"/>
              </a:defRPr>
            </a:lvl3pPr>
            <a:lvl4pPr marL="16002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6000" b="0" i="0" u="none" strike="noStrike" kern="1200" cap="none" spc="0" normalizeH="0" baseline="0" noProof="0" dirty="0">
                <a:ln>
                  <a:noFill/>
                </a:ln>
                <a:solidFill>
                  <a:srgbClr val="4F81BD">
                    <a:lumMod val="40000"/>
                    <a:lumOff val="60000"/>
                  </a:srgbClr>
                </a:solidFill>
                <a:effectLst/>
                <a:uLnTx/>
                <a:uFillTx/>
                <a:latin typeface="Arial" panose="020B0604020202020204" pitchFamily="34" charset="0"/>
                <a:ea typeface="+mn-ea"/>
                <a:cs typeface="+mn-cs"/>
              </a:rPr>
              <a:t>Why Start Now?</a:t>
            </a:r>
          </a:p>
        </p:txBody>
      </p:sp>
      <p:sp>
        <p:nvSpPr>
          <p:cNvPr id="4" name="TextBox 4"/>
          <p:cNvSpPr txBox="1">
            <a:spLocks noChangeArrowheads="1"/>
          </p:cNvSpPr>
          <p:nvPr/>
        </p:nvSpPr>
        <p:spPr bwMode="auto">
          <a:xfrm>
            <a:off x="1871663" y="2432050"/>
            <a:ext cx="815181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80000"/>
              </a:lnSpc>
              <a:spcBef>
                <a:spcPct val="20000"/>
              </a:spcBef>
              <a:buClr>
                <a:srgbClr val="800000"/>
              </a:buClr>
              <a:buFont typeface="Wingdings" panose="05000000000000000000" pitchFamily="2" charset="2"/>
              <a:buChar char="u"/>
              <a:defRPr sz="2000" b="1">
                <a:solidFill>
                  <a:schemeClr val="tx1"/>
                </a:solidFill>
                <a:latin typeface="Calibri" panose="020F0502020204030204" pitchFamily="34" charset="0"/>
              </a:defRPr>
            </a:lvl1pPr>
            <a:lvl2pPr marL="742950" indent="-285750">
              <a:lnSpc>
                <a:spcPct val="80000"/>
              </a:lnSpc>
              <a:spcBef>
                <a:spcPct val="20000"/>
              </a:spcBef>
              <a:buClr>
                <a:srgbClr val="004FA6"/>
              </a:buClr>
              <a:buFont typeface="Arial" panose="020B0604020202020204" pitchFamily="34" charset="0"/>
              <a:buChar char="•"/>
              <a:defRPr>
                <a:solidFill>
                  <a:schemeClr val="tx1"/>
                </a:solidFill>
                <a:latin typeface="Calibri" panose="020F0502020204030204" pitchFamily="34" charset="0"/>
              </a:defRPr>
            </a:lvl2pPr>
            <a:lvl3pPr marL="1143000" indent="-228600">
              <a:lnSpc>
                <a:spcPct val="80000"/>
              </a:lnSpc>
              <a:spcBef>
                <a:spcPct val="20000"/>
              </a:spcBef>
              <a:buClr>
                <a:srgbClr val="004FA6"/>
              </a:buClr>
              <a:buFont typeface="Lucida Grande" pitchFamily="-84" charset="0"/>
              <a:buChar char="-"/>
              <a:defRPr>
                <a:solidFill>
                  <a:schemeClr val="tx1"/>
                </a:solidFill>
                <a:latin typeface="Calibri" panose="020F0502020204030204" pitchFamily="34" charset="0"/>
              </a:defRPr>
            </a:lvl3pPr>
            <a:lvl4pPr marL="16002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80000"/>
              </a:lnSpc>
              <a:spcBef>
                <a:spcPct val="200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80000"/>
              </a:lnSpc>
              <a:spcBef>
                <a:spcPct val="200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6000" b="0" i="1" u="none" strike="noStrike" kern="1200" cap="none" spc="0" normalizeH="0" baseline="0" noProof="0">
                <a:ln>
                  <a:noFill/>
                </a:ln>
                <a:solidFill>
                  <a:prstClr val="white"/>
                </a:solidFill>
                <a:effectLst/>
                <a:uLnTx/>
                <a:uFillTx/>
                <a:latin typeface="Arial" panose="020B0604020202020204" pitchFamily="34" charset="0"/>
                <a:ea typeface="+mn-ea"/>
                <a:cs typeface="+mn-cs"/>
              </a:rPr>
              <a:t>Because our current civilization has the capability &amp; resources to do so! </a:t>
            </a:r>
          </a:p>
        </p:txBody>
      </p:sp>
    </p:spTree>
    <p:extLst>
      <p:ext uri="{BB962C8B-B14F-4D97-AF65-F5344CB8AC3E}">
        <p14:creationId xmlns:p14="http://schemas.microsoft.com/office/powerpoint/2010/main" val="428456918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alpha val="1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4"/>
          <p:cNvSpPr>
            <a:spLocks noChangeArrowheads="1"/>
          </p:cNvSpPr>
          <p:nvPr/>
        </p:nvSpPr>
        <p:spPr bwMode="auto">
          <a:xfrm>
            <a:off x="1930083" y="2582545"/>
            <a:ext cx="8520112"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9600" b="1" dirty="0">
                <a:solidFill>
                  <a:schemeClr val="accent1">
                    <a:lumMod val="40000"/>
                    <a:lumOff val="60000"/>
                  </a:schemeClr>
                </a:solidFill>
                <a:effectLst>
                  <a:outerShdw blurRad="38100" dist="38100" dir="2700000" algn="tl">
                    <a:srgbClr val="000000">
                      <a:alpha val="43137"/>
                    </a:srgbClr>
                  </a:outerShdw>
                </a:effectLst>
              </a:rPr>
              <a:t>HOW?</a:t>
            </a:r>
          </a:p>
          <a:p>
            <a:pPr algn="ctr" eaLnBrk="1" hangingPunct="1"/>
            <a:r>
              <a:rPr lang="en-US" altLang="en-US" sz="5400" b="1" i="1" dirty="0">
                <a:solidFill>
                  <a:schemeClr val="accent1">
                    <a:lumMod val="40000"/>
                    <a:lumOff val="60000"/>
                  </a:schemeClr>
                </a:solidFill>
                <a:effectLst>
                  <a:outerShdw blurRad="38100" dist="38100" dir="2700000" algn="tl">
                    <a:srgbClr val="000000">
                      <a:alpha val="43137"/>
                    </a:srgbClr>
                  </a:outerShdw>
                </a:effectLst>
              </a:rPr>
              <a:t>The Infrastructure</a:t>
            </a:r>
          </a:p>
        </p:txBody>
      </p:sp>
    </p:spTree>
    <p:extLst>
      <p:ext uri="{BB962C8B-B14F-4D97-AF65-F5344CB8AC3E}">
        <p14:creationId xmlns:p14="http://schemas.microsoft.com/office/powerpoint/2010/main" val="50110540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Slide Number Placeholder 1"/>
          <p:cNvSpPr>
            <a:spLocks noGrp="1"/>
          </p:cNvSpPr>
          <p:nvPr>
            <p:ph type="sldNum" sz="quarter" idx="10"/>
          </p:nvPr>
        </p:nvSpPr>
        <p:spPr/>
        <p:txBody>
          <a:bodyPr/>
          <a:lstStyle/>
          <a:p>
            <a:pPr>
              <a:defRPr/>
            </a:pPr>
            <a:fld id="{B4F52AEF-9CE1-B34C-B204-5B5F17788939}" type="slidenum">
              <a:rPr lang="en-US" smtClean="0"/>
              <a:pPr>
                <a:defRPr/>
              </a:pPr>
              <a:t>8</a:t>
            </a:fld>
            <a:endParaRPr lang="en-US"/>
          </a:p>
        </p:txBody>
      </p:sp>
      <p:sp>
        <p:nvSpPr>
          <p:cNvPr id="4" name="TextBox 3"/>
          <p:cNvSpPr txBox="1">
            <a:spLocks noChangeArrowheads="1"/>
          </p:cNvSpPr>
          <p:nvPr/>
        </p:nvSpPr>
        <p:spPr bwMode="auto">
          <a:xfrm>
            <a:off x="375072" y="363856"/>
            <a:ext cx="3579708"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b="1">
                <a:solidFill>
                  <a:schemeClr val="tx1"/>
                </a:solidFill>
                <a:latin typeface="Arial" charset="0"/>
                <a:ea typeface="ヒラギノ角ゴ Pro W3" charset="-128"/>
                <a:cs typeface="Arial" charset="0"/>
              </a:defRPr>
            </a:lvl1pPr>
            <a:lvl2pPr marL="685800" indent="-228600">
              <a:spcBef>
                <a:spcPct val="20000"/>
              </a:spcBef>
              <a:buFont typeface="Arial" charset="0"/>
              <a:buChar char="–"/>
              <a:defRPr>
                <a:solidFill>
                  <a:schemeClr val="tx1"/>
                </a:solidFill>
                <a:latin typeface="Arial" charset="0"/>
                <a:ea typeface="ヒラギノ角ゴ Pro W3" charset="-128"/>
                <a:cs typeface="Arial" charset="0"/>
              </a:defRPr>
            </a:lvl2pPr>
            <a:lvl3pPr marL="1143000" indent="-228600">
              <a:spcBef>
                <a:spcPct val="20000"/>
              </a:spcBef>
              <a:buFont typeface="Arial" charset="0"/>
              <a:buChar char="•"/>
              <a:defRPr>
                <a:solidFill>
                  <a:schemeClr val="tx1"/>
                </a:solidFill>
                <a:latin typeface="Arial" charset="0"/>
                <a:ea typeface="ヒラギノ角ゴ Pro W3" charset="-128"/>
                <a:cs typeface="Arial" charset="0"/>
              </a:defRPr>
            </a:lvl3pPr>
            <a:lvl4pPr marL="1600200" indent="-228600">
              <a:spcBef>
                <a:spcPct val="20000"/>
              </a:spcBef>
              <a:buFont typeface="Arial" charset="0"/>
              <a:buChar char="–"/>
              <a:defRPr>
                <a:solidFill>
                  <a:schemeClr val="tx1"/>
                </a:solidFill>
                <a:latin typeface="Arial" charset="0"/>
                <a:ea typeface="ヒラギノ角ゴ Pro W3" charset="-128"/>
                <a:cs typeface="Arial" charset="0"/>
              </a:defRPr>
            </a:lvl4pPr>
            <a:lvl5pPr marL="2057400" indent="-228600">
              <a:spcBef>
                <a:spcPct val="20000"/>
              </a:spcBef>
              <a:buFont typeface="Arial" charset="0"/>
              <a:buChar char="»"/>
              <a:defRPr>
                <a:solidFill>
                  <a:schemeClr val="tx1"/>
                </a:solidFill>
                <a:latin typeface="Arial" charset="0"/>
                <a:ea typeface="ヒラギノ角ゴ Pro W3" charset="-128"/>
                <a:cs typeface="Arial" charset="0"/>
              </a:defRPr>
            </a:lvl5pPr>
            <a:lvl6pPr marL="2514600" indent="-228600" defTabSz="457200" eaLnBrk="0" fontAlgn="base" hangingPunct="0">
              <a:spcBef>
                <a:spcPct val="20000"/>
              </a:spcBef>
              <a:spcAft>
                <a:spcPct val="0"/>
              </a:spcAft>
              <a:buFont typeface="Arial" charset="0"/>
              <a:buChar char="»"/>
              <a:defRPr>
                <a:solidFill>
                  <a:schemeClr val="tx1"/>
                </a:solidFill>
                <a:latin typeface="Arial" charset="0"/>
                <a:ea typeface="ヒラギノ角ゴ Pro W3" charset="-128"/>
                <a:cs typeface="Arial" charset="0"/>
              </a:defRPr>
            </a:lvl6pPr>
            <a:lvl7pPr marL="2971800" indent="-228600" defTabSz="457200" eaLnBrk="0" fontAlgn="base" hangingPunct="0">
              <a:spcBef>
                <a:spcPct val="20000"/>
              </a:spcBef>
              <a:spcAft>
                <a:spcPct val="0"/>
              </a:spcAft>
              <a:buFont typeface="Arial" charset="0"/>
              <a:buChar char="»"/>
              <a:defRPr>
                <a:solidFill>
                  <a:schemeClr val="tx1"/>
                </a:solidFill>
                <a:latin typeface="Arial" charset="0"/>
                <a:ea typeface="ヒラギノ角ゴ Pro W3" charset="-128"/>
                <a:cs typeface="Arial" charset="0"/>
              </a:defRPr>
            </a:lvl7pPr>
            <a:lvl8pPr marL="3429000" indent="-228600" defTabSz="457200" eaLnBrk="0" fontAlgn="base" hangingPunct="0">
              <a:spcBef>
                <a:spcPct val="20000"/>
              </a:spcBef>
              <a:spcAft>
                <a:spcPct val="0"/>
              </a:spcAft>
              <a:buFont typeface="Arial" charset="0"/>
              <a:buChar char="»"/>
              <a:defRPr>
                <a:solidFill>
                  <a:schemeClr val="tx1"/>
                </a:solidFill>
                <a:latin typeface="Arial" charset="0"/>
                <a:ea typeface="ヒラギノ角ゴ Pro W3" charset="-128"/>
                <a:cs typeface="Arial" charset="0"/>
              </a:defRPr>
            </a:lvl8pPr>
            <a:lvl9pPr marL="3886200" indent="-228600" defTabSz="457200" eaLnBrk="0" fontAlgn="base" hangingPunct="0">
              <a:spcBef>
                <a:spcPct val="20000"/>
              </a:spcBef>
              <a:spcAft>
                <a:spcPct val="0"/>
              </a:spcAft>
              <a:buFont typeface="Arial" charset="0"/>
              <a:buChar char="»"/>
              <a:defRPr>
                <a:solidFill>
                  <a:schemeClr val="tx1"/>
                </a:solidFill>
                <a:latin typeface="Arial" charset="0"/>
                <a:ea typeface="ヒラギノ角ゴ Pro W3" charset="-128"/>
                <a:cs typeface="Arial" charset="0"/>
              </a:defRPr>
            </a:lvl9pPr>
          </a:lstStyle>
          <a:p>
            <a:pPr defTabSz="457200" eaLnBrk="0" fontAlgn="base" hangingPunct="0">
              <a:spcBef>
                <a:spcPct val="0"/>
              </a:spcBef>
              <a:spcAft>
                <a:spcPct val="0"/>
              </a:spcAft>
              <a:buNone/>
            </a:pPr>
            <a:r>
              <a:rPr lang="en-US" altLang="en-US" sz="4400" dirty="0">
                <a:solidFill>
                  <a:schemeClr val="accent1">
                    <a:lumMod val="40000"/>
                    <a:lumOff val="60000"/>
                  </a:schemeClr>
                </a:solidFill>
                <a:latin typeface="Calibri" charset="0"/>
              </a:rPr>
              <a:t>International</a:t>
            </a:r>
          </a:p>
          <a:p>
            <a:pPr defTabSz="457200" eaLnBrk="0" fontAlgn="base" hangingPunct="0">
              <a:spcBef>
                <a:spcPct val="0"/>
              </a:spcBef>
              <a:spcAft>
                <a:spcPct val="0"/>
              </a:spcAft>
              <a:buNone/>
            </a:pPr>
            <a:r>
              <a:rPr lang="en-US" altLang="en-US" sz="4400" dirty="0">
                <a:solidFill>
                  <a:schemeClr val="accent1">
                    <a:lumMod val="40000"/>
                    <a:lumOff val="60000"/>
                  </a:schemeClr>
                </a:solidFill>
                <a:latin typeface="Calibri" charset="0"/>
              </a:rPr>
              <a:t>Space </a:t>
            </a:r>
          </a:p>
          <a:p>
            <a:pPr defTabSz="457200" eaLnBrk="0" fontAlgn="base" hangingPunct="0">
              <a:spcBef>
                <a:spcPct val="0"/>
              </a:spcBef>
              <a:spcAft>
                <a:spcPct val="0"/>
              </a:spcAft>
              <a:buNone/>
            </a:pPr>
            <a:r>
              <a:rPr lang="en-US" altLang="en-US" sz="4400" dirty="0">
                <a:solidFill>
                  <a:schemeClr val="accent1">
                    <a:lumMod val="40000"/>
                    <a:lumOff val="60000"/>
                  </a:schemeClr>
                </a:solidFill>
                <a:latin typeface="Calibri" charset="0"/>
              </a:rPr>
              <a:t>Station</a:t>
            </a:r>
          </a:p>
        </p:txBody>
      </p:sp>
    </p:spTree>
    <p:extLst>
      <p:ext uri="{BB962C8B-B14F-4D97-AF65-F5344CB8AC3E}">
        <p14:creationId xmlns:p14="http://schemas.microsoft.com/office/powerpoint/2010/main" val="186251400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We Get There and Currently Designed Vehicles</a:t>
            </a:r>
            <a:endParaRPr lang="en-US" dirty="0"/>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9</a:t>
            </a:fld>
            <a:endParaRPr lang="en-US" dirty="0"/>
          </a:p>
        </p:txBody>
      </p:sp>
      <p:pic>
        <p:nvPicPr>
          <p:cNvPr id="5" name="NHQ_2019_1219_How We Are Going to the Moon - 4K~ori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31384" y="1116724"/>
            <a:ext cx="9753600" cy="5486400"/>
          </a:xfrm>
          <a:prstGeom prst="rect">
            <a:avLst/>
          </a:prstGeom>
        </p:spPr>
      </p:pic>
      <p:sp>
        <p:nvSpPr>
          <p:cNvPr id="6" name="TextBox 5"/>
          <p:cNvSpPr txBox="1"/>
          <p:nvPr/>
        </p:nvSpPr>
        <p:spPr>
          <a:xfrm>
            <a:off x="9291145" y="6603124"/>
            <a:ext cx="1793839" cy="307777"/>
          </a:xfrm>
          <a:prstGeom prst="rect">
            <a:avLst/>
          </a:prstGeom>
          <a:noFill/>
        </p:spPr>
        <p:txBody>
          <a:bodyPr wrap="square" rtlCol="0">
            <a:spAutoFit/>
          </a:bodyPr>
          <a:lstStyle/>
          <a:p>
            <a:r>
              <a:rPr lang="en-US" sz="1400" dirty="0" smtClean="0">
                <a:latin typeface="Arial"/>
                <a:cs typeface="Arial"/>
              </a:rPr>
              <a:t>Video: NASA</a:t>
            </a:r>
          </a:p>
        </p:txBody>
      </p:sp>
    </p:spTree>
    <p:extLst>
      <p:ext uri="{BB962C8B-B14F-4D97-AF65-F5344CB8AC3E}">
        <p14:creationId xmlns:p14="http://schemas.microsoft.com/office/powerpoint/2010/main" val="200847119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Deep Space Transit Habitat</a:t>
            </a:r>
            <a:endParaRPr lang="en-US" dirty="0"/>
          </a:p>
        </p:txBody>
      </p:sp>
      <p:sp>
        <p:nvSpPr>
          <p:cNvPr id="4" name="Slide Number Placeholder 3"/>
          <p:cNvSpPr>
            <a:spLocks noGrp="1"/>
          </p:cNvSpPr>
          <p:nvPr>
            <p:ph type="sldNum" sz="quarter" idx="4294967295"/>
          </p:nvPr>
        </p:nvSpPr>
        <p:spPr/>
        <p:txBody>
          <a:bodyPr/>
          <a:lstStyle/>
          <a:p>
            <a:pPr>
              <a:defRPr/>
            </a:pPr>
            <a:fld id="{6D1B0E9A-C4F3-4D46-924E-FDCE9F0342D8}" type="slidenum">
              <a:rPr lang="en-US" smtClean="0">
                <a:solidFill>
                  <a:prstClr val="black"/>
                </a:solidFill>
              </a:rPr>
              <a:pPr>
                <a:defRPr/>
              </a:pPr>
              <a:t>10</a:t>
            </a:fld>
            <a:endParaRPr lang="en-US" dirty="0">
              <a:solidFill>
                <a:prstClr val="black"/>
              </a:solidFill>
            </a:endParaRPr>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57828" y="1828974"/>
            <a:ext cx="3791533" cy="4345944"/>
          </a:xfrm>
          <a:prstGeom prst="rect">
            <a:avLst/>
          </a:prstGeom>
        </p:spPr>
      </p:pic>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12114" y="1822902"/>
            <a:ext cx="4029476" cy="4310744"/>
          </a:xfrm>
          <a:prstGeom prst="rect">
            <a:avLst/>
          </a:prstGeom>
        </p:spPr>
      </p:pic>
      <p:sp>
        <p:nvSpPr>
          <p:cNvPr id="15" name="TextBox 14"/>
          <p:cNvSpPr txBox="1"/>
          <p:nvPr/>
        </p:nvSpPr>
        <p:spPr>
          <a:xfrm>
            <a:off x="8161361" y="6596390"/>
            <a:ext cx="2049439" cy="253916"/>
          </a:xfrm>
          <a:prstGeom prst="rect">
            <a:avLst/>
          </a:prstGeom>
          <a:noFill/>
        </p:spPr>
        <p:txBody>
          <a:bodyPr wrap="square" rtlCol="0">
            <a:spAutoFit/>
          </a:bodyPr>
          <a:lstStyle/>
          <a:p>
            <a:r>
              <a:rPr lang="en-US" sz="1050" dirty="0">
                <a:solidFill>
                  <a:schemeClr val="bg1"/>
                </a:solidFill>
              </a:rPr>
              <a:t>Image credit: </a:t>
            </a:r>
            <a:r>
              <a:rPr lang="en-US" sz="1050" dirty="0" smtClean="0">
                <a:solidFill>
                  <a:schemeClr val="bg1"/>
                </a:solidFill>
              </a:rPr>
              <a:t>NASA/AMA Inc.</a:t>
            </a:r>
            <a:endParaRPr lang="en-US" sz="1050" dirty="0">
              <a:solidFill>
                <a:schemeClr val="bg1"/>
              </a:solidFill>
            </a:endParaRPr>
          </a:p>
        </p:txBody>
      </p:sp>
      <p:sp>
        <p:nvSpPr>
          <p:cNvPr id="3" name="Arc 2"/>
          <p:cNvSpPr/>
          <p:nvPr/>
        </p:nvSpPr>
        <p:spPr>
          <a:xfrm rot="16200000">
            <a:off x="2586038" y="4138612"/>
            <a:ext cx="1504950" cy="1571625"/>
          </a:xfrm>
          <a:prstGeom prst="arc">
            <a:avLst/>
          </a:prstGeom>
          <a:ln>
            <a:solidFill>
              <a:schemeClr val="bg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8" name="Title 1"/>
          <p:cNvSpPr txBox="1">
            <a:spLocks/>
          </p:cNvSpPr>
          <p:nvPr/>
        </p:nvSpPr>
        <p:spPr bwMode="auto">
          <a:xfrm>
            <a:off x="1650355" y="1098208"/>
            <a:ext cx="9932045" cy="74295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dirty="0" smtClean="0"/>
              <a:t>Live in deep space on the way to Mars (capable of 1100 days)</a:t>
            </a:r>
            <a:endParaRPr lang="en-US" dirty="0"/>
          </a:p>
        </p:txBody>
      </p:sp>
    </p:spTree>
    <p:extLst>
      <p:ext uri="{BB962C8B-B14F-4D97-AF65-F5344CB8AC3E}">
        <p14:creationId xmlns:p14="http://schemas.microsoft.com/office/powerpoint/2010/main" val="235502149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alpha val="1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4"/>
          <p:cNvSpPr>
            <a:spLocks noChangeArrowheads="1"/>
          </p:cNvSpPr>
          <p:nvPr/>
        </p:nvSpPr>
        <p:spPr bwMode="auto">
          <a:xfrm>
            <a:off x="1930083" y="2582545"/>
            <a:ext cx="852011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9600" b="1" dirty="0" smtClean="0">
                <a:solidFill>
                  <a:schemeClr val="accent1">
                    <a:lumMod val="40000"/>
                    <a:lumOff val="60000"/>
                  </a:schemeClr>
                </a:solidFill>
                <a:effectLst>
                  <a:outerShdw blurRad="38100" dist="38100" dir="2700000" algn="tl">
                    <a:srgbClr val="000000">
                      <a:alpha val="43137"/>
                    </a:srgbClr>
                  </a:outerShdw>
                </a:effectLst>
              </a:rPr>
              <a:t>Going to the Moon</a:t>
            </a:r>
            <a:endParaRPr lang="en-US" altLang="en-US" sz="9600" b="1" dirty="0">
              <a:solidFill>
                <a:schemeClr val="accent1">
                  <a:lumMod val="40000"/>
                  <a:lumOff val="6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1645314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31942" y="123675"/>
            <a:ext cx="883658" cy="722993"/>
          </a:xfrm>
          <a:prstGeom prst="rect">
            <a:avLst/>
          </a:prstGeom>
        </p:spPr>
      </p:pic>
      <p:sp>
        <p:nvSpPr>
          <p:cNvPr id="3" name="Title 2"/>
          <p:cNvSpPr>
            <a:spLocks noGrp="1"/>
          </p:cNvSpPr>
          <p:nvPr>
            <p:ph type="title"/>
          </p:nvPr>
        </p:nvSpPr>
        <p:spPr/>
        <p:txBody>
          <a:bodyPr/>
          <a:lstStyle/>
          <a:p>
            <a:r>
              <a:rPr lang="en-US" dirty="0" smtClean="0"/>
              <a:t>Moon Facts</a:t>
            </a:r>
            <a:endParaRPr lang="en-US" dirty="0"/>
          </a:p>
        </p:txBody>
      </p:sp>
      <p:sp>
        <p:nvSpPr>
          <p:cNvPr id="6" name="Slide Number Placeholder 5"/>
          <p:cNvSpPr>
            <a:spLocks noGrp="1"/>
          </p:cNvSpPr>
          <p:nvPr>
            <p:ph type="sldNum" sz="quarter" idx="10"/>
          </p:nvPr>
        </p:nvSpPr>
        <p:spPr>
          <a:prstGeom prst="rect">
            <a:avLst/>
          </a:prstGeom>
        </p:spPr>
        <p:txBody>
          <a:bodyPr vert="horz" wrap="square" lIns="91440" tIns="45720" rIns="91440" bIns="45720" numCol="1" anchor="ctr" anchorCtr="0" compatLnSpc="1">
            <a:prstTxWarp prst="textNoShape">
              <a:avLst/>
            </a:prstTxWarp>
          </a:bodyPr>
          <a:lstStyle>
            <a:lvl1pPr algn="r" eaLnBrk="1" hangingPunct="1">
              <a:defRPr sz="800">
                <a:solidFill>
                  <a:srgbClr val="000000"/>
                </a:solidFill>
                <a:latin typeface="Arial" charset="0"/>
                <a:cs typeface="Arial" charset="0"/>
              </a:defRPr>
            </a:lvl1pPr>
          </a:lstStyle>
          <a:p>
            <a:pPr defTabSz="457200" fontAlgn="base">
              <a:spcBef>
                <a:spcPct val="0"/>
              </a:spcBef>
              <a:spcAft>
                <a:spcPct val="0"/>
              </a:spcAft>
              <a:defRPr/>
            </a:pPr>
            <a:r>
              <a:rPr lang="en-US" dirty="0">
                <a:solidFill>
                  <a:prstClr val="white"/>
                </a:solidFill>
                <a:ea typeface="ＭＳ Ｐゴシック" charset="0"/>
              </a:rPr>
              <a:t>April, 2017</a:t>
            </a:r>
          </a:p>
        </p:txBody>
      </p:sp>
      <p:sp>
        <p:nvSpPr>
          <p:cNvPr id="2" name="Rectangle 1"/>
          <p:cNvSpPr/>
          <p:nvPr/>
        </p:nvSpPr>
        <p:spPr>
          <a:xfrm>
            <a:off x="377371" y="1039897"/>
            <a:ext cx="11451771" cy="3416320"/>
          </a:xfrm>
          <a:prstGeom prst="rect">
            <a:avLst/>
          </a:prstGeom>
        </p:spPr>
        <p:txBody>
          <a:bodyPr wrap="square">
            <a:spAutoFit/>
          </a:bodyPr>
          <a:lstStyle/>
          <a:p>
            <a:pPr>
              <a:tabLst>
                <a:tab pos="4122738" algn="l"/>
              </a:tabLst>
            </a:pPr>
            <a:r>
              <a:rPr lang="en-US" sz="2400" b="1" dirty="0" smtClean="0"/>
              <a:t>Average </a:t>
            </a:r>
            <a:r>
              <a:rPr lang="en-US" sz="2400" b="1" dirty="0"/>
              <a:t>Distance from Earth:</a:t>
            </a:r>
            <a:r>
              <a:rPr lang="en-US" sz="2400" dirty="0"/>
              <a:t> </a:t>
            </a:r>
            <a:r>
              <a:rPr lang="en-US" sz="2400" dirty="0" smtClean="0"/>
              <a:t>	238,855 miles</a:t>
            </a:r>
            <a:endParaRPr lang="en-US" sz="2400" dirty="0"/>
          </a:p>
          <a:p>
            <a:pPr>
              <a:tabLst>
                <a:tab pos="4122738" algn="l"/>
              </a:tabLst>
            </a:pPr>
            <a:r>
              <a:rPr lang="en-US" sz="2400" b="1" dirty="0"/>
              <a:t>Orbit and Rotation Period: </a:t>
            </a:r>
            <a:r>
              <a:rPr lang="en-US" sz="2400" b="1" dirty="0" smtClean="0"/>
              <a:t>	</a:t>
            </a:r>
            <a:r>
              <a:rPr lang="en-US" sz="2400" dirty="0" smtClean="0"/>
              <a:t>27.32 </a:t>
            </a:r>
            <a:r>
              <a:rPr lang="en-US" sz="2400" dirty="0"/>
              <a:t>Earth Days</a:t>
            </a:r>
          </a:p>
          <a:p>
            <a:pPr>
              <a:tabLst>
                <a:tab pos="4122738" algn="l"/>
              </a:tabLst>
            </a:pPr>
            <a:r>
              <a:rPr lang="en-US" sz="2400" b="1" dirty="0"/>
              <a:t>Equatorial Radius:</a:t>
            </a:r>
            <a:r>
              <a:rPr lang="en-US" sz="2400" dirty="0"/>
              <a:t> </a:t>
            </a:r>
            <a:r>
              <a:rPr lang="en-US" sz="2400" dirty="0" smtClean="0"/>
              <a:t>	1,079.6 miles</a:t>
            </a:r>
          </a:p>
          <a:p>
            <a:pPr>
              <a:tabLst>
                <a:tab pos="4122738" algn="l"/>
              </a:tabLst>
            </a:pPr>
            <a:r>
              <a:rPr lang="en-US" sz="2400" b="1" dirty="0" smtClean="0"/>
              <a:t>Mass</a:t>
            </a:r>
            <a:r>
              <a:rPr lang="en-US" sz="2400" b="1" dirty="0"/>
              <a:t>:</a:t>
            </a:r>
            <a:r>
              <a:rPr lang="en-US" sz="2400" dirty="0"/>
              <a:t> </a:t>
            </a:r>
            <a:r>
              <a:rPr lang="en-US" sz="2400" dirty="0" smtClean="0"/>
              <a:t>	1% of Earth’s</a:t>
            </a:r>
            <a:endParaRPr lang="en-US" sz="2400" dirty="0"/>
          </a:p>
          <a:p>
            <a:pPr>
              <a:tabLst>
                <a:tab pos="4122738" algn="l"/>
              </a:tabLst>
            </a:pPr>
            <a:r>
              <a:rPr lang="en-US" sz="2400" b="1" dirty="0"/>
              <a:t>Gravity</a:t>
            </a:r>
            <a:r>
              <a:rPr lang="en-US" sz="2400" b="1" dirty="0" smtClean="0"/>
              <a:t>:	</a:t>
            </a:r>
            <a:r>
              <a:rPr lang="en-US" sz="2400" dirty="0" smtClean="0"/>
              <a:t>0.166 </a:t>
            </a:r>
            <a:r>
              <a:rPr lang="en-US" sz="2400" dirty="0"/>
              <a:t>of Earth's </a:t>
            </a:r>
            <a:r>
              <a:rPr lang="en-US" sz="2400" dirty="0" smtClean="0"/>
              <a:t/>
            </a:r>
            <a:br>
              <a:rPr lang="en-US" sz="2400" dirty="0" smtClean="0"/>
            </a:br>
            <a:r>
              <a:rPr lang="en-US" sz="2400" dirty="0" smtClean="0"/>
              <a:t>	(</a:t>
            </a:r>
            <a:r>
              <a:rPr lang="en-US" sz="2400" dirty="0"/>
              <a:t>If you weigh 100 </a:t>
            </a:r>
            <a:r>
              <a:rPr lang="en-US" sz="2400" dirty="0" smtClean="0"/>
              <a:t>pounds on </a:t>
            </a:r>
            <a:r>
              <a:rPr lang="en-US" sz="2400" dirty="0"/>
              <a:t>Earth, you'd weight 16.6 </a:t>
            </a:r>
            <a:endParaRPr lang="en-US" sz="2400" dirty="0" smtClean="0"/>
          </a:p>
          <a:p>
            <a:pPr>
              <a:tabLst>
                <a:tab pos="4122738" algn="l"/>
              </a:tabLst>
            </a:pPr>
            <a:r>
              <a:rPr lang="en-US" sz="2400" dirty="0"/>
              <a:t>	</a:t>
            </a:r>
            <a:r>
              <a:rPr lang="en-US" sz="2400" dirty="0" smtClean="0"/>
              <a:t>pounds on </a:t>
            </a:r>
            <a:r>
              <a:rPr lang="en-US" sz="2400" dirty="0"/>
              <a:t>the moon)</a:t>
            </a:r>
          </a:p>
          <a:p>
            <a:pPr>
              <a:tabLst>
                <a:tab pos="4122738" algn="l"/>
              </a:tabLst>
            </a:pPr>
            <a:r>
              <a:rPr lang="en-US" sz="2400" b="1" dirty="0"/>
              <a:t>Temperature Range:</a:t>
            </a:r>
            <a:r>
              <a:rPr lang="en-US" sz="2400" dirty="0"/>
              <a:t> </a:t>
            </a:r>
            <a:r>
              <a:rPr lang="en-US" sz="2400" dirty="0" smtClean="0"/>
              <a:t>	-414 </a:t>
            </a:r>
            <a:r>
              <a:rPr lang="en-US" sz="2400" dirty="0"/>
              <a:t>to 253 degrees </a:t>
            </a:r>
            <a:r>
              <a:rPr lang="en-US" sz="2400" dirty="0" err="1"/>
              <a:t>Farenheit</a:t>
            </a:r>
            <a:r>
              <a:rPr lang="en-US" sz="2400" dirty="0"/>
              <a:t> </a:t>
            </a:r>
            <a:endParaRPr lang="en-US" sz="2400" dirty="0" smtClean="0"/>
          </a:p>
          <a:p>
            <a:pPr>
              <a:tabLst>
                <a:tab pos="4122738" algn="l"/>
              </a:tabLst>
            </a:pPr>
            <a:r>
              <a:rPr lang="en-US" sz="2400" dirty="0"/>
              <a:t>	</a:t>
            </a:r>
            <a:r>
              <a:rPr lang="en-US" sz="2400" dirty="0" smtClean="0"/>
              <a:t>(-</a:t>
            </a:r>
            <a:r>
              <a:rPr lang="en-US" sz="2400" dirty="0"/>
              <a:t>248 to 123 degrees </a:t>
            </a:r>
            <a:r>
              <a:rPr lang="en-US" sz="2400" dirty="0" smtClean="0"/>
              <a:t>Celsius</a:t>
            </a:r>
            <a:r>
              <a:rPr lang="en-US" sz="2400" dirty="0"/>
              <a:t>)</a:t>
            </a:r>
          </a:p>
        </p:txBody>
      </p:sp>
    </p:spTree>
    <p:extLst>
      <p:ext uri="{BB962C8B-B14F-4D97-AF65-F5344CB8AC3E}">
        <p14:creationId xmlns:p14="http://schemas.microsoft.com/office/powerpoint/2010/main" val="301191587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What it’s like on the moon</a:t>
            </a:r>
            <a:endParaRPr lang="en-US" dirty="0"/>
          </a:p>
        </p:txBody>
      </p:sp>
      <p:pic>
        <p:nvPicPr>
          <p:cNvPr id="5" name="Content Placeholder 4"/>
          <p:cNvPicPr>
            <a:picLocks noGrp="1" noChangeAspect="1"/>
          </p:cNvPicPr>
          <p:nvPr>
            <p:ph sz="half" idx="1"/>
          </p:nvPr>
        </p:nvPicPr>
        <p:blipFill>
          <a:blip r:embed="rId5" cstate="email">
            <a:extLst>
              <a:ext uri="{28A0092B-C50C-407E-A947-70E740481C1C}">
                <a14:useLocalDpi xmlns:a14="http://schemas.microsoft.com/office/drawing/2010/main"/>
              </a:ext>
            </a:extLst>
          </a:blip>
          <a:stretch>
            <a:fillRect/>
          </a:stretch>
        </p:blipFill>
        <p:spPr>
          <a:xfrm>
            <a:off x="7937425" y="3176870"/>
            <a:ext cx="3308974" cy="3293622"/>
          </a:xfrm>
        </p:spPr>
      </p:pic>
      <p:sp>
        <p:nvSpPr>
          <p:cNvPr id="8" name="Content Placeholder 7"/>
          <p:cNvSpPr>
            <a:spLocks noGrp="1"/>
          </p:cNvSpPr>
          <p:nvPr>
            <p:ph sz="half" idx="2"/>
          </p:nvPr>
        </p:nvSpPr>
        <p:spPr>
          <a:xfrm>
            <a:off x="315384" y="1095232"/>
            <a:ext cx="5384800" cy="1030404"/>
          </a:xfrm>
        </p:spPr>
        <p:txBody>
          <a:bodyPr/>
          <a:lstStyle/>
          <a:p>
            <a:r>
              <a:rPr lang="en-US" dirty="0" smtClean="0"/>
              <a:t>Craters</a:t>
            </a:r>
          </a:p>
          <a:p>
            <a:r>
              <a:rPr lang="en-US" dirty="0" smtClean="0"/>
              <a:t>Boulders</a:t>
            </a:r>
          </a:p>
          <a:p>
            <a:r>
              <a:rPr lang="en-US" dirty="0" smtClean="0"/>
              <a:t>Far from earth</a:t>
            </a:r>
            <a:endParaRPr lang="en-US" dirty="0"/>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13</a:t>
            </a:fld>
            <a:endParaRPr lang="en-US" dirty="0"/>
          </a:p>
        </p:txBody>
      </p:sp>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14440" y="0"/>
            <a:ext cx="3431959" cy="3555242"/>
          </a:xfrm>
          <a:prstGeom prst="rect">
            <a:avLst/>
          </a:prstGeom>
        </p:spPr>
      </p:pic>
      <p:pic>
        <p:nvPicPr>
          <p:cNvPr id="2" name="apollo_to_south_pole_2160p3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15384" y="2625670"/>
            <a:ext cx="7281437" cy="4095808"/>
          </a:xfrm>
          <a:prstGeom prst="rect">
            <a:avLst/>
          </a:prstGeom>
        </p:spPr>
      </p:pic>
      <p:sp>
        <p:nvSpPr>
          <p:cNvPr id="10" name="TextBox 9"/>
          <p:cNvSpPr txBox="1"/>
          <p:nvPr/>
        </p:nvSpPr>
        <p:spPr>
          <a:xfrm>
            <a:off x="9291145" y="6470492"/>
            <a:ext cx="1793839" cy="430887"/>
          </a:xfrm>
          <a:prstGeom prst="rect">
            <a:avLst/>
          </a:prstGeom>
          <a:noFill/>
        </p:spPr>
        <p:txBody>
          <a:bodyPr wrap="square" rtlCol="0">
            <a:spAutoFit/>
          </a:bodyPr>
          <a:lstStyle/>
          <a:p>
            <a:r>
              <a:rPr lang="en-US" sz="1100" dirty="0" smtClean="0">
                <a:latin typeface="Arial"/>
                <a:cs typeface="Arial"/>
              </a:rPr>
              <a:t>Video: NASA</a:t>
            </a:r>
            <a:br>
              <a:rPr lang="en-US" sz="1100" dirty="0" smtClean="0">
                <a:latin typeface="Arial"/>
                <a:cs typeface="Arial"/>
              </a:rPr>
            </a:br>
            <a:r>
              <a:rPr lang="en-US" sz="1100" dirty="0" smtClean="0">
                <a:latin typeface="Arial"/>
                <a:cs typeface="Arial"/>
              </a:rPr>
              <a:t>Image </a:t>
            </a:r>
            <a:r>
              <a:rPr lang="en-US" sz="1100" dirty="0" smtClean="0">
                <a:latin typeface="Arial"/>
                <a:cs typeface="Arial"/>
              </a:rPr>
              <a:t>Credits: </a:t>
            </a:r>
            <a:r>
              <a:rPr lang="en-US" sz="1100" dirty="0" smtClean="0">
                <a:latin typeface="Arial"/>
                <a:cs typeface="Arial"/>
              </a:rPr>
              <a:t>NASA</a:t>
            </a:r>
          </a:p>
        </p:txBody>
      </p:sp>
    </p:spTree>
    <p:extLst>
      <p:ext uri="{BB962C8B-B14F-4D97-AF65-F5344CB8AC3E}">
        <p14:creationId xmlns:p14="http://schemas.microsoft.com/office/powerpoint/2010/main" val="22827531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alpha val="1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4"/>
          <p:cNvSpPr>
            <a:spLocks noChangeArrowheads="1"/>
          </p:cNvSpPr>
          <p:nvPr/>
        </p:nvSpPr>
        <p:spPr bwMode="auto">
          <a:xfrm>
            <a:off x="1930083" y="2582545"/>
            <a:ext cx="852011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9600" b="1" dirty="0" smtClean="0">
                <a:solidFill>
                  <a:schemeClr val="accent1">
                    <a:lumMod val="40000"/>
                    <a:lumOff val="60000"/>
                  </a:schemeClr>
                </a:solidFill>
                <a:effectLst>
                  <a:outerShdw blurRad="38100" dist="38100" dir="2700000" algn="tl">
                    <a:srgbClr val="000000">
                      <a:alpha val="43137"/>
                    </a:srgbClr>
                  </a:outerShdw>
                </a:effectLst>
              </a:rPr>
              <a:t>Lunar Surface Outpost</a:t>
            </a:r>
            <a:endParaRPr lang="en-US" altLang="en-US" sz="9600" b="1" dirty="0">
              <a:solidFill>
                <a:schemeClr val="accent1">
                  <a:lumMod val="40000"/>
                  <a:lumOff val="6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2502242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McMurdough</a:t>
            </a:r>
            <a:r>
              <a:rPr lang="en-US" dirty="0" smtClean="0"/>
              <a:t> Station, Antarctica</a:t>
            </a:r>
            <a:endParaRPr lang="en-US" dirty="0"/>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237942" y="942376"/>
            <a:ext cx="9434607" cy="5779102"/>
          </a:xfrm>
        </p:spPr>
      </p:pic>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15</a:t>
            </a:fld>
            <a:endParaRPr lang="en-US" dirty="0"/>
          </a:p>
        </p:txBody>
      </p:sp>
      <p:sp>
        <p:nvSpPr>
          <p:cNvPr id="6" name="TextBox 5"/>
          <p:cNvSpPr txBox="1"/>
          <p:nvPr/>
        </p:nvSpPr>
        <p:spPr>
          <a:xfrm>
            <a:off x="10672549" y="6616262"/>
            <a:ext cx="1124607" cy="261610"/>
          </a:xfrm>
          <a:prstGeom prst="rect">
            <a:avLst/>
          </a:prstGeom>
          <a:noFill/>
        </p:spPr>
        <p:txBody>
          <a:bodyPr wrap="square" rtlCol="0">
            <a:spAutoFit/>
          </a:bodyPr>
          <a:lstStyle/>
          <a:p>
            <a:r>
              <a:rPr lang="en-US" sz="1100" dirty="0" smtClean="0">
                <a:latin typeface="Arial"/>
                <a:cs typeface="Arial"/>
              </a:rPr>
              <a:t>Image: NSF</a:t>
            </a:r>
          </a:p>
        </p:txBody>
      </p:sp>
    </p:spTree>
    <p:extLst>
      <p:ext uri="{BB962C8B-B14F-4D97-AF65-F5344CB8AC3E}">
        <p14:creationId xmlns:p14="http://schemas.microsoft.com/office/powerpoint/2010/main" val="214485000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Lunar Outpost</a:t>
            </a:r>
            <a:endParaRPr lang="en-US" dirty="0"/>
          </a:p>
        </p:txBody>
      </p:sp>
      <p:pic>
        <p:nvPicPr>
          <p:cNvPr id="6" name="Content Placeholder 5"/>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135094" y="1112482"/>
            <a:ext cx="7879664" cy="5122863"/>
          </a:xfrm>
        </p:spPr>
      </p:pic>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16</a:t>
            </a:fld>
            <a:endParaRPr lang="en-US" dirty="0"/>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554" y="962190"/>
            <a:ext cx="3930540" cy="5895810"/>
          </a:xfrm>
          <a:prstGeom prst="rect">
            <a:avLst/>
          </a:prstGeom>
        </p:spPr>
      </p:pic>
      <p:sp>
        <p:nvSpPr>
          <p:cNvPr id="7" name="TextBox 6"/>
          <p:cNvSpPr txBox="1"/>
          <p:nvPr/>
        </p:nvSpPr>
        <p:spPr>
          <a:xfrm>
            <a:off x="9291145" y="6603124"/>
            <a:ext cx="1793839" cy="261610"/>
          </a:xfrm>
          <a:prstGeom prst="rect">
            <a:avLst/>
          </a:prstGeom>
          <a:noFill/>
        </p:spPr>
        <p:txBody>
          <a:bodyPr wrap="square" rtlCol="0">
            <a:spAutoFit/>
          </a:bodyPr>
          <a:lstStyle/>
          <a:p>
            <a:r>
              <a:rPr lang="en-US" sz="1100" dirty="0" smtClean="0">
                <a:latin typeface="Arial"/>
                <a:cs typeface="Arial"/>
              </a:rPr>
              <a:t>Images: </a:t>
            </a:r>
            <a:r>
              <a:rPr lang="en-US" sz="1100" dirty="0" smtClean="0">
                <a:latin typeface="Arial"/>
                <a:cs typeface="Arial"/>
              </a:rPr>
              <a:t>NASA</a:t>
            </a:r>
          </a:p>
        </p:txBody>
      </p:sp>
    </p:spTree>
    <p:extLst>
      <p:ext uri="{BB962C8B-B14F-4D97-AF65-F5344CB8AC3E}">
        <p14:creationId xmlns:p14="http://schemas.microsoft.com/office/powerpoint/2010/main" val="397192236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Lunar Surface Outpost Thoughts</a:t>
            </a:r>
            <a:endParaRPr lang="en-US" dirty="0"/>
          </a:p>
        </p:txBody>
      </p:sp>
      <p:sp>
        <p:nvSpPr>
          <p:cNvPr id="3" name="Content Placeholder 2"/>
          <p:cNvSpPr>
            <a:spLocks noGrp="1"/>
          </p:cNvSpPr>
          <p:nvPr>
            <p:ph idx="1"/>
          </p:nvPr>
        </p:nvSpPr>
        <p:spPr/>
        <p:txBody>
          <a:bodyPr/>
          <a:lstStyle/>
          <a:p>
            <a:r>
              <a:rPr lang="en-US" dirty="0" smtClean="0"/>
              <a:t>4 to 50 crew </a:t>
            </a:r>
          </a:p>
          <a:p>
            <a:r>
              <a:rPr lang="en-US" dirty="0"/>
              <a:t>M</a:t>
            </a:r>
            <a:r>
              <a:rPr lang="en-US" dirty="0" smtClean="0"/>
              <a:t>ix of skills and professions</a:t>
            </a:r>
          </a:p>
          <a:p>
            <a:r>
              <a:rPr lang="en-US" dirty="0" smtClean="0"/>
              <a:t>Assume there will be some supply from Earth, but the goal is to be independent</a:t>
            </a:r>
          </a:p>
          <a:p>
            <a:r>
              <a:rPr lang="en-US" dirty="0" smtClean="0"/>
              <a:t>Facilities for specific purposes (medical, group activities, private areas, utilities, etc.)</a:t>
            </a:r>
          </a:p>
          <a:p>
            <a:r>
              <a:rPr lang="en-US" dirty="0" smtClean="0"/>
              <a:t>Recycling of resources (air, water, waste)</a:t>
            </a:r>
          </a:p>
          <a:p>
            <a:r>
              <a:rPr lang="en-US" dirty="0" smtClean="0"/>
              <a:t>Leveraging resources from lunar surface</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17</a:t>
            </a:fld>
            <a:endParaRPr lang="en-US" dirty="0"/>
          </a:p>
        </p:txBody>
      </p:sp>
    </p:spTree>
    <p:extLst>
      <p:ext uri="{BB962C8B-B14F-4D97-AF65-F5344CB8AC3E}">
        <p14:creationId xmlns:p14="http://schemas.microsoft.com/office/powerpoint/2010/main" val="142916438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South Pole – A possible target</a:t>
            </a:r>
            <a:endParaRPr lang="en-US" dirty="0"/>
          </a:p>
        </p:txBody>
      </p:sp>
      <p:pic>
        <p:nvPicPr>
          <p:cNvPr id="5" name="132_G2013-007_Perma_Shadows_MASTER_appletv">
            <a:hlinkClick r:id="" action="ppaction://media"/>
          </p:cNvPr>
          <p:cNvPicPr>
            <a:picLocks noGrp="1" noChangeAspect="1"/>
          </p:cNvPicPr>
          <p:nvPr>
            <p:ph idx="1"/>
            <a:videoFile r:link="rId2"/>
            <p:extLst>
              <p:ext uri="{DAA4B4D4-6D71-4841-9C94-3DE7FCFB9230}">
                <p14:media xmlns:p14="http://schemas.microsoft.com/office/powerpoint/2010/main" r:embed="rId1">
                  <p14:bmkLst>
                    <p14:bmk name="Bookmark 1" time="0"/>
                  </p14:bmkLst>
                </p14:media>
              </p:ext>
            </p:extLst>
          </p:nvPr>
        </p:nvPicPr>
        <p:blipFill>
          <a:blip r:embed="rId5"/>
          <a:stretch>
            <a:fillRect/>
          </a:stretch>
        </p:blipFill>
        <p:spPr>
          <a:xfrm>
            <a:off x="1366262" y="1003300"/>
            <a:ext cx="9107488" cy="5122863"/>
          </a:xfrm>
        </p:spPr>
      </p:pic>
      <p:sp>
        <p:nvSpPr>
          <p:cNvPr id="4" name="Slide Number Placeholder 3"/>
          <p:cNvSpPr>
            <a:spLocks noGrp="1"/>
          </p:cNvSpPr>
          <p:nvPr>
            <p:ph type="sldNum" sz="quarter" idx="10"/>
          </p:nvPr>
        </p:nvSpPr>
        <p:spPr/>
        <p:txBody>
          <a:bodyPr/>
          <a:lstStyle/>
          <a:p>
            <a:pPr>
              <a:defRPr/>
            </a:pPr>
            <a:fld id="{2FB12537-B55F-1D4C-AACF-3B10E7522722}" type="slidenum">
              <a:rPr lang="en-US" smtClean="0">
                <a:solidFill>
                  <a:schemeClr val="bg1"/>
                </a:solidFill>
              </a:rPr>
              <a:pPr>
                <a:defRPr/>
              </a:pPr>
              <a:t>18</a:t>
            </a:fld>
            <a:endParaRPr lang="en-US" dirty="0">
              <a:solidFill>
                <a:schemeClr val="bg1"/>
              </a:solidFill>
            </a:endParaRPr>
          </a:p>
        </p:txBody>
      </p:sp>
      <p:sp>
        <p:nvSpPr>
          <p:cNvPr id="6" name="TextBox 5"/>
          <p:cNvSpPr txBox="1"/>
          <p:nvPr/>
        </p:nvSpPr>
        <p:spPr>
          <a:xfrm>
            <a:off x="9291145" y="6603124"/>
            <a:ext cx="1793839" cy="261610"/>
          </a:xfrm>
          <a:prstGeom prst="rect">
            <a:avLst/>
          </a:prstGeom>
          <a:noFill/>
        </p:spPr>
        <p:txBody>
          <a:bodyPr wrap="square" rtlCol="0">
            <a:spAutoFit/>
          </a:bodyPr>
          <a:lstStyle/>
          <a:p>
            <a:r>
              <a:rPr lang="en-US" sz="1100" dirty="0" smtClean="0">
                <a:solidFill>
                  <a:schemeClr val="bg1"/>
                </a:solidFill>
                <a:latin typeface="Arial"/>
                <a:cs typeface="Arial"/>
              </a:rPr>
              <a:t>Video: NASA</a:t>
            </a:r>
          </a:p>
        </p:txBody>
      </p:sp>
    </p:spTree>
    <p:extLst>
      <p:ext uri="{BB962C8B-B14F-4D97-AF65-F5344CB8AC3E}">
        <p14:creationId xmlns:p14="http://schemas.microsoft.com/office/powerpoint/2010/main" val="127353705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4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0" y="-29029"/>
            <a:ext cx="12192000" cy="6821716"/>
          </a:xfrm>
        </p:spPr>
      </p:pic>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19</a:t>
            </a:fld>
            <a:endParaRPr lang="en-US" dirty="0"/>
          </a:p>
        </p:txBody>
      </p:sp>
      <p:sp>
        <p:nvSpPr>
          <p:cNvPr id="11" name="Title 1"/>
          <p:cNvSpPr txBox="1">
            <a:spLocks/>
          </p:cNvSpPr>
          <p:nvPr/>
        </p:nvSpPr>
        <p:spPr bwMode="auto">
          <a:xfrm>
            <a:off x="467784" y="255588"/>
            <a:ext cx="10769600" cy="74295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dirty="0" smtClean="0"/>
              <a:t>South Pole Lunar Lighting</a:t>
            </a:r>
            <a:endParaRPr lang="en-US" dirty="0"/>
          </a:p>
        </p:txBody>
      </p:sp>
      <p:sp>
        <p:nvSpPr>
          <p:cNvPr id="6" name="TextBox 5"/>
          <p:cNvSpPr txBox="1"/>
          <p:nvPr/>
        </p:nvSpPr>
        <p:spPr>
          <a:xfrm>
            <a:off x="7126014" y="6400931"/>
            <a:ext cx="4111370" cy="261610"/>
          </a:xfrm>
          <a:prstGeom prst="rect">
            <a:avLst/>
          </a:prstGeom>
          <a:noFill/>
        </p:spPr>
        <p:txBody>
          <a:bodyPr wrap="square" rtlCol="0">
            <a:spAutoFit/>
          </a:bodyPr>
          <a:lstStyle/>
          <a:p>
            <a:r>
              <a:rPr lang="en-US" sz="1100" dirty="0" smtClean="0">
                <a:solidFill>
                  <a:schemeClr val="bg1"/>
                </a:solidFill>
                <a:latin typeface="Arial"/>
                <a:cs typeface="Arial"/>
              </a:rPr>
              <a:t>Image Credit: </a:t>
            </a:r>
            <a:r>
              <a:rPr lang="en-US" sz="1100" dirty="0">
                <a:solidFill>
                  <a:schemeClr val="bg1"/>
                </a:solidFill>
              </a:rPr>
              <a:t>NASA/GSFC/Arizona State University </a:t>
            </a:r>
          </a:p>
        </p:txBody>
      </p:sp>
    </p:spTree>
    <p:extLst>
      <p:ext uri="{BB962C8B-B14F-4D97-AF65-F5344CB8AC3E}">
        <p14:creationId xmlns:p14="http://schemas.microsoft.com/office/powerpoint/2010/main" val="402724983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p:txBody>
          <a:bodyPr anchor="ctr"/>
          <a:lstStyle/>
          <a:p>
            <a:r>
              <a:rPr lang="en-US" sz="3200" dirty="0" smtClean="0">
                <a:solidFill>
                  <a:schemeClr val="bg1"/>
                </a:solidFill>
              </a:rPr>
              <a:t>Things to Think About</a:t>
            </a:r>
            <a:endParaRPr lang="en-US" sz="3200" dirty="0">
              <a:solidFill>
                <a:schemeClr val="bg1"/>
              </a:solidFill>
            </a:endParaRPr>
          </a:p>
        </p:txBody>
      </p:sp>
      <p:sp>
        <p:nvSpPr>
          <p:cNvPr id="4" name="Slide Number Placeholder 3"/>
          <p:cNvSpPr>
            <a:spLocks noGrp="1"/>
          </p:cNvSpPr>
          <p:nvPr>
            <p:ph type="sldNum" sz="quarter" idx="4294967295"/>
          </p:nvPr>
        </p:nvSpPr>
        <p:spPr>
          <a:xfrm>
            <a:off x="9347200" y="6492875"/>
            <a:ext cx="2844800" cy="365125"/>
          </a:xfrm>
        </p:spPr>
        <p:txBody>
          <a:bodyPr/>
          <a:lstStyle/>
          <a:p>
            <a:pPr defTabSz="457146" fontAlgn="base">
              <a:spcBef>
                <a:spcPct val="0"/>
              </a:spcBef>
              <a:spcAft>
                <a:spcPct val="0"/>
              </a:spcAft>
            </a:pPr>
            <a:fld id="{4756708D-6C97-4867-A8EA-96DC066E8222}" type="slidenum">
              <a:rPr lang="en-US">
                <a:solidFill>
                  <a:prstClr val="black"/>
                </a:solidFill>
                <a:latin typeface="Arial" pitchFamily="34" charset="0"/>
                <a:ea typeface="ＭＳ Ｐゴシック" pitchFamily="34" charset="-128"/>
              </a:rPr>
              <a:pPr defTabSz="457146" fontAlgn="base">
                <a:spcBef>
                  <a:spcPct val="0"/>
                </a:spcBef>
                <a:spcAft>
                  <a:spcPct val="0"/>
                </a:spcAft>
              </a:pPr>
              <a:t>20</a:t>
            </a:fld>
            <a:endParaRPr lang="en-US" dirty="0">
              <a:solidFill>
                <a:prstClr val="black"/>
              </a:solidFill>
              <a:latin typeface="Arial" pitchFamily="34" charset="0"/>
              <a:ea typeface="ＭＳ Ｐゴシック" pitchFamily="34" charset="-128"/>
            </a:endParaRPr>
          </a:p>
        </p:txBody>
      </p:sp>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120719" y="2109083"/>
            <a:ext cx="4761832" cy="2794989"/>
          </a:xfrm>
          <a:prstGeom prst="rect">
            <a:avLst/>
          </a:prstGeom>
        </p:spPr>
      </p:pic>
      <p:sp>
        <p:nvSpPr>
          <p:cNvPr id="9" name="TextBox 8"/>
          <p:cNvSpPr txBox="1"/>
          <p:nvPr/>
        </p:nvSpPr>
        <p:spPr>
          <a:xfrm>
            <a:off x="1257464" y="1182470"/>
            <a:ext cx="3733800" cy="369332"/>
          </a:xfrm>
          <a:prstGeom prst="rect">
            <a:avLst/>
          </a:prstGeom>
          <a:noFill/>
        </p:spPr>
        <p:txBody>
          <a:bodyPr wrap="square" rtlCol="0">
            <a:spAutoFit/>
          </a:bodyPr>
          <a:lstStyle/>
          <a:p>
            <a:pPr algn="ctr" defTabSz="914293"/>
            <a:r>
              <a:rPr lang="en-US" dirty="0">
                <a:solidFill>
                  <a:prstClr val="white"/>
                </a:solidFill>
                <a:latin typeface="Arial"/>
              </a:rPr>
              <a:t>Food/Medicine Stability</a:t>
            </a:r>
          </a:p>
        </p:txBody>
      </p:sp>
      <p:sp>
        <p:nvSpPr>
          <p:cNvPr id="13" name="TextBox 12"/>
          <p:cNvSpPr txBox="1"/>
          <p:nvPr/>
        </p:nvSpPr>
        <p:spPr>
          <a:xfrm>
            <a:off x="7518431" y="1182470"/>
            <a:ext cx="2784067" cy="646331"/>
          </a:xfrm>
          <a:prstGeom prst="rect">
            <a:avLst/>
          </a:prstGeom>
          <a:noFill/>
        </p:spPr>
        <p:txBody>
          <a:bodyPr wrap="square" rtlCol="0">
            <a:spAutoFit/>
          </a:bodyPr>
          <a:lstStyle/>
          <a:p>
            <a:pPr algn="ctr" defTabSz="914293"/>
            <a:r>
              <a:rPr lang="en-US" dirty="0">
                <a:solidFill>
                  <a:prstClr val="white"/>
                </a:solidFill>
                <a:latin typeface="Arial"/>
              </a:rPr>
              <a:t>Active and Passive </a:t>
            </a:r>
            <a:br>
              <a:rPr lang="en-US" dirty="0">
                <a:solidFill>
                  <a:prstClr val="white"/>
                </a:solidFill>
                <a:latin typeface="Arial"/>
              </a:rPr>
            </a:br>
            <a:r>
              <a:rPr lang="en-US" dirty="0">
                <a:solidFill>
                  <a:prstClr val="white"/>
                </a:solidFill>
                <a:latin typeface="Arial"/>
              </a:rPr>
              <a:t>Radiation Protection</a:t>
            </a:r>
          </a:p>
        </p:txBody>
      </p:sp>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6845" y="1789441"/>
            <a:ext cx="4707406" cy="3342117"/>
          </a:xfrm>
          <a:prstGeom prst="rect">
            <a:avLst/>
          </a:prstGeom>
        </p:spPr>
      </p:pic>
      <p:sp>
        <p:nvSpPr>
          <p:cNvPr id="18" name="TextBox 17"/>
          <p:cNvSpPr txBox="1"/>
          <p:nvPr/>
        </p:nvSpPr>
        <p:spPr>
          <a:xfrm>
            <a:off x="2347414" y="5578480"/>
            <a:ext cx="3440373" cy="261610"/>
          </a:xfrm>
          <a:prstGeom prst="rect">
            <a:avLst/>
          </a:prstGeom>
          <a:noFill/>
        </p:spPr>
        <p:txBody>
          <a:bodyPr wrap="square" rtlCol="0">
            <a:spAutoFit/>
          </a:bodyPr>
          <a:lstStyle/>
          <a:p>
            <a:r>
              <a:rPr lang="en-US" sz="1100" dirty="0" smtClean="0">
                <a:solidFill>
                  <a:schemeClr val="bg1"/>
                </a:solidFill>
                <a:latin typeface="Arial"/>
                <a:cs typeface="Arial"/>
              </a:rPr>
              <a:t>Image Credit: </a:t>
            </a:r>
            <a:r>
              <a:rPr lang="en-US" sz="1100" dirty="0" smtClean="0">
                <a:solidFill>
                  <a:schemeClr val="bg1"/>
                </a:solidFill>
              </a:rPr>
              <a:t>NASA</a:t>
            </a:r>
            <a:endParaRPr lang="en-US" sz="1100" dirty="0">
              <a:solidFill>
                <a:schemeClr val="bg1"/>
              </a:solidFill>
            </a:endParaRPr>
          </a:p>
        </p:txBody>
      </p:sp>
      <p:sp>
        <p:nvSpPr>
          <p:cNvPr id="19" name="TextBox 18"/>
          <p:cNvSpPr txBox="1"/>
          <p:nvPr/>
        </p:nvSpPr>
        <p:spPr>
          <a:xfrm>
            <a:off x="8751627" y="5447675"/>
            <a:ext cx="3440373" cy="261610"/>
          </a:xfrm>
          <a:prstGeom prst="rect">
            <a:avLst/>
          </a:prstGeom>
          <a:noFill/>
        </p:spPr>
        <p:txBody>
          <a:bodyPr wrap="square" rtlCol="0">
            <a:spAutoFit/>
          </a:bodyPr>
          <a:lstStyle/>
          <a:p>
            <a:r>
              <a:rPr lang="en-US" sz="1100" dirty="0" smtClean="0">
                <a:solidFill>
                  <a:schemeClr val="bg1"/>
                </a:solidFill>
                <a:latin typeface="Arial"/>
                <a:cs typeface="Arial"/>
              </a:rPr>
              <a:t>Image Credit: </a:t>
            </a:r>
            <a:r>
              <a:rPr lang="en-US" sz="1100" dirty="0" smtClean="0">
                <a:solidFill>
                  <a:schemeClr val="bg1"/>
                </a:solidFill>
              </a:rPr>
              <a:t>NASA/SOHO</a:t>
            </a:r>
            <a:endParaRPr lang="en-US" sz="1100" dirty="0">
              <a:solidFill>
                <a:schemeClr val="bg1"/>
              </a:solidFill>
            </a:endParaRPr>
          </a:p>
        </p:txBody>
      </p:sp>
    </p:spTree>
    <p:extLst>
      <p:ext uri="{BB962C8B-B14F-4D97-AF65-F5344CB8AC3E}">
        <p14:creationId xmlns:p14="http://schemas.microsoft.com/office/powerpoint/2010/main" val="207427237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p:txBody>
          <a:bodyPr anchor="ctr"/>
          <a:lstStyle/>
          <a:p>
            <a:r>
              <a:rPr lang="en-US" sz="3200" dirty="0">
                <a:solidFill>
                  <a:schemeClr val="bg1"/>
                </a:solidFill>
              </a:rPr>
              <a:t>Things to Think About</a:t>
            </a:r>
          </a:p>
        </p:txBody>
      </p:sp>
      <p:sp>
        <p:nvSpPr>
          <p:cNvPr id="4" name="Slide Number Placeholder 3"/>
          <p:cNvSpPr>
            <a:spLocks noGrp="1"/>
          </p:cNvSpPr>
          <p:nvPr>
            <p:ph type="sldNum" sz="quarter" idx="4294967295"/>
          </p:nvPr>
        </p:nvSpPr>
        <p:spPr>
          <a:xfrm>
            <a:off x="9347200" y="6492875"/>
            <a:ext cx="2844800" cy="365125"/>
          </a:xfrm>
        </p:spPr>
        <p:txBody>
          <a:bodyPr/>
          <a:lstStyle/>
          <a:p>
            <a:pPr defTabSz="457146" fontAlgn="base">
              <a:spcBef>
                <a:spcPct val="0"/>
              </a:spcBef>
              <a:spcAft>
                <a:spcPct val="0"/>
              </a:spcAft>
            </a:pPr>
            <a:fld id="{4756708D-6C97-4867-A8EA-96DC066E8222}" type="slidenum">
              <a:rPr lang="en-US">
                <a:solidFill>
                  <a:prstClr val="black"/>
                </a:solidFill>
                <a:latin typeface="Arial"/>
                <a:ea typeface="ＭＳ Ｐゴシック" pitchFamily="34" charset="-128"/>
              </a:rPr>
              <a:pPr defTabSz="457146" fontAlgn="base">
                <a:spcBef>
                  <a:spcPct val="0"/>
                </a:spcBef>
                <a:spcAft>
                  <a:spcPct val="0"/>
                </a:spcAft>
              </a:pPr>
              <a:t>21</a:t>
            </a:fld>
            <a:endParaRPr lang="en-US" dirty="0">
              <a:solidFill>
                <a:prstClr val="black"/>
              </a:solidFill>
              <a:latin typeface="Arial"/>
              <a:ea typeface="ＭＳ Ｐゴシック" pitchFamily="34" charset="-128"/>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51274" y="2202257"/>
            <a:ext cx="4008874" cy="2625212"/>
          </a:xfrm>
          <a:prstGeom prst="rect">
            <a:avLst/>
          </a:prstGeom>
        </p:spPr>
      </p:pic>
      <p:sp>
        <p:nvSpPr>
          <p:cNvPr id="8" name="TextBox 7"/>
          <p:cNvSpPr txBox="1"/>
          <p:nvPr/>
        </p:nvSpPr>
        <p:spPr>
          <a:xfrm>
            <a:off x="1258592" y="938546"/>
            <a:ext cx="2286000" cy="646331"/>
          </a:xfrm>
          <a:prstGeom prst="rect">
            <a:avLst/>
          </a:prstGeom>
          <a:noFill/>
        </p:spPr>
        <p:txBody>
          <a:bodyPr wrap="square" rtlCol="0">
            <a:spAutoFit/>
          </a:bodyPr>
          <a:lstStyle/>
          <a:p>
            <a:pPr algn="ctr" defTabSz="914293"/>
            <a:r>
              <a:rPr lang="en-US" dirty="0">
                <a:solidFill>
                  <a:prstClr val="white"/>
                </a:solidFill>
                <a:latin typeface="Arial"/>
              </a:rPr>
              <a:t>Integrated Medical System and Devices</a:t>
            </a:r>
          </a:p>
        </p:txBody>
      </p:sp>
      <p:sp>
        <p:nvSpPr>
          <p:cNvPr id="9" name="TextBox 8"/>
          <p:cNvSpPr txBox="1"/>
          <p:nvPr/>
        </p:nvSpPr>
        <p:spPr>
          <a:xfrm>
            <a:off x="6324600" y="1220286"/>
            <a:ext cx="3733800" cy="646331"/>
          </a:xfrm>
          <a:prstGeom prst="rect">
            <a:avLst/>
          </a:prstGeom>
          <a:noFill/>
        </p:spPr>
        <p:txBody>
          <a:bodyPr wrap="square" rtlCol="0">
            <a:spAutoFit/>
          </a:bodyPr>
          <a:lstStyle/>
          <a:p>
            <a:pPr algn="ctr" defTabSz="914293"/>
            <a:r>
              <a:rPr lang="en-US" dirty="0">
                <a:solidFill>
                  <a:prstClr val="white"/>
                </a:solidFill>
                <a:latin typeface="Arial"/>
              </a:rPr>
              <a:t>Behavioral Health Countermeasures</a:t>
            </a:r>
          </a:p>
        </p:txBody>
      </p:sp>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31296" y="1828902"/>
            <a:ext cx="2559864" cy="3865291"/>
          </a:xfrm>
          <a:prstGeom prst="rect">
            <a:avLst/>
          </a:prstGeom>
        </p:spPr>
      </p:pic>
      <p:pic>
        <p:nvPicPr>
          <p:cNvPr id="13" name="Picture 1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155685" y="2437206"/>
            <a:ext cx="2529321" cy="3035546"/>
          </a:xfrm>
          <a:prstGeom prst="rect">
            <a:avLst/>
          </a:prstGeom>
        </p:spPr>
      </p:pic>
      <p:sp>
        <p:nvSpPr>
          <p:cNvPr id="19" name="TextBox 18"/>
          <p:cNvSpPr txBox="1"/>
          <p:nvPr/>
        </p:nvSpPr>
        <p:spPr>
          <a:xfrm>
            <a:off x="8244633" y="6475773"/>
            <a:ext cx="3440373" cy="261610"/>
          </a:xfrm>
          <a:prstGeom prst="rect">
            <a:avLst/>
          </a:prstGeom>
          <a:noFill/>
        </p:spPr>
        <p:txBody>
          <a:bodyPr wrap="square" rtlCol="0">
            <a:spAutoFit/>
          </a:bodyPr>
          <a:lstStyle/>
          <a:p>
            <a:r>
              <a:rPr lang="en-US" sz="1100" dirty="0" smtClean="0">
                <a:solidFill>
                  <a:schemeClr val="bg1"/>
                </a:solidFill>
                <a:latin typeface="Arial"/>
                <a:cs typeface="Arial"/>
              </a:rPr>
              <a:t>Images </a:t>
            </a:r>
            <a:r>
              <a:rPr lang="en-US" sz="1100" dirty="0" smtClean="0">
                <a:solidFill>
                  <a:schemeClr val="bg1"/>
                </a:solidFill>
                <a:latin typeface="Arial"/>
                <a:cs typeface="Arial"/>
              </a:rPr>
              <a:t>Credit: </a:t>
            </a:r>
            <a:r>
              <a:rPr lang="en-US" sz="1100" dirty="0" smtClean="0">
                <a:solidFill>
                  <a:schemeClr val="bg1"/>
                </a:solidFill>
              </a:rPr>
              <a:t>NASA</a:t>
            </a:r>
            <a:endParaRPr lang="en-US" sz="1100" dirty="0">
              <a:solidFill>
                <a:schemeClr val="bg1"/>
              </a:solidFill>
            </a:endParaRPr>
          </a:p>
        </p:txBody>
      </p:sp>
    </p:spTree>
    <p:extLst>
      <p:ext uri="{BB962C8B-B14F-4D97-AF65-F5344CB8AC3E}">
        <p14:creationId xmlns:p14="http://schemas.microsoft.com/office/powerpoint/2010/main" val="244839463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Lunar Dust</a:t>
            </a:r>
            <a:endParaRPr lang="en-US" dirty="0"/>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971242" y="1123616"/>
            <a:ext cx="6830484" cy="5122863"/>
          </a:xfrm>
        </p:spPr>
      </p:pic>
      <p:sp>
        <p:nvSpPr>
          <p:cNvPr id="4" name="Slide Number Placeholder 3"/>
          <p:cNvSpPr>
            <a:spLocks noGrp="1"/>
          </p:cNvSpPr>
          <p:nvPr>
            <p:ph type="sldNum" sz="quarter" idx="10"/>
          </p:nvPr>
        </p:nvSpPr>
        <p:spPr/>
        <p:txBody>
          <a:bodyPr/>
          <a:lstStyle/>
          <a:p>
            <a:pPr>
              <a:defRPr/>
            </a:pPr>
            <a:fld id="{2FB12537-B55F-1D4C-AACF-3B10E7522722}" type="slidenum">
              <a:rPr lang="en-US" smtClean="0">
                <a:solidFill>
                  <a:schemeClr val="bg1"/>
                </a:solidFill>
              </a:rPr>
              <a:pPr>
                <a:defRPr/>
              </a:pPr>
              <a:t>22</a:t>
            </a:fld>
            <a:endParaRPr lang="en-US" dirty="0">
              <a:solidFill>
                <a:schemeClr val="bg1"/>
              </a:solidFill>
            </a:endParaRPr>
          </a:p>
        </p:txBody>
      </p:sp>
      <p:sp>
        <p:nvSpPr>
          <p:cNvPr id="6" name="TextBox 5"/>
          <p:cNvSpPr txBox="1"/>
          <p:nvPr/>
        </p:nvSpPr>
        <p:spPr>
          <a:xfrm>
            <a:off x="9291145" y="6603124"/>
            <a:ext cx="1793839" cy="261610"/>
          </a:xfrm>
          <a:prstGeom prst="rect">
            <a:avLst/>
          </a:prstGeom>
          <a:noFill/>
        </p:spPr>
        <p:txBody>
          <a:bodyPr wrap="square" rtlCol="0">
            <a:spAutoFit/>
          </a:bodyPr>
          <a:lstStyle/>
          <a:p>
            <a:r>
              <a:rPr lang="en-US" sz="1100" dirty="0" smtClean="0">
                <a:solidFill>
                  <a:schemeClr val="bg1"/>
                </a:solidFill>
                <a:latin typeface="Arial"/>
                <a:cs typeface="Arial"/>
              </a:rPr>
              <a:t>Image: NASA</a:t>
            </a:r>
          </a:p>
        </p:txBody>
      </p:sp>
    </p:spTree>
    <p:extLst>
      <p:ext uri="{BB962C8B-B14F-4D97-AF65-F5344CB8AC3E}">
        <p14:creationId xmlns:p14="http://schemas.microsoft.com/office/powerpoint/2010/main" val="231463646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p:txBody>
          <a:bodyPr/>
          <a:lstStyle/>
          <a:p>
            <a:pPr>
              <a:defRPr/>
            </a:pPr>
            <a:fld id="{6EB34E79-42DC-BB4B-87D9-B6C53289D050}" type="slidenum">
              <a:rPr lang="en-US" smtClean="0">
                <a:solidFill>
                  <a:prstClr val="black"/>
                </a:solidFill>
              </a:rPr>
              <a:pPr>
                <a:defRPr/>
              </a:pPr>
              <a:t>23</a:t>
            </a:fld>
            <a:endParaRPr lang="en-US" dirty="0">
              <a:solidFill>
                <a:prstClr val="black"/>
              </a:solidFill>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0713" y="996398"/>
            <a:ext cx="10420626" cy="5861602"/>
          </a:xfrm>
          <a:prstGeom prst="rect">
            <a:avLst/>
          </a:prstGeom>
        </p:spPr>
      </p:pic>
      <p:sp>
        <p:nvSpPr>
          <p:cNvPr id="4" name="Title 1"/>
          <p:cNvSpPr txBox="1">
            <a:spLocks/>
          </p:cNvSpPr>
          <p:nvPr/>
        </p:nvSpPr>
        <p:spPr>
          <a:xfrm>
            <a:off x="290338" y="112235"/>
            <a:ext cx="8076408" cy="743643"/>
          </a:xfrm>
          <a:prstGeom prst="rect">
            <a:avLst/>
          </a:prstGeom>
        </p:spPr>
        <p:txBody>
          <a:bodyPr/>
          <a:lstStyle>
            <a:lvl1pPr algn="l" defTabSz="342892"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ctr" defTabSz="342892" rtl="0" eaLnBrk="0" fontAlgn="base" hangingPunct="0">
              <a:spcBef>
                <a:spcPct val="0"/>
              </a:spcBef>
              <a:spcAft>
                <a:spcPct val="0"/>
              </a:spcAft>
              <a:defRPr sz="3300">
                <a:solidFill>
                  <a:schemeClr val="tx1"/>
                </a:solidFill>
                <a:latin typeface="Calibri" charset="0"/>
                <a:ea typeface="ヒラギノ角ゴ Pro W3" charset="-128"/>
                <a:cs typeface="ヒラギノ角ゴ Pro W3" charset="-128"/>
              </a:defRPr>
            </a:lvl2pPr>
            <a:lvl3pPr algn="ctr" defTabSz="342892" rtl="0" eaLnBrk="0" fontAlgn="base" hangingPunct="0">
              <a:spcBef>
                <a:spcPct val="0"/>
              </a:spcBef>
              <a:spcAft>
                <a:spcPct val="0"/>
              </a:spcAft>
              <a:defRPr sz="3300">
                <a:solidFill>
                  <a:schemeClr val="tx1"/>
                </a:solidFill>
                <a:latin typeface="Calibri" charset="0"/>
                <a:ea typeface="ヒラギノ角ゴ Pro W3" charset="-128"/>
                <a:cs typeface="ヒラギノ角ゴ Pro W3" charset="-128"/>
              </a:defRPr>
            </a:lvl3pPr>
            <a:lvl4pPr algn="ctr" defTabSz="342892" rtl="0" eaLnBrk="0" fontAlgn="base" hangingPunct="0">
              <a:spcBef>
                <a:spcPct val="0"/>
              </a:spcBef>
              <a:spcAft>
                <a:spcPct val="0"/>
              </a:spcAft>
              <a:defRPr sz="3300">
                <a:solidFill>
                  <a:schemeClr val="tx1"/>
                </a:solidFill>
                <a:latin typeface="Calibri" charset="0"/>
                <a:ea typeface="ヒラギノ角ゴ Pro W3" charset="-128"/>
                <a:cs typeface="ヒラギノ角ゴ Pro W3" charset="-128"/>
              </a:defRPr>
            </a:lvl4pPr>
            <a:lvl5pPr algn="ctr" defTabSz="342892" rtl="0" eaLnBrk="0" fontAlgn="base" hangingPunct="0">
              <a:spcBef>
                <a:spcPct val="0"/>
              </a:spcBef>
              <a:spcAft>
                <a:spcPct val="0"/>
              </a:spcAft>
              <a:defRPr sz="3300">
                <a:solidFill>
                  <a:schemeClr val="tx1"/>
                </a:solidFill>
                <a:latin typeface="Calibri" charset="0"/>
                <a:ea typeface="ヒラギノ角ゴ Pro W3" charset="-128"/>
                <a:cs typeface="ヒラギノ角ゴ Pro W3" charset="-128"/>
              </a:defRPr>
            </a:lvl5pPr>
            <a:lvl6pPr marL="342892" algn="ctr" defTabSz="342892" rtl="0" fontAlgn="base">
              <a:spcBef>
                <a:spcPct val="0"/>
              </a:spcBef>
              <a:spcAft>
                <a:spcPct val="0"/>
              </a:spcAft>
              <a:defRPr sz="3300">
                <a:solidFill>
                  <a:schemeClr val="tx1"/>
                </a:solidFill>
                <a:latin typeface="Calibri" charset="0"/>
                <a:ea typeface="ヒラギノ角ゴ Pro W3" charset="-128"/>
                <a:cs typeface="ヒラギノ角ゴ Pro W3" charset="-128"/>
              </a:defRPr>
            </a:lvl6pPr>
            <a:lvl7pPr marL="685783" algn="ctr" defTabSz="342892" rtl="0" fontAlgn="base">
              <a:spcBef>
                <a:spcPct val="0"/>
              </a:spcBef>
              <a:spcAft>
                <a:spcPct val="0"/>
              </a:spcAft>
              <a:defRPr sz="3300">
                <a:solidFill>
                  <a:schemeClr val="tx1"/>
                </a:solidFill>
                <a:latin typeface="Calibri" charset="0"/>
                <a:ea typeface="ヒラギノ角ゴ Pro W3" charset="-128"/>
                <a:cs typeface="ヒラギノ角ゴ Pro W3" charset="-128"/>
              </a:defRPr>
            </a:lvl7pPr>
            <a:lvl8pPr marL="1028675" algn="ctr" defTabSz="342892" rtl="0" fontAlgn="base">
              <a:spcBef>
                <a:spcPct val="0"/>
              </a:spcBef>
              <a:spcAft>
                <a:spcPct val="0"/>
              </a:spcAft>
              <a:defRPr sz="3300">
                <a:solidFill>
                  <a:schemeClr val="tx1"/>
                </a:solidFill>
                <a:latin typeface="Calibri" charset="0"/>
                <a:ea typeface="ヒラギノ角ゴ Pro W3" charset="-128"/>
                <a:cs typeface="ヒラギノ角ゴ Pro W3" charset="-128"/>
              </a:defRPr>
            </a:lvl8pPr>
            <a:lvl9pPr marL="1371566" algn="ctr" defTabSz="342892" rtl="0" fontAlgn="base">
              <a:spcBef>
                <a:spcPct val="0"/>
              </a:spcBef>
              <a:spcAft>
                <a:spcPct val="0"/>
              </a:spcAft>
              <a:defRPr sz="3300">
                <a:solidFill>
                  <a:schemeClr val="tx1"/>
                </a:solidFill>
                <a:latin typeface="Calibri" charset="0"/>
                <a:ea typeface="ヒラギノ角ゴ Pro W3" charset="-128"/>
                <a:cs typeface="ヒラギノ角ゴ Pro W3" charset="-128"/>
              </a:defRPr>
            </a:lvl9pPr>
          </a:lstStyle>
          <a:p>
            <a:r>
              <a:rPr lang="en-US" dirty="0"/>
              <a:t>Pioneering </a:t>
            </a:r>
            <a:r>
              <a:rPr lang="en-US" dirty="0" smtClean="0"/>
              <a:t>the Moon</a:t>
            </a:r>
            <a:endParaRPr lang="en-US" dirty="0"/>
          </a:p>
        </p:txBody>
      </p:sp>
      <p:sp>
        <p:nvSpPr>
          <p:cNvPr id="5" name="TextBox 4"/>
          <p:cNvSpPr txBox="1"/>
          <p:nvPr/>
        </p:nvSpPr>
        <p:spPr>
          <a:xfrm>
            <a:off x="9291145" y="6603124"/>
            <a:ext cx="1793839" cy="261610"/>
          </a:xfrm>
          <a:prstGeom prst="rect">
            <a:avLst/>
          </a:prstGeom>
          <a:noFill/>
        </p:spPr>
        <p:txBody>
          <a:bodyPr wrap="square" rtlCol="0">
            <a:spAutoFit/>
          </a:bodyPr>
          <a:lstStyle/>
          <a:p>
            <a:r>
              <a:rPr lang="en-US" sz="1100" dirty="0" smtClean="0">
                <a:solidFill>
                  <a:schemeClr val="bg1"/>
                </a:solidFill>
                <a:latin typeface="Arial"/>
                <a:cs typeface="Arial"/>
              </a:rPr>
              <a:t>Image: </a:t>
            </a:r>
            <a:r>
              <a:rPr lang="en-US" sz="1100" dirty="0" smtClean="0">
                <a:solidFill>
                  <a:schemeClr val="bg1"/>
                </a:solidFill>
                <a:latin typeface="Arial"/>
                <a:cs typeface="Arial"/>
              </a:rPr>
              <a:t>NASA/AMA Inc.</a:t>
            </a:r>
            <a:endParaRPr lang="en-US" sz="1100" dirty="0" smtClean="0">
              <a:solidFill>
                <a:schemeClr val="bg1"/>
              </a:solidFill>
              <a:latin typeface="Arial"/>
              <a:cs typeface="Arial"/>
            </a:endParaRPr>
          </a:p>
        </p:txBody>
      </p:sp>
    </p:spTree>
    <p:extLst>
      <p:ext uri="{BB962C8B-B14F-4D97-AF65-F5344CB8AC3E}">
        <p14:creationId xmlns:p14="http://schemas.microsoft.com/office/powerpoint/2010/main" val="367314671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Mars Outpost Example</a:t>
            </a:r>
            <a:endParaRPr lang="en-US" dirty="0"/>
          </a:p>
        </p:txBody>
      </p:sp>
      <p:pic>
        <p:nvPicPr>
          <p:cNvPr id="5" name="Mars Exploration Zone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541463" y="1003300"/>
            <a:ext cx="9107487" cy="5122863"/>
          </a:xfrm>
        </p:spPr>
      </p:pic>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24</a:t>
            </a:fld>
            <a:endParaRPr lang="en-US" dirty="0"/>
          </a:p>
        </p:txBody>
      </p:sp>
      <p:sp>
        <p:nvSpPr>
          <p:cNvPr id="6" name="Rectangle 5"/>
          <p:cNvSpPr/>
          <p:nvPr/>
        </p:nvSpPr>
        <p:spPr>
          <a:xfrm>
            <a:off x="3189817" y="6365053"/>
            <a:ext cx="5020733" cy="369332"/>
          </a:xfrm>
          <a:prstGeom prst="rect">
            <a:avLst/>
          </a:prstGeom>
        </p:spPr>
        <p:txBody>
          <a:bodyPr wrap="none">
            <a:spAutoFit/>
          </a:bodyPr>
          <a:lstStyle/>
          <a:p>
            <a:r>
              <a:rPr lang="en-US" dirty="0">
                <a:solidFill>
                  <a:schemeClr val="bg1"/>
                </a:solidFill>
              </a:rPr>
              <a:t>https://www.youtube.com/watch?v=94bIW7e1Otg </a:t>
            </a:r>
          </a:p>
        </p:txBody>
      </p:sp>
      <p:sp>
        <p:nvSpPr>
          <p:cNvPr id="7" name="TextBox 6"/>
          <p:cNvSpPr txBox="1"/>
          <p:nvPr/>
        </p:nvSpPr>
        <p:spPr>
          <a:xfrm>
            <a:off x="9291145" y="6603124"/>
            <a:ext cx="1793839" cy="261610"/>
          </a:xfrm>
          <a:prstGeom prst="rect">
            <a:avLst/>
          </a:prstGeom>
          <a:noFill/>
        </p:spPr>
        <p:txBody>
          <a:bodyPr wrap="square" rtlCol="0">
            <a:spAutoFit/>
          </a:bodyPr>
          <a:lstStyle/>
          <a:p>
            <a:r>
              <a:rPr lang="en-US" sz="1100" dirty="0" smtClean="0">
                <a:solidFill>
                  <a:schemeClr val="bg1"/>
                </a:solidFill>
                <a:latin typeface="Arial"/>
                <a:cs typeface="Arial"/>
              </a:rPr>
              <a:t>Video: </a:t>
            </a:r>
            <a:r>
              <a:rPr lang="en-US" sz="1100" dirty="0" smtClean="0">
                <a:solidFill>
                  <a:schemeClr val="bg1"/>
                </a:solidFill>
                <a:latin typeface="Arial"/>
                <a:cs typeface="Arial"/>
              </a:rPr>
              <a:t>NASA/AMA Inc.</a:t>
            </a:r>
            <a:endParaRPr lang="en-US" sz="1100" dirty="0" smtClean="0">
              <a:solidFill>
                <a:schemeClr val="bg1"/>
              </a:solidFill>
              <a:latin typeface="Arial"/>
              <a:cs typeface="Arial"/>
            </a:endParaRPr>
          </a:p>
        </p:txBody>
      </p:sp>
    </p:spTree>
    <p:extLst>
      <p:ext uri="{BB962C8B-B14F-4D97-AF65-F5344CB8AC3E}">
        <p14:creationId xmlns:p14="http://schemas.microsoft.com/office/powerpoint/2010/main" val="377957756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fullScrn="1">
              <p:cMediaNode vol="80000" mute="1">
                <p:cTn id="7" fill="hold" display="0">
                  <p:stCondLst>
                    <p:cond delay="indefinite"/>
                  </p:stCondLst>
                </p:cTn>
                <p:tgtEl>
                  <p:spTgt spid="5"/>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04F7C70-D67C-EC44-B347-AD63B26EA15E}" type="slidenum">
              <a:rPr lang="en-US" altLang="x-none" smtClean="0"/>
              <a:pPr>
                <a:defRPr/>
              </a:pPr>
              <a:t>25</a:t>
            </a:fld>
            <a:endParaRPr lang="en-US" altLang="x-none"/>
          </a:p>
        </p:txBody>
      </p:sp>
      <p:sp>
        <p:nvSpPr>
          <p:cNvPr id="6" name="Rectangle 5"/>
          <p:cNvSpPr/>
          <p:nvPr/>
        </p:nvSpPr>
        <p:spPr>
          <a:xfrm>
            <a:off x="-182880" y="-214052"/>
            <a:ext cx="12531436" cy="7304809"/>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NASA insignia RGB.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20308" y="1907605"/>
            <a:ext cx="3840071" cy="3180335"/>
          </a:xfrm>
          <a:prstGeom prst="rect">
            <a:avLst/>
          </a:prstGeom>
        </p:spPr>
      </p:pic>
    </p:spTree>
    <p:extLst>
      <p:ext uri="{BB962C8B-B14F-4D97-AF65-F5344CB8AC3E}">
        <p14:creationId xmlns:p14="http://schemas.microsoft.com/office/powerpoint/2010/main" val="15087827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theme/theme1.xml><?xml version="1.0" encoding="utf-8"?>
<a:theme xmlns:a="http://schemas.openxmlformats.org/drawingml/2006/main" name="3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30216</TotalTime>
  <Words>810</Words>
  <Application>Microsoft Office PowerPoint</Application>
  <PresentationFormat>Widescreen</PresentationFormat>
  <Paragraphs>151</Paragraphs>
  <Slides>25</Slides>
  <Notes>21</Notes>
  <HiddenSlides>0</HiddenSlides>
  <MMClips>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MS PGothic</vt:lpstr>
      <vt:lpstr>MS PGothic</vt:lpstr>
      <vt:lpstr>Arial</vt:lpstr>
      <vt:lpstr>Arial Narrow</vt:lpstr>
      <vt:lpstr>Calibri</vt:lpstr>
      <vt:lpstr>ヒラギノ角ゴ Pro W3</vt:lpstr>
      <vt:lpstr>3_ExplorationScenario-Updated</vt:lpstr>
      <vt:lpstr>Human Exploration  and Lunar Outpost Considerations   Matt Simon and Michelle Rodio NASA Langley Research Center Sept. 25, 2020</vt:lpstr>
      <vt:lpstr>PowerPoint Presentation</vt:lpstr>
      <vt:lpstr>PowerPoint Presentation</vt:lpstr>
      <vt:lpstr>PowerPoint Presentation</vt:lpstr>
      <vt:lpstr>Why Should Humans Explore Space? (A personal perspective)</vt:lpstr>
      <vt:lpstr>PowerPoint Presentation</vt:lpstr>
      <vt:lpstr>PowerPoint Presentation</vt:lpstr>
      <vt:lpstr>PowerPoint Presentation</vt:lpstr>
      <vt:lpstr>How We Get There and Currently Designed Vehicles</vt:lpstr>
      <vt:lpstr>Deep Space Transit Habitat</vt:lpstr>
      <vt:lpstr>PowerPoint Presentation</vt:lpstr>
      <vt:lpstr>Moon Facts</vt:lpstr>
      <vt:lpstr>What it’s like on the moon</vt:lpstr>
      <vt:lpstr>PowerPoint Presentation</vt:lpstr>
      <vt:lpstr>McMurdough Station, Antarctica</vt:lpstr>
      <vt:lpstr>Lunar Outpost</vt:lpstr>
      <vt:lpstr>Lunar Surface Outpost Thoughts</vt:lpstr>
      <vt:lpstr>South Pole – A possible target</vt:lpstr>
      <vt:lpstr>PowerPoint Presentation</vt:lpstr>
      <vt:lpstr>Things to Think About</vt:lpstr>
      <vt:lpstr>Things to Think About</vt:lpstr>
      <vt:lpstr>Lunar Dust</vt:lpstr>
      <vt:lpstr>PowerPoint Presentation</vt:lpstr>
      <vt:lpstr>Mars Outpost Example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Date  Name, Title, Organization</dc:title>
  <dc:creator>Erin Mahoney</dc:creator>
  <cp:lastModifiedBy>Simon, Matthew A. (LARC-E402)</cp:lastModifiedBy>
  <cp:revision>165</cp:revision>
  <cp:lastPrinted>2018-04-23T16:22:37Z</cp:lastPrinted>
  <dcterms:created xsi:type="dcterms:W3CDTF">2017-12-19T14:45:56Z</dcterms:created>
  <dcterms:modified xsi:type="dcterms:W3CDTF">2020-09-22T03:45:19Z</dcterms:modified>
</cp:coreProperties>
</file>