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9"/>
  </p:notesMasterIdLst>
  <p:handoutMasterIdLst>
    <p:handoutMasterId r:id="rId30"/>
  </p:handoutMasterIdLst>
  <p:sldIdLst>
    <p:sldId id="344" r:id="rId5"/>
    <p:sldId id="409" r:id="rId6"/>
    <p:sldId id="393" r:id="rId7"/>
    <p:sldId id="410" r:id="rId8"/>
    <p:sldId id="353" r:id="rId9"/>
    <p:sldId id="357" r:id="rId10"/>
    <p:sldId id="352" r:id="rId11"/>
    <p:sldId id="355" r:id="rId12"/>
    <p:sldId id="354" r:id="rId13"/>
    <p:sldId id="356" r:id="rId14"/>
    <p:sldId id="376" r:id="rId15"/>
    <p:sldId id="379" r:id="rId16"/>
    <p:sldId id="411" r:id="rId17"/>
    <p:sldId id="397" r:id="rId18"/>
    <p:sldId id="398" r:id="rId19"/>
    <p:sldId id="399" r:id="rId20"/>
    <p:sldId id="381" r:id="rId21"/>
    <p:sldId id="377" r:id="rId22"/>
    <p:sldId id="387" r:id="rId23"/>
    <p:sldId id="389" r:id="rId24"/>
    <p:sldId id="391" r:id="rId25"/>
    <p:sldId id="412" r:id="rId26"/>
    <p:sldId id="374" r:id="rId27"/>
    <p:sldId id="413"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532" autoAdjust="0"/>
    <p:restoredTop sz="94558"/>
  </p:normalViewPr>
  <p:slideViewPr>
    <p:cSldViewPr>
      <p:cViewPr varScale="1">
        <p:scale>
          <a:sx n="73" d="100"/>
          <a:sy n="73" d="100"/>
        </p:scale>
        <p:origin x="61" y="253"/>
      </p:cViewPr>
      <p:guideLst>
        <p:guide orient="horz" pos="2160"/>
        <p:guide pos="2880"/>
      </p:guideLst>
    </p:cSldViewPr>
  </p:slideViewPr>
  <p:notesTextViewPr>
    <p:cViewPr>
      <p:scale>
        <a:sx n="1" d="1"/>
        <a:sy n="1" d="1"/>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27F4DDA-8680-3643-9530-EB065CB74615}" type="datetimeFigureOut">
              <a:rPr lang="en-US" smtClean="0"/>
              <a:t>9/21/2020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B26D00C-2877-D045-B2FD-E502C086D6F9}" type="slidenum">
              <a:rPr lang="en-US" smtClean="0"/>
              <a:t>‹#›</a:t>
            </a:fld>
            <a:endParaRPr lang="en-US" dirty="0"/>
          </a:p>
        </p:txBody>
      </p:sp>
    </p:spTree>
    <p:extLst>
      <p:ext uri="{BB962C8B-B14F-4D97-AF65-F5344CB8AC3E}">
        <p14:creationId xmlns:p14="http://schemas.microsoft.com/office/powerpoint/2010/main" val="21556072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cs typeface="Arial" charset="0"/>
              </a:defRPr>
            </a:lvl1pPr>
          </a:lstStyle>
          <a:p>
            <a:pPr>
              <a:defRPr/>
            </a:pPr>
            <a:fld id="{395B974F-C36E-9E4B-A6A6-EA479CA9ADFB}" type="datetimeFigureOut">
              <a:rPr lang="en-US"/>
              <a:pPr>
                <a:defRPr/>
              </a:pPr>
              <a:t>9/21/2020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cs typeface="Arial" charset="0"/>
              </a:defRPr>
            </a:lvl1pPr>
          </a:lstStyle>
          <a:p>
            <a:pPr>
              <a:defRPr/>
            </a:pPr>
            <a:fld id="{A52AC4E0-4568-9D43-BA1B-13BEBD00DEB1}" type="slidenum">
              <a:rPr lang="en-US"/>
              <a:pPr>
                <a:defRPr/>
              </a:pPr>
              <a:t>‹#›</a:t>
            </a:fld>
            <a:endParaRPr lang="en-US" dirty="0"/>
          </a:p>
        </p:txBody>
      </p:sp>
    </p:spTree>
    <p:extLst>
      <p:ext uri="{BB962C8B-B14F-4D97-AF65-F5344CB8AC3E}">
        <p14:creationId xmlns:p14="http://schemas.microsoft.com/office/powerpoint/2010/main" val="85137293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Volume 1: 216 </a:t>
            </a:r>
            <a:r>
              <a:rPr lang="en-US" dirty="0" smtClean="0"/>
              <a:t>pages Volume 2: 862 pages</a:t>
            </a:r>
            <a:r>
              <a:rPr lang="en-US" baseline="0" dirty="0" smtClean="0"/>
              <a:t> = 1078 pages</a:t>
            </a:r>
            <a:endParaRPr lang="en-US" dirty="0" smtClean="0"/>
          </a:p>
          <a:p>
            <a:r>
              <a:rPr lang="en-US" dirty="0" smtClean="0"/>
              <a:t>Contributing authors: 12 core team, 42 additional contributors</a:t>
            </a:r>
            <a:endParaRPr lang="en-US" dirty="0"/>
          </a:p>
        </p:txBody>
      </p:sp>
      <p:sp>
        <p:nvSpPr>
          <p:cNvPr id="4" name="Slide Number Placeholder 3"/>
          <p:cNvSpPr>
            <a:spLocks noGrp="1"/>
          </p:cNvSpPr>
          <p:nvPr>
            <p:ph type="sldNum" sz="quarter" idx="5"/>
          </p:nvPr>
        </p:nvSpPr>
        <p:spPr/>
        <p:txBody>
          <a:bodyPr/>
          <a:lstStyle/>
          <a:p>
            <a:fld id="{F52E4AB2-BCEB-4D87-92BE-072C55203B8B}" type="slidenum">
              <a:rPr lang="en-US" smtClean="0"/>
              <a:t>11</a:t>
            </a:fld>
            <a:endParaRPr lang="en-US"/>
          </a:p>
        </p:txBody>
      </p:sp>
    </p:spTree>
    <p:extLst>
      <p:ext uri="{BB962C8B-B14F-4D97-AF65-F5344CB8AC3E}">
        <p14:creationId xmlns:p14="http://schemas.microsoft.com/office/powerpoint/2010/main" val="212150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52AC4E0-4568-9D43-BA1B-13BEBD00DEB1}" type="slidenum">
              <a:rPr lang="en-US" smtClean="0"/>
              <a:pPr>
                <a:defRPr/>
              </a:pPr>
              <a:t>18</a:t>
            </a:fld>
            <a:endParaRPr lang="en-US" dirty="0"/>
          </a:p>
        </p:txBody>
      </p:sp>
    </p:spTree>
    <p:extLst>
      <p:ext uri="{BB962C8B-B14F-4D97-AF65-F5344CB8AC3E}">
        <p14:creationId xmlns:p14="http://schemas.microsoft.com/office/powerpoint/2010/main" val="2125519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Volume II</a:t>
            </a:r>
            <a:r>
              <a:rPr lang="en-US" baseline="0" dirty="0" smtClean="0"/>
              <a:t> split into 5 parts, totals 862 pages</a:t>
            </a:r>
          </a:p>
          <a:p>
            <a:r>
              <a:rPr lang="en-US" baseline="0" dirty="0" smtClean="0"/>
              <a:t>Full handbook 1078 pages</a:t>
            </a:r>
            <a:endParaRPr lang="en-US" dirty="0"/>
          </a:p>
        </p:txBody>
      </p:sp>
      <p:sp>
        <p:nvSpPr>
          <p:cNvPr id="4" name="Slide Number Placeholder 3"/>
          <p:cNvSpPr>
            <a:spLocks noGrp="1"/>
          </p:cNvSpPr>
          <p:nvPr>
            <p:ph type="sldNum" sz="quarter" idx="10"/>
          </p:nvPr>
        </p:nvSpPr>
        <p:spPr/>
        <p:txBody>
          <a:bodyPr/>
          <a:lstStyle/>
          <a:p>
            <a:pPr>
              <a:defRPr/>
            </a:pPr>
            <a:fld id="{A52AC4E0-4568-9D43-BA1B-13BEBD00DEB1}" type="slidenum">
              <a:rPr lang="en-US" smtClean="0"/>
              <a:pPr>
                <a:defRPr/>
              </a:pPr>
              <a:t>22</a:t>
            </a:fld>
            <a:endParaRPr lang="en-US" dirty="0"/>
          </a:p>
        </p:txBody>
      </p:sp>
    </p:spTree>
    <p:extLst>
      <p:ext uri="{BB962C8B-B14F-4D97-AF65-F5344CB8AC3E}">
        <p14:creationId xmlns:p14="http://schemas.microsoft.com/office/powerpoint/2010/main" val="2375226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15E151-C2D9-4FE1-B557-5586A664D599}" type="slidenum">
              <a:rPr lang="en-US" smtClean="0"/>
              <a:t>23</a:t>
            </a:fld>
            <a:endParaRPr lang="en-US"/>
          </a:p>
        </p:txBody>
      </p:sp>
    </p:spTree>
    <p:extLst>
      <p:ext uri="{BB962C8B-B14F-4D97-AF65-F5344CB8AC3E}">
        <p14:creationId xmlns:p14="http://schemas.microsoft.com/office/powerpoint/2010/main" val="2746659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Footer Placeholder 4"/>
          <p:cNvSpPr>
            <a:spLocks noGrp="1"/>
          </p:cNvSpPr>
          <p:nvPr>
            <p:ph type="ftr" sz="quarter" idx="10"/>
          </p:nvPr>
        </p:nvSpPr>
        <p:spPr>
          <a:xfrm>
            <a:off x="3124200" y="6356350"/>
            <a:ext cx="2895600" cy="365125"/>
          </a:xfrm>
          <a:prstGeom prst="rect">
            <a:avLst/>
          </a:prstGeom>
        </p:spPr>
        <p:txBody>
          <a:bodyPr/>
          <a:lstStyle>
            <a:lvl1pPr>
              <a:defRPr/>
            </a:lvl1pPr>
          </a:lstStyle>
          <a:p>
            <a:pPr>
              <a:defRPr/>
            </a:pPr>
            <a:r>
              <a:rPr lang="en-US" dirty="0"/>
              <a:t>NESB Peer Review 2014</a:t>
            </a:r>
          </a:p>
        </p:txBody>
      </p:sp>
      <p:sp>
        <p:nvSpPr>
          <p:cNvPr id="5" name="Slide Number Placeholder 5"/>
          <p:cNvSpPr>
            <a:spLocks noGrp="1"/>
          </p:cNvSpPr>
          <p:nvPr>
            <p:ph type="sldNum" sz="quarter" idx="11"/>
          </p:nvPr>
        </p:nvSpPr>
        <p:spPr/>
        <p:txBody>
          <a:bodyPr/>
          <a:lstStyle>
            <a:lvl1pPr>
              <a:defRPr/>
            </a:lvl1pPr>
          </a:lstStyle>
          <a:p>
            <a:pPr>
              <a:defRPr/>
            </a:pPr>
            <a:fld id="{B94BDD83-28F7-8847-9118-EB73468EA6DB}" type="slidenum">
              <a:rPr lang="en-US"/>
              <a:pPr>
                <a:defRPr/>
              </a:pPr>
              <a:t>‹#›</a:t>
            </a:fld>
            <a:endParaRPr lang="en-US" dirty="0"/>
          </a:p>
        </p:txBody>
      </p:sp>
    </p:spTree>
    <p:extLst>
      <p:ext uri="{BB962C8B-B14F-4D97-AF65-F5344CB8AC3E}">
        <p14:creationId xmlns:p14="http://schemas.microsoft.com/office/powerpoint/2010/main" val="3615498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a:xfrm>
            <a:off x="1219200" y="0"/>
            <a:ext cx="6934200" cy="1143000"/>
          </a:xfrm>
        </p:spPr>
        <p:txBody>
          <a:bodyPr>
            <a:normAutofit/>
          </a:bodyPr>
          <a:lstStyle>
            <a:lvl1pPr>
              <a:defRPr sz="4000"/>
            </a:lvl1pPr>
          </a:lstStyle>
          <a:p>
            <a:r>
              <a:rPr lang="en-US"/>
              <a:t>Click to edit Master title style</a:t>
            </a:r>
          </a:p>
        </p:txBody>
      </p:sp>
      <p:sp>
        <p:nvSpPr>
          <p:cNvPr id="4" name="Footer Placeholder 4"/>
          <p:cNvSpPr>
            <a:spLocks noGrp="1"/>
          </p:cNvSpPr>
          <p:nvPr>
            <p:ph type="ftr" sz="quarter" idx="10"/>
          </p:nvPr>
        </p:nvSpPr>
        <p:spPr>
          <a:xfrm>
            <a:off x="3124200" y="6356350"/>
            <a:ext cx="2895600" cy="365125"/>
          </a:xfrm>
          <a:prstGeom prst="rect">
            <a:avLst/>
          </a:prstGeom>
        </p:spPr>
        <p:txBody>
          <a:bodyPr/>
          <a:lstStyle>
            <a:lvl1pPr>
              <a:defRPr/>
            </a:lvl1pPr>
          </a:lstStyle>
          <a:p>
            <a:pPr>
              <a:defRPr/>
            </a:pPr>
            <a:r>
              <a:rPr lang="en-US" dirty="0"/>
              <a:t>NESB Peer Review 2014</a:t>
            </a:r>
          </a:p>
        </p:txBody>
      </p:sp>
      <p:sp>
        <p:nvSpPr>
          <p:cNvPr id="5" name="Slide Number Placeholder 5"/>
          <p:cNvSpPr>
            <a:spLocks noGrp="1"/>
          </p:cNvSpPr>
          <p:nvPr>
            <p:ph type="sldNum" sz="quarter" idx="11"/>
          </p:nvPr>
        </p:nvSpPr>
        <p:spPr/>
        <p:txBody>
          <a:bodyPr/>
          <a:lstStyle>
            <a:lvl1pPr>
              <a:defRPr/>
            </a:lvl1pPr>
          </a:lstStyle>
          <a:p>
            <a:pPr>
              <a:defRPr/>
            </a:pPr>
            <a:fld id="{F893A252-5FB9-F94C-8299-6E23646BB85D}" type="slidenum">
              <a:rPr lang="en-US"/>
              <a:pPr>
                <a:defRPr/>
              </a:pPr>
              <a:t>‹#›</a:t>
            </a:fld>
            <a:endParaRPr lang="en-US" dirty="0"/>
          </a:p>
        </p:txBody>
      </p:sp>
    </p:spTree>
    <p:extLst>
      <p:ext uri="{BB962C8B-B14F-4D97-AF65-F5344CB8AC3E}">
        <p14:creationId xmlns:p14="http://schemas.microsoft.com/office/powerpoint/2010/main" val="3748836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a:xfrm>
            <a:off x="3124200" y="6356350"/>
            <a:ext cx="2895600" cy="365125"/>
          </a:xfrm>
          <a:prstGeom prst="rect">
            <a:avLst/>
          </a:prstGeom>
        </p:spPr>
        <p:txBody>
          <a:bodyPr/>
          <a:lstStyle>
            <a:lvl1pPr>
              <a:defRPr/>
            </a:lvl1pPr>
          </a:lstStyle>
          <a:p>
            <a:pPr>
              <a:defRPr/>
            </a:pPr>
            <a:r>
              <a:rPr lang="en-US" dirty="0"/>
              <a:t>NESB Peer Review 2014</a:t>
            </a:r>
          </a:p>
        </p:txBody>
      </p:sp>
      <p:sp>
        <p:nvSpPr>
          <p:cNvPr id="5" name="Slide Number Placeholder 5"/>
          <p:cNvSpPr>
            <a:spLocks noGrp="1"/>
          </p:cNvSpPr>
          <p:nvPr>
            <p:ph type="sldNum" sz="quarter" idx="11"/>
          </p:nvPr>
        </p:nvSpPr>
        <p:spPr/>
        <p:txBody>
          <a:bodyPr/>
          <a:lstStyle>
            <a:lvl1pPr>
              <a:defRPr/>
            </a:lvl1pPr>
          </a:lstStyle>
          <a:p>
            <a:pPr>
              <a:defRPr/>
            </a:pPr>
            <a:fld id="{A6672E53-BFE9-2C49-9EDE-C2967D436F74}" type="slidenum">
              <a:rPr lang="en-US"/>
              <a:pPr>
                <a:defRPr/>
              </a:pPr>
              <a:t>‹#›</a:t>
            </a:fld>
            <a:endParaRPr lang="en-US" dirty="0"/>
          </a:p>
        </p:txBody>
      </p:sp>
    </p:spTree>
    <p:extLst>
      <p:ext uri="{BB962C8B-B14F-4D97-AF65-F5344CB8AC3E}">
        <p14:creationId xmlns:p14="http://schemas.microsoft.com/office/powerpoint/2010/main" val="1713687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Only-1">
    <p:spTree>
      <p:nvGrpSpPr>
        <p:cNvPr id="1" name=""/>
        <p:cNvGrpSpPr/>
        <p:nvPr/>
      </p:nvGrpSpPr>
      <p:grpSpPr>
        <a:xfrm>
          <a:off x="0" y="0"/>
          <a:ext cx="0" cy="0"/>
          <a:chOff x="0" y="0"/>
          <a:chExt cx="0" cy="0"/>
        </a:xfrm>
      </p:grpSpPr>
      <p:sp>
        <p:nvSpPr>
          <p:cNvPr id="9" name="Title 1"/>
          <p:cNvSpPr>
            <a:spLocks noGrp="1"/>
          </p:cNvSpPr>
          <p:nvPr>
            <p:ph type="title"/>
          </p:nvPr>
        </p:nvSpPr>
        <p:spPr>
          <a:xfrm>
            <a:off x="230188" y="76200"/>
            <a:ext cx="8685212" cy="753346"/>
          </a:xfrm>
        </p:spPr>
        <p:txBody>
          <a:bodyPr/>
          <a:lstStyle/>
          <a:p>
            <a:r>
              <a:rPr lang="en-US" dirty="0"/>
              <a:t>Click to edit Master title style</a:t>
            </a:r>
          </a:p>
        </p:txBody>
      </p:sp>
      <p:cxnSp>
        <p:nvCxnSpPr>
          <p:cNvPr id="10" name="Straight Connector 9"/>
          <p:cNvCxnSpPr/>
          <p:nvPr userDrawn="1"/>
        </p:nvCxnSpPr>
        <p:spPr bwMode="auto">
          <a:xfrm>
            <a:off x="228600" y="889001"/>
            <a:ext cx="7772400" cy="1588"/>
          </a:xfrm>
          <a:prstGeom prst="line">
            <a:avLst/>
          </a:prstGeom>
          <a:solidFill>
            <a:schemeClr val="accent1"/>
          </a:solidFill>
          <a:ln w="38100" cap="flat" cmpd="sng" algn="ctr">
            <a:gradFill flip="none" rotWithShape="1">
              <a:gsLst>
                <a:gs pos="0">
                  <a:srgbClr val="800000"/>
                </a:gs>
                <a:gs pos="100000">
                  <a:prstClr val="white"/>
                </a:gs>
              </a:gsLst>
              <a:lin ang="0" scaled="1"/>
              <a:tileRect/>
            </a:gradFill>
            <a:prstDash val="solid"/>
            <a:round/>
            <a:headEnd type="none" w="med" len="med"/>
            <a:tailEnd type="none" w="med" len="med"/>
          </a:ln>
          <a:effectLst/>
        </p:spPr>
      </p:cxnSp>
      <p:sp>
        <p:nvSpPr>
          <p:cNvPr id="12" name="Slide Number Placeholder 3"/>
          <p:cNvSpPr>
            <a:spLocks noGrp="1"/>
          </p:cNvSpPr>
          <p:nvPr>
            <p:ph type="sldNum" sz="quarter" idx="4"/>
          </p:nvPr>
        </p:nvSpPr>
        <p:spPr>
          <a:xfrm>
            <a:off x="8693711" y="6600102"/>
            <a:ext cx="397164" cy="262148"/>
          </a:xfrm>
          <a:prstGeom prst="rect">
            <a:avLst/>
          </a:prstGeom>
        </p:spPr>
        <p:txBody>
          <a:bodyPr vert="horz" lIns="91440" tIns="45720" rIns="91440" bIns="45720" rtlCol="0" anchor="ctr"/>
          <a:lstStyle>
            <a:lvl1pPr algn="r">
              <a:defRPr sz="900">
                <a:solidFill>
                  <a:schemeClr val="tx1">
                    <a:tint val="75000"/>
                  </a:schemeClr>
                </a:solidFill>
              </a:defRPr>
            </a:lvl1pPr>
          </a:lstStyle>
          <a:p>
            <a:fld id="{04C05B9E-03CB-5142-9DF0-CE7D990CBC8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14031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6934200" cy="1143000"/>
          </a:xfrm>
        </p:spPr>
        <p:txBody>
          <a:bodyPr>
            <a:normAutofit/>
          </a:bodyPr>
          <a:lstStyle>
            <a:lvl1pPr>
              <a:defRPr sz="40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a:xfrm>
            <a:off x="3124200" y="6356350"/>
            <a:ext cx="2895600" cy="365125"/>
          </a:xfrm>
          <a:prstGeom prst="rect">
            <a:avLst/>
          </a:prstGeom>
        </p:spPr>
        <p:txBody>
          <a:bodyPr/>
          <a:lstStyle>
            <a:lvl1pPr>
              <a:defRPr/>
            </a:lvl1pPr>
          </a:lstStyle>
          <a:p>
            <a:pPr>
              <a:defRPr/>
            </a:pPr>
            <a:r>
              <a:rPr lang="en-US" dirty="0"/>
              <a:t>NESB Peer Review 2014</a:t>
            </a:r>
          </a:p>
        </p:txBody>
      </p:sp>
      <p:sp>
        <p:nvSpPr>
          <p:cNvPr id="5" name="Slide Number Placeholder 5"/>
          <p:cNvSpPr>
            <a:spLocks noGrp="1"/>
          </p:cNvSpPr>
          <p:nvPr>
            <p:ph type="sldNum" sz="quarter" idx="11"/>
          </p:nvPr>
        </p:nvSpPr>
        <p:spPr/>
        <p:txBody>
          <a:bodyPr/>
          <a:lstStyle>
            <a:lvl1pPr>
              <a:defRPr/>
            </a:lvl1pPr>
          </a:lstStyle>
          <a:p>
            <a:pPr>
              <a:defRPr/>
            </a:pPr>
            <a:fld id="{87F12B3B-E9A9-E844-B4B4-65B2C4D50263}" type="slidenum">
              <a:rPr lang="en-US"/>
              <a:pPr>
                <a:defRPr/>
              </a:pPr>
              <a:t>‹#›</a:t>
            </a:fld>
            <a:endParaRPr lang="en-US" dirty="0"/>
          </a:p>
        </p:txBody>
      </p:sp>
    </p:spTree>
    <p:extLst>
      <p:ext uri="{BB962C8B-B14F-4D97-AF65-F5344CB8AC3E}">
        <p14:creationId xmlns:p14="http://schemas.microsoft.com/office/powerpoint/2010/main" val="3648262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Footer Placeholder 4"/>
          <p:cNvSpPr>
            <a:spLocks noGrp="1"/>
          </p:cNvSpPr>
          <p:nvPr>
            <p:ph type="ftr" sz="quarter" idx="10"/>
          </p:nvPr>
        </p:nvSpPr>
        <p:spPr>
          <a:xfrm>
            <a:off x="3124200" y="6356350"/>
            <a:ext cx="2895600" cy="365125"/>
          </a:xfrm>
          <a:prstGeom prst="rect">
            <a:avLst/>
          </a:prstGeom>
        </p:spPr>
        <p:txBody>
          <a:bodyPr/>
          <a:lstStyle>
            <a:lvl1pPr>
              <a:defRPr/>
            </a:lvl1pPr>
          </a:lstStyle>
          <a:p>
            <a:pPr>
              <a:defRPr/>
            </a:pPr>
            <a:r>
              <a:rPr lang="en-US" dirty="0"/>
              <a:t>NESB Peer Review 2014</a:t>
            </a:r>
          </a:p>
        </p:txBody>
      </p:sp>
      <p:sp>
        <p:nvSpPr>
          <p:cNvPr id="5" name="Slide Number Placeholder 5"/>
          <p:cNvSpPr>
            <a:spLocks noGrp="1"/>
          </p:cNvSpPr>
          <p:nvPr>
            <p:ph type="sldNum" sz="quarter" idx="11"/>
          </p:nvPr>
        </p:nvSpPr>
        <p:spPr/>
        <p:txBody>
          <a:bodyPr/>
          <a:lstStyle>
            <a:lvl1pPr>
              <a:defRPr/>
            </a:lvl1pPr>
          </a:lstStyle>
          <a:p>
            <a:pPr>
              <a:defRPr/>
            </a:pPr>
            <a:fld id="{4BF60739-DFAD-6A4E-88F8-68A575C21B67}" type="slidenum">
              <a:rPr lang="en-US"/>
              <a:pPr>
                <a:defRPr/>
              </a:pPr>
              <a:t>‹#›</a:t>
            </a:fld>
            <a:endParaRPr lang="en-US" dirty="0"/>
          </a:p>
        </p:txBody>
      </p:sp>
    </p:spTree>
    <p:extLst>
      <p:ext uri="{BB962C8B-B14F-4D97-AF65-F5344CB8AC3E}">
        <p14:creationId xmlns:p14="http://schemas.microsoft.com/office/powerpoint/2010/main" val="1029772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p:nvPr>
        </p:nvSpPr>
        <p:spPr>
          <a:xfrm>
            <a:off x="1219200" y="0"/>
            <a:ext cx="6934200" cy="1143000"/>
          </a:xfrm>
        </p:spPr>
        <p:txBody>
          <a:bodyPr>
            <a:normAutofit/>
          </a:bodyPr>
          <a:lstStyle>
            <a:lvl1pPr>
              <a:defRPr sz="4000"/>
            </a:lvl1pPr>
          </a:lstStyle>
          <a:p>
            <a:r>
              <a:rPr lang="en-US"/>
              <a:t>Click to edit Master title style</a:t>
            </a:r>
          </a:p>
        </p:txBody>
      </p:sp>
      <p:sp>
        <p:nvSpPr>
          <p:cNvPr id="5" name="Footer Placeholder 4"/>
          <p:cNvSpPr>
            <a:spLocks noGrp="1"/>
          </p:cNvSpPr>
          <p:nvPr>
            <p:ph type="ftr" sz="quarter" idx="10"/>
          </p:nvPr>
        </p:nvSpPr>
        <p:spPr>
          <a:xfrm>
            <a:off x="3124200" y="6356350"/>
            <a:ext cx="2895600" cy="365125"/>
          </a:xfrm>
          <a:prstGeom prst="rect">
            <a:avLst/>
          </a:prstGeom>
        </p:spPr>
        <p:txBody>
          <a:bodyPr/>
          <a:lstStyle>
            <a:lvl1pPr>
              <a:defRPr/>
            </a:lvl1pPr>
          </a:lstStyle>
          <a:p>
            <a:pPr>
              <a:defRPr/>
            </a:pPr>
            <a:r>
              <a:rPr lang="en-US" dirty="0"/>
              <a:t>NESB Peer Review 2014</a:t>
            </a:r>
          </a:p>
        </p:txBody>
      </p:sp>
      <p:sp>
        <p:nvSpPr>
          <p:cNvPr id="6" name="Slide Number Placeholder 5"/>
          <p:cNvSpPr>
            <a:spLocks noGrp="1"/>
          </p:cNvSpPr>
          <p:nvPr>
            <p:ph type="sldNum" sz="quarter" idx="11"/>
          </p:nvPr>
        </p:nvSpPr>
        <p:spPr/>
        <p:txBody>
          <a:bodyPr/>
          <a:lstStyle>
            <a:lvl1pPr>
              <a:defRPr/>
            </a:lvl1pPr>
          </a:lstStyle>
          <a:p>
            <a:pPr>
              <a:defRPr/>
            </a:pPr>
            <a:fld id="{779CB000-F549-D345-AD73-7CB791A47054}" type="slidenum">
              <a:rPr lang="en-US"/>
              <a:pPr>
                <a:defRPr/>
              </a:pPr>
              <a:t>‹#›</a:t>
            </a:fld>
            <a:endParaRPr lang="en-US" dirty="0"/>
          </a:p>
        </p:txBody>
      </p:sp>
    </p:spTree>
    <p:extLst>
      <p:ext uri="{BB962C8B-B14F-4D97-AF65-F5344CB8AC3E}">
        <p14:creationId xmlns:p14="http://schemas.microsoft.com/office/powerpoint/2010/main" val="1977403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p:nvPr>
        </p:nvSpPr>
        <p:spPr>
          <a:xfrm>
            <a:off x="1219200" y="0"/>
            <a:ext cx="6934200" cy="1143000"/>
          </a:xfrm>
        </p:spPr>
        <p:txBody>
          <a:bodyPr>
            <a:normAutofit/>
          </a:bodyPr>
          <a:lstStyle>
            <a:lvl1pPr>
              <a:defRPr sz="4000"/>
            </a:lvl1pPr>
          </a:lstStyle>
          <a:p>
            <a:r>
              <a:rPr lang="en-US"/>
              <a:t>Click to edit Master title style</a:t>
            </a:r>
          </a:p>
        </p:txBody>
      </p:sp>
      <p:sp>
        <p:nvSpPr>
          <p:cNvPr id="7" name="Footer Placeholder 4"/>
          <p:cNvSpPr>
            <a:spLocks noGrp="1"/>
          </p:cNvSpPr>
          <p:nvPr>
            <p:ph type="ftr" sz="quarter" idx="10"/>
          </p:nvPr>
        </p:nvSpPr>
        <p:spPr>
          <a:xfrm>
            <a:off x="3124200" y="6356350"/>
            <a:ext cx="2895600" cy="365125"/>
          </a:xfrm>
          <a:prstGeom prst="rect">
            <a:avLst/>
          </a:prstGeom>
        </p:spPr>
        <p:txBody>
          <a:bodyPr/>
          <a:lstStyle>
            <a:lvl1pPr>
              <a:defRPr/>
            </a:lvl1pPr>
          </a:lstStyle>
          <a:p>
            <a:pPr>
              <a:defRPr/>
            </a:pPr>
            <a:r>
              <a:rPr lang="en-US" dirty="0"/>
              <a:t>NESB Peer Review 2014</a:t>
            </a:r>
          </a:p>
        </p:txBody>
      </p:sp>
      <p:sp>
        <p:nvSpPr>
          <p:cNvPr id="8" name="Slide Number Placeholder 5"/>
          <p:cNvSpPr>
            <a:spLocks noGrp="1"/>
          </p:cNvSpPr>
          <p:nvPr>
            <p:ph type="sldNum" sz="quarter" idx="11"/>
          </p:nvPr>
        </p:nvSpPr>
        <p:spPr/>
        <p:txBody>
          <a:bodyPr/>
          <a:lstStyle>
            <a:lvl1pPr>
              <a:defRPr/>
            </a:lvl1pPr>
          </a:lstStyle>
          <a:p>
            <a:pPr>
              <a:defRPr/>
            </a:pPr>
            <a:fld id="{E55D019E-FE50-BE40-8114-17C160B6CCDD}" type="slidenum">
              <a:rPr lang="en-US"/>
              <a:pPr>
                <a:defRPr/>
              </a:pPr>
              <a:t>‹#›</a:t>
            </a:fld>
            <a:endParaRPr lang="en-US" dirty="0"/>
          </a:p>
        </p:txBody>
      </p:sp>
    </p:spTree>
    <p:extLst>
      <p:ext uri="{BB962C8B-B14F-4D97-AF65-F5344CB8AC3E}">
        <p14:creationId xmlns:p14="http://schemas.microsoft.com/office/powerpoint/2010/main" val="2973580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1219200" y="0"/>
            <a:ext cx="6934200" cy="1143000"/>
          </a:xfrm>
        </p:spPr>
        <p:txBody>
          <a:bodyPr>
            <a:normAutofit/>
          </a:bodyPr>
          <a:lstStyle>
            <a:lvl1pPr>
              <a:defRPr sz="4000"/>
            </a:lvl1pPr>
          </a:lstStyle>
          <a:p>
            <a:r>
              <a:rPr lang="en-US"/>
              <a:t>Click to edit Master title style</a:t>
            </a:r>
          </a:p>
        </p:txBody>
      </p:sp>
      <p:sp>
        <p:nvSpPr>
          <p:cNvPr id="3" name="Footer Placeholder 4"/>
          <p:cNvSpPr>
            <a:spLocks noGrp="1"/>
          </p:cNvSpPr>
          <p:nvPr>
            <p:ph type="ftr" sz="quarter" idx="10"/>
          </p:nvPr>
        </p:nvSpPr>
        <p:spPr>
          <a:xfrm>
            <a:off x="3124200" y="6356350"/>
            <a:ext cx="2895600" cy="365125"/>
          </a:xfrm>
          <a:prstGeom prst="rect">
            <a:avLst/>
          </a:prstGeom>
        </p:spPr>
        <p:txBody>
          <a:bodyPr/>
          <a:lstStyle>
            <a:lvl1pPr>
              <a:defRPr/>
            </a:lvl1pPr>
          </a:lstStyle>
          <a:p>
            <a:pPr>
              <a:defRPr/>
            </a:pPr>
            <a:r>
              <a:rPr lang="en-US" dirty="0"/>
              <a:t>NESB Peer Review 2014</a:t>
            </a:r>
          </a:p>
        </p:txBody>
      </p:sp>
      <p:sp>
        <p:nvSpPr>
          <p:cNvPr id="4" name="Slide Number Placeholder 5"/>
          <p:cNvSpPr>
            <a:spLocks noGrp="1"/>
          </p:cNvSpPr>
          <p:nvPr>
            <p:ph type="sldNum" sz="quarter" idx="11"/>
          </p:nvPr>
        </p:nvSpPr>
        <p:spPr/>
        <p:txBody>
          <a:bodyPr/>
          <a:lstStyle>
            <a:lvl1pPr>
              <a:defRPr/>
            </a:lvl1pPr>
          </a:lstStyle>
          <a:p>
            <a:pPr>
              <a:defRPr/>
            </a:pPr>
            <a:fld id="{E76D7EE0-929E-184E-B1B4-BF293A90DAB4}" type="slidenum">
              <a:rPr lang="en-US"/>
              <a:pPr>
                <a:defRPr/>
              </a:pPr>
              <a:t>‹#›</a:t>
            </a:fld>
            <a:endParaRPr lang="en-US" dirty="0"/>
          </a:p>
        </p:txBody>
      </p:sp>
    </p:spTree>
    <p:extLst>
      <p:ext uri="{BB962C8B-B14F-4D97-AF65-F5344CB8AC3E}">
        <p14:creationId xmlns:p14="http://schemas.microsoft.com/office/powerpoint/2010/main" val="902498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a:xfrm>
            <a:off x="3124200" y="6356350"/>
            <a:ext cx="2895600" cy="365125"/>
          </a:xfrm>
          <a:prstGeom prst="rect">
            <a:avLst/>
          </a:prstGeom>
        </p:spPr>
        <p:txBody>
          <a:bodyPr/>
          <a:lstStyle>
            <a:lvl1pPr>
              <a:defRPr/>
            </a:lvl1pPr>
          </a:lstStyle>
          <a:p>
            <a:pPr>
              <a:defRPr/>
            </a:pPr>
            <a:r>
              <a:rPr lang="en-US" dirty="0"/>
              <a:t>NESB Peer Review 2014</a:t>
            </a:r>
          </a:p>
        </p:txBody>
      </p:sp>
      <p:sp>
        <p:nvSpPr>
          <p:cNvPr id="3" name="Slide Number Placeholder 5"/>
          <p:cNvSpPr>
            <a:spLocks noGrp="1"/>
          </p:cNvSpPr>
          <p:nvPr>
            <p:ph type="sldNum" sz="quarter" idx="11"/>
          </p:nvPr>
        </p:nvSpPr>
        <p:spPr/>
        <p:txBody>
          <a:bodyPr/>
          <a:lstStyle>
            <a:lvl1pPr>
              <a:defRPr/>
            </a:lvl1pPr>
          </a:lstStyle>
          <a:p>
            <a:pPr>
              <a:defRPr/>
            </a:pPr>
            <a:fld id="{D38F7CBE-0F4C-8A4A-9937-B44C0DEF7B89}" type="slidenum">
              <a:rPr lang="en-US"/>
              <a:pPr>
                <a:defRPr/>
              </a:pPr>
              <a:t>‹#›</a:t>
            </a:fld>
            <a:endParaRPr lang="en-US" dirty="0"/>
          </a:p>
        </p:txBody>
      </p:sp>
    </p:spTree>
    <p:extLst>
      <p:ext uri="{BB962C8B-B14F-4D97-AF65-F5344CB8AC3E}">
        <p14:creationId xmlns:p14="http://schemas.microsoft.com/office/powerpoint/2010/main" val="664795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a:xfrm>
            <a:off x="3124200" y="6356350"/>
            <a:ext cx="2895600" cy="365125"/>
          </a:xfrm>
          <a:prstGeom prst="rect">
            <a:avLst/>
          </a:prstGeom>
        </p:spPr>
        <p:txBody>
          <a:bodyPr/>
          <a:lstStyle>
            <a:lvl1pPr>
              <a:defRPr/>
            </a:lvl1pPr>
          </a:lstStyle>
          <a:p>
            <a:pPr>
              <a:defRPr/>
            </a:pPr>
            <a:r>
              <a:rPr lang="en-US" dirty="0"/>
              <a:t>NESB Peer Review 2014</a:t>
            </a:r>
          </a:p>
        </p:txBody>
      </p:sp>
      <p:sp>
        <p:nvSpPr>
          <p:cNvPr id="6" name="Slide Number Placeholder 5"/>
          <p:cNvSpPr>
            <a:spLocks noGrp="1"/>
          </p:cNvSpPr>
          <p:nvPr>
            <p:ph type="sldNum" sz="quarter" idx="11"/>
          </p:nvPr>
        </p:nvSpPr>
        <p:spPr/>
        <p:txBody>
          <a:bodyPr/>
          <a:lstStyle>
            <a:lvl1pPr>
              <a:defRPr/>
            </a:lvl1pPr>
          </a:lstStyle>
          <a:p>
            <a:pPr>
              <a:defRPr/>
            </a:pPr>
            <a:fld id="{9A09C870-6B4D-2642-8B46-8975D941EE6F}" type="slidenum">
              <a:rPr lang="en-US"/>
              <a:pPr>
                <a:defRPr/>
              </a:pPr>
              <a:t>‹#›</a:t>
            </a:fld>
            <a:endParaRPr lang="en-US" dirty="0"/>
          </a:p>
        </p:txBody>
      </p:sp>
    </p:spTree>
    <p:extLst>
      <p:ext uri="{BB962C8B-B14F-4D97-AF65-F5344CB8AC3E}">
        <p14:creationId xmlns:p14="http://schemas.microsoft.com/office/powerpoint/2010/main" val="3389647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a:xfrm>
            <a:off x="3124200" y="6356350"/>
            <a:ext cx="2895600" cy="365125"/>
          </a:xfrm>
          <a:prstGeom prst="rect">
            <a:avLst/>
          </a:prstGeom>
        </p:spPr>
        <p:txBody>
          <a:bodyPr/>
          <a:lstStyle>
            <a:lvl1pPr>
              <a:defRPr/>
            </a:lvl1pPr>
          </a:lstStyle>
          <a:p>
            <a:pPr>
              <a:defRPr/>
            </a:pPr>
            <a:r>
              <a:rPr lang="en-US" dirty="0"/>
              <a:t>NESB Peer Review 2014</a:t>
            </a:r>
          </a:p>
        </p:txBody>
      </p:sp>
      <p:sp>
        <p:nvSpPr>
          <p:cNvPr id="6" name="Slide Number Placeholder 5"/>
          <p:cNvSpPr>
            <a:spLocks noGrp="1"/>
          </p:cNvSpPr>
          <p:nvPr>
            <p:ph type="sldNum" sz="quarter" idx="11"/>
          </p:nvPr>
        </p:nvSpPr>
        <p:spPr/>
        <p:txBody>
          <a:bodyPr/>
          <a:lstStyle>
            <a:lvl1pPr>
              <a:defRPr/>
            </a:lvl1pPr>
          </a:lstStyle>
          <a:p>
            <a:pPr>
              <a:defRPr/>
            </a:pPr>
            <a:fld id="{75FA65A8-F88E-F842-8C89-08C00F2AD4BA}" type="slidenum">
              <a:rPr lang="en-US"/>
              <a:pPr>
                <a:defRPr/>
              </a:pPr>
              <a:t>‹#›</a:t>
            </a:fld>
            <a:endParaRPr lang="en-US" dirty="0"/>
          </a:p>
        </p:txBody>
      </p:sp>
    </p:spTree>
    <p:extLst>
      <p:ext uri="{BB962C8B-B14F-4D97-AF65-F5344CB8AC3E}">
        <p14:creationId xmlns:p14="http://schemas.microsoft.com/office/powerpoint/2010/main" val="1571092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cs typeface="Arial" charset="0"/>
              </a:defRPr>
            </a:lvl1pPr>
          </a:lstStyle>
          <a:p>
            <a:pPr>
              <a:defRPr/>
            </a:pPr>
            <a:fld id="{F20264F3-85DC-ED4F-8DBA-DC64937C912D}" type="slidenum">
              <a:rPr lang="en-US"/>
              <a:pPr>
                <a:defRPr/>
              </a:pPr>
              <a:t>‹#›</a:t>
            </a:fld>
            <a:endParaRPr lang="en-US" dirty="0"/>
          </a:p>
        </p:txBody>
      </p:sp>
      <p:sp>
        <p:nvSpPr>
          <p:cNvPr id="1030" name="Rectangle 2"/>
          <p:cNvSpPr>
            <a:spLocks noChangeArrowheads="1"/>
          </p:cNvSpPr>
          <p:nvPr/>
        </p:nvSpPr>
        <p:spPr bwMode="auto">
          <a:xfrm>
            <a:off x="0" y="0"/>
            <a:ext cx="9144000" cy="1143000"/>
          </a:xfrm>
          <a:prstGeom prst="rect">
            <a:avLst/>
          </a:prstGeom>
          <a:gradFill rotWithShape="0">
            <a:gsLst>
              <a:gs pos="0">
                <a:srgbClr val="A9BDFF"/>
              </a:gs>
              <a:gs pos="100000">
                <a:srgbClr val="FFFFFF"/>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endParaRPr lang="en-US" altLang="en-US" dirty="0">
              <a:ea typeface="+mn-ea"/>
            </a:endParaRPr>
          </a:p>
        </p:txBody>
      </p:sp>
      <p:pic>
        <p:nvPicPr>
          <p:cNvPr id="1031" name="Picture 5" descr="meatball best"/>
          <p:cNvPicPr>
            <a:picLocks noChangeAspect="1" noChangeArrowheads="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0" y="0"/>
            <a:ext cx="1066800" cy="936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2" name="TextBox 1"/>
          <p:cNvSpPr txBox="1">
            <a:spLocks noChangeArrowheads="1"/>
          </p:cNvSpPr>
          <p:nvPr/>
        </p:nvSpPr>
        <p:spPr bwMode="auto">
          <a:xfrm>
            <a:off x="0" y="911225"/>
            <a:ext cx="33528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defRPr/>
            </a:pPr>
            <a:r>
              <a:rPr lang="en-US" sz="1400" b="1" i="1" dirty="0"/>
              <a:t>Nondestructive Evaluation Sciences Branch</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emf"/><Relationship Id="rId7" Type="http://schemas.openxmlformats.org/officeDocument/2006/relationships/image" Target="../media/image30.jpeg"/><Relationship Id="rId2" Type="http://schemas.openxmlformats.org/officeDocument/2006/relationships/image" Target="../media/image27.emf"/><Relationship Id="rId1" Type="http://schemas.openxmlformats.org/officeDocument/2006/relationships/slideLayout" Target="../slideLayouts/slideLayout6.xml"/><Relationship Id="rId6" Type="http://schemas.openxmlformats.org/officeDocument/2006/relationships/image" Target="cid:image012.png@01D2043D.5A1EA680" TargetMode="External"/><Relationship Id="rId5" Type="http://schemas.openxmlformats.org/officeDocument/2006/relationships/image" Target="../media/image29.pn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2.xml"/><Relationship Id="rId5" Type="http://schemas.openxmlformats.org/officeDocument/2006/relationships/image" Target="../media/image37.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2.xml"/><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2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12.xml"/><Relationship Id="rId5" Type="http://schemas.openxmlformats.org/officeDocument/2006/relationships/image" Target="../media/image55.png"/><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8.tiff"/><Relationship Id="rId5" Type="http://schemas.openxmlformats.org/officeDocument/2006/relationships/image" Target="../media/image3.jpeg"/><Relationship Id="rId4" Type="http://schemas.openxmlformats.org/officeDocument/2006/relationships/image" Target="../media/image57.emf"/></Relationships>
</file>

<file path=ppt/slides/_rels/slide24.xml.rels><?xml version="1.0" encoding="UTF-8" standalone="yes"?>
<Relationships xmlns="http://schemas.openxmlformats.org/package/2006/relationships"><Relationship Id="rId3" Type="http://schemas.openxmlformats.org/officeDocument/2006/relationships/hyperlink" Target="http://nde.larc.nasa.gov/" TargetMode="External"/><Relationship Id="rId2" Type="http://schemas.openxmlformats.org/officeDocument/2006/relationships/hyperlink" Target="http://ntrs.nasa.gov/"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tiff"/><Relationship Id="rId9" Type="http://schemas.openxmlformats.org/officeDocument/2006/relationships/image" Target="../media/image10.tiff"/></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0.png"/><Relationship Id="rId7" Type="http://schemas.openxmlformats.org/officeDocument/2006/relationships/image" Target="../media/image17.png"/><Relationship Id="rId2" Type="http://schemas.openxmlformats.org/officeDocument/2006/relationships/image" Target="../media/image19.jpeg"/><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4.tiff"/><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97280"/>
            <a:ext cx="7772400" cy="1491139"/>
          </a:xfrm>
        </p:spPr>
        <p:txBody>
          <a:bodyPr>
            <a:normAutofit/>
          </a:bodyPr>
          <a:lstStyle/>
          <a:p>
            <a:r>
              <a:rPr lang="en-US" sz="2700" b="1" dirty="0"/>
              <a:t>NDE Methods and Capabilities Handbook – </a:t>
            </a:r>
            <a:r>
              <a:rPr lang="en-US" sz="2700" b="1" dirty="0" smtClean="0"/>
              <a:t>Resources for the Composites NDE Community</a:t>
            </a:r>
            <a:endParaRPr lang="en-US" sz="2700" dirty="0"/>
          </a:p>
        </p:txBody>
      </p:sp>
      <p:sp>
        <p:nvSpPr>
          <p:cNvPr id="3" name="Subtitle 2"/>
          <p:cNvSpPr>
            <a:spLocks noGrp="1"/>
          </p:cNvSpPr>
          <p:nvPr>
            <p:ph type="subTitle" idx="1"/>
          </p:nvPr>
        </p:nvSpPr>
        <p:spPr>
          <a:xfrm>
            <a:off x="1514475" y="2877579"/>
            <a:ext cx="6115050" cy="1846821"/>
          </a:xfrm>
          <a:noFill/>
        </p:spPr>
        <p:txBody>
          <a:bodyPr>
            <a:normAutofit/>
          </a:bodyPr>
          <a:lstStyle/>
          <a:p>
            <a:r>
              <a:rPr lang="en-US" dirty="0" smtClean="0">
                <a:solidFill>
                  <a:schemeClr val="tx1"/>
                </a:solidFill>
              </a:rPr>
              <a:t>Patricia A Howell</a:t>
            </a:r>
          </a:p>
          <a:p>
            <a:r>
              <a:rPr lang="en-US" dirty="0" smtClean="0">
                <a:solidFill>
                  <a:schemeClr val="tx1"/>
                </a:solidFill>
              </a:rPr>
              <a:t>NASA Langley Research Center</a:t>
            </a:r>
          </a:p>
          <a:p>
            <a:r>
              <a:rPr lang="en-US" dirty="0" smtClean="0">
                <a:solidFill>
                  <a:schemeClr val="tx1"/>
                </a:solidFill>
              </a:rPr>
              <a:t>Hampton, VA 23681</a:t>
            </a:r>
          </a:p>
        </p:txBody>
      </p:sp>
      <p:sp>
        <p:nvSpPr>
          <p:cNvPr id="4" name="Slide Number Placeholder 3"/>
          <p:cNvSpPr>
            <a:spLocks noGrp="1"/>
          </p:cNvSpPr>
          <p:nvPr>
            <p:ph type="sldNum" sz="quarter" idx="4294967295"/>
          </p:nvPr>
        </p:nvSpPr>
        <p:spPr/>
        <p:txBody>
          <a:bodyPr/>
          <a:lstStyle/>
          <a:p>
            <a:pPr algn="r" defTabSz="685800" fontAlgn="auto">
              <a:spcBef>
                <a:spcPts val="0"/>
              </a:spcBef>
              <a:spcAft>
                <a:spcPts val="0"/>
              </a:spcAft>
              <a:defRPr/>
            </a:pPr>
            <a:fld id="{B9ADCE4C-7DA7-48B7-8C0A-480B259F5772}" type="slidenum">
              <a:rPr lang="en-US" sz="900">
                <a:solidFill>
                  <a:prstClr val="black">
                    <a:tint val="75000"/>
                  </a:prstClr>
                </a:solidFill>
                <a:latin typeface="Calibri"/>
                <a:ea typeface="+mn-ea"/>
                <a:cs typeface="+mn-cs"/>
              </a:rPr>
              <a:pPr algn="r" defTabSz="685800" fontAlgn="auto">
                <a:spcBef>
                  <a:spcPts val="0"/>
                </a:spcBef>
                <a:spcAft>
                  <a:spcPts val="0"/>
                </a:spcAft>
                <a:defRPr/>
              </a:pPr>
              <a:t>1</a:t>
            </a:fld>
            <a:endParaRPr lang="en-US" sz="900">
              <a:solidFill>
                <a:prstClr val="black">
                  <a:tint val="75000"/>
                </a:prstClr>
              </a:solidFill>
              <a:latin typeface="Calibri"/>
              <a:ea typeface="+mn-ea"/>
              <a:cs typeface="+mn-cs"/>
            </a:endParaRPr>
          </a:p>
        </p:txBody>
      </p:sp>
      <p:sp>
        <p:nvSpPr>
          <p:cNvPr id="6" name="Subtitle 2"/>
          <p:cNvSpPr txBox="1">
            <a:spLocks/>
          </p:cNvSpPr>
          <p:nvPr/>
        </p:nvSpPr>
        <p:spPr>
          <a:xfrm>
            <a:off x="2961227" y="5113630"/>
            <a:ext cx="3287173" cy="1210970"/>
          </a:xfrm>
          <a:prstGeom prst="rect">
            <a:avLst/>
          </a:prstGeom>
          <a:noFill/>
        </p:spPr>
        <p:txBody>
          <a:bodyPr vert="horz" lIns="68580" tIns="34290" rIns="68580" bIns="34290" rtlCol="0">
            <a:noAutofit/>
          </a:bodyPr>
          <a:lstStyle>
            <a:lvl1pPr marL="0" indent="0" algn="ctr" defTabSz="914400" rtl="0" eaLnBrk="1" latinLnBrk="0" hangingPunct="1">
              <a:spcBef>
                <a:spcPct val="20000"/>
              </a:spcBef>
              <a:buFont typeface="Arial" pitchFamily="34" charset="0"/>
              <a:buNone/>
              <a:defRPr sz="3200" kern="1200">
                <a:solidFill>
                  <a:schemeClr val="bg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000" dirty="0" smtClean="0">
                <a:solidFill>
                  <a:schemeClr val="tx1"/>
                </a:solidFill>
              </a:rPr>
              <a:t>NDT in Aerospace 2020</a:t>
            </a:r>
          </a:p>
          <a:p>
            <a:r>
              <a:rPr lang="en-US" sz="2000" dirty="0" smtClean="0">
                <a:solidFill>
                  <a:schemeClr val="tx1"/>
                </a:solidFill>
              </a:rPr>
              <a:t>October 6-8, 2020</a:t>
            </a:r>
          </a:p>
          <a:p>
            <a:r>
              <a:rPr lang="en-US" sz="2000" smtClean="0">
                <a:solidFill>
                  <a:schemeClr val="tx1"/>
                </a:solidFill>
              </a:rPr>
              <a:t>Williamsburg, VA</a:t>
            </a:r>
            <a:endParaRPr lang="en-US" sz="2000" dirty="0">
              <a:solidFill>
                <a:schemeClr val="tx1"/>
              </a:solidFill>
            </a:endParaRPr>
          </a:p>
        </p:txBody>
      </p:sp>
    </p:spTree>
    <p:extLst>
      <p:ext uri="{BB962C8B-B14F-4D97-AF65-F5344CB8AC3E}">
        <p14:creationId xmlns:p14="http://schemas.microsoft.com/office/powerpoint/2010/main" val="28560027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Other Standards – Bridging Defects</a:t>
            </a:r>
            <a:endParaRPr lang="en-US" dirty="0"/>
          </a:p>
        </p:txBody>
      </p:sp>
      <p:sp>
        <p:nvSpPr>
          <p:cNvPr id="3" name="Slide Number Placeholder 2"/>
          <p:cNvSpPr>
            <a:spLocks noGrp="1"/>
          </p:cNvSpPr>
          <p:nvPr>
            <p:ph type="sldNum" sz="quarter" idx="4294967295"/>
          </p:nvPr>
        </p:nvSpPr>
        <p:spPr/>
        <p:txBody>
          <a:bodyPr/>
          <a:lstStyle/>
          <a:p>
            <a:fld id="{B9ADCE4C-7DA7-48B7-8C0A-480B259F5772}" type="slidenum">
              <a:rPr lang="en-US" smtClean="0"/>
              <a:pPr/>
              <a:t>10</a:t>
            </a:fld>
            <a:endParaRPr lang="en-US"/>
          </a:p>
        </p:txBody>
      </p:sp>
      <p:pic>
        <p:nvPicPr>
          <p:cNvPr id="4" name="Picture 3"/>
          <p:cNvPicPr/>
          <p:nvPr/>
        </p:nvPicPr>
        <p:blipFill rotWithShape="1">
          <a:blip r:embed="rId2" cstate="email">
            <a:extLst>
              <a:ext uri="{28A0092B-C50C-407E-A947-70E740481C1C}">
                <a14:useLocalDpi xmlns:a14="http://schemas.microsoft.com/office/drawing/2010/main" val="0"/>
              </a:ext>
            </a:extLst>
          </a:blip>
          <a:srcRect r="34694"/>
          <a:stretch/>
        </p:blipFill>
        <p:spPr bwMode="auto">
          <a:xfrm>
            <a:off x="201413" y="4762672"/>
            <a:ext cx="1485900" cy="571500"/>
          </a:xfrm>
          <a:prstGeom prst="rect">
            <a:avLst/>
          </a:prstGeom>
          <a:noFill/>
          <a:ln>
            <a:noFill/>
          </a:ln>
          <a:extLst>
            <a:ext uri="{53640926-AAD7-44D8-BBD7-CCE9431645EC}">
              <a14:shadowObscured xmlns:a14="http://schemas.microsoft.com/office/drawing/2010/main"/>
            </a:ext>
          </a:extLst>
        </p:spPr>
      </p:pic>
      <p:sp>
        <p:nvSpPr>
          <p:cNvPr id="6" name="TextBox 5"/>
          <p:cNvSpPr txBox="1"/>
          <p:nvPr/>
        </p:nvSpPr>
        <p:spPr>
          <a:xfrm>
            <a:off x="174539" y="1923517"/>
            <a:ext cx="2286000" cy="1477328"/>
          </a:xfrm>
          <a:prstGeom prst="rect">
            <a:avLst/>
          </a:prstGeom>
          <a:noFill/>
        </p:spPr>
        <p:txBody>
          <a:bodyPr wrap="square" rtlCol="0">
            <a:spAutoFit/>
          </a:bodyPr>
          <a:lstStyle/>
          <a:p>
            <a:r>
              <a:rPr lang="en-US" dirty="0" smtClean="0"/>
              <a:t>Bridging Defects can occur during changes in substrate elevation and with improper tow tension</a:t>
            </a:r>
            <a:endParaRPr lang="en-US" dirty="0"/>
          </a:p>
        </p:txBody>
      </p:sp>
      <p:pic>
        <p:nvPicPr>
          <p:cNvPr id="7" name="Picture 6"/>
          <p:cNvPicPr/>
          <p:nvPr/>
        </p:nvPicPr>
        <p:blipFill rotWithShape="1">
          <a:blip r:embed="rId3" cstate="email">
            <a:extLst>
              <a:ext uri="{28A0092B-C50C-407E-A947-70E740481C1C}">
                <a14:useLocalDpi xmlns:a14="http://schemas.microsoft.com/office/drawing/2010/main" val="0"/>
              </a:ext>
            </a:extLst>
          </a:blip>
          <a:srcRect r="34364"/>
          <a:stretch/>
        </p:blipFill>
        <p:spPr bwMode="auto">
          <a:xfrm>
            <a:off x="201413" y="3528432"/>
            <a:ext cx="1485900" cy="571500"/>
          </a:xfrm>
          <a:prstGeom prst="rect">
            <a:avLst/>
          </a:prstGeom>
          <a:noFill/>
          <a:ln>
            <a:noFill/>
          </a:ln>
          <a:extLst>
            <a:ext uri="{53640926-AAD7-44D8-BBD7-CCE9431645EC}">
              <a14:shadowObscured xmlns:a14="http://schemas.microsoft.com/office/drawing/2010/main"/>
            </a:ext>
          </a:extLst>
        </p:spPr>
      </p:pic>
      <p:sp>
        <p:nvSpPr>
          <p:cNvPr id="8" name="TextBox 7"/>
          <p:cNvSpPr txBox="1"/>
          <p:nvPr/>
        </p:nvSpPr>
        <p:spPr>
          <a:xfrm>
            <a:off x="458588" y="4085623"/>
            <a:ext cx="971550" cy="369332"/>
          </a:xfrm>
          <a:prstGeom prst="rect">
            <a:avLst/>
          </a:prstGeom>
          <a:noFill/>
        </p:spPr>
        <p:txBody>
          <a:bodyPr wrap="square" rtlCol="0">
            <a:spAutoFit/>
          </a:bodyPr>
          <a:lstStyle/>
          <a:p>
            <a:pPr algn="ctr"/>
            <a:r>
              <a:rPr lang="en-US" dirty="0" smtClean="0"/>
              <a:t>Good</a:t>
            </a:r>
            <a:endParaRPr lang="en-US" dirty="0"/>
          </a:p>
        </p:txBody>
      </p:sp>
      <p:sp>
        <p:nvSpPr>
          <p:cNvPr id="9" name="TextBox 8"/>
          <p:cNvSpPr txBox="1"/>
          <p:nvPr/>
        </p:nvSpPr>
        <p:spPr>
          <a:xfrm>
            <a:off x="458588" y="5359592"/>
            <a:ext cx="971550" cy="369332"/>
          </a:xfrm>
          <a:prstGeom prst="rect">
            <a:avLst/>
          </a:prstGeom>
          <a:noFill/>
        </p:spPr>
        <p:txBody>
          <a:bodyPr wrap="square" rtlCol="0">
            <a:spAutoFit/>
          </a:bodyPr>
          <a:lstStyle/>
          <a:p>
            <a:pPr algn="ctr"/>
            <a:r>
              <a:rPr lang="en-US" dirty="0" smtClean="0"/>
              <a:t>Defect</a:t>
            </a:r>
            <a:endParaRPr lang="en-US" dirty="0"/>
          </a:p>
        </p:txBody>
      </p:sp>
      <p:pic>
        <p:nvPicPr>
          <p:cNvPr id="10" name="Picture 9" descr="P:\ADP\Adv Manuf Sys &amp; Prototyping\MC\1MCTO'S\2016 MCTO's\MCTO-16-2247_JCS_NASA_ACC\Pictures\Bridging Panel\248_0824\IMG_7401.JPG"/>
          <p:cNvPicPr/>
          <p:nvPr/>
        </p:nvPicPr>
        <p:blipFill rotWithShape="1">
          <a:blip r:embed="rId4" cstate="email">
            <a:extLst>
              <a:ext uri="{28A0092B-C50C-407E-A947-70E740481C1C}">
                <a14:useLocalDpi xmlns:a14="http://schemas.microsoft.com/office/drawing/2010/main" val="0"/>
              </a:ext>
            </a:extLst>
          </a:blip>
          <a:srcRect l="22802" t="21669" r="29648" b="40964"/>
          <a:stretch/>
        </p:blipFill>
        <p:spPr bwMode="auto">
          <a:xfrm>
            <a:off x="5314950" y="2187178"/>
            <a:ext cx="2957513" cy="1307306"/>
          </a:xfrm>
          <a:prstGeom prst="rect">
            <a:avLst/>
          </a:prstGeom>
          <a:noFill/>
          <a:ln>
            <a:noFill/>
          </a:ln>
          <a:extLst>
            <a:ext uri="{53640926-AAD7-44D8-BBD7-CCE9431645EC}">
              <a14:shadowObscured xmlns:a14="http://schemas.microsoft.com/office/drawing/2010/main"/>
            </a:ext>
          </a:extLst>
        </p:spPr>
      </p:pic>
      <p:sp>
        <p:nvSpPr>
          <p:cNvPr id="11" name="TextBox 10"/>
          <p:cNvSpPr txBox="1"/>
          <p:nvPr/>
        </p:nvSpPr>
        <p:spPr>
          <a:xfrm>
            <a:off x="5593556" y="1540847"/>
            <a:ext cx="2400300" cy="646331"/>
          </a:xfrm>
          <a:prstGeom prst="rect">
            <a:avLst/>
          </a:prstGeom>
          <a:noFill/>
        </p:spPr>
        <p:txBody>
          <a:bodyPr wrap="square" rtlCol="0">
            <a:spAutoFit/>
          </a:bodyPr>
          <a:lstStyle/>
          <a:p>
            <a:pPr algn="ctr"/>
            <a:r>
              <a:rPr lang="en-US" dirty="0" smtClean="0"/>
              <a:t>Photograph of Bridging Defect</a:t>
            </a:r>
            <a:endParaRPr lang="en-US" dirty="0"/>
          </a:p>
        </p:txBody>
      </p:sp>
      <p:pic>
        <p:nvPicPr>
          <p:cNvPr id="12" name="Picture 11" descr="cid:image012.png@01D2043D.5A1EA680"/>
          <p:cNvPicPr/>
          <p:nvPr/>
        </p:nvPicPr>
        <p:blipFill>
          <a:blip r:embed="rId5" r:link="rId6" cstate="email">
            <a:extLst>
              <a:ext uri="{28A0092B-C50C-407E-A947-70E740481C1C}">
                <a14:useLocalDpi xmlns:a14="http://schemas.microsoft.com/office/drawing/2010/main" val="0"/>
              </a:ext>
            </a:extLst>
          </a:blip>
          <a:srcRect/>
          <a:stretch>
            <a:fillRect/>
          </a:stretch>
        </p:blipFill>
        <p:spPr bwMode="auto">
          <a:xfrm>
            <a:off x="5657850" y="3717830"/>
            <a:ext cx="2493169" cy="2071688"/>
          </a:xfrm>
          <a:prstGeom prst="rect">
            <a:avLst/>
          </a:prstGeom>
          <a:noFill/>
          <a:ln>
            <a:noFill/>
          </a:ln>
        </p:spPr>
      </p:pic>
      <p:sp>
        <p:nvSpPr>
          <p:cNvPr id="13" name="TextBox 12"/>
          <p:cNvSpPr txBox="1"/>
          <p:nvPr/>
        </p:nvSpPr>
        <p:spPr>
          <a:xfrm>
            <a:off x="5147941" y="2908190"/>
            <a:ext cx="971550" cy="646331"/>
          </a:xfrm>
          <a:prstGeom prst="rect">
            <a:avLst/>
          </a:prstGeom>
          <a:noFill/>
        </p:spPr>
        <p:txBody>
          <a:bodyPr wrap="square" rtlCol="0">
            <a:spAutoFit/>
          </a:bodyPr>
          <a:lstStyle/>
          <a:p>
            <a:pPr algn="ctr"/>
            <a:r>
              <a:rPr lang="en-US" dirty="0" smtClean="0"/>
              <a:t>Before Cure</a:t>
            </a:r>
            <a:endParaRPr lang="en-US" dirty="0"/>
          </a:p>
        </p:txBody>
      </p:sp>
      <p:sp>
        <p:nvSpPr>
          <p:cNvPr id="14" name="TextBox 13"/>
          <p:cNvSpPr txBox="1"/>
          <p:nvPr/>
        </p:nvSpPr>
        <p:spPr>
          <a:xfrm>
            <a:off x="5657850" y="3920159"/>
            <a:ext cx="971550" cy="646331"/>
          </a:xfrm>
          <a:prstGeom prst="rect">
            <a:avLst/>
          </a:prstGeom>
          <a:noFill/>
        </p:spPr>
        <p:txBody>
          <a:bodyPr wrap="square" rtlCol="0">
            <a:spAutoFit/>
          </a:bodyPr>
          <a:lstStyle/>
          <a:p>
            <a:pPr algn="ctr"/>
            <a:r>
              <a:rPr lang="en-US" dirty="0" smtClean="0">
                <a:solidFill>
                  <a:schemeClr val="bg1"/>
                </a:solidFill>
              </a:rPr>
              <a:t>After Cure</a:t>
            </a:r>
            <a:endParaRPr lang="en-US" dirty="0">
              <a:solidFill>
                <a:schemeClr val="bg1"/>
              </a:solidFill>
            </a:endParaRPr>
          </a:p>
        </p:txBody>
      </p:sp>
      <p:pic>
        <p:nvPicPr>
          <p:cNvPr id="15" name="Picture 14"/>
          <p:cNvPicPr>
            <a:picLocks noChangeAspect="1"/>
          </p:cNvPicPr>
          <p:nvPr/>
        </p:nvPicPr>
        <p:blipFill rotWithShape="1">
          <a:blip r:embed="rId7" cstate="email">
            <a:extLst>
              <a:ext uri="{28A0092B-C50C-407E-A947-70E740481C1C}">
                <a14:useLocalDpi xmlns:a14="http://schemas.microsoft.com/office/drawing/2010/main" val="0"/>
              </a:ext>
            </a:extLst>
          </a:blip>
          <a:srcRect r="25934"/>
          <a:stretch/>
        </p:blipFill>
        <p:spPr>
          <a:xfrm>
            <a:off x="2197222" y="2987585"/>
            <a:ext cx="2950719" cy="2934739"/>
          </a:xfrm>
          <a:prstGeom prst="rect">
            <a:avLst/>
          </a:prstGeom>
        </p:spPr>
      </p:pic>
      <p:sp>
        <p:nvSpPr>
          <p:cNvPr id="16" name="TextBox 15"/>
          <p:cNvSpPr txBox="1"/>
          <p:nvPr/>
        </p:nvSpPr>
        <p:spPr>
          <a:xfrm>
            <a:off x="2571750" y="2452834"/>
            <a:ext cx="2057400" cy="646331"/>
          </a:xfrm>
          <a:prstGeom prst="rect">
            <a:avLst/>
          </a:prstGeom>
          <a:noFill/>
        </p:spPr>
        <p:txBody>
          <a:bodyPr wrap="square" rtlCol="0">
            <a:spAutoFit/>
          </a:bodyPr>
          <a:lstStyle/>
          <a:p>
            <a:pPr algn="ctr"/>
            <a:r>
              <a:rPr lang="en-US" dirty="0" smtClean="0"/>
              <a:t>C-Scan of Cured Panel</a:t>
            </a:r>
            <a:endParaRPr lang="en-US" dirty="0"/>
          </a:p>
        </p:txBody>
      </p:sp>
    </p:spTree>
    <p:extLst>
      <p:ext uri="{BB962C8B-B14F-4D97-AF65-F5344CB8AC3E}">
        <p14:creationId xmlns:p14="http://schemas.microsoft.com/office/powerpoint/2010/main" val="26162342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7262076" cy="565010"/>
          </a:xfrm>
        </p:spPr>
        <p:txBody>
          <a:bodyPr>
            <a:noAutofit/>
          </a:bodyPr>
          <a:lstStyle/>
          <a:p>
            <a:r>
              <a:rPr lang="en-US" sz="2400" dirty="0" smtClean="0"/>
              <a:t>Results Compiled in NASA/TM-2020-220568/Volume </a:t>
            </a:r>
            <a:r>
              <a:rPr lang="en-US" sz="2400" dirty="0"/>
              <a:t>I</a:t>
            </a:r>
            <a:br>
              <a:rPr lang="en-US" sz="2400" dirty="0"/>
            </a:br>
            <a:r>
              <a:rPr lang="en-US" sz="2400" dirty="0"/>
              <a:t>NDE Methods and Capabilities Handbook</a:t>
            </a:r>
          </a:p>
        </p:txBody>
      </p:sp>
      <p:sp>
        <p:nvSpPr>
          <p:cNvPr id="3" name="Slide Number Placeholder 2"/>
          <p:cNvSpPr>
            <a:spLocks noGrp="1"/>
          </p:cNvSpPr>
          <p:nvPr>
            <p:ph type="sldNum" sz="quarter" idx="4"/>
          </p:nvPr>
        </p:nvSpPr>
        <p:spPr/>
        <p:txBody>
          <a:bodyPr/>
          <a:lstStyle/>
          <a:p>
            <a:fld id="{04C05B9E-03CB-5142-9DF0-CE7D990CBC81}" type="slidenum">
              <a:rPr lang="en-US" smtClean="0">
                <a:solidFill>
                  <a:prstClr val="black">
                    <a:tint val="75000"/>
                  </a:prstClr>
                </a:solidFill>
              </a:rPr>
              <a:pPr/>
              <a:t>11</a:t>
            </a:fld>
            <a:endParaRPr lang="en-US" dirty="0">
              <a:solidFill>
                <a:prstClr val="black">
                  <a:tint val="75000"/>
                </a:prstClr>
              </a:solidFill>
            </a:endParaRPr>
          </a:p>
        </p:txBody>
      </p:sp>
      <p:sp>
        <p:nvSpPr>
          <p:cNvPr id="6" name="Rectangle 5"/>
          <p:cNvSpPr/>
          <p:nvPr/>
        </p:nvSpPr>
        <p:spPr>
          <a:xfrm>
            <a:off x="304800" y="1219200"/>
            <a:ext cx="6934200" cy="5819414"/>
          </a:xfrm>
          <a:prstGeom prst="rect">
            <a:avLst/>
          </a:prstGeom>
        </p:spPr>
        <p:txBody>
          <a:bodyPr wrap="square">
            <a:spAutoFit/>
          </a:bodyPr>
          <a:lstStyle/>
          <a:p>
            <a:pPr>
              <a:lnSpc>
                <a:spcPct val="107000"/>
              </a:lnSpc>
              <a:spcAft>
                <a:spcPts val="450"/>
              </a:spcAft>
            </a:pPr>
            <a:r>
              <a:rPr lang="en-US" sz="1600" b="1" i="1" dirty="0">
                <a:latin typeface="Calibri" panose="020F0502020204030204" pitchFamily="34" charset="0"/>
                <a:ea typeface="Calibri" panose="020F0502020204030204" pitchFamily="34" charset="0"/>
                <a:cs typeface="Times New Roman" panose="02020603050405020304" pitchFamily="18" charset="0"/>
              </a:rPr>
              <a:t>Statement of Intent</a:t>
            </a:r>
          </a:p>
          <a:p>
            <a:pPr>
              <a:lnSpc>
                <a:spcPct val="107000"/>
              </a:lnSpc>
              <a:spcAft>
                <a:spcPts val="450"/>
              </a:spcAft>
            </a:pPr>
            <a:r>
              <a:rPr lang="en-US" sz="1600" b="1" i="1" dirty="0">
                <a:latin typeface="Calibri" panose="020F0502020204030204" pitchFamily="34" charset="0"/>
                <a:ea typeface="Calibri" panose="020F0502020204030204" pitchFamily="34" charset="0"/>
                <a:cs typeface="Times New Roman" panose="02020603050405020304" pitchFamily="18" charset="0"/>
              </a:rPr>
              <a:t>1.0 Contributing Authors</a:t>
            </a:r>
          </a:p>
          <a:p>
            <a:pPr>
              <a:lnSpc>
                <a:spcPct val="107000"/>
              </a:lnSpc>
              <a:spcAft>
                <a:spcPts val="450"/>
              </a:spcAft>
            </a:pPr>
            <a:r>
              <a:rPr lang="en-US" sz="1600" b="1" i="1" dirty="0">
                <a:latin typeface="Calibri" panose="020F0502020204030204" pitchFamily="34" charset="0"/>
                <a:ea typeface="Calibri" panose="020F0502020204030204" pitchFamily="34" charset="0"/>
                <a:cs typeface="Times New Roman" panose="02020603050405020304" pitchFamily="18" charset="0"/>
              </a:rPr>
              <a:t>2.0 Introduction/scope </a:t>
            </a:r>
          </a:p>
          <a:p>
            <a:pPr>
              <a:lnSpc>
                <a:spcPct val="107000"/>
              </a:lnSpc>
              <a:spcAft>
                <a:spcPts val="450"/>
              </a:spcAft>
            </a:pPr>
            <a:r>
              <a:rPr lang="en-US" sz="1600" b="1" i="1" dirty="0">
                <a:latin typeface="Calibri" panose="020F0502020204030204" pitchFamily="34" charset="0"/>
                <a:ea typeface="Calibri" panose="020F0502020204030204" pitchFamily="34" charset="0"/>
                <a:cs typeface="Times New Roman" panose="02020603050405020304" pitchFamily="18" charset="0"/>
              </a:rPr>
              <a:t>3.0 NDE Guidance Matrix (method vs flaw type)</a:t>
            </a:r>
          </a:p>
          <a:p>
            <a:pPr>
              <a:lnSpc>
                <a:spcPct val="107000"/>
              </a:lnSpc>
              <a:spcAft>
                <a:spcPts val="450"/>
              </a:spcAft>
            </a:pPr>
            <a:r>
              <a:rPr lang="en-US" sz="1600" b="1" i="1" dirty="0">
                <a:latin typeface="Calibri" panose="020F0502020204030204" pitchFamily="34" charset="0"/>
                <a:ea typeface="Calibri" panose="020F0502020204030204" pitchFamily="34" charset="0"/>
                <a:cs typeface="Times New Roman" panose="02020603050405020304" pitchFamily="18" charset="0"/>
              </a:rPr>
              <a:t>4.0  Inspection Guidance by flaw type</a:t>
            </a:r>
          </a:p>
          <a:p>
            <a:pPr>
              <a:lnSpc>
                <a:spcPct val="107000"/>
              </a:lnSpc>
            </a:pPr>
            <a:r>
              <a:rPr lang="en-US" sz="1600" b="1" i="1" dirty="0">
                <a:latin typeface="Calibri" panose="020F0502020204030204" pitchFamily="34" charset="0"/>
                <a:ea typeface="Calibri" panose="020F0502020204030204" pitchFamily="34" charset="0"/>
                <a:cs typeface="Times New Roman" panose="02020603050405020304" pitchFamily="18" charset="0"/>
              </a:rPr>
              <a:t>	4.1 Descriptions and Characteristics of defect types</a:t>
            </a:r>
          </a:p>
          <a:p>
            <a:pPr>
              <a:lnSpc>
                <a:spcPct val="107000"/>
              </a:lnSpc>
            </a:pPr>
            <a:r>
              <a:rPr lang="en-US" sz="1600" b="1" i="1" dirty="0">
                <a:latin typeface="Calibri" panose="020F0502020204030204" pitchFamily="34" charset="0"/>
                <a:ea typeface="Calibri" panose="020F0502020204030204" pitchFamily="34" charset="0"/>
                <a:cs typeface="Times New Roman" panose="02020603050405020304" pitchFamily="18" charset="0"/>
              </a:rPr>
              <a:t>	</a:t>
            </a:r>
            <a:r>
              <a:rPr lang="en-US" b="1" i="1" dirty="0" smtClean="0">
                <a:latin typeface="Calibri" panose="020F0502020204030204" pitchFamily="34" charset="0"/>
                <a:ea typeface="Calibri" panose="020F0502020204030204" pitchFamily="34" charset="0"/>
                <a:cs typeface="Times New Roman" panose="02020603050405020304" pitchFamily="18" charset="0"/>
              </a:rPr>
              <a:t>4.2 </a:t>
            </a:r>
            <a:r>
              <a:rPr lang="en-US" b="1" i="1" dirty="0">
                <a:latin typeface="Calibri" panose="020F0502020204030204" pitchFamily="34" charset="0"/>
                <a:ea typeface="Calibri" panose="020F0502020204030204" pitchFamily="34" charset="0"/>
                <a:cs typeface="Times New Roman" panose="02020603050405020304" pitchFamily="18" charset="0"/>
              </a:rPr>
              <a:t>Porosity Inspection Guidance</a:t>
            </a:r>
          </a:p>
          <a:p>
            <a:pPr>
              <a:lnSpc>
                <a:spcPct val="107000"/>
              </a:lnSpc>
            </a:pPr>
            <a:r>
              <a:rPr lang="en-US" b="1" i="1" dirty="0">
                <a:latin typeface="Calibri" panose="020F0502020204030204" pitchFamily="34" charset="0"/>
                <a:ea typeface="Calibri" panose="020F0502020204030204" pitchFamily="34" charset="0"/>
                <a:cs typeface="Times New Roman" panose="02020603050405020304" pitchFamily="18" charset="0"/>
              </a:rPr>
              <a:t>	4.3 Delamination Inspection Guidance</a:t>
            </a:r>
          </a:p>
          <a:p>
            <a:pPr>
              <a:lnSpc>
                <a:spcPct val="107000"/>
              </a:lnSpc>
            </a:pPr>
            <a:r>
              <a:rPr lang="en-US" b="1" i="1" dirty="0">
                <a:latin typeface="Calibri" panose="020F0502020204030204" pitchFamily="34" charset="0"/>
                <a:ea typeface="Calibri" panose="020F0502020204030204" pitchFamily="34" charset="0"/>
                <a:cs typeface="Times New Roman" panose="02020603050405020304" pitchFamily="18" charset="0"/>
              </a:rPr>
              <a:t>	</a:t>
            </a:r>
            <a:r>
              <a:rPr lang="en-US" b="1" i="1" dirty="0" smtClean="0">
                <a:latin typeface="Calibri" panose="020F0502020204030204" pitchFamily="34" charset="0"/>
                <a:ea typeface="Calibri" panose="020F0502020204030204" pitchFamily="34" charset="0"/>
                <a:cs typeface="Times New Roman" panose="02020603050405020304" pitchFamily="18" charset="0"/>
              </a:rPr>
              <a:t>4.4 </a:t>
            </a:r>
            <a:r>
              <a:rPr lang="en-US" b="1" i="1" dirty="0">
                <a:latin typeface="Calibri" panose="020F0502020204030204" pitchFamily="34" charset="0"/>
                <a:ea typeface="Calibri" panose="020F0502020204030204" pitchFamily="34" charset="0"/>
                <a:cs typeface="Times New Roman" panose="02020603050405020304" pitchFamily="18" charset="0"/>
              </a:rPr>
              <a:t>FOD and Inclusions Inspection Guidance</a:t>
            </a:r>
          </a:p>
          <a:p>
            <a:pPr marL="685800" lvl="1">
              <a:lnSpc>
                <a:spcPct val="107000"/>
              </a:lnSpc>
            </a:pPr>
            <a:r>
              <a:rPr lang="en-US" b="1" i="1" dirty="0" smtClean="0">
                <a:latin typeface="Calibri" panose="020F0502020204030204" pitchFamily="34" charset="0"/>
                <a:ea typeface="Calibri" panose="020F0502020204030204" pitchFamily="34" charset="0"/>
                <a:cs typeface="Times New Roman" panose="02020603050405020304" pitchFamily="18" charset="0"/>
              </a:rPr>
              <a:t>	4.5 </a:t>
            </a:r>
            <a:r>
              <a:rPr lang="en-US" b="1" i="1" dirty="0">
                <a:latin typeface="Calibri" panose="020F0502020204030204" pitchFamily="34" charset="0"/>
                <a:ea typeface="Calibri" panose="020F0502020204030204" pitchFamily="34" charset="0"/>
                <a:cs typeface="Times New Roman" panose="02020603050405020304" pitchFamily="18" charset="0"/>
              </a:rPr>
              <a:t>Fiber Defects Inspection Guidance</a:t>
            </a:r>
          </a:p>
          <a:p>
            <a:pPr marL="685800" lvl="1">
              <a:lnSpc>
                <a:spcPct val="107000"/>
              </a:lnSpc>
            </a:pPr>
            <a:r>
              <a:rPr lang="en-US" b="1" i="1" dirty="0" smtClean="0">
                <a:latin typeface="Calibri" panose="020F0502020204030204" pitchFamily="34" charset="0"/>
                <a:ea typeface="Calibri" panose="020F0502020204030204" pitchFamily="34" charset="0"/>
                <a:cs typeface="Times New Roman" panose="02020603050405020304" pitchFamily="18" charset="0"/>
              </a:rPr>
              <a:t>	4.6 </a:t>
            </a:r>
            <a:r>
              <a:rPr lang="en-US" b="1" i="1" dirty="0">
                <a:latin typeface="Calibri" panose="020F0502020204030204" pitchFamily="34" charset="0"/>
                <a:ea typeface="Calibri" panose="020F0502020204030204" pitchFamily="34" charset="0"/>
                <a:cs typeface="Times New Roman" panose="02020603050405020304" pitchFamily="18" charset="0"/>
              </a:rPr>
              <a:t>Impact Damage Inspection Guidance</a:t>
            </a:r>
          </a:p>
          <a:p>
            <a:pPr>
              <a:lnSpc>
                <a:spcPct val="107000"/>
              </a:lnSpc>
              <a:spcBef>
                <a:spcPts val="338"/>
              </a:spcBef>
            </a:pPr>
            <a:r>
              <a:rPr lang="en-US" sz="1600" b="1" i="1" dirty="0">
                <a:latin typeface="Calibri" panose="020F0502020204030204" pitchFamily="34" charset="0"/>
                <a:ea typeface="Calibri" panose="020F0502020204030204" pitchFamily="34" charset="0"/>
                <a:cs typeface="Times New Roman" panose="02020603050405020304" pitchFamily="18" charset="0"/>
              </a:rPr>
              <a:t>5.0  </a:t>
            </a:r>
            <a:r>
              <a:rPr lang="en-US" sz="1600" b="1" i="1" dirty="0" smtClean="0">
                <a:latin typeface="Calibri" panose="020F0502020204030204" pitchFamily="34" charset="0"/>
                <a:ea typeface="Calibri" panose="020F0502020204030204" pitchFamily="34" charset="0"/>
                <a:cs typeface="Times New Roman" panose="02020603050405020304" pitchFamily="18" charset="0"/>
              </a:rPr>
              <a:t>Inspection </a:t>
            </a:r>
            <a:r>
              <a:rPr lang="en-US" sz="1600" b="1" i="1" dirty="0">
                <a:latin typeface="Calibri" panose="020F0502020204030204" pitchFamily="34" charset="0"/>
                <a:ea typeface="Calibri" panose="020F0502020204030204" pitchFamily="34" charset="0"/>
                <a:cs typeface="Times New Roman" panose="02020603050405020304" pitchFamily="18" charset="0"/>
              </a:rPr>
              <a:t>technology summaries and capabilities</a:t>
            </a:r>
          </a:p>
          <a:p>
            <a:pPr indent="257175">
              <a:lnSpc>
                <a:spcPct val="107000"/>
              </a:lnSpc>
            </a:pPr>
            <a:r>
              <a:rPr lang="en-US" sz="1600" b="1" i="1" dirty="0">
                <a:latin typeface="Calibri" panose="020F0502020204030204" pitchFamily="34" charset="0"/>
                <a:ea typeface="Calibri" panose="020F0502020204030204" pitchFamily="34" charset="0"/>
                <a:cs typeface="Times New Roman" panose="02020603050405020304" pitchFamily="18" charset="0"/>
              </a:rPr>
              <a:t>	5.1 Ultrasound</a:t>
            </a:r>
          </a:p>
          <a:p>
            <a:pPr indent="257175">
              <a:lnSpc>
                <a:spcPct val="107000"/>
              </a:lnSpc>
            </a:pPr>
            <a:r>
              <a:rPr lang="en-US" sz="1600" b="1" i="1" dirty="0">
                <a:latin typeface="Calibri" panose="020F0502020204030204" pitchFamily="34" charset="0"/>
                <a:ea typeface="Calibri" panose="020F0502020204030204" pitchFamily="34" charset="0"/>
                <a:cs typeface="Times New Roman" panose="02020603050405020304" pitchFamily="18" charset="0"/>
              </a:rPr>
              <a:t>	5.2 Thermography </a:t>
            </a:r>
          </a:p>
          <a:p>
            <a:pPr indent="257175">
              <a:lnSpc>
                <a:spcPct val="107000"/>
              </a:lnSpc>
            </a:pPr>
            <a:r>
              <a:rPr lang="en-US" sz="1600" b="1" i="1" dirty="0">
                <a:latin typeface="Calibri" panose="020F0502020204030204" pitchFamily="34" charset="0"/>
                <a:ea typeface="Calibri" panose="020F0502020204030204" pitchFamily="34" charset="0"/>
                <a:cs typeface="Times New Roman" panose="02020603050405020304" pitchFamily="18" charset="0"/>
              </a:rPr>
              <a:t>	5.3 Radiography </a:t>
            </a:r>
          </a:p>
          <a:p>
            <a:pPr indent="257175">
              <a:lnSpc>
                <a:spcPct val="107000"/>
              </a:lnSpc>
            </a:pPr>
            <a:r>
              <a:rPr lang="en-US" sz="1600" b="1" i="1" dirty="0">
                <a:latin typeface="Calibri" panose="020F0502020204030204" pitchFamily="34" charset="0"/>
                <a:ea typeface="Calibri" panose="020F0502020204030204" pitchFamily="34" charset="0"/>
                <a:cs typeface="Times New Roman" panose="02020603050405020304" pitchFamily="18" charset="0"/>
              </a:rPr>
              <a:t>	5.4 </a:t>
            </a:r>
            <a:r>
              <a:rPr lang="en-US" sz="1600" b="1" i="1" dirty="0" err="1">
                <a:latin typeface="Calibri" panose="020F0502020204030204" pitchFamily="34" charset="0"/>
                <a:ea typeface="Calibri" panose="020F0502020204030204" pitchFamily="34" charset="0"/>
                <a:cs typeface="Times New Roman" panose="02020603050405020304" pitchFamily="18" charset="0"/>
              </a:rPr>
              <a:t>Shearography</a:t>
            </a:r>
            <a:endParaRPr lang="en-US" sz="1600" b="1" i="1" dirty="0">
              <a:latin typeface="Calibri" panose="020F0502020204030204" pitchFamily="34" charset="0"/>
              <a:ea typeface="Calibri" panose="020F0502020204030204" pitchFamily="34" charset="0"/>
              <a:cs typeface="Times New Roman" panose="02020603050405020304" pitchFamily="18" charset="0"/>
            </a:endParaRPr>
          </a:p>
          <a:p>
            <a:pPr indent="257175">
              <a:lnSpc>
                <a:spcPct val="107000"/>
              </a:lnSpc>
            </a:pPr>
            <a:r>
              <a:rPr lang="en-US" sz="1600" b="1" i="1" dirty="0">
                <a:latin typeface="Calibri" panose="020F0502020204030204" pitchFamily="34" charset="0"/>
                <a:ea typeface="Calibri" panose="020F0502020204030204" pitchFamily="34" charset="0"/>
                <a:cs typeface="Times New Roman" panose="02020603050405020304" pitchFamily="18" charset="0"/>
              </a:rPr>
              <a:t>	5.5 Visual Inspection, Tap Testing, and Liquid Penetrant</a:t>
            </a:r>
          </a:p>
          <a:p>
            <a:pPr indent="257175">
              <a:lnSpc>
                <a:spcPct val="107000"/>
              </a:lnSpc>
            </a:pPr>
            <a:r>
              <a:rPr lang="en-US" sz="1600" b="1" i="1" dirty="0" smtClean="0">
                <a:latin typeface="Calibri" panose="020F0502020204030204" pitchFamily="34" charset="0"/>
                <a:ea typeface="Calibri" panose="020F0502020204030204" pitchFamily="34" charset="0"/>
                <a:cs typeface="Times New Roman" panose="02020603050405020304" pitchFamily="18" charset="0"/>
              </a:rPr>
              <a:t>	5.6 </a:t>
            </a:r>
            <a:r>
              <a:rPr lang="en-US" sz="1600" b="1" i="1" dirty="0">
                <a:latin typeface="Calibri" panose="020F0502020204030204" pitchFamily="34" charset="0"/>
                <a:ea typeface="Calibri" panose="020F0502020204030204" pitchFamily="34" charset="0"/>
                <a:cs typeface="Times New Roman" panose="02020603050405020304" pitchFamily="18" charset="0"/>
              </a:rPr>
              <a:t>Other NDE Techniques and Tools</a:t>
            </a:r>
          </a:p>
          <a:p>
            <a:pPr indent="257175">
              <a:lnSpc>
                <a:spcPct val="107000"/>
              </a:lnSpc>
            </a:pPr>
            <a:r>
              <a:rPr lang="en-US" sz="1600" b="1" i="1" dirty="0">
                <a:latin typeface="Calibri" panose="020F0502020204030204" pitchFamily="34" charset="0"/>
                <a:ea typeface="Calibri" panose="020F0502020204030204" pitchFamily="34" charset="0"/>
                <a:cs typeface="Times New Roman" panose="02020603050405020304" pitchFamily="18" charset="0"/>
              </a:rPr>
              <a:t>	</a:t>
            </a:r>
            <a:r>
              <a:rPr lang="en-US" sz="1600" b="1" i="1" dirty="0" smtClean="0">
                <a:latin typeface="Calibri" panose="020F0502020204030204" pitchFamily="34" charset="0"/>
                <a:ea typeface="Calibri" panose="020F0502020204030204" pitchFamily="34" charset="0"/>
                <a:cs typeface="Times New Roman" panose="02020603050405020304" pitchFamily="18" charset="0"/>
              </a:rPr>
              <a:t>5.7 </a:t>
            </a:r>
            <a:r>
              <a:rPr lang="en-US" sz="1600" b="1" i="1" dirty="0">
                <a:latin typeface="Calibri" panose="020F0502020204030204" pitchFamily="34" charset="0"/>
                <a:ea typeface="Calibri" panose="020F0502020204030204" pitchFamily="34" charset="0"/>
                <a:cs typeface="Times New Roman" panose="02020603050405020304" pitchFamily="18" charset="0"/>
              </a:rPr>
              <a:t>Techniques not suitable for Inspection of </a:t>
            </a:r>
            <a:r>
              <a:rPr lang="en-US" sz="1600" b="1" i="1" dirty="0" smtClean="0">
                <a:latin typeface="Calibri" panose="020F0502020204030204" pitchFamily="34" charset="0"/>
                <a:ea typeface="Calibri" panose="020F0502020204030204" pitchFamily="34" charset="0"/>
                <a:cs typeface="Times New Roman" panose="02020603050405020304" pitchFamily="18" charset="0"/>
              </a:rPr>
              <a:t>CFRP Composites</a:t>
            </a:r>
          </a:p>
          <a:p>
            <a:pPr>
              <a:lnSpc>
                <a:spcPct val="107000"/>
              </a:lnSpc>
            </a:pPr>
            <a:endParaRPr lang="en-US" sz="1200" b="1" i="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075DD519-C0C9-46C0-BB58-729128CF3C82}"/>
              </a:ext>
            </a:extLst>
          </p:cNvPr>
          <p:cNvPicPr>
            <a:picLocks noChangeAspect="1"/>
          </p:cNvPicPr>
          <p:nvPr/>
        </p:nvPicPr>
        <p:blipFill>
          <a:blip r:embed="rId3"/>
          <a:stretch>
            <a:fillRect/>
          </a:stretch>
        </p:blipFill>
        <p:spPr>
          <a:xfrm>
            <a:off x="6172200" y="3200400"/>
            <a:ext cx="2799489" cy="3236065"/>
          </a:xfrm>
          <a:prstGeom prst="rect">
            <a:avLst/>
          </a:prstGeom>
        </p:spPr>
      </p:pic>
      <p:sp>
        <p:nvSpPr>
          <p:cNvPr id="5" name="TextBox 4"/>
          <p:cNvSpPr txBox="1"/>
          <p:nvPr/>
        </p:nvSpPr>
        <p:spPr>
          <a:xfrm>
            <a:off x="5334000" y="1219200"/>
            <a:ext cx="3859839" cy="2213619"/>
          </a:xfrm>
          <a:prstGeom prst="rect">
            <a:avLst/>
          </a:prstGeom>
          <a:noFill/>
        </p:spPr>
        <p:txBody>
          <a:bodyPr wrap="none" rtlCol="0">
            <a:spAutoFit/>
          </a:bodyPr>
          <a:lstStyle/>
          <a:p>
            <a:pPr>
              <a:lnSpc>
                <a:spcPct val="107000"/>
              </a:lnSpc>
            </a:pPr>
            <a:r>
              <a:rPr lang="en-US" sz="1600" b="1" i="1" dirty="0">
                <a:latin typeface="Calibri" panose="020F0502020204030204" pitchFamily="34" charset="0"/>
                <a:ea typeface="Calibri" panose="020F0502020204030204" pitchFamily="34" charset="0"/>
                <a:cs typeface="Times New Roman" panose="02020603050405020304" pitchFamily="18" charset="0"/>
              </a:rPr>
              <a:t>6.0 Further Reading</a:t>
            </a:r>
          </a:p>
          <a:p>
            <a:pPr>
              <a:lnSpc>
                <a:spcPct val="107000"/>
              </a:lnSpc>
            </a:pPr>
            <a:r>
              <a:rPr lang="en-US" sz="1600" b="1" i="1" dirty="0">
                <a:latin typeface="Calibri" panose="020F0502020204030204" pitchFamily="34" charset="0"/>
                <a:ea typeface="Calibri" panose="020F0502020204030204" pitchFamily="34" charset="0"/>
                <a:cs typeface="Times New Roman" panose="02020603050405020304" pitchFamily="18" charset="0"/>
              </a:rPr>
              <a:t>7.0 Appendices</a:t>
            </a:r>
          </a:p>
          <a:p>
            <a:pPr lvl="1">
              <a:lnSpc>
                <a:spcPct val="107000"/>
              </a:lnSpc>
            </a:pPr>
            <a:r>
              <a:rPr lang="en-US" sz="1600" b="1" i="1" dirty="0">
                <a:latin typeface="Calibri" panose="020F0502020204030204" pitchFamily="34" charset="0"/>
                <a:ea typeface="Calibri" panose="020F0502020204030204" pitchFamily="34" charset="0"/>
                <a:cs typeface="Times New Roman" panose="02020603050405020304" pitchFamily="18" charset="0"/>
              </a:rPr>
              <a:t>A. State of Practice Survey Report </a:t>
            </a:r>
          </a:p>
          <a:p>
            <a:pPr lvl="1">
              <a:lnSpc>
                <a:spcPct val="107000"/>
              </a:lnSpc>
            </a:pPr>
            <a:r>
              <a:rPr lang="en-US" sz="1600" b="1" i="1" dirty="0">
                <a:latin typeface="Calibri" panose="020F0502020204030204" pitchFamily="34" charset="0"/>
                <a:ea typeface="Calibri" panose="020F0502020204030204" pitchFamily="34" charset="0"/>
                <a:cs typeface="Times New Roman" panose="02020603050405020304" pitchFamily="18" charset="0"/>
              </a:rPr>
              <a:t>B. Photos and Descriptions </a:t>
            </a:r>
          </a:p>
          <a:p>
            <a:pPr lvl="1">
              <a:lnSpc>
                <a:spcPct val="107000"/>
              </a:lnSpc>
            </a:pPr>
            <a:r>
              <a:rPr lang="en-US" sz="1600" b="1" i="1" dirty="0">
                <a:latin typeface="Calibri" panose="020F0502020204030204" pitchFamily="34" charset="0"/>
                <a:ea typeface="Calibri" panose="020F0502020204030204" pitchFamily="34" charset="0"/>
                <a:cs typeface="Times New Roman" panose="02020603050405020304" pitchFamily="18" charset="0"/>
              </a:rPr>
              <a:t>C. Round Robin Testing</a:t>
            </a:r>
          </a:p>
          <a:p>
            <a:pPr lvl="1">
              <a:lnSpc>
                <a:spcPct val="107000"/>
              </a:lnSpc>
            </a:pPr>
            <a:r>
              <a:rPr lang="en-US" sz="1600" b="1" i="1" dirty="0">
                <a:latin typeface="Calibri" panose="020F0502020204030204" pitchFamily="34" charset="0"/>
                <a:ea typeface="Calibri" panose="020F0502020204030204" pitchFamily="34" charset="0"/>
                <a:cs typeface="Times New Roman" panose="02020603050405020304" pitchFamily="18" charset="0"/>
              </a:rPr>
              <a:t>D. Manufacturing </a:t>
            </a:r>
            <a:r>
              <a:rPr lang="en-US" sz="1600" b="1" i="1" dirty="0" smtClean="0">
                <a:latin typeface="Calibri" panose="020F0502020204030204" pitchFamily="34" charset="0"/>
                <a:ea typeface="Calibri" panose="020F0502020204030204" pitchFamily="34" charset="0"/>
                <a:cs typeface="Times New Roman" panose="02020603050405020304" pitchFamily="18" charset="0"/>
              </a:rPr>
              <a:t>documents</a:t>
            </a:r>
            <a:endParaRPr lang="en-US" sz="1600" b="1" i="1" dirty="0">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pPr>
            <a:r>
              <a:rPr lang="en-US" sz="1600" b="1" i="1" dirty="0">
                <a:latin typeface="Calibri" panose="020F0502020204030204" pitchFamily="34" charset="0"/>
                <a:ea typeface="Calibri" panose="020F0502020204030204" pitchFamily="34" charset="0"/>
                <a:cs typeface="Times New Roman" panose="02020603050405020304" pitchFamily="18" charset="0"/>
              </a:rPr>
              <a:t>E. Individual test reports by specimen </a:t>
            </a:r>
          </a:p>
          <a:p>
            <a:endParaRPr lang="en-US" dirty="0"/>
          </a:p>
        </p:txBody>
      </p:sp>
    </p:spTree>
    <p:extLst>
      <p:ext uri="{BB962C8B-B14F-4D97-AF65-F5344CB8AC3E}">
        <p14:creationId xmlns:p14="http://schemas.microsoft.com/office/powerpoint/2010/main" val="42598027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30A0A-4056-4762-AC30-2D5098B25A58}"/>
              </a:ext>
            </a:extLst>
          </p:cNvPr>
          <p:cNvSpPr>
            <a:spLocks noGrp="1"/>
          </p:cNvSpPr>
          <p:nvPr>
            <p:ph type="title"/>
          </p:nvPr>
        </p:nvSpPr>
        <p:spPr>
          <a:xfrm>
            <a:off x="756661" y="0"/>
            <a:ext cx="8539739" cy="1127414"/>
          </a:xfrm>
        </p:spPr>
        <p:txBody>
          <a:bodyPr>
            <a:noAutofit/>
          </a:bodyPr>
          <a:lstStyle/>
          <a:p>
            <a:r>
              <a:rPr lang="en-US" sz="3200" dirty="0" smtClean="0"/>
              <a:t>Subject Matter Expert Definitions of Flaw Types </a:t>
            </a:r>
            <a:endParaRPr lang="en-US" sz="3200" dirty="0"/>
          </a:p>
        </p:txBody>
      </p:sp>
      <p:sp>
        <p:nvSpPr>
          <p:cNvPr id="3" name="Slide Number Placeholder 2">
            <a:extLst>
              <a:ext uri="{FF2B5EF4-FFF2-40B4-BE49-F238E27FC236}">
                <a16:creationId xmlns:a16="http://schemas.microsoft.com/office/drawing/2014/main" id="{90F3D9BD-3643-4C94-87FB-9F5861F11D18}"/>
              </a:ext>
            </a:extLst>
          </p:cNvPr>
          <p:cNvSpPr>
            <a:spLocks noGrp="1"/>
          </p:cNvSpPr>
          <p:nvPr>
            <p:ph type="sldNum" sz="quarter" idx="4"/>
          </p:nvPr>
        </p:nvSpPr>
        <p:spPr/>
        <p:txBody>
          <a:bodyPr/>
          <a:lstStyle/>
          <a:p>
            <a:fld id="{04C05B9E-03CB-5142-9DF0-CE7D990CBC81}" type="slidenum">
              <a:rPr lang="en-US" smtClean="0">
                <a:solidFill>
                  <a:prstClr val="black">
                    <a:tint val="75000"/>
                  </a:prstClr>
                </a:solidFill>
              </a:rPr>
              <a:pPr/>
              <a:t>12</a:t>
            </a:fld>
            <a:endParaRPr lang="en-US" dirty="0">
              <a:solidFill>
                <a:prstClr val="black">
                  <a:tint val="75000"/>
                </a:prstClr>
              </a:solidFill>
            </a:endParaRPr>
          </a:p>
        </p:txBody>
      </p:sp>
      <p:pic>
        <p:nvPicPr>
          <p:cNvPr id="4" name="Picture 3">
            <a:extLst>
              <a:ext uri="{FF2B5EF4-FFF2-40B4-BE49-F238E27FC236}">
                <a16:creationId xmlns:a16="http://schemas.microsoft.com/office/drawing/2014/main" id="{6060BC1C-0A8F-45D3-8388-0F76422EEE48}"/>
              </a:ext>
            </a:extLst>
          </p:cNvPr>
          <p:cNvPicPr>
            <a:picLocks noChangeAspect="1"/>
          </p:cNvPicPr>
          <p:nvPr/>
        </p:nvPicPr>
        <p:blipFill>
          <a:blip r:embed="rId2"/>
          <a:stretch>
            <a:fillRect/>
          </a:stretch>
        </p:blipFill>
        <p:spPr>
          <a:xfrm>
            <a:off x="182166" y="2057400"/>
            <a:ext cx="4426597" cy="3169552"/>
          </a:xfrm>
          <a:prstGeom prst="rect">
            <a:avLst/>
          </a:prstGeom>
        </p:spPr>
      </p:pic>
      <p:pic>
        <p:nvPicPr>
          <p:cNvPr id="5" name="Picture 4">
            <a:extLst>
              <a:ext uri="{FF2B5EF4-FFF2-40B4-BE49-F238E27FC236}">
                <a16:creationId xmlns:a16="http://schemas.microsoft.com/office/drawing/2014/main" id="{0D0FA941-F7EF-4BC3-8523-30958C59BF83}"/>
              </a:ext>
            </a:extLst>
          </p:cNvPr>
          <p:cNvPicPr>
            <a:picLocks noChangeAspect="1"/>
          </p:cNvPicPr>
          <p:nvPr/>
        </p:nvPicPr>
        <p:blipFill>
          <a:blip r:embed="rId3"/>
          <a:stretch>
            <a:fillRect/>
          </a:stretch>
        </p:blipFill>
        <p:spPr>
          <a:xfrm>
            <a:off x="4495800" y="1981200"/>
            <a:ext cx="4262329" cy="3433781"/>
          </a:xfrm>
          <a:prstGeom prst="rect">
            <a:avLst/>
          </a:prstGeom>
        </p:spPr>
      </p:pic>
    </p:spTree>
    <p:extLst>
      <p:ext uri="{BB962C8B-B14F-4D97-AF65-F5344CB8AC3E}">
        <p14:creationId xmlns:p14="http://schemas.microsoft.com/office/powerpoint/2010/main" val="25165096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Comparison of Different Inspection </a:t>
            </a:r>
            <a:br>
              <a:rPr lang="en-US" sz="3200" dirty="0"/>
            </a:br>
            <a:r>
              <a:rPr lang="en-US" sz="3200" dirty="0"/>
              <a:t>Techniques on Same Set of Flaws</a:t>
            </a:r>
          </a:p>
        </p:txBody>
      </p:sp>
      <p:sp>
        <p:nvSpPr>
          <p:cNvPr id="3" name="Slide Number Placeholder 2"/>
          <p:cNvSpPr>
            <a:spLocks noGrp="1"/>
          </p:cNvSpPr>
          <p:nvPr>
            <p:ph type="sldNum" sz="quarter" idx="4"/>
          </p:nvPr>
        </p:nvSpPr>
        <p:spPr/>
        <p:txBody>
          <a:bodyPr/>
          <a:lstStyle/>
          <a:p>
            <a:fld id="{04C05B9E-03CB-5142-9DF0-CE7D990CBC81}" type="slidenum">
              <a:rPr lang="en-US" smtClean="0">
                <a:solidFill>
                  <a:prstClr val="black">
                    <a:tint val="75000"/>
                  </a:prstClr>
                </a:solidFill>
              </a:rPr>
              <a:pPr/>
              <a:t>13</a:t>
            </a:fld>
            <a:endParaRPr lang="en-US" dirty="0">
              <a:solidFill>
                <a:prstClr val="black">
                  <a:tint val="75000"/>
                </a:prstClr>
              </a:solidFill>
            </a:endParaRPr>
          </a:p>
        </p:txBody>
      </p:sp>
      <p:pic>
        <p:nvPicPr>
          <p:cNvPr id="4" name="Picture 3"/>
          <p:cNvPicPr>
            <a:picLocks noChangeAspect="1"/>
          </p:cNvPicPr>
          <p:nvPr/>
        </p:nvPicPr>
        <p:blipFill>
          <a:blip r:embed="rId2"/>
          <a:stretch>
            <a:fillRect/>
          </a:stretch>
        </p:blipFill>
        <p:spPr>
          <a:xfrm>
            <a:off x="251355" y="1219200"/>
            <a:ext cx="4204355" cy="1090295"/>
          </a:xfrm>
          <a:prstGeom prst="rect">
            <a:avLst/>
          </a:prstGeom>
        </p:spPr>
      </p:pic>
      <p:pic>
        <p:nvPicPr>
          <p:cNvPr id="5" name="Picture 4"/>
          <p:cNvPicPr>
            <a:picLocks noChangeAspect="1"/>
          </p:cNvPicPr>
          <p:nvPr/>
        </p:nvPicPr>
        <p:blipFill>
          <a:blip r:embed="rId3"/>
          <a:stretch>
            <a:fillRect/>
          </a:stretch>
        </p:blipFill>
        <p:spPr>
          <a:xfrm>
            <a:off x="762000" y="2438400"/>
            <a:ext cx="3190499" cy="4348163"/>
          </a:xfrm>
          <a:prstGeom prst="rect">
            <a:avLst/>
          </a:prstGeom>
        </p:spPr>
      </p:pic>
      <p:pic>
        <p:nvPicPr>
          <p:cNvPr id="6" name="Picture 5"/>
          <p:cNvPicPr>
            <a:picLocks noChangeAspect="1"/>
          </p:cNvPicPr>
          <p:nvPr/>
        </p:nvPicPr>
        <p:blipFill>
          <a:blip r:embed="rId4"/>
          <a:stretch>
            <a:fillRect/>
          </a:stretch>
        </p:blipFill>
        <p:spPr>
          <a:xfrm>
            <a:off x="4572000" y="1219200"/>
            <a:ext cx="4264875" cy="2113364"/>
          </a:xfrm>
          <a:prstGeom prst="rect">
            <a:avLst/>
          </a:prstGeom>
        </p:spPr>
      </p:pic>
      <p:pic>
        <p:nvPicPr>
          <p:cNvPr id="7" name="Picture 6"/>
          <p:cNvPicPr>
            <a:picLocks noChangeAspect="1"/>
          </p:cNvPicPr>
          <p:nvPr/>
        </p:nvPicPr>
        <p:blipFill>
          <a:blip r:embed="rId5"/>
          <a:stretch>
            <a:fillRect/>
          </a:stretch>
        </p:blipFill>
        <p:spPr>
          <a:xfrm>
            <a:off x="4343400" y="3366431"/>
            <a:ext cx="4421099" cy="3022424"/>
          </a:xfrm>
          <a:prstGeom prst="rect">
            <a:avLst/>
          </a:prstGeom>
        </p:spPr>
      </p:pic>
    </p:spTree>
    <p:extLst>
      <p:ext uri="{BB962C8B-B14F-4D97-AF65-F5344CB8AC3E}">
        <p14:creationId xmlns:p14="http://schemas.microsoft.com/office/powerpoint/2010/main" val="693208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76200"/>
            <a:ext cx="7772400" cy="753346"/>
          </a:xfrm>
        </p:spPr>
        <p:txBody>
          <a:bodyPr>
            <a:normAutofit fontScale="90000"/>
          </a:bodyPr>
          <a:lstStyle/>
          <a:p>
            <a:r>
              <a:rPr lang="en-US" sz="3600" dirty="0" smtClean="0"/>
              <a:t>Extensive Documentation of </a:t>
            </a:r>
            <a:br>
              <a:rPr lang="en-US" sz="3600" dirty="0" smtClean="0"/>
            </a:br>
            <a:r>
              <a:rPr lang="en-US" sz="3600" dirty="0" smtClean="0"/>
              <a:t>Inspection Procedures</a:t>
            </a:r>
            <a:endParaRPr lang="en-US" sz="3600" dirty="0"/>
          </a:p>
        </p:txBody>
      </p:sp>
      <p:sp>
        <p:nvSpPr>
          <p:cNvPr id="3" name="Slide Number Placeholder 2"/>
          <p:cNvSpPr>
            <a:spLocks noGrp="1"/>
          </p:cNvSpPr>
          <p:nvPr>
            <p:ph type="sldNum" sz="quarter" idx="4"/>
          </p:nvPr>
        </p:nvSpPr>
        <p:spPr/>
        <p:txBody>
          <a:bodyPr/>
          <a:lstStyle/>
          <a:p>
            <a:fld id="{04C05B9E-03CB-5142-9DF0-CE7D990CBC81}" type="slidenum">
              <a:rPr lang="en-US" smtClean="0">
                <a:solidFill>
                  <a:prstClr val="black">
                    <a:tint val="75000"/>
                  </a:prstClr>
                </a:solidFill>
              </a:rPr>
              <a:pPr/>
              <a:t>14</a:t>
            </a:fld>
            <a:endParaRPr lang="en-US" dirty="0">
              <a:solidFill>
                <a:prstClr val="black">
                  <a:tint val="75000"/>
                </a:prstClr>
              </a:solidFill>
            </a:endParaRPr>
          </a:p>
        </p:txBody>
      </p:sp>
      <p:grpSp>
        <p:nvGrpSpPr>
          <p:cNvPr id="5" name="Group 4"/>
          <p:cNvGrpSpPr/>
          <p:nvPr/>
        </p:nvGrpSpPr>
        <p:grpSpPr>
          <a:xfrm>
            <a:off x="72570" y="2019681"/>
            <a:ext cx="6792803" cy="4135154"/>
            <a:chOff x="1532368" y="1394543"/>
            <a:chExt cx="9057070" cy="5513539"/>
          </a:xfrm>
        </p:grpSpPr>
        <p:pic>
          <p:nvPicPr>
            <p:cNvPr id="4" name="Picture 3"/>
            <p:cNvPicPr>
              <a:picLocks noChangeAspect="1"/>
            </p:cNvPicPr>
            <p:nvPr/>
          </p:nvPicPr>
          <p:blipFill>
            <a:blip r:embed="rId2"/>
            <a:stretch>
              <a:fillRect/>
            </a:stretch>
          </p:blipFill>
          <p:spPr>
            <a:xfrm>
              <a:off x="1960525" y="1394544"/>
              <a:ext cx="4438101" cy="5279447"/>
            </a:xfrm>
            <a:prstGeom prst="rect">
              <a:avLst/>
            </a:prstGeom>
          </p:spPr>
        </p:pic>
        <p:pic>
          <p:nvPicPr>
            <p:cNvPr id="17" name="Picture 16"/>
            <p:cNvPicPr>
              <a:picLocks noChangeAspect="1"/>
            </p:cNvPicPr>
            <p:nvPr/>
          </p:nvPicPr>
          <p:blipFill>
            <a:blip r:embed="rId3"/>
            <a:stretch>
              <a:fillRect/>
            </a:stretch>
          </p:blipFill>
          <p:spPr>
            <a:xfrm>
              <a:off x="6474689" y="1394544"/>
              <a:ext cx="4114749" cy="5308091"/>
            </a:xfrm>
            <a:prstGeom prst="rect">
              <a:avLst/>
            </a:prstGeom>
          </p:spPr>
        </p:pic>
        <p:sp>
          <p:nvSpPr>
            <p:cNvPr id="18" name="Right Arrow 17"/>
            <p:cNvSpPr/>
            <p:nvPr/>
          </p:nvSpPr>
          <p:spPr bwMode="auto">
            <a:xfrm rot="7728530">
              <a:off x="5606471" y="2068944"/>
              <a:ext cx="480291" cy="240145"/>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endParaRPr lang="en-US" sz="750">
                <a:latin typeface="Arial Black" pitchFamily="-108" charset="0"/>
                <a:ea typeface="ＭＳ Ｐゴシック" pitchFamily="-108" charset="-128"/>
                <a:cs typeface="ＭＳ Ｐゴシック" pitchFamily="-108" charset="-128"/>
              </a:endParaRPr>
            </a:p>
          </p:txBody>
        </p:sp>
        <p:sp>
          <p:nvSpPr>
            <p:cNvPr id="19" name="TextBox 18"/>
            <p:cNvSpPr txBox="1"/>
            <p:nvPr/>
          </p:nvSpPr>
          <p:spPr>
            <a:xfrm>
              <a:off x="4775198" y="1625598"/>
              <a:ext cx="2639612" cy="492443"/>
            </a:xfrm>
            <a:prstGeom prst="rect">
              <a:avLst/>
            </a:prstGeom>
            <a:noFill/>
          </p:spPr>
          <p:txBody>
            <a:bodyPr wrap="none" rtlCol="0">
              <a:spAutoFit/>
            </a:bodyPr>
            <a:lstStyle/>
            <a:p>
              <a:r>
                <a:rPr lang="en-US" dirty="0">
                  <a:solidFill>
                    <a:srgbClr val="FF0000"/>
                  </a:solidFill>
                </a:rPr>
                <a:t>All tests performed</a:t>
              </a:r>
            </a:p>
          </p:txBody>
        </p:sp>
        <p:sp>
          <p:nvSpPr>
            <p:cNvPr id="20" name="Right Arrow 19"/>
            <p:cNvSpPr/>
            <p:nvPr/>
          </p:nvSpPr>
          <p:spPr bwMode="auto">
            <a:xfrm rot="1404136">
              <a:off x="2156687" y="3172690"/>
              <a:ext cx="480291" cy="240145"/>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endParaRPr lang="en-US" sz="750">
                <a:latin typeface="Arial Black" pitchFamily="-108" charset="0"/>
                <a:ea typeface="ＭＳ Ｐゴシック" pitchFamily="-108" charset="-128"/>
                <a:cs typeface="ＭＳ Ｐゴシック" pitchFamily="-108" charset="-128"/>
              </a:endParaRPr>
            </a:p>
          </p:txBody>
        </p:sp>
        <p:sp>
          <p:nvSpPr>
            <p:cNvPr id="21" name="TextBox 20"/>
            <p:cNvSpPr txBox="1"/>
            <p:nvPr/>
          </p:nvSpPr>
          <p:spPr>
            <a:xfrm>
              <a:off x="1636067" y="2717852"/>
              <a:ext cx="1110988" cy="492443"/>
            </a:xfrm>
            <a:prstGeom prst="rect">
              <a:avLst/>
            </a:prstGeom>
            <a:noFill/>
          </p:spPr>
          <p:txBody>
            <a:bodyPr wrap="none" rtlCol="0">
              <a:spAutoFit/>
            </a:bodyPr>
            <a:lstStyle/>
            <a:p>
              <a:r>
                <a:rPr lang="en-US" dirty="0">
                  <a:solidFill>
                    <a:srgbClr val="FF0000"/>
                  </a:solidFill>
                </a:rPr>
                <a:t>Photos</a:t>
              </a:r>
            </a:p>
          </p:txBody>
        </p:sp>
        <p:sp>
          <p:nvSpPr>
            <p:cNvPr id="24" name="Right Arrow 23"/>
            <p:cNvSpPr/>
            <p:nvPr/>
          </p:nvSpPr>
          <p:spPr bwMode="auto">
            <a:xfrm rot="1404136">
              <a:off x="2238776" y="4816143"/>
              <a:ext cx="254208" cy="157336"/>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endParaRPr lang="en-US" sz="750">
                <a:latin typeface="Arial Black" pitchFamily="-108" charset="0"/>
                <a:ea typeface="ＭＳ Ｐゴシック" pitchFamily="-108" charset="-128"/>
                <a:cs typeface="ＭＳ Ｐゴシック" pitchFamily="-108" charset="-128"/>
              </a:endParaRPr>
            </a:p>
          </p:txBody>
        </p:sp>
        <p:sp>
          <p:nvSpPr>
            <p:cNvPr id="25" name="TextBox 24"/>
            <p:cNvSpPr txBox="1"/>
            <p:nvPr/>
          </p:nvSpPr>
          <p:spPr>
            <a:xfrm>
              <a:off x="1665059" y="4470816"/>
              <a:ext cx="1119367" cy="492443"/>
            </a:xfrm>
            <a:prstGeom prst="rect">
              <a:avLst/>
            </a:prstGeom>
            <a:noFill/>
          </p:spPr>
          <p:txBody>
            <a:bodyPr wrap="none" rtlCol="0">
              <a:spAutoFit/>
            </a:bodyPr>
            <a:lstStyle/>
            <a:p>
              <a:r>
                <a:rPr lang="en-US" dirty="0">
                  <a:solidFill>
                    <a:srgbClr val="FF0000"/>
                  </a:solidFill>
                </a:rPr>
                <a:t>3</a:t>
              </a:r>
              <a:r>
                <a:rPr lang="en-US" baseline="30000" dirty="0">
                  <a:solidFill>
                    <a:srgbClr val="FF0000"/>
                  </a:solidFill>
                </a:rPr>
                <a:t>rd</a:t>
              </a:r>
              <a:r>
                <a:rPr lang="en-US" dirty="0">
                  <a:solidFill>
                    <a:srgbClr val="FF0000"/>
                  </a:solidFill>
                </a:rPr>
                <a:t> test</a:t>
              </a:r>
            </a:p>
          </p:txBody>
        </p:sp>
        <p:sp>
          <p:nvSpPr>
            <p:cNvPr id="26" name="Right Arrow 25"/>
            <p:cNvSpPr/>
            <p:nvPr/>
          </p:nvSpPr>
          <p:spPr bwMode="auto">
            <a:xfrm rot="9680470">
              <a:off x="3675030" y="4993487"/>
              <a:ext cx="254208" cy="157336"/>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endParaRPr lang="en-US" sz="750">
                <a:latin typeface="Arial Black" pitchFamily="-108" charset="0"/>
                <a:ea typeface="ＭＳ Ｐゴシック" pitchFamily="-108" charset="-128"/>
                <a:cs typeface="ＭＳ Ｐゴシック" pitchFamily="-108" charset="-128"/>
              </a:endParaRPr>
            </a:p>
          </p:txBody>
        </p:sp>
        <p:sp>
          <p:nvSpPr>
            <p:cNvPr id="27" name="TextBox 26"/>
            <p:cNvSpPr txBox="1"/>
            <p:nvPr/>
          </p:nvSpPr>
          <p:spPr>
            <a:xfrm>
              <a:off x="3933438" y="4887490"/>
              <a:ext cx="1177929" cy="492443"/>
            </a:xfrm>
            <a:prstGeom prst="rect">
              <a:avLst/>
            </a:prstGeom>
            <a:noFill/>
          </p:spPr>
          <p:txBody>
            <a:bodyPr wrap="none" rtlCol="0">
              <a:spAutoFit/>
            </a:bodyPr>
            <a:lstStyle/>
            <a:p>
              <a:r>
                <a:rPr lang="en-US" dirty="0">
                  <a:solidFill>
                    <a:srgbClr val="FF0000"/>
                  </a:solidFill>
                </a:rPr>
                <a:t>Partner</a:t>
              </a:r>
            </a:p>
          </p:txBody>
        </p:sp>
        <p:sp>
          <p:nvSpPr>
            <p:cNvPr id="28" name="Right Arrow 27"/>
            <p:cNvSpPr/>
            <p:nvPr/>
          </p:nvSpPr>
          <p:spPr bwMode="auto">
            <a:xfrm rot="20370834">
              <a:off x="2224592" y="5226862"/>
              <a:ext cx="254208" cy="157336"/>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endParaRPr lang="en-US" sz="750">
                <a:latin typeface="Arial Black" pitchFamily="-108" charset="0"/>
                <a:ea typeface="ＭＳ Ｐゴシック" pitchFamily="-108" charset="-128"/>
                <a:cs typeface="ＭＳ Ｐゴシック" pitchFamily="-108" charset="-128"/>
              </a:endParaRPr>
            </a:p>
          </p:txBody>
        </p:sp>
        <p:sp>
          <p:nvSpPr>
            <p:cNvPr id="29" name="TextBox 28"/>
            <p:cNvSpPr txBox="1"/>
            <p:nvPr/>
          </p:nvSpPr>
          <p:spPr>
            <a:xfrm>
              <a:off x="1532368" y="4990171"/>
              <a:ext cx="1251283" cy="492443"/>
            </a:xfrm>
            <a:prstGeom prst="rect">
              <a:avLst/>
            </a:prstGeom>
            <a:noFill/>
          </p:spPr>
          <p:txBody>
            <a:bodyPr wrap="none" rtlCol="0">
              <a:spAutoFit/>
            </a:bodyPr>
            <a:lstStyle/>
            <a:p>
              <a:r>
                <a:rPr lang="en-US" dirty="0">
                  <a:solidFill>
                    <a:srgbClr val="FF0000"/>
                  </a:solidFill>
                </a:rPr>
                <a:t>Method</a:t>
              </a:r>
            </a:p>
          </p:txBody>
        </p:sp>
        <p:sp>
          <p:nvSpPr>
            <p:cNvPr id="32" name="Oval 31"/>
            <p:cNvSpPr/>
            <p:nvPr/>
          </p:nvSpPr>
          <p:spPr bwMode="auto">
            <a:xfrm>
              <a:off x="5033817" y="2382980"/>
              <a:ext cx="568729" cy="166254"/>
            </a:xfrm>
            <a:prstGeom prst="ellipse">
              <a:avLst/>
            </a:prstGeom>
            <a:noFill/>
            <a:ln w="28575"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endParaRPr lang="en-US" sz="750">
                <a:latin typeface="Arial Black" pitchFamily="-108" charset="0"/>
                <a:ea typeface="ＭＳ Ｐゴシック" pitchFamily="-108" charset="-128"/>
                <a:cs typeface="ＭＳ Ｐゴシック" pitchFamily="-108" charset="-128"/>
              </a:endParaRPr>
            </a:p>
          </p:txBody>
        </p:sp>
        <p:sp>
          <p:nvSpPr>
            <p:cNvPr id="33" name="TextBox 32"/>
            <p:cNvSpPr txBox="1"/>
            <p:nvPr/>
          </p:nvSpPr>
          <p:spPr>
            <a:xfrm>
              <a:off x="2322423" y="5676975"/>
              <a:ext cx="3981440" cy="1231107"/>
            </a:xfrm>
            <a:prstGeom prst="rect">
              <a:avLst/>
            </a:prstGeom>
            <a:noFill/>
          </p:spPr>
          <p:txBody>
            <a:bodyPr wrap="square" rtlCol="0">
              <a:spAutoFit/>
            </a:bodyPr>
            <a:lstStyle/>
            <a:p>
              <a:r>
                <a:rPr lang="en-US" dirty="0">
                  <a:solidFill>
                    <a:srgbClr val="FF0000"/>
                  </a:solidFill>
                </a:rPr>
                <a:t>3 Star ‘Bottom Line’ specific to </a:t>
              </a:r>
              <a:r>
                <a:rPr lang="en-US" i="1" dirty="0">
                  <a:solidFill>
                    <a:srgbClr val="FF0000"/>
                  </a:solidFill>
                </a:rPr>
                <a:t>this method for this specimen</a:t>
              </a:r>
            </a:p>
          </p:txBody>
        </p:sp>
        <p:sp>
          <p:nvSpPr>
            <p:cNvPr id="34" name="Right Arrow 33"/>
            <p:cNvSpPr/>
            <p:nvPr/>
          </p:nvSpPr>
          <p:spPr bwMode="auto">
            <a:xfrm rot="19053150">
              <a:off x="2785547" y="5598307"/>
              <a:ext cx="254208" cy="157336"/>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endParaRPr lang="en-US" sz="750">
                <a:latin typeface="Arial Black" pitchFamily="-108" charset="0"/>
                <a:ea typeface="ＭＳ Ｐゴシック" pitchFamily="-108" charset="-128"/>
                <a:cs typeface="ＭＳ Ｐゴシック" pitchFamily="-108" charset="-128"/>
              </a:endParaRPr>
            </a:p>
          </p:txBody>
        </p:sp>
        <p:sp>
          <p:nvSpPr>
            <p:cNvPr id="35" name="Right Arrow 34"/>
            <p:cNvSpPr/>
            <p:nvPr/>
          </p:nvSpPr>
          <p:spPr bwMode="auto">
            <a:xfrm rot="8018457">
              <a:off x="8068108" y="1750168"/>
              <a:ext cx="254208" cy="157336"/>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endParaRPr lang="en-US" sz="750">
                <a:latin typeface="Arial Black" pitchFamily="-108" charset="0"/>
                <a:ea typeface="ＭＳ Ｐゴシック" pitchFamily="-108" charset="-128"/>
                <a:cs typeface="ＭＳ Ｐゴシック" pitchFamily="-108" charset="-128"/>
              </a:endParaRPr>
            </a:p>
          </p:txBody>
        </p:sp>
        <p:sp>
          <p:nvSpPr>
            <p:cNvPr id="36" name="TextBox 35"/>
            <p:cNvSpPr txBox="1"/>
            <p:nvPr/>
          </p:nvSpPr>
          <p:spPr>
            <a:xfrm>
              <a:off x="6903874" y="1394543"/>
              <a:ext cx="3367417" cy="492443"/>
            </a:xfrm>
            <a:prstGeom prst="rect">
              <a:avLst/>
            </a:prstGeom>
            <a:noFill/>
          </p:spPr>
          <p:txBody>
            <a:bodyPr wrap="none" rtlCol="0">
              <a:spAutoFit/>
            </a:bodyPr>
            <a:lstStyle/>
            <a:p>
              <a:r>
                <a:rPr lang="en-US" dirty="0">
                  <a:solidFill>
                    <a:srgbClr val="FF0000"/>
                  </a:solidFill>
                </a:rPr>
                <a:t>General laboratory setup</a:t>
              </a:r>
            </a:p>
          </p:txBody>
        </p:sp>
      </p:grpSp>
      <p:sp>
        <p:nvSpPr>
          <p:cNvPr id="38" name="TextBox 37"/>
          <p:cNvSpPr txBox="1"/>
          <p:nvPr/>
        </p:nvSpPr>
        <p:spPr>
          <a:xfrm>
            <a:off x="6922420" y="2235694"/>
            <a:ext cx="2029764" cy="1200329"/>
          </a:xfrm>
          <a:prstGeom prst="rect">
            <a:avLst/>
          </a:prstGeom>
          <a:solidFill>
            <a:schemeClr val="tx2">
              <a:lumMod val="20000"/>
              <a:lumOff val="80000"/>
            </a:schemeClr>
          </a:solidFill>
          <a:ln w="28575">
            <a:noFill/>
          </a:ln>
          <a:effectLst>
            <a:outerShdw blurRad="190500" dist="228600" dir="2700000" algn="ctr">
              <a:srgbClr val="000000">
                <a:alpha val="30000"/>
              </a:srgbClr>
            </a:outerShdw>
          </a:effectLst>
        </p:spPr>
        <p:txBody>
          <a:bodyPr wrap="square" rtlCol="0">
            <a:spAutoFit/>
          </a:bodyPr>
          <a:lstStyle/>
          <a:p>
            <a:r>
              <a:rPr lang="en-US" dirty="0"/>
              <a:t>Stand-alone reports for each specimen by each technique by each partner</a:t>
            </a:r>
          </a:p>
        </p:txBody>
      </p:sp>
    </p:spTree>
    <p:extLst>
      <p:ext uri="{BB962C8B-B14F-4D97-AF65-F5344CB8AC3E}">
        <p14:creationId xmlns:p14="http://schemas.microsoft.com/office/powerpoint/2010/main" val="1135797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98268"/>
            <a:ext cx="7550711" cy="753346"/>
          </a:xfrm>
        </p:spPr>
        <p:txBody>
          <a:bodyPr>
            <a:noAutofit/>
          </a:bodyPr>
          <a:lstStyle/>
          <a:p>
            <a:r>
              <a:rPr lang="en-US" sz="2800" dirty="0"/>
              <a:t>Extensive Documentation of </a:t>
            </a:r>
            <a:r>
              <a:rPr lang="en-US" sz="2800" dirty="0" smtClean="0"/>
              <a:t/>
            </a:r>
            <a:br>
              <a:rPr lang="en-US" sz="2800" dirty="0" smtClean="0"/>
            </a:br>
            <a:r>
              <a:rPr lang="en-US" sz="2800" dirty="0" smtClean="0"/>
              <a:t>Inspection Procedures (</a:t>
            </a:r>
            <a:r>
              <a:rPr lang="en-US" sz="2800" dirty="0" err="1" smtClean="0"/>
              <a:t>cont</a:t>
            </a:r>
            <a:r>
              <a:rPr lang="en-US" sz="2800" dirty="0" smtClean="0"/>
              <a:t>)</a:t>
            </a:r>
            <a:endParaRPr lang="en-US" sz="2800" dirty="0"/>
          </a:p>
        </p:txBody>
      </p:sp>
      <p:sp>
        <p:nvSpPr>
          <p:cNvPr id="3" name="Slide Number Placeholder 2"/>
          <p:cNvSpPr>
            <a:spLocks noGrp="1"/>
          </p:cNvSpPr>
          <p:nvPr>
            <p:ph type="sldNum" sz="quarter" idx="4"/>
          </p:nvPr>
        </p:nvSpPr>
        <p:spPr/>
        <p:txBody>
          <a:bodyPr/>
          <a:lstStyle/>
          <a:p>
            <a:fld id="{04C05B9E-03CB-5142-9DF0-CE7D990CBC81}" type="slidenum">
              <a:rPr lang="en-US" smtClean="0">
                <a:solidFill>
                  <a:prstClr val="black">
                    <a:tint val="75000"/>
                  </a:prstClr>
                </a:solidFill>
              </a:rPr>
              <a:pPr/>
              <a:t>15</a:t>
            </a:fld>
            <a:endParaRPr lang="en-US" dirty="0">
              <a:solidFill>
                <a:prstClr val="black">
                  <a:tint val="75000"/>
                </a:prstClr>
              </a:solidFill>
            </a:endParaRPr>
          </a:p>
        </p:txBody>
      </p:sp>
      <p:pic>
        <p:nvPicPr>
          <p:cNvPr id="5" name="Picture 4"/>
          <p:cNvPicPr>
            <a:picLocks noChangeAspect="1"/>
          </p:cNvPicPr>
          <p:nvPr/>
        </p:nvPicPr>
        <p:blipFill>
          <a:blip r:embed="rId2"/>
          <a:stretch>
            <a:fillRect/>
          </a:stretch>
        </p:blipFill>
        <p:spPr>
          <a:xfrm>
            <a:off x="1487844" y="1974172"/>
            <a:ext cx="3127392" cy="4011757"/>
          </a:xfrm>
          <a:prstGeom prst="rect">
            <a:avLst/>
          </a:prstGeom>
        </p:spPr>
      </p:pic>
      <p:pic>
        <p:nvPicPr>
          <p:cNvPr id="6" name="Picture 5"/>
          <p:cNvPicPr>
            <a:picLocks noChangeAspect="1"/>
          </p:cNvPicPr>
          <p:nvPr/>
        </p:nvPicPr>
        <p:blipFill>
          <a:blip r:embed="rId3"/>
          <a:stretch>
            <a:fillRect/>
          </a:stretch>
        </p:blipFill>
        <p:spPr>
          <a:xfrm>
            <a:off x="4766904" y="1974171"/>
            <a:ext cx="3117511" cy="4026579"/>
          </a:xfrm>
          <a:prstGeom prst="rect">
            <a:avLst/>
          </a:prstGeom>
        </p:spPr>
      </p:pic>
      <p:sp>
        <p:nvSpPr>
          <p:cNvPr id="10" name="Right Arrow 9"/>
          <p:cNvSpPr/>
          <p:nvPr/>
        </p:nvSpPr>
        <p:spPr bwMode="auto">
          <a:xfrm rot="8018457">
            <a:off x="3279620" y="4270472"/>
            <a:ext cx="190656" cy="118002"/>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endParaRPr lang="en-US" sz="750">
              <a:latin typeface="Arial Black" pitchFamily="-108" charset="0"/>
              <a:ea typeface="ＭＳ Ｐゴシック" pitchFamily="-108" charset="-128"/>
              <a:cs typeface="ＭＳ Ｐゴシック" pitchFamily="-108" charset="-128"/>
            </a:endParaRPr>
          </a:p>
        </p:txBody>
      </p:sp>
      <p:sp>
        <p:nvSpPr>
          <p:cNvPr id="11" name="TextBox 10"/>
          <p:cNvSpPr txBox="1"/>
          <p:nvPr/>
        </p:nvSpPr>
        <p:spPr>
          <a:xfrm>
            <a:off x="3352800" y="4032776"/>
            <a:ext cx="1197865" cy="923330"/>
          </a:xfrm>
          <a:prstGeom prst="rect">
            <a:avLst/>
          </a:prstGeom>
          <a:noFill/>
        </p:spPr>
        <p:txBody>
          <a:bodyPr wrap="square" rtlCol="0">
            <a:spAutoFit/>
          </a:bodyPr>
          <a:lstStyle/>
          <a:p>
            <a:r>
              <a:rPr lang="en-US" dirty="0">
                <a:solidFill>
                  <a:srgbClr val="FF0000"/>
                </a:solidFill>
              </a:rPr>
              <a:t>Specific laboratory setup</a:t>
            </a:r>
          </a:p>
        </p:txBody>
      </p:sp>
      <p:sp>
        <p:nvSpPr>
          <p:cNvPr id="12" name="Right Arrow 11"/>
          <p:cNvSpPr/>
          <p:nvPr/>
        </p:nvSpPr>
        <p:spPr bwMode="auto">
          <a:xfrm rot="13418457">
            <a:off x="3910984" y="5470093"/>
            <a:ext cx="190656" cy="118002"/>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endParaRPr lang="en-US" sz="750">
              <a:latin typeface="Arial Black" pitchFamily="-108" charset="0"/>
              <a:ea typeface="ＭＳ Ｐゴシック" pitchFamily="-108" charset="-128"/>
              <a:cs typeface="ＭＳ Ｐゴシック" pitchFamily="-108" charset="-128"/>
            </a:endParaRPr>
          </a:p>
        </p:txBody>
      </p:sp>
      <p:sp>
        <p:nvSpPr>
          <p:cNvPr id="13" name="TextBox 12"/>
          <p:cNvSpPr txBox="1"/>
          <p:nvPr/>
        </p:nvSpPr>
        <p:spPr>
          <a:xfrm>
            <a:off x="3124200" y="5598061"/>
            <a:ext cx="1559577" cy="646331"/>
          </a:xfrm>
          <a:prstGeom prst="rect">
            <a:avLst/>
          </a:prstGeom>
          <a:noFill/>
        </p:spPr>
        <p:txBody>
          <a:bodyPr wrap="square" rtlCol="0">
            <a:spAutoFit/>
          </a:bodyPr>
          <a:lstStyle/>
          <a:p>
            <a:r>
              <a:rPr lang="en-US" dirty="0" smtClean="0">
                <a:solidFill>
                  <a:srgbClr val="FF0000"/>
                </a:solidFill>
              </a:rPr>
              <a:t>Equipment </a:t>
            </a:r>
            <a:r>
              <a:rPr lang="en-US" dirty="0">
                <a:solidFill>
                  <a:srgbClr val="FF0000"/>
                </a:solidFill>
              </a:rPr>
              <a:t>settings</a:t>
            </a:r>
          </a:p>
        </p:txBody>
      </p:sp>
      <p:sp>
        <p:nvSpPr>
          <p:cNvPr id="14" name="Right Arrow 13"/>
          <p:cNvSpPr/>
          <p:nvPr/>
        </p:nvSpPr>
        <p:spPr bwMode="auto">
          <a:xfrm rot="1763132">
            <a:off x="4978968" y="3615310"/>
            <a:ext cx="190656" cy="118002"/>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endParaRPr lang="en-US" sz="750">
              <a:latin typeface="Arial Black" pitchFamily="-108" charset="0"/>
              <a:ea typeface="ＭＳ Ｐゴシック" pitchFamily="-108" charset="-128"/>
              <a:cs typeface="ＭＳ Ｐゴシック" pitchFamily="-108" charset="-128"/>
            </a:endParaRPr>
          </a:p>
        </p:txBody>
      </p:sp>
      <p:sp>
        <p:nvSpPr>
          <p:cNvPr id="15" name="TextBox 14"/>
          <p:cNvSpPr txBox="1"/>
          <p:nvPr/>
        </p:nvSpPr>
        <p:spPr>
          <a:xfrm>
            <a:off x="3809129" y="2516734"/>
            <a:ext cx="1817588" cy="923330"/>
          </a:xfrm>
          <a:prstGeom prst="rect">
            <a:avLst/>
          </a:prstGeom>
          <a:noFill/>
        </p:spPr>
        <p:txBody>
          <a:bodyPr wrap="square" rtlCol="0">
            <a:spAutoFit/>
          </a:bodyPr>
          <a:lstStyle/>
          <a:p>
            <a:r>
              <a:rPr lang="en-US" dirty="0">
                <a:solidFill>
                  <a:srgbClr val="FF0000"/>
                </a:solidFill>
              </a:rPr>
              <a:t>Photos for orientation documentation</a:t>
            </a:r>
          </a:p>
        </p:txBody>
      </p:sp>
      <p:sp>
        <p:nvSpPr>
          <p:cNvPr id="16" name="Right Arrow 15"/>
          <p:cNvSpPr/>
          <p:nvPr/>
        </p:nvSpPr>
        <p:spPr bwMode="auto">
          <a:xfrm rot="1763132">
            <a:off x="2114458" y="2955596"/>
            <a:ext cx="190656" cy="118002"/>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endParaRPr lang="en-US" sz="750">
              <a:latin typeface="Arial Black" pitchFamily="-108" charset="0"/>
              <a:ea typeface="ＭＳ Ｐゴシック" pitchFamily="-108" charset="-128"/>
              <a:cs typeface="ＭＳ Ｐゴシック" pitchFamily="-108" charset="-128"/>
            </a:endParaRPr>
          </a:p>
        </p:txBody>
      </p:sp>
      <p:sp>
        <p:nvSpPr>
          <p:cNvPr id="17" name="TextBox 16"/>
          <p:cNvSpPr txBox="1"/>
          <p:nvPr/>
        </p:nvSpPr>
        <p:spPr>
          <a:xfrm>
            <a:off x="1047947" y="2368266"/>
            <a:ext cx="1600540" cy="646331"/>
          </a:xfrm>
          <a:prstGeom prst="rect">
            <a:avLst/>
          </a:prstGeom>
          <a:noFill/>
        </p:spPr>
        <p:txBody>
          <a:bodyPr wrap="square" rtlCol="0">
            <a:spAutoFit/>
          </a:bodyPr>
          <a:lstStyle/>
          <a:p>
            <a:r>
              <a:rPr lang="en-US" dirty="0">
                <a:solidFill>
                  <a:srgbClr val="FF0000"/>
                </a:solidFill>
              </a:rPr>
              <a:t>Nomenclature explanation</a:t>
            </a:r>
          </a:p>
        </p:txBody>
      </p:sp>
      <p:sp>
        <p:nvSpPr>
          <p:cNvPr id="18" name="Right Arrow 17"/>
          <p:cNvSpPr/>
          <p:nvPr/>
        </p:nvSpPr>
        <p:spPr bwMode="auto">
          <a:xfrm rot="17963132">
            <a:off x="6022657" y="5158413"/>
            <a:ext cx="190656" cy="118002"/>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endParaRPr lang="en-US" sz="750">
              <a:latin typeface="Arial Black" pitchFamily="-108" charset="0"/>
              <a:ea typeface="ＭＳ Ｐゴシック" pitchFamily="-108" charset="-128"/>
              <a:cs typeface="ＭＳ Ｐゴシック" pitchFamily="-108" charset="-128"/>
            </a:endParaRPr>
          </a:p>
        </p:txBody>
      </p:sp>
      <p:sp>
        <p:nvSpPr>
          <p:cNvPr id="19" name="TextBox 18"/>
          <p:cNvSpPr txBox="1"/>
          <p:nvPr/>
        </p:nvSpPr>
        <p:spPr>
          <a:xfrm>
            <a:off x="4835445" y="5030942"/>
            <a:ext cx="1079709" cy="646331"/>
          </a:xfrm>
          <a:prstGeom prst="rect">
            <a:avLst/>
          </a:prstGeom>
          <a:noFill/>
        </p:spPr>
        <p:txBody>
          <a:bodyPr wrap="square" rtlCol="0">
            <a:spAutoFit/>
          </a:bodyPr>
          <a:lstStyle/>
          <a:p>
            <a:r>
              <a:rPr lang="en-US" dirty="0">
                <a:solidFill>
                  <a:srgbClr val="FF0000"/>
                </a:solidFill>
              </a:rPr>
              <a:t>Data and Results</a:t>
            </a:r>
          </a:p>
        </p:txBody>
      </p:sp>
    </p:spTree>
    <p:extLst>
      <p:ext uri="{BB962C8B-B14F-4D97-AF65-F5344CB8AC3E}">
        <p14:creationId xmlns:p14="http://schemas.microsoft.com/office/powerpoint/2010/main" val="21561904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382000" cy="753346"/>
          </a:xfrm>
        </p:spPr>
        <p:txBody>
          <a:bodyPr>
            <a:normAutofit fontScale="90000"/>
          </a:bodyPr>
          <a:lstStyle/>
          <a:p>
            <a:r>
              <a:rPr lang="en-US" sz="3200" dirty="0"/>
              <a:t>Extensive Documentation of </a:t>
            </a:r>
            <a:r>
              <a:rPr lang="en-US" sz="3200" dirty="0" smtClean="0"/>
              <a:t/>
            </a:r>
            <a:br>
              <a:rPr lang="en-US" sz="3200" dirty="0" smtClean="0"/>
            </a:br>
            <a:r>
              <a:rPr lang="en-US" sz="3200" dirty="0" smtClean="0"/>
              <a:t>Inspection Procedures </a:t>
            </a:r>
            <a:r>
              <a:rPr lang="en-US" sz="3200" dirty="0"/>
              <a:t>(</a:t>
            </a:r>
            <a:r>
              <a:rPr lang="en-US" sz="3200" dirty="0" err="1"/>
              <a:t>cont</a:t>
            </a:r>
            <a:r>
              <a:rPr lang="en-US" sz="3200" dirty="0"/>
              <a:t>)</a:t>
            </a:r>
          </a:p>
        </p:txBody>
      </p:sp>
      <p:sp>
        <p:nvSpPr>
          <p:cNvPr id="3" name="Slide Number Placeholder 2"/>
          <p:cNvSpPr>
            <a:spLocks noGrp="1"/>
          </p:cNvSpPr>
          <p:nvPr>
            <p:ph type="sldNum" sz="quarter" idx="4"/>
          </p:nvPr>
        </p:nvSpPr>
        <p:spPr/>
        <p:txBody>
          <a:bodyPr/>
          <a:lstStyle/>
          <a:p>
            <a:fld id="{04C05B9E-03CB-5142-9DF0-CE7D990CBC81}" type="slidenum">
              <a:rPr lang="en-US" smtClean="0">
                <a:solidFill>
                  <a:prstClr val="black">
                    <a:tint val="75000"/>
                  </a:prstClr>
                </a:solidFill>
              </a:rPr>
              <a:pPr/>
              <a:t>16</a:t>
            </a:fld>
            <a:endParaRPr lang="en-US" dirty="0">
              <a:solidFill>
                <a:prstClr val="black">
                  <a:tint val="75000"/>
                </a:prstClr>
              </a:solidFill>
            </a:endParaRPr>
          </a:p>
        </p:txBody>
      </p:sp>
      <p:pic>
        <p:nvPicPr>
          <p:cNvPr id="4" name="Picture 3"/>
          <p:cNvPicPr>
            <a:picLocks noChangeAspect="1"/>
          </p:cNvPicPr>
          <p:nvPr/>
        </p:nvPicPr>
        <p:blipFill>
          <a:blip r:embed="rId2"/>
          <a:stretch>
            <a:fillRect/>
          </a:stretch>
        </p:blipFill>
        <p:spPr>
          <a:xfrm>
            <a:off x="1261514" y="1937905"/>
            <a:ext cx="2179110" cy="2804180"/>
          </a:xfrm>
          <a:prstGeom prst="rect">
            <a:avLst/>
          </a:prstGeom>
        </p:spPr>
      </p:pic>
      <p:pic>
        <p:nvPicPr>
          <p:cNvPr id="5" name="Picture 4"/>
          <p:cNvPicPr>
            <a:picLocks noChangeAspect="1"/>
          </p:cNvPicPr>
          <p:nvPr/>
        </p:nvPicPr>
        <p:blipFill>
          <a:blip r:embed="rId3"/>
          <a:stretch>
            <a:fillRect/>
          </a:stretch>
        </p:blipFill>
        <p:spPr>
          <a:xfrm>
            <a:off x="3534795" y="1924091"/>
            <a:ext cx="2182563" cy="2804180"/>
          </a:xfrm>
          <a:prstGeom prst="rect">
            <a:avLst/>
          </a:prstGeom>
        </p:spPr>
      </p:pic>
      <p:pic>
        <p:nvPicPr>
          <p:cNvPr id="6" name="Picture 5"/>
          <p:cNvPicPr>
            <a:picLocks noChangeAspect="1"/>
          </p:cNvPicPr>
          <p:nvPr/>
        </p:nvPicPr>
        <p:blipFill>
          <a:blip r:embed="rId4"/>
          <a:stretch>
            <a:fillRect/>
          </a:stretch>
        </p:blipFill>
        <p:spPr>
          <a:xfrm>
            <a:off x="5771688" y="1924091"/>
            <a:ext cx="2189470" cy="2817993"/>
          </a:xfrm>
          <a:prstGeom prst="rect">
            <a:avLst/>
          </a:prstGeom>
        </p:spPr>
      </p:pic>
    </p:spTree>
    <p:extLst>
      <p:ext uri="{BB962C8B-B14F-4D97-AF65-F5344CB8AC3E}">
        <p14:creationId xmlns:p14="http://schemas.microsoft.com/office/powerpoint/2010/main" val="15594234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BE68C-4069-4FC7-AD06-5F921745D622}"/>
              </a:ext>
            </a:extLst>
          </p:cNvPr>
          <p:cNvSpPr>
            <a:spLocks noGrp="1"/>
          </p:cNvSpPr>
          <p:nvPr>
            <p:ph type="title"/>
          </p:nvPr>
        </p:nvSpPr>
        <p:spPr>
          <a:xfrm>
            <a:off x="990600" y="137786"/>
            <a:ext cx="7847012" cy="565010"/>
          </a:xfrm>
        </p:spPr>
        <p:txBody>
          <a:bodyPr>
            <a:noAutofit/>
          </a:bodyPr>
          <a:lstStyle/>
          <a:p>
            <a:r>
              <a:rPr lang="en-US" sz="2400" dirty="0" smtClean="0"/>
              <a:t>Inspection Procedures and Subject Matter Expertise Used to Compare Different Techniques for Detection of Given Flaw</a:t>
            </a:r>
            <a:endParaRPr lang="en-US" sz="2400" dirty="0"/>
          </a:p>
        </p:txBody>
      </p:sp>
      <p:sp>
        <p:nvSpPr>
          <p:cNvPr id="3" name="Slide Number Placeholder 2">
            <a:extLst>
              <a:ext uri="{FF2B5EF4-FFF2-40B4-BE49-F238E27FC236}">
                <a16:creationId xmlns:a16="http://schemas.microsoft.com/office/drawing/2014/main" id="{654BBEF2-E160-4AB3-9E4C-144A3B5A23AB}"/>
              </a:ext>
            </a:extLst>
          </p:cNvPr>
          <p:cNvSpPr>
            <a:spLocks noGrp="1"/>
          </p:cNvSpPr>
          <p:nvPr>
            <p:ph type="sldNum" sz="quarter" idx="4"/>
          </p:nvPr>
        </p:nvSpPr>
        <p:spPr/>
        <p:txBody>
          <a:bodyPr/>
          <a:lstStyle/>
          <a:p>
            <a:fld id="{04C05B9E-03CB-5142-9DF0-CE7D990CBC81}" type="slidenum">
              <a:rPr lang="en-US" smtClean="0">
                <a:solidFill>
                  <a:prstClr val="black">
                    <a:tint val="75000"/>
                  </a:prstClr>
                </a:solidFill>
              </a:rPr>
              <a:pPr/>
              <a:t>17</a:t>
            </a:fld>
            <a:endParaRPr lang="en-US" dirty="0">
              <a:solidFill>
                <a:prstClr val="black">
                  <a:tint val="75000"/>
                </a:prstClr>
              </a:solidFill>
            </a:endParaRPr>
          </a:p>
        </p:txBody>
      </p:sp>
      <p:pic>
        <p:nvPicPr>
          <p:cNvPr id="4" name="Picture 3">
            <a:extLst>
              <a:ext uri="{FF2B5EF4-FFF2-40B4-BE49-F238E27FC236}">
                <a16:creationId xmlns:a16="http://schemas.microsoft.com/office/drawing/2014/main" id="{17061ECD-45FB-47DE-A3F1-C8F4EE139176}"/>
              </a:ext>
            </a:extLst>
          </p:cNvPr>
          <p:cNvPicPr>
            <a:picLocks noChangeAspect="1"/>
          </p:cNvPicPr>
          <p:nvPr/>
        </p:nvPicPr>
        <p:blipFill>
          <a:blip r:embed="rId2"/>
          <a:stretch>
            <a:fillRect/>
          </a:stretch>
        </p:blipFill>
        <p:spPr>
          <a:xfrm>
            <a:off x="346889" y="2114550"/>
            <a:ext cx="5770109" cy="3771900"/>
          </a:xfrm>
          <a:prstGeom prst="rect">
            <a:avLst/>
          </a:prstGeom>
        </p:spPr>
      </p:pic>
      <p:sp>
        <p:nvSpPr>
          <p:cNvPr id="7" name="Rectangle 6"/>
          <p:cNvSpPr/>
          <p:nvPr/>
        </p:nvSpPr>
        <p:spPr>
          <a:xfrm>
            <a:off x="5943600" y="1541444"/>
            <a:ext cx="3048000" cy="1146211"/>
          </a:xfrm>
          <a:prstGeom prst="rect">
            <a:avLst/>
          </a:prstGeom>
          <a:solidFill>
            <a:schemeClr val="tx2">
              <a:lumMod val="20000"/>
              <a:lumOff val="80000"/>
            </a:schemeClr>
          </a:solidFill>
          <a:ln>
            <a:noFill/>
          </a:ln>
          <a:effectLst>
            <a:outerShdw blurRad="190500" dist="228600" dir="2700000" algn="ctr">
              <a:srgbClr val="000000">
                <a:alpha val="30000"/>
              </a:srgbClr>
            </a:outerShdw>
          </a:effectLst>
        </p:spPr>
        <p:txBody>
          <a:bodyPr wrap="square">
            <a:spAutoFit/>
          </a:bodyPr>
          <a:lstStyle/>
          <a:p>
            <a:pPr>
              <a:lnSpc>
                <a:spcPct val="107000"/>
              </a:lnSpc>
            </a:pPr>
            <a:r>
              <a:rPr lang="en-US" sz="1600" b="1" i="1" dirty="0">
                <a:latin typeface="Calibri" panose="020F0502020204030204" pitchFamily="34" charset="0"/>
                <a:ea typeface="Calibri" panose="020F0502020204030204" pitchFamily="34" charset="0"/>
                <a:cs typeface="Times New Roman" panose="02020603050405020304" pitchFamily="18" charset="0"/>
              </a:rPr>
              <a:t>Advantages and Disadvantages:</a:t>
            </a:r>
          </a:p>
          <a:p>
            <a:pPr marL="214313" indent="-214313">
              <a:lnSpc>
                <a:spcPct val="107000"/>
              </a:lnSpc>
              <a:buFont typeface="Arial" panose="020B0604020202020204" pitchFamily="34" charset="0"/>
              <a:buChar char="•"/>
            </a:pPr>
            <a:r>
              <a:rPr lang="en-US" sz="1600" b="1" i="1" dirty="0">
                <a:latin typeface="Calibri" panose="020F0502020204030204" pitchFamily="34" charset="0"/>
                <a:ea typeface="Calibri" panose="020F0502020204030204" pitchFamily="34" charset="0"/>
                <a:cs typeface="Times New Roman" panose="02020603050405020304" pitchFamily="18" charset="0"/>
              </a:rPr>
              <a:t>Effective Methods</a:t>
            </a:r>
          </a:p>
          <a:p>
            <a:pPr marL="214313" indent="-214313">
              <a:lnSpc>
                <a:spcPct val="107000"/>
              </a:lnSpc>
              <a:buFont typeface="Arial" panose="020B0604020202020204" pitchFamily="34" charset="0"/>
              <a:buChar char="•"/>
            </a:pPr>
            <a:r>
              <a:rPr lang="en-US" sz="1600" b="1" i="1" dirty="0">
                <a:latin typeface="Calibri" panose="020F0502020204030204" pitchFamily="34" charset="0"/>
                <a:ea typeface="Calibri" panose="020F0502020204030204" pitchFamily="34" charset="0"/>
                <a:cs typeface="Times New Roman" panose="02020603050405020304" pitchFamily="18" charset="0"/>
              </a:rPr>
              <a:t>Marginally Effective Methods</a:t>
            </a:r>
          </a:p>
          <a:p>
            <a:pPr marL="214313" indent="-214313">
              <a:lnSpc>
                <a:spcPct val="107000"/>
              </a:lnSpc>
              <a:buFont typeface="Arial" panose="020B0604020202020204" pitchFamily="34" charset="0"/>
              <a:buChar char="•"/>
            </a:pPr>
            <a:r>
              <a:rPr lang="en-US" sz="1600" b="1" i="1" dirty="0">
                <a:latin typeface="Calibri" panose="020F0502020204030204" pitchFamily="34" charset="0"/>
                <a:ea typeface="Calibri" panose="020F0502020204030204" pitchFamily="34" charset="0"/>
                <a:cs typeface="Times New Roman" panose="02020603050405020304" pitchFamily="18" charset="0"/>
              </a:rPr>
              <a:t>Ineffective Methods</a:t>
            </a:r>
          </a:p>
        </p:txBody>
      </p:sp>
    </p:spTree>
    <p:extLst>
      <p:ext uri="{BB962C8B-B14F-4D97-AF65-F5344CB8AC3E}">
        <p14:creationId xmlns:p14="http://schemas.microsoft.com/office/powerpoint/2010/main" val="8654898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2964D-9A70-434F-9906-11756818D6C6}"/>
              </a:ext>
            </a:extLst>
          </p:cNvPr>
          <p:cNvSpPr>
            <a:spLocks noGrp="1"/>
          </p:cNvSpPr>
          <p:nvPr>
            <p:ph type="title"/>
          </p:nvPr>
        </p:nvSpPr>
        <p:spPr>
          <a:xfrm>
            <a:off x="1066800" y="76200"/>
            <a:ext cx="7848600" cy="753346"/>
          </a:xfrm>
        </p:spPr>
        <p:txBody>
          <a:bodyPr>
            <a:normAutofit fontScale="90000"/>
          </a:bodyPr>
          <a:lstStyle/>
          <a:p>
            <a:r>
              <a:rPr lang="en-US" sz="3600" dirty="0" smtClean="0"/>
              <a:t>From Data, NDE </a:t>
            </a:r>
            <a:r>
              <a:rPr lang="en-US" sz="3600" dirty="0"/>
              <a:t>Guidance </a:t>
            </a:r>
            <a:r>
              <a:rPr lang="en-US" sz="3600" dirty="0" smtClean="0"/>
              <a:t>Matrix Generated</a:t>
            </a:r>
            <a:endParaRPr lang="en-US" sz="3600" dirty="0"/>
          </a:p>
        </p:txBody>
      </p:sp>
      <p:sp>
        <p:nvSpPr>
          <p:cNvPr id="3" name="Slide Number Placeholder 2">
            <a:extLst>
              <a:ext uri="{FF2B5EF4-FFF2-40B4-BE49-F238E27FC236}">
                <a16:creationId xmlns:a16="http://schemas.microsoft.com/office/drawing/2014/main" id="{B84835F4-41B6-4BA7-8606-AC2AAC3869BA}"/>
              </a:ext>
            </a:extLst>
          </p:cNvPr>
          <p:cNvSpPr>
            <a:spLocks noGrp="1"/>
          </p:cNvSpPr>
          <p:nvPr>
            <p:ph type="sldNum" sz="quarter" idx="4"/>
          </p:nvPr>
        </p:nvSpPr>
        <p:spPr/>
        <p:txBody>
          <a:bodyPr/>
          <a:lstStyle/>
          <a:p>
            <a:fld id="{04C05B9E-03CB-5142-9DF0-CE7D990CBC81}" type="slidenum">
              <a:rPr lang="en-US" smtClean="0">
                <a:solidFill>
                  <a:prstClr val="black">
                    <a:tint val="75000"/>
                  </a:prstClr>
                </a:solidFill>
              </a:rPr>
              <a:pPr/>
              <a:t>18</a:t>
            </a:fld>
            <a:endParaRPr lang="en-US" dirty="0">
              <a:solidFill>
                <a:prstClr val="black">
                  <a:tint val="75000"/>
                </a:prstClr>
              </a:solidFill>
            </a:endParaRPr>
          </a:p>
        </p:txBody>
      </p:sp>
      <p:pic>
        <p:nvPicPr>
          <p:cNvPr id="4" name="Picture 3">
            <a:extLst>
              <a:ext uri="{FF2B5EF4-FFF2-40B4-BE49-F238E27FC236}">
                <a16:creationId xmlns:a16="http://schemas.microsoft.com/office/drawing/2014/main" id="{1F926347-9689-4ECD-B512-54D5647BB14D}"/>
              </a:ext>
            </a:extLst>
          </p:cNvPr>
          <p:cNvPicPr>
            <a:picLocks noChangeAspect="1"/>
          </p:cNvPicPr>
          <p:nvPr/>
        </p:nvPicPr>
        <p:blipFill>
          <a:blip r:embed="rId3"/>
          <a:stretch>
            <a:fillRect/>
          </a:stretch>
        </p:blipFill>
        <p:spPr>
          <a:xfrm>
            <a:off x="76200" y="1371601"/>
            <a:ext cx="6708647" cy="4724400"/>
          </a:xfrm>
          <a:prstGeom prst="rect">
            <a:avLst/>
          </a:prstGeom>
        </p:spPr>
      </p:pic>
      <p:sp>
        <p:nvSpPr>
          <p:cNvPr id="6" name="Rectangle 5"/>
          <p:cNvSpPr/>
          <p:nvPr/>
        </p:nvSpPr>
        <p:spPr>
          <a:xfrm>
            <a:off x="6435359" y="1295400"/>
            <a:ext cx="2457788" cy="1077218"/>
          </a:xfrm>
          <a:prstGeom prst="rect">
            <a:avLst/>
          </a:prstGeom>
          <a:solidFill>
            <a:schemeClr val="tx2">
              <a:lumMod val="20000"/>
              <a:lumOff val="80000"/>
            </a:schemeClr>
          </a:solidFill>
          <a:ln>
            <a:noFill/>
          </a:ln>
          <a:effectLst>
            <a:outerShdw blurRad="190500" dist="228600" dir="2700000" algn="ctr">
              <a:srgbClr val="000000">
                <a:alpha val="30000"/>
              </a:srgbClr>
            </a:outerShdw>
          </a:effectLst>
        </p:spPr>
        <p:txBody>
          <a:bodyPr wrap="square">
            <a:spAutoFit/>
          </a:bodyPr>
          <a:lstStyle/>
          <a:p>
            <a:pPr marL="214313" indent="-214313">
              <a:buFont typeface="Arial" panose="020B0604020202020204" pitchFamily="34" charset="0"/>
              <a:buChar char="•"/>
            </a:pPr>
            <a:r>
              <a:rPr lang="en-US" sz="1600" dirty="0"/>
              <a:t>Bottom line up front</a:t>
            </a:r>
          </a:p>
          <a:p>
            <a:pPr marL="214313" indent="-214313">
              <a:buFont typeface="Arial" panose="020B0604020202020204" pitchFamily="34" charset="0"/>
              <a:buChar char="•"/>
            </a:pPr>
            <a:r>
              <a:rPr lang="en-US" sz="1600" dirty="0"/>
              <a:t>Each technology for each defect type </a:t>
            </a:r>
          </a:p>
          <a:p>
            <a:pPr marL="214313" indent="-214313">
              <a:buFont typeface="Arial" panose="020B0604020202020204" pitchFamily="34" charset="0"/>
              <a:buChar char="•"/>
            </a:pPr>
            <a:r>
              <a:rPr lang="en-US" sz="1600" dirty="0"/>
              <a:t>Summary of metrics</a:t>
            </a:r>
          </a:p>
        </p:txBody>
      </p:sp>
    </p:spTree>
    <p:extLst>
      <p:ext uri="{BB962C8B-B14F-4D97-AF65-F5344CB8AC3E}">
        <p14:creationId xmlns:p14="http://schemas.microsoft.com/office/powerpoint/2010/main" val="31218429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
            <a:ext cx="7848600" cy="753346"/>
          </a:xfrm>
        </p:spPr>
        <p:txBody>
          <a:bodyPr>
            <a:normAutofit fontScale="90000"/>
          </a:bodyPr>
          <a:lstStyle/>
          <a:p>
            <a:r>
              <a:rPr lang="en-US" sz="3200" dirty="0" smtClean="0"/>
              <a:t>Physics Principles of Techniques Included in Handbook</a:t>
            </a:r>
            <a:endParaRPr lang="en-US" sz="3200" dirty="0"/>
          </a:p>
        </p:txBody>
      </p:sp>
      <p:sp>
        <p:nvSpPr>
          <p:cNvPr id="3" name="Slide Number Placeholder 2"/>
          <p:cNvSpPr>
            <a:spLocks noGrp="1"/>
          </p:cNvSpPr>
          <p:nvPr>
            <p:ph type="sldNum" sz="quarter" idx="4"/>
          </p:nvPr>
        </p:nvSpPr>
        <p:spPr/>
        <p:txBody>
          <a:bodyPr/>
          <a:lstStyle/>
          <a:p>
            <a:fld id="{04C05B9E-03CB-5142-9DF0-CE7D990CBC81}" type="slidenum">
              <a:rPr lang="en-US" smtClean="0">
                <a:solidFill>
                  <a:prstClr val="black">
                    <a:tint val="75000"/>
                  </a:prstClr>
                </a:solidFill>
              </a:rPr>
              <a:pPr/>
              <a:t>19</a:t>
            </a:fld>
            <a:endParaRPr lang="en-US" dirty="0">
              <a:solidFill>
                <a:prstClr val="black">
                  <a:tint val="75000"/>
                </a:prstClr>
              </a:solidFill>
            </a:endParaRPr>
          </a:p>
        </p:txBody>
      </p:sp>
      <p:pic>
        <p:nvPicPr>
          <p:cNvPr id="4" name="Picture 3"/>
          <p:cNvPicPr>
            <a:picLocks noChangeAspect="1"/>
          </p:cNvPicPr>
          <p:nvPr/>
        </p:nvPicPr>
        <p:blipFill>
          <a:blip r:embed="rId2"/>
          <a:stretch>
            <a:fillRect/>
          </a:stretch>
        </p:blipFill>
        <p:spPr>
          <a:xfrm>
            <a:off x="209958" y="1828800"/>
            <a:ext cx="4044559" cy="4191000"/>
          </a:xfrm>
          <a:prstGeom prst="rect">
            <a:avLst/>
          </a:prstGeom>
        </p:spPr>
      </p:pic>
      <p:pic>
        <p:nvPicPr>
          <p:cNvPr id="5" name="Picture 4"/>
          <p:cNvPicPr>
            <a:picLocks noChangeAspect="1"/>
          </p:cNvPicPr>
          <p:nvPr/>
        </p:nvPicPr>
        <p:blipFill>
          <a:blip r:embed="rId3"/>
          <a:stretch>
            <a:fillRect/>
          </a:stretch>
        </p:blipFill>
        <p:spPr>
          <a:xfrm>
            <a:off x="4495800" y="4191000"/>
            <a:ext cx="4064794" cy="2471738"/>
          </a:xfrm>
          <a:prstGeom prst="rect">
            <a:avLst/>
          </a:prstGeom>
        </p:spPr>
      </p:pic>
      <p:sp>
        <p:nvSpPr>
          <p:cNvPr id="7" name="Rectangle 6"/>
          <p:cNvSpPr/>
          <p:nvPr/>
        </p:nvSpPr>
        <p:spPr>
          <a:xfrm>
            <a:off x="4191000" y="1226824"/>
            <a:ext cx="4671275" cy="2800767"/>
          </a:xfrm>
          <a:prstGeom prst="rect">
            <a:avLst/>
          </a:prstGeom>
          <a:solidFill>
            <a:schemeClr val="tx2">
              <a:lumMod val="20000"/>
              <a:lumOff val="80000"/>
            </a:schemeClr>
          </a:solidFill>
          <a:ln>
            <a:noFill/>
          </a:ln>
          <a:effectLst>
            <a:outerShdw blurRad="190500" dist="228600" dir="2700000" algn="ctr">
              <a:srgbClr val="000000">
                <a:alpha val="30000"/>
              </a:srgbClr>
            </a:outerShdw>
          </a:effectLst>
        </p:spPr>
        <p:txBody>
          <a:bodyPr wrap="square">
            <a:spAutoFit/>
          </a:bodyPr>
          <a:lstStyle/>
          <a:p>
            <a:pPr marL="285750" indent="-285750">
              <a:buFont typeface="Arial" panose="020B0604020202020204" pitchFamily="34" charset="0"/>
              <a:buChar char="•"/>
            </a:pPr>
            <a:r>
              <a:rPr lang="en-US" sz="1600" dirty="0"/>
              <a:t>Brief technical explanation of the physics of the technique. </a:t>
            </a:r>
          </a:p>
          <a:p>
            <a:pPr marL="285750" indent="-285750">
              <a:buFont typeface="Arial" panose="020B0604020202020204" pitchFamily="34" charset="0"/>
              <a:buChar char="•"/>
            </a:pPr>
            <a:r>
              <a:rPr lang="en-US" sz="1600" dirty="0"/>
              <a:t>Specifics important to the inspection of composites. </a:t>
            </a:r>
          </a:p>
          <a:p>
            <a:pPr marL="285750" indent="-285750">
              <a:buFont typeface="Arial" panose="020B0604020202020204" pitchFamily="34" charset="0"/>
              <a:buChar char="•"/>
            </a:pPr>
            <a:r>
              <a:rPr lang="en-US" sz="1600" dirty="0"/>
              <a:t>Types of defects that have successfully been analyzed with the techniques.</a:t>
            </a:r>
          </a:p>
          <a:p>
            <a:pPr marL="285750" indent="-285750">
              <a:buFont typeface="Arial" panose="020B0604020202020204" pitchFamily="34" charset="0"/>
              <a:buChar char="•"/>
            </a:pPr>
            <a:r>
              <a:rPr lang="en-US" sz="1600" dirty="0"/>
              <a:t>Important parameters, technique limits, differences in application of the technique for composites versus metals.</a:t>
            </a:r>
          </a:p>
          <a:p>
            <a:pPr marL="285750" indent="-285750">
              <a:buFont typeface="Arial" panose="020B0604020202020204" pitchFamily="34" charset="0"/>
              <a:buChar char="•"/>
            </a:pPr>
            <a:r>
              <a:rPr lang="en-US" sz="1600" dirty="0"/>
              <a:t>Data analysis techniques that have been used to quantify damage</a:t>
            </a:r>
            <a:r>
              <a:rPr lang="en-US" sz="1600" dirty="0" smtClean="0"/>
              <a:t>.</a:t>
            </a:r>
            <a:endParaRPr lang="en-US" sz="1600" dirty="0"/>
          </a:p>
        </p:txBody>
      </p:sp>
    </p:spTree>
    <p:extLst>
      <p:ext uri="{BB962C8B-B14F-4D97-AF65-F5344CB8AC3E}">
        <p14:creationId xmlns:p14="http://schemas.microsoft.com/office/powerpoint/2010/main" val="8623569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NDE for Composites</a:t>
            </a:r>
            <a:endParaRPr lang="en-US" dirty="0"/>
          </a:p>
        </p:txBody>
      </p:sp>
      <p:sp>
        <p:nvSpPr>
          <p:cNvPr id="3" name="Content Placeholder 2"/>
          <p:cNvSpPr>
            <a:spLocks noGrp="1"/>
          </p:cNvSpPr>
          <p:nvPr>
            <p:ph idx="1"/>
          </p:nvPr>
        </p:nvSpPr>
        <p:spPr/>
        <p:txBody>
          <a:bodyPr/>
          <a:lstStyle/>
          <a:p>
            <a:r>
              <a:rPr lang="en-US" dirty="0" smtClean="0"/>
              <a:t>Most NDE techniques developed for metallic materials</a:t>
            </a:r>
          </a:p>
          <a:p>
            <a:r>
              <a:rPr lang="en-US" dirty="0" smtClean="0"/>
              <a:t>Complexity of Composite materials often complicates inspection</a:t>
            </a:r>
          </a:p>
          <a:p>
            <a:r>
              <a:rPr lang="en-US" dirty="0" smtClean="0"/>
              <a:t>Manufacturing variability</a:t>
            </a:r>
          </a:p>
          <a:p>
            <a:r>
              <a:rPr lang="en-US" dirty="0" smtClean="0"/>
              <a:t>Complex failures</a:t>
            </a:r>
            <a:endParaRPr lang="en-US" dirty="0"/>
          </a:p>
        </p:txBody>
      </p:sp>
      <p:sp>
        <p:nvSpPr>
          <p:cNvPr id="4" name="Slide Number Placeholder 3"/>
          <p:cNvSpPr>
            <a:spLocks noGrp="1"/>
          </p:cNvSpPr>
          <p:nvPr>
            <p:ph type="sldNum" sz="quarter" idx="11"/>
          </p:nvPr>
        </p:nvSpPr>
        <p:spPr/>
        <p:txBody>
          <a:bodyPr/>
          <a:lstStyle/>
          <a:p>
            <a:pPr>
              <a:defRPr/>
            </a:pPr>
            <a:fld id="{87F12B3B-E9A9-E844-B4B4-65B2C4D50263}" type="slidenum">
              <a:rPr lang="en-US" smtClean="0"/>
              <a:pPr>
                <a:defRPr/>
              </a:pPr>
              <a:t>2</a:t>
            </a:fld>
            <a:endParaRPr lang="en-US" dirty="0"/>
          </a:p>
        </p:txBody>
      </p:sp>
    </p:spTree>
    <p:extLst>
      <p:ext uri="{BB962C8B-B14F-4D97-AF65-F5344CB8AC3E}">
        <p14:creationId xmlns:p14="http://schemas.microsoft.com/office/powerpoint/2010/main" val="25440722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Results from Emerging Technologies </a:t>
            </a: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440748" y="2047394"/>
            <a:ext cx="2085293" cy="1423927"/>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853821" y="2046935"/>
            <a:ext cx="1899180" cy="1424385"/>
          </a:xfrm>
          <a:prstGeom prst="rect">
            <a:avLst/>
          </a:prstGeom>
        </p:spPr>
      </p:pic>
      <p:pic>
        <p:nvPicPr>
          <p:cNvPr id="8" name="Picture 7"/>
          <p:cNvPicPr>
            <a:picLocks noChangeAspect="1"/>
          </p:cNvPicPr>
          <p:nvPr/>
        </p:nvPicPr>
        <p:blipFill rotWithShape="1">
          <a:blip r:embed="rId4" cstate="email">
            <a:extLst>
              <a:ext uri="{28A0092B-C50C-407E-A947-70E740481C1C}">
                <a14:useLocalDpi xmlns:a14="http://schemas.microsoft.com/office/drawing/2010/main" val="0"/>
              </a:ext>
            </a:extLst>
          </a:blip>
          <a:srcRect l="16970" t="28369" r="36299" b="15974"/>
          <a:stretch/>
        </p:blipFill>
        <p:spPr>
          <a:xfrm>
            <a:off x="5390389" y="3599666"/>
            <a:ext cx="3034136" cy="2002154"/>
          </a:xfrm>
          <a:prstGeom prst="rect">
            <a:avLst/>
          </a:prstGeom>
        </p:spPr>
      </p:pic>
      <p:sp>
        <p:nvSpPr>
          <p:cNvPr id="10" name="TextBox 4"/>
          <p:cNvSpPr txBox="1"/>
          <p:nvPr/>
        </p:nvSpPr>
        <p:spPr>
          <a:xfrm>
            <a:off x="259747" y="1810738"/>
            <a:ext cx="4312253" cy="401648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500" b="1" dirty="0">
              <a:solidFill>
                <a:prstClr val="black"/>
              </a:solidFill>
              <a:latin typeface="Calibri"/>
            </a:endParaRPr>
          </a:p>
          <a:p>
            <a:r>
              <a:rPr lang="en-US" sz="1500" b="1" dirty="0">
                <a:solidFill>
                  <a:prstClr val="black"/>
                </a:solidFill>
                <a:latin typeface="Calibri"/>
              </a:rPr>
              <a:t>Present Problem: </a:t>
            </a:r>
            <a:r>
              <a:rPr lang="en-US" sz="1500" dirty="0">
                <a:solidFill>
                  <a:prstClr val="black"/>
                </a:solidFill>
                <a:latin typeface="Calibri"/>
              </a:rPr>
              <a:t>Manual Inspection Techniques</a:t>
            </a:r>
          </a:p>
          <a:p>
            <a:pPr marL="214308" indent="-214308">
              <a:buFont typeface="Arial" panose="020B0604020202020204" pitchFamily="34" charset="0"/>
              <a:buChar char="•"/>
            </a:pPr>
            <a:r>
              <a:rPr lang="en-US" sz="1500" dirty="0">
                <a:solidFill>
                  <a:prstClr val="black"/>
                </a:solidFill>
                <a:latin typeface="Calibri"/>
              </a:rPr>
              <a:t>Larger skilled labor requirements</a:t>
            </a:r>
          </a:p>
          <a:p>
            <a:pPr marL="214308" indent="-214308">
              <a:buFont typeface="Arial" panose="020B0604020202020204" pitchFamily="34" charset="0"/>
              <a:buChar char="•"/>
            </a:pPr>
            <a:r>
              <a:rPr lang="en-US" sz="1500" dirty="0">
                <a:solidFill>
                  <a:prstClr val="black"/>
                </a:solidFill>
                <a:latin typeface="Calibri"/>
              </a:rPr>
              <a:t>Manual positioning is imprecise </a:t>
            </a:r>
          </a:p>
          <a:p>
            <a:pPr marL="214308" indent="-214308">
              <a:buFont typeface="Arial" panose="020B0604020202020204" pitchFamily="34" charset="0"/>
              <a:buChar char="•"/>
            </a:pPr>
            <a:r>
              <a:rPr lang="en-US" sz="1500" dirty="0">
                <a:solidFill>
                  <a:prstClr val="black"/>
                </a:solidFill>
                <a:latin typeface="Calibri"/>
              </a:rPr>
              <a:t>Unmeasured areas may go unnoticed </a:t>
            </a:r>
          </a:p>
          <a:p>
            <a:pPr marL="214308" indent="-214308">
              <a:buFont typeface="Arial" panose="020B0604020202020204" pitchFamily="34" charset="0"/>
              <a:buChar char="•"/>
            </a:pPr>
            <a:r>
              <a:rPr lang="en-US" sz="1500" dirty="0">
                <a:solidFill>
                  <a:prstClr val="black"/>
                </a:solidFill>
                <a:latin typeface="Calibri"/>
              </a:rPr>
              <a:t>Human operators introduce variability</a:t>
            </a:r>
          </a:p>
          <a:p>
            <a:pPr marL="214308" indent="-214308">
              <a:buFont typeface="Arial" panose="020B0604020202020204" pitchFamily="34" charset="0"/>
              <a:buChar char="•"/>
            </a:pPr>
            <a:r>
              <a:rPr lang="en-US" sz="1500" dirty="0">
                <a:solidFill>
                  <a:prstClr val="black"/>
                </a:solidFill>
                <a:latin typeface="Calibri"/>
              </a:rPr>
              <a:t>Reachable areas limited to operator flexibility</a:t>
            </a:r>
          </a:p>
          <a:p>
            <a:pPr marL="214308" indent="-214308">
              <a:buFont typeface="Arial" panose="020B0604020202020204" pitchFamily="34" charset="0"/>
              <a:buChar char="•"/>
            </a:pPr>
            <a:endParaRPr lang="en-US" sz="1500" dirty="0">
              <a:solidFill>
                <a:prstClr val="black"/>
              </a:solidFill>
              <a:latin typeface="Calibri"/>
            </a:endParaRPr>
          </a:p>
          <a:p>
            <a:endParaRPr lang="en-US" sz="1500" b="1" dirty="0">
              <a:solidFill>
                <a:prstClr val="black"/>
              </a:solidFill>
              <a:latin typeface="Calibri"/>
            </a:endParaRPr>
          </a:p>
          <a:p>
            <a:r>
              <a:rPr lang="en-US" sz="1500" b="1" dirty="0">
                <a:solidFill>
                  <a:prstClr val="black"/>
                </a:solidFill>
                <a:latin typeface="Calibri"/>
              </a:rPr>
              <a:t>Solution: </a:t>
            </a:r>
            <a:r>
              <a:rPr lang="en-US" sz="1500" dirty="0">
                <a:solidFill>
                  <a:prstClr val="black"/>
                </a:solidFill>
                <a:latin typeface="Calibri"/>
              </a:rPr>
              <a:t>Automated Inspection Techniques</a:t>
            </a:r>
          </a:p>
          <a:p>
            <a:pPr marL="214308" indent="-214308">
              <a:buFont typeface="Arial" panose="020B0604020202020204" pitchFamily="34" charset="0"/>
              <a:buChar char="•"/>
            </a:pPr>
            <a:r>
              <a:rPr lang="en-US" sz="1500" dirty="0">
                <a:solidFill>
                  <a:prstClr val="black"/>
                </a:solidFill>
                <a:latin typeface="Calibri"/>
              </a:rPr>
              <a:t>Fewer skilled labor requirements</a:t>
            </a:r>
          </a:p>
          <a:p>
            <a:pPr marL="214308" indent="-214308">
              <a:buFont typeface="Arial" panose="020B0604020202020204" pitchFamily="34" charset="0"/>
              <a:buChar char="•"/>
            </a:pPr>
            <a:r>
              <a:rPr lang="en-US" sz="1500" dirty="0">
                <a:solidFill>
                  <a:prstClr val="black"/>
                </a:solidFill>
                <a:latin typeface="Calibri"/>
              </a:rPr>
              <a:t>Faster inspection speed with complete inspection coverage assurance</a:t>
            </a:r>
          </a:p>
          <a:p>
            <a:pPr marL="214308" indent="-214308">
              <a:buFont typeface="Arial" panose="020B0604020202020204" pitchFamily="34" charset="0"/>
              <a:buChar char="•"/>
            </a:pPr>
            <a:r>
              <a:rPr lang="en-US" sz="1500" dirty="0">
                <a:solidFill>
                  <a:prstClr val="black"/>
                </a:solidFill>
                <a:latin typeface="Calibri"/>
              </a:rPr>
              <a:t>Offline programming allows offsite path and reach verification as well as interference detection.</a:t>
            </a:r>
          </a:p>
          <a:p>
            <a:pPr marL="214308" indent="-214308">
              <a:buFont typeface="Arial" panose="020B0604020202020204" pitchFamily="34" charset="0"/>
              <a:buChar char="•"/>
            </a:pPr>
            <a:r>
              <a:rPr lang="en-US" sz="1500" dirty="0">
                <a:solidFill>
                  <a:prstClr val="black"/>
                </a:solidFill>
                <a:latin typeface="Calibri"/>
              </a:rPr>
              <a:t>Feature-based  scan location registration enables precise repeatability(Digital Twin)</a:t>
            </a:r>
          </a:p>
        </p:txBody>
      </p:sp>
    </p:spTree>
    <p:extLst>
      <p:ext uri="{BB962C8B-B14F-4D97-AF65-F5344CB8AC3E}">
        <p14:creationId xmlns:p14="http://schemas.microsoft.com/office/powerpoint/2010/main" val="42603183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Inclusion of Techniques Not Viable </a:t>
            </a:r>
            <a:br>
              <a:rPr lang="en-US" sz="3600" dirty="0" smtClean="0"/>
            </a:br>
            <a:r>
              <a:rPr lang="en-US" sz="3600" dirty="0" smtClean="0"/>
              <a:t>for CFRP Composites</a:t>
            </a:r>
            <a:endParaRPr lang="en-US" sz="3600" dirty="0"/>
          </a:p>
        </p:txBody>
      </p:sp>
      <p:sp>
        <p:nvSpPr>
          <p:cNvPr id="3" name="Slide Number Placeholder 2"/>
          <p:cNvSpPr>
            <a:spLocks noGrp="1"/>
          </p:cNvSpPr>
          <p:nvPr>
            <p:ph type="sldNum" sz="quarter" idx="4"/>
          </p:nvPr>
        </p:nvSpPr>
        <p:spPr/>
        <p:txBody>
          <a:bodyPr/>
          <a:lstStyle/>
          <a:p>
            <a:fld id="{04C05B9E-03CB-5142-9DF0-CE7D990CBC81}" type="slidenum">
              <a:rPr lang="en-US" smtClean="0">
                <a:solidFill>
                  <a:prstClr val="black">
                    <a:tint val="75000"/>
                  </a:prstClr>
                </a:solidFill>
              </a:rPr>
              <a:pPr/>
              <a:t>21</a:t>
            </a:fld>
            <a:endParaRPr lang="en-US" dirty="0">
              <a:solidFill>
                <a:prstClr val="black">
                  <a:tint val="75000"/>
                </a:prstClr>
              </a:solidFill>
            </a:endParaRPr>
          </a:p>
        </p:txBody>
      </p:sp>
      <p:pic>
        <p:nvPicPr>
          <p:cNvPr id="7" name="Picture 6">
            <a:extLst>
              <a:ext uri="{FF2B5EF4-FFF2-40B4-BE49-F238E27FC236}">
                <a16:creationId xmlns:a16="http://schemas.microsoft.com/office/drawing/2014/main" id="{3D766964-D8E0-6F4E-9723-788F1532781A}"/>
              </a:ext>
            </a:extLst>
          </p:cNvPr>
          <p:cNvPicPr/>
          <p:nvPr/>
        </p:nvPicPr>
        <p:blipFill>
          <a:blip r:embed="rId2" cstate="email">
            <a:extLst>
              <a:ext uri="{28A0092B-C50C-407E-A947-70E740481C1C}">
                <a14:useLocalDpi xmlns:a14="http://schemas.microsoft.com/office/drawing/2010/main" val="0"/>
              </a:ext>
            </a:extLst>
          </a:blip>
          <a:srcRect/>
          <a:stretch>
            <a:fillRect/>
          </a:stretch>
        </p:blipFill>
        <p:spPr bwMode="auto">
          <a:xfrm rot="5400000">
            <a:off x="4470627" y="2866643"/>
            <a:ext cx="2547938" cy="1165860"/>
          </a:xfrm>
          <a:prstGeom prst="rect">
            <a:avLst/>
          </a:prstGeom>
          <a:noFill/>
          <a:ln>
            <a:noFill/>
          </a:ln>
          <a:effectLst/>
        </p:spPr>
      </p:pic>
      <p:grpSp>
        <p:nvGrpSpPr>
          <p:cNvPr id="8" name="Group 7"/>
          <p:cNvGrpSpPr/>
          <p:nvPr/>
        </p:nvGrpSpPr>
        <p:grpSpPr>
          <a:xfrm>
            <a:off x="6802422" y="2465642"/>
            <a:ext cx="2013109" cy="1967865"/>
            <a:chOff x="0" y="0"/>
            <a:chExt cx="3892550" cy="3886200"/>
          </a:xfrm>
        </p:grpSpPr>
        <p:pic>
          <p:nvPicPr>
            <p:cNvPr id="9" name="Picture 8"/>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389255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17"/>
            <p:cNvSpPr txBox="1">
              <a:spLocks noChangeArrowheads="1"/>
            </p:cNvSpPr>
            <p:nvPr/>
          </p:nvSpPr>
          <p:spPr bwMode="auto">
            <a:xfrm>
              <a:off x="2590800" y="76200"/>
              <a:ext cx="1066800" cy="403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a:spcBef>
                  <a:spcPts val="810"/>
                </a:spcBef>
                <a:spcAft>
                  <a:spcPts val="0"/>
                </a:spcAft>
              </a:pPr>
              <a:r>
                <a:rPr lang="en-US" sz="900" b="1">
                  <a:solidFill>
                    <a:srgbClr val="FFFFFF"/>
                  </a:solidFill>
                  <a:latin typeface="Arial" panose="020B0604020202020204" pitchFamily="34" charset="0"/>
                  <a:ea typeface="Times New Roman" panose="02020603050405020304" pitchFamily="18" charset="0"/>
                </a:rPr>
                <a:t>0.2 THz</a:t>
              </a:r>
              <a:endParaRPr lang="en-US" sz="900">
                <a:latin typeface="Times New Roman" panose="02020603050405020304" pitchFamily="18" charset="0"/>
                <a:ea typeface="Times New Roman" panose="02020603050405020304" pitchFamily="18" charset="0"/>
              </a:endParaRPr>
            </a:p>
          </p:txBody>
        </p:sp>
        <p:sp>
          <p:nvSpPr>
            <p:cNvPr id="11" name="Oval 10"/>
            <p:cNvSpPr/>
            <p:nvPr/>
          </p:nvSpPr>
          <p:spPr>
            <a:xfrm>
              <a:off x="1905000" y="228600"/>
              <a:ext cx="1905000" cy="2438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a:p>
          </p:txBody>
        </p:sp>
        <p:sp>
          <p:nvSpPr>
            <p:cNvPr id="12" name="Oval 11"/>
            <p:cNvSpPr/>
            <p:nvPr/>
          </p:nvSpPr>
          <p:spPr>
            <a:xfrm>
              <a:off x="76200" y="914400"/>
              <a:ext cx="18288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a:p>
          </p:txBody>
        </p:sp>
        <p:sp>
          <p:nvSpPr>
            <p:cNvPr id="13" name="Oval 12"/>
            <p:cNvSpPr/>
            <p:nvPr/>
          </p:nvSpPr>
          <p:spPr>
            <a:xfrm>
              <a:off x="152400" y="1752600"/>
              <a:ext cx="381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a:p>
          </p:txBody>
        </p:sp>
        <p:sp>
          <p:nvSpPr>
            <p:cNvPr id="14" name="Oval 13"/>
            <p:cNvSpPr/>
            <p:nvPr/>
          </p:nvSpPr>
          <p:spPr>
            <a:xfrm>
              <a:off x="1447800" y="2743200"/>
              <a:ext cx="381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a:p>
          </p:txBody>
        </p:sp>
      </p:grpSp>
      <p:sp>
        <p:nvSpPr>
          <p:cNvPr id="6" name="Rectangle 5"/>
          <p:cNvSpPr/>
          <p:nvPr/>
        </p:nvSpPr>
        <p:spPr>
          <a:xfrm>
            <a:off x="950047" y="1837185"/>
            <a:ext cx="3605816" cy="3970318"/>
          </a:xfrm>
          <a:prstGeom prst="rect">
            <a:avLst/>
          </a:prstGeom>
        </p:spPr>
        <p:txBody>
          <a:bodyPr wrap="square">
            <a:spAutoFit/>
          </a:bodyPr>
          <a:lstStyle/>
          <a:p>
            <a:r>
              <a:rPr lang="en-US" dirty="0">
                <a:latin typeface="Times New Roman" panose="02020603050405020304" pitchFamily="18" charset="0"/>
                <a:ea typeface="Times New Roman" panose="02020603050405020304" pitchFamily="18" charset="0"/>
              </a:rPr>
              <a:t>Carbon Fiber Composites</a:t>
            </a:r>
          </a:p>
          <a:p>
            <a:endParaRPr lang="en-US" dirty="0">
              <a:latin typeface="Times New Roman" panose="02020603050405020304" pitchFamily="18" charset="0"/>
              <a:ea typeface="Times New Roman" panose="02020603050405020304" pitchFamily="18" charset="0"/>
            </a:endParaRPr>
          </a:p>
          <a:p>
            <a:r>
              <a:rPr lang="en-US" dirty="0">
                <a:latin typeface="Times New Roman" panose="02020603050405020304" pitchFamily="18" charset="0"/>
                <a:ea typeface="Times New Roman" panose="02020603050405020304" pitchFamily="18" charset="0"/>
              </a:rPr>
              <a:t>Ceramic composites</a:t>
            </a:r>
          </a:p>
          <a:p>
            <a:endParaRPr lang="en-US" dirty="0">
              <a:latin typeface="Times New Roman" panose="02020603050405020304" pitchFamily="18" charset="0"/>
              <a:ea typeface="Times New Roman" panose="02020603050405020304" pitchFamily="18" charset="0"/>
            </a:endParaRPr>
          </a:p>
          <a:p>
            <a:r>
              <a:rPr lang="en-US" dirty="0">
                <a:latin typeface="Times New Roman" panose="02020603050405020304" pitchFamily="18" charset="0"/>
                <a:ea typeface="Times New Roman" panose="02020603050405020304" pitchFamily="18" charset="0"/>
              </a:rPr>
              <a:t>Glass fiber composites</a:t>
            </a:r>
          </a:p>
          <a:p>
            <a:endParaRPr lang="en-US" dirty="0">
              <a:latin typeface="Times New Roman" panose="02020603050405020304" pitchFamily="18" charset="0"/>
              <a:ea typeface="Times New Roman" panose="02020603050405020304" pitchFamily="18" charset="0"/>
            </a:endParaRPr>
          </a:p>
          <a:p>
            <a:r>
              <a:rPr lang="en-US" dirty="0">
                <a:latin typeface="Times New Roman" panose="02020603050405020304" pitchFamily="18" charset="0"/>
                <a:ea typeface="Times New Roman" panose="02020603050405020304" pitchFamily="18" charset="0"/>
              </a:rPr>
              <a:t>Kevlar and </a:t>
            </a:r>
            <a:r>
              <a:rPr lang="en-US" dirty="0" err="1">
                <a:latin typeface="Times New Roman" panose="02020603050405020304" pitchFamily="18" charset="0"/>
                <a:ea typeface="Times New Roman" panose="02020603050405020304" pitchFamily="18" charset="0"/>
              </a:rPr>
              <a:t>Nomex</a:t>
            </a:r>
            <a:r>
              <a:rPr lang="en-US" dirty="0">
                <a:latin typeface="Times New Roman" panose="02020603050405020304" pitchFamily="18" charset="0"/>
                <a:ea typeface="Times New Roman" panose="02020603050405020304" pitchFamily="18" charset="0"/>
              </a:rPr>
              <a:t> fabrics</a:t>
            </a:r>
          </a:p>
          <a:p>
            <a:endParaRPr lang="en-US" dirty="0">
              <a:latin typeface="Times New Roman" panose="02020603050405020304" pitchFamily="18" charset="0"/>
              <a:ea typeface="Times New Roman" panose="02020603050405020304" pitchFamily="18" charset="0"/>
            </a:endParaRPr>
          </a:p>
          <a:p>
            <a:r>
              <a:rPr lang="en-US" dirty="0">
                <a:latin typeface="Times New Roman" panose="02020603050405020304" pitchFamily="18" charset="0"/>
                <a:ea typeface="Times New Roman" panose="02020603050405020304" pitchFamily="18" charset="0"/>
              </a:rPr>
              <a:t>Moisture </a:t>
            </a:r>
          </a:p>
          <a:p>
            <a:endParaRPr lang="en-US" dirty="0">
              <a:latin typeface="Times New Roman" panose="02020603050405020304" pitchFamily="18" charset="0"/>
              <a:ea typeface="Times New Roman" panose="02020603050405020304" pitchFamily="18" charset="0"/>
            </a:endParaRPr>
          </a:p>
          <a:p>
            <a:r>
              <a:rPr lang="en-US" dirty="0">
                <a:latin typeface="Times New Roman" panose="02020603050405020304" pitchFamily="18" charset="0"/>
                <a:ea typeface="Times New Roman" panose="02020603050405020304" pitchFamily="18" charset="0"/>
              </a:rPr>
              <a:t>Non-conducting honeycomb layups </a:t>
            </a:r>
          </a:p>
          <a:p>
            <a:endParaRPr lang="en-US" dirty="0">
              <a:latin typeface="Times New Roman" panose="02020603050405020304" pitchFamily="18" charset="0"/>
              <a:ea typeface="Times New Roman" panose="02020603050405020304" pitchFamily="18" charset="0"/>
            </a:endParaRPr>
          </a:p>
          <a:p>
            <a:r>
              <a:rPr lang="en-US" dirty="0">
                <a:latin typeface="Times New Roman" panose="02020603050405020304" pitchFamily="18" charset="0"/>
                <a:ea typeface="Times New Roman" panose="02020603050405020304" pitchFamily="18" charset="0"/>
              </a:rPr>
              <a:t>Some types of chemicals and foreign materials</a:t>
            </a:r>
          </a:p>
        </p:txBody>
      </p:sp>
      <p:grpSp>
        <p:nvGrpSpPr>
          <p:cNvPr id="27" name="Group 26"/>
          <p:cNvGrpSpPr/>
          <p:nvPr/>
        </p:nvGrpSpPr>
        <p:grpSpPr>
          <a:xfrm>
            <a:off x="562725" y="1898000"/>
            <a:ext cx="427875" cy="3588400"/>
            <a:chOff x="279485" y="1879149"/>
            <a:chExt cx="380872" cy="3539408"/>
          </a:xfrm>
        </p:grpSpPr>
        <p:pic>
          <p:nvPicPr>
            <p:cNvPr id="20" name="Picture 19"/>
            <p:cNvPicPr>
              <a:picLocks noChangeAspect="1"/>
            </p:cNvPicPr>
            <p:nvPr/>
          </p:nvPicPr>
          <p:blipFill>
            <a:blip r:embed="rId4"/>
            <a:stretch>
              <a:fillRect/>
            </a:stretch>
          </p:blipFill>
          <p:spPr>
            <a:xfrm>
              <a:off x="349879" y="2433356"/>
              <a:ext cx="280987" cy="305421"/>
            </a:xfrm>
            <a:prstGeom prst="rect">
              <a:avLst/>
            </a:prstGeom>
          </p:spPr>
        </p:pic>
        <p:pic>
          <p:nvPicPr>
            <p:cNvPr id="21" name="Picture 20"/>
            <p:cNvPicPr>
              <a:picLocks noChangeAspect="1"/>
            </p:cNvPicPr>
            <p:nvPr/>
          </p:nvPicPr>
          <p:blipFill>
            <a:blip r:embed="rId4"/>
            <a:stretch>
              <a:fillRect/>
            </a:stretch>
          </p:blipFill>
          <p:spPr>
            <a:xfrm>
              <a:off x="349878" y="2969312"/>
              <a:ext cx="280987" cy="305421"/>
            </a:xfrm>
            <a:prstGeom prst="rect">
              <a:avLst/>
            </a:prstGeom>
          </p:spPr>
        </p:pic>
        <p:pic>
          <p:nvPicPr>
            <p:cNvPr id="22" name="Picture 21"/>
            <p:cNvPicPr>
              <a:picLocks noChangeAspect="1"/>
            </p:cNvPicPr>
            <p:nvPr/>
          </p:nvPicPr>
          <p:blipFill>
            <a:blip r:embed="rId4"/>
            <a:stretch>
              <a:fillRect/>
            </a:stretch>
          </p:blipFill>
          <p:spPr>
            <a:xfrm>
              <a:off x="349877" y="3505268"/>
              <a:ext cx="280987" cy="305421"/>
            </a:xfrm>
            <a:prstGeom prst="rect">
              <a:avLst/>
            </a:prstGeom>
          </p:spPr>
        </p:pic>
        <p:pic>
          <p:nvPicPr>
            <p:cNvPr id="23" name="Picture 22"/>
            <p:cNvPicPr>
              <a:picLocks noChangeAspect="1"/>
            </p:cNvPicPr>
            <p:nvPr/>
          </p:nvPicPr>
          <p:blipFill>
            <a:blip r:embed="rId4"/>
            <a:stretch>
              <a:fillRect/>
            </a:stretch>
          </p:blipFill>
          <p:spPr>
            <a:xfrm>
              <a:off x="349876" y="4041224"/>
              <a:ext cx="280987" cy="305421"/>
            </a:xfrm>
            <a:prstGeom prst="rect">
              <a:avLst/>
            </a:prstGeom>
          </p:spPr>
        </p:pic>
        <p:pic>
          <p:nvPicPr>
            <p:cNvPr id="24" name="Picture 23"/>
            <p:cNvPicPr>
              <a:picLocks noChangeAspect="1"/>
            </p:cNvPicPr>
            <p:nvPr/>
          </p:nvPicPr>
          <p:blipFill>
            <a:blip r:embed="rId4"/>
            <a:stretch>
              <a:fillRect/>
            </a:stretch>
          </p:blipFill>
          <p:spPr>
            <a:xfrm>
              <a:off x="349875" y="4577180"/>
              <a:ext cx="280987" cy="305421"/>
            </a:xfrm>
            <a:prstGeom prst="rect">
              <a:avLst/>
            </a:prstGeom>
          </p:spPr>
        </p:pic>
        <p:pic>
          <p:nvPicPr>
            <p:cNvPr id="25" name="Picture 24"/>
            <p:cNvPicPr>
              <a:picLocks noChangeAspect="1"/>
            </p:cNvPicPr>
            <p:nvPr/>
          </p:nvPicPr>
          <p:blipFill>
            <a:blip r:embed="rId4"/>
            <a:stretch>
              <a:fillRect/>
            </a:stretch>
          </p:blipFill>
          <p:spPr>
            <a:xfrm>
              <a:off x="349874" y="5113136"/>
              <a:ext cx="280987" cy="305421"/>
            </a:xfrm>
            <a:prstGeom prst="rect">
              <a:avLst/>
            </a:prstGeom>
          </p:spPr>
        </p:pic>
        <p:pic>
          <p:nvPicPr>
            <p:cNvPr id="26" name="Picture 25"/>
            <p:cNvPicPr>
              <a:picLocks noChangeAspect="1"/>
            </p:cNvPicPr>
            <p:nvPr/>
          </p:nvPicPr>
          <p:blipFill>
            <a:blip r:embed="rId5"/>
            <a:stretch>
              <a:fillRect/>
            </a:stretch>
          </p:blipFill>
          <p:spPr>
            <a:xfrm>
              <a:off x="279485" y="1879149"/>
              <a:ext cx="380872" cy="352775"/>
            </a:xfrm>
            <a:prstGeom prst="rect">
              <a:avLst/>
            </a:prstGeom>
          </p:spPr>
        </p:pic>
      </p:grpSp>
      <p:sp>
        <p:nvSpPr>
          <p:cNvPr id="29" name="TextBox 28"/>
          <p:cNvSpPr txBox="1"/>
          <p:nvPr/>
        </p:nvSpPr>
        <p:spPr>
          <a:xfrm>
            <a:off x="5161666" y="4861246"/>
            <a:ext cx="1259034" cy="923330"/>
          </a:xfrm>
          <a:prstGeom prst="rect">
            <a:avLst/>
          </a:prstGeom>
          <a:noFill/>
        </p:spPr>
        <p:txBody>
          <a:bodyPr wrap="square" rtlCol="0">
            <a:spAutoFit/>
          </a:bodyPr>
          <a:lstStyle/>
          <a:p>
            <a:r>
              <a:rPr lang="en-US" dirty="0"/>
              <a:t>Spray-on foam insulation</a:t>
            </a:r>
          </a:p>
        </p:txBody>
      </p:sp>
      <p:sp>
        <p:nvSpPr>
          <p:cNvPr id="30" name="TextBox 29"/>
          <p:cNvSpPr txBox="1"/>
          <p:nvPr/>
        </p:nvSpPr>
        <p:spPr>
          <a:xfrm>
            <a:off x="7253950" y="4545813"/>
            <a:ext cx="1552284" cy="369332"/>
          </a:xfrm>
          <a:prstGeom prst="rect">
            <a:avLst/>
          </a:prstGeom>
          <a:noFill/>
        </p:spPr>
        <p:txBody>
          <a:bodyPr wrap="none" rtlCol="0">
            <a:spAutoFit/>
          </a:bodyPr>
          <a:lstStyle/>
          <a:p>
            <a:r>
              <a:rPr lang="en-US" dirty="0"/>
              <a:t>Terahertz Data</a:t>
            </a:r>
          </a:p>
        </p:txBody>
      </p:sp>
    </p:spTree>
    <p:extLst>
      <p:ext uri="{BB962C8B-B14F-4D97-AF65-F5344CB8AC3E}">
        <p14:creationId xmlns:p14="http://schemas.microsoft.com/office/powerpoint/2010/main" val="38664979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NASA/TM-2020-220568/Volume II</a:t>
            </a:r>
            <a:br>
              <a:rPr lang="en-US" sz="2400" dirty="0"/>
            </a:br>
            <a:r>
              <a:rPr lang="en-US" sz="2400" dirty="0"/>
              <a:t>NDE Methods and Capabilities Handbook Appendices</a:t>
            </a:r>
          </a:p>
        </p:txBody>
      </p:sp>
      <p:sp>
        <p:nvSpPr>
          <p:cNvPr id="3" name="Slide Number Placeholder 2"/>
          <p:cNvSpPr>
            <a:spLocks noGrp="1"/>
          </p:cNvSpPr>
          <p:nvPr>
            <p:ph type="sldNum" sz="quarter" idx="4"/>
          </p:nvPr>
        </p:nvSpPr>
        <p:spPr/>
        <p:txBody>
          <a:bodyPr/>
          <a:lstStyle/>
          <a:p>
            <a:fld id="{04C05B9E-03CB-5142-9DF0-CE7D990CBC81}" type="slidenum">
              <a:rPr lang="en-US" smtClean="0">
                <a:solidFill>
                  <a:prstClr val="black">
                    <a:tint val="75000"/>
                  </a:prstClr>
                </a:solidFill>
              </a:rPr>
              <a:pPr/>
              <a:t>22</a:t>
            </a:fld>
            <a:endParaRPr lang="en-US" dirty="0">
              <a:solidFill>
                <a:prstClr val="black">
                  <a:tint val="75000"/>
                </a:prstClr>
              </a:solidFill>
            </a:endParaRPr>
          </a:p>
        </p:txBody>
      </p:sp>
      <p:sp>
        <p:nvSpPr>
          <p:cNvPr id="4" name="Rectangle 3"/>
          <p:cNvSpPr/>
          <p:nvPr/>
        </p:nvSpPr>
        <p:spPr>
          <a:xfrm>
            <a:off x="3124200" y="1828800"/>
            <a:ext cx="4833842" cy="3385542"/>
          </a:xfrm>
          <a:prstGeom prst="rect">
            <a:avLst/>
          </a:prstGeom>
        </p:spPr>
        <p:txBody>
          <a:bodyPr wrap="square">
            <a:spAutoFit/>
          </a:bodyPr>
          <a:lstStyle/>
          <a:p>
            <a:pPr>
              <a:lnSpc>
                <a:spcPct val="107000"/>
              </a:lnSpc>
            </a:pPr>
            <a:r>
              <a:rPr lang="en-US" sz="2000" b="1" i="1" dirty="0">
                <a:latin typeface="Calibri" panose="020F0502020204030204" pitchFamily="34" charset="0"/>
                <a:ea typeface="Calibri" panose="020F0502020204030204" pitchFamily="34" charset="0"/>
                <a:cs typeface="Times New Roman" panose="02020603050405020304" pitchFamily="18" charset="0"/>
              </a:rPr>
              <a:t>7.0 Appendices</a:t>
            </a:r>
          </a:p>
          <a:p>
            <a:pPr lvl="1">
              <a:lnSpc>
                <a:spcPct val="107000"/>
              </a:lnSpc>
            </a:pPr>
            <a:r>
              <a:rPr lang="en-US" sz="2000" b="1" i="1" dirty="0">
                <a:latin typeface="Calibri" panose="020F0502020204030204" pitchFamily="34" charset="0"/>
                <a:ea typeface="Calibri" panose="020F0502020204030204" pitchFamily="34" charset="0"/>
                <a:cs typeface="Times New Roman" panose="02020603050405020304" pitchFamily="18" charset="0"/>
              </a:rPr>
              <a:t>A. State of Practice Survey Report </a:t>
            </a:r>
          </a:p>
          <a:p>
            <a:pPr lvl="1">
              <a:lnSpc>
                <a:spcPct val="107000"/>
              </a:lnSpc>
            </a:pPr>
            <a:r>
              <a:rPr lang="en-US" sz="2000" b="1" i="1" dirty="0">
                <a:latin typeface="Calibri" panose="020F0502020204030204" pitchFamily="34" charset="0"/>
                <a:ea typeface="Calibri" panose="020F0502020204030204" pitchFamily="34" charset="0"/>
                <a:cs typeface="Times New Roman" panose="02020603050405020304" pitchFamily="18" charset="0"/>
              </a:rPr>
              <a:t>B. Photos and Descriptions – Listed by </a:t>
            </a:r>
            <a:r>
              <a:rPr lang="en-US" sz="2000" b="1" i="1" dirty="0" smtClean="0">
                <a:latin typeface="Calibri" panose="020F0502020204030204" pitchFamily="34" charset="0"/>
                <a:ea typeface="Calibri" panose="020F0502020204030204" pitchFamily="34" charset="0"/>
                <a:cs typeface="Times New Roman" panose="02020603050405020304" pitchFamily="18" charset="0"/>
              </a:rPr>
              <a:t>Defect </a:t>
            </a:r>
            <a:r>
              <a:rPr lang="en-US" sz="2000" b="1" i="1" dirty="0">
                <a:latin typeface="Calibri" panose="020F0502020204030204" pitchFamily="34" charset="0"/>
                <a:ea typeface="Calibri" panose="020F0502020204030204" pitchFamily="34" charset="0"/>
                <a:cs typeface="Times New Roman" panose="02020603050405020304" pitchFamily="18" charset="0"/>
              </a:rPr>
              <a:t>Type</a:t>
            </a:r>
          </a:p>
          <a:p>
            <a:pPr lvl="1">
              <a:lnSpc>
                <a:spcPct val="107000"/>
              </a:lnSpc>
            </a:pPr>
            <a:r>
              <a:rPr lang="en-US" sz="2000" b="1" i="1" dirty="0">
                <a:latin typeface="Calibri" panose="020F0502020204030204" pitchFamily="34" charset="0"/>
                <a:ea typeface="Calibri" panose="020F0502020204030204" pitchFamily="34" charset="0"/>
                <a:cs typeface="Times New Roman" panose="02020603050405020304" pitchFamily="18" charset="0"/>
              </a:rPr>
              <a:t>C. Round Robin Testing</a:t>
            </a:r>
          </a:p>
          <a:p>
            <a:pPr lvl="1">
              <a:lnSpc>
                <a:spcPct val="107000"/>
              </a:lnSpc>
            </a:pPr>
            <a:r>
              <a:rPr lang="en-US" sz="2000" b="1" i="1" dirty="0">
                <a:latin typeface="Calibri" panose="020F0502020204030204" pitchFamily="34" charset="0"/>
                <a:ea typeface="Calibri" panose="020F0502020204030204" pitchFamily="34" charset="0"/>
                <a:cs typeface="Times New Roman" panose="02020603050405020304" pitchFamily="18" charset="0"/>
              </a:rPr>
              <a:t>D. Manufacturing documents and </a:t>
            </a:r>
            <a:r>
              <a:rPr lang="en-US" sz="2000" b="1" i="1" dirty="0" smtClean="0">
                <a:latin typeface="Calibri" panose="020F0502020204030204" pitchFamily="34" charset="0"/>
                <a:ea typeface="Calibri" panose="020F0502020204030204" pitchFamily="34" charset="0"/>
                <a:cs typeface="Times New Roman" panose="02020603050405020304" pitchFamily="18" charset="0"/>
              </a:rPr>
              <a:t>Validation reports</a:t>
            </a:r>
            <a:endParaRPr lang="en-US" sz="2000" b="1" i="1" dirty="0">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pPr>
            <a:r>
              <a:rPr lang="en-US" sz="2000" b="1" i="1" dirty="0">
                <a:latin typeface="Calibri" panose="020F0502020204030204" pitchFamily="34" charset="0"/>
                <a:ea typeface="Calibri" panose="020F0502020204030204" pitchFamily="34" charset="0"/>
                <a:cs typeface="Times New Roman" panose="02020603050405020304" pitchFamily="18" charset="0"/>
              </a:rPr>
              <a:t>E. Individual test reports by specimen </a:t>
            </a:r>
            <a:endParaRPr lang="en-US" sz="2000" b="1" i="1" dirty="0" smtClean="0">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pPr>
            <a:r>
              <a:rPr lang="en-US" sz="2000" b="1" i="1" dirty="0">
                <a:latin typeface="Calibri" panose="020F0502020204030204" pitchFamily="34" charset="0"/>
                <a:ea typeface="Calibri" panose="020F0502020204030204" pitchFamily="34" charset="0"/>
                <a:cs typeface="Times New Roman" panose="02020603050405020304" pitchFamily="18" charset="0"/>
              </a:rPr>
              <a:t>	</a:t>
            </a:r>
            <a:r>
              <a:rPr lang="en-US" sz="2000" b="1" i="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650 pages of NDE results on 		round robin specimens</a:t>
            </a:r>
            <a:endParaRPr lang="en-US" sz="2000" b="1" i="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246DB231-79FB-4BC4-BE96-6269080AD4AC}"/>
              </a:ext>
            </a:extLst>
          </p:cNvPr>
          <p:cNvPicPr>
            <a:picLocks noChangeAspect="1"/>
          </p:cNvPicPr>
          <p:nvPr/>
        </p:nvPicPr>
        <p:blipFill>
          <a:blip r:embed="rId3"/>
          <a:stretch>
            <a:fillRect/>
          </a:stretch>
        </p:blipFill>
        <p:spPr>
          <a:xfrm>
            <a:off x="100252" y="2361915"/>
            <a:ext cx="2799489" cy="3236065"/>
          </a:xfrm>
          <a:prstGeom prst="rect">
            <a:avLst/>
          </a:prstGeom>
        </p:spPr>
      </p:pic>
    </p:spTree>
    <p:extLst>
      <p:ext uri="{BB962C8B-B14F-4D97-AF65-F5344CB8AC3E}">
        <p14:creationId xmlns:p14="http://schemas.microsoft.com/office/powerpoint/2010/main" val="21991826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3600" dirty="0" smtClean="0"/>
              <a:t>NDE </a:t>
            </a:r>
            <a:r>
              <a:rPr lang="en-US" sz="3600" dirty="0"/>
              <a:t>Methods and Capabilities </a:t>
            </a:r>
            <a:r>
              <a:rPr lang="en-US" sz="3600" dirty="0" smtClean="0"/>
              <a:t>Handbook Products</a:t>
            </a:r>
            <a:endParaRPr lang="en-US" sz="3600" dirty="0"/>
          </a:p>
        </p:txBody>
      </p:sp>
      <p:sp>
        <p:nvSpPr>
          <p:cNvPr id="7" name="Content Placeholder 6"/>
          <p:cNvSpPr>
            <a:spLocks noGrp="1"/>
          </p:cNvSpPr>
          <p:nvPr>
            <p:ph idx="1"/>
          </p:nvPr>
        </p:nvSpPr>
        <p:spPr>
          <a:xfrm>
            <a:off x="758979" y="1212773"/>
            <a:ext cx="5702511" cy="5645227"/>
          </a:xfrm>
        </p:spPr>
        <p:txBody>
          <a:bodyPr>
            <a:noAutofit/>
          </a:bodyPr>
          <a:lstStyle/>
          <a:p>
            <a:pPr marL="0" indent="0">
              <a:buNone/>
            </a:pPr>
            <a:r>
              <a:rPr lang="en-US" sz="2000" b="1" dirty="0" smtClean="0"/>
              <a:t>NDE </a:t>
            </a:r>
            <a:r>
              <a:rPr lang="en-US" sz="2000" b="1" dirty="0"/>
              <a:t>Methods and Capabilities Handbook </a:t>
            </a:r>
            <a:r>
              <a:rPr lang="en-US" sz="2000" b="1" dirty="0" smtClean="0"/>
              <a:t>NASA/TM-2020-220568</a:t>
            </a:r>
            <a:endParaRPr lang="en-US" sz="2000" b="1" dirty="0"/>
          </a:p>
          <a:p>
            <a:pPr marL="457200" lvl="1"/>
            <a:r>
              <a:rPr lang="en-US" sz="1600" dirty="0" smtClean="0"/>
              <a:t>A publically </a:t>
            </a:r>
            <a:r>
              <a:rPr lang="en-US" sz="1600" dirty="0"/>
              <a:t>available guidance document that facilitates the selection of appropriate NDE Techniques and provides recommended protocols for detecting and characterizing common flaw types in complex composite </a:t>
            </a:r>
            <a:r>
              <a:rPr lang="en-US" sz="1600" dirty="0" smtClean="0"/>
              <a:t>structures.</a:t>
            </a:r>
          </a:p>
          <a:p>
            <a:pPr marL="0" indent="0">
              <a:spcBef>
                <a:spcPts val="900"/>
              </a:spcBef>
              <a:buNone/>
            </a:pPr>
            <a:r>
              <a:rPr lang="en-US" sz="2000" b="1" dirty="0" smtClean="0"/>
              <a:t> A Unique Resources for NDE Community</a:t>
            </a:r>
          </a:p>
          <a:p>
            <a:pPr marL="457200" lvl="1" indent="-300037">
              <a:buFont typeface="Calibri" panose="020F0502020204030204" pitchFamily="34" charset="0"/>
              <a:buChar char="–"/>
            </a:pPr>
            <a:r>
              <a:rPr lang="en-US" sz="1600" dirty="0" smtClean="0">
                <a:solidFill>
                  <a:srgbClr val="FF0000"/>
                </a:solidFill>
              </a:rPr>
              <a:t>NDE Standards Library: </a:t>
            </a:r>
            <a:r>
              <a:rPr lang="en-US" sz="1600" dirty="0" smtClean="0"/>
              <a:t>88 Well-characterized NDE Composite Standards </a:t>
            </a:r>
          </a:p>
          <a:p>
            <a:pPr marL="457200" lvl="1" indent="-300037">
              <a:buFont typeface="Calibri" panose="020F0502020204030204" pitchFamily="34" charset="0"/>
              <a:buChar char="–"/>
            </a:pPr>
            <a:r>
              <a:rPr lang="en-US" sz="1600" dirty="0" smtClean="0">
                <a:solidFill>
                  <a:srgbClr val="FF0000"/>
                </a:solidFill>
              </a:rPr>
              <a:t>Digital records of preprocessed inspection data acquired on select specimens: </a:t>
            </a:r>
            <a:r>
              <a:rPr lang="en-US" sz="1600" dirty="0" smtClean="0"/>
              <a:t> verification, </a:t>
            </a:r>
            <a:r>
              <a:rPr lang="en-US" sz="1600" dirty="0"/>
              <a:t>algorithm </a:t>
            </a:r>
            <a:r>
              <a:rPr lang="en-US" sz="1600" dirty="0" smtClean="0"/>
              <a:t>development, </a:t>
            </a:r>
            <a:r>
              <a:rPr lang="en-US" sz="1600" dirty="0"/>
              <a:t>and machine </a:t>
            </a:r>
            <a:r>
              <a:rPr lang="en-US" sz="1600" dirty="0" smtClean="0"/>
              <a:t>learning</a:t>
            </a:r>
          </a:p>
          <a:p>
            <a:pPr marL="0" indent="0">
              <a:buNone/>
            </a:pPr>
            <a:r>
              <a:rPr lang="en-US" sz="2000" b="1" dirty="0" smtClean="0"/>
              <a:t>Acceptance by Industry</a:t>
            </a:r>
          </a:p>
          <a:p>
            <a:pPr marL="457200" lvl="1"/>
            <a:r>
              <a:rPr lang="en-US" sz="1600" dirty="0" smtClean="0">
                <a:solidFill>
                  <a:srgbClr val="FF0000"/>
                </a:solidFill>
              </a:rPr>
              <a:t>Referenced by </a:t>
            </a:r>
            <a:r>
              <a:rPr lang="en-US" sz="1600" dirty="0"/>
              <a:t>The Composite Materials Handbook-17 (CMH-17</a:t>
            </a:r>
            <a:r>
              <a:rPr lang="en-US" sz="1600" dirty="0" smtClean="0"/>
              <a:t>). CMH-17 </a:t>
            </a:r>
            <a:r>
              <a:rPr lang="en-US" sz="1600" dirty="0"/>
              <a:t>provides information and guidance necessary to design and fabricate end items from composite materials. Its primary purpose is the standardization of engineering data development methodologies related to testing, data reduction, and data reporting of property data for current and emerging composite </a:t>
            </a:r>
            <a:r>
              <a:rPr lang="en-US" sz="1600" dirty="0" smtClean="0"/>
              <a:t>materials. </a:t>
            </a:r>
            <a:endParaRPr lang="en-US" sz="1600" dirty="0" smtClean="0">
              <a:solidFill>
                <a:srgbClr val="FF0000"/>
              </a:solidFill>
            </a:endParaRPr>
          </a:p>
          <a:p>
            <a:pPr marL="0" indent="0">
              <a:buNone/>
            </a:pPr>
            <a:endParaRPr lang="en-US" sz="2000" b="1" dirty="0" smtClean="0"/>
          </a:p>
        </p:txBody>
      </p:sp>
      <p:pic>
        <p:nvPicPr>
          <p:cNvPr id="88" name="Picture 87"/>
          <p:cNvPicPr/>
          <p:nvPr/>
        </p:nvPicPr>
        <p:blipFill rotWithShape="1">
          <a:blip r:embed="rId3"/>
          <a:srcRect l="1923" t="5168" r="1602" b="2357"/>
          <a:stretch/>
        </p:blipFill>
        <p:spPr bwMode="auto">
          <a:xfrm>
            <a:off x="6461490" y="2610951"/>
            <a:ext cx="2548200" cy="1657351"/>
          </a:xfrm>
          <a:prstGeom prst="rect">
            <a:avLst/>
          </a:prstGeom>
          <a:ln>
            <a:noFill/>
          </a:ln>
          <a:extLst>
            <a:ext uri="{53640926-AAD7-44D8-BBD7-CCE9431645EC}">
              <a14:shadowObscured xmlns:a14="http://schemas.microsoft.com/office/drawing/2010/main"/>
            </a:ext>
          </a:extLst>
        </p:spPr>
      </p:pic>
      <p:sp>
        <p:nvSpPr>
          <p:cNvPr id="89" name="TextBox 88"/>
          <p:cNvSpPr txBox="1"/>
          <p:nvPr/>
        </p:nvSpPr>
        <p:spPr>
          <a:xfrm>
            <a:off x="6922425" y="2324556"/>
            <a:ext cx="1760418" cy="248209"/>
          </a:xfrm>
          <a:prstGeom prst="rect">
            <a:avLst/>
          </a:prstGeom>
          <a:noFill/>
        </p:spPr>
        <p:txBody>
          <a:bodyPr wrap="none" rtlCol="0">
            <a:spAutoFit/>
          </a:bodyPr>
          <a:lstStyle/>
          <a:p>
            <a:r>
              <a:rPr lang="en-US" sz="1013" dirty="0">
                <a:solidFill>
                  <a:schemeClr val="accent1">
                    <a:lumMod val="75000"/>
                  </a:schemeClr>
                </a:solidFill>
              </a:rPr>
              <a:t>Thermography of ply wrinkles</a:t>
            </a:r>
          </a:p>
        </p:txBody>
      </p:sp>
      <p:sp>
        <p:nvSpPr>
          <p:cNvPr id="91" name="TextBox 90"/>
          <p:cNvSpPr txBox="1"/>
          <p:nvPr/>
        </p:nvSpPr>
        <p:spPr>
          <a:xfrm>
            <a:off x="6583510" y="2610951"/>
            <a:ext cx="995630" cy="559961"/>
          </a:xfrm>
          <a:prstGeom prst="rect">
            <a:avLst/>
          </a:prstGeom>
          <a:noFill/>
        </p:spPr>
        <p:txBody>
          <a:bodyPr wrap="square" rtlCol="0">
            <a:spAutoFit/>
          </a:bodyPr>
          <a:lstStyle/>
          <a:p>
            <a:r>
              <a:rPr lang="en-US" sz="1013" dirty="0">
                <a:solidFill>
                  <a:schemeClr val="accent1">
                    <a:lumMod val="75000"/>
                  </a:schemeClr>
                </a:solidFill>
              </a:rPr>
              <a:t>X-ray CT of Impact Damage</a:t>
            </a:r>
          </a:p>
        </p:txBody>
      </p:sp>
      <p:sp>
        <p:nvSpPr>
          <p:cNvPr id="93" name="TextBox 92"/>
          <p:cNvSpPr txBox="1"/>
          <p:nvPr/>
        </p:nvSpPr>
        <p:spPr>
          <a:xfrm>
            <a:off x="6410734" y="4402511"/>
            <a:ext cx="2709396" cy="248209"/>
          </a:xfrm>
          <a:prstGeom prst="rect">
            <a:avLst/>
          </a:prstGeom>
          <a:noFill/>
        </p:spPr>
        <p:txBody>
          <a:bodyPr wrap="none" rtlCol="0">
            <a:spAutoFit/>
          </a:bodyPr>
          <a:lstStyle/>
          <a:p>
            <a:r>
              <a:rPr lang="en-US" sz="1013" dirty="0">
                <a:solidFill>
                  <a:schemeClr val="accent1">
                    <a:lumMod val="75000"/>
                  </a:schemeClr>
                </a:solidFill>
              </a:rPr>
              <a:t>Ultrasound of imbedded flaws in S-curve Panels</a:t>
            </a:r>
          </a:p>
        </p:txBody>
      </p:sp>
      <p:pic>
        <p:nvPicPr>
          <p:cNvPr id="163" name="Picture 162">
            <a:extLst>
              <a:ext uri="{FF2B5EF4-FFF2-40B4-BE49-F238E27FC236}">
                <a16:creationId xmlns:a16="http://schemas.microsoft.com/office/drawing/2014/main" id="{0C37348C-B14C-FD48-8AEC-081DA4A9B507}"/>
              </a:ext>
            </a:extLst>
          </p:cNvPr>
          <p:cNvPicPr>
            <a:picLocks noChangeAspect="1"/>
          </p:cNvPicPr>
          <p:nvPr/>
        </p:nvPicPr>
        <p:blipFill rotWithShape="1">
          <a:blip r:embed="rId4"/>
          <a:srcRect l="25092" t="47158" r="22408" b="19930"/>
          <a:stretch/>
        </p:blipFill>
        <p:spPr>
          <a:xfrm>
            <a:off x="6806787" y="1602294"/>
            <a:ext cx="1857610" cy="678175"/>
          </a:xfrm>
          <a:prstGeom prst="rect">
            <a:avLst/>
          </a:prstGeom>
        </p:spPr>
      </p:pic>
      <p:pic>
        <p:nvPicPr>
          <p:cNvPr id="164" name="Picture 163">
            <a:extLst>
              <a:ext uri="{FF2B5EF4-FFF2-40B4-BE49-F238E27FC236}">
                <a16:creationId xmlns:a16="http://schemas.microsoft.com/office/drawing/2014/main" id="{7CD1DBCE-315A-9A42-9092-D88586B15F85}"/>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l="14301" t="13151" r="11172" b="30444"/>
          <a:stretch/>
        </p:blipFill>
        <p:spPr>
          <a:xfrm>
            <a:off x="7438478" y="5284223"/>
            <a:ext cx="1295854" cy="735577"/>
          </a:xfrm>
          <a:prstGeom prst="rect">
            <a:avLst/>
          </a:prstGeom>
        </p:spPr>
      </p:pic>
      <p:pic>
        <p:nvPicPr>
          <p:cNvPr id="165" name="Picture 164"/>
          <p:cNvPicPr>
            <a:picLocks noChangeAspect="1"/>
          </p:cNvPicPr>
          <p:nvPr/>
        </p:nvPicPr>
        <p:blipFill rotWithShape="1">
          <a:blip r:embed="rId6" cstate="email">
            <a:extLst>
              <a:ext uri="{28A0092B-C50C-407E-A947-70E740481C1C}">
                <a14:useLocalDpi xmlns:a14="http://schemas.microsoft.com/office/drawing/2010/main" val="0"/>
              </a:ext>
            </a:extLst>
          </a:blip>
          <a:srcRect t="10221" r="4651"/>
          <a:stretch/>
        </p:blipFill>
        <p:spPr>
          <a:xfrm flipH="1">
            <a:off x="6750067" y="4613938"/>
            <a:ext cx="1658146" cy="624514"/>
          </a:xfrm>
          <a:prstGeom prst="rect">
            <a:avLst/>
          </a:prstGeom>
        </p:spPr>
      </p:pic>
      <p:sp>
        <p:nvSpPr>
          <p:cNvPr id="3" name="Rectangle 2"/>
          <p:cNvSpPr/>
          <p:nvPr/>
        </p:nvSpPr>
        <p:spPr>
          <a:xfrm rot="20530062">
            <a:off x="66202" y="1707251"/>
            <a:ext cx="880369" cy="923330"/>
          </a:xfrm>
          <a:prstGeom prst="rect">
            <a:avLst/>
          </a:prstGeom>
          <a:noFill/>
        </p:spPr>
        <p:txBody>
          <a:bodyPr wrap="none" lIns="91440" tIns="45720" rIns="91440" bIns="45720">
            <a:spAutoFit/>
          </a:bodyPr>
          <a:lstStyle/>
          <a:p>
            <a:pPr algn="ctr"/>
            <a:r>
              <a:rPr lang="en-US" sz="5400" b="1" cap="none" spc="0" dirty="0" smtClean="0">
                <a:ln w="13462">
                  <a:solidFill>
                    <a:schemeClr val="bg1"/>
                  </a:solidFill>
                  <a:prstDash val="solid"/>
                </a:ln>
                <a:solidFill>
                  <a:srgbClr val="FF0000"/>
                </a:solidFill>
                <a:effectLst>
                  <a:outerShdw dist="38100" dir="2700000" algn="bl" rotWithShape="0">
                    <a:schemeClr val="accent5"/>
                  </a:outerShdw>
                </a:effectLst>
              </a:rPr>
              <a:t>#1</a:t>
            </a:r>
            <a:endParaRPr lang="en-US" sz="5400" b="1" cap="none" spc="0" dirty="0">
              <a:ln w="13462">
                <a:solidFill>
                  <a:schemeClr val="bg1"/>
                </a:solidFill>
                <a:prstDash val="solid"/>
              </a:ln>
              <a:solidFill>
                <a:srgbClr val="FF0000"/>
              </a:solidFill>
              <a:effectLst>
                <a:outerShdw dist="38100" dir="2700000" algn="bl" rotWithShape="0">
                  <a:schemeClr val="accent5"/>
                </a:outerShdw>
              </a:effectLst>
            </a:endParaRPr>
          </a:p>
        </p:txBody>
      </p:sp>
      <p:sp>
        <p:nvSpPr>
          <p:cNvPr id="13" name="Rectangle 12"/>
          <p:cNvSpPr/>
          <p:nvPr/>
        </p:nvSpPr>
        <p:spPr>
          <a:xfrm rot="20530062">
            <a:off x="66202" y="2999437"/>
            <a:ext cx="880369" cy="923330"/>
          </a:xfrm>
          <a:prstGeom prst="rect">
            <a:avLst/>
          </a:prstGeom>
          <a:noFill/>
        </p:spPr>
        <p:txBody>
          <a:bodyPr wrap="none" lIns="91440" tIns="45720" rIns="91440" bIns="45720">
            <a:spAutoFit/>
          </a:bodyPr>
          <a:lstStyle/>
          <a:p>
            <a:pPr algn="ctr"/>
            <a:r>
              <a:rPr lang="en-US" sz="5400" b="1" cap="none" spc="0" dirty="0" smtClean="0">
                <a:ln w="13462">
                  <a:solidFill>
                    <a:schemeClr val="bg1"/>
                  </a:solidFill>
                  <a:prstDash val="solid"/>
                </a:ln>
                <a:solidFill>
                  <a:srgbClr val="FF0000"/>
                </a:solidFill>
                <a:effectLst>
                  <a:outerShdw dist="38100" dir="2700000" algn="bl" rotWithShape="0">
                    <a:schemeClr val="accent5"/>
                  </a:outerShdw>
                </a:effectLst>
              </a:rPr>
              <a:t>#2</a:t>
            </a:r>
            <a:endParaRPr lang="en-US" sz="5400" b="1" cap="none" spc="0" dirty="0">
              <a:ln w="13462">
                <a:solidFill>
                  <a:schemeClr val="bg1"/>
                </a:solidFill>
                <a:prstDash val="solid"/>
              </a:ln>
              <a:solidFill>
                <a:srgbClr val="FF0000"/>
              </a:solidFill>
              <a:effectLst>
                <a:outerShdw dist="38100" dir="2700000" algn="bl" rotWithShape="0">
                  <a:schemeClr val="accent5"/>
                </a:outerShdw>
              </a:effectLst>
            </a:endParaRPr>
          </a:p>
        </p:txBody>
      </p:sp>
      <p:sp>
        <p:nvSpPr>
          <p:cNvPr id="14" name="Rectangle 13"/>
          <p:cNvSpPr/>
          <p:nvPr/>
        </p:nvSpPr>
        <p:spPr>
          <a:xfrm rot="20530062">
            <a:off x="66202" y="3806637"/>
            <a:ext cx="880369" cy="923330"/>
          </a:xfrm>
          <a:prstGeom prst="rect">
            <a:avLst/>
          </a:prstGeom>
          <a:noFill/>
        </p:spPr>
        <p:txBody>
          <a:bodyPr wrap="none" lIns="91440" tIns="45720" rIns="91440" bIns="45720">
            <a:spAutoFit/>
          </a:bodyPr>
          <a:lstStyle/>
          <a:p>
            <a:pPr algn="ctr"/>
            <a:r>
              <a:rPr lang="en-US" sz="5400" b="1" cap="none" spc="0" dirty="0" smtClean="0">
                <a:ln w="13462">
                  <a:solidFill>
                    <a:schemeClr val="bg1"/>
                  </a:solidFill>
                  <a:prstDash val="solid"/>
                </a:ln>
                <a:solidFill>
                  <a:srgbClr val="FF0000"/>
                </a:solidFill>
                <a:effectLst>
                  <a:outerShdw dist="38100" dir="2700000" algn="bl" rotWithShape="0">
                    <a:schemeClr val="accent5"/>
                  </a:outerShdw>
                </a:effectLst>
              </a:rPr>
              <a:t>#3</a:t>
            </a:r>
            <a:endParaRPr lang="en-US" sz="5400" b="1" cap="none" spc="0" dirty="0">
              <a:ln w="13462">
                <a:solidFill>
                  <a:schemeClr val="bg1"/>
                </a:solidFill>
                <a:prstDash val="solid"/>
              </a:ln>
              <a:solidFill>
                <a:srgbClr val="FF0000"/>
              </a:solidFill>
              <a:effectLst>
                <a:outerShdw dist="38100" dir="2700000" algn="bl" rotWithShape="0">
                  <a:schemeClr val="accent5"/>
                </a:outerShdw>
              </a:effectLst>
            </a:endParaRPr>
          </a:p>
        </p:txBody>
      </p:sp>
      <p:sp>
        <p:nvSpPr>
          <p:cNvPr id="15" name="Rectangle 14"/>
          <p:cNvSpPr/>
          <p:nvPr/>
        </p:nvSpPr>
        <p:spPr>
          <a:xfrm rot="20530062">
            <a:off x="66202" y="4822557"/>
            <a:ext cx="880369" cy="923330"/>
          </a:xfrm>
          <a:prstGeom prst="rect">
            <a:avLst/>
          </a:prstGeom>
          <a:noFill/>
        </p:spPr>
        <p:txBody>
          <a:bodyPr wrap="none" lIns="91440" tIns="45720" rIns="91440" bIns="45720">
            <a:spAutoFit/>
          </a:bodyPr>
          <a:lstStyle/>
          <a:p>
            <a:pPr algn="ctr"/>
            <a:r>
              <a:rPr lang="en-US" sz="5400" b="1" cap="none" spc="0" dirty="0" smtClean="0">
                <a:ln w="13462">
                  <a:solidFill>
                    <a:schemeClr val="bg1"/>
                  </a:solidFill>
                  <a:prstDash val="solid"/>
                </a:ln>
                <a:solidFill>
                  <a:srgbClr val="FF0000"/>
                </a:solidFill>
                <a:effectLst>
                  <a:outerShdw dist="38100" dir="2700000" algn="bl" rotWithShape="0">
                    <a:schemeClr val="accent5"/>
                  </a:outerShdw>
                </a:effectLst>
              </a:rPr>
              <a:t>#4</a:t>
            </a:r>
            <a:endParaRPr lang="en-US" sz="5400" b="1" cap="none" spc="0" dirty="0">
              <a:ln w="13462">
                <a:solidFill>
                  <a:schemeClr val="bg1"/>
                </a:solidFill>
                <a:prstDash val="solid"/>
              </a:ln>
              <a:solidFill>
                <a:srgbClr val="FF0000"/>
              </a:solidFill>
              <a:effectLst>
                <a:outerShdw dist="38100" dir="2700000" algn="bl" rotWithShape="0">
                  <a:schemeClr val="accent5"/>
                </a:outerShdw>
              </a:effectLst>
            </a:endParaRPr>
          </a:p>
        </p:txBody>
      </p:sp>
    </p:spTree>
    <p:extLst>
      <p:ext uri="{BB962C8B-B14F-4D97-AF65-F5344CB8AC3E}">
        <p14:creationId xmlns:p14="http://schemas.microsoft.com/office/powerpoint/2010/main" val="38155038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Obtain Resources</a:t>
            </a:r>
            <a:endParaRPr lang="en-US" dirty="0"/>
          </a:p>
        </p:txBody>
      </p:sp>
      <p:sp>
        <p:nvSpPr>
          <p:cNvPr id="3" name="Content Placeholder 2"/>
          <p:cNvSpPr>
            <a:spLocks noGrp="1"/>
          </p:cNvSpPr>
          <p:nvPr>
            <p:ph idx="1"/>
          </p:nvPr>
        </p:nvSpPr>
        <p:spPr>
          <a:xfrm>
            <a:off x="457200" y="1371600"/>
            <a:ext cx="8229600" cy="5257800"/>
          </a:xfrm>
        </p:spPr>
        <p:txBody>
          <a:bodyPr/>
          <a:lstStyle/>
          <a:p>
            <a:r>
              <a:rPr lang="en-US" dirty="0" smtClean="0"/>
              <a:t>Handbook: NASA Technical Reports Server</a:t>
            </a:r>
          </a:p>
          <a:p>
            <a:pPr marL="457200" lvl="1" indent="0">
              <a:buNone/>
            </a:pPr>
            <a:r>
              <a:rPr lang="en-US" dirty="0" smtClean="0">
                <a:hlinkClick r:id="rId2"/>
              </a:rPr>
              <a:t>http://ntrs.nasa.gov</a:t>
            </a:r>
            <a:endParaRPr lang="en-US" dirty="0" smtClean="0"/>
          </a:p>
          <a:p>
            <a:pPr marL="457200" lvl="1" indent="0">
              <a:buNone/>
            </a:pPr>
            <a:endParaRPr lang="en-US" dirty="0"/>
          </a:p>
          <a:p>
            <a:r>
              <a:rPr lang="en-US" dirty="0" smtClean="0"/>
              <a:t>Specimens and Data: Space Act Agreement with National Institute for Aviation Research (NIAR)</a:t>
            </a:r>
          </a:p>
          <a:p>
            <a:pPr marL="0" indent="0" algn="ctr">
              <a:buNone/>
            </a:pPr>
            <a:r>
              <a:rPr lang="en-US" dirty="0" smtClean="0">
                <a:solidFill>
                  <a:srgbClr val="FF0000"/>
                </a:solidFill>
              </a:rPr>
              <a:t>On hold due to COVID-19</a:t>
            </a:r>
          </a:p>
          <a:p>
            <a:pPr marL="457200" lvl="1" indent="0">
              <a:buNone/>
            </a:pPr>
            <a:endParaRPr lang="en-US" dirty="0" smtClean="0">
              <a:hlinkClick r:id="rId3"/>
            </a:endParaRPr>
          </a:p>
          <a:p>
            <a:pPr marL="457200" lvl="1" indent="0">
              <a:buNone/>
            </a:pPr>
            <a:r>
              <a:rPr lang="en-US" dirty="0" smtClean="0">
                <a:hlinkClick r:id="rId3"/>
              </a:rPr>
              <a:t>http://nde.larc.nasa.gov</a:t>
            </a:r>
            <a:r>
              <a:rPr lang="en-US" dirty="0" smtClean="0"/>
              <a:t> and click on “NDE Standards Library” for up-to-date info</a:t>
            </a:r>
          </a:p>
          <a:p>
            <a:pPr marL="457200" lvl="1" indent="0">
              <a:buNone/>
            </a:pPr>
            <a:endParaRPr lang="en-US" dirty="0" smtClean="0"/>
          </a:p>
        </p:txBody>
      </p:sp>
      <p:sp>
        <p:nvSpPr>
          <p:cNvPr id="4" name="Slide Number Placeholder 3"/>
          <p:cNvSpPr>
            <a:spLocks noGrp="1"/>
          </p:cNvSpPr>
          <p:nvPr>
            <p:ph type="sldNum" sz="quarter" idx="11"/>
          </p:nvPr>
        </p:nvSpPr>
        <p:spPr/>
        <p:txBody>
          <a:bodyPr/>
          <a:lstStyle/>
          <a:p>
            <a:pPr>
              <a:defRPr/>
            </a:pPr>
            <a:fld id="{87F12B3B-E9A9-E844-B4B4-65B2C4D50263}" type="slidenum">
              <a:rPr lang="en-US" smtClean="0"/>
              <a:pPr>
                <a:defRPr/>
              </a:pPr>
              <a:t>24</a:t>
            </a:fld>
            <a:endParaRPr lang="en-US" dirty="0"/>
          </a:p>
        </p:txBody>
      </p:sp>
    </p:spTree>
    <p:extLst>
      <p:ext uri="{BB962C8B-B14F-4D97-AF65-F5344CB8AC3E}">
        <p14:creationId xmlns:p14="http://schemas.microsoft.com/office/powerpoint/2010/main" val="2543175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97175"/>
            <a:ext cx="8151812" cy="938319"/>
          </a:xfrm>
        </p:spPr>
        <p:txBody>
          <a:bodyPr>
            <a:normAutofit fontScale="90000"/>
          </a:bodyPr>
          <a:lstStyle/>
          <a:p>
            <a:r>
              <a:rPr lang="en-US" sz="3200" dirty="0" smtClean="0"/>
              <a:t>What Does industry need to transition for inspection </a:t>
            </a:r>
            <a:r>
              <a:rPr lang="en-US" sz="3200" dirty="0"/>
              <a:t>g</a:t>
            </a:r>
            <a:r>
              <a:rPr lang="en-US" sz="3200" dirty="0" smtClean="0"/>
              <a:t>rowing uses of composite materials</a:t>
            </a:r>
            <a:r>
              <a:rPr lang="en-US" sz="3200" dirty="0"/>
              <a:t/>
            </a:r>
            <a:br>
              <a:rPr lang="en-US" sz="3200" dirty="0"/>
            </a:br>
            <a:endParaRPr lang="en-US" sz="3200" dirty="0">
              <a:solidFill>
                <a:srgbClr val="FF0000"/>
              </a:solidFill>
            </a:endParaRPr>
          </a:p>
        </p:txBody>
      </p:sp>
      <p:sp>
        <p:nvSpPr>
          <p:cNvPr id="3" name="Slide Number Placeholder 2"/>
          <p:cNvSpPr>
            <a:spLocks noGrp="1"/>
          </p:cNvSpPr>
          <p:nvPr>
            <p:ph type="sldNum" sz="quarter" idx="4"/>
          </p:nvPr>
        </p:nvSpPr>
        <p:spPr/>
        <p:txBody>
          <a:bodyPr/>
          <a:lstStyle/>
          <a:p>
            <a:fld id="{04C05B9E-03CB-5142-9DF0-CE7D990CBC81}" type="slidenum">
              <a:rPr lang="en-US" smtClean="0">
                <a:solidFill>
                  <a:prstClr val="black">
                    <a:tint val="75000"/>
                  </a:prstClr>
                </a:solidFill>
              </a:rPr>
              <a:pPr/>
              <a:t>3</a:t>
            </a:fld>
            <a:endParaRPr lang="en-US" dirty="0">
              <a:solidFill>
                <a:prstClr val="black">
                  <a:tint val="75000"/>
                </a:prstClr>
              </a:solidFill>
            </a:endParaRPr>
          </a:p>
        </p:txBody>
      </p:sp>
      <p:pic>
        <p:nvPicPr>
          <p:cNvPr id="11" name="Picture 10"/>
          <p:cNvPicPr/>
          <p:nvPr/>
        </p:nvPicPr>
        <p:blipFill>
          <a:blip r:embed="rId2" cstate="print"/>
          <a:srcRect/>
          <a:stretch>
            <a:fillRect/>
          </a:stretch>
        </p:blipFill>
        <p:spPr bwMode="auto">
          <a:xfrm>
            <a:off x="4449738" y="1099013"/>
            <a:ext cx="4085089" cy="2406187"/>
          </a:xfrm>
          <a:prstGeom prst="rect">
            <a:avLst/>
          </a:prstGeom>
          <a:noFill/>
          <a:ln w="9525">
            <a:noFill/>
            <a:miter lim="800000"/>
            <a:headEnd/>
            <a:tailEnd/>
          </a:ln>
        </p:spPr>
      </p:pic>
      <p:sp>
        <p:nvSpPr>
          <p:cNvPr id="10" name="Rectangle 9"/>
          <p:cNvSpPr/>
          <p:nvPr/>
        </p:nvSpPr>
        <p:spPr>
          <a:xfrm>
            <a:off x="76200" y="2054264"/>
            <a:ext cx="3732212" cy="4031873"/>
          </a:xfrm>
          <a:prstGeom prst="rect">
            <a:avLst/>
          </a:prstGeom>
          <a:solidFill>
            <a:schemeClr val="tx2">
              <a:lumMod val="20000"/>
              <a:lumOff val="80000"/>
            </a:schemeClr>
          </a:solidFill>
          <a:ln>
            <a:noFill/>
          </a:ln>
          <a:effectLst>
            <a:outerShdw blurRad="190500" dist="228600" dir="2700000" algn="ctr">
              <a:srgbClr val="000000">
                <a:alpha val="30000"/>
              </a:srgbClr>
            </a:outerShdw>
          </a:effectLst>
        </p:spPr>
        <p:txBody>
          <a:bodyPr wrap="square">
            <a:spAutoFit/>
          </a:bodyPr>
          <a:lstStyle/>
          <a:p>
            <a:pPr marL="214313" indent="-214313">
              <a:buFont typeface="Arial" panose="020B0604020202020204" pitchFamily="34" charset="0"/>
              <a:buChar char="•"/>
            </a:pPr>
            <a:r>
              <a:rPr lang="en-US" sz="1600" dirty="0">
                <a:latin typeface="Calibri" panose="020F0502020204030204" pitchFamily="34" charset="0"/>
                <a:ea typeface="Calibri" panose="020F0502020204030204" pitchFamily="34" charset="0"/>
                <a:cs typeface="Times New Roman" panose="02020603050405020304" pitchFamily="18" charset="0"/>
              </a:rPr>
              <a:t>153 Respondents</a:t>
            </a:r>
          </a:p>
          <a:p>
            <a:pPr marL="214313" indent="-214313">
              <a:buFont typeface="Arial" panose="020B0604020202020204" pitchFamily="34" charset="0"/>
              <a:buChar char="•"/>
            </a:pPr>
            <a:r>
              <a:rPr lang="en-US" sz="1600" dirty="0"/>
              <a:t>Primary composite structure type of interest: </a:t>
            </a:r>
            <a:r>
              <a:rPr lang="en-US" sz="1600" dirty="0" smtClean="0"/>
              <a:t>carbon fiber reinforced polymer (</a:t>
            </a:r>
            <a:r>
              <a:rPr lang="en-US" sz="1600" dirty="0" smtClean="0">
                <a:solidFill>
                  <a:srgbClr val="FF0000"/>
                </a:solidFill>
              </a:rPr>
              <a:t>CFRP</a:t>
            </a:r>
            <a:r>
              <a:rPr lang="en-US" sz="1600" dirty="0" smtClean="0"/>
              <a:t>)</a:t>
            </a:r>
            <a:endParaRPr lang="en-US" sz="1600" dirty="0"/>
          </a:p>
          <a:p>
            <a:pPr marL="214313" indent="-214313">
              <a:buFont typeface="Arial" panose="020B0604020202020204" pitchFamily="34" charset="0"/>
              <a:buChar char="•"/>
            </a:pPr>
            <a:r>
              <a:rPr lang="en-US" sz="1600" dirty="0"/>
              <a:t>Most </a:t>
            </a:r>
            <a:r>
              <a:rPr lang="en-US" sz="1600" dirty="0" smtClean="0"/>
              <a:t>commonly used </a:t>
            </a:r>
            <a:r>
              <a:rPr lang="en-US" sz="1600" dirty="0"/>
              <a:t>NDT methods: </a:t>
            </a:r>
          </a:p>
          <a:p>
            <a:pPr marL="557213" lvl="1" indent="-214313">
              <a:buFont typeface="Arial" panose="020B0604020202020204" pitchFamily="34" charset="0"/>
              <a:buChar char="•"/>
            </a:pPr>
            <a:r>
              <a:rPr lang="en-US" sz="1600" dirty="0" smtClean="0"/>
              <a:t>Visual</a:t>
            </a:r>
          </a:p>
          <a:p>
            <a:pPr marL="557213" lvl="1" indent="-214313">
              <a:buFont typeface="Arial" panose="020B0604020202020204" pitchFamily="34" charset="0"/>
              <a:buChar char="•"/>
            </a:pPr>
            <a:r>
              <a:rPr lang="en-US" sz="1600" dirty="0" smtClean="0"/>
              <a:t> </a:t>
            </a:r>
            <a:r>
              <a:rPr lang="en-US" sz="1600" dirty="0"/>
              <a:t>Tap Testing</a:t>
            </a:r>
          </a:p>
          <a:p>
            <a:pPr marL="557213" lvl="1" indent="-214313">
              <a:buFont typeface="Arial" panose="020B0604020202020204" pitchFamily="34" charset="0"/>
              <a:buChar char="•"/>
            </a:pPr>
            <a:r>
              <a:rPr lang="en-US" sz="1600" dirty="0"/>
              <a:t>Through-Transmission Ultrasound (UT) </a:t>
            </a:r>
          </a:p>
          <a:p>
            <a:pPr marL="557213" lvl="1" indent="-214313">
              <a:buFont typeface="Arial" panose="020B0604020202020204" pitchFamily="34" charset="0"/>
              <a:buChar char="•"/>
            </a:pPr>
            <a:r>
              <a:rPr lang="en-US" sz="1600" dirty="0"/>
              <a:t>Pulse Echo UT</a:t>
            </a:r>
          </a:p>
          <a:p>
            <a:pPr marL="557213" lvl="1" indent="-214313">
              <a:buFont typeface="Arial" panose="020B0604020202020204" pitchFamily="34" charset="0"/>
              <a:buChar char="•"/>
            </a:pPr>
            <a:r>
              <a:rPr lang="en-US" sz="1600" dirty="0"/>
              <a:t>X-ray methods (Digital, Computed Tomography, and Film – in that order)</a:t>
            </a:r>
          </a:p>
          <a:p>
            <a:pPr marL="557213" lvl="1" indent="-214313">
              <a:buFont typeface="Arial" panose="020B0604020202020204" pitchFamily="34" charset="0"/>
              <a:buChar char="•"/>
            </a:pPr>
            <a:r>
              <a:rPr lang="en-US" sz="1600" dirty="0"/>
              <a:t>Infrared Thermography</a:t>
            </a:r>
          </a:p>
          <a:p>
            <a:pPr marL="557213" lvl="1" indent="-214313">
              <a:buFont typeface="Arial" panose="020B0604020202020204" pitchFamily="34" charset="0"/>
              <a:buChar char="•"/>
            </a:pPr>
            <a:r>
              <a:rPr lang="en-US" sz="1600" dirty="0"/>
              <a:t>Low Frequency Ultrasound/Bond Testing</a:t>
            </a:r>
            <a:r>
              <a:rPr lang="en-US" sz="1600" dirty="0" smtClean="0"/>
              <a:t>.</a:t>
            </a:r>
            <a:endParaRPr lang="en-US" sz="1600" dirty="0"/>
          </a:p>
        </p:txBody>
      </p:sp>
      <p:sp>
        <p:nvSpPr>
          <p:cNvPr id="12" name="Rectangle 11"/>
          <p:cNvSpPr/>
          <p:nvPr/>
        </p:nvSpPr>
        <p:spPr>
          <a:xfrm>
            <a:off x="5029200" y="3276600"/>
            <a:ext cx="3732212" cy="2800767"/>
          </a:xfrm>
          <a:prstGeom prst="rect">
            <a:avLst/>
          </a:prstGeom>
          <a:solidFill>
            <a:schemeClr val="tx2">
              <a:lumMod val="20000"/>
              <a:lumOff val="80000"/>
            </a:schemeClr>
          </a:solidFill>
          <a:ln>
            <a:noFill/>
          </a:ln>
          <a:effectLst>
            <a:outerShdw blurRad="190500" dist="228600" dir="2700000" algn="ctr">
              <a:srgbClr val="000000">
                <a:alpha val="30000"/>
              </a:srgbClr>
            </a:outerShdw>
          </a:effectLst>
        </p:spPr>
        <p:txBody>
          <a:bodyPr wrap="square">
            <a:spAutoFit/>
          </a:bodyPr>
          <a:lstStyle/>
          <a:p>
            <a:pPr marL="214313" indent="-214313">
              <a:buFont typeface="Arial" panose="020B0604020202020204" pitchFamily="34" charset="0"/>
              <a:buChar char="•"/>
            </a:pPr>
            <a:r>
              <a:rPr lang="en-US" sz="1600" dirty="0">
                <a:latin typeface="Calibri" panose="020F0502020204030204" pitchFamily="34" charset="0"/>
                <a:ea typeface="Calibri" panose="020F0502020204030204" pitchFamily="34" charset="0"/>
                <a:cs typeface="Times New Roman" panose="02020603050405020304" pitchFamily="18" charset="0"/>
              </a:rPr>
              <a:t>Automation:</a:t>
            </a:r>
          </a:p>
          <a:p>
            <a:pPr marL="557213" lvl="1" indent="-214313">
              <a:buFont typeface="Arial" panose="020B0604020202020204" pitchFamily="34" charset="0"/>
              <a:buChar char="•"/>
            </a:pPr>
            <a:r>
              <a:rPr lang="en-US" sz="1600" dirty="0">
                <a:latin typeface="Calibri" panose="020F0502020204030204" pitchFamily="34" charset="0"/>
                <a:cs typeface="Times New Roman" panose="02020603050405020304" pitchFamily="18" charset="0"/>
              </a:rPr>
              <a:t>Automated Fiber Placement (AFP)</a:t>
            </a:r>
          </a:p>
          <a:p>
            <a:pPr marL="557213" lvl="1" indent="-214313">
              <a:buFont typeface="Arial" panose="020B0604020202020204" pitchFamily="34" charset="0"/>
              <a:buChar char="•"/>
            </a:pPr>
            <a:r>
              <a:rPr lang="en-US" sz="1600" dirty="0">
                <a:latin typeface="Calibri" panose="020F0502020204030204" pitchFamily="34" charset="0"/>
                <a:cs typeface="Times New Roman" panose="02020603050405020304" pitchFamily="18" charset="0"/>
              </a:rPr>
              <a:t>Visual</a:t>
            </a:r>
          </a:p>
          <a:p>
            <a:pPr marL="557213" lvl="1" indent="-214313">
              <a:buFont typeface="Arial" panose="020B0604020202020204" pitchFamily="34" charset="0"/>
              <a:buChar char="•"/>
            </a:pPr>
            <a:r>
              <a:rPr lang="en-US" sz="1600" dirty="0">
                <a:latin typeface="Calibri" panose="020F0502020204030204" pitchFamily="34" charset="0"/>
                <a:cs typeface="Times New Roman" panose="02020603050405020304" pitchFamily="18" charset="0"/>
              </a:rPr>
              <a:t>UT</a:t>
            </a:r>
          </a:p>
          <a:p>
            <a:pPr marL="557213" lvl="1" indent="-214313">
              <a:buFont typeface="Arial" panose="020B0604020202020204" pitchFamily="34" charset="0"/>
              <a:buChar char="•"/>
            </a:pPr>
            <a:r>
              <a:rPr lang="en-US" sz="1600" dirty="0">
                <a:latin typeface="Calibri" panose="020F0502020204030204" pitchFamily="34" charset="0"/>
                <a:cs typeface="Times New Roman" panose="02020603050405020304" pitchFamily="18" charset="0"/>
              </a:rPr>
              <a:t>Thermography</a:t>
            </a:r>
          </a:p>
          <a:p>
            <a:pPr marL="214313" indent="-214313">
              <a:buFont typeface="Arial" panose="020B0604020202020204" pitchFamily="34" charset="0"/>
              <a:buChar char="•"/>
            </a:pPr>
            <a:r>
              <a:rPr lang="en-US" sz="1600" dirty="0">
                <a:latin typeface="Calibri" panose="020F0502020204030204" pitchFamily="34" charset="0"/>
                <a:cs typeface="Times New Roman" panose="02020603050405020304" pitchFamily="18" charset="0"/>
              </a:rPr>
              <a:t>Better reference standards &amp; most common defects</a:t>
            </a:r>
          </a:p>
          <a:p>
            <a:pPr marL="557213" lvl="1" indent="-214313">
              <a:buFont typeface="Arial" panose="020B0604020202020204" pitchFamily="34" charset="0"/>
              <a:buChar char="•"/>
            </a:pPr>
            <a:r>
              <a:rPr lang="en-US" sz="1600" dirty="0">
                <a:latin typeface="Calibri" panose="020F0502020204030204" pitchFamily="34" charset="0"/>
                <a:cs typeface="Times New Roman" panose="02020603050405020304" pitchFamily="18" charset="0"/>
              </a:rPr>
              <a:t>Delaminations/disbonds</a:t>
            </a:r>
          </a:p>
          <a:p>
            <a:pPr marL="557213" lvl="1" indent="-214313">
              <a:buFont typeface="Arial" panose="020B0604020202020204" pitchFamily="34" charset="0"/>
              <a:buChar char="•"/>
            </a:pPr>
            <a:r>
              <a:rPr lang="en-US" sz="1600" dirty="0">
                <a:latin typeface="Calibri" panose="020F0502020204030204" pitchFamily="34" charset="0"/>
                <a:cs typeface="Times New Roman" panose="02020603050405020304" pitchFamily="18" charset="0"/>
              </a:rPr>
              <a:t>Ply waviness/wrinkles</a:t>
            </a:r>
          </a:p>
          <a:p>
            <a:pPr marL="557213" lvl="1" indent="-214313">
              <a:buFont typeface="Arial" panose="020B0604020202020204" pitchFamily="34" charset="0"/>
              <a:buChar char="•"/>
            </a:pPr>
            <a:r>
              <a:rPr lang="en-US" sz="1600" dirty="0">
                <a:latin typeface="Calibri" panose="020F0502020204030204" pitchFamily="34" charset="0"/>
                <a:cs typeface="Times New Roman" panose="02020603050405020304" pitchFamily="18" charset="0"/>
              </a:rPr>
              <a:t>Bond strength</a:t>
            </a:r>
          </a:p>
          <a:p>
            <a:pPr marL="557213" lvl="1" indent="-214313">
              <a:buFont typeface="Arial" panose="020B0604020202020204" pitchFamily="34" charset="0"/>
              <a:buChar char="•"/>
            </a:pPr>
            <a:r>
              <a:rPr lang="en-US" sz="1600" dirty="0" err="1" smtClean="0">
                <a:latin typeface="Calibri" panose="020F0502020204030204" pitchFamily="34" charset="0"/>
                <a:cs typeface="Times New Roman" panose="02020603050405020304" pitchFamily="18" charset="0"/>
              </a:rPr>
              <a:t>Microcracks</a:t>
            </a:r>
            <a:endParaRPr lang="en-US" sz="1600" dirty="0"/>
          </a:p>
        </p:txBody>
      </p:sp>
      <p:sp>
        <p:nvSpPr>
          <p:cNvPr id="4" name="TextBox 3"/>
          <p:cNvSpPr txBox="1"/>
          <p:nvPr/>
        </p:nvSpPr>
        <p:spPr>
          <a:xfrm rot="19602095">
            <a:off x="4114800" y="1524000"/>
            <a:ext cx="1640385" cy="369332"/>
          </a:xfrm>
          <a:prstGeom prst="rect">
            <a:avLst/>
          </a:prstGeom>
          <a:solidFill>
            <a:srgbClr val="FFC000"/>
          </a:solidFill>
        </p:spPr>
        <p:txBody>
          <a:bodyPr wrap="none" rtlCol="0">
            <a:spAutoFit/>
          </a:bodyPr>
          <a:lstStyle/>
          <a:p>
            <a:r>
              <a:rPr lang="en-US" dirty="0" smtClean="0"/>
              <a:t>Industry Survey</a:t>
            </a:r>
            <a:endParaRPr lang="en-US" dirty="0"/>
          </a:p>
        </p:txBody>
      </p:sp>
    </p:spTree>
    <p:extLst>
      <p:ext uri="{BB962C8B-B14F-4D97-AF65-F5344CB8AC3E}">
        <p14:creationId xmlns:p14="http://schemas.microsoft.com/office/powerpoint/2010/main" val="42920564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NDE Methods and Capabilities </a:t>
            </a:r>
            <a:r>
              <a:rPr lang="en-US" dirty="0" smtClean="0"/>
              <a:t>Handbook Objectives</a:t>
            </a:r>
            <a:endParaRPr lang="en-US" dirty="0"/>
          </a:p>
        </p:txBody>
      </p:sp>
      <p:sp>
        <p:nvSpPr>
          <p:cNvPr id="3" name="Content Placeholder 2"/>
          <p:cNvSpPr>
            <a:spLocks noGrp="1"/>
          </p:cNvSpPr>
          <p:nvPr>
            <p:ph idx="1"/>
          </p:nvPr>
        </p:nvSpPr>
        <p:spPr>
          <a:xfrm>
            <a:off x="457200" y="1600200"/>
            <a:ext cx="8229600" cy="5181600"/>
          </a:xfrm>
        </p:spPr>
        <p:txBody>
          <a:bodyPr/>
          <a:lstStyle/>
          <a:p>
            <a:r>
              <a:rPr lang="en-US" sz="2000" dirty="0" smtClean="0">
                <a:solidFill>
                  <a:srgbClr val="FF0000"/>
                </a:solidFill>
              </a:rPr>
              <a:t>Capture </a:t>
            </a:r>
            <a:r>
              <a:rPr lang="en-US" sz="2000" dirty="0" smtClean="0">
                <a:solidFill>
                  <a:srgbClr val="FF0000"/>
                </a:solidFill>
              </a:rPr>
              <a:t>knowledge gained </a:t>
            </a:r>
            <a:r>
              <a:rPr lang="en-US" sz="2000" dirty="0" smtClean="0"/>
              <a:t>from measurements on almost 100 specimens with a variety of geometries and induced flaw types</a:t>
            </a:r>
          </a:p>
          <a:p>
            <a:r>
              <a:rPr lang="en-US" sz="2000" dirty="0" smtClean="0">
                <a:solidFill>
                  <a:srgbClr val="FF0000"/>
                </a:solidFill>
              </a:rPr>
              <a:t>Provide </a:t>
            </a:r>
            <a:r>
              <a:rPr lang="en-US" sz="2000" dirty="0" smtClean="0">
                <a:solidFill>
                  <a:srgbClr val="FF0000"/>
                </a:solidFill>
              </a:rPr>
              <a:t>guidance </a:t>
            </a:r>
            <a:r>
              <a:rPr lang="en-US" sz="2000" dirty="0">
                <a:solidFill>
                  <a:srgbClr val="FF0000"/>
                </a:solidFill>
              </a:rPr>
              <a:t>document </a:t>
            </a:r>
            <a:r>
              <a:rPr lang="en-US" sz="2000" dirty="0"/>
              <a:t>that facilitates the selection of appropriate Nondestructive Evaluation (NDE) techniques and provides recommended protocols for detecting and characterizing common flaw types in complex composite structures. </a:t>
            </a:r>
            <a:endParaRPr lang="en-US" sz="2000" dirty="0" smtClean="0"/>
          </a:p>
          <a:p>
            <a:r>
              <a:rPr lang="en-US" sz="2000" dirty="0" smtClean="0">
                <a:solidFill>
                  <a:srgbClr val="FF0000"/>
                </a:solidFill>
              </a:rPr>
              <a:t>Reduce </a:t>
            </a:r>
            <a:r>
              <a:rPr lang="en-US" sz="2000" dirty="0">
                <a:solidFill>
                  <a:srgbClr val="FF0000"/>
                </a:solidFill>
              </a:rPr>
              <a:t>the time </a:t>
            </a:r>
            <a:r>
              <a:rPr lang="en-US" sz="2000" dirty="0"/>
              <a:t>required to develop qualified inspection processes for composite aircraft structures during the development, certification, and manufacturing phases by providing a reference that helps minimize trial and error and provides guidance on </a:t>
            </a:r>
            <a:r>
              <a:rPr lang="en-US" sz="2000" dirty="0">
                <a:solidFill>
                  <a:srgbClr val="FF0000"/>
                </a:solidFill>
              </a:rPr>
              <a:t>best practices, techniques, and settings, for specific flaw types and geometries</a:t>
            </a:r>
            <a:r>
              <a:rPr lang="en-US" sz="2000" dirty="0"/>
              <a:t>. </a:t>
            </a:r>
            <a:endParaRPr lang="en-US" sz="2000" dirty="0" smtClean="0"/>
          </a:p>
          <a:p>
            <a:r>
              <a:rPr lang="en-US" sz="2000" dirty="0" smtClean="0">
                <a:solidFill>
                  <a:srgbClr val="FF0000"/>
                </a:solidFill>
              </a:rPr>
              <a:t>Give </a:t>
            </a:r>
            <a:r>
              <a:rPr lang="en-US" sz="2000" dirty="0" smtClean="0">
                <a:solidFill>
                  <a:srgbClr val="FF0000"/>
                </a:solidFill>
              </a:rPr>
              <a:t>an unbiased </a:t>
            </a:r>
            <a:r>
              <a:rPr lang="en-US" sz="2000" dirty="0">
                <a:solidFill>
                  <a:srgbClr val="FF0000"/>
                </a:solidFill>
              </a:rPr>
              <a:t>assessment </a:t>
            </a:r>
            <a:r>
              <a:rPr lang="en-US" sz="2000" dirty="0"/>
              <a:t>of the technologies for different inspection </a:t>
            </a:r>
            <a:r>
              <a:rPr lang="en-US" sz="2000" dirty="0" smtClean="0"/>
              <a:t>needs </a:t>
            </a:r>
            <a:r>
              <a:rPr lang="en-US" sz="2000" dirty="0" smtClean="0">
                <a:sym typeface="Symbol" panose="05050102010706020507" pitchFamily="18" charset="2"/>
              </a:rPr>
              <a:t>- </a:t>
            </a:r>
            <a:r>
              <a:rPr lang="en-US" sz="2000" dirty="0" smtClean="0"/>
              <a:t>not </a:t>
            </a:r>
            <a:r>
              <a:rPr lang="en-US" sz="2000" dirty="0"/>
              <a:t>to recommend any particular technology for a particular inspection requirement. </a:t>
            </a:r>
            <a:r>
              <a:rPr lang="en-US" sz="2000" dirty="0" smtClean="0"/>
              <a:t>No judgement on what was ‘better’ – left to user.</a:t>
            </a:r>
            <a:endParaRPr lang="en-US" sz="2000" dirty="0"/>
          </a:p>
          <a:p>
            <a:r>
              <a:rPr lang="en-US" sz="2000" dirty="0" smtClean="0"/>
              <a:t>Provide </a:t>
            </a:r>
            <a:r>
              <a:rPr lang="en-US" sz="2000" dirty="0" smtClean="0"/>
              <a:t>a set of well-characterized </a:t>
            </a:r>
            <a:r>
              <a:rPr lang="en-US" sz="2000" dirty="0" smtClean="0">
                <a:solidFill>
                  <a:srgbClr val="FF0000"/>
                </a:solidFill>
              </a:rPr>
              <a:t>NDE Standards and data </a:t>
            </a:r>
            <a:r>
              <a:rPr lang="en-US" sz="2000" dirty="0" smtClean="0"/>
              <a:t>on which to develop inspection and data analysis techniques</a:t>
            </a:r>
          </a:p>
          <a:p>
            <a:endParaRPr lang="en-US" sz="2000" dirty="0"/>
          </a:p>
          <a:p>
            <a:pPr marL="0" indent="0">
              <a:buNone/>
            </a:pPr>
            <a:endParaRPr lang="en-US" sz="2000" dirty="0"/>
          </a:p>
        </p:txBody>
      </p:sp>
      <p:sp>
        <p:nvSpPr>
          <p:cNvPr id="4" name="Slide Number Placeholder 3"/>
          <p:cNvSpPr>
            <a:spLocks noGrp="1"/>
          </p:cNvSpPr>
          <p:nvPr>
            <p:ph type="sldNum" sz="quarter" idx="11"/>
          </p:nvPr>
        </p:nvSpPr>
        <p:spPr/>
        <p:txBody>
          <a:bodyPr/>
          <a:lstStyle/>
          <a:p>
            <a:pPr>
              <a:defRPr/>
            </a:pPr>
            <a:fld id="{87F12B3B-E9A9-E844-B4B4-65B2C4D50263}" type="slidenum">
              <a:rPr lang="en-US" smtClean="0"/>
              <a:pPr>
                <a:defRPr/>
              </a:pPr>
              <a:t>4</a:t>
            </a:fld>
            <a:endParaRPr lang="en-US" dirty="0"/>
          </a:p>
        </p:txBody>
      </p:sp>
    </p:spTree>
    <p:extLst>
      <p:ext uri="{BB962C8B-B14F-4D97-AF65-F5344CB8AC3E}">
        <p14:creationId xmlns:p14="http://schemas.microsoft.com/office/powerpoint/2010/main" val="12277451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9200" y="0"/>
            <a:ext cx="7391400" cy="1143000"/>
          </a:xfrm>
        </p:spPr>
        <p:txBody>
          <a:bodyPr>
            <a:noAutofit/>
          </a:bodyPr>
          <a:lstStyle/>
          <a:p>
            <a:r>
              <a:rPr lang="en-US" sz="2800" dirty="0"/>
              <a:t>NDE Standards Fabricated by Original Equipment Manufacturers for Round Robin Testing</a:t>
            </a:r>
          </a:p>
        </p:txBody>
      </p:sp>
      <p:sp>
        <p:nvSpPr>
          <p:cNvPr id="5" name="Content Placeholder 2"/>
          <p:cNvSpPr txBox="1">
            <a:spLocks/>
          </p:cNvSpPr>
          <p:nvPr/>
        </p:nvSpPr>
        <p:spPr>
          <a:xfrm>
            <a:off x="63223" y="1200679"/>
            <a:ext cx="7243746" cy="5334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1600" dirty="0"/>
              <a:t>Materials:</a:t>
            </a:r>
          </a:p>
          <a:p>
            <a:pPr lvl="1">
              <a:spcBef>
                <a:spcPts val="0"/>
              </a:spcBef>
            </a:pPr>
            <a:r>
              <a:rPr lang="en-US" sz="1600" dirty="0"/>
              <a:t>66 are made of IM7/8552 or IM7/8552-1 </a:t>
            </a:r>
          </a:p>
          <a:p>
            <a:pPr lvl="1">
              <a:spcBef>
                <a:spcPts val="0"/>
              </a:spcBef>
            </a:pPr>
            <a:r>
              <a:rPr lang="en-US" sz="1600" dirty="0"/>
              <a:t>10 are made of BMS 8-276</a:t>
            </a:r>
          </a:p>
          <a:p>
            <a:pPr lvl="1">
              <a:spcBef>
                <a:spcPts val="0"/>
              </a:spcBef>
            </a:pPr>
            <a:r>
              <a:rPr lang="en-US" sz="1600" dirty="0" smtClean="0"/>
              <a:t>12 </a:t>
            </a:r>
            <a:r>
              <a:rPr lang="en-US" sz="1600" dirty="0"/>
              <a:t>are T-800SC </a:t>
            </a:r>
            <a:r>
              <a:rPr lang="en-US" sz="1600" dirty="0" err="1"/>
              <a:t>triaxial</a:t>
            </a:r>
            <a:r>
              <a:rPr lang="en-US" sz="1600" dirty="0"/>
              <a:t> braid fabric</a:t>
            </a:r>
          </a:p>
          <a:p>
            <a:pPr>
              <a:spcBef>
                <a:spcPts val="0"/>
              </a:spcBef>
            </a:pPr>
            <a:r>
              <a:rPr lang="en-US" sz="1600" dirty="0"/>
              <a:t>Geometries:</a:t>
            </a:r>
          </a:p>
          <a:p>
            <a:pPr lvl="1">
              <a:spcBef>
                <a:spcPts val="0"/>
              </a:spcBef>
            </a:pPr>
            <a:r>
              <a:rPr lang="en-US" sz="1600" dirty="0" smtClean="0"/>
              <a:t>44 </a:t>
            </a:r>
            <a:r>
              <a:rPr lang="en-US" sz="1600" dirty="0"/>
              <a:t>Flat panels</a:t>
            </a:r>
          </a:p>
          <a:p>
            <a:pPr lvl="1">
              <a:spcBef>
                <a:spcPts val="0"/>
              </a:spcBef>
            </a:pPr>
            <a:r>
              <a:rPr lang="en-US" sz="1600" dirty="0"/>
              <a:t>10 S curve ( __/‾ ) panels</a:t>
            </a:r>
          </a:p>
          <a:p>
            <a:pPr lvl="1">
              <a:spcBef>
                <a:spcPts val="0"/>
              </a:spcBef>
            </a:pPr>
            <a:r>
              <a:rPr lang="en-US" sz="1600" dirty="0"/>
              <a:t>9 Wedge panels</a:t>
            </a:r>
          </a:p>
          <a:p>
            <a:pPr lvl="1">
              <a:spcBef>
                <a:spcPts val="0"/>
              </a:spcBef>
            </a:pPr>
            <a:r>
              <a:rPr lang="en-US" sz="1600" dirty="0"/>
              <a:t>8 Radius corner panels</a:t>
            </a:r>
          </a:p>
          <a:p>
            <a:pPr lvl="1">
              <a:spcBef>
                <a:spcPts val="0"/>
              </a:spcBef>
            </a:pPr>
            <a:r>
              <a:rPr lang="en-US" sz="1600" dirty="0"/>
              <a:t>8 Rotorcraft blade spar tubes</a:t>
            </a:r>
          </a:p>
          <a:p>
            <a:pPr lvl="1">
              <a:spcBef>
                <a:spcPts val="0"/>
              </a:spcBef>
            </a:pPr>
            <a:r>
              <a:rPr lang="en-US" sz="1600" dirty="0"/>
              <a:t>4 Step panels</a:t>
            </a:r>
          </a:p>
          <a:p>
            <a:pPr lvl="1">
              <a:spcBef>
                <a:spcPts val="0"/>
              </a:spcBef>
            </a:pPr>
            <a:r>
              <a:rPr lang="en-US" sz="1600" dirty="0" smtClean="0"/>
              <a:t>5 </a:t>
            </a:r>
            <a:r>
              <a:rPr lang="en-US" sz="1600" dirty="0"/>
              <a:t>Flange panels</a:t>
            </a:r>
          </a:p>
          <a:p>
            <a:pPr>
              <a:spcBef>
                <a:spcPts val="0"/>
              </a:spcBef>
            </a:pPr>
            <a:r>
              <a:rPr lang="en-US" sz="1600" dirty="0" smtClean="0"/>
              <a:t>Defects:</a:t>
            </a:r>
            <a:endParaRPr lang="en-US" sz="1600" dirty="0"/>
          </a:p>
          <a:p>
            <a:pPr lvl="1">
              <a:spcBef>
                <a:spcPts val="0"/>
              </a:spcBef>
            </a:pPr>
            <a:r>
              <a:rPr lang="en-US" sz="1600" dirty="0" smtClean="0"/>
              <a:t>28 </a:t>
            </a:r>
            <a:r>
              <a:rPr lang="en-US" sz="1600" dirty="0"/>
              <a:t>Delamination and/or FOD</a:t>
            </a:r>
          </a:p>
          <a:p>
            <a:pPr lvl="1">
              <a:spcBef>
                <a:spcPts val="0"/>
              </a:spcBef>
            </a:pPr>
            <a:r>
              <a:rPr lang="en-US" sz="1600" dirty="0" smtClean="0"/>
              <a:t>21 </a:t>
            </a:r>
            <a:r>
              <a:rPr lang="en-US" sz="1600" dirty="0"/>
              <a:t>Porosity</a:t>
            </a:r>
          </a:p>
          <a:p>
            <a:pPr lvl="1">
              <a:spcBef>
                <a:spcPts val="0"/>
              </a:spcBef>
            </a:pPr>
            <a:r>
              <a:rPr lang="en-US" sz="1600" dirty="0"/>
              <a:t>9 Fiber orientation </a:t>
            </a:r>
            <a:endParaRPr lang="en-US" sz="1600" dirty="0" smtClean="0"/>
          </a:p>
          <a:p>
            <a:pPr lvl="1">
              <a:spcBef>
                <a:spcPts val="0"/>
              </a:spcBef>
            </a:pPr>
            <a:r>
              <a:rPr lang="en-US" sz="1600" dirty="0" smtClean="0"/>
              <a:t>11 </a:t>
            </a:r>
            <a:r>
              <a:rPr lang="en-US" sz="1600" dirty="0"/>
              <a:t>errors in tow placement during </a:t>
            </a:r>
            <a:r>
              <a:rPr lang="en-US" sz="1600" dirty="0" smtClean="0"/>
              <a:t>    </a:t>
            </a:r>
          </a:p>
          <a:p>
            <a:pPr marL="457200" lvl="1" indent="0">
              <a:spcBef>
                <a:spcPts val="0"/>
              </a:spcBef>
              <a:buNone/>
            </a:pPr>
            <a:r>
              <a:rPr lang="en-US" sz="1600" dirty="0" smtClean="0"/>
              <a:t>      Automated Fiber </a:t>
            </a:r>
            <a:r>
              <a:rPr lang="en-US" sz="1600" dirty="0"/>
              <a:t>Placement (</a:t>
            </a:r>
            <a:r>
              <a:rPr lang="en-US" sz="1600" dirty="0" smtClean="0"/>
              <a:t>AFP)</a:t>
            </a:r>
            <a:endParaRPr lang="en-US" sz="1600" dirty="0"/>
          </a:p>
          <a:p>
            <a:pPr lvl="1">
              <a:spcBef>
                <a:spcPts val="0"/>
              </a:spcBef>
            </a:pPr>
            <a:r>
              <a:rPr lang="en-US" sz="1600" dirty="0"/>
              <a:t>1 </a:t>
            </a:r>
            <a:r>
              <a:rPr lang="en-US" sz="1600" dirty="0" smtClean="0"/>
              <a:t>Bond Integrity</a:t>
            </a:r>
            <a:endParaRPr lang="en-US" sz="1600" dirty="0"/>
          </a:p>
          <a:p>
            <a:pPr lvl="1">
              <a:spcBef>
                <a:spcPts val="0"/>
              </a:spcBef>
            </a:pPr>
            <a:r>
              <a:rPr lang="en-US" sz="1600" dirty="0"/>
              <a:t>18 Impact Damage (BVID)</a:t>
            </a:r>
          </a:p>
          <a:p>
            <a:pPr>
              <a:spcBef>
                <a:spcPts val="0"/>
              </a:spcBef>
            </a:pPr>
            <a:endParaRPr lang="en-US" sz="1600" dirty="0"/>
          </a:p>
        </p:txBody>
      </p:sp>
      <p:pic>
        <p:nvPicPr>
          <p:cNvPr id="6" name="Picture 5"/>
          <p:cNvPicPr>
            <a:picLocks noChangeAspect="1"/>
          </p:cNvPicPr>
          <p:nvPr/>
        </p:nvPicPr>
        <p:blipFill rotWithShape="1">
          <a:blip r:embed="rId2" cstate="email">
            <a:extLst>
              <a:ext uri="{28A0092B-C50C-407E-A947-70E740481C1C}">
                <a14:useLocalDpi xmlns:a14="http://schemas.microsoft.com/office/drawing/2010/main" val="0"/>
              </a:ext>
            </a:extLst>
          </a:blip>
          <a:srcRect b="30444"/>
          <a:stretch/>
        </p:blipFill>
        <p:spPr>
          <a:xfrm>
            <a:off x="3815842" y="2510471"/>
            <a:ext cx="1738790" cy="907080"/>
          </a:xfrm>
          <a:prstGeom prst="rect">
            <a:avLst/>
          </a:prstGeom>
        </p:spPr>
      </p:pic>
      <p:pic>
        <p:nvPicPr>
          <p:cNvPr id="7" name="Picture 6" descr="P:\ADP\Adv Manuf Sys &amp; Prototyping\MC\1MCTO'S\2016 MCTO's\MCTO-16-2247_JCS_NASA_ACC\Pictures\Bridging Panel\248_0824\IMG_7401.JPG"/>
          <p:cNvPicPr>
            <a:picLocks noChangeAspect="1"/>
          </p:cNvPicPr>
          <p:nvPr/>
        </p:nvPicPr>
        <p:blipFill rotWithShape="1">
          <a:blip r:embed="rId3" cstate="email">
            <a:extLst>
              <a:ext uri="{28A0092B-C50C-407E-A947-70E740481C1C}">
                <a14:useLocalDpi xmlns:a14="http://schemas.microsoft.com/office/drawing/2010/main" val="0"/>
              </a:ext>
            </a:extLst>
          </a:blip>
          <a:srcRect l="31146" t="24742" r="42392" b="47815"/>
          <a:stretch/>
        </p:blipFill>
        <p:spPr bwMode="auto">
          <a:xfrm>
            <a:off x="7393441" y="4704735"/>
            <a:ext cx="1645902" cy="960110"/>
          </a:xfrm>
          <a:prstGeom prst="rect">
            <a:avLst/>
          </a:prstGeom>
          <a:noFill/>
          <a:ln>
            <a:noFill/>
          </a:ln>
          <a:extLst>
            <a:ext uri="{53640926-AAD7-44D8-BBD7-CCE9431645EC}">
              <a14:shadowObscured xmlns:a14="http://schemas.microsoft.com/office/drawing/2010/main"/>
            </a:ext>
          </a:extLst>
        </p:spPr>
      </p:pic>
      <p:pic>
        <p:nvPicPr>
          <p:cNvPr id="8" name="Content Placeholder 3" descr="P43C2R-B - Copy.tif"/>
          <p:cNvPicPr>
            <a:picLocks noChangeAspect="1"/>
          </p:cNvPicPr>
          <p:nvPr/>
        </p:nvPicPr>
        <p:blipFill>
          <a:blip r:embed="rId4" cstate="print"/>
          <a:stretch>
            <a:fillRect/>
          </a:stretch>
        </p:blipFill>
        <p:spPr>
          <a:xfrm>
            <a:off x="4355545" y="5241926"/>
            <a:ext cx="2652428" cy="645804"/>
          </a:xfrm>
          <a:prstGeom prst="rect">
            <a:avLst/>
          </a:prstGeom>
        </p:spPr>
      </p:pic>
      <p:pic>
        <p:nvPicPr>
          <p:cNvPr id="9" name="Picture 8"/>
          <p:cNvPicPr>
            <a:picLocks noChangeAspect="1"/>
          </p:cNvPicPr>
          <p:nvPr/>
        </p:nvPicPr>
        <p:blipFill rotWithShape="1">
          <a:blip r:embed="rId5"/>
          <a:srcRect l="26190" r="16668"/>
          <a:stretch/>
        </p:blipFill>
        <p:spPr>
          <a:xfrm>
            <a:off x="6019960" y="3760060"/>
            <a:ext cx="1143701" cy="1100665"/>
          </a:xfrm>
          <a:prstGeom prst="rect">
            <a:avLst/>
          </a:prstGeom>
        </p:spPr>
      </p:pic>
      <p:pic>
        <p:nvPicPr>
          <p:cNvPr id="10" name="Picture 9" descr="H:\ALL USERS\Current_M&amp;P_Staff\Fallon_Bill\NASA\DSCN6037.JPG"/>
          <p:cNvPicPr>
            <a:picLocks noChangeAspect="1"/>
          </p:cNvPicPr>
          <p:nvPr/>
        </p:nvPicPr>
        <p:blipFill rotWithShape="1">
          <a:blip r:embed="rId6" cstate="email">
            <a:extLst>
              <a:ext uri="{28A0092B-C50C-407E-A947-70E740481C1C}">
                <a14:useLocalDpi xmlns:a14="http://schemas.microsoft.com/office/drawing/2010/main" val="0"/>
              </a:ext>
            </a:extLst>
          </a:blip>
          <a:srcRect l="7202" t="23428" r="6397" b="4501"/>
          <a:stretch/>
        </p:blipFill>
        <p:spPr bwMode="auto">
          <a:xfrm>
            <a:off x="7332369" y="1929752"/>
            <a:ext cx="1730725" cy="1082579"/>
          </a:xfrm>
          <a:prstGeom prst="rect">
            <a:avLst/>
          </a:prstGeom>
          <a:noFill/>
          <a:ln>
            <a:noFill/>
          </a:ln>
        </p:spPr>
      </p:pic>
      <p:pic>
        <p:nvPicPr>
          <p:cNvPr id="11" name="Picture 10"/>
          <p:cNvPicPr>
            <a:picLocks noChangeAspect="1"/>
          </p:cNvPicPr>
          <p:nvPr/>
        </p:nvPicPr>
        <p:blipFill rotWithShape="1">
          <a:blip r:embed="rId7"/>
          <a:srcRect l="51661" t="2042" r="3561" b="50306"/>
          <a:stretch/>
        </p:blipFill>
        <p:spPr>
          <a:xfrm>
            <a:off x="5825140" y="2480219"/>
            <a:ext cx="1279418" cy="967584"/>
          </a:xfrm>
          <a:prstGeom prst="rect">
            <a:avLst/>
          </a:prstGeom>
        </p:spPr>
      </p:pic>
      <p:grpSp>
        <p:nvGrpSpPr>
          <p:cNvPr id="12" name="Group 11"/>
          <p:cNvGrpSpPr/>
          <p:nvPr/>
        </p:nvGrpSpPr>
        <p:grpSpPr>
          <a:xfrm>
            <a:off x="7536784" y="3246746"/>
            <a:ext cx="1479992" cy="1105312"/>
            <a:chOff x="6677538" y="2461593"/>
            <a:chExt cx="1973323" cy="1473749"/>
          </a:xfrm>
        </p:grpSpPr>
        <p:pic>
          <p:nvPicPr>
            <p:cNvPr id="13" name="Content Placeholder 5"/>
            <p:cNvPicPr>
              <a:picLocks noChangeAspect="1"/>
            </p:cNvPicPr>
            <p:nvPr/>
          </p:nvPicPr>
          <p:blipFill rotWithShape="1">
            <a:blip r:embed="rId8"/>
            <a:srcRect l="2879" t="62870" r="52421" b="8940"/>
            <a:stretch/>
          </p:blipFill>
          <p:spPr>
            <a:xfrm>
              <a:off x="6677538" y="2461593"/>
              <a:ext cx="1973323" cy="684419"/>
            </a:xfrm>
            <a:prstGeom prst="rect">
              <a:avLst/>
            </a:prstGeom>
          </p:spPr>
        </p:pic>
        <p:pic>
          <p:nvPicPr>
            <p:cNvPr id="14" name="Picture 13"/>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6677538" y="3146012"/>
              <a:ext cx="1973323" cy="789330"/>
            </a:xfrm>
            <a:prstGeom prst="rect">
              <a:avLst/>
            </a:prstGeom>
          </p:spPr>
        </p:pic>
      </p:grpSp>
      <p:pic>
        <p:nvPicPr>
          <p:cNvPr id="15" name="Picture 14"/>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flipH="1">
            <a:off x="5096152" y="3559576"/>
            <a:ext cx="542648" cy="1584962"/>
          </a:xfrm>
          <a:prstGeom prst="rect">
            <a:avLst/>
          </a:prstGeom>
        </p:spPr>
      </p:pic>
      <p:pic>
        <p:nvPicPr>
          <p:cNvPr id="16" name="Picture 15"/>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3569710" y="3559576"/>
            <a:ext cx="1526441" cy="1584962"/>
          </a:xfrm>
          <a:prstGeom prst="rect">
            <a:avLst/>
          </a:prstGeom>
        </p:spPr>
      </p:pic>
      <p:sp>
        <p:nvSpPr>
          <p:cNvPr id="17" name="TextBox 16"/>
          <p:cNvSpPr txBox="1"/>
          <p:nvPr/>
        </p:nvSpPr>
        <p:spPr>
          <a:xfrm>
            <a:off x="4355545" y="1979228"/>
            <a:ext cx="2514600" cy="369332"/>
          </a:xfrm>
          <a:prstGeom prst="rect">
            <a:avLst/>
          </a:prstGeom>
          <a:noFill/>
        </p:spPr>
        <p:txBody>
          <a:bodyPr wrap="square" rtlCol="0">
            <a:spAutoFit/>
          </a:bodyPr>
          <a:lstStyle/>
          <a:p>
            <a:pPr algn="ctr"/>
            <a:r>
              <a:rPr lang="en-US" dirty="0" smtClean="0"/>
              <a:t>88 </a:t>
            </a:r>
            <a:r>
              <a:rPr lang="en-US" dirty="0"/>
              <a:t>Standard Specimens</a:t>
            </a:r>
          </a:p>
        </p:txBody>
      </p:sp>
      <p:sp>
        <p:nvSpPr>
          <p:cNvPr id="2" name="Slide Number Placeholder 1"/>
          <p:cNvSpPr>
            <a:spLocks noGrp="1"/>
          </p:cNvSpPr>
          <p:nvPr>
            <p:ph type="sldNum" sz="quarter" idx="4294967295"/>
          </p:nvPr>
        </p:nvSpPr>
        <p:spPr/>
        <p:txBody>
          <a:bodyPr/>
          <a:lstStyle/>
          <a:p>
            <a:fld id="{B9ADCE4C-7DA7-48B7-8C0A-480B259F5772}" type="slidenum">
              <a:rPr lang="en-US" smtClean="0"/>
              <a:pPr/>
              <a:t>5</a:t>
            </a:fld>
            <a:endParaRPr lang="en-US"/>
          </a:p>
        </p:txBody>
      </p:sp>
    </p:spTree>
    <p:extLst>
      <p:ext uri="{BB962C8B-B14F-4D97-AF65-F5344CB8AC3E}">
        <p14:creationId xmlns:p14="http://schemas.microsoft.com/office/powerpoint/2010/main" val="21086900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Round-robin Testing</a:t>
            </a:r>
            <a:endParaRPr lang="en-US" dirty="0"/>
          </a:p>
        </p:txBody>
      </p:sp>
      <p:sp>
        <p:nvSpPr>
          <p:cNvPr id="3" name="Slide Number Placeholder 2"/>
          <p:cNvSpPr>
            <a:spLocks noGrp="1"/>
          </p:cNvSpPr>
          <p:nvPr>
            <p:ph type="sldNum" sz="quarter" idx="4"/>
          </p:nvPr>
        </p:nvSpPr>
        <p:spPr/>
        <p:txBody>
          <a:bodyPr/>
          <a:lstStyle/>
          <a:p>
            <a:fld id="{04C05B9E-03CB-5142-9DF0-CE7D990CBC81}" type="slidenum">
              <a:rPr lang="en-US" smtClean="0">
                <a:solidFill>
                  <a:prstClr val="black">
                    <a:tint val="75000"/>
                  </a:prstClr>
                </a:solidFill>
              </a:rPr>
              <a:pPr/>
              <a:t>6</a:t>
            </a:fld>
            <a:endParaRPr lang="en-US" dirty="0">
              <a:solidFill>
                <a:prstClr val="black">
                  <a:tint val="75000"/>
                </a:prstClr>
              </a:solidFill>
            </a:endParaRPr>
          </a:p>
        </p:txBody>
      </p:sp>
      <p:pic>
        <p:nvPicPr>
          <p:cNvPr id="4" name="Picture 3"/>
          <p:cNvPicPr>
            <a:picLocks noChangeAspect="1"/>
          </p:cNvPicPr>
          <p:nvPr/>
        </p:nvPicPr>
        <p:blipFill>
          <a:blip r:embed="rId2"/>
          <a:stretch>
            <a:fillRect/>
          </a:stretch>
        </p:blipFill>
        <p:spPr>
          <a:xfrm>
            <a:off x="152399" y="1447800"/>
            <a:ext cx="5105921" cy="3771256"/>
          </a:xfrm>
          <a:prstGeom prst="rect">
            <a:avLst/>
          </a:prstGeom>
        </p:spPr>
      </p:pic>
      <p:sp>
        <p:nvSpPr>
          <p:cNvPr id="5" name="Rectangle 4"/>
          <p:cNvSpPr/>
          <p:nvPr/>
        </p:nvSpPr>
        <p:spPr>
          <a:xfrm>
            <a:off x="6158366" y="1301466"/>
            <a:ext cx="2895600" cy="5078313"/>
          </a:xfrm>
          <a:prstGeom prst="rect">
            <a:avLst/>
          </a:prstGeom>
        </p:spPr>
        <p:txBody>
          <a:bodyPr wrap="square">
            <a:spAutoFit/>
          </a:bodyPr>
          <a:lstStyle/>
          <a:p>
            <a:pPr marL="214313" indent="-214313">
              <a:buFont typeface="Arial" panose="020B0604020202020204" pitchFamily="34" charset="0"/>
              <a:buChar char="•"/>
            </a:pPr>
            <a:r>
              <a:rPr lang="en-US" dirty="0" smtClean="0">
                <a:latin typeface="Arial" charset="0"/>
                <a:ea typeface="Arial" charset="0"/>
                <a:cs typeface="Arial" charset="0"/>
              </a:rPr>
              <a:t>14 </a:t>
            </a:r>
            <a:r>
              <a:rPr lang="en-US" dirty="0">
                <a:latin typeface="Arial" charset="0"/>
                <a:ea typeface="Arial" charset="0"/>
                <a:cs typeface="Arial" charset="0"/>
              </a:rPr>
              <a:t>specimens with 10 </a:t>
            </a:r>
            <a:r>
              <a:rPr lang="en-US" dirty="0" smtClean="0">
                <a:latin typeface="Arial" charset="0"/>
                <a:ea typeface="Arial" charset="0"/>
                <a:cs typeface="Arial" charset="0"/>
              </a:rPr>
              <a:t>techniques.</a:t>
            </a:r>
          </a:p>
          <a:p>
            <a:pPr marL="214313" indent="-214313">
              <a:buFont typeface="Arial" panose="020B0604020202020204" pitchFamily="34" charset="0"/>
              <a:buChar char="•"/>
            </a:pPr>
            <a:r>
              <a:rPr lang="en-US" dirty="0" smtClean="0">
                <a:latin typeface="Arial" charset="0"/>
                <a:ea typeface="Arial" charset="0"/>
                <a:cs typeface="Arial" charset="0"/>
              </a:rPr>
              <a:t>13 </a:t>
            </a:r>
            <a:r>
              <a:rPr lang="en-US" dirty="0">
                <a:latin typeface="Arial" charset="0"/>
                <a:ea typeface="Arial" charset="0"/>
                <a:cs typeface="Arial" charset="0"/>
              </a:rPr>
              <a:t>specimens with 1 technique. </a:t>
            </a:r>
            <a:endParaRPr lang="en-US" dirty="0" smtClean="0">
              <a:latin typeface="Arial" charset="0"/>
              <a:ea typeface="Arial" charset="0"/>
              <a:cs typeface="Arial" charset="0"/>
            </a:endParaRPr>
          </a:p>
          <a:p>
            <a:pPr marL="214313" indent="-214313">
              <a:buFont typeface="Arial" panose="020B0604020202020204" pitchFamily="34" charset="0"/>
              <a:buChar char="•"/>
            </a:pPr>
            <a:r>
              <a:rPr lang="en-US" dirty="0" smtClean="0">
                <a:latin typeface="Arial" charset="0"/>
                <a:ea typeface="Arial" charset="0"/>
                <a:cs typeface="Arial" charset="0"/>
              </a:rPr>
              <a:t>8 </a:t>
            </a:r>
            <a:r>
              <a:rPr lang="en-US" dirty="0">
                <a:latin typeface="Arial" charset="0"/>
                <a:ea typeface="Arial" charset="0"/>
                <a:cs typeface="Arial" charset="0"/>
              </a:rPr>
              <a:t>specimens with 4 techniques. </a:t>
            </a:r>
            <a:endParaRPr lang="en-US" dirty="0" smtClean="0">
              <a:latin typeface="Arial" charset="0"/>
              <a:ea typeface="Arial" charset="0"/>
              <a:cs typeface="Arial" charset="0"/>
            </a:endParaRPr>
          </a:p>
          <a:p>
            <a:pPr marL="214313" indent="-214313">
              <a:buFont typeface="Arial" panose="020B0604020202020204" pitchFamily="34" charset="0"/>
              <a:buChar char="•"/>
            </a:pPr>
            <a:r>
              <a:rPr lang="en-US" dirty="0" smtClean="0">
                <a:latin typeface="Arial" charset="0"/>
                <a:ea typeface="Arial" charset="0"/>
                <a:cs typeface="Arial" charset="0"/>
              </a:rPr>
              <a:t>25 </a:t>
            </a:r>
            <a:r>
              <a:rPr lang="en-US" dirty="0">
                <a:latin typeface="Arial" charset="0"/>
                <a:ea typeface="Arial" charset="0"/>
                <a:cs typeface="Arial" charset="0"/>
              </a:rPr>
              <a:t>specimens with 1 technique. </a:t>
            </a:r>
            <a:endParaRPr lang="en-US" dirty="0" smtClean="0">
              <a:latin typeface="Arial" charset="0"/>
              <a:ea typeface="Arial" charset="0"/>
              <a:cs typeface="Arial" charset="0"/>
            </a:endParaRPr>
          </a:p>
          <a:p>
            <a:pPr marL="214313" indent="-214313">
              <a:buFont typeface="Arial" panose="020B0604020202020204" pitchFamily="34" charset="0"/>
              <a:buChar char="•"/>
            </a:pPr>
            <a:r>
              <a:rPr lang="en-US" dirty="0" smtClean="0">
                <a:latin typeface="Arial" charset="0"/>
                <a:ea typeface="Arial" charset="0"/>
                <a:cs typeface="Arial" charset="0"/>
              </a:rPr>
              <a:t>44 </a:t>
            </a:r>
            <a:r>
              <a:rPr lang="en-US" dirty="0">
                <a:latin typeface="Arial" charset="0"/>
                <a:ea typeface="Arial" charset="0"/>
                <a:cs typeface="Arial" charset="0"/>
              </a:rPr>
              <a:t>specimens with 7 techniques. </a:t>
            </a:r>
            <a:endParaRPr lang="en-US" dirty="0" smtClean="0">
              <a:latin typeface="Arial" charset="0"/>
              <a:ea typeface="Arial" charset="0"/>
              <a:cs typeface="Arial" charset="0"/>
            </a:endParaRPr>
          </a:p>
          <a:p>
            <a:pPr marL="214313" indent="-214313">
              <a:buFont typeface="Arial" panose="020B0604020202020204" pitchFamily="34" charset="0"/>
              <a:buChar char="•"/>
            </a:pPr>
            <a:r>
              <a:rPr lang="en-US" dirty="0" smtClean="0">
                <a:latin typeface="Arial" charset="0"/>
                <a:ea typeface="Arial" charset="0"/>
                <a:cs typeface="Arial" charset="0"/>
              </a:rPr>
              <a:t>11 specimens requested by 3 or more partners. </a:t>
            </a:r>
          </a:p>
          <a:p>
            <a:pPr marL="214313" indent="-214313">
              <a:buFont typeface="Arial" panose="020B0604020202020204" pitchFamily="34" charset="0"/>
              <a:buChar char="•"/>
            </a:pPr>
            <a:r>
              <a:rPr lang="en-US" dirty="0" smtClean="0">
                <a:latin typeface="Arial" charset="0"/>
                <a:ea typeface="Arial" charset="0"/>
                <a:cs typeface="Arial" charset="0"/>
              </a:rPr>
              <a:t>No specimen inspected </a:t>
            </a:r>
            <a:r>
              <a:rPr lang="en-US" dirty="0">
                <a:latin typeface="Arial" charset="0"/>
                <a:ea typeface="Arial" charset="0"/>
                <a:cs typeface="Arial" charset="0"/>
              </a:rPr>
              <a:t>with all techniques by </a:t>
            </a:r>
            <a:r>
              <a:rPr lang="en-US" dirty="0" smtClean="0">
                <a:latin typeface="Arial" charset="0"/>
                <a:ea typeface="Arial" charset="0"/>
                <a:cs typeface="Arial" charset="0"/>
              </a:rPr>
              <a:t>all partners.</a:t>
            </a:r>
            <a:r>
              <a:rPr lang="en-US" dirty="0" smtClean="0">
                <a:latin typeface="Arial" panose="020B0604020202020204" pitchFamily="34" charset="0"/>
                <a:cs typeface="Arial" panose="020B0604020202020204" pitchFamily="34" charset="0"/>
              </a:rPr>
              <a:t> </a:t>
            </a:r>
          </a:p>
          <a:p>
            <a:pPr marL="214313" indent="-214313">
              <a:buFont typeface="Arial" panose="020B0604020202020204" pitchFamily="34" charset="0"/>
              <a:buChar char="•"/>
            </a:pPr>
            <a:r>
              <a:rPr lang="en-US" dirty="0" smtClean="0">
                <a:latin typeface="Arial" panose="020B0604020202020204" pitchFamily="34" charset="0"/>
                <a:cs typeface="Arial" panose="020B0604020202020204" pitchFamily="34" charset="0"/>
              </a:rPr>
              <a:t>Both good </a:t>
            </a:r>
            <a:r>
              <a:rPr lang="en-US" dirty="0">
                <a:latin typeface="Arial" panose="020B0604020202020204" pitchFamily="34" charset="0"/>
                <a:cs typeface="Arial" panose="020B0604020202020204" pitchFamily="34" charset="0"/>
              </a:rPr>
              <a:t>overlap and </a:t>
            </a:r>
            <a:r>
              <a:rPr lang="en-US" dirty="0" smtClean="0">
                <a:latin typeface="Arial" panose="020B0604020202020204" pitchFamily="34" charset="0"/>
                <a:cs typeface="Arial" panose="020B0604020202020204" pitchFamily="34" charset="0"/>
              </a:rPr>
              <a:t>coverage </a:t>
            </a:r>
            <a:r>
              <a:rPr lang="en-US" dirty="0">
                <a:latin typeface="Arial" panose="020B0604020202020204" pitchFamily="34" charset="0"/>
                <a:cs typeface="Arial" panose="020B0604020202020204" pitchFamily="34" charset="0"/>
              </a:rPr>
              <a:t>of specimens and technologies</a:t>
            </a:r>
            <a:endParaRPr lang="en-US" dirty="0"/>
          </a:p>
        </p:txBody>
      </p:sp>
      <p:grpSp>
        <p:nvGrpSpPr>
          <p:cNvPr id="11" name="Group 10"/>
          <p:cNvGrpSpPr/>
          <p:nvPr/>
        </p:nvGrpSpPr>
        <p:grpSpPr>
          <a:xfrm>
            <a:off x="4991910" y="1416093"/>
            <a:ext cx="1435894" cy="2477452"/>
            <a:chOff x="4991910" y="1416093"/>
            <a:chExt cx="1435894" cy="2477452"/>
          </a:xfrm>
        </p:grpSpPr>
        <p:pic>
          <p:nvPicPr>
            <p:cNvPr id="6" name="Picture 5"/>
            <p:cNvPicPr>
              <a:picLocks noChangeAspect="1"/>
            </p:cNvPicPr>
            <p:nvPr/>
          </p:nvPicPr>
          <p:blipFill>
            <a:blip r:embed="rId3"/>
            <a:stretch>
              <a:fillRect/>
            </a:stretch>
          </p:blipFill>
          <p:spPr>
            <a:xfrm>
              <a:off x="5419111" y="1416093"/>
              <a:ext cx="985838" cy="250031"/>
            </a:xfrm>
            <a:prstGeom prst="rect">
              <a:avLst/>
            </a:prstGeom>
          </p:spPr>
        </p:pic>
        <p:pic>
          <p:nvPicPr>
            <p:cNvPr id="7" name="Picture 6"/>
            <p:cNvPicPr>
              <a:picLocks noChangeAspect="1"/>
            </p:cNvPicPr>
            <p:nvPr/>
          </p:nvPicPr>
          <p:blipFill>
            <a:blip r:embed="rId4"/>
            <a:stretch>
              <a:fillRect/>
            </a:stretch>
          </p:blipFill>
          <p:spPr>
            <a:xfrm>
              <a:off x="5973534" y="3507782"/>
              <a:ext cx="421481" cy="385763"/>
            </a:xfrm>
            <a:prstGeom prst="rect">
              <a:avLst/>
            </a:prstGeom>
          </p:spPr>
        </p:pic>
        <p:pic>
          <p:nvPicPr>
            <p:cNvPr id="8" name="Picture 7"/>
            <p:cNvPicPr>
              <a:picLocks noChangeAspect="1"/>
            </p:cNvPicPr>
            <p:nvPr/>
          </p:nvPicPr>
          <p:blipFill>
            <a:blip r:embed="rId5"/>
            <a:stretch>
              <a:fillRect/>
            </a:stretch>
          </p:blipFill>
          <p:spPr>
            <a:xfrm>
              <a:off x="5410200" y="1867013"/>
              <a:ext cx="992981" cy="485775"/>
            </a:xfrm>
            <a:prstGeom prst="rect">
              <a:avLst/>
            </a:prstGeom>
          </p:spPr>
        </p:pic>
        <p:pic>
          <p:nvPicPr>
            <p:cNvPr id="9" name="Picture 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253407" y="2957729"/>
              <a:ext cx="1149774" cy="328507"/>
            </a:xfrm>
            <a:prstGeom prst="rect">
              <a:avLst/>
            </a:prstGeom>
          </p:spPr>
        </p:pic>
        <p:pic>
          <p:nvPicPr>
            <p:cNvPr id="10" name="Picture 2" descr="th3PP1NZU8"/>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4991910" y="2479852"/>
              <a:ext cx="1435894" cy="278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274669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502" y="38996"/>
            <a:ext cx="8685212" cy="753346"/>
          </a:xfrm>
        </p:spPr>
        <p:txBody>
          <a:bodyPr>
            <a:noAutofit/>
          </a:bodyPr>
          <a:lstStyle/>
          <a:p>
            <a:r>
              <a:rPr lang="en-US" sz="2400" dirty="0"/>
              <a:t>Advanced Composites Consortium Partners and Inspection Equipment Manufactures Contributed to Database</a:t>
            </a:r>
          </a:p>
        </p:txBody>
      </p:sp>
      <p:sp>
        <p:nvSpPr>
          <p:cNvPr id="3" name="Slide Number Placeholder 2"/>
          <p:cNvSpPr>
            <a:spLocks noGrp="1"/>
          </p:cNvSpPr>
          <p:nvPr>
            <p:ph type="sldNum" sz="quarter" idx="4"/>
          </p:nvPr>
        </p:nvSpPr>
        <p:spPr/>
        <p:txBody>
          <a:bodyPr/>
          <a:lstStyle/>
          <a:p>
            <a:fld id="{04C05B9E-03CB-5142-9DF0-CE7D990CBC81}" type="slidenum">
              <a:rPr lang="en-US" smtClean="0">
                <a:solidFill>
                  <a:prstClr val="black">
                    <a:tint val="75000"/>
                  </a:prstClr>
                </a:solidFill>
              </a:rPr>
              <a:pPr/>
              <a:t>7</a:t>
            </a:fld>
            <a:endParaRPr lang="en-US" dirty="0">
              <a:solidFill>
                <a:prstClr val="black">
                  <a:tint val="75000"/>
                </a:prstClr>
              </a:solidFill>
            </a:endParaRPr>
          </a:p>
        </p:txBody>
      </p:sp>
      <p:pic>
        <p:nvPicPr>
          <p:cNvPr id="2050" name="Picture 1" descr="TWI logo (reduced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01481" y="5117532"/>
            <a:ext cx="1193006"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a:stretch>
            <a:fillRect/>
          </a:stretch>
        </p:blipFill>
        <p:spPr>
          <a:xfrm>
            <a:off x="994394" y="4200583"/>
            <a:ext cx="707231" cy="685800"/>
          </a:xfrm>
          <a:prstGeom prst="rect">
            <a:avLst/>
          </a:prstGeom>
        </p:spPr>
      </p:pic>
      <p:grpSp>
        <p:nvGrpSpPr>
          <p:cNvPr id="13" name="Group 12"/>
          <p:cNvGrpSpPr/>
          <p:nvPr/>
        </p:nvGrpSpPr>
        <p:grpSpPr>
          <a:xfrm>
            <a:off x="366386" y="1491301"/>
            <a:ext cx="1435894" cy="2477452"/>
            <a:chOff x="4991910" y="1416093"/>
            <a:chExt cx="1435894" cy="2477452"/>
          </a:xfrm>
        </p:grpSpPr>
        <p:pic>
          <p:nvPicPr>
            <p:cNvPr id="14" name="Picture 13"/>
            <p:cNvPicPr>
              <a:picLocks noChangeAspect="1"/>
            </p:cNvPicPr>
            <p:nvPr/>
          </p:nvPicPr>
          <p:blipFill>
            <a:blip r:embed="rId4"/>
            <a:stretch>
              <a:fillRect/>
            </a:stretch>
          </p:blipFill>
          <p:spPr>
            <a:xfrm>
              <a:off x="5419111" y="1416093"/>
              <a:ext cx="985838" cy="250031"/>
            </a:xfrm>
            <a:prstGeom prst="rect">
              <a:avLst/>
            </a:prstGeom>
          </p:spPr>
        </p:pic>
        <p:pic>
          <p:nvPicPr>
            <p:cNvPr id="15" name="Picture 14"/>
            <p:cNvPicPr>
              <a:picLocks noChangeAspect="1"/>
            </p:cNvPicPr>
            <p:nvPr/>
          </p:nvPicPr>
          <p:blipFill>
            <a:blip r:embed="rId5"/>
            <a:stretch>
              <a:fillRect/>
            </a:stretch>
          </p:blipFill>
          <p:spPr>
            <a:xfrm>
              <a:off x="5973534" y="3507782"/>
              <a:ext cx="421481" cy="385763"/>
            </a:xfrm>
            <a:prstGeom prst="rect">
              <a:avLst/>
            </a:prstGeom>
          </p:spPr>
        </p:pic>
        <p:pic>
          <p:nvPicPr>
            <p:cNvPr id="16" name="Picture 15"/>
            <p:cNvPicPr>
              <a:picLocks noChangeAspect="1"/>
            </p:cNvPicPr>
            <p:nvPr/>
          </p:nvPicPr>
          <p:blipFill>
            <a:blip r:embed="rId6"/>
            <a:stretch>
              <a:fillRect/>
            </a:stretch>
          </p:blipFill>
          <p:spPr>
            <a:xfrm>
              <a:off x="5410200" y="1867013"/>
              <a:ext cx="992981" cy="485775"/>
            </a:xfrm>
            <a:prstGeom prst="rect">
              <a:avLst/>
            </a:prstGeom>
          </p:spPr>
        </p:pic>
        <p:pic>
          <p:nvPicPr>
            <p:cNvPr id="17" name="Picture 1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253407" y="2957729"/>
              <a:ext cx="1149774" cy="328507"/>
            </a:xfrm>
            <a:prstGeom prst="rect">
              <a:avLst/>
            </a:prstGeom>
          </p:spPr>
        </p:pic>
        <p:pic>
          <p:nvPicPr>
            <p:cNvPr id="18" name="Picture 2" descr="th3PP1NZU8"/>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4991910" y="2479852"/>
              <a:ext cx="1435894" cy="278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Picture 7"/>
          <p:cNvPicPr>
            <a:picLocks noChangeAspect="1"/>
          </p:cNvPicPr>
          <p:nvPr/>
        </p:nvPicPr>
        <p:blipFill>
          <a:blip r:embed="rId9"/>
          <a:stretch>
            <a:fillRect/>
          </a:stretch>
        </p:blipFill>
        <p:spPr>
          <a:xfrm>
            <a:off x="1046308" y="5741634"/>
            <a:ext cx="706339" cy="422982"/>
          </a:xfrm>
          <a:prstGeom prst="rect">
            <a:avLst/>
          </a:prstGeom>
        </p:spPr>
      </p:pic>
      <p:sp>
        <p:nvSpPr>
          <p:cNvPr id="20" name="Rectangle 19"/>
          <p:cNvSpPr/>
          <p:nvPr/>
        </p:nvSpPr>
        <p:spPr>
          <a:xfrm>
            <a:off x="2665232" y="1969532"/>
            <a:ext cx="5105580" cy="2677656"/>
          </a:xfrm>
          <a:prstGeom prst="rect">
            <a:avLst/>
          </a:prstGeom>
          <a:solidFill>
            <a:schemeClr val="tx2">
              <a:lumMod val="20000"/>
              <a:lumOff val="80000"/>
            </a:schemeClr>
          </a:solidFill>
          <a:ln>
            <a:noFill/>
          </a:ln>
          <a:effectLst>
            <a:outerShdw blurRad="190500" dist="228600" dir="2700000" algn="ctr">
              <a:srgbClr val="000000">
                <a:alpha val="30000"/>
              </a:srgbClr>
            </a:outerShdw>
          </a:effectLst>
        </p:spPr>
        <p:txBody>
          <a:bodyPr wrap="square">
            <a:spAutoFit/>
          </a:bodyPr>
          <a:lstStyle/>
          <a:p>
            <a:pPr marL="285750" indent="-285750">
              <a:buFont typeface="Arial" panose="020B0604020202020204" pitchFamily="34" charset="0"/>
              <a:buChar char="•"/>
            </a:pPr>
            <a:r>
              <a:rPr lang="en-US" sz="2400" dirty="0"/>
              <a:t>12 Core Team Members from 6 organizations</a:t>
            </a:r>
          </a:p>
          <a:p>
            <a:pPr marL="285750" indent="-285750">
              <a:buFont typeface="Arial" panose="020B0604020202020204" pitchFamily="34" charset="0"/>
              <a:buChar char="•"/>
            </a:pPr>
            <a:r>
              <a:rPr lang="en-US" sz="2400" dirty="0"/>
              <a:t>42 Additional contributors </a:t>
            </a:r>
          </a:p>
          <a:p>
            <a:pPr marL="285750" indent="-285750">
              <a:buFont typeface="Arial" panose="020B0604020202020204" pitchFamily="34" charset="0"/>
              <a:buChar char="•"/>
            </a:pPr>
            <a:r>
              <a:rPr lang="en-US" sz="2400" dirty="0" smtClean="0"/>
              <a:t>8 </a:t>
            </a:r>
            <a:r>
              <a:rPr lang="en-US" sz="2400" dirty="0"/>
              <a:t>additional organizations </a:t>
            </a:r>
          </a:p>
          <a:p>
            <a:pPr marL="285750" indent="-285750">
              <a:buFont typeface="Arial" panose="020B0604020202020204" pitchFamily="34" charset="0"/>
              <a:buChar char="•"/>
            </a:pPr>
            <a:r>
              <a:rPr lang="en-US" sz="2400" dirty="0"/>
              <a:t>Summer interns to national </a:t>
            </a:r>
            <a:r>
              <a:rPr lang="en-US" sz="2400" dirty="0" smtClean="0"/>
              <a:t>experts</a:t>
            </a:r>
          </a:p>
          <a:p>
            <a:pPr marL="285750" indent="-285750">
              <a:buFont typeface="Arial" panose="020B0604020202020204" pitchFamily="34" charset="0"/>
              <a:buChar char="•"/>
            </a:pPr>
            <a:r>
              <a:rPr lang="en-US" sz="2400" dirty="0" smtClean="0"/>
              <a:t>Exceptionally positive NDE community response</a:t>
            </a:r>
            <a:endParaRPr lang="en-US" sz="2400" dirty="0"/>
          </a:p>
        </p:txBody>
      </p:sp>
    </p:spTree>
    <p:extLst>
      <p:ext uri="{BB962C8B-B14F-4D97-AF65-F5344CB8AC3E}">
        <p14:creationId xmlns:p14="http://schemas.microsoft.com/office/powerpoint/2010/main" val="26209304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838" y="137301"/>
            <a:ext cx="8229600" cy="857250"/>
          </a:xfrm>
        </p:spPr>
        <p:txBody>
          <a:bodyPr/>
          <a:lstStyle/>
          <a:p>
            <a:r>
              <a:rPr lang="en-US" dirty="0" smtClean="0"/>
              <a:t>Delamination Standards</a:t>
            </a: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143751" y="2027043"/>
            <a:ext cx="1892018" cy="1419014"/>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897171" y="2027042"/>
            <a:ext cx="1892018" cy="1419014"/>
          </a:xfrm>
          <a:prstGeom prst="rect">
            <a:avLst/>
          </a:prstGeom>
        </p:spPr>
      </p:pic>
      <p:graphicFrame>
        <p:nvGraphicFramePr>
          <p:cNvPr id="6" name="Table 5"/>
          <p:cNvGraphicFramePr>
            <a:graphicFrameLocks noGrp="1"/>
          </p:cNvGraphicFramePr>
          <p:nvPr>
            <p:extLst/>
          </p:nvPr>
        </p:nvGraphicFramePr>
        <p:xfrm>
          <a:off x="192740" y="2054802"/>
          <a:ext cx="4264960" cy="1170446"/>
        </p:xfrm>
        <a:graphic>
          <a:graphicData uri="http://schemas.openxmlformats.org/drawingml/2006/table">
            <a:tbl>
              <a:tblPr/>
              <a:tblGrid>
                <a:gridCol w="388275">
                  <a:extLst>
                    <a:ext uri="{9D8B030D-6E8A-4147-A177-3AD203B41FA5}">
                      <a16:colId xmlns:a16="http://schemas.microsoft.com/office/drawing/2014/main" val="20000"/>
                    </a:ext>
                  </a:extLst>
                </a:gridCol>
                <a:gridCol w="1328630">
                  <a:extLst>
                    <a:ext uri="{9D8B030D-6E8A-4147-A177-3AD203B41FA5}">
                      <a16:colId xmlns:a16="http://schemas.microsoft.com/office/drawing/2014/main" val="20001"/>
                    </a:ext>
                  </a:extLst>
                </a:gridCol>
                <a:gridCol w="606680">
                  <a:extLst>
                    <a:ext uri="{9D8B030D-6E8A-4147-A177-3AD203B41FA5}">
                      <a16:colId xmlns:a16="http://schemas.microsoft.com/office/drawing/2014/main" val="20002"/>
                    </a:ext>
                  </a:extLst>
                </a:gridCol>
                <a:gridCol w="388275">
                  <a:extLst>
                    <a:ext uri="{9D8B030D-6E8A-4147-A177-3AD203B41FA5}">
                      <a16:colId xmlns:a16="http://schemas.microsoft.com/office/drawing/2014/main" val="20003"/>
                    </a:ext>
                  </a:extLst>
                </a:gridCol>
                <a:gridCol w="388275">
                  <a:extLst>
                    <a:ext uri="{9D8B030D-6E8A-4147-A177-3AD203B41FA5}">
                      <a16:colId xmlns:a16="http://schemas.microsoft.com/office/drawing/2014/main" val="20004"/>
                    </a:ext>
                  </a:extLst>
                </a:gridCol>
                <a:gridCol w="388275">
                  <a:extLst>
                    <a:ext uri="{9D8B030D-6E8A-4147-A177-3AD203B41FA5}">
                      <a16:colId xmlns:a16="http://schemas.microsoft.com/office/drawing/2014/main" val="20005"/>
                    </a:ext>
                  </a:extLst>
                </a:gridCol>
                <a:gridCol w="388275">
                  <a:extLst>
                    <a:ext uri="{9D8B030D-6E8A-4147-A177-3AD203B41FA5}">
                      <a16:colId xmlns:a16="http://schemas.microsoft.com/office/drawing/2014/main" val="20006"/>
                    </a:ext>
                  </a:extLst>
                </a:gridCol>
                <a:gridCol w="388275">
                  <a:extLst>
                    <a:ext uri="{9D8B030D-6E8A-4147-A177-3AD203B41FA5}">
                      <a16:colId xmlns:a16="http://schemas.microsoft.com/office/drawing/2014/main" val="20007"/>
                    </a:ext>
                  </a:extLst>
                </a:gridCol>
              </a:tblGrid>
              <a:tr h="278791">
                <a:tc>
                  <a:txBody>
                    <a:bodyPr/>
                    <a:lstStyle/>
                    <a:p>
                      <a:pPr algn="ctr" fontAlgn="b"/>
                      <a:r>
                        <a:rPr lang="en-US" sz="900" b="1" i="0" u="none" strike="noStrike" dirty="0">
                          <a:solidFill>
                            <a:srgbClr val="000000"/>
                          </a:solidFill>
                          <a:latin typeface="Calibri"/>
                        </a:rPr>
                        <a:t>QTY</a:t>
                      </a:r>
                    </a:p>
                  </a:txBody>
                  <a:tcPr marL="4471" marR="4471" marT="447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latin typeface="Calibri"/>
                        </a:rPr>
                        <a:t>Reference Standard Part Number</a:t>
                      </a:r>
                    </a:p>
                  </a:txBody>
                  <a:tcPr marL="4471" marR="4471" marT="447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latin typeface="Calibri"/>
                        </a:rPr>
                        <a:t>Material </a:t>
                      </a:r>
                    </a:p>
                  </a:txBody>
                  <a:tcPr marL="4471" marR="4471" marT="447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latin typeface="Calibri"/>
                        </a:rPr>
                        <a:t>Radius</a:t>
                      </a:r>
                    </a:p>
                  </a:txBody>
                  <a:tcPr marL="4471" marR="4471" marT="447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latin typeface="Calibri"/>
                        </a:rPr>
                        <a:t>Angle</a:t>
                      </a:r>
                    </a:p>
                  </a:txBody>
                  <a:tcPr marL="4471" marR="4471" marT="447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latin typeface="Calibri"/>
                        </a:rPr>
                        <a:t>Ply Count</a:t>
                      </a:r>
                    </a:p>
                  </a:txBody>
                  <a:tcPr marL="4471" marR="4471" marT="447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latin typeface="Calibri"/>
                        </a:rPr>
                        <a:t>Length</a:t>
                      </a:r>
                    </a:p>
                  </a:txBody>
                  <a:tcPr marL="4471" marR="4471" marT="447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latin typeface="Calibri"/>
                        </a:rPr>
                        <a:t>Sides</a:t>
                      </a:r>
                    </a:p>
                  </a:txBody>
                  <a:tcPr marL="4471" marR="4471" marT="44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78331">
                <a:tc>
                  <a:txBody>
                    <a:bodyPr/>
                    <a:lstStyle/>
                    <a:p>
                      <a:pPr algn="ctr" fontAlgn="b"/>
                      <a:r>
                        <a:rPr lang="en-US" sz="900" b="0" i="0" u="none" strike="noStrike" dirty="0">
                          <a:solidFill>
                            <a:srgbClr val="000000"/>
                          </a:solidFill>
                          <a:latin typeface="Calibri"/>
                        </a:rPr>
                        <a:t>2</a:t>
                      </a:r>
                    </a:p>
                  </a:txBody>
                  <a:tcPr marL="4471" marR="4471" marT="447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latin typeface="Calibri"/>
                        </a:rPr>
                        <a:t>8276-200-58-8 A&amp;B</a:t>
                      </a:r>
                    </a:p>
                  </a:txBody>
                  <a:tcPr marL="4471" marR="4471" marT="447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latin typeface="Calibri"/>
                        </a:rPr>
                        <a:t>8276 Tape</a:t>
                      </a:r>
                    </a:p>
                  </a:txBody>
                  <a:tcPr marL="4471" marR="4471" marT="447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latin typeface="Calibri"/>
                        </a:rPr>
                        <a:t>0.2</a:t>
                      </a:r>
                    </a:p>
                  </a:txBody>
                  <a:tcPr marL="4471" marR="4471" marT="447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latin typeface="Calibri"/>
                        </a:rPr>
                        <a:t>58 deg.</a:t>
                      </a:r>
                    </a:p>
                  </a:txBody>
                  <a:tcPr marL="4471" marR="4471" marT="447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latin typeface="Calibri"/>
                        </a:rPr>
                        <a:t>8</a:t>
                      </a:r>
                    </a:p>
                  </a:txBody>
                  <a:tcPr marL="4471" marR="4471" marT="447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latin typeface="Calibri"/>
                        </a:rPr>
                        <a:t>24"</a:t>
                      </a:r>
                    </a:p>
                  </a:txBody>
                  <a:tcPr marL="4471" marR="4471" marT="447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latin typeface="Calibri"/>
                        </a:rPr>
                        <a:t>3x3</a:t>
                      </a:r>
                    </a:p>
                  </a:txBody>
                  <a:tcPr marL="4471" marR="4471" marT="44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78331">
                <a:tc>
                  <a:txBody>
                    <a:bodyPr/>
                    <a:lstStyle/>
                    <a:p>
                      <a:pPr algn="ctr" fontAlgn="b"/>
                      <a:r>
                        <a:rPr lang="en-US" sz="900" b="0" i="0" u="none" strike="noStrike">
                          <a:solidFill>
                            <a:srgbClr val="000000"/>
                          </a:solidFill>
                          <a:latin typeface="Calibri"/>
                        </a:rPr>
                        <a:t>2</a:t>
                      </a:r>
                    </a:p>
                  </a:txBody>
                  <a:tcPr marL="4471" marR="4471" marT="447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latin typeface="Calibri"/>
                        </a:rPr>
                        <a:t>8276-200-58-26 A&amp;B</a:t>
                      </a:r>
                    </a:p>
                  </a:txBody>
                  <a:tcPr marL="4471" marR="4471" marT="447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latin typeface="Calibri"/>
                        </a:rPr>
                        <a:t>8276 Tape</a:t>
                      </a:r>
                    </a:p>
                  </a:txBody>
                  <a:tcPr marL="4471" marR="4471" marT="447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latin typeface="Calibri"/>
                        </a:rPr>
                        <a:t>0.2</a:t>
                      </a:r>
                    </a:p>
                  </a:txBody>
                  <a:tcPr marL="4471" marR="4471" marT="447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latin typeface="Calibri"/>
                        </a:rPr>
                        <a:t>58 deg.</a:t>
                      </a:r>
                    </a:p>
                  </a:txBody>
                  <a:tcPr marL="4471" marR="4471" marT="447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latin typeface="Calibri"/>
                        </a:rPr>
                        <a:t>26</a:t>
                      </a:r>
                    </a:p>
                  </a:txBody>
                  <a:tcPr marL="4471" marR="4471" marT="447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latin typeface="Calibri"/>
                        </a:rPr>
                        <a:t>24"</a:t>
                      </a:r>
                    </a:p>
                  </a:txBody>
                  <a:tcPr marL="4471" marR="4471" marT="447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latin typeface="Calibri"/>
                        </a:rPr>
                        <a:t>3x3</a:t>
                      </a:r>
                    </a:p>
                  </a:txBody>
                  <a:tcPr marL="4471" marR="4471" marT="44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78331">
                <a:tc>
                  <a:txBody>
                    <a:bodyPr/>
                    <a:lstStyle/>
                    <a:p>
                      <a:pPr algn="ctr" fontAlgn="b"/>
                      <a:r>
                        <a:rPr lang="en-US" sz="900" b="0" i="0" u="none" strike="noStrike">
                          <a:solidFill>
                            <a:srgbClr val="000000"/>
                          </a:solidFill>
                          <a:latin typeface="Calibri"/>
                        </a:rPr>
                        <a:t>2</a:t>
                      </a:r>
                    </a:p>
                  </a:txBody>
                  <a:tcPr marL="4471" marR="4471" marT="447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latin typeface="Calibri"/>
                        </a:rPr>
                        <a:t>8276-200-58-48 A&amp;B</a:t>
                      </a:r>
                    </a:p>
                  </a:txBody>
                  <a:tcPr marL="4471" marR="4471" marT="447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latin typeface="Calibri"/>
                        </a:rPr>
                        <a:t>8276 Tape</a:t>
                      </a:r>
                    </a:p>
                  </a:txBody>
                  <a:tcPr marL="4471" marR="4471" marT="447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latin typeface="Calibri"/>
                        </a:rPr>
                        <a:t>0.2</a:t>
                      </a:r>
                    </a:p>
                  </a:txBody>
                  <a:tcPr marL="4471" marR="4471" marT="447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latin typeface="Calibri"/>
                        </a:rPr>
                        <a:t>58 deg.</a:t>
                      </a:r>
                    </a:p>
                  </a:txBody>
                  <a:tcPr marL="4471" marR="4471" marT="447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latin typeface="Calibri"/>
                        </a:rPr>
                        <a:t>48</a:t>
                      </a:r>
                    </a:p>
                  </a:txBody>
                  <a:tcPr marL="4471" marR="4471" marT="447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latin typeface="Calibri"/>
                        </a:rPr>
                        <a:t>24"</a:t>
                      </a:r>
                    </a:p>
                  </a:txBody>
                  <a:tcPr marL="4471" marR="4471" marT="447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latin typeface="Calibri"/>
                        </a:rPr>
                        <a:t>3x3</a:t>
                      </a:r>
                    </a:p>
                  </a:txBody>
                  <a:tcPr marL="4471" marR="4471" marT="44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78331">
                <a:tc>
                  <a:txBody>
                    <a:bodyPr/>
                    <a:lstStyle/>
                    <a:p>
                      <a:pPr algn="ctr" fontAlgn="b"/>
                      <a:r>
                        <a:rPr lang="en-US" sz="900" b="0" i="0" u="none" strike="noStrike">
                          <a:solidFill>
                            <a:srgbClr val="000000"/>
                          </a:solidFill>
                          <a:latin typeface="Calibri"/>
                        </a:rPr>
                        <a:t>2</a:t>
                      </a:r>
                    </a:p>
                  </a:txBody>
                  <a:tcPr marL="4471" marR="4471" marT="447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latin typeface="Calibri"/>
                        </a:rPr>
                        <a:t>8276-200-56-48 A&amp;B</a:t>
                      </a:r>
                    </a:p>
                  </a:txBody>
                  <a:tcPr marL="4471" marR="4471" marT="447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latin typeface="Calibri"/>
                        </a:rPr>
                        <a:t>8276 Tape</a:t>
                      </a:r>
                    </a:p>
                  </a:txBody>
                  <a:tcPr marL="4471" marR="4471" marT="447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latin typeface="Calibri"/>
                        </a:rPr>
                        <a:t>0.2</a:t>
                      </a:r>
                    </a:p>
                  </a:txBody>
                  <a:tcPr marL="4471" marR="4471" marT="447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latin typeface="Calibri"/>
                        </a:rPr>
                        <a:t>56 deg.</a:t>
                      </a:r>
                    </a:p>
                  </a:txBody>
                  <a:tcPr marL="4471" marR="4471" marT="447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latin typeface="Calibri"/>
                        </a:rPr>
                        <a:t>48</a:t>
                      </a:r>
                    </a:p>
                  </a:txBody>
                  <a:tcPr marL="4471" marR="4471" marT="447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latin typeface="Calibri"/>
                        </a:rPr>
                        <a:t>24"</a:t>
                      </a:r>
                    </a:p>
                  </a:txBody>
                  <a:tcPr marL="4471" marR="4471" marT="447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latin typeface="Calibri"/>
                        </a:rPr>
                        <a:t>3x3</a:t>
                      </a:r>
                    </a:p>
                  </a:txBody>
                  <a:tcPr marL="4471" marR="4471" marT="44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78331">
                <a:tc>
                  <a:txBody>
                    <a:bodyPr/>
                    <a:lstStyle/>
                    <a:p>
                      <a:pPr algn="ctr" fontAlgn="b"/>
                      <a:r>
                        <a:rPr lang="en-US" sz="900" b="0" i="0" u="none" strike="noStrike">
                          <a:solidFill>
                            <a:srgbClr val="000000"/>
                          </a:solidFill>
                          <a:latin typeface="Calibri"/>
                        </a:rPr>
                        <a:t>2</a:t>
                      </a:r>
                    </a:p>
                  </a:txBody>
                  <a:tcPr marL="4471" marR="4471" marT="447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latin typeface="Calibri"/>
                        </a:rPr>
                        <a:t>8276-200-59-48 A&amp;B</a:t>
                      </a:r>
                    </a:p>
                  </a:txBody>
                  <a:tcPr marL="4471" marR="4471" marT="447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latin typeface="Calibri"/>
                        </a:rPr>
                        <a:t>8276 Tape</a:t>
                      </a:r>
                    </a:p>
                  </a:txBody>
                  <a:tcPr marL="4471" marR="4471" marT="447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latin typeface="Calibri"/>
                        </a:rPr>
                        <a:t>0.2</a:t>
                      </a:r>
                    </a:p>
                  </a:txBody>
                  <a:tcPr marL="4471" marR="4471" marT="447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latin typeface="Calibri"/>
                        </a:rPr>
                        <a:t>59 deg.</a:t>
                      </a:r>
                    </a:p>
                  </a:txBody>
                  <a:tcPr marL="4471" marR="4471" marT="447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latin typeface="Calibri"/>
                        </a:rPr>
                        <a:t>48</a:t>
                      </a:r>
                    </a:p>
                  </a:txBody>
                  <a:tcPr marL="4471" marR="4471" marT="447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latin typeface="Calibri"/>
                        </a:rPr>
                        <a:t>24"</a:t>
                      </a:r>
                    </a:p>
                  </a:txBody>
                  <a:tcPr marL="4471" marR="4471" marT="447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latin typeface="Calibri"/>
                        </a:rPr>
                        <a:t>3x3</a:t>
                      </a:r>
                    </a:p>
                  </a:txBody>
                  <a:tcPr marL="4471" marR="4471" marT="44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pic>
        <p:nvPicPr>
          <p:cNvPr id="8" name="Content Placeholder 5"/>
          <p:cNvPicPr>
            <a:picLocks noGrp="1" noChangeAspect="1"/>
          </p:cNvPicPr>
          <p:nvPr>
            <p:ph idx="1"/>
          </p:nvPr>
        </p:nvPicPr>
        <p:blipFill rotWithShape="1">
          <a:blip r:embed="rId4"/>
          <a:srcRect l="1938" t="61042" r="46807" b="2777"/>
          <a:stretch/>
        </p:blipFill>
        <p:spPr>
          <a:xfrm>
            <a:off x="742951" y="4580467"/>
            <a:ext cx="3318203" cy="1288160"/>
          </a:xfrm>
          <a:prstGeom prst="rect">
            <a:avLst/>
          </a:prstGeom>
        </p:spPr>
      </p:pic>
      <p:pic>
        <p:nvPicPr>
          <p:cNvPr id="9" name="Content Placeholder 5"/>
          <p:cNvPicPr>
            <a:picLocks noChangeAspect="1"/>
          </p:cNvPicPr>
          <p:nvPr/>
        </p:nvPicPr>
        <p:blipFill rotWithShape="1">
          <a:blip r:embed="rId4"/>
          <a:srcRect l="50516" t="18895" r="14663" b="39498"/>
          <a:stretch/>
        </p:blipFill>
        <p:spPr>
          <a:xfrm>
            <a:off x="1085850" y="3273147"/>
            <a:ext cx="2000250" cy="1314450"/>
          </a:xfrm>
          <a:prstGeom prst="rect">
            <a:avLst/>
          </a:prstGeom>
        </p:spPr>
      </p:pic>
      <p:sp>
        <p:nvSpPr>
          <p:cNvPr id="10" name="Rectangle 9"/>
          <p:cNvSpPr/>
          <p:nvPr/>
        </p:nvSpPr>
        <p:spPr>
          <a:xfrm>
            <a:off x="4897171" y="3542689"/>
            <a:ext cx="3869267" cy="646331"/>
          </a:xfrm>
          <a:prstGeom prst="rect">
            <a:avLst/>
          </a:prstGeom>
        </p:spPr>
        <p:txBody>
          <a:bodyPr wrap="square">
            <a:spAutoFit/>
          </a:bodyPr>
          <a:lstStyle/>
          <a:p>
            <a:pPr algn="ctr"/>
            <a:r>
              <a:rPr lang="en-US" dirty="0"/>
              <a:t>1 </a:t>
            </a:r>
            <a:r>
              <a:rPr lang="en-US" dirty="0" smtClean="0"/>
              <a:t>MHz </a:t>
            </a:r>
            <a:r>
              <a:rPr lang="en-US" dirty="0"/>
              <a:t>Ultrasonic Through Transmission Inspection .04” x .04” resolution</a:t>
            </a:r>
          </a:p>
        </p:txBody>
      </p:sp>
      <p:pic>
        <p:nvPicPr>
          <p:cNvPr id="11" name="Picture 10"/>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flipH="1">
            <a:off x="4674638" y="4124069"/>
            <a:ext cx="4229100" cy="1691640"/>
          </a:xfrm>
          <a:prstGeom prst="rect">
            <a:avLst/>
          </a:prstGeom>
        </p:spPr>
      </p:pic>
      <p:sp>
        <p:nvSpPr>
          <p:cNvPr id="3" name="Slide Number Placeholder 2"/>
          <p:cNvSpPr>
            <a:spLocks noGrp="1"/>
          </p:cNvSpPr>
          <p:nvPr>
            <p:ph type="sldNum" sz="quarter" idx="4294967295"/>
          </p:nvPr>
        </p:nvSpPr>
        <p:spPr/>
        <p:txBody>
          <a:bodyPr/>
          <a:lstStyle/>
          <a:p>
            <a:fld id="{B9ADCE4C-7DA7-48B7-8C0A-480B259F5772}" type="slidenum">
              <a:rPr lang="en-US" smtClean="0"/>
              <a:pPr/>
              <a:t>8</a:t>
            </a:fld>
            <a:endParaRPr lang="en-US"/>
          </a:p>
        </p:txBody>
      </p:sp>
    </p:spTree>
    <p:extLst>
      <p:ext uri="{BB962C8B-B14F-4D97-AF65-F5344CB8AC3E}">
        <p14:creationId xmlns:p14="http://schemas.microsoft.com/office/powerpoint/2010/main" val="40435252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Porosity Standards</a:t>
            </a:r>
            <a:endParaRPr lang="en-US" dirty="0"/>
          </a:p>
        </p:txBody>
      </p:sp>
      <p:sp>
        <p:nvSpPr>
          <p:cNvPr id="3" name="Slide Number Placeholder 2"/>
          <p:cNvSpPr>
            <a:spLocks noGrp="1"/>
          </p:cNvSpPr>
          <p:nvPr>
            <p:ph type="sldNum" sz="quarter" idx="4294967295"/>
          </p:nvPr>
        </p:nvSpPr>
        <p:spPr/>
        <p:txBody>
          <a:bodyPr/>
          <a:lstStyle/>
          <a:p>
            <a:fld id="{B9ADCE4C-7DA7-48B7-8C0A-480B259F5772}" type="slidenum">
              <a:rPr lang="en-US" smtClean="0"/>
              <a:pPr/>
              <a:t>9</a:t>
            </a:fld>
            <a:endParaRPr lang="en-US"/>
          </a:p>
        </p:txBody>
      </p:sp>
      <p:pic>
        <p:nvPicPr>
          <p:cNvPr id="4" name="Picture 3"/>
          <p:cNvPicPr/>
          <p:nvPr/>
        </p:nvPicPr>
        <p:blipFill>
          <a:blip r:embed="rId2" cstate="email">
            <a:extLst>
              <a:ext uri="{28A0092B-C50C-407E-A947-70E740481C1C}">
                <a14:useLocalDpi xmlns:a14="http://schemas.microsoft.com/office/drawing/2010/main"/>
              </a:ext>
            </a:extLst>
          </a:blip>
          <a:srcRect/>
          <a:stretch>
            <a:fillRect/>
          </a:stretch>
        </p:blipFill>
        <p:spPr bwMode="auto">
          <a:xfrm>
            <a:off x="5257800" y="2000250"/>
            <a:ext cx="3785950" cy="2095024"/>
          </a:xfrm>
          <a:prstGeom prst="rect">
            <a:avLst/>
          </a:prstGeom>
          <a:noFill/>
        </p:spPr>
      </p:pic>
      <p:sp>
        <p:nvSpPr>
          <p:cNvPr id="5" name="Content Placeholder 5"/>
          <p:cNvSpPr txBox="1">
            <a:spLocks/>
          </p:cNvSpPr>
          <p:nvPr/>
        </p:nvSpPr>
        <p:spPr>
          <a:xfrm>
            <a:off x="190501" y="1558201"/>
            <a:ext cx="3752850" cy="4373164"/>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a:t>Combination of wedges and step specimens</a:t>
            </a:r>
          </a:p>
          <a:p>
            <a:pPr lvl="1"/>
            <a:r>
              <a:rPr lang="en-US" sz="1600" dirty="0"/>
              <a:t>Ranging from 5° to 35°</a:t>
            </a:r>
          </a:p>
          <a:p>
            <a:r>
              <a:rPr lang="en-US" sz="2000" dirty="0"/>
              <a:t>IM7/8552 composite material</a:t>
            </a:r>
          </a:p>
          <a:p>
            <a:r>
              <a:rPr lang="en-US" sz="2000" dirty="0"/>
              <a:t>[0/90/45/-45]ns, where n varied depending on the thickness</a:t>
            </a:r>
          </a:p>
          <a:p>
            <a:r>
              <a:rPr lang="en-US" sz="2000" dirty="0"/>
              <a:t>Modified cure cycle used to produce porosity</a:t>
            </a:r>
          </a:p>
          <a:p>
            <a:pPr lvl="1"/>
            <a:r>
              <a:rPr lang="en-US" sz="1600" dirty="0"/>
              <a:t>Normal vacuum cycle</a:t>
            </a:r>
          </a:p>
          <a:p>
            <a:pPr lvl="1"/>
            <a:r>
              <a:rPr lang="en-US" sz="1600" dirty="0"/>
              <a:t>½ recommended pressure (medium porosity)</a:t>
            </a:r>
          </a:p>
          <a:p>
            <a:pPr lvl="1"/>
            <a:r>
              <a:rPr lang="en-US" sz="1600" dirty="0"/>
              <a:t>0 pressure (high porosity)</a:t>
            </a:r>
          </a:p>
        </p:txBody>
      </p:sp>
      <p:pic>
        <p:nvPicPr>
          <p:cNvPr id="6" name="Picture 5"/>
          <p:cNvPicPr>
            <a:picLocks noChangeAspect="1"/>
          </p:cNvPicPr>
          <p:nvPr/>
        </p:nvPicPr>
        <p:blipFill>
          <a:blip r:embed="rId3"/>
          <a:stretch>
            <a:fillRect/>
          </a:stretch>
        </p:blipFill>
        <p:spPr>
          <a:xfrm>
            <a:off x="3943351" y="4186509"/>
            <a:ext cx="4284335" cy="1737511"/>
          </a:xfrm>
          <a:prstGeom prst="rect">
            <a:avLst/>
          </a:prstGeom>
        </p:spPr>
      </p:pic>
    </p:spTree>
    <p:extLst>
      <p:ext uri="{BB962C8B-B14F-4D97-AF65-F5344CB8AC3E}">
        <p14:creationId xmlns:p14="http://schemas.microsoft.com/office/powerpoint/2010/main" val="2081951400"/>
      </p:ext>
    </p:extLst>
  </p:cSld>
  <p:clrMapOvr>
    <a:masterClrMapping/>
  </p:clrMapOvr>
  <p:timing>
    <p:tnLst>
      <p:par>
        <p:cTn id="1" dur="indefinite" restart="never" nodeType="tmRoot"/>
      </p:par>
    </p:tnLst>
  </p:timing>
</p:sld>
</file>

<file path=ppt/theme/theme1.xml><?xml version="1.0" encoding="utf-8"?>
<a:theme xmlns:a="http://schemas.openxmlformats.org/drawingml/2006/main" name="SPIE 2015 jnz presenation 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2D71F3C3AD162418168A3D1EEC31C68" ma:contentTypeVersion="8" ma:contentTypeDescription="Create a new document." ma:contentTypeScope="" ma:versionID="af7a397550e3137f00310bc49cc70181">
  <xsd:schema xmlns:xsd="http://www.w3.org/2001/XMLSchema" xmlns:xs="http://www.w3.org/2001/XMLSchema" xmlns:p="http://schemas.microsoft.com/office/2006/metadata/properties" xmlns:ns3="3cb15ddf-dbe9-47ea-851d-c70642058130" targetNamespace="http://schemas.microsoft.com/office/2006/metadata/properties" ma:root="true" ma:fieldsID="280258935204117d3b80fe81e31959d5" ns3:_="">
    <xsd:import namespace="3cb15ddf-dbe9-47ea-851d-c70642058130"/>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b15ddf-dbe9-47ea-851d-c706420581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0EAA48D-52C1-4BB6-840D-CE868CAF7669}">
  <ds:schemaRefs>
    <ds:schemaRef ds:uri="http://schemas.microsoft.com/sharepoint/v3/contenttype/forms"/>
  </ds:schemaRefs>
</ds:datastoreItem>
</file>

<file path=customXml/itemProps2.xml><?xml version="1.0" encoding="utf-8"?>
<ds:datastoreItem xmlns:ds="http://schemas.openxmlformats.org/officeDocument/2006/customXml" ds:itemID="{DD6BCDE3-4C13-4792-9254-F9B6CC1D4D23}">
  <ds:schemaRefs>
    <ds:schemaRef ds:uri="http://purl.org/dc/terms/"/>
    <ds:schemaRef ds:uri="http://schemas.microsoft.com/office/2006/metadata/properties"/>
    <ds:schemaRef ds:uri="http://purl.org/dc/dcmitype/"/>
    <ds:schemaRef ds:uri="http://schemas.microsoft.com/office/2006/documentManagement/types"/>
    <ds:schemaRef ds:uri="http://www.w3.org/XML/1998/namespace"/>
    <ds:schemaRef ds:uri="http://purl.org/dc/elements/1.1/"/>
    <ds:schemaRef ds:uri="http://schemas.microsoft.com/office/infopath/2007/PartnerControls"/>
    <ds:schemaRef ds:uri="http://schemas.openxmlformats.org/package/2006/metadata/core-properties"/>
    <ds:schemaRef ds:uri="3cb15ddf-dbe9-47ea-851d-c70642058130"/>
  </ds:schemaRefs>
</ds:datastoreItem>
</file>

<file path=customXml/itemProps3.xml><?xml version="1.0" encoding="utf-8"?>
<ds:datastoreItem xmlns:ds="http://schemas.openxmlformats.org/officeDocument/2006/customXml" ds:itemID="{D3DAAAA2-1E99-445F-A925-73D2AB41BD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b15ddf-dbe9-47ea-851d-c706420581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SPIE 2015 jnz presenation final.potx</Template>
  <TotalTime>41973</TotalTime>
  <Words>1479</Words>
  <Application>Microsoft Office PowerPoint</Application>
  <PresentationFormat>On-screen Show (4:3)</PresentationFormat>
  <Paragraphs>297</Paragraphs>
  <Slides>24</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ＭＳ Ｐゴシック</vt:lpstr>
      <vt:lpstr>Arial</vt:lpstr>
      <vt:lpstr>Arial Black</vt:lpstr>
      <vt:lpstr>Calibri</vt:lpstr>
      <vt:lpstr>Symbol</vt:lpstr>
      <vt:lpstr>Times New Roman</vt:lpstr>
      <vt:lpstr>SPIE 2015 jnz presenation final</vt:lpstr>
      <vt:lpstr>NDE Methods and Capabilities Handbook – Resources for the Composites NDE Community</vt:lpstr>
      <vt:lpstr>NDE for Composites</vt:lpstr>
      <vt:lpstr>What Does industry need to transition for inspection growing uses of composite materials </vt:lpstr>
      <vt:lpstr>NDE Methods and Capabilities Handbook Objectives</vt:lpstr>
      <vt:lpstr>NDE Standards Fabricated by Original Equipment Manufacturers for Round Robin Testing</vt:lpstr>
      <vt:lpstr>Round-robin Testing</vt:lpstr>
      <vt:lpstr>Advanced Composites Consortium Partners and Inspection Equipment Manufactures Contributed to Database</vt:lpstr>
      <vt:lpstr>Delamination Standards</vt:lpstr>
      <vt:lpstr>Porosity Standards</vt:lpstr>
      <vt:lpstr>Other Standards – Bridging Defects</vt:lpstr>
      <vt:lpstr>Results Compiled in NASA/TM-2020-220568/Volume I NDE Methods and Capabilities Handbook</vt:lpstr>
      <vt:lpstr>Subject Matter Expert Definitions of Flaw Types </vt:lpstr>
      <vt:lpstr>Comparison of Different Inspection  Techniques on Same Set of Flaws</vt:lpstr>
      <vt:lpstr>Extensive Documentation of  Inspection Procedures</vt:lpstr>
      <vt:lpstr>Extensive Documentation of  Inspection Procedures (cont)</vt:lpstr>
      <vt:lpstr>Extensive Documentation of  Inspection Procedures (cont)</vt:lpstr>
      <vt:lpstr>Inspection Procedures and Subject Matter Expertise Used to Compare Different Techniques for Detection of Given Flaw</vt:lpstr>
      <vt:lpstr>From Data, NDE Guidance Matrix Generated</vt:lpstr>
      <vt:lpstr>Physics Principles of Techniques Included in Handbook</vt:lpstr>
      <vt:lpstr>Results from Emerging Technologies </vt:lpstr>
      <vt:lpstr>Inclusion of Techniques Not Viable  for CFRP Composites</vt:lpstr>
      <vt:lpstr>NASA/TM-2020-220568/Volume II NDE Methods and Capabilities Handbook Appendices</vt:lpstr>
      <vt:lpstr>NDE Methods and Capabilities Handbook Products</vt:lpstr>
      <vt:lpstr>How to Obtain Resources</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GM Thermocomposite NDE Results</dc:title>
  <dc:creator>kcramer</dc:creator>
  <cp:lastModifiedBy>Howell, Patricia A. (LARC-D313)</cp:lastModifiedBy>
  <cp:revision>257</cp:revision>
  <cp:lastPrinted>2019-04-02T14:48:50Z</cp:lastPrinted>
  <dcterms:created xsi:type="dcterms:W3CDTF">2013-04-01T20:00:55Z</dcterms:created>
  <dcterms:modified xsi:type="dcterms:W3CDTF">2020-09-21T23:39:43Z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0x010100E2D71F3C3AD162418168A3D1EEC31C68</vt:lpwstr>
  </property>
</Properties>
</file>