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1.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0"/>
  </p:notesMasterIdLst>
  <p:handoutMasterIdLst>
    <p:handoutMasterId r:id="rId21"/>
  </p:handoutMasterIdLst>
  <p:sldIdLst>
    <p:sldId id="256" r:id="rId2"/>
    <p:sldId id="349" r:id="rId3"/>
    <p:sldId id="354" r:id="rId4"/>
    <p:sldId id="290" r:id="rId5"/>
    <p:sldId id="356" r:id="rId6"/>
    <p:sldId id="289" r:id="rId7"/>
    <p:sldId id="363" r:id="rId8"/>
    <p:sldId id="358" r:id="rId9"/>
    <p:sldId id="351" r:id="rId10"/>
    <p:sldId id="302" r:id="rId11"/>
    <p:sldId id="353" r:id="rId12"/>
    <p:sldId id="357" r:id="rId13"/>
    <p:sldId id="359" r:id="rId14"/>
    <p:sldId id="360" r:id="rId15"/>
    <p:sldId id="350" r:id="rId16"/>
    <p:sldId id="340" r:id="rId17"/>
    <p:sldId id="364" r:id="rId18"/>
    <p:sldId id="288" r:id="rId19"/>
  </p:sldIdLst>
  <p:sldSz cx="12192000" cy="6858000"/>
  <p:notesSz cx="7004050" cy="9290050"/>
  <p:defaultTextStyle>
    <a:defPPr>
      <a:defRPr lang="en-US"/>
    </a:defPPr>
    <a:lvl1pPr algn="l" rtl="0" fontAlgn="base">
      <a:spcBef>
        <a:spcPct val="0"/>
      </a:spcBef>
      <a:spcAft>
        <a:spcPct val="0"/>
      </a:spcAft>
      <a:defRPr kern="1200">
        <a:solidFill>
          <a:schemeClr val="tx1"/>
        </a:solidFill>
        <a:latin typeface="Calibri"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Calibri"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Calibri"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Calibri"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Calibri" charset="0"/>
        <a:ea typeface="ＭＳ Ｐゴシック" charset="0"/>
        <a:cs typeface="ＭＳ Ｐゴシック" charset="0"/>
      </a:defRPr>
    </a:lvl5pPr>
    <a:lvl6pPr marL="2286000" algn="l" defTabSz="457200" rtl="0" eaLnBrk="1" latinLnBrk="0" hangingPunct="1">
      <a:defRPr kern="1200">
        <a:solidFill>
          <a:schemeClr val="tx1"/>
        </a:solidFill>
        <a:latin typeface="Calibri" charset="0"/>
        <a:ea typeface="ＭＳ Ｐゴシック" charset="0"/>
        <a:cs typeface="ＭＳ Ｐゴシック" charset="0"/>
      </a:defRPr>
    </a:lvl6pPr>
    <a:lvl7pPr marL="2743200" algn="l" defTabSz="457200" rtl="0" eaLnBrk="1" latinLnBrk="0" hangingPunct="1">
      <a:defRPr kern="1200">
        <a:solidFill>
          <a:schemeClr val="tx1"/>
        </a:solidFill>
        <a:latin typeface="Calibri" charset="0"/>
        <a:ea typeface="ＭＳ Ｐゴシック" charset="0"/>
        <a:cs typeface="ＭＳ Ｐゴシック" charset="0"/>
      </a:defRPr>
    </a:lvl7pPr>
    <a:lvl8pPr marL="3200400" algn="l" defTabSz="457200" rtl="0" eaLnBrk="1" latinLnBrk="0" hangingPunct="1">
      <a:defRPr kern="1200">
        <a:solidFill>
          <a:schemeClr val="tx1"/>
        </a:solidFill>
        <a:latin typeface="Calibri" charset="0"/>
        <a:ea typeface="ＭＳ Ｐゴシック" charset="0"/>
        <a:cs typeface="ＭＳ Ｐゴシック" charset="0"/>
      </a:defRPr>
    </a:lvl8pPr>
    <a:lvl9pPr marL="3657600" algn="l" defTabSz="457200" rtl="0" eaLnBrk="1" latinLnBrk="0" hangingPunct="1">
      <a:defRPr kern="1200">
        <a:solidFill>
          <a:schemeClr val="tx1"/>
        </a:solidFill>
        <a:latin typeface="Calibri"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535" autoAdjust="0"/>
    <p:restoredTop sz="94211" autoAdjust="0"/>
  </p:normalViewPr>
  <p:slideViewPr>
    <p:cSldViewPr>
      <p:cViewPr>
        <p:scale>
          <a:sx n="72" d="100"/>
          <a:sy n="72" d="100"/>
        </p:scale>
        <p:origin x="960" y="54"/>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5088" cy="464503"/>
          </a:xfrm>
          <a:prstGeom prst="rect">
            <a:avLst/>
          </a:prstGeom>
        </p:spPr>
        <p:txBody>
          <a:bodyPr vert="horz" lIns="93104" tIns="46552" rIns="93104" bIns="46552" rtlCol="0"/>
          <a:lstStyle>
            <a:lvl1pPr algn="l">
              <a:defRPr sz="1200"/>
            </a:lvl1pPr>
          </a:lstStyle>
          <a:p>
            <a:endParaRPr lang="en-US" dirty="0"/>
          </a:p>
        </p:txBody>
      </p:sp>
      <p:sp>
        <p:nvSpPr>
          <p:cNvPr id="3" name="Date Placeholder 2"/>
          <p:cNvSpPr>
            <a:spLocks noGrp="1"/>
          </p:cNvSpPr>
          <p:nvPr>
            <p:ph type="dt" sz="quarter" idx="1"/>
          </p:nvPr>
        </p:nvSpPr>
        <p:spPr>
          <a:xfrm>
            <a:off x="3967341" y="0"/>
            <a:ext cx="3035088" cy="464503"/>
          </a:xfrm>
          <a:prstGeom prst="rect">
            <a:avLst/>
          </a:prstGeom>
        </p:spPr>
        <p:txBody>
          <a:bodyPr vert="horz" lIns="93104" tIns="46552" rIns="93104" bIns="46552" rtlCol="0"/>
          <a:lstStyle>
            <a:lvl1pPr algn="r">
              <a:defRPr sz="1200"/>
            </a:lvl1pPr>
          </a:lstStyle>
          <a:p>
            <a:fld id="{627F4DDA-8680-3643-9530-EB065CB74615}" type="datetimeFigureOut">
              <a:rPr lang="en-US" smtClean="0"/>
              <a:t>9/21/2020</a:t>
            </a:fld>
            <a:endParaRPr lang="en-US" dirty="0"/>
          </a:p>
        </p:txBody>
      </p:sp>
      <p:sp>
        <p:nvSpPr>
          <p:cNvPr id="4" name="Footer Placeholder 3"/>
          <p:cNvSpPr>
            <a:spLocks noGrp="1"/>
          </p:cNvSpPr>
          <p:nvPr>
            <p:ph type="ftr" sz="quarter" idx="2"/>
          </p:nvPr>
        </p:nvSpPr>
        <p:spPr>
          <a:xfrm>
            <a:off x="0" y="8823935"/>
            <a:ext cx="3035088" cy="464503"/>
          </a:xfrm>
          <a:prstGeom prst="rect">
            <a:avLst/>
          </a:prstGeom>
        </p:spPr>
        <p:txBody>
          <a:bodyPr vert="horz" lIns="93104" tIns="46552" rIns="93104" bIns="46552"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67341" y="8823935"/>
            <a:ext cx="3035088" cy="464503"/>
          </a:xfrm>
          <a:prstGeom prst="rect">
            <a:avLst/>
          </a:prstGeom>
        </p:spPr>
        <p:txBody>
          <a:bodyPr vert="horz" lIns="93104" tIns="46552" rIns="93104" bIns="46552" rtlCol="0" anchor="b"/>
          <a:lstStyle>
            <a:lvl1pPr algn="r">
              <a:defRPr sz="1200"/>
            </a:lvl1pPr>
          </a:lstStyle>
          <a:p>
            <a:fld id="{6B26D00C-2877-D045-B2FD-E502C086D6F9}" type="slidenum">
              <a:rPr lang="en-US" smtClean="0"/>
              <a:t>‹#›</a:t>
            </a:fld>
            <a:endParaRPr lang="en-US" dirty="0"/>
          </a:p>
        </p:txBody>
      </p:sp>
    </p:spTree>
    <p:extLst>
      <p:ext uri="{BB962C8B-B14F-4D97-AF65-F5344CB8AC3E}">
        <p14:creationId xmlns:p14="http://schemas.microsoft.com/office/powerpoint/2010/main" val="215560729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5088" cy="464503"/>
          </a:xfrm>
          <a:prstGeom prst="rect">
            <a:avLst/>
          </a:prstGeom>
        </p:spPr>
        <p:txBody>
          <a:bodyPr vert="horz" lIns="93104" tIns="46552" rIns="93104" bIns="46552" rtlCol="0"/>
          <a:lstStyle>
            <a:lvl1pPr algn="l" fontAlgn="auto">
              <a:spcBef>
                <a:spcPts val="0"/>
              </a:spcBef>
              <a:spcAft>
                <a:spcPts val="0"/>
              </a:spcAft>
              <a:defRPr sz="1200">
                <a:latin typeface="+mn-lt"/>
                <a:ea typeface="+mn-ea"/>
                <a:cs typeface="+mn-cs"/>
              </a:defRPr>
            </a:lvl1pPr>
          </a:lstStyle>
          <a:p>
            <a:pPr>
              <a:defRPr/>
            </a:pPr>
            <a:endParaRPr lang="en-US" dirty="0"/>
          </a:p>
        </p:txBody>
      </p:sp>
      <p:sp>
        <p:nvSpPr>
          <p:cNvPr id="3" name="Date Placeholder 2"/>
          <p:cNvSpPr>
            <a:spLocks noGrp="1"/>
          </p:cNvSpPr>
          <p:nvPr>
            <p:ph type="dt" idx="1"/>
          </p:nvPr>
        </p:nvSpPr>
        <p:spPr>
          <a:xfrm>
            <a:off x="3967341" y="0"/>
            <a:ext cx="3035088" cy="464503"/>
          </a:xfrm>
          <a:prstGeom prst="rect">
            <a:avLst/>
          </a:prstGeom>
        </p:spPr>
        <p:txBody>
          <a:bodyPr vert="horz" wrap="square" lIns="93104" tIns="46552" rIns="93104" bIns="46552" numCol="1" anchor="t" anchorCtr="0" compatLnSpc="1">
            <a:prstTxWarp prst="textNoShape">
              <a:avLst/>
            </a:prstTxWarp>
          </a:bodyPr>
          <a:lstStyle>
            <a:lvl1pPr algn="r">
              <a:defRPr sz="1200">
                <a:cs typeface="Arial" charset="0"/>
              </a:defRPr>
            </a:lvl1pPr>
          </a:lstStyle>
          <a:p>
            <a:pPr>
              <a:defRPr/>
            </a:pPr>
            <a:fld id="{395B974F-C36E-9E4B-A6A6-EA479CA9ADFB}" type="datetimeFigureOut">
              <a:rPr lang="en-US"/>
              <a:pPr>
                <a:defRPr/>
              </a:pPr>
              <a:t>9/21/2020</a:t>
            </a:fld>
            <a:endParaRPr lang="en-US" dirty="0"/>
          </a:p>
        </p:txBody>
      </p:sp>
      <p:sp>
        <p:nvSpPr>
          <p:cNvPr id="4" name="Slide Image Placeholder 3"/>
          <p:cNvSpPr>
            <a:spLocks noGrp="1" noRot="1" noChangeAspect="1"/>
          </p:cNvSpPr>
          <p:nvPr>
            <p:ph type="sldImg" idx="2"/>
          </p:nvPr>
        </p:nvSpPr>
        <p:spPr>
          <a:xfrm>
            <a:off x="406400" y="696913"/>
            <a:ext cx="6191250" cy="3482975"/>
          </a:xfrm>
          <a:prstGeom prst="rect">
            <a:avLst/>
          </a:prstGeom>
          <a:noFill/>
          <a:ln w="12700">
            <a:solidFill>
              <a:prstClr val="black"/>
            </a:solidFill>
          </a:ln>
        </p:spPr>
        <p:txBody>
          <a:bodyPr vert="horz" lIns="93104" tIns="46552" rIns="93104" bIns="46552" rtlCol="0" anchor="ctr"/>
          <a:lstStyle/>
          <a:p>
            <a:pPr lvl="0"/>
            <a:endParaRPr lang="en-US" noProof="0" dirty="0"/>
          </a:p>
        </p:txBody>
      </p:sp>
      <p:sp>
        <p:nvSpPr>
          <p:cNvPr id="5" name="Notes Placeholder 4"/>
          <p:cNvSpPr>
            <a:spLocks noGrp="1"/>
          </p:cNvSpPr>
          <p:nvPr>
            <p:ph type="body" sz="quarter" idx="3"/>
          </p:nvPr>
        </p:nvSpPr>
        <p:spPr>
          <a:xfrm>
            <a:off x="700405" y="4412774"/>
            <a:ext cx="5603240" cy="4180523"/>
          </a:xfrm>
          <a:prstGeom prst="rect">
            <a:avLst/>
          </a:prstGeom>
        </p:spPr>
        <p:txBody>
          <a:bodyPr vert="horz" lIns="93104" tIns="46552" rIns="93104" bIns="46552"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23935"/>
            <a:ext cx="3035088" cy="464503"/>
          </a:xfrm>
          <a:prstGeom prst="rect">
            <a:avLst/>
          </a:prstGeom>
        </p:spPr>
        <p:txBody>
          <a:bodyPr vert="horz" lIns="93104" tIns="46552" rIns="93104" bIns="46552" rtlCol="0" anchor="b"/>
          <a:lstStyle>
            <a:lvl1pPr algn="l" fontAlgn="auto">
              <a:spcBef>
                <a:spcPts val="0"/>
              </a:spcBef>
              <a:spcAft>
                <a:spcPts val="0"/>
              </a:spcAft>
              <a:defRPr sz="1200">
                <a:latin typeface="+mn-lt"/>
                <a:ea typeface="+mn-ea"/>
                <a:cs typeface="+mn-cs"/>
              </a:defRPr>
            </a:lvl1pPr>
          </a:lstStyle>
          <a:p>
            <a:pPr>
              <a:defRPr/>
            </a:pPr>
            <a:endParaRPr lang="en-US" dirty="0"/>
          </a:p>
        </p:txBody>
      </p:sp>
      <p:sp>
        <p:nvSpPr>
          <p:cNvPr id="7" name="Slide Number Placeholder 6"/>
          <p:cNvSpPr>
            <a:spLocks noGrp="1"/>
          </p:cNvSpPr>
          <p:nvPr>
            <p:ph type="sldNum" sz="quarter" idx="5"/>
          </p:nvPr>
        </p:nvSpPr>
        <p:spPr>
          <a:xfrm>
            <a:off x="3967341" y="8823935"/>
            <a:ext cx="3035088" cy="464503"/>
          </a:xfrm>
          <a:prstGeom prst="rect">
            <a:avLst/>
          </a:prstGeom>
        </p:spPr>
        <p:txBody>
          <a:bodyPr vert="horz" wrap="square" lIns="93104" tIns="46552" rIns="93104" bIns="46552" numCol="1" anchor="b" anchorCtr="0" compatLnSpc="1">
            <a:prstTxWarp prst="textNoShape">
              <a:avLst/>
            </a:prstTxWarp>
          </a:bodyPr>
          <a:lstStyle>
            <a:lvl1pPr algn="r">
              <a:defRPr sz="1200">
                <a:cs typeface="Arial" charset="0"/>
              </a:defRPr>
            </a:lvl1pPr>
          </a:lstStyle>
          <a:p>
            <a:pPr>
              <a:defRPr/>
            </a:pPr>
            <a:fld id="{A52AC4E0-4568-9D43-BA1B-13BEBD00DEB1}" type="slidenum">
              <a:rPr lang="en-US"/>
              <a:pPr>
                <a:defRPr/>
              </a:pPr>
              <a:t>‹#›</a:t>
            </a:fld>
            <a:endParaRPr lang="en-US" dirty="0"/>
          </a:p>
        </p:txBody>
      </p:sp>
    </p:spTree>
    <p:extLst>
      <p:ext uri="{BB962C8B-B14F-4D97-AF65-F5344CB8AC3E}">
        <p14:creationId xmlns:p14="http://schemas.microsoft.com/office/powerpoint/2010/main" val="851372932"/>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1250" cy="348297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A52AC4E0-4568-9D43-BA1B-13BEBD00DEB1}" type="slidenum">
              <a:rPr lang="en-US" smtClean="0"/>
              <a:pPr>
                <a:defRPr/>
              </a:pPr>
              <a:t>1</a:t>
            </a:fld>
            <a:endParaRPr lang="en-US" dirty="0"/>
          </a:p>
        </p:txBody>
      </p:sp>
    </p:spTree>
    <p:extLst>
      <p:ext uri="{BB962C8B-B14F-4D97-AF65-F5344CB8AC3E}">
        <p14:creationId xmlns:p14="http://schemas.microsoft.com/office/powerpoint/2010/main" val="17101748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1250" cy="348297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A52AC4E0-4568-9D43-BA1B-13BEBD00DEB1}" type="slidenum">
              <a:rPr lang="en-US" smtClean="0"/>
              <a:pPr>
                <a:defRPr/>
              </a:pPr>
              <a:t>2</a:t>
            </a:fld>
            <a:endParaRPr lang="en-US" dirty="0"/>
          </a:p>
        </p:txBody>
      </p:sp>
    </p:spTree>
    <p:extLst>
      <p:ext uri="{BB962C8B-B14F-4D97-AF65-F5344CB8AC3E}">
        <p14:creationId xmlns:p14="http://schemas.microsoft.com/office/powerpoint/2010/main" val="19943558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1250" cy="348297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A52AC4E0-4568-9D43-BA1B-13BEBD00DEB1}" type="slidenum">
              <a:rPr lang="en-US" smtClean="0"/>
              <a:pPr>
                <a:defRPr/>
              </a:pPr>
              <a:t>3</a:t>
            </a:fld>
            <a:endParaRPr lang="en-US" dirty="0"/>
          </a:p>
        </p:txBody>
      </p:sp>
    </p:spTree>
    <p:extLst>
      <p:ext uri="{BB962C8B-B14F-4D97-AF65-F5344CB8AC3E}">
        <p14:creationId xmlns:p14="http://schemas.microsoft.com/office/powerpoint/2010/main" val="31327971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While testing composite structures – CG with real time NDE, passive thermography lets you know the damage state of the entire structure while loading,.  Stop load testing when we see damage growth and do UT or X-ray CT. also PT documents the failure of the structure</a:t>
            </a:r>
          </a:p>
          <a:p>
            <a:r>
              <a:rPr lang="en-US" dirty="0"/>
              <a:t>This work was done under NASA’s advanced composite project.</a:t>
            </a:r>
          </a:p>
        </p:txBody>
      </p:sp>
      <p:sp>
        <p:nvSpPr>
          <p:cNvPr id="4" name="Slide Number Placeholder 3"/>
          <p:cNvSpPr>
            <a:spLocks noGrp="1"/>
          </p:cNvSpPr>
          <p:nvPr>
            <p:ph type="sldNum" sz="quarter" idx="5"/>
          </p:nvPr>
        </p:nvSpPr>
        <p:spPr/>
        <p:txBody>
          <a:bodyPr/>
          <a:lstStyle/>
          <a:p>
            <a:pPr>
              <a:defRPr/>
            </a:pPr>
            <a:fld id="{A52AC4E0-4568-9D43-BA1B-13BEBD00DEB1}" type="slidenum">
              <a:rPr lang="en-US" smtClean="0"/>
              <a:pPr>
                <a:defRPr/>
              </a:pPr>
              <a:t>4</a:t>
            </a:fld>
            <a:endParaRPr lang="en-US" dirty="0"/>
          </a:p>
        </p:txBody>
      </p:sp>
    </p:spTree>
    <p:extLst>
      <p:ext uri="{BB962C8B-B14F-4D97-AF65-F5344CB8AC3E}">
        <p14:creationId xmlns:p14="http://schemas.microsoft.com/office/powerpoint/2010/main" val="2845924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1250" cy="348297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A52AC4E0-4568-9D43-BA1B-13BEBD00DEB1}" type="slidenum">
              <a:rPr lang="en-US" smtClean="0"/>
              <a:pPr>
                <a:defRPr/>
              </a:pPr>
              <a:t>5</a:t>
            </a:fld>
            <a:endParaRPr lang="en-US" dirty="0"/>
          </a:p>
        </p:txBody>
      </p:sp>
    </p:spTree>
    <p:extLst>
      <p:ext uri="{BB962C8B-B14F-4D97-AF65-F5344CB8AC3E}">
        <p14:creationId xmlns:p14="http://schemas.microsoft.com/office/powerpoint/2010/main" val="14908039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1250" cy="348297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A52AC4E0-4568-9D43-BA1B-13BEBD00DEB1}" type="slidenum">
              <a:rPr lang="en-US" smtClean="0"/>
              <a:pPr>
                <a:defRPr/>
              </a:pPr>
              <a:t>6</a:t>
            </a:fld>
            <a:endParaRPr lang="en-US" dirty="0"/>
          </a:p>
        </p:txBody>
      </p:sp>
    </p:spTree>
    <p:extLst>
      <p:ext uri="{BB962C8B-B14F-4D97-AF65-F5344CB8AC3E}">
        <p14:creationId xmlns:p14="http://schemas.microsoft.com/office/powerpoint/2010/main" val="12179200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1250" cy="348297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A52AC4E0-4568-9D43-BA1B-13BEBD00DEB1}" type="slidenum">
              <a:rPr lang="en-US" smtClean="0"/>
              <a:pPr>
                <a:defRPr/>
              </a:pPr>
              <a:t>7</a:t>
            </a:fld>
            <a:endParaRPr lang="en-US" dirty="0"/>
          </a:p>
        </p:txBody>
      </p:sp>
    </p:spTree>
    <p:extLst>
      <p:ext uri="{BB962C8B-B14F-4D97-AF65-F5344CB8AC3E}">
        <p14:creationId xmlns:p14="http://schemas.microsoft.com/office/powerpoint/2010/main" val="27426382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1250" cy="348297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A52AC4E0-4568-9D43-BA1B-13BEBD00DEB1}" type="slidenum">
              <a:rPr lang="en-US" smtClean="0"/>
              <a:pPr>
                <a:defRPr/>
              </a:pPr>
              <a:t>8</a:t>
            </a:fld>
            <a:endParaRPr lang="en-US" dirty="0"/>
          </a:p>
        </p:txBody>
      </p:sp>
    </p:spTree>
    <p:extLst>
      <p:ext uri="{BB962C8B-B14F-4D97-AF65-F5344CB8AC3E}">
        <p14:creationId xmlns:p14="http://schemas.microsoft.com/office/powerpoint/2010/main" val="3347943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1250" cy="348297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A52AC4E0-4568-9D43-BA1B-13BEBD00DEB1}" type="slidenum">
              <a:rPr lang="en-US" smtClean="0"/>
              <a:pPr>
                <a:defRPr/>
              </a:pPr>
              <a:t>9</a:t>
            </a:fld>
            <a:endParaRPr lang="en-US" dirty="0"/>
          </a:p>
        </p:txBody>
      </p:sp>
    </p:spTree>
    <p:extLst>
      <p:ext uri="{BB962C8B-B14F-4D97-AF65-F5344CB8AC3E}">
        <p14:creationId xmlns:p14="http://schemas.microsoft.com/office/powerpoint/2010/main" val="41739740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1250" cy="3482975"/>
          </a:xfrm>
        </p:spPr>
      </p:sp>
      <p:sp>
        <p:nvSpPr>
          <p:cNvPr id="3" name="Notes Placeholder 2"/>
          <p:cNvSpPr>
            <a:spLocks noGrp="1"/>
          </p:cNvSpPr>
          <p:nvPr>
            <p:ph type="body" idx="1"/>
          </p:nvPr>
        </p:nvSpPr>
        <p:spPr/>
        <p:txBody>
          <a:bodyPr/>
          <a:lstStyle/>
          <a:p>
            <a:r>
              <a:rPr lang="en-US" dirty="0"/>
              <a:t>The transient heating can be modeled with a simple 1-d thermal model</a:t>
            </a:r>
          </a:p>
        </p:txBody>
      </p:sp>
      <p:sp>
        <p:nvSpPr>
          <p:cNvPr id="4" name="Slide Number Placeholder 3"/>
          <p:cNvSpPr>
            <a:spLocks noGrp="1"/>
          </p:cNvSpPr>
          <p:nvPr>
            <p:ph type="sldNum" sz="quarter" idx="5"/>
          </p:nvPr>
        </p:nvSpPr>
        <p:spPr/>
        <p:txBody>
          <a:bodyPr/>
          <a:lstStyle/>
          <a:p>
            <a:pPr>
              <a:defRPr/>
            </a:pPr>
            <a:fld id="{A52AC4E0-4568-9D43-BA1B-13BEBD00DEB1}" type="slidenum">
              <a:rPr lang="en-US" smtClean="0"/>
              <a:pPr>
                <a:defRPr/>
              </a:pPr>
              <a:t>10</a:t>
            </a:fld>
            <a:endParaRPr lang="en-US" dirty="0"/>
          </a:p>
        </p:txBody>
      </p:sp>
    </p:spTree>
    <p:extLst>
      <p:ext uri="{BB962C8B-B14F-4D97-AF65-F5344CB8AC3E}">
        <p14:creationId xmlns:p14="http://schemas.microsoft.com/office/powerpoint/2010/main" val="30920795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1250" cy="3482975"/>
          </a:xfrm>
        </p:spPr>
      </p:sp>
      <p:sp>
        <p:nvSpPr>
          <p:cNvPr id="3" name="Notes Placeholder 2"/>
          <p:cNvSpPr>
            <a:spLocks noGrp="1"/>
          </p:cNvSpPr>
          <p:nvPr>
            <p:ph type="body" idx="1"/>
          </p:nvPr>
        </p:nvSpPr>
        <p:spPr/>
        <p:txBody>
          <a:bodyPr/>
          <a:lstStyle/>
          <a:p>
            <a:r>
              <a:rPr lang="en-US" dirty="0"/>
              <a:t>The transient heating can be modeled with a simple 1-d thermal model</a:t>
            </a:r>
          </a:p>
        </p:txBody>
      </p:sp>
      <p:sp>
        <p:nvSpPr>
          <p:cNvPr id="4" name="Slide Number Placeholder 3"/>
          <p:cNvSpPr>
            <a:spLocks noGrp="1"/>
          </p:cNvSpPr>
          <p:nvPr>
            <p:ph type="sldNum" sz="quarter" idx="5"/>
          </p:nvPr>
        </p:nvSpPr>
        <p:spPr/>
        <p:txBody>
          <a:bodyPr/>
          <a:lstStyle/>
          <a:p>
            <a:pPr>
              <a:defRPr/>
            </a:pPr>
            <a:fld id="{A52AC4E0-4568-9D43-BA1B-13BEBD00DEB1}" type="slidenum">
              <a:rPr lang="en-US" smtClean="0"/>
              <a:pPr>
                <a:defRPr/>
              </a:pPr>
              <a:t>11</a:t>
            </a:fld>
            <a:endParaRPr lang="en-US" dirty="0"/>
          </a:p>
        </p:txBody>
      </p:sp>
    </p:spTree>
    <p:extLst>
      <p:ext uri="{BB962C8B-B14F-4D97-AF65-F5344CB8AC3E}">
        <p14:creationId xmlns:p14="http://schemas.microsoft.com/office/powerpoint/2010/main" val="19414161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1250" cy="348297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A52AC4E0-4568-9D43-BA1B-13BEBD00DEB1}" type="slidenum">
              <a:rPr lang="en-US" smtClean="0"/>
              <a:pPr>
                <a:defRPr/>
              </a:pPr>
              <a:t>12</a:t>
            </a:fld>
            <a:endParaRPr lang="en-US" dirty="0"/>
          </a:p>
        </p:txBody>
      </p:sp>
    </p:spTree>
    <p:extLst>
      <p:ext uri="{BB962C8B-B14F-4D97-AF65-F5344CB8AC3E}">
        <p14:creationId xmlns:p14="http://schemas.microsoft.com/office/powerpoint/2010/main" val="10773226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1250" cy="348297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A52AC4E0-4568-9D43-BA1B-13BEBD00DEB1}" type="slidenum">
              <a:rPr lang="en-US" smtClean="0"/>
              <a:pPr>
                <a:defRPr/>
              </a:pPr>
              <a:t>13</a:t>
            </a:fld>
            <a:endParaRPr lang="en-US" dirty="0"/>
          </a:p>
        </p:txBody>
      </p:sp>
    </p:spTree>
    <p:extLst>
      <p:ext uri="{BB962C8B-B14F-4D97-AF65-F5344CB8AC3E}">
        <p14:creationId xmlns:p14="http://schemas.microsoft.com/office/powerpoint/2010/main" val="13315334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1250" cy="348297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A52AC4E0-4568-9D43-BA1B-13BEBD00DEB1}" type="slidenum">
              <a:rPr lang="en-US" smtClean="0"/>
              <a:pPr>
                <a:defRPr/>
              </a:pPr>
              <a:t>14</a:t>
            </a:fld>
            <a:endParaRPr lang="en-US" dirty="0"/>
          </a:p>
        </p:txBody>
      </p:sp>
    </p:spTree>
    <p:extLst>
      <p:ext uri="{BB962C8B-B14F-4D97-AF65-F5344CB8AC3E}">
        <p14:creationId xmlns:p14="http://schemas.microsoft.com/office/powerpoint/2010/main" val="36795897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1250" cy="348297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A52AC4E0-4568-9D43-BA1B-13BEBD00DEB1}" type="slidenum">
              <a:rPr lang="en-US" smtClean="0"/>
              <a:pPr>
                <a:defRPr/>
              </a:pPr>
              <a:t>15</a:t>
            </a:fld>
            <a:endParaRPr lang="en-US" dirty="0"/>
          </a:p>
        </p:txBody>
      </p:sp>
    </p:spTree>
    <p:extLst>
      <p:ext uri="{BB962C8B-B14F-4D97-AF65-F5344CB8AC3E}">
        <p14:creationId xmlns:p14="http://schemas.microsoft.com/office/powerpoint/2010/main" val="7402372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1250" cy="3482975"/>
          </a:xfrm>
        </p:spPr>
      </p:sp>
      <p:sp>
        <p:nvSpPr>
          <p:cNvPr id="3" name="Notes Placeholder 2"/>
          <p:cNvSpPr>
            <a:spLocks noGrp="1"/>
          </p:cNvSpPr>
          <p:nvPr>
            <p:ph type="body" idx="1"/>
          </p:nvPr>
        </p:nvSpPr>
        <p:spPr/>
        <p:txBody>
          <a:bodyPr/>
          <a:lstStyle/>
          <a:p>
            <a:r>
              <a:rPr lang="en-US" dirty="0"/>
              <a:t>Non periodic processing, is same but use 40 averaged images to filter out the periodic response (behaves as a simple notch filter), any signal at 2 Hz and its harmonics are removed, use longer delay subtraction of 25 averaged images.</a:t>
            </a:r>
          </a:p>
        </p:txBody>
      </p:sp>
      <p:sp>
        <p:nvSpPr>
          <p:cNvPr id="4" name="Slide Number Placeholder 3"/>
          <p:cNvSpPr>
            <a:spLocks noGrp="1"/>
          </p:cNvSpPr>
          <p:nvPr>
            <p:ph type="sldNum" sz="quarter" idx="5"/>
          </p:nvPr>
        </p:nvSpPr>
        <p:spPr/>
        <p:txBody>
          <a:bodyPr/>
          <a:lstStyle/>
          <a:p>
            <a:pPr>
              <a:defRPr/>
            </a:pPr>
            <a:fld id="{A52AC4E0-4568-9D43-BA1B-13BEBD00DEB1}" type="slidenum">
              <a:rPr lang="en-US" smtClean="0"/>
              <a:pPr>
                <a:defRPr/>
              </a:pPr>
              <a:t>16</a:t>
            </a:fld>
            <a:endParaRPr lang="en-US" dirty="0"/>
          </a:p>
        </p:txBody>
      </p:sp>
    </p:spTree>
    <p:extLst>
      <p:ext uri="{BB962C8B-B14F-4D97-AF65-F5344CB8AC3E}">
        <p14:creationId xmlns:p14="http://schemas.microsoft.com/office/powerpoint/2010/main" val="8667350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1250" cy="3482975"/>
          </a:xfrm>
        </p:spPr>
      </p:sp>
      <p:sp>
        <p:nvSpPr>
          <p:cNvPr id="3" name="Notes Placeholder 2"/>
          <p:cNvSpPr>
            <a:spLocks noGrp="1"/>
          </p:cNvSpPr>
          <p:nvPr>
            <p:ph type="body" idx="1"/>
          </p:nvPr>
        </p:nvSpPr>
        <p:spPr/>
        <p:txBody>
          <a:bodyPr/>
          <a:lstStyle/>
          <a:p>
            <a:r>
              <a:rPr lang="en-US" dirty="0"/>
              <a:t>Single stringer panel, left is periodic response dominated by the TE heating, right is the non-periodic response with the 2 hz TE heating filtered out., see this rapid growth heating at 422.5 seconds and it stays for over 10 seconds.</a:t>
            </a:r>
          </a:p>
        </p:txBody>
      </p:sp>
      <p:sp>
        <p:nvSpPr>
          <p:cNvPr id="4" name="Slide Number Placeholder 3"/>
          <p:cNvSpPr>
            <a:spLocks noGrp="1"/>
          </p:cNvSpPr>
          <p:nvPr>
            <p:ph type="sldNum" sz="quarter" idx="5"/>
          </p:nvPr>
        </p:nvSpPr>
        <p:spPr/>
        <p:txBody>
          <a:bodyPr/>
          <a:lstStyle/>
          <a:p>
            <a:pPr>
              <a:defRPr/>
            </a:pPr>
            <a:fld id="{A52AC4E0-4568-9D43-BA1B-13BEBD00DEB1}" type="slidenum">
              <a:rPr lang="en-US" smtClean="0"/>
              <a:pPr>
                <a:defRPr/>
              </a:pPr>
              <a:t>17</a:t>
            </a:fld>
            <a:endParaRPr lang="en-US" dirty="0"/>
          </a:p>
        </p:txBody>
      </p:sp>
    </p:spTree>
    <p:extLst>
      <p:ext uri="{BB962C8B-B14F-4D97-AF65-F5344CB8AC3E}">
        <p14:creationId xmlns:p14="http://schemas.microsoft.com/office/powerpoint/2010/main" val="29845331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1250" cy="3482975"/>
          </a:xfrm>
        </p:spPr>
      </p:sp>
      <p:sp>
        <p:nvSpPr>
          <p:cNvPr id="3" name="Notes Placeholder 2"/>
          <p:cNvSpPr>
            <a:spLocks noGrp="1"/>
          </p:cNvSpPr>
          <p:nvPr>
            <p:ph type="body" idx="1"/>
          </p:nvPr>
        </p:nvSpPr>
        <p:spPr/>
        <p:txBody>
          <a:bodyPr/>
          <a:lstStyle/>
          <a:p>
            <a:r>
              <a:rPr lang="en-US" dirty="0"/>
              <a:t>With passive thermography we can detect the location, size and depth of the rapid growth damage</a:t>
            </a:r>
          </a:p>
        </p:txBody>
      </p:sp>
      <p:sp>
        <p:nvSpPr>
          <p:cNvPr id="4" name="Slide Number Placeholder 3"/>
          <p:cNvSpPr>
            <a:spLocks noGrp="1"/>
          </p:cNvSpPr>
          <p:nvPr>
            <p:ph type="sldNum" sz="quarter" idx="5"/>
          </p:nvPr>
        </p:nvSpPr>
        <p:spPr/>
        <p:txBody>
          <a:bodyPr/>
          <a:lstStyle/>
          <a:p>
            <a:pPr>
              <a:defRPr/>
            </a:pPr>
            <a:fld id="{A52AC4E0-4568-9D43-BA1B-13BEBD00DEB1}" type="slidenum">
              <a:rPr lang="en-US" smtClean="0"/>
              <a:pPr>
                <a:defRPr/>
              </a:pPr>
              <a:t>18</a:t>
            </a:fld>
            <a:endParaRPr lang="en-US" dirty="0"/>
          </a:p>
        </p:txBody>
      </p:sp>
    </p:spTree>
    <p:extLst>
      <p:ext uri="{BB962C8B-B14F-4D97-AF65-F5344CB8AC3E}">
        <p14:creationId xmlns:p14="http://schemas.microsoft.com/office/powerpoint/2010/main" val="38123694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5" name="Slide Number Placeholder 5"/>
          <p:cNvSpPr>
            <a:spLocks noGrp="1"/>
          </p:cNvSpPr>
          <p:nvPr>
            <p:ph type="sldNum" sz="quarter" idx="11"/>
          </p:nvPr>
        </p:nvSpPr>
        <p:spPr/>
        <p:txBody>
          <a:bodyPr/>
          <a:lstStyle>
            <a:lvl1pPr>
              <a:defRPr/>
            </a:lvl1pPr>
          </a:lstStyle>
          <a:p>
            <a:pPr>
              <a:defRPr/>
            </a:pPr>
            <a:fld id="{B94BDD83-28F7-8847-9118-EB73468EA6DB}" type="slidenum">
              <a:rPr lang="en-US"/>
              <a:pPr>
                <a:defRPr/>
              </a:pPr>
              <a:t>‹#›</a:t>
            </a:fld>
            <a:endParaRPr lang="en-US" dirty="0"/>
          </a:p>
        </p:txBody>
      </p:sp>
    </p:spTree>
    <p:extLst>
      <p:ext uri="{BB962C8B-B14F-4D97-AF65-F5344CB8AC3E}">
        <p14:creationId xmlns:p14="http://schemas.microsoft.com/office/powerpoint/2010/main" val="36154982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25600" y="0"/>
            <a:ext cx="9245600" cy="1143000"/>
          </a:xfrm>
        </p:spPr>
        <p:txBody>
          <a:bodyPr>
            <a:normAutofit/>
          </a:bodyPr>
          <a:lstStyle>
            <a:lvl1pPr>
              <a:defRPr sz="4000"/>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p:cNvSpPr>
            <a:spLocks noGrp="1"/>
          </p:cNvSpPr>
          <p:nvPr>
            <p:ph type="ftr" sz="quarter" idx="10"/>
          </p:nvPr>
        </p:nvSpPr>
        <p:spPr>
          <a:xfrm>
            <a:off x="4165600" y="6356351"/>
            <a:ext cx="3860800" cy="365125"/>
          </a:xfrm>
          <a:prstGeom prst="rect">
            <a:avLst/>
          </a:prstGeom>
        </p:spPr>
        <p:txBody>
          <a:bodyPr/>
          <a:lstStyle>
            <a:lvl1pPr>
              <a:defRPr/>
            </a:lvl1pPr>
          </a:lstStyle>
          <a:p>
            <a:pPr>
              <a:defRPr/>
            </a:pPr>
            <a:r>
              <a:rPr lang="en-US" dirty="0"/>
              <a:t>NESB Peer Review 2014</a:t>
            </a:r>
          </a:p>
        </p:txBody>
      </p:sp>
      <p:sp>
        <p:nvSpPr>
          <p:cNvPr id="5" name="Slide Number Placeholder 5"/>
          <p:cNvSpPr>
            <a:spLocks noGrp="1"/>
          </p:cNvSpPr>
          <p:nvPr>
            <p:ph type="sldNum" sz="quarter" idx="11"/>
          </p:nvPr>
        </p:nvSpPr>
        <p:spPr/>
        <p:txBody>
          <a:bodyPr/>
          <a:lstStyle>
            <a:lvl1pPr>
              <a:defRPr/>
            </a:lvl1pPr>
          </a:lstStyle>
          <a:p>
            <a:pPr>
              <a:defRPr/>
            </a:pPr>
            <a:fld id="{87F12B3B-E9A9-E844-B4B4-65B2C4D50263}" type="slidenum">
              <a:rPr lang="en-US"/>
              <a:pPr>
                <a:defRPr/>
              </a:pPr>
              <a:t>‹#›</a:t>
            </a:fld>
            <a:endParaRPr lang="en-US" dirty="0"/>
          </a:p>
        </p:txBody>
      </p:sp>
    </p:spTree>
    <p:extLst>
      <p:ext uri="{BB962C8B-B14F-4D97-AF65-F5344CB8AC3E}">
        <p14:creationId xmlns:p14="http://schemas.microsoft.com/office/powerpoint/2010/main" val="36482623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Footer Placeholder 4"/>
          <p:cNvSpPr>
            <a:spLocks noGrp="1"/>
          </p:cNvSpPr>
          <p:nvPr>
            <p:ph type="ftr" sz="quarter" idx="10"/>
          </p:nvPr>
        </p:nvSpPr>
        <p:spPr>
          <a:xfrm>
            <a:off x="4165600" y="6356351"/>
            <a:ext cx="3860800" cy="365125"/>
          </a:xfrm>
          <a:prstGeom prst="rect">
            <a:avLst/>
          </a:prstGeom>
        </p:spPr>
        <p:txBody>
          <a:bodyPr/>
          <a:lstStyle>
            <a:lvl1pPr>
              <a:defRPr/>
            </a:lvl1pPr>
          </a:lstStyle>
          <a:p>
            <a:pPr>
              <a:defRPr/>
            </a:pPr>
            <a:r>
              <a:rPr lang="en-US" dirty="0"/>
              <a:t>NESB Peer Review 2014</a:t>
            </a:r>
          </a:p>
        </p:txBody>
      </p:sp>
      <p:sp>
        <p:nvSpPr>
          <p:cNvPr id="5" name="Slide Number Placeholder 5"/>
          <p:cNvSpPr>
            <a:spLocks noGrp="1"/>
          </p:cNvSpPr>
          <p:nvPr>
            <p:ph type="sldNum" sz="quarter" idx="11"/>
          </p:nvPr>
        </p:nvSpPr>
        <p:spPr/>
        <p:txBody>
          <a:bodyPr/>
          <a:lstStyle>
            <a:lvl1pPr>
              <a:defRPr/>
            </a:lvl1pPr>
          </a:lstStyle>
          <a:p>
            <a:pPr>
              <a:defRPr/>
            </a:pPr>
            <a:fld id="{4BF60739-DFAD-6A4E-88F8-68A575C21B67}" type="slidenum">
              <a:rPr lang="en-US"/>
              <a:pPr>
                <a:defRPr/>
              </a:pPr>
              <a:t>‹#›</a:t>
            </a:fld>
            <a:endParaRPr lang="en-US" dirty="0"/>
          </a:p>
        </p:txBody>
      </p:sp>
    </p:spTree>
    <p:extLst>
      <p:ext uri="{BB962C8B-B14F-4D97-AF65-F5344CB8AC3E}">
        <p14:creationId xmlns:p14="http://schemas.microsoft.com/office/powerpoint/2010/main" val="10297724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1"/>
          <p:cNvSpPr>
            <a:spLocks noGrp="1"/>
          </p:cNvSpPr>
          <p:nvPr>
            <p:ph type="title"/>
          </p:nvPr>
        </p:nvSpPr>
        <p:spPr>
          <a:xfrm>
            <a:off x="1625600" y="0"/>
            <a:ext cx="9245600" cy="1143000"/>
          </a:xfrm>
        </p:spPr>
        <p:txBody>
          <a:bodyPr>
            <a:normAutofit/>
          </a:bodyPr>
          <a:lstStyle>
            <a:lvl1pPr>
              <a:defRPr sz="4000"/>
            </a:lvl1pPr>
          </a:lstStyle>
          <a:p>
            <a:r>
              <a:rPr lang="en-US"/>
              <a:t>Click to edit Master title style</a:t>
            </a:r>
          </a:p>
        </p:txBody>
      </p:sp>
      <p:sp>
        <p:nvSpPr>
          <p:cNvPr id="5" name="Footer Placeholder 4"/>
          <p:cNvSpPr>
            <a:spLocks noGrp="1"/>
          </p:cNvSpPr>
          <p:nvPr>
            <p:ph type="ftr" sz="quarter" idx="10"/>
          </p:nvPr>
        </p:nvSpPr>
        <p:spPr>
          <a:xfrm>
            <a:off x="4165600" y="6356351"/>
            <a:ext cx="3860800" cy="365125"/>
          </a:xfrm>
          <a:prstGeom prst="rect">
            <a:avLst/>
          </a:prstGeom>
        </p:spPr>
        <p:txBody>
          <a:bodyPr/>
          <a:lstStyle>
            <a:lvl1pPr>
              <a:defRPr/>
            </a:lvl1pPr>
          </a:lstStyle>
          <a:p>
            <a:pPr>
              <a:defRPr/>
            </a:pPr>
            <a:r>
              <a:rPr lang="en-US" dirty="0"/>
              <a:t>NESB Peer Review 2014</a:t>
            </a:r>
          </a:p>
        </p:txBody>
      </p:sp>
      <p:sp>
        <p:nvSpPr>
          <p:cNvPr id="6" name="Slide Number Placeholder 5"/>
          <p:cNvSpPr>
            <a:spLocks noGrp="1"/>
          </p:cNvSpPr>
          <p:nvPr>
            <p:ph type="sldNum" sz="quarter" idx="11"/>
          </p:nvPr>
        </p:nvSpPr>
        <p:spPr/>
        <p:txBody>
          <a:bodyPr/>
          <a:lstStyle>
            <a:lvl1pPr>
              <a:defRPr/>
            </a:lvl1pPr>
          </a:lstStyle>
          <a:p>
            <a:pPr>
              <a:defRPr/>
            </a:pPr>
            <a:fld id="{779CB000-F549-D345-AD73-7CB791A47054}" type="slidenum">
              <a:rPr lang="en-US"/>
              <a:pPr>
                <a:defRPr/>
              </a:pPr>
              <a:t>‹#›</a:t>
            </a:fld>
            <a:endParaRPr lang="en-US" dirty="0"/>
          </a:p>
        </p:txBody>
      </p:sp>
    </p:spTree>
    <p:extLst>
      <p:ext uri="{BB962C8B-B14F-4D97-AF65-F5344CB8AC3E}">
        <p14:creationId xmlns:p14="http://schemas.microsoft.com/office/powerpoint/2010/main" val="19774035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p:cNvSpPr>
            <a:spLocks noGrp="1"/>
          </p:cNvSpPr>
          <p:nvPr>
            <p:ph type="title"/>
          </p:nvPr>
        </p:nvSpPr>
        <p:spPr>
          <a:xfrm>
            <a:off x="1625600" y="0"/>
            <a:ext cx="9245600" cy="1143000"/>
          </a:xfrm>
        </p:spPr>
        <p:txBody>
          <a:bodyPr>
            <a:normAutofit/>
          </a:bodyPr>
          <a:lstStyle>
            <a:lvl1pPr>
              <a:defRPr sz="4000"/>
            </a:lvl1pPr>
          </a:lstStyle>
          <a:p>
            <a:r>
              <a:rPr lang="en-US"/>
              <a:t>Click to edit Master title style</a:t>
            </a:r>
          </a:p>
        </p:txBody>
      </p:sp>
      <p:sp>
        <p:nvSpPr>
          <p:cNvPr id="7" name="Footer Placeholder 4"/>
          <p:cNvSpPr>
            <a:spLocks noGrp="1"/>
          </p:cNvSpPr>
          <p:nvPr>
            <p:ph type="ftr" sz="quarter" idx="10"/>
          </p:nvPr>
        </p:nvSpPr>
        <p:spPr>
          <a:xfrm>
            <a:off x="4165600" y="6356351"/>
            <a:ext cx="3860800" cy="365125"/>
          </a:xfrm>
          <a:prstGeom prst="rect">
            <a:avLst/>
          </a:prstGeom>
        </p:spPr>
        <p:txBody>
          <a:bodyPr/>
          <a:lstStyle>
            <a:lvl1pPr>
              <a:defRPr/>
            </a:lvl1pPr>
          </a:lstStyle>
          <a:p>
            <a:pPr>
              <a:defRPr/>
            </a:pPr>
            <a:r>
              <a:rPr lang="en-US" dirty="0"/>
              <a:t>NESB Peer Review 2014</a:t>
            </a:r>
          </a:p>
        </p:txBody>
      </p:sp>
      <p:sp>
        <p:nvSpPr>
          <p:cNvPr id="8" name="Slide Number Placeholder 5"/>
          <p:cNvSpPr>
            <a:spLocks noGrp="1"/>
          </p:cNvSpPr>
          <p:nvPr>
            <p:ph type="sldNum" sz="quarter" idx="11"/>
          </p:nvPr>
        </p:nvSpPr>
        <p:spPr/>
        <p:txBody>
          <a:bodyPr/>
          <a:lstStyle>
            <a:lvl1pPr>
              <a:defRPr/>
            </a:lvl1pPr>
          </a:lstStyle>
          <a:p>
            <a:pPr>
              <a:defRPr/>
            </a:pPr>
            <a:fld id="{E55D019E-FE50-BE40-8114-17C160B6CCDD}" type="slidenum">
              <a:rPr lang="en-US"/>
              <a:pPr>
                <a:defRPr/>
              </a:pPr>
              <a:t>‹#›</a:t>
            </a:fld>
            <a:endParaRPr lang="en-US" dirty="0"/>
          </a:p>
        </p:txBody>
      </p:sp>
    </p:spTree>
    <p:extLst>
      <p:ext uri="{BB962C8B-B14F-4D97-AF65-F5344CB8AC3E}">
        <p14:creationId xmlns:p14="http://schemas.microsoft.com/office/powerpoint/2010/main" val="29735803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p:cNvSpPr>
            <a:spLocks noGrp="1"/>
          </p:cNvSpPr>
          <p:nvPr>
            <p:ph type="title"/>
          </p:nvPr>
        </p:nvSpPr>
        <p:spPr>
          <a:xfrm>
            <a:off x="1625600" y="0"/>
            <a:ext cx="9245600" cy="1143000"/>
          </a:xfrm>
        </p:spPr>
        <p:txBody>
          <a:bodyPr>
            <a:normAutofit/>
          </a:bodyPr>
          <a:lstStyle>
            <a:lvl1pPr>
              <a:defRPr sz="4000"/>
            </a:lvl1pPr>
          </a:lstStyle>
          <a:p>
            <a:r>
              <a:rPr lang="en-US"/>
              <a:t>Click to edit Master title style</a:t>
            </a:r>
          </a:p>
        </p:txBody>
      </p:sp>
      <p:sp>
        <p:nvSpPr>
          <p:cNvPr id="3" name="Footer Placeholder 4"/>
          <p:cNvSpPr>
            <a:spLocks noGrp="1"/>
          </p:cNvSpPr>
          <p:nvPr>
            <p:ph type="ftr" sz="quarter" idx="10"/>
          </p:nvPr>
        </p:nvSpPr>
        <p:spPr>
          <a:xfrm>
            <a:off x="4165600" y="6356351"/>
            <a:ext cx="3860800" cy="365125"/>
          </a:xfrm>
          <a:prstGeom prst="rect">
            <a:avLst/>
          </a:prstGeom>
        </p:spPr>
        <p:txBody>
          <a:bodyPr/>
          <a:lstStyle>
            <a:lvl1pPr>
              <a:defRPr/>
            </a:lvl1pPr>
          </a:lstStyle>
          <a:p>
            <a:pPr>
              <a:defRPr/>
            </a:pPr>
            <a:r>
              <a:rPr lang="en-US" dirty="0"/>
              <a:t>NESB Peer Review 2014</a:t>
            </a:r>
          </a:p>
        </p:txBody>
      </p:sp>
      <p:sp>
        <p:nvSpPr>
          <p:cNvPr id="4" name="Slide Number Placeholder 5"/>
          <p:cNvSpPr>
            <a:spLocks noGrp="1"/>
          </p:cNvSpPr>
          <p:nvPr>
            <p:ph type="sldNum" sz="quarter" idx="11"/>
          </p:nvPr>
        </p:nvSpPr>
        <p:spPr/>
        <p:txBody>
          <a:bodyPr/>
          <a:lstStyle>
            <a:lvl1pPr>
              <a:defRPr/>
            </a:lvl1pPr>
          </a:lstStyle>
          <a:p>
            <a:pPr>
              <a:defRPr/>
            </a:pPr>
            <a:fld id="{E76D7EE0-929E-184E-B1B4-BF293A90DAB4}" type="slidenum">
              <a:rPr lang="en-US"/>
              <a:pPr>
                <a:defRPr/>
              </a:pPr>
              <a:t>‹#›</a:t>
            </a:fld>
            <a:endParaRPr lang="en-US" dirty="0"/>
          </a:p>
        </p:txBody>
      </p:sp>
    </p:spTree>
    <p:extLst>
      <p:ext uri="{BB962C8B-B14F-4D97-AF65-F5344CB8AC3E}">
        <p14:creationId xmlns:p14="http://schemas.microsoft.com/office/powerpoint/2010/main" val="9024988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4"/>
          <p:cNvSpPr>
            <a:spLocks noGrp="1"/>
          </p:cNvSpPr>
          <p:nvPr>
            <p:ph type="ftr" sz="quarter" idx="10"/>
          </p:nvPr>
        </p:nvSpPr>
        <p:spPr>
          <a:xfrm>
            <a:off x="4165600" y="6356351"/>
            <a:ext cx="3860800" cy="365125"/>
          </a:xfrm>
          <a:prstGeom prst="rect">
            <a:avLst/>
          </a:prstGeom>
        </p:spPr>
        <p:txBody>
          <a:bodyPr/>
          <a:lstStyle>
            <a:lvl1pPr>
              <a:defRPr/>
            </a:lvl1pPr>
          </a:lstStyle>
          <a:p>
            <a:pPr>
              <a:defRPr/>
            </a:pPr>
            <a:r>
              <a:rPr lang="en-US" dirty="0"/>
              <a:t>NESB Peer Review 2014</a:t>
            </a:r>
          </a:p>
        </p:txBody>
      </p:sp>
      <p:sp>
        <p:nvSpPr>
          <p:cNvPr id="3" name="Slide Number Placeholder 5"/>
          <p:cNvSpPr>
            <a:spLocks noGrp="1"/>
          </p:cNvSpPr>
          <p:nvPr>
            <p:ph type="sldNum" sz="quarter" idx="11"/>
          </p:nvPr>
        </p:nvSpPr>
        <p:spPr/>
        <p:txBody>
          <a:bodyPr/>
          <a:lstStyle>
            <a:lvl1pPr>
              <a:defRPr/>
            </a:lvl1pPr>
          </a:lstStyle>
          <a:p>
            <a:pPr>
              <a:defRPr/>
            </a:pPr>
            <a:fld id="{D38F7CBE-0F4C-8A4A-9937-B44C0DEF7B89}" type="slidenum">
              <a:rPr lang="en-US"/>
              <a:pPr>
                <a:defRPr/>
              </a:pPr>
              <a:t>‹#›</a:t>
            </a:fld>
            <a:endParaRPr lang="en-US" dirty="0"/>
          </a:p>
        </p:txBody>
      </p:sp>
    </p:spTree>
    <p:extLst>
      <p:ext uri="{BB962C8B-B14F-4D97-AF65-F5344CB8AC3E}">
        <p14:creationId xmlns:p14="http://schemas.microsoft.com/office/powerpoint/2010/main" val="6647952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Footer Placeholder 4"/>
          <p:cNvSpPr>
            <a:spLocks noGrp="1"/>
          </p:cNvSpPr>
          <p:nvPr>
            <p:ph type="ftr" sz="quarter" idx="10"/>
          </p:nvPr>
        </p:nvSpPr>
        <p:spPr>
          <a:xfrm>
            <a:off x="4165600" y="6356351"/>
            <a:ext cx="3860800" cy="365125"/>
          </a:xfrm>
          <a:prstGeom prst="rect">
            <a:avLst/>
          </a:prstGeom>
        </p:spPr>
        <p:txBody>
          <a:bodyPr/>
          <a:lstStyle>
            <a:lvl1pPr>
              <a:defRPr/>
            </a:lvl1pPr>
          </a:lstStyle>
          <a:p>
            <a:pPr>
              <a:defRPr/>
            </a:pPr>
            <a:r>
              <a:rPr lang="en-US" dirty="0"/>
              <a:t>NESB Peer Review 2014</a:t>
            </a:r>
          </a:p>
        </p:txBody>
      </p:sp>
      <p:sp>
        <p:nvSpPr>
          <p:cNvPr id="6" name="Slide Number Placeholder 5"/>
          <p:cNvSpPr>
            <a:spLocks noGrp="1"/>
          </p:cNvSpPr>
          <p:nvPr>
            <p:ph type="sldNum" sz="quarter" idx="11"/>
          </p:nvPr>
        </p:nvSpPr>
        <p:spPr/>
        <p:txBody>
          <a:bodyPr/>
          <a:lstStyle>
            <a:lvl1pPr>
              <a:defRPr/>
            </a:lvl1pPr>
          </a:lstStyle>
          <a:p>
            <a:pPr>
              <a:defRPr/>
            </a:pPr>
            <a:fld id="{9A09C870-6B4D-2642-8B46-8975D941EE6F}" type="slidenum">
              <a:rPr lang="en-US"/>
              <a:pPr>
                <a:defRPr/>
              </a:pPr>
              <a:t>‹#›</a:t>
            </a:fld>
            <a:endParaRPr lang="en-US" dirty="0"/>
          </a:p>
        </p:txBody>
      </p:sp>
    </p:spTree>
    <p:extLst>
      <p:ext uri="{BB962C8B-B14F-4D97-AF65-F5344CB8AC3E}">
        <p14:creationId xmlns:p14="http://schemas.microsoft.com/office/powerpoint/2010/main" val="33896477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Drag picture to placeholder or click icon to add</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Footer Placeholder 4"/>
          <p:cNvSpPr>
            <a:spLocks noGrp="1"/>
          </p:cNvSpPr>
          <p:nvPr>
            <p:ph type="ftr" sz="quarter" idx="10"/>
          </p:nvPr>
        </p:nvSpPr>
        <p:spPr>
          <a:xfrm>
            <a:off x="4165600" y="6356351"/>
            <a:ext cx="3860800" cy="365125"/>
          </a:xfrm>
          <a:prstGeom prst="rect">
            <a:avLst/>
          </a:prstGeom>
        </p:spPr>
        <p:txBody>
          <a:bodyPr/>
          <a:lstStyle>
            <a:lvl1pPr>
              <a:defRPr/>
            </a:lvl1pPr>
          </a:lstStyle>
          <a:p>
            <a:pPr>
              <a:defRPr/>
            </a:pPr>
            <a:r>
              <a:rPr lang="en-US" dirty="0"/>
              <a:t>NESB Peer Review 2014</a:t>
            </a:r>
          </a:p>
        </p:txBody>
      </p:sp>
      <p:sp>
        <p:nvSpPr>
          <p:cNvPr id="6" name="Slide Number Placeholder 5"/>
          <p:cNvSpPr>
            <a:spLocks noGrp="1"/>
          </p:cNvSpPr>
          <p:nvPr>
            <p:ph type="sldNum" sz="quarter" idx="11"/>
          </p:nvPr>
        </p:nvSpPr>
        <p:spPr/>
        <p:txBody>
          <a:bodyPr/>
          <a:lstStyle>
            <a:lvl1pPr>
              <a:defRPr/>
            </a:lvl1pPr>
          </a:lstStyle>
          <a:p>
            <a:pPr>
              <a:defRPr/>
            </a:pPr>
            <a:fld id="{75FA65A8-F88E-F842-8C89-08C00F2AD4BA}" type="slidenum">
              <a:rPr lang="en-US"/>
              <a:pPr>
                <a:defRPr/>
              </a:pPr>
              <a:t>‹#›</a:t>
            </a:fld>
            <a:endParaRPr lang="en-US" dirty="0"/>
          </a:p>
        </p:txBody>
      </p:sp>
    </p:spTree>
    <p:extLst>
      <p:ext uri="{BB962C8B-B14F-4D97-AF65-F5344CB8AC3E}">
        <p14:creationId xmlns:p14="http://schemas.microsoft.com/office/powerpoint/2010/main" val="15710925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1"/>
          <p:cNvSpPr>
            <a:spLocks noGrp="1"/>
          </p:cNvSpPr>
          <p:nvPr>
            <p:ph type="title"/>
          </p:nvPr>
        </p:nvSpPr>
        <p:spPr>
          <a:xfrm>
            <a:off x="1625600" y="0"/>
            <a:ext cx="9245600" cy="1143000"/>
          </a:xfrm>
        </p:spPr>
        <p:txBody>
          <a:bodyPr>
            <a:normAutofit/>
          </a:bodyPr>
          <a:lstStyle>
            <a:lvl1pPr>
              <a:defRPr sz="4000"/>
            </a:lvl1pPr>
          </a:lstStyle>
          <a:p>
            <a:r>
              <a:rPr lang="en-US"/>
              <a:t>Click to edit Master title style</a:t>
            </a:r>
          </a:p>
        </p:txBody>
      </p:sp>
      <p:sp>
        <p:nvSpPr>
          <p:cNvPr id="4" name="Footer Placeholder 4"/>
          <p:cNvSpPr>
            <a:spLocks noGrp="1"/>
          </p:cNvSpPr>
          <p:nvPr>
            <p:ph type="ftr" sz="quarter" idx="10"/>
          </p:nvPr>
        </p:nvSpPr>
        <p:spPr>
          <a:xfrm>
            <a:off x="4165600" y="6356351"/>
            <a:ext cx="3860800" cy="365125"/>
          </a:xfrm>
          <a:prstGeom prst="rect">
            <a:avLst/>
          </a:prstGeom>
        </p:spPr>
        <p:txBody>
          <a:bodyPr/>
          <a:lstStyle>
            <a:lvl1pPr>
              <a:defRPr/>
            </a:lvl1pPr>
          </a:lstStyle>
          <a:p>
            <a:pPr>
              <a:defRPr/>
            </a:pPr>
            <a:r>
              <a:rPr lang="en-US" dirty="0"/>
              <a:t>NESB Peer Review 2014</a:t>
            </a:r>
          </a:p>
        </p:txBody>
      </p:sp>
      <p:sp>
        <p:nvSpPr>
          <p:cNvPr id="5" name="Slide Number Placeholder 5"/>
          <p:cNvSpPr>
            <a:spLocks noGrp="1"/>
          </p:cNvSpPr>
          <p:nvPr>
            <p:ph type="sldNum" sz="quarter" idx="11"/>
          </p:nvPr>
        </p:nvSpPr>
        <p:spPr/>
        <p:txBody>
          <a:bodyPr/>
          <a:lstStyle>
            <a:lvl1pPr>
              <a:defRPr/>
            </a:lvl1pPr>
          </a:lstStyle>
          <a:p>
            <a:pPr>
              <a:defRPr/>
            </a:pPr>
            <a:fld id="{F893A252-5FB9-F94C-8299-6E23646BB85D}" type="slidenum">
              <a:rPr lang="en-US"/>
              <a:pPr>
                <a:defRPr/>
              </a:pPr>
              <a:t>‹#›</a:t>
            </a:fld>
            <a:endParaRPr lang="en-US" dirty="0"/>
          </a:p>
        </p:txBody>
      </p:sp>
    </p:spTree>
    <p:extLst>
      <p:ext uri="{BB962C8B-B14F-4D97-AF65-F5344CB8AC3E}">
        <p14:creationId xmlns:p14="http://schemas.microsoft.com/office/powerpoint/2010/main" val="37488366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p:cNvSpPr>
            <a:spLocks noGrp="1"/>
          </p:cNvSpPr>
          <p:nvPr>
            <p:ph type="ftr" sz="quarter" idx="10"/>
          </p:nvPr>
        </p:nvSpPr>
        <p:spPr>
          <a:xfrm>
            <a:off x="4165600" y="6356351"/>
            <a:ext cx="3860800" cy="365125"/>
          </a:xfrm>
          <a:prstGeom prst="rect">
            <a:avLst/>
          </a:prstGeom>
        </p:spPr>
        <p:txBody>
          <a:bodyPr/>
          <a:lstStyle>
            <a:lvl1pPr>
              <a:defRPr/>
            </a:lvl1pPr>
          </a:lstStyle>
          <a:p>
            <a:pPr>
              <a:defRPr/>
            </a:pPr>
            <a:r>
              <a:rPr lang="en-US" dirty="0"/>
              <a:t>NESB Peer Review 2014</a:t>
            </a:r>
          </a:p>
        </p:txBody>
      </p:sp>
      <p:sp>
        <p:nvSpPr>
          <p:cNvPr id="5" name="Slide Number Placeholder 5"/>
          <p:cNvSpPr>
            <a:spLocks noGrp="1"/>
          </p:cNvSpPr>
          <p:nvPr>
            <p:ph type="sldNum" sz="quarter" idx="11"/>
          </p:nvPr>
        </p:nvSpPr>
        <p:spPr/>
        <p:txBody>
          <a:bodyPr/>
          <a:lstStyle>
            <a:lvl1pPr>
              <a:defRPr/>
            </a:lvl1pPr>
          </a:lstStyle>
          <a:p>
            <a:pPr>
              <a:defRPr/>
            </a:pPr>
            <a:fld id="{A6672E53-BFE9-2C49-9EDE-C2967D436F74}" type="slidenum">
              <a:rPr lang="en-US"/>
              <a:pPr>
                <a:defRPr/>
              </a:pPr>
              <a:t>‹#›</a:t>
            </a:fld>
            <a:endParaRPr lang="en-US" dirty="0"/>
          </a:p>
        </p:txBody>
      </p:sp>
    </p:spTree>
    <p:extLst>
      <p:ext uri="{BB962C8B-B14F-4D97-AF65-F5344CB8AC3E}">
        <p14:creationId xmlns:p14="http://schemas.microsoft.com/office/powerpoint/2010/main" val="17136879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274638"/>
            <a:ext cx="10972800" cy="11430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609600" y="1600201"/>
            <a:ext cx="10972800" cy="4525963"/>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cs typeface="Arial" charset="0"/>
              </a:defRPr>
            </a:lvl1pPr>
          </a:lstStyle>
          <a:p>
            <a:pPr>
              <a:defRPr/>
            </a:pPr>
            <a:fld id="{F20264F3-85DC-ED4F-8DBA-DC64937C912D}" type="slidenum">
              <a:rPr lang="en-US"/>
              <a:pPr>
                <a:defRPr/>
              </a:pPr>
              <a:t>‹#›</a:t>
            </a:fld>
            <a:endParaRPr lang="en-US" dirty="0"/>
          </a:p>
        </p:txBody>
      </p:sp>
      <p:sp>
        <p:nvSpPr>
          <p:cNvPr id="1030" name="Rectangle 2"/>
          <p:cNvSpPr>
            <a:spLocks noChangeArrowheads="1"/>
          </p:cNvSpPr>
          <p:nvPr/>
        </p:nvSpPr>
        <p:spPr bwMode="auto">
          <a:xfrm>
            <a:off x="0" y="0"/>
            <a:ext cx="12192000" cy="1143000"/>
          </a:xfrm>
          <a:prstGeom prst="rect">
            <a:avLst/>
          </a:prstGeom>
          <a:gradFill rotWithShape="0">
            <a:gsLst>
              <a:gs pos="0">
                <a:srgbClr val="A9BDFF"/>
              </a:gs>
              <a:gs pos="100000">
                <a:srgbClr val="FFFFFF"/>
              </a:gs>
            </a:gsLst>
            <a:lin ang="0" scaled="1"/>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defRPr/>
            </a:pPr>
            <a:endParaRPr lang="en-US" altLang="en-US" dirty="0">
              <a:ea typeface="+mn-ea"/>
            </a:endParaRPr>
          </a:p>
        </p:txBody>
      </p:sp>
      <p:pic>
        <p:nvPicPr>
          <p:cNvPr id="1031" name="Picture 5" descr="meatball best"/>
          <p:cNvPicPr>
            <a:picLocks noChangeAspect="1" noChangeArrowheads="1"/>
          </p:cNvPicPr>
          <p:nvPr/>
        </p:nvPicPr>
        <p:blipFill>
          <a:blip r:embed="rId13" cstate="screen">
            <a:extLst>
              <a:ext uri="{28A0092B-C50C-407E-A947-70E740481C1C}">
                <a14:useLocalDpi xmlns:a14="http://schemas.microsoft.com/office/drawing/2010/main"/>
              </a:ext>
            </a:extLst>
          </a:blip>
          <a:srcRect/>
          <a:stretch>
            <a:fillRect/>
          </a:stretch>
        </p:blipFill>
        <p:spPr bwMode="auto">
          <a:xfrm>
            <a:off x="0" y="1"/>
            <a:ext cx="1219200" cy="936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32" name="TextBox 1"/>
          <p:cNvSpPr txBox="1">
            <a:spLocks noChangeArrowheads="1"/>
          </p:cNvSpPr>
          <p:nvPr/>
        </p:nvSpPr>
        <p:spPr bwMode="auto">
          <a:xfrm>
            <a:off x="0" y="911226"/>
            <a:ext cx="447040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eaLnBrk="1" hangingPunct="1">
              <a:defRPr/>
            </a:pPr>
            <a:r>
              <a:rPr lang="en-US" sz="1400" b="1" i="1" dirty="0"/>
              <a:t>Nondestructive Evaluation Sciences Branch</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rtl="0" eaLnBrk="1" fontAlgn="base" hangingPunct="1">
        <a:spcBef>
          <a:spcPct val="0"/>
        </a:spcBef>
        <a:spcAft>
          <a:spcPct val="0"/>
        </a:spcAft>
        <a:defRPr sz="4400" kern="1200">
          <a:solidFill>
            <a:schemeClr val="tx1"/>
          </a:solidFill>
          <a:latin typeface="+mj-lt"/>
          <a:ea typeface="ＭＳ Ｐゴシック" charset="0"/>
          <a:cs typeface="ＭＳ Ｐゴシック" charset="0"/>
        </a:defRPr>
      </a:lvl1pPr>
      <a:lvl2pPr algn="ctr" rtl="0" eaLnBrk="1" fontAlgn="base" hangingPunct="1">
        <a:spcBef>
          <a:spcPct val="0"/>
        </a:spcBef>
        <a:spcAft>
          <a:spcPct val="0"/>
        </a:spcAft>
        <a:defRPr sz="4400">
          <a:solidFill>
            <a:schemeClr val="tx1"/>
          </a:solidFill>
          <a:latin typeface="Calibri" pitchFamily="34" charset="0"/>
          <a:ea typeface="ＭＳ Ｐゴシック" charset="0"/>
          <a:cs typeface="ＭＳ Ｐゴシック" charset="0"/>
        </a:defRPr>
      </a:lvl2pPr>
      <a:lvl3pPr algn="ctr" rtl="0" eaLnBrk="1" fontAlgn="base" hangingPunct="1">
        <a:spcBef>
          <a:spcPct val="0"/>
        </a:spcBef>
        <a:spcAft>
          <a:spcPct val="0"/>
        </a:spcAft>
        <a:defRPr sz="4400">
          <a:solidFill>
            <a:schemeClr val="tx1"/>
          </a:solidFill>
          <a:latin typeface="Calibri" pitchFamily="34" charset="0"/>
          <a:ea typeface="ＭＳ Ｐゴシック" charset="0"/>
          <a:cs typeface="ＭＳ Ｐゴシック" charset="0"/>
        </a:defRPr>
      </a:lvl3pPr>
      <a:lvl4pPr algn="ctr" rtl="0" eaLnBrk="1" fontAlgn="base" hangingPunct="1">
        <a:spcBef>
          <a:spcPct val="0"/>
        </a:spcBef>
        <a:spcAft>
          <a:spcPct val="0"/>
        </a:spcAft>
        <a:defRPr sz="4400">
          <a:solidFill>
            <a:schemeClr val="tx1"/>
          </a:solidFill>
          <a:latin typeface="Calibri" pitchFamily="34" charset="0"/>
          <a:ea typeface="ＭＳ Ｐゴシック" charset="0"/>
          <a:cs typeface="ＭＳ Ｐゴシック" charset="0"/>
        </a:defRPr>
      </a:lvl4pPr>
      <a:lvl5pPr algn="ctr" rtl="0" eaLnBrk="1" fontAlgn="base" hangingPunct="1">
        <a:spcBef>
          <a:spcPct val="0"/>
        </a:spcBef>
        <a:spcAft>
          <a:spcPct val="0"/>
        </a:spcAft>
        <a:defRPr sz="4400">
          <a:solidFill>
            <a:schemeClr val="tx1"/>
          </a:solidFill>
          <a:latin typeface="Calibri" pitchFamily="34" charset="0"/>
          <a:ea typeface="ＭＳ Ｐゴシック" charset="0"/>
          <a:cs typeface="ＭＳ Ｐゴシック"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7.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8.emf"/><Relationship Id="rId7" Type="http://schemas.openxmlformats.org/officeDocument/2006/relationships/image" Target="../media/image12.emf"/><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1.emf"/><Relationship Id="rId5" Type="http://schemas.openxmlformats.org/officeDocument/2006/relationships/image" Target="../media/image10.png"/><Relationship Id="rId4" Type="http://schemas.openxmlformats.org/officeDocument/2006/relationships/image" Target="../media/image9.emf"/></Relationships>
</file>

<file path=ppt/slides/_rels/slide10.xml.rels><?xml version="1.0" encoding="UTF-8" standalone="yes"?>
<Relationships xmlns="http://schemas.openxmlformats.org/package/2006/relationships"><Relationship Id="rId8" Type="http://schemas.openxmlformats.org/officeDocument/2006/relationships/image" Target="../media/image13.png"/><Relationship Id="rId7" Type="http://schemas.openxmlformats.org/officeDocument/2006/relationships/hyperlink" Target="https://doi.org/10.1063/1.5099849"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20.png"/><Relationship Id="rId5" Type="http://schemas.openxmlformats.org/officeDocument/2006/relationships/image" Target="../media/image11.png"/></Relationships>
</file>

<file path=ppt/slides/_rels/slide11.xml.rels><?xml version="1.0" encoding="UTF-8" standalone="yes"?>
<Relationships xmlns="http://schemas.openxmlformats.org/package/2006/relationships"><Relationship Id="rId8" Type="http://schemas.openxmlformats.org/officeDocument/2006/relationships/image" Target="../media/image19.tiff"/><Relationship Id="rId3" Type="http://schemas.openxmlformats.org/officeDocument/2006/relationships/image" Target="../media/image14.png"/><Relationship Id="rId7" Type="http://schemas.openxmlformats.org/officeDocument/2006/relationships/image" Target="../media/image18.jp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7.emf"/><Relationship Id="rId5" Type="http://schemas.openxmlformats.org/officeDocument/2006/relationships/image" Target="../media/image16.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video" Target="../media/media3.mp4"/><Relationship Id="rId2" Type="http://schemas.microsoft.com/office/2007/relationships/media" Target="../media/media3.mp4"/><Relationship Id="rId1" Type="http://schemas.openxmlformats.org/officeDocument/2006/relationships/tags" Target="../tags/tag1.xml"/><Relationship Id="rId6" Type="http://schemas.openxmlformats.org/officeDocument/2006/relationships/image" Target="../media/image20.png"/><Relationship Id="rId5" Type="http://schemas.openxmlformats.org/officeDocument/2006/relationships/notesSlide" Target="../notesSlides/notesSlide12.xml"/><Relationship Id="rId4"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4.jpg"/><Relationship Id="rId5" Type="http://schemas.openxmlformats.org/officeDocument/2006/relationships/image" Target="../media/image23.tiff"/><Relationship Id="rId4" Type="http://schemas.openxmlformats.org/officeDocument/2006/relationships/image" Target="../media/image22.tiff"/></Relationships>
</file>

<file path=ppt/slides/_rels/slide14.xml.rels><?xml version="1.0" encoding="UTF-8" standalone="yes"?>
<Relationships xmlns="http://schemas.openxmlformats.org/package/2006/relationships"><Relationship Id="rId8" Type="http://schemas.openxmlformats.org/officeDocument/2006/relationships/image" Target="../media/image29.jpg"/><Relationship Id="rId3" Type="http://schemas.openxmlformats.org/officeDocument/2006/relationships/image" Target="../media/image25.png"/><Relationship Id="rId7"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7.emf"/><Relationship Id="rId5" Type="http://schemas.openxmlformats.org/officeDocument/2006/relationships/image" Target="../media/image27.png"/><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31.png"/></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p:cNvSpPr>
            <a:spLocks noGrp="1"/>
          </p:cNvSpPr>
          <p:nvPr>
            <p:ph type="ctrTitle"/>
          </p:nvPr>
        </p:nvSpPr>
        <p:spPr>
          <a:xfrm>
            <a:off x="0" y="2743201"/>
            <a:ext cx="11734800" cy="1470025"/>
          </a:xfrm>
        </p:spPr>
        <p:txBody>
          <a:bodyPr/>
          <a:lstStyle/>
          <a:p>
            <a:r>
              <a:rPr lang="en-US" dirty="0"/>
              <a:t>Characterization of Composite Damage using Passive Thermography</a:t>
            </a:r>
            <a:br>
              <a:rPr lang="en-US" dirty="0"/>
            </a:br>
            <a:br>
              <a:rPr lang="en-US" dirty="0"/>
            </a:br>
            <a:r>
              <a:rPr lang="en-US" sz="2000" kern="0" dirty="0">
                <a:solidFill>
                  <a:srgbClr val="000000"/>
                </a:solidFill>
                <a:latin typeface="Arial"/>
                <a:ea typeface="SimSun"/>
                <a:cs typeface="+mj-cs"/>
              </a:rPr>
              <a:t>Joseph N. Zalameda</a:t>
            </a:r>
            <a:br>
              <a:rPr lang="en-US" sz="2000" kern="0" dirty="0">
                <a:solidFill>
                  <a:srgbClr val="000000"/>
                </a:solidFill>
                <a:latin typeface="Arial"/>
                <a:ea typeface="SimSun"/>
                <a:cs typeface="+mj-cs"/>
              </a:rPr>
            </a:br>
            <a:br>
              <a:rPr lang="en-US" sz="2000" kern="0" dirty="0">
                <a:solidFill>
                  <a:srgbClr val="000000"/>
                </a:solidFill>
                <a:latin typeface="Arial"/>
                <a:ea typeface="SimSun"/>
                <a:cs typeface="+mj-cs"/>
              </a:rPr>
            </a:br>
            <a:br>
              <a:rPr lang="en-US" sz="2000" kern="0" dirty="0">
                <a:solidFill>
                  <a:srgbClr val="000000"/>
                </a:solidFill>
                <a:latin typeface="Arial"/>
                <a:ea typeface="SimSun"/>
                <a:cs typeface="+mj-cs"/>
              </a:rPr>
            </a:br>
            <a:r>
              <a:rPr lang="en-US" sz="2000" kern="0" dirty="0">
                <a:solidFill>
                  <a:srgbClr val="000000"/>
                </a:solidFill>
                <a:latin typeface="Arial"/>
                <a:ea typeface="SimSun"/>
                <a:cs typeface="+mj-cs"/>
              </a:rPr>
              <a:t>NASA Langley Research Center </a:t>
            </a:r>
            <a:br>
              <a:rPr lang="en-US" sz="2000" kern="0" dirty="0">
                <a:solidFill>
                  <a:srgbClr val="000000"/>
                </a:solidFill>
                <a:latin typeface="Arial"/>
                <a:ea typeface="SimSun"/>
                <a:cs typeface="+mj-cs"/>
              </a:rPr>
            </a:br>
            <a:r>
              <a:rPr lang="en-US" sz="2000" kern="0" dirty="0">
                <a:solidFill>
                  <a:srgbClr val="000000"/>
                </a:solidFill>
                <a:latin typeface="Arial"/>
                <a:ea typeface="SimSun"/>
                <a:cs typeface="+mj-cs"/>
              </a:rPr>
              <a:t>Hampton, VA 23681</a:t>
            </a:r>
            <a:br>
              <a:rPr lang="en-US" sz="2000" kern="0" dirty="0">
                <a:solidFill>
                  <a:srgbClr val="000000"/>
                </a:solidFill>
                <a:latin typeface="Arial"/>
                <a:ea typeface="SimSun"/>
                <a:cs typeface="+mj-cs"/>
              </a:rPr>
            </a:br>
            <a:endParaRPr lang="en-US" sz="2000" dirty="0">
              <a:latin typeface="Calibri" charset="0"/>
            </a:endParaRPr>
          </a:p>
        </p:txBody>
      </p:sp>
      <p:sp>
        <p:nvSpPr>
          <p:cNvPr id="3" name="Subtitle 2"/>
          <p:cNvSpPr>
            <a:spLocks noGrp="1"/>
          </p:cNvSpPr>
          <p:nvPr>
            <p:ph type="subTitle" idx="1"/>
          </p:nvPr>
        </p:nvSpPr>
        <p:spPr>
          <a:xfrm>
            <a:off x="2438400" y="4495800"/>
            <a:ext cx="7391400" cy="1752600"/>
          </a:xfrm>
        </p:spPr>
        <p:txBody>
          <a:bodyPr/>
          <a:lstStyle/>
          <a:p>
            <a:pPr>
              <a:defRPr/>
            </a:pPr>
            <a:endParaRPr lang="en-US" dirty="0"/>
          </a:p>
          <a:p>
            <a:pPr>
              <a:defRPr/>
            </a:pPr>
            <a:endParaRPr lang="en-US" sz="1600" kern="0" dirty="0">
              <a:solidFill>
                <a:srgbClr val="000000"/>
              </a:solidFill>
              <a:latin typeface="Arial"/>
              <a:ea typeface="SimSun"/>
              <a:cs typeface="+mj-cs"/>
            </a:endParaRPr>
          </a:p>
          <a:p>
            <a:pPr>
              <a:defRPr/>
            </a:pPr>
            <a:r>
              <a:rPr lang="en-US" sz="2000" kern="0" dirty="0">
                <a:solidFill>
                  <a:srgbClr val="000000"/>
                </a:solidFill>
                <a:latin typeface="Arial"/>
                <a:ea typeface="SimSun"/>
                <a:cs typeface="+mj-cs"/>
              </a:rPr>
              <a:t>NDT in Aerospace Conference Oct. 8, 2020 </a:t>
            </a:r>
            <a:endParaRPr lang="en-US" sz="2000" dirty="0"/>
          </a:p>
          <a:p>
            <a:pPr>
              <a:defRPr/>
            </a:pPr>
            <a:endParaRPr lang="en-US" dirty="0">
              <a:ea typeface="+mn-ea"/>
              <a:cs typeface="+mn-cs"/>
            </a:endParaRPr>
          </a:p>
        </p:txBody>
      </p:sp>
      <p:pic>
        <p:nvPicPr>
          <p:cNvPr id="2" name="Picture 1">
            <a:extLst>
              <a:ext uri="{FF2B5EF4-FFF2-40B4-BE49-F238E27FC236}">
                <a16:creationId xmlns:a16="http://schemas.microsoft.com/office/drawing/2014/main" id="{EB9D53D8-9040-4CB5-8F85-33E163C438D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00200" y="3070226"/>
            <a:ext cx="1524000" cy="2286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title"/>
          </p:nvPr>
        </p:nvSpPr>
        <p:spPr/>
        <p:txBody>
          <a:bodyPr/>
          <a:lstStyle/>
          <a:p>
            <a:r>
              <a:rPr lang="en-US" dirty="0">
                <a:latin typeface="Calibri" charset="0"/>
              </a:rPr>
              <a:t>Outline</a:t>
            </a:r>
          </a:p>
        </p:txBody>
      </p:sp>
      <p:sp>
        <p:nvSpPr>
          <p:cNvPr id="15362" name="Content Placeholder 2"/>
          <p:cNvSpPr>
            <a:spLocks noGrp="1"/>
          </p:cNvSpPr>
          <p:nvPr>
            <p:ph idx="1"/>
          </p:nvPr>
        </p:nvSpPr>
        <p:spPr>
          <a:xfrm>
            <a:off x="1752600" y="1295401"/>
            <a:ext cx="8455058" cy="4525963"/>
          </a:xfrm>
        </p:spPr>
        <p:txBody>
          <a:bodyPr/>
          <a:lstStyle/>
          <a:p>
            <a:r>
              <a:rPr lang="en-US" dirty="0">
                <a:latin typeface="Calibri" charset="0"/>
              </a:rPr>
              <a:t>Introduction</a:t>
            </a:r>
          </a:p>
          <a:p>
            <a:r>
              <a:rPr lang="en-US" dirty="0">
                <a:latin typeface="Calibri" charset="0"/>
              </a:rPr>
              <a:t>Passive Thermography</a:t>
            </a:r>
            <a:endParaRPr lang="en-US" dirty="0">
              <a:solidFill>
                <a:srgbClr val="FF0000"/>
              </a:solidFill>
              <a:latin typeface="Calibri" charset="0"/>
            </a:endParaRPr>
          </a:p>
          <a:p>
            <a:pPr lvl="1"/>
            <a:r>
              <a:rPr lang="en-US" dirty="0">
                <a:latin typeface="Calibri" charset="0"/>
              </a:rPr>
              <a:t>Single Stringer Panel Quasi-static Loading</a:t>
            </a:r>
          </a:p>
          <a:p>
            <a:pPr lvl="2">
              <a:buFont typeface="Wingdings" panose="05000000000000000000" pitchFamily="2" charset="2"/>
              <a:buChar char="ü"/>
            </a:pPr>
            <a:r>
              <a:rPr lang="en-US" dirty="0">
                <a:latin typeface="Calibri" charset="0"/>
              </a:rPr>
              <a:t>Imaging for Damage Growth with Ultrasonic and X-ray CT Comparisons</a:t>
            </a:r>
          </a:p>
          <a:p>
            <a:r>
              <a:rPr lang="en-US" dirty="0">
                <a:latin typeface="Calibri" charset="0"/>
              </a:rPr>
              <a:t>Reduction of Thermal Data for Damage Depth</a:t>
            </a:r>
            <a:endParaRPr lang="en-US" dirty="0">
              <a:solidFill>
                <a:srgbClr val="FF0000"/>
              </a:solidFill>
              <a:latin typeface="Calibri" charset="0"/>
            </a:endParaRPr>
          </a:p>
          <a:p>
            <a:pPr lvl="1"/>
            <a:r>
              <a:rPr lang="en-US" dirty="0">
                <a:latin typeface="Calibri" charset="0"/>
              </a:rPr>
              <a:t>Model Fit to the Thermal Data (Fatigue and Quasi-static Loading)</a:t>
            </a:r>
          </a:p>
          <a:p>
            <a:r>
              <a:rPr lang="en-US" dirty="0">
                <a:latin typeface="Calibri" charset="0"/>
              </a:rPr>
              <a:t>Single Stringer Panel Fatigue (Cyclic) Loading</a:t>
            </a:r>
          </a:p>
          <a:p>
            <a:pPr lvl="2">
              <a:buFont typeface="Wingdings" panose="05000000000000000000" pitchFamily="2" charset="2"/>
              <a:buChar char="ü"/>
            </a:pPr>
            <a:r>
              <a:rPr lang="en-US" dirty="0">
                <a:latin typeface="Calibri" charset="0"/>
              </a:rPr>
              <a:t>Imaging for Damage Growth</a:t>
            </a:r>
          </a:p>
          <a:p>
            <a:r>
              <a:rPr lang="en-US" dirty="0">
                <a:latin typeface="Calibri" charset="0"/>
              </a:rPr>
              <a:t>Conclusions</a:t>
            </a:r>
          </a:p>
          <a:p>
            <a:endParaRPr lang="en-US" dirty="0">
              <a:latin typeface="Calibri" charset="0"/>
            </a:endParaRPr>
          </a:p>
          <a:p>
            <a:endParaRPr lang="en-US" dirty="0">
              <a:latin typeface="Calibri" charset="0"/>
            </a:endParaRPr>
          </a:p>
        </p:txBody>
      </p:sp>
      <p:sp>
        <p:nvSpPr>
          <p:cNvPr id="15364" name="Slide Number Placeholder 4"/>
          <p:cNvSpPr>
            <a:spLocks noGrp="1"/>
          </p:cNvSpPr>
          <p:nvPr>
            <p:ph type="sldNum"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6CB2663E-1219-2F4B-AE8D-A06271680F8A}" type="slidenum">
              <a:rPr lang="en-US" sz="1200">
                <a:solidFill>
                  <a:srgbClr val="898989"/>
                </a:solidFill>
              </a:rPr>
              <a:pPr eaLnBrk="1" hangingPunct="1"/>
              <a:t>2</a:t>
            </a:fld>
            <a:endParaRPr lang="en-US" sz="1200" dirty="0">
              <a:solidFill>
                <a:srgbClr val="898989"/>
              </a:solidFill>
            </a:endParaRPr>
          </a:p>
        </p:txBody>
      </p:sp>
    </p:spTree>
    <p:extLst>
      <p:ext uri="{BB962C8B-B14F-4D97-AF65-F5344CB8AC3E}">
        <p14:creationId xmlns:p14="http://schemas.microsoft.com/office/powerpoint/2010/main" val="41905558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Slide Number Placeholder 4"/>
          <p:cNvSpPr>
            <a:spLocks noGrp="1"/>
          </p:cNvSpPr>
          <p:nvPr>
            <p:ph type="sldNum" sz="quarter" idx="1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6CB2663E-1219-2F4B-AE8D-A06271680F8A}" type="slidenum">
              <a:rPr lang="en-US" sz="1200">
                <a:solidFill>
                  <a:srgbClr val="898989"/>
                </a:solidFill>
              </a:rPr>
              <a:pPr eaLnBrk="1" hangingPunct="1"/>
              <a:t>3</a:t>
            </a:fld>
            <a:endParaRPr lang="en-US" sz="1200" dirty="0">
              <a:solidFill>
                <a:srgbClr val="898989"/>
              </a:solidFill>
            </a:endParaRPr>
          </a:p>
        </p:txBody>
      </p:sp>
      <p:sp>
        <p:nvSpPr>
          <p:cNvPr id="8" name="Title 1">
            <a:extLst>
              <a:ext uri="{FF2B5EF4-FFF2-40B4-BE49-F238E27FC236}">
                <a16:creationId xmlns:a16="http://schemas.microsoft.com/office/drawing/2014/main" id="{4B813801-BE80-4A38-9261-520F775ECF02}"/>
              </a:ext>
            </a:extLst>
          </p:cNvPr>
          <p:cNvSpPr txBox="1">
            <a:spLocks/>
          </p:cNvSpPr>
          <p:nvPr/>
        </p:nvSpPr>
        <p:spPr bwMode="auto">
          <a:xfrm>
            <a:off x="2743200" y="0"/>
            <a:ext cx="6934200" cy="11430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0000" lnSpcReduction="10000"/>
          </a:bodyPr>
          <a:lstStyle>
            <a:lvl1pPr algn="ctr" rtl="0" eaLnBrk="1" fontAlgn="base" hangingPunct="1">
              <a:spcBef>
                <a:spcPct val="0"/>
              </a:spcBef>
              <a:spcAft>
                <a:spcPct val="0"/>
              </a:spcAft>
              <a:defRPr sz="4000" kern="1200">
                <a:solidFill>
                  <a:schemeClr val="tx1"/>
                </a:solidFill>
                <a:latin typeface="+mj-lt"/>
                <a:ea typeface="ＭＳ Ｐゴシック" charset="0"/>
                <a:cs typeface="ＭＳ Ｐゴシック" charset="0"/>
              </a:defRPr>
            </a:lvl1pPr>
            <a:lvl2pPr algn="ctr" rtl="0" eaLnBrk="1" fontAlgn="base" hangingPunct="1">
              <a:spcBef>
                <a:spcPct val="0"/>
              </a:spcBef>
              <a:spcAft>
                <a:spcPct val="0"/>
              </a:spcAft>
              <a:defRPr sz="4400">
                <a:solidFill>
                  <a:schemeClr val="tx1"/>
                </a:solidFill>
                <a:latin typeface="Calibri" pitchFamily="34" charset="0"/>
                <a:ea typeface="ＭＳ Ｐゴシック" charset="0"/>
                <a:cs typeface="ＭＳ Ｐゴシック" charset="0"/>
              </a:defRPr>
            </a:lvl2pPr>
            <a:lvl3pPr algn="ctr" rtl="0" eaLnBrk="1" fontAlgn="base" hangingPunct="1">
              <a:spcBef>
                <a:spcPct val="0"/>
              </a:spcBef>
              <a:spcAft>
                <a:spcPct val="0"/>
              </a:spcAft>
              <a:defRPr sz="4400">
                <a:solidFill>
                  <a:schemeClr val="tx1"/>
                </a:solidFill>
                <a:latin typeface="Calibri" pitchFamily="34" charset="0"/>
                <a:ea typeface="ＭＳ Ｐゴシック" charset="0"/>
                <a:cs typeface="ＭＳ Ｐゴシック" charset="0"/>
              </a:defRPr>
            </a:lvl3pPr>
            <a:lvl4pPr algn="ctr" rtl="0" eaLnBrk="1" fontAlgn="base" hangingPunct="1">
              <a:spcBef>
                <a:spcPct val="0"/>
              </a:spcBef>
              <a:spcAft>
                <a:spcPct val="0"/>
              </a:spcAft>
              <a:defRPr sz="4400">
                <a:solidFill>
                  <a:schemeClr val="tx1"/>
                </a:solidFill>
                <a:latin typeface="Calibri" pitchFamily="34" charset="0"/>
                <a:ea typeface="ＭＳ Ｐゴシック" charset="0"/>
                <a:cs typeface="ＭＳ Ｐゴシック" charset="0"/>
              </a:defRPr>
            </a:lvl4pPr>
            <a:lvl5pPr algn="ctr" rtl="0" eaLnBrk="1" fontAlgn="base" hangingPunct="1">
              <a:spcBef>
                <a:spcPct val="0"/>
              </a:spcBef>
              <a:spcAft>
                <a:spcPct val="0"/>
              </a:spcAft>
              <a:defRPr sz="4400">
                <a:solidFill>
                  <a:schemeClr val="tx1"/>
                </a:solidFill>
                <a:latin typeface="Calibri" pitchFamily="34" charset="0"/>
                <a:ea typeface="ＭＳ Ｐゴシック" charset="0"/>
                <a:cs typeface="ＭＳ Ｐゴシック"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en-US" dirty="0">
                <a:latin typeface="Calibri" charset="0"/>
              </a:rPr>
              <a:t>Passive Thermography vs. Active Thermography</a:t>
            </a:r>
          </a:p>
        </p:txBody>
      </p:sp>
      <p:sp>
        <p:nvSpPr>
          <p:cNvPr id="9" name="Content Placeholder 2">
            <a:extLst>
              <a:ext uri="{FF2B5EF4-FFF2-40B4-BE49-F238E27FC236}">
                <a16:creationId xmlns:a16="http://schemas.microsoft.com/office/drawing/2014/main" id="{31BC7F7A-094B-4CF5-B7E0-931270DF9C18}"/>
              </a:ext>
            </a:extLst>
          </p:cNvPr>
          <p:cNvSpPr>
            <a:spLocks noGrp="1"/>
          </p:cNvSpPr>
          <p:nvPr>
            <p:ph idx="1"/>
          </p:nvPr>
        </p:nvSpPr>
        <p:spPr>
          <a:xfrm>
            <a:off x="1219200" y="2092612"/>
            <a:ext cx="9890234" cy="3434775"/>
          </a:xfrm>
        </p:spPr>
        <p:txBody>
          <a:bodyPr/>
          <a:lstStyle/>
          <a:p>
            <a:pPr>
              <a:defRPr/>
            </a:pPr>
            <a:r>
              <a:rPr lang="en-US" sz="2400" kern="0" dirty="0">
                <a:solidFill>
                  <a:sysClr val="windowText" lastClr="000000"/>
                </a:solidFill>
                <a:cs typeface="+mn-cs"/>
              </a:rPr>
              <a:t>In a general sense b</a:t>
            </a:r>
            <a:r>
              <a:rPr lang="en-US" sz="2400" kern="0" dirty="0">
                <a:solidFill>
                  <a:sysClr val="windowText" lastClr="000000"/>
                </a:solidFill>
              </a:rPr>
              <a:t>oth require energy: application or removal to produce temperature differences.</a:t>
            </a:r>
            <a:br>
              <a:rPr lang="en-US" sz="2400" kern="0" dirty="0">
                <a:solidFill>
                  <a:sysClr val="windowText" lastClr="000000"/>
                </a:solidFill>
              </a:rPr>
            </a:br>
            <a:endParaRPr lang="en-US" sz="2400" kern="0" dirty="0">
              <a:solidFill>
                <a:sysClr val="windowText" lastClr="000000"/>
              </a:solidFill>
              <a:cs typeface="+mn-cs"/>
            </a:endParaRPr>
          </a:p>
          <a:p>
            <a:pPr fontAlgn="auto">
              <a:spcBef>
                <a:spcPts val="0"/>
              </a:spcBef>
              <a:spcAft>
                <a:spcPts val="0"/>
              </a:spcAft>
              <a:defRPr/>
            </a:pPr>
            <a:r>
              <a:rPr lang="en-US" sz="2400" kern="0" dirty="0">
                <a:solidFill>
                  <a:sysClr val="windowText" lastClr="000000"/>
                </a:solidFill>
                <a:cs typeface="+mn-cs"/>
              </a:rPr>
              <a:t>Active thermography implies control of the energy for the inspection (flash, quartz lamp, ultrasonic, microwave, hot air, etc.).</a:t>
            </a:r>
            <a:br>
              <a:rPr lang="en-US" sz="2400" kern="0" dirty="0">
                <a:solidFill>
                  <a:sysClr val="windowText" lastClr="000000"/>
                </a:solidFill>
                <a:cs typeface="+mn-cs"/>
              </a:rPr>
            </a:br>
            <a:endParaRPr lang="en-US" sz="2400" kern="0" dirty="0">
              <a:solidFill>
                <a:sysClr val="windowText" lastClr="000000"/>
              </a:solidFill>
              <a:cs typeface="+mn-cs"/>
            </a:endParaRPr>
          </a:p>
          <a:p>
            <a:pPr fontAlgn="auto">
              <a:spcBef>
                <a:spcPts val="0"/>
              </a:spcBef>
              <a:spcAft>
                <a:spcPts val="0"/>
              </a:spcAft>
              <a:defRPr/>
            </a:pPr>
            <a:r>
              <a:rPr lang="en-US" sz="2400" kern="0" dirty="0">
                <a:solidFill>
                  <a:sysClr val="windowText" lastClr="000000"/>
                </a:solidFill>
                <a:cs typeface="+mn-cs"/>
              </a:rPr>
              <a:t>Passive thermography implies no control of the energy, simply observing (environmental heating, moisture detection, structural loading, etc.).</a:t>
            </a:r>
          </a:p>
        </p:txBody>
      </p:sp>
    </p:spTree>
    <p:extLst>
      <p:ext uri="{BB962C8B-B14F-4D97-AF65-F5344CB8AC3E}">
        <p14:creationId xmlns:p14="http://schemas.microsoft.com/office/powerpoint/2010/main" val="17861164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p:txBody>
          <a:bodyPr>
            <a:normAutofit fontScale="90000"/>
          </a:bodyPr>
          <a:lstStyle/>
          <a:p>
            <a:r>
              <a:rPr lang="en-US" dirty="0">
                <a:latin typeface="Calibri" charset="0"/>
              </a:rPr>
              <a:t>Introduction: Passive Thermography for Structural Testing</a:t>
            </a:r>
          </a:p>
        </p:txBody>
      </p:sp>
      <p:sp>
        <p:nvSpPr>
          <p:cNvPr id="16387" name="Slide Number Placeholder 4"/>
          <p:cNvSpPr>
            <a:spLocks noGrp="1"/>
          </p:cNvSpPr>
          <p:nvPr>
            <p:ph type="sldNum"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3175F1E3-9BFB-FA47-A86D-DC51F41655C5}" type="slidenum">
              <a:rPr lang="en-US" sz="1200">
                <a:solidFill>
                  <a:srgbClr val="898989"/>
                </a:solidFill>
              </a:rPr>
              <a:pPr eaLnBrk="1" hangingPunct="1"/>
              <a:t>4</a:t>
            </a:fld>
            <a:endParaRPr lang="en-US" sz="1200" dirty="0">
              <a:solidFill>
                <a:srgbClr val="898989"/>
              </a:solidFill>
            </a:endParaRPr>
          </a:p>
        </p:txBody>
      </p:sp>
      <p:sp>
        <p:nvSpPr>
          <p:cNvPr id="6" name="Content Placeholder 2"/>
          <p:cNvSpPr>
            <a:spLocks noGrp="1"/>
          </p:cNvSpPr>
          <p:nvPr>
            <p:ph idx="1"/>
          </p:nvPr>
        </p:nvSpPr>
        <p:spPr>
          <a:xfrm>
            <a:off x="1905000" y="1295401"/>
            <a:ext cx="8229600" cy="4525963"/>
          </a:xfrm>
        </p:spPr>
        <p:txBody>
          <a:bodyPr/>
          <a:lstStyle/>
          <a:p>
            <a:pPr marL="0" indent="0">
              <a:buNone/>
              <a:defRPr/>
            </a:pPr>
            <a:r>
              <a:rPr lang="en-US" dirty="0">
                <a:cs typeface="+mn-cs"/>
              </a:rPr>
              <a:t>Objectives</a:t>
            </a:r>
          </a:p>
          <a:p>
            <a:pPr marL="0" indent="0" fontAlgn="auto">
              <a:spcBef>
                <a:spcPts val="0"/>
              </a:spcBef>
              <a:spcAft>
                <a:spcPts val="0"/>
              </a:spcAft>
              <a:buFontTx/>
              <a:buChar char="•"/>
              <a:defRPr/>
            </a:pPr>
            <a:r>
              <a:rPr lang="en-US" sz="2400" kern="0" dirty="0">
                <a:solidFill>
                  <a:sysClr val="windowText" lastClr="000000"/>
                </a:solidFill>
                <a:cs typeface="+mn-cs"/>
              </a:rPr>
              <a:t> </a:t>
            </a:r>
            <a:r>
              <a:rPr lang="en-US" sz="2400" kern="0" dirty="0">
                <a:solidFill>
                  <a:sysClr val="windowText" lastClr="000000"/>
                </a:solidFill>
              </a:rPr>
              <a:t>Real time inspection for early detection of onset damage and </a:t>
            </a:r>
            <a:r>
              <a:rPr lang="en-US" sz="2400" kern="0" dirty="0">
                <a:solidFill>
                  <a:srgbClr val="FF0000"/>
                </a:solidFill>
              </a:rPr>
              <a:t>controlled growth of damage</a:t>
            </a:r>
            <a:r>
              <a:rPr lang="en-US" sz="2400" kern="0" dirty="0">
                <a:solidFill>
                  <a:sysClr val="windowText" lastClr="000000"/>
                </a:solidFill>
              </a:rPr>
              <a:t> up to failure.</a:t>
            </a:r>
            <a:br>
              <a:rPr lang="en-US" sz="2400" kern="0" dirty="0">
                <a:solidFill>
                  <a:sysClr val="windowText" lastClr="000000"/>
                </a:solidFill>
              </a:rPr>
            </a:br>
            <a:endParaRPr lang="en-US" sz="2400" kern="0" dirty="0">
              <a:solidFill>
                <a:sysClr val="windowText" lastClr="000000"/>
              </a:solidFill>
              <a:cs typeface="+mn-cs"/>
            </a:endParaRPr>
          </a:p>
          <a:p>
            <a:pPr marL="0" indent="0" fontAlgn="auto">
              <a:spcBef>
                <a:spcPts val="0"/>
              </a:spcBef>
              <a:spcAft>
                <a:spcPts val="0"/>
              </a:spcAft>
              <a:buFontTx/>
              <a:buChar char="•"/>
              <a:defRPr/>
            </a:pPr>
            <a:r>
              <a:rPr lang="en-US" sz="2400" kern="0" dirty="0">
                <a:solidFill>
                  <a:sysClr val="windowText" lastClr="000000"/>
                </a:solidFill>
                <a:cs typeface="+mn-cs"/>
              </a:rPr>
              <a:t> In-situ</a:t>
            </a:r>
            <a:r>
              <a:rPr lang="en-US" sz="2400" i="1" kern="0" dirty="0">
                <a:solidFill>
                  <a:sysClr val="windowText" lastClr="000000"/>
                </a:solidFill>
                <a:cs typeface="+mn-cs"/>
              </a:rPr>
              <a:t> </a:t>
            </a:r>
            <a:r>
              <a:rPr lang="en-US" sz="2400" kern="0" dirty="0">
                <a:solidFill>
                  <a:sysClr val="windowText" lastClr="000000"/>
                </a:solidFill>
                <a:cs typeface="+mn-cs"/>
              </a:rPr>
              <a:t>wide area real time inspections </a:t>
            </a:r>
            <a:r>
              <a:rPr lang="en-US" sz="2400" kern="0" dirty="0">
                <a:solidFill>
                  <a:sysClr val="windowText" lastClr="000000"/>
                </a:solidFill>
              </a:rPr>
              <a:t>on composite structures during load testing</a:t>
            </a:r>
            <a:r>
              <a:rPr lang="en-US" sz="2400" kern="0" dirty="0">
                <a:solidFill>
                  <a:sysClr val="windowText" lastClr="000000"/>
                </a:solidFill>
                <a:cs typeface="+mn-cs"/>
              </a:rPr>
              <a:t> using </a:t>
            </a:r>
            <a:r>
              <a:rPr lang="en-US" sz="2400" kern="0" dirty="0">
                <a:solidFill>
                  <a:srgbClr val="3333FF"/>
                </a:solidFill>
                <a:cs typeface="+mn-cs"/>
              </a:rPr>
              <a:t>passive thermography.</a:t>
            </a:r>
            <a:br>
              <a:rPr lang="en-US" sz="2400" kern="0" dirty="0">
                <a:solidFill>
                  <a:srgbClr val="3333FF"/>
                </a:solidFill>
                <a:cs typeface="+mn-cs"/>
              </a:rPr>
            </a:br>
            <a:endParaRPr lang="en-US" sz="2400" kern="0" dirty="0">
              <a:solidFill>
                <a:sysClr val="windowText" lastClr="000000"/>
              </a:solidFill>
              <a:cs typeface="+mn-cs"/>
            </a:endParaRPr>
          </a:p>
          <a:p>
            <a:pPr marL="0" indent="0" fontAlgn="auto">
              <a:spcBef>
                <a:spcPts val="0"/>
              </a:spcBef>
              <a:spcAft>
                <a:spcPts val="0"/>
              </a:spcAft>
              <a:buFontTx/>
              <a:buChar char="•"/>
              <a:defRPr/>
            </a:pPr>
            <a:r>
              <a:rPr lang="en-US" sz="2400" kern="0" dirty="0">
                <a:solidFill>
                  <a:sysClr val="windowText" lastClr="000000"/>
                </a:solidFill>
                <a:cs typeface="+mn-cs"/>
              </a:rPr>
              <a:t> Implementation of a detailed inspection (</a:t>
            </a:r>
            <a:r>
              <a:rPr lang="en-US" sz="2400" kern="0" dirty="0">
                <a:solidFill>
                  <a:srgbClr val="3333FF"/>
                </a:solidFill>
                <a:cs typeface="+mn-cs"/>
              </a:rPr>
              <a:t>ultrasonics or X-ray CT</a:t>
            </a:r>
            <a:r>
              <a:rPr lang="en-US" sz="2400" kern="0" dirty="0">
                <a:solidFill>
                  <a:sysClr val="windowText" lastClr="000000"/>
                </a:solidFill>
                <a:cs typeface="+mn-cs"/>
              </a:rPr>
              <a:t>) for through thickness detail.</a:t>
            </a:r>
          </a:p>
          <a:p>
            <a:pPr marL="0" indent="0">
              <a:buNone/>
              <a:defRPr/>
            </a:pPr>
            <a:r>
              <a:rPr lang="en-US" dirty="0">
                <a:cs typeface="+mn-cs"/>
              </a:rPr>
              <a:t>Payoffs</a:t>
            </a:r>
          </a:p>
          <a:p>
            <a:pPr marL="0" indent="0" fontAlgn="auto">
              <a:spcBef>
                <a:spcPts val="0"/>
              </a:spcBef>
              <a:spcAft>
                <a:spcPts val="0"/>
              </a:spcAft>
              <a:buFontTx/>
              <a:buChar char="•"/>
              <a:defRPr/>
            </a:pPr>
            <a:r>
              <a:rPr lang="en-US" sz="2400" kern="0" dirty="0">
                <a:solidFill>
                  <a:sysClr val="windowText" lastClr="000000"/>
                </a:solidFill>
                <a:cs typeface="+mn-cs"/>
              </a:rPr>
              <a:t> Early detection and quantitative measurement of damage onset and growth validates test articles and feeds damage prediction models which decreases certification times.  </a:t>
            </a:r>
          </a:p>
          <a:p>
            <a:pPr marL="0" indent="0" fontAlgn="auto">
              <a:spcBef>
                <a:spcPts val="0"/>
              </a:spcBef>
              <a:spcAft>
                <a:spcPts val="0"/>
              </a:spcAft>
              <a:buFontTx/>
              <a:buChar char="•"/>
              <a:defRPr/>
            </a:pPr>
            <a:endParaRPr lang="en-US" sz="2400" kern="0" dirty="0">
              <a:solidFill>
                <a:sysClr val="windowText" lastClr="000000"/>
              </a:solidFill>
              <a:cs typeface="+mn-cs"/>
            </a:endParaRPr>
          </a:p>
          <a:p>
            <a:pPr marL="0" indent="0">
              <a:buNone/>
              <a:defRPr/>
            </a:pPr>
            <a:endParaRPr lang="en-US" dirty="0">
              <a:latin typeface="Calibri" charset="0"/>
              <a:cs typeface="+mn-cs"/>
            </a:endParaRPr>
          </a:p>
        </p:txBody>
      </p:sp>
    </p:spTree>
    <p:extLst>
      <p:ext uri="{BB962C8B-B14F-4D97-AF65-F5344CB8AC3E}">
        <p14:creationId xmlns:p14="http://schemas.microsoft.com/office/powerpoint/2010/main" val="35457702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title"/>
          </p:nvPr>
        </p:nvSpPr>
        <p:spPr/>
        <p:txBody>
          <a:bodyPr/>
          <a:lstStyle/>
          <a:p>
            <a:r>
              <a:rPr lang="en-US" dirty="0">
                <a:latin typeface="Calibri" charset="0"/>
              </a:rPr>
              <a:t>Quasi-Static Load Configuration</a:t>
            </a:r>
          </a:p>
        </p:txBody>
      </p:sp>
      <p:sp>
        <p:nvSpPr>
          <p:cNvPr id="15364" name="Slide Number Placeholder 4"/>
          <p:cNvSpPr>
            <a:spLocks noGrp="1"/>
          </p:cNvSpPr>
          <p:nvPr>
            <p:ph type="sldNum" sz="quarter" idx="1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6CB2663E-1219-2F4B-AE8D-A06271680F8A}" type="slidenum">
              <a:rPr lang="en-US" sz="1200">
                <a:solidFill>
                  <a:srgbClr val="898989"/>
                </a:solidFill>
              </a:rPr>
              <a:pPr eaLnBrk="1" hangingPunct="1"/>
              <a:t>5</a:t>
            </a:fld>
            <a:endParaRPr lang="en-US" sz="1200" dirty="0">
              <a:solidFill>
                <a:srgbClr val="898989"/>
              </a:solidFill>
            </a:endParaRPr>
          </a:p>
        </p:txBody>
      </p:sp>
      <p:pic>
        <p:nvPicPr>
          <p:cNvPr id="9" name="Picture 8">
            <a:extLst>
              <a:ext uri="{FF2B5EF4-FFF2-40B4-BE49-F238E27FC236}">
                <a16:creationId xmlns:a16="http://schemas.microsoft.com/office/drawing/2014/main" id="{4AF8822B-DE69-4262-8D19-FE7FEE81B11C}"/>
              </a:ext>
            </a:extLst>
          </p:cNvPr>
          <p:cNvPicPr>
            <a:picLocks noChangeAspect="1"/>
          </p:cNvPicPr>
          <p:nvPr/>
        </p:nvPicPr>
        <p:blipFill rotWithShape="1">
          <a:blip r:embed="rId3"/>
          <a:srcRect l="35045" t="29280" r="32613" b="27975"/>
          <a:stretch/>
        </p:blipFill>
        <p:spPr>
          <a:xfrm>
            <a:off x="6248400" y="1792124"/>
            <a:ext cx="3768785" cy="2801837"/>
          </a:xfrm>
          <a:prstGeom prst="rect">
            <a:avLst/>
          </a:prstGeom>
        </p:spPr>
      </p:pic>
      <p:sp>
        <p:nvSpPr>
          <p:cNvPr id="10" name="TextBox 9">
            <a:extLst>
              <a:ext uri="{FF2B5EF4-FFF2-40B4-BE49-F238E27FC236}">
                <a16:creationId xmlns:a16="http://schemas.microsoft.com/office/drawing/2014/main" id="{8ED1894A-54BC-4719-ABDF-BDB483F669D2}"/>
              </a:ext>
            </a:extLst>
          </p:cNvPr>
          <p:cNvSpPr txBox="1"/>
          <p:nvPr/>
        </p:nvSpPr>
        <p:spPr>
          <a:xfrm>
            <a:off x="3745855" y="4336042"/>
            <a:ext cx="1751611" cy="307777"/>
          </a:xfrm>
          <a:prstGeom prst="rect">
            <a:avLst/>
          </a:prstGeom>
          <a:noFill/>
        </p:spPr>
        <p:txBody>
          <a:bodyPr wrap="square" rtlCol="0">
            <a:spAutoFit/>
          </a:bodyPr>
          <a:lstStyle/>
          <a:p>
            <a:r>
              <a:rPr lang="en-US" sz="1400" dirty="0"/>
              <a:t>Time (Seconds)</a:t>
            </a:r>
          </a:p>
        </p:txBody>
      </p:sp>
      <p:sp>
        <p:nvSpPr>
          <p:cNvPr id="11" name="TextBox 10">
            <a:extLst>
              <a:ext uri="{FF2B5EF4-FFF2-40B4-BE49-F238E27FC236}">
                <a16:creationId xmlns:a16="http://schemas.microsoft.com/office/drawing/2014/main" id="{B323778D-C22A-4847-9AF9-01B356AF5F2C}"/>
              </a:ext>
            </a:extLst>
          </p:cNvPr>
          <p:cNvSpPr txBox="1"/>
          <p:nvPr/>
        </p:nvSpPr>
        <p:spPr>
          <a:xfrm rot="16200000">
            <a:off x="1234333" y="2817059"/>
            <a:ext cx="1651887" cy="307777"/>
          </a:xfrm>
          <a:prstGeom prst="rect">
            <a:avLst/>
          </a:prstGeom>
          <a:noFill/>
        </p:spPr>
        <p:txBody>
          <a:bodyPr wrap="square" rtlCol="0">
            <a:spAutoFit/>
          </a:bodyPr>
          <a:lstStyle/>
          <a:p>
            <a:r>
              <a:rPr lang="en-US" sz="1400" dirty="0"/>
              <a:t>Load (Pounds)</a:t>
            </a:r>
          </a:p>
        </p:txBody>
      </p:sp>
      <p:pic>
        <p:nvPicPr>
          <p:cNvPr id="12" name="Picture 11">
            <a:extLst>
              <a:ext uri="{FF2B5EF4-FFF2-40B4-BE49-F238E27FC236}">
                <a16:creationId xmlns:a16="http://schemas.microsoft.com/office/drawing/2014/main" id="{B24817C5-F506-44C2-AD34-09648451F588}"/>
              </a:ext>
            </a:extLst>
          </p:cNvPr>
          <p:cNvPicPr>
            <a:picLocks noChangeAspect="1"/>
          </p:cNvPicPr>
          <p:nvPr/>
        </p:nvPicPr>
        <p:blipFill>
          <a:blip r:embed="rId4"/>
          <a:stretch>
            <a:fillRect/>
          </a:stretch>
        </p:blipFill>
        <p:spPr>
          <a:xfrm>
            <a:off x="2324063" y="2050042"/>
            <a:ext cx="3792443" cy="2286000"/>
          </a:xfrm>
          <a:prstGeom prst="rect">
            <a:avLst/>
          </a:prstGeom>
        </p:spPr>
      </p:pic>
      <p:sp>
        <p:nvSpPr>
          <p:cNvPr id="13" name="TextBox 12">
            <a:extLst>
              <a:ext uri="{FF2B5EF4-FFF2-40B4-BE49-F238E27FC236}">
                <a16:creationId xmlns:a16="http://schemas.microsoft.com/office/drawing/2014/main" id="{5DAF42F3-A2E9-499A-A7E3-865F43C3171D}"/>
              </a:ext>
            </a:extLst>
          </p:cNvPr>
          <p:cNvSpPr txBox="1"/>
          <p:nvPr/>
        </p:nvSpPr>
        <p:spPr>
          <a:xfrm>
            <a:off x="2343941" y="4900838"/>
            <a:ext cx="8217447" cy="1200329"/>
          </a:xfrm>
          <a:prstGeom prst="rect">
            <a:avLst/>
          </a:prstGeom>
          <a:noFill/>
        </p:spPr>
        <p:txBody>
          <a:bodyPr wrap="square" rtlCol="0">
            <a:spAutoFit/>
          </a:bodyPr>
          <a:lstStyle/>
          <a:p>
            <a:pPr marL="342900" indent="-342900">
              <a:buFont typeface="Arial" panose="020B0604020202020204" pitchFamily="34" charset="0"/>
              <a:buChar char="•"/>
            </a:pPr>
            <a:r>
              <a:rPr lang="en-US" sz="2400" dirty="0"/>
              <a:t>Testing is composed of multiple load runs and each last approximately 15 to 25 minutes, acquired thermal data is approximately 60 Gigabytes of data. </a:t>
            </a:r>
          </a:p>
        </p:txBody>
      </p:sp>
      <p:sp>
        <p:nvSpPr>
          <p:cNvPr id="14" name="TextBox 13">
            <a:extLst>
              <a:ext uri="{FF2B5EF4-FFF2-40B4-BE49-F238E27FC236}">
                <a16:creationId xmlns:a16="http://schemas.microsoft.com/office/drawing/2014/main" id="{DD33FE7D-D262-4FE9-8021-A708A2BA1FB4}"/>
              </a:ext>
            </a:extLst>
          </p:cNvPr>
          <p:cNvSpPr txBox="1"/>
          <p:nvPr/>
        </p:nvSpPr>
        <p:spPr>
          <a:xfrm>
            <a:off x="3735643" y="1587982"/>
            <a:ext cx="1224956" cy="307777"/>
          </a:xfrm>
          <a:prstGeom prst="rect">
            <a:avLst/>
          </a:prstGeom>
          <a:noFill/>
        </p:spPr>
        <p:txBody>
          <a:bodyPr wrap="square" rtlCol="0">
            <a:spAutoFit/>
          </a:bodyPr>
          <a:lstStyle/>
          <a:p>
            <a:r>
              <a:rPr lang="en-US" sz="1400" dirty="0"/>
              <a:t>Applied Load</a:t>
            </a:r>
          </a:p>
        </p:txBody>
      </p:sp>
    </p:spTree>
    <p:extLst>
      <p:ext uri="{BB962C8B-B14F-4D97-AF65-F5344CB8AC3E}">
        <p14:creationId xmlns:p14="http://schemas.microsoft.com/office/powerpoint/2010/main" val="31568586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F6385-2EC6-A14F-8759-8EB736F3A643}"/>
              </a:ext>
            </a:extLst>
          </p:cNvPr>
          <p:cNvSpPr>
            <a:spLocks noGrp="1"/>
          </p:cNvSpPr>
          <p:nvPr>
            <p:ph type="title"/>
          </p:nvPr>
        </p:nvSpPr>
        <p:spPr/>
        <p:txBody>
          <a:bodyPr>
            <a:normAutofit/>
          </a:bodyPr>
          <a:lstStyle/>
          <a:p>
            <a:r>
              <a:rPr lang="en-US" sz="3600" dirty="0">
                <a:latin typeface="Arial" panose="020B0604020202020204" pitchFamily="34" charset="0"/>
                <a:cs typeface="Arial" panose="020B0604020202020204" pitchFamily="34" charset="0"/>
              </a:rPr>
              <a:t>Single Stringer Panel Quasi-static Loading</a:t>
            </a:r>
          </a:p>
        </p:txBody>
      </p:sp>
      <p:sp>
        <p:nvSpPr>
          <p:cNvPr id="4" name="Slide Number Placeholder 3">
            <a:extLst>
              <a:ext uri="{FF2B5EF4-FFF2-40B4-BE49-F238E27FC236}">
                <a16:creationId xmlns:a16="http://schemas.microsoft.com/office/drawing/2014/main" id="{86526F32-960A-D045-9178-C5ED8E4F688B}"/>
              </a:ext>
            </a:extLst>
          </p:cNvPr>
          <p:cNvSpPr>
            <a:spLocks noGrp="1"/>
          </p:cNvSpPr>
          <p:nvPr>
            <p:ph type="sldNum" sz="quarter" idx="11"/>
          </p:nvPr>
        </p:nvSpPr>
        <p:spPr/>
        <p:txBody>
          <a:bodyPr/>
          <a:lstStyle/>
          <a:p>
            <a:pPr>
              <a:defRPr/>
            </a:pPr>
            <a:fld id="{87F12B3B-E9A9-E844-B4B4-65B2C4D50263}" type="slidenum">
              <a:rPr lang="en-US" smtClean="0"/>
              <a:pPr>
                <a:defRPr/>
              </a:pPr>
              <a:t>6</a:t>
            </a:fld>
            <a:endParaRPr lang="en-US" dirty="0"/>
          </a:p>
        </p:txBody>
      </p:sp>
      <p:sp>
        <p:nvSpPr>
          <p:cNvPr id="8" name="Rectangle 7">
            <a:extLst>
              <a:ext uri="{FF2B5EF4-FFF2-40B4-BE49-F238E27FC236}">
                <a16:creationId xmlns:a16="http://schemas.microsoft.com/office/drawing/2014/main" id="{A4973FFC-BBBB-4898-A5E8-32EC210193DD}"/>
              </a:ext>
            </a:extLst>
          </p:cNvPr>
          <p:cNvSpPr/>
          <p:nvPr/>
        </p:nvSpPr>
        <p:spPr>
          <a:xfrm>
            <a:off x="1676400" y="5650499"/>
            <a:ext cx="8839200" cy="1477328"/>
          </a:xfrm>
          <a:prstGeom prst="rect">
            <a:avLst/>
          </a:prstGeom>
        </p:spPr>
        <p:txBody>
          <a:bodyPr wrap="square">
            <a:spAutoFit/>
          </a:bodyPr>
          <a:lstStyle/>
          <a:p>
            <a:pPr fontAlgn="auto">
              <a:spcBef>
                <a:spcPts val="0"/>
              </a:spcBef>
              <a:spcAft>
                <a:spcPts val="0"/>
              </a:spcAft>
              <a:buFontTx/>
              <a:buChar char="•"/>
              <a:defRPr/>
            </a:pPr>
            <a:r>
              <a:rPr lang="en-US" kern="0" dirty="0">
                <a:solidFill>
                  <a:sysClr val="windowText" lastClr="000000"/>
                </a:solidFill>
              </a:rPr>
              <a:t> Skin is 12 plies (0.22 cm thick), stiffener flange is woven composite 12 plies (0.24 cm thick), camera is synchronized to loading, 640 x 512 cooled InSb sensor, 25 mm Ge optics, and  load is acquired for each frame, frame rate of camera is 80 -180Hz, applied load to over 1,000 pounds typically over 15 – 25 minutes.  </a:t>
            </a:r>
          </a:p>
          <a:p>
            <a:pPr fontAlgn="auto">
              <a:spcBef>
                <a:spcPts val="0"/>
              </a:spcBef>
              <a:spcAft>
                <a:spcPts val="0"/>
              </a:spcAft>
              <a:buFontTx/>
              <a:buChar char="•"/>
              <a:defRPr/>
            </a:pPr>
            <a:endParaRPr lang="en-US" kern="0" dirty="0">
              <a:solidFill>
                <a:sysClr val="windowText" lastClr="000000"/>
              </a:solidFill>
            </a:endParaRPr>
          </a:p>
        </p:txBody>
      </p:sp>
      <p:pic>
        <p:nvPicPr>
          <p:cNvPr id="7" name="Picture 6">
            <a:extLst>
              <a:ext uri="{FF2B5EF4-FFF2-40B4-BE49-F238E27FC236}">
                <a16:creationId xmlns:a16="http://schemas.microsoft.com/office/drawing/2014/main" id="{4E40DE15-ED36-4BC2-A03B-F9348D4CDDF4}"/>
              </a:ext>
            </a:extLst>
          </p:cNvPr>
          <p:cNvPicPr>
            <a:picLocks noChangeAspect="1"/>
          </p:cNvPicPr>
          <p:nvPr/>
        </p:nvPicPr>
        <p:blipFill>
          <a:blip r:embed="rId5"/>
          <a:stretch>
            <a:fillRect/>
          </a:stretch>
        </p:blipFill>
        <p:spPr>
          <a:xfrm>
            <a:off x="1143000" y="1373111"/>
            <a:ext cx="2896588" cy="4047277"/>
          </a:xfrm>
          <a:prstGeom prst="rect">
            <a:avLst/>
          </a:prstGeom>
        </p:spPr>
      </p:pic>
      <p:sp>
        <p:nvSpPr>
          <p:cNvPr id="9" name="TextBox 8">
            <a:extLst>
              <a:ext uri="{FF2B5EF4-FFF2-40B4-BE49-F238E27FC236}">
                <a16:creationId xmlns:a16="http://schemas.microsoft.com/office/drawing/2014/main" id="{B20ECBFD-3613-4B0A-AB72-B6F4CF46C7BA}"/>
              </a:ext>
            </a:extLst>
          </p:cNvPr>
          <p:cNvSpPr txBox="1"/>
          <p:nvPr/>
        </p:nvSpPr>
        <p:spPr>
          <a:xfrm>
            <a:off x="1490748" y="1822609"/>
            <a:ext cx="184666" cy="369332"/>
          </a:xfrm>
          <a:prstGeom prst="rect">
            <a:avLst/>
          </a:prstGeom>
          <a:noFill/>
        </p:spPr>
        <p:txBody>
          <a:bodyPr wrap="none" rtlCol="0">
            <a:spAutoFit/>
          </a:bodyPr>
          <a:lstStyle/>
          <a:p>
            <a:endParaRPr lang="en-US" dirty="0"/>
          </a:p>
        </p:txBody>
      </p:sp>
      <p:sp>
        <p:nvSpPr>
          <p:cNvPr id="10" name="TextBox 9">
            <a:extLst>
              <a:ext uri="{FF2B5EF4-FFF2-40B4-BE49-F238E27FC236}">
                <a16:creationId xmlns:a16="http://schemas.microsoft.com/office/drawing/2014/main" id="{74D012BF-4C53-4F98-BD99-8B5A64BB4013}"/>
              </a:ext>
            </a:extLst>
          </p:cNvPr>
          <p:cNvSpPr txBox="1"/>
          <p:nvPr/>
        </p:nvSpPr>
        <p:spPr>
          <a:xfrm>
            <a:off x="1315251" y="1909497"/>
            <a:ext cx="830934" cy="276999"/>
          </a:xfrm>
          <a:prstGeom prst="rect">
            <a:avLst/>
          </a:prstGeom>
          <a:solidFill>
            <a:schemeClr val="bg1"/>
          </a:solidFill>
        </p:spPr>
        <p:txBody>
          <a:bodyPr wrap="square" rtlCol="0">
            <a:spAutoFit/>
          </a:bodyPr>
          <a:lstStyle/>
          <a:p>
            <a:r>
              <a:rPr lang="en-US" sz="1200"/>
              <a:t>IR Camera</a:t>
            </a:r>
            <a:endParaRPr lang="en-US" sz="1200" dirty="0"/>
          </a:p>
        </p:txBody>
      </p:sp>
      <p:sp>
        <p:nvSpPr>
          <p:cNvPr id="11" name="TextBox 10">
            <a:extLst>
              <a:ext uri="{FF2B5EF4-FFF2-40B4-BE49-F238E27FC236}">
                <a16:creationId xmlns:a16="http://schemas.microsoft.com/office/drawing/2014/main" id="{76E2780D-111A-41A9-8D9F-384B02FEE48C}"/>
              </a:ext>
            </a:extLst>
          </p:cNvPr>
          <p:cNvSpPr txBox="1"/>
          <p:nvPr/>
        </p:nvSpPr>
        <p:spPr>
          <a:xfrm>
            <a:off x="3159878" y="4528098"/>
            <a:ext cx="730940" cy="646331"/>
          </a:xfrm>
          <a:prstGeom prst="rect">
            <a:avLst/>
          </a:prstGeom>
          <a:solidFill>
            <a:schemeClr val="bg1"/>
          </a:solidFill>
        </p:spPr>
        <p:txBody>
          <a:bodyPr wrap="square" rtlCol="0">
            <a:spAutoFit/>
          </a:bodyPr>
          <a:lstStyle/>
          <a:p>
            <a:r>
              <a:rPr lang="en-US" sz="1200" dirty="0"/>
              <a:t>Single Stringer Panel</a:t>
            </a:r>
          </a:p>
        </p:txBody>
      </p:sp>
      <p:pic>
        <p:nvPicPr>
          <p:cNvPr id="18" name="test.mov">
            <a:hlinkClick r:id="" action="ppaction://media"/>
            <a:extLst>
              <a:ext uri="{FF2B5EF4-FFF2-40B4-BE49-F238E27FC236}">
                <a16:creationId xmlns:a16="http://schemas.microsoft.com/office/drawing/2014/main" id="{A525B662-26CA-462C-89FB-029909ECB22E}"/>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4614454" y="1316371"/>
            <a:ext cx="5901146" cy="4160756"/>
          </a:xfrm>
          <a:prstGeom prst="rect">
            <a:avLst/>
          </a:prstGeom>
        </p:spPr>
      </p:pic>
    </p:spTree>
    <p:extLst>
      <p:ext uri="{BB962C8B-B14F-4D97-AF65-F5344CB8AC3E}">
        <p14:creationId xmlns:p14="http://schemas.microsoft.com/office/powerpoint/2010/main" val="2573855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1285"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8"/>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8"/>
                                        </p:tgtEl>
                                      </p:cBhvr>
                                    </p:cmd>
                                  </p:childTnLst>
                                </p:cTn>
                              </p:par>
                            </p:childTnLst>
                          </p:cTn>
                        </p:par>
                      </p:childTnLst>
                    </p:cTn>
                  </p:par>
                </p:childTnLst>
              </p:cTn>
              <p:nextCondLst>
                <p:cond evt="onClick" delay="0">
                  <p:tgtEl>
                    <p:spTgt spid="18"/>
                  </p:tgtEl>
                </p:cond>
              </p:nextCondLst>
            </p:seq>
            <p:video>
              <p:cMediaNode vol="80000">
                <p:cTn id="12" fill="hold" display="0">
                  <p:stCondLst>
                    <p:cond delay="indefinite"/>
                  </p:stCondLst>
                </p:cTn>
                <p:tgtEl>
                  <p:spTgt spid="18"/>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Slide Number Placeholder 4"/>
          <p:cNvSpPr>
            <a:spLocks noGrp="1"/>
          </p:cNvSpPr>
          <p:nvPr>
            <p:ph type="sldNum" sz="quarter" idx="1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6CB2663E-1219-2F4B-AE8D-A06271680F8A}" type="slidenum">
              <a:rPr lang="en-US" sz="1200">
                <a:solidFill>
                  <a:srgbClr val="898989"/>
                </a:solidFill>
              </a:rPr>
              <a:pPr eaLnBrk="1" hangingPunct="1"/>
              <a:t>7</a:t>
            </a:fld>
            <a:endParaRPr lang="en-US" sz="1200" dirty="0">
              <a:solidFill>
                <a:srgbClr val="898989"/>
              </a:solidFill>
            </a:endParaRPr>
          </a:p>
        </p:txBody>
      </p:sp>
      <p:sp>
        <p:nvSpPr>
          <p:cNvPr id="6" name="Title 5">
            <a:extLst>
              <a:ext uri="{FF2B5EF4-FFF2-40B4-BE49-F238E27FC236}">
                <a16:creationId xmlns:a16="http://schemas.microsoft.com/office/drawing/2014/main" id="{E267CD24-D623-43D3-A916-030B4AB4BE4C}"/>
              </a:ext>
            </a:extLst>
          </p:cNvPr>
          <p:cNvSpPr>
            <a:spLocks noGrp="1"/>
          </p:cNvSpPr>
          <p:nvPr>
            <p:ph type="title"/>
          </p:nvPr>
        </p:nvSpPr>
        <p:spPr/>
        <p:txBody>
          <a:bodyPr>
            <a:normAutofit fontScale="90000"/>
          </a:bodyPr>
          <a:lstStyle/>
          <a:p>
            <a:r>
              <a:rPr lang="en-US" dirty="0"/>
              <a:t>Processing of Thermal Data using a Delayed Subtraction</a:t>
            </a:r>
          </a:p>
        </p:txBody>
      </p:sp>
      <p:sp>
        <p:nvSpPr>
          <p:cNvPr id="7" name="TextBox 6">
            <a:extLst>
              <a:ext uri="{FF2B5EF4-FFF2-40B4-BE49-F238E27FC236}">
                <a16:creationId xmlns:a16="http://schemas.microsoft.com/office/drawing/2014/main" id="{7C5CA02A-B721-4F8D-B449-025C2B004FF7}"/>
              </a:ext>
            </a:extLst>
          </p:cNvPr>
          <p:cNvSpPr txBox="1"/>
          <p:nvPr/>
        </p:nvSpPr>
        <p:spPr>
          <a:xfrm>
            <a:off x="1987277" y="3048000"/>
            <a:ext cx="8217447" cy="2308324"/>
          </a:xfrm>
          <a:prstGeom prst="rect">
            <a:avLst/>
          </a:prstGeom>
          <a:noFill/>
        </p:spPr>
        <p:txBody>
          <a:bodyPr wrap="square" rtlCol="0">
            <a:spAutoFit/>
          </a:bodyPr>
          <a:lstStyle/>
          <a:p>
            <a:pPr marL="342900" indent="-342900">
              <a:buFont typeface="Arial" panose="020B0604020202020204" pitchFamily="34" charset="0"/>
              <a:buChar char="•"/>
            </a:pPr>
            <a:r>
              <a:rPr lang="en-US" sz="2400" i="1" dirty="0"/>
              <a:t>Y[k]</a:t>
            </a:r>
            <a:r>
              <a:rPr lang="en-US" sz="2400" dirty="0"/>
              <a:t> is the averaged thermal image, x[k + j] is the raw acquired thermal image (rate = 80 Hz), </a:t>
            </a:r>
            <a:r>
              <a:rPr lang="en-US" sz="2400" i="1" dirty="0"/>
              <a:t>j</a:t>
            </a:r>
            <a:r>
              <a:rPr lang="en-US" sz="2400" dirty="0"/>
              <a:t> is the acquired image number, </a:t>
            </a:r>
            <a:r>
              <a:rPr lang="en-US" sz="2400" i="1" dirty="0"/>
              <a:t>k</a:t>
            </a:r>
            <a:r>
              <a:rPr lang="en-US" sz="2400" dirty="0"/>
              <a:t> is the averaged image number, </a:t>
            </a:r>
            <a:r>
              <a:rPr lang="en-US" sz="2400" i="1" dirty="0"/>
              <a:t>N </a:t>
            </a:r>
            <a:r>
              <a:rPr lang="en-US" sz="2400" dirty="0"/>
              <a:t> is the number of boxcar averages (typically 10), </a:t>
            </a:r>
            <a:r>
              <a:rPr lang="en-US" sz="2400" i="1" dirty="0"/>
              <a:t>delay </a:t>
            </a:r>
            <a:r>
              <a:rPr lang="en-US" sz="2400" dirty="0"/>
              <a:t>is the offset subtracted averaged image (typically 100), and </a:t>
            </a:r>
            <a:r>
              <a:rPr lang="en-US" sz="2400" i="1" dirty="0"/>
              <a:t>i</a:t>
            </a:r>
            <a:r>
              <a:rPr lang="en-US" sz="2400" dirty="0"/>
              <a:t> is the processed image number. </a:t>
            </a:r>
            <a:br>
              <a:rPr lang="en-US" sz="2400" dirty="0"/>
            </a:br>
            <a:endParaRPr lang="en-US" sz="2400" dirty="0"/>
          </a:p>
        </p:txBody>
      </p:sp>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A2598A7D-F5BB-47C6-B421-49CD0233DDDA}"/>
                  </a:ext>
                </a:extLst>
              </p:cNvPr>
              <p:cNvSpPr/>
              <p:nvPr/>
            </p:nvSpPr>
            <p:spPr>
              <a:xfrm>
                <a:off x="1676400" y="1600200"/>
                <a:ext cx="8839200" cy="913776"/>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rPr>
                        <m:t>𝑝𝑟𝑜𝑐𝑒𝑠𝑠𝑒𝑑</m:t>
                      </m:r>
                      <m:r>
                        <a:rPr lang="en-US" i="0">
                          <a:latin typeface="Cambria Math" panose="02040503050406030204" pitchFamily="18" charset="0"/>
                        </a:rPr>
                        <m:t> </m:t>
                      </m:r>
                      <m:r>
                        <a:rPr lang="en-US" i="1">
                          <a:latin typeface="Cambria Math" panose="02040503050406030204" pitchFamily="18" charset="0"/>
                        </a:rPr>
                        <m:t>𝑖𝑚𝑎𝑔𝑒</m:t>
                      </m:r>
                      <m:d>
                        <m:dPr>
                          <m:begChr m:val="["/>
                          <m:endChr m:val="]"/>
                          <m:ctrlPr>
                            <a:rPr lang="en-US" i="1">
                              <a:latin typeface="Cambria Math" panose="02040503050406030204" pitchFamily="18" charset="0"/>
                            </a:rPr>
                          </m:ctrlPr>
                        </m:dPr>
                        <m:e>
                          <m:r>
                            <a:rPr lang="en-US" i="1">
                              <a:latin typeface="Cambria Math" panose="02040503050406030204" pitchFamily="18" charset="0"/>
                            </a:rPr>
                            <m:t>𝑖</m:t>
                          </m:r>
                        </m:e>
                      </m:d>
                      <m:r>
                        <a:rPr lang="en-US" i="0">
                          <a:latin typeface="Cambria Math" panose="02040503050406030204" pitchFamily="18" charset="0"/>
                        </a:rPr>
                        <m:t>=</m:t>
                      </m:r>
                      <m:r>
                        <a:rPr lang="en-US" i="1">
                          <a:latin typeface="Cambria Math" panose="02040503050406030204" pitchFamily="18" charset="0"/>
                        </a:rPr>
                        <m:t>𝑦</m:t>
                      </m:r>
                      <m:d>
                        <m:dPr>
                          <m:begChr m:val="["/>
                          <m:endChr m:val="]"/>
                          <m:ctrlPr>
                            <a:rPr lang="en-US" i="1">
                              <a:latin typeface="Cambria Math" panose="02040503050406030204" pitchFamily="18" charset="0"/>
                            </a:rPr>
                          </m:ctrlPr>
                        </m:dPr>
                        <m:e>
                          <m:r>
                            <a:rPr lang="en-US" i="1">
                              <a:latin typeface="Cambria Math" panose="02040503050406030204" pitchFamily="18" charset="0"/>
                            </a:rPr>
                            <m:t>𝑘</m:t>
                          </m:r>
                        </m:e>
                      </m:d>
                      <m:r>
                        <a:rPr lang="en-US" b="0" i="1" smtClean="0">
                          <a:latin typeface="Cambria Math" panose="02040503050406030204" pitchFamily="18" charset="0"/>
                        </a:rPr>
                        <m:t> − </m:t>
                      </m:r>
                      <m:r>
                        <a:rPr lang="en-US" i="1">
                          <a:latin typeface="Cambria Math" panose="02040503050406030204" pitchFamily="18" charset="0"/>
                        </a:rPr>
                        <m:t>𝑦</m:t>
                      </m:r>
                      <m:d>
                        <m:dPr>
                          <m:begChr m:val="["/>
                          <m:endChr m:val="]"/>
                          <m:ctrlPr>
                            <a:rPr lang="en-US" i="1">
                              <a:latin typeface="Cambria Math" panose="02040503050406030204" pitchFamily="18" charset="0"/>
                            </a:rPr>
                          </m:ctrlPr>
                        </m:dPr>
                        <m:e>
                          <m:r>
                            <a:rPr lang="en-US" i="1">
                              <a:latin typeface="Cambria Math" panose="02040503050406030204" pitchFamily="18" charset="0"/>
                            </a:rPr>
                            <m:t>𝑘</m:t>
                          </m:r>
                          <m:r>
                            <a:rPr lang="en-US">
                              <a:latin typeface="Cambria Math" panose="02040503050406030204" pitchFamily="18" charset="0"/>
                            </a:rPr>
                            <m:t>−</m:t>
                          </m:r>
                          <m:r>
                            <a:rPr lang="en-US" i="1">
                              <a:latin typeface="Cambria Math" panose="02040503050406030204" pitchFamily="18" charset="0"/>
                            </a:rPr>
                            <m:t>𝑑𝑒𝑙𝑎𝑦</m:t>
                          </m:r>
                        </m:e>
                      </m:d>
                      <m:r>
                        <a:rPr lang="en-US" b="0" i="0" smtClean="0">
                          <a:latin typeface="Cambria Math" panose="02040503050406030204" pitchFamily="18" charset="0"/>
                        </a:rPr>
                        <m:t> </m:t>
                      </m:r>
                      <m:r>
                        <a:rPr lang="en-US" i="1">
                          <a:latin typeface="Cambria Math" panose="02040503050406030204" pitchFamily="18" charset="0"/>
                        </a:rPr>
                        <m:t>𝑓𝑜𝑟</m:t>
                      </m:r>
                      <m:r>
                        <a:rPr lang="en-US" i="0">
                          <a:latin typeface="Cambria Math" panose="02040503050406030204" pitchFamily="18" charset="0"/>
                        </a:rPr>
                        <m:t>  </m:t>
                      </m:r>
                      <m:r>
                        <a:rPr lang="en-US" i="1">
                          <a:latin typeface="Cambria Math" panose="02040503050406030204" pitchFamily="18" charset="0"/>
                        </a:rPr>
                        <m:t>𝑦</m:t>
                      </m:r>
                      <m:d>
                        <m:dPr>
                          <m:begChr m:val="["/>
                          <m:endChr m:val="]"/>
                          <m:ctrlPr>
                            <a:rPr lang="en-US" i="1">
                              <a:latin typeface="Cambria Math" panose="02040503050406030204" pitchFamily="18" charset="0"/>
                            </a:rPr>
                          </m:ctrlPr>
                        </m:dPr>
                        <m:e>
                          <m:r>
                            <a:rPr lang="en-US" i="1">
                              <a:latin typeface="Cambria Math" panose="02040503050406030204" pitchFamily="18" charset="0"/>
                            </a:rPr>
                            <m:t>𝑘</m:t>
                          </m:r>
                        </m:e>
                      </m:d>
                      <m:r>
                        <a:rPr lang="en-US" i="0">
                          <a:latin typeface="Cambria Math" panose="02040503050406030204" pitchFamily="18" charset="0"/>
                        </a:rPr>
                        <m:t>= </m:t>
                      </m:r>
                      <m:f>
                        <m:fPr>
                          <m:ctrlPr>
                            <a:rPr lang="en-US" i="1">
                              <a:latin typeface="Cambria Math" panose="02040503050406030204" pitchFamily="18" charset="0"/>
                            </a:rPr>
                          </m:ctrlPr>
                        </m:fPr>
                        <m:num>
                          <m:r>
                            <a:rPr lang="en-US" i="0">
                              <a:latin typeface="Cambria Math" panose="02040503050406030204" pitchFamily="18" charset="0"/>
                            </a:rPr>
                            <m:t>1</m:t>
                          </m:r>
                        </m:num>
                        <m:den>
                          <m:r>
                            <a:rPr lang="en-US" i="1">
                              <a:latin typeface="Cambria Math" panose="02040503050406030204" pitchFamily="18" charset="0"/>
                            </a:rPr>
                            <m:t>𝑁</m:t>
                          </m:r>
                        </m:den>
                      </m:f>
                      <m:r>
                        <a:rPr lang="en-US" i="0">
                          <a:latin typeface="Cambria Math" panose="02040503050406030204" pitchFamily="18" charset="0"/>
                        </a:rPr>
                        <m:t> </m:t>
                      </m:r>
                      <m:nary>
                        <m:naryPr>
                          <m:chr m:val="∑"/>
                          <m:limLoc m:val="undOvr"/>
                          <m:ctrlPr>
                            <a:rPr lang="en-US" i="1">
                              <a:latin typeface="Cambria Math" panose="02040503050406030204" pitchFamily="18" charset="0"/>
                            </a:rPr>
                          </m:ctrlPr>
                        </m:naryPr>
                        <m:sub>
                          <m:d>
                            <m:dPr>
                              <m:begChr m:val=""/>
                              <m:ctrlPr>
                                <a:rPr lang="en-US" i="1">
                                  <a:latin typeface="Cambria Math" panose="02040503050406030204" pitchFamily="18" charset="0"/>
                                </a:rPr>
                              </m:ctrlPr>
                            </m:dPr>
                            <m:e>
                              <m:r>
                                <a:rPr lang="en-US" i="1">
                                  <a:latin typeface="Cambria Math" panose="02040503050406030204" pitchFamily="18" charset="0"/>
                                </a:rPr>
                                <m:t>𝑗</m:t>
                              </m:r>
                              <m:r>
                                <a:rPr lang="en-US" i="0">
                                  <a:latin typeface="Cambria Math" panose="02040503050406030204" pitchFamily="18" charset="0"/>
                                </a:rPr>
                                <m:t>=</m:t>
                              </m:r>
                              <m:d>
                                <m:dPr>
                                  <m:ctrlPr>
                                    <a:rPr lang="en-US" i="1">
                                      <a:latin typeface="Cambria Math" panose="02040503050406030204" pitchFamily="18" charset="0"/>
                                    </a:rPr>
                                  </m:ctrlPr>
                                </m:dPr>
                                <m:e>
                                  <m:r>
                                    <a:rPr lang="en-US" i="1">
                                      <a:latin typeface="Cambria Math" panose="02040503050406030204" pitchFamily="18" charset="0"/>
                                    </a:rPr>
                                    <m:t>𝑘</m:t>
                                  </m:r>
                                  <m:r>
                                    <a:rPr lang="en-US" i="0">
                                      <a:latin typeface="Cambria Math" panose="02040503050406030204" pitchFamily="18" charset="0"/>
                                    </a:rPr>
                                    <m:t>−1</m:t>
                                  </m:r>
                                </m:e>
                              </m:d>
                              <m:r>
                                <a:rPr lang="en-US" i="0">
                                  <a:latin typeface="Cambria Math" panose="02040503050406030204" pitchFamily="18" charset="0"/>
                                </a:rPr>
                                <m:t>∗(</m:t>
                              </m:r>
                              <m:r>
                                <a:rPr lang="en-US" i="1">
                                  <a:latin typeface="Cambria Math" panose="02040503050406030204" pitchFamily="18" charset="0"/>
                                </a:rPr>
                                <m:t>𝑁</m:t>
                              </m:r>
                              <m:r>
                                <a:rPr lang="en-US" i="0">
                                  <a:latin typeface="Cambria Math" panose="02040503050406030204" pitchFamily="18" charset="0"/>
                                </a:rPr>
                                <m:t>−1</m:t>
                              </m:r>
                            </m:e>
                          </m:d>
                        </m:sub>
                        <m:sup>
                          <m:r>
                            <a:rPr lang="en-US" i="1">
                              <a:latin typeface="Cambria Math" panose="02040503050406030204" pitchFamily="18" charset="0"/>
                            </a:rPr>
                            <m:t>𝑘</m:t>
                          </m:r>
                          <m:r>
                            <a:rPr lang="en-US" i="0">
                              <a:latin typeface="Cambria Math" panose="02040503050406030204" pitchFamily="18" charset="0"/>
                            </a:rPr>
                            <m:t>∗</m:t>
                          </m:r>
                          <m:r>
                            <a:rPr lang="en-US" i="1">
                              <a:latin typeface="Cambria Math" panose="02040503050406030204" pitchFamily="18" charset="0"/>
                            </a:rPr>
                            <m:t>𝑁</m:t>
                          </m:r>
                        </m:sup>
                        <m:e>
                          <m:d>
                            <m:dPr>
                              <m:begChr m:val=""/>
                              <m:endChr m:val="]"/>
                              <m:ctrlPr>
                                <a:rPr lang="en-US" i="1">
                                  <a:latin typeface="Cambria Math" panose="02040503050406030204" pitchFamily="18" charset="0"/>
                                </a:rPr>
                              </m:ctrlPr>
                            </m:dPr>
                            <m:e>
                              <m:r>
                                <a:rPr lang="en-US" i="1">
                                  <a:latin typeface="Cambria Math" panose="02040503050406030204" pitchFamily="18" charset="0"/>
                                </a:rPr>
                                <m:t>𝑥</m:t>
                              </m:r>
                              <m:r>
                                <a:rPr lang="en-US" i="0">
                                  <a:latin typeface="Cambria Math" panose="02040503050406030204" pitchFamily="18" charset="0"/>
                                </a:rPr>
                                <m:t>[</m:t>
                              </m:r>
                              <m:r>
                                <a:rPr lang="en-US" i="1">
                                  <a:latin typeface="Cambria Math" panose="02040503050406030204" pitchFamily="18" charset="0"/>
                                </a:rPr>
                                <m:t>𝑘</m:t>
                              </m:r>
                              <m:r>
                                <a:rPr lang="en-US" i="0">
                                  <a:latin typeface="Cambria Math" panose="02040503050406030204" pitchFamily="18" charset="0"/>
                                </a:rPr>
                                <m:t>+ </m:t>
                              </m:r>
                              <m:r>
                                <a:rPr lang="en-US" i="1">
                                  <a:latin typeface="Cambria Math" panose="02040503050406030204" pitchFamily="18" charset="0"/>
                                </a:rPr>
                                <m:t>𝑗</m:t>
                              </m:r>
                            </m:e>
                          </m:d>
                        </m:e>
                      </m:nary>
                    </m:oMath>
                  </m:oMathPara>
                </a14:m>
                <a:endParaRPr lang="en-US" dirty="0"/>
              </a:p>
            </p:txBody>
          </p:sp>
        </mc:Choice>
        <mc:Fallback xmlns="">
          <p:sp>
            <p:nvSpPr>
              <p:cNvPr id="8" name="Rectangle 7">
                <a:extLst>
                  <a:ext uri="{FF2B5EF4-FFF2-40B4-BE49-F238E27FC236}">
                    <a16:creationId xmlns:a16="http://schemas.microsoft.com/office/drawing/2014/main" id="{A2598A7D-F5BB-47C6-B421-49CD0233DDDA}"/>
                  </a:ext>
                </a:extLst>
              </p:cNvPr>
              <p:cNvSpPr>
                <a:spLocks noRot="1" noChangeAspect="1" noMove="1" noResize="1" noEditPoints="1" noAdjustHandles="1" noChangeArrowheads="1" noChangeShapeType="1" noTextEdit="1"/>
              </p:cNvSpPr>
              <p:nvPr/>
            </p:nvSpPr>
            <p:spPr>
              <a:xfrm>
                <a:off x="1676400" y="1600200"/>
                <a:ext cx="8839200" cy="913776"/>
              </a:xfrm>
              <a:prstGeom prst="rect">
                <a:avLst/>
              </a:prstGeom>
              <a:blipFill>
                <a:blip r:embed="rId5"/>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4693879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Slide Number Placeholder 4"/>
          <p:cNvSpPr>
            <a:spLocks noGrp="1"/>
          </p:cNvSpPr>
          <p:nvPr>
            <p:ph type="sldNum" sz="quarter" idx="1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6CB2663E-1219-2F4B-AE8D-A06271680F8A}" type="slidenum">
              <a:rPr lang="en-US" sz="1200">
                <a:solidFill>
                  <a:srgbClr val="898989"/>
                </a:solidFill>
              </a:rPr>
              <a:pPr eaLnBrk="1" hangingPunct="1"/>
              <a:t>8</a:t>
            </a:fld>
            <a:endParaRPr lang="en-US" sz="1200" dirty="0">
              <a:solidFill>
                <a:srgbClr val="898989"/>
              </a:solidFill>
            </a:endParaRPr>
          </a:p>
        </p:txBody>
      </p:sp>
      <p:sp>
        <p:nvSpPr>
          <p:cNvPr id="10" name="Title 1">
            <a:extLst>
              <a:ext uri="{FF2B5EF4-FFF2-40B4-BE49-F238E27FC236}">
                <a16:creationId xmlns:a16="http://schemas.microsoft.com/office/drawing/2014/main" id="{71053EFD-079A-482F-BB49-96057C4BE489}"/>
              </a:ext>
            </a:extLst>
          </p:cNvPr>
          <p:cNvSpPr>
            <a:spLocks noGrp="1"/>
          </p:cNvSpPr>
          <p:nvPr>
            <p:ph type="title"/>
          </p:nvPr>
        </p:nvSpPr>
        <p:spPr>
          <a:xfrm>
            <a:off x="2514600" y="0"/>
            <a:ext cx="8153400" cy="1143000"/>
          </a:xfrm>
        </p:spPr>
        <p:txBody>
          <a:bodyPr>
            <a:normAutofit fontScale="90000"/>
          </a:bodyPr>
          <a:lstStyle/>
          <a:p>
            <a:r>
              <a:rPr lang="en-US" sz="3600" dirty="0">
                <a:latin typeface="Arial" panose="020B0604020202020204" pitchFamily="34" charset="0"/>
                <a:cs typeface="Arial" panose="020B0604020202020204" pitchFamily="34" charset="0"/>
              </a:rPr>
              <a:t>Thermal Imaging of Damage Formation</a:t>
            </a:r>
          </a:p>
        </p:txBody>
      </p:sp>
      <p:pic>
        <p:nvPicPr>
          <p:cNvPr id="11" name="7pb 12run4">
            <a:hlinkClick r:id="" action="ppaction://media"/>
            <a:extLst>
              <a:ext uri="{FF2B5EF4-FFF2-40B4-BE49-F238E27FC236}">
                <a16:creationId xmlns:a16="http://schemas.microsoft.com/office/drawing/2014/main" id="{0CD2DD14-5471-42CD-B3FB-4B97B78F71EB}"/>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810000" y="1343847"/>
            <a:ext cx="5037394" cy="4879975"/>
          </a:xfrm>
          <a:prstGeom prst="rect">
            <a:avLst/>
          </a:prstGeom>
        </p:spPr>
      </p:pic>
    </p:spTree>
    <p:extLst>
      <p:ext uri="{BB962C8B-B14F-4D97-AF65-F5344CB8AC3E}">
        <p14:creationId xmlns:p14="http://schemas.microsoft.com/office/powerpoint/2010/main" val="3440444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333"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1"/>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1"/>
                                        </p:tgtEl>
                                      </p:cBhvr>
                                    </p:cmd>
                                  </p:childTnLst>
                                </p:cTn>
                              </p:par>
                            </p:childTnLst>
                          </p:cTn>
                        </p:par>
                      </p:childTnLst>
                    </p:cTn>
                  </p:par>
                </p:childTnLst>
              </p:cTn>
              <p:nextCondLst>
                <p:cond evt="onClick" delay="0">
                  <p:tgtEl>
                    <p:spTgt spid="11"/>
                  </p:tgtEl>
                </p:cond>
              </p:nextCondLst>
            </p:seq>
            <p:video>
              <p:cMediaNode vol="80000">
                <p:cTn id="12" fill="hold" display="0">
                  <p:stCondLst>
                    <p:cond delay="indefinite"/>
                  </p:stCondLst>
                </p:cTn>
                <p:tgtEl>
                  <p:spTgt spid="11"/>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F6385-2EC6-A14F-8759-8EB736F3A643}"/>
              </a:ext>
            </a:extLst>
          </p:cNvPr>
          <p:cNvSpPr>
            <a:spLocks noGrp="1"/>
          </p:cNvSpPr>
          <p:nvPr>
            <p:ph type="title"/>
          </p:nvPr>
        </p:nvSpPr>
        <p:spPr/>
        <p:txBody>
          <a:bodyPr>
            <a:normAutofit fontScale="90000"/>
          </a:bodyPr>
          <a:lstStyle/>
          <a:p>
            <a:r>
              <a:rPr lang="en-US" sz="3600" dirty="0">
                <a:latin typeface="Arial" panose="020B0604020202020204" pitchFamily="34" charset="0"/>
                <a:cs typeface="Arial" panose="020B0604020202020204" pitchFamily="34" charset="0"/>
              </a:rPr>
              <a:t>Single Stringer Panel Quasi-static Loading Thermal Responses</a:t>
            </a:r>
          </a:p>
        </p:txBody>
      </p:sp>
      <p:sp>
        <p:nvSpPr>
          <p:cNvPr id="4" name="Slide Number Placeholder 3">
            <a:extLst>
              <a:ext uri="{FF2B5EF4-FFF2-40B4-BE49-F238E27FC236}">
                <a16:creationId xmlns:a16="http://schemas.microsoft.com/office/drawing/2014/main" id="{86526F32-960A-D045-9178-C5ED8E4F688B}"/>
              </a:ext>
            </a:extLst>
          </p:cNvPr>
          <p:cNvSpPr>
            <a:spLocks noGrp="1"/>
          </p:cNvSpPr>
          <p:nvPr>
            <p:ph type="sldNum" sz="quarter" idx="11"/>
          </p:nvPr>
        </p:nvSpPr>
        <p:spPr/>
        <p:txBody>
          <a:bodyPr/>
          <a:lstStyle/>
          <a:p>
            <a:pPr>
              <a:defRPr/>
            </a:pPr>
            <a:fld id="{87F12B3B-E9A9-E844-B4B4-65B2C4D50263}" type="slidenum">
              <a:rPr lang="en-US" smtClean="0"/>
              <a:pPr>
                <a:defRPr/>
              </a:pPr>
              <a:t>9</a:t>
            </a:fld>
            <a:endParaRPr lang="en-US" dirty="0"/>
          </a:p>
        </p:txBody>
      </p:sp>
      <p:pic>
        <p:nvPicPr>
          <p:cNvPr id="37" name="Picture 36">
            <a:extLst>
              <a:ext uri="{FF2B5EF4-FFF2-40B4-BE49-F238E27FC236}">
                <a16:creationId xmlns:a16="http://schemas.microsoft.com/office/drawing/2014/main" id="{0C32746F-7322-4DC2-BA5C-C173269D0023}"/>
              </a:ext>
            </a:extLst>
          </p:cNvPr>
          <p:cNvPicPr>
            <a:picLocks noChangeAspect="1"/>
          </p:cNvPicPr>
          <p:nvPr/>
        </p:nvPicPr>
        <p:blipFill>
          <a:blip r:embed="rId3"/>
          <a:stretch>
            <a:fillRect/>
          </a:stretch>
        </p:blipFill>
        <p:spPr>
          <a:xfrm>
            <a:off x="6725942" y="4410579"/>
            <a:ext cx="2994222" cy="1945772"/>
          </a:xfrm>
          <a:prstGeom prst="rect">
            <a:avLst/>
          </a:prstGeom>
        </p:spPr>
      </p:pic>
      <p:pic>
        <p:nvPicPr>
          <p:cNvPr id="38" name="Picture 37">
            <a:extLst>
              <a:ext uri="{FF2B5EF4-FFF2-40B4-BE49-F238E27FC236}">
                <a16:creationId xmlns:a16="http://schemas.microsoft.com/office/drawing/2014/main" id="{A97818E2-6F85-4287-889B-5C9C352FFAFC}"/>
              </a:ext>
            </a:extLst>
          </p:cNvPr>
          <p:cNvPicPr>
            <a:picLocks noChangeAspect="1"/>
          </p:cNvPicPr>
          <p:nvPr/>
        </p:nvPicPr>
        <p:blipFill rotWithShape="1">
          <a:blip r:embed="rId4"/>
          <a:srcRect t="31460" b="2841"/>
          <a:stretch/>
        </p:blipFill>
        <p:spPr>
          <a:xfrm>
            <a:off x="3161169" y="4668306"/>
            <a:ext cx="2607979" cy="1338609"/>
          </a:xfrm>
          <a:prstGeom prst="rect">
            <a:avLst/>
          </a:prstGeom>
        </p:spPr>
      </p:pic>
      <p:cxnSp>
        <p:nvCxnSpPr>
          <p:cNvPr id="39" name="Straight Arrow Connector 38">
            <a:extLst>
              <a:ext uri="{FF2B5EF4-FFF2-40B4-BE49-F238E27FC236}">
                <a16:creationId xmlns:a16="http://schemas.microsoft.com/office/drawing/2014/main" id="{94BD9B71-ACB5-4F4D-923D-E516DC448528}"/>
              </a:ext>
            </a:extLst>
          </p:cNvPr>
          <p:cNvCxnSpPr>
            <a:cxnSpLocks/>
          </p:cNvCxnSpPr>
          <p:nvPr/>
        </p:nvCxnSpPr>
        <p:spPr>
          <a:xfrm>
            <a:off x="2985644" y="4668306"/>
            <a:ext cx="0" cy="1165897"/>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sp>
        <p:nvSpPr>
          <p:cNvPr id="40" name="TextBox 39">
            <a:extLst>
              <a:ext uri="{FF2B5EF4-FFF2-40B4-BE49-F238E27FC236}">
                <a16:creationId xmlns:a16="http://schemas.microsoft.com/office/drawing/2014/main" id="{83F35650-57D1-4F1A-8526-F3F46327F4D9}"/>
              </a:ext>
            </a:extLst>
          </p:cNvPr>
          <p:cNvSpPr txBox="1"/>
          <p:nvPr/>
        </p:nvSpPr>
        <p:spPr>
          <a:xfrm>
            <a:off x="2315268" y="5075688"/>
            <a:ext cx="670376" cy="307777"/>
          </a:xfrm>
          <a:prstGeom prst="rect">
            <a:avLst/>
          </a:prstGeom>
          <a:noFill/>
        </p:spPr>
        <p:txBody>
          <a:bodyPr wrap="none" rtlCol="0">
            <a:spAutoFit/>
          </a:bodyPr>
          <a:lstStyle/>
          <a:p>
            <a:r>
              <a:rPr lang="en-US" sz="1400" dirty="0"/>
              <a:t>7.6 cm</a:t>
            </a:r>
          </a:p>
        </p:txBody>
      </p:sp>
      <p:pic>
        <p:nvPicPr>
          <p:cNvPr id="42" name="Picture 41">
            <a:extLst>
              <a:ext uri="{FF2B5EF4-FFF2-40B4-BE49-F238E27FC236}">
                <a16:creationId xmlns:a16="http://schemas.microsoft.com/office/drawing/2014/main" id="{93BAB7E6-3785-4BAA-88BF-A794DAB9DF72}"/>
              </a:ext>
            </a:extLst>
          </p:cNvPr>
          <p:cNvPicPr>
            <a:picLocks noChangeAspect="1"/>
          </p:cNvPicPr>
          <p:nvPr/>
        </p:nvPicPr>
        <p:blipFill rotWithShape="1">
          <a:blip r:embed="rId5"/>
          <a:srcRect b="29264"/>
          <a:stretch/>
        </p:blipFill>
        <p:spPr>
          <a:xfrm rot="10800000" flipH="1">
            <a:off x="7879702" y="2067022"/>
            <a:ext cx="2235852" cy="1338608"/>
          </a:xfrm>
          <a:prstGeom prst="rect">
            <a:avLst/>
          </a:prstGeom>
        </p:spPr>
      </p:pic>
      <p:pic>
        <p:nvPicPr>
          <p:cNvPr id="43" name="Picture 42">
            <a:extLst>
              <a:ext uri="{FF2B5EF4-FFF2-40B4-BE49-F238E27FC236}">
                <a16:creationId xmlns:a16="http://schemas.microsoft.com/office/drawing/2014/main" id="{1F95DA79-80F1-48E0-B2CB-C0F769FD87AF}"/>
              </a:ext>
            </a:extLst>
          </p:cNvPr>
          <p:cNvPicPr>
            <a:picLocks noChangeAspect="1"/>
          </p:cNvPicPr>
          <p:nvPr/>
        </p:nvPicPr>
        <p:blipFill rotWithShape="1">
          <a:blip r:embed="rId6"/>
          <a:srcRect t="32643"/>
          <a:stretch/>
        </p:blipFill>
        <p:spPr>
          <a:xfrm>
            <a:off x="5083656" y="2067021"/>
            <a:ext cx="2607979" cy="1372395"/>
          </a:xfrm>
          <a:prstGeom prst="rect">
            <a:avLst/>
          </a:prstGeom>
        </p:spPr>
      </p:pic>
      <p:pic>
        <p:nvPicPr>
          <p:cNvPr id="44" name="Picture 43">
            <a:extLst>
              <a:ext uri="{FF2B5EF4-FFF2-40B4-BE49-F238E27FC236}">
                <a16:creationId xmlns:a16="http://schemas.microsoft.com/office/drawing/2014/main" id="{E75F0760-48E3-4257-945F-7B18DB5A654C}"/>
              </a:ext>
            </a:extLst>
          </p:cNvPr>
          <p:cNvPicPr>
            <a:picLocks noChangeAspect="1"/>
          </p:cNvPicPr>
          <p:nvPr/>
        </p:nvPicPr>
        <p:blipFill rotWithShape="1">
          <a:blip r:embed="rId7"/>
          <a:srcRect t="32643"/>
          <a:stretch/>
        </p:blipFill>
        <p:spPr>
          <a:xfrm>
            <a:off x="2315268" y="2067021"/>
            <a:ext cx="2607979" cy="1372396"/>
          </a:xfrm>
          <a:prstGeom prst="rect">
            <a:avLst/>
          </a:prstGeom>
        </p:spPr>
      </p:pic>
      <p:sp>
        <p:nvSpPr>
          <p:cNvPr id="45" name="Rectangle 44">
            <a:extLst>
              <a:ext uri="{FF2B5EF4-FFF2-40B4-BE49-F238E27FC236}">
                <a16:creationId xmlns:a16="http://schemas.microsoft.com/office/drawing/2014/main" id="{F793F076-1BF6-407D-A9C0-5AEB1871A686}"/>
              </a:ext>
            </a:extLst>
          </p:cNvPr>
          <p:cNvSpPr/>
          <p:nvPr/>
        </p:nvSpPr>
        <p:spPr>
          <a:xfrm>
            <a:off x="2876072" y="1569856"/>
            <a:ext cx="1486369" cy="369332"/>
          </a:xfrm>
          <a:prstGeom prst="rect">
            <a:avLst/>
          </a:prstGeom>
        </p:spPr>
        <p:txBody>
          <a:bodyPr wrap="none">
            <a:spAutoFit/>
          </a:bodyPr>
          <a:lstStyle/>
          <a:p>
            <a:r>
              <a:rPr lang="en-US" dirty="0"/>
              <a:t>Before Failure</a:t>
            </a:r>
          </a:p>
        </p:txBody>
      </p:sp>
      <p:sp>
        <p:nvSpPr>
          <p:cNvPr id="46" name="Rectangle 45">
            <a:extLst>
              <a:ext uri="{FF2B5EF4-FFF2-40B4-BE49-F238E27FC236}">
                <a16:creationId xmlns:a16="http://schemas.microsoft.com/office/drawing/2014/main" id="{10BBE25E-756E-4BBC-AA5B-F471CEB0CD5A}"/>
              </a:ext>
            </a:extLst>
          </p:cNvPr>
          <p:cNvSpPr/>
          <p:nvPr/>
        </p:nvSpPr>
        <p:spPr>
          <a:xfrm>
            <a:off x="4896627" y="1301002"/>
            <a:ext cx="2982035" cy="646331"/>
          </a:xfrm>
          <a:prstGeom prst="rect">
            <a:avLst/>
          </a:prstGeom>
        </p:spPr>
        <p:txBody>
          <a:bodyPr wrap="none">
            <a:spAutoFit/>
          </a:bodyPr>
          <a:lstStyle/>
          <a:p>
            <a:pPr algn="ctr"/>
            <a:r>
              <a:rPr lang="en-US" dirty="0"/>
              <a:t>Next Image:</a:t>
            </a:r>
          </a:p>
          <a:p>
            <a:pPr algn="ctr"/>
            <a:r>
              <a:rPr lang="en-US" dirty="0"/>
              <a:t>Elapsed Time = 0.056 seconds</a:t>
            </a:r>
          </a:p>
        </p:txBody>
      </p:sp>
      <p:sp>
        <p:nvSpPr>
          <p:cNvPr id="47" name="Rectangle 46">
            <a:extLst>
              <a:ext uri="{FF2B5EF4-FFF2-40B4-BE49-F238E27FC236}">
                <a16:creationId xmlns:a16="http://schemas.microsoft.com/office/drawing/2014/main" id="{C79BCD9D-B10B-4409-A566-1A08C0CC8F80}"/>
              </a:ext>
            </a:extLst>
          </p:cNvPr>
          <p:cNvSpPr/>
          <p:nvPr/>
        </p:nvSpPr>
        <p:spPr>
          <a:xfrm>
            <a:off x="7899819" y="1569856"/>
            <a:ext cx="2215735" cy="369332"/>
          </a:xfrm>
          <a:prstGeom prst="rect">
            <a:avLst/>
          </a:prstGeom>
        </p:spPr>
        <p:txBody>
          <a:bodyPr wrap="none">
            <a:spAutoFit/>
          </a:bodyPr>
          <a:lstStyle/>
          <a:p>
            <a:r>
              <a:rPr lang="en-US" dirty="0"/>
              <a:t>Ultrasonic Inspection</a:t>
            </a:r>
          </a:p>
        </p:txBody>
      </p:sp>
      <p:cxnSp>
        <p:nvCxnSpPr>
          <p:cNvPr id="48" name="Straight Arrow Connector 47">
            <a:extLst>
              <a:ext uri="{FF2B5EF4-FFF2-40B4-BE49-F238E27FC236}">
                <a16:creationId xmlns:a16="http://schemas.microsoft.com/office/drawing/2014/main" id="{D07F3EC7-D8C4-4154-A1E7-3C5DB0082D43}"/>
              </a:ext>
            </a:extLst>
          </p:cNvPr>
          <p:cNvCxnSpPr>
            <a:cxnSpLocks/>
          </p:cNvCxnSpPr>
          <p:nvPr/>
        </p:nvCxnSpPr>
        <p:spPr>
          <a:xfrm>
            <a:off x="10224708" y="2067021"/>
            <a:ext cx="0" cy="1165897"/>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sp>
        <p:nvSpPr>
          <p:cNvPr id="49" name="TextBox 48">
            <a:extLst>
              <a:ext uri="{FF2B5EF4-FFF2-40B4-BE49-F238E27FC236}">
                <a16:creationId xmlns:a16="http://schemas.microsoft.com/office/drawing/2014/main" id="{FF764FDB-7C81-4179-A9ED-997129CF00D1}"/>
              </a:ext>
            </a:extLst>
          </p:cNvPr>
          <p:cNvSpPr txBox="1"/>
          <p:nvPr/>
        </p:nvSpPr>
        <p:spPr>
          <a:xfrm>
            <a:off x="10224708" y="2456830"/>
            <a:ext cx="670376" cy="307777"/>
          </a:xfrm>
          <a:prstGeom prst="rect">
            <a:avLst/>
          </a:prstGeom>
          <a:noFill/>
        </p:spPr>
        <p:txBody>
          <a:bodyPr wrap="none" rtlCol="0">
            <a:spAutoFit/>
          </a:bodyPr>
          <a:lstStyle/>
          <a:p>
            <a:r>
              <a:rPr lang="en-US" sz="1400" dirty="0"/>
              <a:t>7.6 cm</a:t>
            </a:r>
          </a:p>
        </p:txBody>
      </p:sp>
      <p:sp>
        <p:nvSpPr>
          <p:cNvPr id="50" name="TextBox 49">
            <a:extLst>
              <a:ext uri="{FF2B5EF4-FFF2-40B4-BE49-F238E27FC236}">
                <a16:creationId xmlns:a16="http://schemas.microsoft.com/office/drawing/2014/main" id="{CAF1539F-A0CD-4D3F-AC11-7AF2CAFB564D}"/>
              </a:ext>
            </a:extLst>
          </p:cNvPr>
          <p:cNvSpPr txBox="1"/>
          <p:nvPr/>
        </p:nvSpPr>
        <p:spPr>
          <a:xfrm>
            <a:off x="7581860" y="6352174"/>
            <a:ext cx="1295676" cy="307777"/>
          </a:xfrm>
          <a:prstGeom prst="rect">
            <a:avLst/>
          </a:prstGeom>
          <a:noFill/>
        </p:spPr>
        <p:txBody>
          <a:bodyPr wrap="none" rtlCol="0">
            <a:spAutoFit/>
          </a:bodyPr>
          <a:lstStyle/>
          <a:p>
            <a:r>
              <a:rPr lang="en-US" sz="1400" dirty="0"/>
              <a:t>Time (Seconds)</a:t>
            </a:r>
          </a:p>
        </p:txBody>
      </p:sp>
      <p:sp>
        <p:nvSpPr>
          <p:cNvPr id="51" name="TextBox 50">
            <a:extLst>
              <a:ext uri="{FF2B5EF4-FFF2-40B4-BE49-F238E27FC236}">
                <a16:creationId xmlns:a16="http://schemas.microsoft.com/office/drawing/2014/main" id="{230CF998-F763-4EAD-864C-51377BA7CE3B}"/>
              </a:ext>
            </a:extLst>
          </p:cNvPr>
          <p:cNvSpPr txBox="1"/>
          <p:nvPr/>
        </p:nvSpPr>
        <p:spPr>
          <a:xfrm rot="16200000">
            <a:off x="5575639" y="5183721"/>
            <a:ext cx="1781578" cy="307777"/>
          </a:xfrm>
          <a:prstGeom prst="rect">
            <a:avLst/>
          </a:prstGeom>
          <a:noFill/>
        </p:spPr>
        <p:txBody>
          <a:bodyPr wrap="none" rtlCol="0">
            <a:spAutoFit/>
          </a:bodyPr>
          <a:lstStyle/>
          <a:p>
            <a:r>
              <a:rPr lang="en-US" sz="1400" dirty="0"/>
              <a:t>Temperature (Counts)</a:t>
            </a:r>
          </a:p>
        </p:txBody>
      </p:sp>
      <p:cxnSp>
        <p:nvCxnSpPr>
          <p:cNvPr id="52" name="Straight Arrow Connector 51">
            <a:extLst>
              <a:ext uri="{FF2B5EF4-FFF2-40B4-BE49-F238E27FC236}">
                <a16:creationId xmlns:a16="http://schemas.microsoft.com/office/drawing/2014/main" id="{44CAC617-B4C5-4550-B068-BD0C96186E26}"/>
              </a:ext>
            </a:extLst>
          </p:cNvPr>
          <p:cNvCxnSpPr>
            <a:cxnSpLocks/>
          </p:cNvCxnSpPr>
          <p:nvPr/>
        </p:nvCxnSpPr>
        <p:spPr>
          <a:xfrm>
            <a:off x="6898374" y="4298148"/>
            <a:ext cx="409772" cy="1105037"/>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53" name="TextBox 52">
            <a:extLst>
              <a:ext uri="{FF2B5EF4-FFF2-40B4-BE49-F238E27FC236}">
                <a16:creationId xmlns:a16="http://schemas.microsoft.com/office/drawing/2014/main" id="{699DB090-D06C-47C5-8578-B4AA064AAA3D}"/>
              </a:ext>
            </a:extLst>
          </p:cNvPr>
          <p:cNvSpPr txBox="1"/>
          <p:nvPr/>
        </p:nvSpPr>
        <p:spPr>
          <a:xfrm>
            <a:off x="5194387" y="4018652"/>
            <a:ext cx="1829283" cy="307777"/>
          </a:xfrm>
          <a:prstGeom prst="rect">
            <a:avLst/>
          </a:prstGeom>
          <a:noFill/>
        </p:spPr>
        <p:txBody>
          <a:bodyPr wrap="none" rtlCol="0">
            <a:spAutoFit/>
          </a:bodyPr>
          <a:lstStyle/>
          <a:p>
            <a:r>
              <a:rPr lang="en-US" sz="1400" dirty="0"/>
              <a:t>Instantaneous Heating</a:t>
            </a:r>
          </a:p>
        </p:txBody>
      </p:sp>
      <p:sp>
        <p:nvSpPr>
          <p:cNvPr id="54" name="TextBox 53">
            <a:extLst>
              <a:ext uri="{FF2B5EF4-FFF2-40B4-BE49-F238E27FC236}">
                <a16:creationId xmlns:a16="http://schemas.microsoft.com/office/drawing/2014/main" id="{98CE9675-587E-43B4-8C71-D9290CB84400}"/>
              </a:ext>
            </a:extLst>
          </p:cNvPr>
          <p:cNvSpPr txBox="1"/>
          <p:nvPr/>
        </p:nvSpPr>
        <p:spPr>
          <a:xfrm>
            <a:off x="7499431" y="4098077"/>
            <a:ext cx="1329275" cy="307777"/>
          </a:xfrm>
          <a:prstGeom prst="rect">
            <a:avLst/>
          </a:prstGeom>
          <a:noFill/>
        </p:spPr>
        <p:txBody>
          <a:bodyPr wrap="none" rtlCol="0">
            <a:spAutoFit/>
          </a:bodyPr>
          <a:lstStyle/>
          <a:p>
            <a:r>
              <a:rPr lang="en-US" sz="1400" dirty="0"/>
              <a:t>Single Pixel Plot</a:t>
            </a:r>
          </a:p>
        </p:txBody>
      </p:sp>
      <p:cxnSp>
        <p:nvCxnSpPr>
          <p:cNvPr id="55" name="Straight Arrow Connector 54">
            <a:extLst>
              <a:ext uri="{FF2B5EF4-FFF2-40B4-BE49-F238E27FC236}">
                <a16:creationId xmlns:a16="http://schemas.microsoft.com/office/drawing/2014/main" id="{1777483A-FFFB-4A44-8AFF-28775C956269}"/>
              </a:ext>
            </a:extLst>
          </p:cNvPr>
          <p:cNvCxnSpPr/>
          <p:nvPr/>
        </p:nvCxnSpPr>
        <p:spPr>
          <a:xfrm>
            <a:off x="4542287" y="5655094"/>
            <a:ext cx="1640264"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56" name="TextBox 55">
            <a:extLst>
              <a:ext uri="{FF2B5EF4-FFF2-40B4-BE49-F238E27FC236}">
                <a16:creationId xmlns:a16="http://schemas.microsoft.com/office/drawing/2014/main" id="{988516BF-8FDA-4783-9FC4-99C19352631F}"/>
              </a:ext>
            </a:extLst>
          </p:cNvPr>
          <p:cNvSpPr txBox="1"/>
          <p:nvPr/>
        </p:nvSpPr>
        <p:spPr>
          <a:xfrm>
            <a:off x="3306796" y="4343374"/>
            <a:ext cx="2316724" cy="307777"/>
          </a:xfrm>
          <a:prstGeom prst="rect">
            <a:avLst/>
          </a:prstGeom>
          <a:noFill/>
        </p:spPr>
        <p:txBody>
          <a:bodyPr wrap="none" rtlCol="0">
            <a:spAutoFit/>
          </a:bodyPr>
          <a:lstStyle/>
          <a:p>
            <a:r>
              <a:rPr lang="en-US" sz="1400" dirty="0"/>
              <a:t>Instantaneous Heating Image</a:t>
            </a:r>
          </a:p>
        </p:txBody>
      </p:sp>
      <p:sp>
        <p:nvSpPr>
          <p:cNvPr id="57" name="Oval 56">
            <a:extLst>
              <a:ext uri="{FF2B5EF4-FFF2-40B4-BE49-F238E27FC236}">
                <a16:creationId xmlns:a16="http://schemas.microsoft.com/office/drawing/2014/main" id="{9E4C3861-D610-4297-ADFF-31BAE8DA0E57}"/>
              </a:ext>
            </a:extLst>
          </p:cNvPr>
          <p:cNvSpPr/>
          <p:nvPr/>
        </p:nvSpPr>
        <p:spPr>
          <a:xfrm>
            <a:off x="4482468" y="5629249"/>
            <a:ext cx="45719" cy="46299"/>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775125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F6385-2EC6-A14F-8759-8EB736F3A643}"/>
              </a:ext>
            </a:extLst>
          </p:cNvPr>
          <p:cNvSpPr>
            <a:spLocks noGrp="1"/>
          </p:cNvSpPr>
          <p:nvPr>
            <p:ph type="title"/>
          </p:nvPr>
        </p:nvSpPr>
        <p:spPr>
          <a:xfrm>
            <a:off x="1143000" y="11641"/>
            <a:ext cx="9296400" cy="1143000"/>
          </a:xfrm>
        </p:spPr>
        <p:txBody>
          <a:bodyPr>
            <a:normAutofit fontScale="90000"/>
          </a:bodyPr>
          <a:lstStyle/>
          <a:p>
            <a:r>
              <a:rPr lang="en-US" sz="3600" dirty="0">
                <a:latin typeface="Arial" panose="020B0604020202020204" pitchFamily="34" charset="0"/>
                <a:cs typeface="Arial" panose="020B0604020202020204" pitchFamily="34" charset="0"/>
              </a:rPr>
              <a:t>1-Dimensional Series Solution for a Planar Heat Source and Thermoelastic Heat Source</a:t>
            </a:r>
          </a:p>
        </p:txBody>
      </p:sp>
      <p:sp>
        <p:nvSpPr>
          <p:cNvPr id="4" name="Slide Number Placeholder 3">
            <a:extLst>
              <a:ext uri="{FF2B5EF4-FFF2-40B4-BE49-F238E27FC236}">
                <a16:creationId xmlns:a16="http://schemas.microsoft.com/office/drawing/2014/main" id="{86526F32-960A-D045-9178-C5ED8E4F688B}"/>
              </a:ext>
            </a:extLst>
          </p:cNvPr>
          <p:cNvSpPr>
            <a:spLocks noGrp="1"/>
          </p:cNvSpPr>
          <p:nvPr>
            <p:ph type="sldNum" sz="quarter" idx="11"/>
          </p:nvPr>
        </p:nvSpPr>
        <p:spPr>
          <a:xfrm>
            <a:off x="10857178" y="6413596"/>
            <a:ext cx="750621" cy="383344"/>
          </a:xfrm>
        </p:spPr>
        <p:txBody>
          <a:bodyPr/>
          <a:lstStyle/>
          <a:p>
            <a:pPr>
              <a:defRPr/>
            </a:pPr>
            <a:fld id="{87F12B3B-E9A9-E844-B4B4-65B2C4D50263}" type="slidenum">
              <a:rPr lang="en-US" smtClean="0"/>
              <a:pPr>
                <a:defRPr/>
              </a:pPr>
              <a:t>10</a:t>
            </a:fld>
            <a:endParaRPr lang="en-US" dirty="0"/>
          </a:p>
        </p:txBody>
      </p:sp>
      <mc:AlternateContent xmlns:mc="http://schemas.openxmlformats.org/markup-compatibility/2006" xmlns:a14="http://schemas.microsoft.com/office/drawing/2010/main">
        <mc:Choice Requires="a14">
          <p:sp>
            <p:nvSpPr>
              <p:cNvPr id="3" name="Rectangle 2">
                <a:extLst>
                  <a:ext uri="{FF2B5EF4-FFF2-40B4-BE49-F238E27FC236}">
                    <a16:creationId xmlns:a16="http://schemas.microsoft.com/office/drawing/2014/main" id="{AB89A41F-8A1C-864E-AE6F-2D80FF49C09C}"/>
                  </a:ext>
                </a:extLst>
              </p:cNvPr>
              <p:cNvSpPr/>
              <p:nvPr/>
            </p:nvSpPr>
            <p:spPr>
              <a:xfrm>
                <a:off x="2171698" y="4139237"/>
                <a:ext cx="7848600" cy="984052"/>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cs typeface="Times New Roman" panose="02020603050405020304" pitchFamily="18" charset="0"/>
                            </a:rPr>
                          </m:ctrlPr>
                        </m:sSubPr>
                        <m:e>
                          <m:r>
                            <a:rPr lang="en-US" b="0" i="1" smtClean="0">
                              <a:latin typeface="Cambria Math" panose="02040503050406030204" pitchFamily="18" charset="0"/>
                              <a:cs typeface="Times New Roman" panose="02020603050405020304" pitchFamily="18" charset="0"/>
                            </a:rPr>
                            <m:t>𝑇</m:t>
                          </m:r>
                        </m:e>
                        <m:sub>
                          <m:r>
                            <a:rPr lang="en-US" b="0" i="1" smtClean="0">
                              <a:latin typeface="Cambria Math" panose="02040503050406030204" pitchFamily="18" charset="0"/>
                              <a:cs typeface="Times New Roman" panose="02020603050405020304" pitchFamily="18" charset="0"/>
                            </a:rPr>
                            <m:t>𝑝𝑙𝑎𝑛𝑎𝑟</m:t>
                          </m:r>
                        </m:sub>
                      </m:sSub>
                      <m:d>
                        <m:dPr>
                          <m:ctrlPr>
                            <a:rPr lang="en-US" i="1">
                              <a:latin typeface="Cambria Math" panose="02040503050406030204" pitchFamily="18" charset="0"/>
                            </a:rPr>
                          </m:ctrlPr>
                        </m:dPr>
                        <m:e>
                          <m:r>
                            <a:rPr lang="en-US" i="1">
                              <a:latin typeface="Cambria Math" panose="02040503050406030204" pitchFamily="18" charset="0"/>
                              <a:ea typeface="Times New Roman" panose="02020603050405020304" pitchFamily="18" charset="0"/>
                              <a:cs typeface="Times New Roman" panose="02020603050405020304" pitchFamily="18" charset="0"/>
                            </a:rPr>
                            <m:t>𝑡</m:t>
                          </m:r>
                          <m:r>
                            <a:rPr lang="en-US" b="0" i="1" smtClean="0">
                              <a:latin typeface="Cambria Math" panose="02040503050406030204" pitchFamily="18" charset="0"/>
                              <a:ea typeface="Times New Roman" panose="02020603050405020304" pitchFamily="18" charset="0"/>
                              <a:cs typeface="Times New Roman" panose="02020603050405020304" pitchFamily="18" charset="0"/>
                            </a:rPr>
                            <m:t>, </m:t>
                          </m:r>
                          <m:r>
                            <a:rPr lang="en-US" b="0" i="1" smtClean="0">
                              <a:latin typeface="Cambria Math" panose="02040503050406030204" pitchFamily="18" charset="0"/>
                              <a:ea typeface="Times New Roman" panose="02020603050405020304" pitchFamily="18" charset="0"/>
                              <a:cs typeface="Times New Roman" panose="02020603050405020304" pitchFamily="18" charset="0"/>
                            </a:rPr>
                            <m:t>𝑝</m:t>
                          </m:r>
                        </m:e>
                      </m:d>
                      <m:r>
                        <a:rPr lang="en-US" i="1">
                          <a:latin typeface="Cambria Math" panose="02040503050406030204" pitchFamily="18" charset="0"/>
                          <a:ea typeface="Times New Roman" panose="02020603050405020304" pitchFamily="18" charset="0"/>
                          <a:cs typeface="Times New Roman" panose="02020603050405020304" pitchFamily="18" charset="0"/>
                        </a:rPr>
                        <m:t>= </m:t>
                      </m:r>
                      <m:f>
                        <m:fPr>
                          <m:ctrlPr>
                            <a:rPr lang="en-US" i="1" smtClean="0">
                              <a:latin typeface="Cambria Math" panose="02040503050406030204" pitchFamily="18" charset="0"/>
                              <a:cs typeface="Times New Roman" panose="02020603050405020304" pitchFamily="18" charset="0"/>
                            </a:rPr>
                          </m:ctrlPr>
                        </m:fPr>
                        <m:num>
                          <m:r>
                            <a:rPr lang="en-US" b="0" i="1" smtClean="0">
                              <a:latin typeface="Cambria Math" panose="02040503050406030204" pitchFamily="18" charset="0"/>
                              <a:cs typeface="Times New Roman" panose="02020603050405020304" pitchFamily="18" charset="0"/>
                            </a:rPr>
                            <m:t>𝑄</m:t>
                          </m:r>
                        </m:num>
                        <m:den>
                          <m:r>
                            <a:rPr lang="en-US" b="0" i="1" smtClean="0">
                              <a:latin typeface="Cambria Math" panose="02040503050406030204" pitchFamily="18" charset="0"/>
                              <a:cs typeface="Times New Roman" panose="02020603050405020304" pitchFamily="18" charset="0"/>
                            </a:rPr>
                            <m:t>𝐾</m:t>
                          </m:r>
                        </m:den>
                      </m:f>
                      <m:rad>
                        <m:radPr>
                          <m:degHide m:val="on"/>
                          <m:ctrlPr>
                            <a:rPr lang="en-US" i="1">
                              <a:latin typeface="Cambria Math" panose="02040503050406030204" pitchFamily="18" charset="0"/>
                            </a:rPr>
                          </m:ctrlPr>
                        </m:radPr>
                        <m:deg/>
                        <m:e>
                          <m:f>
                            <m:fPr>
                              <m:ctrlPr>
                                <a:rPr lang="en-US" i="1">
                                  <a:latin typeface="Cambria Math" panose="02040503050406030204" pitchFamily="18" charset="0"/>
                                </a:rPr>
                              </m:ctrlPr>
                            </m:fPr>
                            <m:num>
                              <m:r>
                                <a:rPr lang="en-US" i="1">
                                  <a:latin typeface="Cambria Math" panose="02040503050406030204" pitchFamily="18" charset="0"/>
                                  <a:ea typeface="Times New Roman" panose="02020603050405020304" pitchFamily="18" charset="0"/>
                                  <a:cs typeface="Times New Roman" panose="02020603050405020304" pitchFamily="18" charset="0"/>
                                </a:rPr>
                                <m:t>𝛼</m:t>
                              </m:r>
                            </m:num>
                            <m:den>
                              <m:r>
                                <a:rPr lang="en-US" i="1">
                                  <a:latin typeface="Cambria Math" panose="02040503050406030204" pitchFamily="18" charset="0"/>
                                  <a:ea typeface="Times New Roman" panose="02020603050405020304" pitchFamily="18" charset="0"/>
                                  <a:cs typeface="Times New Roman" panose="02020603050405020304" pitchFamily="18" charset="0"/>
                                </a:rPr>
                                <m:t>𝜋</m:t>
                              </m:r>
                              <m:r>
                                <a:rPr lang="en-US" i="1">
                                  <a:latin typeface="Cambria Math" panose="02040503050406030204" pitchFamily="18" charset="0"/>
                                  <a:ea typeface="Times New Roman" panose="02020603050405020304" pitchFamily="18" charset="0"/>
                                  <a:cs typeface="Times New Roman" panose="02020603050405020304" pitchFamily="18" charset="0"/>
                                </a:rPr>
                                <m:t> </m:t>
                              </m:r>
                              <m:r>
                                <a:rPr lang="en-US" i="1">
                                  <a:latin typeface="Cambria Math" panose="02040503050406030204" pitchFamily="18" charset="0"/>
                                  <a:ea typeface="Times New Roman" panose="02020603050405020304" pitchFamily="18" charset="0"/>
                                  <a:cs typeface="Times New Roman" panose="02020603050405020304" pitchFamily="18" charset="0"/>
                                </a:rPr>
                                <m:t>𝑡</m:t>
                              </m:r>
                            </m:den>
                          </m:f>
                        </m:e>
                      </m:rad>
                      <m:r>
                        <a:rPr lang="en-US" i="1">
                          <a:latin typeface="Cambria Math" panose="02040503050406030204" pitchFamily="18" charset="0"/>
                          <a:ea typeface="Times New Roman" panose="02020603050405020304" pitchFamily="18" charset="0"/>
                          <a:cs typeface="Times New Roman" panose="02020603050405020304" pitchFamily="18" charset="0"/>
                        </a:rPr>
                        <m:t> </m:t>
                      </m:r>
                      <m:d>
                        <m:dPr>
                          <m:ctrlPr>
                            <a:rPr lang="en-US" i="1">
                              <a:latin typeface="Cambria Math" panose="02040503050406030204" pitchFamily="18" charset="0"/>
                            </a:rPr>
                          </m:ctrlPr>
                        </m:dPr>
                        <m:e>
                          <m:r>
                            <a:rPr lang="en-US" i="1">
                              <a:latin typeface="Cambria Math" panose="02040503050406030204" pitchFamily="18" charset="0"/>
                              <a:ea typeface="Times New Roman" panose="02020603050405020304" pitchFamily="18" charset="0"/>
                              <a:cs typeface="Times New Roman" panose="02020603050405020304" pitchFamily="18" charset="0"/>
                            </a:rPr>
                            <m:t> </m:t>
                          </m:r>
                          <m:sSup>
                            <m:sSupPr>
                              <m:ctrlPr>
                                <a:rPr lang="en-US" i="1">
                                  <a:latin typeface="Cambria Math" panose="02040503050406030204" pitchFamily="18" charset="0"/>
                                </a:rPr>
                              </m:ctrlPr>
                            </m:sSupPr>
                            <m:e>
                              <m:func>
                                <m:funcPr>
                                  <m:ctrlPr>
                                    <a:rPr lang="en-US" i="1">
                                      <a:latin typeface="Cambria Math" panose="02040503050406030204" pitchFamily="18" charset="0"/>
                                    </a:rPr>
                                  </m:ctrlPr>
                                </m:funcPr>
                                <m:fName>
                                  <m:r>
                                    <m:rPr>
                                      <m:sty m:val="p"/>
                                    </m:rPr>
                                    <a:rPr lang="en-US">
                                      <a:latin typeface="Cambria Math" panose="02040503050406030204" pitchFamily="18" charset="0"/>
                                      <a:ea typeface="Times New Roman" panose="02020603050405020304" pitchFamily="18" charset="0"/>
                                      <a:cs typeface="Times New Roman" panose="02020603050405020304" pitchFamily="18" charset="0"/>
                                    </a:rPr>
                                    <m:t>exp</m:t>
                                  </m:r>
                                </m:fName>
                                <m:e>
                                  <m:r>
                                    <a:rPr lang="en-US" i="1">
                                      <a:latin typeface="Cambria Math" panose="02040503050406030204" pitchFamily="18" charset="0"/>
                                      <a:ea typeface="Times New Roman" panose="02020603050405020304" pitchFamily="18" charset="0"/>
                                      <a:cs typeface="Times New Roman" panose="02020603050405020304" pitchFamily="18" charset="0"/>
                                    </a:rPr>
                                    <m:t> </m:t>
                                  </m:r>
                                </m:e>
                              </m:func>
                            </m:e>
                            <m:sup>
                              <m:f>
                                <m:fPr>
                                  <m:ctrlPr>
                                    <a:rPr lang="en-US" i="1">
                                      <a:latin typeface="Cambria Math" panose="02040503050406030204" pitchFamily="18" charset="0"/>
                                    </a:rPr>
                                  </m:ctrlPr>
                                </m:fPr>
                                <m:num>
                                  <m:r>
                                    <a:rPr lang="en-US" i="1">
                                      <a:latin typeface="Cambria Math" panose="02040503050406030204" pitchFamily="18" charset="0"/>
                                      <a:ea typeface="Times New Roman" panose="02020603050405020304" pitchFamily="18" charset="0"/>
                                      <a:cs typeface="Times New Roman" panose="02020603050405020304" pitchFamily="18" charset="0"/>
                                    </a:rPr>
                                    <m:t>−</m:t>
                                  </m:r>
                                  <m:sSup>
                                    <m:sSupPr>
                                      <m:ctrlPr>
                                        <a:rPr lang="en-US" i="1">
                                          <a:latin typeface="Cambria Math" panose="02040503050406030204" pitchFamily="18" charset="0"/>
                                        </a:rPr>
                                      </m:ctrlPr>
                                    </m:sSupPr>
                                    <m:e>
                                      <m:r>
                                        <a:rPr lang="en-US" b="0" i="1" smtClean="0">
                                          <a:latin typeface="Cambria Math" panose="02040503050406030204" pitchFamily="18" charset="0"/>
                                          <a:ea typeface="Times New Roman" panose="02020603050405020304" pitchFamily="18" charset="0"/>
                                          <a:cs typeface="Times New Roman" panose="02020603050405020304" pitchFamily="18" charset="0"/>
                                        </a:rPr>
                                        <m:t>𝑝</m:t>
                                      </m:r>
                                    </m:e>
                                    <m:sup>
                                      <m:r>
                                        <a:rPr lang="en-US" i="1">
                                          <a:latin typeface="Cambria Math" panose="02040503050406030204" pitchFamily="18" charset="0"/>
                                          <a:ea typeface="Times New Roman" panose="02020603050405020304" pitchFamily="18" charset="0"/>
                                          <a:cs typeface="Times New Roman" panose="02020603050405020304" pitchFamily="18" charset="0"/>
                                        </a:rPr>
                                        <m:t>2</m:t>
                                      </m:r>
                                    </m:sup>
                                  </m:sSup>
                                </m:num>
                                <m:den>
                                  <m:r>
                                    <a:rPr lang="en-US" i="1">
                                      <a:latin typeface="Cambria Math" panose="02040503050406030204" pitchFamily="18" charset="0"/>
                                      <a:ea typeface="Times New Roman" panose="02020603050405020304" pitchFamily="18" charset="0"/>
                                      <a:cs typeface="Times New Roman" panose="02020603050405020304" pitchFamily="18" charset="0"/>
                                    </a:rPr>
                                    <m:t>4 </m:t>
                                  </m:r>
                                  <m:r>
                                    <a:rPr lang="en-US" i="1">
                                      <a:latin typeface="Cambria Math" panose="02040503050406030204" pitchFamily="18" charset="0"/>
                                      <a:ea typeface="Times New Roman" panose="02020603050405020304" pitchFamily="18" charset="0"/>
                                      <a:cs typeface="Times New Roman" panose="02020603050405020304" pitchFamily="18" charset="0"/>
                                    </a:rPr>
                                    <m:t>𝛼</m:t>
                                  </m:r>
                                  <m:r>
                                    <a:rPr lang="en-US" i="1">
                                      <a:latin typeface="Cambria Math" panose="02040503050406030204" pitchFamily="18" charset="0"/>
                                      <a:ea typeface="Times New Roman" panose="02020603050405020304" pitchFamily="18" charset="0"/>
                                      <a:cs typeface="Times New Roman" panose="02020603050405020304" pitchFamily="18" charset="0"/>
                                    </a:rPr>
                                    <m:t> </m:t>
                                  </m:r>
                                  <m:r>
                                    <a:rPr lang="en-US" i="1">
                                      <a:latin typeface="Cambria Math" panose="02040503050406030204" pitchFamily="18" charset="0"/>
                                      <a:ea typeface="Times New Roman" panose="02020603050405020304" pitchFamily="18" charset="0"/>
                                      <a:cs typeface="Times New Roman" panose="02020603050405020304" pitchFamily="18" charset="0"/>
                                    </a:rPr>
                                    <m:t>𝑡</m:t>
                                  </m:r>
                                </m:den>
                              </m:f>
                            </m:sup>
                          </m:sSup>
                          <m:r>
                            <a:rPr lang="en-US" i="1">
                              <a:latin typeface="Cambria Math" panose="02040503050406030204" pitchFamily="18" charset="0"/>
                              <a:ea typeface="Times New Roman" panose="02020603050405020304" pitchFamily="18" charset="0"/>
                              <a:cs typeface="Times New Roman" panose="02020603050405020304" pitchFamily="18" charset="0"/>
                            </a:rPr>
                            <m:t> +</m:t>
                          </m:r>
                          <m:r>
                            <a:rPr lang="en-US" b="0" i="1" smtClean="0">
                              <a:latin typeface="Cambria Math" panose="02040503050406030204" pitchFamily="18" charset="0"/>
                              <a:ea typeface="Times New Roman" panose="02020603050405020304" pitchFamily="18" charset="0"/>
                              <a:cs typeface="Times New Roman" panose="02020603050405020304" pitchFamily="18" charset="0"/>
                            </a:rPr>
                            <m:t> </m:t>
                          </m:r>
                          <m:nary>
                            <m:naryPr>
                              <m:chr m:val="∑"/>
                              <m:ctrlPr>
                                <a:rPr lang="en-US" b="0" i="1" smtClean="0">
                                  <a:latin typeface="Cambria Math" panose="02040503050406030204" pitchFamily="18" charset="0"/>
                                  <a:cs typeface="Times New Roman" panose="02020603050405020304" pitchFamily="18" charset="0"/>
                                </a:rPr>
                              </m:ctrlPr>
                            </m:naryPr>
                            <m:sub>
                              <m:r>
                                <m:rPr>
                                  <m:brk m:alnAt="23"/>
                                </m:rPr>
                                <a:rPr lang="en-US" b="0" i="1" smtClean="0">
                                  <a:latin typeface="Cambria Math" panose="02040503050406030204" pitchFamily="18" charset="0"/>
                                  <a:cs typeface="Times New Roman" panose="02020603050405020304" pitchFamily="18" charset="0"/>
                                </a:rPr>
                                <m:t>𝑛</m:t>
                              </m:r>
                              <m:r>
                                <a:rPr lang="en-US" b="0" i="1" smtClean="0">
                                  <a:latin typeface="Cambria Math" panose="02040503050406030204" pitchFamily="18" charset="0"/>
                                  <a:cs typeface="Times New Roman" panose="02020603050405020304" pitchFamily="18" charset="0"/>
                                </a:rPr>
                                <m:t>=1</m:t>
                              </m:r>
                            </m:sub>
                            <m:sup>
                              <m:r>
                                <a:rPr lang="en-US" b="0" i="1" smtClean="0">
                                  <a:latin typeface="Cambria Math" panose="02040503050406030204" pitchFamily="18" charset="0"/>
                                  <a:ea typeface="Cambria Math" panose="02040503050406030204" pitchFamily="18" charset="0"/>
                                  <a:cs typeface="Times New Roman" panose="02020603050405020304" pitchFamily="18" charset="0"/>
                                </a:rPr>
                                <m:t>∞</m:t>
                              </m:r>
                            </m:sup>
                            <m:e>
                              <m:r>
                                <a:rPr lang="en-US" b="0" i="1" smtClean="0">
                                  <a:latin typeface="Cambria Math" panose="02040503050406030204" pitchFamily="18" charset="0"/>
                                  <a:cs typeface="Times New Roman" panose="02020603050405020304" pitchFamily="18" charset="0"/>
                                </a:rPr>
                                <m:t>(</m:t>
                              </m:r>
                              <m:sSup>
                                <m:sSupPr>
                                  <m:ctrlPr>
                                    <a:rPr lang="en-US" i="1">
                                      <a:latin typeface="Cambria Math" panose="02040503050406030204" pitchFamily="18" charset="0"/>
                                    </a:rPr>
                                  </m:ctrlPr>
                                </m:sSupPr>
                                <m:e>
                                  <m:func>
                                    <m:funcPr>
                                      <m:ctrlPr>
                                        <a:rPr lang="en-US" i="1">
                                          <a:latin typeface="Cambria Math" panose="02040503050406030204" pitchFamily="18" charset="0"/>
                                        </a:rPr>
                                      </m:ctrlPr>
                                    </m:funcPr>
                                    <m:fName>
                                      <m:r>
                                        <m:rPr>
                                          <m:sty m:val="p"/>
                                        </m:rPr>
                                        <a:rPr lang="en-US">
                                          <a:latin typeface="Cambria Math" panose="02040503050406030204" pitchFamily="18" charset="0"/>
                                          <a:ea typeface="Times New Roman" panose="02020603050405020304" pitchFamily="18" charset="0"/>
                                          <a:cs typeface="Times New Roman" panose="02020603050405020304" pitchFamily="18" charset="0"/>
                                        </a:rPr>
                                        <m:t>exp</m:t>
                                      </m:r>
                                    </m:fName>
                                    <m:e>
                                      <m:r>
                                        <a:rPr lang="en-US" i="1">
                                          <a:latin typeface="Cambria Math" panose="02040503050406030204" pitchFamily="18" charset="0"/>
                                          <a:ea typeface="Times New Roman" panose="02020603050405020304" pitchFamily="18" charset="0"/>
                                          <a:cs typeface="Times New Roman" panose="02020603050405020304" pitchFamily="18" charset="0"/>
                                        </a:rPr>
                                        <m:t> </m:t>
                                      </m:r>
                                    </m:e>
                                  </m:func>
                                </m:e>
                                <m:sup>
                                  <m:f>
                                    <m:fPr>
                                      <m:ctrlPr>
                                        <a:rPr lang="en-US" i="1">
                                          <a:latin typeface="Cambria Math" panose="02040503050406030204" pitchFamily="18" charset="0"/>
                                        </a:rPr>
                                      </m:ctrlPr>
                                    </m:fPr>
                                    <m:num>
                                      <m:r>
                                        <a:rPr lang="en-US" i="1">
                                          <a:latin typeface="Cambria Math" panose="02040503050406030204" pitchFamily="18" charset="0"/>
                                          <a:ea typeface="Times New Roman" panose="02020603050405020304" pitchFamily="18" charset="0"/>
                                          <a:cs typeface="Times New Roman" panose="02020603050405020304" pitchFamily="18" charset="0"/>
                                        </a:rPr>
                                        <m:t>− </m:t>
                                      </m:r>
                                      <m:sSup>
                                        <m:sSupPr>
                                          <m:ctrlPr>
                                            <a:rPr lang="en-US" i="1">
                                              <a:latin typeface="Cambria Math" panose="02040503050406030204" pitchFamily="18" charset="0"/>
                                            </a:rPr>
                                          </m:ctrlPr>
                                        </m:sSupPr>
                                        <m:e>
                                          <m:r>
                                            <a:rPr lang="en-US" b="0" i="1" smtClean="0">
                                              <a:latin typeface="Cambria Math" panose="02040503050406030204" pitchFamily="18" charset="0"/>
                                              <a:ea typeface="Times New Roman" panose="02020603050405020304" pitchFamily="18" charset="0"/>
                                              <a:cs typeface="Times New Roman" panose="02020603050405020304" pitchFamily="18" charset="0"/>
                                            </a:rPr>
                                            <m:t>(2</m:t>
                                          </m:r>
                                          <m:r>
                                            <a:rPr lang="en-US" b="0" i="1" smtClean="0">
                                              <a:latin typeface="Cambria Math" panose="02040503050406030204" pitchFamily="18" charset="0"/>
                                              <a:ea typeface="Times New Roman" panose="02020603050405020304" pitchFamily="18" charset="0"/>
                                              <a:cs typeface="Times New Roman" panose="02020603050405020304" pitchFamily="18" charset="0"/>
                                            </a:rPr>
                                            <m:t>𝐿𝑛</m:t>
                                          </m:r>
                                          <m:r>
                                            <a:rPr lang="en-US" b="0" i="1" smtClean="0">
                                              <a:latin typeface="Cambria Math" panose="02040503050406030204" pitchFamily="18" charset="0"/>
                                              <a:ea typeface="Times New Roman" panose="02020603050405020304" pitchFamily="18" charset="0"/>
                                              <a:cs typeface="Times New Roman" panose="02020603050405020304" pitchFamily="18" charset="0"/>
                                            </a:rPr>
                                            <m:t> −</m:t>
                                          </m:r>
                                          <m:r>
                                            <a:rPr lang="en-US" b="0" i="1" smtClean="0">
                                              <a:latin typeface="Cambria Math" panose="02040503050406030204" pitchFamily="18" charset="0"/>
                                              <a:ea typeface="Times New Roman" panose="02020603050405020304" pitchFamily="18" charset="0"/>
                                              <a:cs typeface="Times New Roman" panose="02020603050405020304" pitchFamily="18" charset="0"/>
                                            </a:rPr>
                                            <m:t>𝑝</m:t>
                                          </m:r>
                                          <m:r>
                                            <a:rPr lang="en-US" b="0" i="1" smtClean="0">
                                              <a:latin typeface="Cambria Math" panose="02040503050406030204" pitchFamily="18" charset="0"/>
                                              <a:ea typeface="Times New Roman" panose="02020603050405020304" pitchFamily="18" charset="0"/>
                                              <a:cs typeface="Times New Roman" panose="02020603050405020304" pitchFamily="18" charset="0"/>
                                            </a:rPr>
                                            <m:t>)</m:t>
                                          </m:r>
                                        </m:e>
                                        <m:sup>
                                          <m:r>
                                            <a:rPr lang="en-US" i="1">
                                              <a:latin typeface="Cambria Math" panose="02040503050406030204" pitchFamily="18" charset="0"/>
                                              <a:ea typeface="Times New Roman" panose="02020603050405020304" pitchFamily="18" charset="0"/>
                                              <a:cs typeface="Times New Roman" panose="02020603050405020304" pitchFamily="18" charset="0"/>
                                            </a:rPr>
                                            <m:t>2</m:t>
                                          </m:r>
                                        </m:sup>
                                      </m:sSup>
                                    </m:num>
                                    <m:den>
                                      <m:r>
                                        <a:rPr lang="en-US" i="1">
                                          <a:latin typeface="Cambria Math" panose="02040503050406030204" pitchFamily="18" charset="0"/>
                                          <a:ea typeface="Times New Roman" panose="02020603050405020304" pitchFamily="18" charset="0"/>
                                          <a:cs typeface="Times New Roman" panose="02020603050405020304" pitchFamily="18" charset="0"/>
                                        </a:rPr>
                                        <m:t>4 </m:t>
                                      </m:r>
                                      <m:r>
                                        <a:rPr lang="en-US" i="1">
                                          <a:latin typeface="Cambria Math" panose="02040503050406030204" pitchFamily="18" charset="0"/>
                                          <a:ea typeface="Times New Roman" panose="02020603050405020304" pitchFamily="18" charset="0"/>
                                          <a:cs typeface="Times New Roman" panose="02020603050405020304" pitchFamily="18" charset="0"/>
                                        </a:rPr>
                                        <m:t>𝛼</m:t>
                                      </m:r>
                                      <m:r>
                                        <a:rPr lang="en-US" i="1">
                                          <a:latin typeface="Cambria Math" panose="02040503050406030204" pitchFamily="18" charset="0"/>
                                          <a:ea typeface="Times New Roman" panose="02020603050405020304" pitchFamily="18" charset="0"/>
                                          <a:cs typeface="Times New Roman" panose="02020603050405020304" pitchFamily="18" charset="0"/>
                                        </a:rPr>
                                        <m:t> </m:t>
                                      </m:r>
                                      <m:r>
                                        <a:rPr lang="en-US" i="1">
                                          <a:latin typeface="Cambria Math" panose="02040503050406030204" pitchFamily="18" charset="0"/>
                                          <a:ea typeface="Times New Roman" panose="02020603050405020304" pitchFamily="18" charset="0"/>
                                          <a:cs typeface="Times New Roman" panose="02020603050405020304" pitchFamily="18" charset="0"/>
                                        </a:rPr>
                                        <m:t>𝑡</m:t>
                                      </m:r>
                                    </m:den>
                                  </m:f>
                                </m:sup>
                              </m:sSup>
                              <m:sSup>
                                <m:sSupPr>
                                  <m:ctrlPr>
                                    <a:rPr lang="en-US" i="1">
                                      <a:latin typeface="Cambria Math" panose="02040503050406030204" pitchFamily="18" charset="0"/>
                                    </a:rPr>
                                  </m:ctrlPr>
                                </m:sSupPr>
                                <m:e>
                                  <m:func>
                                    <m:funcPr>
                                      <m:ctrlPr>
                                        <a:rPr lang="en-US" i="1">
                                          <a:latin typeface="Cambria Math" panose="02040503050406030204" pitchFamily="18" charset="0"/>
                                        </a:rPr>
                                      </m:ctrlPr>
                                    </m:funcPr>
                                    <m:fName>
                                      <m:r>
                                        <m:rPr>
                                          <m:sty m:val="p"/>
                                        </m:rPr>
                                        <a:rPr lang="en-US">
                                          <a:latin typeface="Cambria Math" panose="02040503050406030204" pitchFamily="18" charset="0"/>
                                          <a:ea typeface="Times New Roman" panose="02020603050405020304" pitchFamily="18" charset="0"/>
                                          <a:cs typeface="Times New Roman" panose="02020603050405020304" pitchFamily="18" charset="0"/>
                                        </a:rPr>
                                        <m:t>exp</m:t>
                                      </m:r>
                                    </m:fName>
                                    <m:e>
                                      <m:r>
                                        <a:rPr lang="en-US" i="1">
                                          <a:latin typeface="Cambria Math" panose="02040503050406030204" pitchFamily="18" charset="0"/>
                                          <a:ea typeface="Times New Roman" panose="02020603050405020304" pitchFamily="18" charset="0"/>
                                          <a:cs typeface="Times New Roman" panose="02020603050405020304" pitchFamily="18" charset="0"/>
                                        </a:rPr>
                                        <m:t> </m:t>
                                      </m:r>
                                    </m:e>
                                  </m:func>
                                </m:e>
                                <m:sup>
                                  <m:f>
                                    <m:fPr>
                                      <m:ctrlPr>
                                        <a:rPr lang="en-US" i="1">
                                          <a:latin typeface="Cambria Math" panose="02040503050406030204" pitchFamily="18" charset="0"/>
                                        </a:rPr>
                                      </m:ctrlPr>
                                    </m:fPr>
                                    <m:num>
                                      <m:r>
                                        <a:rPr lang="en-US" i="1">
                                          <a:latin typeface="Cambria Math" panose="02040503050406030204" pitchFamily="18" charset="0"/>
                                          <a:ea typeface="Times New Roman" panose="02020603050405020304" pitchFamily="18" charset="0"/>
                                          <a:cs typeface="Times New Roman" panose="02020603050405020304" pitchFamily="18" charset="0"/>
                                        </a:rPr>
                                        <m:t>− </m:t>
                                      </m:r>
                                      <m:sSup>
                                        <m:sSupPr>
                                          <m:ctrlPr>
                                            <a:rPr lang="en-US" i="1">
                                              <a:latin typeface="Cambria Math" panose="02040503050406030204" pitchFamily="18" charset="0"/>
                                            </a:rPr>
                                          </m:ctrlPr>
                                        </m:sSupPr>
                                        <m:e>
                                          <m:r>
                                            <a:rPr lang="en-US" i="1">
                                              <a:latin typeface="Cambria Math" panose="02040503050406030204" pitchFamily="18" charset="0"/>
                                              <a:ea typeface="Times New Roman" panose="02020603050405020304" pitchFamily="18" charset="0"/>
                                              <a:cs typeface="Times New Roman" panose="02020603050405020304" pitchFamily="18" charset="0"/>
                                            </a:rPr>
                                            <m:t>(2</m:t>
                                          </m:r>
                                          <m:r>
                                            <a:rPr lang="en-US" i="1">
                                              <a:latin typeface="Cambria Math" panose="02040503050406030204" pitchFamily="18" charset="0"/>
                                              <a:ea typeface="Times New Roman" panose="02020603050405020304" pitchFamily="18" charset="0"/>
                                              <a:cs typeface="Times New Roman" panose="02020603050405020304" pitchFamily="18" charset="0"/>
                                            </a:rPr>
                                            <m:t>𝐿𝑛</m:t>
                                          </m:r>
                                          <m:r>
                                            <a:rPr lang="en-US" b="0" i="1" smtClean="0">
                                              <a:latin typeface="Cambria Math" panose="02040503050406030204" pitchFamily="18" charset="0"/>
                                              <a:ea typeface="Times New Roman" panose="02020603050405020304" pitchFamily="18" charset="0"/>
                                              <a:cs typeface="Times New Roman" panose="02020603050405020304" pitchFamily="18" charset="0"/>
                                            </a:rPr>
                                            <m:t>+</m:t>
                                          </m:r>
                                          <m:r>
                                            <a:rPr lang="en-US" i="1">
                                              <a:latin typeface="Cambria Math" panose="02040503050406030204" pitchFamily="18" charset="0"/>
                                              <a:ea typeface="Times New Roman" panose="02020603050405020304" pitchFamily="18" charset="0"/>
                                              <a:cs typeface="Times New Roman" panose="02020603050405020304" pitchFamily="18" charset="0"/>
                                            </a:rPr>
                                            <m:t>𝑝</m:t>
                                          </m:r>
                                          <m:r>
                                            <a:rPr lang="en-US" i="1">
                                              <a:latin typeface="Cambria Math" panose="02040503050406030204" pitchFamily="18" charset="0"/>
                                              <a:ea typeface="Times New Roman" panose="02020603050405020304" pitchFamily="18" charset="0"/>
                                              <a:cs typeface="Times New Roman" panose="02020603050405020304" pitchFamily="18" charset="0"/>
                                            </a:rPr>
                                            <m:t>)</m:t>
                                          </m:r>
                                        </m:e>
                                        <m:sup>
                                          <m:r>
                                            <a:rPr lang="en-US" i="1">
                                              <a:latin typeface="Cambria Math" panose="02040503050406030204" pitchFamily="18" charset="0"/>
                                              <a:ea typeface="Times New Roman" panose="02020603050405020304" pitchFamily="18" charset="0"/>
                                              <a:cs typeface="Times New Roman" panose="02020603050405020304" pitchFamily="18" charset="0"/>
                                            </a:rPr>
                                            <m:t>2</m:t>
                                          </m:r>
                                        </m:sup>
                                      </m:sSup>
                                    </m:num>
                                    <m:den>
                                      <m:r>
                                        <a:rPr lang="en-US" i="1">
                                          <a:latin typeface="Cambria Math" panose="02040503050406030204" pitchFamily="18" charset="0"/>
                                          <a:ea typeface="Times New Roman" panose="02020603050405020304" pitchFamily="18" charset="0"/>
                                          <a:cs typeface="Times New Roman" panose="02020603050405020304" pitchFamily="18" charset="0"/>
                                        </a:rPr>
                                        <m:t>4 </m:t>
                                      </m:r>
                                      <m:r>
                                        <a:rPr lang="en-US" i="1">
                                          <a:latin typeface="Cambria Math" panose="02040503050406030204" pitchFamily="18" charset="0"/>
                                          <a:ea typeface="Times New Roman" panose="02020603050405020304" pitchFamily="18" charset="0"/>
                                          <a:cs typeface="Times New Roman" panose="02020603050405020304" pitchFamily="18" charset="0"/>
                                        </a:rPr>
                                        <m:t>𝛼</m:t>
                                      </m:r>
                                      <m:r>
                                        <a:rPr lang="en-US" i="1">
                                          <a:latin typeface="Cambria Math" panose="02040503050406030204" pitchFamily="18" charset="0"/>
                                          <a:ea typeface="Times New Roman" panose="02020603050405020304" pitchFamily="18" charset="0"/>
                                          <a:cs typeface="Times New Roman" panose="02020603050405020304" pitchFamily="18" charset="0"/>
                                        </a:rPr>
                                        <m:t> </m:t>
                                      </m:r>
                                      <m:r>
                                        <a:rPr lang="en-US" i="1">
                                          <a:latin typeface="Cambria Math" panose="02040503050406030204" pitchFamily="18" charset="0"/>
                                          <a:ea typeface="Times New Roman" panose="02020603050405020304" pitchFamily="18" charset="0"/>
                                          <a:cs typeface="Times New Roman" panose="02020603050405020304" pitchFamily="18" charset="0"/>
                                        </a:rPr>
                                        <m:t>𝑡</m:t>
                                      </m:r>
                                    </m:den>
                                  </m:f>
                                </m:sup>
                              </m:sSup>
                              <m:r>
                                <a:rPr lang="en-US" b="0" i="1" smtClean="0">
                                  <a:latin typeface="Cambria Math" panose="02040503050406030204" pitchFamily="18" charset="0"/>
                                  <a:cs typeface="Times New Roman" panose="02020603050405020304" pitchFamily="18" charset="0"/>
                                </a:rPr>
                                <m:t>)</m:t>
                              </m:r>
                            </m:e>
                          </m:nary>
                          <m:r>
                            <a:rPr lang="en-US" i="1">
                              <a:latin typeface="Cambria Math" panose="02040503050406030204" pitchFamily="18" charset="0"/>
                              <a:ea typeface="Times New Roman" panose="02020603050405020304" pitchFamily="18" charset="0"/>
                              <a:cs typeface="Times New Roman" panose="02020603050405020304" pitchFamily="18" charset="0"/>
                            </a:rPr>
                            <m:t> </m:t>
                          </m:r>
                        </m:e>
                      </m:d>
                    </m:oMath>
                  </m:oMathPara>
                </a14:m>
                <a:endParaRPr lang="en-US" i="1" dirty="0">
                  <a:latin typeface="Cambria Math" panose="02040503050406030204" pitchFamily="18" charset="0"/>
                  <a:ea typeface="Times New Roman" panose="02020603050405020304" pitchFamily="18" charset="0"/>
                  <a:cs typeface="Times New Roman" panose="02020603050405020304" pitchFamily="18" charset="0"/>
                </a:endParaRPr>
              </a:p>
            </p:txBody>
          </p:sp>
        </mc:Choice>
        <mc:Fallback xmlns="">
          <p:sp>
            <p:nvSpPr>
              <p:cNvPr id="3" name="Rectangle 2">
                <a:extLst>
                  <a:ext uri="{FF2B5EF4-FFF2-40B4-BE49-F238E27FC236}">
                    <a16:creationId xmlns:a16="http://schemas.microsoft.com/office/drawing/2014/main" id="{AB89A41F-8A1C-864E-AE6F-2D80FF49C09C}"/>
                  </a:ext>
                </a:extLst>
              </p:cNvPr>
              <p:cNvSpPr>
                <a:spLocks noRot="1" noChangeAspect="1" noMove="1" noResize="1" noEditPoints="1" noAdjustHandles="1" noChangeArrowheads="1" noChangeShapeType="1" noTextEdit="1"/>
              </p:cNvSpPr>
              <p:nvPr/>
            </p:nvSpPr>
            <p:spPr>
              <a:xfrm>
                <a:off x="2171698" y="4139237"/>
                <a:ext cx="7848600" cy="984052"/>
              </a:xfrm>
              <a:prstGeom prst="rect">
                <a:avLst/>
              </a:prstGeom>
              <a:blipFill>
                <a:blip r:embed="rId5"/>
                <a:stretch>
                  <a:fillRect/>
                </a:stretch>
              </a:blipFill>
            </p:spPr>
            <p:txBody>
              <a:bodyPr/>
              <a:lstStyle/>
              <a:p>
                <a:r>
                  <a:rPr lang="en-US">
                    <a:noFill/>
                  </a:rPr>
                  <a:t> </a:t>
                </a:r>
              </a:p>
            </p:txBody>
          </p:sp>
        </mc:Fallback>
      </mc:AlternateContent>
      <p:grpSp>
        <p:nvGrpSpPr>
          <p:cNvPr id="10" name="Group 9">
            <a:extLst>
              <a:ext uri="{FF2B5EF4-FFF2-40B4-BE49-F238E27FC236}">
                <a16:creationId xmlns:a16="http://schemas.microsoft.com/office/drawing/2014/main" id="{210D5D4A-F986-49CE-A74B-A62792D637E6}"/>
              </a:ext>
            </a:extLst>
          </p:cNvPr>
          <p:cNvGrpSpPr/>
          <p:nvPr/>
        </p:nvGrpSpPr>
        <p:grpSpPr>
          <a:xfrm>
            <a:off x="184303" y="1251626"/>
            <a:ext cx="4880405" cy="3034762"/>
            <a:chOff x="3247108" y="1277807"/>
            <a:chExt cx="4880405" cy="3034762"/>
          </a:xfrm>
        </p:grpSpPr>
        <p:sp>
          <p:nvSpPr>
            <p:cNvPr id="30" name="Rectangle 29">
              <a:extLst>
                <a:ext uri="{FF2B5EF4-FFF2-40B4-BE49-F238E27FC236}">
                  <a16:creationId xmlns:a16="http://schemas.microsoft.com/office/drawing/2014/main" id="{8F440441-6BAB-9A4B-8496-61FEA8A24692}"/>
                </a:ext>
              </a:extLst>
            </p:cNvPr>
            <p:cNvSpPr/>
            <p:nvPr/>
          </p:nvSpPr>
          <p:spPr>
            <a:xfrm>
              <a:off x="4068807" y="3174177"/>
              <a:ext cx="3123805" cy="399728"/>
            </a:xfrm>
            <a:prstGeom prst="rect">
              <a:avLst/>
            </a:prstGeom>
            <a:noFill/>
            <a:ln cmpd="dbl">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1" name="Rectangle 30">
              <a:extLst>
                <a:ext uri="{FF2B5EF4-FFF2-40B4-BE49-F238E27FC236}">
                  <a16:creationId xmlns:a16="http://schemas.microsoft.com/office/drawing/2014/main" id="{12CD02C7-6614-1549-9479-34FB7D046651}"/>
                </a:ext>
              </a:extLst>
            </p:cNvPr>
            <p:cNvSpPr/>
            <p:nvPr/>
          </p:nvSpPr>
          <p:spPr>
            <a:xfrm>
              <a:off x="4068807" y="2774449"/>
              <a:ext cx="3123805" cy="399728"/>
            </a:xfrm>
            <a:prstGeom prst="rect">
              <a:avLst/>
            </a:prstGeom>
            <a:noFill/>
            <a:ln cmpd="dbl">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2" name="Rectangle 31">
              <a:extLst>
                <a:ext uri="{FF2B5EF4-FFF2-40B4-BE49-F238E27FC236}">
                  <a16:creationId xmlns:a16="http://schemas.microsoft.com/office/drawing/2014/main" id="{0F6E270D-F7A2-1F4D-A2B4-F8F240C272D1}"/>
                </a:ext>
              </a:extLst>
            </p:cNvPr>
            <p:cNvSpPr/>
            <p:nvPr/>
          </p:nvSpPr>
          <p:spPr>
            <a:xfrm>
              <a:off x="3247108" y="3573905"/>
              <a:ext cx="1262014" cy="738664"/>
            </a:xfrm>
            <a:prstGeom prst="rect">
              <a:avLst/>
            </a:prstGeom>
          </p:spPr>
          <p:txBody>
            <a:bodyPr wrap="square">
              <a:spAutoFit/>
            </a:bodyPr>
            <a:lstStyle/>
            <a:p>
              <a:r>
                <a:rPr lang="en-US" sz="1400" dirty="0">
                  <a:solidFill>
                    <a:prstClr val="black"/>
                  </a:solidFill>
                </a:rPr>
                <a:t>Heat Source</a:t>
              </a:r>
            </a:p>
            <a:p>
              <a:r>
                <a:rPr lang="en-US" sz="1400" dirty="0">
                  <a:solidFill>
                    <a:prstClr val="black"/>
                  </a:solidFill>
                </a:rPr>
                <a:t>from Damage</a:t>
              </a:r>
            </a:p>
            <a:p>
              <a:r>
                <a:rPr lang="en-US" sz="1400" dirty="0">
                  <a:solidFill>
                    <a:prstClr val="black"/>
                  </a:solidFill>
                </a:rPr>
                <a:t>at depth </a:t>
              </a:r>
              <a:r>
                <a:rPr lang="en-US" sz="1400" i="1" dirty="0">
                  <a:solidFill>
                    <a:prstClr val="black"/>
                  </a:solidFill>
                </a:rPr>
                <a:t>= l</a:t>
              </a:r>
            </a:p>
          </p:txBody>
        </p:sp>
        <p:sp>
          <p:nvSpPr>
            <p:cNvPr id="33" name="Rectangle 32">
              <a:extLst>
                <a:ext uri="{FF2B5EF4-FFF2-40B4-BE49-F238E27FC236}">
                  <a16:creationId xmlns:a16="http://schemas.microsoft.com/office/drawing/2014/main" id="{88A66850-0E63-7842-9E5C-9E7D478842DF}"/>
                </a:ext>
              </a:extLst>
            </p:cNvPr>
            <p:cNvSpPr/>
            <p:nvPr/>
          </p:nvSpPr>
          <p:spPr>
            <a:xfrm>
              <a:off x="5471738" y="2374722"/>
              <a:ext cx="744228" cy="307777"/>
            </a:xfrm>
            <a:prstGeom prst="rect">
              <a:avLst/>
            </a:prstGeom>
          </p:spPr>
          <p:txBody>
            <a:bodyPr wrap="square">
              <a:spAutoFit/>
            </a:bodyPr>
            <a:lstStyle/>
            <a:p>
              <a:r>
                <a:rPr lang="en-US" sz="1400" i="1" dirty="0">
                  <a:solidFill>
                    <a:prstClr val="black"/>
                  </a:solidFill>
                </a:rPr>
                <a:t>T (t)</a:t>
              </a:r>
              <a:endParaRPr lang="en-US" i="1" dirty="0"/>
            </a:p>
          </p:txBody>
        </p:sp>
        <p:cxnSp>
          <p:nvCxnSpPr>
            <p:cNvPr id="36" name="Straight Arrow Connector 35">
              <a:extLst>
                <a:ext uri="{FF2B5EF4-FFF2-40B4-BE49-F238E27FC236}">
                  <a16:creationId xmlns:a16="http://schemas.microsoft.com/office/drawing/2014/main" id="{265A5EF9-A3E7-3E46-B454-4A20298E92D7}"/>
                </a:ext>
              </a:extLst>
            </p:cNvPr>
            <p:cNvCxnSpPr/>
            <p:nvPr/>
          </p:nvCxnSpPr>
          <p:spPr>
            <a:xfrm>
              <a:off x="7290046" y="2766777"/>
              <a:ext cx="0" cy="407401"/>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sp>
          <p:nvSpPr>
            <p:cNvPr id="40" name="Rectangle 39">
              <a:extLst>
                <a:ext uri="{FF2B5EF4-FFF2-40B4-BE49-F238E27FC236}">
                  <a16:creationId xmlns:a16="http://schemas.microsoft.com/office/drawing/2014/main" id="{6DC0BA4E-AD5C-2646-8ED6-14C1D1FBDE14}"/>
                </a:ext>
              </a:extLst>
            </p:cNvPr>
            <p:cNvSpPr/>
            <p:nvPr/>
          </p:nvSpPr>
          <p:spPr>
            <a:xfrm>
              <a:off x="7255928" y="2832623"/>
              <a:ext cx="871585" cy="307777"/>
            </a:xfrm>
            <a:prstGeom prst="rect">
              <a:avLst/>
            </a:prstGeom>
          </p:spPr>
          <p:txBody>
            <a:bodyPr wrap="none">
              <a:spAutoFit/>
            </a:bodyPr>
            <a:lstStyle/>
            <a:p>
              <a:r>
                <a:rPr lang="en-US" sz="1400" i="1" dirty="0">
                  <a:solidFill>
                    <a:prstClr val="black"/>
                  </a:solidFill>
                </a:rPr>
                <a:t>depth = p</a:t>
              </a:r>
              <a:endParaRPr lang="en-US" dirty="0"/>
            </a:p>
          </p:txBody>
        </p:sp>
        <p:sp>
          <p:nvSpPr>
            <p:cNvPr id="41" name="Rectangle 40">
              <a:extLst>
                <a:ext uri="{FF2B5EF4-FFF2-40B4-BE49-F238E27FC236}">
                  <a16:creationId xmlns:a16="http://schemas.microsoft.com/office/drawing/2014/main" id="{42C82895-8464-4C43-8362-F2BDCF0CF006}"/>
                </a:ext>
              </a:extLst>
            </p:cNvPr>
            <p:cNvSpPr/>
            <p:nvPr/>
          </p:nvSpPr>
          <p:spPr>
            <a:xfrm>
              <a:off x="6693688" y="2154945"/>
              <a:ext cx="1387589" cy="307777"/>
            </a:xfrm>
            <a:prstGeom prst="rect">
              <a:avLst/>
            </a:prstGeom>
          </p:spPr>
          <p:txBody>
            <a:bodyPr wrap="square">
              <a:spAutoFit/>
            </a:bodyPr>
            <a:lstStyle/>
            <a:p>
              <a:pPr lvl="0"/>
              <a:r>
                <a:rPr lang="en-US" sz="1400" i="1" dirty="0">
                  <a:solidFill>
                    <a:prstClr val="black"/>
                  </a:solidFill>
                </a:rPr>
                <a:t>Stiffener Flange</a:t>
              </a:r>
              <a:endParaRPr lang="en-US" i="1" dirty="0">
                <a:solidFill>
                  <a:prstClr val="black"/>
                </a:solidFill>
              </a:endParaRPr>
            </a:p>
          </p:txBody>
        </p:sp>
        <p:sp>
          <p:nvSpPr>
            <p:cNvPr id="42" name="Rectangle 41">
              <a:extLst>
                <a:ext uri="{FF2B5EF4-FFF2-40B4-BE49-F238E27FC236}">
                  <a16:creationId xmlns:a16="http://schemas.microsoft.com/office/drawing/2014/main" id="{493C03B0-09A1-F640-B641-59D507E89388}"/>
                </a:ext>
              </a:extLst>
            </p:cNvPr>
            <p:cNvSpPr/>
            <p:nvPr/>
          </p:nvSpPr>
          <p:spPr>
            <a:xfrm>
              <a:off x="7445114" y="3865694"/>
              <a:ext cx="573076" cy="307777"/>
            </a:xfrm>
            <a:prstGeom prst="rect">
              <a:avLst/>
            </a:prstGeom>
          </p:spPr>
          <p:txBody>
            <a:bodyPr wrap="square">
              <a:spAutoFit/>
            </a:bodyPr>
            <a:lstStyle/>
            <a:p>
              <a:pPr lvl="0"/>
              <a:r>
                <a:rPr lang="en-US" sz="1400" i="1" dirty="0">
                  <a:solidFill>
                    <a:prstClr val="black"/>
                  </a:solidFill>
                </a:rPr>
                <a:t>Skin</a:t>
              </a:r>
              <a:endParaRPr lang="en-US" i="1" dirty="0">
                <a:solidFill>
                  <a:prstClr val="black"/>
                </a:solidFill>
              </a:endParaRPr>
            </a:p>
          </p:txBody>
        </p:sp>
        <p:cxnSp>
          <p:nvCxnSpPr>
            <p:cNvPr id="43" name="Straight Arrow Connector 42">
              <a:extLst>
                <a:ext uri="{FF2B5EF4-FFF2-40B4-BE49-F238E27FC236}">
                  <a16:creationId xmlns:a16="http://schemas.microsoft.com/office/drawing/2014/main" id="{6E0F74FD-E53B-1747-9ADD-D371B8267086}"/>
                </a:ext>
              </a:extLst>
            </p:cNvPr>
            <p:cNvCxnSpPr/>
            <p:nvPr/>
          </p:nvCxnSpPr>
          <p:spPr>
            <a:xfrm flipH="1">
              <a:off x="7167521" y="2475861"/>
              <a:ext cx="245646" cy="23608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8" name="Straight Arrow Connector 47">
              <a:extLst>
                <a:ext uri="{FF2B5EF4-FFF2-40B4-BE49-F238E27FC236}">
                  <a16:creationId xmlns:a16="http://schemas.microsoft.com/office/drawing/2014/main" id="{0B28E87E-667C-D54D-A9F7-E6837CFF6D75}"/>
                </a:ext>
              </a:extLst>
            </p:cNvPr>
            <p:cNvCxnSpPr>
              <a:cxnSpLocks/>
            </p:cNvCxnSpPr>
            <p:nvPr/>
          </p:nvCxnSpPr>
          <p:spPr>
            <a:xfrm flipH="1" flipV="1">
              <a:off x="7243286" y="3605489"/>
              <a:ext cx="408924" cy="23097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50" name="Rectangle 49">
              <a:extLst>
                <a:ext uri="{FF2B5EF4-FFF2-40B4-BE49-F238E27FC236}">
                  <a16:creationId xmlns:a16="http://schemas.microsoft.com/office/drawing/2014/main" id="{F2235183-D837-F443-81FF-E48CCBF18432}"/>
                </a:ext>
              </a:extLst>
            </p:cNvPr>
            <p:cNvSpPr/>
            <p:nvPr/>
          </p:nvSpPr>
          <p:spPr>
            <a:xfrm flipV="1">
              <a:off x="5352013" y="3141597"/>
              <a:ext cx="767562" cy="45719"/>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51" name="Straight Arrow Connector 50">
              <a:extLst>
                <a:ext uri="{FF2B5EF4-FFF2-40B4-BE49-F238E27FC236}">
                  <a16:creationId xmlns:a16="http://schemas.microsoft.com/office/drawing/2014/main" id="{E385B3B5-034A-E142-AF19-3DB3AE8C7D65}"/>
                </a:ext>
              </a:extLst>
            </p:cNvPr>
            <p:cNvCxnSpPr/>
            <p:nvPr/>
          </p:nvCxnSpPr>
          <p:spPr>
            <a:xfrm flipV="1">
              <a:off x="5735794" y="2816588"/>
              <a:ext cx="0" cy="27958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a:extLst>
                <a:ext uri="{FF2B5EF4-FFF2-40B4-BE49-F238E27FC236}">
                  <a16:creationId xmlns:a16="http://schemas.microsoft.com/office/drawing/2014/main" id="{13599E11-3C69-D94F-AF39-789205E098E6}"/>
                </a:ext>
              </a:extLst>
            </p:cNvPr>
            <p:cNvCxnSpPr>
              <a:cxnSpLocks/>
            </p:cNvCxnSpPr>
            <p:nvPr/>
          </p:nvCxnSpPr>
          <p:spPr>
            <a:xfrm>
              <a:off x="5736922" y="3247475"/>
              <a:ext cx="0" cy="27958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14CEDE35-3359-F941-B89B-E8E85DF80425}"/>
                </a:ext>
              </a:extLst>
            </p:cNvPr>
            <p:cNvCxnSpPr>
              <a:cxnSpLocks/>
            </p:cNvCxnSpPr>
            <p:nvPr/>
          </p:nvCxnSpPr>
          <p:spPr>
            <a:xfrm>
              <a:off x="5929962" y="3247475"/>
              <a:ext cx="0" cy="27958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8A390417-0FE8-E143-A2B6-0620B57ECF40}"/>
                </a:ext>
              </a:extLst>
            </p:cNvPr>
            <p:cNvCxnSpPr>
              <a:cxnSpLocks/>
            </p:cNvCxnSpPr>
            <p:nvPr/>
          </p:nvCxnSpPr>
          <p:spPr>
            <a:xfrm>
              <a:off x="5543882" y="3247475"/>
              <a:ext cx="0" cy="27958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7A867FC0-AA71-9846-A69B-2779E08C5E52}"/>
                </a:ext>
              </a:extLst>
            </p:cNvPr>
            <p:cNvCxnSpPr/>
            <p:nvPr/>
          </p:nvCxnSpPr>
          <p:spPr>
            <a:xfrm flipV="1">
              <a:off x="5543882" y="2816587"/>
              <a:ext cx="0" cy="27958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4279ED8E-C6E5-9A43-93DF-D56991CC9918}"/>
                </a:ext>
              </a:extLst>
            </p:cNvPr>
            <p:cNvCxnSpPr/>
            <p:nvPr/>
          </p:nvCxnSpPr>
          <p:spPr>
            <a:xfrm flipV="1">
              <a:off x="5929962" y="2816587"/>
              <a:ext cx="0" cy="27958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7" name="Rectangle 56">
              <a:extLst>
                <a:ext uri="{FF2B5EF4-FFF2-40B4-BE49-F238E27FC236}">
                  <a16:creationId xmlns:a16="http://schemas.microsoft.com/office/drawing/2014/main" id="{951EACF3-DB1B-3D49-A718-0F497455894C}"/>
                </a:ext>
              </a:extLst>
            </p:cNvPr>
            <p:cNvSpPr/>
            <p:nvPr/>
          </p:nvSpPr>
          <p:spPr>
            <a:xfrm>
              <a:off x="6087325" y="2907119"/>
              <a:ext cx="869084" cy="307777"/>
            </a:xfrm>
            <a:prstGeom prst="rect">
              <a:avLst/>
            </a:prstGeom>
          </p:spPr>
          <p:txBody>
            <a:bodyPr wrap="none">
              <a:spAutoFit/>
            </a:bodyPr>
            <a:lstStyle/>
            <a:p>
              <a:pPr lvl="0"/>
              <a:r>
                <a:rPr lang="en-US" sz="1400" dirty="0">
                  <a:solidFill>
                    <a:prstClr val="black"/>
                  </a:solidFill>
                </a:rPr>
                <a:t>Heat Flux</a:t>
              </a:r>
            </a:p>
          </p:txBody>
        </p:sp>
        <p:cxnSp>
          <p:nvCxnSpPr>
            <p:cNvPr id="58" name="Straight Arrow Connector 57">
              <a:extLst>
                <a:ext uri="{FF2B5EF4-FFF2-40B4-BE49-F238E27FC236}">
                  <a16:creationId xmlns:a16="http://schemas.microsoft.com/office/drawing/2014/main" id="{3A9FA0A2-317B-A44E-B7AA-7ED29C7B70EC}"/>
                </a:ext>
              </a:extLst>
            </p:cNvPr>
            <p:cNvCxnSpPr>
              <a:cxnSpLocks/>
            </p:cNvCxnSpPr>
            <p:nvPr/>
          </p:nvCxnSpPr>
          <p:spPr>
            <a:xfrm flipV="1">
              <a:off x="4446067" y="3246737"/>
              <a:ext cx="960519" cy="604071"/>
            </a:xfrm>
            <a:prstGeom prst="straightConnector1">
              <a:avLst/>
            </a:prstGeom>
            <a:ln w="15875">
              <a:tailEnd type="triangle"/>
            </a:ln>
          </p:spPr>
          <p:style>
            <a:lnRef idx="2">
              <a:schemeClr val="accent1"/>
            </a:lnRef>
            <a:fillRef idx="0">
              <a:schemeClr val="accent1"/>
            </a:fillRef>
            <a:effectRef idx="1">
              <a:schemeClr val="accent1"/>
            </a:effectRef>
            <a:fontRef idx="minor">
              <a:schemeClr val="tx1"/>
            </a:fontRef>
          </p:style>
        </p:cxnSp>
        <p:sp>
          <p:nvSpPr>
            <p:cNvPr id="8" name="Rectangle 7">
              <a:extLst>
                <a:ext uri="{FF2B5EF4-FFF2-40B4-BE49-F238E27FC236}">
                  <a16:creationId xmlns:a16="http://schemas.microsoft.com/office/drawing/2014/main" id="{388BC366-D2B4-7943-B0FC-35B42A64A176}"/>
                </a:ext>
              </a:extLst>
            </p:cNvPr>
            <p:cNvSpPr/>
            <p:nvPr/>
          </p:nvSpPr>
          <p:spPr>
            <a:xfrm>
              <a:off x="5437760" y="1277807"/>
              <a:ext cx="65824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EA1A65A4-80CF-114F-A421-F6AB39216AF1}"/>
                </a:ext>
              </a:extLst>
            </p:cNvPr>
            <p:cNvSpPr/>
            <p:nvPr/>
          </p:nvSpPr>
          <p:spPr>
            <a:xfrm>
              <a:off x="5570591" y="1728287"/>
              <a:ext cx="386080" cy="1652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Rectangle 58">
              <a:extLst>
                <a:ext uri="{FF2B5EF4-FFF2-40B4-BE49-F238E27FC236}">
                  <a16:creationId xmlns:a16="http://schemas.microsoft.com/office/drawing/2014/main" id="{10139E5F-815D-5441-9C45-DB1A4A5DCFE4}"/>
                </a:ext>
              </a:extLst>
            </p:cNvPr>
            <p:cNvSpPr/>
            <p:nvPr/>
          </p:nvSpPr>
          <p:spPr>
            <a:xfrm>
              <a:off x="6291331" y="1343614"/>
              <a:ext cx="1387589" cy="307777"/>
            </a:xfrm>
            <a:prstGeom prst="rect">
              <a:avLst/>
            </a:prstGeom>
          </p:spPr>
          <p:txBody>
            <a:bodyPr wrap="square">
              <a:spAutoFit/>
            </a:bodyPr>
            <a:lstStyle/>
            <a:p>
              <a:pPr lvl="0"/>
              <a:r>
                <a:rPr lang="en-US" sz="1400" i="1" dirty="0">
                  <a:solidFill>
                    <a:prstClr val="black"/>
                  </a:solidFill>
                </a:rPr>
                <a:t>Infrared Camera</a:t>
              </a:r>
              <a:endParaRPr lang="en-US" i="1" dirty="0">
                <a:solidFill>
                  <a:prstClr val="black"/>
                </a:solidFill>
              </a:endParaRPr>
            </a:p>
          </p:txBody>
        </p:sp>
        <p:cxnSp>
          <p:nvCxnSpPr>
            <p:cNvPr id="28" name="Straight Arrow Connector 27">
              <a:extLst>
                <a:ext uri="{FF2B5EF4-FFF2-40B4-BE49-F238E27FC236}">
                  <a16:creationId xmlns:a16="http://schemas.microsoft.com/office/drawing/2014/main" id="{B1FE362E-8DE2-4D4B-A6B2-0112CF6CC920}"/>
                </a:ext>
              </a:extLst>
            </p:cNvPr>
            <p:cNvCxnSpPr>
              <a:cxnSpLocks/>
            </p:cNvCxnSpPr>
            <p:nvPr/>
          </p:nvCxnSpPr>
          <p:spPr>
            <a:xfrm>
              <a:off x="3916112" y="2801833"/>
              <a:ext cx="0" cy="772072"/>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sp>
          <p:nvSpPr>
            <p:cNvPr id="29" name="Rectangle 28">
              <a:extLst>
                <a:ext uri="{FF2B5EF4-FFF2-40B4-BE49-F238E27FC236}">
                  <a16:creationId xmlns:a16="http://schemas.microsoft.com/office/drawing/2014/main" id="{A18AA5C0-AE79-42E8-868C-9967D1202371}"/>
                </a:ext>
              </a:extLst>
            </p:cNvPr>
            <p:cNvSpPr/>
            <p:nvPr/>
          </p:nvSpPr>
          <p:spPr>
            <a:xfrm>
              <a:off x="3391348" y="2374721"/>
              <a:ext cx="1128835" cy="307777"/>
            </a:xfrm>
            <a:prstGeom prst="rect">
              <a:avLst/>
            </a:prstGeom>
          </p:spPr>
          <p:txBody>
            <a:bodyPr wrap="none">
              <a:spAutoFit/>
            </a:bodyPr>
            <a:lstStyle/>
            <a:p>
              <a:r>
                <a:rPr lang="en-US" sz="1400" i="1" dirty="0">
                  <a:solidFill>
                    <a:prstClr val="black"/>
                  </a:solidFill>
                </a:rPr>
                <a:t>Thickness = L</a:t>
              </a:r>
            </a:p>
          </p:txBody>
        </p:sp>
      </p:grpSp>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731E4D2A-4E64-431F-9B67-DF7FABE1AC51}"/>
                  </a:ext>
                </a:extLst>
              </p:cNvPr>
              <p:cNvSpPr/>
              <p:nvPr/>
            </p:nvSpPr>
            <p:spPr>
              <a:xfrm>
                <a:off x="1334816" y="5179930"/>
                <a:ext cx="9522363" cy="723468"/>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cs typeface="Times New Roman" panose="02020603050405020304" pitchFamily="18" charset="0"/>
                            </a:rPr>
                          </m:ctrlPr>
                        </m:sSubPr>
                        <m:e>
                          <m:r>
                            <a:rPr lang="en-US" b="0" i="1" smtClean="0">
                              <a:latin typeface="Cambria Math" panose="02040503050406030204" pitchFamily="18" charset="0"/>
                              <a:cs typeface="Times New Roman" panose="02020603050405020304" pitchFamily="18" charset="0"/>
                            </a:rPr>
                            <m:t>𝐼𝑛𝑠𝑡𝑎𝑛𝑡𝑎𝑛𝑒𝑜𝑢𝑠</m:t>
                          </m:r>
                          <m:r>
                            <a:rPr lang="en-US" b="0" i="1" smtClean="0">
                              <a:latin typeface="Cambria Math" panose="02040503050406030204" pitchFamily="18" charset="0"/>
                              <a:cs typeface="Times New Roman" panose="02020603050405020304" pitchFamily="18" charset="0"/>
                            </a:rPr>
                            <m:t> </m:t>
                          </m:r>
                          <m:r>
                            <a:rPr lang="en-US" b="0" i="1" smtClean="0">
                              <a:latin typeface="Cambria Math" panose="02040503050406030204" pitchFamily="18" charset="0"/>
                              <a:cs typeface="Times New Roman" panose="02020603050405020304" pitchFamily="18" charset="0"/>
                            </a:rPr>
                            <m:t>𝑅𝑒𝑠𝑝𝑜𝑛𝑒</m:t>
                          </m:r>
                          <m:r>
                            <a:rPr lang="en-US" b="0" i="1" smtClean="0">
                              <a:latin typeface="Cambria Math" panose="02040503050406030204" pitchFamily="18" charset="0"/>
                              <a:cs typeface="Times New Roman" panose="02020603050405020304" pitchFamily="18" charset="0"/>
                            </a:rPr>
                            <m:t> : </m:t>
                          </m:r>
                          <m:r>
                            <a:rPr lang="en-US" b="0" i="1" smtClean="0">
                              <a:latin typeface="Cambria Math" panose="02040503050406030204" pitchFamily="18" charset="0"/>
                              <a:cs typeface="Times New Roman" panose="02020603050405020304" pitchFamily="18" charset="0"/>
                            </a:rPr>
                            <m:t>𝑇</m:t>
                          </m:r>
                        </m:e>
                        <m:sub>
                          <m:r>
                            <a:rPr lang="en-US" b="0" i="1" smtClean="0">
                              <a:latin typeface="Cambria Math" panose="02040503050406030204" pitchFamily="18" charset="0"/>
                              <a:cs typeface="Times New Roman" panose="02020603050405020304" pitchFamily="18" charset="0"/>
                            </a:rPr>
                            <m:t>𝑡h𝑒𝑟𝑚𝑜𝑒𝑙𝑎𝑠𝑡𝑖𝑐</m:t>
                          </m:r>
                        </m:sub>
                      </m:sSub>
                      <m:d>
                        <m:dPr>
                          <m:ctrlPr>
                            <a:rPr lang="en-US" i="1">
                              <a:latin typeface="Cambria Math" panose="02040503050406030204" pitchFamily="18" charset="0"/>
                            </a:rPr>
                          </m:ctrlPr>
                        </m:dPr>
                        <m:e>
                          <m:r>
                            <a:rPr lang="en-US" i="1">
                              <a:latin typeface="Cambria Math" panose="02040503050406030204" pitchFamily="18" charset="0"/>
                              <a:ea typeface="Times New Roman" panose="02020603050405020304" pitchFamily="18" charset="0"/>
                              <a:cs typeface="Times New Roman" panose="02020603050405020304" pitchFamily="18" charset="0"/>
                            </a:rPr>
                            <m:t>𝑡</m:t>
                          </m:r>
                        </m:e>
                      </m:d>
                      <m:r>
                        <a:rPr lang="en-US" i="1">
                          <a:latin typeface="Cambria Math" panose="02040503050406030204" pitchFamily="18" charset="0"/>
                          <a:ea typeface="Times New Roman" panose="02020603050405020304" pitchFamily="18" charset="0"/>
                          <a:cs typeface="Times New Roman" panose="02020603050405020304" pitchFamily="18" charset="0"/>
                        </a:rPr>
                        <m:t>= </m:t>
                      </m:r>
                      <m:nary>
                        <m:naryPr>
                          <m:ctrlPr>
                            <a:rPr lang="en-US" i="1" smtClean="0">
                              <a:latin typeface="Cambria Math" panose="02040503050406030204" pitchFamily="18" charset="0"/>
                              <a:cs typeface="Times New Roman" panose="02020603050405020304" pitchFamily="18" charset="0"/>
                            </a:rPr>
                          </m:ctrlPr>
                        </m:naryPr>
                        <m:sub>
                          <m:r>
                            <m:rPr>
                              <m:brk m:alnAt="23"/>
                            </m:rPr>
                            <a:rPr lang="en-US" b="0" i="1" smtClean="0">
                              <a:latin typeface="Cambria Math" panose="02040503050406030204" pitchFamily="18" charset="0"/>
                              <a:cs typeface="Times New Roman" panose="02020603050405020304" pitchFamily="18" charset="0"/>
                            </a:rPr>
                            <m:t>0</m:t>
                          </m:r>
                        </m:sub>
                        <m:sup>
                          <m:r>
                            <a:rPr lang="en-US" b="0" i="1" smtClean="0">
                              <a:latin typeface="Cambria Math" panose="02040503050406030204" pitchFamily="18" charset="0"/>
                              <a:cs typeface="Times New Roman" panose="02020603050405020304" pitchFamily="18" charset="0"/>
                            </a:rPr>
                            <m:t>𝑙</m:t>
                          </m:r>
                        </m:sup>
                        <m:e>
                          <m:sSub>
                            <m:sSubPr>
                              <m:ctrlPr>
                                <a:rPr lang="en-US" i="1" smtClean="0">
                                  <a:latin typeface="Cambria Math" panose="02040503050406030204" pitchFamily="18" charset="0"/>
                                  <a:cs typeface="Times New Roman" panose="02020603050405020304" pitchFamily="18" charset="0"/>
                                </a:rPr>
                              </m:ctrlPr>
                            </m:sSubPr>
                            <m:e>
                              <m:r>
                                <a:rPr lang="en-US" b="0" i="1" smtClean="0">
                                  <a:latin typeface="Cambria Math" panose="02040503050406030204" pitchFamily="18" charset="0"/>
                                  <a:cs typeface="Times New Roman" panose="02020603050405020304" pitchFamily="18" charset="0"/>
                                </a:rPr>
                                <m:t>𝐸</m:t>
                              </m:r>
                            </m:e>
                            <m:sub>
                              <m:r>
                                <a:rPr lang="en-US" b="0" i="1" smtClean="0">
                                  <a:latin typeface="Cambria Math" panose="02040503050406030204" pitchFamily="18" charset="0"/>
                                  <a:cs typeface="Times New Roman" panose="02020603050405020304" pitchFamily="18" charset="0"/>
                                </a:rPr>
                                <m:t>0</m:t>
                              </m:r>
                            </m:sub>
                          </m:sSub>
                          <m:d>
                            <m:dPr>
                              <m:ctrlPr>
                                <a:rPr lang="en-US" b="0" i="1" smtClean="0">
                                  <a:latin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cs typeface="Times New Roman" panose="02020603050405020304" pitchFamily="18" charset="0"/>
                                </a:rPr>
                                <m:t>1 −</m:t>
                              </m:r>
                              <m:f>
                                <m:fPr>
                                  <m:ctrlPr>
                                    <a:rPr lang="en-US" b="0" i="1" smtClean="0">
                                      <a:latin typeface="Cambria Math" panose="02040503050406030204" pitchFamily="18" charset="0"/>
                                      <a:cs typeface="Times New Roman" panose="02020603050405020304" pitchFamily="18" charset="0"/>
                                    </a:rPr>
                                  </m:ctrlPr>
                                </m:fPr>
                                <m:num>
                                  <m:r>
                                    <a:rPr lang="en-US" b="0" i="1" smtClean="0">
                                      <a:latin typeface="Cambria Math" panose="02040503050406030204" pitchFamily="18" charset="0"/>
                                      <a:cs typeface="Times New Roman" panose="02020603050405020304" pitchFamily="18" charset="0"/>
                                    </a:rPr>
                                    <m:t>2</m:t>
                                  </m:r>
                                  <m:r>
                                    <a:rPr lang="en-US" b="0" i="1" smtClean="0">
                                      <a:latin typeface="Cambria Math" panose="02040503050406030204" pitchFamily="18" charset="0"/>
                                      <a:cs typeface="Times New Roman" panose="02020603050405020304" pitchFamily="18" charset="0"/>
                                    </a:rPr>
                                    <m:t>𝑝</m:t>
                                  </m:r>
                                </m:num>
                                <m:den>
                                  <m:r>
                                    <a:rPr lang="en-US" b="0" i="1" smtClean="0">
                                      <a:latin typeface="Cambria Math" panose="02040503050406030204" pitchFamily="18" charset="0"/>
                                      <a:cs typeface="Times New Roman" panose="02020603050405020304" pitchFamily="18" charset="0"/>
                                    </a:rPr>
                                    <m:t>𝑙</m:t>
                                  </m:r>
                                </m:den>
                              </m:f>
                            </m:e>
                          </m:d>
                          <m:sSub>
                            <m:sSubPr>
                              <m:ctrlPr>
                                <a:rPr lang="en-US" i="1">
                                  <a:latin typeface="Cambria Math" panose="02040503050406030204" pitchFamily="18" charset="0"/>
                                  <a:cs typeface="Times New Roman" panose="02020603050405020304" pitchFamily="18" charset="0"/>
                                </a:rPr>
                              </m:ctrlPr>
                            </m:sSubPr>
                            <m:e>
                              <m:r>
                                <a:rPr lang="en-US" i="1">
                                  <a:latin typeface="Cambria Math" panose="02040503050406030204" pitchFamily="18" charset="0"/>
                                  <a:cs typeface="Times New Roman" panose="02020603050405020304" pitchFamily="18" charset="0"/>
                                </a:rPr>
                                <m:t>𝑇</m:t>
                              </m:r>
                            </m:e>
                            <m:sub>
                              <m:r>
                                <a:rPr lang="en-US" i="1">
                                  <a:latin typeface="Cambria Math" panose="02040503050406030204" pitchFamily="18" charset="0"/>
                                  <a:cs typeface="Times New Roman" panose="02020603050405020304" pitchFamily="18" charset="0"/>
                                </a:rPr>
                                <m:t>𝑝𝑙𝑎𝑛𝑎𝑟</m:t>
                              </m:r>
                            </m:sub>
                          </m:sSub>
                          <m:d>
                            <m:dPr>
                              <m:ctrlPr>
                                <a:rPr lang="en-US" i="1">
                                  <a:latin typeface="Cambria Math" panose="02040503050406030204" pitchFamily="18" charset="0"/>
                                </a:rPr>
                              </m:ctrlPr>
                            </m:dPr>
                            <m:e>
                              <m:r>
                                <a:rPr lang="en-US" i="1">
                                  <a:latin typeface="Cambria Math" panose="02040503050406030204" pitchFamily="18" charset="0"/>
                                  <a:ea typeface="Times New Roman" panose="02020603050405020304" pitchFamily="18" charset="0"/>
                                  <a:cs typeface="Times New Roman" panose="02020603050405020304" pitchFamily="18" charset="0"/>
                                </a:rPr>
                                <m:t>𝑡</m:t>
                              </m:r>
                              <m:r>
                                <a:rPr lang="en-US" i="1">
                                  <a:latin typeface="Cambria Math" panose="02040503050406030204" pitchFamily="18" charset="0"/>
                                  <a:ea typeface="Times New Roman" panose="02020603050405020304" pitchFamily="18" charset="0"/>
                                  <a:cs typeface="Times New Roman" panose="02020603050405020304" pitchFamily="18" charset="0"/>
                                </a:rPr>
                                <m:t>, </m:t>
                              </m:r>
                              <m:r>
                                <a:rPr lang="en-US" i="1">
                                  <a:latin typeface="Cambria Math" panose="02040503050406030204" pitchFamily="18" charset="0"/>
                                  <a:ea typeface="Times New Roman" panose="02020603050405020304" pitchFamily="18" charset="0"/>
                                  <a:cs typeface="Times New Roman" panose="02020603050405020304" pitchFamily="18" charset="0"/>
                                </a:rPr>
                                <m:t>𝑝</m:t>
                              </m:r>
                            </m:e>
                          </m:d>
                          <m:r>
                            <a:rPr lang="en-US" b="0" i="1" smtClean="0">
                              <a:latin typeface="Cambria Math" panose="02040503050406030204" pitchFamily="18" charset="0"/>
                              <a:ea typeface="Times New Roman" panose="02020603050405020304" pitchFamily="18" charset="0"/>
                              <a:cs typeface="Times New Roman" panose="02020603050405020304" pitchFamily="18" charset="0"/>
                            </a:rPr>
                            <m:t> </m:t>
                          </m:r>
                          <m:r>
                            <a:rPr lang="en-US" b="0" i="1" smtClean="0">
                              <a:latin typeface="Cambria Math" panose="02040503050406030204" pitchFamily="18" charset="0"/>
                              <a:ea typeface="Times New Roman" panose="02020603050405020304" pitchFamily="18" charset="0"/>
                              <a:cs typeface="Times New Roman" panose="02020603050405020304" pitchFamily="18" charset="0"/>
                            </a:rPr>
                            <m:t>𝑑𝑝</m:t>
                          </m:r>
                        </m:e>
                      </m:nary>
                    </m:oMath>
                  </m:oMathPara>
                </a14:m>
                <a:endParaRPr lang="en-US" i="1" dirty="0">
                  <a:latin typeface="Cambria Math" panose="02040503050406030204" pitchFamily="18" charset="0"/>
                  <a:ea typeface="Times New Roman" panose="02020603050405020304" pitchFamily="18" charset="0"/>
                  <a:cs typeface="Times New Roman" panose="02020603050405020304" pitchFamily="18" charset="0"/>
                </a:endParaRPr>
              </a:p>
            </p:txBody>
          </p:sp>
        </mc:Choice>
        <mc:Fallback xmlns="">
          <p:sp>
            <p:nvSpPr>
              <p:cNvPr id="7" name="Rectangle 6">
                <a:extLst>
                  <a:ext uri="{FF2B5EF4-FFF2-40B4-BE49-F238E27FC236}">
                    <a16:creationId xmlns:a16="http://schemas.microsoft.com/office/drawing/2014/main" id="{731E4D2A-4E64-431F-9B67-DF7FABE1AC51}"/>
                  </a:ext>
                </a:extLst>
              </p:cNvPr>
              <p:cNvSpPr>
                <a:spLocks noRot="1" noChangeAspect="1" noMove="1" noResize="1" noEditPoints="1" noAdjustHandles="1" noChangeArrowheads="1" noChangeShapeType="1" noTextEdit="1"/>
              </p:cNvSpPr>
              <p:nvPr/>
            </p:nvSpPr>
            <p:spPr>
              <a:xfrm>
                <a:off x="1334816" y="5179930"/>
                <a:ext cx="9522363" cy="723468"/>
              </a:xfrm>
              <a:prstGeom prst="rect">
                <a:avLst/>
              </a:prstGeom>
              <a:blipFill>
                <a:blip r:embed="rId6"/>
                <a:stretch>
                  <a:fillRect/>
                </a:stretch>
              </a:blipFill>
            </p:spPr>
            <p:txBody>
              <a:bodyPr/>
              <a:lstStyle/>
              <a:p>
                <a:r>
                  <a:rPr lang="en-US">
                    <a:noFill/>
                  </a:rPr>
                  <a:t> </a:t>
                </a:r>
              </a:p>
            </p:txBody>
          </p:sp>
        </mc:Fallback>
      </mc:AlternateContent>
      <p:sp>
        <p:nvSpPr>
          <p:cNvPr id="35" name="TextBox 34">
            <a:extLst>
              <a:ext uri="{FF2B5EF4-FFF2-40B4-BE49-F238E27FC236}">
                <a16:creationId xmlns:a16="http://schemas.microsoft.com/office/drawing/2014/main" id="{5FA7206E-0004-40A9-9DEE-B9BFDB590D5C}"/>
              </a:ext>
            </a:extLst>
          </p:cNvPr>
          <p:cNvSpPr txBox="1"/>
          <p:nvPr/>
        </p:nvSpPr>
        <p:spPr>
          <a:xfrm>
            <a:off x="5879614" y="1674674"/>
            <a:ext cx="6104020" cy="1754326"/>
          </a:xfrm>
          <a:prstGeom prst="rect">
            <a:avLst/>
          </a:prstGeom>
          <a:noFill/>
        </p:spPr>
        <p:txBody>
          <a:bodyPr wrap="square">
            <a:spAutoFit/>
          </a:bodyPr>
          <a:lstStyle/>
          <a:p>
            <a:pPr marL="285750" marR="0" lvl="0" indent="-285750" algn="just" fontAlgn="base">
              <a:spcBef>
                <a:spcPts val="0"/>
              </a:spcBef>
              <a:spcAft>
                <a:spcPts val="0"/>
              </a:spcAft>
              <a:buFont typeface="Arial" panose="020B0604020202020204" pitchFamily="34" charset="0"/>
              <a:buChar char="•"/>
              <a:tabLst>
                <a:tab pos="457200" algn="l"/>
              </a:tabLst>
            </a:pPr>
            <a:r>
              <a:rPr lang="en-US" sz="1800" dirty="0">
                <a:effectLst/>
                <a:latin typeface="Times New Roman" panose="02020603050405020304" pitchFamily="18" charset="0"/>
                <a:ea typeface="Times New Roman" panose="02020603050405020304" pitchFamily="18" charset="0"/>
              </a:rPr>
              <a:t>Winfree, W. P., Zalameda, J. N., and Michael R. Horne, “Simulations of Thermal Signatures of Damage Measured during Quasi-Static Loading of a Single Stringer Panel”, AIP Conference Proceedings 2102, 120007 (2019); </a:t>
            </a:r>
            <a:r>
              <a:rPr lang="en-US" sz="1800" u="sng" dirty="0">
                <a:solidFill>
                  <a:srgbClr val="0000FF"/>
                </a:solidFill>
                <a:effectLst/>
                <a:latin typeface="Times New Roman" panose="02020603050405020304" pitchFamily="18" charset="0"/>
                <a:ea typeface="Times New Roman" panose="02020603050405020304" pitchFamily="18" charset="0"/>
                <a:hlinkClick r:id="rId7"/>
              </a:rPr>
              <a:t>https://doi.org/10.1063/1.5099849</a:t>
            </a:r>
            <a:r>
              <a:rPr lang="en-US" sz="1800" dirty="0">
                <a:effectLst/>
                <a:latin typeface="Times New Roman" panose="02020603050405020304" pitchFamily="18" charset="0"/>
                <a:ea typeface="Times New Roman" panose="02020603050405020304" pitchFamily="18" charset="0"/>
              </a:rPr>
              <a:t>, Published Online: 08 May 2019.</a:t>
            </a:r>
          </a:p>
        </p:txBody>
      </p:sp>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5BCF88D0-6DBC-455C-ADCF-775AA69ABAF6}"/>
                  </a:ext>
                </a:extLst>
              </p:cNvPr>
              <p:cNvSpPr/>
              <p:nvPr/>
            </p:nvSpPr>
            <p:spPr>
              <a:xfrm>
                <a:off x="807314" y="6085755"/>
                <a:ext cx="10800485" cy="729110"/>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cs typeface="Times New Roman" panose="02020603050405020304" pitchFamily="18" charset="0"/>
                        </a:rPr>
                        <m:t>𝐼𝑛𝑠𝑡𝑎𝑛𝑡𝑎𝑛𝑒𝑜𝑢𝑠</m:t>
                      </m:r>
                      <m:r>
                        <a:rPr lang="en-US" i="1" smtClean="0">
                          <a:latin typeface="Cambria Math" panose="02040503050406030204" pitchFamily="18" charset="0"/>
                          <a:cs typeface="Times New Roman" panose="02020603050405020304" pitchFamily="18" charset="0"/>
                        </a:rPr>
                        <m:t> </m:t>
                      </m:r>
                      <m:r>
                        <a:rPr lang="en-US" i="1" smtClean="0">
                          <a:latin typeface="Cambria Math" panose="02040503050406030204" pitchFamily="18" charset="0"/>
                          <a:cs typeface="Times New Roman" panose="02020603050405020304" pitchFamily="18" charset="0"/>
                        </a:rPr>
                        <m:t>𝑅𝑒𝑠𝑝𝑜𝑛𝑒</m:t>
                      </m:r>
                      <m:r>
                        <a:rPr lang="en-US" i="1" smtClean="0">
                          <a:latin typeface="Cambria Math" panose="02040503050406030204" pitchFamily="18" charset="0"/>
                          <a:cs typeface="Times New Roman" panose="02020603050405020304" pitchFamily="18" charset="0"/>
                        </a:rPr>
                        <m:t> +</m:t>
                      </m:r>
                      <m:r>
                        <a:rPr lang="en-US" i="1" smtClean="0">
                          <a:latin typeface="Cambria Math" panose="02040503050406030204" pitchFamily="18" charset="0"/>
                          <a:cs typeface="Times New Roman" panose="02020603050405020304" pitchFamily="18" charset="0"/>
                        </a:rPr>
                        <m:t>𝑇𝑟𝑎𝑛𝑠𝑖𝑒𝑛𝑡</m:t>
                      </m:r>
                      <m:r>
                        <a:rPr lang="en-US" b="0" i="1" smtClean="0">
                          <a:latin typeface="Cambria Math" panose="02040503050406030204" pitchFamily="18" charset="0"/>
                          <a:cs typeface="Times New Roman" panose="02020603050405020304" pitchFamily="18" charset="0"/>
                        </a:rPr>
                        <m:t>: </m:t>
                      </m:r>
                      <m:r>
                        <a:rPr lang="en-US" i="1" smtClean="0">
                          <a:latin typeface="Cambria Math" panose="02040503050406030204" pitchFamily="18" charset="0"/>
                          <a:cs typeface="Times New Roman" panose="02020603050405020304" pitchFamily="18" charset="0"/>
                        </a:rPr>
                        <m:t>𝑇</m:t>
                      </m:r>
                      <m:d>
                        <m:dPr>
                          <m:ctrlPr>
                            <a:rPr lang="en-US" i="1" smtClean="0">
                              <a:latin typeface="Cambria Math" panose="02040503050406030204" pitchFamily="18" charset="0"/>
                            </a:rPr>
                          </m:ctrlPr>
                        </m:dPr>
                        <m:e>
                          <m:r>
                            <a:rPr lang="en-US" i="1">
                              <a:latin typeface="Cambria Math" panose="02040503050406030204" pitchFamily="18" charset="0"/>
                              <a:ea typeface="Times New Roman" panose="02020603050405020304" pitchFamily="18" charset="0"/>
                              <a:cs typeface="Times New Roman" panose="02020603050405020304" pitchFamily="18" charset="0"/>
                            </a:rPr>
                            <m:t>𝑡</m:t>
                          </m:r>
                        </m:e>
                      </m:d>
                      <m:r>
                        <a:rPr lang="en-US" i="1" smtClean="0">
                          <a:latin typeface="Cambria Math" panose="02040503050406030204" pitchFamily="18" charset="0"/>
                          <a:ea typeface="Times New Roman" panose="02020603050405020304" pitchFamily="18" charset="0"/>
                          <a:cs typeface="Times New Roman" panose="02020603050405020304" pitchFamily="18" charset="0"/>
                        </a:rPr>
                        <m:t>=</m:t>
                      </m:r>
                      <m:nary>
                        <m:naryPr>
                          <m:ctrlPr>
                            <a:rPr lang="en-US" i="1">
                              <a:latin typeface="Cambria Math" panose="02040503050406030204" pitchFamily="18" charset="0"/>
                              <a:cs typeface="Times New Roman" panose="02020603050405020304" pitchFamily="18" charset="0"/>
                            </a:rPr>
                          </m:ctrlPr>
                        </m:naryPr>
                        <m:sub>
                          <m:r>
                            <m:rPr>
                              <m:brk m:alnAt="23"/>
                            </m:rPr>
                            <a:rPr lang="en-US" i="1">
                              <a:latin typeface="Cambria Math" panose="02040503050406030204" pitchFamily="18" charset="0"/>
                              <a:cs typeface="Times New Roman" panose="02020603050405020304" pitchFamily="18" charset="0"/>
                            </a:rPr>
                            <m:t>0</m:t>
                          </m:r>
                        </m:sub>
                        <m:sup>
                          <m:r>
                            <a:rPr lang="en-US" i="1">
                              <a:latin typeface="Cambria Math" panose="02040503050406030204" pitchFamily="18" charset="0"/>
                              <a:cs typeface="Times New Roman" panose="02020603050405020304" pitchFamily="18" charset="0"/>
                            </a:rPr>
                            <m:t>𝑙</m:t>
                          </m:r>
                        </m:sup>
                        <m:e>
                          <m:sSub>
                            <m:sSubPr>
                              <m:ctrlPr>
                                <a:rPr lang="en-US" i="1">
                                  <a:latin typeface="Cambria Math" panose="02040503050406030204" pitchFamily="18" charset="0"/>
                                  <a:cs typeface="Times New Roman" panose="02020603050405020304" pitchFamily="18" charset="0"/>
                                </a:rPr>
                              </m:ctrlPr>
                            </m:sSubPr>
                            <m:e>
                              <m:r>
                                <a:rPr lang="en-US" i="1">
                                  <a:latin typeface="Cambria Math" panose="02040503050406030204" pitchFamily="18" charset="0"/>
                                  <a:cs typeface="Times New Roman" panose="02020603050405020304" pitchFamily="18" charset="0"/>
                                </a:rPr>
                                <m:t>𝐸</m:t>
                              </m:r>
                            </m:e>
                            <m:sub>
                              <m:r>
                                <a:rPr lang="en-US" i="1">
                                  <a:latin typeface="Cambria Math" panose="02040503050406030204" pitchFamily="18" charset="0"/>
                                  <a:cs typeface="Times New Roman" panose="02020603050405020304" pitchFamily="18" charset="0"/>
                                </a:rPr>
                                <m:t>0</m:t>
                              </m:r>
                            </m:sub>
                          </m:sSub>
                          <m:d>
                            <m:dPr>
                              <m:ctrlPr>
                                <a:rPr lang="en-US" i="1">
                                  <a:latin typeface="Cambria Math" panose="02040503050406030204" pitchFamily="18" charset="0"/>
                                  <a:cs typeface="Times New Roman" panose="02020603050405020304" pitchFamily="18" charset="0"/>
                                </a:rPr>
                              </m:ctrlPr>
                            </m:dPr>
                            <m:e>
                              <m:r>
                                <a:rPr lang="en-US" i="1">
                                  <a:latin typeface="Cambria Math" panose="02040503050406030204" pitchFamily="18" charset="0"/>
                                  <a:cs typeface="Times New Roman" panose="02020603050405020304" pitchFamily="18" charset="0"/>
                                </a:rPr>
                                <m:t>1 −</m:t>
                              </m:r>
                              <m:f>
                                <m:fPr>
                                  <m:ctrlPr>
                                    <a:rPr lang="en-US" i="1">
                                      <a:latin typeface="Cambria Math" panose="02040503050406030204" pitchFamily="18" charset="0"/>
                                      <a:cs typeface="Times New Roman" panose="02020603050405020304" pitchFamily="18" charset="0"/>
                                    </a:rPr>
                                  </m:ctrlPr>
                                </m:fPr>
                                <m:num>
                                  <m:r>
                                    <a:rPr lang="en-US" i="1">
                                      <a:latin typeface="Cambria Math" panose="02040503050406030204" pitchFamily="18" charset="0"/>
                                      <a:cs typeface="Times New Roman" panose="02020603050405020304" pitchFamily="18" charset="0"/>
                                    </a:rPr>
                                    <m:t>2</m:t>
                                  </m:r>
                                  <m:r>
                                    <a:rPr lang="en-US" i="1">
                                      <a:latin typeface="Cambria Math" panose="02040503050406030204" pitchFamily="18" charset="0"/>
                                      <a:cs typeface="Times New Roman" panose="02020603050405020304" pitchFamily="18" charset="0"/>
                                    </a:rPr>
                                    <m:t>𝑝</m:t>
                                  </m:r>
                                </m:num>
                                <m:den>
                                  <m:r>
                                    <a:rPr lang="en-US" i="1">
                                      <a:latin typeface="Cambria Math" panose="02040503050406030204" pitchFamily="18" charset="0"/>
                                      <a:cs typeface="Times New Roman" panose="02020603050405020304" pitchFamily="18" charset="0"/>
                                    </a:rPr>
                                    <m:t>𝑙</m:t>
                                  </m:r>
                                </m:den>
                              </m:f>
                            </m:e>
                          </m:d>
                          <m:sSub>
                            <m:sSubPr>
                              <m:ctrlPr>
                                <a:rPr lang="en-US" i="1">
                                  <a:latin typeface="Cambria Math" panose="02040503050406030204" pitchFamily="18" charset="0"/>
                                  <a:cs typeface="Times New Roman" panose="02020603050405020304" pitchFamily="18" charset="0"/>
                                </a:rPr>
                              </m:ctrlPr>
                            </m:sSubPr>
                            <m:e>
                              <m:r>
                                <a:rPr lang="en-US" i="1">
                                  <a:latin typeface="Cambria Math" panose="02040503050406030204" pitchFamily="18" charset="0"/>
                                  <a:cs typeface="Times New Roman" panose="02020603050405020304" pitchFamily="18" charset="0"/>
                                </a:rPr>
                                <m:t>𝑇</m:t>
                              </m:r>
                            </m:e>
                            <m:sub>
                              <m:r>
                                <a:rPr lang="en-US" i="1">
                                  <a:latin typeface="Cambria Math" panose="02040503050406030204" pitchFamily="18" charset="0"/>
                                  <a:cs typeface="Times New Roman" panose="02020603050405020304" pitchFamily="18" charset="0"/>
                                </a:rPr>
                                <m:t>𝑝𝑙𝑎𝑛𝑎𝑟</m:t>
                              </m:r>
                            </m:sub>
                          </m:sSub>
                          <m:d>
                            <m:dPr>
                              <m:ctrlPr>
                                <a:rPr lang="en-US" i="1">
                                  <a:latin typeface="Cambria Math" panose="02040503050406030204" pitchFamily="18" charset="0"/>
                                </a:rPr>
                              </m:ctrlPr>
                            </m:dPr>
                            <m:e>
                              <m:r>
                                <a:rPr lang="en-US" i="1">
                                  <a:latin typeface="Cambria Math" panose="02040503050406030204" pitchFamily="18" charset="0"/>
                                  <a:ea typeface="Times New Roman" panose="02020603050405020304" pitchFamily="18" charset="0"/>
                                  <a:cs typeface="Times New Roman" panose="02020603050405020304" pitchFamily="18" charset="0"/>
                                </a:rPr>
                                <m:t>𝑡</m:t>
                              </m:r>
                              <m:r>
                                <a:rPr lang="en-US" i="1">
                                  <a:latin typeface="Cambria Math" panose="02040503050406030204" pitchFamily="18" charset="0"/>
                                  <a:ea typeface="Times New Roman" panose="02020603050405020304" pitchFamily="18" charset="0"/>
                                  <a:cs typeface="Times New Roman" panose="02020603050405020304" pitchFamily="18" charset="0"/>
                                </a:rPr>
                                <m:t>, </m:t>
                              </m:r>
                              <m:r>
                                <a:rPr lang="en-US" i="1">
                                  <a:latin typeface="Cambria Math" panose="02040503050406030204" pitchFamily="18" charset="0"/>
                                  <a:ea typeface="Times New Roman" panose="02020603050405020304" pitchFamily="18" charset="0"/>
                                  <a:cs typeface="Times New Roman" panose="02020603050405020304" pitchFamily="18" charset="0"/>
                                </a:rPr>
                                <m:t>𝑝</m:t>
                              </m:r>
                            </m:e>
                          </m:d>
                          <m:r>
                            <a:rPr lang="en-US" i="1">
                              <a:latin typeface="Cambria Math" panose="02040503050406030204" pitchFamily="18" charset="0"/>
                              <a:ea typeface="Times New Roman" panose="02020603050405020304" pitchFamily="18" charset="0"/>
                              <a:cs typeface="Times New Roman" panose="02020603050405020304" pitchFamily="18" charset="0"/>
                            </a:rPr>
                            <m:t> </m:t>
                          </m:r>
                          <m:r>
                            <a:rPr lang="en-US" i="1">
                              <a:latin typeface="Cambria Math" panose="02040503050406030204" pitchFamily="18" charset="0"/>
                              <a:ea typeface="Times New Roman" panose="02020603050405020304" pitchFamily="18" charset="0"/>
                              <a:cs typeface="Times New Roman" panose="02020603050405020304" pitchFamily="18" charset="0"/>
                            </a:rPr>
                            <m:t>𝑑𝑝</m:t>
                          </m:r>
                        </m:e>
                      </m:nary>
                      <m:r>
                        <a:rPr lang="en-US" b="0" i="1" smtClean="0">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i="1">
                              <a:latin typeface="Cambria Math" panose="02040503050406030204" pitchFamily="18" charset="0"/>
                              <a:cs typeface="Times New Roman" panose="02020603050405020304" pitchFamily="18" charset="0"/>
                            </a:rPr>
                          </m:ctrlPr>
                        </m:sSubPr>
                        <m:e>
                          <m:r>
                            <a:rPr lang="en-US" i="1">
                              <a:latin typeface="Cambria Math" panose="02040503050406030204" pitchFamily="18" charset="0"/>
                              <a:cs typeface="Times New Roman" panose="02020603050405020304" pitchFamily="18" charset="0"/>
                            </a:rPr>
                            <m:t>𝑇</m:t>
                          </m:r>
                        </m:e>
                        <m:sub>
                          <m:r>
                            <a:rPr lang="en-US" i="1">
                              <a:latin typeface="Cambria Math" panose="02040503050406030204" pitchFamily="18" charset="0"/>
                              <a:cs typeface="Times New Roman" panose="02020603050405020304" pitchFamily="18" charset="0"/>
                            </a:rPr>
                            <m:t>𝑝𝑙𝑎𝑛𝑎𝑟</m:t>
                          </m:r>
                        </m:sub>
                      </m:sSub>
                      <m:d>
                        <m:dPr>
                          <m:ctrlPr>
                            <a:rPr lang="en-US" i="1">
                              <a:latin typeface="Cambria Math" panose="02040503050406030204" pitchFamily="18" charset="0"/>
                            </a:rPr>
                          </m:ctrlPr>
                        </m:dPr>
                        <m:e>
                          <m:r>
                            <a:rPr lang="en-US" i="1">
                              <a:latin typeface="Cambria Math" panose="02040503050406030204" pitchFamily="18" charset="0"/>
                              <a:ea typeface="Times New Roman" panose="02020603050405020304" pitchFamily="18" charset="0"/>
                              <a:cs typeface="Times New Roman" panose="02020603050405020304" pitchFamily="18" charset="0"/>
                            </a:rPr>
                            <m:t>𝑡</m:t>
                          </m:r>
                          <m:r>
                            <a:rPr lang="en-US" i="1">
                              <a:latin typeface="Cambria Math" panose="02040503050406030204" pitchFamily="18" charset="0"/>
                              <a:ea typeface="Times New Roman" panose="02020603050405020304" pitchFamily="18" charset="0"/>
                              <a:cs typeface="Times New Roman" panose="02020603050405020304" pitchFamily="18" charset="0"/>
                            </a:rPr>
                            <m:t>, </m:t>
                          </m:r>
                          <m:r>
                            <a:rPr lang="en-US" b="0" i="1" smtClean="0">
                              <a:latin typeface="Cambria Math" panose="02040503050406030204" pitchFamily="18" charset="0"/>
                              <a:ea typeface="Times New Roman" panose="02020603050405020304" pitchFamily="18" charset="0"/>
                              <a:cs typeface="Times New Roman" panose="02020603050405020304" pitchFamily="18" charset="0"/>
                            </a:rPr>
                            <m:t>𝐿</m:t>
                          </m:r>
                          <m:r>
                            <a:rPr lang="en-US" b="0" i="1" smtClean="0">
                              <a:latin typeface="Cambria Math" panose="02040503050406030204" pitchFamily="18" charset="0"/>
                              <a:ea typeface="Times New Roman" panose="02020603050405020304" pitchFamily="18" charset="0"/>
                              <a:cs typeface="Times New Roman" panose="02020603050405020304" pitchFamily="18" charset="0"/>
                            </a:rPr>
                            <m:t>,</m:t>
                          </m:r>
                          <m:r>
                            <a:rPr lang="en-US" b="0" i="1" smtClean="0">
                              <a:latin typeface="Cambria Math" panose="02040503050406030204" pitchFamily="18" charset="0"/>
                              <a:ea typeface="Times New Roman" panose="02020603050405020304" pitchFamily="18" charset="0"/>
                              <a:cs typeface="Times New Roman" panose="02020603050405020304" pitchFamily="18" charset="0"/>
                            </a:rPr>
                            <m:t>𝑙</m:t>
                          </m:r>
                        </m:e>
                      </m:d>
                    </m:oMath>
                  </m:oMathPara>
                </a14:m>
                <a:endParaRPr lang="en-US" i="1" dirty="0">
                  <a:latin typeface="Cambria Math" panose="02040503050406030204" pitchFamily="18" charset="0"/>
                  <a:ea typeface="Times New Roman" panose="02020603050405020304" pitchFamily="18" charset="0"/>
                  <a:cs typeface="Times New Roman" panose="02020603050405020304" pitchFamily="18" charset="0"/>
                </a:endParaRPr>
              </a:p>
            </p:txBody>
          </p:sp>
        </mc:Choice>
        <mc:Fallback xmlns="">
          <p:sp>
            <p:nvSpPr>
              <p:cNvPr id="12" name="Rectangle 11">
                <a:extLst>
                  <a:ext uri="{FF2B5EF4-FFF2-40B4-BE49-F238E27FC236}">
                    <a16:creationId xmlns:a16="http://schemas.microsoft.com/office/drawing/2014/main" id="{5BCF88D0-6DBC-455C-ADCF-775AA69ABAF6}"/>
                  </a:ext>
                </a:extLst>
              </p:cNvPr>
              <p:cNvSpPr>
                <a:spLocks noRot="1" noChangeAspect="1" noMove="1" noResize="1" noEditPoints="1" noAdjustHandles="1" noChangeArrowheads="1" noChangeShapeType="1" noTextEdit="1"/>
              </p:cNvSpPr>
              <p:nvPr/>
            </p:nvSpPr>
            <p:spPr>
              <a:xfrm>
                <a:off x="807314" y="6085755"/>
                <a:ext cx="10800485" cy="729110"/>
              </a:xfrm>
              <a:prstGeom prst="rect">
                <a:avLst/>
              </a:prstGeom>
              <a:blipFill>
                <a:blip r:embed="rId8"/>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7151375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 name="Picture 91">
            <a:extLst>
              <a:ext uri="{FF2B5EF4-FFF2-40B4-BE49-F238E27FC236}">
                <a16:creationId xmlns:a16="http://schemas.microsoft.com/office/drawing/2014/main" id="{BADD3939-9185-4875-A9EA-B85AB6B641A8}"/>
              </a:ext>
            </a:extLst>
          </p:cNvPr>
          <p:cNvPicPr>
            <a:picLocks noChangeAspect="1"/>
          </p:cNvPicPr>
          <p:nvPr/>
        </p:nvPicPr>
        <p:blipFill>
          <a:blip r:embed="rId3"/>
          <a:stretch>
            <a:fillRect/>
          </a:stretch>
        </p:blipFill>
        <p:spPr>
          <a:xfrm>
            <a:off x="9231158" y="1662658"/>
            <a:ext cx="2808441" cy="1838420"/>
          </a:xfrm>
          <a:prstGeom prst="rect">
            <a:avLst/>
          </a:prstGeom>
        </p:spPr>
      </p:pic>
      <p:pic>
        <p:nvPicPr>
          <p:cNvPr id="90" name="Picture 89">
            <a:extLst>
              <a:ext uri="{FF2B5EF4-FFF2-40B4-BE49-F238E27FC236}">
                <a16:creationId xmlns:a16="http://schemas.microsoft.com/office/drawing/2014/main" id="{5325AD89-44B8-4C9D-9ED9-5047E7EA660C}"/>
              </a:ext>
            </a:extLst>
          </p:cNvPr>
          <p:cNvPicPr>
            <a:picLocks noChangeAspect="1"/>
          </p:cNvPicPr>
          <p:nvPr/>
        </p:nvPicPr>
        <p:blipFill>
          <a:blip r:embed="rId4"/>
          <a:stretch>
            <a:fillRect/>
          </a:stretch>
        </p:blipFill>
        <p:spPr>
          <a:xfrm>
            <a:off x="5120486" y="1829293"/>
            <a:ext cx="3602078" cy="1270097"/>
          </a:xfrm>
          <a:prstGeom prst="rect">
            <a:avLst/>
          </a:prstGeom>
        </p:spPr>
      </p:pic>
      <p:sp>
        <p:nvSpPr>
          <p:cNvPr id="2" name="Title 1">
            <a:extLst>
              <a:ext uri="{FF2B5EF4-FFF2-40B4-BE49-F238E27FC236}">
                <a16:creationId xmlns:a16="http://schemas.microsoft.com/office/drawing/2014/main" id="{93BF6385-2EC6-A14F-8759-8EB736F3A643}"/>
              </a:ext>
            </a:extLst>
          </p:cNvPr>
          <p:cNvSpPr>
            <a:spLocks noGrp="1"/>
          </p:cNvSpPr>
          <p:nvPr>
            <p:ph type="title"/>
          </p:nvPr>
        </p:nvSpPr>
        <p:spPr>
          <a:xfrm>
            <a:off x="1848460" y="-111632"/>
            <a:ext cx="9296400" cy="1143000"/>
          </a:xfrm>
        </p:spPr>
        <p:txBody>
          <a:bodyPr>
            <a:normAutofit fontScale="90000"/>
          </a:bodyPr>
          <a:lstStyle/>
          <a:p>
            <a:r>
              <a:rPr lang="en-US" sz="3600" dirty="0">
                <a:latin typeface="Arial" panose="020B0604020202020204" pitchFamily="34" charset="0"/>
                <a:cs typeface="Arial" panose="020B0604020202020204" pitchFamily="34" charset="0"/>
              </a:rPr>
              <a:t>Model Fit to Data and Imaging of Damage Depth</a:t>
            </a:r>
          </a:p>
        </p:txBody>
      </p:sp>
      <p:pic>
        <p:nvPicPr>
          <p:cNvPr id="11" name="Picture 10">
            <a:extLst>
              <a:ext uri="{FF2B5EF4-FFF2-40B4-BE49-F238E27FC236}">
                <a16:creationId xmlns:a16="http://schemas.microsoft.com/office/drawing/2014/main" id="{3174A500-565E-4F03-AA44-0488C2C77EF7}"/>
              </a:ext>
            </a:extLst>
          </p:cNvPr>
          <p:cNvPicPr>
            <a:picLocks noChangeAspect="1"/>
          </p:cNvPicPr>
          <p:nvPr/>
        </p:nvPicPr>
        <p:blipFill>
          <a:blip r:embed="rId5"/>
          <a:stretch>
            <a:fillRect/>
          </a:stretch>
        </p:blipFill>
        <p:spPr>
          <a:xfrm>
            <a:off x="397268" y="1510715"/>
            <a:ext cx="3565132" cy="2337142"/>
          </a:xfrm>
          <a:prstGeom prst="rect">
            <a:avLst/>
          </a:prstGeom>
        </p:spPr>
      </p:pic>
      <p:sp>
        <p:nvSpPr>
          <p:cNvPr id="14" name="TextBox 16">
            <a:extLst>
              <a:ext uri="{FF2B5EF4-FFF2-40B4-BE49-F238E27FC236}">
                <a16:creationId xmlns:a16="http://schemas.microsoft.com/office/drawing/2014/main" id="{13E7490A-746F-495A-B676-1EE987E2F502}"/>
              </a:ext>
            </a:extLst>
          </p:cNvPr>
          <p:cNvSpPr txBox="1"/>
          <p:nvPr/>
        </p:nvSpPr>
        <p:spPr>
          <a:xfrm>
            <a:off x="1627055" y="3847857"/>
            <a:ext cx="1295676" cy="307777"/>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400" dirty="0"/>
              <a:t>Time (Seconds)</a:t>
            </a:r>
          </a:p>
        </p:txBody>
      </p:sp>
      <p:sp>
        <p:nvSpPr>
          <p:cNvPr id="15" name="TextBox 17">
            <a:extLst>
              <a:ext uri="{FF2B5EF4-FFF2-40B4-BE49-F238E27FC236}">
                <a16:creationId xmlns:a16="http://schemas.microsoft.com/office/drawing/2014/main" id="{7D7485AF-56F2-44F1-8B37-7D71ADCC0662}"/>
              </a:ext>
            </a:extLst>
          </p:cNvPr>
          <p:cNvSpPr txBox="1"/>
          <p:nvPr/>
        </p:nvSpPr>
        <p:spPr>
          <a:xfrm rot="16200000">
            <a:off x="-701774" y="2311437"/>
            <a:ext cx="1781578" cy="307777"/>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400" dirty="0"/>
              <a:t>Temperature (Counts)</a:t>
            </a:r>
          </a:p>
        </p:txBody>
      </p:sp>
      <p:sp>
        <p:nvSpPr>
          <p:cNvPr id="16" name="TextBox 30">
            <a:extLst>
              <a:ext uri="{FF2B5EF4-FFF2-40B4-BE49-F238E27FC236}">
                <a16:creationId xmlns:a16="http://schemas.microsoft.com/office/drawing/2014/main" id="{8F67AA52-4DA9-438C-8D3B-56D4F0EB5137}"/>
              </a:ext>
            </a:extLst>
          </p:cNvPr>
          <p:cNvSpPr txBox="1"/>
          <p:nvPr/>
        </p:nvSpPr>
        <p:spPr>
          <a:xfrm>
            <a:off x="1004957" y="1183767"/>
            <a:ext cx="2433743" cy="307777"/>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400" dirty="0"/>
              <a:t>Single Pixel Plot with Model Fit</a:t>
            </a:r>
          </a:p>
        </p:txBody>
      </p:sp>
      <p:grpSp>
        <p:nvGrpSpPr>
          <p:cNvPr id="25" name="Group 24">
            <a:extLst>
              <a:ext uri="{FF2B5EF4-FFF2-40B4-BE49-F238E27FC236}">
                <a16:creationId xmlns:a16="http://schemas.microsoft.com/office/drawing/2014/main" id="{A5B135F4-66D2-49A2-8982-15DB3DF01497}"/>
              </a:ext>
            </a:extLst>
          </p:cNvPr>
          <p:cNvGrpSpPr/>
          <p:nvPr/>
        </p:nvGrpSpPr>
        <p:grpSpPr>
          <a:xfrm>
            <a:off x="2702127" y="2691439"/>
            <a:ext cx="1219200" cy="762000"/>
            <a:chOff x="7467600" y="2286000"/>
            <a:chExt cx="1219200" cy="762000"/>
          </a:xfrm>
        </p:grpSpPr>
        <p:sp>
          <p:nvSpPr>
            <p:cNvPr id="17" name="Rectangle 16">
              <a:extLst>
                <a:ext uri="{FF2B5EF4-FFF2-40B4-BE49-F238E27FC236}">
                  <a16:creationId xmlns:a16="http://schemas.microsoft.com/office/drawing/2014/main" id="{8738D731-8EEF-4AC0-A7C2-4E253414C31B}"/>
                </a:ext>
              </a:extLst>
            </p:cNvPr>
            <p:cNvSpPr/>
            <p:nvPr/>
          </p:nvSpPr>
          <p:spPr>
            <a:xfrm>
              <a:off x="7467600" y="2286000"/>
              <a:ext cx="1219200" cy="762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6">
              <a:extLst>
                <a:ext uri="{FF2B5EF4-FFF2-40B4-BE49-F238E27FC236}">
                  <a16:creationId xmlns:a16="http://schemas.microsoft.com/office/drawing/2014/main" id="{396050A2-EEBD-4467-A984-ED8C97F0C2F7}"/>
                </a:ext>
              </a:extLst>
            </p:cNvPr>
            <p:cNvSpPr txBox="1"/>
            <p:nvPr/>
          </p:nvSpPr>
          <p:spPr>
            <a:xfrm>
              <a:off x="7467600" y="2343302"/>
              <a:ext cx="573555" cy="307777"/>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400" dirty="0"/>
                <a:t>Data:</a:t>
              </a:r>
            </a:p>
          </p:txBody>
        </p:sp>
        <p:sp>
          <p:nvSpPr>
            <p:cNvPr id="19" name="TextBox 16">
              <a:extLst>
                <a:ext uri="{FF2B5EF4-FFF2-40B4-BE49-F238E27FC236}">
                  <a16:creationId xmlns:a16="http://schemas.microsoft.com/office/drawing/2014/main" id="{08C5B2A2-1DB9-44B9-A26C-22BD19B872A6}"/>
                </a:ext>
              </a:extLst>
            </p:cNvPr>
            <p:cNvSpPr txBox="1"/>
            <p:nvPr/>
          </p:nvSpPr>
          <p:spPr>
            <a:xfrm>
              <a:off x="7467600" y="2708381"/>
              <a:ext cx="707245" cy="307777"/>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400" dirty="0"/>
                <a:t>Model:</a:t>
              </a:r>
            </a:p>
          </p:txBody>
        </p:sp>
        <p:cxnSp>
          <p:nvCxnSpPr>
            <p:cNvPr id="23" name="Straight Connector 22">
              <a:extLst>
                <a:ext uri="{FF2B5EF4-FFF2-40B4-BE49-F238E27FC236}">
                  <a16:creationId xmlns:a16="http://schemas.microsoft.com/office/drawing/2014/main" id="{3B848068-39FF-4807-A1E8-8F5BE3C0B987}"/>
                </a:ext>
              </a:extLst>
            </p:cNvPr>
            <p:cNvCxnSpPr/>
            <p:nvPr/>
          </p:nvCxnSpPr>
          <p:spPr>
            <a:xfrm>
              <a:off x="8174845" y="2895600"/>
              <a:ext cx="359555" cy="0"/>
            </a:xfrm>
            <a:prstGeom prst="line">
              <a:avLst/>
            </a:prstGeom>
            <a:ln>
              <a:solidFill>
                <a:srgbClr val="00B050"/>
              </a:solidFill>
            </a:ln>
          </p:spPr>
          <p:style>
            <a:lnRef idx="2">
              <a:schemeClr val="accent3"/>
            </a:lnRef>
            <a:fillRef idx="0">
              <a:schemeClr val="accent3"/>
            </a:fillRef>
            <a:effectRef idx="1">
              <a:schemeClr val="accent3"/>
            </a:effectRef>
            <a:fontRef idx="minor">
              <a:schemeClr val="tx1"/>
            </a:fontRef>
          </p:style>
        </p:cxnSp>
        <p:sp>
          <p:nvSpPr>
            <p:cNvPr id="24" name="Oval 23">
              <a:extLst>
                <a:ext uri="{FF2B5EF4-FFF2-40B4-BE49-F238E27FC236}">
                  <a16:creationId xmlns:a16="http://schemas.microsoft.com/office/drawing/2014/main" id="{6372C230-940F-4790-930A-B495303A7C71}"/>
                </a:ext>
              </a:extLst>
            </p:cNvPr>
            <p:cNvSpPr/>
            <p:nvPr/>
          </p:nvSpPr>
          <p:spPr>
            <a:xfrm>
              <a:off x="8305800" y="2514600"/>
              <a:ext cx="45719" cy="457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61" name="Straight Arrow Connector 60">
            <a:extLst>
              <a:ext uri="{FF2B5EF4-FFF2-40B4-BE49-F238E27FC236}">
                <a16:creationId xmlns:a16="http://schemas.microsoft.com/office/drawing/2014/main" id="{0FBBA4F3-D513-43C7-B6B2-88379B627216}"/>
              </a:ext>
            </a:extLst>
          </p:cNvPr>
          <p:cNvCxnSpPr>
            <a:cxnSpLocks/>
          </p:cNvCxnSpPr>
          <p:nvPr/>
        </p:nvCxnSpPr>
        <p:spPr>
          <a:xfrm>
            <a:off x="4984112" y="2230052"/>
            <a:ext cx="0" cy="574740"/>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sp>
        <p:nvSpPr>
          <p:cNvPr id="62" name="TextBox 61">
            <a:extLst>
              <a:ext uri="{FF2B5EF4-FFF2-40B4-BE49-F238E27FC236}">
                <a16:creationId xmlns:a16="http://schemas.microsoft.com/office/drawing/2014/main" id="{39FB210B-CA60-4846-980E-4A568BC80E15}"/>
              </a:ext>
            </a:extLst>
          </p:cNvPr>
          <p:cNvSpPr txBox="1"/>
          <p:nvPr/>
        </p:nvSpPr>
        <p:spPr>
          <a:xfrm>
            <a:off x="4511224" y="2789009"/>
            <a:ext cx="670376" cy="307777"/>
          </a:xfrm>
          <a:prstGeom prst="rect">
            <a:avLst/>
          </a:prstGeom>
          <a:noFill/>
        </p:spPr>
        <p:txBody>
          <a:bodyPr wrap="square" rtlCol="0">
            <a:spAutoFit/>
          </a:bodyPr>
          <a:lstStyle/>
          <a:p>
            <a:r>
              <a:rPr lang="en-US" sz="1400" dirty="0"/>
              <a:t>2.5 cm</a:t>
            </a:r>
          </a:p>
        </p:txBody>
      </p:sp>
      <p:sp>
        <p:nvSpPr>
          <p:cNvPr id="63" name="TextBox 62">
            <a:extLst>
              <a:ext uri="{FF2B5EF4-FFF2-40B4-BE49-F238E27FC236}">
                <a16:creationId xmlns:a16="http://schemas.microsoft.com/office/drawing/2014/main" id="{5D7D6370-395E-4557-BD96-95703B108233}"/>
              </a:ext>
            </a:extLst>
          </p:cNvPr>
          <p:cNvSpPr txBox="1"/>
          <p:nvPr/>
        </p:nvSpPr>
        <p:spPr>
          <a:xfrm>
            <a:off x="10072140" y="3490008"/>
            <a:ext cx="1333698" cy="307777"/>
          </a:xfrm>
          <a:prstGeom prst="rect">
            <a:avLst/>
          </a:prstGeom>
          <a:noFill/>
        </p:spPr>
        <p:txBody>
          <a:bodyPr wrap="none" rtlCol="0">
            <a:spAutoFit/>
          </a:bodyPr>
          <a:lstStyle/>
          <a:p>
            <a:r>
              <a:rPr lang="en-US" sz="1400" dirty="0"/>
              <a:t>Position (pixels)</a:t>
            </a:r>
          </a:p>
        </p:txBody>
      </p:sp>
      <p:sp>
        <p:nvSpPr>
          <p:cNvPr id="64" name="TextBox 63">
            <a:extLst>
              <a:ext uri="{FF2B5EF4-FFF2-40B4-BE49-F238E27FC236}">
                <a16:creationId xmlns:a16="http://schemas.microsoft.com/office/drawing/2014/main" id="{97320CA0-CB92-4288-AA2C-1F56E0857F18}"/>
              </a:ext>
            </a:extLst>
          </p:cNvPr>
          <p:cNvSpPr txBox="1"/>
          <p:nvPr/>
        </p:nvSpPr>
        <p:spPr>
          <a:xfrm rot="16200000">
            <a:off x="8288826" y="2340735"/>
            <a:ext cx="1298753" cy="307777"/>
          </a:xfrm>
          <a:prstGeom prst="rect">
            <a:avLst/>
          </a:prstGeom>
          <a:noFill/>
        </p:spPr>
        <p:txBody>
          <a:bodyPr wrap="none" rtlCol="0">
            <a:spAutoFit/>
          </a:bodyPr>
          <a:lstStyle/>
          <a:p>
            <a:r>
              <a:rPr lang="en-US" sz="1400" dirty="0"/>
              <a:t>Thickness  (cm)</a:t>
            </a:r>
          </a:p>
        </p:txBody>
      </p:sp>
      <p:sp>
        <p:nvSpPr>
          <p:cNvPr id="65" name="TextBox 64">
            <a:extLst>
              <a:ext uri="{FF2B5EF4-FFF2-40B4-BE49-F238E27FC236}">
                <a16:creationId xmlns:a16="http://schemas.microsoft.com/office/drawing/2014/main" id="{F5B2DA60-B49F-412F-ADDE-95CCBB62A962}"/>
              </a:ext>
            </a:extLst>
          </p:cNvPr>
          <p:cNvSpPr txBox="1"/>
          <p:nvPr/>
        </p:nvSpPr>
        <p:spPr>
          <a:xfrm>
            <a:off x="10330864" y="1300671"/>
            <a:ext cx="816249" cy="307777"/>
          </a:xfrm>
          <a:prstGeom prst="rect">
            <a:avLst/>
          </a:prstGeom>
          <a:noFill/>
        </p:spPr>
        <p:txBody>
          <a:bodyPr wrap="none" rtlCol="0">
            <a:spAutoFit/>
          </a:bodyPr>
          <a:lstStyle/>
          <a:p>
            <a:r>
              <a:rPr lang="en-US" sz="1400" dirty="0"/>
              <a:t>Line Plot</a:t>
            </a:r>
          </a:p>
        </p:txBody>
      </p:sp>
      <p:sp>
        <p:nvSpPr>
          <p:cNvPr id="66" name="TextBox 65">
            <a:extLst>
              <a:ext uri="{FF2B5EF4-FFF2-40B4-BE49-F238E27FC236}">
                <a16:creationId xmlns:a16="http://schemas.microsoft.com/office/drawing/2014/main" id="{EF6EB540-A6E4-4E4E-8DCD-8AD645198088}"/>
              </a:ext>
            </a:extLst>
          </p:cNvPr>
          <p:cNvSpPr txBox="1"/>
          <p:nvPr/>
        </p:nvSpPr>
        <p:spPr>
          <a:xfrm>
            <a:off x="5868849" y="1460211"/>
            <a:ext cx="2025042" cy="307777"/>
          </a:xfrm>
          <a:prstGeom prst="rect">
            <a:avLst/>
          </a:prstGeom>
          <a:noFill/>
        </p:spPr>
        <p:txBody>
          <a:bodyPr wrap="none" rtlCol="0">
            <a:spAutoFit/>
          </a:bodyPr>
          <a:lstStyle/>
          <a:p>
            <a:r>
              <a:rPr lang="en-US" sz="1400" dirty="0"/>
              <a:t>Thermal Thickness Image</a:t>
            </a:r>
          </a:p>
        </p:txBody>
      </p:sp>
      <p:cxnSp>
        <p:nvCxnSpPr>
          <p:cNvPr id="68" name="Straight Arrow Connector 67">
            <a:extLst>
              <a:ext uri="{FF2B5EF4-FFF2-40B4-BE49-F238E27FC236}">
                <a16:creationId xmlns:a16="http://schemas.microsoft.com/office/drawing/2014/main" id="{ABBE55C9-1E4B-48B8-80B9-2AF916562441}"/>
              </a:ext>
            </a:extLst>
          </p:cNvPr>
          <p:cNvCxnSpPr>
            <a:cxnSpLocks/>
          </p:cNvCxnSpPr>
          <p:nvPr/>
        </p:nvCxnSpPr>
        <p:spPr>
          <a:xfrm>
            <a:off x="5104235" y="2550517"/>
            <a:ext cx="3554270"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pic>
        <p:nvPicPr>
          <p:cNvPr id="69" name="Picture 68">
            <a:extLst>
              <a:ext uri="{FF2B5EF4-FFF2-40B4-BE49-F238E27FC236}">
                <a16:creationId xmlns:a16="http://schemas.microsoft.com/office/drawing/2014/main" id="{023D0D78-7C64-47E2-B792-080F7F02936B}"/>
              </a:ext>
            </a:extLst>
          </p:cNvPr>
          <p:cNvPicPr>
            <a:picLocks noChangeAspect="1"/>
          </p:cNvPicPr>
          <p:nvPr/>
        </p:nvPicPr>
        <p:blipFill>
          <a:blip r:embed="rId6"/>
          <a:stretch>
            <a:fillRect/>
          </a:stretch>
        </p:blipFill>
        <p:spPr>
          <a:xfrm rot="16200000">
            <a:off x="3650672" y="2522289"/>
            <a:ext cx="1651000" cy="203200"/>
          </a:xfrm>
          <a:prstGeom prst="rect">
            <a:avLst/>
          </a:prstGeom>
        </p:spPr>
      </p:pic>
      <p:sp>
        <p:nvSpPr>
          <p:cNvPr id="70" name="TextBox 69">
            <a:extLst>
              <a:ext uri="{FF2B5EF4-FFF2-40B4-BE49-F238E27FC236}">
                <a16:creationId xmlns:a16="http://schemas.microsoft.com/office/drawing/2014/main" id="{01269EEA-457F-4E07-B315-E3877DBC9864}"/>
              </a:ext>
            </a:extLst>
          </p:cNvPr>
          <p:cNvSpPr txBox="1"/>
          <p:nvPr/>
        </p:nvSpPr>
        <p:spPr>
          <a:xfrm>
            <a:off x="4140984" y="3449389"/>
            <a:ext cx="670376" cy="307777"/>
          </a:xfrm>
          <a:prstGeom prst="rect">
            <a:avLst/>
          </a:prstGeom>
          <a:noFill/>
        </p:spPr>
        <p:txBody>
          <a:bodyPr wrap="none" rtlCol="0">
            <a:spAutoFit/>
          </a:bodyPr>
          <a:lstStyle/>
          <a:p>
            <a:r>
              <a:rPr lang="en-US" sz="1400" dirty="0"/>
              <a:t>0.0 cm</a:t>
            </a:r>
          </a:p>
        </p:txBody>
      </p:sp>
      <p:sp>
        <p:nvSpPr>
          <p:cNvPr id="71" name="TextBox 70">
            <a:extLst>
              <a:ext uri="{FF2B5EF4-FFF2-40B4-BE49-F238E27FC236}">
                <a16:creationId xmlns:a16="http://schemas.microsoft.com/office/drawing/2014/main" id="{9163B283-BD51-4D21-9FF4-035322D4160D}"/>
              </a:ext>
            </a:extLst>
          </p:cNvPr>
          <p:cNvSpPr txBox="1"/>
          <p:nvPr/>
        </p:nvSpPr>
        <p:spPr>
          <a:xfrm>
            <a:off x="4178572" y="1490612"/>
            <a:ext cx="670376" cy="307777"/>
          </a:xfrm>
          <a:prstGeom prst="rect">
            <a:avLst/>
          </a:prstGeom>
          <a:noFill/>
        </p:spPr>
        <p:txBody>
          <a:bodyPr wrap="none" rtlCol="0">
            <a:spAutoFit/>
          </a:bodyPr>
          <a:lstStyle/>
          <a:p>
            <a:r>
              <a:rPr lang="en-US" sz="1400" dirty="0"/>
              <a:t>0.4 cm</a:t>
            </a:r>
          </a:p>
        </p:txBody>
      </p:sp>
      <p:grpSp>
        <p:nvGrpSpPr>
          <p:cNvPr id="72" name="Group 71">
            <a:extLst>
              <a:ext uri="{FF2B5EF4-FFF2-40B4-BE49-F238E27FC236}">
                <a16:creationId xmlns:a16="http://schemas.microsoft.com/office/drawing/2014/main" id="{F27B1327-AB84-46FE-BFE2-EB87977CC214}"/>
              </a:ext>
            </a:extLst>
          </p:cNvPr>
          <p:cNvGrpSpPr/>
          <p:nvPr/>
        </p:nvGrpSpPr>
        <p:grpSpPr>
          <a:xfrm>
            <a:off x="661503" y="5157558"/>
            <a:ext cx="11157306" cy="767010"/>
            <a:chOff x="-2653792" y="1289049"/>
            <a:chExt cx="13486062" cy="927102"/>
          </a:xfrm>
        </p:grpSpPr>
        <p:pic>
          <p:nvPicPr>
            <p:cNvPr id="73" name="Picture 72">
              <a:extLst>
                <a:ext uri="{FF2B5EF4-FFF2-40B4-BE49-F238E27FC236}">
                  <a16:creationId xmlns:a16="http://schemas.microsoft.com/office/drawing/2014/main" id="{40BDC98C-EF52-4BFA-BC8D-1551925661DD}"/>
                </a:ext>
              </a:extLst>
            </p:cNvPr>
            <p:cNvPicPr>
              <a:picLocks noChangeAspect="1"/>
            </p:cNvPicPr>
            <p:nvPr/>
          </p:nvPicPr>
          <p:blipFill rotWithShape="1">
            <a:blip r:embed="rId7"/>
            <a:srcRect l="29786" r="21380"/>
            <a:stretch/>
          </p:blipFill>
          <p:spPr>
            <a:xfrm rot="16200000">
              <a:off x="409193" y="-1773936"/>
              <a:ext cx="927102" cy="7053072"/>
            </a:xfrm>
            <a:prstGeom prst="rect">
              <a:avLst/>
            </a:prstGeom>
          </p:spPr>
        </p:pic>
        <p:pic>
          <p:nvPicPr>
            <p:cNvPr id="74" name="Picture 73">
              <a:extLst>
                <a:ext uri="{FF2B5EF4-FFF2-40B4-BE49-F238E27FC236}">
                  <a16:creationId xmlns:a16="http://schemas.microsoft.com/office/drawing/2014/main" id="{F64441CD-1754-4948-8FA3-FE3C29502247}"/>
                </a:ext>
              </a:extLst>
            </p:cNvPr>
            <p:cNvPicPr>
              <a:picLocks noChangeAspect="1"/>
            </p:cNvPicPr>
            <p:nvPr/>
          </p:nvPicPr>
          <p:blipFill rotWithShape="1">
            <a:blip r:embed="rId8"/>
            <a:srcRect l="37097" t="1957" r="27434"/>
            <a:stretch/>
          </p:blipFill>
          <p:spPr>
            <a:xfrm rot="16200000">
              <a:off x="6921269" y="-1694850"/>
              <a:ext cx="927101" cy="6894900"/>
            </a:xfrm>
            <a:prstGeom prst="rect">
              <a:avLst/>
            </a:prstGeom>
          </p:spPr>
        </p:pic>
      </p:grpSp>
      <p:sp>
        <p:nvSpPr>
          <p:cNvPr id="75" name="TextBox 74">
            <a:extLst>
              <a:ext uri="{FF2B5EF4-FFF2-40B4-BE49-F238E27FC236}">
                <a16:creationId xmlns:a16="http://schemas.microsoft.com/office/drawing/2014/main" id="{AF9E47BC-2CB6-4802-A97E-4EA3B93F853F}"/>
              </a:ext>
            </a:extLst>
          </p:cNvPr>
          <p:cNvSpPr txBox="1"/>
          <p:nvPr/>
        </p:nvSpPr>
        <p:spPr>
          <a:xfrm>
            <a:off x="8695894" y="4431890"/>
            <a:ext cx="1333698" cy="307777"/>
          </a:xfrm>
          <a:prstGeom prst="rect">
            <a:avLst/>
          </a:prstGeom>
          <a:noFill/>
        </p:spPr>
        <p:txBody>
          <a:bodyPr wrap="none" rtlCol="0">
            <a:spAutoFit/>
          </a:bodyPr>
          <a:lstStyle/>
          <a:p>
            <a:r>
              <a:rPr lang="en-US" sz="1400" dirty="0"/>
              <a:t>Position (pixels)</a:t>
            </a:r>
          </a:p>
        </p:txBody>
      </p:sp>
      <p:sp>
        <p:nvSpPr>
          <p:cNvPr id="76" name="TextBox 75">
            <a:extLst>
              <a:ext uri="{FF2B5EF4-FFF2-40B4-BE49-F238E27FC236}">
                <a16:creationId xmlns:a16="http://schemas.microsoft.com/office/drawing/2014/main" id="{D5CBC11E-EF94-4943-A149-811CF2196370}"/>
              </a:ext>
            </a:extLst>
          </p:cNvPr>
          <p:cNvSpPr txBox="1"/>
          <p:nvPr/>
        </p:nvSpPr>
        <p:spPr>
          <a:xfrm>
            <a:off x="9151263" y="4785014"/>
            <a:ext cx="2424155" cy="307777"/>
          </a:xfrm>
          <a:prstGeom prst="rect">
            <a:avLst/>
          </a:prstGeom>
          <a:noFill/>
        </p:spPr>
        <p:txBody>
          <a:bodyPr wrap="square" rtlCol="0">
            <a:spAutoFit/>
          </a:bodyPr>
          <a:lstStyle/>
          <a:p>
            <a:r>
              <a:rPr lang="en-US" sz="1400" dirty="0"/>
              <a:t>X-ray CT Cross Section Slice</a:t>
            </a:r>
          </a:p>
        </p:txBody>
      </p:sp>
      <p:cxnSp>
        <p:nvCxnSpPr>
          <p:cNvPr id="77" name="Straight Arrow Connector 76">
            <a:extLst>
              <a:ext uri="{FF2B5EF4-FFF2-40B4-BE49-F238E27FC236}">
                <a16:creationId xmlns:a16="http://schemas.microsoft.com/office/drawing/2014/main" id="{2739EC67-C96E-47B4-8A0E-B098CA794F5C}"/>
              </a:ext>
            </a:extLst>
          </p:cNvPr>
          <p:cNvCxnSpPr>
            <a:cxnSpLocks/>
          </p:cNvCxnSpPr>
          <p:nvPr/>
        </p:nvCxnSpPr>
        <p:spPr>
          <a:xfrm>
            <a:off x="2555135" y="5274390"/>
            <a:ext cx="0" cy="266672"/>
          </a:xfrm>
          <a:prstGeom prst="straightConnector1">
            <a:avLst/>
          </a:prstGeom>
          <a:ln>
            <a:solidFill>
              <a:srgbClr val="FF0000"/>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78" name="TextBox 77">
            <a:extLst>
              <a:ext uri="{FF2B5EF4-FFF2-40B4-BE49-F238E27FC236}">
                <a16:creationId xmlns:a16="http://schemas.microsoft.com/office/drawing/2014/main" id="{C8A326F5-55E2-4BE5-A3FE-0142027260E8}"/>
              </a:ext>
            </a:extLst>
          </p:cNvPr>
          <p:cNvSpPr txBox="1"/>
          <p:nvPr/>
        </p:nvSpPr>
        <p:spPr>
          <a:xfrm>
            <a:off x="2366144" y="4677293"/>
            <a:ext cx="1093926" cy="523220"/>
          </a:xfrm>
          <a:prstGeom prst="rect">
            <a:avLst/>
          </a:prstGeom>
          <a:noFill/>
        </p:spPr>
        <p:txBody>
          <a:bodyPr wrap="square" rtlCol="0">
            <a:spAutoFit/>
          </a:bodyPr>
          <a:lstStyle/>
          <a:p>
            <a:r>
              <a:rPr lang="en-US" sz="1400" dirty="0"/>
              <a:t>0.24 cm Depth</a:t>
            </a:r>
          </a:p>
        </p:txBody>
      </p:sp>
      <p:sp>
        <p:nvSpPr>
          <p:cNvPr id="79" name="TextBox 78">
            <a:extLst>
              <a:ext uri="{FF2B5EF4-FFF2-40B4-BE49-F238E27FC236}">
                <a16:creationId xmlns:a16="http://schemas.microsoft.com/office/drawing/2014/main" id="{76644980-9AB7-4DC6-86C2-9280B62C9FDE}"/>
              </a:ext>
            </a:extLst>
          </p:cNvPr>
          <p:cNvSpPr txBox="1"/>
          <p:nvPr/>
        </p:nvSpPr>
        <p:spPr>
          <a:xfrm>
            <a:off x="661502" y="5983057"/>
            <a:ext cx="1093926" cy="307777"/>
          </a:xfrm>
          <a:prstGeom prst="rect">
            <a:avLst/>
          </a:prstGeom>
          <a:noFill/>
        </p:spPr>
        <p:txBody>
          <a:bodyPr wrap="square" rtlCol="0">
            <a:spAutoFit/>
          </a:bodyPr>
          <a:lstStyle/>
          <a:p>
            <a:r>
              <a:rPr lang="en-US" sz="1400" dirty="0"/>
              <a:t>Skin Side</a:t>
            </a:r>
          </a:p>
        </p:txBody>
      </p:sp>
      <p:sp>
        <p:nvSpPr>
          <p:cNvPr id="80" name="TextBox 79">
            <a:extLst>
              <a:ext uri="{FF2B5EF4-FFF2-40B4-BE49-F238E27FC236}">
                <a16:creationId xmlns:a16="http://schemas.microsoft.com/office/drawing/2014/main" id="{65D0447F-2A13-4324-AEF5-8DC16B7302E8}"/>
              </a:ext>
            </a:extLst>
          </p:cNvPr>
          <p:cNvSpPr txBox="1"/>
          <p:nvPr/>
        </p:nvSpPr>
        <p:spPr>
          <a:xfrm>
            <a:off x="649091" y="4870516"/>
            <a:ext cx="1717053" cy="307777"/>
          </a:xfrm>
          <a:prstGeom prst="rect">
            <a:avLst/>
          </a:prstGeom>
          <a:noFill/>
        </p:spPr>
        <p:txBody>
          <a:bodyPr wrap="square" rtlCol="0">
            <a:spAutoFit/>
          </a:bodyPr>
          <a:lstStyle/>
          <a:p>
            <a:r>
              <a:rPr lang="en-US" sz="1400" dirty="0"/>
              <a:t>Stiffener Flange Side</a:t>
            </a:r>
          </a:p>
        </p:txBody>
      </p:sp>
      <p:cxnSp>
        <p:nvCxnSpPr>
          <p:cNvPr id="81" name="Straight Arrow Connector 80">
            <a:extLst>
              <a:ext uri="{FF2B5EF4-FFF2-40B4-BE49-F238E27FC236}">
                <a16:creationId xmlns:a16="http://schemas.microsoft.com/office/drawing/2014/main" id="{B1009711-A868-4C4D-87D4-6649DBF0154E}"/>
              </a:ext>
            </a:extLst>
          </p:cNvPr>
          <p:cNvCxnSpPr>
            <a:cxnSpLocks/>
          </p:cNvCxnSpPr>
          <p:nvPr/>
        </p:nvCxnSpPr>
        <p:spPr>
          <a:xfrm>
            <a:off x="5514782" y="5274390"/>
            <a:ext cx="0" cy="318903"/>
          </a:xfrm>
          <a:prstGeom prst="straightConnector1">
            <a:avLst/>
          </a:prstGeom>
          <a:ln>
            <a:solidFill>
              <a:srgbClr val="FF0000"/>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82" name="TextBox 81">
            <a:extLst>
              <a:ext uri="{FF2B5EF4-FFF2-40B4-BE49-F238E27FC236}">
                <a16:creationId xmlns:a16="http://schemas.microsoft.com/office/drawing/2014/main" id="{DD8B3835-3E8D-41F1-8BC7-87DABC01500F}"/>
              </a:ext>
            </a:extLst>
          </p:cNvPr>
          <p:cNvSpPr txBox="1"/>
          <p:nvPr/>
        </p:nvSpPr>
        <p:spPr>
          <a:xfrm>
            <a:off x="4830034" y="4677293"/>
            <a:ext cx="852181" cy="523220"/>
          </a:xfrm>
          <a:prstGeom prst="rect">
            <a:avLst/>
          </a:prstGeom>
          <a:noFill/>
        </p:spPr>
        <p:txBody>
          <a:bodyPr wrap="square" rtlCol="0">
            <a:spAutoFit/>
          </a:bodyPr>
          <a:lstStyle/>
          <a:p>
            <a:r>
              <a:rPr lang="en-US" sz="1400" dirty="0"/>
              <a:t>0.29 cm Depth</a:t>
            </a:r>
          </a:p>
        </p:txBody>
      </p:sp>
      <p:cxnSp>
        <p:nvCxnSpPr>
          <p:cNvPr id="83" name="Straight Arrow Connector 82">
            <a:extLst>
              <a:ext uri="{FF2B5EF4-FFF2-40B4-BE49-F238E27FC236}">
                <a16:creationId xmlns:a16="http://schemas.microsoft.com/office/drawing/2014/main" id="{15AF93B5-C05D-4B36-8BB9-9AC95E47DF5D}"/>
              </a:ext>
            </a:extLst>
          </p:cNvPr>
          <p:cNvCxnSpPr>
            <a:cxnSpLocks/>
          </p:cNvCxnSpPr>
          <p:nvPr/>
        </p:nvCxnSpPr>
        <p:spPr>
          <a:xfrm flipH="1" flipV="1">
            <a:off x="4656766" y="5593295"/>
            <a:ext cx="1457745" cy="54365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4" name="TextBox 83">
            <a:extLst>
              <a:ext uri="{FF2B5EF4-FFF2-40B4-BE49-F238E27FC236}">
                <a16:creationId xmlns:a16="http://schemas.microsoft.com/office/drawing/2014/main" id="{95FFE239-8692-42E5-AE8F-09EA02EA10B7}"/>
              </a:ext>
            </a:extLst>
          </p:cNvPr>
          <p:cNvSpPr txBox="1"/>
          <p:nvPr/>
        </p:nvSpPr>
        <p:spPr>
          <a:xfrm>
            <a:off x="6155327" y="6013657"/>
            <a:ext cx="2424155" cy="307777"/>
          </a:xfrm>
          <a:prstGeom prst="rect">
            <a:avLst/>
          </a:prstGeom>
          <a:noFill/>
        </p:spPr>
        <p:txBody>
          <a:bodyPr wrap="square" rtlCol="0">
            <a:spAutoFit/>
          </a:bodyPr>
          <a:lstStyle/>
          <a:p>
            <a:r>
              <a:rPr lang="en-US" sz="1400" dirty="0"/>
              <a:t>Crack at Multiple Interfaces</a:t>
            </a:r>
          </a:p>
        </p:txBody>
      </p:sp>
      <p:sp>
        <p:nvSpPr>
          <p:cNvPr id="85" name="TextBox 84">
            <a:extLst>
              <a:ext uri="{FF2B5EF4-FFF2-40B4-BE49-F238E27FC236}">
                <a16:creationId xmlns:a16="http://schemas.microsoft.com/office/drawing/2014/main" id="{F00C6A1A-4891-4212-8204-509B07EBEF53}"/>
              </a:ext>
            </a:extLst>
          </p:cNvPr>
          <p:cNvSpPr txBox="1"/>
          <p:nvPr/>
        </p:nvSpPr>
        <p:spPr>
          <a:xfrm>
            <a:off x="6128869" y="4508561"/>
            <a:ext cx="1328622" cy="307777"/>
          </a:xfrm>
          <a:prstGeom prst="rect">
            <a:avLst/>
          </a:prstGeom>
          <a:noFill/>
        </p:spPr>
        <p:txBody>
          <a:bodyPr wrap="square" rtlCol="0">
            <a:spAutoFit/>
          </a:bodyPr>
          <a:lstStyle/>
          <a:p>
            <a:r>
              <a:rPr lang="en-US" sz="1400" dirty="0"/>
              <a:t>Center of Crack</a:t>
            </a:r>
          </a:p>
        </p:txBody>
      </p:sp>
      <p:cxnSp>
        <p:nvCxnSpPr>
          <p:cNvPr id="86" name="Straight Arrow Connector 85">
            <a:extLst>
              <a:ext uri="{FF2B5EF4-FFF2-40B4-BE49-F238E27FC236}">
                <a16:creationId xmlns:a16="http://schemas.microsoft.com/office/drawing/2014/main" id="{238BB30F-FDCC-4103-A0AD-3EC05FB868D4}"/>
              </a:ext>
            </a:extLst>
          </p:cNvPr>
          <p:cNvCxnSpPr>
            <a:cxnSpLocks/>
          </p:cNvCxnSpPr>
          <p:nvPr/>
        </p:nvCxnSpPr>
        <p:spPr>
          <a:xfrm flipH="1">
            <a:off x="6194189" y="4778584"/>
            <a:ext cx="302471" cy="706611"/>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7" name="Straight Arrow Connector 86">
            <a:extLst>
              <a:ext uri="{FF2B5EF4-FFF2-40B4-BE49-F238E27FC236}">
                <a16:creationId xmlns:a16="http://schemas.microsoft.com/office/drawing/2014/main" id="{C7ACA967-9EDE-4B38-BAE1-EDD8ECBCB0D8}"/>
              </a:ext>
            </a:extLst>
          </p:cNvPr>
          <p:cNvCxnSpPr>
            <a:cxnSpLocks/>
          </p:cNvCxnSpPr>
          <p:nvPr/>
        </p:nvCxnSpPr>
        <p:spPr>
          <a:xfrm flipV="1">
            <a:off x="6706140" y="2400599"/>
            <a:ext cx="4032848" cy="2112067"/>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2" name="Slide Number Placeholder 4">
            <a:extLst>
              <a:ext uri="{FF2B5EF4-FFF2-40B4-BE49-F238E27FC236}">
                <a16:creationId xmlns:a16="http://schemas.microsoft.com/office/drawing/2014/main" id="{755B44C7-E70C-4041-ABC1-F3390B7DBBD4}"/>
              </a:ext>
            </a:extLst>
          </p:cNvPr>
          <p:cNvSpPr>
            <a:spLocks noGrp="1"/>
          </p:cNvSpPr>
          <p:nvPr>
            <p:ph type="sldNum" sz="quarter" idx="11"/>
          </p:nvPr>
        </p:nvSpPr>
        <p:spPr bwMode="auto">
          <a:xfrm>
            <a:off x="8737600" y="6356351"/>
            <a:ext cx="2844800" cy="365125"/>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28F12B36-1126-F141-8F49-07759655D28A}" type="slidenum">
              <a:rPr lang="en-US" sz="1200">
                <a:solidFill>
                  <a:srgbClr val="898989"/>
                </a:solidFill>
              </a:rPr>
              <a:pPr eaLnBrk="1" hangingPunct="1"/>
              <a:t>11</a:t>
            </a:fld>
            <a:endParaRPr lang="en-US" sz="1200" dirty="0">
              <a:solidFill>
                <a:srgbClr val="898989"/>
              </a:solidFill>
            </a:endParaRPr>
          </a:p>
        </p:txBody>
      </p:sp>
    </p:spTree>
    <p:extLst>
      <p:ext uri="{BB962C8B-B14F-4D97-AF65-F5344CB8AC3E}">
        <p14:creationId xmlns:p14="http://schemas.microsoft.com/office/powerpoint/2010/main" val="26581361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Slide Number Placeholder 4"/>
          <p:cNvSpPr>
            <a:spLocks noGrp="1"/>
          </p:cNvSpPr>
          <p:nvPr>
            <p:ph type="sldNum"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6CB2663E-1219-2F4B-AE8D-A06271680F8A}" type="slidenum">
              <a:rPr lang="en-US" sz="1200">
                <a:solidFill>
                  <a:srgbClr val="898989"/>
                </a:solidFill>
              </a:rPr>
              <a:pPr eaLnBrk="1" hangingPunct="1"/>
              <a:t>12</a:t>
            </a:fld>
            <a:endParaRPr lang="en-US" sz="1200" dirty="0">
              <a:solidFill>
                <a:srgbClr val="898989"/>
              </a:solidFill>
            </a:endParaRPr>
          </a:p>
        </p:txBody>
      </p:sp>
      <p:pic>
        <p:nvPicPr>
          <p:cNvPr id="8" name="7pb001un7">
            <a:hlinkClick r:id="" action="ppaction://media"/>
            <a:extLst>
              <a:ext uri="{FF2B5EF4-FFF2-40B4-BE49-F238E27FC236}">
                <a16:creationId xmlns:a16="http://schemas.microsoft.com/office/drawing/2014/main" id="{11C53428-E93D-48B5-81B2-6CB86915B06D}"/>
              </a:ext>
            </a:extLst>
          </p:cNvPr>
          <p:cNvPicPr>
            <a:picLocks noChangeAspect="1"/>
          </p:cNvPicPr>
          <p:nvPr>
            <a:videoFile r:link="rId3"/>
            <p:extLst>
              <p:ext uri="{DAA4B4D4-6D71-4841-9C94-3DE7FCFB9230}">
                <p14:media xmlns:p14="http://schemas.microsoft.com/office/powerpoint/2010/main" r:embed="rId2"/>
              </p:ext>
            </p:extLst>
          </p:nvPr>
        </p:nvPicPr>
        <p:blipFill>
          <a:blip r:embed="rId6"/>
          <a:stretch>
            <a:fillRect/>
          </a:stretch>
        </p:blipFill>
        <p:spPr>
          <a:xfrm>
            <a:off x="3765493" y="1464716"/>
            <a:ext cx="5194413" cy="4572547"/>
          </a:xfrm>
          <a:prstGeom prst="rect">
            <a:avLst/>
          </a:prstGeom>
        </p:spPr>
      </p:pic>
      <p:sp>
        <p:nvSpPr>
          <p:cNvPr id="11" name="Title 1">
            <a:extLst>
              <a:ext uri="{FF2B5EF4-FFF2-40B4-BE49-F238E27FC236}">
                <a16:creationId xmlns:a16="http://schemas.microsoft.com/office/drawing/2014/main" id="{463BDE38-325C-4FB3-A13C-E96DD06606D0}"/>
              </a:ext>
            </a:extLst>
          </p:cNvPr>
          <p:cNvSpPr txBox="1">
            <a:spLocks/>
          </p:cNvSpPr>
          <p:nvPr/>
        </p:nvSpPr>
        <p:spPr bwMode="auto">
          <a:xfrm>
            <a:off x="2286000" y="2628"/>
            <a:ext cx="8153400" cy="11430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lnSpcReduction="10000"/>
          </a:bodyPr>
          <a:lstStyle>
            <a:lvl1pPr algn="ctr" rtl="0" eaLnBrk="1" fontAlgn="base" hangingPunct="1">
              <a:spcBef>
                <a:spcPct val="0"/>
              </a:spcBef>
              <a:spcAft>
                <a:spcPct val="0"/>
              </a:spcAft>
              <a:defRPr sz="4000" kern="1200">
                <a:solidFill>
                  <a:schemeClr val="tx1"/>
                </a:solidFill>
                <a:latin typeface="+mj-lt"/>
                <a:ea typeface="ＭＳ Ｐゴシック" charset="0"/>
                <a:cs typeface="ＭＳ Ｐゴシック" charset="0"/>
              </a:defRPr>
            </a:lvl1pPr>
            <a:lvl2pPr algn="ctr" rtl="0" eaLnBrk="1" fontAlgn="base" hangingPunct="1">
              <a:spcBef>
                <a:spcPct val="0"/>
              </a:spcBef>
              <a:spcAft>
                <a:spcPct val="0"/>
              </a:spcAft>
              <a:defRPr sz="4400">
                <a:solidFill>
                  <a:schemeClr val="tx1"/>
                </a:solidFill>
                <a:latin typeface="Calibri" pitchFamily="34" charset="0"/>
                <a:ea typeface="ＭＳ Ｐゴシック" charset="0"/>
                <a:cs typeface="ＭＳ Ｐゴシック" charset="0"/>
              </a:defRPr>
            </a:lvl2pPr>
            <a:lvl3pPr algn="ctr" rtl="0" eaLnBrk="1" fontAlgn="base" hangingPunct="1">
              <a:spcBef>
                <a:spcPct val="0"/>
              </a:spcBef>
              <a:spcAft>
                <a:spcPct val="0"/>
              </a:spcAft>
              <a:defRPr sz="4400">
                <a:solidFill>
                  <a:schemeClr val="tx1"/>
                </a:solidFill>
                <a:latin typeface="Calibri" pitchFamily="34" charset="0"/>
                <a:ea typeface="ＭＳ Ｐゴシック" charset="0"/>
                <a:cs typeface="ＭＳ Ｐゴシック" charset="0"/>
              </a:defRPr>
            </a:lvl3pPr>
            <a:lvl4pPr algn="ctr" rtl="0" eaLnBrk="1" fontAlgn="base" hangingPunct="1">
              <a:spcBef>
                <a:spcPct val="0"/>
              </a:spcBef>
              <a:spcAft>
                <a:spcPct val="0"/>
              </a:spcAft>
              <a:defRPr sz="4400">
                <a:solidFill>
                  <a:schemeClr val="tx1"/>
                </a:solidFill>
                <a:latin typeface="Calibri" pitchFamily="34" charset="0"/>
                <a:ea typeface="ＭＳ Ｐゴシック" charset="0"/>
                <a:cs typeface="ＭＳ Ｐゴシック" charset="0"/>
              </a:defRPr>
            </a:lvl4pPr>
            <a:lvl5pPr algn="ctr" rtl="0" eaLnBrk="1" fontAlgn="base" hangingPunct="1">
              <a:spcBef>
                <a:spcPct val="0"/>
              </a:spcBef>
              <a:spcAft>
                <a:spcPct val="0"/>
              </a:spcAft>
              <a:defRPr sz="4400">
                <a:solidFill>
                  <a:schemeClr val="tx1"/>
                </a:solidFill>
                <a:latin typeface="Calibri" pitchFamily="34" charset="0"/>
                <a:ea typeface="ＭＳ Ｐゴシック" charset="0"/>
                <a:cs typeface="ＭＳ Ｐゴシック"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en-US" sz="3600" dirty="0">
                <a:latin typeface="Arial" panose="020B0604020202020204" pitchFamily="34" charset="0"/>
                <a:cs typeface="Arial" panose="020B0604020202020204" pitchFamily="34" charset="0"/>
              </a:rPr>
              <a:t>Thermal Imaging of Damage Formation:</a:t>
            </a:r>
            <a:br>
              <a:rPr lang="en-US" sz="3600" dirty="0">
                <a:latin typeface="Arial" panose="020B0604020202020204" pitchFamily="34" charset="0"/>
                <a:cs typeface="Arial" panose="020B0604020202020204" pitchFamily="34" charset="0"/>
              </a:rPr>
            </a:br>
            <a:r>
              <a:rPr lang="en-US" sz="3600" dirty="0">
                <a:latin typeface="Arial" panose="020B0604020202020204" pitchFamily="34" charset="0"/>
                <a:cs typeface="Arial" panose="020B0604020202020204" pitchFamily="34" charset="0"/>
              </a:rPr>
              <a:t>Small Delamination</a:t>
            </a:r>
          </a:p>
        </p:txBody>
      </p:sp>
    </p:spTree>
    <p:custDataLst>
      <p:tags r:id="rId1"/>
    </p:custDataLst>
    <p:extLst>
      <p:ext uri="{BB962C8B-B14F-4D97-AF65-F5344CB8AC3E}">
        <p14:creationId xmlns:p14="http://schemas.microsoft.com/office/powerpoint/2010/main" val="558796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66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8"/>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8"/>
                                        </p:tgtEl>
                                      </p:cBhvr>
                                    </p:cmd>
                                  </p:childTnLst>
                                </p:cTn>
                              </p:par>
                            </p:childTnLst>
                          </p:cTn>
                        </p:par>
                      </p:childTnLst>
                    </p:cTn>
                  </p:par>
                </p:childTnLst>
              </p:cTn>
              <p:nextCondLst>
                <p:cond evt="onClick" delay="0">
                  <p:tgtEl>
                    <p:spTgt spid="8"/>
                  </p:tgtEl>
                </p:cond>
              </p:nextCondLst>
            </p:seq>
            <p:video>
              <p:cMediaNode vol="80000">
                <p:cTn id="12" fill="hold" display="0">
                  <p:stCondLst>
                    <p:cond delay="indefinite"/>
                  </p:stCondLst>
                </p:cTn>
                <p:tgtEl>
                  <p:spTgt spid="8"/>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Slide Number Placeholder 4"/>
          <p:cNvSpPr>
            <a:spLocks noGrp="1"/>
          </p:cNvSpPr>
          <p:nvPr>
            <p:ph type="sldNum"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6CB2663E-1219-2F4B-AE8D-A06271680F8A}" type="slidenum">
              <a:rPr lang="en-US" sz="1200">
                <a:solidFill>
                  <a:srgbClr val="898989"/>
                </a:solidFill>
              </a:rPr>
              <a:pPr eaLnBrk="1" hangingPunct="1"/>
              <a:t>13</a:t>
            </a:fld>
            <a:endParaRPr lang="en-US" sz="1200" dirty="0">
              <a:solidFill>
                <a:srgbClr val="898989"/>
              </a:solidFill>
            </a:endParaRPr>
          </a:p>
        </p:txBody>
      </p:sp>
      <p:pic>
        <p:nvPicPr>
          <p:cNvPr id="8" name="Picture 7">
            <a:extLst>
              <a:ext uri="{FF2B5EF4-FFF2-40B4-BE49-F238E27FC236}">
                <a16:creationId xmlns:a16="http://schemas.microsoft.com/office/drawing/2014/main" id="{A1EEC9E3-F952-4A91-ACC4-4A43251159DE}"/>
              </a:ext>
            </a:extLst>
          </p:cNvPr>
          <p:cNvPicPr>
            <a:picLocks noChangeAspect="1"/>
          </p:cNvPicPr>
          <p:nvPr/>
        </p:nvPicPr>
        <p:blipFill rotWithShape="1">
          <a:blip r:embed="rId3"/>
          <a:srcRect b="7466"/>
          <a:stretch/>
        </p:blipFill>
        <p:spPr>
          <a:xfrm>
            <a:off x="2716573" y="4577160"/>
            <a:ext cx="2588690" cy="1189637"/>
          </a:xfrm>
          <a:prstGeom prst="rect">
            <a:avLst/>
          </a:prstGeom>
        </p:spPr>
      </p:pic>
      <p:pic>
        <p:nvPicPr>
          <p:cNvPr id="9" name="Picture 8">
            <a:extLst>
              <a:ext uri="{FF2B5EF4-FFF2-40B4-BE49-F238E27FC236}">
                <a16:creationId xmlns:a16="http://schemas.microsoft.com/office/drawing/2014/main" id="{9D1EF029-FD3F-4CB1-88DE-4C6DCD62ED3A}"/>
              </a:ext>
            </a:extLst>
          </p:cNvPr>
          <p:cNvPicPr>
            <a:picLocks noChangeAspect="1"/>
          </p:cNvPicPr>
          <p:nvPr/>
        </p:nvPicPr>
        <p:blipFill>
          <a:blip r:embed="rId4"/>
          <a:stretch>
            <a:fillRect/>
          </a:stretch>
        </p:blipFill>
        <p:spPr>
          <a:xfrm>
            <a:off x="6647494" y="4513549"/>
            <a:ext cx="2848143" cy="1873778"/>
          </a:xfrm>
          <a:prstGeom prst="rect">
            <a:avLst/>
          </a:prstGeom>
        </p:spPr>
      </p:pic>
      <p:sp>
        <p:nvSpPr>
          <p:cNvPr id="10" name="Rectangle 9">
            <a:extLst>
              <a:ext uri="{FF2B5EF4-FFF2-40B4-BE49-F238E27FC236}">
                <a16:creationId xmlns:a16="http://schemas.microsoft.com/office/drawing/2014/main" id="{A686FD99-A6EA-462D-95F4-64CD784407BE}"/>
              </a:ext>
            </a:extLst>
          </p:cNvPr>
          <p:cNvSpPr/>
          <p:nvPr/>
        </p:nvSpPr>
        <p:spPr>
          <a:xfrm>
            <a:off x="2497670" y="1544933"/>
            <a:ext cx="1486369" cy="369332"/>
          </a:xfrm>
          <a:prstGeom prst="rect">
            <a:avLst/>
          </a:prstGeom>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t>Before Failure</a:t>
            </a:r>
          </a:p>
        </p:txBody>
      </p:sp>
      <p:sp>
        <p:nvSpPr>
          <p:cNvPr id="11" name="Rectangle 10">
            <a:extLst>
              <a:ext uri="{FF2B5EF4-FFF2-40B4-BE49-F238E27FC236}">
                <a16:creationId xmlns:a16="http://schemas.microsoft.com/office/drawing/2014/main" id="{2999E43E-EBE5-47D8-88E9-16E2107E5DAA}"/>
              </a:ext>
            </a:extLst>
          </p:cNvPr>
          <p:cNvSpPr/>
          <p:nvPr/>
        </p:nvSpPr>
        <p:spPr>
          <a:xfrm>
            <a:off x="4468126" y="1292737"/>
            <a:ext cx="2982035" cy="646331"/>
          </a:xfrm>
          <a:prstGeom prst="rect">
            <a:avLst/>
          </a:prstGeom>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dirty="0"/>
              <a:t>Next Image:</a:t>
            </a:r>
          </a:p>
          <a:p>
            <a:pPr algn="ctr"/>
            <a:r>
              <a:rPr lang="en-US" dirty="0"/>
              <a:t>Elapsed Time = 0.125 seconds</a:t>
            </a:r>
          </a:p>
        </p:txBody>
      </p:sp>
      <p:sp>
        <p:nvSpPr>
          <p:cNvPr id="12" name="Rectangle 11">
            <a:extLst>
              <a:ext uri="{FF2B5EF4-FFF2-40B4-BE49-F238E27FC236}">
                <a16:creationId xmlns:a16="http://schemas.microsoft.com/office/drawing/2014/main" id="{736ECEF1-B762-4CAC-9D91-F99F24B9AEAB}"/>
              </a:ext>
            </a:extLst>
          </p:cNvPr>
          <p:cNvSpPr/>
          <p:nvPr/>
        </p:nvSpPr>
        <p:spPr>
          <a:xfrm>
            <a:off x="7629732" y="1541851"/>
            <a:ext cx="2215735" cy="369332"/>
          </a:xfrm>
          <a:prstGeom prst="rect">
            <a:avLst/>
          </a:prstGeom>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t>Ultrasonic Inspection</a:t>
            </a:r>
          </a:p>
        </p:txBody>
      </p:sp>
      <p:sp>
        <p:nvSpPr>
          <p:cNvPr id="13" name="TextBox 16">
            <a:extLst>
              <a:ext uri="{FF2B5EF4-FFF2-40B4-BE49-F238E27FC236}">
                <a16:creationId xmlns:a16="http://schemas.microsoft.com/office/drawing/2014/main" id="{3A8D5481-6580-40D8-AC80-78CBB75BEC77}"/>
              </a:ext>
            </a:extLst>
          </p:cNvPr>
          <p:cNvSpPr txBox="1"/>
          <p:nvPr/>
        </p:nvSpPr>
        <p:spPr>
          <a:xfrm>
            <a:off x="7524232" y="6403078"/>
            <a:ext cx="1295676" cy="307777"/>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400" dirty="0"/>
              <a:t>Time (Seconds)</a:t>
            </a:r>
          </a:p>
        </p:txBody>
      </p:sp>
      <p:sp>
        <p:nvSpPr>
          <p:cNvPr id="14" name="TextBox 17">
            <a:extLst>
              <a:ext uri="{FF2B5EF4-FFF2-40B4-BE49-F238E27FC236}">
                <a16:creationId xmlns:a16="http://schemas.microsoft.com/office/drawing/2014/main" id="{2D8F6DFD-D356-4DE1-872C-83D4E21CA7F8}"/>
              </a:ext>
            </a:extLst>
          </p:cNvPr>
          <p:cNvSpPr txBox="1"/>
          <p:nvPr/>
        </p:nvSpPr>
        <p:spPr>
          <a:xfrm rot="16200000">
            <a:off x="5453895" y="5255145"/>
            <a:ext cx="1781578" cy="307777"/>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400" dirty="0"/>
              <a:t>Temperature (Counts)</a:t>
            </a:r>
          </a:p>
        </p:txBody>
      </p:sp>
      <p:cxnSp>
        <p:nvCxnSpPr>
          <p:cNvPr id="15" name="Straight Arrow Connector 14">
            <a:extLst>
              <a:ext uri="{FF2B5EF4-FFF2-40B4-BE49-F238E27FC236}">
                <a16:creationId xmlns:a16="http://schemas.microsoft.com/office/drawing/2014/main" id="{CA71E240-5016-43F2-99A0-178FF8A6D31B}"/>
              </a:ext>
            </a:extLst>
          </p:cNvPr>
          <p:cNvCxnSpPr>
            <a:cxnSpLocks/>
          </p:cNvCxnSpPr>
          <p:nvPr/>
        </p:nvCxnSpPr>
        <p:spPr>
          <a:xfrm>
            <a:off x="6551721" y="4220560"/>
            <a:ext cx="538215" cy="713200"/>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16" name="TextBox 15">
            <a:extLst>
              <a:ext uri="{FF2B5EF4-FFF2-40B4-BE49-F238E27FC236}">
                <a16:creationId xmlns:a16="http://schemas.microsoft.com/office/drawing/2014/main" id="{8593BA2E-16C5-43EF-8FFD-2D84BFBEF33D}"/>
              </a:ext>
            </a:extLst>
          </p:cNvPr>
          <p:cNvSpPr txBox="1"/>
          <p:nvPr/>
        </p:nvSpPr>
        <p:spPr>
          <a:xfrm>
            <a:off x="5398949" y="3912783"/>
            <a:ext cx="1829283" cy="307777"/>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400" dirty="0"/>
              <a:t>Instantaneous Heating</a:t>
            </a:r>
          </a:p>
        </p:txBody>
      </p:sp>
      <p:cxnSp>
        <p:nvCxnSpPr>
          <p:cNvPr id="17" name="Straight Arrow Connector 16">
            <a:extLst>
              <a:ext uri="{FF2B5EF4-FFF2-40B4-BE49-F238E27FC236}">
                <a16:creationId xmlns:a16="http://schemas.microsoft.com/office/drawing/2014/main" id="{21BCE13E-3CB9-41C3-A737-D0713784CE20}"/>
              </a:ext>
            </a:extLst>
          </p:cNvPr>
          <p:cNvCxnSpPr>
            <a:cxnSpLocks/>
          </p:cNvCxnSpPr>
          <p:nvPr/>
        </p:nvCxnSpPr>
        <p:spPr>
          <a:xfrm flipH="1">
            <a:off x="10151497" y="2478668"/>
            <a:ext cx="1" cy="634068"/>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sp>
        <p:nvSpPr>
          <p:cNvPr id="18" name="TextBox 24">
            <a:extLst>
              <a:ext uri="{FF2B5EF4-FFF2-40B4-BE49-F238E27FC236}">
                <a16:creationId xmlns:a16="http://schemas.microsoft.com/office/drawing/2014/main" id="{616F2637-5E50-4428-8205-96FE230669D1}"/>
              </a:ext>
            </a:extLst>
          </p:cNvPr>
          <p:cNvSpPr txBox="1"/>
          <p:nvPr/>
        </p:nvSpPr>
        <p:spPr>
          <a:xfrm>
            <a:off x="10151497" y="2660245"/>
            <a:ext cx="670376" cy="307777"/>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400" dirty="0"/>
              <a:t>2.5 cm</a:t>
            </a:r>
          </a:p>
        </p:txBody>
      </p:sp>
      <p:cxnSp>
        <p:nvCxnSpPr>
          <p:cNvPr id="19" name="Straight Arrow Connector 18">
            <a:extLst>
              <a:ext uri="{FF2B5EF4-FFF2-40B4-BE49-F238E27FC236}">
                <a16:creationId xmlns:a16="http://schemas.microsoft.com/office/drawing/2014/main" id="{B2A9525C-844B-4379-B3E5-DA26D03054DD}"/>
              </a:ext>
            </a:extLst>
          </p:cNvPr>
          <p:cNvCxnSpPr>
            <a:cxnSpLocks/>
          </p:cNvCxnSpPr>
          <p:nvPr/>
        </p:nvCxnSpPr>
        <p:spPr>
          <a:xfrm>
            <a:off x="3944979" y="5460598"/>
            <a:ext cx="2203021"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0" name="Straight Arrow Connector 19">
            <a:extLst>
              <a:ext uri="{FF2B5EF4-FFF2-40B4-BE49-F238E27FC236}">
                <a16:creationId xmlns:a16="http://schemas.microsoft.com/office/drawing/2014/main" id="{BCA925A9-BB11-45B6-8988-2D828E36F362}"/>
              </a:ext>
            </a:extLst>
          </p:cNvPr>
          <p:cNvCxnSpPr>
            <a:cxnSpLocks/>
          </p:cNvCxnSpPr>
          <p:nvPr/>
        </p:nvCxnSpPr>
        <p:spPr>
          <a:xfrm>
            <a:off x="2591106" y="4810066"/>
            <a:ext cx="0" cy="811822"/>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sp>
        <p:nvSpPr>
          <p:cNvPr id="21" name="TextBox 29">
            <a:extLst>
              <a:ext uri="{FF2B5EF4-FFF2-40B4-BE49-F238E27FC236}">
                <a16:creationId xmlns:a16="http://schemas.microsoft.com/office/drawing/2014/main" id="{989C049D-9440-4544-92B0-EAB2F9CC0FA8}"/>
              </a:ext>
            </a:extLst>
          </p:cNvPr>
          <p:cNvSpPr txBox="1"/>
          <p:nvPr/>
        </p:nvSpPr>
        <p:spPr>
          <a:xfrm>
            <a:off x="1938619" y="5062088"/>
            <a:ext cx="670376" cy="307777"/>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400" dirty="0"/>
              <a:t>2.5 cm</a:t>
            </a:r>
          </a:p>
        </p:txBody>
      </p:sp>
      <p:sp>
        <p:nvSpPr>
          <p:cNvPr id="22" name="TextBox 30">
            <a:extLst>
              <a:ext uri="{FF2B5EF4-FFF2-40B4-BE49-F238E27FC236}">
                <a16:creationId xmlns:a16="http://schemas.microsoft.com/office/drawing/2014/main" id="{46E84F8E-1F19-4419-8035-1B5A1360A87C}"/>
              </a:ext>
            </a:extLst>
          </p:cNvPr>
          <p:cNvSpPr txBox="1"/>
          <p:nvPr/>
        </p:nvSpPr>
        <p:spPr>
          <a:xfrm>
            <a:off x="7406929" y="4166165"/>
            <a:ext cx="1329275" cy="307777"/>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400" dirty="0"/>
              <a:t>Single Pixel Plot</a:t>
            </a:r>
          </a:p>
        </p:txBody>
      </p:sp>
      <p:pic>
        <p:nvPicPr>
          <p:cNvPr id="23" name="Picture 22">
            <a:extLst>
              <a:ext uri="{FF2B5EF4-FFF2-40B4-BE49-F238E27FC236}">
                <a16:creationId xmlns:a16="http://schemas.microsoft.com/office/drawing/2014/main" id="{9A2A2635-6731-443E-8325-FB4B7A6B6DF8}"/>
              </a:ext>
            </a:extLst>
          </p:cNvPr>
          <p:cNvPicPr>
            <a:picLocks noChangeAspect="1"/>
          </p:cNvPicPr>
          <p:nvPr/>
        </p:nvPicPr>
        <p:blipFill rotWithShape="1">
          <a:blip r:embed="rId5"/>
          <a:srcRect b="6985"/>
          <a:stretch/>
        </p:blipFill>
        <p:spPr>
          <a:xfrm>
            <a:off x="1902554" y="2044774"/>
            <a:ext cx="2590710" cy="1196747"/>
          </a:xfrm>
          <a:prstGeom prst="rect">
            <a:avLst/>
          </a:prstGeom>
        </p:spPr>
      </p:pic>
      <p:pic>
        <p:nvPicPr>
          <p:cNvPr id="24" name="Picture 23">
            <a:extLst>
              <a:ext uri="{FF2B5EF4-FFF2-40B4-BE49-F238E27FC236}">
                <a16:creationId xmlns:a16="http://schemas.microsoft.com/office/drawing/2014/main" id="{8C9C3779-3027-458D-9CA7-4DFD4DD59FFD}"/>
              </a:ext>
            </a:extLst>
          </p:cNvPr>
          <p:cNvPicPr>
            <a:picLocks noChangeAspect="1"/>
          </p:cNvPicPr>
          <p:nvPr/>
        </p:nvPicPr>
        <p:blipFill rotWithShape="1">
          <a:blip r:embed="rId6"/>
          <a:srcRect l="12850" t="28301" r="34269" b="47846"/>
          <a:stretch/>
        </p:blipFill>
        <p:spPr>
          <a:xfrm rot="10800000" flipH="1">
            <a:off x="7450161" y="2044774"/>
            <a:ext cx="2574878" cy="1198688"/>
          </a:xfrm>
          <a:prstGeom prst="rect">
            <a:avLst/>
          </a:prstGeom>
        </p:spPr>
      </p:pic>
      <p:pic>
        <p:nvPicPr>
          <p:cNvPr id="25" name="Picture 24">
            <a:extLst>
              <a:ext uri="{FF2B5EF4-FFF2-40B4-BE49-F238E27FC236}">
                <a16:creationId xmlns:a16="http://schemas.microsoft.com/office/drawing/2014/main" id="{74D9E4B6-3AA3-428F-ABC0-E4A50B5E5684}"/>
              </a:ext>
            </a:extLst>
          </p:cNvPr>
          <p:cNvPicPr>
            <a:picLocks noChangeAspect="1"/>
          </p:cNvPicPr>
          <p:nvPr/>
        </p:nvPicPr>
        <p:blipFill rotWithShape="1">
          <a:blip r:embed="rId3"/>
          <a:srcRect b="7466"/>
          <a:stretch/>
        </p:blipFill>
        <p:spPr>
          <a:xfrm>
            <a:off x="4639542" y="2044774"/>
            <a:ext cx="2588690" cy="1189637"/>
          </a:xfrm>
          <a:prstGeom prst="rect">
            <a:avLst/>
          </a:prstGeom>
        </p:spPr>
      </p:pic>
      <p:sp>
        <p:nvSpPr>
          <p:cNvPr id="26" name="TextBox 25">
            <a:extLst>
              <a:ext uri="{FF2B5EF4-FFF2-40B4-BE49-F238E27FC236}">
                <a16:creationId xmlns:a16="http://schemas.microsoft.com/office/drawing/2014/main" id="{2682E0B0-3B97-4B3F-903B-933CD25BBEAE}"/>
              </a:ext>
            </a:extLst>
          </p:cNvPr>
          <p:cNvSpPr txBox="1"/>
          <p:nvPr/>
        </p:nvSpPr>
        <p:spPr>
          <a:xfrm>
            <a:off x="2765232" y="4074276"/>
            <a:ext cx="2316724" cy="307777"/>
          </a:xfrm>
          <a:prstGeom prst="rect">
            <a:avLst/>
          </a:prstGeom>
          <a:noFill/>
        </p:spPr>
        <p:txBody>
          <a:bodyPr wrap="none" rtlCol="0">
            <a:spAutoFit/>
          </a:bodyPr>
          <a:lstStyle/>
          <a:p>
            <a:r>
              <a:rPr lang="en-US" sz="1400" dirty="0"/>
              <a:t>Instantaneous Heating Image</a:t>
            </a:r>
          </a:p>
        </p:txBody>
      </p:sp>
      <p:sp>
        <p:nvSpPr>
          <p:cNvPr id="27" name="Oval 26">
            <a:extLst>
              <a:ext uri="{FF2B5EF4-FFF2-40B4-BE49-F238E27FC236}">
                <a16:creationId xmlns:a16="http://schemas.microsoft.com/office/drawing/2014/main" id="{7F47D296-07F6-4177-B352-40C6506E4384}"/>
              </a:ext>
            </a:extLst>
          </p:cNvPr>
          <p:cNvSpPr/>
          <p:nvPr/>
        </p:nvSpPr>
        <p:spPr>
          <a:xfrm>
            <a:off x="3891831" y="5437448"/>
            <a:ext cx="45719" cy="46299"/>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itle 1">
            <a:extLst>
              <a:ext uri="{FF2B5EF4-FFF2-40B4-BE49-F238E27FC236}">
                <a16:creationId xmlns:a16="http://schemas.microsoft.com/office/drawing/2014/main" id="{BD753B35-93A7-49D2-A906-B877F056071C}"/>
              </a:ext>
            </a:extLst>
          </p:cNvPr>
          <p:cNvSpPr>
            <a:spLocks noGrp="1"/>
          </p:cNvSpPr>
          <p:nvPr>
            <p:ph type="title"/>
          </p:nvPr>
        </p:nvSpPr>
        <p:spPr>
          <a:xfrm>
            <a:off x="1295400" y="5499"/>
            <a:ext cx="9829800" cy="1143000"/>
          </a:xfrm>
        </p:spPr>
        <p:txBody>
          <a:bodyPr>
            <a:noAutofit/>
          </a:bodyPr>
          <a:lstStyle/>
          <a:p>
            <a:r>
              <a:rPr lang="en-US" sz="3600" dirty="0">
                <a:latin typeface="Arial" panose="020B0604020202020204" pitchFamily="34" charset="0"/>
                <a:cs typeface="Arial" panose="020B0604020202020204" pitchFamily="34" charset="0"/>
              </a:rPr>
              <a:t>Thermal Inspection Results: Small Delamination</a:t>
            </a:r>
          </a:p>
        </p:txBody>
      </p:sp>
    </p:spTree>
    <p:extLst>
      <p:ext uri="{BB962C8B-B14F-4D97-AF65-F5344CB8AC3E}">
        <p14:creationId xmlns:p14="http://schemas.microsoft.com/office/powerpoint/2010/main" val="40836685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Picture 44">
            <a:extLst>
              <a:ext uri="{FF2B5EF4-FFF2-40B4-BE49-F238E27FC236}">
                <a16:creationId xmlns:a16="http://schemas.microsoft.com/office/drawing/2014/main" id="{8709E223-46E9-4B68-AB87-84B75FF1C496}"/>
              </a:ext>
            </a:extLst>
          </p:cNvPr>
          <p:cNvPicPr>
            <a:picLocks noChangeAspect="1"/>
          </p:cNvPicPr>
          <p:nvPr/>
        </p:nvPicPr>
        <p:blipFill>
          <a:blip r:embed="rId3"/>
          <a:stretch>
            <a:fillRect/>
          </a:stretch>
        </p:blipFill>
        <p:spPr>
          <a:xfrm>
            <a:off x="480496" y="1591482"/>
            <a:ext cx="3184750" cy="2128128"/>
          </a:xfrm>
          <a:prstGeom prst="rect">
            <a:avLst/>
          </a:prstGeom>
        </p:spPr>
      </p:pic>
      <p:pic>
        <p:nvPicPr>
          <p:cNvPr id="6" name="Picture 5">
            <a:extLst>
              <a:ext uri="{FF2B5EF4-FFF2-40B4-BE49-F238E27FC236}">
                <a16:creationId xmlns:a16="http://schemas.microsoft.com/office/drawing/2014/main" id="{FE58AE07-E7A4-4B98-9A0E-8397D69A1043}"/>
              </a:ext>
            </a:extLst>
          </p:cNvPr>
          <p:cNvPicPr>
            <a:picLocks noChangeAspect="1"/>
          </p:cNvPicPr>
          <p:nvPr/>
        </p:nvPicPr>
        <p:blipFill>
          <a:blip r:embed="rId4"/>
          <a:stretch>
            <a:fillRect/>
          </a:stretch>
        </p:blipFill>
        <p:spPr>
          <a:xfrm>
            <a:off x="9016346" y="1772377"/>
            <a:ext cx="2870854" cy="1854623"/>
          </a:xfrm>
          <a:prstGeom prst="rect">
            <a:avLst/>
          </a:prstGeom>
        </p:spPr>
      </p:pic>
      <p:pic>
        <p:nvPicPr>
          <p:cNvPr id="4" name="Picture 3">
            <a:extLst>
              <a:ext uri="{FF2B5EF4-FFF2-40B4-BE49-F238E27FC236}">
                <a16:creationId xmlns:a16="http://schemas.microsoft.com/office/drawing/2014/main" id="{79524B6E-B21F-418D-919B-311DBB13EA2B}"/>
              </a:ext>
            </a:extLst>
          </p:cNvPr>
          <p:cNvPicPr>
            <a:picLocks noChangeAspect="1"/>
          </p:cNvPicPr>
          <p:nvPr/>
        </p:nvPicPr>
        <p:blipFill>
          <a:blip r:embed="rId5"/>
          <a:stretch>
            <a:fillRect/>
          </a:stretch>
        </p:blipFill>
        <p:spPr>
          <a:xfrm>
            <a:off x="5387088" y="1919189"/>
            <a:ext cx="2917167" cy="1453572"/>
          </a:xfrm>
          <a:prstGeom prst="rect">
            <a:avLst/>
          </a:prstGeom>
        </p:spPr>
      </p:pic>
      <p:sp>
        <p:nvSpPr>
          <p:cNvPr id="15364" name="Slide Number Placeholder 4"/>
          <p:cNvSpPr>
            <a:spLocks noGrp="1"/>
          </p:cNvSpPr>
          <p:nvPr>
            <p:ph type="sldNum" sz="quarter" idx="1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6CB2663E-1219-2F4B-AE8D-A06271680F8A}" type="slidenum">
              <a:rPr lang="en-US" sz="1200">
                <a:solidFill>
                  <a:srgbClr val="898989"/>
                </a:solidFill>
              </a:rPr>
              <a:pPr eaLnBrk="1" hangingPunct="1"/>
              <a:t>14</a:t>
            </a:fld>
            <a:endParaRPr lang="en-US" sz="1200" dirty="0">
              <a:solidFill>
                <a:srgbClr val="898989"/>
              </a:solidFill>
            </a:endParaRPr>
          </a:p>
        </p:txBody>
      </p:sp>
      <p:sp>
        <p:nvSpPr>
          <p:cNvPr id="10" name="Title 1">
            <a:extLst>
              <a:ext uri="{FF2B5EF4-FFF2-40B4-BE49-F238E27FC236}">
                <a16:creationId xmlns:a16="http://schemas.microsoft.com/office/drawing/2014/main" id="{10BE55CA-A653-4C6F-90AA-D6EA75524E4B}"/>
              </a:ext>
            </a:extLst>
          </p:cNvPr>
          <p:cNvSpPr>
            <a:spLocks noGrp="1"/>
          </p:cNvSpPr>
          <p:nvPr>
            <p:ph type="title"/>
          </p:nvPr>
        </p:nvSpPr>
        <p:spPr>
          <a:xfrm>
            <a:off x="1143000" y="11641"/>
            <a:ext cx="10210800" cy="1143000"/>
          </a:xfrm>
        </p:spPr>
        <p:txBody>
          <a:bodyPr>
            <a:normAutofit fontScale="90000"/>
          </a:bodyPr>
          <a:lstStyle/>
          <a:p>
            <a:r>
              <a:rPr lang="en-US" sz="3600" dirty="0">
                <a:latin typeface="Arial" panose="020B0604020202020204" pitchFamily="34" charset="0"/>
                <a:cs typeface="Arial" panose="020B0604020202020204" pitchFamily="34" charset="0"/>
              </a:rPr>
              <a:t>Thermal Imaging of Damage Depth with Comparison to X-ray CT: Small Delamination</a:t>
            </a:r>
          </a:p>
        </p:txBody>
      </p:sp>
      <p:cxnSp>
        <p:nvCxnSpPr>
          <p:cNvPr id="12" name="Straight Arrow Connector 11">
            <a:extLst>
              <a:ext uri="{FF2B5EF4-FFF2-40B4-BE49-F238E27FC236}">
                <a16:creationId xmlns:a16="http://schemas.microsoft.com/office/drawing/2014/main" id="{23FB9C83-CBFE-4BA4-BD54-BAF614BF27DB}"/>
              </a:ext>
            </a:extLst>
          </p:cNvPr>
          <p:cNvCxnSpPr>
            <a:cxnSpLocks/>
          </p:cNvCxnSpPr>
          <p:nvPr/>
        </p:nvCxnSpPr>
        <p:spPr>
          <a:xfrm>
            <a:off x="5231566" y="2238074"/>
            <a:ext cx="0" cy="819140"/>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sp>
        <p:nvSpPr>
          <p:cNvPr id="13" name="TextBox 29">
            <a:extLst>
              <a:ext uri="{FF2B5EF4-FFF2-40B4-BE49-F238E27FC236}">
                <a16:creationId xmlns:a16="http://schemas.microsoft.com/office/drawing/2014/main" id="{1B090A3C-AC57-4C33-B059-B98B401DB545}"/>
              </a:ext>
            </a:extLst>
          </p:cNvPr>
          <p:cNvSpPr txBox="1"/>
          <p:nvPr/>
        </p:nvSpPr>
        <p:spPr>
          <a:xfrm>
            <a:off x="4561190" y="2456214"/>
            <a:ext cx="670376" cy="307777"/>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400" dirty="0"/>
              <a:t>2.5 cm</a:t>
            </a:r>
          </a:p>
        </p:txBody>
      </p:sp>
      <p:sp>
        <p:nvSpPr>
          <p:cNvPr id="14" name="TextBox 13">
            <a:extLst>
              <a:ext uri="{FF2B5EF4-FFF2-40B4-BE49-F238E27FC236}">
                <a16:creationId xmlns:a16="http://schemas.microsoft.com/office/drawing/2014/main" id="{18A3DB87-696F-4762-8060-ED19DA1FB87D}"/>
              </a:ext>
            </a:extLst>
          </p:cNvPr>
          <p:cNvSpPr txBox="1"/>
          <p:nvPr/>
        </p:nvSpPr>
        <p:spPr>
          <a:xfrm>
            <a:off x="5561388" y="1599467"/>
            <a:ext cx="2801633" cy="307777"/>
          </a:xfrm>
          <a:prstGeom prst="rect">
            <a:avLst/>
          </a:prstGeom>
          <a:noFill/>
        </p:spPr>
        <p:txBody>
          <a:bodyPr wrap="square" rtlCol="0">
            <a:spAutoFit/>
          </a:bodyPr>
          <a:lstStyle/>
          <a:p>
            <a:r>
              <a:rPr lang="en-US" sz="1400" dirty="0"/>
              <a:t>Thermal Damage Depth Image</a:t>
            </a:r>
          </a:p>
        </p:txBody>
      </p:sp>
      <p:sp>
        <p:nvSpPr>
          <p:cNvPr id="15" name="TextBox 14">
            <a:extLst>
              <a:ext uri="{FF2B5EF4-FFF2-40B4-BE49-F238E27FC236}">
                <a16:creationId xmlns:a16="http://schemas.microsoft.com/office/drawing/2014/main" id="{F3CF6B29-6D40-4558-B0FC-0EB98976BFAD}"/>
              </a:ext>
            </a:extLst>
          </p:cNvPr>
          <p:cNvSpPr txBox="1"/>
          <p:nvPr/>
        </p:nvSpPr>
        <p:spPr>
          <a:xfrm>
            <a:off x="9829049" y="3593618"/>
            <a:ext cx="1333698" cy="307777"/>
          </a:xfrm>
          <a:prstGeom prst="rect">
            <a:avLst/>
          </a:prstGeom>
          <a:noFill/>
        </p:spPr>
        <p:txBody>
          <a:bodyPr wrap="square" rtlCol="0">
            <a:spAutoFit/>
          </a:bodyPr>
          <a:lstStyle/>
          <a:p>
            <a:r>
              <a:rPr lang="en-US" sz="1400" dirty="0"/>
              <a:t>Position (pixels)</a:t>
            </a:r>
          </a:p>
        </p:txBody>
      </p:sp>
      <p:sp>
        <p:nvSpPr>
          <p:cNvPr id="16" name="TextBox 15">
            <a:extLst>
              <a:ext uri="{FF2B5EF4-FFF2-40B4-BE49-F238E27FC236}">
                <a16:creationId xmlns:a16="http://schemas.microsoft.com/office/drawing/2014/main" id="{C1B71F76-6DEC-4AF1-A110-44192BC791D9}"/>
              </a:ext>
            </a:extLst>
          </p:cNvPr>
          <p:cNvSpPr txBox="1"/>
          <p:nvPr/>
        </p:nvSpPr>
        <p:spPr>
          <a:xfrm rot="16200000">
            <a:off x="8052072" y="2541737"/>
            <a:ext cx="1298753" cy="307777"/>
          </a:xfrm>
          <a:prstGeom prst="rect">
            <a:avLst/>
          </a:prstGeom>
          <a:noFill/>
        </p:spPr>
        <p:txBody>
          <a:bodyPr wrap="square" rtlCol="0">
            <a:spAutoFit/>
          </a:bodyPr>
          <a:lstStyle/>
          <a:p>
            <a:r>
              <a:rPr lang="en-US" sz="1400" dirty="0"/>
              <a:t>Thickness  (cm)</a:t>
            </a:r>
          </a:p>
        </p:txBody>
      </p:sp>
      <p:sp>
        <p:nvSpPr>
          <p:cNvPr id="17" name="TextBox 16">
            <a:extLst>
              <a:ext uri="{FF2B5EF4-FFF2-40B4-BE49-F238E27FC236}">
                <a16:creationId xmlns:a16="http://schemas.microsoft.com/office/drawing/2014/main" id="{B055B5BB-915F-4B53-9CF9-1BC092C2C5D3}"/>
              </a:ext>
            </a:extLst>
          </p:cNvPr>
          <p:cNvSpPr txBox="1"/>
          <p:nvPr/>
        </p:nvSpPr>
        <p:spPr>
          <a:xfrm>
            <a:off x="9937457" y="1398477"/>
            <a:ext cx="816249" cy="307777"/>
          </a:xfrm>
          <a:prstGeom prst="rect">
            <a:avLst/>
          </a:prstGeom>
          <a:noFill/>
        </p:spPr>
        <p:txBody>
          <a:bodyPr wrap="square" rtlCol="0">
            <a:spAutoFit/>
          </a:bodyPr>
          <a:lstStyle/>
          <a:p>
            <a:r>
              <a:rPr lang="en-US" sz="1400" dirty="0"/>
              <a:t>Line Plot</a:t>
            </a:r>
          </a:p>
        </p:txBody>
      </p:sp>
      <p:cxnSp>
        <p:nvCxnSpPr>
          <p:cNvPr id="18" name="Straight Arrow Connector 17">
            <a:extLst>
              <a:ext uri="{FF2B5EF4-FFF2-40B4-BE49-F238E27FC236}">
                <a16:creationId xmlns:a16="http://schemas.microsoft.com/office/drawing/2014/main" id="{FAA4EF4E-670C-4A77-BB65-B9786C56235C}"/>
              </a:ext>
            </a:extLst>
          </p:cNvPr>
          <p:cNvCxnSpPr>
            <a:cxnSpLocks/>
          </p:cNvCxnSpPr>
          <p:nvPr/>
        </p:nvCxnSpPr>
        <p:spPr>
          <a:xfrm>
            <a:off x="5387088" y="2971800"/>
            <a:ext cx="2915105" cy="0"/>
          </a:xfrm>
          <a:prstGeom prst="straightConnector1">
            <a:avLst/>
          </a:prstGeom>
          <a:ln w="28575">
            <a:headEnd type="triangle"/>
            <a:tailEnd type="triangle"/>
          </a:ln>
        </p:spPr>
        <p:style>
          <a:lnRef idx="1">
            <a:schemeClr val="accent1"/>
          </a:lnRef>
          <a:fillRef idx="0">
            <a:schemeClr val="accent1"/>
          </a:fillRef>
          <a:effectRef idx="0">
            <a:schemeClr val="accent1"/>
          </a:effectRef>
          <a:fontRef idx="minor">
            <a:schemeClr val="tx1"/>
          </a:fontRef>
        </p:style>
      </p:cxnSp>
      <p:pic>
        <p:nvPicPr>
          <p:cNvPr id="19" name="Picture 18">
            <a:extLst>
              <a:ext uri="{FF2B5EF4-FFF2-40B4-BE49-F238E27FC236}">
                <a16:creationId xmlns:a16="http://schemas.microsoft.com/office/drawing/2014/main" id="{BF6BDDF0-8997-48E7-BC5C-DFE5608BA5B5}"/>
              </a:ext>
            </a:extLst>
          </p:cNvPr>
          <p:cNvPicPr>
            <a:picLocks noChangeAspect="1"/>
          </p:cNvPicPr>
          <p:nvPr/>
        </p:nvPicPr>
        <p:blipFill>
          <a:blip r:embed="rId6"/>
          <a:stretch>
            <a:fillRect/>
          </a:stretch>
        </p:blipFill>
        <p:spPr>
          <a:xfrm rot="16200000">
            <a:off x="3594671" y="2560249"/>
            <a:ext cx="1651000" cy="203200"/>
          </a:xfrm>
          <a:prstGeom prst="rect">
            <a:avLst/>
          </a:prstGeom>
        </p:spPr>
      </p:pic>
      <p:sp>
        <p:nvSpPr>
          <p:cNvPr id="20" name="TextBox 19">
            <a:extLst>
              <a:ext uri="{FF2B5EF4-FFF2-40B4-BE49-F238E27FC236}">
                <a16:creationId xmlns:a16="http://schemas.microsoft.com/office/drawing/2014/main" id="{171D7BA0-B5B5-4801-A192-43E25B8153F4}"/>
              </a:ext>
            </a:extLst>
          </p:cNvPr>
          <p:cNvSpPr txBox="1"/>
          <p:nvPr/>
        </p:nvSpPr>
        <p:spPr>
          <a:xfrm>
            <a:off x="4084983" y="3487349"/>
            <a:ext cx="670376" cy="307777"/>
          </a:xfrm>
          <a:prstGeom prst="rect">
            <a:avLst/>
          </a:prstGeom>
          <a:noFill/>
        </p:spPr>
        <p:txBody>
          <a:bodyPr wrap="square" rtlCol="0">
            <a:spAutoFit/>
          </a:bodyPr>
          <a:lstStyle/>
          <a:p>
            <a:r>
              <a:rPr lang="en-US" sz="1400" dirty="0"/>
              <a:t>0.0 cm</a:t>
            </a:r>
          </a:p>
        </p:txBody>
      </p:sp>
      <p:sp>
        <p:nvSpPr>
          <p:cNvPr id="21" name="TextBox 20">
            <a:extLst>
              <a:ext uri="{FF2B5EF4-FFF2-40B4-BE49-F238E27FC236}">
                <a16:creationId xmlns:a16="http://schemas.microsoft.com/office/drawing/2014/main" id="{D87078EC-330B-4DA8-8D00-A918AE07887A}"/>
              </a:ext>
            </a:extLst>
          </p:cNvPr>
          <p:cNvSpPr txBox="1"/>
          <p:nvPr/>
        </p:nvSpPr>
        <p:spPr>
          <a:xfrm>
            <a:off x="4122571" y="1528572"/>
            <a:ext cx="670376" cy="307777"/>
          </a:xfrm>
          <a:prstGeom prst="rect">
            <a:avLst/>
          </a:prstGeom>
          <a:noFill/>
        </p:spPr>
        <p:txBody>
          <a:bodyPr wrap="square" rtlCol="0">
            <a:spAutoFit/>
          </a:bodyPr>
          <a:lstStyle/>
          <a:p>
            <a:r>
              <a:rPr lang="en-US" sz="1400" dirty="0"/>
              <a:t>0.4 cm</a:t>
            </a:r>
          </a:p>
        </p:txBody>
      </p:sp>
      <p:pic>
        <p:nvPicPr>
          <p:cNvPr id="23" name="Picture 22">
            <a:extLst>
              <a:ext uri="{FF2B5EF4-FFF2-40B4-BE49-F238E27FC236}">
                <a16:creationId xmlns:a16="http://schemas.microsoft.com/office/drawing/2014/main" id="{D49A03A3-2D29-45A6-AA42-9D6467836959}"/>
              </a:ext>
            </a:extLst>
          </p:cNvPr>
          <p:cNvPicPr>
            <a:picLocks noChangeAspect="1"/>
          </p:cNvPicPr>
          <p:nvPr/>
        </p:nvPicPr>
        <p:blipFill rotWithShape="1">
          <a:blip r:embed="rId7">
            <a:extLst>
              <a:ext uri="{BEBA8EAE-BF5A-486C-A8C5-ECC9F3942E4B}">
                <a14:imgProps xmlns:a14="http://schemas.microsoft.com/office/drawing/2010/main">
                  <a14:imgLayer>
                    <a14:imgEffect>
                      <a14:brightnessContrast bright="25000"/>
                    </a14:imgEffect>
                  </a14:imgLayer>
                </a14:imgProps>
              </a:ext>
            </a:extLst>
          </a:blip>
          <a:srcRect l="27901" t="5563" r="18254" b="38453"/>
          <a:stretch/>
        </p:blipFill>
        <p:spPr>
          <a:xfrm rot="16200000" flipH="1">
            <a:off x="7317916" y="2487544"/>
            <a:ext cx="1140834" cy="5196785"/>
          </a:xfrm>
          <a:prstGeom prst="rect">
            <a:avLst/>
          </a:prstGeom>
        </p:spPr>
      </p:pic>
      <p:pic>
        <p:nvPicPr>
          <p:cNvPr id="24" name="Picture 23">
            <a:extLst>
              <a:ext uri="{FF2B5EF4-FFF2-40B4-BE49-F238E27FC236}">
                <a16:creationId xmlns:a16="http://schemas.microsoft.com/office/drawing/2014/main" id="{D9B470FC-3E81-4906-82D8-6059A92EF6EA}"/>
              </a:ext>
            </a:extLst>
          </p:cNvPr>
          <p:cNvPicPr>
            <a:picLocks noChangeAspect="1"/>
          </p:cNvPicPr>
          <p:nvPr/>
        </p:nvPicPr>
        <p:blipFill rotWithShape="1">
          <a:blip r:embed="rId8"/>
          <a:srcRect l="21931" t="42496" r="26245"/>
          <a:stretch/>
        </p:blipFill>
        <p:spPr>
          <a:xfrm rot="16200000" flipH="1">
            <a:off x="3371951" y="3418802"/>
            <a:ext cx="1140833" cy="3334272"/>
          </a:xfrm>
          <a:prstGeom prst="rect">
            <a:avLst/>
          </a:prstGeom>
        </p:spPr>
      </p:pic>
      <p:sp>
        <p:nvSpPr>
          <p:cNvPr id="25" name="TextBox 24">
            <a:extLst>
              <a:ext uri="{FF2B5EF4-FFF2-40B4-BE49-F238E27FC236}">
                <a16:creationId xmlns:a16="http://schemas.microsoft.com/office/drawing/2014/main" id="{F6272E09-47AC-4316-B27A-B88AF9E9B1E0}"/>
              </a:ext>
            </a:extLst>
          </p:cNvPr>
          <p:cNvSpPr txBox="1"/>
          <p:nvPr/>
        </p:nvSpPr>
        <p:spPr>
          <a:xfrm>
            <a:off x="8392206" y="4207741"/>
            <a:ext cx="2424155" cy="307777"/>
          </a:xfrm>
          <a:prstGeom prst="rect">
            <a:avLst/>
          </a:prstGeom>
          <a:noFill/>
        </p:spPr>
        <p:txBody>
          <a:bodyPr wrap="square" rtlCol="0">
            <a:spAutoFit/>
          </a:bodyPr>
          <a:lstStyle/>
          <a:p>
            <a:r>
              <a:rPr lang="en-US" sz="1400" dirty="0"/>
              <a:t>X-ray CT Cross Section Slice</a:t>
            </a:r>
          </a:p>
        </p:txBody>
      </p:sp>
      <p:cxnSp>
        <p:nvCxnSpPr>
          <p:cNvPr id="26" name="Straight Arrow Connector 25">
            <a:extLst>
              <a:ext uri="{FF2B5EF4-FFF2-40B4-BE49-F238E27FC236}">
                <a16:creationId xmlns:a16="http://schemas.microsoft.com/office/drawing/2014/main" id="{CA28DAF0-B09C-4F26-B964-FD4850D78F31}"/>
              </a:ext>
            </a:extLst>
          </p:cNvPr>
          <p:cNvCxnSpPr>
            <a:cxnSpLocks/>
          </p:cNvCxnSpPr>
          <p:nvPr/>
        </p:nvCxnSpPr>
        <p:spPr>
          <a:xfrm>
            <a:off x="4794536" y="4590392"/>
            <a:ext cx="0" cy="461486"/>
          </a:xfrm>
          <a:prstGeom prst="straightConnector1">
            <a:avLst/>
          </a:prstGeom>
          <a:ln>
            <a:solidFill>
              <a:srgbClr val="FF0000"/>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27" name="TextBox 26">
            <a:extLst>
              <a:ext uri="{FF2B5EF4-FFF2-40B4-BE49-F238E27FC236}">
                <a16:creationId xmlns:a16="http://schemas.microsoft.com/office/drawing/2014/main" id="{28FCADF9-3205-4989-84DE-D8310EE59B42}"/>
              </a:ext>
            </a:extLst>
          </p:cNvPr>
          <p:cNvSpPr txBox="1"/>
          <p:nvPr/>
        </p:nvSpPr>
        <p:spPr>
          <a:xfrm>
            <a:off x="4111154" y="4245179"/>
            <a:ext cx="1336066" cy="307777"/>
          </a:xfrm>
          <a:prstGeom prst="rect">
            <a:avLst/>
          </a:prstGeom>
          <a:noFill/>
        </p:spPr>
        <p:txBody>
          <a:bodyPr wrap="square" rtlCol="0">
            <a:spAutoFit/>
          </a:bodyPr>
          <a:lstStyle/>
          <a:p>
            <a:r>
              <a:rPr lang="en-US" sz="1400" dirty="0"/>
              <a:t>0.2 cm Depth</a:t>
            </a:r>
          </a:p>
        </p:txBody>
      </p:sp>
      <p:sp>
        <p:nvSpPr>
          <p:cNvPr id="28" name="TextBox 27">
            <a:extLst>
              <a:ext uri="{FF2B5EF4-FFF2-40B4-BE49-F238E27FC236}">
                <a16:creationId xmlns:a16="http://schemas.microsoft.com/office/drawing/2014/main" id="{97572AC8-139E-4766-840D-1096F7CB8B75}"/>
              </a:ext>
            </a:extLst>
          </p:cNvPr>
          <p:cNvSpPr txBox="1"/>
          <p:nvPr/>
        </p:nvSpPr>
        <p:spPr>
          <a:xfrm>
            <a:off x="2237643" y="5715350"/>
            <a:ext cx="1093926" cy="307777"/>
          </a:xfrm>
          <a:prstGeom prst="rect">
            <a:avLst/>
          </a:prstGeom>
          <a:noFill/>
        </p:spPr>
        <p:txBody>
          <a:bodyPr wrap="square" rtlCol="0">
            <a:spAutoFit/>
          </a:bodyPr>
          <a:lstStyle/>
          <a:p>
            <a:r>
              <a:rPr lang="en-US" sz="1400" dirty="0"/>
              <a:t>Skin Side</a:t>
            </a:r>
          </a:p>
        </p:txBody>
      </p:sp>
      <p:sp>
        <p:nvSpPr>
          <p:cNvPr id="29" name="TextBox 28">
            <a:extLst>
              <a:ext uri="{FF2B5EF4-FFF2-40B4-BE49-F238E27FC236}">
                <a16:creationId xmlns:a16="http://schemas.microsoft.com/office/drawing/2014/main" id="{B3C3AB44-821D-4616-ACDE-BF95B6C739C3}"/>
              </a:ext>
            </a:extLst>
          </p:cNvPr>
          <p:cNvSpPr txBox="1"/>
          <p:nvPr/>
        </p:nvSpPr>
        <p:spPr>
          <a:xfrm>
            <a:off x="6648848" y="5766652"/>
            <a:ext cx="2088752" cy="307777"/>
          </a:xfrm>
          <a:prstGeom prst="rect">
            <a:avLst/>
          </a:prstGeom>
          <a:noFill/>
        </p:spPr>
        <p:txBody>
          <a:bodyPr wrap="square" rtlCol="0">
            <a:spAutoFit/>
          </a:bodyPr>
          <a:lstStyle/>
          <a:p>
            <a:r>
              <a:rPr lang="en-US" sz="1400" dirty="0"/>
              <a:t>Skin Side Strain Gauge</a:t>
            </a:r>
          </a:p>
        </p:txBody>
      </p:sp>
      <p:cxnSp>
        <p:nvCxnSpPr>
          <p:cNvPr id="30" name="Straight Arrow Connector 29">
            <a:extLst>
              <a:ext uri="{FF2B5EF4-FFF2-40B4-BE49-F238E27FC236}">
                <a16:creationId xmlns:a16="http://schemas.microsoft.com/office/drawing/2014/main" id="{AC7A515C-B8B7-460A-A50D-B558EC75C38D}"/>
              </a:ext>
            </a:extLst>
          </p:cNvPr>
          <p:cNvCxnSpPr/>
          <p:nvPr/>
        </p:nvCxnSpPr>
        <p:spPr>
          <a:xfrm flipH="1" flipV="1">
            <a:off x="5894582" y="5656354"/>
            <a:ext cx="758952" cy="264187"/>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BEEB8BFF-485F-4981-A28C-B7CEB1649CEC}"/>
              </a:ext>
            </a:extLst>
          </p:cNvPr>
          <p:cNvSpPr txBox="1"/>
          <p:nvPr/>
        </p:nvSpPr>
        <p:spPr>
          <a:xfrm>
            <a:off x="2237643" y="4185400"/>
            <a:ext cx="1717053" cy="307777"/>
          </a:xfrm>
          <a:prstGeom prst="rect">
            <a:avLst/>
          </a:prstGeom>
          <a:noFill/>
        </p:spPr>
        <p:txBody>
          <a:bodyPr wrap="square" rtlCol="0">
            <a:spAutoFit/>
          </a:bodyPr>
          <a:lstStyle/>
          <a:p>
            <a:r>
              <a:rPr lang="en-US" sz="1400" dirty="0"/>
              <a:t>Stiffener Flange Side</a:t>
            </a:r>
          </a:p>
        </p:txBody>
      </p:sp>
      <p:cxnSp>
        <p:nvCxnSpPr>
          <p:cNvPr id="32" name="Straight Arrow Connector 31">
            <a:extLst>
              <a:ext uri="{FF2B5EF4-FFF2-40B4-BE49-F238E27FC236}">
                <a16:creationId xmlns:a16="http://schemas.microsoft.com/office/drawing/2014/main" id="{0432E285-ED32-434A-A71B-0A30FCAF3FD8}"/>
              </a:ext>
            </a:extLst>
          </p:cNvPr>
          <p:cNvCxnSpPr>
            <a:cxnSpLocks/>
          </p:cNvCxnSpPr>
          <p:nvPr/>
        </p:nvCxnSpPr>
        <p:spPr>
          <a:xfrm>
            <a:off x="7272643" y="4245179"/>
            <a:ext cx="0" cy="772545"/>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D4D5AAFB-0426-4A44-ADA4-BFDE1FC8BB71}"/>
              </a:ext>
            </a:extLst>
          </p:cNvPr>
          <p:cNvSpPr txBox="1"/>
          <p:nvPr/>
        </p:nvSpPr>
        <p:spPr>
          <a:xfrm>
            <a:off x="6566782" y="3966743"/>
            <a:ext cx="1328622" cy="307777"/>
          </a:xfrm>
          <a:prstGeom prst="rect">
            <a:avLst/>
          </a:prstGeom>
          <a:noFill/>
        </p:spPr>
        <p:txBody>
          <a:bodyPr wrap="square" rtlCol="0">
            <a:spAutoFit/>
          </a:bodyPr>
          <a:lstStyle/>
          <a:p>
            <a:r>
              <a:rPr lang="en-US" sz="1400" dirty="0"/>
              <a:t>Center of Crack</a:t>
            </a:r>
          </a:p>
        </p:txBody>
      </p:sp>
      <p:cxnSp>
        <p:nvCxnSpPr>
          <p:cNvPr id="34" name="Straight Arrow Connector 33">
            <a:extLst>
              <a:ext uri="{FF2B5EF4-FFF2-40B4-BE49-F238E27FC236}">
                <a16:creationId xmlns:a16="http://schemas.microsoft.com/office/drawing/2014/main" id="{DC7376FB-8460-4E5E-8752-0254BBD862E1}"/>
              </a:ext>
            </a:extLst>
          </p:cNvPr>
          <p:cNvCxnSpPr>
            <a:cxnSpLocks/>
          </p:cNvCxnSpPr>
          <p:nvPr/>
        </p:nvCxnSpPr>
        <p:spPr>
          <a:xfrm flipV="1">
            <a:off x="7662125" y="2837951"/>
            <a:ext cx="2789648" cy="1165755"/>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6" name="TextBox 16">
            <a:extLst>
              <a:ext uri="{FF2B5EF4-FFF2-40B4-BE49-F238E27FC236}">
                <a16:creationId xmlns:a16="http://schemas.microsoft.com/office/drawing/2014/main" id="{077BD5CB-DE69-4ABF-A200-18D9FE3E5909}"/>
              </a:ext>
            </a:extLst>
          </p:cNvPr>
          <p:cNvSpPr txBox="1"/>
          <p:nvPr/>
        </p:nvSpPr>
        <p:spPr>
          <a:xfrm>
            <a:off x="1508769" y="3639594"/>
            <a:ext cx="1295676" cy="307777"/>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400" dirty="0"/>
              <a:t>Time (Seconds)</a:t>
            </a:r>
          </a:p>
        </p:txBody>
      </p:sp>
      <p:sp>
        <p:nvSpPr>
          <p:cNvPr id="37" name="TextBox 17">
            <a:extLst>
              <a:ext uri="{FF2B5EF4-FFF2-40B4-BE49-F238E27FC236}">
                <a16:creationId xmlns:a16="http://schemas.microsoft.com/office/drawing/2014/main" id="{FA1B36A5-91D6-489E-BA48-1972D34EB200}"/>
              </a:ext>
            </a:extLst>
          </p:cNvPr>
          <p:cNvSpPr txBox="1"/>
          <p:nvPr/>
        </p:nvSpPr>
        <p:spPr>
          <a:xfrm rot="16200000">
            <a:off x="-660701" y="2315097"/>
            <a:ext cx="1781578" cy="307777"/>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400" dirty="0"/>
              <a:t>Temperature (Counts)</a:t>
            </a:r>
          </a:p>
        </p:txBody>
      </p:sp>
      <p:sp>
        <p:nvSpPr>
          <p:cNvPr id="38" name="TextBox 30">
            <a:extLst>
              <a:ext uri="{FF2B5EF4-FFF2-40B4-BE49-F238E27FC236}">
                <a16:creationId xmlns:a16="http://schemas.microsoft.com/office/drawing/2014/main" id="{18C4BFE9-EBF0-4A8F-9495-3DDFEABBB9C0}"/>
              </a:ext>
            </a:extLst>
          </p:cNvPr>
          <p:cNvSpPr txBox="1"/>
          <p:nvPr/>
        </p:nvSpPr>
        <p:spPr>
          <a:xfrm>
            <a:off x="1046030" y="1187427"/>
            <a:ext cx="1959254" cy="307777"/>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400" dirty="0"/>
              <a:t>Pixel Plot with Model Fit</a:t>
            </a:r>
          </a:p>
        </p:txBody>
      </p:sp>
      <p:grpSp>
        <p:nvGrpSpPr>
          <p:cNvPr id="39" name="Group 38">
            <a:extLst>
              <a:ext uri="{FF2B5EF4-FFF2-40B4-BE49-F238E27FC236}">
                <a16:creationId xmlns:a16="http://schemas.microsoft.com/office/drawing/2014/main" id="{17B6E2DA-F622-4F9C-B9E3-0A57BAF5A97C}"/>
              </a:ext>
            </a:extLst>
          </p:cNvPr>
          <p:cNvGrpSpPr/>
          <p:nvPr/>
        </p:nvGrpSpPr>
        <p:grpSpPr>
          <a:xfrm>
            <a:off x="2156607" y="2668548"/>
            <a:ext cx="1219200" cy="762000"/>
            <a:chOff x="7467600" y="2286000"/>
            <a:chExt cx="1219200" cy="762000"/>
          </a:xfrm>
        </p:grpSpPr>
        <p:sp>
          <p:nvSpPr>
            <p:cNvPr id="40" name="Rectangle 39">
              <a:extLst>
                <a:ext uri="{FF2B5EF4-FFF2-40B4-BE49-F238E27FC236}">
                  <a16:creationId xmlns:a16="http://schemas.microsoft.com/office/drawing/2014/main" id="{DFA8D008-E86C-4A4B-9EEA-83C38444F090}"/>
                </a:ext>
              </a:extLst>
            </p:cNvPr>
            <p:cNvSpPr/>
            <p:nvPr/>
          </p:nvSpPr>
          <p:spPr>
            <a:xfrm>
              <a:off x="7467600" y="2286000"/>
              <a:ext cx="1219200" cy="762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16">
              <a:extLst>
                <a:ext uri="{FF2B5EF4-FFF2-40B4-BE49-F238E27FC236}">
                  <a16:creationId xmlns:a16="http://schemas.microsoft.com/office/drawing/2014/main" id="{9CCC9213-2624-4991-AA34-339D3B3E5A10}"/>
                </a:ext>
              </a:extLst>
            </p:cNvPr>
            <p:cNvSpPr txBox="1"/>
            <p:nvPr/>
          </p:nvSpPr>
          <p:spPr>
            <a:xfrm>
              <a:off x="7467600" y="2343302"/>
              <a:ext cx="573555" cy="307777"/>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400" dirty="0"/>
                <a:t>Data:</a:t>
              </a:r>
            </a:p>
          </p:txBody>
        </p:sp>
        <p:sp>
          <p:nvSpPr>
            <p:cNvPr id="42" name="TextBox 16">
              <a:extLst>
                <a:ext uri="{FF2B5EF4-FFF2-40B4-BE49-F238E27FC236}">
                  <a16:creationId xmlns:a16="http://schemas.microsoft.com/office/drawing/2014/main" id="{968AD4D2-8D49-4A82-9464-D6DFFB238F1C}"/>
                </a:ext>
              </a:extLst>
            </p:cNvPr>
            <p:cNvSpPr txBox="1"/>
            <p:nvPr/>
          </p:nvSpPr>
          <p:spPr>
            <a:xfrm>
              <a:off x="7467600" y="2708381"/>
              <a:ext cx="707245" cy="307777"/>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400" dirty="0"/>
                <a:t>Model:</a:t>
              </a:r>
            </a:p>
          </p:txBody>
        </p:sp>
        <p:cxnSp>
          <p:nvCxnSpPr>
            <p:cNvPr id="43" name="Straight Connector 42">
              <a:extLst>
                <a:ext uri="{FF2B5EF4-FFF2-40B4-BE49-F238E27FC236}">
                  <a16:creationId xmlns:a16="http://schemas.microsoft.com/office/drawing/2014/main" id="{FF31EEC0-459E-4893-899F-95E1FA7E7EF3}"/>
                </a:ext>
              </a:extLst>
            </p:cNvPr>
            <p:cNvCxnSpPr/>
            <p:nvPr/>
          </p:nvCxnSpPr>
          <p:spPr>
            <a:xfrm>
              <a:off x="8174845" y="2895600"/>
              <a:ext cx="359555" cy="0"/>
            </a:xfrm>
            <a:prstGeom prst="line">
              <a:avLst/>
            </a:prstGeom>
            <a:ln>
              <a:solidFill>
                <a:srgbClr val="00B050"/>
              </a:solidFill>
            </a:ln>
          </p:spPr>
          <p:style>
            <a:lnRef idx="2">
              <a:schemeClr val="accent3"/>
            </a:lnRef>
            <a:fillRef idx="0">
              <a:schemeClr val="accent3"/>
            </a:fillRef>
            <a:effectRef idx="1">
              <a:schemeClr val="accent3"/>
            </a:effectRef>
            <a:fontRef idx="minor">
              <a:schemeClr val="tx1"/>
            </a:fontRef>
          </p:style>
        </p:cxnSp>
        <p:sp>
          <p:nvSpPr>
            <p:cNvPr id="44" name="Oval 43">
              <a:extLst>
                <a:ext uri="{FF2B5EF4-FFF2-40B4-BE49-F238E27FC236}">
                  <a16:creationId xmlns:a16="http://schemas.microsoft.com/office/drawing/2014/main" id="{E658F6C6-B34C-4B56-84E4-B8D1CB5DC8AB}"/>
                </a:ext>
              </a:extLst>
            </p:cNvPr>
            <p:cNvSpPr/>
            <p:nvPr/>
          </p:nvSpPr>
          <p:spPr>
            <a:xfrm>
              <a:off x="8305800" y="2514600"/>
              <a:ext cx="45719" cy="457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7775244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F6385-2EC6-A14F-8759-8EB736F3A643}"/>
              </a:ext>
            </a:extLst>
          </p:cNvPr>
          <p:cNvSpPr>
            <a:spLocks noGrp="1"/>
          </p:cNvSpPr>
          <p:nvPr>
            <p:ph type="title"/>
          </p:nvPr>
        </p:nvSpPr>
        <p:spPr/>
        <p:txBody>
          <a:bodyPr>
            <a:normAutofit/>
          </a:bodyPr>
          <a:lstStyle/>
          <a:p>
            <a:r>
              <a:rPr lang="en-US" sz="3600" dirty="0">
                <a:latin typeface="Arial" panose="020B0604020202020204" pitchFamily="34" charset="0"/>
                <a:cs typeface="Arial" panose="020B0604020202020204" pitchFamily="34" charset="0"/>
              </a:rPr>
              <a:t>Single Stringer Panel with Fatigue Loading</a:t>
            </a:r>
          </a:p>
        </p:txBody>
      </p:sp>
      <p:sp>
        <p:nvSpPr>
          <p:cNvPr id="4" name="Slide Number Placeholder 3">
            <a:extLst>
              <a:ext uri="{FF2B5EF4-FFF2-40B4-BE49-F238E27FC236}">
                <a16:creationId xmlns:a16="http://schemas.microsoft.com/office/drawing/2014/main" id="{86526F32-960A-D045-9178-C5ED8E4F688B}"/>
              </a:ext>
            </a:extLst>
          </p:cNvPr>
          <p:cNvSpPr>
            <a:spLocks noGrp="1"/>
          </p:cNvSpPr>
          <p:nvPr>
            <p:ph type="sldNum" sz="quarter" idx="11"/>
          </p:nvPr>
        </p:nvSpPr>
        <p:spPr/>
        <p:txBody>
          <a:bodyPr/>
          <a:lstStyle/>
          <a:p>
            <a:pPr>
              <a:defRPr/>
            </a:pPr>
            <a:fld id="{87F12B3B-E9A9-E844-B4B4-65B2C4D50263}" type="slidenum">
              <a:rPr lang="en-US" smtClean="0"/>
              <a:pPr>
                <a:defRPr/>
              </a:pPr>
              <a:t>15</a:t>
            </a:fld>
            <a:endParaRPr lang="en-US" dirty="0"/>
          </a:p>
        </p:txBody>
      </p:sp>
      <p:pic>
        <p:nvPicPr>
          <p:cNvPr id="5" name="Picture 4">
            <a:extLst>
              <a:ext uri="{FF2B5EF4-FFF2-40B4-BE49-F238E27FC236}">
                <a16:creationId xmlns:a16="http://schemas.microsoft.com/office/drawing/2014/main" id="{F2088E25-DAE2-455B-BF45-DDB9C6B4749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866900" y="1295401"/>
            <a:ext cx="8458200" cy="4283653"/>
          </a:xfrm>
          <a:prstGeom prst="rect">
            <a:avLst/>
          </a:prstGeom>
        </p:spPr>
      </p:pic>
      <p:sp>
        <p:nvSpPr>
          <p:cNvPr id="8" name="Rectangle 7">
            <a:extLst>
              <a:ext uri="{FF2B5EF4-FFF2-40B4-BE49-F238E27FC236}">
                <a16:creationId xmlns:a16="http://schemas.microsoft.com/office/drawing/2014/main" id="{A4973FFC-BBBB-4898-A5E8-32EC210193DD}"/>
              </a:ext>
            </a:extLst>
          </p:cNvPr>
          <p:cNvSpPr/>
          <p:nvPr/>
        </p:nvSpPr>
        <p:spPr>
          <a:xfrm>
            <a:off x="1676400" y="5650499"/>
            <a:ext cx="8839200" cy="1477328"/>
          </a:xfrm>
          <a:prstGeom prst="rect">
            <a:avLst/>
          </a:prstGeom>
        </p:spPr>
        <p:txBody>
          <a:bodyPr wrap="square">
            <a:spAutoFit/>
          </a:bodyPr>
          <a:lstStyle/>
          <a:p>
            <a:pPr fontAlgn="auto">
              <a:spcBef>
                <a:spcPts val="0"/>
              </a:spcBef>
              <a:spcAft>
                <a:spcPts val="0"/>
              </a:spcAft>
              <a:buFontTx/>
              <a:buChar char="•"/>
              <a:defRPr/>
            </a:pPr>
            <a:r>
              <a:rPr lang="en-US" kern="0" dirty="0">
                <a:solidFill>
                  <a:sysClr val="windowText" lastClr="000000"/>
                </a:solidFill>
              </a:rPr>
              <a:t> Skin is 12 plies (0.22 cm thick), stiffener flange is woven composite 12 plies (0.24 cm thick), frequency of loading = 2 Hz, and maximum compressive load is -25,000 pounds, camera is synchronized to loading, 640 x 512 cooled InSb sensor, 25 mm Ge optics, and  load is acquired for each frame.  </a:t>
            </a:r>
          </a:p>
          <a:p>
            <a:pPr fontAlgn="auto">
              <a:spcBef>
                <a:spcPts val="0"/>
              </a:spcBef>
              <a:spcAft>
                <a:spcPts val="0"/>
              </a:spcAft>
              <a:buFontTx/>
              <a:buChar char="•"/>
              <a:defRPr/>
            </a:pPr>
            <a:endParaRPr lang="en-US" kern="0" dirty="0">
              <a:solidFill>
                <a:sysClr val="windowText" lastClr="000000"/>
              </a:solidFill>
            </a:endParaRPr>
          </a:p>
        </p:txBody>
      </p:sp>
    </p:spTree>
    <p:extLst>
      <p:ext uri="{BB962C8B-B14F-4D97-AF65-F5344CB8AC3E}">
        <p14:creationId xmlns:p14="http://schemas.microsoft.com/office/powerpoint/2010/main" val="37188308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F6385-2EC6-A14F-8759-8EB736F3A643}"/>
              </a:ext>
            </a:extLst>
          </p:cNvPr>
          <p:cNvSpPr>
            <a:spLocks noGrp="1"/>
          </p:cNvSpPr>
          <p:nvPr>
            <p:ph type="title"/>
          </p:nvPr>
        </p:nvSpPr>
        <p:spPr>
          <a:xfrm>
            <a:off x="2667000" y="10391"/>
            <a:ext cx="7696200" cy="1143000"/>
          </a:xfrm>
        </p:spPr>
        <p:txBody>
          <a:bodyPr>
            <a:normAutofit fontScale="90000"/>
          </a:bodyPr>
          <a:lstStyle/>
          <a:p>
            <a:r>
              <a:rPr lang="en-US" sz="3600" dirty="0">
                <a:latin typeface="Arial" panose="020B0604020202020204" pitchFamily="34" charset="0"/>
                <a:cs typeface="Arial" panose="020B0604020202020204" pitchFamily="34" charset="0"/>
              </a:rPr>
              <a:t>Data Processing for Rapid Growth Damage Response (Single Stringer)</a:t>
            </a:r>
          </a:p>
        </p:txBody>
      </p:sp>
      <p:sp>
        <p:nvSpPr>
          <p:cNvPr id="4" name="Slide Number Placeholder 3">
            <a:extLst>
              <a:ext uri="{FF2B5EF4-FFF2-40B4-BE49-F238E27FC236}">
                <a16:creationId xmlns:a16="http://schemas.microsoft.com/office/drawing/2014/main" id="{86526F32-960A-D045-9178-C5ED8E4F688B}"/>
              </a:ext>
            </a:extLst>
          </p:cNvPr>
          <p:cNvSpPr>
            <a:spLocks noGrp="1"/>
          </p:cNvSpPr>
          <p:nvPr>
            <p:ph type="sldNum" sz="quarter" idx="11"/>
          </p:nvPr>
        </p:nvSpPr>
        <p:spPr/>
        <p:txBody>
          <a:bodyPr/>
          <a:lstStyle/>
          <a:p>
            <a:pPr>
              <a:defRPr/>
            </a:pPr>
            <a:fld id="{87F12B3B-E9A9-E844-B4B4-65B2C4D50263}" type="slidenum">
              <a:rPr lang="en-US" smtClean="0"/>
              <a:pPr>
                <a:defRPr/>
              </a:pPr>
              <a:t>16</a:t>
            </a:fld>
            <a:endParaRPr lang="en-US" dirty="0"/>
          </a:p>
        </p:txBody>
      </p:sp>
      <p:sp>
        <p:nvSpPr>
          <p:cNvPr id="11" name="TextBox 10">
            <a:extLst>
              <a:ext uri="{FF2B5EF4-FFF2-40B4-BE49-F238E27FC236}">
                <a16:creationId xmlns:a16="http://schemas.microsoft.com/office/drawing/2014/main" id="{C2C6C3C2-357C-944F-9806-6E1AF1597F14}"/>
              </a:ext>
            </a:extLst>
          </p:cNvPr>
          <p:cNvSpPr txBox="1"/>
          <p:nvPr/>
        </p:nvSpPr>
        <p:spPr>
          <a:xfrm>
            <a:off x="1993354" y="2819400"/>
            <a:ext cx="8217447" cy="4154984"/>
          </a:xfrm>
          <a:prstGeom prst="rect">
            <a:avLst/>
          </a:prstGeom>
          <a:noFill/>
        </p:spPr>
        <p:txBody>
          <a:bodyPr wrap="square" rtlCol="0">
            <a:spAutoFit/>
          </a:bodyPr>
          <a:lstStyle/>
          <a:p>
            <a:pPr marL="342900" indent="-342900">
              <a:buFont typeface="Arial" panose="020B0604020202020204" pitchFamily="34" charset="0"/>
              <a:buChar char="•"/>
            </a:pPr>
            <a:r>
              <a:rPr lang="en-US" sz="2400" dirty="0"/>
              <a:t>Frequency of loading = 2 Hz.  </a:t>
            </a:r>
            <a:r>
              <a:rPr lang="en-US" sz="2400" i="1" dirty="0"/>
              <a:t>Y[k]</a:t>
            </a:r>
            <a:r>
              <a:rPr lang="en-US" sz="2400" dirty="0"/>
              <a:t> is the averaged thermal image, x[k + j] is the raw acquired thermal images (80 Hz), </a:t>
            </a:r>
            <a:r>
              <a:rPr lang="en-US" sz="2400" i="1" dirty="0"/>
              <a:t>j</a:t>
            </a:r>
            <a:r>
              <a:rPr lang="en-US" sz="2400" dirty="0"/>
              <a:t> is the acquired image number, </a:t>
            </a:r>
            <a:r>
              <a:rPr lang="en-US" sz="2400" i="1" dirty="0"/>
              <a:t>k</a:t>
            </a:r>
            <a:r>
              <a:rPr lang="en-US" sz="2400" dirty="0"/>
              <a:t> is the averaged image number, </a:t>
            </a:r>
            <a:r>
              <a:rPr lang="en-US" sz="2400" i="1" dirty="0"/>
              <a:t>i</a:t>
            </a:r>
            <a:r>
              <a:rPr lang="en-US" sz="2400" dirty="0"/>
              <a:t> is the processed image number, </a:t>
            </a:r>
            <a:r>
              <a:rPr lang="en-US" sz="2400" i="1" dirty="0"/>
              <a:t>N = 40</a:t>
            </a:r>
            <a:r>
              <a:rPr lang="en-US" sz="2400" dirty="0"/>
              <a:t> is the number of boxcar averages, </a:t>
            </a:r>
            <a:r>
              <a:rPr lang="en-US" sz="2400" i="1" dirty="0"/>
              <a:t>j</a:t>
            </a:r>
            <a:r>
              <a:rPr lang="en-US" sz="2400" dirty="0"/>
              <a:t> is the acquired image number, </a:t>
            </a:r>
            <a:r>
              <a:rPr lang="en-US" sz="2400" i="1" dirty="0"/>
              <a:t>delay = 25</a:t>
            </a:r>
            <a:r>
              <a:rPr lang="en-US" sz="2400" dirty="0"/>
              <a:t> is the offset subtracted averaged image. </a:t>
            </a:r>
            <a:br>
              <a:rPr lang="en-US" sz="2400" dirty="0"/>
            </a:br>
            <a:endParaRPr lang="en-US" sz="2400" dirty="0"/>
          </a:p>
          <a:p>
            <a:pPr marL="342900" indent="-342900">
              <a:buFont typeface="Arial" panose="020B0604020202020204" pitchFamily="34" charset="0"/>
              <a:buChar char="•"/>
            </a:pPr>
            <a:r>
              <a:rPr lang="en-US" sz="2400" dirty="0"/>
              <a:t>Parameter for processing behaves as a simple notch filter.</a:t>
            </a:r>
            <a:br>
              <a:rPr lang="en-US" sz="2400" dirty="0"/>
            </a:br>
            <a:endParaRPr lang="en-US" sz="2400" dirty="0"/>
          </a:p>
          <a:p>
            <a:pPr marL="342900" indent="-342900">
              <a:buFont typeface="Arial" panose="020B0604020202020204" pitchFamily="34" charset="0"/>
              <a:buChar char="•"/>
            </a:pPr>
            <a:r>
              <a:rPr lang="en-US" sz="2400" dirty="0"/>
              <a:t>Delay is sufficient to capture transient thermal response 12.5 seconds or less.</a:t>
            </a:r>
          </a:p>
        </p:txBody>
      </p:sp>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08484362-FC58-4503-8C0D-A9CD55F42C0F}"/>
                  </a:ext>
                </a:extLst>
              </p:cNvPr>
              <p:cNvSpPr/>
              <p:nvPr/>
            </p:nvSpPr>
            <p:spPr>
              <a:xfrm>
                <a:off x="1676400" y="1600200"/>
                <a:ext cx="8839200" cy="913776"/>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rPr>
                        <m:t>𝑝𝑟𝑜𝑐𝑒𝑠𝑠𝑒𝑑</m:t>
                      </m:r>
                      <m:r>
                        <a:rPr lang="en-US" i="0">
                          <a:latin typeface="Cambria Math" panose="02040503050406030204" pitchFamily="18" charset="0"/>
                        </a:rPr>
                        <m:t> </m:t>
                      </m:r>
                      <m:r>
                        <a:rPr lang="en-US" i="1">
                          <a:latin typeface="Cambria Math" panose="02040503050406030204" pitchFamily="18" charset="0"/>
                        </a:rPr>
                        <m:t>𝑖𝑚𝑎𝑔𝑒</m:t>
                      </m:r>
                      <m:d>
                        <m:dPr>
                          <m:begChr m:val="["/>
                          <m:endChr m:val="]"/>
                          <m:ctrlPr>
                            <a:rPr lang="en-US" i="1">
                              <a:latin typeface="Cambria Math" panose="02040503050406030204" pitchFamily="18" charset="0"/>
                            </a:rPr>
                          </m:ctrlPr>
                        </m:dPr>
                        <m:e>
                          <m:r>
                            <a:rPr lang="en-US" i="1">
                              <a:latin typeface="Cambria Math" panose="02040503050406030204" pitchFamily="18" charset="0"/>
                            </a:rPr>
                            <m:t>𝑖</m:t>
                          </m:r>
                        </m:e>
                      </m:d>
                      <m:r>
                        <a:rPr lang="en-US" i="0">
                          <a:latin typeface="Cambria Math" panose="02040503050406030204" pitchFamily="18" charset="0"/>
                        </a:rPr>
                        <m:t>=</m:t>
                      </m:r>
                      <m:r>
                        <a:rPr lang="en-US" i="1" smtClean="0">
                          <a:latin typeface="Cambria Math" panose="02040503050406030204" pitchFamily="18" charset="0"/>
                        </a:rPr>
                        <m:t>𝑦</m:t>
                      </m:r>
                      <m:d>
                        <m:dPr>
                          <m:begChr m:val="["/>
                          <m:endChr m:val="]"/>
                          <m:ctrlPr>
                            <a:rPr lang="en-US" i="1">
                              <a:latin typeface="Cambria Math" panose="02040503050406030204" pitchFamily="18" charset="0"/>
                            </a:rPr>
                          </m:ctrlPr>
                        </m:dPr>
                        <m:e>
                          <m:r>
                            <a:rPr lang="en-US" i="1">
                              <a:latin typeface="Cambria Math" panose="02040503050406030204" pitchFamily="18" charset="0"/>
                            </a:rPr>
                            <m:t>𝑘</m:t>
                          </m:r>
                          <m:r>
                            <a:rPr lang="en-US" i="0">
                              <a:latin typeface="Cambria Math" panose="02040503050406030204" pitchFamily="18" charset="0"/>
                            </a:rPr>
                            <m:t>−</m:t>
                          </m:r>
                          <m:r>
                            <a:rPr lang="en-US" i="1">
                              <a:latin typeface="Cambria Math" panose="02040503050406030204" pitchFamily="18" charset="0"/>
                            </a:rPr>
                            <m:t>𝑑𝑒𝑙𝑎𝑦</m:t>
                          </m:r>
                        </m:e>
                      </m:d>
                      <m:r>
                        <a:rPr lang="en-US" i="0">
                          <a:latin typeface="Cambria Math" panose="02040503050406030204" pitchFamily="18" charset="0"/>
                        </a:rPr>
                        <m:t>−</m:t>
                      </m:r>
                      <m:r>
                        <a:rPr lang="en-US" i="1">
                          <a:latin typeface="Cambria Math" panose="02040503050406030204" pitchFamily="18" charset="0"/>
                        </a:rPr>
                        <m:t>𝑦</m:t>
                      </m:r>
                      <m:d>
                        <m:dPr>
                          <m:begChr m:val="["/>
                          <m:endChr m:val="]"/>
                          <m:ctrlPr>
                            <a:rPr lang="en-US" i="1">
                              <a:latin typeface="Cambria Math" panose="02040503050406030204" pitchFamily="18" charset="0"/>
                            </a:rPr>
                          </m:ctrlPr>
                        </m:dPr>
                        <m:e>
                          <m:r>
                            <a:rPr lang="en-US" i="1">
                              <a:latin typeface="Cambria Math" panose="02040503050406030204" pitchFamily="18" charset="0"/>
                            </a:rPr>
                            <m:t>𝑘</m:t>
                          </m:r>
                        </m:e>
                      </m:d>
                      <m:r>
                        <a:rPr lang="en-US" i="0">
                          <a:latin typeface="Cambria Math" panose="02040503050406030204" pitchFamily="18" charset="0"/>
                        </a:rPr>
                        <m:t>  </m:t>
                      </m:r>
                      <m:r>
                        <a:rPr lang="en-US" i="1">
                          <a:latin typeface="Cambria Math" panose="02040503050406030204" pitchFamily="18" charset="0"/>
                        </a:rPr>
                        <m:t>𝑓𝑜𝑟</m:t>
                      </m:r>
                      <m:r>
                        <a:rPr lang="en-US" i="0">
                          <a:latin typeface="Cambria Math" panose="02040503050406030204" pitchFamily="18" charset="0"/>
                        </a:rPr>
                        <m:t>  </m:t>
                      </m:r>
                      <m:r>
                        <a:rPr lang="en-US" i="1">
                          <a:latin typeface="Cambria Math" panose="02040503050406030204" pitchFamily="18" charset="0"/>
                        </a:rPr>
                        <m:t>𝑦</m:t>
                      </m:r>
                      <m:d>
                        <m:dPr>
                          <m:begChr m:val="["/>
                          <m:endChr m:val="]"/>
                          <m:ctrlPr>
                            <a:rPr lang="en-US" i="1">
                              <a:latin typeface="Cambria Math" panose="02040503050406030204" pitchFamily="18" charset="0"/>
                            </a:rPr>
                          </m:ctrlPr>
                        </m:dPr>
                        <m:e>
                          <m:r>
                            <a:rPr lang="en-US" i="1">
                              <a:latin typeface="Cambria Math" panose="02040503050406030204" pitchFamily="18" charset="0"/>
                            </a:rPr>
                            <m:t>𝑘</m:t>
                          </m:r>
                        </m:e>
                      </m:d>
                      <m:r>
                        <a:rPr lang="en-US" i="0">
                          <a:latin typeface="Cambria Math" panose="02040503050406030204" pitchFamily="18" charset="0"/>
                        </a:rPr>
                        <m:t>= </m:t>
                      </m:r>
                      <m:f>
                        <m:fPr>
                          <m:ctrlPr>
                            <a:rPr lang="en-US" i="1">
                              <a:latin typeface="Cambria Math" panose="02040503050406030204" pitchFamily="18" charset="0"/>
                            </a:rPr>
                          </m:ctrlPr>
                        </m:fPr>
                        <m:num>
                          <m:r>
                            <a:rPr lang="en-US" i="0">
                              <a:latin typeface="Cambria Math" panose="02040503050406030204" pitchFamily="18" charset="0"/>
                            </a:rPr>
                            <m:t>1</m:t>
                          </m:r>
                        </m:num>
                        <m:den>
                          <m:r>
                            <a:rPr lang="en-US" i="1">
                              <a:latin typeface="Cambria Math" panose="02040503050406030204" pitchFamily="18" charset="0"/>
                            </a:rPr>
                            <m:t>𝑁</m:t>
                          </m:r>
                        </m:den>
                      </m:f>
                      <m:r>
                        <a:rPr lang="en-US" i="0">
                          <a:latin typeface="Cambria Math" panose="02040503050406030204" pitchFamily="18" charset="0"/>
                        </a:rPr>
                        <m:t> </m:t>
                      </m:r>
                      <m:nary>
                        <m:naryPr>
                          <m:chr m:val="∑"/>
                          <m:limLoc m:val="undOvr"/>
                          <m:ctrlPr>
                            <a:rPr lang="en-US" i="1">
                              <a:latin typeface="Cambria Math" panose="02040503050406030204" pitchFamily="18" charset="0"/>
                            </a:rPr>
                          </m:ctrlPr>
                        </m:naryPr>
                        <m:sub>
                          <m:d>
                            <m:dPr>
                              <m:begChr m:val=""/>
                              <m:ctrlPr>
                                <a:rPr lang="en-US" i="1" smtClean="0">
                                  <a:latin typeface="Cambria Math" panose="02040503050406030204" pitchFamily="18" charset="0"/>
                                </a:rPr>
                              </m:ctrlPr>
                            </m:dPr>
                            <m:e>
                              <m:r>
                                <a:rPr lang="en-US" i="1">
                                  <a:latin typeface="Cambria Math" panose="02040503050406030204" pitchFamily="18" charset="0"/>
                                </a:rPr>
                                <m:t>𝑗</m:t>
                              </m:r>
                              <m:r>
                                <a:rPr lang="en-US" i="0">
                                  <a:latin typeface="Cambria Math" panose="02040503050406030204" pitchFamily="18" charset="0"/>
                                </a:rPr>
                                <m:t>=</m:t>
                              </m:r>
                              <m:r>
                                <a:rPr lang="en-US" b="0" i="1" smtClean="0">
                                  <a:latin typeface="Cambria Math" panose="02040503050406030204" pitchFamily="18" charset="0"/>
                                </a:rPr>
                                <m:t>(</m:t>
                              </m:r>
                              <m:d>
                                <m:dPr>
                                  <m:ctrlPr>
                                    <a:rPr lang="en-US" i="1">
                                      <a:latin typeface="Cambria Math" panose="02040503050406030204" pitchFamily="18" charset="0"/>
                                    </a:rPr>
                                  </m:ctrlPr>
                                </m:dPr>
                                <m:e>
                                  <m:r>
                                    <a:rPr lang="en-US" i="1">
                                      <a:latin typeface="Cambria Math" panose="02040503050406030204" pitchFamily="18" charset="0"/>
                                    </a:rPr>
                                    <m:t>𝑘</m:t>
                                  </m:r>
                                  <m:r>
                                    <a:rPr lang="en-US" i="0">
                                      <a:latin typeface="Cambria Math" panose="02040503050406030204" pitchFamily="18" charset="0"/>
                                    </a:rPr>
                                    <m:t>−1</m:t>
                                  </m:r>
                                </m:e>
                              </m:d>
                              <m:r>
                                <a:rPr lang="en-US" i="0">
                                  <a:latin typeface="Cambria Math" panose="02040503050406030204" pitchFamily="18" charset="0"/>
                                </a:rPr>
                                <m:t>∗</m:t>
                              </m:r>
                              <m:r>
                                <a:rPr lang="en-US" i="1">
                                  <a:latin typeface="Cambria Math" panose="02040503050406030204" pitchFamily="18" charset="0"/>
                                </a:rPr>
                                <m:t>𝑁</m:t>
                              </m:r>
                              <m:r>
                                <a:rPr lang="en-US" b="0" i="1" smtClean="0">
                                  <a:latin typeface="Cambria Math" panose="02040503050406030204" pitchFamily="18" charset="0"/>
                                </a:rPr>
                                <m:t>+1</m:t>
                              </m:r>
                            </m:e>
                          </m:d>
                        </m:sub>
                        <m:sup>
                          <m:r>
                            <a:rPr lang="en-US" i="1">
                              <a:latin typeface="Cambria Math" panose="02040503050406030204" pitchFamily="18" charset="0"/>
                            </a:rPr>
                            <m:t>𝑘</m:t>
                          </m:r>
                          <m:r>
                            <a:rPr lang="en-US" i="0">
                              <a:latin typeface="Cambria Math" panose="02040503050406030204" pitchFamily="18" charset="0"/>
                            </a:rPr>
                            <m:t>∗</m:t>
                          </m:r>
                          <m:r>
                            <a:rPr lang="en-US" b="0" i="1" smtClean="0">
                              <a:latin typeface="Cambria Math" panose="02040503050406030204" pitchFamily="18" charset="0"/>
                            </a:rPr>
                            <m:t>𝑁</m:t>
                          </m:r>
                        </m:sup>
                        <m:e>
                          <m:d>
                            <m:dPr>
                              <m:begChr m:val=""/>
                              <m:endChr m:val="]"/>
                              <m:ctrlPr>
                                <a:rPr lang="en-US" i="1">
                                  <a:latin typeface="Cambria Math" panose="02040503050406030204" pitchFamily="18" charset="0"/>
                                </a:rPr>
                              </m:ctrlPr>
                            </m:dPr>
                            <m:e>
                              <m:r>
                                <a:rPr lang="en-US" i="1">
                                  <a:latin typeface="Cambria Math" panose="02040503050406030204" pitchFamily="18" charset="0"/>
                                </a:rPr>
                                <m:t>𝑥</m:t>
                              </m:r>
                              <m:r>
                                <a:rPr lang="en-US" i="0">
                                  <a:latin typeface="Cambria Math" panose="02040503050406030204" pitchFamily="18" charset="0"/>
                                </a:rPr>
                                <m:t>[</m:t>
                              </m:r>
                              <m:r>
                                <a:rPr lang="en-US" i="1">
                                  <a:latin typeface="Cambria Math" panose="02040503050406030204" pitchFamily="18" charset="0"/>
                                </a:rPr>
                                <m:t>𝑘</m:t>
                              </m:r>
                              <m:r>
                                <a:rPr lang="en-US" i="0">
                                  <a:latin typeface="Cambria Math" panose="02040503050406030204" pitchFamily="18" charset="0"/>
                                </a:rPr>
                                <m:t>+ </m:t>
                              </m:r>
                              <m:r>
                                <a:rPr lang="en-US" i="1">
                                  <a:latin typeface="Cambria Math" panose="02040503050406030204" pitchFamily="18" charset="0"/>
                                </a:rPr>
                                <m:t>𝑗</m:t>
                              </m:r>
                            </m:e>
                          </m:d>
                        </m:e>
                      </m:nary>
                    </m:oMath>
                  </m:oMathPara>
                </a14:m>
                <a:endParaRPr lang="en-US" dirty="0"/>
              </a:p>
            </p:txBody>
          </p:sp>
        </mc:Choice>
        <mc:Fallback xmlns="">
          <p:sp>
            <p:nvSpPr>
              <p:cNvPr id="6" name="Rectangle 5">
                <a:extLst>
                  <a:ext uri="{FF2B5EF4-FFF2-40B4-BE49-F238E27FC236}">
                    <a16:creationId xmlns:a16="http://schemas.microsoft.com/office/drawing/2014/main" id="{08484362-FC58-4503-8C0D-A9CD55F42C0F}"/>
                  </a:ext>
                </a:extLst>
              </p:cNvPr>
              <p:cNvSpPr>
                <a:spLocks noRot="1" noChangeAspect="1" noMove="1" noResize="1" noEditPoints="1" noAdjustHandles="1" noChangeArrowheads="1" noChangeShapeType="1" noTextEdit="1"/>
              </p:cNvSpPr>
              <p:nvPr/>
            </p:nvSpPr>
            <p:spPr>
              <a:xfrm>
                <a:off x="1676400" y="1600200"/>
                <a:ext cx="8839200" cy="913776"/>
              </a:xfrm>
              <a:prstGeom prst="rect">
                <a:avLst/>
              </a:prstGeom>
              <a:blipFill>
                <a:blip r:embed="rId5"/>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721722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F6385-2EC6-A14F-8759-8EB736F3A643}"/>
              </a:ext>
            </a:extLst>
          </p:cNvPr>
          <p:cNvSpPr>
            <a:spLocks noGrp="1"/>
          </p:cNvSpPr>
          <p:nvPr>
            <p:ph type="title"/>
          </p:nvPr>
        </p:nvSpPr>
        <p:spPr>
          <a:xfrm>
            <a:off x="1828503" y="5085"/>
            <a:ext cx="9067800" cy="1143000"/>
          </a:xfrm>
        </p:spPr>
        <p:txBody>
          <a:bodyPr>
            <a:noAutofit/>
          </a:bodyPr>
          <a:lstStyle/>
          <a:p>
            <a:r>
              <a:rPr lang="en-US" sz="3600" dirty="0">
                <a:latin typeface="Arial" panose="020B0604020202020204" pitchFamily="34" charset="0"/>
                <a:cs typeface="Arial" panose="020B0604020202020204" pitchFamily="34" charset="0"/>
              </a:rPr>
              <a:t>Comparison of Periodic to Rapid Growth Thermal Responses with Model Fit Results</a:t>
            </a:r>
          </a:p>
        </p:txBody>
      </p:sp>
      <p:pic>
        <p:nvPicPr>
          <p:cNvPr id="6" name="Picture 5">
            <a:extLst>
              <a:ext uri="{FF2B5EF4-FFF2-40B4-BE49-F238E27FC236}">
                <a16:creationId xmlns:a16="http://schemas.microsoft.com/office/drawing/2014/main" id="{B345BA2D-27AF-4F3C-A588-7DA56E110672}"/>
              </a:ext>
            </a:extLst>
          </p:cNvPr>
          <p:cNvPicPr>
            <a:picLocks noChangeAspect="1"/>
          </p:cNvPicPr>
          <p:nvPr/>
        </p:nvPicPr>
        <p:blipFill>
          <a:blip r:embed="rId3"/>
          <a:stretch>
            <a:fillRect/>
          </a:stretch>
        </p:blipFill>
        <p:spPr>
          <a:xfrm>
            <a:off x="8602834" y="1926763"/>
            <a:ext cx="2959774" cy="1968949"/>
          </a:xfrm>
          <a:prstGeom prst="rect">
            <a:avLst/>
          </a:prstGeom>
        </p:spPr>
      </p:pic>
      <p:pic>
        <p:nvPicPr>
          <p:cNvPr id="7" name="Picture 6">
            <a:extLst>
              <a:ext uri="{FF2B5EF4-FFF2-40B4-BE49-F238E27FC236}">
                <a16:creationId xmlns:a16="http://schemas.microsoft.com/office/drawing/2014/main" id="{24EEED35-FF8E-4550-AC19-8918506F1972}"/>
              </a:ext>
            </a:extLst>
          </p:cNvPr>
          <p:cNvPicPr>
            <a:picLocks noChangeAspect="1"/>
          </p:cNvPicPr>
          <p:nvPr/>
        </p:nvPicPr>
        <p:blipFill>
          <a:blip r:embed="rId4"/>
          <a:stretch>
            <a:fillRect/>
          </a:stretch>
        </p:blipFill>
        <p:spPr>
          <a:xfrm>
            <a:off x="6514333" y="2354813"/>
            <a:ext cx="1329275" cy="828746"/>
          </a:xfrm>
          <a:prstGeom prst="rect">
            <a:avLst/>
          </a:prstGeom>
        </p:spPr>
      </p:pic>
      <p:cxnSp>
        <p:nvCxnSpPr>
          <p:cNvPr id="8" name="Straight Arrow Connector 7">
            <a:extLst>
              <a:ext uri="{FF2B5EF4-FFF2-40B4-BE49-F238E27FC236}">
                <a16:creationId xmlns:a16="http://schemas.microsoft.com/office/drawing/2014/main" id="{CD623268-15FF-47AF-8169-2724A7C39916}"/>
              </a:ext>
            </a:extLst>
          </p:cNvPr>
          <p:cNvCxnSpPr>
            <a:cxnSpLocks/>
          </p:cNvCxnSpPr>
          <p:nvPr/>
        </p:nvCxnSpPr>
        <p:spPr>
          <a:xfrm flipV="1">
            <a:off x="7016528" y="2912882"/>
            <a:ext cx="1120015" cy="1"/>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16">
            <a:extLst>
              <a:ext uri="{FF2B5EF4-FFF2-40B4-BE49-F238E27FC236}">
                <a16:creationId xmlns:a16="http://schemas.microsoft.com/office/drawing/2014/main" id="{DD354545-88B6-4C22-A64A-C60E7932C390}"/>
              </a:ext>
            </a:extLst>
          </p:cNvPr>
          <p:cNvSpPr txBox="1"/>
          <p:nvPr/>
        </p:nvSpPr>
        <p:spPr>
          <a:xfrm>
            <a:off x="9529855" y="3842319"/>
            <a:ext cx="1295676" cy="307777"/>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400" dirty="0"/>
              <a:t>Time (Seconds)</a:t>
            </a:r>
          </a:p>
        </p:txBody>
      </p:sp>
      <p:sp>
        <p:nvSpPr>
          <p:cNvPr id="10" name="TextBox 17">
            <a:extLst>
              <a:ext uri="{FF2B5EF4-FFF2-40B4-BE49-F238E27FC236}">
                <a16:creationId xmlns:a16="http://schemas.microsoft.com/office/drawing/2014/main" id="{A44B4BEC-C581-4CE2-856F-9710C6EB248B}"/>
              </a:ext>
            </a:extLst>
          </p:cNvPr>
          <p:cNvSpPr txBox="1"/>
          <p:nvPr/>
        </p:nvSpPr>
        <p:spPr>
          <a:xfrm rot="16200000">
            <a:off x="7459518" y="2694386"/>
            <a:ext cx="1781578" cy="307777"/>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400" dirty="0"/>
              <a:t>Temperature (Counts)</a:t>
            </a:r>
          </a:p>
        </p:txBody>
      </p:sp>
      <p:cxnSp>
        <p:nvCxnSpPr>
          <p:cNvPr id="11" name="Straight Arrow Connector 10">
            <a:extLst>
              <a:ext uri="{FF2B5EF4-FFF2-40B4-BE49-F238E27FC236}">
                <a16:creationId xmlns:a16="http://schemas.microsoft.com/office/drawing/2014/main" id="{04503649-D49D-4AE6-ACEC-BAF514F84964}"/>
              </a:ext>
            </a:extLst>
          </p:cNvPr>
          <p:cNvCxnSpPr>
            <a:cxnSpLocks/>
          </p:cNvCxnSpPr>
          <p:nvPr/>
        </p:nvCxnSpPr>
        <p:spPr>
          <a:xfrm>
            <a:off x="8722812" y="1821115"/>
            <a:ext cx="538215" cy="713200"/>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8AD734DA-84A3-4714-8F92-3E8619664CBE}"/>
              </a:ext>
            </a:extLst>
          </p:cNvPr>
          <p:cNvSpPr txBox="1"/>
          <p:nvPr/>
        </p:nvSpPr>
        <p:spPr>
          <a:xfrm>
            <a:off x="7250023" y="1511690"/>
            <a:ext cx="1829283" cy="307777"/>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400" dirty="0"/>
              <a:t>Instantaneous Heating</a:t>
            </a:r>
          </a:p>
        </p:txBody>
      </p:sp>
      <p:sp>
        <p:nvSpPr>
          <p:cNvPr id="13" name="TextBox 30">
            <a:extLst>
              <a:ext uri="{FF2B5EF4-FFF2-40B4-BE49-F238E27FC236}">
                <a16:creationId xmlns:a16="http://schemas.microsoft.com/office/drawing/2014/main" id="{98352881-0AAE-4C03-B8C8-F9EC7386DFA4}"/>
              </a:ext>
            </a:extLst>
          </p:cNvPr>
          <p:cNvSpPr txBox="1"/>
          <p:nvPr/>
        </p:nvSpPr>
        <p:spPr>
          <a:xfrm>
            <a:off x="9247005" y="1631734"/>
            <a:ext cx="1649298" cy="307777"/>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400" dirty="0"/>
              <a:t>Averaged Pixels Plot</a:t>
            </a:r>
          </a:p>
        </p:txBody>
      </p:sp>
      <p:sp>
        <p:nvSpPr>
          <p:cNvPr id="14" name="TextBox 13">
            <a:extLst>
              <a:ext uri="{FF2B5EF4-FFF2-40B4-BE49-F238E27FC236}">
                <a16:creationId xmlns:a16="http://schemas.microsoft.com/office/drawing/2014/main" id="{55C1DEF5-58B1-41B6-A3C7-DCD8C90702B8}"/>
              </a:ext>
            </a:extLst>
          </p:cNvPr>
          <p:cNvSpPr txBox="1"/>
          <p:nvPr/>
        </p:nvSpPr>
        <p:spPr>
          <a:xfrm>
            <a:off x="6083490" y="3139078"/>
            <a:ext cx="721911" cy="307777"/>
          </a:xfrm>
          <a:prstGeom prst="rect">
            <a:avLst/>
          </a:prstGeom>
          <a:noFill/>
        </p:spPr>
        <p:txBody>
          <a:bodyPr wrap="square" rtlCol="0">
            <a:spAutoFit/>
          </a:bodyPr>
          <a:lstStyle/>
          <a:p>
            <a:r>
              <a:rPr lang="en-US" sz="1400" dirty="0"/>
              <a:t>4.1 cm</a:t>
            </a:r>
          </a:p>
        </p:txBody>
      </p:sp>
      <p:cxnSp>
        <p:nvCxnSpPr>
          <p:cNvPr id="15" name="Straight Arrow Connector 14">
            <a:extLst>
              <a:ext uri="{FF2B5EF4-FFF2-40B4-BE49-F238E27FC236}">
                <a16:creationId xmlns:a16="http://schemas.microsoft.com/office/drawing/2014/main" id="{85D5DF30-4D58-4037-BF96-2F11BCFF60F6}"/>
              </a:ext>
            </a:extLst>
          </p:cNvPr>
          <p:cNvCxnSpPr>
            <a:cxnSpLocks/>
          </p:cNvCxnSpPr>
          <p:nvPr/>
        </p:nvCxnSpPr>
        <p:spPr>
          <a:xfrm>
            <a:off x="6374557" y="2411867"/>
            <a:ext cx="0" cy="731412"/>
          </a:xfrm>
          <a:prstGeom prst="straightConnector1">
            <a:avLst/>
          </a:prstGeom>
          <a:ln w="34925">
            <a:headEnd type="triangle"/>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27057050-5A9F-4B88-AD6C-189B73AB1E13}"/>
              </a:ext>
            </a:extLst>
          </p:cNvPr>
          <p:cNvSpPr txBox="1"/>
          <p:nvPr/>
        </p:nvSpPr>
        <p:spPr>
          <a:xfrm>
            <a:off x="10991756" y="1151911"/>
            <a:ext cx="857479" cy="523220"/>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400" dirty="0"/>
              <a:t>Transient</a:t>
            </a:r>
          </a:p>
          <a:p>
            <a:r>
              <a:rPr lang="en-US" sz="1400" dirty="0"/>
              <a:t>Heating</a:t>
            </a:r>
          </a:p>
        </p:txBody>
      </p:sp>
      <p:sp>
        <p:nvSpPr>
          <p:cNvPr id="17" name="Oval 16">
            <a:extLst>
              <a:ext uri="{FF2B5EF4-FFF2-40B4-BE49-F238E27FC236}">
                <a16:creationId xmlns:a16="http://schemas.microsoft.com/office/drawing/2014/main" id="{5EA9103C-F4B7-4980-9B98-5AFC8B908403}"/>
              </a:ext>
            </a:extLst>
          </p:cNvPr>
          <p:cNvSpPr/>
          <p:nvPr/>
        </p:nvSpPr>
        <p:spPr>
          <a:xfrm>
            <a:off x="9529856" y="2182439"/>
            <a:ext cx="2360888" cy="140549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8" name="Straight Arrow Connector 17">
            <a:extLst>
              <a:ext uri="{FF2B5EF4-FFF2-40B4-BE49-F238E27FC236}">
                <a16:creationId xmlns:a16="http://schemas.microsoft.com/office/drawing/2014/main" id="{A07BE605-D154-48F5-A362-84C79DA0016D}"/>
              </a:ext>
            </a:extLst>
          </p:cNvPr>
          <p:cNvCxnSpPr>
            <a:cxnSpLocks/>
            <a:stCxn id="16" idx="2"/>
          </p:cNvCxnSpPr>
          <p:nvPr/>
        </p:nvCxnSpPr>
        <p:spPr>
          <a:xfrm flipH="1">
            <a:off x="11217136" y="1675131"/>
            <a:ext cx="203360" cy="489669"/>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pic>
        <p:nvPicPr>
          <p:cNvPr id="20" name="Picture 19">
            <a:extLst>
              <a:ext uri="{FF2B5EF4-FFF2-40B4-BE49-F238E27FC236}">
                <a16:creationId xmlns:a16="http://schemas.microsoft.com/office/drawing/2014/main" id="{A6659E15-3E8E-4A45-86F4-E638F8E492A0}"/>
              </a:ext>
            </a:extLst>
          </p:cNvPr>
          <p:cNvPicPr>
            <a:picLocks noChangeAspect="1"/>
          </p:cNvPicPr>
          <p:nvPr/>
        </p:nvPicPr>
        <p:blipFill>
          <a:blip r:embed="rId5"/>
          <a:stretch>
            <a:fillRect/>
          </a:stretch>
        </p:blipFill>
        <p:spPr>
          <a:xfrm>
            <a:off x="6126884" y="4372200"/>
            <a:ext cx="5677729" cy="1970310"/>
          </a:xfrm>
          <a:prstGeom prst="rect">
            <a:avLst/>
          </a:prstGeom>
        </p:spPr>
      </p:pic>
      <p:pic>
        <p:nvPicPr>
          <p:cNvPr id="22" name="Picture 21">
            <a:extLst>
              <a:ext uri="{FF2B5EF4-FFF2-40B4-BE49-F238E27FC236}">
                <a16:creationId xmlns:a16="http://schemas.microsoft.com/office/drawing/2014/main" id="{040C1C79-2A40-4B3C-9151-23C4047BE55F}"/>
              </a:ext>
            </a:extLst>
          </p:cNvPr>
          <p:cNvPicPr>
            <a:picLocks noChangeAspect="1"/>
          </p:cNvPicPr>
          <p:nvPr/>
        </p:nvPicPr>
        <p:blipFill>
          <a:blip r:embed="rId6"/>
          <a:stretch>
            <a:fillRect/>
          </a:stretch>
        </p:blipFill>
        <p:spPr>
          <a:xfrm>
            <a:off x="38327" y="1173520"/>
            <a:ext cx="5676673" cy="5608280"/>
          </a:xfrm>
          <a:prstGeom prst="rect">
            <a:avLst/>
          </a:prstGeom>
        </p:spPr>
      </p:pic>
      <p:sp>
        <p:nvSpPr>
          <p:cNvPr id="19" name="Slide Number Placeholder 4">
            <a:extLst>
              <a:ext uri="{FF2B5EF4-FFF2-40B4-BE49-F238E27FC236}">
                <a16:creationId xmlns:a16="http://schemas.microsoft.com/office/drawing/2014/main" id="{512007F3-2023-4CCA-910C-33BC3C02F89A}"/>
              </a:ext>
            </a:extLst>
          </p:cNvPr>
          <p:cNvSpPr>
            <a:spLocks noGrp="1"/>
          </p:cNvSpPr>
          <p:nvPr>
            <p:ph type="sldNum" sz="quarter" idx="11"/>
          </p:nvPr>
        </p:nvSpPr>
        <p:spPr bwMode="auto">
          <a:xfrm>
            <a:off x="8737600" y="6356351"/>
            <a:ext cx="2844800" cy="365125"/>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28F12B36-1126-F141-8F49-07759655D28A}" type="slidenum">
              <a:rPr lang="en-US" sz="1200">
                <a:solidFill>
                  <a:srgbClr val="898989"/>
                </a:solidFill>
              </a:rPr>
              <a:pPr eaLnBrk="1" hangingPunct="1"/>
              <a:t>17</a:t>
            </a:fld>
            <a:endParaRPr lang="en-US" sz="1200" dirty="0">
              <a:solidFill>
                <a:srgbClr val="898989"/>
              </a:solidFill>
            </a:endParaRPr>
          </a:p>
        </p:txBody>
      </p:sp>
    </p:spTree>
    <p:extLst>
      <p:ext uri="{BB962C8B-B14F-4D97-AF65-F5344CB8AC3E}">
        <p14:creationId xmlns:p14="http://schemas.microsoft.com/office/powerpoint/2010/main" val="39127962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Title 1"/>
          <p:cNvSpPr>
            <a:spLocks noGrp="1"/>
          </p:cNvSpPr>
          <p:nvPr>
            <p:ph type="title"/>
          </p:nvPr>
        </p:nvSpPr>
        <p:spPr/>
        <p:txBody>
          <a:bodyPr/>
          <a:lstStyle/>
          <a:p>
            <a:r>
              <a:rPr lang="en-US" dirty="0">
                <a:latin typeface="Calibri" charset="0"/>
              </a:rPr>
              <a:t>Conclusions</a:t>
            </a:r>
          </a:p>
        </p:txBody>
      </p:sp>
      <p:sp>
        <p:nvSpPr>
          <p:cNvPr id="61443" name="Slide Number Placeholder 4"/>
          <p:cNvSpPr>
            <a:spLocks noGrp="1"/>
          </p:cNvSpPr>
          <p:nvPr>
            <p:ph type="sldNum"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28F12B36-1126-F141-8F49-07759655D28A}" type="slidenum">
              <a:rPr lang="en-US" sz="1200">
                <a:solidFill>
                  <a:srgbClr val="898989"/>
                </a:solidFill>
              </a:rPr>
              <a:pPr eaLnBrk="1" hangingPunct="1"/>
              <a:t>18</a:t>
            </a:fld>
            <a:endParaRPr lang="en-US" sz="1200" dirty="0">
              <a:solidFill>
                <a:srgbClr val="898989"/>
              </a:solidFill>
            </a:endParaRPr>
          </a:p>
        </p:txBody>
      </p:sp>
      <p:sp>
        <p:nvSpPr>
          <p:cNvPr id="61444" name="Content Placeholder 6"/>
          <p:cNvSpPr txBox="1">
            <a:spLocks/>
          </p:cNvSpPr>
          <p:nvPr/>
        </p:nvSpPr>
        <p:spPr bwMode="auto">
          <a:xfrm>
            <a:off x="1605208" y="1371600"/>
            <a:ext cx="9144000" cy="2895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342900" indent="-342900"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spcBef>
                <a:spcPct val="20000"/>
              </a:spcBef>
              <a:buFont typeface="Arial" charset="0"/>
              <a:buChar char="•"/>
            </a:pPr>
            <a:r>
              <a:rPr lang="en-US" dirty="0">
                <a:latin typeface="Helvetica" charset="0"/>
              </a:rPr>
              <a:t>Passive thermography has been shown to be an effective real time NDE technique for composite panels during quasi-static and fatigue loading.</a:t>
            </a:r>
            <a:br>
              <a:rPr lang="en-US" dirty="0">
                <a:latin typeface="Helvetica" charset="0"/>
              </a:rPr>
            </a:br>
            <a:endParaRPr lang="en-US" dirty="0">
              <a:latin typeface="Helvetica" charset="0"/>
            </a:endParaRPr>
          </a:p>
          <a:p>
            <a:pPr eaLnBrk="1" hangingPunct="1">
              <a:spcBef>
                <a:spcPct val="20000"/>
              </a:spcBef>
              <a:buFont typeface="Arial" charset="0"/>
              <a:buChar char="•"/>
            </a:pPr>
            <a:r>
              <a:rPr lang="en-US" dirty="0">
                <a:latin typeface="Helvetica" charset="0"/>
              </a:rPr>
              <a:t>A recently developed model was used to process the passive thermal data to obtain damage depth of rapid growth damage using the both the instantaneous and the transient thermal responses.  This was demonstrated for quasi-static loading.</a:t>
            </a:r>
            <a:br>
              <a:rPr lang="en-US" dirty="0">
                <a:latin typeface="Helvetica" charset="0"/>
              </a:rPr>
            </a:br>
            <a:endParaRPr lang="en-US" dirty="0">
              <a:latin typeface="Helvetica" charset="0"/>
            </a:endParaRPr>
          </a:p>
          <a:p>
            <a:pPr eaLnBrk="1" hangingPunct="1">
              <a:spcBef>
                <a:spcPct val="20000"/>
              </a:spcBef>
              <a:buFont typeface="Arial" charset="0"/>
              <a:buChar char="•"/>
            </a:pPr>
            <a:r>
              <a:rPr lang="en-US" dirty="0">
                <a:latin typeface="Helvetica" charset="0"/>
              </a:rPr>
              <a:t>Using notch filtering, the periodic response was removed and the non-periodic (rapid growth) thermal response was captured and thus allowing the damage depth imaging.</a:t>
            </a:r>
            <a:br>
              <a:rPr lang="en-US" dirty="0">
                <a:latin typeface="Helvetica" charset="0"/>
              </a:rPr>
            </a:br>
            <a:endParaRPr lang="en-US" dirty="0">
              <a:latin typeface="Helvetica" charset="0"/>
            </a:endParaRPr>
          </a:p>
          <a:p>
            <a:pPr eaLnBrk="1" hangingPunct="1">
              <a:spcBef>
                <a:spcPct val="20000"/>
              </a:spcBef>
              <a:buFont typeface="Arial" charset="0"/>
              <a:buChar char="•"/>
            </a:pPr>
            <a:endParaRPr lang="en-US" dirty="0">
              <a:latin typeface="Helvetica" charset="0"/>
            </a:endParaRPr>
          </a:p>
          <a:p>
            <a:pPr eaLnBrk="1" hangingPunct="1">
              <a:spcBef>
                <a:spcPct val="20000"/>
              </a:spcBef>
              <a:buFont typeface="Arial" charset="0"/>
              <a:buChar char="•"/>
            </a:pPr>
            <a:endParaRPr lang="en-US" sz="2800" dirty="0">
              <a:latin typeface="Helvetica" charset="0"/>
            </a:endParaRPr>
          </a:p>
          <a:p>
            <a:pPr lvl="1" eaLnBrk="1" hangingPunct="1">
              <a:spcBef>
                <a:spcPct val="20000"/>
              </a:spcBef>
              <a:buFont typeface="Arial" charset="0"/>
              <a:buChar char="–"/>
            </a:pPr>
            <a:endParaRPr lang="en-US" sz="2800" dirty="0">
              <a:latin typeface="Helvetica"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0.3"/>
</p:tagLst>
</file>

<file path=ppt/theme/theme1.xml><?xml version="1.0" encoding="utf-8"?>
<a:theme xmlns:a="http://schemas.openxmlformats.org/drawingml/2006/main" name="SPIE 2015 jnz presenation fin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SPIE 2015 jnz presenation final.potx</Template>
  <TotalTime>0</TotalTime>
  <Words>1360</Words>
  <Application>Microsoft Office PowerPoint</Application>
  <PresentationFormat>Widescreen</PresentationFormat>
  <Paragraphs>180</Paragraphs>
  <Slides>18</Slides>
  <Notes>18</Notes>
  <HiddenSlides>0</HiddenSlides>
  <MMClips>3</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Arial</vt:lpstr>
      <vt:lpstr>Calibri</vt:lpstr>
      <vt:lpstr>Cambria Math</vt:lpstr>
      <vt:lpstr>Helvetica</vt:lpstr>
      <vt:lpstr>Times New Roman</vt:lpstr>
      <vt:lpstr>Wingdings</vt:lpstr>
      <vt:lpstr>SPIE 2015 jnz presenation final</vt:lpstr>
      <vt:lpstr>Characterization of Composite Damage using Passive Thermography  Joseph N. Zalameda   NASA Langley Research Center  Hampton, VA 23681 </vt:lpstr>
      <vt:lpstr>Outline</vt:lpstr>
      <vt:lpstr>PowerPoint Presentation</vt:lpstr>
      <vt:lpstr>Introduction: Passive Thermography for Structural Testing</vt:lpstr>
      <vt:lpstr>Quasi-Static Load Configuration</vt:lpstr>
      <vt:lpstr>Single Stringer Panel Quasi-static Loading</vt:lpstr>
      <vt:lpstr>Processing of Thermal Data using a Delayed Subtraction</vt:lpstr>
      <vt:lpstr>Thermal Imaging of Damage Formation</vt:lpstr>
      <vt:lpstr>Single Stringer Panel Quasi-static Loading Thermal Responses</vt:lpstr>
      <vt:lpstr>1-Dimensional Series Solution for a Planar Heat Source and Thermoelastic Heat Source</vt:lpstr>
      <vt:lpstr>Model Fit to Data and Imaging of Damage Depth</vt:lpstr>
      <vt:lpstr>PowerPoint Presentation</vt:lpstr>
      <vt:lpstr>Thermal Inspection Results: Small Delamination</vt:lpstr>
      <vt:lpstr>Thermal Imaging of Damage Depth with Comparison to X-ray CT: Small Delamination</vt:lpstr>
      <vt:lpstr>Single Stringer Panel with Fatigue Loading</vt:lpstr>
      <vt:lpstr>Data Processing for Rapid Growth Damage Response (Single Stringer)</vt:lpstr>
      <vt:lpstr>Comparison of Periodic to Rapid Growth Thermal Responses with Model Fit Results</vt:lpstr>
      <vt:lpstr>Conclusions</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GM Thermocomposite NDE Results</dc:title>
  <dc:creator>Joe Zalameda</dc:creator>
  <cp:lastModifiedBy>Zalameda, Joseph N. (LARC-D313)</cp:lastModifiedBy>
  <cp:revision>278</cp:revision>
  <cp:lastPrinted>2020-06-15T16:38:29Z</cp:lastPrinted>
  <dcterms:created xsi:type="dcterms:W3CDTF">2013-04-01T20:00:55Z</dcterms:created>
  <dcterms:modified xsi:type="dcterms:W3CDTF">2020-09-22T14:40:03Z</dcterms:modified>
</cp:coreProperties>
</file>