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9" r:id="rId5"/>
    <p:sldId id="261" r:id="rId6"/>
    <p:sldId id="267" r:id="rId7"/>
    <p:sldId id="265" r:id="rId8"/>
    <p:sldId id="263" r:id="rId9"/>
    <p:sldId id="264" r:id="rId10"/>
    <p:sldId id="270" r:id="rId11"/>
    <p:sldId id="273" r:id="rId12"/>
    <p:sldId id="271" r:id="rId13"/>
    <p:sldId id="266" r:id="rId14"/>
    <p:sldId id="259" r:id="rId15"/>
    <p:sldId id="274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61"/>
    <p:restoredTop sz="89320"/>
  </p:normalViewPr>
  <p:slideViewPr>
    <p:cSldViewPr snapToGrid="0" snapToObjects="1">
      <p:cViewPr varScale="1">
        <p:scale>
          <a:sx n="171" d="100"/>
          <a:sy n="171" d="100"/>
        </p:scale>
        <p:origin x="6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0" d="100"/>
          <a:sy n="130" d="100"/>
        </p:scale>
        <p:origin x="703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BE87B-38EC-5F42-B4DC-C4A057027F4C}" type="datetimeFigureOut">
              <a:rPr lang="en-US" smtClean="0"/>
              <a:t>9/18/20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EC583-F4B1-834B-9486-C22126F4F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3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Abstract:</a:t>
            </a:r>
            <a:br>
              <a:rPr lang="en-US" dirty="0"/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MAPL is an ESMF-based coupling layer within the GEOS data assimilation system and continues to evolve in response to novel</a:t>
            </a:r>
            <a:br>
              <a:rPr lang="en-US" dirty="0"/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coupling requirements.  New features include (1) a generic NUOPC wrapper which allows MAPL components to be used within a NUOPC-based</a:t>
            </a:r>
            <a:br>
              <a:rPr lang="en-US" dirty="0"/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application, (2) expansion of couplers to include connecting component-provided services, (3) exploiting recent ESMF advances to</a:t>
            </a:r>
            <a:br>
              <a:rPr lang="en-US" dirty="0"/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 threading for column physics without direct OpenMP instrumentation, and (4) asynchronous input for demanding CTM configurations.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17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490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Multi-organizational management of shared components.    </a:t>
            </a:r>
            <a:r>
              <a:rPr lang="en-US" dirty="0" err="1"/>
              <a:t>Cmake</a:t>
            </a:r>
            <a:r>
              <a:rPr lang="en-US" dirty="0"/>
              <a:t>, fine grained Git repositories.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8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247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603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49786"/>
            <a:ext cx="10515600" cy="82020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AF6AF-6C4E-1B40-8FB1-099ABA625A65}" type="datetime1">
              <a:rPr lang="en-US" smtClean="0"/>
              <a:t>9/18/20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403973"/>
            <a:ext cx="10515600" cy="46974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70500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49786"/>
            <a:ext cx="10515600" cy="82020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3BD41FC-A663-E049-8F5F-2A4773E08CAD}" type="datetime1">
              <a:rPr lang="en-US" smtClean="0"/>
              <a:t>9/18/20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135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70936-1B67-EA4B-BD5A-6FC35C7BC186}" type="datetime1">
              <a:rPr lang="en-US" smtClean="0"/>
              <a:t>9/18/20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43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2BAEA-C59D-3E47-9E40-DFE52E54FD6D}" type="datetime1">
              <a:rPr lang="en-US" smtClean="0"/>
              <a:t>9/18/20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118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Text and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49786"/>
            <a:ext cx="10515600" cy="82020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406555"/>
            <a:ext cx="10515600" cy="46021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173DA-BE9B-0D4D-B7E5-8F3EF872C9C4}" type="datetime1">
              <a:rPr lang="en-US" smtClean="0"/>
              <a:t>9/18/20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61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23151" y="733777"/>
            <a:ext cx="3932237" cy="113385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2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75919" y="733778"/>
            <a:ext cx="6172200" cy="51352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423151" y="1960474"/>
            <a:ext cx="3932237" cy="390851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5B974-EAA2-A642-A18E-9B577986781A}" type="datetime1">
              <a:rPr lang="en-US" smtClean="0"/>
              <a:t>9/18/20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40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49786"/>
            <a:ext cx="10515600" cy="82020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47D5F-E1B4-C54E-B401-0EC779D3A25B}" type="datetime1">
              <a:rPr lang="en-US" smtClean="0"/>
              <a:t>9/18/20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084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tif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88947"/>
            <a:ext cx="12192000" cy="46907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0614" y="6487763"/>
            <a:ext cx="2581079" cy="2354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Global Modeling</a:t>
            </a:r>
            <a:r>
              <a:rPr lang="en-US" sz="900" b="1" i="0" baseline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 </a:t>
            </a: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and</a:t>
            </a:r>
            <a:r>
              <a:rPr lang="en-US" sz="900" b="1" i="0" baseline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 </a:t>
            </a: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Assimilation Office</a:t>
            </a:r>
          </a:p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gmao.gsfc.nasa.gov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50700" y="6440922"/>
            <a:ext cx="5312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8D1E3-1DAE-664E-B350-75CA63E753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14695" y="6449580"/>
            <a:ext cx="1482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D88C8-FE8D-A145-9937-3B773EAA3B44}" type="datetime1">
              <a:rPr lang="en-US" smtClean="0"/>
              <a:t>9/18/20</a:t>
            </a:fld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143107" y="127916"/>
            <a:ext cx="3571124" cy="308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35844" tIns="67921" rIns="135844" bIns="67921"/>
          <a:lstStyle>
            <a:lvl1pPr defTabSz="1019175">
              <a:defRPr sz="4000">
                <a:solidFill>
                  <a:srgbClr val="939BA8"/>
                </a:solidFill>
                <a:latin typeface="Arial" charset="0"/>
              </a:defRPr>
            </a:lvl1pPr>
            <a:lvl2pPr defTabSz="1019175">
              <a:defRPr sz="4000">
                <a:solidFill>
                  <a:srgbClr val="939BA8"/>
                </a:solidFill>
                <a:latin typeface="Arial" charset="0"/>
              </a:defRPr>
            </a:lvl2pPr>
            <a:lvl3pPr defTabSz="1019175">
              <a:defRPr sz="4000">
                <a:solidFill>
                  <a:srgbClr val="939BA8"/>
                </a:solidFill>
                <a:latin typeface="Arial" charset="0"/>
              </a:defRPr>
            </a:lvl3pPr>
            <a:lvl4pPr defTabSz="1019175">
              <a:defRPr sz="4000">
                <a:solidFill>
                  <a:srgbClr val="939BA8"/>
                </a:solidFill>
                <a:latin typeface="Arial" charset="0"/>
              </a:defRPr>
            </a:lvl4pPr>
            <a:lvl5pPr defTabSz="1019175">
              <a:defRPr sz="4000">
                <a:solidFill>
                  <a:srgbClr val="939BA8"/>
                </a:solidFill>
                <a:latin typeface="Arial" charset="0"/>
              </a:defRPr>
            </a:lvl5pPr>
            <a:lvl6pPr marL="4572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6pPr>
            <a:lvl7pPr marL="9144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7pPr>
            <a:lvl8pPr marL="13716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8pPr>
            <a:lvl9pPr marL="18288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933" b="0" i="0" dirty="0">
                <a:solidFill>
                  <a:schemeClr val="bg2">
                    <a:lumMod val="50000"/>
                  </a:schemeClr>
                </a:solidFill>
                <a:ea typeface="Arial Regular" charset="0"/>
              </a:rPr>
              <a:t>National Aeronautics and Space Administration</a:t>
            </a:r>
          </a:p>
        </p:txBody>
      </p:sp>
      <p:pic>
        <p:nvPicPr>
          <p:cNvPr id="12" name="Picture 25" descr="NASA insigniaCMYK"/>
          <p:cNvPicPr preferRelativeResize="0"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58222" y="127916"/>
            <a:ext cx="575446" cy="481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43107" y="6487763"/>
            <a:ext cx="914400" cy="234696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C43E25B-AFC9-5048-8B47-3E62AC405B01}"/>
              </a:ext>
            </a:extLst>
          </p:cNvPr>
          <p:cNvSpPr txBox="1">
            <a:spLocks/>
          </p:cNvSpPr>
          <p:nvPr userDrawn="1"/>
        </p:nvSpPr>
        <p:spPr>
          <a:xfrm>
            <a:off x="5744817" y="6440921"/>
            <a:ext cx="3132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Clune - CW2020 - Toulouse</a:t>
            </a:r>
          </a:p>
        </p:txBody>
      </p:sp>
    </p:spTree>
    <p:extLst>
      <p:ext uri="{BB962C8B-B14F-4D97-AF65-F5344CB8AC3E}">
        <p14:creationId xmlns:p14="http://schemas.microsoft.com/office/powerpoint/2010/main" val="1915515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8" r:id="rId2"/>
    <p:sldLayoutId id="2147483655" r:id="rId3"/>
    <p:sldLayoutId id="2147483649" r:id="rId4"/>
    <p:sldLayoutId id="2147483650" r:id="rId5"/>
    <p:sldLayoutId id="2147483657" r:id="rId6"/>
    <p:sldLayoutId id="2147483652" r:id="rId7"/>
  </p:sldLayoutIdLs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1pPr>
      <a:lvl2pPr marL="27432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2pPr>
      <a:lvl3pPr marL="65151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6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3pPr>
      <a:lvl4pPr marL="129159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4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4pPr>
      <a:lvl5pPr marL="1634490" indent="-17145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2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GEOS-ESM/mepo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/>
              <a:t>New Capabilities in MAPL</a:t>
            </a:r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8797781E-8AE9-CF4A-B8B1-CD7EA20AD0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T. Clune</a:t>
            </a:r>
          </a:p>
          <a:p>
            <a:r>
              <a:rPr lang="en-US" dirty="0"/>
              <a:t>Atanas </a:t>
            </a:r>
            <a:r>
              <a:rPr lang="en-US" dirty="0" err="1"/>
              <a:t>Trayanov</a:t>
            </a:r>
            <a:r>
              <a:rPr lang="en-US" dirty="0"/>
              <a:t>,  </a:t>
            </a:r>
            <a:r>
              <a:rPr lang="en-US" dirty="0" err="1"/>
              <a:t>Arlindo</a:t>
            </a:r>
            <a:r>
              <a:rPr lang="en-US" dirty="0"/>
              <a:t> da Silva,</a:t>
            </a:r>
          </a:p>
          <a:p>
            <a:r>
              <a:rPr lang="en-US" dirty="0"/>
              <a:t>Ben Auer, William Jamieson, Matt Thompson</a:t>
            </a:r>
          </a:p>
          <a:p>
            <a:r>
              <a:rPr lang="en-US" dirty="0"/>
              <a:t>Hamid </a:t>
            </a:r>
            <a:r>
              <a:rPr lang="en-US" dirty="0" err="1"/>
              <a:t>Oloso</a:t>
            </a:r>
            <a:r>
              <a:rPr lang="en-US" dirty="0"/>
              <a:t>, and </a:t>
            </a:r>
            <a:r>
              <a:rPr lang="en-US" dirty="0" err="1"/>
              <a:t>Weiyuan</a:t>
            </a:r>
            <a:r>
              <a:rPr lang="en-US" dirty="0"/>
              <a:t> Jiang</a:t>
            </a:r>
          </a:p>
        </p:txBody>
      </p:sp>
    </p:spTree>
    <p:extLst>
      <p:ext uri="{BB962C8B-B14F-4D97-AF65-F5344CB8AC3E}">
        <p14:creationId xmlns:p14="http://schemas.microsoft.com/office/powerpoint/2010/main" val="1802078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8D938-4480-554B-8043-15363A0D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E7CA24-A14B-454C-8BD5-AE17A8618F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 algn="l">
              <a:buFont typeface="Wingdings" pitchFamily="2" charset="2"/>
              <a:buChar char="v"/>
            </a:pPr>
            <a:r>
              <a:rPr lang="en-US" dirty="0"/>
              <a:t>What is MAPL</a:t>
            </a:r>
          </a:p>
          <a:p>
            <a:pPr marL="342900" indent="-342900" algn="l">
              <a:buFont typeface="Wingdings" pitchFamily="2" charset="2"/>
              <a:buChar char="v"/>
            </a:pPr>
            <a:r>
              <a:rPr lang="en-US" dirty="0"/>
              <a:t>What’s new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 err="1"/>
              <a:t>mepo</a:t>
            </a:r>
            <a:r>
              <a:rPr lang="en-US" dirty="0"/>
              <a:t> – holistic approach to multi-repo git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/>
              <a:t>ESMF-enabled shortcut for hybrid MPI + OpenMP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/>
              <a:t>MAPL-NUOPC interoperability layer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/>
              <a:t>Subscriber-Provider services</a:t>
            </a:r>
          </a:p>
          <a:p>
            <a:pPr marL="342900" indent="-342900" algn="l">
              <a:buFont typeface="Wingdings" pitchFamily="2" charset="2"/>
              <a:buChar char="v"/>
            </a:pPr>
            <a:r>
              <a:rPr lang="en-US" dirty="0"/>
              <a:t>What’s next</a:t>
            </a:r>
          </a:p>
        </p:txBody>
      </p:sp>
    </p:spTree>
    <p:extLst>
      <p:ext uri="{BB962C8B-B14F-4D97-AF65-F5344CB8AC3E}">
        <p14:creationId xmlns:p14="http://schemas.microsoft.com/office/powerpoint/2010/main" val="3237476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3DF15516-8177-B643-8188-7915F07EC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6585" y="2323277"/>
            <a:ext cx="5315415" cy="24749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948CF1-93ED-8346-AED5-2815271EB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MAPL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8C236-19D5-F64C-B80A-DD38FB73B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/>
              <a:t>MAPL: a framework on top of ESMF to simplify the creation and use of ESMF gridded components in a hierarchical architecture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Easy specification of import, export, and internal states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Easy addition of child components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Default implementation for checkpoint/restart.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Framework standard gridded components: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dirty="0"/>
              <a:t>History – run time configurable output 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dirty="0" err="1"/>
              <a:t>ExtData</a:t>
            </a:r>
            <a:r>
              <a:rPr lang="en-US" dirty="0"/>
              <a:t> - configurable input – imports of last resort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dirty="0"/>
              <a:t>Cap – drives hierarchy; manages </a:t>
            </a:r>
            <a:r>
              <a:rPr lang="en-US" dirty="0" err="1"/>
              <a:t>History+ExtData</a:t>
            </a:r>
            <a:endParaRPr lang="en-US" dirty="0"/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Wrap user-specified ESMF entry points to 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dirty="0"/>
              <a:t>Instantiation of fields, est. field connections,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dirty="0"/>
              <a:t>Profile (time and memory)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dirty="0"/>
              <a:t>Insert couplers (when needed)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Enforce conventions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Similar motivations have led to NUOPC but unfortunately the details diverged.</a:t>
            </a:r>
          </a:p>
        </p:txBody>
      </p:sp>
    </p:spTree>
    <p:extLst>
      <p:ext uri="{BB962C8B-B14F-4D97-AF65-F5344CB8AC3E}">
        <p14:creationId xmlns:p14="http://schemas.microsoft.com/office/powerpoint/2010/main" val="3566396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F67807-376A-BD48-8F88-333E54A0E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831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48CF1-93ED-8346-AED5-2815271EB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mepo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8C236-19D5-F64C-B80A-DD38FB73B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1139"/>
            <a:ext cx="10515600" cy="4602163"/>
          </a:xfrm>
        </p:spPr>
        <p:txBody>
          <a:bodyPr/>
          <a:lstStyle/>
          <a:p>
            <a:pPr marL="342900" indent="-342900" algn="l">
              <a:buFont typeface="Wingdings" pitchFamily="2" charset="2"/>
              <a:buChar char="v"/>
            </a:pPr>
            <a:r>
              <a:rPr lang="en-US" b="1" dirty="0"/>
              <a:t>Driver</a:t>
            </a:r>
            <a:r>
              <a:rPr lang="en-US" dirty="0"/>
              <a:t>: Simplify routine development with nested Git repositories</a:t>
            </a:r>
          </a:p>
          <a:p>
            <a:pPr marL="342900" indent="-342900" algn="l">
              <a:buFont typeface="Wingdings" pitchFamily="2" charset="2"/>
              <a:buChar char="v"/>
            </a:pPr>
            <a:r>
              <a:rPr lang="en-US" b="1" dirty="0"/>
              <a:t>Available technologies</a:t>
            </a:r>
            <a:r>
              <a:rPr lang="en-US" dirty="0"/>
              <a:t>: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/>
              <a:t>Git submodules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/>
              <a:t>Git subtree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/>
              <a:t>Manage Externals</a:t>
            </a:r>
          </a:p>
          <a:p>
            <a:pPr marL="342900" indent="-342900" algn="l">
              <a:buFont typeface="Wingdings" pitchFamily="2" charset="2"/>
              <a:buChar char="v"/>
            </a:pPr>
            <a:r>
              <a:rPr lang="en-US" b="1" dirty="0"/>
              <a:t>Solution</a:t>
            </a:r>
            <a:r>
              <a:rPr lang="en-US" dirty="0"/>
              <a:t>: Extensible Python package </a:t>
            </a:r>
            <a:r>
              <a:rPr lang="en-US" b="1" dirty="0" err="1"/>
              <a:t>mepo</a:t>
            </a:r>
            <a:r>
              <a:rPr lang="en-US" dirty="0"/>
              <a:t> (</a:t>
            </a:r>
            <a:r>
              <a:rPr lang="en-US" dirty="0">
                <a:hlinkClick r:id="rId2"/>
              </a:rPr>
              <a:t>https://github.com/GEOS-ESM/mepo</a:t>
            </a:r>
            <a:r>
              <a:rPr lang="en-US" dirty="0"/>
              <a:t>)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/>
              <a:t>Typical syntax:   </a:t>
            </a:r>
            <a:r>
              <a:rPr lang="en-US" dirty="0">
                <a:highlight>
                  <a:srgbClr val="00FFFF"/>
                </a:highlight>
                <a:latin typeface="Courier" pitchFamily="2" charset="0"/>
              </a:rPr>
              <a:t>$ </a:t>
            </a:r>
            <a:r>
              <a:rPr lang="en-US" b="1" dirty="0" err="1">
                <a:highlight>
                  <a:srgbClr val="00FFFF"/>
                </a:highlight>
                <a:latin typeface="Courier" pitchFamily="2" charset="0"/>
              </a:rPr>
              <a:t>mepo</a:t>
            </a:r>
            <a:r>
              <a:rPr lang="en-US" dirty="0">
                <a:highlight>
                  <a:srgbClr val="00FFFF"/>
                </a:highlight>
                <a:latin typeface="Courier" pitchFamily="2" charset="0"/>
              </a:rPr>
              <a:t> &lt;git-command&gt; &lt;git-options&gt; </a:t>
            </a:r>
            <a:r>
              <a:rPr lang="en-US" b="1" i="1" dirty="0">
                <a:highlight>
                  <a:srgbClr val="00FFFF"/>
                </a:highlight>
                <a:latin typeface="Courier" pitchFamily="2" charset="0"/>
              </a:rPr>
              <a:t>&lt;repo-list&gt;</a:t>
            </a:r>
            <a:endParaRPr lang="en-US" b="1" i="1" dirty="0">
              <a:highlight>
                <a:srgbClr val="00FFFF"/>
              </a:highlight>
            </a:endParaRPr>
          </a:p>
          <a:p>
            <a:pPr marL="342900" indent="-342900" algn="l">
              <a:buFont typeface="Wingdings" pitchFamily="2" charset="2"/>
              <a:buChar char="v"/>
            </a:pPr>
            <a:r>
              <a:rPr lang="en-US" dirty="0"/>
              <a:t>Currently supported commands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A0A56D-0D80-3E44-A4CC-C9F97426E409}"/>
              </a:ext>
            </a:extLst>
          </p:cNvPr>
          <p:cNvSpPr txBox="1"/>
          <p:nvPr/>
        </p:nvSpPr>
        <p:spPr>
          <a:xfrm>
            <a:off x="1310543" y="3948942"/>
            <a:ext cx="8930737" cy="231593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numCol="3" rtlCol="0">
            <a:noAutofit/>
          </a:bodyPr>
          <a:lstStyle/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clone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status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diff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fetch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checkout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branch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commit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push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endParaRPr lang="en-US" b="1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stage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tag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stash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list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checkout-if-exists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develop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compare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i="1" dirty="0" err="1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whereis</a:t>
            </a:r>
            <a:endParaRPr lang="en-US" b="1" i="1" dirty="0">
              <a:solidFill>
                <a:schemeClr val="accent5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stage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i="1" dirty="0" err="1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unstage</a:t>
            </a:r>
            <a:endParaRPr lang="en-US" b="1" i="1" dirty="0">
              <a:solidFill>
                <a:schemeClr val="accent5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restore-state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fetch-all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pull-all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endParaRPr lang="en-US" b="1" i="1" dirty="0">
              <a:solidFill>
                <a:schemeClr val="accent5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1F1E70-C9E5-F549-ADE3-0CF19ED841E4}"/>
              </a:ext>
            </a:extLst>
          </p:cNvPr>
          <p:cNvSpPr txBox="1"/>
          <p:nvPr/>
        </p:nvSpPr>
        <p:spPr>
          <a:xfrm>
            <a:off x="10249987" y="5921828"/>
            <a:ext cx="21248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rgbClr val="000000"/>
                </a:solidFill>
              </a:rPr>
              <a:t>M. Thompson, T. Clune, </a:t>
            </a:r>
          </a:p>
          <a:p>
            <a:pPr algn="l"/>
            <a:r>
              <a:rPr lang="en-US" sz="1100" dirty="0">
                <a:solidFill>
                  <a:srgbClr val="000000"/>
                </a:solidFill>
              </a:rPr>
              <a:t>P. Chakraborty, &amp; A. da Silva</a:t>
            </a:r>
          </a:p>
        </p:txBody>
      </p:sp>
    </p:spTree>
    <p:extLst>
      <p:ext uri="{BB962C8B-B14F-4D97-AF65-F5344CB8AC3E}">
        <p14:creationId xmlns:p14="http://schemas.microsoft.com/office/powerpoint/2010/main" val="1216522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utput from mepo status command.&#10;">
            <a:extLst>
              <a:ext uri="{FF2B5EF4-FFF2-40B4-BE49-F238E27FC236}">
                <a16:creationId xmlns:a16="http://schemas.microsoft.com/office/drawing/2014/main" id="{E77911D3-3911-DA46-B966-B2E54A0D2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18" y="731519"/>
            <a:ext cx="11636211" cy="561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604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48CF1-93ED-8346-AED5-2815271EB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mepo</a:t>
            </a:r>
            <a:r>
              <a:rPr lang="en-US" dirty="0"/>
              <a:t>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8C236-19D5-F64C-B80A-DD38FB73B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3893"/>
            <a:ext cx="10515600" cy="4834826"/>
          </a:xfrm>
        </p:spPr>
        <p:txBody>
          <a:bodyPr/>
          <a:lstStyle/>
          <a:p>
            <a:pPr lvl="1" indent="0" algn="l">
              <a:buNone/>
            </a:pPr>
            <a:endParaRPr lang="en-US" dirty="0"/>
          </a:p>
          <a:p>
            <a:pPr marL="342900" indent="-342900" algn="l">
              <a:buFont typeface="Wingdings" pitchFamily="2" charset="2"/>
              <a:buChar char="v"/>
            </a:pPr>
            <a:r>
              <a:rPr lang="en-US" dirty="0"/>
              <a:t>Top level YAML config file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/>
              <a:t>Mount point in </a:t>
            </a:r>
            <a:r>
              <a:rPr lang="en-US" dirty="0" err="1"/>
              <a:t>src</a:t>
            </a:r>
            <a:r>
              <a:rPr lang="en-US" dirty="0"/>
              <a:t> tree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/>
              <a:t>URL of repo to clone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/>
              <a:t>Tag/branch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/>
              <a:t>Optional path to sparse checkout 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/>
              <a:t>Name of “develop” branch (for </a:t>
            </a:r>
            <a:r>
              <a:rPr lang="en-US" dirty="0" err="1"/>
              <a:t>GitFlow</a:t>
            </a:r>
            <a:r>
              <a:rPr lang="en-US" dirty="0"/>
              <a:t>)</a:t>
            </a:r>
          </a:p>
          <a:p>
            <a:pPr marL="617220" lvl="1" indent="-342900" algn="l">
              <a:buFont typeface="Wingdings" pitchFamily="2" charset="2"/>
              <a:buChar char="v"/>
            </a:pPr>
            <a:endParaRPr lang="en-US" dirty="0"/>
          </a:p>
          <a:p>
            <a:pPr marL="342900" indent="-342900" algn="l">
              <a:buFont typeface="Wingdings" pitchFamily="2" charset="2"/>
              <a:buChar char="v"/>
            </a:pPr>
            <a:r>
              <a:rPr lang="en-US" dirty="0"/>
              <a:t>Caveats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/>
              <a:t>Single config – not nested (design tradeoff)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/>
              <a:t>Just Git; no SVN (or CVS)</a:t>
            </a:r>
          </a:p>
          <a:p>
            <a:pPr marL="617220" lvl="1" indent="-342900" algn="r">
              <a:buFont typeface="Wingdings" pitchFamily="2" charset="2"/>
              <a:buChar char="v"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124C4E-A6A8-1A4D-8215-B863A61BF409}"/>
              </a:ext>
            </a:extLst>
          </p:cNvPr>
          <p:cNvSpPr txBox="1"/>
          <p:nvPr/>
        </p:nvSpPr>
        <p:spPr>
          <a:xfrm>
            <a:off x="6301946" y="1282688"/>
            <a:ext cx="5051854" cy="45243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GMAO_Shared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local: ./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/Shared/@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GMAO_Shared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remote: ../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GMAO_Shared.git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tag: v1.1.8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sparse: ./config/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GMAO_Shared.sparse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develop: main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MAPL: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local: ./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/Shared/@MAPL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remote: ../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MAPL.git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tag: v2.1.6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develop: develop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FMS: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local: ./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/Shared/@FMS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remote: ../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FMS.git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tag: geos/2019.01.02+noaff.1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develop: geos/release/2019.01</a:t>
            </a:r>
          </a:p>
        </p:txBody>
      </p:sp>
    </p:spTree>
    <p:extLst>
      <p:ext uri="{BB962C8B-B14F-4D97-AF65-F5344CB8AC3E}">
        <p14:creationId xmlns:p14="http://schemas.microsoft.com/office/powerpoint/2010/main" val="3124395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48CF1-93ED-8346-AED5-2815271EB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ESMF-enabled </a:t>
            </a:r>
            <a:r>
              <a:rPr lang="en-US" dirty="0" err="1"/>
              <a:t>MPI+OpenMP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8C236-19D5-F64C-B80A-DD38FB73B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6556"/>
            <a:ext cx="10515600" cy="1297456"/>
          </a:xfrm>
        </p:spPr>
        <p:txBody>
          <a:bodyPr/>
          <a:lstStyle/>
          <a:p>
            <a:pPr algn="l"/>
            <a:r>
              <a:rPr lang="en-US" dirty="0"/>
              <a:t>Driver:   </a:t>
            </a:r>
          </a:p>
          <a:p>
            <a:pPr marL="731520" lvl="1" indent="-457200" algn="l">
              <a:buFont typeface="+mj-lt"/>
              <a:buAutoNum type="arabicPeriod"/>
            </a:pPr>
            <a:r>
              <a:rPr lang="en-US" dirty="0"/>
              <a:t>Hybrid </a:t>
            </a:r>
            <a:r>
              <a:rPr lang="en-US" dirty="0" err="1"/>
              <a:t>MPI+OpenMPI</a:t>
            </a:r>
            <a:r>
              <a:rPr lang="en-US" dirty="0"/>
              <a:t> improves perf of FV core by up to 50% at extreme scales.</a:t>
            </a:r>
          </a:p>
          <a:p>
            <a:pPr marL="731520" lvl="1" indent="-457200" algn="l">
              <a:buFont typeface="+mj-lt"/>
              <a:buAutoNum type="arabicPeriod"/>
            </a:pPr>
            <a:r>
              <a:rPr lang="en-US" dirty="0"/>
              <a:t>Legacy  parameterizations not (properly) instrumented with OpenMP.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C2BCE6-51CC-B343-9D9F-3698314F3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5" y="2586447"/>
            <a:ext cx="4693944" cy="2679192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0A0A954-9038-864A-9CE9-EAB492A6D589}"/>
              </a:ext>
            </a:extLst>
          </p:cNvPr>
          <p:cNvSpPr txBox="1">
            <a:spLocks/>
          </p:cNvSpPr>
          <p:nvPr/>
        </p:nvSpPr>
        <p:spPr>
          <a:xfrm>
            <a:off x="5029198" y="3975460"/>
            <a:ext cx="7254240" cy="203780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7432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5151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6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9159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4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34490" indent="-1714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2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/>
              <a:t>Solution:  Use ESMF to couple pure-MPI physics with hybrid FV.</a:t>
            </a:r>
          </a:p>
          <a:p>
            <a:pPr marL="617220" lvl="1" indent="-342900" algn="l">
              <a:buFont typeface="Arial" panose="020B0604020202020204" pitchFamily="34" charset="0"/>
              <a:buChar char="•"/>
            </a:pPr>
            <a:r>
              <a:rPr lang="en-US" sz="1600" dirty="0"/>
              <a:t>ESMF idles subset of PETs; FV  launches OMP threads during</a:t>
            </a:r>
          </a:p>
          <a:p>
            <a:pPr marL="617220" lvl="1" indent="-342900" algn="l">
              <a:buFont typeface="Arial" panose="020B0604020202020204" pitchFamily="34" charset="0"/>
              <a:buChar char="•"/>
            </a:pPr>
            <a:r>
              <a:rPr lang="en-US" sz="1600" dirty="0"/>
              <a:t>Data transferred using ESMF shared-image Field data storage</a:t>
            </a:r>
          </a:p>
          <a:p>
            <a:pPr marL="994410" lvl="2" indent="-342900" algn="l">
              <a:buFont typeface="Arial" panose="020B0604020202020204" pitchFamily="34" charset="0"/>
              <a:buChar char="•"/>
            </a:pPr>
            <a:r>
              <a:rPr lang="en-US" sz="1400" dirty="0"/>
              <a:t>Low overhead – copy required due to halos anyway</a:t>
            </a:r>
          </a:p>
          <a:p>
            <a:pPr algn="l"/>
            <a:r>
              <a:rPr lang="en-US" sz="1800" dirty="0"/>
              <a:t>Results encouraging on synthetic example</a:t>
            </a:r>
          </a:p>
          <a:p>
            <a:pPr algn="l"/>
            <a:r>
              <a:rPr lang="en-US" sz="1800" dirty="0"/>
              <a:t>Investigating why pinning seems to go wonky with full use case.</a:t>
            </a:r>
          </a:p>
          <a:p>
            <a:pPr marL="617220" lvl="1" indent="-342900" algn="l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C4A09-A3AC-DE4E-B475-F114AFD273D5}"/>
              </a:ext>
            </a:extLst>
          </p:cNvPr>
          <p:cNvSpPr txBox="1"/>
          <p:nvPr/>
        </p:nvSpPr>
        <p:spPr>
          <a:xfrm>
            <a:off x="9544594" y="6104709"/>
            <a:ext cx="25167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rgbClr val="000000"/>
                </a:solidFill>
              </a:rPr>
              <a:t>A. </a:t>
            </a:r>
            <a:r>
              <a:rPr lang="en-US" sz="1200" dirty="0" err="1">
                <a:solidFill>
                  <a:srgbClr val="000000"/>
                </a:solidFill>
              </a:rPr>
              <a:t>Oloso</a:t>
            </a:r>
            <a:r>
              <a:rPr lang="en-US" sz="1200" dirty="0">
                <a:solidFill>
                  <a:srgbClr val="000000"/>
                </a:solidFill>
              </a:rPr>
              <a:t>, </a:t>
            </a:r>
            <a:r>
              <a:rPr lang="en-US" sz="1200" dirty="0" err="1">
                <a:solidFill>
                  <a:srgbClr val="000000"/>
                </a:solidFill>
              </a:rPr>
              <a:t>T.Clune</a:t>
            </a:r>
            <a:r>
              <a:rPr lang="en-US" sz="1200" dirty="0">
                <a:solidFill>
                  <a:srgbClr val="000000"/>
                </a:solidFill>
              </a:rPr>
              <a:t>, &amp; G. </a:t>
            </a:r>
            <a:r>
              <a:rPr lang="en-US" sz="1200" dirty="0" err="1">
                <a:solidFill>
                  <a:srgbClr val="000000"/>
                </a:solidFill>
              </a:rPr>
              <a:t>Theurich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844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48CF1-93ED-8346-AED5-2815271EB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MAPL NUOPC Compatibility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8C236-19D5-F64C-B80A-DD38FB73B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6555"/>
            <a:ext cx="10855712" cy="4602163"/>
          </a:xfrm>
        </p:spPr>
        <p:txBody>
          <a:bodyPr/>
          <a:lstStyle/>
          <a:p>
            <a:pPr algn="l"/>
            <a:r>
              <a:rPr lang="en-US" b="1" dirty="0"/>
              <a:t>Drivers</a:t>
            </a:r>
            <a:r>
              <a:rPr lang="en-US" dirty="0"/>
              <a:t>:  </a:t>
            </a:r>
          </a:p>
          <a:p>
            <a:pPr marL="731520" lvl="1" indent="-457200" algn="l">
              <a:buFont typeface="+mj-lt"/>
              <a:buAutoNum type="arabicPeriod"/>
            </a:pPr>
            <a:r>
              <a:rPr lang="en-US" dirty="0"/>
              <a:t>Concurrent execution of MAPL components –  e.g. CTM driven by GCM</a:t>
            </a:r>
          </a:p>
          <a:p>
            <a:pPr marL="731520" lvl="1" indent="-457200" algn="l">
              <a:buFont typeface="+mj-lt"/>
              <a:buAutoNum type="arabicPeriod"/>
            </a:pPr>
            <a:r>
              <a:rPr lang="en-US" dirty="0"/>
              <a:t>Run MAPL components within a NUOPC architecture – e.g. GOCART aerosols inside NOAA UFS</a:t>
            </a:r>
          </a:p>
          <a:p>
            <a:pPr algn="l"/>
            <a:r>
              <a:rPr lang="en-US" b="1" dirty="0"/>
              <a:t>Major issues</a:t>
            </a:r>
            <a:r>
              <a:rPr lang="en-US" dirty="0"/>
              <a:t>: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sz="1600" dirty="0"/>
              <a:t>Conflicts between initialization phasing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sz="1600" dirty="0"/>
              <a:t>Grid sharing 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sz="1600" dirty="0"/>
              <a:t>Data pointer sharing (performance)</a:t>
            </a:r>
            <a:endParaRPr lang="en-US" dirty="0"/>
          </a:p>
          <a:p>
            <a:pPr algn="l"/>
            <a:r>
              <a:rPr lang="en-US" b="1" dirty="0"/>
              <a:t>Near term solution </a:t>
            </a:r>
            <a:r>
              <a:rPr lang="en-US" dirty="0"/>
              <a:t>– Develop a generic NUOPC-MAPL Cap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sz="1600" dirty="0"/>
              <a:t>New top-level config options: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sz="1400" dirty="0"/>
              <a:t>Specify which fields are to imported/exported (using “standard” names).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sz="1400" dirty="0"/>
              <a:t>Specifier for whether pointer is shared and/or which side allocates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sz="1600" dirty="0"/>
              <a:t>Extend MAPL </a:t>
            </a:r>
            <a:r>
              <a:rPr lang="en-US" sz="1600" dirty="0" err="1"/>
              <a:t>VarSpec</a:t>
            </a:r>
            <a:r>
              <a:rPr lang="en-US" sz="1600" dirty="0"/>
              <a:t> to include new config options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sz="1600" dirty="0"/>
              <a:t>Extend MAPL internal logic to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sz="1400" dirty="0"/>
              <a:t>handle variant allocation cases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sz="1400" dirty="0"/>
              <a:t>receive externally specified grid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9F38D1-D64B-5343-901E-3C4975B47542}"/>
              </a:ext>
            </a:extLst>
          </p:cNvPr>
          <p:cNvSpPr txBox="1"/>
          <p:nvPr/>
        </p:nvSpPr>
        <p:spPr>
          <a:xfrm>
            <a:off x="9030788" y="6104709"/>
            <a:ext cx="3030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rgbClr val="000000"/>
                </a:solidFill>
              </a:rPr>
              <a:t>W. Jamieson, T. Clune, &amp; A. da Silva</a:t>
            </a:r>
          </a:p>
        </p:txBody>
      </p:sp>
    </p:spTree>
    <p:extLst>
      <p:ext uri="{BB962C8B-B14F-4D97-AF65-F5344CB8AC3E}">
        <p14:creationId xmlns:p14="http://schemas.microsoft.com/office/powerpoint/2010/main" val="551874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FCD46E9-CDA8-5347-ACCA-1FC6D99E4C21}"/>
              </a:ext>
            </a:extLst>
          </p:cNvPr>
          <p:cNvSpPr/>
          <p:nvPr/>
        </p:nvSpPr>
        <p:spPr>
          <a:xfrm>
            <a:off x="5425440" y="2490654"/>
            <a:ext cx="1184366" cy="577968"/>
          </a:xfrm>
          <a:prstGeom prst="roundRect">
            <a:avLst/>
          </a:prstGeom>
          <a:solidFill>
            <a:srgbClr val="7030A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MAPL Cap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07C6A9F-8033-2144-A073-948487FD8FA5}"/>
              </a:ext>
            </a:extLst>
          </p:cNvPr>
          <p:cNvGrpSpPr/>
          <p:nvPr/>
        </p:nvGrpSpPr>
        <p:grpSpPr>
          <a:xfrm>
            <a:off x="2940514" y="3468063"/>
            <a:ext cx="6160640" cy="795131"/>
            <a:chOff x="2940514" y="4277961"/>
            <a:chExt cx="6160640" cy="795131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EEA6900C-62A7-6F4C-AEF3-BCE211FBAFB7}"/>
                </a:ext>
              </a:extLst>
            </p:cNvPr>
            <p:cNvSpPr/>
            <p:nvPr/>
          </p:nvSpPr>
          <p:spPr>
            <a:xfrm>
              <a:off x="7638114" y="4277961"/>
              <a:ext cx="1463040" cy="795131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History</a:t>
              </a:r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B79DD9A4-C1A7-A84C-AFCD-FA4A8AC97966}"/>
                </a:ext>
              </a:extLst>
            </p:cNvPr>
            <p:cNvSpPr/>
            <p:nvPr/>
          </p:nvSpPr>
          <p:spPr>
            <a:xfrm>
              <a:off x="2940514" y="4277961"/>
              <a:ext cx="1463040" cy="795131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ExtData</a:t>
              </a:r>
              <a:endParaRPr lang="en-US" dirty="0"/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6E8E972D-67E6-CD40-84C0-834DE24DBDD8}"/>
                </a:ext>
              </a:extLst>
            </p:cNvPr>
            <p:cNvSpPr/>
            <p:nvPr/>
          </p:nvSpPr>
          <p:spPr>
            <a:xfrm>
              <a:off x="4808226" y="4277961"/>
              <a:ext cx="2425216" cy="795131"/>
            </a:xfrm>
            <a:prstGeom prst="roundRect">
              <a:avLst/>
            </a:prstGeom>
            <a:solidFill>
              <a:schemeClr val="accent2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2"/>
                  </a:solidFill>
                </a:rPr>
                <a:t>Root Component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B0CA058-245C-DF43-98E6-391B60EA522F}"/>
              </a:ext>
            </a:extLst>
          </p:cNvPr>
          <p:cNvGrpSpPr/>
          <p:nvPr/>
        </p:nvGrpSpPr>
        <p:grpSpPr>
          <a:xfrm>
            <a:off x="3282644" y="4732300"/>
            <a:ext cx="5476381" cy="601444"/>
            <a:chOff x="3282643" y="5542198"/>
            <a:chExt cx="5476381" cy="601444"/>
          </a:xfrm>
          <a:solidFill>
            <a:srgbClr val="00B0F0"/>
          </a:solidFill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64035C4D-72E5-134F-A224-17BC16319A7A}"/>
                </a:ext>
              </a:extLst>
            </p:cNvPr>
            <p:cNvSpPr/>
            <p:nvPr/>
          </p:nvSpPr>
          <p:spPr>
            <a:xfrm>
              <a:off x="3282643" y="5542198"/>
              <a:ext cx="1525583" cy="601443"/>
            </a:xfrm>
            <a:prstGeom prst="roundRect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Child 1</a:t>
              </a: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17D1BDDF-FB2B-7A45-B86C-D753E0175757}"/>
                </a:ext>
              </a:extLst>
            </p:cNvPr>
            <p:cNvSpPr/>
            <p:nvPr/>
          </p:nvSpPr>
          <p:spPr>
            <a:xfrm>
              <a:off x="5258042" y="5542199"/>
              <a:ext cx="1525583" cy="601443"/>
            </a:xfrm>
            <a:prstGeom prst="roundRect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Child 2</a:t>
              </a: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A026897F-D947-E24F-B533-8A7866A17907}"/>
                </a:ext>
              </a:extLst>
            </p:cNvPr>
            <p:cNvSpPr/>
            <p:nvPr/>
          </p:nvSpPr>
          <p:spPr>
            <a:xfrm>
              <a:off x="7233441" y="5542198"/>
              <a:ext cx="1525583" cy="601443"/>
            </a:xfrm>
            <a:prstGeom prst="roundRect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…</a:t>
              </a:r>
            </a:p>
          </p:txBody>
        </p:sp>
      </p:grpSp>
      <p:cxnSp>
        <p:nvCxnSpPr>
          <p:cNvPr id="20" name="Elbow Connector 19">
            <a:extLst>
              <a:ext uri="{FF2B5EF4-FFF2-40B4-BE49-F238E27FC236}">
                <a16:creationId xmlns:a16="http://schemas.microsoft.com/office/drawing/2014/main" id="{58609F31-B02B-AB44-8E43-977EA747CB6A}"/>
              </a:ext>
            </a:extLst>
          </p:cNvPr>
          <p:cNvCxnSpPr>
            <a:stCxn id="6" idx="2"/>
            <a:endCxn id="8" idx="0"/>
          </p:cNvCxnSpPr>
          <p:nvPr/>
        </p:nvCxnSpPr>
        <p:spPr>
          <a:xfrm rot="5400000">
            <a:off x="4798582" y="3510048"/>
            <a:ext cx="469106" cy="1975398"/>
          </a:xfrm>
          <a:prstGeom prst="bentConnector3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>
            <a:extLst>
              <a:ext uri="{FF2B5EF4-FFF2-40B4-BE49-F238E27FC236}">
                <a16:creationId xmlns:a16="http://schemas.microsoft.com/office/drawing/2014/main" id="{AAA35AAB-FC3B-2E43-8A89-D8829006F44B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 rot="16200000" flipH="1">
            <a:off x="6773981" y="3510047"/>
            <a:ext cx="469106" cy="1975400"/>
          </a:xfrm>
          <a:prstGeom prst="bentConnector3">
            <a:avLst>
              <a:gd name="adj1" fmla="val 50000"/>
            </a:avLst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E62D5839-0071-A048-9216-D8300C75F538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 rot="16200000" flipH="1">
            <a:off x="5786281" y="4497746"/>
            <a:ext cx="469107" cy="1"/>
          </a:xfrm>
          <a:prstGeom prst="bentConnector3">
            <a:avLst>
              <a:gd name="adj1" fmla="val 50000"/>
            </a:avLst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>
            <a:extLst>
              <a:ext uri="{FF2B5EF4-FFF2-40B4-BE49-F238E27FC236}">
                <a16:creationId xmlns:a16="http://schemas.microsoft.com/office/drawing/2014/main" id="{818DE1E4-04D6-1D48-891F-FD1990EB44AC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 rot="5400000">
            <a:off x="4645109" y="2095548"/>
            <a:ext cx="399441" cy="2345589"/>
          </a:xfrm>
          <a:prstGeom prst="bentConnector3">
            <a:avLst>
              <a:gd name="adj1" fmla="val 50000"/>
            </a:avLst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>
            <a:extLst>
              <a:ext uri="{FF2B5EF4-FFF2-40B4-BE49-F238E27FC236}">
                <a16:creationId xmlns:a16="http://schemas.microsoft.com/office/drawing/2014/main" id="{34ABB1E4-4F19-FC4F-B466-4D3CFFB99992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rot="16200000" flipH="1">
            <a:off x="6993908" y="2092336"/>
            <a:ext cx="399441" cy="2352011"/>
          </a:xfrm>
          <a:prstGeom prst="bentConnector3">
            <a:avLst>
              <a:gd name="adj1" fmla="val 50000"/>
            </a:avLst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41C1F000-28C9-9F4E-9B06-38FCBF5F7405}"/>
              </a:ext>
            </a:extLst>
          </p:cNvPr>
          <p:cNvCxnSpPr>
            <a:cxnSpLocks/>
            <a:stCxn id="3" idx="2"/>
            <a:endCxn id="6" idx="0"/>
          </p:cNvCxnSpPr>
          <p:nvPr/>
        </p:nvCxnSpPr>
        <p:spPr>
          <a:xfrm rot="16200000" flipH="1">
            <a:off x="5819508" y="3266736"/>
            <a:ext cx="399441" cy="3211"/>
          </a:xfrm>
          <a:prstGeom prst="bentConnector3">
            <a:avLst>
              <a:gd name="adj1" fmla="val 50000"/>
            </a:avLst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35FBA6CA-6A6A-8648-9589-D25B74163917}"/>
              </a:ext>
            </a:extLst>
          </p:cNvPr>
          <p:cNvSpPr/>
          <p:nvPr/>
        </p:nvSpPr>
        <p:spPr>
          <a:xfrm>
            <a:off x="3840480" y="5560419"/>
            <a:ext cx="4423954" cy="51701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MAPL Generic Services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62D52A3-AEDB-B042-91BE-A1EFA58CC909}"/>
              </a:ext>
            </a:extLst>
          </p:cNvPr>
          <p:cNvSpPr txBox="1"/>
          <p:nvPr/>
        </p:nvSpPr>
        <p:spPr>
          <a:xfrm>
            <a:off x="2386149" y="2220686"/>
            <a:ext cx="1755996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rgbClr val="000000"/>
                </a:solidFill>
              </a:rPr>
              <a:t>Any MAPL component can go here.</a:t>
            </a:r>
          </a:p>
        </p:txBody>
      </p:sp>
      <p:cxnSp>
        <p:nvCxnSpPr>
          <p:cNvPr id="85" name="Curved Connector 84">
            <a:extLst>
              <a:ext uri="{FF2B5EF4-FFF2-40B4-BE49-F238E27FC236}">
                <a16:creationId xmlns:a16="http://schemas.microsoft.com/office/drawing/2014/main" id="{DBEE94E0-6AF9-9E44-AAD6-014644F46EC2}"/>
              </a:ext>
            </a:extLst>
          </p:cNvPr>
          <p:cNvCxnSpPr>
            <a:cxnSpLocks/>
            <a:stCxn id="84" idx="3"/>
            <a:endCxn id="6" idx="1"/>
          </p:cNvCxnSpPr>
          <p:nvPr/>
        </p:nvCxnSpPr>
        <p:spPr>
          <a:xfrm>
            <a:off x="4142145" y="2590018"/>
            <a:ext cx="666081" cy="1275611"/>
          </a:xfrm>
          <a:prstGeom prst="curvedConnector3">
            <a:avLst>
              <a:gd name="adj1" fmla="val 50000"/>
            </a:avLst>
          </a:prstGeom>
          <a:ln w="254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3109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48DD565-27A5-9D40-8106-7F76448D251A}"/>
              </a:ext>
            </a:extLst>
          </p:cNvPr>
          <p:cNvSpPr/>
          <p:nvPr/>
        </p:nvSpPr>
        <p:spPr>
          <a:xfrm>
            <a:off x="4808226" y="1515293"/>
            <a:ext cx="2425217" cy="64443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NUOPC-MAPL cap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FCD46E9-CDA8-5347-ACCA-1FC6D99E4C21}"/>
              </a:ext>
            </a:extLst>
          </p:cNvPr>
          <p:cNvSpPr/>
          <p:nvPr/>
        </p:nvSpPr>
        <p:spPr>
          <a:xfrm>
            <a:off x="5425440" y="2490654"/>
            <a:ext cx="1184366" cy="577968"/>
          </a:xfrm>
          <a:prstGeom prst="roundRect">
            <a:avLst/>
          </a:prstGeom>
          <a:solidFill>
            <a:srgbClr val="7030A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MAPL Cap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07C6A9F-8033-2144-A073-948487FD8FA5}"/>
              </a:ext>
            </a:extLst>
          </p:cNvPr>
          <p:cNvGrpSpPr/>
          <p:nvPr/>
        </p:nvGrpSpPr>
        <p:grpSpPr>
          <a:xfrm>
            <a:off x="2940514" y="3468063"/>
            <a:ext cx="6160640" cy="795131"/>
            <a:chOff x="2940514" y="4277961"/>
            <a:chExt cx="6160640" cy="795131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EEA6900C-62A7-6F4C-AEF3-BCE211FBAFB7}"/>
                </a:ext>
              </a:extLst>
            </p:cNvPr>
            <p:cNvSpPr/>
            <p:nvPr/>
          </p:nvSpPr>
          <p:spPr>
            <a:xfrm>
              <a:off x="7638114" y="4277961"/>
              <a:ext cx="1463040" cy="795131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History</a:t>
              </a:r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B79DD9A4-C1A7-A84C-AFCD-FA4A8AC97966}"/>
                </a:ext>
              </a:extLst>
            </p:cNvPr>
            <p:cNvSpPr/>
            <p:nvPr/>
          </p:nvSpPr>
          <p:spPr>
            <a:xfrm>
              <a:off x="2940514" y="4277961"/>
              <a:ext cx="1463040" cy="795131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ExtData</a:t>
              </a:r>
              <a:endParaRPr lang="en-US" dirty="0"/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6E8E972D-67E6-CD40-84C0-834DE24DBDD8}"/>
                </a:ext>
              </a:extLst>
            </p:cNvPr>
            <p:cNvSpPr/>
            <p:nvPr/>
          </p:nvSpPr>
          <p:spPr>
            <a:xfrm>
              <a:off x="4808226" y="4277961"/>
              <a:ext cx="2425216" cy="795131"/>
            </a:xfrm>
            <a:prstGeom prst="roundRect">
              <a:avLst/>
            </a:prstGeom>
            <a:solidFill>
              <a:schemeClr val="accent2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2"/>
                  </a:solidFill>
                </a:rPr>
                <a:t>Root Component</a:t>
              </a:r>
            </a:p>
          </p:txBody>
        </p:sp>
      </p:grp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43B3271-B2FE-7D4A-A9EF-1B4345891EF9}"/>
              </a:ext>
            </a:extLst>
          </p:cNvPr>
          <p:cNvSpPr/>
          <p:nvPr/>
        </p:nvSpPr>
        <p:spPr>
          <a:xfrm>
            <a:off x="3898385" y="485243"/>
            <a:ext cx="4244898" cy="795131"/>
          </a:xfrm>
          <a:prstGeom prst="roundRect">
            <a:avLst/>
          </a:prstGeom>
          <a:solidFill>
            <a:schemeClr val="accent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NUOPC Model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B0CA058-245C-DF43-98E6-391B60EA522F}"/>
              </a:ext>
            </a:extLst>
          </p:cNvPr>
          <p:cNvGrpSpPr/>
          <p:nvPr/>
        </p:nvGrpSpPr>
        <p:grpSpPr>
          <a:xfrm>
            <a:off x="3282644" y="4732300"/>
            <a:ext cx="5476381" cy="601444"/>
            <a:chOff x="3282643" y="5542198"/>
            <a:chExt cx="5476381" cy="601444"/>
          </a:xfrm>
          <a:solidFill>
            <a:srgbClr val="00B0F0"/>
          </a:solidFill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64035C4D-72E5-134F-A224-17BC16319A7A}"/>
                </a:ext>
              </a:extLst>
            </p:cNvPr>
            <p:cNvSpPr/>
            <p:nvPr/>
          </p:nvSpPr>
          <p:spPr>
            <a:xfrm>
              <a:off x="3282643" y="5542198"/>
              <a:ext cx="1525583" cy="601443"/>
            </a:xfrm>
            <a:prstGeom prst="roundRect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Child 1</a:t>
              </a: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17D1BDDF-FB2B-7A45-B86C-D753E0175757}"/>
                </a:ext>
              </a:extLst>
            </p:cNvPr>
            <p:cNvSpPr/>
            <p:nvPr/>
          </p:nvSpPr>
          <p:spPr>
            <a:xfrm>
              <a:off x="5258042" y="5542199"/>
              <a:ext cx="1525583" cy="601443"/>
            </a:xfrm>
            <a:prstGeom prst="roundRect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Child 2</a:t>
              </a: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A026897F-D947-E24F-B533-8A7866A17907}"/>
                </a:ext>
              </a:extLst>
            </p:cNvPr>
            <p:cNvSpPr/>
            <p:nvPr/>
          </p:nvSpPr>
          <p:spPr>
            <a:xfrm>
              <a:off x="7233441" y="5542198"/>
              <a:ext cx="1525583" cy="601443"/>
            </a:xfrm>
            <a:prstGeom prst="roundRect">
              <a:avLst/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…</a:t>
              </a:r>
            </a:p>
          </p:txBody>
        </p:sp>
      </p:grpSp>
      <p:cxnSp>
        <p:nvCxnSpPr>
          <p:cNvPr id="20" name="Elbow Connector 19">
            <a:extLst>
              <a:ext uri="{FF2B5EF4-FFF2-40B4-BE49-F238E27FC236}">
                <a16:creationId xmlns:a16="http://schemas.microsoft.com/office/drawing/2014/main" id="{58609F31-B02B-AB44-8E43-977EA747CB6A}"/>
              </a:ext>
            </a:extLst>
          </p:cNvPr>
          <p:cNvCxnSpPr>
            <a:stCxn id="6" idx="2"/>
            <a:endCxn id="8" idx="0"/>
          </p:cNvCxnSpPr>
          <p:nvPr/>
        </p:nvCxnSpPr>
        <p:spPr>
          <a:xfrm rot="5400000">
            <a:off x="4798582" y="3510048"/>
            <a:ext cx="469106" cy="1975398"/>
          </a:xfrm>
          <a:prstGeom prst="bentConnector3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>
            <a:extLst>
              <a:ext uri="{FF2B5EF4-FFF2-40B4-BE49-F238E27FC236}">
                <a16:creationId xmlns:a16="http://schemas.microsoft.com/office/drawing/2014/main" id="{AAA35AAB-FC3B-2E43-8A89-D8829006F44B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 rot="16200000" flipH="1">
            <a:off x="6773981" y="3510047"/>
            <a:ext cx="469106" cy="1975400"/>
          </a:xfrm>
          <a:prstGeom prst="bentConnector3">
            <a:avLst>
              <a:gd name="adj1" fmla="val 50000"/>
            </a:avLst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E62D5839-0071-A048-9216-D8300C75F538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 rot="16200000" flipH="1">
            <a:off x="5786281" y="4497746"/>
            <a:ext cx="469107" cy="1"/>
          </a:xfrm>
          <a:prstGeom prst="bentConnector3">
            <a:avLst>
              <a:gd name="adj1" fmla="val 50000"/>
            </a:avLst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>
            <a:extLst>
              <a:ext uri="{FF2B5EF4-FFF2-40B4-BE49-F238E27FC236}">
                <a16:creationId xmlns:a16="http://schemas.microsoft.com/office/drawing/2014/main" id="{818DE1E4-04D6-1D48-891F-FD1990EB44AC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 rot="5400000">
            <a:off x="4645109" y="2095548"/>
            <a:ext cx="399441" cy="2345589"/>
          </a:xfrm>
          <a:prstGeom prst="bentConnector3">
            <a:avLst>
              <a:gd name="adj1" fmla="val 50000"/>
            </a:avLst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>
            <a:extLst>
              <a:ext uri="{FF2B5EF4-FFF2-40B4-BE49-F238E27FC236}">
                <a16:creationId xmlns:a16="http://schemas.microsoft.com/office/drawing/2014/main" id="{34ABB1E4-4F19-FC4F-B466-4D3CFFB99992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rot="16200000" flipH="1">
            <a:off x="6993908" y="2092336"/>
            <a:ext cx="399441" cy="2352011"/>
          </a:xfrm>
          <a:prstGeom prst="bentConnector3">
            <a:avLst>
              <a:gd name="adj1" fmla="val 50000"/>
            </a:avLst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41C1F000-28C9-9F4E-9B06-38FCBF5F7405}"/>
              </a:ext>
            </a:extLst>
          </p:cNvPr>
          <p:cNvCxnSpPr>
            <a:cxnSpLocks/>
            <a:stCxn id="3" idx="2"/>
            <a:endCxn id="6" idx="0"/>
          </p:cNvCxnSpPr>
          <p:nvPr/>
        </p:nvCxnSpPr>
        <p:spPr>
          <a:xfrm rot="16200000" flipH="1">
            <a:off x="5819508" y="3266736"/>
            <a:ext cx="399441" cy="3211"/>
          </a:xfrm>
          <a:prstGeom prst="bentConnector3">
            <a:avLst>
              <a:gd name="adj1" fmla="val 50000"/>
            </a:avLst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CCF0D849-C446-B84C-A27B-60EED102186C}"/>
              </a:ext>
            </a:extLst>
          </p:cNvPr>
          <p:cNvCxnSpPr>
            <a:cxnSpLocks/>
            <a:stCxn id="7" idx="2"/>
            <a:endCxn id="2" idx="0"/>
          </p:cNvCxnSpPr>
          <p:nvPr/>
        </p:nvCxnSpPr>
        <p:spPr>
          <a:xfrm rot="16200000" flipH="1">
            <a:off x="5903375" y="1397832"/>
            <a:ext cx="234919" cy="1"/>
          </a:xfrm>
          <a:prstGeom prst="bentConnector3">
            <a:avLst>
              <a:gd name="adj1" fmla="val 50000"/>
            </a:avLst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93332A51-F4C4-2A4D-BF4C-E46FAEDC8CEB}"/>
              </a:ext>
            </a:extLst>
          </p:cNvPr>
          <p:cNvSpPr txBox="1"/>
          <p:nvPr/>
        </p:nvSpPr>
        <p:spPr>
          <a:xfrm>
            <a:off x="7323909" y="1541417"/>
            <a:ext cx="4093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This is a NUOPC cap, but generic for any MAPL component.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35FBA6CA-6A6A-8648-9589-D25B74163917}"/>
              </a:ext>
            </a:extLst>
          </p:cNvPr>
          <p:cNvSpPr/>
          <p:nvPr/>
        </p:nvSpPr>
        <p:spPr>
          <a:xfrm>
            <a:off x="3840480" y="5560419"/>
            <a:ext cx="4423954" cy="51701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MAPL Generic Services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29EEF11-C72A-1A48-82E0-DE94F518418E}"/>
              </a:ext>
            </a:extLst>
          </p:cNvPr>
          <p:cNvSpPr txBox="1"/>
          <p:nvPr/>
        </p:nvSpPr>
        <p:spPr>
          <a:xfrm>
            <a:off x="8408126" y="5560420"/>
            <a:ext cx="3283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rgbClr val="000000"/>
                </a:solidFill>
              </a:rPr>
              <a:t>Minor modifications to internals to enable new use cases </a:t>
            </a:r>
          </a:p>
        </p:txBody>
      </p:sp>
      <p:sp>
        <p:nvSpPr>
          <p:cNvPr id="71" name="Up-Down Arrow 70">
            <a:extLst>
              <a:ext uri="{FF2B5EF4-FFF2-40B4-BE49-F238E27FC236}">
                <a16:creationId xmlns:a16="http://schemas.microsoft.com/office/drawing/2014/main" id="{160E594E-1DA9-8644-8A62-6C5B8732F48D}"/>
              </a:ext>
            </a:extLst>
          </p:cNvPr>
          <p:cNvSpPr/>
          <p:nvPr/>
        </p:nvSpPr>
        <p:spPr>
          <a:xfrm>
            <a:off x="5939245" y="2142309"/>
            <a:ext cx="174171" cy="339634"/>
          </a:xfrm>
          <a:prstGeom prst="up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Can 71">
            <a:extLst>
              <a:ext uri="{FF2B5EF4-FFF2-40B4-BE49-F238E27FC236}">
                <a16:creationId xmlns:a16="http://schemas.microsoft.com/office/drawing/2014/main" id="{659377DD-0467-CE4D-9423-77FA706B0024}"/>
              </a:ext>
            </a:extLst>
          </p:cNvPr>
          <p:cNvSpPr/>
          <p:nvPr/>
        </p:nvSpPr>
        <p:spPr>
          <a:xfrm>
            <a:off x="3918857" y="2447910"/>
            <a:ext cx="1071154" cy="663455"/>
          </a:xfrm>
          <a:prstGeom prst="can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Config</a:t>
            </a:r>
          </a:p>
          <a:p>
            <a:pPr algn="ctr"/>
            <a:r>
              <a:rPr lang="en-US" sz="1200" dirty="0"/>
              <a:t>File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7F1104C8-5F88-594C-9E5E-7BA093AE3015}"/>
              </a:ext>
            </a:extLst>
          </p:cNvPr>
          <p:cNvCxnSpPr>
            <a:cxnSpLocks/>
            <a:stCxn id="72" idx="4"/>
            <a:endCxn id="3" idx="1"/>
          </p:cNvCxnSpPr>
          <p:nvPr/>
        </p:nvCxnSpPr>
        <p:spPr>
          <a:xfrm>
            <a:off x="4990011" y="2779638"/>
            <a:ext cx="4354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CC878FF4-ACA6-6E4C-99B4-CCF9827D1797}"/>
              </a:ext>
            </a:extLst>
          </p:cNvPr>
          <p:cNvSpPr txBox="1"/>
          <p:nvPr/>
        </p:nvSpPr>
        <p:spPr>
          <a:xfrm>
            <a:off x="6749143" y="2429690"/>
            <a:ext cx="2185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rgbClr val="000000"/>
                </a:solidFill>
              </a:rPr>
              <a:t>Minor modifications for new config options.</a:t>
            </a:r>
          </a:p>
        </p:txBody>
      </p:sp>
    </p:spTree>
    <p:extLst>
      <p:ext uri="{BB962C8B-B14F-4D97-AF65-F5344CB8AC3E}">
        <p14:creationId xmlns:p14="http://schemas.microsoft.com/office/powerpoint/2010/main" val="2594080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EA189EB0-7EF9-4D4C-946D-DC8C6BE47FF6}"/>
              </a:ext>
            </a:extLst>
          </p:cNvPr>
          <p:cNvSpPr/>
          <p:nvPr/>
        </p:nvSpPr>
        <p:spPr>
          <a:xfrm>
            <a:off x="474618" y="1018903"/>
            <a:ext cx="1837508" cy="50596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0304BED6-74C5-AA45-9D98-C0AE5D162C21}"/>
              </a:ext>
            </a:extLst>
          </p:cNvPr>
          <p:cNvSpPr/>
          <p:nvPr/>
        </p:nvSpPr>
        <p:spPr>
          <a:xfrm>
            <a:off x="9714415" y="1018903"/>
            <a:ext cx="1837508" cy="50596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51BD52DC-FDF0-5047-AB7E-E846C38A1D98}"/>
              </a:ext>
            </a:extLst>
          </p:cNvPr>
          <p:cNvSpPr/>
          <p:nvPr/>
        </p:nvSpPr>
        <p:spPr>
          <a:xfrm>
            <a:off x="7428415" y="1018903"/>
            <a:ext cx="1837508" cy="50596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638B831E-0DF7-1D44-9E7E-6CA2E232C19E}"/>
              </a:ext>
            </a:extLst>
          </p:cNvPr>
          <p:cNvSpPr/>
          <p:nvPr/>
        </p:nvSpPr>
        <p:spPr>
          <a:xfrm>
            <a:off x="5142415" y="1018903"/>
            <a:ext cx="1837508" cy="50596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B74AC391-84B2-AC46-8242-50838234E12B}"/>
              </a:ext>
            </a:extLst>
          </p:cNvPr>
          <p:cNvSpPr/>
          <p:nvPr/>
        </p:nvSpPr>
        <p:spPr>
          <a:xfrm>
            <a:off x="2856415" y="1018903"/>
            <a:ext cx="1837508" cy="50596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FB7DE50-3E8A-D94F-B9CD-6EB1763C97D6}"/>
              </a:ext>
            </a:extLst>
          </p:cNvPr>
          <p:cNvSpPr/>
          <p:nvPr/>
        </p:nvSpPr>
        <p:spPr>
          <a:xfrm>
            <a:off x="661361" y="1805000"/>
            <a:ext cx="1463040" cy="365760"/>
          </a:xfrm>
          <a:prstGeom prst="roundRect">
            <a:avLst/>
          </a:prstGeom>
          <a:solidFill>
            <a:schemeClr val="tx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Set Services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8C13526-0BDB-1A4E-9360-EFE061F0CDD6}"/>
              </a:ext>
            </a:extLst>
          </p:cNvPr>
          <p:cNvSpPr/>
          <p:nvPr/>
        </p:nvSpPr>
        <p:spPr>
          <a:xfrm>
            <a:off x="661361" y="2911496"/>
            <a:ext cx="1463040" cy="365760"/>
          </a:xfrm>
          <a:prstGeom prst="roundRect">
            <a:avLst/>
          </a:prstGeom>
          <a:solidFill>
            <a:srgbClr val="7030A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Advertise</a:t>
            </a:r>
          </a:p>
        </p:txBody>
      </p:sp>
      <p:pic>
        <p:nvPicPr>
          <p:cNvPr id="15" name="Graphic 14" descr="Question Mark">
            <a:extLst>
              <a:ext uri="{FF2B5EF4-FFF2-40B4-BE49-F238E27FC236}">
                <a16:creationId xmlns:a16="http://schemas.microsoft.com/office/drawing/2014/main" id="{C2621B17-EB0D-8743-9D3B-D249CA6913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71768" y="2677477"/>
            <a:ext cx="1463040" cy="1822960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EDB2E94-378F-5F4D-BD6B-83753DE910D3}"/>
              </a:ext>
            </a:extLst>
          </p:cNvPr>
          <p:cNvSpPr/>
          <p:nvPr/>
        </p:nvSpPr>
        <p:spPr>
          <a:xfrm>
            <a:off x="600401" y="467976"/>
            <a:ext cx="1463040" cy="365760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NUOPC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BACB404-A5ED-824E-AAA1-663684264A00}"/>
              </a:ext>
            </a:extLst>
          </p:cNvPr>
          <p:cNvSpPr/>
          <p:nvPr/>
        </p:nvSpPr>
        <p:spPr>
          <a:xfrm>
            <a:off x="2882279" y="1071153"/>
            <a:ext cx="1794219" cy="531223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Export pointers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and grid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DCF389B-EB31-F44D-A267-A81463AA5132}"/>
              </a:ext>
            </a:extLst>
          </p:cNvPr>
          <p:cNvSpPr/>
          <p:nvPr/>
        </p:nvSpPr>
        <p:spPr>
          <a:xfrm>
            <a:off x="661361" y="4571240"/>
            <a:ext cx="1463040" cy="365760"/>
          </a:xfrm>
          <a:prstGeom prst="round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Accept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F08917E-7A1D-7142-9C1E-46AD9B963E50}"/>
              </a:ext>
            </a:extLst>
          </p:cNvPr>
          <p:cNvSpPr/>
          <p:nvPr/>
        </p:nvSpPr>
        <p:spPr>
          <a:xfrm>
            <a:off x="661361" y="5124487"/>
            <a:ext cx="1463040" cy="365760"/>
          </a:xfrm>
          <a:prstGeom prst="roundRect">
            <a:avLst/>
          </a:prstGeom>
          <a:solidFill>
            <a:srgbClr val="FF0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bg1"/>
                </a:solidFill>
              </a:rPr>
              <a:t>Realize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486A7C32-B2C2-7B46-820D-6390217702AE}"/>
              </a:ext>
            </a:extLst>
          </p:cNvPr>
          <p:cNvSpPr/>
          <p:nvPr/>
        </p:nvSpPr>
        <p:spPr>
          <a:xfrm>
            <a:off x="661361" y="3468589"/>
            <a:ext cx="1463040" cy="365760"/>
          </a:xfrm>
          <a:prstGeom prst="roundRect">
            <a:avLst/>
          </a:prstGeom>
          <a:solidFill>
            <a:srgbClr val="00B0F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Transfer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E300B79-DB5C-D346-943B-1390E3F8FADA}"/>
              </a:ext>
            </a:extLst>
          </p:cNvPr>
          <p:cNvSpPr/>
          <p:nvPr/>
        </p:nvSpPr>
        <p:spPr>
          <a:xfrm>
            <a:off x="661361" y="4017992"/>
            <a:ext cx="1463040" cy="365760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Receive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869E4C5E-B6A9-EE46-9A20-0B156C483BEE}"/>
              </a:ext>
            </a:extLst>
          </p:cNvPr>
          <p:cNvSpPr/>
          <p:nvPr/>
        </p:nvSpPr>
        <p:spPr>
          <a:xfrm>
            <a:off x="661361" y="2358248"/>
            <a:ext cx="1463040" cy="365760"/>
          </a:xfrm>
          <a:prstGeom prst="roundRect">
            <a:avLst/>
          </a:prstGeom>
          <a:solidFill>
            <a:schemeClr val="accent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Phase 0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F3F54BBE-536F-9040-8227-3160EED10921}"/>
              </a:ext>
            </a:extLst>
          </p:cNvPr>
          <p:cNvSpPr/>
          <p:nvPr/>
        </p:nvSpPr>
        <p:spPr>
          <a:xfrm>
            <a:off x="3077989" y="1805000"/>
            <a:ext cx="1463040" cy="1445622"/>
          </a:xfrm>
          <a:prstGeom prst="roundRect">
            <a:avLst/>
          </a:prstGeom>
          <a:solidFill>
            <a:schemeClr val="tx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Set Services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EA906998-D5D0-B540-B788-6ECC0BAEEFB1}"/>
              </a:ext>
            </a:extLst>
          </p:cNvPr>
          <p:cNvSpPr/>
          <p:nvPr/>
        </p:nvSpPr>
        <p:spPr>
          <a:xfrm>
            <a:off x="5634445" y="467976"/>
            <a:ext cx="3222171" cy="365760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NUOPC-MAPL Cap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51812C02-817B-224F-8A71-6C3D4FF96689}"/>
              </a:ext>
            </a:extLst>
          </p:cNvPr>
          <p:cNvSpPr/>
          <p:nvPr/>
        </p:nvSpPr>
        <p:spPr>
          <a:xfrm>
            <a:off x="5259487" y="1805000"/>
            <a:ext cx="1463040" cy="1434595"/>
          </a:xfrm>
          <a:prstGeom prst="roundRect">
            <a:avLst/>
          </a:prstGeom>
          <a:solidFill>
            <a:schemeClr val="tx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Set Services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B111FEB3-2AA6-E243-842E-7C64CFDA3D04}"/>
              </a:ext>
            </a:extLst>
          </p:cNvPr>
          <p:cNvSpPr/>
          <p:nvPr/>
        </p:nvSpPr>
        <p:spPr>
          <a:xfrm>
            <a:off x="5298675" y="5124487"/>
            <a:ext cx="1463040" cy="365760"/>
          </a:xfrm>
          <a:prstGeom prst="roundRect">
            <a:avLst/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bg1"/>
                </a:solidFill>
              </a:rPr>
              <a:t>Initialize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17E55928-529E-D340-89A6-D965CEB04BE4}"/>
              </a:ext>
            </a:extLst>
          </p:cNvPr>
          <p:cNvSpPr/>
          <p:nvPr/>
        </p:nvSpPr>
        <p:spPr>
          <a:xfrm>
            <a:off x="7602093" y="1839829"/>
            <a:ext cx="1463040" cy="1399760"/>
          </a:xfrm>
          <a:prstGeom prst="roundRect">
            <a:avLst/>
          </a:prstGeom>
          <a:solidFill>
            <a:schemeClr val="tx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Set Services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20B48609-7E46-A94E-A1A4-A2718F370CC0}"/>
              </a:ext>
            </a:extLst>
          </p:cNvPr>
          <p:cNvSpPr/>
          <p:nvPr/>
        </p:nvSpPr>
        <p:spPr>
          <a:xfrm>
            <a:off x="7602089" y="3468589"/>
            <a:ext cx="1463040" cy="365760"/>
          </a:xfrm>
          <a:prstGeom prst="roundRect">
            <a:avLst/>
          </a:prstGeom>
          <a:solidFill>
            <a:srgbClr val="00B0F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Initialize 1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DF769757-7FEF-104D-9E65-2ED2F1F85F46}"/>
              </a:ext>
            </a:extLst>
          </p:cNvPr>
          <p:cNvSpPr/>
          <p:nvPr/>
        </p:nvSpPr>
        <p:spPr>
          <a:xfrm>
            <a:off x="7567257" y="5124487"/>
            <a:ext cx="1463040" cy="365760"/>
          </a:xfrm>
          <a:prstGeom prst="roundRect">
            <a:avLst/>
          </a:prstGeo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bg1"/>
                </a:solidFill>
              </a:rPr>
              <a:t>Initialize 2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0ABD57FB-6F7E-FD44-921F-D786FF9DFC4E}"/>
              </a:ext>
            </a:extLst>
          </p:cNvPr>
          <p:cNvSpPr/>
          <p:nvPr/>
        </p:nvSpPr>
        <p:spPr>
          <a:xfrm>
            <a:off x="5168281" y="1071153"/>
            <a:ext cx="1794219" cy="531223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Import pointers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and grid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A4AC7E88-2C94-4C4C-8147-F9450E81F8E9}"/>
              </a:ext>
            </a:extLst>
          </p:cNvPr>
          <p:cNvSpPr/>
          <p:nvPr/>
        </p:nvSpPr>
        <p:spPr>
          <a:xfrm>
            <a:off x="7445574" y="1071153"/>
            <a:ext cx="1794219" cy="531223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Import pointers; export grid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EE7DEFD1-F556-4542-A5BF-AAC0BF6EAD81}"/>
              </a:ext>
            </a:extLst>
          </p:cNvPr>
          <p:cNvSpPr/>
          <p:nvPr/>
        </p:nvSpPr>
        <p:spPr>
          <a:xfrm>
            <a:off x="9722866" y="1071153"/>
            <a:ext cx="1794219" cy="531223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Export pointers; import grid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3663CAC-F1C8-8E49-B752-9EE9366762F3}"/>
              </a:ext>
            </a:extLst>
          </p:cNvPr>
          <p:cNvCxnSpPr/>
          <p:nvPr/>
        </p:nvCxnSpPr>
        <p:spPr>
          <a:xfrm>
            <a:off x="2603863" y="513806"/>
            <a:ext cx="0" cy="5756365"/>
          </a:xfrm>
          <a:prstGeom prst="line">
            <a:avLst/>
          </a:prstGeom>
          <a:ln w="381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4AF2C9D5-5EF4-C549-8FA0-3645A7AD257F}"/>
              </a:ext>
            </a:extLst>
          </p:cNvPr>
          <p:cNvSpPr txBox="1"/>
          <p:nvPr/>
        </p:nvSpPr>
        <p:spPr>
          <a:xfrm>
            <a:off x="3161211" y="5608320"/>
            <a:ext cx="1210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CTM Use Case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1CF3B9F-1310-124A-92A5-F1C72809BD2E}"/>
              </a:ext>
            </a:extLst>
          </p:cNvPr>
          <p:cNvSpPr txBox="1"/>
          <p:nvPr/>
        </p:nvSpPr>
        <p:spPr>
          <a:xfrm>
            <a:off x="5386251" y="5595257"/>
            <a:ext cx="1210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GOCART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UFS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BA973B45-CD70-AF47-9B8F-0B83F0353227}"/>
              </a:ext>
            </a:extLst>
          </p:cNvPr>
          <p:cNvSpPr/>
          <p:nvPr/>
        </p:nvSpPr>
        <p:spPr>
          <a:xfrm>
            <a:off x="3086698" y="3468589"/>
            <a:ext cx="1463040" cy="365760"/>
          </a:xfrm>
          <a:prstGeom prst="roundRect">
            <a:avLst/>
          </a:prstGeom>
          <a:solidFill>
            <a:srgbClr val="00B0F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Initialize</a:t>
            </a:r>
          </a:p>
        </p:txBody>
      </p:sp>
    </p:spTree>
    <p:extLst>
      <p:ext uri="{BB962C8B-B14F-4D97-AF65-F5344CB8AC3E}">
        <p14:creationId xmlns:p14="http://schemas.microsoft.com/office/powerpoint/2010/main" val="124930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48CF1-93ED-8346-AED5-2815271EB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Provider – Subscriber Services</a:t>
            </a:r>
            <a:br>
              <a:rPr lang="en-US" dirty="0"/>
            </a:br>
            <a:r>
              <a:rPr lang="en-US" dirty="0"/>
              <a:t>(generalization of data-services)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8C236-19D5-F64C-B80A-DD38FB73B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06555"/>
            <a:ext cx="10953207" cy="4602163"/>
          </a:xfrm>
        </p:spPr>
        <p:txBody>
          <a:bodyPr/>
          <a:lstStyle/>
          <a:p>
            <a:pPr algn="l"/>
            <a:r>
              <a:rPr lang="en-US" b="1" dirty="0"/>
              <a:t>Drivers</a:t>
            </a:r>
            <a:r>
              <a:rPr lang="en-US" dirty="0"/>
              <a:t>:  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Simplify inter-component coordination of services such as advection, convective transport, etc.   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Allow for dynamic selection of variant services</a:t>
            </a:r>
          </a:p>
          <a:p>
            <a:pPr algn="l"/>
            <a:r>
              <a:rPr lang="en-US" b="1" dirty="0"/>
              <a:t>Example</a:t>
            </a:r>
            <a:r>
              <a:rPr lang="en-US" dirty="0"/>
              <a:t>:   Selectively </a:t>
            </a:r>
            <a:r>
              <a:rPr lang="en-US" dirty="0" err="1"/>
              <a:t>advect</a:t>
            </a:r>
            <a:r>
              <a:rPr lang="en-US" dirty="0"/>
              <a:t> some tracers with </a:t>
            </a:r>
            <a:r>
              <a:rPr lang="en-US" dirty="0" err="1"/>
              <a:t>DynCore</a:t>
            </a:r>
            <a:r>
              <a:rPr lang="en-US" dirty="0"/>
              <a:t> and others with </a:t>
            </a:r>
            <a:r>
              <a:rPr lang="en-US" dirty="0" err="1"/>
              <a:t>AdvecCore</a:t>
            </a:r>
            <a:r>
              <a:rPr lang="en-US" dirty="0"/>
              <a:t> with a longer timestep. </a:t>
            </a:r>
          </a:p>
          <a:p>
            <a:pPr algn="l"/>
            <a:r>
              <a:rPr lang="en-US" b="1" dirty="0"/>
              <a:t>Concept</a:t>
            </a:r>
            <a:r>
              <a:rPr lang="en-US" dirty="0"/>
              <a:t>: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“provider” component advertises service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highlight>
                  <a:srgbClr val="C0C0C0"/>
                </a:highlight>
                <a:latin typeface="Courier" pitchFamily="2" charset="0"/>
              </a:rPr>
              <a:t>call </a:t>
            </a:r>
            <a:r>
              <a:rPr lang="en-US" dirty="0" err="1">
                <a:highlight>
                  <a:srgbClr val="C0C0C0"/>
                </a:highlight>
                <a:latin typeface="Courier" pitchFamily="2" charset="0"/>
              </a:rPr>
              <a:t>advertise_service</a:t>
            </a:r>
            <a:r>
              <a:rPr lang="en-US" dirty="0">
                <a:highlight>
                  <a:srgbClr val="C0C0C0"/>
                </a:highlight>
                <a:latin typeface="Courier" pitchFamily="2" charset="0"/>
              </a:rPr>
              <a:t>(self, ‘advection’, </a:t>
            </a:r>
            <a:r>
              <a:rPr lang="en-US" dirty="0" err="1">
                <a:highlight>
                  <a:srgbClr val="C0C0C0"/>
                </a:highlight>
                <a:latin typeface="Courier" pitchFamily="2" charset="0"/>
              </a:rPr>
              <a:t>bundle_name</a:t>
            </a:r>
            <a:r>
              <a:rPr lang="en-US" dirty="0">
                <a:highlight>
                  <a:srgbClr val="C0C0C0"/>
                </a:highlight>
                <a:latin typeface="Courier" pitchFamily="2" charset="0"/>
              </a:rPr>
              <a:t>)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“subscriber” component requests service with label and list of field names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highlight>
                  <a:srgbClr val="C0C0C0"/>
                </a:highlight>
              </a:rPr>
              <a:t>call </a:t>
            </a:r>
            <a:r>
              <a:rPr lang="en-US" dirty="0" err="1">
                <a:highlight>
                  <a:srgbClr val="C0C0C0"/>
                </a:highlight>
              </a:rPr>
              <a:t>subscribe_to_service</a:t>
            </a:r>
            <a:r>
              <a:rPr lang="en-US" dirty="0">
                <a:highlight>
                  <a:srgbClr val="C0C0C0"/>
                </a:highlight>
              </a:rPr>
              <a:t>(self, ‘advection’, </a:t>
            </a:r>
            <a:r>
              <a:rPr lang="en-US" dirty="0" err="1">
                <a:highlight>
                  <a:srgbClr val="C0C0C0"/>
                </a:highlight>
              </a:rPr>
              <a:t>my_fields</a:t>
            </a:r>
            <a:r>
              <a:rPr lang="en-US" dirty="0">
                <a:highlight>
                  <a:srgbClr val="C0C0C0"/>
                </a:highlight>
              </a:rPr>
              <a:t>)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common ancestor component specifies connection: {service, provider, subscriber}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highlight>
                  <a:srgbClr val="C0C0C0"/>
                </a:highlight>
              </a:rPr>
              <a:t>call </a:t>
            </a:r>
            <a:r>
              <a:rPr lang="en-US" dirty="0" err="1">
                <a:highlight>
                  <a:srgbClr val="C0C0C0"/>
                </a:highlight>
              </a:rPr>
              <a:t>add_connection</a:t>
            </a:r>
            <a:r>
              <a:rPr lang="en-US" dirty="0">
                <a:highlight>
                  <a:srgbClr val="C0C0C0"/>
                </a:highlight>
              </a:rPr>
              <a:t>(‘advection’, provider=</a:t>
            </a:r>
            <a:r>
              <a:rPr lang="en-US" dirty="0" err="1">
                <a:highlight>
                  <a:srgbClr val="C0C0C0"/>
                </a:highlight>
              </a:rPr>
              <a:t>child_a</a:t>
            </a:r>
            <a:r>
              <a:rPr lang="en-US" dirty="0">
                <a:highlight>
                  <a:srgbClr val="C0C0C0"/>
                </a:highlight>
              </a:rPr>
              <a:t>, subscriber=</a:t>
            </a:r>
            <a:r>
              <a:rPr lang="en-US" dirty="0" err="1">
                <a:highlight>
                  <a:srgbClr val="C0C0C0"/>
                </a:highlight>
              </a:rPr>
              <a:t>child_b</a:t>
            </a:r>
            <a:r>
              <a:rPr lang="en-US" dirty="0">
                <a:highlight>
                  <a:srgbClr val="C0C0C0"/>
                </a:highlight>
              </a:rPr>
              <a:t>)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Under-the-hood: MAPL combines subscriber bundles into single import bundle for provider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25D690-39AD-7142-963E-1FA410D0C63E}"/>
              </a:ext>
            </a:extLst>
          </p:cNvPr>
          <p:cNvSpPr txBox="1"/>
          <p:nvPr/>
        </p:nvSpPr>
        <p:spPr>
          <a:xfrm>
            <a:off x="9030788" y="6104709"/>
            <a:ext cx="3030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rgbClr val="000000"/>
                </a:solidFill>
              </a:rPr>
              <a:t>A. </a:t>
            </a:r>
            <a:r>
              <a:rPr lang="en-US" sz="1200" dirty="0" err="1">
                <a:solidFill>
                  <a:srgbClr val="000000"/>
                </a:solidFill>
              </a:rPr>
              <a:t>Trayanov</a:t>
            </a:r>
            <a:r>
              <a:rPr lang="en-US" sz="1200" dirty="0">
                <a:solidFill>
                  <a:srgbClr val="000000"/>
                </a:solidFill>
              </a:rPr>
              <a:t>, T. Clune, &amp; A. da Silva</a:t>
            </a:r>
          </a:p>
        </p:txBody>
      </p:sp>
    </p:spTree>
    <p:extLst>
      <p:ext uri="{BB962C8B-B14F-4D97-AF65-F5344CB8AC3E}">
        <p14:creationId xmlns:p14="http://schemas.microsoft.com/office/powerpoint/2010/main" val="2014533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48CF1-93ED-8346-AED5-2815271EB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8C236-19D5-F64C-B80A-DD38FB73B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l">
              <a:buFont typeface="Wingdings" pitchFamily="2" charset="2"/>
              <a:buChar char="v"/>
            </a:pPr>
            <a:r>
              <a:rPr lang="en-US" dirty="0"/>
              <a:t>Major refactoring of MAPL core layers underway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/>
              <a:t>Clean OO design and comprehensive unit tests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/>
              <a:t>Generalize some increasingly inconvenient assumptions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/>
              <a:t>Switch from static libraries to dynamic loads</a:t>
            </a:r>
          </a:p>
          <a:p>
            <a:pPr marL="994410" lvl="2" indent="-342900" algn="l">
              <a:buFont typeface="Wingdings" pitchFamily="2" charset="2"/>
              <a:buChar char="v"/>
            </a:pPr>
            <a:r>
              <a:rPr lang="en-US" dirty="0"/>
              <a:t>Enable run-time configurability</a:t>
            </a:r>
          </a:p>
          <a:p>
            <a:pPr marL="994410" lvl="2" indent="-342900" algn="l">
              <a:buFont typeface="Wingdings" pitchFamily="2" charset="2"/>
              <a:buChar char="v"/>
            </a:pPr>
            <a:r>
              <a:rPr lang="en-US" dirty="0"/>
              <a:t>Eliminate dependencies between components (loose coupling)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/>
              <a:t>Replaces ESMF “classic” config files with YAML</a:t>
            </a:r>
          </a:p>
          <a:p>
            <a:pPr marL="342900" indent="-342900" algn="l">
              <a:buFont typeface="Wingdings" pitchFamily="2" charset="2"/>
              <a:buChar char="v"/>
            </a:pPr>
            <a:r>
              <a:rPr lang="en-US" dirty="0"/>
              <a:t>Improved interoperability with NUOPC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/>
              <a:t>Either MAPL component </a:t>
            </a:r>
            <a:r>
              <a:rPr lang="en-US" dirty="0">
                <a:sym typeface="Wingdings" pitchFamily="2" charset="2"/>
              </a:rPr>
              <a:t>  NUOPC cap   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>
                <a:sym typeface="Wingdings" pitchFamily="2" charset="2"/>
              </a:rPr>
              <a:t>Or MAPL components have factory method that produces a NUOPC cap</a:t>
            </a:r>
          </a:p>
          <a:p>
            <a:pPr marL="342900" indent="-342900" algn="l">
              <a:buFont typeface="Wingdings" pitchFamily="2" charset="2"/>
              <a:buChar char="v"/>
            </a:pPr>
            <a:r>
              <a:rPr lang="en-US" dirty="0">
                <a:sym typeface="Wingdings" pitchFamily="2" charset="2"/>
              </a:rPr>
              <a:t>Share </a:t>
            </a:r>
            <a:r>
              <a:rPr lang="en-US" dirty="0" err="1">
                <a:sym typeface="Wingdings" pitchFamily="2" charset="2"/>
              </a:rPr>
              <a:t>ExtData</a:t>
            </a:r>
            <a:r>
              <a:rPr lang="en-US" dirty="0">
                <a:sym typeface="Wingdings" pitchFamily="2" charset="2"/>
              </a:rPr>
              <a:t> and History gridded components with community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>
                <a:sym typeface="Wingdings" pitchFamily="2" charset="2"/>
              </a:rPr>
              <a:t>Refactor code and create comprehensive unit tests</a:t>
            </a: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>
                <a:sym typeface="Wingdings" pitchFamily="2" charset="2"/>
              </a:rPr>
              <a:t>Enable server-side ESMF </a:t>
            </a:r>
            <a:r>
              <a:rPr lang="en-US" dirty="0" err="1">
                <a:sym typeface="Wingdings" pitchFamily="2" charset="2"/>
              </a:rPr>
              <a:t>regridding</a:t>
            </a:r>
            <a:endParaRPr lang="en-US" dirty="0">
              <a:sym typeface="Wingdings" pitchFamily="2" charset="2"/>
            </a:endParaRPr>
          </a:p>
          <a:p>
            <a:pPr marL="617220" lvl="1" indent="-342900" algn="l">
              <a:buFont typeface="Wingdings" pitchFamily="2" charset="2"/>
              <a:buChar char="v"/>
            </a:pPr>
            <a:r>
              <a:rPr lang="en-US" dirty="0">
                <a:sym typeface="Wingdings" pitchFamily="2" charset="2"/>
              </a:rPr>
              <a:t>Produce thorough tutorials/documentation</a:t>
            </a:r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7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2CB615-3FA3-3B46-9239-A57C7E9523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3C74236-D9AF-3046-B65F-33970F8106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572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284D5-8D8B-AB4D-B6C1-0F3459BD8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476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FFFFFF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>
            <a:solidFill>
              <a:srgbClr val="00000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2572</TotalTime>
  <Words>1143</Words>
  <Application>Microsoft Macintosh PowerPoint</Application>
  <PresentationFormat>Widescreen</PresentationFormat>
  <Paragraphs>204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Consolas</vt:lpstr>
      <vt:lpstr>Courier</vt:lpstr>
      <vt:lpstr>Wingdings</vt:lpstr>
      <vt:lpstr>Office Theme</vt:lpstr>
      <vt:lpstr>New Capabilities in MAPL</vt:lpstr>
      <vt:lpstr>Outline</vt:lpstr>
      <vt:lpstr>What is MAPL</vt:lpstr>
      <vt:lpstr>PowerPoint Presentation</vt:lpstr>
      <vt:lpstr>mepo</vt:lpstr>
      <vt:lpstr>PowerPoint Presentation</vt:lpstr>
      <vt:lpstr>mepo (cont’d)</vt:lpstr>
      <vt:lpstr>ESMF-enabled MPI+OpenMP</vt:lpstr>
      <vt:lpstr>MAPL NUOPC Compatibility Layer</vt:lpstr>
      <vt:lpstr>PowerPoint Presentation</vt:lpstr>
      <vt:lpstr>PowerPoint Presentation</vt:lpstr>
      <vt:lpstr>PowerPoint Presentation</vt:lpstr>
      <vt:lpstr>Provider – Subscriber Services (generalization of data-services)</vt:lpstr>
      <vt:lpstr>What’s Next?</vt:lpstr>
      <vt:lpstr>Questions?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Sterling Spangler</dc:creator>
  <cp:lastModifiedBy>Clune, Thomas L. (GSFC-6101)</cp:lastModifiedBy>
  <cp:revision>137</cp:revision>
  <dcterms:created xsi:type="dcterms:W3CDTF">2017-09-25T14:06:05Z</dcterms:created>
  <dcterms:modified xsi:type="dcterms:W3CDTF">2020-09-18T14:53:36Z</dcterms:modified>
</cp:coreProperties>
</file>