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7" r:id="rId5"/>
    <p:sldMasterId id="2147483709" r:id="rId6"/>
  </p:sldMasterIdLst>
  <p:notesMasterIdLst>
    <p:notesMasterId r:id="rId29"/>
  </p:notesMasterIdLst>
  <p:handoutMasterIdLst>
    <p:handoutMasterId r:id="rId30"/>
  </p:handoutMasterIdLst>
  <p:sldIdLst>
    <p:sldId id="285" r:id="rId7"/>
    <p:sldId id="261" r:id="rId8"/>
    <p:sldId id="262" r:id="rId9"/>
    <p:sldId id="297" r:id="rId10"/>
    <p:sldId id="298" r:id="rId11"/>
    <p:sldId id="299" r:id="rId12"/>
    <p:sldId id="301" r:id="rId13"/>
    <p:sldId id="302" r:id="rId14"/>
    <p:sldId id="303" r:id="rId15"/>
    <p:sldId id="309" r:id="rId16"/>
    <p:sldId id="264" r:id="rId17"/>
    <p:sldId id="304" r:id="rId18"/>
    <p:sldId id="307" r:id="rId19"/>
    <p:sldId id="305" r:id="rId20"/>
    <p:sldId id="306" r:id="rId21"/>
    <p:sldId id="268" r:id="rId22"/>
    <p:sldId id="310" r:id="rId23"/>
    <p:sldId id="311" r:id="rId24"/>
    <p:sldId id="312" r:id="rId25"/>
    <p:sldId id="313" r:id="rId26"/>
    <p:sldId id="314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09EF5-D488-AA84-8F45-A5C7AD395B8A}" v="15" dt="2020-09-22T21:59:37.355"/>
    <p1510:client id="{4A7DEBDE-2983-D847-BF65-FBC5D1933FC1}" v="6" dt="2020-08-03T00:28:27.069"/>
    <p1510:client id="{9C3FCF8D-EFFD-00C6-1E22-779B58FB59A3}" v="10" dt="2020-09-23T13:01:44.201"/>
    <p1510:client id="{A5B059E8-876F-F896-6971-2B0C6C99442D}" v="5" dt="2020-09-23T12:35:01.9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5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32" y="5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5" d="100"/>
          <a:sy n="105" d="100"/>
        </p:scale>
        <p:origin x="3504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45FF93-BABB-44A5-8957-B587C3940F1A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DB92A-9215-4603-B923-6596A27138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881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6DF0D-62AB-A348-8CAB-9D75419F1938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3B3B2-6676-D94C-B129-3C0D7B871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15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BDD83-28F7-8847-9118-EB73468EA6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3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245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3A252-5FB9-F94C-8299-6E23646BB8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2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2E53-BFE9-2C49-9EDE-C2967D436F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05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8DAB-DC28-4673-913F-9FE35DC561F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5443-34E9-4EC3-A044-A6478D26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041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8DAB-DC28-4673-913F-9FE35DC561F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5443-34E9-4EC3-A044-A6478D26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7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8DAB-DC28-4673-913F-9FE35DC561F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5443-34E9-4EC3-A044-A6478D26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54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8DAB-DC28-4673-913F-9FE35DC561F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5443-34E9-4EC3-A044-A6478D26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34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8DAB-DC28-4673-913F-9FE35DC561F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5443-34E9-4EC3-A044-A6478D26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07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8DAB-DC28-4673-913F-9FE35DC561F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5443-34E9-4EC3-A044-A6478D26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75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8DAB-DC28-4673-913F-9FE35DC561F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5443-34E9-4EC3-A044-A6478D26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961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8DAB-DC28-4673-913F-9FE35DC561F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5443-34E9-4EC3-A044-A6478D26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46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245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400802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2B3B-E9A9-E844-B4B4-65B2C4D502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367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8DAB-DC28-4673-913F-9FE35DC561F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5443-34E9-4EC3-A044-A6478D26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96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8DAB-DC28-4673-913F-9FE35DC561F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5443-34E9-4EC3-A044-A6478D26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45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D8DAB-DC28-4673-913F-9FE35DC561F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65443-34E9-4EC3-A044-A6478D26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51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FA-3059-409A-9F46-72D7AF71F02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E0AA-A6FA-4B86-8E9F-AC50F482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562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FA-3059-409A-9F46-72D7AF71F02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E0AA-A6FA-4B86-8E9F-AC50F482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95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FA-3059-409A-9F46-72D7AF71F02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E0AA-A6FA-4B86-8E9F-AC50F482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34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FA-3059-409A-9F46-72D7AF71F02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E0AA-A6FA-4B86-8E9F-AC50F482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0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FA-3059-409A-9F46-72D7AF71F02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E0AA-A6FA-4B86-8E9F-AC50F482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61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FA-3059-409A-9F46-72D7AF71F02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E0AA-A6FA-4B86-8E9F-AC50F482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2257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FA-3059-409A-9F46-72D7AF71F02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E0AA-A6FA-4B86-8E9F-AC50F482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6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60739-DFAD-6A4E-88F8-68A575C21B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090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FA-3059-409A-9F46-72D7AF71F02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E0AA-A6FA-4B86-8E9F-AC50F482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62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FA-3059-409A-9F46-72D7AF71F02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E0AA-A6FA-4B86-8E9F-AC50F482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90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FA-3059-409A-9F46-72D7AF71F02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E0AA-A6FA-4B86-8E9F-AC50F482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3AAFA-3059-409A-9F46-72D7AF71F02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EE0AA-A6FA-4B86-8E9F-AC50F482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080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245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CB000-F549-D345-AD73-7CB791A4705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88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245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D019E-FE50-BE40-8114-17C160B6CC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67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245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D7EE0-929E-184E-B1B4-BF293A90DA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57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F7CBE-0F4C-8A4A-9937-B44C0DEF7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84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9C870-6B4D-2642-8B46-8975D941EE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41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93472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65A8-F88E-F842-8C89-08C00F2AD4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4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F20264F3-85DC-ED4F-8DBA-DC64937C91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0" y="0"/>
            <a:ext cx="12192000" cy="1143000"/>
          </a:xfrm>
          <a:prstGeom prst="rect">
            <a:avLst/>
          </a:prstGeom>
          <a:gradFill rotWithShape="0">
            <a:gsLst>
              <a:gs pos="0">
                <a:srgbClr val="A9BD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 sz="1800" dirty="0">
              <a:ea typeface="+mn-ea"/>
            </a:endParaRPr>
          </a:p>
        </p:txBody>
      </p:sp>
      <p:pic>
        <p:nvPicPr>
          <p:cNvPr id="1031" name="Picture 5" descr="meatball best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03586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1"/>
          <p:cNvSpPr txBox="1">
            <a:spLocks noChangeArrowheads="1"/>
          </p:cNvSpPr>
          <p:nvPr/>
        </p:nvSpPr>
        <p:spPr bwMode="auto">
          <a:xfrm>
            <a:off x="0" y="911226"/>
            <a:ext cx="447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400" b="1" i="1" dirty="0"/>
              <a:t>NASA</a:t>
            </a:r>
            <a:r>
              <a:rPr lang="en-US" sz="1400" b="1" i="1" baseline="0" dirty="0"/>
              <a:t> Langley Research Directorate</a:t>
            </a:r>
            <a:endParaRPr lang="en-US" sz="1400" b="1" i="1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139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D8DAB-DC28-4673-913F-9FE35DC561F7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65443-34E9-4EC3-A044-A6478D262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3AAFA-3059-409A-9F46-72D7AF71F023}" type="datetimeFigureOut">
              <a:rPr lang="en-US" smtClean="0"/>
              <a:t>9/23/2020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EE0AA-A6FA-4B86-8E9F-AC50F482E1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84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54.png"/><Relationship Id="rId7" Type="http://schemas.openxmlformats.org/officeDocument/2006/relationships/image" Target="../media/image43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35617-54F1-8B4A-BBB3-074B81CBA0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513206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Realistic Thermographic Simulation of Impact Damage with Quadrupole Method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1FFBBC-FF49-E245-8818-0E84BA9FC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268980"/>
            <a:ext cx="8534400" cy="1752600"/>
          </a:xfrm>
        </p:spPr>
        <p:txBody>
          <a:bodyPr/>
          <a:lstStyle/>
          <a:p>
            <a:r>
              <a:rPr lang="en-US" dirty="0"/>
              <a:t>William P. Winfree,  Joseph N. Zalameda and Patricia A. Howell </a:t>
            </a:r>
            <a:br>
              <a:rPr lang="en-US" dirty="0"/>
            </a:br>
            <a:r>
              <a:rPr lang="en-US" dirty="0"/>
              <a:t>NASA Langley Research Center Hampton, VA 23681</a:t>
            </a:r>
          </a:p>
          <a:p>
            <a:r>
              <a:rPr lang="en-US" dirty="0"/>
              <a:t>2020 NDT in Aerospace Virtual Conference: October 6 – 8, 2020</a:t>
            </a:r>
          </a:p>
        </p:txBody>
      </p:sp>
    </p:spTree>
    <p:extLst>
      <p:ext uri="{BB962C8B-B14F-4D97-AF65-F5344CB8AC3E}">
        <p14:creationId xmlns:p14="http://schemas.microsoft.com/office/powerpoint/2010/main" val="344022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92"/>
    </mc:Choice>
    <mc:Fallback xmlns="">
      <p:transition spd="slow" advTm="1659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Temperature Profiles Along Wedge Center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1" y="1422284"/>
            <a:ext cx="5486411" cy="36576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02" y="1422284"/>
            <a:ext cx="5486411" cy="365760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flipH="1">
            <a:off x="986118" y="5200473"/>
            <a:ext cx="9885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Initial time response does not reflect the shape of the wedge</a:t>
            </a:r>
          </a:p>
          <a:p>
            <a:r>
              <a:rPr lang="en-US" dirty="0"/>
              <a:t>Later time </a:t>
            </a:r>
            <a:r>
              <a:rPr lang="en-US" dirty="0" smtClean="0"/>
              <a:t>responses reflect </a:t>
            </a:r>
            <a:r>
              <a:rPr lang="en-US" dirty="0"/>
              <a:t>the shape of the wedge</a:t>
            </a:r>
          </a:p>
          <a:p>
            <a:r>
              <a:rPr lang="en-US" dirty="0"/>
              <a:t>Increasing in-plane diffusivity by a factor of 5 does not dramatically change response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48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11225-5A42-3846-9562-2FD57112D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Estimation of Impact Damage Composite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0D1B4F-48B7-F741-829F-80C9E020B7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26" y="2384465"/>
            <a:ext cx="6114812" cy="3931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9E9EDD-A63C-DC4D-8DA4-EF7C34017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5" r="16396"/>
          <a:stretch/>
        </p:blipFill>
        <p:spPr>
          <a:xfrm>
            <a:off x="8743951" y="2216080"/>
            <a:ext cx="3343276" cy="3987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6373C8-0ABD-8144-BA05-80485C97C052}"/>
              </a:ext>
            </a:extLst>
          </p:cNvPr>
          <p:cNvSpPr txBox="1"/>
          <p:nvPr/>
        </p:nvSpPr>
        <p:spPr>
          <a:xfrm>
            <a:off x="838200" y="1444001"/>
            <a:ext cx="62560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Composite has 18 plies</a:t>
            </a:r>
          </a:p>
          <a:p>
            <a:r>
              <a:rPr lang="en-US" dirty="0"/>
              <a:t>From CT data, delaminations </a:t>
            </a:r>
            <a:r>
              <a:rPr lang="en-US" dirty="0" smtClean="0"/>
              <a:t>were present at</a:t>
            </a:r>
            <a:r>
              <a:rPr lang="en-US" dirty="0" smtClean="0"/>
              <a:t> </a:t>
            </a:r>
            <a:r>
              <a:rPr lang="en-US" dirty="0"/>
              <a:t>13 different depths</a:t>
            </a:r>
          </a:p>
          <a:p>
            <a:r>
              <a:rPr lang="en-US" dirty="0"/>
              <a:t>Most Depths have two significant delaminations</a:t>
            </a:r>
          </a:p>
          <a:p>
            <a:r>
              <a:rPr lang="en-US" dirty="0"/>
              <a:t>Impact Damage has the typical “petal” appearance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AA864E-498C-664B-867A-617E205E77A8}"/>
              </a:ext>
            </a:extLst>
          </p:cNvPr>
          <p:cNvSpPr txBox="1"/>
          <p:nvPr/>
        </p:nvSpPr>
        <p:spPr>
          <a:xfrm>
            <a:off x="2899838" y="5965093"/>
            <a:ext cx="41147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Volume 3.2 cm by 3.2 cm by 0.332 cm</a:t>
            </a:r>
          </a:p>
          <a:p>
            <a:r>
              <a:rPr lang="en-US" sz="2000" dirty="0"/>
              <a:t>Aspect ration 1:1:8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B0D35B-4BFF-664D-AB15-277102F66137}"/>
              </a:ext>
            </a:extLst>
          </p:cNvPr>
          <p:cNvSpPr txBox="1"/>
          <p:nvPr/>
        </p:nvSpPr>
        <p:spPr>
          <a:xfrm>
            <a:off x="9238151" y="5965093"/>
            <a:ext cx="235487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View from top</a:t>
            </a:r>
          </a:p>
          <a:p>
            <a:r>
              <a:rPr lang="en-US" dirty="0"/>
              <a:t>Area 3.2 cm by 3.2 </a:t>
            </a:r>
            <a:r>
              <a:rPr lang="en-US" sz="2000" dirty="0"/>
              <a:t>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A14AD0-2C19-7E46-BE63-C1B94822F671}"/>
              </a:ext>
            </a:extLst>
          </p:cNvPr>
          <p:cNvSpPr txBox="1"/>
          <p:nvPr/>
        </p:nvSpPr>
        <p:spPr>
          <a:xfrm>
            <a:off x="171986" y="2932088"/>
            <a:ext cx="234261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Different Color for each depth</a:t>
            </a:r>
          </a:p>
          <a:p>
            <a:endParaRPr lang="en-US" sz="2400" dirty="0"/>
          </a:p>
          <a:p>
            <a:r>
              <a:rPr lang="en-US" sz="2400" dirty="0"/>
              <a:t>First three depths</a:t>
            </a:r>
          </a:p>
          <a:p>
            <a:r>
              <a:rPr lang="en-US" sz="2400" dirty="0"/>
              <a:t>Red 0.0178 cm</a:t>
            </a:r>
          </a:p>
          <a:p>
            <a:r>
              <a:rPr lang="en-US" sz="2400" dirty="0"/>
              <a:t>Green 0.0347 cm</a:t>
            </a:r>
          </a:p>
          <a:p>
            <a:r>
              <a:rPr lang="en-US" sz="2400" dirty="0"/>
              <a:t>Blue 0.0532 cm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91A804-C70B-1C45-BAC5-391F93B173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7EE0-929E-184E-B1B4-BF293A90DAB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976"/>
    </mc:Choice>
    <mc:Fallback xmlns="">
      <p:transition spd="slow" advTm="66976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3A5D-E0FD-8A4E-A59F-F9743894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CT Data Through an Impacted Region of the of the Composite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800B5B-5703-AC4C-80BD-0BD97C07F809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8" y="3211513"/>
            <a:ext cx="9959975" cy="2855912"/>
          </a:xfr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511D1FE-3D40-BD4E-99A5-207A6ABA4B1A}"/>
              </a:ext>
            </a:extLst>
          </p:cNvPr>
          <p:cNvCxnSpPr>
            <a:cxnSpLocks/>
          </p:cNvCxnSpPr>
          <p:nvPr/>
        </p:nvCxnSpPr>
        <p:spPr>
          <a:xfrm flipH="1">
            <a:off x="6435197" y="2428870"/>
            <a:ext cx="1428749" cy="9144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7D8A89-B096-7543-84C0-60270E0C477E}"/>
              </a:ext>
            </a:extLst>
          </p:cNvPr>
          <p:cNvCxnSpPr/>
          <p:nvPr/>
        </p:nvCxnSpPr>
        <p:spPr>
          <a:xfrm flipH="1">
            <a:off x="7863946" y="2428870"/>
            <a:ext cx="557212" cy="17002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38B7B35-E87C-5148-A55D-BE5471D0D732}"/>
              </a:ext>
            </a:extLst>
          </p:cNvPr>
          <p:cNvSpPr txBox="1"/>
          <p:nvPr/>
        </p:nvSpPr>
        <p:spPr>
          <a:xfrm>
            <a:off x="7306734" y="1462078"/>
            <a:ext cx="24003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Gap width not the same for all delaminations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6BB9C1E-4F46-F146-A0FE-6F77F6B7A820}"/>
              </a:ext>
            </a:extLst>
          </p:cNvPr>
          <p:cNvCxnSpPr>
            <a:cxnSpLocks/>
          </p:cNvCxnSpPr>
          <p:nvPr/>
        </p:nvCxnSpPr>
        <p:spPr>
          <a:xfrm flipH="1">
            <a:off x="1920346" y="2428870"/>
            <a:ext cx="936413" cy="12430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82A9535-B05F-6841-8F39-D1AC2EDCC773}"/>
              </a:ext>
            </a:extLst>
          </p:cNvPr>
          <p:cNvSpPr txBox="1"/>
          <p:nvPr/>
        </p:nvSpPr>
        <p:spPr>
          <a:xfrm>
            <a:off x="1759902" y="2058698"/>
            <a:ext cx="2901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Delaminations are not flat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DF11F4-400B-6E4B-8C96-B42509935123}"/>
              </a:ext>
            </a:extLst>
          </p:cNvPr>
          <p:cNvCxnSpPr/>
          <p:nvPr/>
        </p:nvCxnSpPr>
        <p:spPr>
          <a:xfrm flipV="1">
            <a:off x="4406617" y="4286246"/>
            <a:ext cx="435768" cy="188595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1F45633-2DCF-0546-8814-CB140AF5B181}"/>
              </a:ext>
            </a:extLst>
          </p:cNvPr>
          <p:cNvSpPr txBox="1"/>
          <p:nvPr/>
        </p:nvSpPr>
        <p:spPr>
          <a:xfrm>
            <a:off x="1344216" y="6088614"/>
            <a:ext cx="752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Contrast between delamination and composite indication of gap width</a:t>
            </a:r>
          </a:p>
          <a:p>
            <a:r>
              <a:rPr lang="en-US" sz="2000" dirty="0"/>
              <a:t>This contrast is used to estimate the gap width of the delamination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7432616-65E2-7F4D-94A0-3AB0B9234FB2}"/>
              </a:ext>
            </a:extLst>
          </p:cNvPr>
          <p:cNvCxnSpPr/>
          <p:nvPr/>
        </p:nvCxnSpPr>
        <p:spPr>
          <a:xfrm>
            <a:off x="11221375" y="3211513"/>
            <a:ext cx="0" cy="27631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08B6F9FE-DBC7-9D4C-A2FF-769906B31612}"/>
              </a:ext>
            </a:extLst>
          </p:cNvPr>
          <p:cNvSpPr/>
          <p:nvPr/>
        </p:nvSpPr>
        <p:spPr>
          <a:xfrm>
            <a:off x="11221375" y="4454803"/>
            <a:ext cx="9706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0.33 cm</a:t>
            </a:r>
          </a:p>
        </p:txBody>
      </p:sp>
    </p:spTree>
    <p:extLst>
      <p:ext uri="{BB962C8B-B14F-4D97-AF65-F5344CB8AC3E}">
        <p14:creationId xmlns:p14="http://schemas.microsoft.com/office/powerpoint/2010/main" val="3652040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F9E59-6F30-6446-9567-C2C9E80CA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Fit for Calculation of Gap Width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F2ECB7-FB92-CC41-8E29-07C11D9B1D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6D7EE0-929E-184E-B1B4-BF293A90DA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78090A-92DB-8544-A66B-C020ABFB6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9" y="1204913"/>
            <a:ext cx="7112000" cy="5334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A2BD8E-289E-E142-B103-7D3D17286279}"/>
              </a:ext>
            </a:extLst>
          </p:cNvPr>
          <p:cNvSpPr txBox="1"/>
          <p:nvPr/>
        </p:nvSpPr>
        <p:spPr>
          <a:xfrm>
            <a:off x="8267147" y="1833438"/>
            <a:ext cx="3696253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Fit with </a:t>
            </a:r>
            <a:r>
              <a:rPr lang="en-US" sz="2400" dirty="0">
                <a:latin typeface="Calibri"/>
              </a:rPr>
              <a:t>a constant minus a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Gaussian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 </a:t>
            </a:r>
          </a:p>
          <a:p>
            <a:pPr lvl="0"/>
            <a:r>
              <a:rPr lang="en-US" sz="2400" dirty="0">
                <a:solidFill>
                  <a:prstClr val="black"/>
                </a:solidFill>
              </a:rPr>
              <a:t>Amplitude of the Gaussian proportional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the gap width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Point spread of CT system estimated from CT response at edge of composite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F0201B1-1FCF-294C-B9F2-CD21DBACDF47}"/>
              </a:ext>
            </a:extLst>
          </p:cNvPr>
          <p:cNvCxnSpPr>
            <a:cxnSpLocks/>
          </p:cNvCxnSpPr>
          <p:nvPr/>
        </p:nvCxnSpPr>
        <p:spPr>
          <a:xfrm flipH="1">
            <a:off x="4731027" y="3246783"/>
            <a:ext cx="3536120" cy="255766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464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B021-5C47-3E47-BC2C-CF393DAC4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Images and Estimated Gap Spacing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2440A5-56EC-F644-8720-4EB9696A12AA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620" y="3645454"/>
            <a:ext cx="1828800" cy="18288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A65E4D-1001-AF48-87C8-C8911E428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30" y="3645454"/>
            <a:ext cx="1828800" cy="1828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3A578A-E785-2C44-A989-D6EA4AE734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06" y="3645454"/>
            <a:ext cx="1828800" cy="1828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11389E-B066-E440-9950-696A99EB5E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16" y="3645454"/>
            <a:ext cx="1828800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EA5043-C0A0-D243-8D18-AFBB5492B9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36" y="3645454"/>
            <a:ext cx="182880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FA2814-0A50-6146-B0C6-C9F72A23F01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220" y="1562341"/>
            <a:ext cx="1828800" cy="18288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1EE8AD-2990-D44A-B997-2D63920C0C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30" y="1562341"/>
            <a:ext cx="1828800" cy="182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2EBBC30-9D43-EC44-94D9-B70BCB012F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106" y="1562341"/>
            <a:ext cx="1828800" cy="18288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6FFEB97-1E4A-E845-B529-1F010C9D9D3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536" y="1562341"/>
            <a:ext cx="1828800" cy="1828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0E6BF1-CBB0-4442-A56B-11726210D14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516" y="1562341"/>
            <a:ext cx="1828800" cy="18288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DBDB90-DFA7-5746-B07D-B5D8BF7173E5}"/>
              </a:ext>
            </a:extLst>
          </p:cNvPr>
          <p:cNvSpPr txBox="1"/>
          <p:nvPr/>
        </p:nvSpPr>
        <p:spPr>
          <a:xfrm>
            <a:off x="1840687" y="5543901"/>
            <a:ext cx="11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Interface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79B5EB-1B91-D347-B24D-96FF71F91145}"/>
              </a:ext>
            </a:extLst>
          </p:cNvPr>
          <p:cNvSpPr txBox="1"/>
          <p:nvPr/>
        </p:nvSpPr>
        <p:spPr>
          <a:xfrm>
            <a:off x="4022497" y="5543901"/>
            <a:ext cx="11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Interface 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D67E88-ABCD-3E46-B7B4-DCFFB441E9F9}"/>
              </a:ext>
            </a:extLst>
          </p:cNvPr>
          <p:cNvSpPr txBox="1"/>
          <p:nvPr/>
        </p:nvSpPr>
        <p:spPr>
          <a:xfrm>
            <a:off x="6320004" y="5565255"/>
            <a:ext cx="11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Interface 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E433354-8C73-F24D-9AA3-0BF561541672}"/>
              </a:ext>
            </a:extLst>
          </p:cNvPr>
          <p:cNvSpPr txBox="1"/>
          <p:nvPr/>
        </p:nvSpPr>
        <p:spPr>
          <a:xfrm>
            <a:off x="8423983" y="5565255"/>
            <a:ext cx="11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Interface 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6D38B3F-C177-CA44-9C23-A208B95ED4C6}"/>
              </a:ext>
            </a:extLst>
          </p:cNvPr>
          <p:cNvSpPr txBox="1"/>
          <p:nvPr/>
        </p:nvSpPr>
        <p:spPr>
          <a:xfrm>
            <a:off x="10645003" y="5543901"/>
            <a:ext cx="1191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Interface 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C434CCE-29AD-0D46-8751-CA559D56470B}"/>
              </a:ext>
            </a:extLst>
          </p:cNvPr>
          <p:cNvSpPr txBox="1"/>
          <p:nvPr/>
        </p:nvSpPr>
        <p:spPr>
          <a:xfrm>
            <a:off x="658825" y="5982880"/>
            <a:ext cx="47474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CT images scaled the same</a:t>
            </a:r>
          </a:p>
          <a:p>
            <a:r>
              <a:rPr lang="en-US" dirty="0"/>
              <a:t>All of the gap spacing scaled from 0 to 0.050 mm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A36236-9E59-7546-AC51-B89BB008C4B6}"/>
              </a:ext>
            </a:extLst>
          </p:cNvPr>
          <p:cNvSpPr txBox="1"/>
          <p:nvPr/>
        </p:nvSpPr>
        <p:spPr>
          <a:xfrm>
            <a:off x="388452" y="2153575"/>
            <a:ext cx="957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CT image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FFECB6-69C5-2E43-AB97-F0AC2367A9D4}"/>
              </a:ext>
            </a:extLst>
          </p:cNvPr>
          <p:cNvSpPr txBox="1"/>
          <p:nvPr/>
        </p:nvSpPr>
        <p:spPr>
          <a:xfrm>
            <a:off x="279401" y="4121311"/>
            <a:ext cx="106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Gap thickness  image</a:t>
            </a:r>
          </a:p>
        </p:txBody>
      </p:sp>
    </p:spTree>
    <p:extLst>
      <p:ext uri="{BB962C8B-B14F-4D97-AF65-F5344CB8AC3E}">
        <p14:creationId xmlns:p14="http://schemas.microsoft.com/office/powerpoint/2010/main" val="394632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72A2C-4437-3745-A469-BFE8EBAE9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Quadrupole Simulation of Impacted Composite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B89E0-C480-7645-B969-5A82CC192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ea typeface="ＭＳ Ｐゴシック"/>
              </a:rPr>
              <a:t>Gap spacings map is multiplied by the thermal conductivity of </a:t>
            </a:r>
            <a:r>
              <a:rPr lang="en-US" dirty="0">
                <a:ea typeface="ＭＳ Ｐゴシック"/>
              </a:rPr>
              <a:t>air to provide a contact resistance map at interfaces identified by CT as having a delamination</a:t>
            </a:r>
          </a:p>
          <a:p>
            <a:r>
              <a:rPr lang="en-US" dirty="0"/>
              <a:t>Largest gap thickness ~ 50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</a:t>
            </a:r>
          </a:p>
          <a:p>
            <a:r>
              <a:rPr lang="en-US" dirty="0"/>
              <a:t>Thermal conductivity composite: 97000</a:t>
            </a:r>
            <a:r>
              <a:rPr lang="nl-NL" dirty="0"/>
              <a:t> Erg/(cm K sec)</a:t>
            </a:r>
            <a:endParaRPr lang="en-US" dirty="0"/>
          </a:p>
          <a:p>
            <a:r>
              <a:rPr lang="en-US" dirty="0"/>
              <a:t>Diffusivity: 0.0044 cm</a:t>
            </a:r>
            <a:r>
              <a:rPr lang="en-US" baseline="30000" dirty="0"/>
              <a:t>2</a:t>
            </a:r>
            <a:r>
              <a:rPr lang="en-US" dirty="0"/>
              <a:t>/sec</a:t>
            </a:r>
          </a:p>
          <a:p>
            <a:r>
              <a:rPr lang="en-US" dirty="0"/>
              <a:t>Thermal conductivity of air: 2624 </a:t>
            </a:r>
            <a:r>
              <a:rPr lang="nl-NL" dirty="0"/>
              <a:t>Erg/(cm K sec)</a:t>
            </a:r>
          </a:p>
          <a:p>
            <a:r>
              <a:rPr lang="nl-NL" dirty="0"/>
              <a:t>Largest K</a:t>
            </a:r>
            <a:r>
              <a:rPr lang="nl-NL" baseline="-25000" dirty="0"/>
              <a:t>composite</a:t>
            </a:r>
            <a:r>
              <a:rPr lang="nl-NL" dirty="0"/>
              <a:t> R is  ~0.18 cm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961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6F29-DAD9-8642-A333-A52CE535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Flash Thermography Simulation of Impacted Composite and Measured Response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B09883-1452-6A44-B22B-97178506CCED}"/>
              </a:ext>
            </a:extLst>
          </p:cNvPr>
          <p:cNvSpPr txBox="1"/>
          <p:nvPr/>
        </p:nvSpPr>
        <p:spPr>
          <a:xfrm>
            <a:off x="1253970" y="624246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E5A5CF-90CC-7B4E-8D24-B4E461597EC3}"/>
              </a:ext>
            </a:extLst>
          </p:cNvPr>
          <p:cNvSpPr txBox="1"/>
          <p:nvPr/>
        </p:nvSpPr>
        <p:spPr>
          <a:xfrm>
            <a:off x="3775737" y="624246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 sec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CE0DE3-8B87-E046-8975-6BBB900B0EAF}"/>
              </a:ext>
            </a:extLst>
          </p:cNvPr>
          <p:cNvSpPr txBox="1"/>
          <p:nvPr/>
        </p:nvSpPr>
        <p:spPr>
          <a:xfrm>
            <a:off x="6297505" y="624246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 sec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8409CB-29FF-0A43-B234-9BFC7F905A10}"/>
              </a:ext>
            </a:extLst>
          </p:cNvPr>
          <p:cNvSpPr txBox="1"/>
          <p:nvPr/>
        </p:nvSpPr>
        <p:spPr>
          <a:xfrm>
            <a:off x="8819272" y="624246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 sec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56EDA5-F9BD-9145-B9B3-230C5136975B}"/>
              </a:ext>
            </a:extLst>
          </p:cNvPr>
          <p:cNvSpPr txBox="1"/>
          <p:nvPr/>
        </p:nvSpPr>
        <p:spPr>
          <a:xfrm>
            <a:off x="10644189" y="3086102"/>
            <a:ext cx="15144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Areas with thinner gap widths tend to fade faster in measurement than simulation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ED9C2-FA3A-7145-A7E5-17D72C14D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7EE0-929E-184E-B1B4-BF293A90DAB4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9" y="3906356"/>
            <a:ext cx="2286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76" y="3906356"/>
            <a:ext cx="2286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44" y="3906356"/>
            <a:ext cx="22860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11" y="3906356"/>
            <a:ext cx="22860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9" y="1476714"/>
            <a:ext cx="22860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76" y="1476714"/>
            <a:ext cx="2286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11" y="1476714"/>
            <a:ext cx="22860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44" y="1476714"/>
            <a:ext cx="2286000" cy="228600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2926E11-85AF-7246-92C5-C16FB1D6A148}"/>
              </a:ext>
            </a:extLst>
          </p:cNvPr>
          <p:cNvCxnSpPr>
            <a:cxnSpLocks/>
          </p:cNvCxnSpPr>
          <p:nvPr/>
        </p:nvCxnSpPr>
        <p:spPr>
          <a:xfrm flipH="1" flipV="1">
            <a:off x="9749539" y="2944431"/>
            <a:ext cx="907611" cy="9098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A040D4A-6120-6D46-BDD7-38398B70E2B3}"/>
              </a:ext>
            </a:extLst>
          </p:cNvPr>
          <p:cNvCxnSpPr>
            <a:cxnSpLocks/>
          </p:cNvCxnSpPr>
          <p:nvPr/>
        </p:nvCxnSpPr>
        <p:spPr>
          <a:xfrm flipH="1">
            <a:off x="9867901" y="4724639"/>
            <a:ext cx="776288" cy="6697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0871200" y="1705981"/>
            <a:ext cx="928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images 3.2 by 3.2 cm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-836318" y="2332951"/>
            <a:ext cx="2217218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Measured Response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-701416" y="4866601"/>
            <a:ext cx="1947414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418855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20"/>
    </mc:Choice>
    <mc:Fallback xmlns="">
      <p:transition spd="slow" advTm="3902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Horizontal Profiles of Experimental Data and Simulation Data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5" y="1849026"/>
            <a:ext cx="5486411" cy="36576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8" y="1849026"/>
            <a:ext cx="5486411" cy="3657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898607" y="5754471"/>
            <a:ext cx="34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Reasonable agreement early times</a:t>
            </a:r>
          </a:p>
          <a:p>
            <a:r>
              <a:rPr lang="en-US" dirty="0"/>
              <a:t>Poor agreement at later times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12830" y="4189017"/>
            <a:ext cx="1447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Delamination</a:t>
            </a:r>
          </a:p>
          <a:p>
            <a:r>
              <a:rPr lang="en-US" dirty="0"/>
              <a:t>0.532 mm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surface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80570" y="2830886"/>
            <a:ext cx="2567836" cy="144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75328" y="2830886"/>
            <a:ext cx="1791850" cy="46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252288" y="2374835"/>
            <a:ext cx="1447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Delamination</a:t>
            </a:r>
          </a:p>
          <a:p>
            <a:r>
              <a:rPr lang="en-US" dirty="0"/>
              <a:t>0.178 cm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surface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8791" y="5741878"/>
            <a:ext cx="294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Quad- Simulation data</a:t>
            </a:r>
          </a:p>
          <a:p>
            <a:r>
              <a:rPr lang="en-US" dirty="0" err="1"/>
              <a:t>Exp</a:t>
            </a:r>
            <a:r>
              <a:rPr lang="en-US" dirty="0"/>
              <a:t> – Experimental data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334005" y="4557024"/>
            <a:ext cx="978825" cy="140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75328" y="4557024"/>
            <a:ext cx="3031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67" y="5309410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224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Vertical Profiles of Experimental Data and Simulation Data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5" y="1849026"/>
            <a:ext cx="5486411" cy="36576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8" y="1849026"/>
            <a:ext cx="5486411" cy="3657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898607" y="5754471"/>
            <a:ext cx="34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Reasonable agreement early times</a:t>
            </a:r>
          </a:p>
          <a:p>
            <a:r>
              <a:rPr lang="en-US" dirty="0"/>
              <a:t>Poor agreement at later times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9218" y="4414486"/>
            <a:ext cx="14795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Delamination</a:t>
            </a:r>
          </a:p>
          <a:p>
            <a:r>
              <a:rPr lang="en-US"/>
              <a:t>0.532 mm from </a:t>
            </a:r>
            <a:r>
              <a:rPr lang="en-US" dirty="0"/>
              <a:t>surface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80570" y="2436068"/>
            <a:ext cx="2632260" cy="538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50696" y="2335091"/>
            <a:ext cx="2317315" cy="635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09218" y="1735697"/>
            <a:ext cx="1447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Delamination</a:t>
            </a:r>
          </a:p>
          <a:p>
            <a:r>
              <a:rPr lang="en-US" dirty="0"/>
              <a:t>0.178 cm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surface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8791" y="5741878"/>
            <a:ext cx="294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Quad- Simulation data</a:t>
            </a:r>
          </a:p>
          <a:p>
            <a:r>
              <a:rPr lang="en-US" dirty="0" err="1"/>
              <a:t>Exp</a:t>
            </a:r>
            <a:r>
              <a:rPr lang="en-US" dirty="0"/>
              <a:t> – Experimental data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770334" y="4557024"/>
            <a:ext cx="1478072" cy="34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75328" y="4557024"/>
            <a:ext cx="3407708" cy="34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09218" y="3075091"/>
            <a:ext cx="1447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Delamination</a:t>
            </a:r>
          </a:p>
          <a:p>
            <a:r>
              <a:rPr lang="en-US" dirty="0"/>
              <a:t>0.178 cm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surface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056351" y="3632548"/>
            <a:ext cx="2192055" cy="781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50696" y="3528723"/>
            <a:ext cx="2893512" cy="281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67" y="5309410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331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99" y="0"/>
            <a:ext cx="1004503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Horizontal Profiles of Experimental Response and Simulation Results for ½ K R Value Estimated from CT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5" y="1849026"/>
            <a:ext cx="5486411" cy="36576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8" y="1849026"/>
            <a:ext cx="5486411" cy="365760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12830" y="4189017"/>
            <a:ext cx="1447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Delamination</a:t>
            </a:r>
          </a:p>
          <a:p>
            <a:r>
              <a:rPr lang="en-US" dirty="0"/>
              <a:t>0.532 mm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surface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80570" y="2830886"/>
            <a:ext cx="2567836" cy="1441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475328" y="2830886"/>
            <a:ext cx="1791850" cy="463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252288" y="2374835"/>
            <a:ext cx="1447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Delamination</a:t>
            </a:r>
          </a:p>
          <a:p>
            <a:r>
              <a:rPr lang="en-US" dirty="0"/>
              <a:t>0.178 cm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surface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8791" y="5741878"/>
            <a:ext cx="294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Quad- Simulation data</a:t>
            </a:r>
          </a:p>
          <a:p>
            <a:r>
              <a:rPr lang="en-US" dirty="0" err="1"/>
              <a:t>Exp</a:t>
            </a:r>
            <a:r>
              <a:rPr lang="en-US" dirty="0"/>
              <a:t> – Experimental data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4334005" y="4557024"/>
            <a:ext cx="978825" cy="140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475328" y="4557024"/>
            <a:ext cx="30319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flipH="1">
            <a:off x="898607" y="5641183"/>
            <a:ext cx="3435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Much better agreement when KR is ½ the value estimate based on CT measurement and literature values for thermal conductivities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67" y="5309410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08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498DE-10AB-F64F-8C72-148F841C3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409D0-D009-A74B-A742-E251A74970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Simulations assist in developing an understanding of the limitations of the technique and enable quantitative characterization of subsurface flaws</a:t>
            </a:r>
          </a:p>
          <a:p>
            <a:r>
              <a:rPr lang="en-US" sz="2400" dirty="0"/>
              <a:t>Quadrupole Method is used for rapid simulation of thermographic inspection of composites</a:t>
            </a:r>
          </a:p>
          <a:p>
            <a:r>
              <a:rPr lang="en-US" sz="2400" dirty="0"/>
              <a:t>This presentation:</a:t>
            </a:r>
          </a:p>
          <a:p>
            <a:pPr lvl="1"/>
            <a:r>
              <a:rPr lang="en-US" sz="2000" dirty="0"/>
              <a:t>Examines the sensitivity of simulation to in-plane diffusivity and delamination contact resistance</a:t>
            </a:r>
          </a:p>
          <a:p>
            <a:pPr lvl="1"/>
            <a:r>
              <a:rPr lang="en-US" sz="2000" dirty="0"/>
              <a:t>Based on the computed tomography characterization of impact damage in a composite, simulates the thermal response</a:t>
            </a:r>
          </a:p>
          <a:p>
            <a:pPr lvl="1"/>
            <a:r>
              <a:rPr lang="en-US" sz="2000" dirty="0"/>
              <a:t>Compares the simulation results to experimental measurements</a:t>
            </a:r>
            <a:endParaRPr lang="en-US" sz="2000" dirty="0">
              <a:cs typeface="Calibri"/>
            </a:endParaRPr>
          </a:p>
          <a:p>
            <a:pPr lvl="1">
              <a:buFont typeface="Arial"/>
            </a:pPr>
            <a:r>
              <a:rPr lang="en-US" sz="2000" dirty="0">
                <a:ea typeface="ＭＳ Ｐゴシック"/>
              </a:rPr>
              <a:t>Iterates on contact resistance to improve agreement between simulation and experiment</a:t>
            </a:r>
            <a:endParaRPr lang="en-US" sz="2000" dirty="0">
              <a:ea typeface="ＭＳ Ｐゴシック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96DC1-86E8-E042-95D2-28020BAE3C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93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7398"/>
    </mc:Choice>
    <mc:Fallback xmlns="">
      <p:transition spd="slow" advTm="12739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599" y="0"/>
            <a:ext cx="1012403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Vertical Profiles of Experimental Response and Simulation Results for ½ K R Value Estimated from 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45" y="1849026"/>
            <a:ext cx="5486411" cy="36576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328" y="1849026"/>
            <a:ext cx="5486411" cy="3657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898607" y="5754471"/>
            <a:ext cx="343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Much better agreement assuming K R is ½ value estimated from CT </a:t>
            </a:r>
          </a:p>
        </p:txBody>
      </p:sp>
      <p:sp>
        <p:nvSpPr>
          <p:cNvPr id="9" name="Rectangle 8"/>
          <p:cNvSpPr/>
          <p:nvPr/>
        </p:nvSpPr>
        <p:spPr>
          <a:xfrm>
            <a:off x="5309218" y="4414486"/>
            <a:ext cx="14473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Delamination</a:t>
            </a:r>
          </a:p>
          <a:p>
            <a:r>
              <a:rPr lang="en-US" dirty="0"/>
              <a:t>0.532 mm</a:t>
            </a:r>
          </a:p>
          <a:p>
            <a:r>
              <a:rPr lang="en-US" dirty="0"/>
              <a:t>from surface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80570" y="2436068"/>
            <a:ext cx="2632260" cy="5389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50696" y="2335091"/>
            <a:ext cx="2317315" cy="635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09218" y="1735697"/>
            <a:ext cx="1447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Delamination</a:t>
            </a:r>
          </a:p>
          <a:p>
            <a:r>
              <a:rPr lang="en-US" dirty="0"/>
              <a:t>0.178 cm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surface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88791" y="5741878"/>
            <a:ext cx="2943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Quad- Simulation data</a:t>
            </a:r>
          </a:p>
          <a:p>
            <a:r>
              <a:rPr lang="en-US" dirty="0" err="1"/>
              <a:t>Exp</a:t>
            </a:r>
            <a:r>
              <a:rPr lang="en-US" dirty="0"/>
              <a:t> – Experimental data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3770334" y="4557024"/>
            <a:ext cx="1478072" cy="34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6475328" y="4557024"/>
            <a:ext cx="3407708" cy="344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5309218" y="3075091"/>
            <a:ext cx="14473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Delamination</a:t>
            </a:r>
          </a:p>
          <a:p>
            <a:r>
              <a:rPr lang="en-US" dirty="0"/>
              <a:t>0.178 cm</a:t>
            </a:r>
          </a:p>
          <a:p>
            <a:r>
              <a:rPr lang="en-US" dirty="0"/>
              <a:t>from</a:t>
            </a:r>
          </a:p>
          <a:p>
            <a:r>
              <a:rPr lang="en-US" dirty="0"/>
              <a:t>surface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056351" y="3632548"/>
            <a:ext cx="2192055" cy="7819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350696" y="3528723"/>
            <a:ext cx="2893512" cy="2810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6567" y="5309410"/>
            <a:ext cx="146304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676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F6F29-DAD9-8642-A333-A52CE5350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Flash Thermography Simulation When KR Reduced by Factor of Two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DB09883-1452-6A44-B22B-97178506CCED}"/>
              </a:ext>
            </a:extLst>
          </p:cNvPr>
          <p:cNvSpPr txBox="1"/>
          <p:nvPr/>
        </p:nvSpPr>
        <p:spPr>
          <a:xfrm>
            <a:off x="1253970" y="624246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 sec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E5A5CF-90CC-7B4E-8D24-B4E461597EC3}"/>
              </a:ext>
            </a:extLst>
          </p:cNvPr>
          <p:cNvSpPr txBox="1"/>
          <p:nvPr/>
        </p:nvSpPr>
        <p:spPr>
          <a:xfrm>
            <a:off x="3775737" y="624246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 sec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CE0DE3-8B87-E046-8975-6BBB900B0EAF}"/>
              </a:ext>
            </a:extLst>
          </p:cNvPr>
          <p:cNvSpPr txBox="1"/>
          <p:nvPr/>
        </p:nvSpPr>
        <p:spPr>
          <a:xfrm>
            <a:off x="6297505" y="624246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 sec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8409CB-29FF-0A43-B234-9BFC7F905A10}"/>
              </a:ext>
            </a:extLst>
          </p:cNvPr>
          <p:cNvSpPr txBox="1"/>
          <p:nvPr/>
        </p:nvSpPr>
        <p:spPr>
          <a:xfrm>
            <a:off x="8819272" y="624246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0.8 sec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DED9C2-FA3A-7145-A7E5-17D72C14D6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76D7EE0-929E-184E-B1B4-BF293A90DAB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9" y="3906356"/>
            <a:ext cx="22860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76" y="3906356"/>
            <a:ext cx="22860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44" y="3906356"/>
            <a:ext cx="22860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11" y="3906356"/>
            <a:ext cx="2286000" cy="228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09" y="1476714"/>
            <a:ext cx="2286000" cy="2286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76" y="1476714"/>
            <a:ext cx="2286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411" y="1476714"/>
            <a:ext cx="2286000" cy="228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44" y="1476714"/>
            <a:ext cx="2286000" cy="2286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521863" y="2839384"/>
            <a:ext cx="14780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Absolute values are considerably better</a:t>
            </a:r>
            <a:r>
              <a:rPr lang="en-US"/>
              <a:t>, </a:t>
            </a:r>
            <a:r>
              <a:rPr lang="en-US" smtClean="0"/>
              <a:t>however, </a:t>
            </a:r>
            <a:r>
              <a:rPr lang="en-US" dirty="0"/>
              <a:t>contrast images are not dramatically different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836318" y="2332951"/>
            <a:ext cx="2217218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Measured Response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701416" y="4866601"/>
            <a:ext cx="1947414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41493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020"/>
    </mc:Choice>
    <mc:Fallback xmlns="">
      <p:transition spd="slow" advTm="3902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718EB-2B5A-0D4A-8194-6E82939F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4C16D-8DBC-4840-8E91-03E4C47D7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Small changes in contact resistance result in most significant changes in the contrast </a:t>
            </a:r>
          </a:p>
          <a:p>
            <a:r>
              <a:rPr lang="en-US" dirty="0"/>
              <a:t>For the thermal properties of interest within the time frame of interest, large changes in in-plane diffusivity don’t significantly change the contrast</a:t>
            </a:r>
          </a:p>
          <a:p>
            <a:r>
              <a:rPr lang="en-US" dirty="0"/>
              <a:t>When using the K R estimated from CT and literature values for thermal conductivities, comparison of the absolute values of contrast between measurements and simulation is poor, particularly at times greater than 0.2 sec</a:t>
            </a:r>
          </a:p>
          <a:p>
            <a:r>
              <a:rPr lang="en-US" dirty="0"/>
              <a:t>Using ½ the K R estimated from CT and literature values for thermal conductivities, comparison of the absolute values of contrast between measurements and simulation is reasonable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942A0-335D-8549-A7BA-BBB8EF192C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04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386"/>
    </mc:Choice>
    <mc:Fallback xmlns="">
      <p:transition spd="slow" advTm="33386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1527D-4918-0F4C-9141-4D27D0329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Quadrupole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E3A44A-4E67-CC41-9EFD-B20F42E74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Solves Laplace transform of heat equation, then inverts to temporal solution</a:t>
            </a:r>
          </a:p>
          <a:p>
            <a:r>
              <a:rPr lang="en-US" dirty="0"/>
              <a:t>Used extensively for 1-D layered systems</a:t>
            </a:r>
          </a:p>
          <a:p>
            <a:r>
              <a:rPr lang="en-US" dirty="0">
                <a:ea typeface="ＭＳ Ｐゴシック"/>
              </a:rPr>
              <a:t>Extended to 3-D in particular for composites</a:t>
            </a:r>
            <a:endParaRPr lang="en-US" dirty="0"/>
          </a:p>
          <a:p>
            <a:pPr lvl="1"/>
            <a:r>
              <a:rPr lang="en-US" dirty="0"/>
              <a:t>Previous methodology developed for single delamination at an interface between two layers</a:t>
            </a:r>
          </a:p>
          <a:p>
            <a:pPr lvl="2"/>
            <a:r>
              <a:rPr lang="en-US" dirty="0" err="1">
                <a:ea typeface="ＭＳ Ｐゴシック"/>
              </a:rPr>
              <a:t>Batsale</a:t>
            </a:r>
            <a:r>
              <a:rPr lang="en-US" dirty="0">
                <a:ea typeface="ＭＳ Ｐゴシック"/>
              </a:rPr>
              <a:t>, J., Maillet, D., and Degiovanni, A., International Journal of Heat and Mass Transfer 37 (1), 111, (1994).</a:t>
            </a:r>
            <a:endParaRPr lang="en-US" dirty="0">
              <a:ea typeface="ＭＳ Ｐゴシック"/>
              <a:cs typeface="Calibri"/>
            </a:endParaRPr>
          </a:p>
          <a:p>
            <a:pPr lvl="2"/>
            <a:r>
              <a:rPr lang="en-US" dirty="0" err="1">
                <a:ea typeface="ＭＳ Ｐゴシック"/>
              </a:rPr>
              <a:t>Bendada</a:t>
            </a:r>
            <a:r>
              <a:rPr lang="en-US" dirty="0">
                <a:ea typeface="ＭＳ Ｐゴシック"/>
              </a:rPr>
              <a:t>, A., Modelling and Simulation in Materials Science and. Engineering 10 (6), 673 (2002).</a:t>
            </a:r>
            <a:endParaRPr lang="en-US" dirty="0">
              <a:ea typeface="ＭＳ Ｐゴシック"/>
              <a:cs typeface="Calibri"/>
            </a:endParaRPr>
          </a:p>
          <a:p>
            <a:pPr lvl="2"/>
            <a:r>
              <a:rPr lang="en-US" dirty="0" err="1">
                <a:ea typeface="ＭＳ Ｐゴシック"/>
              </a:rPr>
              <a:t>Bendada</a:t>
            </a:r>
            <a:r>
              <a:rPr lang="en-US" dirty="0">
                <a:ea typeface="ＭＳ Ｐゴシック"/>
              </a:rPr>
              <a:t>, A., </a:t>
            </a:r>
            <a:r>
              <a:rPr lang="en-US" dirty="0" err="1">
                <a:ea typeface="ＭＳ Ｐゴシック"/>
              </a:rPr>
              <a:t>Erchiqui</a:t>
            </a:r>
            <a:r>
              <a:rPr lang="en-US" dirty="0">
                <a:ea typeface="ＭＳ Ｐゴシック"/>
              </a:rPr>
              <a:t>, F., and Lamontagne, M Inverse Problems 21 (3), 85 (2005)</a:t>
            </a:r>
            <a:endParaRPr lang="en-US" dirty="0">
              <a:ea typeface="ＭＳ Ｐゴシック"/>
              <a:cs typeface="Calibri"/>
            </a:endParaRPr>
          </a:p>
          <a:p>
            <a:pPr lvl="2"/>
            <a:r>
              <a:rPr lang="en-US" dirty="0" err="1">
                <a:ea typeface="ＭＳ Ｐゴシック"/>
              </a:rPr>
              <a:t>Winfree,W</a:t>
            </a:r>
            <a:r>
              <a:rPr lang="en-US" dirty="0">
                <a:ea typeface="ＭＳ Ｐゴシック"/>
              </a:rPr>
              <a:t>., </a:t>
            </a:r>
            <a:r>
              <a:rPr lang="en-US" dirty="0" err="1">
                <a:ea typeface="ＭＳ Ｐゴシック"/>
              </a:rPr>
              <a:t>Zalameda</a:t>
            </a:r>
            <a:r>
              <a:rPr lang="en-US" dirty="0">
                <a:ea typeface="ＭＳ Ｐゴシック"/>
              </a:rPr>
              <a:t>, J., </a:t>
            </a:r>
            <a:r>
              <a:rPr lang="en-US" dirty="0" err="1">
                <a:ea typeface="ＭＳ Ｐゴシック"/>
              </a:rPr>
              <a:t>Howell,P</a:t>
            </a:r>
            <a:r>
              <a:rPr lang="en-US" dirty="0">
                <a:ea typeface="ＭＳ Ｐゴシック"/>
              </a:rPr>
              <a:t>., and Cramer, E., Proc. SPIE 9861, </a:t>
            </a:r>
            <a:r>
              <a:rPr lang="en-US" dirty="0" err="1">
                <a:ea typeface="ＭＳ Ｐゴシック"/>
              </a:rPr>
              <a:t>Thermosense</a:t>
            </a:r>
            <a:r>
              <a:rPr lang="en-US" dirty="0">
                <a:ea typeface="ＭＳ Ｐゴシック"/>
              </a:rPr>
              <a:t>: Thermal Infrared Applications XXXVIII, 98610N (11 May 2016);</a:t>
            </a:r>
            <a:endParaRPr lang="en-US" dirty="0">
              <a:ea typeface="ＭＳ Ｐゴシック"/>
              <a:cs typeface="Calibri"/>
            </a:endParaRPr>
          </a:p>
          <a:p>
            <a:pPr lvl="1"/>
            <a:r>
              <a:rPr lang="en-US" dirty="0"/>
              <a:t>Methodology developed for multiple delaminations at multiple interfaces between layers and plates that are not aligned</a:t>
            </a:r>
          </a:p>
          <a:p>
            <a:pPr lvl="2"/>
            <a:r>
              <a:rPr lang="en-US" dirty="0"/>
              <a:t>Winfree, W., </a:t>
            </a:r>
            <a:r>
              <a:rPr lang="en-US" dirty="0" err="1"/>
              <a:t>Zalameda</a:t>
            </a:r>
            <a:r>
              <a:rPr lang="en-US" dirty="0"/>
              <a:t>, J. and Howell, P., Proc. SPIE 11004, </a:t>
            </a:r>
            <a:r>
              <a:rPr lang="en-US" dirty="0" err="1"/>
              <a:t>Thermosense</a:t>
            </a:r>
            <a:r>
              <a:rPr lang="en-US" dirty="0"/>
              <a:t>: Thermal Infrared Applications XLI, 110040F (2 May 2019)</a:t>
            </a:r>
          </a:p>
          <a:p>
            <a:pPr lvl="2"/>
            <a:r>
              <a:rPr lang="en-US" dirty="0"/>
              <a:t>Winfree, W., Zalameda, J. and Howell, P., </a:t>
            </a:r>
            <a:r>
              <a:rPr lang="en-US" dirty="0" err="1"/>
              <a:t>Thermosense</a:t>
            </a:r>
            <a:r>
              <a:rPr lang="en-US" dirty="0"/>
              <a:t>: Thermal Infrared Applications XLII; 114090K (2020)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20F3D8-3155-7C41-A370-B554423B7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83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05"/>
    </mc:Choice>
    <mc:Fallback xmlns="">
      <p:transition spd="slow" advTm="9130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One-Dimensional Model of Two Layer System with Air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34082" y="2168611"/>
            <a:ext cx="6839465" cy="494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Thermal Conductivity(K), Thermal Diffusivity(</a:t>
            </a:r>
            <a:r>
              <a:rPr lang="en-US" dirty="0">
                <a:latin typeface="Symbol" panose="05050102010706020507" pitchFamily="18" charset="2"/>
              </a:rPr>
              <a:t>k</a:t>
            </a:r>
            <a:r>
              <a:rPr lang="en-US" dirty="0"/>
              <a:t>), Thickness(d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834082" y="2747318"/>
            <a:ext cx="6839465" cy="24795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Layer Thermal Conductivity(K), Thermal Diffusivity(</a:t>
            </a:r>
            <a:r>
              <a:rPr lang="en-US" dirty="0">
                <a:latin typeface="Symbol" panose="05050102010706020507" pitchFamily="18" charset="2"/>
              </a:rPr>
              <a:t>k</a:t>
            </a:r>
            <a:r>
              <a:rPr lang="en-US" dirty="0"/>
              <a:t>), Thickness(d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935716" y="2245022"/>
            <a:ext cx="30694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Thin Air Gap</a:t>
            </a:r>
          </a:p>
          <a:p>
            <a:r>
              <a:rPr lang="en-US" dirty="0" err="1"/>
              <a:t>d</a:t>
            </a:r>
            <a:r>
              <a:rPr lang="en-US" baseline="-25000" dirty="0" err="1"/>
              <a:t>gap</a:t>
            </a:r>
            <a:r>
              <a:rPr lang="en-US" baseline="-25000" dirty="0"/>
              <a:t> </a:t>
            </a:r>
            <a:r>
              <a:rPr lang="en-US" dirty="0"/>
              <a:t>Thickness</a:t>
            </a:r>
          </a:p>
          <a:p>
            <a:r>
              <a:rPr lang="en-US" dirty="0" err="1"/>
              <a:t>K</a:t>
            </a:r>
            <a:r>
              <a:rPr lang="en-US" baseline="-25000" dirty="0" err="1"/>
              <a:t>air</a:t>
            </a:r>
            <a:r>
              <a:rPr lang="en-US" baseline="-25000" dirty="0"/>
              <a:t> </a:t>
            </a:r>
            <a:r>
              <a:rPr lang="en-US" dirty="0"/>
              <a:t>Thermal Conductivity of Air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673547" y="2711628"/>
            <a:ext cx="2718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7935716" y="3416643"/>
                <a:ext cx="3865605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For thin air gap, the thermal properties of the air gap can be represented by a contact resistance R</a:t>
                </a:r>
              </a:p>
              <a:p>
                <a:endParaRPr lang="en-US" dirty="0"/>
              </a:p>
              <a:p>
                <a:r>
                  <a:rPr lang="en-US" dirty="0" err="1"/>
                  <a:t>R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dirty="0"/>
                      <m:t>d</m:t>
                    </m:r>
                    <m:r>
                      <m:rPr>
                        <m:nor/>
                      </m:rPr>
                      <a:rPr lang="en-US" baseline="-25000" dirty="0"/>
                      <m:t>gap</m:t>
                    </m:r>
                  </m:oMath>
                </a14:m>
                <a:r>
                  <a:rPr lang="en-US" dirty="0"/>
                  <a:t>/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air</a:t>
                </a:r>
                <a:r>
                  <a:rPr lang="en-US" baseline="-25000" dirty="0"/>
                  <a:t> 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In </a:t>
                </a:r>
                <a:r>
                  <a:rPr lang="en-US" dirty="0" smtClean="0"/>
                  <a:t>equations, </a:t>
                </a:r>
                <a:r>
                  <a:rPr lang="en-US" dirty="0"/>
                  <a:t>R is always multiplied by thermal conductivity of layer, such that relevant term is  K </a:t>
                </a:r>
                <a:r>
                  <a:rPr lang="en-US" dirty="0" err="1"/>
                  <a:t>d</a:t>
                </a:r>
                <a:r>
                  <a:rPr lang="en-US" baseline="-25000" dirty="0" err="1"/>
                  <a:t>gap</a:t>
                </a:r>
                <a:r>
                  <a:rPr lang="en-US" dirty="0"/>
                  <a:t>/</a:t>
                </a:r>
                <a:r>
                  <a:rPr lang="en-US" dirty="0" err="1"/>
                  <a:t>K</a:t>
                </a:r>
                <a:r>
                  <a:rPr lang="en-US" baseline="-25000" dirty="0" err="1"/>
                  <a:t>air</a:t>
                </a:r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35716" y="3416643"/>
                <a:ext cx="3865605" cy="2585323"/>
              </a:xfrm>
              <a:prstGeom prst="rect">
                <a:avLst/>
              </a:prstGeom>
              <a:blipFill>
                <a:blip r:embed="rId2"/>
                <a:stretch>
                  <a:fillRect l="-1420" t="-1176" r="-1262" b="-2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3479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Gap Thickness Influence on </a:t>
            </a:r>
            <a:br>
              <a:rPr lang="en-US" dirty="0"/>
            </a:br>
            <a:r>
              <a:rPr lang="en-US" dirty="0"/>
              <a:t>One-Dimensional Thermal Response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1" y="1849026"/>
            <a:ext cx="5486411" cy="36576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02" y="1849026"/>
            <a:ext cx="5486411" cy="36576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80756" y="1878376"/>
            <a:ext cx="451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Two different representation of the same 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6503" y="5506633"/>
            <a:ext cx="4454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Normalized by dividing by the combined heat capacities of the two layer and the input flux. For long times approaches 1 if contact resistance is less than infinity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2401" y="5506633"/>
            <a:ext cx="4454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Normalized by dividing by the response of a semi-infinite layer with the same thermal properties and the input flux.  Thermal response is 1 for early times.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026" y="1202695"/>
            <a:ext cx="45234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First layers are 0.02 cm and 0.05 cm thick</a:t>
            </a:r>
          </a:p>
          <a:p>
            <a:r>
              <a:rPr lang="en-US" dirty="0"/>
              <a:t>Second layers are 0.18 cm and 0.15 cm thick</a:t>
            </a:r>
            <a:endParaRPr lang="en-US" dirty="0"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326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11" y="2621753"/>
            <a:ext cx="3657600" cy="131727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Gap Width Influence on </a:t>
            </a:r>
            <a:br>
              <a:rPr lang="en-US" dirty="0"/>
            </a:br>
            <a:r>
              <a:rPr lang="en-US" dirty="0"/>
              <a:t>Three-Dimensional Thermal Response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307479"/>
            <a:ext cx="3657600" cy="1631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8608" y="1202695"/>
            <a:ext cx="110305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layer is 0.02 cm and thick Second layer is 0.18 cm thick</a:t>
            </a:r>
          </a:p>
          <a:p>
            <a:pPr algn="ctr"/>
            <a:r>
              <a:rPr lang="en-US" dirty="0"/>
              <a:t>Normalized by dividing by the response of a semi-infinite layer with the same thermal properties and the input flux.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In-plane and surface normal diffusivities are both 0.005 cm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/sec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11" y="4369051"/>
            <a:ext cx="3657600" cy="1969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4147987"/>
            <a:ext cx="3657600" cy="21905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5956" y="369179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 sec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5956" y="606712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0.20 sec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07056" y="369179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0.10 sec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7056" y="606712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0.40 sec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6" y="3006762"/>
            <a:ext cx="3024214" cy="20116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330111" y="3860915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20 m</a:t>
            </a:r>
            <a:r>
              <a:rPr lang="en-US" dirty="0"/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4527" y="2652638"/>
            <a:ext cx="169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 Gaps Widths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1635111" y="3498487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40 m</a:t>
            </a:r>
            <a:r>
              <a:rPr lang="en-US" dirty="0"/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1472467" y="4350131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10 m</a:t>
            </a:r>
            <a:r>
              <a:rPr lang="en-US" dirty="0"/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2441931" y="3967211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30 m</a:t>
            </a:r>
            <a:r>
              <a:rPr lang="en-US" dirty="0"/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0774" y="5084400"/>
            <a:ext cx="2109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Diameter of circular air gaps 1 cm </a:t>
            </a:r>
          </a:p>
          <a:p>
            <a:r>
              <a:rPr lang="en-US" dirty="0"/>
              <a:t>Block 4 x 4 x 0.2 cm</a:t>
            </a:r>
          </a:p>
          <a:p>
            <a:r>
              <a:rPr lang="en-US" dirty="0"/>
              <a:t>Aspect ratio (1,1,5)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2169" y="6400802"/>
            <a:ext cx="322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scaling for all surface plots</a:t>
            </a:r>
          </a:p>
        </p:txBody>
      </p:sp>
    </p:spTree>
    <p:extLst>
      <p:ext uri="{BB962C8B-B14F-4D97-AF65-F5344CB8AC3E}">
        <p14:creationId xmlns:p14="http://schemas.microsoft.com/office/powerpoint/2010/main" val="2119122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11" y="2628439"/>
            <a:ext cx="3657600" cy="1303897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Gap Width Influence on </a:t>
            </a:r>
            <a:br>
              <a:rPr lang="en-US" dirty="0"/>
            </a:br>
            <a:r>
              <a:rPr lang="en-US" dirty="0"/>
              <a:t>Three-Dimensional Thermal Response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317509"/>
            <a:ext cx="3657600" cy="1611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088" y="1202695"/>
            <a:ext cx="111336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layer is 0.02 cm and thick Second layer is 0.18 cm thick</a:t>
            </a:r>
          </a:p>
          <a:p>
            <a:pPr algn="ctr"/>
            <a:r>
              <a:rPr lang="en-US" dirty="0"/>
              <a:t>Normalized by dividing by the response of a semi-infinite layer with the same thermal properties and the input flux.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In-plane diffusivity  is 0.025 cm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/sec and surface normal diffusivity is 0.005 cm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/sec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11" y="4382448"/>
            <a:ext cx="3657600" cy="19426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4168083"/>
            <a:ext cx="3657600" cy="21503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5956" y="369179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 sec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5956" y="606712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0.20 sec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07056" y="369179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0.10 sec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7056" y="606712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0.40 sec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6" y="3006762"/>
            <a:ext cx="3024214" cy="20116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 flipH="1">
            <a:off x="330111" y="3860915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20 m</a:t>
            </a:r>
            <a:r>
              <a:rPr lang="en-US" dirty="0"/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4527" y="2652638"/>
            <a:ext cx="1691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 Gaps Widths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1635111" y="3498487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40 m</a:t>
            </a:r>
            <a:r>
              <a:rPr lang="en-US" dirty="0"/>
              <a:t>m</a:t>
            </a:r>
          </a:p>
        </p:txBody>
      </p:sp>
      <p:sp>
        <p:nvSpPr>
          <p:cNvPr id="20" name="TextBox 19"/>
          <p:cNvSpPr txBox="1"/>
          <p:nvPr/>
        </p:nvSpPr>
        <p:spPr>
          <a:xfrm flipH="1">
            <a:off x="1472467" y="4350131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10 m</a:t>
            </a:r>
            <a:r>
              <a:rPr lang="en-US" dirty="0"/>
              <a:t>m</a:t>
            </a:r>
          </a:p>
        </p:txBody>
      </p:sp>
      <p:sp>
        <p:nvSpPr>
          <p:cNvPr id="21" name="TextBox 20"/>
          <p:cNvSpPr txBox="1"/>
          <p:nvPr/>
        </p:nvSpPr>
        <p:spPr>
          <a:xfrm flipH="1">
            <a:off x="2441931" y="3967211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30 m</a:t>
            </a:r>
            <a:r>
              <a:rPr lang="en-US" dirty="0"/>
              <a:t>m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0774" y="5084400"/>
            <a:ext cx="2109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Diameter of circular air gaps 1 cm </a:t>
            </a:r>
          </a:p>
          <a:p>
            <a:r>
              <a:rPr lang="en-US" dirty="0"/>
              <a:t>Block 4 x 4 x 0.2 cm</a:t>
            </a:r>
          </a:p>
          <a:p>
            <a:r>
              <a:rPr lang="en-US" dirty="0"/>
              <a:t>Aspect ratio (1,1,5)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2169" y="6400802"/>
            <a:ext cx="322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scaling for all surface plots</a:t>
            </a:r>
          </a:p>
        </p:txBody>
      </p:sp>
    </p:spTree>
    <p:extLst>
      <p:ext uri="{BB962C8B-B14F-4D97-AF65-F5344CB8AC3E}">
        <p14:creationId xmlns:p14="http://schemas.microsoft.com/office/powerpoint/2010/main" val="3360691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Temperature Profiles Along Diagonals of </a:t>
            </a:r>
            <a:br>
              <a:rPr lang="en-US" dirty="0"/>
            </a:br>
            <a:r>
              <a:rPr lang="en-US" dirty="0"/>
              <a:t>Three-Dimensional Thermal Responses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1" y="2191926"/>
            <a:ext cx="5486411" cy="365760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02" y="2191926"/>
            <a:ext cx="5486411" cy="36576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1810564" y="4973484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10 m</a:t>
            </a:r>
            <a:r>
              <a:rPr lang="en-US" dirty="0"/>
              <a:t>m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971866" y="4973484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40 m</a:t>
            </a:r>
            <a:r>
              <a:rPr lang="en-US" dirty="0"/>
              <a:t>m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9575" y="4973484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20 m</a:t>
            </a:r>
            <a:r>
              <a:rPr lang="en-US" dirty="0"/>
              <a:t>m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9358925" y="4973484"/>
            <a:ext cx="79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ymbol" panose="05050102010706020507" pitchFamily="18" charset="2"/>
              </a:rPr>
              <a:t>30 m</a:t>
            </a:r>
            <a:r>
              <a:rPr lang="en-US" dirty="0"/>
              <a:t>m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898607" y="6097371"/>
            <a:ext cx="9885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the </a:t>
            </a:r>
            <a:r>
              <a:rPr lang="en-US" dirty="0">
                <a:latin typeface="Symbol" panose="05050102010706020507" pitchFamily="18" charset="2"/>
              </a:rPr>
              <a:t>10 m</a:t>
            </a:r>
            <a:r>
              <a:rPr lang="en-US" dirty="0"/>
              <a:t>m air gap the thermal contrast decreases between 0.2 sec and 0.4 sec</a:t>
            </a:r>
          </a:p>
          <a:p>
            <a:r>
              <a:rPr lang="en-US" dirty="0"/>
              <a:t>Over the </a:t>
            </a:r>
            <a:r>
              <a:rPr lang="en-US" dirty="0">
                <a:latin typeface="Symbol" panose="05050102010706020507" pitchFamily="18" charset="2"/>
              </a:rPr>
              <a:t>20 m</a:t>
            </a:r>
            <a:r>
              <a:rPr lang="en-US" dirty="0"/>
              <a:t>m air gap the thermal contrast does not significantly increase between 0.2 sec and 0.4 sec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54641" y="1319546"/>
            <a:ext cx="1512110" cy="1005840"/>
            <a:chOff x="2454641" y="1257300"/>
            <a:chExt cx="1512110" cy="10058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641" y="1257300"/>
              <a:ext cx="1512110" cy="1005840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 flipH="1">
              <a:off x="3136106" y="1257300"/>
              <a:ext cx="173736" cy="713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823652" y="1441168"/>
            <a:ext cx="1512110" cy="1005840"/>
            <a:chOff x="4261413" y="1335681"/>
            <a:chExt cx="1512110" cy="1005840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1413" y="1335681"/>
              <a:ext cx="1512110" cy="1005840"/>
            </a:xfrm>
            <a:prstGeom prst="rect">
              <a:avLst/>
            </a:prstGeom>
          </p:spPr>
        </p:pic>
        <p:cxnSp>
          <p:nvCxnSpPr>
            <p:cNvPr id="23" name="Straight Connector 22"/>
            <p:cNvCxnSpPr>
              <a:stCxn id="22" idx="3"/>
            </p:cNvCxnSpPr>
            <p:nvPr/>
          </p:nvCxnSpPr>
          <p:spPr>
            <a:xfrm flipH="1" flipV="1">
              <a:off x="4261415" y="1662115"/>
              <a:ext cx="1512108" cy="109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6095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11" y="2629173"/>
            <a:ext cx="3657600" cy="130242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Three-Dimensional Thermal Response for Wedge Gap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F12B3B-E9A9-E844-B4B4-65B2C4D5026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556" y="2317509"/>
            <a:ext cx="3043288" cy="16114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7617" y="1202695"/>
            <a:ext cx="53925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First layer is 0.02 cm thick. Second layer is 0.18 cm thick</a:t>
            </a:r>
          </a:p>
          <a:p>
            <a:pPr algn="ctr"/>
            <a:r>
              <a:rPr lang="en-US" dirty="0"/>
              <a:t>Surface normal diffusivity is 0.005 cm</a:t>
            </a:r>
            <a:r>
              <a:rPr lang="en-US" baseline="30000" dirty="0"/>
              <a:t>2</a:t>
            </a:r>
            <a:r>
              <a:rPr lang="en-US" dirty="0"/>
              <a:t>/sec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811" y="4702574"/>
            <a:ext cx="3657600" cy="13024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4369347"/>
            <a:ext cx="3657600" cy="174781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15956" y="369179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 sec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5956" y="606712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0.05 sec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07056" y="3691794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0.40 sec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07056" y="6067123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0.40 sec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252169" y="6400802"/>
            <a:ext cx="322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Same scaling for all surface plots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6975" y="2459704"/>
            <a:ext cx="211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In-plane diffusivity 0.005 cm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/sec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476975" y="4545973"/>
            <a:ext cx="2110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In-plane diffusivity 0.025 cm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  <a:r>
              <a:rPr lang="en-US" dirty="0">
                <a:solidFill>
                  <a:srgbClr val="FF0000"/>
                </a:solidFill>
              </a:rPr>
              <a:t>/sec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849703" y="4702574"/>
            <a:ext cx="2083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Wedge air gap between first and second layers varies from 0 to 40 </a:t>
            </a:r>
            <a:r>
              <a:rPr lang="en-US" dirty="0">
                <a:latin typeface="Symbol" panose="05050102010706020507" pitchFamily="18" charset="2"/>
              </a:rPr>
              <a:t>m</a:t>
            </a:r>
            <a:r>
              <a:rPr lang="en-US" dirty="0"/>
              <a:t>m </a:t>
            </a:r>
          </a:p>
          <a:p>
            <a:r>
              <a:rPr lang="en-US" dirty="0"/>
              <a:t>Layer 2 cm x 2 cm</a:t>
            </a:r>
          </a:p>
          <a:p>
            <a:r>
              <a:rPr lang="en-US" dirty="0"/>
              <a:t>Wedge 1 cm x 1 cm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72" y="2782869"/>
            <a:ext cx="273124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70727"/>
      </p:ext>
    </p:extLst>
  </p:cSld>
  <p:clrMapOvr>
    <a:masterClrMapping/>
  </p:clrMapOvr>
</p:sld>
</file>

<file path=ppt/theme/theme1.xml><?xml version="1.0" encoding="utf-8"?>
<a:theme xmlns:a="http://schemas.openxmlformats.org/drawingml/2006/main" name="SPIE 2015 jnz presenation fin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71F3C3AD162418168A3D1EEC31C68" ma:contentTypeVersion="12" ma:contentTypeDescription="Create a new document." ma:contentTypeScope="" ma:versionID="4750650497675e2c537acdbfc8f4758a">
  <xsd:schema xmlns:xsd="http://www.w3.org/2001/XMLSchema" xmlns:xs="http://www.w3.org/2001/XMLSchema" xmlns:p="http://schemas.microsoft.com/office/2006/metadata/properties" xmlns:ns1="http://schemas.microsoft.com/sharepoint/v3" xmlns:ns3="3cb15ddf-dbe9-47ea-851d-c70642058130" xmlns:ns4="4817ca35-7031-43a6-bda2-0d9832ef6347" targetNamespace="http://schemas.microsoft.com/office/2006/metadata/properties" ma:root="true" ma:fieldsID="bff6cc15d60f7f0b4015989520220a54" ns1:_="" ns3:_="" ns4:_="">
    <xsd:import namespace="http://schemas.microsoft.com/sharepoint/v3"/>
    <xsd:import namespace="3cb15ddf-dbe9-47ea-851d-c70642058130"/>
    <xsd:import namespace="4817ca35-7031-43a6-bda2-0d9832ef634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b15ddf-dbe9-47ea-851d-c706420581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ca35-7031-43a6-bda2-0d9832ef634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76BE8C-74CC-44E9-A2AE-C76A15E077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8D151A0-FE74-4ABE-87FE-BAFCE72F037B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3cb15ddf-dbe9-47ea-851d-c70642058130"/>
    <ds:schemaRef ds:uri="4817ca35-7031-43a6-bda2-0d9832ef634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AD21C0F-EFE0-414E-8852-95E695336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3cb15ddf-dbe9-47ea-851d-c70642058130"/>
    <ds:schemaRef ds:uri="4817ca35-7031-43a6-bda2-0d9832ef63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7258</TotalTime>
  <Words>1508</Words>
  <Application>Microsoft Office PowerPoint</Application>
  <PresentationFormat>Widescreen</PresentationFormat>
  <Paragraphs>237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ＭＳ Ｐゴシック</vt:lpstr>
      <vt:lpstr>Arial</vt:lpstr>
      <vt:lpstr>Calibri</vt:lpstr>
      <vt:lpstr>Calibri Light</vt:lpstr>
      <vt:lpstr>Symbol</vt:lpstr>
      <vt:lpstr>SPIE 2015 jnz presenation final</vt:lpstr>
      <vt:lpstr>Custom Design</vt:lpstr>
      <vt:lpstr>1_Custom Design</vt:lpstr>
      <vt:lpstr> Realistic Thermographic Simulation of Impact Damage with Quadrupole Method </vt:lpstr>
      <vt:lpstr>Overview</vt:lpstr>
      <vt:lpstr>Quadrupole Method</vt:lpstr>
      <vt:lpstr>One-Dimensional Model of Two Layer System with Air Gap</vt:lpstr>
      <vt:lpstr>Gap Thickness Influence on  One-Dimensional Thermal Response </vt:lpstr>
      <vt:lpstr>Gap Width Influence on  Three-Dimensional Thermal Response </vt:lpstr>
      <vt:lpstr>Gap Width Influence on  Three-Dimensional Thermal Response </vt:lpstr>
      <vt:lpstr>Temperature Profiles Along Diagonals of  Three-Dimensional Thermal Responses </vt:lpstr>
      <vt:lpstr> Three-Dimensional Thermal Response for Wedge Gap</vt:lpstr>
      <vt:lpstr>Temperature Profiles Along Wedge Center</vt:lpstr>
      <vt:lpstr>CT Estimation of Impact Damage Composite</vt:lpstr>
      <vt:lpstr>CT Data Through an Impacted Region of the of the Composite</vt:lpstr>
      <vt:lpstr>Gaussian Fit for Calculation of Gap Width</vt:lpstr>
      <vt:lpstr>CT Images and Estimated Gap Spacing</vt:lpstr>
      <vt:lpstr>Quadrupole Simulation of Impacted Composite</vt:lpstr>
      <vt:lpstr>Comparison of Flash Thermography Simulation of Impacted Composite and Measured Response</vt:lpstr>
      <vt:lpstr>Horizontal Profiles of Experimental Data and Simulation Data </vt:lpstr>
      <vt:lpstr>Vertical Profiles of Experimental Data and Simulation Data </vt:lpstr>
      <vt:lpstr>Horizontal Profiles of Experimental Response and Simulation Results for ½ K R Value Estimated from CT </vt:lpstr>
      <vt:lpstr>Vertical Profiles of Experimental Response and Simulation Results for ½ K R Value Estimated from CT</vt:lpstr>
      <vt:lpstr>Comparison of Flash Thermography Simulation When KR Reduced by Factor of Two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Winfree, William P. (LARC-D3)</dc:creator>
  <cp:lastModifiedBy>Winfree, William P. (LARC-D3)</cp:lastModifiedBy>
  <cp:revision>170</cp:revision>
  <dcterms:created xsi:type="dcterms:W3CDTF">2013-07-15T20:26:40Z</dcterms:created>
  <dcterms:modified xsi:type="dcterms:W3CDTF">2020-09-23T13:10:41Z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0x010100E2D71F3C3AD162418168A3D1EEC31C68</vt:lpwstr>
  </property>
</Properties>
</file>