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8" r:id="rId2"/>
    <p:sldId id="942" r:id="rId3"/>
    <p:sldId id="949" r:id="rId4"/>
    <p:sldId id="673" r:id="rId5"/>
    <p:sldId id="672" r:id="rId6"/>
    <p:sldId id="9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2F5"/>
    <a:srgbClr val="AAD5ED"/>
    <a:srgbClr val="1CBFFF"/>
    <a:srgbClr val="00BEEF"/>
    <a:srgbClr val="35C4FF"/>
    <a:srgbClr val="4FCCFF"/>
    <a:srgbClr val="A1C7E2"/>
    <a:srgbClr val="B3D5EB"/>
    <a:srgbClr val="97C7E4"/>
    <a:srgbClr val="B7D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98" autoAdjust="0"/>
    <p:restoredTop sz="94589"/>
  </p:normalViewPr>
  <p:slideViewPr>
    <p:cSldViewPr snapToGrid="0" snapToObjects="1">
      <p:cViewPr varScale="1">
        <p:scale>
          <a:sx n="201" d="100"/>
          <a:sy n="201" d="100"/>
        </p:scale>
        <p:origin x="1256" y="19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82" d="100"/>
          <a:sy n="182" d="100"/>
        </p:scale>
        <p:origin x="46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8C2B-6679-2546-B791-B20FD025C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5A91F-032D-3D45-889E-A964E92CDD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A5D0C-221B-D841-90A1-C281F38CA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08D9-8FEA-2E4F-84AF-A88A614F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7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21C5E-14C9-E346-B1A7-E2CF4688A4C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C0CBE-288C-D84B-B11F-1B62224BD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663029-D307-3749-AB26-9F9152234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CE19-A11D-D94C-B77D-57C122F2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48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FFF24-A506-454C-A791-5E9C3C84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89AD3-FDEB-FB43-85E2-1EB84C13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7D0F7-4A6B-4045-B534-3DB6A60EA85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69694" y="4628849"/>
            <a:ext cx="5264258" cy="102592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400"/>
              </a:spcBef>
            </a:pPr>
            <a:r>
              <a:rPr lang="en-US" b="1" dirty="0"/>
              <a:t>Presenter Name</a:t>
            </a:r>
          </a:p>
          <a:p>
            <a:pPr>
              <a:spcBef>
                <a:spcPts val="400"/>
              </a:spcBef>
            </a:pPr>
            <a:r>
              <a:rPr lang="en-US" dirty="0"/>
              <a:t>Title</a:t>
            </a:r>
          </a:p>
          <a:p>
            <a:pPr>
              <a:spcBef>
                <a:spcPts val="400"/>
              </a:spcBef>
            </a:pPr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FF2FE-F541-714A-961B-93F0AD08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390" y="304799"/>
            <a:ext cx="2769575" cy="8404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2B6083-2109-7E40-AD81-BCC8CCBD9B12}"/>
              </a:ext>
            </a:extLst>
          </p:cNvPr>
          <p:cNvGrpSpPr/>
          <p:nvPr userDrawn="1"/>
        </p:nvGrpSpPr>
        <p:grpSpPr>
          <a:xfrm>
            <a:off x="-473777" y="-10705"/>
            <a:ext cx="3197522" cy="6876906"/>
            <a:chOff x="-473777" y="-10705"/>
            <a:chExt cx="3197522" cy="68769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2C1B29-E598-6E4D-8850-540D54D59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3777" y="-10705"/>
              <a:ext cx="3197522" cy="6152517"/>
            </a:xfrm>
            <a:custGeom>
              <a:avLst/>
              <a:gdLst>
                <a:gd name="T0" fmla="*/ 370 w 1003"/>
                <a:gd name="T1" fmla="*/ 0 h 1936"/>
                <a:gd name="T2" fmla="*/ 561 w 1003"/>
                <a:gd name="T3" fmla="*/ 1936 h 1936"/>
                <a:gd name="T4" fmla="*/ 1003 w 1003"/>
                <a:gd name="T5" fmla="*/ 3 h 1936"/>
                <a:gd name="T6" fmla="*/ 370 w 1003"/>
                <a:gd name="T7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3" h="1936">
                  <a:moveTo>
                    <a:pt x="370" y="0"/>
                  </a:moveTo>
                  <a:cubicBezTo>
                    <a:pt x="153" y="463"/>
                    <a:pt x="47" y="1140"/>
                    <a:pt x="561" y="1936"/>
                  </a:cubicBezTo>
                  <a:cubicBezTo>
                    <a:pt x="561" y="1936"/>
                    <a:pt x="0" y="907"/>
                    <a:pt x="1003" y="3"/>
                  </a:cubicBezTo>
                  <a:lnTo>
                    <a:pt x="37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rgbClr val="68BAE1"/>
                </a:gs>
                <a:gs pos="3000">
                  <a:srgbClr val="88CFEB"/>
                </a:gs>
              </a:gsLst>
              <a:lin ang="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C33094-D84E-564C-83F9-A23BC3DE3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53" y="-1132"/>
              <a:ext cx="1913089" cy="6867333"/>
            </a:xfrm>
            <a:custGeom>
              <a:avLst/>
              <a:gdLst>
                <a:gd name="T0" fmla="*/ 0 w 600"/>
                <a:gd name="T1" fmla="*/ 2161 h 2161"/>
                <a:gd name="T2" fmla="*/ 600 w 600"/>
                <a:gd name="T3" fmla="*/ 2161 h 2161"/>
                <a:gd name="T4" fmla="*/ 363 w 600"/>
                <a:gd name="T5" fmla="*/ 1903 h 2161"/>
                <a:gd name="T6" fmla="*/ 1 w 600"/>
                <a:gd name="T7" fmla="*/ 918 h 2161"/>
                <a:gd name="T8" fmla="*/ 0 w 600"/>
                <a:gd name="T9" fmla="*/ 2161 h 2161"/>
                <a:gd name="T10" fmla="*/ 1 w 600"/>
                <a:gd name="T11" fmla="*/ 536 h 2161"/>
                <a:gd name="T12" fmla="*/ 133 w 600"/>
                <a:gd name="T13" fmla="*/ 0 h 2161"/>
                <a:gd name="T14" fmla="*/ 0 w 600"/>
                <a:gd name="T15" fmla="*/ 0 h 2161"/>
                <a:gd name="T16" fmla="*/ 1 w 600"/>
                <a:gd name="T17" fmla="*/ 536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2161">
                  <a:moveTo>
                    <a:pt x="0" y="2161"/>
                  </a:moveTo>
                  <a:cubicBezTo>
                    <a:pt x="246" y="2161"/>
                    <a:pt x="600" y="2161"/>
                    <a:pt x="600" y="2161"/>
                  </a:cubicBezTo>
                  <a:cubicBezTo>
                    <a:pt x="521" y="2085"/>
                    <a:pt x="442" y="2000"/>
                    <a:pt x="363" y="1903"/>
                  </a:cubicBezTo>
                  <a:cubicBezTo>
                    <a:pt x="363" y="1903"/>
                    <a:pt x="58" y="1508"/>
                    <a:pt x="1" y="918"/>
                  </a:cubicBezTo>
                  <a:lnTo>
                    <a:pt x="0" y="2161"/>
                  </a:lnTo>
                  <a:close/>
                  <a:moveTo>
                    <a:pt x="1" y="536"/>
                  </a:moveTo>
                  <a:cubicBezTo>
                    <a:pt x="18" y="367"/>
                    <a:pt x="59" y="187"/>
                    <a:pt x="133" y="0"/>
                  </a:cubicBezTo>
                  <a:cubicBezTo>
                    <a:pt x="133" y="0"/>
                    <a:pt x="74" y="0"/>
                    <a:pt x="0" y="0"/>
                  </a:cubicBezTo>
                  <a:lnTo>
                    <a:pt x="1" y="5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FD5ED"/>
                </a:gs>
                <a:gs pos="71000">
                  <a:srgbClr val="52B3D9"/>
                </a:gs>
              </a:gsLst>
              <a:lin ang="21594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12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pos="1056" userDrawn="1">
          <p15:clr>
            <a:srgbClr val="FBAE40"/>
          </p15:clr>
        </p15:guide>
        <p15:guide id="3" orient="horz" pos="2352" userDrawn="1">
          <p15:clr>
            <a:srgbClr val="FBAE40"/>
          </p15:clr>
        </p15:guide>
        <p15:guide id="4" orient="horz" pos="2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19EC-0943-2646-9830-3E9E4D8F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E2216-3720-8E47-ABAB-D4DA0AD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49C90-3E7A-C84E-97A5-ACBD2680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D531E-1E27-6C49-9FDC-6C0DD87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0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573F-6CD2-E446-AEA2-04B4E6E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DDD8-9AAD-E645-821D-592BCEBF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EC770-B8D0-7D44-8C06-45E23230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1D6F7-2876-CB4E-BA7E-98A09311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64A94-44FC-5E4D-9BA4-F7C5CBE8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8A61-2626-EC4B-AC9E-DB0EECA2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C11-1DC9-1F44-A501-A122E38B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F112A-7039-A044-BBB7-19B07AA05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E76F1-988B-A349-A7F8-1C9556749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2A3D-F197-0240-B9FB-64FA8D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AD987-1A3B-EA45-8288-4FF05FA6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E646E-5FCF-704C-A828-129A071D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CB2-6C06-A944-AB99-307A4B01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C05E-DB0B-2C43-8871-0E8EEA3DB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5FB7B-95D2-9B44-B7CD-BD3422A5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936A-402E-2643-BC23-9FFDBB71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3F8D-4C62-8246-A9C9-F567613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05B7A-0DA0-914C-BF32-308B0A1D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8B2C1-3648-864E-BE9D-6955702B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BA409-A439-7946-849E-1C52DE1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5A88-8207-164E-BEE0-99140ED4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4272-4864-7D45-9A42-761E1FA3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>
          <a:xfrm>
            <a:off x="99484" y="6627813"/>
            <a:ext cx="2844800" cy="228600"/>
          </a:xfrm>
          <a:prstGeom prst="rect">
            <a:avLst/>
          </a:prstGeom>
        </p:spPr>
        <p:txBody>
          <a:bodyPr anchor="ctr"/>
          <a:lstStyle/>
          <a:p>
            <a:fld id="{D1D1487B-BC26-49F1-832A-1389F3ED2B56}" type="datetime1">
              <a:rPr lang="en-US" sz="1000">
                <a:solidFill>
                  <a:srgbClr val="000000"/>
                </a:solidFill>
                <a:latin typeface="Calibri" charset="0"/>
              </a:rPr>
              <a:pPr/>
              <a:t>9/21/20</a:t>
            </a:fld>
            <a:endParaRPr lang="en-US" sz="10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4163484" y="6627813"/>
            <a:ext cx="3860800" cy="2286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1000" dirty="0"/>
              <a:t>SCALPSS ERB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9243484" y="6627813"/>
            <a:ext cx="2844800" cy="228600"/>
          </a:xfrm>
          <a:prstGeom prst="rect">
            <a:avLst/>
          </a:prstGeom>
        </p:spPr>
        <p:txBody>
          <a:bodyPr anchor="ctr"/>
          <a:lstStyle/>
          <a:p>
            <a:pPr algn="r"/>
            <a:fld id="{DE794882-CAE7-4C9B-9C3F-8DC6A1BC4533}" type="slidenum">
              <a:rPr lang="en-US" sz="1000">
                <a:solidFill>
                  <a:srgbClr val="000000"/>
                </a:solidFill>
                <a:latin typeface="Calibri" charset="0"/>
              </a:rPr>
              <a:pPr algn="r"/>
              <a:t>‹#›</a:t>
            </a:fld>
            <a:endParaRPr lang="en-US" sz="1000">
              <a:solidFill>
                <a:srgbClr val="000000"/>
              </a:solidFill>
              <a:latin typeface="Calibri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1657351" y="954089"/>
            <a:ext cx="8860367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1656319" y="263117"/>
            <a:ext cx="886142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9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0" y="1104144"/>
            <a:ext cx="6678105" cy="6463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1" y="2214710"/>
            <a:ext cx="6678104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EEF"/>
                </a:solidFill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EEF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0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AAE731-51C2-1E42-91C4-7FEAB4036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9952507F-5269-DD44-B0B4-BE319763C9BE}"/>
              </a:ext>
            </a:extLst>
          </p:cNvPr>
          <p:cNvSpPr>
            <a:spLocks/>
          </p:cNvSpPr>
          <p:nvPr userDrawn="1"/>
        </p:nvSpPr>
        <p:spPr bwMode="auto">
          <a:xfrm>
            <a:off x="-461912" y="0"/>
            <a:ext cx="12653912" cy="6858000"/>
          </a:xfrm>
          <a:custGeom>
            <a:avLst/>
            <a:gdLst>
              <a:gd name="T0" fmla="*/ 1003 w 3986"/>
              <a:gd name="T1" fmla="*/ 0 h 2160"/>
              <a:gd name="T2" fmla="*/ 561 w 3986"/>
              <a:gd name="T3" fmla="*/ 1933 h 2160"/>
              <a:gd name="T4" fmla="*/ 368 w 3986"/>
              <a:gd name="T5" fmla="*/ 0 h 2160"/>
              <a:gd name="T6" fmla="*/ 277 w 3986"/>
              <a:gd name="T7" fmla="*/ 0 h 2160"/>
              <a:gd name="T8" fmla="*/ 146 w 3986"/>
              <a:gd name="T9" fmla="*/ 530 h 2160"/>
              <a:gd name="T10" fmla="*/ 146 w 3986"/>
              <a:gd name="T11" fmla="*/ 929 h 2160"/>
              <a:gd name="T12" fmla="*/ 507 w 3986"/>
              <a:gd name="T13" fmla="*/ 1903 h 2160"/>
              <a:gd name="T14" fmla="*/ 743 w 3986"/>
              <a:gd name="T15" fmla="*/ 2160 h 2160"/>
              <a:gd name="T16" fmla="*/ 3986 w 3986"/>
              <a:gd name="T17" fmla="*/ 2160 h 2160"/>
              <a:gd name="T18" fmla="*/ 3986 w 3986"/>
              <a:gd name="T19" fmla="*/ 0 h 2160"/>
              <a:gd name="T20" fmla="*/ 1003 w 3986"/>
              <a:gd name="T2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86" h="2160">
                <a:moveTo>
                  <a:pt x="1003" y="0"/>
                </a:moveTo>
                <a:cubicBezTo>
                  <a:pt x="0" y="904"/>
                  <a:pt x="561" y="1933"/>
                  <a:pt x="561" y="1933"/>
                </a:cubicBezTo>
                <a:cubicBezTo>
                  <a:pt x="48" y="1139"/>
                  <a:pt x="153" y="463"/>
                  <a:pt x="368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04" y="184"/>
                  <a:pt x="163" y="362"/>
                  <a:pt x="146" y="530"/>
                </a:cubicBezTo>
                <a:cubicBezTo>
                  <a:pt x="146" y="929"/>
                  <a:pt x="146" y="929"/>
                  <a:pt x="146" y="929"/>
                </a:cubicBezTo>
                <a:cubicBezTo>
                  <a:pt x="206" y="1513"/>
                  <a:pt x="507" y="1903"/>
                  <a:pt x="507" y="1903"/>
                </a:cubicBezTo>
                <a:cubicBezTo>
                  <a:pt x="585" y="1999"/>
                  <a:pt x="665" y="2085"/>
                  <a:pt x="743" y="2160"/>
                </a:cubicBezTo>
                <a:cubicBezTo>
                  <a:pt x="744" y="2160"/>
                  <a:pt x="3986" y="2160"/>
                  <a:pt x="3986" y="2160"/>
                </a:cubicBezTo>
                <a:cubicBezTo>
                  <a:pt x="3986" y="0"/>
                  <a:pt x="3986" y="0"/>
                  <a:pt x="3986" y="0"/>
                </a:cubicBezTo>
                <a:lnTo>
                  <a:pt x="10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104144"/>
            <a:ext cx="9025378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2" y="2214710"/>
            <a:ext cx="9251621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EEF"/>
                </a:solidFill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EEF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CCFD6-124B-194C-A82C-90590BA515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00" y="263846"/>
            <a:ext cx="1006856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140C0-7849-D24F-9651-7B02894D1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4519" y="304799"/>
            <a:ext cx="1087446" cy="8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14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DA10E9-5C67-4148-864B-F3F3C56C3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66573-8E41-884C-9A46-968B69E936A7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3E06820-AF45-8447-870A-93CC24EA8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CB6D904-E209-9448-B66C-46D6E439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91EB8C-663B-8A41-BB64-1DECFB769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CD0F9D4-562D-0246-864A-D56E121E5335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EEF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7C96DC-E11E-2143-ACDF-203FCDF793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700" y="262427"/>
            <a:ext cx="100685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2E17EC8-09E2-424C-BB85-D04BFAC320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1000">
                <a:srgbClr val="C7A16D"/>
              </a:gs>
              <a:gs pos="73000">
                <a:srgbClr val="5C7A8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6E981B-1C2A-2242-ADE4-BC55A4F67B27}"/>
              </a:ext>
            </a:extLst>
          </p:cNvPr>
          <p:cNvGrpSpPr/>
          <p:nvPr userDrawn="1"/>
        </p:nvGrpSpPr>
        <p:grpSpPr>
          <a:xfrm>
            <a:off x="517664" y="-19393"/>
            <a:ext cx="4628149" cy="6890327"/>
            <a:chOff x="3308351" y="2370138"/>
            <a:chExt cx="2760662" cy="4110037"/>
          </a:xfrm>
          <a:gradFill>
            <a:gsLst>
              <a:gs pos="0">
                <a:srgbClr val="A3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C96509C-4E27-D849-8408-50EBD5C06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4213" y="2370138"/>
              <a:ext cx="1574800" cy="3676650"/>
            </a:xfrm>
            <a:custGeom>
              <a:avLst/>
              <a:gdLst>
                <a:gd name="T0" fmla="*/ 239 w 828"/>
                <a:gd name="T1" fmla="*/ 1416 h 1936"/>
                <a:gd name="T2" fmla="*/ 387 w 828"/>
                <a:gd name="T3" fmla="*/ 1936 h 1936"/>
                <a:gd name="T4" fmla="*/ 127 w 828"/>
                <a:gd name="T5" fmla="*/ 1417 h 1936"/>
                <a:gd name="T6" fmla="*/ 239 w 828"/>
                <a:gd name="T7" fmla="*/ 1416 h 1936"/>
                <a:gd name="T8" fmla="*/ 273 w 828"/>
                <a:gd name="T9" fmla="*/ 883 h 1936"/>
                <a:gd name="T10" fmla="*/ 828 w 828"/>
                <a:gd name="T11" fmla="*/ 3 h 1936"/>
                <a:gd name="T12" fmla="*/ 195 w 828"/>
                <a:gd name="T13" fmla="*/ 0 h 1936"/>
                <a:gd name="T14" fmla="*/ 18 w 828"/>
                <a:gd name="T15" fmla="*/ 883 h 1936"/>
                <a:gd name="T16" fmla="*/ 273 w 828"/>
                <a:gd name="T17" fmla="*/ 883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8" h="1936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3D5EB"/>
                </a:gs>
                <a:gs pos="100000">
                  <a:srgbClr val="A1C7E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EC4A690-7495-B842-B699-9B4304CDC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276" y="5254625"/>
              <a:ext cx="542925" cy="1223962"/>
            </a:xfrm>
            <a:custGeom>
              <a:avLst/>
              <a:gdLst>
                <a:gd name="T0" fmla="*/ 286 w 286"/>
                <a:gd name="T1" fmla="*/ 645 h 645"/>
                <a:gd name="T2" fmla="*/ 0 w 286"/>
                <a:gd name="T3" fmla="*/ 0 h 645"/>
                <a:gd name="T4" fmla="*/ 166 w 286"/>
                <a:gd name="T5" fmla="*/ 645 h 645"/>
                <a:gd name="T6" fmla="*/ 286 w 286"/>
                <a:gd name="T7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645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19DFF28-29A9-BB40-91D3-2FADDEDE5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1" y="2376488"/>
              <a:ext cx="2270125" cy="4103687"/>
            </a:xfrm>
            <a:custGeom>
              <a:avLst/>
              <a:gdLst>
                <a:gd name="T0" fmla="*/ 32 w 1193"/>
                <a:gd name="T1" fmla="*/ 1413 h 2162"/>
                <a:gd name="T2" fmla="*/ 361 w 1193"/>
                <a:gd name="T3" fmla="*/ 2161 h 2162"/>
                <a:gd name="T4" fmla="*/ 1193 w 1193"/>
                <a:gd name="T5" fmla="*/ 2161 h 2162"/>
                <a:gd name="T6" fmla="*/ 955 w 1193"/>
                <a:gd name="T7" fmla="*/ 1903 h 2162"/>
                <a:gd name="T8" fmla="*/ 704 w 1193"/>
                <a:gd name="T9" fmla="*/ 1413 h 2162"/>
                <a:gd name="T10" fmla="*/ 32 w 1193"/>
                <a:gd name="T11" fmla="*/ 1413 h 2162"/>
                <a:gd name="T12" fmla="*/ 0 w 1193"/>
                <a:gd name="T13" fmla="*/ 879 h 2162"/>
                <a:gd name="T14" fmla="*/ 126 w 1193"/>
                <a:gd name="T15" fmla="*/ 299 h 2162"/>
                <a:gd name="T16" fmla="*/ 275 w 1193"/>
                <a:gd name="T17" fmla="*/ 0 h 2162"/>
                <a:gd name="T18" fmla="*/ 725 w 1193"/>
                <a:gd name="T19" fmla="*/ 0 h 2162"/>
                <a:gd name="T20" fmla="*/ 590 w 1193"/>
                <a:gd name="T21" fmla="*/ 879 h 2162"/>
                <a:gd name="T22" fmla="*/ 0 w 1193"/>
                <a:gd name="T23" fmla="*/ 87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3" h="2162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7D9EB"/>
                </a:gs>
                <a:gs pos="85000">
                  <a:srgbClr val="9BC2D8"/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32B1BB1-8F47-DC4D-B3AA-284B213F78E0}"/>
              </a:ext>
            </a:extLst>
          </p:cNvPr>
          <p:cNvSpPr/>
          <p:nvPr userDrawn="1"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985" y="1181100"/>
            <a:ext cx="6169058" cy="1200329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86" y="2595710"/>
            <a:ext cx="6169057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06F90B-BEEF-734E-9347-06167DBAD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00" y="263846"/>
            <a:ext cx="1006856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1163F0-E15E-614E-9425-2CD1E507B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4519" y="304799"/>
            <a:ext cx="1087446" cy="8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44" userDrawn="1">
          <p15:clr>
            <a:srgbClr val="FBAE40"/>
          </p15:clr>
        </p15:guide>
        <p15:guide id="2" pos="3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37B998-9718-4843-A842-5D625668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70AEB-97F5-0F48-9A3F-D180606A03F2}"/>
              </a:ext>
            </a:extLst>
          </p:cNvPr>
          <p:cNvSpPr/>
          <p:nvPr userDrawn="1"/>
        </p:nvSpPr>
        <p:spPr>
          <a:xfrm>
            <a:off x="0" y="2463616"/>
            <a:ext cx="12192000" cy="1713654"/>
          </a:xfrm>
          <a:prstGeom prst="rect">
            <a:avLst/>
          </a:prstGeom>
          <a:gradFill flip="none" rotWithShape="1">
            <a:gsLst>
              <a:gs pos="100000">
                <a:srgbClr val="BFE5FF">
                  <a:alpha val="37000"/>
                </a:srgbClr>
              </a:gs>
              <a:gs pos="85000">
                <a:srgbClr val="BFE5FF">
                  <a:alpha val="95000"/>
                </a:srgbClr>
              </a:gs>
              <a:gs pos="53000">
                <a:srgbClr val="BFE5FF"/>
              </a:gs>
              <a:gs pos="14000">
                <a:srgbClr val="BFE5FF">
                  <a:alpha val="95000"/>
                </a:srgbClr>
              </a:gs>
              <a:gs pos="0">
                <a:srgbClr val="BFE5FF">
                  <a:alpha val="37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254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BE70F-03DA-4747-9669-09C46A6A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6567"/>
            <a:ext cx="10515600" cy="646331"/>
          </a:xfrm>
        </p:spPr>
        <p:txBody>
          <a:bodyPr anchor="ctr">
            <a:sp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2EFE-7EAA-2042-BFD5-33177FA6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DCC9-6755-1C41-A923-BB12EA8B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FB372-536E-3149-8638-387946DF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0457C3-B414-0F47-9CF2-835A1AF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E4F40-E7EF-7F48-9FBC-01602E6A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43D68-3FE7-D348-8403-D560C4A8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D06222A-5CBA-0B49-871F-EEAD15CA6A46}"/>
              </a:ext>
            </a:extLst>
          </p:cNvPr>
          <p:cNvSpPr txBox="1">
            <a:spLocks/>
          </p:cNvSpPr>
          <p:nvPr userDrawn="1"/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65CBF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48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90A7-7E54-2D41-9F43-B8FD4977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B96F-523A-0443-8C6F-8DFAF54D9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B55B-102D-3B40-B32B-5145CE1DA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9206C-49AC-4040-9C5C-017EE760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B520F-4F16-3E49-A800-72C14F0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87BC7-6FAC-2245-9DB7-6747FA2B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B653-13F7-2542-8EE2-E9093393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621A-F72C-144B-A0BE-6B1E2CBE1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2F3-1511-2942-895C-679AA3AAF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D5D2A-69A5-F545-A96E-9C6E3403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11A84-14CC-7441-BFAB-6E2358C05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BE683-10D6-5E4C-A14B-401DDDE8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CDFF"/>
                </a:solidFill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4E5D5-8292-8443-8912-01DF31037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F0886-7F3E-C54F-B264-98655F01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70607F-EC1F-2145-9FD3-42E83D41B6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60000"/>
          </a:blip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C933AE0C-1EDE-D449-A351-7100D4F7E282}"/>
              </a:ext>
            </a:extLst>
          </p:cNvPr>
          <p:cNvSpPr>
            <a:spLocks/>
          </p:cNvSpPr>
          <p:nvPr/>
        </p:nvSpPr>
        <p:spPr bwMode="auto">
          <a:xfrm>
            <a:off x="-400554" y="-1287"/>
            <a:ext cx="2070763" cy="6857459"/>
          </a:xfrm>
          <a:custGeom>
            <a:avLst/>
            <a:gdLst>
              <a:gd name="T0" fmla="*/ 417 w 652"/>
              <a:gd name="T1" fmla="*/ 298 h 2160"/>
              <a:gd name="T2" fmla="*/ 566 w 652"/>
              <a:gd name="T3" fmla="*/ 0 h 2160"/>
              <a:gd name="T4" fmla="*/ 126 w 652"/>
              <a:gd name="T5" fmla="*/ 0 h 2160"/>
              <a:gd name="T6" fmla="*/ 126 w 652"/>
              <a:gd name="T7" fmla="*/ 2160 h 2160"/>
              <a:gd name="T8" fmla="*/ 475 w 652"/>
              <a:gd name="T9" fmla="*/ 2160 h 2160"/>
              <a:gd name="T10" fmla="*/ 309 w 652"/>
              <a:gd name="T11" fmla="*/ 1515 h 2160"/>
              <a:gd name="T12" fmla="*/ 595 w 652"/>
              <a:gd name="T13" fmla="*/ 2160 h 2160"/>
              <a:gd name="T14" fmla="*/ 652 w 652"/>
              <a:gd name="T15" fmla="*/ 2160 h 2160"/>
              <a:gd name="T16" fmla="*/ 417 w 652"/>
              <a:gd name="T17" fmla="*/ 298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2160">
                <a:moveTo>
                  <a:pt x="417" y="298"/>
                </a:moveTo>
                <a:cubicBezTo>
                  <a:pt x="464" y="189"/>
                  <a:pt x="512" y="94"/>
                  <a:pt x="56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2160"/>
                  <a:pt x="126" y="2160"/>
                  <a:pt x="126" y="2160"/>
                </a:cubicBezTo>
                <a:cubicBezTo>
                  <a:pt x="475" y="2160"/>
                  <a:pt x="475" y="2160"/>
                  <a:pt x="475" y="2160"/>
                </a:cubicBezTo>
                <a:cubicBezTo>
                  <a:pt x="324" y="1797"/>
                  <a:pt x="309" y="1515"/>
                  <a:pt x="309" y="1515"/>
                </a:cubicBezTo>
                <a:cubicBezTo>
                  <a:pt x="372" y="1772"/>
                  <a:pt x="476" y="1986"/>
                  <a:pt x="595" y="2160"/>
                </a:cubicBezTo>
                <a:cubicBezTo>
                  <a:pt x="652" y="2160"/>
                  <a:pt x="652" y="2160"/>
                  <a:pt x="652" y="2160"/>
                </a:cubicBezTo>
                <a:cubicBezTo>
                  <a:pt x="0" y="1268"/>
                  <a:pt x="417" y="298"/>
                  <a:pt x="417" y="298"/>
                </a:cubicBezTo>
                <a:close/>
              </a:path>
            </a:pathLst>
          </a:custGeom>
          <a:gradFill>
            <a:gsLst>
              <a:gs pos="95000">
                <a:srgbClr val="91B4C8"/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F211CE53-6617-F84F-8461-D49BCC6327EC}"/>
              </a:ext>
            </a:extLst>
          </p:cNvPr>
          <p:cNvSpPr>
            <a:spLocks/>
          </p:cNvSpPr>
          <p:nvPr/>
        </p:nvSpPr>
        <p:spPr bwMode="auto">
          <a:xfrm>
            <a:off x="1513028" y="541"/>
            <a:ext cx="10701073" cy="6857459"/>
          </a:xfrm>
          <a:custGeom>
            <a:avLst/>
            <a:gdLst>
              <a:gd name="T0" fmla="*/ 1146 w 3370"/>
              <a:gd name="T1" fmla="*/ 0 h 2161"/>
              <a:gd name="T2" fmla="*/ 705 w 3370"/>
              <a:gd name="T3" fmla="*/ 1933 h 2161"/>
              <a:gd name="T4" fmla="*/ 511 w 3370"/>
              <a:gd name="T5" fmla="*/ 1 h 2161"/>
              <a:gd name="T6" fmla="*/ 420 w 3370"/>
              <a:gd name="T7" fmla="*/ 1 h 2161"/>
              <a:gd name="T8" fmla="*/ 650 w 3370"/>
              <a:gd name="T9" fmla="*/ 1903 h 2161"/>
              <a:gd name="T10" fmla="*/ 888 w 3370"/>
              <a:gd name="T11" fmla="*/ 2161 h 2161"/>
              <a:gd name="T12" fmla="*/ 3370 w 3370"/>
              <a:gd name="T13" fmla="*/ 2161 h 2161"/>
              <a:gd name="T14" fmla="*/ 3370 w 3370"/>
              <a:gd name="T15" fmla="*/ 0 h 2161"/>
              <a:gd name="T16" fmla="*/ 1146 w 3370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70" h="2161">
                <a:moveTo>
                  <a:pt x="1146" y="0"/>
                </a:moveTo>
                <a:cubicBezTo>
                  <a:pt x="143" y="904"/>
                  <a:pt x="705" y="1933"/>
                  <a:pt x="705" y="1933"/>
                </a:cubicBezTo>
                <a:cubicBezTo>
                  <a:pt x="192" y="1139"/>
                  <a:pt x="296" y="464"/>
                  <a:pt x="511" y="1"/>
                </a:cubicBezTo>
                <a:cubicBezTo>
                  <a:pt x="512" y="0"/>
                  <a:pt x="420" y="1"/>
                  <a:pt x="420" y="1"/>
                </a:cubicBezTo>
                <a:cubicBezTo>
                  <a:pt x="0" y="1063"/>
                  <a:pt x="650" y="1903"/>
                  <a:pt x="650" y="1903"/>
                </a:cubicBezTo>
                <a:cubicBezTo>
                  <a:pt x="729" y="2000"/>
                  <a:pt x="808" y="2085"/>
                  <a:pt x="888" y="2161"/>
                </a:cubicBezTo>
                <a:cubicBezTo>
                  <a:pt x="3370" y="2161"/>
                  <a:pt x="3370" y="2161"/>
                  <a:pt x="3370" y="2161"/>
                </a:cubicBezTo>
                <a:cubicBezTo>
                  <a:pt x="3370" y="0"/>
                  <a:pt x="3370" y="0"/>
                  <a:pt x="3370" y="0"/>
                </a:cubicBezTo>
                <a:lnTo>
                  <a:pt x="1146" y="0"/>
                </a:lnTo>
                <a:close/>
              </a:path>
            </a:pathLst>
          </a:custGeom>
          <a:gradFill flip="none" rotWithShape="1">
            <a:gsLst>
              <a:gs pos="85000">
                <a:srgbClr val="DBE8EE"/>
              </a:gs>
              <a:gs pos="80000">
                <a:srgbClr val="F2F7FA"/>
              </a:gs>
              <a:gs pos="65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A3198-B9B2-E544-8BCC-5966A77B581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01938" y="1104144"/>
            <a:ext cx="6816649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5391-15BF-3B46-8D6C-6D66A10CA21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01939" y="2214710"/>
            <a:ext cx="6678104" cy="3693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F12F1-512D-4A45-8158-704CFCF65D3B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348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AE939-C78E-1049-B462-9DFD518C34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CD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8DD7-70A2-024C-B16F-25B6FC55559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55319" y="64223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C51FE-49D9-314D-9957-ABBF7DDE8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7" r:id="rId4"/>
    <p:sldLayoutId id="2147483663" r:id="rId5"/>
    <p:sldLayoutId id="2147483651" r:id="rId6"/>
    <p:sldLayoutId id="214748366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34">
            <a:extLst>
              <a:ext uri="{FF2B5EF4-FFF2-40B4-BE49-F238E27FC236}">
                <a16:creationId xmlns:a16="http://schemas.microsoft.com/office/drawing/2014/main" id="{ACB3B62E-6966-F349-968E-FA8F01733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221" y="4739939"/>
            <a:ext cx="5797548" cy="1025922"/>
          </a:xfrm>
        </p:spPr>
        <p:txBody>
          <a:bodyPr>
            <a:spAutoFit/>
          </a:bodyPr>
          <a:lstStyle/>
          <a:p>
            <a:pPr>
              <a:spcBef>
                <a:spcPts val="400"/>
              </a:spcBef>
            </a:pPr>
            <a:r>
              <a:rPr lang="en-US" sz="1800" b="1" dirty="0"/>
              <a:t>Michelle Munk (Principal Investigator, NASA LaRC)</a:t>
            </a:r>
          </a:p>
          <a:p>
            <a:pPr>
              <a:spcBef>
                <a:spcPts val="400"/>
              </a:spcBef>
            </a:pPr>
            <a:r>
              <a:rPr lang="en-US" b="1" dirty="0"/>
              <a:t>Robert Maddock (Project Manager, NASA LaRC)</a:t>
            </a:r>
          </a:p>
          <a:p>
            <a:pPr>
              <a:spcBef>
                <a:spcPts val="400"/>
              </a:spcBef>
            </a:pPr>
            <a:r>
              <a:rPr lang="en-US" b="1" dirty="0"/>
              <a:t>Chi Nguyen (Technical Lead, NASA LaRC)</a:t>
            </a:r>
            <a:endParaRPr lang="en-US" sz="1800" b="1" dirty="0"/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1518034-A9A9-1C45-9E02-155E8C853468}"/>
              </a:ext>
            </a:extLst>
          </p:cNvPr>
          <p:cNvSpPr txBox="1">
            <a:spLocks/>
          </p:cNvSpPr>
          <p:nvPr/>
        </p:nvSpPr>
        <p:spPr>
          <a:xfrm>
            <a:off x="1559221" y="3485437"/>
            <a:ext cx="6956982" cy="121058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600" b="1" dirty="0"/>
              <a:t>SCALPSS Project Overview</a:t>
            </a:r>
          </a:p>
          <a:p>
            <a:pPr>
              <a:spcBef>
                <a:spcPts val="400"/>
              </a:spcBef>
            </a:pPr>
            <a:r>
              <a:rPr lang="en-US" sz="2000" b="1" dirty="0"/>
              <a:t>LRO Planetary Science Working Group Meeting</a:t>
            </a:r>
          </a:p>
          <a:p>
            <a:pPr>
              <a:spcBef>
                <a:spcPts val="400"/>
              </a:spcBef>
            </a:pPr>
            <a:r>
              <a:rPr lang="en-US" sz="2000" b="1" dirty="0"/>
              <a:t>29 September 2020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9D6FD3-2E12-6C4D-9F82-52154824547D}"/>
              </a:ext>
            </a:extLst>
          </p:cNvPr>
          <p:cNvGrpSpPr/>
          <p:nvPr/>
        </p:nvGrpSpPr>
        <p:grpSpPr>
          <a:xfrm>
            <a:off x="1694131" y="2093699"/>
            <a:ext cx="3834284" cy="1215953"/>
            <a:chOff x="877009" y="3084272"/>
            <a:chExt cx="3834284" cy="121595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9B35712-7142-D24B-94A2-00B4874E10C8}"/>
                </a:ext>
              </a:extLst>
            </p:cNvPr>
            <p:cNvGrpSpPr/>
            <p:nvPr/>
          </p:nvGrpSpPr>
          <p:grpSpPr>
            <a:xfrm>
              <a:off x="877009" y="3084272"/>
              <a:ext cx="2759813" cy="595643"/>
              <a:chOff x="339725" y="371475"/>
              <a:chExt cx="2647951" cy="571500"/>
            </a:xfrm>
            <a:solidFill>
              <a:srgbClr val="02BFF0"/>
            </a:solidFill>
          </p:grpSpPr>
          <p:sp>
            <p:nvSpPr>
              <p:cNvPr id="53" name="Freeform 55">
                <a:extLst>
                  <a:ext uri="{FF2B5EF4-FFF2-40B4-BE49-F238E27FC236}">
                    <a16:creationId xmlns:a16="http://schemas.microsoft.com/office/drawing/2014/main" id="{3D8D75BA-B8CA-B14F-8EA4-E76401EEF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25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3 w 167"/>
                  <a:gd name="T7" fmla="*/ 31 h 307"/>
                  <a:gd name="T8" fmla="*/ 33 w 167"/>
                  <a:gd name="T9" fmla="*/ 137 h 307"/>
                  <a:gd name="T10" fmla="*/ 165 w 167"/>
                  <a:gd name="T11" fmla="*/ 137 h 307"/>
                  <a:gd name="T12" fmla="*/ 165 w 167"/>
                  <a:gd name="T13" fmla="*/ 168 h 307"/>
                  <a:gd name="T14" fmla="*/ 33 w 167"/>
                  <a:gd name="T15" fmla="*/ 168 h 307"/>
                  <a:gd name="T16" fmla="*/ 33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3" y="31"/>
                    </a:lnTo>
                    <a:lnTo>
                      <a:pt x="33" y="137"/>
                    </a:lnTo>
                    <a:lnTo>
                      <a:pt x="165" y="137"/>
                    </a:lnTo>
                    <a:lnTo>
                      <a:pt x="165" y="168"/>
                    </a:lnTo>
                    <a:lnTo>
                      <a:pt x="33" y="168"/>
                    </a:lnTo>
                    <a:lnTo>
                      <a:pt x="33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6">
                <a:extLst>
                  <a:ext uri="{FF2B5EF4-FFF2-40B4-BE49-F238E27FC236}">
                    <a16:creationId xmlns:a16="http://schemas.microsoft.com/office/drawing/2014/main" id="{1167A828-5A67-AF4B-B019-10CA5EC62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050" y="417513"/>
                <a:ext cx="393700" cy="487363"/>
              </a:xfrm>
              <a:custGeom>
                <a:avLst/>
                <a:gdLst>
                  <a:gd name="T0" fmla="*/ 104 w 248"/>
                  <a:gd name="T1" fmla="*/ 149 h 307"/>
                  <a:gd name="T2" fmla="*/ 7 w 248"/>
                  <a:gd name="T3" fmla="*/ 0 h 307"/>
                  <a:gd name="T4" fmla="*/ 45 w 248"/>
                  <a:gd name="T5" fmla="*/ 0 h 307"/>
                  <a:gd name="T6" fmla="*/ 123 w 248"/>
                  <a:gd name="T7" fmla="*/ 122 h 307"/>
                  <a:gd name="T8" fmla="*/ 200 w 248"/>
                  <a:gd name="T9" fmla="*/ 0 h 307"/>
                  <a:gd name="T10" fmla="*/ 238 w 248"/>
                  <a:gd name="T11" fmla="*/ 0 h 307"/>
                  <a:gd name="T12" fmla="*/ 141 w 248"/>
                  <a:gd name="T13" fmla="*/ 149 h 307"/>
                  <a:gd name="T14" fmla="*/ 248 w 248"/>
                  <a:gd name="T15" fmla="*/ 307 h 307"/>
                  <a:gd name="T16" fmla="*/ 208 w 248"/>
                  <a:gd name="T17" fmla="*/ 307 h 307"/>
                  <a:gd name="T18" fmla="*/ 123 w 248"/>
                  <a:gd name="T19" fmla="*/ 175 h 307"/>
                  <a:gd name="T20" fmla="*/ 38 w 248"/>
                  <a:gd name="T21" fmla="*/ 307 h 307"/>
                  <a:gd name="T22" fmla="*/ 0 w 248"/>
                  <a:gd name="T23" fmla="*/ 307 h 307"/>
                  <a:gd name="T24" fmla="*/ 104 w 248"/>
                  <a:gd name="T25" fmla="*/ 14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" h="307">
                    <a:moveTo>
                      <a:pt x="104" y="149"/>
                    </a:moveTo>
                    <a:lnTo>
                      <a:pt x="7" y="0"/>
                    </a:lnTo>
                    <a:lnTo>
                      <a:pt x="45" y="0"/>
                    </a:lnTo>
                    <a:lnTo>
                      <a:pt x="123" y="122"/>
                    </a:lnTo>
                    <a:lnTo>
                      <a:pt x="200" y="0"/>
                    </a:lnTo>
                    <a:lnTo>
                      <a:pt x="238" y="0"/>
                    </a:lnTo>
                    <a:lnTo>
                      <a:pt x="141" y="149"/>
                    </a:lnTo>
                    <a:lnTo>
                      <a:pt x="248" y="307"/>
                    </a:lnTo>
                    <a:lnTo>
                      <a:pt x="208" y="307"/>
                    </a:lnTo>
                    <a:lnTo>
                      <a:pt x="123" y="175"/>
                    </a:lnTo>
                    <a:lnTo>
                      <a:pt x="38" y="307"/>
                    </a:lnTo>
                    <a:lnTo>
                      <a:pt x="0" y="307"/>
                    </a:lnTo>
                    <a:lnTo>
                      <a:pt x="104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7">
                <a:extLst>
                  <a:ext uri="{FF2B5EF4-FFF2-40B4-BE49-F238E27FC236}">
                    <a16:creationId xmlns:a16="http://schemas.microsoft.com/office/drawing/2014/main" id="{5BD5C77A-5EA2-9342-83B4-987B3D0C10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3313" y="417513"/>
                <a:ext cx="307975" cy="487363"/>
              </a:xfrm>
              <a:custGeom>
                <a:avLst/>
                <a:gdLst>
                  <a:gd name="T0" fmla="*/ 34 w 82"/>
                  <a:gd name="T1" fmla="*/ 0 h 128"/>
                  <a:gd name="T2" fmla="*/ 68 w 82"/>
                  <a:gd name="T3" fmla="*/ 8 h 128"/>
                  <a:gd name="T4" fmla="*/ 82 w 82"/>
                  <a:gd name="T5" fmla="*/ 39 h 128"/>
                  <a:gd name="T6" fmla="*/ 69 w 82"/>
                  <a:gd name="T7" fmla="*/ 69 h 128"/>
                  <a:gd name="T8" fmla="*/ 35 w 82"/>
                  <a:gd name="T9" fmla="*/ 78 h 128"/>
                  <a:gd name="T10" fmla="*/ 14 w 82"/>
                  <a:gd name="T11" fmla="*/ 78 h 128"/>
                  <a:gd name="T12" fmla="*/ 14 w 82"/>
                  <a:gd name="T13" fmla="*/ 128 h 128"/>
                  <a:gd name="T14" fmla="*/ 0 w 82"/>
                  <a:gd name="T15" fmla="*/ 128 h 128"/>
                  <a:gd name="T16" fmla="*/ 0 w 82"/>
                  <a:gd name="T17" fmla="*/ 0 h 128"/>
                  <a:gd name="T18" fmla="*/ 34 w 82"/>
                  <a:gd name="T19" fmla="*/ 0 h 128"/>
                  <a:gd name="T20" fmla="*/ 14 w 82"/>
                  <a:gd name="T21" fmla="*/ 65 h 128"/>
                  <a:gd name="T22" fmla="*/ 35 w 82"/>
                  <a:gd name="T23" fmla="*/ 65 h 128"/>
                  <a:gd name="T24" fmla="*/ 59 w 82"/>
                  <a:gd name="T25" fmla="*/ 60 h 128"/>
                  <a:gd name="T26" fmla="*/ 68 w 82"/>
                  <a:gd name="T27" fmla="*/ 39 h 128"/>
                  <a:gd name="T28" fmla="*/ 58 w 82"/>
                  <a:gd name="T29" fmla="*/ 18 h 128"/>
                  <a:gd name="T30" fmla="*/ 34 w 82"/>
                  <a:gd name="T31" fmla="*/ 13 h 128"/>
                  <a:gd name="T32" fmla="*/ 14 w 82"/>
                  <a:gd name="T33" fmla="*/ 13 h 128"/>
                  <a:gd name="T34" fmla="*/ 14 w 82"/>
                  <a:gd name="T35" fmla="*/ 6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" h="128">
                    <a:moveTo>
                      <a:pt x="34" y="0"/>
                    </a:moveTo>
                    <a:cubicBezTo>
                      <a:pt x="52" y="0"/>
                      <a:pt x="60" y="2"/>
                      <a:pt x="68" y="8"/>
                    </a:cubicBezTo>
                    <a:cubicBezTo>
                      <a:pt x="77" y="15"/>
                      <a:pt x="82" y="27"/>
                      <a:pt x="82" y="39"/>
                    </a:cubicBezTo>
                    <a:cubicBezTo>
                      <a:pt x="82" y="51"/>
                      <a:pt x="77" y="63"/>
                      <a:pt x="69" y="69"/>
                    </a:cubicBezTo>
                    <a:cubicBezTo>
                      <a:pt x="60" y="76"/>
                      <a:pt x="52" y="78"/>
                      <a:pt x="35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4" y="0"/>
                    </a:lnTo>
                    <a:close/>
                    <a:moveTo>
                      <a:pt x="14" y="65"/>
                    </a:moveTo>
                    <a:cubicBezTo>
                      <a:pt x="35" y="65"/>
                      <a:pt x="35" y="65"/>
                      <a:pt x="35" y="65"/>
                    </a:cubicBezTo>
                    <a:cubicBezTo>
                      <a:pt x="46" y="65"/>
                      <a:pt x="52" y="64"/>
                      <a:pt x="59" y="60"/>
                    </a:cubicBezTo>
                    <a:cubicBezTo>
                      <a:pt x="64" y="56"/>
                      <a:pt x="68" y="48"/>
                      <a:pt x="68" y="39"/>
                    </a:cubicBezTo>
                    <a:cubicBezTo>
                      <a:pt x="68" y="30"/>
                      <a:pt x="64" y="22"/>
                      <a:pt x="58" y="18"/>
                    </a:cubicBezTo>
                    <a:cubicBezTo>
                      <a:pt x="52" y="14"/>
                      <a:pt x="45" y="13"/>
                      <a:pt x="34" y="13"/>
                    </a:cubicBezTo>
                    <a:cubicBezTo>
                      <a:pt x="14" y="13"/>
                      <a:pt x="14" y="13"/>
                      <a:pt x="14" y="13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8">
                <a:extLst>
                  <a:ext uri="{FF2B5EF4-FFF2-40B4-BE49-F238E27FC236}">
                    <a16:creationId xmlns:a16="http://schemas.microsoft.com/office/drawing/2014/main" id="{19436302-3057-564C-A79B-970716F3C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850" y="417513"/>
                <a:ext cx="236538" cy="487363"/>
              </a:xfrm>
              <a:custGeom>
                <a:avLst/>
                <a:gdLst>
                  <a:gd name="T0" fmla="*/ 0 w 149"/>
                  <a:gd name="T1" fmla="*/ 0 h 307"/>
                  <a:gd name="T2" fmla="*/ 33 w 149"/>
                  <a:gd name="T3" fmla="*/ 0 h 307"/>
                  <a:gd name="T4" fmla="*/ 33 w 149"/>
                  <a:gd name="T5" fmla="*/ 276 h 307"/>
                  <a:gd name="T6" fmla="*/ 149 w 149"/>
                  <a:gd name="T7" fmla="*/ 276 h 307"/>
                  <a:gd name="T8" fmla="*/ 149 w 149"/>
                  <a:gd name="T9" fmla="*/ 307 h 307"/>
                  <a:gd name="T10" fmla="*/ 0 w 149"/>
                  <a:gd name="T11" fmla="*/ 307 h 307"/>
                  <a:gd name="T12" fmla="*/ 0 w 149"/>
                  <a:gd name="T13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07">
                    <a:moveTo>
                      <a:pt x="0" y="0"/>
                    </a:moveTo>
                    <a:lnTo>
                      <a:pt x="33" y="0"/>
                    </a:lnTo>
                    <a:lnTo>
                      <a:pt x="33" y="276"/>
                    </a:lnTo>
                    <a:lnTo>
                      <a:pt x="149" y="276"/>
                    </a:lnTo>
                    <a:lnTo>
                      <a:pt x="149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9">
                <a:extLst>
                  <a:ext uri="{FF2B5EF4-FFF2-40B4-BE49-F238E27FC236}">
                    <a16:creationId xmlns:a16="http://schemas.microsoft.com/office/drawing/2014/main" id="{96DFA97D-9F31-E241-ADCA-AE74E64F1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3150" y="417513"/>
                <a:ext cx="327025" cy="487363"/>
              </a:xfrm>
              <a:custGeom>
                <a:avLst/>
                <a:gdLst>
                  <a:gd name="T0" fmla="*/ 0 w 87"/>
                  <a:gd name="T1" fmla="*/ 0 h 128"/>
                  <a:gd name="T2" fmla="*/ 34 w 87"/>
                  <a:gd name="T3" fmla="*/ 0 h 128"/>
                  <a:gd name="T4" fmla="*/ 70 w 87"/>
                  <a:gd name="T5" fmla="*/ 7 h 128"/>
                  <a:gd name="T6" fmla="*/ 87 w 87"/>
                  <a:gd name="T7" fmla="*/ 41 h 128"/>
                  <a:gd name="T8" fmla="*/ 79 w 87"/>
                  <a:gd name="T9" fmla="*/ 66 h 128"/>
                  <a:gd name="T10" fmla="*/ 51 w 87"/>
                  <a:gd name="T11" fmla="*/ 80 h 128"/>
                  <a:gd name="T12" fmla="*/ 83 w 87"/>
                  <a:gd name="T13" fmla="*/ 128 h 128"/>
                  <a:gd name="T14" fmla="*/ 67 w 87"/>
                  <a:gd name="T15" fmla="*/ 128 h 128"/>
                  <a:gd name="T16" fmla="*/ 31 w 87"/>
                  <a:gd name="T17" fmla="*/ 72 h 128"/>
                  <a:gd name="T18" fmla="*/ 35 w 87"/>
                  <a:gd name="T19" fmla="*/ 72 h 128"/>
                  <a:gd name="T20" fmla="*/ 63 w 87"/>
                  <a:gd name="T21" fmla="*/ 66 h 128"/>
                  <a:gd name="T22" fmla="*/ 73 w 87"/>
                  <a:gd name="T23" fmla="*/ 42 h 128"/>
                  <a:gd name="T24" fmla="*/ 61 w 87"/>
                  <a:gd name="T25" fmla="*/ 17 h 128"/>
                  <a:gd name="T26" fmla="*/ 35 w 87"/>
                  <a:gd name="T27" fmla="*/ 13 h 128"/>
                  <a:gd name="T28" fmla="*/ 15 w 87"/>
                  <a:gd name="T29" fmla="*/ 13 h 128"/>
                  <a:gd name="T30" fmla="*/ 15 w 87"/>
                  <a:gd name="T31" fmla="*/ 128 h 128"/>
                  <a:gd name="T32" fmla="*/ 0 w 87"/>
                  <a:gd name="T33" fmla="*/ 128 h 128"/>
                  <a:gd name="T34" fmla="*/ 0 w 87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28">
                    <a:moveTo>
                      <a:pt x="0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4" y="0"/>
                      <a:pt x="63" y="2"/>
                      <a:pt x="70" y="7"/>
                    </a:cubicBezTo>
                    <a:cubicBezTo>
                      <a:pt x="80" y="13"/>
                      <a:pt x="87" y="27"/>
                      <a:pt x="87" y="41"/>
                    </a:cubicBezTo>
                    <a:cubicBezTo>
                      <a:pt x="87" y="50"/>
                      <a:pt x="85" y="59"/>
                      <a:pt x="79" y="66"/>
                    </a:cubicBezTo>
                    <a:cubicBezTo>
                      <a:pt x="72" y="77"/>
                      <a:pt x="63" y="79"/>
                      <a:pt x="51" y="80"/>
                    </a:cubicBezTo>
                    <a:cubicBezTo>
                      <a:pt x="83" y="128"/>
                      <a:pt x="83" y="128"/>
                      <a:pt x="83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44" y="72"/>
                      <a:pt x="57" y="72"/>
                      <a:pt x="63" y="66"/>
                    </a:cubicBezTo>
                    <a:cubicBezTo>
                      <a:pt x="70" y="59"/>
                      <a:pt x="73" y="51"/>
                      <a:pt x="73" y="42"/>
                    </a:cubicBezTo>
                    <a:cubicBezTo>
                      <a:pt x="73" y="33"/>
                      <a:pt x="69" y="23"/>
                      <a:pt x="61" y="17"/>
                    </a:cubicBezTo>
                    <a:cubicBezTo>
                      <a:pt x="54" y="13"/>
                      <a:pt x="46" y="13"/>
                      <a:pt x="3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60">
                <a:extLst>
                  <a:ext uri="{FF2B5EF4-FFF2-40B4-BE49-F238E27FC236}">
                    <a16:creationId xmlns:a16="http://schemas.microsoft.com/office/drawing/2014/main" id="{8A31AE3B-0A12-6F48-AEC5-77331A992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563" y="417513"/>
                <a:ext cx="265113" cy="487363"/>
              </a:xfrm>
              <a:custGeom>
                <a:avLst/>
                <a:gdLst>
                  <a:gd name="T0" fmla="*/ 0 w 167"/>
                  <a:gd name="T1" fmla="*/ 0 h 307"/>
                  <a:gd name="T2" fmla="*/ 167 w 167"/>
                  <a:gd name="T3" fmla="*/ 0 h 307"/>
                  <a:gd name="T4" fmla="*/ 167 w 167"/>
                  <a:gd name="T5" fmla="*/ 31 h 307"/>
                  <a:gd name="T6" fmla="*/ 35 w 167"/>
                  <a:gd name="T7" fmla="*/ 31 h 307"/>
                  <a:gd name="T8" fmla="*/ 35 w 167"/>
                  <a:gd name="T9" fmla="*/ 137 h 307"/>
                  <a:gd name="T10" fmla="*/ 167 w 167"/>
                  <a:gd name="T11" fmla="*/ 137 h 307"/>
                  <a:gd name="T12" fmla="*/ 167 w 167"/>
                  <a:gd name="T13" fmla="*/ 168 h 307"/>
                  <a:gd name="T14" fmla="*/ 35 w 167"/>
                  <a:gd name="T15" fmla="*/ 168 h 307"/>
                  <a:gd name="T16" fmla="*/ 35 w 167"/>
                  <a:gd name="T17" fmla="*/ 276 h 307"/>
                  <a:gd name="T18" fmla="*/ 167 w 167"/>
                  <a:gd name="T19" fmla="*/ 276 h 307"/>
                  <a:gd name="T20" fmla="*/ 167 w 167"/>
                  <a:gd name="T21" fmla="*/ 307 h 307"/>
                  <a:gd name="T22" fmla="*/ 0 w 167"/>
                  <a:gd name="T23" fmla="*/ 307 h 307"/>
                  <a:gd name="T24" fmla="*/ 0 w 167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07">
                    <a:moveTo>
                      <a:pt x="0" y="0"/>
                    </a:moveTo>
                    <a:lnTo>
                      <a:pt x="167" y="0"/>
                    </a:lnTo>
                    <a:lnTo>
                      <a:pt x="167" y="31"/>
                    </a:lnTo>
                    <a:lnTo>
                      <a:pt x="35" y="31"/>
                    </a:lnTo>
                    <a:lnTo>
                      <a:pt x="35" y="137"/>
                    </a:lnTo>
                    <a:lnTo>
                      <a:pt x="167" y="137"/>
                    </a:lnTo>
                    <a:lnTo>
                      <a:pt x="167" y="168"/>
                    </a:lnTo>
                    <a:lnTo>
                      <a:pt x="35" y="168"/>
                    </a:lnTo>
                    <a:lnTo>
                      <a:pt x="35" y="276"/>
                    </a:lnTo>
                    <a:lnTo>
                      <a:pt x="167" y="276"/>
                    </a:lnTo>
                    <a:lnTo>
                      <a:pt x="167" y="307"/>
                    </a:lnTo>
                    <a:lnTo>
                      <a:pt x="0" y="3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E7791C2A-F595-E148-89A6-B9C6ACBBD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788" y="371475"/>
                <a:ext cx="561975" cy="571500"/>
              </a:xfrm>
              <a:custGeom>
                <a:avLst/>
                <a:gdLst>
                  <a:gd name="T0" fmla="*/ 75 w 150"/>
                  <a:gd name="T1" fmla="*/ 0 h 150"/>
                  <a:gd name="T2" fmla="*/ 71 w 150"/>
                  <a:gd name="T3" fmla="*/ 1 h 150"/>
                  <a:gd name="T4" fmla="*/ 134 w 150"/>
                  <a:gd name="T5" fmla="*/ 67 h 150"/>
                  <a:gd name="T6" fmla="*/ 68 w 150"/>
                  <a:gd name="T7" fmla="*/ 133 h 150"/>
                  <a:gd name="T8" fmla="*/ 1 w 150"/>
                  <a:gd name="T9" fmla="*/ 67 h 150"/>
                  <a:gd name="T10" fmla="*/ 1 w 150"/>
                  <a:gd name="T11" fmla="*/ 63 h 150"/>
                  <a:gd name="T12" fmla="*/ 0 w 150"/>
                  <a:gd name="T13" fmla="*/ 75 h 150"/>
                  <a:gd name="T14" fmla="*/ 75 w 150"/>
                  <a:gd name="T15" fmla="*/ 150 h 150"/>
                  <a:gd name="T16" fmla="*/ 150 w 150"/>
                  <a:gd name="T17" fmla="*/ 75 h 150"/>
                  <a:gd name="T18" fmla="*/ 75 w 150"/>
                  <a:gd name="T1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150">
                    <a:moveTo>
                      <a:pt x="75" y="0"/>
                    </a:moveTo>
                    <a:cubicBezTo>
                      <a:pt x="74" y="0"/>
                      <a:pt x="72" y="0"/>
                      <a:pt x="71" y="1"/>
                    </a:cubicBezTo>
                    <a:cubicBezTo>
                      <a:pt x="106" y="2"/>
                      <a:pt x="134" y="31"/>
                      <a:pt x="134" y="67"/>
                    </a:cubicBezTo>
                    <a:cubicBezTo>
                      <a:pt x="134" y="103"/>
                      <a:pt x="104" y="133"/>
                      <a:pt x="68" y="133"/>
                    </a:cubicBezTo>
                    <a:cubicBezTo>
                      <a:pt x="31" y="133"/>
                      <a:pt x="1" y="103"/>
                      <a:pt x="1" y="67"/>
                    </a:cubicBezTo>
                    <a:cubicBezTo>
                      <a:pt x="1" y="66"/>
                      <a:pt x="1" y="64"/>
                      <a:pt x="1" y="63"/>
                    </a:cubicBezTo>
                    <a:cubicBezTo>
                      <a:pt x="1" y="67"/>
                      <a:pt x="0" y="71"/>
                      <a:pt x="0" y="75"/>
                    </a:cubicBezTo>
                    <a:cubicBezTo>
                      <a:pt x="0" y="116"/>
                      <a:pt x="34" y="150"/>
                      <a:pt x="75" y="150"/>
                    </a:cubicBezTo>
                    <a:cubicBezTo>
                      <a:pt x="116" y="150"/>
                      <a:pt x="150" y="116"/>
                      <a:pt x="150" y="75"/>
                    </a:cubicBezTo>
                    <a:cubicBezTo>
                      <a:pt x="150" y="34"/>
                      <a:pt x="116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1A6CFB6-431D-9645-8487-1DD261BF1650}"/>
                </a:ext>
              </a:extLst>
            </p:cNvPr>
            <p:cNvGrpSpPr/>
            <p:nvPr/>
          </p:nvGrpSpPr>
          <p:grpSpPr>
            <a:xfrm>
              <a:off x="881542" y="3848576"/>
              <a:ext cx="3829751" cy="451649"/>
              <a:chOff x="3151188" y="2668588"/>
              <a:chExt cx="4267200" cy="503238"/>
            </a:xfrm>
            <a:solidFill>
              <a:schemeClr val="tx1"/>
            </a:solidFill>
          </p:grpSpPr>
          <p:sp>
            <p:nvSpPr>
              <p:cNvPr id="25" name="Freeform 107">
                <a:extLst>
                  <a:ext uri="{FF2B5EF4-FFF2-40B4-BE49-F238E27FC236}">
                    <a16:creationId xmlns:a16="http://schemas.microsoft.com/office/drawing/2014/main" id="{15CA1066-49FD-9549-AD99-8D0FBC79D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188" y="2676526"/>
                <a:ext cx="504825" cy="487363"/>
              </a:xfrm>
              <a:custGeom>
                <a:avLst/>
                <a:gdLst>
                  <a:gd name="T0" fmla="*/ 0 w 318"/>
                  <a:gd name="T1" fmla="*/ 307 h 307"/>
                  <a:gd name="T2" fmla="*/ 0 w 318"/>
                  <a:gd name="T3" fmla="*/ 0 h 307"/>
                  <a:gd name="T4" fmla="*/ 47 w 318"/>
                  <a:gd name="T5" fmla="*/ 0 h 307"/>
                  <a:gd name="T6" fmla="*/ 158 w 318"/>
                  <a:gd name="T7" fmla="*/ 259 h 307"/>
                  <a:gd name="T8" fmla="*/ 268 w 318"/>
                  <a:gd name="T9" fmla="*/ 0 h 307"/>
                  <a:gd name="T10" fmla="*/ 318 w 318"/>
                  <a:gd name="T11" fmla="*/ 0 h 307"/>
                  <a:gd name="T12" fmla="*/ 318 w 318"/>
                  <a:gd name="T13" fmla="*/ 307 h 307"/>
                  <a:gd name="T14" fmla="*/ 285 w 318"/>
                  <a:gd name="T15" fmla="*/ 307 h 307"/>
                  <a:gd name="T16" fmla="*/ 285 w 318"/>
                  <a:gd name="T17" fmla="*/ 33 h 307"/>
                  <a:gd name="T18" fmla="*/ 169 w 318"/>
                  <a:gd name="T19" fmla="*/ 307 h 307"/>
                  <a:gd name="T20" fmla="*/ 148 w 318"/>
                  <a:gd name="T21" fmla="*/ 307 h 307"/>
                  <a:gd name="T22" fmla="*/ 30 w 318"/>
                  <a:gd name="T23" fmla="*/ 33 h 307"/>
                  <a:gd name="T24" fmla="*/ 30 w 318"/>
                  <a:gd name="T25" fmla="*/ 307 h 307"/>
                  <a:gd name="T26" fmla="*/ 0 w 318"/>
                  <a:gd name="T27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8" h="307">
                    <a:moveTo>
                      <a:pt x="0" y="307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158" y="259"/>
                    </a:lnTo>
                    <a:lnTo>
                      <a:pt x="268" y="0"/>
                    </a:lnTo>
                    <a:lnTo>
                      <a:pt x="318" y="0"/>
                    </a:lnTo>
                    <a:lnTo>
                      <a:pt x="318" y="307"/>
                    </a:lnTo>
                    <a:lnTo>
                      <a:pt x="285" y="307"/>
                    </a:lnTo>
                    <a:lnTo>
                      <a:pt x="285" y="33"/>
                    </a:lnTo>
                    <a:lnTo>
                      <a:pt x="169" y="307"/>
                    </a:lnTo>
                    <a:lnTo>
                      <a:pt x="148" y="307"/>
                    </a:lnTo>
                    <a:lnTo>
                      <a:pt x="30" y="33"/>
                    </a:lnTo>
                    <a:lnTo>
                      <a:pt x="30" y="307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08">
                <a:extLst>
                  <a:ext uri="{FF2B5EF4-FFF2-40B4-BE49-F238E27FC236}">
                    <a16:creationId xmlns:a16="http://schemas.microsoft.com/office/drawing/2014/main" id="{88CB037A-5C93-414E-8168-234B12F42D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7450" y="2668588"/>
                <a:ext cx="496888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1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09">
                <a:extLst>
                  <a:ext uri="{FF2B5EF4-FFF2-40B4-BE49-F238E27FC236}">
                    <a16:creationId xmlns:a16="http://schemas.microsoft.com/office/drawing/2014/main" id="{B143FB50-9C5D-2A40-9306-E1744A2F65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6725" y="2668588"/>
                <a:ext cx="498475" cy="503238"/>
              </a:xfrm>
              <a:custGeom>
                <a:avLst/>
                <a:gdLst>
                  <a:gd name="T0" fmla="*/ 0 w 133"/>
                  <a:gd name="T1" fmla="*/ 67 h 132"/>
                  <a:gd name="T2" fmla="*/ 67 w 133"/>
                  <a:gd name="T3" fmla="*/ 0 h 132"/>
                  <a:gd name="T4" fmla="*/ 133 w 133"/>
                  <a:gd name="T5" fmla="*/ 66 h 132"/>
                  <a:gd name="T6" fmla="*/ 67 w 133"/>
                  <a:gd name="T7" fmla="*/ 132 h 132"/>
                  <a:gd name="T8" fmla="*/ 0 w 133"/>
                  <a:gd name="T9" fmla="*/ 67 h 132"/>
                  <a:gd name="T10" fmla="*/ 14 w 133"/>
                  <a:gd name="T11" fmla="*/ 66 h 132"/>
                  <a:gd name="T12" fmla="*/ 67 w 133"/>
                  <a:gd name="T13" fmla="*/ 120 h 132"/>
                  <a:gd name="T14" fmla="*/ 119 w 133"/>
                  <a:gd name="T15" fmla="*/ 66 h 132"/>
                  <a:gd name="T16" fmla="*/ 67 w 133"/>
                  <a:gd name="T17" fmla="*/ 13 h 132"/>
                  <a:gd name="T18" fmla="*/ 14 w 133"/>
                  <a:gd name="T19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2">
                    <a:moveTo>
                      <a:pt x="0" y="67"/>
                    </a:moveTo>
                    <a:cubicBezTo>
                      <a:pt x="0" y="27"/>
                      <a:pt x="30" y="0"/>
                      <a:pt x="67" y="0"/>
                    </a:cubicBezTo>
                    <a:cubicBezTo>
                      <a:pt x="104" y="0"/>
                      <a:pt x="133" y="29"/>
                      <a:pt x="133" y="66"/>
                    </a:cubicBezTo>
                    <a:cubicBezTo>
                      <a:pt x="133" y="104"/>
                      <a:pt x="104" y="132"/>
                      <a:pt x="67" y="132"/>
                    </a:cubicBezTo>
                    <a:cubicBezTo>
                      <a:pt x="29" y="132"/>
                      <a:pt x="0" y="103"/>
                      <a:pt x="0" y="67"/>
                    </a:cubicBezTo>
                    <a:close/>
                    <a:moveTo>
                      <a:pt x="14" y="66"/>
                    </a:moveTo>
                    <a:cubicBezTo>
                      <a:pt x="14" y="96"/>
                      <a:pt x="37" y="120"/>
                      <a:pt x="67" y="120"/>
                    </a:cubicBezTo>
                    <a:cubicBezTo>
                      <a:pt x="97" y="120"/>
                      <a:pt x="119" y="95"/>
                      <a:pt x="119" y="66"/>
                    </a:cubicBezTo>
                    <a:cubicBezTo>
                      <a:pt x="119" y="37"/>
                      <a:pt x="97" y="13"/>
                      <a:pt x="67" y="13"/>
                    </a:cubicBezTo>
                    <a:cubicBezTo>
                      <a:pt x="37" y="13"/>
                      <a:pt x="14" y="36"/>
                      <a:pt x="1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10">
                <a:extLst>
                  <a:ext uri="{FF2B5EF4-FFF2-40B4-BE49-F238E27FC236}">
                    <a16:creationId xmlns:a16="http://schemas.microsoft.com/office/drawing/2014/main" id="{F322C43C-58F6-9A47-8790-2812AF026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813" y="2676526"/>
                <a:ext cx="385763" cy="487363"/>
              </a:xfrm>
              <a:custGeom>
                <a:avLst/>
                <a:gdLst>
                  <a:gd name="T0" fmla="*/ 210 w 243"/>
                  <a:gd name="T1" fmla="*/ 257 h 307"/>
                  <a:gd name="T2" fmla="*/ 210 w 243"/>
                  <a:gd name="T3" fmla="*/ 0 h 307"/>
                  <a:gd name="T4" fmla="*/ 243 w 243"/>
                  <a:gd name="T5" fmla="*/ 0 h 307"/>
                  <a:gd name="T6" fmla="*/ 243 w 243"/>
                  <a:gd name="T7" fmla="*/ 307 h 307"/>
                  <a:gd name="T8" fmla="*/ 210 w 243"/>
                  <a:gd name="T9" fmla="*/ 307 h 307"/>
                  <a:gd name="T10" fmla="*/ 31 w 243"/>
                  <a:gd name="T11" fmla="*/ 48 h 307"/>
                  <a:gd name="T12" fmla="*/ 33 w 243"/>
                  <a:gd name="T13" fmla="*/ 307 h 307"/>
                  <a:gd name="T14" fmla="*/ 0 w 243"/>
                  <a:gd name="T15" fmla="*/ 307 h 307"/>
                  <a:gd name="T16" fmla="*/ 0 w 243"/>
                  <a:gd name="T17" fmla="*/ 0 h 307"/>
                  <a:gd name="T18" fmla="*/ 33 w 243"/>
                  <a:gd name="T19" fmla="*/ 0 h 307"/>
                  <a:gd name="T20" fmla="*/ 210 w 243"/>
                  <a:gd name="T21" fmla="*/ 2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3" h="307">
                    <a:moveTo>
                      <a:pt x="210" y="257"/>
                    </a:moveTo>
                    <a:lnTo>
                      <a:pt x="210" y="0"/>
                    </a:lnTo>
                    <a:lnTo>
                      <a:pt x="243" y="0"/>
                    </a:lnTo>
                    <a:lnTo>
                      <a:pt x="243" y="307"/>
                    </a:lnTo>
                    <a:lnTo>
                      <a:pt x="210" y="307"/>
                    </a:lnTo>
                    <a:lnTo>
                      <a:pt x="31" y="48"/>
                    </a:lnTo>
                    <a:lnTo>
                      <a:pt x="33" y="307"/>
                    </a:lnTo>
                    <a:lnTo>
                      <a:pt x="0" y="307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21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1">
                <a:extLst>
                  <a:ext uri="{FF2B5EF4-FFF2-40B4-BE49-F238E27FC236}">
                    <a16:creationId xmlns:a16="http://schemas.microsoft.com/office/drawing/2014/main" id="{0033EC7F-3C35-014E-9E15-C345273626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7763" y="2676526"/>
                <a:ext cx="457200" cy="487363"/>
              </a:xfrm>
              <a:custGeom>
                <a:avLst/>
                <a:gdLst>
                  <a:gd name="T0" fmla="*/ 52 w 288"/>
                  <a:gd name="T1" fmla="*/ 307 h 307"/>
                  <a:gd name="T2" fmla="*/ 0 w 288"/>
                  <a:gd name="T3" fmla="*/ 307 h 307"/>
                  <a:gd name="T4" fmla="*/ 123 w 288"/>
                  <a:gd name="T5" fmla="*/ 0 h 307"/>
                  <a:gd name="T6" fmla="*/ 165 w 288"/>
                  <a:gd name="T7" fmla="*/ 0 h 307"/>
                  <a:gd name="T8" fmla="*/ 288 w 288"/>
                  <a:gd name="T9" fmla="*/ 307 h 307"/>
                  <a:gd name="T10" fmla="*/ 236 w 288"/>
                  <a:gd name="T11" fmla="*/ 307 h 307"/>
                  <a:gd name="T12" fmla="*/ 208 w 288"/>
                  <a:gd name="T13" fmla="*/ 235 h 307"/>
                  <a:gd name="T14" fmla="*/ 78 w 288"/>
                  <a:gd name="T15" fmla="*/ 235 h 307"/>
                  <a:gd name="T16" fmla="*/ 52 w 288"/>
                  <a:gd name="T17" fmla="*/ 307 h 307"/>
                  <a:gd name="T18" fmla="*/ 142 w 288"/>
                  <a:gd name="T19" fmla="*/ 57 h 307"/>
                  <a:gd name="T20" fmla="*/ 92 w 288"/>
                  <a:gd name="T21" fmla="*/ 194 h 307"/>
                  <a:gd name="T22" fmla="*/ 193 w 288"/>
                  <a:gd name="T23" fmla="*/ 194 h 307"/>
                  <a:gd name="T24" fmla="*/ 142 w 288"/>
                  <a:gd name="T25" fmla="*/ 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" h="307">
                    <a:moveTo>
                      <a:pt x="52" y="307"/>
                    </a:moveTo>
                    <a:lnTo>
                      <a:pt x="0" y="307"/>
                    </a:lnTo>
                    <a:lnTo>
                      <a:pt x="123" y="0"/>
                    </a:lnTo>
                    <a:lnTo>
                      <a:pt x="165" y="0"/>
                    </a:lnTo>
                    <a:lnTo>
                      <a:pt x="288" y="307"/>
                    </a:lnTo>
                    <a:lnTo>
                      <a:pt x="236" y="307"/>
                    </a:lnTo>
                    <a:lnTo>
                      <a:pt x="208" y="235"/>
                    </a:lnTo>
                    <a:lnTo>
                      <a:pt x="78" y="235"/>
                    </a:lnTo>
                    <a:lnTo>
                      <a:pt x="52" y="307"/>
                    </a:lnTo>
                    <a:close/>
                    <a:moveTo>
                      <a:pt x="142" y="57"/>
                    </a:moveTo>
                    <a:lnTo>
                      <a:pt x="92" y="194"/>
                    </a:lnTo>
                    <a:lnTo>
                      <a:pt x="193" y="194"/>
                    </a:lnTo>
                    <a:lnTo>
                      <a:pt x="142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12">
                <a:extLst>
                  <a:ext uri="{FF2B5EF4-FFF2-40B4-BE49-F238E27FC236}">
                    <a16:creationId xmlns:a16="http://schemas.microsoft.com/office/drawing/2014/main" id="{F29A1530-BBB4-024A-AB7B-49B5B407E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2676526"/>
                <a:ext cx="338138" cy="487363"/>
              </a:xfrm>
              <a:custGeom>
                <a:avLst/>
                <a:gdLst>
                  <a:gd name="T0" fmla="*/ 0 w 90"/>
                  <a:gd name="T1" fmla="*/ 0 h 128"/>
                  <a:gd name="T2" fmla="*/ 36 w 90"/>
                  <a:gd name="T3" fmla="*/ 0 h 128"/>
                  <a:gd name="T4" fmla="*/ 73 w 90"/>
                  <a:gd name="T5" fmla="*/ 8 h 128"/>
                  <a:gd name="T6" fmla="*/ 90 w 90"/>
                  <a:gd name="T7" fmla="*/ 42 h 128"/>
                  <a:gd name="T8" fmla="*/ 83 w 90"/>
                  <a:gd name="T9" fmla="*/ 66 h 128"/>
                  <a:gd name="T10" fmla="*/ 58 w 90"/>
                  <a:gd name="T11" fmla="*/ 80 h 128"/>
                  <a:gd name="T12" fmla="*/ 88 w 90"/>
                  <a:gd name="T13" fmla="*/ 128 h 128"/>
                  <a:gd name="T14" fmla="*/ 67 w 90"/>
                  <a:gd name="T15" fmla="*/ 128 h 128"/>
                  <a:gd name="T16" fmla="*/ 32 w 90"/>
                  <a:gd name="T17" fmla="*/ 70 h 128"/>
                  <a:gd name="T18" fmla="*/ 36 w 90"/>
                  <a:gd name="T19" fmla="*/ 70 h 128"/>
                  <a:gd name="T20" fmla="*/ 62 w 90"/>
                  <a:gd name="T21" fmla="*/ 65 h 128"/>
                  <a:gd name="T22" fmla="*/ 70 w 90"/>
                  <a:gd name="T23" fmla="*/ 44 h 128"/>
                  <a:gd name="T24" fmla="*/ 59 w 90"/>
                  <a:gd name="T25" fmla="*/ 22 h 128"/>
                  <a:gd name="T26" fmla="*/ 38 w 90"/>
                  <a:gd name="T27" fmla="*/ 18 h 128"/>
                  <a:gd name="T28" fmla="*/ 20 w 90"/>
                  <a:gd name="T29" fmla="*/ 18 h 128"/>
                  <a:gd name="T30" fmla="*/ 20 w 90"/>
                  <a:gd name="T31" fmla="*/ 128 h 128"/>
                  <a:gd name="T32" fmla="*/ 0 w 90"/>
                  <a:gd name="T33" fmla="*/ 128 h 128"/>
                  <a:gd name="T34" fmla="*/ 0 w 90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56" y="0"/>
                      <a:pt x="66" y="3"/>
                      <a:pt x="73" y="8"/>
                    </a:cubicBezTo>
                    <a:cubicBezTo>
                      <a:pt x="84" y="14"/>
                      <a:pt x="90" y="28"/>
                      <a:pt x="90" y="42"/>
                    </a:cubicBezTo>
                    <a:cubicBezTo>
                      <a:pt x="90" y="51"/>
                      <a:pt x="88" y="60"/>
                      <a:pt x="83" y="66"/>
                    </a:cubicBezTo>
                    <a:cubicBezTo>
                      <a:pt x="76" y="76"/>
                      <a:pt x="68" y="79"/>
                      <a:pt x="58" y="80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45" y="70"/>
                      <a:pt x="56" y="70"/>
                      <a:pt x="62" y="65"/>
                    </a:cubicBezTo>
                    <a:cubicBezTo>
                      <a:pt x="67" y="59"/>
                      <a:pt x="70" y="52"/>
                      <a:pt x="70" y="44"/>
                    </a:cubicBezTo>
                    <a:cubicBezTo>
                      <a:pt x="70" y="35"/>
                      <a:pt x="66" y="27"/>
                      <a:pt x="59" y="22"/>
                    </a:cubicBezTo>
                    <a:cubicBezTo>
                      <a:pt x="54" y="19"/>
                      <a:pt x="47" y="18"/>
                      <a:pt x="38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0" y="128"/>
                      <a:pt x="0" y="128"/>
                      <a:pt x="0" y="1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13">
                <a:extLst>
                  <a:ext uri="{FF2B5EF4-FFF2-40B4-BE49-F238E27FC236}">
                    <a16:creationId xmlns:a16="http://schemas.microsoft.com/office/drawing/2014/main" id="{C3E04C9D-C563-404C-A4CE-0FEB2748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4063" y="2668588"/>
                <a:ext cx="314325" cy="503238"/>
              </a:xfrm>
              <a:custGeom>
                <a:avLst/>
                <a:gdLst>
                  <a:gd name="T0" fmla="*/ 21 w 84"/>
                  <a:gd name="T1" fmla="*/ 92 h 132"/>
                  <a:gd name="T2" fmla="*/ 42 w 84"/>
                  <a:gd name="T3" fmla="*/ 115 h 132"/>
                  <a:gd name="T4" fmla="*/ 63 w 84"/>
                  <a:gd name="T5" fmla="*/ 94 h 132"/>
                  <a:gd name="T6" fmla="*/ 35 w 84"/>
                  <a:gd name="T7" fmla="*/ 71 h 132"/>
                  <a:gd name="T8" fmla="*/ 3 w 84"/>
                  <a:gd name="T9" fmla="*/ 36 h 132"/>
                  <a:gd name="T10" fmla="*/ 43 w 84"/>
                  <a:gd name="T11" fmla="*/ 0 h 132"/>
                  <a:gd name="T12" fmla="*/ 81 w 84"/>
                  <a:gd name="T13" fmla="*/ 35 h 132"/>
                  <a:gd name="T14" fmla="*/ 61 w 84"/>
                  <a:gd name="T15" fmla="*/ 35 h 132"/>
                  <a:gd name="T16" fmla="*/ 42 w 84"/>
                  <a:gd name="T17" fmla="*/ 17 h 132"/>
                  <a:gd name="T18" fmla="*/ 23 w 84"/>
                  <a:gd name="T19" fmla="*/ 35 h 132"/>
                  <a:gd name="T20" fmla="*/ 53 w 84"/>
                  <a:gd name="T21" fmla="*/ 58 h 132"/>
                  <a:gd name="T22" fmla="*/ 84 w 84"/>
                  <a:gd name="T23" fmla="*/ 93 h 132"/>
                  <a:gd name="T24" fmla="*/ 42 w 84"/>
                  <a:gd name="T25" fmla="*/ 132 h 132"/>
                  <a:gd name="T26" fmla="*/ 0 w 84"/>
                  <a:gd name="T27" fmla="*/ 92 h 132"/>
                  <a:gd name="T28" fmla="*/ 21 w 84"/>
                  <a:gd name="T29" fmla="*/ 9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132">
                    <a:moveTo>
                      <a:pt x="21" y="92"/>
                    </a:moveTo>
                    <a:cubicBezTo>
                      <a:pt x="22" y="111"/>
                      <a:pt x="36" y="115"/>
                      <a:pt x="42" y="115"/>
                    </a:cubicBezTo>
                    <a:cubicBezTo>
                      <a:pt x="54" y="115"/>
                      <a:pt x="63" y="106"/>
                      <a:pt x="63" y="94"/>
                    </a:cubicBezTo>
                    <a:cubicBezTo>
                      <a:pt x="63" y="80"/>
                      <a:pt x="51" y="77"/>
                      <a:pt x="35" y="71"/>
                    </a:cubicBezTo>
                    <a:cubicBezTo>
                      <a:pt x="25" y="68"/>
                      <a:pt x="3" y="60"/>
                      <a:pt x="3" y="36"/>
                    </a:cubicBezTo>
                    <a:cubicBezTo>
                      <a:pt x="2" y="13"/>
                      <a:pt x="23" y="0"/>
                      <a:pt x="43" y="0"/>
                    </a:cubicBezTo>
                    <a:cubicBezTo>
                      <a:pt x="59" y="0"/>
                      <a:pt x="80" y="8"/>
                      <a:pt x="8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0" y="28"/>
                      <a:pt x="57" y="17"/>
                      <a:pt x="42" y="17"/>
                    </a:cubicBezTo>
                    <a:cubicBezTo>
                      <a:pt x="32" y="17"/>
                      <a:pt x="23" y="24"/>
                      <a:pt x="23" y="35"/>
                    </a:cubicBezTo>
                    <a:cubicBezTo>
                      <a:pt x="23" y="47"/>
                      <a:pt x="32" y="50"/>
                      <a:pt x="53" y="58"/>
                    </a:cubicBezTo>
                    <a:cubicBezTo>
                      <a:pt x="69" y="65"/>
                      <a:pt x="84" y="73"/>
                      <a:pt x="84" y="93"/>
                    </a:cubicBezTo>
                    <a:cubicBezTo>
                      <a:pt x="84" y="114"/>
                      <a:pt x="70" y="132"/>
                      <a:pt x="42" y="132"/>
                    </a:cubicBezTo>
                    <a:cubicBezTo>
                      <a:pt x="17" y="132"/>
                      <a:pt x="1" y="117"/>
                      <a:pt x="0" y="92"/>
                    </a:cubicBezTo>
                    <a:lnTo>
                      <a:pt x="21" y="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14">
                <a:extLst>
                  <a:ext uri="{FF2B5EF4-FFF2-40B4-BE49-F238E27FC236}">
                    <a16:creationId xmlns:a16="http://schemas.microsoft.com/office/drawing/2014/main" id="{CAEB11A7-4CB9-EE4D-B729-0C64EAC51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0" y="2862263"/>
                <a:ext cx="134938" cy="301625"/>
              </a:xfrm>
              <a:custGeom>
                <a:avLst/>
                <a:gdLst>
                  <a:gd name="T0" fmla="*/ 23 w 85"/>
                  <a:gd name="T1" fmla="*/ 75 h 190"/>
                  <a:gd name="T2" fmla="*/ 0 w 85"/>
                  <a:gd name="T3" fmla="*/ 75 h 190"/>
                  <a:gd name="T4" fmla="*/ 4 w 85"/>
                  <a:gd name="T5" fmla="*/ 48 h 190"/>
                  <a:gd name="T6" fmla="*/ 28 w 85"/>
                  <a:gd name="T7" fmla="*/ 48 h 190"/>
                  <a:gd name="T8" fmla="*/ 37 w 85"/>
                  <a:gd name="T9" fmla="*/ 0 h 190"/>
                  <a:gd name="T10" fmla="*/ 70 w 85"/>
                  <a:gd name="T11" fmla="*/ 0 h 190"/>
                  <a:gd name="T12" fmla="*/ 61 w 85"/>
                  <a:gd name="T13" fmla="*/ 48 h 190"/>
                  <a:gd name="T14" fmla="*/ 85 w 85"/>
                  <a:gd name="T15" fmla="*/ 48 h 190"/>
                  <a:gd name="T16" fmla="*/ 80 w 85"/>
                  <a:gd name="T17" fmla="*/ 75 h 190"/>
                  <a:gd name="T18" fmla="*/ 56 w 85"/>
                  <a:gd name="T19" fmla="*/ 75 h 190"/>
                  <a:gd name="T20" fmla="*/ 35 w 85"/>
                  <a:gd name="T21" fmla="*/ 190 h 190"/>
                  <a:gd name="T22" fmla="*/ 2 w 85"/>
                  <a:gd name="T23" fmla="*/ 190 h 190"/>
                  <a:gd name="T24" fmla="*/ 23 w 85"/>
                  <a:gd name="T25" fmla="*/ 7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90">
                    <a:moveTo>
                      <a:pt x="23" y="75"/>
                    </a:moveTo>
                    <a:lnTo>
                      <a:pt x="0" y="75"/>
                    </a:lnTo>
                    <a:lnTo>
                      <a:pt x="4" y="48"/>
                    </a:lnTo>
                    <a:lnTo>
                      <a:pt x="28" y="48"/>
                    </a:lnTo>
                    <a:lnTo>
                      <a:pt x="37" y="0"/>
                    </a:lnTo>
                    <a:lnTo>
                      <a:pt x="70" y="0"/>
                    </a:lnTo>
                    <a:lnTo>
                      <a:pt x="61" y="48"/>
                    </a:lnTo>
                    <a:lnTo>
                      <a:pt x="85" y="48"/>
                    </a:lnTo>
                    <a:lnTo>
                      <a:pt x="80" y="75"/>
                    </a:lnTo>
                    <a:lnTo>
                      <a:pt x="56" y="75"/>
                    </a:lnTo>
                    <a:lnTo>
                      <a:pt x="35" y="190"/>
                    </a:lnTo>
                    <a:lnTo>
                      <a:pt x="2" y="190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5">
                <a:extLst>
                  <a:ext uri="{FF2B5EF4-FFF2-40B4-BE49-F238E27FC236}">
                    <a16:creationId xmlns:a16="http://schemas.microsoft.com/office/drawing/2014/main" id="{E5A9D2E4-CA96-7440-BE4D-6E37A80A4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0" y="2676526"/>
                <a:ext cx="504825" cy="487363"/>
              </a:xfrm>
              <a:custGeom>
                <a:avLst/>
                <a:gdLst>
                  <a:gd name="T0" fmla="*/ 135 w 135"/>
                  <a:gd name="T1" fmla="*/ 128 h 128"/>
                  <a:gd name="T2" fmla="*/ 135 w 135"/>
                  <a:gd name="T3" fmla="*/ 0 h 128"/>
                  <a:gd name="T4" fmla="*/ 107 w 135"/>
                  <a:gd name="T5" fmla="*/ 0 h 128"/>
                  <a:gd name="T6" fmla="*/ 68 w 135"/>
                  <a:gd name="T7" fmla="*/ 99 h 128"/>
                  <a:gd name="T8" fmla="*/ 28 w 135"/>
                  <a:gd name="T9" fmla="*/ 1 h 128"/>
                  <a:gd name="T10" fmla="*/ 0 w 135"/>
                  <a:gd name="T11" fmla="*/ 1 h 128"/>
                  <a:gd name="T12" fmla="*/ 0 w 135"/>
                  <a:gd name="T13" fmla="*/ 66 h 128"/>
                  <a:gd name="T14" fmla="*/ 3 w 135"/>
                  <a:gd name="T15" fmla="*/ 70 h 128"/>
                  <a:gd name="T16" fmla="*/ 11 w 135"/>
                  <a:gd name="T17" fmla="*/ 100 h 128"/>
                  <a:gd name="T18" fmla="*/ 0 w 135"/>
                  <a:gd name="T19" fmla="*/ 122 h 128"/>
                  <a:gd name="T20" fmla="*/ 0 w 135"/>
                  <a:gd name="T21" fmla="*/ 128 h 128"/>
                  <a:gd name="T22" fmla="*/ 19 w 135"/>
                  <a:gd name="T23" fmla="*/ 128 h 128"/>
                  <a:gd name="T24" fmla="*/ 18 w 135"/>
                  <a:gd name="T25" fmla="*/ 21 h 128"/>
                  <a:gd name="T26" fmla="*/ 61 w 135"/>
                  <a:gd name="T27" fmla="*/ 128 h 128"/>
                  <a:gd name="T28" fmla="*/ 74 w 135"/>
                  <a:gd name="T29" fmla="*/ 128 h 128"/>
                  <a:gd name="T30" fmla="*/ 116 w 135"/>
                  <a:gd name="T31" fmla="*/ 20 h 128"/>
                  <a:gd name="T32" fmla="*/ 116 w 135"/>
                  <a:gd name="T33" fmla="*/ 128 h 128"/>
                  <a:gd name="T34" fmla="*/ 135 w 135"/>
                  <a:gd name="T3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" h="128">
                    <a:moveTo>
                      <a:pt x="135" y="128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8" y="99"/>
                      <a:pt x="68" y="99"/>
                      <a:pt x="68" y="9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" y="68"/>
                      <a:pt x="2" y="69"/>
                      <a:pt x="3" y="70"/>
                    </a:cubicBezTo>
                    <a:cubicBezTo>
                      <a:pt x="10" y="78"/>
                      <a:pt x="13" y="89"/>
                      <a:pt x="11" y="100"/>
                    </a:cubicBezTo>
                    <a:cubicBezTo>
                      <a:pt x="9" y="108"/>
                      <a:pt x="6" y="115"/>
                      <a:pt x="0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128"/>
                      <a:pt x="116" y="128"/>
                      <a:pt x="116" y="128"/>
                    </a:cubicBezTo>
                    <a:lnTo>
                      <a:pt x="135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6">
                <a:extLst>
                  <a:ext uri="{FF2B5EF4-FFF2-40B4-BE49-F238E27FC236}">
                    <a16:creationId xmlns:a16="http://schemas.microsoft.com/office/drawing/2014/main" id="{35D7C629-0BC0-684B-97F7-4211AD06F1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2932113"/>
                <a:ext cx="258763" cy="234950"/>
              </a:xfrm>
              <a:custGeom>
                <a:avLst/>
                <a:gdLst>
                  <a:gd name="T0" fmla="*/ 3 w 69"/>
                  <a:gd name="T1" fmla="*/ 31 h 62"/>
                  <a:gd name="T2" fmla="*/ 40 w 69"/>
                  <a:gd name="T3" fmla="*/ 0 h 62"/>
                  <a:gd name="T4" fmla="*/ 66 w 69"/>
                  <a:gd name="T5" fmla="*/ 31 h 62"/>
                  <a:gd name="T6" fmla="*/ 29 w 69"/>
                  <a:gd name="T7" fmla="*/ 62 h 62"/>
                  <a:gd name="T8" fmla="*/ 3 w 69"/>
                  <a:gd name="T9" fmla="*/ 31 h 62"/>
                  <a:gd name="T10" fmla="*/ 17 w 69"/>
                  <a:gd name="T11" fmla="*/ 31 h 62"/>
                  <a:gd name="T12" fmla="*/ 31 w 69"/>
                  <a:gd name="T13" fmla="*/ 49 h 62"/>
                  <a:gd name="T14" fmla="*/ 52 w 69"/>
                  <a:gd name="T15" fmla="*/ 31 h 62"/>
                  <a:gd name="T16" fmla="*/ 38 w 69"/>
                  <a:gd name="T17" fmla="*/ 13 h 62"/>
                  <a:gd name="T18" fmla="*/ 17 w 69"/>
                  <a:gd name="T19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62">
                    <a:moveTo>
                      <a:pt x="3" y="31"/>
                    </a:moveTo>
                    <a:cubicBezTo>
                      <a:pt x="6" y="16"/>
                      <a:pt x="20" y="0"/>
                      <a:pt x="40" y="0"/>
                    </a:cubicBezTo>
                    <a:cubicBezTo>
                      <a:pt x="61" y="0"/>
                      <a:pt x="69" y="16"/>
                      <a:pt x="66" y="31"/>
                    </a:cubicBezTo>
                    <a:cubicBezTo>
                      <a:pt x="63" y="47"/>
                      <a:pt x="49" y="62"/>
                      <a:pt x="29" y="62"/>
                    </a:cubicBezTo>
                    <a:cubicBezTo>
                      <a:pt x="8" y="62"/>
                      <a:pt x="0" y="47"/>
                      <a:pt x="3" y="31"/>
                    </a:cubicBezTo>
                    <a:close/>
                    <a:moveTo>
                      <a:pt x="17" y="31"/>
                    </a:moveTo>
                    <a:cubicBezTo>
                      <a:pt x="15" y="42"/>
                      <a:pt x="22" y="49"/>
                      <a:pt x="31" y="49"/>
                    </a:cubicBezTo>
                    <a:cubicBezTo>
                      <a:pt x="41" y="49"/>
                      <a:pt x="50" y="42"/>
                      <a:pt x="52" y="31"/>
                    </a:cubicBezTo>
                    <a:cubicBezTo>
                      <a:pt x="54" y="21"/>
                      <a:pt x="48" y="13"/>
                      <a:pt x="38" y="13"/>
                    </a:cubicBezTo>
                    <a:cubicBezTo>
                      <a:pt x="28" y="13"/>
                      <a:pt x="19" y="21"/>
                      <a:pt x="17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85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1898" y="177462"/>
            <a:ext cx="9025378" cy="646331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Motivation and Project 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4639" y="1288330"/>
            <a:ext cx="9508037" cy="4141640"/>
          </a:xfrm>
        </p:spPr>
        <p:txBody>
          <a:bodyPr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As landers grow to human scale, understanding how these landers interact with the environment (including other landed assets), particularly during the landing event, becomes increasingly critical.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SCALPSS is the first payload specifically designed to collect Plume Surface Interaction (PSI) flight data for </a:t>
            </a:r>
            <a:r>
              <a:rPr lang="en-US" sz="1600" u="sng" dirty="0"/>
              <a:t>verification of computational models</a:t>
            </a:r>
            <a:r>
              <a:rPr lang="en-US" sz="1600" dirty="0"/>
              <a:t>. Complements NASA modeling/ground testing project.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Stereo </a:t>
            </a:r>
            <a:r>
              <a:rPr lang="en-US" sz="1600" dirty="0" err="1"/>
              <a:t>CAmera</a:t>
            </a:r>
            <a:r>
              <a:rPr lang="en-US" sz="1600" dirty="0"/>
              <a:t> for Lunar Plume-Surface Studies (SCALPSS) was selected in February 2019 by the Science Mission Directorate (SMD) NASA Provided Lunar Payload (NPLP) Development Program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SCALPSS is scheduled to fly on the Intuitive Machines NOVA-C lander to </a:t>
            </a:r>
            <a:r>
              <a:rPr lang="en-US" sz="1600" dirty="0" err="1"/>
              <a:t>Vallis</a:t>
            </a:r>
            <a:r>
              <a:rPr lang="en-US" sz="1600" dirty="0"/>
              <a:t> </a:t>
            </a:r>
            <a:r>
              <a:rPr lang="en-US" sz="1600" dirty="0" err="1"/>
              <a:t>Schröteri</a:t>
            </a:r>
            <a:r>
              <a:rPr lang="en-US" sz="1600" dirty="0"/>
              <a:t> in October 2021, as part of the initial Commercial Lunar Payload Services (CLPS) mission selections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SCALPSS payload is currently undergoing environmental testing in support of a payload delivery in October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SCALPSS 1.1, planned for CLPS flight 19D to Mare </a:t>
            </a:r>
            <a:r>
              <a:rPr lang="en-US" sz="1600" dirty="0" err="1"/>
              <a:t>Crisium</a:t>
            </a:r>
            <a:r>
              <a:rPr lang="en-US" sz="1600" dirty="0"/>
              <a:t> in early 2023, will be a “re-fly” of SCALPSS incorporating lessons learned/minor design changes to reduce risk and enhance science</a:t>
            </a:r>
          </a:p>
          <a:p>
            <a:r>
              <a:rPr lang="en-US" sz="1600" dirty="0"/>
              <a:t>Project partners include:</a:t>
            </a:r>
          </a:p>
          <a:p>
            <a:pPr lvl="1"/>
            <a:r>
              <a:rPr lang="en-US" sz="1400" i="1" dirty="0"/>
              <a:t>NASA Langley Research Center (Lead)</a:t>
            </a:r>
          </a:p>
          <a:p>
            <a:pPr lvl="1"/>
            <a:r>
              <a:rPr lang="en-US" sz="1400" i="1" dirty="0"/>
              <a:t>NASA Marshall Space Flight Center</a:t>
            </a:r>
          </a:p>
          <a:p>
            <a:pPr lvl="1"/>
            <a:r>
              <a:rPr lang="en-US" sz="1400" i="1" dirty="0"/>
              <a:t>Jet Propulsion Laboratory  / California Institute of Technology</a:t>
            </a:r>
            <a:endParaRPr lang="en-US" sz="1600" i="1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AC5CB-EF1F-2946-8079-DE3403C5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770C-CDB7-8042-A2B5-18CBFBD0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89BFB-9F40-EA43-85AE-CD581D66E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</p:spTree>
    <p:extLst>
      <p:ext uri="{BB962C8B-B14F-4D97-AF65-F5344CB8AC3E}">
        <p14:creationId xmlns:p14="http://schemas.microsoft.com/office/powerpoint/2010/main" val="26312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850E-DF46-1549-A9C2-537058137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2" y="198830"/>
            <a:ext cx="9025378" cy="646331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SCALPSS Science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6CEBD-4CD4-9645-B84B-56C0EE17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179" y="1030144"/>
            <a:ext cx="9251621" cy="5264519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Primary Science Objectives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Detect onset altitude of ejecta and erosion effects </a:t>
            </a:r>
            <a:r>
              <a:rPr lang="en-US" sz="1700" i="1" dirty="0">
                <a:solidFill>
                  <a:srgbClr val="1CBFFF"/>
                </a:solidFill>
              </a:rPr>
              <a:t>(turn on @ 30 m altitude)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Record transient 3D crater morphology as the vehicle is descending to estimate transient crater formation volume rates </a:t>
            </a:r>
            <a:r>
              <a:rPr lang="en-US" sz="1700" i="1" dirty="0">
                <a:solidFill>
                  <a:srgbClr val="1CBFFF"/>
                </a:solidFill>
              </a:rPr>
              <a:t>(15 fps through landing)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Capture post-landing 3D site-alteration morphology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Measure crater depth, diameter and eroded volumes 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Estimate erosion rates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Quantify uncertainty in photogrammetry measurements </a:t>
            </a:r>
            <a:r>
              <a:rPr lang="en-US" sz="1700" i="1" dirty="0">
                <a:solidFill>
                  <a:srgbClr val="1CBFFF"/>
                </a:solidFill>
              </a:rPr>
              <a:t>(post-landing images)</a:t>
            </a:r>
          </a:p>
          <a:p>
            <a:r>
              <a:rPr lang="en-US" sz="2200" dirty="0"/>
              <a:t>Secondary Science Objectives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Measure ejecta structure during onset and descent (may be able distinguish ejection angles, ejecta sheath morphology, etc.)</a:t>
            </a:r>
          </a:p>
          <a:p>
            <a:pPr marL="520700" lvl="1" indent="-228600">
              <a:buFont typeface="Arial" panose="020B0604020202020204" pitchFamily="34" charset="0"/>
              <a:buChar char="•"/>
            </a:pPr>
            <a:r>
              <a:rPr lang="en-US" sz="1900" dirty="0"/>
              <a:t>Measure dust settling density as a function of time </a:t>
            </a:r>
            <a:r>
              <a:rPr lang="en-US" sz="1700" i="1" dirty="0">
                <a:solidFill>
                  <a:srgbClr val="1CBFFF"/>
                </a:solidFill>
              </a:rPr>
              <a:t>(10 s post-landing @ 15 fps)</a:t>
            </a:r>
          </a:p>
          <a:p>
            <a:r>
              <a:rPr lang="en-US" sz="2200" dirty="0"/>
              <a:t>Conduct comparisons between predictions and flight reconstructed data</a:t>
            </a:r>
          </a:p>
          <a:p>
            <a:r>
              <a:rPr lang="en-US" sz="2200" dirty="0">
                <a:solidFill>
                  <a:srgbClr val="0070C0"/>
                </a:solidFill>
              </a:rPr>
              <a:t>Uncertainties will remain, due to regolith unknowns: </a:t>
            </a:r>
          </a:p>
          <a:p>
            <a:pPr marL="342900" indent="-50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2200" dirty="0">
                <a:solidFill>
                  <a:srgbClr val="0070C0"/>
                </a:solidFill>
              </a:rPr>
              <a:t>	</a:t>
            </a:r>
            <a:r>
              <a:rPr lang="en-US" sz="1900" dirty="0">
                <a:solidFill>
                  <a:srgbClr val="0070C0"/>
                </a:solidFill>
              </a:rPr>
              <a:t>Bulk density (compaction, porosity)</a:t>
            </a:r>
          </a:p>
          <a:p>
            <a:pPr marL="342900" indent="-50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1900" dirty="0">
                <a:solidFill>
                  <a:srgbClr val="0070C0"/>
                </a:solidFill>
              </a:rPr>
              <a:t>	Particle size distribution</a:t>
            </a:r>
          </a:p>
          <a:p>
            <a:pPr marL="5207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12763" algn="l"/>
              </a:tabLst>
            </a:pPr>
            <a:r>
              <a:rPr lang="en-US" sz="1900" dirty="0">
                <a:solidFill>
                  <a:srgbClr val="0070C0"/>
                </a:solidFill>
              </a:rPr>
              <a:t>Particle shape and cohesion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6962D-E81B-0540-9736-6A702C83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E1505-3A12-8848-A787-B0279DD5A60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C2B4-9F49-FA43-9A7F-8CA33CFF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8BF723-644B-2140-8C73-13F1E9C6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4400ADE-A575-6B47-9699-26840F7E4E7D}"/>
              </a:ext>
            </a:extLst>
          </p:cNvPr>
          <p:cNvSpPr/>
          <p:nvPr/>
        </p:nvSpPr>
        <p:spPr>
          <a:xfrm>
            <a:off x="6441621" y="5339439"/>
            <a:ext cx="236765" cy="79193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A5875-166A-6149-B406-4BFC53443A7B}"/>
              </a:ext>
            </a:extLst>
          </p:cNvPr>
          <p:cNvSpPr txBox="1"/>
          <p:nvPr/>
        </p:nvSpPr>
        <p:spPr>
          <a:xfrm>
            <a:off x="6727989" y="555074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depth, down to [20 cm] (?)</a:t>
            </a:r>
          </a:p>
        </p:txBody>
      </p:sp>
    </p:spTree>
    <p:extLst>
      <p:ext uri="{BB962C8B-B14F-4D97-AF65-F5344CB8AC3E}">
        <p14:creationId xmlns:p14="http://schemas.microsoft.com/office/powerpoint/2010/main" val="31398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D60E1-3D90-4541-81AE-95C126315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219" y="1253345"/>
            <a:ext cx="10799781" cy="4351309"/>
          </a:xfrm>
        </p:spPr>
        <p:txBody>
          <a:bodyPr>
            <a:normAutofit/>
          </a:bodyPr>
          <a:lstStyle/>
          <a:p>
            <a:pPr marL="9525" indent="-9525"/>
            <a:r>
              <a:rPr lang="en-US" sz="200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22777-4A2B-CB4D-92B0-214A3119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7812-ECBF-D541-BA6A-58B74E77DEB6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7B2D5-0691-DF4C-82B9-2487A9C8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BF841-EC35-9E4F-AE37-101AB4E9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793567-D6CD-1144-9415-732E7BD435B8}"/>
              </a:ext>
            </a:extLst>
          </p:cNvPr>
          <p:cNvSpPr txBox="1">
            <a:spLocks/>
          </p:cNvSpPr>
          <p:nvPr/>
        </p:nvSpPr>
        <p:spPr>
          <a:xfrm>
            <a:off x="1465081" y="402137"/>
            <a:ext cx="9025378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i="1" dirty="0">
                <a:solidFill>
                  <a:srgbClr val="00B0F0"/>
                </a:solidFill>
              </a:rPr>
              <a:t>Stereo Photogrammetry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C778A7-0EF5-D94E-AB48-FB86222C14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03421"/>
            <a:ext cx="5758362" cy="47914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B5471AF-BA1E-DD4B-B762-9F30CBCE4357}"/>
              </a:ext>
            </a:extLst>
          </p:cNvPr>
          <p:cNvGrpSpPr/>
          <p:nvPr/>
        </p:nvGrpSpPr>
        <p:grpSpPr>
          <a:xfrm>
            <a:off x="1392219" y="1191329"/>
            <a:ext cx="3309624" cy="369332"/>
            <a:chOff x="1392219" y="1191329"/>
            <a:chExt cx="3309624" cy="3693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85E9B4-5B58-5A4F-A955-18E7967A78F5}"/>
                </a:ext>
              </a:extLst>
            </p:cNvPr>
            <p:cNvSpPr/>
            <p:nvPr/>
          </p:nvSpPr>
          <p:spPr>
            <a:xfrm>
              <a:off x="1392219" y="1191329"/>
              <a:ext cx="3253260" cy="369332"/>
            </a:xfrm>
            <a:prstGeom prst="rect">
              <a:avLst/>
            </a:prstGeom>
            <a:solidFill>
              <a:srgbClr val="B5E2F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00DE3A-15D8-A14D-BB79-4E1938CB372E}"/>
                </a:ext>
              </a:extLst>
            </p:cNvPr>
            <p:cNvSpPr txBox="1"/>
            <p:nvPr/>
          </p:nvSpPr>
          <p:spPr>
            <a:xfrm>
              <a:off x="1392219" y="1191329"/>
              <a:ext cx="3309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Mars </a:t>
              </a:r>
              <a:r>
                <a:rPr lang="en-US" dirty="0" err="1"/>
                <a:t>InSight</a:t>
              </a:r>
              <a:r>
                <a:rPr lang="en-US" dirty="0"/>
                <a:t> Topography Analysis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75FD77-4A39-AE4C-8B59-F60D22E50FB4}"/>
              </a:ext>
            </a:extLst>
          </p:cNvPr>
          <p:cNvGrpSpPr/>
          <p:nvPr/>
        </p:nvGrpSpPr>
        <p:grpSpPr>
          <a:xfrm>
            <a:off x="7014693" y="1191329"/>
            <a:ext cx="3668633" cy="369332"/>
            <a:chOff x="7014693" y="1191329"/>
            <a:chExt cx="3668633" cy="3693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837AA2-D58B-9443-BDEB-3271F494CB05}"/>
                </a:ext>
              </a:extLst>
            </p:cNvPr>
            <p:cNvSpPr/>
            <p:nvPr/>
          </p:nvSpPr>
          <p:spPr>
            <a:xfrm>
              <a:off x="7014693" y="1191329"/>
              <a:ext cx="3582550" cy="369332"/>
            </a:xfrm>
            <a:prstGeom prst="rect">
              <a:avLst/>
            </a:prstGeom>
            <a:solidFill>
              <a:srgbClr val="B5E2F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B7D91E-578E-444F-A8F8-1A6685E6BC23}"/>
                </a:ext>
              </a:extLst>
            </p:cNvPr>
            <p:cNvSpPr txBox="1"/>
            <p:nvPr/>
          </p:nvSpPr>
          <p:spPr>
            <a:xfrm>
              <a:off x="7014693" y="1191329"/>
              <a:ext cx="3668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Stereo Coverage of SCALPSS Cameras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001B72-01EB-3147-86E6-F964F45C3935}"/>
              </a:ext>
            </a:extLst>
          </p:cNvPr>
          <p:cNvGrpSpPr/>
          <p:nvPr/>
        </p:nvGrpSpPr>
        <p:grpSpPr>
          <a:xfrm>
            <a:off x="509736" y="2136582"/>
            <a:ext cx="4923979" cy="3540065"/>
            <a:chOff x="549780" y="1836239"/>
            <a:chExt cx="4923979" cy="35400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8836EE-7323-244E-97B1-681E47519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939" y="1943421"/>
              <a:ext cx="4909820" cy="24977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5572F8-DFD3-2B4C-B281-5003591B0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780" y="4441127"/>
              <a:ext cx="4889890" cy="93517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0E4198-80F0-BC4E-952A-7A09149F2F20}"/>
                </a:ext>
              </a:extLst>
            </p:cNvPr>
            <p:cNvSpPr txBox="1"/>
            <p:nvPr/>
          </p:nvSpPr>
          <p:spPr>
            <a:xfrm>
              <a:off x="1820016" y="1836239"/>
              <a:ext cx="249624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Context Camera Images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942C663-6766-F140-87F6-3B25A7DD34C7}"/>
              </a:ext>
            </a:extLst>
          </p:cNvPr>
          <p:cNvSpPr/>
          <p:nvPr/>
        </p:nvSpPr>
        <p:spPr>
          <a:xfrm>
            <a:off x="393793" y="1948940"/>
            <a:ext cx="5152677" cy="38605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64231D-84D2-534D-9C09-974157085E0F}"/>
              </a:ext>
            </a:extLst>
          </p:cNvPr>
          <p:cNvSpPr txBox="1"/>
          <p:nvPr/>
        </p:nvSpPr>
        <p:spPr>
          <a:xfrm>
            <a:off x="794655" y="5899478"/>
            <a:ext cx="44457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Estimated Accuracy of Pseudo-Stereo Method: +/- 0.25 cm</a:t>
            </a:r>
          </a:p>
          <a:p>
            <a:r>
              <a:rPr lang="en-US" sz="1200" i="1" dirty="0"/>
              <a:t>(Mehta &amp; </a:t>
            </a:r>
            <a:r>
              <a:rPr lang="en-US" sz="1200" i="1" dirty="0" err="1"/>
              <a:t>Liever</a:t>
            </a:r>
            <a:r>
              <a:rPr lang="en-US" sz="1200" i="1" dirty="0"/>
              <a:t>, 2019)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526BF-01CC-E342-8CB1-F5DC9DEE7F48}"/>
              </a:ext>
            </a:extLst>
          </p:cNvPr>
          <p:cNvSpPr txBox="1"/>
          <p:nvPr/>
        </p:nvSpPr>
        <p:spPr>
          <a:xfrm>
            <a:off x="1293384" y="5584471"/>
            <a:ext cx="327013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17.8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44A730-B398-DC48-A30C-B141097D1110}"/>
              </a:ext>
            </a:extLst>
          </p:cNvPr>
          <p:cNvSpPr txBox="1"/>
          <p:nvPr/>
        </p:nvSpPr>
        <p:spPr>
          <a:xfrm>
            <a:off x="2455316" y="5573748"/>
            <a:ext cx="327014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18.5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F90B87-B943-8E47-A36E-477331C498EA}"/>
              </a:ext>
            </a:extLst>
          </p:cNvPr>
          <p:cNvSpPr txBox="1"/>
          <p:nvPr/>
        </p:nvSpPr>
        <p:spPr>
          <a:xfrm>
            <a:off x="4150766" y="5580098"/>
            <a:ext cx="327014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15.0 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0CFE07-D846-7741-9FDE-E78451D0E3E5}"/>
              </a:ext>
            </a:extLst>
          </p:cNvPr>
          <p:cNvSpPr txBox="1"/>
          <p:nvPr/>
        </p:nvSpPr>
        <p:spPr>
          <a:xfrm>
            <a:off x="3001664" y="4729198"/>
            <a:ext cx="275717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7.6 cm</a:t>
            </a:r>
          </a:p>
        </p:txBody>
      </p:sp>
    </p:spTree>
    <p:extLst>
      <p:ext uri="{BB962C8B-B14F-4D97-AF65-F5344CB8AC3E}">
        <p14:creationId xmlns:p14="http://schemas.microsoft.com/office/powerpoint/2010/main" val="4247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1260-46BF-E747-9ECF-1C55CCF9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560" y="1534735"/>
            <a:ext cx="3943430" cy="5081822"/>
          </a:xfrm>
        </p:spPr>
        <p:txBody>
          <a:bodyPr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SCALPSS is a distributed payload with 6 separate components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Data Storage Unit (DSU)</a:t>
            </a:r>
          </a:p>
          <a:p>
            <a:pPr marL="403225" lvl="1" indent="-169863">
              <a:buFont typeface="Arial" panose="020B0604020202020204" pitchFamily="34" charset="0"/>
              <a:buChar char="•"/>
            </a:pPr>
            <a:r>
              <a:rPr lang="en-US" sz="1600" dirty="0"/>
              <a:t>build-to-print of M2020 </a:t>
            </a:r>
            <a:r>
              <a:rPr lang="en-US" sz="1600" dirty="0" err="1"/>
              <a:t>EDLCam</a:t>
            </a:r>
            <a:r>
              <a:rPr lang="en-US" sz="1600" dirty="0"/>
              <a:t> electronics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USB Hub</a:t>
            </a:r>
          </a:p>
          <a:p>
            <a:pPr marL="403225" lvl="1" indent="-169863">
              <a:buFont typeface="Arial" panose="020B0604020202020204" pitchFamily="34" charset="0"/>
              <a:buChar char="•"/>
            </a:pPr>
            <a:r>
              <a:rPr lang="en-US" sz="1600" dirty="0"/>
              <a:t>hardened; same COTS part as used for M2020 </a:t>
            </a:r>
            <a:r>
              <a:rPr lang="en-US" sz="1600" dirty="0" err="1"/>
              <a:t>EDLCam</a:t>
            </a:r>
            <a:endParaRPr lang="en-US" sz="1600" dirty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2 pairs (4 ea.) short focal-length high resolution down-look cameras </a:t>
            </a:r>
          </a:p>
          <a:p>
            <a:pPr marL="403225" lvl="1" indent="-169863">
              <a:buFont typeface="Arial" panose="020B0604020202020204" pitchFamily="34" charset="0"/>
              <a:buChar char="•"/>
            </a:pPr>
            <a:r>
              <a:rPr lang="en-US" sz="1600" dirty="0"/>
              <a:t>COTS camera; same make as M2020 </a:t>
            </a:r>
            <a:r>
              <a:rPr lang="en-US" sz="1600" dirty="0" err="1"/>
              <a:t>EDLCam</a:t>
            </a:r>
            <a:r>
              <a:rPr lang="en-US" sz="1600" dirty="0"/>
              <a:t> cameras, but monochrome model</a:t>
            </a:r>
          </a:p>
          <a:p>
            <a:pPr marL="403225" lvl="1" indent="-169863">
              <a:buFont typeface="Arial" panose="020B0604020202020204" pitchFamily="34" charset="0"/>
              <a:buChar char="•"/>
            </a:pPr>
            <a:r>
              <a:rPr lang="en-US" sz="1600" dirty="0"/>
              <a:t>COTS lenses; short focal-length lenses used for SLS</a:t>
            </a:r>
          </a:p>
          <a:p>
            <a:pPr marL="403225" lvl="1" indent="-169863">
              <a:buFont typeface="Arial" panose="020B0604020202020204" pitchFamily="34" charset="0"/>
              <a:buChar char="•"/>
            </a:pPr>
            <a:r>
              <a:rPr lang="en-US" sz="1600" dirty="0"/>
              <a:t>optimized locations and pointing to maximize stereo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2CD87-D04B-F744-89A9-B9400695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7812-ECBF-D541-BA6A-58B74E77DEB6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E7326-3F16-DE48-BE4B-4D3CA60E21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75783" y="2311819"/>
            <a:ext cx="4697984" cy="32177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CACC127-3924-544E-89F1-FDEF5F31E979}"/>
              </a:ext>
            </a:extLst>
          </p:cNvPr>
          <p:cNvSpPr txBox="1">
            <a:spLocks/>
          </p:cNvSpPr>
          <p:nvPr/>
        </p:nvSpPr>
        <p:spPr>
          <a:xfrm>
            <a:off x="2026548" y="470486"/>
            <a:ext cx="9025378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i="1" dirty="0">
                <a:solidFill>
                  <a:srgbClr val="00B0F0"/>
                </a:solidFill>
              </a:rPr>
              <a:t>SCALPSS Payload Architecture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431E46D-F5F4-5041-A444-1DB329C9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F9097-0532-3143-A9D9-3E5C89BE7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F75839-1A65-954D-82A4-5383DB0332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234" y="3715035"/>
            <a:ext cx="2654945" cy="2451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7402E5-ABB2-6740-AF41-AA15F5536B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591" y="1664770"/>
            <a:ext cx="3579998" cy="2173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AC520-C21A-5B47-B240-41BBC0BCA430}"/>
              </a:ext>
            </a:extLst>
          </p:cNvPr>
          <p:cNvSpPr txBox="1"/>
          <p:nvPr/>
        </p:nvSpPr>
        <p:spPr>
          <a:xfrm>
            <a:off x="11153019" y="590033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DSU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A2426-6B2A-7947-B6CE-698DB873532C}"/>
              </a:ext>
            </a:extLst>
          </p:cNvPr>
          <p:cNvSpPr txBox="1"/>
          <p:nvPr/>
        </p:nvSpPr>
        <p:spPr>
          <a:xfrm>
            <a:off x="7916679" y="166477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USB 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C57B2-F24D-C040-BAB7-52E94F5C6C2F}"/>
              </a:ext>
            </a:extLst>
          </p:cNvPr>
          <p:cNvSpPr txBox="1"/>
          <p:nvPr/>
        </p:nvSpPr>
        <p:spPr>
          <a:xfrm>
            <a:off x="5876362" y="5814710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2324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74B7B8-5A4B-F846-8060-F2C3E9DD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F3B2D-22F2-6642-9DB7-B404AF23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98C79-1A31-354A-B36C-C7BA23F2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Planetery Science Working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FD68E-F656-2242-B5EE-7D9CD6E2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8C5013-DDE8-409D-9D11-A0E26120CEC9}" vid="{07D779F3-ED1D-4144-BC06-90F8C20BC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</TotalTime>
  <Words>558</Words>
  <Application>Microsoft Macintosh PowerPoint</Application>
  <PresentationFormat>Widescreen</PresentationFormat>
  <Paragraphs>76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Motivation and Project Overview</vt:lpstr>
      <vt:lpstr>SCALPSS Science Objectives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Munk, Michelle M. (LARC-E5)</cp:lastModifiedBy>
  <cp:revision>100</cp:revision>
  <cp:lastPrinted>2020-08-17T22:03:07Z</cp:lastPrinted>
  <dcterms:created xsi:type="dcterms:W3CDTF">2019-10-15T16:47:30Z</dcterms:created>
  <dcterms:modified xsi:type="dcterms:W3CDTF">2020-09-21T18:37:25Z</dcterms:modified>
</cp:coreProperties>
</file>